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xls" ContentType="application/vnd.ms-excel"/>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7" r:id="rId2"/>
    <p:sldId id="326" r:id="rId3"/>
    <p:sldId id="322" r:id="rId4"/>
    <p:sldId id="327" r:id="rId5"/>
    <p:sldId id="260" r:id="rId6"/>
    <p:sldId id="261" r:id="rId7"/>
    <p:sldId id="262" r:id="rId8"/>
    <p:sldId id="328" r:id="rId9"/>
    <p:sldId id="265" r:id="rId10"/>
    <p:sldId id="266" r:id="rId11"/>
    <p:sldId id="267" r:id="rId12"/>
    <p:sldId id="316" r:id="rId13"/>
    <p:sldId id="317" r:id="rId14"/>
    <p:sldId id="319" r:id="rId15"/>
    <p:sldId id="318" r:id="rId16"/>
    <p:sldId id="271" r:id="rId17"/>
    <p:sldId id="272" r:id="rId18"/>
    <p:sldId id="334" r:id="rId19"/>
    <p:sldId id="273" r:id="rId20"/>
    <p:sldId id="276" r:id="rId21"/>
    <p:sldId id="329" r:id="rId22"/>
    <p:sldId id="279" r:id="rId23"/>
    <p:sldId id="281" r:id="rId24"/>
    <p:sldId id="282" r:id="rId25"/>
    <p:sldId id="283" r:id="rId26"/>
    <p:sldId id="284" r:id="rId27"/>
    <p:sldId id="285" r:id="rId28"/>
    <p:sldId id="286" r:id="rId29"/>
    <p:sldId id="287" r:id="rId30"/>
    <p:sldId id="289" r:id="rId31"/>
    <p:sldId id="290" r:id="rId32"/>
    <p:sldId id="291" r:id="rId33"/>
    <p:sldId id="292" r:id="rId34"/>
    <p:sldId id="293" r:id="rId35"/>
    <p:sldId id="331" r:id="rId36"/>
    <p:sldId id="297" r:id="rId37"/>
    <p:sldId id="298" r:id="rId38"/>
    <p:sldId id="299" r:id="rId39"/>
    <p:sldId id="301" r:id="rId40"/>
    <p:sldId id="332" r:id="rId41"/>
    <p:sldId id="305" r:id="rId42"/>
    <p:sldId id="306" r:id="rId43"/>
    <p:sldId id="308" r:id="rId44"/>
    <p:sldId id="310" r:id="rId45"/>
    <p:sldId id="325" r:id="rId46"/>
    <p:sldId id="312" r:id="rId47"/>
    <p:sldId id="313" r:id="rId48"/>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586"/>
    <a:srgbClr val="FFFFFF"/>
    <a:srgbClr val="E8ECF5"/>
    <a:srgbClr val="CDD7EB"/>
    <a:srgbClr val="287AC8"/>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56" autoAdjust="0"/>
    <p:restoredTop sz="92041" autoAdjust="0"/>
  </p:normalViewPr>
  <p:slideViewPr>
    <p:cSldViewPr>
      <p:cViewPr varScale="1">
        <p:scale>
          <a:sx n="70" d="100"/>
          <a:sy n="70" d="100"/>
        </p:scale>
        <p:origin x="720" y="60"/>
      </p:cViewPr>
      <p:guideLst>
        <p:guide orient="horz" pos="2160"/>
        <p:guide pos="3840"/>
      </p:guideLst>
    </p:cSldViewPr>
  </p:slideViewPr>
  <p:outlineViewPr>
    <p:cViewPr>
      <p:scale>
        <a:sx n="33" d="100"/>
        <a:sy n="33" d="100"/>
      </p:scale>
      <p:origin x="0" y="-4616"/>
    </p:cViewPr>
  </p:outlineViewPr>
  <p:notesTextViewPr>
    <p:cViewPr>
      <p:scale>
        <a:sx n="100" d="100"/>
        <a:sy n="100" d="100"/>
      </p:scale>
      <p:origin x="0" y="0"/>
    </p:cViewPr>
  </p:notesTextViewPr>
  <p:sorterViewPr>
    <p:cViewPr>
      <p:scale>
        <a:sx n="1" d="2"/>
        <a:sy n="1" d="2"/>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D8CE60-CD1A-064D-A164-DFAB7A3A0602}" type="datetimeFigureOut">
              <a:rPr lang="en-GB" smtClean="0"/>
              <a:t>14/03/2017</a:t>
            </a:fld>
            <a:endParaRPr lang="en-GB"/>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GB"/>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63AAE8-C639-E74F-AAA4-E3FD3B760EF1}" type="slidenum">
              <a:rPr lang="en-GB" smtClean="0"/>
              <a:t>‹Nº›</a:t>
            </a:fld>
            <a:endParaRPr lang="en-GB"/>
          </a:p>
        </p:txBody>
      </p:sp>
    </p:spTree>
    <p:extLst>
      <p:ext uri="{BB962C8B-B14F-4D97-AF65-F5344CB8AC3E}">
        <p14:creationId xmlns:p14="http://schemas.microsoft.com/office/powerpoint/2010/main" val="1991297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studentconsult.inkling.com/read/medical-physiology-boron-boulpaep-2nd/chapter-52/figure-52-4"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studentconsult.inkling.com/read/medical-physiology-boron-boulpaep-2nd/chapter-2/introduction" TargetMode="External"/><Relationship Id="rId4" Type="http://schemas.openxmlformats.org/officeDocument/2006/relationships/hyperlink" Target="https://studentconsult.inkling.com/read/medical-physiology-boron-boulpaep-2nd/chapter-52/figure-52-5"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vmlDrawing" Target="../drawings/vmlDrawing2.vml"/><Relationship Id="rId5" Type="http://schemas.openxmlformats.org/officeDocument/2006/relationships/image" Target="../media/image30.emf"/><Relationship Id="rId4" Type="http://schemas.openxmlformats.org/officeDocument/2006/relationships/oleObject" Target="../embeddings/oleObject2.bin"/></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Respuesta: 2</a:t>
            </a:r>
            <a:endParaRPr lang="es-ES" dirty="0"/>
          </a:p>
        </p:txBody>
      </p:sp>
      <p:sp>
        <p:nvSpPr>
          <p:cNvPr id="4" name="Marcador de número de diapositiva 3"/>
          <p:cNvSpPr>
            <a:spLocks noGrp="1"/>
          </p:cNvSpPr>
          <p:nvPr>
            <p:ph type="sldNum" sz="quarter" idx="10"/>
          </p:nvPr>
        </p:nvSpPr>
        <p:spPr/>
        <p:txBody>
          <a:bodyPr/>
          <a:lstStyle/>
          <a:p>
            <a:fld id="{8F63AAE8-C639-E74F-AAA4-E3FD3B760EF1}" type="slidenum">
              <a:rPr lang="en-GB" smtClean="0"/>
              <a:t>2</a:t>
            </a:fld>
            <a:endParaRPr lang="en-GB"/>
          </a:p>
        </p:txBody>
      </p:sp>
    </p:spTree>
    <p:extLst>
      <p:ext uri="{BB962C8B-B14F-4D97-AF65-F5344CB8AC3E}">
        <p14:creationId xmlns:p14="http://schemas.microsoft.com/office/powerpoint/2010/main" val="2269464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err="1" smtClean="0">
                <a:solidFill>
                  <a:schemeClr val="tx1"/>
                </a:solidFill>
                <a:latin typeface="+mn-lt"/>
                <a:ea typeface="+mn-ea"/>
                <a:cs typeface="+mn-cs"/>
              </a:rPr>
              <a:t>Bone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remodeling</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depends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on</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the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closely</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coupled</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activities</a:t>
            </a:r>
            <a:r>
              <a:rPr lang="es-ES" sz="1200" kern="1200" dirty="0" smtClean="0">
                <a:solidFill>
                  <a:schemeClr val="tx1"/>
                </a:solidFill>
                <a:latin typeface="+mn-lt"/>
                <a:ea typeface="+mn-ea"/>
                <a:cs typeface="+mn-cs"/>
              </a:rPr>
              <a:t> of </a:t>
            </a:r>
            <a:r>
              <a:rPr lang="es-ES" sz="1200" kern="1200" dirty="0" err="1" smtClean="0">
                <a:solidFill>
                  <a:schemeClr val="tx1"/>
                </a:solidFill>
                <a:latin typeface="+mn-lt"/>
                <a:ea typeface="+mn-ea"/>
                <a:cs typeface="+mn-cs"/>
              </a:rPr>
              <a:t>osteoblasts</a:t>
            </a:r>
            <a:r>
              <a:rPr lang="es-ES" sz="1200" kern="1200" dirty="0" smtClean="0">
                <a:solidFill>
                  <a:schemeClr val="tx1"/>
                </a:solidFill>
                <a:latin typeface="+mn-lt"/>
                <a:ea typeface="+mn-ea"/>
                <a:cs typeface="+mn-cs"/>
              </a:rPr>
              <a:t> and </a:t>
            </a:r>
            <a:r>
              <a:rPr lang="es-ES" sz="1200" kern="1200" dirty="0" err="1" smtClean="0">
                <a:solidFill>
                  <a:schemeClr val="tx1"/>
                </a:solidFill>
                <a:latin typeface="+mn-lt"/>
                <a:ea typeface="+mn-ea"/>
                <a:cs typeface="+mn-cs"/>
              </a:rPr>
              <a:t>osteoclasts</a:t>
            </a:r>
            <a:endParaRPr lang="es-ES"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In </a:t>
            </a:r>
            <a:r>
              <a:rPr lang="es-ES" sz="1200" kern="1200" dirty="0" err="1" smtClean="0">
                <a:solidFill>
                  <a:schemeClr val="tx1"/>
                </a:solidFill>
                <a:latin typeface="+mn-lt"/>
                <a:ea typeface="+mn-ea"/>
                <a:cs typeface="+mn-cs"/>
              </a:rPr>
              <a:t>addition</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to</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providing</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the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proteins</a:t>
            </a:r>
            <a:r>
              <a:rPr lang="es-ES" sz="1200" kern="1200" dirty="0" smtClean="0">
                <a:solidFill>
                  <a:schemeClr val="tx1"/>
                </a:solidFill>
                <a:latin typeface="+mn-lt"/>
                <a:ea typeface="+mn-ea"/>
                <a:cs typeface="+mn-cs"/>
              </a:rPr>
              <a:t> in </a:t>
            </a:r>
            <a:r>
              <a:rPr lang="es-ES" sz="1200" kern="1200" dirty="0" err="1" smtClean="0">
                <a:solidFill>
                  <a:schemeClr val="tx1"/>
                </a:solidFill>
                <a:latin typeface="+mn-lt"/>
                <a:ea typeface="+mn-ea"/>
                <a:cs typeface="+mn-cs"/>
              </a:rPr>
              <a:t>osteoid</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osteoblasts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promote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mineralization</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by</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exporting</a:t>
            </a:r>
            <a:r>
              <a:rPr lang="es-ES" sz="1200" kern="1200" dirty="0" smtClean="0">
                <a:solidFill>
                  <a:schemeClr val="tx1"/>
                </a:solidFill>
                <a:latin typeface="+mn-lt"/>
                <a:ea typeface="+mn-ea"/>
                <a:cs typeface="+mn-cs"/>
              </a:rPr>
              <a:t> Ca</a:t>
            </a:r>
            <a:r>
              <a:rPr lang="es-ES" sz="1200" kern="1200" baseline="30000" dirty="0" smtClean="0">
                <a:solidFill>
                  <a:schemeClr val="tx1"/>
                </a:solidFill>
                <a:latin typeface="+mn-lt"/>
                <a:ea typeface="+mn-ea"/>
                <a:cs typeface="+mn-cs"/>
              </a:rPr>
              <a:t>2+</a:t>
            </a:r>
            <a:r>
              <a:rPr lang="es-ES" sz="1200" kern="1200" baseline="0" dirty="0" smtClean="0">
                <a:solidFill>
                  <a:schemeClr val="tx1"/>
                </a:solidFill>
                <a:latin typeface="+mn-lt"/>
                <a:ea typeface="+mn-ea"/>
                <a:cs typeface="+mn-cs"/>
              </a:rPr>
              <a:t> and PO</a:t>
            </a:r>
            <a:r>
              <a:rPr lang="es-ES" sz="1200" kern="1200" baseline="-25000" dirty="0" smtClean="0">
                <a:solidFill>
                  <a:schemeClr val="tx1"/>
                </a:solidFill>
                <a:latin typeface="+mn-lt"/>
                <a:ea typeface="+mn-ea"/>
                <a:cs typeface="+mn-cs"/>
              </a:rPr>
              <a:t>4</a:t>
            </a:r>
            <a:r>
              <a:rPr lang="es-ES" sz="1200" kern="1200" baseline="30000" dirty="0" smtClean="0">
                <a:solidFill>
                  <a:schemeClr val="tx1"/>
                </a:solidFill>
                <a:latin typeface="+mn-lt"/>
                <a:ea typeface="+mn-ea"/>
                <a:cs typeface="+mn-cs"/>
              </a:rPr>
              <a:t>3−</a:t>
            </a:r>
            <a:r>
              <a:rPr lang="es-ES" sz="1200" kern="1200" baseline="0" dirty="0" smtClean="0">
                <a:solidFill>
                  <a:schemeClr val="tx1"/>
                </a:solidFill>
                <a:latin typeface="+mn-lt"/>
                <a:ea typeface="+mn-ea"/>
                <a:cs typeface="+mn-cs"/>
              </a:rPr>
              <a:t> </a:t>
            </a:r>
            <a:r>
              <a:rPr lang="es-ES" sz="1200" kern="1200" baseline="0" dirty="0" err="1" smtClean="0">
                <a:solidFill>
                  <a:schemeClr val="tx1"/>
                </a:solidFill>
                <a:latin typeface="+mn-lt"/>
                <a:ea typeface="+mn-ea"/>
                <a:cs typeface="+mn-cs"/>
              </a:rPr>
              <a:t>from</a:t>
            </a:r>
            <a:r>
              <a:rPr lang="es-ES" sz="1200" kern="1200" baseline="0" dirty="0" smtClean="0">
                <a:solidFill>
                  <a:schemeClr val="tx1"/>
                </a:solidFill>
                <a:latin typeface="+mn-lt"/>
                <a:ea typeface="+mn-ea"/>
                <a:cs typeface="+mn-cs"/>
              </a:rPr>
              <a:t> </a:t>
            </a:r>
            <a:r>
              <a:rPr lang="es-ES" sz="1200" kern="1200" baseline="0" dirty="0" err="1" smtClean="0">
                <a:solidFill>
                  <a:schemeClr val="tx1"/>
                </a:solidFill>
                <a:latin typeface="+mn-lt"/>
                <a:ea typeface="+mn-ea"/>
                <a:cs typeface="+mn-cs"/>
              </a:rPr>
              <a:t>intracellular</a:t>
            </a:r>
            <a:r>
              <a:rPr lang="es-ES" sz="1200" kern="1200" baseline="0" dirty="0" smtClean="0">
                <a:solidFill>
                  <a:schemeClr val="tx1"/>
                </a:solidFill>
                <a:latin typeface="+mn-lt"/>
                <a:ea typeface="+mn-ea"/>
                <a:cs typeface="+mn-cs"/>
              </a:rPr>
              <a:t> </a:t>
            </a:r>
            <a:r>
              <a:rPr lang="es-ES" sz="1200" kern="1200" baseline="0" dirty="0" err="1" smtClean="0">
                <a:solidFill>
                  <a:schemeClr val="tx1"/>
                </a:solidFill>
                <a:latin typeface="+mn-lt"/>
                <a:ea typeface="+mn-ea"/>
                <a:cs typeface="+mn-cs"/>
              </a:rPr>
              <a:t>vesicles</a:t>
            </a:r>
            <a:r>
              <a:rPr lang="es-ES" sz="1200" kern="1200" baseline="0" dirty="0" smtClean="0">
                <a:solidFill>
                  <a:schemeClr val="tx1"/>
                </a:solidFill>
                <a:latin typeface="+mn-lt"/>
                <a:ea typeface="+mn-ea"/>
                <a:cs typeface="+mn-cs"/>
              </a:rPr>
              <a:t> </a:t>
            </a:r>
            <a:r>
              <a:rPr lang="es-ES" sz="1200" kern="1200" baseline="0" dirty="0" err="1" smtClean="0">
                <a:solidFill>
                  <a:schemeClr val="tx1"/>
                </a:solidFill>
                <a:latin typeface="+mn-lt"/>
                <a:ea typeface="+mn-ea"/>
                <a:cs typeface="+mn-cs"/>
              </a:rPr>
              <a:t>that</a:t>
            </a:r>
            <a:r>
              <a:rPr lang="es-ES" sz="1200" kern="1200" baseline="0" dirty="0" smtClean="0">
                <a:solidFill>
                  <a:schemeClr val="tx1"/>
                </a:solidFill>
                <a:latin typeface="+mn-lt"/>
                <a:ea typeface="+mn-ea"/>
                <a:cs typeface="+mn-cs"/>
              </a:rPr>
              <a:t> </a:t>
            </a:r>
            <a:r>
              <a:rPr lang="es-ES" sz="1200" kern="1200" baseline="0" dirty="0" err="1" smtClean="0">
                <a:solidFill>
                  <a:schemeClr val="tx1"/>
                </a:solidFill>
                <a:latin typeface="+mn-lt"/>
                <a:ea typeface="+mn-ea"/>
                <a:cs typeface="+mn-cs"/>
              </a:rPr>
              <a:t>have</a:t>
            </a:r>
            <a:r>
              <a:rPr lang="es-ES" sz="1200" kern="1200" baseline="0" dirty="0" smtClean="0">
                <a:solidFill>
                  <a:schemeClr val="tx1"/>
                </a:solidFill>
                <a:latin typeface="+mn-lt"/>
                <a:ea typeface="+mn-ea"/>
                <a:cs typeface="+mn-cs"/>
              </a:rPr>
              <a:t> </a:t>
            </a:r>
            <a:r>
              <a:rPr lang="es-ES" sz="1200" kern="1200" baseline="0" dirty="0" err="1" smtClean="0">
                <a:solidFill>
                  <a:schemeClr val="tx1"/>
                </a:solidFill>
                <a:latin typeface="+mn-lt"/>
                <a:ea typeface="+mn-ea"/>
                <a:cs typeface="+mn-cs"/>
              </a:rPr>
              <a:t>accumulated</a:t>
            </a:r>
            <a:r>
              <a:rPr lang="es-ES" sz="1200" kern="1200" baseline="0" dirty="0" smtClean="0">
                <a:solidFill>
                  <a:schemeClr val="tx1"/>
                </a:solidFill>
                <a:latin typeface="+mn-lt"/>
                <a:ea typeface="+mn-ea"/>
                <a:cs typeface="+mn-cs"/>
              </a:rPr>
              <a:t> </a:t>
            </a:r>
            <a:r>
              <a:rPr lang="es-ES" sz="1200" kern="1200" baseline="0" dirty="0" err="1" smtClean="0">
                <a:solidFill>
                  <a:schemeClr val="tx1"/>
                </a:solidFill>
                <a:latin typeface="+mn-lt"/>
                <a:ea typeface="+mn-ea"/>
                <a:cs typeface="+mn-cs"/>
              </a:rPr>
              <a:t>these</a:t>
            </a:r>
            <a:r>
              <a:rPr lang="es-ES" sz="1200" kern="1200" baseline="0" dirty="0" smtClean="0">
                <a:solidFill>
                  <a:schemeClr val="tx1"/>
                </a:solidFill>
                <a:latin typeface="+mn-lt"/>
                <a:ea typeface="+mn-ea"/>
                <a:cs typeface="+mn-cs"/>
              </a:rPr>
              <a:t> </a:t>
            </a:r>
            <a:r>
              <a:rPr lang="es-ES" sz="1200" kern="1200" baseline="0" dirty="0" err="1" smtClean="0">
                <a:solidFill>
                  <a:schemeClr val="tx1"/>
                </a:solidFill>
                <a:latin typeface="+mn-lt"/>
                <a:ea typeface="+mn-ea"/>
                <a:cs typeface="+mn-cs"/>
              </a:rPr>
              <a:t>minerals</a:t>
            </a:r>
            <a:r>
              <a:rPr lang="es-ES" sz="1200" kern="1200" baseline="0" dirty="0" smtClean="0">
                <a:solidFill>
                  <a:schemeClr val="tx1"/>
                </a:solidFill>
                <a:latin typeface="+mn-lt"/>
                <a:ea typeface="+mn-ea"/>
                <a:cs typeface="+mn-cs"/>
              </a:rPr>
              <a:t>. </a:t>
            </a:r>
            <a:r>
              <a:rPr lang="es-ES" sz="1200" kern="1200" baseline="0" dirty="0" err="1" smtClean="0">
                <a:solidFill>
                  <a:schemeClr val="tx1"/>
                </a:solidFill>
                <a:latin typeface="+mn-lt"/>
                <a:ea typeface="+mn-ea"/>
                <a:cs typeface="+mn-cs"/>
              </a:rPr>
              <a:t>Exocytosis</a:t>
            </a:r>
            <a:r>
              <a:rPr lang="es-ES" sz="1200" kern="1200" baseline="0" dirty="0" smtClean="0">
                <a:solidFill>
                  <a:schemeClr val="tx1"/>
                </a:solidFill>
                <a:latin typeface="+mn-lt"/>
                <a:ea typeface="+mn-ea"/>
                <a:cs typeface="+mn-cs"/>
              </a:rPr>
              <a:t> of Ca</a:t>
            </a:r>
            <a:r>
              <a:rPr lang="es-ES" sz="1200" kern="1200" baseline="30000" dirty="0" smtClean="0">
                <a:solidFill>
                  <a:schemeClr val="tx1"/>
                </a:solidFill>
                <a:latin typeface="+mn-lt"/>
                <a:ea typeface="+mn-ea"/>
                <a:cs typeface="+mn-cs"/>
              </a:rPr>
              <a:t>2+</a:t>
            </a:r>
            <a:r>
              <a:rPr lang="es-ES" sz="1200" kern="1200" baseline="0" dirty="0" smtClean="0">
                <a:solidFill>
                  <a:schemeClr val="tx1"/>
                </a:solidFill>
                <a:latin typeface="+mn-lt"/>
                <a:ea typeface="+mn-ea"/>
                <a:cs typeface="+mn-cs"/>
              </a:rPr>
              <a:t> and PO</a:t>
            </a:r>
            <a:r>
              <a:rPr lang="es-ES" sz="1200" kern="1200" baseline="-25000" dirty="0" smtClean="0">
                <a:solidFill>
                  <a:schemeClr val="tx1"/>
                </a:solidFill>
                <a:latin typeface="+mn-lt"/>
                <a:ea typeface="+mn-ea"/>
                <a:cs typeface="+mn-cs"/>
              </a:rPr>
              <a:t>4</a:t>
            </a:r>
            <a:r>
              <a:rPr lang="es-ES" sz="1200" kern="1200" baseline="30000" dirty="0" smtClean="0">
                <a:solidFill>
                  <a:schemeClr val="tx1"/>
                </a:solidFill>
                <a:latin typeface="+mn-lt"/>
                <a:ea typeface="+mn-ea"/>
                <a:cs typeface="+mn-cs"/>
              </a:rPr>
              <a:t>3−</a:t>
            </a:r>
            <a:r>
              <a:rPr lang="es-ES" sz="1200" kern="1200" baseline="0" dirty="0" smtClean="0">
                <a:solidFill>
                  <a:schemeClr val="tx1"/>
                </a:solidFill>
                <a:latin typeface="+mn-lt"/>
                <a:ea typeface="+mn-ea"/>
                <a:cs typeface="+mn-cs"/>
              </a:rPr>
              <a:t> </a:t>
            </a:r>
            <a:r>
              <a:rPr lang="es-ES" sz="1200" kern="1200" baseline="0" dirty="0" err="1" smtClean="0">
                <a:solidFill>
                  <a:schemeClr val="tx1"/>
                </a:solidFill>
                <a:latin typeface="+mn-lt"/>
                <a:ea typeface="+mn-ea"/>
                <a:cs typeface="+mn-cs"/>
              </a:rPr>
              <a:t>raises</a:t>
            </a:r>
            <a:r>
              <a:rPr lang="es-ES" sz="1200" kern="1200" baseline="0" dirty="0" smtClean="0">
                <a:solidFill>
                  <a:schemeClr val="tx1"/>
                </a:solidFill>
                <a:latin typeface="+mn-lt"/>
                <a:ea typeface="+mn-ea"/>
                <a:cs typeface="+mn-cs"/>
              </a:rPr>
              <a:t> </a:t>
            </a:r>
            <a:r>
              <a:rPr lang="es-ES" sz="1200" kern="1200" baseline="0" dirty="0" err="1" smtClean="0">
                <a:solidFill>
                  <a:schemeClr val="tx1"/>
                </a:solidFill>
                <a:latin typeface="+mn-lt"/>
                <a:ea typeface="+mn-ea"/>
                <a:cs typeface="+mn-cs"/>
              </a:rPr>
              <a:t>the</a:t>
            </a:r>
            <a:r>
              <a:rPr lang="es-ES" sz="1200" kern="1200" baseline="0" dirty="0" smtClean="0">
                <a:solidFill>
                  <a:schemeClr val="tx1"/>
                </a:solidFill>
                <a:latin typeface="+mn-lt"/>
                <a:ea typeface="+mn-ea"/>
                <a:cs typeface="+mn-cs"/>
              </a:rPr>
              <a:t> local </a:t>
            </a:r>
            <a:r>
              <a:rPr lang="es-ES" sz="1200" kern="1200" baseline="0" dirty="0" err="1" smtClean="0">
                <a:solidFill>
                  <a:schemeClr val="tx1"/>
                </a:solidFill>
                <a:latin typeface="+mn-lt"/>
                <a:ea typeface="+mn-ea"/>
                <a:cs typeface="+mn-cs"/>
              </a:rPr>
              <a:t>extracellular</a:t>
            </a:r>
            <a:r>
              <a:rPr lang="es-ES" sz="1200" kern="1200" baseline="0" dirty="0" smtClean="0">
                <a:solidFill>
                  <a:schemeClr val="tx1"/>
                </a:solidFill>
                <a:latin typeface="+mn-lt"/>
                <a:ea typeface="+mn-ea"/>
                <a:cs typeface="+mn-cs"/>
              </a:rPr>
              <a:t> </a:t>
            </a:r>
            <a:r>
              <a:rPr lang="es-ES" sz="1200" kern="1200" baseline="0" dirty="0" err="1" smtClean="0">
                <a:solidFill>
                  <a:schemeClr val="tx1"/>
                </a:solidFill>
                <a:latin typeface="+mn-lt"/>
                <a:ea typeface="+mn-ea"/>
                <a:cs typeface="+mn-cs"/>
              </a:rPr>
              <a:t>concentration</a:t>
            </a:r>
            <a:r>
              <a:rPr lang="es-ES" sz="1200" kern="1200" baseline="0" dirty="0" smtClean="0">
                <a:solidFill>
                  <a:schemeClr val="tx1"/>
                </a:solidFill>
                <a:latin typeface="+mn-lt"/>
                <a:ea typeface="+mn-ea"/>
                <a:cs typeface="+mn-cs"/>
              </a:rPr>
              <a:t> of </a:t>
            </a:r>
            <a:r>
              <a:rPr lang="es-ES" sz="1200" kern="1200" baseline="0" dirty="0" err="1" smtClean="0">
                <a:solidFill>
                  <a:schemeClr val="tx1"/>
                </a:solidFill>
                <a:latin typeface="+mn-lt"/>
                <a:ea typeface="+mn-ea"/>
                <a:cs typeface="+mn-cs"/>
              </a:rPr>
              <a:t>these</a:t>
            </a:r>
            <a:r>
              <a:rPr lang="es-ES" sz="1200" kern="1200" baseline="0" dirty="0" smtClean="0">
                <a:solidFill>
                  <a:schemeClr val="tx1"/>
                </a:solidFill>
                <a:latin typeface="+mn-lt"/>
                <a:ea typeface="+mn-ea"/>
                <a:cs typeface="+mn-cs"/>
              </a:rPr>
              <a:t> </a:t>
            </a:r>
            <a:r>
              <a:rPr lang="es-ES" sz="1200" kern="1200" baseline="0" dirty="0" err="1" smtClean="0">
                <a:solidFill>
                  <a:schemeClr val="tx1"/>
                </a:solidFill>
                <a:latin typeface="+mn-lt"/>
                <a:ea typeface="+mn-ea"/>
                <a:cs typeface="+mn-cs"/>
              </a:rPr>
              <a:t>ions</a:t>
            </a:r>
            <a:r>
              <a:rPr lang="es-ES" sz="1200" kern="1200" baseline="0" dirty="0" smtClean="0">
                <a:solidFill>
                  <a:schemeClr val="tx1"/>
                </a:solidFill>
                <a:latin typeface="+mn-lt"/>
                <a:ea typeface="+mn-ea"/>
                <a:cs typeface="+mn-cs"/>
              </a:rPr>
              <a:t> </a:t>
            </a:r>
            <a:r>
              <a:rPr lang="es-ES" sz="1200" kern="1200" baseline="0" dirty="0" err="1" smtClean="0">
                <a:solidFill>
                  <a:schemeClr val="tx1"/>
                </a:solidFill>
                <a:latin typeface="+mn-lt"/>
                <a:ea typeface="+mn-ea"/>
                <a:cs typeface="+mn-cs"/>
              </a:rPr>
              <a:t>around</a:t>
            </a:r>
            <a:r>
              <a:rPr lang="es-ES" sz="1200" kern="1200" baseline="0" dirty="0" smtClean="0">
                <a:solidFill>
                  <a:schemeClr val="tx1"/>
                </a:solidFill>
                <a:latin typeface="+mn-lt"/>
                <a:ea typeface="+mn-ea"/>
                <a:cs typeface="+mn-cs"/>
              </a:rPr>
              <a:t> </a:t>
            </a:r>
            <a:r>
              <a:rPr lang="es-ES" sz="1200" kern="1200" baseline="0" dirty="0" err="1" smtClean="0">
                <a:solidFill>
                  <a:schemeClr val="tx1"/>
                </a:solidFill>
                <a:latin typeface="+mn-lt"/>
                <a:ea typeface="+mn-ea"/>
                <a:cs typeface="+mn-cs"/>
              </a:rPr>
              <a:t>the</a:t>
            </a:r>
            <a:r>
              <a:rPr lang="es-ES" sz="1200" kern="1200" baseline="0" dirty="0" smtClean="0">
                <a:solidFill>
                  <a:schemeClr val="tx1"/>
                </a:solidFill>
                <a:latin typeface="+mn-lt"/>
                <a:ea typeface="+mn-ea"/>
                <a:cs typeface="+mn-cs"/>
              </a:rPr>
              <a:t> </a:t>
            </a:r>
            <a:r>
              <a:rPr lang="es-ES" sz="1200" kern="1200" baseline="0" dirty="0" err="1" smtClean="0">
                <a:solidFill>
                  <a:schemeClr val="tx1"/>
                </a:solidFill>
                <a:latin typeface="+mn-lt"/>
                <a:ea typeface="+mn-ea"/>
                <a:cs typeface="+mn-cs"/>
              </a:rPr>
              <a:t>osteoblast</a:t>
            </a:r>
            <a:r>
              <a:rPr lang="es-ES" sz="1200" kern="1200" baseline="0" dirty="0" smtClean="0">
                <a:solidFill>
                  <a:schemeClr val="tx1"/>
                </a:solidFill>
                <a:latin typeface="+mn-lt"/>
                <a:ea typeface="+mn-ea"/>
                <a:cs typeface="+mn-cs"/>
              </a:rPr>
              <a:t> </a:t>
            </a:r>
            <a:r>
              <a:rPr lang="es-ES" sz="1200" kern="1200" baseline="0" dirty="0" err="1" smtClean="0">
                <a:solidFill>
                  <a:schemeClr val="tx1"/>
                </a:solidFill>
                <a:latin typeface="+mn-lt"/>
                <a:ea typeface="+mn-ea"/>
                <a:cs typeface="+mn-cs"/>
              </a:rPr>
              <a:t>to</a:t>
            </a:r>
            <a:r>
              <a:rPr lang="es-ES" sz="1200" kern="1200" baseline="0" dirty="0" smtClean="0">
                <a:solidFill>
                  <a:schemeClr val="tx1"/>
                </a:solidFill>
                <a:latin typeface="+mn-lt"/>
                <a:ea typeface="+mn-ea"/>
                <a:cs typeface="+mn-cs"/>
              </a:rPr>
              <a:t> </a:t>
            </a:r>
            <a:r>
              <a:rPr lang="es-ES" sz="1200" kern="1200" baseline="0" dirty="0" err="1" smtClean="0">
                <a:solidFill>
                  <a:schemeClr val="tx1"/>
                </a:solidFill>
                <a:latin typeface="+mn-lt"/>
                <a:ea typeface="+mn-ea"/>
                <a:cs typeface="+mn-cs"/>
              </a:rPr>
              <a:t>levels</a:t>
            </a:r>
            <a:r>
              <a:rPr lang="es-ES" sz="1200" kern="1200" baseline="0" dirty="0" smtClean="0">
                <a:solidFill>
                  <a:schemeClr val="tx1"/>
                </a:solidFill>
                <a:latin typeface="+mn-lt"/>
                <a:ea typeface="+mn-ea"/>
                <a:cs typeface="+mn-cs"/>
              </a:rPr>
              <a:t> </a:t>
            </a:r>
            <a:r>
              <a:rPr lang="es-ES" sz="1200" kern="1200" baseline="0" dirty="0" err="1" smtClean="0">
                <a:solidFill>
                  <a:schemeClr val="tx1"/>
                </a:solidFill>
                <a:latin typeface="+mn-lt"/>
                <a:ea typeface="+mn-ea"/>
                <a:cs typeface="+mn-cs"/>
              </a:rPr>
              <a:t>that</a:t>
            </a:r>
            <a:r>
              <a:rPr lang="es-ES" sz="1200" kern="1200" baseline="0" dirty="0" smtClean="0">
                <a:solidFill>
                  <a:schemeClr val="tx1"/>
                </a:solidFill>
                <a:latin typeface="+mn-lt"/>
                <a:ea typeface="+mn-ea"/>
                <a:cs typeface="+mn-cs"/>
              </a:rPr>
              <a:t> are </a:t>
            </a:r>
            <a:r>
              <a:rPr lang="es-ES" sz="1200" kern="1200" baseline="0" dirty="0" err="1" smtClean="0">
                <a:solidFill>
                  <a:schemeClr val="tx1"/>
                </a:solidFill>
                <a:latin typeface="+mn-lt"/>
                <a:ea typeface="+mn-ea"/>
                <a:cs typeface="+mn-cs"/>
              </a:rPr>
              <a:t>higher</a:t>
            </a:r>
            <a:r>
              <a:rPr lang="es-ES" sz="1200" kern="1200" baseline="0" dirty="0" smtClean="0">
                <a:solidFill>
                  <a:schemeClr val="tx1"/>
                </a:solidFill>
                <a:latin typeface="+mn-lt"/>
                <a:ea typeface="+mn-ea"/>
                <a:cs typeface="+mn-cs"/>
              </a:rPr>
              <a:t> </a:t>
            </a:r>
            <a:r>
              <a:rPr lang="es-ES" sz="1200" kern="1200" baseline="0" dirty="0" err="1" smtClean="0">
                <a:solidFill>
                  <a:schemeClr val="tx1"/>
                </a:solidFill>
                <a:latin typeface="+mn-lt"/>
                <a:ea typeface="+mn-ea"/>
                <a:cs typeface="+mn-cs"/>
              </a:rPr>
              <a:t>than</a:t>
            </a:r>
            <a:r>
              <a:rPr lang="es-ES" sz="1200" kern="1200" baseline="0" dirty="0" smtClean="0">
                <a:solidFill>
                  <a:schemeClr val="tx1"/>
                </a:solidFill>
                <a:latin typeface="+mn-lt"/>
                <a:ea typeface="+mn-ea"/>
                <a:cs typeface="+mn-cs"/>
              </a:rPr>
              <a:t> in </a:t>
            </a:r>
            <a:r>
              <a:rPr lang="es-ES" sz="1200" kern="1200" baseline="0" dirty="0" err="1" smtClean="0">
                <a:solidFill>
                  <a:schemeClr val="tx1"/>
                </a:solidFill>
                <a:latin typeface="+mn-lt"/>
                <a:ea typeface="+mn-ea"/>
                <a:cs typeface="+mn-cs"/>
              </a:rPr>
              <a:t>the</a:t>
            </a:r>
            <a:r>
              <a:rPr lang="es-ES" sz="1200" kern="1200" baseline="0" dirty="0" smtClean="0">
                <a:solidFill>
                  <a:schemeClr val="tx1"/>
                </a:solidFill>
                <a:latin typeface="+mn-lt"/>
                <a:ea typeface="+mn-ea"/>
                <a:cs typeface="+mn-cs"/>
              </a:rPr>
              <a:t> </a:t>
            </a:r>
            <a:r>
              <a:rPr lang="es-ES" sz="1200" kern="1200" baseline="0" dirty="0" err="1" smtClean="0">
                <a:solidFill>
                  <a:schemeClr val="tx1"/>
                </a:solidFill>
                <a:latin typeface="+mn-lt"/>
                <a:ea typeface="+mn-ea"/>
                <a:cs typeface="+mn-cs"/>
              </a:rPr>
              <a:t>bulk</a:t>
            </a:r>
            <a:r>
              <a:rPr lang="es-ES" sz="1200" kern="1200" baseline="0" dirty="0" smtClean="0">
                <a:solidFill>
                  <a:schemeClr val="tx1"/>
                </a:solidFill>
                <a:latin typeface="+mn-lt"/>
                <a:ea typeface="+mn-ea"/>
                <a:cs typeface="+mn-cs"/>
              </a:rPr>
              <a:t> </a:t>
            </a:r>
            <a:r>
              <a:rPr lang="es-ES" sz="1200" kern="1200" baseline="0" dirty="0" err="1" smtClean="0">
                <a:solidFill>
                  <a:schemeClr val="tx1"/>
                </a:solidFill>
                <a:latin typeface="+mn-lt"/>
                <a:ea typeface="+mn-ea"/>
                <a:cs typeface="+mn-cs"/>
              </a:rPr>
              <a:t>extracellular</a:t>
            </a:r>
            <a:r>
              <a:rPr lang="es-ES" sz="1200" kern="1200" baseline="0" dirty="0" smtClean="0">
                <a:solidFill>
                  <a:schemeClr val="tx1"/>
                </a:solidFill>
                <a:latin typeface="+mn-lt"/>
                <a:ea typeface="+mn-ea"/>
                <a:cs typeface="+mn-cs"/>
              </a:rPr>
              <a:t> fluid, </a:t>
            </a:r>
            <a:r>
              <a:rPr lang="es-ES" sz="1200" kern="1200" baseline="0" dirty="0" err="1" smtClean="0">
                <a:solidFill>
                  <a:schemeClr val="tx1"/>
                </a:solidFill>
                <a:latin typeface="+mn-lt"/>
                <a:ea typeface="+mn-ea"/>
                <a:cs typeface="+mn-cs"/>
              </a:rPr>
              <a:t>thus</a:t>
            </a:r>
            <a:r>
              <a:rPr lang="es-ES" sz="1200" kern="1200" baseline="0" dirty="0" smtClean="0">
                <a:solidFill>
                  <a:schemeClr val="tx1"/>
                </a:solidFill>
                <a:latin typeface="+mn-lt"/>
                <a:ea typeface="+mn-ea"/>
                <a:cs typeface="+mn-cs"/>
              </a:rPr>
              <a:t> </a:t>
            </a:r>
            <a:r>
              <a:rPr lang="es-ES" sz="1200" kern="1200" baseline="0" dirty="0" err="1" smtClean="0">
                <a:solidFill>
                  <a:schemeClr val="tx1"/>
                </a:solidFill>
                <a:latin typeface="+mn-lt"/>
                <a:ea typeface="+mn-ea"/>
                <a:cs typeface="+mn-cs"/>
              </a:rPr>
              <a:t>promoting</a:t>
            </a:r>
            <a:r>
              <a:rPr lang="es-ES" sz="1200" kern="1200" baseline="0" dirty="0" smtClean="0">
                <a:solidFill>
                  <a:schemeClr val="tx1"/>
                </a:solidFill>
                <a:latin typeface="+mn-lt"/>
                <a:ea typeface="+mn-ea"/>
                <a:cs typeface="+mn-cs"/>
              </a:rPr>
              <a:t> </a:t>
            </a:r>
            <a:r>
              <a:rPr lang="es-ES" sz="1200" kern="1200" baseline="0" dirty="0" err="1" smtClean="0">
                <a:solidFill>
                  <a:schemeClr val="tx1"/>
                </a:solidFill>
                <a:latin typeface="+mn-lt"/>
                <a:ea typeface="+mn-ea"/>
                <a:cs typeface="+mn-cs"/>
              </a:rPr>
              <a:t>crystal</a:t>
            </a:r>
            <a:r>
              <a:rPr lang="es-ES" sz="1200" kern="1200" baseline="0" dirty="0" smtClean="0">
                <a:solidFill>
                  <a:schemeClr val="tx1"/>
                </a:solidFill>
                <a:latin typeface="+mn-lt"/>
                <a:ea typeface="+mn-ea"/>
                <a:cs typeface="+mn-cs"/>
              </a:rPr>
              <a:t> </a:t>
            </a:r>
            <a:r>
              <a:rPr lang="es-ES" sz="1200" kern="1200" baseline="0" dirty="0" err="1" smtClean="0">
                <a:solidFill>
                  <a:schemeClr val="tx1"/>
                </a:solidFill>
                <a:latin typeface="+mn-lt"/>
                <a:ea typeface="+mn-ea"/>
                <a:cs typeface="+mn-cs"/>
              </a:rPr>
              <a:t>nucleation</a:t>
            </a:r>
            <a:r>
              <a:rPr lang="es-ES" sz="1200" kern="1200" baseline="0" dirty="0" smtClean="0">
                <a:solidFill>
                  <a:schemeClr val="tx1"/>
                </a:solidFill>
                <a:latin typeface="+mn-lt"/>
                <a:ea typeface="+mn-ea"/>
                <a:cs typeface="+mn-cs"/>
              </a:rPr>
              <a:t> and </a:t>
            </a:r>
            <a:r>
              <a:rPr lang="es-ES" sz="1200" kern="1200" baseline="0" dirty="0" err="1" smtClean="0">
                <a:solidFill>
                  <a:schemeClr val="tx1"/>
                </a:solidFill>
                <a:latin typeface="+mn-lt"/>
                <a:ea typeface="+mn-ea"/>
                <a:cs typeface="+mn-cs"/>
              </a:rPr>
              <a:t>growth</a:t>
            </a:r>
            <a:r>
              <a:rPr lang="es-ES" sz="1200" kern="1200" baseline="0" dirty="0" smtClean="0">
                <a:solidFill>
                  <a:schemeClr val="tx1"/>
                </a:solidFill>
                <a:latin typeface="+mn-lt"/>
                <a:ea typeface="+mn-ea"/>
                <a:cs typeface="+mn-cs"/>
              </a:rPr>
              <a:t> (</a:t>
            </a:r>
            <a:r>
              <a:rPr lang="es-ES" sz="1200" kern="1200" baseline="0" dirty="0" smtClean="0">
                <a:solidFill>
                  <a:schemeClr val="tx1"/>
                </a:solidFill>
                <a:latin typeface="+mn-lt"/>
                <a:ea typeface="+mn-ea"/>
                <a:cs typeface="+mn-cs"/>
                <a:hlinkClick r:id="rId3"/>
              </a:rPr>
              <a:t>Fig. 52-4). Bone formation along spicules of trabecular bone appears to occur exclusively at sites of previous resorption by osteoclasts. The processes of bone resorption and synthesis are thus spatially coupled.</a:t>
            </a:r>
            <a:endParaRPr lang="es-ES" sz="1200" kern="1200" baseline="0" dirty="0" smtClean="0">
              <a:solidFill>
                <a:schemeClr val="tx1"/>
              </a:solidFill>
              <a:latin typeface="+mn-lt"/>
              <a:ea typeface="+mn-ea"/>
              <a:cs typeface="+mn-cs"/>
            </a:endParaRPr>
          </a:p>
          <a:p>
            <a:r>
              <a:rPr lang="es-ES" sz="1200" kern="1200" dirty="0" err="1" smtClean="0">
                <a:solidFill>
                  <a:schemeClr val="tx1"/>
                </a:solidFill>
                <a:latin typeface="+mn-lt"/>
                <a:ea typeface="+mn-ea"/>
                <a:cs typeface="+mn-cs"/>
              </a:rPr>
              <a:t>Vitamin</a:t>
            </a:r>
            <a:r>
              <a:rPr lang="es-ES" sz="1200" kern="1200" dirty="0" smtClean="0">
                <a:solidFill>
                  <a:schemeClr val="tx1"/>
                </a:solidFill>
                <a:latin typeface="+mn-lt"/>
                <a:ea typeface="+mn-ea"/>
                <a:cs typeface="+mn-cs"/>
              </a:rPr>
              <a:t> D and PTH </a:t>
            </a:r>
            <a:r>
              <a:rPr lang="es-ES" sz="1200" kern="1200" dirty="0" err="1" smtClean="0">
                <a:solidFill>
                  <a:schemeClr val="tx1"/>
                </a:solidFill>
                <a:latin typeface="+mn-lt"/>
                <a:ea typeface="+mn-ea"/>
                <a:cs typeface="+mn-cs"/>
              </a:rPr>
              <a:t>stimulate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osteoblastic</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cells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to</a:t>
            </a:r>
            <a:r>
              <a:rPr lang="es-ES" sz="1200" kern="1200" dirty="0" smtClean="0">
                <a:solidFill>
                  <a:schemeClr val="tx1"/>
                </a:solidFill>
                <a:latin typeface="+mn-lt"/>
                <a:ea typeface="+mn-ea"/>
                <a:cs typeface="+mn-cs"/>
              </a:rPr>
              <a:t> secrete </a:t>
            </a:r>
            <a:r>
              <a:rPr lang="es-ES" sz="1200" kern="1200" dirty="0" err="1" smtClean="0">
                <a:solidFill>
                  <a:schemeClr val="tx1"/>
                </a:solidFill>
                <a:latin typeface="+mn-lt"/>
                <a:ea typeface="+mn-ea"/>
                <a:cs typeface="+mn-cs"/>
              </a:rPr>
              <a:t>factors</a:t>
            </a:r>
            <a:r>
              <a:rPr lang="es-ES" sz="1200" kern="1200" dirty="0" smtClean="0">
                <a:solidFill>
                  <a:schemeClr val="tx1"/>
                </a:solidFill>
                <a:latin typeface="+mn-lt"/>
                <a:ea typeface="+mn-ea"/>
                <a:cs typeface="+mn-cs"/>
              </a:rPr>
              <a:t>—</a:t>
            </a:r>
            <a:r>
              <a:rPr lang="es-ES" sz="1200" kern="1200" dirty="0" err="1" smtClean="0">
                <a:solidFill>
                  <a:schemeClr val="tx1"/>
                </a:solidFill>
                <a:latin typeface="+mn-lt"/>
                <a:ea typeface="+mn-ea"/>
                <a:cs typeface="+mn-cs"/>
              </a:rPr>
              <a:t>such</a:t>
            </a:r>
            <a:r>
              <a:rPr lang="es-ES" sz="1200" kern="1200" dirty="0" smtClean="0">
                <a:solidFill>
                  <a:schemeClr val="tx1"/>
                </a:solidFill>
                <a:latin typeface="+mn-lt"/>
                <a:ea typeface="+mn-ea"/>
                <a:cs typeface="+mn-cs"/>
              </a:rPr>
              <a:t> as </a:t>
            </a:r>
            <a:r>
              <a:rPr lang="es-ES" sz="1200" kern="1200" dirty="0" err="1" smtClean="0">
                <a:solidFill>
                  <a:schemeClr val="tx1"/>
                </a:solidFill>
                <a:latin typeface="+mn-lt"/>
                <a:ea typeface="+mn-ea"/>
                <a:cs typeface="+mn-cs"/>
              </a:rPr>
              <a:t>macrophage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colony-stimulating</a:t>
            </a:r>
            <a:r>
              <a:rPr lang="es-ES" sz="1200" kern="1200" dirty="0" smtClean="0">
                <a:solidFill>
                  <a:schemeClr val="tx1"/>
                </a:solidFill>
                <a:latin typeface="+mn-lt"/>
                <a:ea typeface="+mn-ea"/>
                <a:cs typeface="+mn-cs"/>
              </a:rPr>
              <a:t> factor (M-CSF)—</a:t>
            </a:r>
            <a:r>
              <a:rPr lang="es-ES" sz="1200" kern="1200" dirty="0" err="1" smtClean="0">
                <a:solidFill>
                  <a:schemeClr val="tx1"/>
                </a:solidFill>
                <a:latin typeface="+mn-lt"/>
                <a:ea typeface="+mn-ea"/>
                <a:cs typeface="+mn-cs"/>
              </a:rPr>
              <a:t>that</a:t>
            </a:r>
            <a:r>
              <a:rPr lang="es-ES" sz="1200" kern="1200" dirty="0" smtClean="0">
                <a:solidFill>
                  <a:schemeClr val="tx1"/>
                </a:solidFill>
                <a:latin typeface="+mn-lt"/>
                <a:ea typeface="+mn-ea"/>
                <a:cs typeface="+mn-cs"/>
              </a:rPr>
              <a:t> cause </a:t>
            </a:r>
            <a:r>
              <a:rPr lang="es-ES" sz="1200" kern="1200" dirty="0" err="1" smtClean="0">
                <a:solidFill>
                  <a:schemeClr val="tx1"/>
                </a:solidFill>
                <a:latin typeface="+mn-lt"/>
                <a:ea typeface="+mn-ea"/>
                <a:cs typeface="+mn-cs"/>
              </a:rPr>
              <a:t>osteoclast</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precursors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to</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proliferate</a:t>
            </a:r>
            <a:r>
              <a:rPr lang="es-ES" sz="1200" kern="1200" dirty="0" smtClean="0">
                <a:solidFill>
                  <a:schemeClr val="tx1"/>
                </a:solidFill>
                <a:latin typeface="+mn-lt"/>
                <a:ea typeface="+mn-ea"/>
                <a:cs typeface="+mn-cs"/>
              </a:rPr>
              <a:t> (</a:t>
            </a:r>
            <a:r>
              <a:rPr lang="es-ES" sz="1200" kern="1200" dirty="0" smtClean="0">
                <a:solidFill>
                  <a:schemeClr val="tx1"/>
                </a:solidFill>
                <a:latin typeface="+mn-lt"/>
                <a:ea typeface="+mn-ea"/>
                <a:cs typeface="+mn-cs"/>
                <a:hlinkClick r:id="rId3"/>
              </a:rPr>
              <a:t>Fig. 52-4). These precursors differentiate into mononuclear osteoclasts and then fuse to become multinucleated osteoclasts. Osteoclasts resorb bone in discrete areas in contact with the ruffled border of the cell (</a:t>
            </a:r>
            <a:r>
              <a:rPr lang="es-ES" sz="1200" kern="1200" dirty="0" smtClean="0">
                <a:solidFill>
                  <a:schemeClr val="tx1"/>
                </a:solidFill>
                <a:latin typeface="+mn-lt"/>
                <a:ea typeface="+mn-ea"/>
                <a:cs typeface="+mn-cs"/>
                <a:hlinkClick r:id="rId4"/>
              </a:rPr>
              <a:t>Fig. 52-5). The osteoclast closely attaches to the bone matrix when integrins on its membrane attach to vitronectin in the bone matrix. The osteoclast—in reality a one-cell epithelium—then secretes acid and proteases across its ruffled border membrane into a confined resorption space (the lacuna). The acid secretion is mediated by a V-type H</a:t>
            </a:r>
            <a:r>
              <a:rPr lang="es-ES" sz="1200" kern="1200" baseline="30000" dirty="0" smtClean="0">
                <a:solidFill>
                  <a:schemeClr val="tx1"/>
                </a:solidFill>
                <a:latin typeface="+mn-lt"/>
                <a:ea typeface="+mn-ea"/>
                <a:cs typeface="+mn-cs"/>
                <a:hlinkClick r:id="rId4"/>
              </a:rPr>
              <a:t>+</a:t>
            </a:r>
            <a:r>
              <a:rPr lang="es-ES" sz="1200" kern="1200" baseline="0" dirty="0" smtClean="0">
                <a:solidFill>
                  <a:schemeClr val="tx1"/>
                </a:solidFill>
                <a:latin typeface="+mn-lt"/>
                <a:ea typeface="+mn-ea"/>
                <a:cs typeface="+mn-cs"/>
                <a:hlinkClick r:id="rId4"/>
              </a:rPr>
              <a:t> pump (see </a:t>
            </a:r>
            <a:r>
              <a:rPr lang="es-ES" sz="1200" kern="1200" baseline="0" dirty="0" smtClean="0">
                <a:solidFill>
                  <a:schemeClr val="tx1"/>
                </a:solidFill>
                <a:latin typeface="+mn-lt"/>
                <a:ea typeface="+mn-ea"/>
                <a:cs typeface="+mn-cs"/>
                <a:hlinkClick r:id="rId5"/>
              </a:rPr>
              <a:t>Chapter 2) at the ruffled border membrane. Abundant carbonic anhydrase provides the H</a:t>
            </a:r>
            <a:r>
              <a:rPr lang="es-ES" sz="1200" kern="1200" baseline="30000" dirty="0" smtClean="0">
                <a:solidFill>
                  <a:schemeClr val="tx1"/>
                </a:solidFill>
                <a:latin typeface="+mn-lt"/>
                <a:ea typeface="+mn-ea"/>
                <a:cs typeface="+mn-cs"/>
                <a:hlinkClick r:id="rId5"/>
              </a:rPr>
              <a:t>+</a:t>
            </a:r>
            <a:r>
              <a:rPr lang="es-ES" sz="1200" kern="1200" baseline="0" dirty="0" smtClean="0">
                <a:solidFill>
                  <a:schemeClr val="tx1"/>
                </a:solidFill>
                <a:latin typeface="+mn-lt"/>
                <a:ea typeface="+mn-ea"/>
                <a:cs typeface="+mn-cs"/>
                <a:hlinkClick r:id="rId5"/>
              </a:rPr>
              <a:t>. Cl-HCO</a:t>
            </a:r>
            <a:r>
              <a:rPr lang="es-ES" sz="1200" kern="1200" baseline="-25000" dirty="0" smtClean="0">
                <a:solidFill>
                  <a:schemeClr val="tx1"/>
                </a:solidFill>
                <a:latin typeface="+mn-lt"/>
                <a:ea typeface="+mn-ea"/>
                <a:cs typeface="+mn-cs"/>
                <a:hlinkClick r:id="rId5"/>
              </a:rPr>
              <a:t>3</a:t>
            </a:r>
            <a:r>
              <a:rPr lang="es-ES" sz="1200" kern="1200" baseline="0" dirty="0" smtClean="0">
                <a:solidFill>
                  <a:schemeClr val="tx1"/>
                </a:solidFill>
                <a:latin typeface="+mn-lt"/>
                <a:ea typeface="+mn-ea"/>
                <a:cs typeface="+mn-cs"/>
                <a:hlinkClick r:id="rId5"/>
              </a:rPr>
              <a:t> exchangers, located in the membrane on the opposite side of the osteoclast, remove the HCO</a:t>
            </a:r>
            <a:r>
              <a:rPr lang="es-ES" sz="1200" kern="1200" baseline="-25000" dirty="0" smtClean="0">
                <a:solidFill>
                  <a:schemeClr val="tx1"/>
                </a:solidFill>
                <a:latin typeface="+mn-lt"/>
                <a:ea typeface="+mn-ea"/>
                <a:cs typeface="+mn-cs"/>
                <a:hlinkClick r:id="rId5"/>
              </a:rPr>
              <a:t>3</a:t>
            </a:r>
            <a:r>
              <a:rPr lang="es-ES" sz="1200" kern="1200" baseline="30000" dirty="0" smtClean="0">
                <a:solidFill>
                  <a:schemeClr val="tx1"/>
                </a:solidFill>
                <a:latin typeface="+mn-lt"/>
                <a:ea typeface="+mn-ea"/>
                <a:cs typeface="+mn-cs"/>
                <a:hlinkClick r:id="rId5"/>
              </a:rPr>
              <a:t>−</a:t>
            </a:r>
            <a:r>
              <a:rPr lang="es-ES" sz="1200" kern="1200" baseline="0" dirty="0" smtClean="0">
                <a:solidFill>
                  <a:schemeClr val="tx1"/>
                </a:solidFill>
                <a:latin typeface="+mn-lt"/>
                <a:ea typeface="+mn-ea"/>
                <a:cs typeface="+mn-cs"/>
                <a:hlinkClick r:id="rId5"/>
              </a:rPr>
              <a:t> formed by carbonic anhydrase as a byproduct. The acidic environment beneath the osteoclast dissolves bone mineral, and acid proteases hydrolyze the matrix proteins. Having reabsorbed some of the bone in a very localized area, the osteoclast moves away from the pit or trough in the bone that it has created. Osteoblastic cells replace the osteoclast and now build new bone matrix and promote its mineralization.</a:t>
            </a:r>
            <a:endParaRPr lang="es-ES" dirty="0"/>
          </a:p>
        </p:txBody>
      </p:sp>
      <p:sp>
        <p:nvSpPr>
          <p:cNvPr id="4" name="Marcador de número de diapositiva 3"/>
          <p:cNvSpPr>
            <a:spLocks noGrp="1"/>
          </p:cNvSpPr>
          <p:nvPr>
            <p:ph type="sldNum" sz="quarter" idx="10"/>
          </p:nvPr>
        </p:nvSpPr>
        <p:spPr/>
        <p:txBody>
          <a:bodyPr/>
          <a:lstStyle/>
          <a:p>
            <a:fld id="{66245B20-EE6F-B945-B49C-8BFBE2C8A33C}" type="slidenum">
              <a:rPr lang="en-US" smtClean="0"/>
              <a:t>14</a:t>
            </a:fld>
            <a:endParaRPr lang="en-US"/>
          </a:p>
        </p:txBody>
      </p:sp>
    </p:spTree>
    <p:extLst>
      <p:ext uri="{BB962C8B-B14F-4D97-AF65-F5344CB8AC3E}">
        <p14:creationId xmlns:p14="http://schemas.microsoft.com/office/powerpoint/2010/main" val="20023222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r>
              <a:rPr lang="es-ES" sz="1200" kern="1200" dirty="0" smtClean="0">
                <a:solidFill>
                  <a:schemeClr val="tx1"/>
                </a:solidFill>
                <a:effectLst/>
                <a:latin typeface="+mn-lt"/>
                <a:ea typeface="+mn-ea"/>
                <a:cs typeface="+mn-cs"/>
              </a:rPr>
              <a:t>El remodelado óseo incluye la destrucción del hueso preformado con liberación de Ca</a:t>
            </a:r>
            <a:r>
              <a:rPr lang="es-ES" sz="1200" kern="1200" baseline="30000" dirty="0" smtClean="0">
                <a:solidFill>
                  <a:schemeClr val="tx1"/>
                </a:solidFill>
                <a:effectLst/>
                <a:latin typeface="+mn-lt"/>
                <a:ea typeface="+mn-ea"/>
                <a:cs typeface="+mn-cs"/>
              </a:rPr>
              <a:t>++</a:t>
            </a:r>
            <a:r>
              <a:rPr lang="es-ES" sz="1200" kern="1200" dirty="0" smtClean="0">
                <a:solidFill>
                  <a:schemeClr val="tx1"/>
                </a:solidFill>
                <a:effectLst/>
                <a:latin typeface="+mn-lt"/>
                <a:ea typeface="+mn-ea"/>
                <a:cs typeface="+mn-cs"/>
              </a:rPr>
              <a:t> y P</a:t>
            </a:r>
            <a:r>
              <a:rPr lang="es-ES" sz="1200" kern="1200" baseline="-25000" dirty="0" smtClean="0">
                <a:solidFill>
                  <a:schemeClr val="tx1"/>
                </a:solidFill>
                <a:effectLst/>
                <a:latin typeface="+mn-lt"/>
                <a:ea typeface="+mn-ea"/>
                <a:cs typeface="+mn-cs"/>
              </a:rPr>
              <a:t>i</a:t>
            </a:r>
            <a:r>
              <a:rPr lang="es-ES" sz="1200" kern="1200" dirty="0" smtClean="0">
                <a:solidFill>
                  <a:schemeClr val="tx1"/>
                </a:solidFill>
                <a:effectLst/>
                <a:latin typeface="+mn-lt"/>
                <a:ea typeface="+mn-ea"/>
                <a:cs typeface="+mn-cs"/>
              </a:rPr>
              <a:t> y liberación de fragmentos de degradación de las proteínas de la matriz ósea (</a:t>
            </a:r>
            <a:r>
              <a:rPr lang="es-ES" sz="1200" kern="1200" dirty="0" err="1" smtClean="0">
                <a:solidFill>
                  <a:schemeClr val="tx1"/>
                </a:solidFill>
                <a:effectLst/>
                <a:latin typeface="+mn-lt"/>
                <a:ea typeface="+mn-ea"/>
                <a:cs typeface="+mn-cs"/>
              </a:rPr>
              <a:t>osteoide</a:t>
            </a:r>
            <a:r>
              <a:rPr lang="es-ES" sz="1200" kern="1200" dirty="0" smtClean="0">
                <a:solidFill>
                  <a:schemeClr val="tx1"/>
                </a:solidFill>
                <a:effectLst/>
                <a:latin typeface="+mn-lt"/>
                <a:ea typeface="+mn-ea"/>
                <a:cs typeface="+mn-cs"/>
              </a:rPr>
              <a:t>) a la sangre y posterior síntesis de </a:t>
            </a:r>
            <a:r>
              <a:rPr lang="es-ES" sz="1200" kern="1200" dirty="0" err="1" smtClean="0">
                <a:solidFill>
                  <a:schemeClr val="tx1"/>
                </a:solidFill>
                <a:effectLst/>
                <a:latin typeface="+mn-lt"/>
                <a:ea typeface="+mn-ea"/>
                <a:cs typeface="+mn-cs"/>
              </a:rPr>
              <a:t>osteoide</a:t>
            </a:r>
            <a:r>
              <a:rPr lang="es-ES" sz="1200" kern="1200" dirty="0" smtClean="0">
                <a:solidFill>
                  <a:schemeClr val="tx1"/>
                </a:solidFill>
                <a:effectLst/>
                <a:latin typeface="+mn-lt"/>
                <a:ea typeface="+mn-ea"/>
                <a:cs typeface="+mn-cs"/>
              </a:rPr>
              <a:t> en el sitio de resorción con posterior calcificación principalmente con Ca</a:t>
            </a:r>
            <a:r>
              <a:rPr lang="es-ES" sz="1200" kern="1200" baseline="30000" dirty="0" smtClean="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y P</a:t>
            </a:r>
            <a:r>
              <a:rPr lang="es-ES" sz="1200" kern="1200" baseline="-25000" dirty="0" smtClean="0">
                <a:solidFill>
                  <a:schemeClr val="tx1"/>
                </a:solidFill>
                <a:effectLst/>
                <a:latin typeface="+mn-lt"/>
                <a:ea typeface="+mn-ea"/>
                <a:cs typeface="+mn-cs"/>
              </a:rPr>
              <a:t>i</a:t>
            </a:r>
            <a:r>
              <a:rPr lang="es-ES" sz="1200" kern="1200" dirty="0" smtClean="0">
                <a:solidFill>
                  <a:schemeClr val="tx1"/>
                </a:solidFill>
                <a:effectLst/>
                <a:latin typeface="+mn-lt"/>
                <a:ea typeface="+mn-ea"/>
                <a:cs typeface="+mn-cs"/>
              </a:rPr>
              <a:t>.</a:t>
            </a:r>
            <a:endParaRPr lang="es-ES_tradnl"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El remodelado es un proceso continuo y discreto en unos 2 millones de sitios en los que actúan las células óseas en las llamadas </a:t>
            </a:r>
            <a:r>
              <a:rPr lang="es-ES" sz="1200" b="1" kern="1200" dirty="0" smtClean="0">
                <a:solidFill>
                  <a:schemeClr val="tx1"/>
                </a:solidFill>
                <a:effectLst/>
                <a:latin typeface="+mn-lt"/>
                <a:ea typeface="+mn-ea"/>
                <a:cs typeface="+mn-cs"/>
              </a:rPr>
              <a:t>Unidades básicas multicelulares</a:t>
            </a:r>
            <a:r>
              <a:rPr lang="es-ES" sz="1200" kern="1200" dirty="0" smtClean="0">
                <a:solidFill>
                  <a:schemeClr val="tx1"/>
                </a:solidFill>
                <a:effectLst/>
                <a:latin typeface="+mn-lt"/>
                <a:ea typeface="+mn-ea"/>
                <a:cs typeface="+mn-cs"/>
              </a:rPr>
              <a:t>.</a:t>
            </a:r>
            <a:endParaRPr lang="es-ES_tradnl" sz="1200" kern="1200" dirty="0" smtClean="0">
              <a:solidFill>
                <a:schemeClr val="tx1"/>
              </a:solidFill>
              <a:effectLst/>
              <a:latin typeface="+mn-lt"/>
              <a:ea typeface="+mn-ea"/>
              <a:cs typeface="+mn-cs"/>
            </a:endParaRPr>
          </a:p>
          <a:p>
            <a:endParaRPr lang="en-US" dirty="0"/>
          </a:p>
        </p:txBody>
      </p:sp>
      <p:sp>
        <p:nvSpPr>
          <p:cNvPr id="4" name="Marcador de número de diapositiva 3"/>
          <p:cNvSpPr>
            <a:spLocks noGrp="1"/>
          </p:cNvSpPr>
          <p:nvPr>
            <p:ph type="sldNum" sz="quarter" idx="10"/>
          </p:nvPr>
        </p:nvSpPr>
        <p:spPr/>
        <p:txBody>
          <a:bodyPr/>
          <a:lstStyle/>
          <a:p>
            <a:fld id="{66245B20-EE6F-B945-B49C-8BFBE2C8A33C}" type="slidenum">
              <a:rPr lang="en-US" smtClean="0"/>
              <a:t>15</a:t>
            </a:fld>
            <a:endParaRPr lang="en-US"/>
          </a:p>
        </p:txBody>
      </p:sp>
    </p:spTree>
    <p:extLst>
      <p:ext uri="{BB962C8B-B14F-4D97-AF65-F5344CB8AC3E}">
        <p14:creationId xmlns:p14="http://schemas.microsoft.com/office/powerpoint/2010/main" val="8480359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1 Marcador de imagen de diapositiva"/>
          <p:cNvSpPr>
            <a:spLocks noGrp="1" noRot="1" noChangeAspect="1" noTextEdit="1"/>
          </p:cNvSpPr>
          <p:nvPr>
            <p:ph type="sldImg"/>
          </p:nvPr>
        </p:nvSpPr>
        <p:spPr>
          <a:ln/>
        </p:spPr>
      </p:sp>
      <p:sp>
        <p:nvSpPr>
          <p:cNvPr id="106499" name="2 Marcador de notas"/>
          <p:cNvSpPr>
            <a:spLocks noGrp="1"/>
          </p:cNvSpPr>
          <p:nvPr>
            <p:ph type="body" idx="1"/>
          </p:nvPr>
        </p:nvSpPr>
        <p:spPr bwMode="auto">
          <a:xfrm>
            <a:off x="0" y="0"/>
            <a:ext cx="0" cy="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lnSpc>
                <a:spcPct val="90000"/>
              </a:lnSpc>
            </a:pPr>
            <a:r>
              <a:rPr lang="en-US" sz="1000"/>
              <a:t>A higher calcium intake is still the primary recommendation for the prevention of osteoporosis, while vitamin D deficiency is often not addressed. To study the relative importance of dietary calcium intake and serum 25-hydroxyvitamin D (25(OH)D) status in regard to hip bone mineral density (BMD) in 4958 community-dwelling women and 5003 men age 20 years + from the US NHANES III population-based survey. Calcium supplement users and individuals with a prior radius or hip fracture were excluded. We calculated standardized means for BMD by quartiles of gender-specific calcium intake for three 25(OH)D categories (&lt; 50, 50-74, 75+ nmol/l) among men and women separately controlling for other important predictors of BMD. Only for women with 25(OH)D status below 50 nmol/l , a higher calcium intake was 38 significantly associated with higher BMD (p-value for trend: p = 0.005), whereas calcium intake beyond the upper end of the lowest quartile ( &gt; 566 mg/d) was not 40 significantly associated with BMD at 25(OH)D concentrations above 50 nmol/l. Among men, there was no significant association between a higher calcium intake 42 beyond the upper end of the lowest quartile (626 mg/d) and BMD within all 25(OH)D categories. Among both genders, BMD increased stepwise and significantly with</a:t>
            </a:r>
          </a:p>
          <a:p>
            <a:pPr eaLnBrk="1" hangingPunct="1">
              <a:lnSpc>
                <a:spcPct val="90000"/>
              </a:lnSpc>
            </a:pPr>
            <a:r>
              <a:rPr lang="en-US" sz="1000"/>
              <a:t>44 higher 25(OH)D concentrations(&lt; 50, 50-74, 75+ nmol/l; p-value for trend: women &lt; </a:t>
            </a:r>
            <a:r>
              <a:rPr lang="es-ES" sz="1000"/>
              <a:t>0.0001; men = 0.0001). </a:t>
            </a:r>
            <a:r>
              <a:rPr lang="en-US" sz="1000"/>
              <a:t>Among men and women, 25(OH)D status appears to be the dominant predictor of BMD relative to calcium intake. Only women with 25(OH)D concentrations below 50 nmol/l appear to benefit from a higher calcium intake.</a:t>
            </a:r>
            <a:endParaRPr lang="es-ES" sz="1000"/>
          </a:p>
        </p:txBody>
      </p:sp>
      <p:sp>
        <p:nvSpPr>
          <p:cNvPr id="106500" name="3 Marcador de número de diapositiva"/>
          <p:cNvSpPr txBox="1">
            <a:spLocks noGrp="1"/>
          </p:cNvSpPr>
          <p:nvPr/>
        </p:nvSpPr>
        <p:spPr bwMode="auto">
          <a:xfrm>
            <a:off x="3885011" y="8684684"/>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5793" tIns="47896" rIns="95793" bIns="47896" anchor="b"/>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algn="r" eaLnBrk="1" hangingPunct="1"/>
            <a:fld id="{EC750600-D7F7-4442-A9A1-C87435A4D93F}" type="slidenum">
              <a:rPr lang="es-ES" sz="1300">
                <a:latin typeface="Arial" pitchFamily="34" charset="0"/>
              </a:rPr>
              <a:pPr algn="r" eaLnBrk="1" hangingPunct="1"/>
              <a:t>16</a:t>
            </a:fld>
            <a:endParaRPr lang="es-ES" sz="1300">
              <a:latin typeface="Arial" pitchFamily="34" charset="0"/>
            </a:endParaRPr>
          </a:p>
        </p:txBody>
      </p:sp>
    </p:spTree>
    <p:extLst>
      <p:ext uri="{BB962C8B-B14F-4D97-AF65-F5344CB8AC3E}">
        <p14:creationId xmlns:p14="http://schemas.microsoft.com/office/powerpoint/2010/main" val="1756134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1 Marcador de imagen de diapositiva"/>
          <p:cNvSpPr>
            <a:spLocks noGrp="1" noRot="1" noChangeAspect="1" noTextEdit="1"/>
          </p:cNvSpPr>
          <p:nvPr>
            <p:ph type="sldImg"/>
          </p:nvPr>
        </p:nvSpPr>
        <p:spPr>
          <a:ln/>
        </p:spPr>
      </p:sp>
      <p:sp>
        <p:nvSpPr>
          <p:cNvPr id="161795" name="2 Marcador de notas"/>
          <p:cNvSpPr>
            <a:spLocks noGrp="1"/>
          </p:cNvSpPr>
          <p:nvPr>
            <p:ph type="body" idx="1"/>
          </p:nvPr>
        </p:nvSpPr>
        <p:spPr>
          <a:noFill/>
          <a:ln/>
        </p:spPr>
        <p:txBody>
          <a:bodyPr/>
          <a:lstStyle/>
          <a:p>
            <a:pPr eaLnBrk="1" hangingPunct="1"/>
            <a:endParaRPr lang="en-US" smtClean="0"/>
          </a:p>
        </p:txBody>
      </p:sp>
      <p:sp>
        <p:nvSpPr>
          <p:cNvPr id="161796" name="3 Marcador de número de diapositiva"/>
          <p:cNvSpPr>
            <a:spLocks noGrp="1"/>
          </p:cNvSpPr>
          <p:nvPr>
            <p:ph type="sldNum" sz="quarter" idx="5"/>
          </p:nvPr>
        </p:nvSpPr>
        <p:spPr>
          <a:noFill/>
        </p:spPr>
        <p:txBody>
          <a:bodyPr/>
          <a:lstStyle/>
          <a:p>
            <a:fld id="{CA75F753-515F-4FE1-89D1-84D5198D1392}" type="slidenum">
              <a:rPr lang="en-US" smtClean="0"/>
              <a:pPr/>
              <a:t>19</a:t>
            </a:fld>
            <a:endParaRPr lang="en-US" smtClean="0"/>
          </a:p>
        </p:txBody>
      </p:sp>
    </p:spTree>
    <p:extLst>
      <p:ext uri="{BB962C8B-B14F-4D97-AF65-F5344CB8AC3E}">
        <p14:creationId xmlns:p14="http://schemas.microsoft.com/office/powerpoint/2010/main" val="10072371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200" b="1" kern="1200" dirty="0" smtClean="0">
                <a:solidFill>
                  <a:schemeClr val="tx1"/>
                </a:solidFill>
                <a:effectLst/>
                <a:latin typeface="+mn-lt"/>
                <a:ea typeface="+mn-ea"/>
                <a:cs typeface="+mn-cs"/>
              </a:rPr>
              <a:t>Figure 1. </a:t>
            </a:r>
            <a:r>
              <a:rPr lang="es-ES" sz="1200" b="1" kern="1200" dirty="0" err="1" smtClean="0">
                <a:solidFill>
                  <a:schemeClr val="tx1"/>
                </a:solidFill>
                <a:effectLst/>
                <a:latin typeface="+mn-lt"/>
                <a:ea typeface="+mn-ea"/>
                <a:cs typeface="+mn-cs"/>
              </a:rPr>
              <a:t>Threshold</a:t>
            </a:r>
            <a:r>
              <a:rPr lang="es-ES" sz="1200" b="1" kern="1200" dirty="0" smtClean="0">
                <a:solidFill>
                  <a:schemeClr val="tx1"/>
                </a:solidFill>
                <a:effectLst/>
                <a:latin typeface="+mn-lt"/>
                <a:ea typeface="+mn-ea"/>
                <a:cs typeface="+mn-cs"/>
              </a:rPr>
              <a:t> </a:t>
            </a:r>
            <a:r>
              <a:rPr lang="es-ES" sz="1200" b="1" kern="1200" dirty="0" err="1" smtClean="0">
                <a:solidFill>
                  <a:schemeClr val="tx1"/>
                </a:solidFill>
                <a:effectLst/>
                <a:latin typeface="+mn-lt"/>
                <a:ea typeface="+mn-ea"/>
                <a:cs typeface="+mn-cs"/>
              </a:rPr>
              <a:t>Assessment</a:t>
            </a:r>
            <a:r>
              <a:rPr lang="es-ES" sz="1200" b="1" kern="1200" dirty="0" smtClean="0">
                <a:solidFill>
                  <a:schemeClr val="tx1"/>
                </a:solidFill>
                <a:effectLst/>
                <a:latin typeface="+mn-lt"/>
                <a:ea typeface="+mn-ea"/>
                <a:cs typeface="+mn-cs"/>
              </a:rPr>
              <a:t> </a:t>
            </a:r>
            <a:r>
              <a:rPr lang="es-ES" sz="1200" b="1" kern="1200" dirty="0" err="1" smtClean="0">
                <a:solidFill>
                  <a:schemeClr val="tx1"/>
                </a:solidFill>
                <a:effectLst/>
                <a:latin typeface="+mn-lt"/>
                <a:ea typeface="+mn-ea"/>
                <a:cs typeface="+mn-cs"/>
              </a:rPr>
              <a:t>for</a:t>
            </a:r>
            <a:r>
              <a:rPr lang="es-ES" sz="1200" b="1" kern="1200" dirty="0" smtClean="0">
                <a:solidFill>
                  <a:schemeClr val="tx1"/>
                </a:solidFill>
                <a:effectLst/>
                <a:latin typeface="+mn-lt"/>
                <a:ea typeface="+mn-ea"/>
                <a:cs typeface="+mn-cs"/>
              </a:rPr>
              <a:t> </a:t>
            </a:r>
            <a:r>
              <a:rPr lang="es-ES" sz="1200" b="1" kern="1200" dirty="0" err="1" smtClean="0">
                <a:solidFill>
                  <a:schemeClr val="tx1"/>
                </a:solidFill>
                <a:effectLst/>
                <a:latin typeface="+mn-lt"/>
                <a:ea typeface="+mn-ea"/>
                <a:cs typeface="+mn-cs"/>
              </a:rPr>
              <a:t>the</a:t>
            </a:r>
            <a:r>
              <a:rPr lang="es-ES" sz="1200" b="1" kern="1200" dirty="0" smtClean="0">
                <a:solidFill>
                  <a:schemeClr val="tx1"/>
                </a:solidFill>
                <a:effectLst/>
                <a:latin typeface="+mn-lt"/>
                <a:ea typeface="+mn-ea"/>
                <a:cs typeface="+mn-cs"/>
              </a:rPr>
              <a:t> </a:t>
            </a:r>
            <a:r>
              <a:rPr lang="es-ES" sz="1200" b="1" kern="1200" dirty="0" err="1" smtClean="0">
                <a:solidFill>
                  <a:schemeClr val="tx1"/>
                </a:solidFill>
                <a:effectLst/>
                <a:latin typeface="+mn-lt"/>
                <a:ea typeface="+mn-ea"/>
                <a:cs typeface="+mn-cs"/>
              </a:rPr>
              <a:t>Risk</a:t>
            </a:r>
            <a:r>
              <a:rPr lang="es-ES" sz="1200" b="1" kern="1200" dirty="0" smtClean="0">
                <a:solidFill>
                  <a:schemeClr val="tx1"/>
                </a:solidFill>
                <a:effectLst/>
                <a:latin typeface="+mn-lt"/>
                <a:ea typeface="+mn-ea"/>
                <a:cs typeface="+mn-cs"/>
              </a:rPr>
              <a:t> of Fracture, </a:t>
            </a:r>
            <a:r>
              <a:rPr lang="es-ES" sz="1200" b="1" kern="1200" dirty="0" err="1" smtClean="0">
                <a:solidFill>
                  <a:schemeClr val="tx1"/>
                </a:solidFill>
                <a:effectLst/>
                <a:latin typeface="+mn-lt"/>
                <a:ea typeface="+mn-ea"/>
                <a:cs typeface="+mn-cs"/>
              </a:rPr>
              <a:t>According</a:t>
            </a:r>
            <a:r>
              <a:rPr lang="es-ES" sz="1200" b="1" kern="1200" dirty="0" smtClean="0">
                <a:solidFill>
                  <a:schemeClr val="tx1"/>
                </a:solidFill>
                <a:effectLst/>
                <a:latin typeface="+mn-lt"/>
                <a:ea typeface="+mn-ea"/>
                <a:cs typeface="+mn-cs"/>
              </a:rPr>
              <a:t> </a:t>
            </a:r>
            <a:r>
              <a:rPr lang="es-ES" sz="1200" b="1" kern="1200" dirty="0" err="1" smtClean="0">
                <a:solidFill>
                  <a:schemeClr val="tx1"/>
                </a:solidFill>
                <a:effectLst/>
                <a:latin typeface="+mn-lt"/>
                <a:ea typeface="+mn-ea"/>
                <a:cs typeface="+mn-cs"/>
              </a:rPr>
              <a:t>to</a:t>
            </a:r>
            <a:r>
              <a:rPr lang="es-ES" sz="1200" b="1" kern="1200" dirty="0" smtClean="0">
                <a:solidFill>
                  <a:schemeClr val="tx1"/>
                </a:solidFill>
                <a:effectLst/>
                <a:latin typeface="+mn-lt"/>
                <a:ea typeface="+mn-ea"/>
                <a:cs typeface="+mn-cs"/>
              </a:rPr>
              <a:t> </a:t>
            </a:r>
            <a:r>
              <a:rPr lang="es-ES" sz="1200" b="1" kern="1200" dirty="0" err="1" smtClean="0">
                <a:solidFill>
                  <a:schemeClr val="tx1"/>
                </a:solidFill>
                <a:effectLst/>
                <a:latin typeface="+mn-lt"/>
                <a:ea typeface="+mn-ea"/>
                <a:cs typeface="+mn-cs"/>
              </a:rPr>
              <a:t>Quartile</a:t>
            </a:r>
            <a:r>
              <a:rPr lang="es-ES" sz="1200" b="1" kern="1200" dirty="0" smtClean="0">
                <a:solidFill>
                  <a:schemeClr val="tx1"/>
                </a:solidFill>
                <a:effectLst/>
                <a:latin typeface="+mn-lt"/>
                <a:ea typeface="+mn-ea"/>
                <a:cs typeface="+mn-cs"/>
              </a:rPr>
              <a:t> of </a:t>
            </a:r>
            <a:r>
              <a:rPr lang="es-ES" sz="1200" b="1" kern="1200" dirty="0" err="1" smtClean="0">
                <a:solidFill>
                  <a:schemeClr val="tx1"/>
                </a:solidFill>
                <a:effectLst/>
                <a:latin typeface="+mn-lt"/>
                <a:ea typeface="+mn-ea"/>
                <a:cs typeface="+mn-cs"/>
              </a:rPr>
              <a:t>Baseline</a:t>
            </a:r>
            <a:r>
              <a:rPr lang="es-ES" sz="1200" b="1" kern="1200" dirty="0" smtClean="0">
                <a:solidFill>
                  <a:schemeClr val="tx1"/>
                </a:solidFill>
                <a:effectLst/>
                <a:latin typeface="+mn-lt"/>
                <a:ea typeface="+mn-ea"/>
                <a:cs typeface="+mn-cs"/>
              </a:rPr>
              <a:t> 25-Hydroxyvitamin D </a:t>
            </a:r>
            <a:r>
              <a:rPr lang="es-ES" sz="1200" b="1" kern="1200" dirty="0" err="1" smtClean="0">
                <a:solidFill>
                  <a:schemeClr val="tx1"/>
                </a:solidFill>
                <a:effectLst/>
                <a:latin typeface="+mn-lt"/>
                <a:ea typeface="+mn-ea"/>
                <a:cs typeface="+mn-cs"/>
              </a:rPr>
              <a:t>Level</a:t>
            </a:r>
            <a:r>
              <a:rPr lang="es-ES" sz="1200" b="1" kern="1200" dirty="0" smtClean="0">
                <a:solidFill>
                  <a:schemeClr val="tx1"/>
                </a:solidFill>
                <a:effectLst/>
                <a:latin typeface="+mn-lt"/>
                <a:ea typeface="+mn-ea"/>
                <a:cs typeface="+mn-cs"/>
              </a:rPr>
              <a:t>.</a:t>
            </a:r>
            <a:br>
              <a:rPr lang="es-ES" sz="1200" b="1" kern="1200" dirty="0" smtClean="0">
                <a:solidFill>
                  <a:schemeClr val="tx1"/>
                </a:solidFill>
                <a:effectLst/>
                <a:latin typeface="+mn-lt"/>
                <a:ea typeface="+mn-ea"/>
                <a:cs typeface="+mn-cs"/>
              </a:rPr>
            </a:br>
            <a:r>
              <a:rPr lang="es-ES" sz="1200" kern="1200" dirty="0" smtClean="0">
                <a:solidFill>
                  <a:schemeClr val="tx1"/>
                </a:solidFill>
                <a:effectLst/>
                <a:latin typeface="+mn-lt"/>
                <a:ea typeface="+mn-ea"/>
                <a:cs typeface="+mn-cs"/>
              </a:rPr>
              <a:t>Panel A shows </a:t>
            </a:r>
            <a:r>
              <a:rPr lang="es-ES" sz="1200" kern="1200" dirty="0" err="1" smtClean="0">
                <a:solidFill>
                  <a:schemeClr val="tx1"/>
                </a:solidFill>
                <a:effectLst/>
                <a:latin typeface="+mn-lt"/>
                <a:ea typeface="+mn-ea"/>
                <a:cs typeface="+mn-cs"/>
              </a:rPr>
              <a:t>the</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risk</a:t>
            </a:r>
            <a:r>
              <a:rPr lang="es-ES" sz="1200" kern="1200" dirty="0" smtClean="0">
                <a:solidFill>
                  <a:schemeClr val="tx1"/>
                </a:solidFill>
                <a:effectLst/>
                <a:latin typeface="+mn-lt"/>
                <a:ea typeface="+mn-ea"/>
                <a:cs typeface="+mn-cs"/>
              </a:rPr>
              <a:t> of hip fracture, and Panel B </a:t>
            </a:r>
            <a:r>
              <a:rPr lang="es-ES" sz="1200" kern="1200" dirty="0" err="1" smtClean="0">
                <a:solidFill>
                  <a:schemeClr val="tx1"/>
                </a:solidFill>
                <a:effectLst/>
                <a:latin typeface="+mn-lt"/>
                <a:ea typeface="+mn-ea"/>
                <a:cs typeface="+mn-cs"/>
              </a:rPr>
              <a:t>the</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risk</a:t>
            </a:r>
            <a:r>
              <a:rPr lang="es-ES" sz="1200" kern="1200" dirty="0" smtClean="0">
                <a:solidFill>
                  <a:schemeClr val="tx1"/>
                </a:solidFill>
                <a:effectLst/>
                <a:latin typeface="+mn-lt"/>
                <a:ea typeface="+mn-ea"/>
                <a:cs typeface="+mn-cs"/>
              </a:rPr>
              <a:t> of </a:t>
            </a:r>
            <a:r>
              <a:rPr lang="es-ES" sz="1200" kern="1200" dirty="0" err="1" smtClean="0">
                <a:solidFill>
                  <a:schemeClr val="tx1"/>
                </a:solidFill>
                <a:effectLst/>
                <a:latin typeface="+mn-lt"/>
                <a:ea typeface="+mn-ea"/>
                <a:cs typeface="+mn-cs"/>
              </a:rPr>
              <a:t>any</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nonvertebral</a:t>
            </a:r>
            <a:r>
              <a:rPr lang="es-ES" sz="1200" kern="1200" dirty="0" smtClean="0">
                <a:solidFill>
                  <a:schemeClr val="tx1"/>
                </a:solidFill>
                <a:effectLst/>
                <a:latin typeface="+mn-lt"/>
                <a:ea typeface="+mn-ea"/>
                <a:cs typeface="+mn-cs"/>
              </a:rPr>
              <a:t> fracture. </a:t>
            </a:r>
            <a:r>
              <a:rPr lang="es-ES" sz="1200" kern="1200" dirty="0" err="1" smtClean="0">
                <a:solidFill>
                  <a:schemeClr val="tx1"/>
                </a:solidFill>
                <a:effectLst/>
                <a:latin typeface="+mn-lt"/>
                <a:ea typeface="+mn-ea"/>
                <a:cs typeface="+mn-cs"/>
              </a:rPr>
              <a:t>Among</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the</a:t>
            </a:r>
            <a:r>
              <a:rPr lang="es-ES" sz="1200" kern="1200" dirty="0" smtClean="0">
                <a:solidFill>
                  <a:schemeClr val="tx1"/>
                </a:solidFill>
                <a:effectLst/>
                <a:latin typeface="+mn-lt"/>
                <a:ea typeface="+mn-ea"/>
                <a:cs typeface="+mn-cs"/>
              </a:rPr>
              <a:t> 4383 </a:t>
            </a:r>
            <a:r>
              <a:rPr lang="es-ES" sz="1200" kern="1200" dirty="0" err="1" smtClean="0">
                <a:solidFill>
                  <a:schemeClr val="tx1"/>
                </a:solidFill>
                <a:effectLst/>
                <a:latin typeface="+mn-lt"/>
                <a:ea typeface="+mn-ea"/>
                <a:cs typeface="+mn-cs"/>
              </a:rPr>
              <a:t>study</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participants</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for</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whom</a:t>
            </a:r>
            <a:r>
              <a:rPr lang="es-ES" sz="1200" kern="1200" dirty="0" smtClean="0">
                <a:solidFill>
                  <a:schemeClr val="tx1"/>
                </a:solidFill>
                <a:effectLst/>
                <a:latin typeface="+mn-lt"/>
                <a:ea typeface="+mn-ea"/>
                <a:cs typeface="+mn-cs"/>
              </a:rPr>
              <a:t> data </a:t>
            </a:r>
            <a:r>
              <a:rPr lang="es-ES" sz="1200" kern="1200" dirty="0" err="1" smtClean="0">
                <a:solidFill>
                  <a:schemeClr val="tx1"/>
                </a:solidFill>
                <a:effectLst/>
                <a:latin typeface="+mn-lt"/>
                <a:ea typeface="+mn-ea"/>
                <a:cs typeface="+mn-cs"/>
              </a:rPr>
              <a:t>on</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baseline</a:t>
            </a:r>
            <a:r>
              <a:rPr lang="es-ES" sz="1200" kern="1200" dirty="0" smtClean="0">
                <a:solidFill>
                  <a:schemeClr val="tx1"/>
                </a:solidFill>
                <a:effectLst/>
                <a:latin typeface="+mn-lt"/>
                <a:ea typeface="+mn-ea"/>
                <a:cs typeface="+mn-cs"/>
              </a:rPr>
              <a:t> 25-hydroxyvita- min D </a:t>
            </a:r>
            <a:r>
              <a:rPr lang="es-ES" sz="1200" kern="1200" dirty="0" err="1" smtClean="0">
                <a:solidFill>
                  <a:schemeClr val="tx1"/>
                </a:solidFill>
                <a:effectLst/>
                <a:latin typeface="+mn-lt"/>
                <a:ea typeface="+mn-ea"/>
                <a:cs typeface="+mn-cs"/>
              </a:rPr>
              <a:t>levels</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were</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available</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there</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were</a:t>
            </a:r>
            <a:r>
              <a:rPr lang="es-ES" sz="1200" kern="1200" dirty="0" smtClean="0">
                <a:solidFill>
                  <a:schemeClr val="tx1"/>
                </a:solidFill>
                <a:effectLst/>
                <a:latin typeface="+mn-lt"/>
                <a:ea typeface="+mn-ea"/>
                <a:cs typeface="+mn-cs"/>
              </a:rPr>
              <a:t> 313 hip and 914 </a:t>
            </a:r>
            <a:r>
              <a:rPr lang="es-ES" sz="1200" kern="1200" dirty="0" err="1" smtClean="0">
                <a:solidFill>
                  <a:schemeClr val="tx1"/>
                </a:solidFill>
                <a:effectLst/>
                <a:latin typeface="+mn-lt"/>
                <a:ea typeface="+mn-ea"/>
                <a:cs typeface="+mn-cs"/>
              </a:rPr>
              <a:t>nonvertebral</a:t>
            </a:r>
            <a:r>
              <a:rPr lang="es-ES" sz="1200" kern="1200" dirty="0" smtClean="0">
                <a:solidFill>
                  <a:schemeClr val="tx1"/>
                </a:solidFill>
                <a:effectLst/>
                <a:latin typeface="+mn-lt"/>
                <a:ea typeface="+mn-ea"/>
                <a:cs typeface="+mn-cs"/>
              </a:rPr>
              <a:t> fractures </a:t>
            </a:r>
            <a:r>
              <a:rPr lang="es-ES" sz="1200" kern="1200" dirty="0" err="1" smtClean="0">
                <a:solidFill>
                  <a:schemeClr val="tx1"/>
                </a:solidFill>
                <a:effectLst/>
                <a:latin typeface="+mn-lt"/>
                <a:ea typeface="+mn-ea"/>
                <a:cs typeface="+mn-cs"/>
              </a:rPr>
              <a:t>during</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follow</a:t>
            </a:r>
            <a:r>
              <a:rPr lang="es-ES" sz="1200" kern="1200" dirty="0" smtClean="0">
                <a:solidFill>
                  <a:schemeClr val="tx1"/>
                </a:solidFill>
                <a:effectLst/>
                <a:latin typeface="+mn-lt"/>
                <a:ea typeface="+mn-ea"/>
                <a:cs typeface="+mn-cs"/>
              </a:rPr>
              <a:t>-up. </a:t>
            </a:r>
            <a:r>
              <a:rPr lang="es-ES" sz="1200" kern="1200" dirty="0" err="1" smtClean="0">
                <a:solidFill>
                  <a:schemeClr val="tx1"/>
                </a:solidFill>
                <a:effectLst/>
                <a:latin typeface="+mn-lt"/>
                <a:ea typeface="+mn-ea"/>
                <a:cs typeface="+mn-cs"/>
              </a:rPr>
              <a:t>After</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adjustment</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for</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study</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group</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assignment</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treatment</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or</a:t>
            </a:r>
            <a:r>
              <a:rPr lang="es-ES" sz="1200" kern="1200" dirty="0" smtClean="0">
                <a:solidFill>
                  <a:schemeClr val="tx1"/>
                </a:solidFill>
                <a:effectLst/>
                <a:latin typeface="+mn-lt"/>
                <a:ea typeface="+mn-ea"/>
                <a:cs typeface="+mn-cs"/>
              </a:rPr>
              <a:t> control), </a:t>
            </a:r>
            <a:r>
              <a:rPr lang="es-ES" sz="1200" kern="1200" dirty="0" err="1" smtClean="0">
                <a:solidFill>
                  <a:schemeClr val="tx1"/>
                </a:solidFill>
                <a:effectLst/>
                <a:latin typeface="+mn-lt"/>
                <a:ea typeface="+mn-ea"/>
                <a:cs typeface="+mn-cs"/>
              </a:rPr>
              <a:t>age</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group</a:t>
            </a:r>
            <a:r>
              <a:rPr lang="es-ES" sz="1200" kern="1200" dirty="0" smtClean="0">
                <a:solidFill>
                  <a:schemeClr val="tx1"/>
                </a:solidFill>
                <a:effectLst/>
                <a:latin typeface="+mn-lt"/>
                <a:ea typeface="+mn-ea"/>
                <a:cs typeface="+mn-cs"/>
              </a:rPr>
              <a:t>, sex, and </a:t>
            </a:r>
            <a:r>
              <a:rPr lang="es-ES" sz="1200" kern="1200" dirty="0" err="1" smtClean="0">
                <a:solidFill>
                  <a:schemeClr val="tx1"/>
                </a:solidFill>
                <a:effectLst/>
                <a:latin typeface="+mn-lt"/>
                <a:ea typeface="+mn-ea"/>
                <a:cs typeface="+mn-cs"/>
              </a:rPr>
              <a:t>type</a:t>
            </a:r>
            <a:r>
              <a:rPr lang="es-ES" sz="1200" kern="1200" dirty="0" smtClean="0">
                <a:solidFill>
                  <a:schemeClr val="tx1"/>
                </a:solidFill>
                <a:effectLst/>
                <a:latin typeface="+mn-lt"/>
                <a:ea typeface="+mn-ea"/>
                <a:cs typeface="+mn-cs"/>
              </a:rPr>
              <a:t> of </a:t>
            </a:r>
            <a:r>
              <a:rPr lang="es-ES" sz="1200" kern="1200" dirty="0" err="1" smtClean="0">
                <a:solidFill>
                  <a:schemeClr val="tx1"/>
                </a:solidFill>
                <a:effectLst/>
                <a:latin typeface="+mn-lt"/>
                <a:ea typeface="+mn-ea"/>
                <a:cs typeface="+mn-cs"/>
              </a:rPr>
              <a:t>dwelling</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persons</a:t>
            </a:r>
            <a:r>
              <a:rPr lang="es-ES" sz="1200" kern="1200" dirty="0" smtClean="0">
                <a:solidFill>
                  <a:schemeClr val="tx1"/>
                </a:solidFill>
                <a:effectLst/>
                <a:latin typeface="+mn-lt"/>
                <a:ea typeface="+mn-ea"/>
                <a:cs typeface="+mn-cs"/>
              </a:rPr>
              <a:t> 65 </a:t>
            </a:r>
            <a:r>
              <a:rPr lang="es-ES" sz="1200" kern="1200" dirty="0" err="1" smtClean="0">
                <a:solidFill>
                  <a:schemeClr val="tx1"/>
                </a:solidFill>
                <a:effectLst/>
                <a:latin typeface="+mn-lt"/>
                <a:ea typeface="+mn-ea"/>
                <a:cs typeface="+mn-cs"/>
              </a:rPr>
              <a:t>years</a:t>
            </a:r>
            <a:r>
              <a:rPr lang="es-ES" sz="1200" kern="1200" dirty="0" smtClean="0">
                <a:solidFill>
                  <a:schemeClr val="tx1"/>
                </a:solidFill>
                <a:effectLst/>
                <a:latin typeface="+mn-lt"/>
                <a:ea typeface="+mn-ea"/>
                <a:cs typeface="+mn-cs"/>
              </a:rPr>
              <a:t> of </a:t>
            </a:r>
            <a:r>
              <a:rPr lang="es-ES" sz="1200" kern="1200" dirty="0" err="1" smtClean="0">
                <a:solidFill>
                  <a:schemeClr val="tx1"/>
                </a:solidFill>
                <a:effectLst/>
                <a:latin typeface="+mn-lt"/>
                <a:ea typeface="+mn-ea"/>
                <a:cs typeface="+mn-cs"/>
              </a:rPr>
              <a:t>age</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or</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older</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with</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baseline</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serum</a:t>
            </a:r>
            <a:r>
              <a:rPr lang="es-ES" sz="1200" kern="1200" dirty="0" smtClean="0">
                <a:solidFill>
                  <a:schemeClr val="tx1"/>
                </a:solidFill>
                <a:effectLst/>
                <a:latin typeface="+mn-lt"/>
                <a:ea typeface="+mn-ea"/>
                <a:cs typeface="+mn-cs"/>
              </a:rPr>
              <a:t> 25-hydroxyvitamin D </a:t>
            </a:r>
            <a:r>
              <a:rPr lang="es-ES" sz="1200" kern="1200" dirty="0" err="1" smtClean="0">
                <a:solidFill>
                  <a:schemeClr val="tx1"/>
                </a:solidFill>
                <a:effectLst/>
                <a:latin typeface="+mn-lt"/>
                <a:ea typeface="+mn-ea"/>
                <a:cs typeface="+mn-cs"/>
              </a:rPr>
              <a:t>levels</a:t>
            </a:r>
            <a:r>
              <a:rPr lang="es-ES" sz="1200" kern="1200" dirty="0" smtClean="0">
                <a:solidFill>
                  <a:schemeClr val="tx1"/>
                </a:solidFill>
                <a:effectLst/>
                <a:latin typeface="+mn-lt"/>
                <a:ea typeface="+mn-ea"/>
                <a:cs typeface="+mn-cs"/>
              </a:rPr>
              <a:t> of at </a:t>
            </a:r>
            <a:r>
              <a:rPr lang="es-ES" sz="1200" kern="1200" dirty="0" err="1" smtClean="0">
                <a:solidFill>
                  <a:schemeClr val="tx1"/>
                </a:solidFill>
                <a:effectLst/>
                <a:latin typeface="+mn-lt"/>
                <a:ea typeface="+mn-ea"/>
                <a:cs typeface="+mn-cs"/>
              </a:rPr>
              <a:t>least</a:t>
            </a:r>
            <a:r>
              <a:rPr lang="es-ES" sz="1200" kern="1200" dirty="0" smtClean="0">
                <a:solidFill>
                  <a:schemeClr val="tx1"/>
                </a:solidFill>
                <a:effectLst/>
                <a:latin typeface="+mn-lt"/>
                <a:ea typeface="+mn-ea"/>
                <a:cs typeface="+mn-cs"/>
              </a:rPr>
              <a:t> 61 </a:t>
            </a:r>
            <a:r>
              <a:rPr lang="es-ES" sz="1200" kern="1200" dirty="0" err="1" smtClean="0">
                <a:solidFill>
                  <a:schemeClr val="tx1"/>
                </a:solidFill>
                <a:effectLst/>
                <a:latin typeface="+mn-lt"/>
                <a:ea typeface="+mn-ea"/>
                <a:cs typeface="+mn-cs"/>
              </a:rPr>
              <a:t>nmol</a:t>
            </a:r>
            <a:r>
              <a:rPr lang="es-ES" sz="1200" kern="1200" dirty="0" smtClean="0">
                <a:solidFill>
                  <a:schemeClr val="tx1"/>
                </a:solidFill>
                <a:effectLst/>
                <a:latin typeface="+mn-lt"/>
                <a:ea typeface="+mn-ea"/>
                <a:cs typeface="+mn-cs"/>
              </a:rPr>
              <a:t> per </a:t>
            </a:r>
            <a:r>
              <a:rPr lang="es-ES" sz="1200" kern="1200" dirty="0" err="1" smtClean="0">
                <a:solidFill>
                  <a:schemeClr val="tx1"/>
                </a:solidFill>
                <a:effectLst/>
                <a:latin typeface="+mn-lt"/>
                <a:ea typeface="+mn-ea"/>
                <a:cs typeface="+mn-cs"/>
              </a:rPr>
              <a:t>liter</a:t>
            </a:r>
            <a:r>
              <a:rPr lang="es-ES" sz="1200" kern="1200" dirty="0" smtClean="0">
                <a:solidFill>
                  <a:schemeClr val="tx1"/>
                </a:solidFill>
                <a:effectLst/>
                <a:latin typeface="+mn-lt"/>
                <a:ea typeface="+mn-ea"/>
                <a:cs typeface="+mn-cs"/>
              </a:rPr>
              <a:t>, as </a:t>
            </a:r>
            <a:r>
              <a:rPr lang="es-ES" sz="1200" kern="1200" dirty="0" err="1" smtClean="0">
                <a:solidFill>
                  <a:schemeClr val="tx1"/>
                </a:solidFill>
                <a:effectLst/>
                <a:latin typeface="+mn-lt"/>
                <a:ea typeface="+mn-ea"/>
                <a:cs typeface="+mn-cs"/>
              </a:rPr>
              <a:t>compared</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with</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persons</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with</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baseline</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levels</a:t>
            </a:r>
            <a:r>
              <a:rPr lang="es-ES" sz="1200" kern="1200" dirty="0" smtClean="0">
                <a:solidFill>
                  <a:schemeClr val="tx1"/>
                </a:solidFill>
                <a:effectLst/>
                <a:latin typeface="+mn-lt"/>
                <a:ea typeface="+mn-ea"/>
                <a:cs typeface="+mn-cs"/>
              </a:rPr>
              <a:t> of </a:t>
            </a:r>
            <a:r>
              <a:rPr lang="es-ES" sz="1200" kern="1200" dirty="0" err="1" smtClean="0">
                <a:solidFill>
                  <a:schemeClr val="tx1"/>
                </a:solidFill>
                <a:effectLst/>
                <a:latin typeface="+mn-lt"/>
                <a:ea typeface="+mn-ea"/>
                <a:cs typeface="+mn-cs"/>
              </a:rPr>
              <a:t>less</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than</a:t>
            </a:r>
            <a:r>
              <a:rPr lang="es-ES" sz="1200" kern="1200" dirty="0" smtClean="0">
                <a:solidFill>
                  <a:schemeClr val="tx1"/>
                </a:solidFill>
                <a:effectLst/>
                <a:latin typeface="+mn-lt"/>
                <a:ea typeface="+mn-ea"/>
                <a:cs typeface="+mn-cs"/>
              </a:rPr>
              <a:t> 30 </a:t>
            </a:r>
            <a:r>
              <a:rPr lang="es-ES" sz="1200" kern="1200" dirty="0" err="1" smtClean="0">
                <a:solidFill>
                  <a:schemeClr val="tx1"/>
                </a:solidFill>
                <a:effectLst/>
                <a:latin typeface="+mn-lt"/>
                <a:ea typeface="+mn-ea"/>
                <a:cs typeface="+mn-cs"/>
              </a:rPr>
              <a:t>nmol</a:t>
            </a:r>
            <a:r>
              <a:rPr lang="es-ES" sz="1200" kern="1200" dirty="0" smtClean="0">
                <a:solidFill>
                  <a:schemeClr val="tx1"/>
                </a:solidFill>
                <a:effectLst/>
                <a:latin typeface="+mn-lt"/>
                <a:ea typeface="+mn-ea"/>
                <a:cs typeface="+mn-cs"/>
              </a:rPr>
              <a:t> per </a:t>
            </a:r>
            <a:r>
              <a:rPr lang="es-ES" sz="1200" kern="1200" dirty="0" err="1" smtClean="0">
                <a:solidFill>
                  <a:schemeClr val="tx1"/>
                </a:solidFill>
                <a:effectLst/>
                <a:latin typeface="+mn-lt"/>
                <a:ea typeface="+mn-ea"/>
                <a:cs typeface="+mn-cs"/>
              </a:rPr>
              <a:t>liter</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had</a:t>
            </a:r>
            <a:r>
              <a:rPr lang="es-ES" sz="1200" kern="1200" dirty="0" smtClean="0">
                <a:solidFill>
                  <a:schemeClr val="tx1"/>
                </a:solidFill>
                <a:effectLst/>
                <a:latin typeface="+mn-lt"/>
                <a:ea typeface="+mn-ea"/>
                <a:cs typeface="+mn-cs"/>
              </a:rPr>
              <a:t> a </a:t>
            </a:r>
            <a:r>
              <a:rPr lang="es-ES" sz="1200" kern="1200" dirty="0" err="1" smtClean="0">
                <a:solidFill>
                  <a:schemeClr val="tx1"/>
                </a:solidFill>
                <a:effectLst/>
                <a:latin typeface="+mn-lt"/>
                <a:ea typeface="+mn-ea"/>
                <a:cs typeface="+mn-cs"/>
              </a:rPr>
              <a:t>risk</a:t>
            </a:r>
            <a:r>
              <a:rPr lang="es-ES" sz="1200" kern="1200" dirty="0" smtClean="0">
                <a:solidFill>
                  <a:schemeClr val="tx1"/>
                </a:solidFill>
                <a:effectLst/>
                <a:latin typeface="+mn-lt"/>
                <a:ea typeface="+mn-ea"/>
                <a:cs typeface="+mn-cs"/>
              </a:rPr>
              <a:t> of hip fracture </a:t>
            </a:r>
            <a:r>
              <a:rPr lang="es-ES" sz="1200" kern="1200" dirty="0" err="1" smtClean="0">
                <a:solidFill>
                  <a:schemeClr val="tx1"/>
                </a:solidFill>
                <a:effectLst/>
                <a:latin typeface="+mn-lt"/>
                <a:ea typeface="+mn-ea"/>
                <a:cs typeface="+mn-cs"/>
              </a:rPr>
              <a:t>that</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was</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reduced</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by</a:t>
            </a:r>
            <a:r>
              <a:rPr lang="es-ES" sz="1200" kern="1200" dirty="0" smtClean="0">
                <a:solidFill>
                  <a:schemeClr val="tx1"/>
                </a:solidFill>
                <a:effectLst/>
                <a:latin typeface="+mn-lt"/>
                <a:ea typeface="+mn-ea"/>
                <a:cs typeface="+mn-cs"/>
              </a:rPr>
              <a:t> 37% (</a:t>
            </a:r>
            <a:r>
              <a:rPr lang="es-ES" sz="1200" kern="1200" dirty="0" err="1" smtClean="0">
                <a:solidFill>
                  <a:schemeClr val="tx1"/>
                </a:solidFill>
                <a:effectLst/>
                <a:latin typeface="+mn-lt"/>
                <a:ea typeface="+mn-ea"/>
                <a:cs typeface="+mn-cs"/>
              </a:rPr>
              <a:t>hazard</a:t>
            </a:r>
            <a:r>
              <a:rPr lang="es-ES" sz="1200" kern="1200" dirty="0" smtClean="0">
                <a:solidFill>
                  <a:schemeClr val="tx1"/>
                </a:solidFill>
                <a:effectLst/>
                <a:latin typeface="+mn-lt"/>
                <a:ea typeface="+mn-ea"/>
                <a:cs typeface="+mn-cs"/>
              </a:rPr>
              <a:t> ratio, 0.63; 95% CI, 0.46 </a:t>
            </a:r>
            <a:r>
              <a:rPr lang="es-ES" sz="1200" kern="1200" dirty="0" err="1" smtClean="0">
                <a:solidFill>
                  <a:schemeClr val="tx1"/>
                </a:solidFill>
                <a:effectLst/>
                <a:latin typeface="+mn-lt"/>
                <a:ea typeface="+mn-ea"/>
                <a:cs typeface="+mn-cs"/>
              </a:rPr>
              <a:t>to</a:t>
            </a:r>
            <a:r>
              <a:rPr lang="es-ES" sz="1200" kern="1200" dirty="0" smtClean="0">
                <a:solidFill>
                  <a:schemeClr val="tx1"/>
                </a:solidFill>
                <a:effectLst/>
                <a:latin typeface="+mn-lt"/>
                <a:ea typeface="+mn-ea"/>
                <a:cs typeface="+mn-cs"/>
              </a:rPr>
              <a:t> 0.87) and a </a:t>
            </a:r>
            <a:r>
              <a:rPr lang="es-ES" sz="1200" kern="1200" dirty="0" err="1" smtClean="0">
                <a:solidFill>
                  <a:schemeClr val="tx1"/>
                </a:solidFill>
                <a:effectLst/>
                <a:latin typeface="+mn-lt"/>
                <a:ea typeface="+mn-ea"/>
                <a:cs typeface="+mn-cs"/>
              </a:rPr>
              <a:t>risk</a:t>
            </a:r>
            <a:r>
              <a:rPr lang="es-ES" sz="1200" kern="1200" dirty="0" smtClean="0">
                <a:solidFill>
                  <a:schemeClr val="tx1"/>
                </a:solidFill>
                <a:effectLst/>
                <a:latin typeface="+mn-lt"/>
                <a:ea typeface="+mn-ea"/>
                <a:cs typeface="+mn-cs"/>
              </a:rPr>
              <a:t> of </a:t>
            </a:r>
            <a:r>
              <a:rPr lang="es-ES" sz="1200" kern="1200" dirty="0" err="1" smtClean="0">
                <a:solidFill>
                  <a:schemeClr val="tx1"/>
                </a:solidFill>
                <a:effectLst/>
                <a:latin typeface="+mn-lt"/>
                <a:ea typeface="+mn-ea"/>
                <a:cs typeface="+mn-cs"/>
              </a:rPr>
              <a:t>any</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nonvertebral</a:t>
            </a:r>
            <a:r>
              <a:rPr lang="es-ES" sz="1200" kern="1200" dirty="0" smtClean="0">
                <a:solidFill>
                  <a:schemeClr val="tx1"/>
                </a:solidFill>
                <a:effectLst/>
                <a:latin typeface="+mn-lt"/>
                <a:ea typeface="+mn-ea"/>
                <a:cs typeface="+mn-cs"/>
              </a:rPr>
              <a:t> fracture </a:t>
            </a:r>
            <a:r>
              <a:rPr lang="es-ES" sz="1200" kern="1200" dirty="0" err="1" smtClean="0">
                <a:solidFill>
                  <a:schemeClr val="tx1"/>
                </a:solidFill>
                <a:effectLst/>
                <a:latin typeface="+mn-lt"/>
                <a:ea typeface="+mn-ea"/>
                <a:cs typeface="+mn-cs"/>
              </a:rPr>
              <a:t>that</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was</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reduced</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by</a:t>
            </a:r>
            <a:r>
              <a:rPr lang="es-ES" sz="1200" kern="1200" dirty="0" smtClean="0">
                <a:solidFill>
                  <a:schemeClr val="tx1"/>
                </a:solidFill>
                <a:effectLst/>
                <a:latin typeface="+mn-lt"/>
                <a:ea typeface="+mn-ea"/>
                <a:cs typeface="+mn-cs"/>
              </a:rPr>
              <a:t> 31% (</a:t>
            </a:r>
            <a:r>
              <a:rPr lang="es-ES" sz="1200" kern="1200" dirty="0" err="1" smtClean="0">
                <a:solidFill>
                  <a:schemeClr val="tx1"/>
                </a:solidFill>
                <a:effectLst/>
                <a:latin typeface="+mn-lt"/>
                <a:ea typeface="+mn-ea"/>
                <a:cs typeface="+mn-cs"/>
              </a:rPr>
              <a:t>hazard</a:t>
            </a:r>
            <a:r>
              <a:rPr lang="es-ES" sz="1200" kern="1200" dirty="0" smtClean="0">
                <a:solidFill>
                  <a:schemeClr val="tx1"/>
                </a:solidFill>
                <a:effectLst/>
                <a:latin typeface="+mn-lt"/>
                <a:ea typeface="+mn-ea"/>
                <a:cs typeface="+mn-cs"/>
              </a:rPr>
              <a:t> ratio, 0.69; 95% CI, 0.57 </a:t>
            </a:r>
            <a:r>
              <a:rPr lang="es-ES" sz="1200" kern="1200" dirty="0" err="1" smtClean="0">
                <a:solidFill>
                  <a:schemeClr val="tx1"/>
                </a:solidFill>
                <a:effectLst/>
                <a:latin typeface="+mn-lt"/>
                <a:ea typeface="+mn-ea"/>
                <a:cs typeface="+mn-cs"/>
              </a:rPr>
              <a:t>to</a:t>
            </a:r>
            <a:r>
              <a:rPr lang="es-ES" sz="1200" kern="1200" dirty="0" smtClean="0">
                <a:solidFill>
                  <a:schemeClr val="tx1"/>
                </a:solidFill>
                <a:effectLst/>
                <a:latin typeface="+mn-lt"/>
                <a:ea typeface="+mn-ea"/>
                <a:cs typeface="+mn-cs"/>
              </a:rPr>
              <a:t> 0.84). </a:t>
            </a:r>
            <a:r>
              <a:rPr lang="es-ES" sz="1200" kern="1200" dirty="0" err="1" smtClean="0">
                <a:solidFill>
                  <a:schemeClr val="tx1"/>
                </a:solidFill>
                <a:effectLst/>
                <a:latin typeface="+mn-lt"/>
                <a:ea typeface="+mn-ea"/>
                <a:cs typeface="+mn-cs"/>
              </a:rPr>
              <a:t>With</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higher</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quartiles</a:t>
            </a:r>
            <a:r>
              <a:rPr lang="es-ES" sz="1200" kern="1200" dirty="0" smtClean="0">
                <a:solidFill>
                  <a:schemeClr val="tx1"/>
                </a:solidFill>
                <a:effectLst/>
                <a:latin typeface="+mn-lt"/>
                <a:ea typeface="+mn-ea"/>
                <a:cs typeface="+mn-cs"/>
              </a:rPr>
              <a:t> of </a:t>
            </a:r>
            <a:r>
              <a:rPr lang="es-ES" sz="1200" kern="1200" dirty="0" err="1" smtClean="0">
                <a:solidFill>
                  <a:schemeClr val="tx1"/>
                </a:solidFill>
                <a:effectLst/>
                <a:latin typeface="+mn-lt"/>
                <a:ea typeface="+mn-ea"/>
                <a:cs typeface="+mn-cs"/>
              </a:rPr>
              <a:t>baseline</a:t>
            </a:r>
            <a:r>
              <a:rPr lang="es-ES" sz="1200" kern="1200" dirty="0" smtClean="0">
                <a:solidFill>
                  <a:schemeClr val="tx1"/>
                </a:solidFill>
                <a:effectLst/>
                <a:latin typeface="+mn-lt"/>
                <a:ea typeface="+mn-ea"/>
                <a:cs typeface="+mn-cs"/>
              </a:rPr>
              <a:t> 25-hydroxyvitamin D </a:t>
            </a:r>
            <a:r>
              <a:rPr lang="es-ES" sz="1200" kern="1200" dirty="0" err="1" smtClean="0">
                <a:solidFill>
                  <a:schemeClr val="tx1"/>
                </a:solidFill>
                <a:effectLst/>
                <a:latin typeface="+mn-lt"/>
                <a:ea typeface="+mn-ea"/>
                <a:cs typeface="+mn-cs"/>
              </a:rPr>
              <a:t>levels</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there</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was</a:t>
            </a:r>
            <a:r>
              <a:rPr lang="es-ES" sz="1200" kern="1200" dirty="0" smtClean="0">
                <a:solidFill>
                  <a:schemeClr val="tx1"/>
                </a:solidFill>
                <a:effectLst/>
                <a:latin typeface="+mn-lt"/>
                <a:ea typeface="+mn-ea"/>
                <a:cs typeface="+mn-cs"/>
              </a:rPr>
              <a:t> a </a:t>
            </a:r>
            <a:r>
              <a:rPr lang="es-ES" sz="1200" kern="1200" dirty="0" err="1" smtClean="0">
                <a:solidFill>
                  <a:schemeClr val="tx1"/>
                </a:solidFill>
                <a:effectLst/>
                <a:latin typeface="+mn-lt"/>
                <a:ea typeface="+mn-ea"/>
                <a:cs typeface="+mn-cs"/>
              </a:rPr>
              <a:t>significant</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trend</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toward</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lower</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risks</a:t>
            </a:r>
            <a:r>
              <a:rPr lang="es-ES" sz="1200" kern="1200" dirty="0" smtClean="0">
                <a:solidFill>
                  <a:schemeClr val="tx1"/>
                </a:solidFill>
                <a:effectLst/>
                <a:latin typeface="+mn-lt"/>
                <a:ea typeface="+mn-ea"/>
                <a:cs typeface="+mn-cs"/>
              </a:rPr>
              <a:t> of hip fracture (P=0.02) and </a:t>
            </a:r>
            <a:r>
              <a:rPr lang="es-ES" sz="1200" kern="1200" dirty="0" err="1" smtClean="0">
                <a:solidFill>
                  <a:schemeClr val="tx1"/>
                </a:solidFill>
                <a:effectLst/>
                <a:latin typeface="+mn-lt"/>
                <a:ea typeface="+mn-ea"/>
                <a:cs typeface="+mn-cs"/>
              </a:rPr>
              <a:t>any</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nonvertebral</a:t>
            </a:r>
            <a:r>
              <a:rPr lang="es-ES" sz="1200" kern="1200" dirty="0" smtClean="0">
                <a:solidFill>
                  <a:schemeClr val="tx1"/>
                </a:solidFill>
                <a:effectLst/>
                <a:latin typeface="+mn-lt"/>
                <a:ea typeface="+mn-ea"/>
                <a:cs typeface="+mn-cs"/>
              </a:rPr>
              <a:t> fracture (P&lt;0.001). </a:t>
            </a:r>
            <a:r>
              <a:rPr lang="es-ES" sz="1200" kern="1200" dirty="0" err="1" smtClean="0">
                <a:solidFill>
                  <a:schemeClr val="tx1"/>
                </a:solidFill>
                <a:effectLst/>
                <a:latin typeface="+mn-lt"/>
                <a:ea typeface="+mn-ea"/>
                <a:cs typeface="+mn-cs"/>
              </a:rPr>
              <a:t>The</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bars</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indicate</a:t>
            </a:r>
            <a:r>
              <a:rPr lang="es-ES" sz="1200" kern="1200" dirty="0" smtClean="0">
                <a:solidFill>
                  <a:schemeClr val="tx1"/>
                </a:solidFill>
                <a:effectLst/>
                <a:latin typeface="+mn-lt"/>
                <a:ea typeface="+mn-ea"/>
                <a:cs typeface="+mn-cs"/>
              </a:rPr>
              <a:t> 95% </a:t>
            </a:r>
            <a:r>
              <a:rPr lang="es-ES" sz="1200" kern="1200" dirty="0" err="1" smtClean="0">
                <a:solidFill>
                  <a:schemeClr val="tx1"/>
                </a:solidFill>
                <a:effectLst/>
                <a:latin typeface="+mn-lt"/>
                <a:ea typeface="+mn-ea"/>
                <a:cs typeface="+mn-cs"/>
              </a:rPr>
              <a:t>confidence</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intervals</a:t>
            </a:r>
            <a:r>
              <a:rPr lang="es-ES" sz="1200" kern="1200" dirty="0" smtClean="0">
                <a:solidFill>
                  <a:schemeClr val="tx1"/>
                </a:solidFill>
                <a:effectLst/>
                <a:latin typeface="+mn-lt"/>
                <a:ea typeface="+mn-ea"/>
                <a:cs typeface="+mn-cs"/>
              </a:rPr>
              <a:t>. </a:t>
            </a:r>
          </a:p>
          <a:p>
            <a:r>
              <a:rPr lang="es-ES" sz="1200" kern="1200" dirty="0" err="1" smtClean="0">
                <a:solidFill>
                  <a:schemeClr val="tx1"/>
                </a:solidFill>
                <a:effectLst/>
                <a:latin typeface="+mn-lt"/>
                <a:ea typeface="+mn-ea"/>
                <a:cs typeface="+mn-cs"/>
              </a:rPr>
              <a:t>The</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results</a:t>
            </a:r>
            <a:r>
              <a:rPr lang="es-ES" sz="1200" kern="1200" dirty="0" smtClean="0">
                <a:solidFill>
                  <a:schemeClr val="tx1"/>
                </a:solidFill>
                <a:effectLst/>
                <a:latin typeface="+mn-lt"/>
                <a:ea typeface="+mn-ea"/>
                <a:cs typeface="+mn-cs"/>
              </a:rPr>
              <a:t> of meta-</a:t>
            </a:r>
            <a:r>
              <a:rPr lang="es-ES" sz="1200" kern="1200" dirty="0" err="1" smtClean="0">
                <a:solidFill>
                  <a:schemeClr val="tx1"/>
                </a:solidFill>
                <a:effectLst/>
                <a:latin typeface="+mn-lt"/>
                <a:ea typeface="+mn-ea"/>
                <a:cs typeface="+mn-cs"/>
              </a:rPr>
              <a:t>analyses</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examining</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the</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relationship</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between</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vitamin</a:t>
            </a:r>
            <a:r>
              <a:rPr lang="es-ES" sz="1200" kern="1200" dirty="0" smtClean="0">
                <a:solidFill>
                  <a:schemeClr val="tx1"/>
                </a:solidFill>
                <a:effectLst/>
                <a:latin typeface="+mn-lt"/>
                <a:ea typeface="+mn-ea"/>
                <a:cs typeface="+mn-cs"/>
              </a:rPr>
              <a:t> D </a:t>
            </a:r>
            <a:r>
              <a:rPr lang="es-ES" sz="1200" kern="1200" dirty="0" err="1" smtClean="0">
                <a:solidFill>
                  <a:schemeClr val="tx1"/>
                </a:solidFill>
                <a:effectLst/>
                <a:latin typeface="+mn-lt"/>
                <a:ea typeface="+mn-ea"/>
                <a:cs typeface="+mn-cs"/>
              </a:rPr>
              <a:t>supple</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mentation</a:t>
            </a:r>
            <a:r>
              <a:rPr lang="es-ES" sz="1200" kern="1200" dirty="0" smtClean="0">
                <a:solidFill>
                  <a:schemeClr val="tx1"/>
                </a:solidFill>
                <a:effectLst/>
                <a:latin typeface="+mn-lt"/>
                <a:ea typeface="+mn-ea"/>
                <a:cs typeface="+mn-cs"/>
              </a:rPr>
              <a:t> and fracture </a:t>
            </a:r>
            <a:r>
              <a:rPr lang="es-ES" sz="1200" kern="1200" dirty="0" err="1" smtClean="0">
                <a:solidFill>
                  <a:schemeClr val="tx1"/>
                </a:solidFill>
                <a:effectLst/>
                <a:latin typeface="+mn-lt"/>
                <a:ea typeface="+mn-ea"/>
                <a:cs typeface="+mn-cs"/>
              </a:rPr>
              <a:t>reduction</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have</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been</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inconsistent</a:t>
            </a:r>
            <a:r>
              <a:rPr lang="es-ES" sz="1200" kern="1200" dirty="0" smtClean="0">
                <a:solidFill>
                  <a:schemeClr val="tx1"/>
                </a:solidFill>
                <a:effectLst/>
                <a:latin typeface="+mn-lt"/>
                <a:ea typeface="+mn-ea"/>
                <a:cs typeface="+mn-cs"/>
              </a:rPr>
              <a:t>. </a:t>
            </a:r>
            <a:endParaRPr lang="es-ES" dirty="0" smtClean="0"/>
          </a:p>
          <a:p>
            <a:r>
              <a:rPr lang="es-ES" sz="1200" b="1" kern="1200" dirty="0" smtClean="0">
                <a:solidFill>
                  <a:schemeClr val="tx1"/>
                </a:solidFill>
                <a:effectLst/>
                <a:latin typeface="+mn-lt"/>
                <a:ea typeface="+mn-ea"/>
                <a:cs typeface="+mn-cs"/>
              </a:rPr>
              <a:t>METHODS </a:t>
            </a:r>
            <a:endParaRPr lang="es-ES" dirty="0" smtClean="0"/>
          </a:p>
          <a:p>
            <a:r>
              <a:rPr lang="es-ES" sz="1200" kern="1200" dirty="0" err="1" smtClean="0">
                <a:solidFill>
                  <a:schemeClr val="tx1"/>
                </a:solidFill>
                <a:effectLst/>
                <a:latin typeface="+mn-lt"/>
                <a:ea typeface="+mn-ea"/>
                <a:cs typeface="+mn-cs"/>
              </a:rPr>
              <a:t>We</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pooled</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participant-level</a:t>
            </a:r>
            <a:r>
              <a:rPr lang="es-ES" sz="1200" kern="1200" dirty="0" smtClean="0">
                <a:solidFill>
                  <a:schemeClr val="tx1"/>
                </a:solidFill>
                <a:effectLst/>
                <a:latin typeface="+mn-lt"/>
                <a:ea typeface="+mn-ea"/>
                <a:cs typeface="+mn-cs"/>
              </a:rPr>
              <a:t> data </a:t>
            </a:r>
            <a:r>
              <a:rPr lang="es-ES" sz="1200" kern="1200" dirty="0" err="1" smtClean="0">
                <a:solidFill>
                  <a:schemeClr val="tx1"/>
                </a:solidFill>
                <a:effectLst/>
                <a:latin typeface="+mn-lt"/>
                <a:ea typeface="+mn-ea"/>
                <a:cs typeface="+mn-cs"/>
              </a:rPr>
              <a:t>from</a:t>
            </a:r>
            <a:r>
              <a:rPr lang="es-ES" sz="1200" kern="1200" dirty="0" smtClean="0">
                <a:solidFill>
                  <a:schemeClr val="tx1"/>
                </a:solidFill>
                <a:effectLst/>
                <a:latin typeface="+mn-lt"/>
                <a:ea typeface="+mn-ea"/>
                <a:cs typeface="+mn-cs"/>
              </a:rPr>
              <a:t> 11 </a:t>
            </a:r>
            <a:r>
              <a:rPr lang="es-ES" sz="1200" kern="1200" dirty="0" err="1" smtClean="0">
                <a:solidFill>
                  <a:schemeClr val="tx1"/>
                </a:solidFill>
                <a:effectLst/>
                <a:latin typeface="+mn-lt"/>
                <a:ea typeface="+mn-ea"/>
                <a:cs typeface="+mn-cs"/>
              </a:rPr>
              <a:t>double-blind</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randomized</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controlled</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trials</a:t>
            </a:r>
            <a:r>
              <a:rPr lang="es-ES" sz="1200" kern="1200" dirty="0" smtClean="0">
                <a:solidFill>
                  <a:schemeClr val="tx1"/>
                </a:solidFill>
                <a:effectLst/>
                <a:latin typeface="+mn-lt"/>
                <a:ea typeface="+mn-ea"/>
                <a:cs typeface="+mn-cs"/>
              </a:rPr>
              <a:t> of oral </a:t>
            </a:r>
            <a:r>
              <a:rPr lang="es-ES" sz="1200" kern="1200" dirty="0" err="1" smtClean="0">
                <a:solidFill>
                  <a:schemeClr val="tx1"/>
                </a:solidFill>
                <a:effectLst/>
                <a:latin typeface="+mn-lt"/>
                <a:ea typeface="+mn-ea"/>
                <a:cs typeface="+mn-cs"/>
              </a:rPr>
              <a:t>vitamin</a:t>
            </a:r>
            <a:r>
              <a:rPr lang="es-ES" sz="1200" kern="1200" dirty="0" smtClean="0">
                <a:solidFill>
                  <a:schemeClr val="tx1"/>
                </a:solidFill>
                <a:effectLst/>
                <a:latin typeface="+mn-lt"/>
                <a:ea typeface="+mn-ea"/>
                <a:cs typeface="+mn-cs"/>
              </a:rPr>
              <a:t> D </a:t>
            </a:r>
            <a:r>
              <a:rPr lang="es-ES" sz="1200" kern="1200" dirty="0" err="1" smtClean="0">
                <a:solidFill>
                  <a:schemeClr val="tx1"/>
                </a:solidFill>
                <a:effectLst/>
                <a:latin typeface="+mn-lt"/>
                <a:ea typeface="+mn-ea"/>
                <a:cs typeface="+mn-cs"/>
              </a:rPr>
              <a:t>supplementation</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daily</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weekly</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or</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every</a:t>
            </a:r>
            <a:r>
              <a:rPr lang="es-ES" sz="1200" kern="1200" dirty="0" smtClean="0">
                <a:solidFill>
                  <a:schemeClr val="tx1"/>
                </a:solidFill>
                <a:effectLst/>
                <a:latin typeface="+mn-lt"/>
                <a:ea typeface="+mn-ea"/>
                <a:cs typeface="+mn-cs"/>
              </a:rPr>
              <a:t> 4 </a:t>
            </a:r>
            <a:r>
              <a:rPr lang="es-ES" sz="1200" kern="1200" dirty="0" err="1" smtClean="0">
                <a:solidFill>
                  <a:schemeClr val="tx1"/>
                </a:solidFill>
                <a:effectLst/>
                <a:latin typeface="+mn-lt"/>
                <a:ea typeface="+mn-ea"/>
                <a:cs typeface="+mn-cs"/>
              </a:rPr>
              <a:t>months</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with</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or</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without</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calcium</a:t>
            </a:r>
            <a:r>
              <a:rPr lang="es-ES" sz="1200" kern="1200" dirty="0" smtClean="0">
                <a:solidFill>
                  <a:schemeClr val="tx1"/>
                </a:solidFill>
                <a:effectLst/>
                <a:latin typeface="+mn-lt"/>
                <a:ea typeface="+mn-ea"/>
                <a:cs typeface="+mn-cs"/>
              </a:rPr>
              <a:t>, as </a:t>
            </a:r>
            <a:r>
              <a:rPr lang="es-ES" sz="1200" kern="1200" dirty="0" err="1" smtClean="0">
                <a:solidFill>
                  <a:schemeClr val="tx1"/>
                </a:solidFill>
                <a:effectLst/>
                <a:latin typeface="+mn-lt"/>
                <a:ea typeface="+mn-ea"/>
                <a:cs typeface="+mn-cs"/>
              </a:rPr>
              <a:t>compared</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with</a:t>
            </a:r>
            <a:r>
              <a:rPr lang="es-ES" sz="1200" kern="1200" dirty="0" smtClean="0">
                <a:solidFill>
                  <a:schemeClr val="tx1"/>
                </a:solidFill>
                <a:effectLst/>
                <a:latin typeface="+mn-lt"/>
                <a:ea typeface="+mn-ea"/>
                <a:cs typeface="+mn-cs"/>
              </a:rPr>
              <a:t> placebo </a:t>
            </a:r>
            <a:r>
              <a:rPr lang="es-ES" sz="1200" kern="1200" dirty="0" err="1" smtClean="0">
                <a:solidFill>
                  <a:schemeClr val="tx1"/>
                </a:solidFill>
                <a:effectLst/>
                <a:latin typeface="+mn-lt"/>
                <a:ea typeface="+mn-ea"/>
                <a:cs typeface="+mn-cs"/>
              </a:rPr>
              <a:t>or</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calcium</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alone</a:t>
            </a:r>
            <a:r>
              <a:rPr lang="es-ES" sz="1200" kern="1200" dirty="0" smtClean="0">
                <a:solidFill>
                  <a:schemeClr val="tx1"/>
                </a:solidFill>
                <a:effectLst/>
                <a:latin typeface="+mn-lt"/>
                <a:ea typeface="+mn-ea"/>
                <a:cs typeface="+mn-cs"/>
              </a:rPr>
              <a:t> in </a:t>
            </a:r>
            <a:r>
              <a:rPr lang="es-ES" sz="1200" kern="1200" dirty="0" err="1" smtClean="0">
                <a:solidFill>
                  <a:schemeClr val="tx1"/>
                </a:solidFill>
                <a:effectLst/>
                <a:latin typeface="+mn-lt"/>
                <a:ea typeface="+mn-ea"/>
                <a:cs typeface="+mn-cs"/>
              </a:rPr>
              <a:t>persons</a:t>
            </a:r>
            <a:r>
              <a:rPr lang="es-ES" sz="1200" kern="1200" dirty="0" smtClean="0">
                <a:solidFill>
                  <a:schemeClr val="tx1"/>
                </a:solidFill>
                <a:effectLst/>
                <a:latin typeface="+mn-lt"/>
                <a:ea typeface="+mn-ea"/>
                <a:cs typeface="+mn-cs"/>
              </a:rPr>
              <a:t> 65 </a:t>
            </a:r>
            <a:r>
              <a:rPr lang="es-ES" sz="1200" kern="1200" dirty="0" err="1" smtClean="0">
                <a:solidFill>
                  <a:schemeClr val="tx1"/>
                </a:solidFill>
                <a:effectLst/>
                <a:latin typeface="+mn-lt"/>
                <a:ea typeface="+mn-ea"/>
                <a:cs typeface="+mn-cs"/>
              </a:rPr>
              <a:t>years</a:t>
            </a:r>
            <a:r>
              <a:rPr lang="es-ES" sz="1200" kern="1200" dirty="0" smtClean="0">
                <a:solidFill>
                  <a:schemeClr val="tx1"/>
                </a:solidFill>
                <a:effectLst/>
                <a:latin typeface="+mn-lt"/>
                <a:ea typeface="+mn-ea"/>
                <a:cs typeface="+mn-cs"/>
              </a:rPr>
              <a:t> of </a:t>
            </a:r>
            <a:r>
              <a:rPr lang="es-ES" sz="1200" kern="1200" dirty="0" err="1" smtClean="0">
                <a:solidFill>
                  <a:schemeClr val="tx1"/>
                </a:solidFill>
                <a:effectLst/>
                <a:latin typeface="+mn-lt"/>
                <a:ea typeface="+mn-ea"/>
                <a:cs typeface="+mn-cs"/>
              </a:rPr>
              <a:t>age</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or</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older</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Primary</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end</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points</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were</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the</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incidence</a:t>
            </a:r>
            <a:r>
              <a:rPr lang="es-ES" sz="1200" kern="1200" dirty="0" smtClean="0">
                <a:solidFill>
                  <a:schemeClr val="tx1"/>
                </a:solidFill>
                <a:effectLst/>
                <a:latin typeface="+mn-lt"/>
                <a:ea typeface="+mn-ea"/>
                <a:cs typeface="+mn-cs"/>
              </a:rPr>
              <a:t> of hip and </a:t>
            </a:r>
            <a:r>
              <a:rPr lang="es-ES" sz="1200" kern="1200" dirty="0" err="1" smtClean="0">
                <a:solidFill>
                  <a:schemeClr val="tx1"/>
                </a:solidFill>
                <a:effectLst/>
                <a:latin typeface="+mn-lt"/>
                <a:ea typeface="+mn-ea"/>
                <a:cs typeface="+mn-cs"/>
              </a:rPr>
              <a:t>any</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nonvertebral</a:t>
            </a:r>
            <a:r>
              <a:rPr lang="es-ES" sz="1200" kern="1200" dirty="0" smtClean="0">
                <a:solidFill>
                  <a:schemeClr val="tx1"/>
                </a:solidFill>
                <a:effectLst/>
                <a:latin typeface="+mn-lt"/>
                <a:ea typeface="+mn-ea"/>
                <a:cs typeface="+mn-cs"/>
              </a:rPr>
              <a:t> fractures </a:t>
            </a:r>
            <a:r>
              <a:rPr lang="es-ES" sz="1200" kern="1200" dirty="0" err="1" smtClean="0">
                <a:solidFill>
                  <a:schemeClr val="tx1"/>
                </a:solidFill>
                <a:effectLst/>
                <a:latin typeface="+mn-lt"/>
                <a:ea typeface="+mn-ea"/>
                <a:cs typeface="+mn-cs"/>
              </a:rPr>
              <a:t>according</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to</a:t>
            </a:r>
            <a:r>
              <a:rPr lang="es-ES" sz="1200" kern="1200" dirty="0" smtClean="0">
                <a:solidFill>
                  <a:schemeClr val="tx1"/>
                </a:solidFill>
                <a:effectLst/>
                <a:latin typeface="+mn-lt"/>
                <a:ea typeface="+mn-ea"/>
                <a:cs typeface="+mn-cs"/>
              </a:rPr>
              <a:t> Cox </a:t>
            </a:r>
            <a:r>
              <a:rPr lang="es-ES" sz="1200" kern="1200" dirty="0" err="1" smtClean="0">
                <a:solidFill>
                  <a:schemeClr val="tx1"/>
                </a:solidFill>
                <a:effectLst/>
                <a:latin typeface="+mn-lt"/>
                <a:ea typeface="+mn-ea"/>
                <a:cs typeface="+mn-cs"/>
              </a:rPr>
              <a:t>regression</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analyses</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with</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adjustment</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for</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age</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group</a:t>
            </a:r>
            <a:r>
              <a:rPr lang="es-ES" sz="1200" kern="1200" dirty="0" smtClean="0">
                <a:solidFill>
                  <a:schemeClr val="tx1"/>
                </a:solidFill>
                <a:effectLst/>
                <a:latin typeface="+mn-lt"/>
                <a:ea typeface="+mn-ea"/>
                <a:cs typeface="+mn-cs"/>
              </a:rPr>
              <a:t>, sex, </a:t>
            </a:r>
            <a:r>
              <a:rPr lang="es-ES" sz="1200" kern="1200" dirty="0" err="1" smtClean="0">
                <a:solidFill>
                  <a:schemeClr val="tx1"/>
                </a:solidFill>
                <a:effectLst/>
                <a:latin typeface="+mn-lt"/>
                <a:ea typeface="+mn-ea"/>
                <a:cs typeface="+mn-cs"/>
              </a:rPr>
              <a:t>type</a:t>
            </a:r>
            <a:r>
              <a:rPr lang="es-ES" sz="1200" kern="1200" dirty="0" smtClean="0">
                <a:solidFill>
                  <a:schemeClr val="tx1"/>
                </a:solidFill>
                <a:effectLst/>
                <a:latin typeface="+mn-lt"/>
                <a:ea typeface="+mn-ea"/>
                <a:cs typeface="+mn-cs"/>
              </a:rPr>
              <a:t> of </a:t>
            </a:r>
            <a:r>
              <a:rPr lang="es-ES" sz="1200" kern="1200" dirty="0" err="1" smtClean="0">
                <a:solidFill>
                  <a:schemeClr val="tx1"/>
                </a:solidFill>
                <a:effectLst/>
                <a:latin typeface="+mn-lt"/>
                <a:ea typeface="+mn-ea"/>
                <a:cs typeface="+mn-cs"/>
              </a:rPr>
              <a:t>dwelling</a:t>
            </a:r>
            <a:r>
              <a:rPr lang="es-ES" sz="1200" kern="1200" dirty="0" smtClean="0">
                <a:solidFill>
                  <a:schemeClr val="tx1"/>
                </a:solidFill>
                <a:effectLst/>
                <a:latin typeface="+mn-lt"/>
                <a:ea typeface="+mn-ea"/>
                <a:cs typeface="+mn-cs"/>
              </a:rPr>
              <a:t>, and </a:t>
            </a:r>
            <a:r>
              <a:rPr lang="es-ES" sz="1200" kern="1200" dirty="0" err="1" smtClean="0">
                <a:solidFill>
                  <a:schemeClr val="tx1"/>
                </a:solidFill>
                <a:effectLst/>
                <a:latin typeface="+mn-lt"/>
                <a:ea typeface="+mn-ea"/>
                <a:cs typeface="+mn-cs"/>
              </a:rPr>
              <a:t>study</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Our</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primary</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aim</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was</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to</a:t>
            </a:r>
            <a:r>
              <a:rPr lang="es-ES" sz="1200" kern="1200" dirty="0" smtClean="0">
                <a:solidFill>
                  <a:schemeClr val="tx1"/>
                </a:solidFill>
                <a:effectLst/>
                <a:latin typeface="+mn-lt"/>
                <a:ea typeface="+mn-ea"/>
                <a:cs typeface="+mn-cs"/>
              </a:rPr>
              <a:t> compare data </a:t>
            </a:r>
            <a:r>
              <a:rPr lang="es-ES" sz="1200" kern="1200" dirty="0" err="1" smtClean="0">
                <a:solidFill>
                  <a:schemeClr val="tx1"/>
                </a:solidFill>
                <a:effectLst/>
                <a:latin typeface="+mn-lt"/>
                <a:ea typeface="+mn-ea"/>
                <a:cs typeface="+mn-cs"/>
              </a:rPr>
              <a:t>from</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quartiles</a:t>
            </a:r>
            <a:r>
              <a:rPr lang="es-ES" sz="1200" kern="1200" dirty="0" smtClean="0">
                <a:solidFill>
                  <a:schemeClr val="tx1"/>
                </a:solidFill>
                <a:effectLst/>
                <a:latin typeface="+mn-lt"/>
                <a:ea typeface="+mn-ea"/>
                <a:cs typeface="+mn-cs"/>
              </a:rPr>
              <a:t> of </a:t>
            </a:r>
            <a:r>
              <a:rPr lang="es-ES" sz="1200" kern="1200" dirty="0" err="1" smtClean="0">
                <a:solidFill>
                  <a:schemeClr val="tx1"/>
                </a:solidFill>
                <a:effectLst/>
                <a:latin typeface="+mn-lt"/>
                <a:ea typeface="+mn-ea"/>
                <a:cs typeface="+mn-cs"/>
              </a:rPr>
              <a:t>ac</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tual</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intake</a:t>
            </a:r>
            <a:r>
              <a:rPr lang="es-ES" sz="1200" kern="1200" dirty="0" smtClean="0">
                <a:solidFill>
                  <a:schemeClr val="tx1"/>
                </a:solidFill>
                <a:effectLst/>
                <a:latin typeface="+mn-lt"/>
                <a:ea typeface="+mn-ea"/>
                <a:cs typeface="+mn-cs"/>
              </a:rPr>
              <a:t> of </a:t>
            </a:r>
            <a:r>
              <a:rPr lang="es-ES" sz="1200" kern="1200" dirty="0" err="1" smtClean="0">
                <a:solidFill>
                  <a:schemeClr val="tx1"/>
                </a:solidFill>
                <a:effectLst/>
                <a:latin typeface="+mn-lt"/>
                <a:ea typeface="+mn-ea"/>
                <a:cs typeface="+mn-cs"/>
              </a:rPr>
              <a:t>vitamin</a:t>
            </a:r>
            <a:r>
              <a:rPr lang="es-ES" sz="1200" kern="1200" dirty="0" smtClean="0">
                <a:solidFill>
                  <a:schemeClr val="tx1"/>
                </a:solidFill>
                <a:effectLst/>
                <a:latin typeface="+mn-lt"/>
                <a:ea typeface="+mn-ea"/>
                <a:cs typeface="+mn-cs"/>
              </a:rPr>
              <a:t> D (</a:t>
            </a:r>
            <a:r>
              <a:rPr lang="es-ES" sz="1200" kern="1200" dirty="0" err="1" smtClean="0">
                <a:solidFill>
                  <a:schemeClr val="tx1"/>
                </a:solidFill>
                <a:effectLst/>
                <a:latin typeface="+mn-lt"/>
                <a:ea typeface="+mn-ea"/>
                <a:cs typeface="+mn-cs"/>
              </a:rPr>
              <a:t>including</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each</a:t>
            </a:r>
            <a:r>
              <a:rPr lang="es-ES" sz="1200" kern="1200" dirty="0" smtClean="0">
                <a:solidFill>
                  <a:schemeClr val="tx1"/>
                </a:solidFill>
                <a:effectLst/>
                <a:latin typeface="+mn-lt"/>
                <a:ea typeface="+mn-ea"/>
                <a:cs typeface="+mn-cs"/>
              </a:rPr>
              <a:t> individual </a:t>
            </a:r>
            <a:r>
              <a:rPr lang="es-ES" sz="1200" kern="1200" dirty="0" err="1" smtClean="0">
                <a:solidFill>
                  <a:schemeClr val="tx1"/>
                </a:solidFill>
                <a:effectLst/>
                <a:latin typeface="+mn-lt"/>
                <a:ea typeface="+mn-ea"/>
                <a:cs typeface="+mn-cs"/>
              </a:rPr>
              <a:t>participant’s</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adherence</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to</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the</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treatment</a:t>
            </a:r>
            <a:r>
              <a:rPr lang="es-ES" sz="1200" kern="1200" dirty="0" smtClean="0">
                <a:solidFill>
                  <a:schemeClr val="tx1"/>
                </a:solidFill>
                <a:effectLst/>
                <a:latin typeface="+mn-lt"/>
                <a:ea typeface="+mn-ea"/>
                <a:cs typeface="+mn-cs"/>
              </a:rPr>
              <a:t> and </a:t>
            </a:r>
            <a:r>
              <a:rPr lang="es-ES" sz="1200" kern="1200" dirty="0" err="1" smtClean="0">
                <a:solidFill>
                  <a:schemeClr val="tx1"/>
                </a:solidFill>
                <a:effectLst/>
                <a:latin typeface="+mn-lt"/>
                <a:ea typeface="+mn-ea"/>
                <a:cs typeface="+mn-cs"/>
              </a:rPr>
              <a:t>supplement</a:t>
            </a:r>
            <a:r>
              <a:rPr lang="es-ES" sz="1200" kern="1200" dirty="0" smtClean="0">
                <a:solidFill>
                  <a:schemeClr val="tx1"/>
                </a:solidFill>
                <a:effectLst/>
                <a:latin typeface="+mn-lt"/>
                <a:ea typeface="+mn-ea"/>
                <a:cs typeface="+mn-cs"/>
              </a:rPr>
              <a:t> use </a:t>
            </a:r>
            <a:r>
              <a:rPr lang="es-ES" sz="1200" kern="1200" dirty="0" err="1" smtClean="0">
                <a:solidFill>
                  <a:schemeClr val="tx1"/>
                </a:solidFill>
                <a:effectLst/>
                <a:latin typeface="+mn-lt"/>
                <a:ea typeface="+mn-ea"/>
                <a:cs typeface="+mn-cs"/>
              </a:rPr>
              <a:t>outside</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the</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study</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protocol</a:t>
            </a:r>
            <a:r>
              <a:rPr lang="es-ES" sz="1200" kern="1200" dirty="0" smtClean="0">
                <a:solidFill>
                  <a:schemeClr val="tx1"/>
                </a:solidFill>
                <a:effectLst/>
                <a:latin typeface="+mn-lt"/>
                <a:ea typeface="+mn-ea"/>
                <a:cs typeface="+mn-cs"/>
              </a:rPr>
              <a:t>) in </a:t>
            </a:r>
            <a:r>
              <a:rPr lang="es-ES" sz="1200" kern="1200" dirty="0" err="1" smtClean="0">
                <a:solidFill>
                  <a:schemeClr val="tx1"/>
                </a:solidFill>
                <a:effectLst/>
                <a:latin typeface="+mn-lt"/>
                <a:ea typeface="+mn-ea"/>
                <a:cs typeface="+mn-cs"/>
              </a:rPr>
              <a:t>the</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treatment</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groups</a:t>
            </a:r>
            <a:r>
              <a:rPr lang="es-ES" sz="1200" kern="1200" dirty="0" smtClean="0">
                <a:solidFill>
                  <a:schemeClr val="tx1"/>
                </a:solidFill>
                <a:effectLst/>
                <a:latin typeface="+mn-lt"/>
                <a:ea typeface="+mn-ea"/>
                <a:cs typeface="+mn-cs"/>
              </a:rPr>
              <a:t> of </a:t>
            </a:r>
            <a:r>
              <a:rPr lang="es-ES" sz="1200" kern="1200" dirty="0" err="1" smtClean="0">
                <a:solidFill>
                  <a:schemeClr val="tx1"/>
                </a:solidFill>
                <a:effectLst/>
                <a:latin typeface="+mn-lt"/>
                <a:ea typeface="+mn-ea"/>
                <a:cs typeface="+mn-cs"/>
              </a:rPr>
              <a:t>all</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trials</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with</a:t>
            </a:r>
            <a:r>
              <a:rPr lang="es-ES" sz="1200" kern="1200" dirty="0" smtClean="0">
                <a:solidFill>
                  <a:schemeClr val="tx1"/>
                </a:solidFill>
                <a:effectLst/>
                <a:latin typeface="+mn-lt"/>
                <a:ea typeface="+mn-ea"/>
                <a:cs typeface="+mn-cs"/>
              </a:rPr>
              <a:t> data </a:t>
            </a:r>
            <a:r>
              <a:rPr lang="es-ES" sz="1200" kern="1200" dirty="0" err="1" smtClean="0">
                <a:solidFill>
                  <a:schemeClr val="tx1"/>
                </a:solidFill>
                <a:effectLst/>
                <a:latin typeface="+mn-lt"/>
                <a:ea typeface="+mn-ea"/>
                <a:cs typeface="+mn-cs"/>
              </a:rPr>
              <a:t>from</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the</a:t>
            </a:r>
            <a:r>
              <a:rPr lang="es-ES" sz="1200" kern="1200" dirty="0" smtClean="0">
                <a:solidFill>
                  <a:schemeClr val="tx1"/>
                </a:solidFill>
                <a:effectLst/>
                <a:latin typeface="+mn-lt"/>
                <a:ea typeface="+mn-ea"/>
                <a:cs typeface="+mn-cs"/>
              </a:rPr>
              <a:t> control </a:t>
            </a:r>
            <a:r>
              <a:rPr lang="es-ES" sz="1200" kern="1200" dirty="0" err="1" smtClean="0">
                <a:solidFill>
                  <a:schemeClr val="tx1"/>
                </a:solidFill>
                <a:effectLst/>
                <a:latin typeface="+mn-lt"/>
                <a:ea typeface="+mn-ea"/>
                <a:cs typeface="+mn-cs"/>
              </a:rPr>
              <a:t>groups</a:t>
            </a:r>
            <a:r>
              <a:rPr lang="es-ES" sz="1200" kern="1200" dirty="0" smtClean="0">
                <a:solidFill>
                  <a:schemeClr val="tx1"/>
                </a:solidFill>
                <a:effectLst/>
                <a:latin typeface="+mn-lt"/>
                <a:ea typeface="+mn-ea"/>
                <a:cs typeface="+mn-cs"/>
              </a:rPr>
              <a:t>. </a:t>
            </a:r>
            <a:endParaRPr lang="es-ES" dirty="0" smtClean="0"/>
          </a:p>
          <a:p>
            <a:r>
              <a:rPr lang="es-ES" sz="1200" b="1" kern="1200" dirty="0" smtClean="0">
                <a:solidFill>
                  <a:schemeClr val="tx1"/>
                </a:solidFill>
                <a:effectLst/>
                <a:latin typeface="+mn-lt"/>
                <a:ea typeface="+mn-ea"/>
                <a:cs typeface="+mn-cs"/>
              </a:rPr>
              <a:t>RESULTS </a:t>
            </a:r>
            <a:endParaRPr lang="es-ES" dirty="0" smtClean="0"/>
          </a:p>
          <a:p>
            <a:r>
              <a:rPr lang="es-ES" sz="1200" kern="1200" dirty="0" err="1" smtClean="0">
                <a:solidFill>
                  <a:schemeClr val="tx1"/>
                </a:solidFill>
                <a:effectLst/>
                <a:latin typeface="+mn-lt"/>
                <a:ea typeface="+mn-ea"/>
                <a:cs typeface="+mn-cs"/>
              </a:rPr>
              <a:t>We</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included</a:t>
            </a:r>
            <a:r>
              <a:rPr lang="es-ES" sz="1200" kern="1200" dirty="0" smtClean="0">
                <a:solidFill>
                  <a:schemeClr val="tx1"/>
                </a:solidFill>
                <a:effectLst/>
                <a:latin typeface="+mn-lt"/>
                <a:ea typeface="+mn-ea"/>
                <a:cs typeface="+mn-cs"/>
              </a:rPr>
              <a:t> 31,022 </a:t>
            </a:r>
            <a:r>
              <a:rPr lang="es-ES" sz="1200" kern="1200" dirty="0" err="1" smtClean="0">
                <a:solidFill>
                  <a:schemeClr val="tx1"/>
                </a:solidFill>
                <a:effectLst/>
                <a:latin typeface="+mn-lt"/>
                <a:ea typeface="+mn-ea"/>
                <a:cs typeface="+mn-cs"/>
              </a:rPr>
              <a:t>persons</a:t>
            </a:r>
            <a:r>
              <a:rPr lang="es-ES" sz="1200" kern="1200" dirty="0" smtClean="0">
                <a:solidFill>
                  <a:schemeClr val="tx1"/>
                </a:solidFill>
                <a:effectLst/>
                <a:latin typeface="+mn-lt"/>
                <a:ea typeface="+mn-ea"/>
                <a:cs typeface="+mn-cs"/>
              </a:rPr>
              <a:t> (mean </a:t>
            </a:r>
            <a:r>
              <a:rPr lang="es-ES" sz="1200" kern="1200" dirty="0" err="1" smtClean="0">
                <a:solidFill>
                  <a:schemeClr val="tx1"/>
                </a:solidFill>
                <a:effectLst/>
                <a:latin typeface="+mn-lt"/>
                <a:ea typeface="+mn-ea"/>
                <a:cs typeface="+mn-cs"/>
              </a:rPr>
              <a:t>age</a:t>
            </a:r>
            <a:r>
              <a:rPr lang="es-ES" sz="1200" kern="1200" dirty="0" smtClean="0">
                <a:solidFill>
                  <a:schemeClr val="tx1"/>
                </a:solidFill>
                <a:effectLst/>
                <a:latin typeface="+mn-lt"/>
                <a:ea typeface="+mn-ea"/>
                <a:cs typeface="+mn-cs"/>
              </a:rPr>
              <a:t>, 76 </a:t>
            </a:r>
            <a:r>
              <a:rPr lang="es-ES" sz="1200" kern="1200" dirty="0" err="1" smtClean="0">
                <a:solidFill>
                  <a:schemeClr val="tx1"/>
                </a:solidFill>
                <a:effectLst/>
                <a:latin typeface="+mn-lt"/>
                <a:ea typeface="+mn-ea"/>
                <a:cs typeface="+mn-cs"/>
              </a:rPr>
              <a:t>years</a:t>
            </a:r>
            <a:r>
              <a:rPr lang="es-ES" sz="1200" kern="1200" dirty="0" smtClean="0">
                <a:solidFill>
                  <a:schemeClr val="tx1"/>
                </a:solidFill>
                <a:effectLst/>
                <a:latin typeface="+mn-lt"/>
                <a:ea typeface="+mn-ea"/>
                <a:cs typeface="+mn-cs"/>
              </a:rPr>
              <a:t>; 91% </a:t>
            </a:r>
            <a:r>
              <a:rPr lang="es-ES" sz="1200" kern="1200" dirty="0" err="1" smtClean="0">
                <a:solidFill>
                  <a:schemeClr val="tx1"/>
                </a:solidFill>
                <a:effectLst/>
                <a:latin typeface="+mn-lt"/>
                <a:ea typeface="+mn-ea"/>
                <a:cs typeface="+mn-cs"/>
              </a:rPr>
              <a:t>women</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with</a:t>
            </a:r>
            <a:r>
              <a:rPr lang="es-ES" sz="1200" kern="1200" dirty="0" smtClean="0">
                <a:solidFill>
                  <a:schemeClr val="tx1"/>
                </a:solidFill>
                <a:effectLst/>
                <a:latin typeface="+mn-lt"/>
                <a:ea typeface="+mn-ea"/>
                <a:cs typeface="+mn-cs"/>
              </a:rPr>
              <a:t> 1111 </a:t>
            </a:r>
            <a:r>
              <a:rPr lang="es-ES" sz="1200" kern="1200" dirty="0" err="1" smtClean="0">
                <a:solidFill>
                  <a:schemeClr val="tx1"/>
                </a:solidFill>
                <a:effectLst/>
                <a:latin typeface="+mn-lt"/>
                <a:ea typeface="+mn-ea"/>
                <a:cs typeface="+mn-cs"/>
              </a:rPr>
              <a:t>incident</a:t>
            </a:r>
            <a:r>
              <a:rPr lang="es-ES" sz="1200" kern="1200" dirty="0" smtClean="0">
                <a:solidFill>
                  <a:schemeClr val="tx1"/>
                </a:solidFill>
                <a:effectLst/>
                <a:latin typeface="+mn-lt"/>
                <a:ea typeface="+mn-ea"/>
                <a:cs typeface="+mn-cs"/>
              </a:rPr>
              <a:t> hip fractures and 3770 </a:t>
            </a:r>
            <a:r>
              <a:rPr lang="es-ES" sz="1200" kern="1200" dirty="0" err="1" smtClean="0">
                <a:solidFill>
                  <a:schemeClr val="tx1"/>
                </a:solidFill>
                <a:effectLst/>
                <a:latin typeface="+mn-lt"/>
                <a:ea typeface="+mn-ea"/>
                <a:cs typeface="+mn-cs"/>
              </a:rPr>
              <a:t>nonvertebral</a:t>
            </a:r>
            <a:r>
              <a:rPr lang="es-ES" sz="1200" kern="1200" dirty="0" smtClean="0">
                <a:solidFill>
                  <a:schemeClr val="tx1"/>
                </a:solidFill>
                <a:effectLst/>
                <a:latin typeface="+mn-lt"/>
                <a:ea typeface="+mn-ea"/>
                <a:cs typeface="+mn-cs"/>
              </a:rPr>
              <a:t> fractures. </a:t>
            </a:r>
            <a:r>
              <a:rPr lang="es-ES" sz="1200" kern="1200" dirty="0" err="1" smtClean="0">
                <a:solidFill>
                  <a:schemeClr val="tx1"/>
                </a:solidFill>
                <a:effectLst/>
                <a:latin typeface="+mn-lt"/>
                <a:ea typeface="+mn-ea"/>
                <a:cs typeface="+mn-cs"/>
              </a:rPr>
              <a:t>Participants</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who</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were</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randomly</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assigned</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to</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receive</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vitamin</a:t>
            </a:r>
            <a:r>
              <a:rPr lang="es-ES" sz="1200" kern="1200" dirty="0" smtClean="0">
                <a:solidFill>
                  <a:schemeClr val="tx1"/>
                </a:solidFill>
                <a:effectLst/>
                <a:latin typeface="+mn-lt"/>
                <a:ea typeface="+mn-ea"/>
                <a:cs typeface="+mn-cs"/>
              </a:rPr>
              <a:t> D, as </a:t>
            </a:r>
            <a:r>
              <a:rPr lang="es-ES" sz="1200" kern="1200" dirty="0" err="1" smtClean="0">
                <a:solidFill>
                  <a:schemeClr val="tx1"/>
                </a:solidFill>
                <a:effectLst/>
                <a:latin typeface="+mn-lt"/>
                <a:ea typeface="+mn-ea"/>
                <a:cs typeface="+mn-cs"/>
              </a:rPr>
              <a:t>compared</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with</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those</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assigned</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to</a:t>
            </a:r>
            <a:r>
              <a:rPr lang="es-ES" sz="1200" kern="1200" dirty="0" smtClean="0">
                <a:solidFill>
                  <a:schemeClr val="tx1"/>
                </a:solidFill>
                <a:effectLst/>
                <a:latin typeface="+mn-lt"/>
                <a:ea typeface="+mn-ea"/>
                <a:cs typeface="+mn-cs"/>
              </a:rPr>
              <a:t> control </a:t>
            </a:r>
            <a:r>
              <a:rPr lang="es-ES" sz="1200" kern="1200" dirty="0" err="1" smtClean="0">
                <a:solidFill>
                  <a:schemeClr val="tx1"/>
                </a:solidFill>
                <a:effectLst/>
                <a:latin typeface="+mn-lt"/>
                <a:ea typeface="+mn-ea"/>
                <a:cs typeface="+mn-cs"/>
              </a:rPr>
              <a:t>groups</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had</a:t>
            </a:r>
            <a:r>
              <a:rPr lang="es-ES" sz="1200" kern="1200" dirty="0" smtClean="0">
                <a:solidFill>
                  <a:schemeClr val="tx1"/>
                </a:solidFill>
                <a:effectLst/>
                <a:latin typeface="+mn-lt"/>
                <a:ea typeface="+mn-ea"/>
                <a:cs typeface="+mn-cs"/>
              </a:rPr>
              <a:t> a </a:t>
            </a:r>
            <a:r>
              <a:rPr lang="es-ES" sz="1200" kern="1200" dirty="0" err="1" smtClean="0">
                <a:solidFill>
                  <a:schemeClr val="tx1"/>
                </a:solidFill>
                <a:effectLst/>
                <a:latin typeface="+mn-lt"/>
                <a:ea typeface="+mn-ea"/>
                <a:cs typeface="+mn-cs"/>
              </a:rPr>
              <a:t>nonsignificant</a:t>
            </a:r>
            <a:r>
              <a:rPr lang="es-ES" sz="1200" kern="1200" dirty="0" smtClean="0">
                <a:solidFill>
                  <a:schemeClr val="tx1"/>
                </a:solidFill>
                <a:effectLst/>
                <a:latin typeface="+mn-lt"/>
                <a:ea typeface="+mn-ea"/>
                <a:cs typeface="+mn-cs"/>
              </a:rPr>
              <a:t> 10% </a:t>
            </a:r>
            <a:r>
              <a:rPr lang="es-ES" sz="1200" kern="1200" dirty="0" err="1" smtClean="0">
                <a:solidFill>
                  <a:schemeClr val="tx1"/>
                </a:solidFill>
                <a:effectLst/>
                <a:latin typeface="+mn-lt"/>
                <a:ea typeface="+mn-ea"/>
                <a:cs typeface="+mn-cs"/>
              </a:rPr>
              <a:t>reduction</a:t>
            </a:r>
            <a:r>
              <a:rPr lang="es-ES" sz="1200" kern="1200" dirty="0" smtClean="0">
                <a:solidFill>
                  <a:schemeClr val="tx1"/>
                </a:solidFill>
                <a:effectLst/>
                <a:latin typeface="+mn-lt"/>
                <a:ea typeface="+mn-ea"/>
                <a:cs typeface="+mn-cs"/>
              </a:rPr>
              <a:t> in </a:t>
            </a:r>
            <a:r>
              <a:rPr lang="es-ES" sz="1200" kern="1200" dirty="0" err="1" smtClean="0">
                <a:solidFill>
                  <a:schemeClr val="tx1"/>
                </a:solidFill>
                <a:effectLst/>
                <a:latin typeface="+mn-lt"/>
                <a:ea typeface="+mn-ea"/>
                <a:cs typeface="+mn-cs"/>
              </a:rPr>
              <a:t>the</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risk</a:t>
            </a:r>
            <a:r>
              <a:rPr lang="es-ES" sz="1200" kern="1200" dirty="0" smtClean="0">
                <a:solidFill>
                  <a:schemeClr val="tx1"/>
                </a:solidFill>
                <a:effectLst/>
                <a:latin typeface="+mn-lt"/>
                <a:ea typeface="+mn-ea"/>
                <a:cs typeface="+mn-cs"/>
              </a:rPr>
              <a:t> of hip fracture (</a:t>
            </a:r>
            <a:r>
              <a:rPr lang="es-ES" sz="1200" kern="1200" dirty="0" err="1" smtClean="0">
                <a:solidFill>
                  <a:schemeClr val="tx1"/>
                </a:solidFill>
                <a:effectLst/>
                <a:latin typeface="+mn-lt"/>
                <a:ea typeface="+mn-ea"/>
                <a:cs typeface="+mn-cs"/>
              </a:rPr>
              <a:t>hazard</a:t>
            </a:r>
            <a:r>
              <a:rPr lang="es-ES" sz="1200" kern="1200" dirty="0" smtClean="0">
                <a:solidFill>
                  <a:schemeClr val="tx1"/>
                </a:solidFill>
                <a:effectLst/>
                <a:latin typeface="+mn-lt"/>
                <a:ea typeface="+mn-ea"/>
                <a:cs typeface="+mn-cs"/>
              </a:rPr>
              <a:t> ratio, 0.90; 95% </a:t>
            </a:r>
            <a:r>
              <a:rPr lang="es-ES" sz="1200" kern="1200" dirty="0" err="1" smtClean="0">
                <a:solidFill>
                  <a:schemeClr val="tx1"/>
                </a:solidFill>
                <a:effectLst/>
                <a:latin typeface="+mn-lt"/>
                <a:ea typeface="+mn-ea"/>
                <a:cs typeface="+mn-cs"/>
              </a:rPr>
              <a:t>confidence</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interval</a:t>
            </a:r>
            <a:r>
              <a:rPr lang="es-ES" sz="1200" kern="1200" dirty="0" smtClean="0">
                <a:solidFill>
                  <a:schemeClr val="tx1"/>
                </a:solidFill>
                <a:effectLst/>
                <a:latin typeface="+mn-lt"/>
                <a:ea typeface="+mn-ea"/>
                <a:cs typeface="+mn-cs"/>
              </a:rPr>
              <a:t> [CI], 0.80 </a:t>
            </a:r>
            <a:r>
              <a:rPr lang="es-ES" sz="1200" kern="1200" dirty="0" err="1" smtClean="0">
                <a:solidFill>
                  <a:schemeClr val="tx1"/>
                </a:solidFill>
                <a:effectLst/>
                <a:latin typeface="+mn-lt"/>
                <a:ea typeface="+mn-ea"/>
                <a:cs typeface="+mn-cs"/>
              </a:rPr>
              <a:t>to</a:t>
            </a:r>
            <a:r>
              <a:rPr lang="es-ES" sz="1200" kern="1200" dirty="0" smtClean="0">
                <a:solidFill>
                  <a:schemeClr val="tx1"/>
                </a:solidFill>
                <a:effectLst/>
                <a:latin typeface="+mn-lt"/>
                <a:ea typeface="+mn-ea"/>
                <a:cs typeface="+mn-cs"/>
              </a:rPr>
              <a:t> 1.01) and a 7% </a:t>
            </a:r>
            <a:r>
              <a:rPr lang="es-ES" sz="1200" kern="1200" dirty="0" err="1" smtClean="0">
                <a:solidFill>
                  <a:schemeClr val="tx1"/>
                </a:solidFill>
                <a:effectLst/>
                <a:latin typeface="+mn-lt"/>
                <a:ea typeface="+mn-ea"/>
                <a:cs typeface="+mn-cs"/>
              </a:rPr>
              <a:t>reduction</a:t>
            </a:r>
            <a:r>
              <a:rPr lang="es-ES" sz="1200" kern="1200" dirty="0" smtClean="0">
                <a:solidFill>
                  <a:schemeClr val="tx1"/>
                </a:solidFill>
                <a:effectLst/>
                <a:latin typeface="+mn-lt"/>
                <a:ea typeface="+mn-ea"/>
                <a:cs typeface="+mn-cs"/>
              </a:rPr>
              <a:t> in </a:t>
            </a:r>
            <a:r>
              <a:rPr lang="es-ES" sz="1200" kern="1200" dirty="0" err="1" smtClean="0">
                <a:solidFill>
                  <a:schemeClr val="tx1"/>
                </a:solidFill>
                <a:effectLst/>
                <a:latin typeface="+mn-lt"/>
                <a:ea typeface="+mn-ea"/>
                <a:cs typeface="+mn-cs"/>
              </a:rPr>
              <a:t>the</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risk</a:t>
            </a:r>
            <a:r>
              <a:rPr lang="es-ES" sz="1200" kern="1200" dirty="0" smtClean="0">
                <a:solidFill>
                  <a:schemeClr val="tx1"/>
                </a:solidFill>
                <a:effectLst/>
                <a:latin typeface="+mn-lt"/>
                <a:ea typeface="+mn-ea"/>
                <a:cs typeface="+mn-cs"/>
              </a:rPr>
              <a:t> of </a:t>
            </a:r>
            <a:r>
              <a:rPr lang="es-ES" sz="1200" kern="1200" dirty="0" err="1" smtClean="0">
                <a:solidFill>
                  <a:schemeClr val="tx1"/>
                </a:solidFill>
                <a:effectLst/>
                <a:latin typeface="+mn-lt"/>
                <a:ea typeface="+mn-ea"/>
                <a:cs typeface="+mn-cs"/>
              </a:rPr>
              <a:t>nonvertebral</a:t>
            </a:r>
            <a:r>
              <a:rPr lang="es-ES" sz="1200" kern="1200" dirty="0" smtClean="0">
                <a:solidFill>
                  <a:schemeClr val="tx1"/>
                </a:solidFill>
                <a:effectLst/>
                <a:latin typeface="+mn-lt"/>
                <a:ea typeface="+mn-ea"/>
                <a:cs typeface="+mn-cs"/>
              </a:rPr>
              <a:t> fracture (</a:t>
            </a:r>
            <a:r>
              <a:rPr lang="es-ES" sz="1200" kern="1200" dirty="0" err="1" smtClean="0">
                <a:solidFill>
                  <a:schemeClr val="tx1"/>
                </a:solidFill>
                <a:effectLst/>
                <a:latin typeface="+mn-lt"/>
                <a:ea typeface="+mn-ea"/>
                <a:cs typeface="+mn-cs"/>
              </a:rPr>
              <a:t>hazard</a:t>
            </a:r>
            <a:r>
              <a:rPr lang="es-ES" sz="1200" kern="1200" dirty="0" smtClean="0">
                <a:solidFill>
                  <a:schemeClr val="tx1"/>
                </a:solidFill>
                <a:effectLst/>
                <a:latin typeface="+mn-lt"/>
                <a:ea typeface="+mn-ea"/>
                <a:cs typeface="+mn-cs"/>
              </a:rPr>
              <a:t> ratio, 0.93; 95% CI, 0.87 </a:t>
            </a:r>
            <a:r>
              <a:rPr lang="es-ES" sz="1200" kern="1200" dirty="0" err="1" smtClean="0">
                <a:solidFill>
                  <a:schemeClr val="tx1"/>
                </a:solidFill>
                <a:effectLst/>
                <a:latin typeface="+mn-lt"/>
                <a:ea typeface="+mn-ea"/>
                <a:cs typeface="+mn-cs"/>
              </a:rPr>
              <a:t>to</a:t>
            </a:r>
            <a:r>
              <a:rPr lang="es-ES" sz="1200" kern="1200" dirty="0" smtClean="0">
                <a:solidFill>
                  <a:schemeClr val="tx1"/>
                </a:solidFill>
                <a:effectLst/>
                <a:latin typeface="+mn-lt"/>
                <a:ea typeface="+mn-ea"/>
                <a:cs typeface="+mn-cs"/>
              </a:rPr>
              <a:t> 0.99). </a:t>
            </a:r>
            <a:r>
              <a:rPr lang="es-ES" sz="1200" kern="1200" dirty="0" err="1" smtClean="0">
                <a:solidFill>
                  <a:schemeClr val="tx1"/>
                </a:solidFill>
                <a:effectLst/>
                <a:latin typeface="+mn-lt"/>
                <a:ea typeface="+mn-ea"/>
                <a:cs typeface="+mn-cs"/>
              </a:rPr>
              <a:t>By</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quartiles</a:t>
            </a:r>
            <a:r>
              <a:rPr lang="es-ES" sz="1200" kern="1200" dirty="0" smtClean="0">
                <a:solidFill>
                  <a:schemeClr val="tx1"/>
                </a:solidFill>
                <a:effectLst/>
                <a:latin typeface="+mn-lt"/>
                <a:ea typeface="+mn-ea"/>
                <a:cs typeface="+mn-cs"/>
              </a:rPr>
              <a:t> of actual </a:t>
            </a:r>
            <a:r>
              <a:rPr lang="es-ES" sz="1200" kern="1200" dirty="0" err="1" smtClean="0">
                <a:solidFill>
                  <a:schemeClr val="tx1"/>
                </a:solidFill>
                <a:effectLst/>
                <a:latin typeface="+mn-lt"/>
                <a:ea typeface="+mn-ea"/>
                <a:cs typeface="+mn-cs"/>
              </a:rPr>
              <a:t>intake</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reduction</a:t>
            </a:r>
            <a:r>
              <a:rPr lang="es-ES" sz="1200" kern="1200" dirty="0" smtClean="0">
                <a:solidFill>
                  <a:schemeClr val="tx1"/>
                </a:solidFill>
                <a:effectLst/>
                <a:latin typeface="+mn-lt"/>
                <a:ea typeface="+mn-ea"/>
                <a:cs typeface="+mn-cs"/>
              </a:rPr>
              <a:t> in </a:t>
            </a:r>
            <a:r>
              <a:rPr lang="es-ES" sz="1200" kern="1200" dirty="0" err="1" smtClean="0">
                <a:solidFill>
                  <a:schemeClr val="tx1"/>
                </a:solidFill>
                <a:effectLst/>
                <a:latin typeface="+mn-lt"/>
                <a:ea typeface="+mn-ea"/>
                <a:cs typeface="+mn-cs"/>
              </a:rPr>
              <a:t>the</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risk</a:t>
            </a:r>
            <a:r>
              <a:rPr lang="es-ES" sz="1200" kern="1200" dirty="0" smtClean="0">
                <a:solidFill>
                  <a:schemeClr val="tx1"/>
                </a:solidFill>
                <a:effectLst/>
                <a:latin typeface="+mn-lt"/>
                <a:ea typeface="+mn-ea"/>
                <a:cs typeface="+mn-cs"/>
              </a:rPr>
              <a:t> of fracture </a:t>
            </a:r>
            <a:r>
              <a:rPr lang="es-ES" sz="1200" kern="1200" dirty="0" err="1" smtClean="0">
                <a:solidFill>
                  <a:schemeClr val="tx1"/>
                </a:solidFill>
                <a:effectLst/>
                <a:latin typeface="+mn-lt"/>
                <a:ea typeface="+mn-ea"/>
                <a:cs typeface="+mn-cs"/>
              </a:rPr>
              <a:t>was</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shown</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only</a:t>
            </a:r>
            <a:r>
              <a:rPr lang="es-ES" sz="1200" kern="1200" dirty="0" smtClean="0">
                <a:solidFill>
                  <a:schemeClr val="tx1"/>
                </a:solidFill>
                <a:effectLst/>
                <a:latin typeface="+mn-lt"/>
                <a:ea typeface="+mn-ea"/>
                <a:cs typeface="+mn-cs"/>
              </a:rPr>
              <a:t> at </a:t>
            </a:r>
            <a:r>
              <a:rPr lang="es-ES" sz="1200" kern="1200" dirty="0" err="1" smtClean="0">
                <a:solidFill>
                  <a:schemeClr val="tx1"/>
                </a:solidFill>
                <a:effectLst/>
                <a:latin typeface="+mn-lt"/>
                <a:ea typeface="+mn-ea"/>
                <a:cs typeface="+mn-cs"/>
              </a:rPr>
              <a:t>the</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highest</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intake</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level</a:t>
            </a:r>
            <a:r>
              <a:rPr lang="es-ES" sz="1200" kern="1200" dirty="0" smtClean="0">
                <a:solidFill>
                  <a:schemeClr val="tx1"/>
                </a:solidFill>
                <a:effectLst/>
                <a:latin typeface="+mn-lt"/>
                <a:ea typeface="+mn-ea"/>
                <a:cs typeface="+mn-cs"/>
              </a:rPr>
              <a:t> (median, 800 IU </a:t>
            </a:r>
            <a:r>
              <a:rPr lang="es-ES" sz="1200" kern="1200" dirty="0" err="1" smtClean="0">
                <a:solidFill>
                  <a:schemeClr val="tx1"/>
                </a:solidFill>
                <a:effectLst/>
                <a:latin typeface="+mn-lt"/>
                <a:ea typeface="+mn-ea"/>
                <a:cs typeface="+mn-cs"/>
              </a:rPr>
              <a:t>daily</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range</a:t>
            </a:r>
            <a:r>
              <a:rPr lang="es-ES" sz="1200" kern="1200" dirty="0" smtClean="0">
                <a:solidFill>
                  <a:schemeClr val="tx1"/>
                </a:solidFill>
                <a:effectLst/>
                <a:latin typeface="+mn-lt"/>
                <a:ea typeface="+mn-ea"/>
                <a:cs typeface="+mn-cs"/>
              </a:rPr>
              <a:t>, 792 </a:t>
            </a:r>
            <a:r>
              <a:rPr lang="es-ES" sz="1200" kern="1200" dirty="0" err="1" smtClean="0">
                <a:solidFill>
                  <a:schemeClr val="tx1"/>
                </a:solidFill>
                <a:effectLst/>
                <a:latin typeface="+mn-lt"/>
                <a:ea typeface="+mn-ea"/>
                <a:cs typeface="+mn-cs"/>
              </a:rPr>
              <a:t>to</a:t>
            </a:r>
            <a:r>
              <a:rPr lang="es-ES" sz="1200" kern="1200" dirty="0" smtClean="0">
                <a:solidFill>
                  <a:schemeClr val="tx1"/>
                </a:solidFill>
                <a:effectLst/>
                <a:latin typeface="+mn-lt"/>
                <a:ea typeface="+mn-ea"/>
                <a:cs typeface="+mn-cs"/>
              </a:rPr>
              <a:t> 2000), </a:t>
            </a:r>
            <a:r>
              <a:rPr lang="es-ES" sz="1200" kern="1200" dirty="0" err="1" smtClean="0">
                <a:solidFill>
                  <a:schemeClr val="tx1"/>
                </a:solidFill>
                <a:effectLst/>
                <a:latin typeface="+mn-lt"/>
                <a:ea typeface="+mn-ea"/>
                <a:cs typeface="+mn-cs"/>
              </a:rPr>
              <a:t>with</a:t>
            </a:r>
            <a:r>
              <a:rPr lang="es-ES" sz="1200" kern="1200" dirty="0" smtClean="0">
                <a:solidFill>
                  <a:schemeClr val="tx1"/>
                </a:solidFill>
                <a:effectLst/>
                <a:latin typeface="+mn-lt"/>
                <a:ea typeface="+mn-ea"/>
                <a:cs typeface="+mn-cs"/>
              </a:rPr>
              <a:t> a 30% </a:t>
            </a:r>
            <a:r>
              <a:rPr lang="es-ES" sz="1200" kern="1200" dirty="0" err="1" smtClean="0">
                <a:solidFill>
                  <a:schemeClr val="tx1"/>
                </a:solidFill>
                <a:effectLst/>
                <a:latin typeface="+mn-lt"/>
                <a:ea typeface="+mn-ea"/>
                <a:cs typeface="+mn-cs"/>
              </a:rPr>
              <a:t>reduction</a:t>
            </a:r>
            <a:r>
              <a:rPr lang="es-ES" sz="1200" kern="1200" dirty="0" smtClean="0">
                <a:solidFill>
                  <a:schemeClr val="tx1"/>
                </a:solidFill>
                <a:effectLst/>
                <a:latin typeface="+mn-lt"/>
                <a:ea typeface="+mn-ea"/>
                <a:cs typeface="+mn-cs"/>
              </a:rPr>
              <a:t> in </a:t>
            </a:r>
            <a:r>
              <a:rPr lang="es-ES" sz="1200" kern="1200" dirty="0" err="1" smtClean="0">
                <a:solidFill>
                  <a:schemeClr val="tx1"/>
                </a:solidFill>
                <a:effectLst/>
                <a:latin typeface="+mn-lt"/>
                <a:ea typeface="+mn-ea"/>
                <a:cs typeface="+mn-cs"/>
              </a:rPr>
              <a:t>the</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risk</a:t>
            </a:r>
            <a:r>
              <a:rPr lang="es-ES" sz="1200" kern="1200" dirty="0" smtClean="0">
                <a:solidFill>
                  <a:schemeClr val="tx1"/>
                </a:solidFill>
                <a:effectLst/>
                <a:latin typeface="+mn-lt"/>
                <a:ea typeface="+mn-ea"/>
                <a:cs typeface="+mn-cs"/>
              </a:rPr>
              <a:t> of hip fracture (</a:t>
            </a:r>
            <a:r>
              <a:rPr lang="es-ES" sz="1200" kern="1200" dirty="0" err="1" smtClean="0">
                <a:solidFill>
                  <a:schemeClr val="tx1"/>
                </a:solidFill>
                <a:effectLst/>
                <a:latin typeface="+mn-lt"/>
                <a:ea typeface="+mn-ea"/>
                <a:cs typeface="+mn-cs"/>
              </a:rPr>
              <a:t>hazard</a:t>
            </a:r>
            <a:r>
              <a:rPr lang="es-ES" sz="1200" kern="1200" dirty="0" smtClean="0">
                <a:solidFill>
                  <a:schemeClr val="tx1"/>
                </a:solidFill>
                <a:effectLst/>
                <a:latin typeface="+mn-lt"/>
                <a:ea typeface="+mn-ea"/>
                <a:cs typeface="+mn-cs"/>
              </a:rPr>
              <a:t> ratio, 0.70; 95% CI, 0.58 </a:t>
            </a:r>
            <a:r>
              <a:rPr lang="es-ES" sz="1200" kern="1200" dirty="0" err="1" smtClean="0">
                <a:solidFill>
                  <a:schemeClr val="tx1"/>
                </a:solidFill>
                <a:effectLst/>
                <a:latin typeface="+mn-lt"/>
                <a:ea typeface="+mn-ea"/>
                <a:cs typeface="+mn-cs"/>
              </a:rPr>
              <a:t>to</a:t>
            </a:r>
            <a:r>
              <a:rPr lang="es-ES" sz="1200" kern="1200" dirty="0" smtClean="0">
                <a:solidFill>
                  <a:schemeClr val="tx1"/>
                </a:solidFill>
                <a:effectLst/>
                <a:latin typeface="+mn-lt"/>
                <a:ea typeface="+mn-ea"/>
                <a:cs typeface="+mn-cs"/>
              </a:rPr>
              <a:t> 0.86) and a 14% </a:t>
            </a:r>
            <a:r>
              <a:rPr lang="es-ES" sz="1200" kern="1200" dirty="0" err="1" smtClean="0">
                <a:solidFill>
                  <a:schemeClr val="tx1"/>
                </a:solidFill>
                <a:effectLst/>
                <a:latin typeface="+mn-lt"/>
                <a:ea typeface="+mn-ea"/>
                <a:cs typeface="+mn-cs"/>
              </a:rPr>
              <a:t>reduction</a:t>
            </a:r>
            <a:r>
              <a:rPr lang="es-ES" sz="1200" kern="1200" dirty="0" smtClean="0">
                <a:solidFill>
                  <a:schemeClr val="tx1"/>
                </a:solidFill>
                <a:effectLst/>
                <a:latin typeface="+mn-lt"/>
                <a:ea typeface="+mn-ea"/>
                <a:cs typeface="+mn-cs"/>
              </a:rPr>
              <a:t> in </a:t>
            </a:r>
            <a:r>
              <a:rPr lang="es-ES" sz="1200" kern="1200" dirty="0" err="1" smtClean="0">
                <a:solidFill>
                  <a:schemeClr val="tx1"/>
                </a:solidFill>
                <a:effectLst/>
                <a:latin typeface="+mn-lt"/>
                <a:ea typeface="+mn-ea"/>
                <a:cs typeface="+mn-cs"/>
              </a:rPr>
              <a:t>the</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risk</a:t>
            </a:r>
            <a:r>
              <a:rPr lang="es-ES" sz="1200" kern="1200" dirty="0" smtClean="0">
                <a:solidFill>
                  <a:schemeClr val="tx1"/>
                </a:solidFill>
                <a:effectLst/>
                <a:latin typeface="+mn-lt"/>
                <a:ea typeface="+mn-ea"/>
                <a:cs typeface="+mn-cs"/>
              </a:rPr>
              <a:t> of </a:t>
            </a:r>
            <a:r>
              <a:rPr lang="es-ES" sz="1200" kern="1200" dirty="0" err="1" smtClean="0">
                <a:solidFill>
                  <a:schemeClr val="tx1"/>
                </a:solidFill>
                <a:effectLst/>
                <a:latin typeface="+mn-lt"/>
                <a:ea typeface="+mn-ea"/>
                <a:cs typeface="+mn-cs"/>
              </a:rPr>
              <a:t>any</a:t>
            </a:r>
            <a:r>
              <a:rPr lang="es-ES" sz="1200" kern="1200" dirty="0" smtClean="0">
                <a:solidFill>
                  <a:schemeClr val="tx1"/>
                </a:solidFill>
                <a:effectLst/>
                <a:latin typeface="+mn-lt"/>
                <a:ea typeface="+mn-ea"/>
                <a:cs typeface="+mn-cs"/>
              </a:rPr>
              <a:t> non- vertebral fracture (</a:t>
            </a:r>
            <a:r>
              <a:rPr lang="es-ES" sz="1200" kern="1200" dirty="0" err="1" smtClean="0">
                <a:solidFill>
                  <a:schemeClr val="tx1"/>
                </a:solidFill>
                <a:effectLst/>
                <a:latin typeface="+mn-lt"/>
                <a:ea typeface="+mn-ea"/>
                <a:cs typeface="+mn-cs"/>
              </a:rPr>
              <a:t>hazard</a:t>
            </a:r>
            <a:r>
              <a:rPr lang="es-ES" sz="1200" kern="1200" dirty="0" smtClean="0">
                <a:solidFill>
                  <a:schemeClr val="tx1"/>
                </a:solidFill>
                <a:effectLst/>
                <a:latin typeface="+mn-lt"/>
                <a:ea typeface="+mn-ea"/>
                <a:cs typeface="+mn-cs"/>
              </a:rPr>
              <a:t> ratio, 0.86; 95% CI, 0.76 </a:t>
            </a:r>
            <a:r>
              <a:rPr lang="es-ES" sz="1200" kern="1200" dirty="0" err="1" smtClean="0">
                <a:solidFill>
                  <a:schemeClr val="tx1"/>
                </a:solidFill>
                <a:effectLst/>
                <a:latin typeface="+mn-lt"/>
                <a:ea typeface="+mn-ea"/>
                <a:cs typeface="+mn-cs"/>
              </a:rPr>
              <a:t>to</a:t>
            </a:r>
            <a:r>
              <a:rPr lang="es-ES" sz="1200" kern="1200" dirty="0" smtClean="0">
                <a:solidFill>
                  <a:schemeClr val="tx1"/>
                </a:solidFill>
                <a:effectLst/>
                <a:latin typeface="+mn-lt"/>
                <a:ea typeface="+mn-ea"/>
                <a:cs typeface="+mn-cs"/>
              </a:rPr>
              <a:t> 0.96). </a:t>
            </a:r>
            <a:r>
              <a:rPr lang="es-ES" sz="1200" kern="1200" dirty="0" err="1" smtClean="0">
                <a:solidFill>
                  <a:schemeClr val="tx1"/>
                </a:solidFill>
                <a:effectLst/>
                <a:latin typeface="+mn-lt"/>
                <a:ea typeface="+mn-ea"/>
                <a:cs typeface="+mn-cs"/>
              </a:rPr>
              <a:t>Benefits</a:t>
            </a:r>
            <a:r>
              <a:rPr lang="es-ES" sz="1200" kern="1200" dirty="0" smtClean="0">
                <a:solidFill>
                  <a:schemeClr val="tx1"/>
                </a:solidFill>
                <a:effectLst/>
                <a:latin typeface="+mn-lt"/>
                <a:ea typeface="+mn-ea"/>
                <a:cs typeface="+mn-cs"/>
              </a:rPr>
              <a:t> at </a:t>
            </a:r>
            <a:r>
              <a:rPr lang="es-ES" sz="1200" kern="1200" dirty="0" err="1" smtClean="0">
                <a:solidFill>
                  <a:schemeClr val="tx1"/>
                </a:solidFill>
                <a:effectLst/>
                <a:latin typeface="+mn-lt"/>
                <a:ea typeface="+mn-ea"/>
                <a:cs typeface="+mn-cs"/>
              </a:rPr>
              <a:t>the</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highest</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level</a:t>
            </a:r>
            <a:r>
              <a:rPr lang="es-ES" sz="1200" kern="1200" dirty="0" smtClean="0">
                <a:solidFill>
                  <a:schemeClr val="tx1"/>
                </a:solidFill>
                <a:effectLst/>
                <a:latin typeface="+mn-lt"/>
                <a:ea typeface="+mn-ea"/>
                <a:cs typeface="+mn-cs"/>
              </a:rPr>
              <a:t> of </a:t>
            </a:r>
            <a:r>
              <a:rPr lang="es-ES" sz="1200" kern="1200" dirty="0" err="1" smtClean="0">
                <a:solidFill>
                  <a:schemeClr val="tx1"/>
                </a:solidFill>
                <a:effectLst/>
                <a:latin typeface="+mn-lt"/>
                <a:ea typeface="+mn-ea"/>
                <a:cs typeface="+mn-cs"/>
              </a:rPr>
              <a:t>vitamin</a:t>
            </a:r>
            <a:r>
              <a:rPr lang="es-ES" sz="1200" kern="1200" dirty="0" smtClean="0">
                <a:solidFill>
                  <a:schemeClr val="tx1"/>
                </a:solidFill>
                <a:effectLst/>
                <a:latin typeface="+mn-lt"/>
                <a:ea typeface="+mn-ea"/>
                <a:cs typeface="+mn-cs"/>
              </a:rPr>
              <a:t> D </a:t>
            </a:r>
            <a:r>
              <a:rPr lang="es-ES" sz="1200" kern="1200" dirty="0" err="1" smtClean="0">
                <a:solidFill>
                  <a:schemeClr val="tx1"/>
                </a:solidFill>
                <a:effectLst/>
                <a:latin typeface="+mn-lt"/>
                <a:ea typeface="+mn-ea"/>
                <a:cs typeface="+mn-cs"/>
              </a:rPr>
              <a:t>intake</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were</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fairly</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consistent</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across</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subgroups</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defined</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by</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age</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group</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type</a:t>
            </a:r>
            <a:r>
              <a:rPr lang="es-ES" sz="1200" kern="1200" dirty="0" smtClean="0">
                <a:solidFill>
                  <a:schemeClr val="tx1"/>
                </a:solidFill>
                <a:effectLst/>
                <a:latin typeface="+mn-lt"/>
                <a:ea typeface="+mn-ea"/>
                <a:cs typeface="+mn-cs"/>
              </a:rPr>
              <a:t> of </a:t>
            </a:r>
            <a:r>
              <a:rPr lang="es-ES" sz="1200" kern="1200" dirty="0" err="1" smtClean="0">
                <a:solidFill>
                  <a:schemeClr val="tx1"/>
                </a:solidFill>
                <a:effectLst/>
                <a:latin typeface="+mn-lt"/>
                <a:ea typeface="+mn-ea"/>
                <a:cs typeface="+mn-cs"/>
              </a:rPr>
              <a:t>dwelling</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baseline</a:t>
            </a:r>
            <a:r>
              <a:rPr lang="es-ES" sz="1200" kern="1200" dirty="0" smtClean="0">
                <a:solidFill>
                  <a:schemeClr val="tx1"/>
                </a:solidFill>
                <a:effectLst/>
                <a:latin typeface="+mn-lt"/>
                <a:ea typeface="+mn-ea"/>
                <a:cs typeface="+mn-cs"/>
              </a:rPr>
              <a:t> 25-hydroxyvitamin D </a:t>
            </a:r>
            <a:r>
              <a:rPr lang="es-ES" sz="1200" kern="1200" dirty="0" err="1" smtClean="0">
                <a:solidFill>
                  <a:schemeClr val="tx1"/>
                </a:solidFill>
                <a:effectLst/>
                <a:latin typeface="+mn-lt"/>
                <a:ea typeface="+mn-ea"/>
                <a:cs typeface="+mn-cs"/>
              </a:rPr>
              <a:t>level</a:t>
            </a:r>
            <a:r>
              <a:rPr lang="es-ES" sz="1200" kern="1200" dirty="0" smtClean="0">
                <a:solidFill>
                  <a:schemeClr val="tx1"/>
                </a:solidFill>
                <a:effectLst/>
                <a:latin typeface="+mn-lt"/>
                <a:ea typeface="+mn-ea"/>
                <a:cs typeface="+mn-cs"/>
              </a:rPr>
              <a:t>, and </a:t>
            </a:r>
            <a:r>
              <a:rPr lang="es-ES" sz="1200" kern="1200" dirty="0" err="1" smtClean="0">
                <a:solidFill>
                  <a:schemeClr val="tx1"/>
                </a:solidFill>
                <a:effectLst/>
                <a:latin typeface="+mn-lt"/>
                <a:ea typeface="+mn-ea"/>
                <a:cs typeface="+mn-cs"/>
              </a:rPr>
              <a:t>additional</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calcium</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intake</a:t>
            </a:r>
            <a:r>
              <a:rPr lang="es-ES" sz="1200" kern="1200" dirty="0" smtClean="0">
                <a:solidFill>
                  <a:schemeClr val="tx1"/>
                </a:solidFill>
                <a:effectLst/>
                <a:latin typeface="+mn-lt"/>
                <a:ea typeface="+mn-ea"/>
                <a:cs typeface="+mn-cs"/>
              </a:rPr>
              <a:t>. </a:t>
            </a:r>
            <a:endParaRPr lang="es-ES" dirty="0" smtClean="0"/>
          </a:p>
          <a:p>
            <a:r>
              <a:rPr lang="es-ES" sz="1200" b="1" kern="1200" dirty="0" smtClean="0">
                <a:solidFill>
                  <a:schemeClr val="tx1"/>
                </a:solidFill>
                <a:effectLst/>
                <a:latin typeface="+mn-lt"/>
                <a:ea typeface="+mn-ea"/>
                <a:cs typeface="+mn-cs"/>
              </a:rPr>
              <a:t>CONCLUSIONS </a:t>
            </a:r>
            <a:endParaRPr lang="es-ES" dirty="0" smtClean="0"/>
          </a:p>
          <a:p>
            <a:r>
              <a:rPr lang="es-ES" sz="1200" kern="1200" dirty="0" smtClean="0">
                <a:solidFill>
                  <a:schemeClr val="tx1"/>
                </a:solidFill>
                <a:effectLst/>
                <a:latin typeface="+mn-lt"/>
                <a:ea typeface="+mn-ea"/>
                <a:cs typeface="+mn-cs"/>
              </a:rPr>
              <a:t>High-</a:t>
            </a:r>
            <a:r>
              <a:rPr lang="es-ES" sz="1200" kern="1200" dirty="0" err="1" smtClean="0">
                <a:solidFill>
                  <a:schemeClr val="tx1"/>
                </a:solidFill>
                <a:effectLst/>
                <a:latin typeface="+mn-lt"/>
                <a:ea typeface="+mn-ea"/>
                <a:cs typeface="+mn-cs"/>
              </a:rPr>
              <a:t>dose</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vitamin</a:t>
            </a:r>
            <a:r>
              <a:rPr lang="es-ES" sz="1200" kern="1200" dirty="0" smtClean="0">
                <a:solidFill>
                  <a:schemeClr val="tx1"/>
                </a:solidFill>
                <a:effectLst/>
                <a:latin typeface="+mn-lt"/>
                <a:ea typeface="+mn-ea"/>
                <a:cs typeface="+mn-cs"/>
              </a:rPr>
              <a:t> D </a:t>
            </a:r>
            <a:r>
              <a:rPr lang="es-ES" sz="1200" kern="1200" dirty="0" err="1" smtClean="0">
                <a:solidFill>
                  <a:schemeClr val="tx1"/>
                </a:solidFill>
                <a:effectLst/>
                <a:latin typeface="+mn-lt"/>
                <a:ea typeface="+mn-ea"/>
                <a:cs typeface="+mn-cs"/>
              </a:rPr>
              <a:t>supplementation</a:t>
            </a:r>
            <a:r>
              <a:rPr lang="es-ES" sz="1200" kern="1200" dirty="0" smtClean="0">
                <a:solidFill>
                  <a:schemeClr val="tx1"/>
                </a:solidFill>
                <a:effectLst/>
                <a:latin typeface="+mn-lt"/>
                <a:ea typeface="+mn-ea"/>
                <a:cs typeface="+mn-cs"/>
              </a:rPr>
              <a:t> (≥800 IU </a:t>
            </a:r>
            <a:r>
              <a:rPr lang="es-ES" sz="1200" kern="1200" dirty="0" err="1" smtClean="0">
                <a:solidFill>
                  <a:schemeClr val="tx1"/>
                </a:solidFill>
                <a:effectLst/>
                <a:latin typeface="+mn-lt"/>
                <a:ea typeface="+mn-ea"/>
                <a:cs typeface="+mn-cs"/>
              </a:rPr>
              <a:t>daily</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was</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somewhat</a:t>
            </a:r>
            <a:r>
              <a:rPr lang="es-ES" sz="1200" kern="1200" dirty="0" smtClean="0">
                <a:solidFill>
                  <a:schemeClr val="tx1"/>
                </a:solidFill>
                <a:effectLst/>
                <a:latin typeface="+mn-lt"/>
                <a:ea typeface="+mn-ea"/>
                <a:cs typeface="+mn-cs"/>
              </a:rPr>
              <a:t> favorable in </a:t>
            </a:r>
            <a:r>
              <a:rPr lang="es-ES" sz="1200" kern="1200" dirty="0" err="1" smtClean="0">
                <a:solidFill>
                  <a:schemeClr val="tx1"/>
                </a:solidFill>
                <a:effectLst/>
                <a:latin typeface="+mn-lt"/>
                <a:ea typeface="+mn-ea"/>
                <a:cs typeface="+mn-cs"/>
              </a:rPr>
              <a:t>the</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prevention</a:t>
            </a:r>
            <a:r>
              <a:rPr lang="es-ES" sz="1200" kern="1200" dirty="0" smtClean="0">
                <a:solidFill>
                  <a:schemeClr val="tx1"/>
                </a:solidFill>
                <a:effectLst/>
                <a:latin typeface="+mn-lt"/>
                <a:ea typeface="+mn-ea"/>
                <a:cs typeface="+mn-cs"/>
              </a:rPr>
              <a:t> of hip fracture and </a:t>
            </a:r>
            <a:r>
              <a:rPr lang="es-ES" sz="1200" kern="1200" dirty="0" err="1" smtClean="0">
                <a:solidFill>
                  <a:schemeClr val="tx1"/>
                </a:solidFill>
                <a:effectLst/>
                <a:latin typeface="+mn-lt"/>
                <a:ea typeface="+mn-ea"/>
                <a:cs typeface="+mn-cs"/>
              </a:rPr>
              <a:t>any</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nonvertebral</a:t>
            </a:r>
            <a:r>
              <a:rPr lang="es-ES" sz="1200" kern="1200" dirty="0" smtClean="0">
                <a:solidFill>
                  <a:schemeClr val="tx1"/>
                </a:solidFill>
                <a:effectLst/>
                <a:latin typeface="+mn-lt"/>
                <a:ea typeface="+mn-ea"/>
                <a:cs typeface="+mn-cs"/>
              </a:rPr>
              <a:t> fracture in </a:t>
            </a:r>
            <a:r>
              <a:rPr lang="es-ES" sz="1200" kern="1200" dirty="0" err="1" smtClean="0">
                <a:solidFill>
                  <a:schemeClr val="tx1"/>
                </a:solidFill>
                <a:effectLst/>
                <a:latin typeface="+mn-lt"/>
                <a:ea typeface="+mn-ea"/>
                <a:cs typeface="+mn-cs"/>
              </a:rPr>
              <a:t>persons</a:t>
            </a:r>
            <a:r>
              <a:rPr lang="es-ES" sz="1200" kern="1200" dirty="0" smtClean="0">
                <a:solidFill>
                  <a:schemeClr val="tx1"/>
                </a:solidFill>
                <a:effectLst/>
                <a:latin typeface="+mn-lt"/>
                <a:ea typeface="+mn-ea"/>
                <a:cs typeface="+mn-cs"/>
              </a:rPr>
              <a:t> 65 </a:t>
            </a:r>
            <a:r>
              <a:rPr lang="es-ES" sz="1200" kern="1200" dirty="0" err="1" smtClean="0">
                <a:solidFill>
                  <a:schemeClr val="tx1"/>
                </a:solidFill>
                <a:effectLst/>
                <a:latin typeface="+mn-lt"/>
                <a:ea typeface="+mn-ea"/>
                <a:cs typeface="+mn-cs"/>
              </a:rPr>
              <a:t>years</a:t>
            </a:r>
            <a:r>
              <a:rPr lang="es-ES" sz="1200" kern="1200" dirty="0" smtClean="0">
                <a:solidFill>
                  <a:schemeClr val="tx1"/>
                </a:solidFill>
                <a:effectLst/>
                <a:latin typeface="+mn-lt"/>
                <a:ea typeface="+mn-ea"/>
                <a:cs typeface="+mn-cs"/>
              </a:rPr>
              <a:t> of </a:t>
            </a:r>
            <a:r>
              <a:rPr lang="es-ES" sz="1200" kern="1200" dirty="0" err="1" smtClean="0">
                <a:solidFill>
                  <a:schemeClr val="tx1"/>
                </a:solidFill>
                <a:effectLst/>
                <a:latin typeface="+mn-lt"/>
                <a:ea typeface="+mn-ea"/>
                <a:cs typeface="+mn-cs"/>
              </a:rPr>
              <a:t>age</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or</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older</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Funded</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by</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the</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Swiss</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National</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Foundations</a:t>
            </a:r>
            <a:r>
              <a:rPr lang="es-ES" sz="1200" kern="1200" dirty="0" smtClean="0">
                <a:solidFill>
                  <a:schemeClr val="tx1"/>
                </a:solidFill>
                <a:effectLst/>
                <a:latin typeface="+mn-lt"/>
                <a:ea typeface="+mn-ea"/>
                <a:cs typeface="+mn-cs"/>
              </a:rPr>
              <a:t> and </a:t>
            </a:r>
            <a:r>
              <a:rPr lang="es-ES" sz="1200" kern="1200" dirty="0" err="1" smtClean="0">
                <a:solidFill>
                  <a:schemeClr val="tx1"/>
                </a:solidFill>
                <a:effectLst/>
                <a:latin typeface="+mn-lt"/>
                <a:ea typeface="+mn-ea"/>
                <a:cs typeface="+mn-cs"/>
              </a:rPr>
              <a:t>others</a:t>
            </a:r>
            <a:r>
              <a:rPr lang="es-ES" sz="1200" kern="1200" dirty="0" smtClean="0">
                <a:solidFill>
                  <a:schemeClr val="tx1"/>
                </a:solidFill>
                <a:effectLst/>
                <a:latin typeface="+mn-lt"/>
                <a:ea typeface="+mn-ea"/>
                <a:cs typeface="+mn-cs"/>
              </a:rPr>
              <a:t>.) </a:t>
            </a:r>
            <a:endParaRPr lang="es-E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s-ES" dirty="0" smtClean="0">
              <a:effectLst/>
            </a:endParaRPr>
          </a:p>
          <a:p>
            <a:endParaRPr lang="en-GB" dirty="0" smtClean="0"/>
          </a:p>
          <a:p>
            <a:endParaRPr lang="en-GB" dirty="0"/>
          </a:p>
        </p:txBody>
      </p:sp>
      <p:sp>
        <p:nvSpPr>
          <p:cNvPr id="4" name="Marcador de número de diapositiva 3"/>
          <p:cNvSpPr>
            <a:spLocks noGrp="1"/>
          </p:cNvSpPr>
          <p:nvPr>
            <p:ph type="sldNum" sz="quarter" idx="10"/>
          </p:nvPr>
        </p:nvSpPr>
        <p:spPr/>
        <p:txBody>
          <a:bodyPr/>
          <a:lstStyle/>
          <a:p>
            <a:fld id="{E8F5C9B6-92E6-1844-AC80-C4C65608919F}"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8623598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a:defRPr sz="2900">
                <a:solidFill>
                  <a:schemeClr val="tx1"/>
                </a:solidFill>
                <a:latin typeface="Times New Roman" pitchFamily="18" charset="0"/>
              </a:defRPr>
            </a:lvl1pPr>
            <a:lvl2pPr marL="778314" indent="-299352">
              <a:defRPr sz="2900">
                <a:solidFill>
                  <a:schemeClr val="tx1"/>
                </a:solidFill>
                <a:latin typeface="Times New Roman" pitchFamily="18" charset="0"/>
              </a:defRPr>
            </a:lvl2pPr>
            <a:lvl3pPr marL="1197407" indent="-239481">
              <a:defRPr sz="2900">
                <a:solidFill>
                  <a:schemeClr val="tx1"/>
                </a:solidFill>
                <a:latin typeface="Times New Roman" pitchFamily="18" charset="0"/>
              </a:defRPr>
            </a:lvl3pPr>
            <a:lvl4pPr marL="1676370" indent="-239481">
              <a:defRPr sz="2900">
                <a:solidFill>
                  <a:schemeClr val="tx1"/>
                </a:solidFill>
                <a:latin typeface="Times New Roman" pitchFamily="18" charset="0"/>
              </a:defRPr>
            </a:lvl4pPr>
            <a:lvl5pPr marL="2155332" indent="-239481">
              <a:defRPr sz="2900">
                <a:solidFill>
                  <a:schemeClr val="tx1"/>
                </a:solidFill>
                <a:latin typeface="Times New Roman" pitchFamily="18" charset="0"/>
              </a:defRPr>
            </a:lvl5pPr>
            <a:lvl6pPr marL="2634295" indent="-239481" eaLnBrk="0" fontAlgn="base" hangingPunct="0">
              <a:spcBef>
                <a:spcPct val="0"/>
              </a:spcBef>
              <a:spcAft>
                <a:spcPct val="0"/>
              </a:spcAft>
              <a:defRPr sz="2900">
                <a:solidFill>
                  <a:schemeClr val="tx1"/>
                </a:solidFill>
                <a:latin typeface="Times New Roman" pitchFamily="18" charset="0"/>
              </a:defRPr>
            </a:lvl6pPr>
            <a:lvl7pPr marL="3113258" indent="-239481" eaLnBrk="0" fontAlgn="base" hangingPunct="0">
              <a:spcBef>
                <a:spcPct val="0"/>
              </a:spcBef>
              <a:spcAft>
                <a:spcPct val="0"/>
              </a:spcAft>
              <a:defRPr sz="2900">
                <a:solidFill>
                  <a:schemeClr val="tx1"/>
                </a:solidFill>
                <a:latin typeface="Times New Roman" pitchFamily="18" charset="0"/>
              </a:defRPr>
            </a:lvl7pPr>
            <a:lvl8pPr marL="3592220" indent="-239481" eaLnBrk="0" fontAlgn="base" hangingPunct="0">
              <a:spcBef>
                <a:spcPct val="0"/>
              </a:spcBef>
              <a:spcAft>
                <a:spcPct val="0"/>
              </a:spcAft>
              <a:defRPr sz="2900">
                <a:solidFill>
                  <a:schemeClr val="tx1"/>
                </a:solidFill>
                <a:latin typeface="Times New Roman" pitchFamily="18" charset="0"/>
              </a:defRPr>
            </a:lvl8pPr>
            <a:lvl9pPr marL="4071183" indent="-239481" eaLnBrk="0" fontAlgn="base" hangingPunct="0">
              <a:spcBef>
                <a:spcPct val="0"/>
              </a:spcBef>
              <a:spcAft>
                <a:spcPct val="0"/>
              </a:spcAft>
              <a:defRPr sz="2900">
                <a:solidFill>
                  <a:schemeClr val="tx1"/>
                </a:solidFill>
                <a:latin typeface="Times New Roman" pitchFamily="18" charset="0"/>
              </a:defRPr>
            </a:lvl9pPr>
          </a:lstStyle>
          <a:p>
            <a:fld id="{BD7C54F5-C13F-423A-A71E-7C735256B9FF}" type="slidenum">
              <a:rPr lang="es-ES_tradnl" sz="1300"/>
              <a:pPr/>
              <a:t>22</a:t>
            </a:fld>
            <a:endParaRPr lang="es-ES_tradnl" sz="1300"/>
          </a:p>
        </p:txBody>
      </p:sp>
      <p:sp>
        <p:nvSpPr>
          <p:cNvPr id="4100" name="Rectangle 2"/>
          <p:cNvSpPr>
            <a:spLocks noGrp="1" noRot="1" noChangeAspect="1" noChangeArrowheads="1" noTextEdit="1"/>
          </p:cNvSpPr>
          <p:nvPr>
            <p:ph type="sldImg"/>
          </p:nvPr>
        </p:nvSpPr>
        <p:spPr>
          <a:ln/>
        </p:spPr>
      </p:sp>
      <p:graphicFrame>
        <p:nvGraphicFramePr>
          <p:cNvPr id="4098" name="Object 3"/>
          <p:cNvGraphicFramePr>
            <a:graphicFrameLocks noGrp="1" noChangeAspect="1"/>
          </p:cNvGraphicFramePr>
          <p:nvPr>
            <p:ph type="body" idx="1"/>
          </p:nvPr>
        </p:nvGraphicFramePr>
        <p:xfrm>
          <a:off x="921720" y="4980214"/>
          <a:ext cx="5014564" cy="2884714"/>
        </p:xfrm>
        <a:graphic>
          <a:graphicData uri="http://schemas.openxmlformats.org/presentationml/2006/ole">
            <mc:AlternateContent xmlns:mc="http://schemas.openxmlformats.org/markup-compatibility/2006">
              <mc:Choice xmlns:v="urn:schemas-microsoft-com:vml" Requires="v">
                <p:oleObj spid="_x0000_s2142" name="Diapositiva" r:id="rId4" imgW="4989508" imgH="3308777" progId="PowerPoint.Slide.8">
                  <p:embed/>
                </p:oleObj>
              </mc:Choice>
              <mc:Fallback>
                <p:oleObj name="Diapositiva" r:id="rId4" imgW="4989508" imgH="3308777" progId="PowerPoint.Slid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1720" y="4980214"/>
                        <a:ext cx="5014564" cy="2884714"/>
                      </a:xfrm>
                      <a:prstGeom prst="rect">
                        <a:avLst/>
                      </a:prstGeom>
                    </p:spPr>
                  </p:pic>
                </p:oleObj>
              </mc:Fallback>
            </mc:AlternateContent>
          </a:graphicData>
        </a:graphic>
      </p:graphicFrame>
    </p:spTree>
    <p:extLst>
      <p:ext uri="{BB962C8B-B14F-4D97-AF65-F5344CB8AC3E}">
        <p14:creationId xmlns:p14="http://schemas.microsoft.com/office/powerpoint/2010/main" val="5610013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a:defRPr sz="2900">
                <a:solidFill>
                  <a:schemeClr val="tx1"/>
                </a:solidFill>
                <a:latin typeface="Times New Roman" pitchFamily="18" charset="0"/>
              </a:defRPr>
            </a:lvl1pPr>
            <a:lvl2pPr marL="778314" indent="-299352">
              <a:defRPr sz="2900">
                <a:solidFill>
                  <a:schemeClr val="tx1"/>
                </a:solidFill>
                <a:latin typeface="Times New Roman" pitchFamily="18" charset="0"/>
              </a:defRPr>
            </a:lvl2pPr>
            <a:lvl3pPr marL="1197407" indent="-239481">
              <a:defRPr sz="2900">
                <a:solidFill>
                  <a:schemeClr val="tx1"/>
                </a:solidFill>
                <a:latin typeface="Times New Roman" pitchFamily="18" charset="0"/>
              </a:defRPr>
            </a:lvl3pPr>
            <a:lvl4pPr marL="1676370" indent="-239481">
              <a:defRPr sz="2900">
                <a:solidFill>
                  <a:schemeClr val="tx1"/>
                </a:solidFill>
                <a:latin typeface="Times New Roman" pitchFamily="18" charset="0"/>
              </a:defRPr>
            </a:lvl4pPr>
            <a:lvl5pPr marL="2155332" indent="-239481">
              <a:defRPr sz="2900">
                <a:solidFill>
                  <a:schemeClr val="tx1"/>
                </a:solidFill>
                <a:latin typeface="Times New Roman" pitchFamily="18" charset="0"/>
              </a:defRPr>
            </a:lvl5pPr>
            <a:lvl6pPr marL="2634295" indent="-239481" eaLnBrk="0" fontAlgn="base" hangingPunct="0">
              <a:spcBef>
                <a:spcPct val="0"/>
              </a:spcBef>
              <a:spcAft>
                <a:spcPct val="0"/>
              </a:spcAft>
              <a:defRPr sz="2900">
                <a:solidFill>
                  <a:schemeClr val="tx1"/>
                </a:solidFill>
                <a:latin typeface="Times New Roman" pitchFamily="18" charset="0"/>
              </a:defRPr>
            </a:lvl6pPr>
            <a:lvl7pPr marL="3113258" indent="-239481" eaLnBrk="0" fontAlgn="base" hangingPunct="0">
              <a:spcBef>
                <a:spcPct val="0"/>
              </a:spcBef>
              <a:spcAft>
                <a:spcPct val="0"/>
              </a:spcAft>
              <a:defRPr sz="2900">
                <a:solidFill>
                  <a:schemeClr val="tx1"/>
                </a:solidFill>
                <a:latin typeface="Times New Roman" pitchFamily="18" charset="0"/>
              </a:defRPr>
            </a:lvl7pPr>
            <a:lvl8pPr marL="3592220" indent="-239481" eaLnBrk="0" fontAlgn="base" hangingPunct="0">
              <a:spcBef>
                <a:spcPct val="0"/>
              </a:spcBef>
              <a:spcAft>
                <a:spcPct val="0"/>
              </a:spcAft>
              <a:defRPr sz="2900">
                <a:solidFill>
                  <a:schemeClr val="tx1"/>
                </a:solidFill>
                <a:latin typeface="Times New Roman" pitchFamily="18" charset="0"/>
              </a:defRPr>
            </a:lvl8pPr>
            <a:lvl9pPr marL="4071183" indent="-239481" eaLnBrk="0" fontAlgn="base" hangingPunct="0">
              <a:spcBef>
                <a:spcPct val="0"/>
              </a:spcBef>
              <a:spcAft>
                <a:spcPct val="0"/>
              </a:spcAft>
              <a:defRPr sz="2900">
                <a:solidFill>
                  <a:schemeClr val="tx1"/>
                </a:solidFill>
                <a:latin typeface="Times New Roman" pitchFamily="18" charset="0"/>
              </a:defRPr>
            </a:lvl9pPr>
          </a:lstStyle>
          <a:p>
            <a:fld id="{B33AF233-6BD8-4AF1-93FC-32528C4EF714}" type="slidenum">
              <a:rPr lang="es-ES_tradnl" sz="1300"/>
              <a:pPr/>
              <a:t>23</a:t>
            </a:fld>
            <a:endParaRPr lang="es-ES_tradnl" sz="13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p>
            <a:endParaRPr lang="es-ES" smtClean="0"/>
          </a:p>
        </p:txBody>
      </p:sp>
    </p:spTree>
    <p:extLst>
      <p:ext uri="{BB962C8B-B14F-4D97-AF65-F5344CB8AC3E}">
        <p14:creationId xmlns:p14="http://schemas.microsoft.com/office/powerpoint/2010/main" val="17248150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a:defRPr sz="2900">
                <a:solidFill>
                  <a:schemeClr val="tx1"/>
                </a:solidFill>
                <a:latin typeface="Times New Roman" pitchFamily="18" charset="0"/>
              </a:defRPr>
            </a:lvl1pPr>
            <a:lvl2pPr marL="778314" indent="-299352">
              <a:defRPr sz="2900">
                <a:solidFill>
                  <a:schemeClr val="tx1"/>
                </a:solidFill>
                <a:latin typeface="Times New Roman" pitchFamily="18" charset="0"/>
              </a:defRPr>
            </a:lvl2pPr>
            <a:lvl3pPr marL="1197407" indent="-239481">
              <a:defRPr sz="2900">
                <a:solidFill>
                  <a:schemeClr val="tx1"/>
                </a:solidFill>
                <a:latin typeface="Times New Roman" pitchFamily="18" charset="0"/>
              </a:defRPr>
            </a:lvl3pPr>
            <a:lvl4pPr marL="1676370" indent="-239481">
              <a:defRPr sz="2900">
                <a:solidFill>
                  <a:schemeClr val="tx1"/>
                </a:solidFill>
                <a:latin typeface="Times New Roman" pitchFamily="18" charset="0"/>
              </a:defRPr>
            </a:lvl4pPr>
            <a:lvl5pPr marL="2155332" indent="-239481">
              <a:defRPr sz="2900">
                <a:solidFill>
                  <a:schemeClr val="tx1"/>
                </a:solidFill>
                <a:latin typeface="Times New Roman" pitchFamily="18" charset="0"/>
              </a:defRPr>
            </a:lvl5pPr>
            <a:lvl6pPr marL="2634295" indent="-239481" eaLnBrk="0" fontAlgn="base" hangingPunct="0">
              <a:spcBef>
                <a:spcPct val="0"/>
              </a:spcBef>
              <a:spcAft>
                <a:spcPct val="0"/>
              </a:spcAft>
              <a:defRPr sz="2900">
                <a:solidFill>
                  <a:schemeClr val="tx1"/>
                </a:solidFill>
                <a:latin typeface="Times New Roman" pitchFamily="18" charset="0"/>
              </a:defRPr>
            </a:lvl6pPr>
            <a:lvl7pPr marL="3113258" indent="-239481" eaLnBrk="0" fontAlgn="base" hangingPunct="0">
              <a:spcBef>
                <a:spcPct val="0"/>
              </a:spcBef>
              <a:spcAft>
                <a:spcPct val="0"/>
              </a:spcAft>
              <a:defRPr sz="2900">
                <a:solidFill>
                  <a:schemeClr val="tx1"/>
                </a:solidFill>
                <a:latin typeface="Times New Roman" pitchFamily="18" charset="0"/>
              </a:defRPr>
            </a:lvl7pPr>
            <a:lvl8pPr marL="3592220" indent="-239481" eaLnBrk="0" fontAlgn="base" hangingPunct="0">
              <a:spcBef>
                <a:spcPct val="0"/>
              </a:spcBef>
              <a:spcAft>
                <a:spcPct val="0"/>
              </a:spcAft>
              <a:defRPr sz="2900">
                <a:solidFill>
                  <a:schemeClr val="tx1"/>
                </a:solidFill>
                <a:latin typeface="Times New Roman" pitchFamily="18" charset="0"/>
              </a:defRPr>
            </a:lvl8pPr>
            <a:lvl9pPr marL="4071183" indent="-239481" eaLnBrk="0" fontAlgn="base" hangingPunct="0">
              <a:spcBef>
                <a:spcPct val="0"/>
              </a:spcBef>
              <a:spcAft>
                <a:spcPct val="0"/>
              </a:spcAft>
              <a:defRPr sz="2900">
                <a:solidFill>
                  <a:schemeClr val="tx1"/>
                </a:solidFill>
                <a:latin typeface="Times New Roman" pitchFamily="18" charset="0"/>
              </a:defRPr>
            </a:lvl9pPr>
          </a:lstStyle>
          <a:p>
            <a:fld id="{806F07A6-DAAF-41A8-9263-A0B65E9C4B55}" type="slidenum">
              <a:rPr lang="es-ES_tradnl" sz="1300"/>
              <a:pPr/>
              <a:t>24</a:t>
            </a:fld>
            <a:endParaRPr lang="es-ES_tradnl" sz="130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p>
            <a:pPr>
              <a:lnSpc>
                <a:spcPct val="90000"/>
              </a:lnSpc>
            </a:pPr>
            <a:r>
              <a:rPr lang="es-ES" smtClean="0"/>
              <a:t>necesidades diarias. Si tomamos el sol de vez en cuando, no tendremos necesidad de buscarla en la dieta. </a:t>
            </a:r>
          </a:p>
          <a:p>
            <a:pPr>
              <a:lnSpc>
                <a:spcPct val="90000"/>
              </a:lnSpc>
            </a:pPr>
            <a:r>
              <a:rPr lang="es-ES" smtClean="0"/>
              <a:t>En países no soleados o en bebés a los que no se les expone nunca al sol, el déficit de vitamina D puede producir descalcificación de los huesos (osteoporosis), caries dentales graves o incluso raquitismo.</a:t>
            </a:r>
            <a:br>
              <a:rPr lang="es-ES" smtClean="0"/>
            </a:br>
            <a:endParaRPr lang="es-ES" b="1" smtClean="0"/>
          </a:p>
          <a:p>
            <a:pPr>
              <a:lnSpc>
                <a:spcPct val="90000"/>
              </a:lnSpc>
            </a:pPr>
            <a:r>
              <a:rPr lang="es-ES" b="1" smtClean="0"/>
              <a:t>Alimentos ricos en vitamina D</a:t>
            </a:r>
            <a:r>
              <a:rPr lang="es-ES" i="1" smtClean="0"/>
              <a:t>Cantidad recomendada por día: 5-10 µg</a:t>
            </a:r>
          </a:p>
          <a:p>
            <a:pPr>
              <a:lnSpc>
                <a:spcPct val="90000"/>
              </a:lnSpc>
            </a:pPr>
            <a:r>
              <a:rPr lang="es-ES" smtClean="0"/>
              <a:t>Sardinas y boquerones7,5</a:t>
            </a:r>
          </a:p>
          <a:p>
            <a:pPr>
              <a:lnSpc>
                <a:spcPct val="90000"/>
              </a:lnSpc>
            </a:pPr>
            <a:r>
              <a:rPr lang="es-ES" smtClean="0"/>
              <a:t>Atún y bonito frescos o congelados5,4</a:t>
            </a:r>
          </a:p>
          <a:p>
            <a:pPr>
              <a:lnSpc>
                <a:spcPct val="90000"/>
              </a:lnSpc>
            </a:pPr>
            <a:r>
              <a:rPr lang="es-ES" smtClean="0"/>
              <a:t>Quesos grasos3,1</a:t>
            </a:r>
          </a:p>
          <a:p>
            <a:pPr>
              <a:lnSpc>
                <a:spcPct val="90000"/>
              </a:lnSpc>
            </a:pPr>
            <a:r>
              <a:rPr lang="es-ES" smtClean="0"/>
              <a:t>Margarina2,5</a:t>
            </a:r>
          </a:p>
          <a:p>
            <a:pPr>
              <a:lnSpc>
                <a:spcPct val="90000"/>
              </a:lnSpc>
            </a:pPr>
            <a:r>
              <a:rPr lang="es-ES" smtClean="0"/>
              <a:t>Champiñones1,9</a:t>
            </a:r>
          </a:p>
          <a:p>
            <a:pPr>
              <a:lnSpc>
                <a:spcPct val="90000"/>
              </a:lnSpc>
            </a:pPr>
            <a:r>
              <a:rPr lang="es-ES" smtClean="0"/>
              <a:t>Huevos1,7</a:t>
            </a:r>
          </a:p>
          <a:p>
            <a:pPr>
              <a:lnSpc>
                <a:spcPct val="90000"/>
              </a:lnSpc>
            </a:pPr>
            <a:r>
              <a:rPr lang="es-ES" smtClean="0"/>
              <a:t>Otros pescados frescos o congelados1,1</a:t>
            </a:r>
          </a:p>
          <a:p>
            <a:pPr>
              <a:lnSpc>
                <a:spcPct val="90000"/>
              </a:lnSpc>
            </a:pPr>
            <a:r>
              <a:rPr lang="es-ES" smtClean="0"/>
              <a:t>Quesos curados y semicurados0,3</a:t>
            </a:r>
          </a:p>
          <a:p>
            <a:pPr>
              <a:lnSpc>
                <a:spcPct val="90000"/>
              </a:lnSpc>
            </a:pPr>
            <a:r>
              <a:rPr lang="es-ES" smtClean="0"/>
              <a:t>Quesos frescos0,8</a:t>
            </a:r>
          </a:p>
          <a:p>
            <a:pPr>
              <a:lnSpc>
                <a:spcPct val="90000"/>
              </a:lnSpc>
            </a:pPr>
            <a:r>
              <a:rPr lang="es-ES" smtClean="0"/>
              <a:t>Leche y yogur0,6</a:t>
            </a:r>
          </a:p>
          <a:p>
            <a:pPr>
              <a:lnSpc>
                <a:spcPct val="90000"/>
              </a:lnSpc>
            </a:pPr>
            <a:r>
              <a:rPr lang="es-ES" i="1" smtClean="0"/>
              <a:t>Cantidades expresadas en µg/100 gr.</a:t>
            </a:r>
            <a:r>
              <a:rPr lang="es-ES" smtClean="0"/>
              <a:t> </a:t>
            </a:r>
          </a:p>
          <a:p>
            <a:pPr>
              <a:lnSpc>
                <a:spcPct val="90000"/>
              </a:lnSpc>
            </a:pPr>
            <a:r>
              <a:rPr lang="es-ES" smtClean="0"/>
              <a:t>  </a:t>
            </a:r>
          </a:p>
        </p:txBody>
      </p:sp>
    </p:spTree>
    <p:extLst>
      <p:ext uri="{BB962C8B-B14F-4D97-AF65-F5344CB8AC3E}">
        <p14:creationId xmlns:p14="http://schemas.microsoft.com/office/powerpoint/2010/main" val="4575475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a:defRPr sz="2900">
                <a:solidFill>
                  <a:schemeClr val="tx1"/>
                </a:solidFill>
                <a:latin typeface="Times New Roman" pitchFamily="18" charset="0"/>
              </a:defRPr>
            </a:lvl1pPr>
            <a:lvl2pPr marL="778314" indent="-299352">
              <a:defRPr sz="2900">
                <a:solidFill>
                  <a:schemeClr val="tx1"/>
                </a:solidFill>
                <a:latin typeface="Times New Roman" pitchFamily="18" charset="0"/>
              </a:defRPr>
            </a:lvl2pPr>
            <a:lvl3pPr marL="1197407" indent="-239481">
              <a:defRPr sz="2900">
                <a:solidFill>
                  <a:schemeClr val="tx1"/>
                </a:solidFill>
                <a:latin typeface="Times New Roman" pitchFamily="18" charset="0"/>
              </a:defRPr>
            </a:lvl3pPr>
            <a:lvl4pPr marL="1676370" indent="-239481">
              <a:defRPr sz="2900">
                <a:solidFill>
                  <a:schemeClr val="tx1"/>
                </a:solidFill>
                <a:latin typeface="Times New Roman" pitchFamily="18" charset="0"/>
              </a:defRPr>
            </a:lvl4pPr>
            <a:lvl5pPr marL="2155332" indent="-239481">
              <a:defRPr sz="2900">
                <a:solidFill>
                  <a:schemeClr val="tx1"/>
                </a:solidFill>
                <a:latin typeface="Times New Roman" pitchFamily="18" charset="0"/>
              </a:defRPr>
            </a:lvl5pPr>
            <a:lvl6pPr marL="2634295" indent="-239481" eaLnBrk="0" fontAlgn="base" hangingPunct="0">
              <a:spcBef>
                <a:spcPct val="0"/>
              </a:spcBef>
              <a:spcAft>
                <a:spcPct val="0"/>
              </a:spcAft>
              <a:defRPr sz="2900">
                <a:solidFill>
                  <a:schemeClr val="tx1"/>
                </a:solidFill>
                <a:latin typeface="Times New Roman" pitchFamily="18" charset="0"/>
              </a:defRPr>
            </a:lvl6pPr>
            <a:lvl7pPr marL="3113258" indent="-239481" eaLnBrk="0" fontAlgn="base" hangingPunct="0">
              <a:spcBef>
                <a:spcPct val="0"/>
              </a:spcBef>
              <a:spcAft>
                <a:spcPct val="0"/>
              </a:spcAft>
              <a:defRPr sz="2900">
                <a:solidFill>
                  <a:schemeClr val="tx1"/>
                </a:solidFill>
                <a:latin typeface="Times New Roman" pitchFamily="18" charset="0"/>
              </a:defRPr>
            </a:lvl7pPr>
            <a:lvl8pPr marL="3592220" indent="-239481" eaLnBrk="0" fontAlgn="base" hangingPunct="0">
              <a:spcBef>
                <a:spcPct val="0"/>
              </a:spcBef>
              <a:spcAft>
                <a:spcPct val="0"/>
              </a:spcAft>
              <a:defRPr sz="2900">
                <a:solidFill>
                  <a:schemeClr val="tx1"/>
                </a:solidFill>
                <a:latin typeface="Times New Roman" pitchFamily="18" charset="0"/>
              </a:defRPr>
            </a:lvl8pPr>
            <a:lvl9pPr marL="4071183" indent="-239481" eaLnBrk="0" fontAlgn="base" hangingPunct="0">
              <a:spcBef>
                <a:spcPct val="0"/>
              </a:spcBef>
              <a:spcAft>
                <a:spcPct val="0"/>
              </a:spcAft>
              <a:defRPr sz="2900">
                <a:solidFill>
                  <a:schemeClr val="tx1"/>
                </a:solidFill>
                <a:latin typeface="Times New Roman" pitchFamily="18" charset="0"/>
              </a:defRPr>
            </a:lvl9pPr>
          </a:lstStyle>
          <a:p>
            <a:fld id="{2DE55636-0FDA-416E-B855-C5B4788D75CE}" type="slidenum">
              <a:rPr lang="es-ES_tradnl" sz="1300"/>
              <a:pPr/>
              <a:t>25</a:t>
            </a:fld>
            <a:endParaRPr lang="es-ES_tradnl" sz="130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p>
            <a:endParaRPr lang="es-ES" smtClean="0"/>
          </a:p>
        </p:txBody>
      </p:sp>
    </p:spTree>
    <p:extLst>
      <p:ext uri="{BB962C8B-B14F-4D97-AF65-F5344CB8AC3E}">
        <p14:creationId xmlns:p14="http://schemas.microsoft.com/office/powerpoint/2010/main" val="6467090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pPr>
              <a:defRPr/>
            </a:pPr>
            <a:fld id="{FA87DEB4-F75D-467A-B597-3C70A978C28D}" type="slidenum">
              <a:rPr lang="en-US" smtClean="0"/>
              <a:pPr>
                <a:defRPr/>
              </a:pPr>
              <a:t>26</a:t>
            </a:fld>
            <a:endParaRPr lang="en-US"/>
          </a:p>
        </p:txBody>
      </p:sp>
    </p:spTree>
    <p:extLst>
      <p:ext uri="{BB962C8B-B14F-4D97-AF65-F5344CB8AC3E}">
        <p14:creationId xmlns:p14="http://schemas.microsoft.com/office/powerpoint/2010/main" val="475679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Respuesta: 3</a:t>
            </a:r>
            <a:endParaRPr lang="es-ES" dirty="0"/>
          </a:p>
        </p:txBody>
      </p:sp>
      <p:sp>
        <p:nvSpPr>
          <p:cNvPr id="4" name="Marcador de número de diapositiva 3"/>
          <p:cNvSpPr>
            <a:spLocks noGrp="1"/>
          </p:cNvSpPr>
          <p:nvPr>
            <p:ph type="sldNum" sz="quarter" idx="10"/>
          </p:nvPr>
        </p:nvSpPr>
        <p:spPr/>
        <p:txBody>
          <a:bodyPr/>
          <a:lstStyle/>
          <a:p>
            <a:fld id="{8F63AAE8-C639-E74F-AAA4-E3FD3B760EF1}" type="slidenum">
              <a:rPr lang="en-GB" smtClean="0"/>
              <a:t>4</a:t>
            </a:fld>
            <a:endParaRPr lang="en-GB"/>
          </a:p>
        </p:txBody>
      </p:sp>
    </p:spTree>
    <p:extLst>
      <p:ext uri="{BB962C8B-B14F-4D97-AF65-F5344CB8AC3E}">
        <p14:creationId xmlns:p14="http://schemas.microsoft.com/office/powerpoint/2010/main" val="28990715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Marcador de imagen de diapositiva"/>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15363" name="2 Marcador de notas"/>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s-ES_tradnl">
              <a:latin typeface="Calibri" charset="0"/>
            </a:endParaRPr>
          </a:p>
        </p:txBody>
      </p:sp>
      <p:sp>
        <p:nvSpPr>
          <p:cNvPr id="15364" name="3 Marcador de número de diapositiva"/>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8D62EA53-E0E1-7F4C-9111-3B4C41D378B0}" type="slidenum">
              <a:rPr lang="es-ES"/>
              <a:pPr eaLnBrk="1" hangingPunct="1"/>
              <a:t>28</a:t>
            </a:fld>
            <a:endParaRPr lang="es-ES"/>
          </a:p>
        </p:txBody>
      </p:sp>
    </p:spTree>
    <p:extLst>
      <p:ext uri="{BB962C8B-B14F-4D97-AF65-F5344CB8AC3E}">
        <p14:creationId xmlns:p14="http://schemas.microsoft.com/office/powerpoint/2010/main" val="11514591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Marcador de imagen de diapositiva"/>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15363" name="2 Marcador de notas"/>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s-ES_tradnl">
              <a:latin typeface="Calibri" charset="0"/>
            </a:endParaRPr>
          </a:p>
        </p:txBody>
      </p:sp>
      <p:sp>
        <p:nvSpPr>
          <p:cNvPr id="15364" name="3 Marcador de número de diapositiva"/>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8D62EA53-E0E1-7F4C-9111-3B4C41D378B0}" type="slidenum">
              <a:rPr lang="es-ES"/>
              <a:pPr eaLnBrk="1" hangingPunct="1"/>
              <a:t>29</a:t>
            </a:fld>
            <a:endParaRPr lang="es-ES"/>
          </a:p>
        </p:txBody>
      </p:sp>
    </p:spTree>
    <p:extLst>
      <p:ext uri="{BB962C8B-B14F-4D97-AF65-F5344CB8AC3E}">
        <p14:creationId xmlns:p14="http://schemas.microsoft.com/office/powerpoint/2010/main" val="21254113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pPr>
              <a:defRPr/>
            </a:pPr>
            <a:fld id="{9DA8F9BC-B7FB-4239-BFF0-42E5AEDE924E}" type="slidenum">
              <a:rPr lang="en-US" smtClean="0"/>
              <a:pPr>
                <a:defRPr/>
              </a:pPr>
              <a:t>32</a:t>
            </a:fld>
            <a:endParaRPr lang="en-US" dirty="0"/>
          </a:p>
        </p:txBody>
      </p:sp>
    </p:spTree>
    <p:extLst>
      <p:ext uri="{BB962C8B-B14F-4D97-AF65-F5344CB8AC3E}">
        <p14:creationId xmlns:p14="http://schemas.microsoft.com/office/powerpoint/2010/main" val="14607034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pPr>
              <a:defRPr/>
            </a:pPr>
            <a:fld id="{9DA8F9BC-B7FB-4239-BFF0-42E5AEDE924E}" type="slidenum">
              <a:rPr lang="en-US" smtClean="0"/>
              <a:pPr>
                <a:defRPr/>
              </a:pPr>
              <a:t>34</a:t>
            </a:fld>
            <a:endParaRPr lang="en-US" dirty="0"/>
          </a:p>
        </p:txBody>
      </p:sp>
    </p:spTree>
    <p:extLst>
      <p:ext uri="{BB962C8B-B14F-4D97-AF65-F5344CB8AC3E}">
        <p14:creationId xmlns:p14="http://schemas.microsoft.com/office/powerpoint/2010/main" val="18442152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Respuesta 4</a:t>
            </a:r>
            <a:endParaRPr lang="es-ES" dirty="0"/>
          </a:p>
        </p:txBody>
      </p:sp>
      <p:sp>
        <p:nvSpPr>
          <p:cNvPr id="4" name="Marcador de número de diapositiva 3"/>
          <p:cNvSpPr>
            <a:spLocks noGrp="1"/>
          </p:cNvSpPr>
          <p:nvPr>
            <p:ph type="sldNum" sz="quarter" idx="10"/>
          </p:nvPr>
        </p:nvSpPr>
        <p:spPr/>
        <p:txBody>
          <a:bodyPr/>
          <a:lstStyle/>
          <a:p>
            <a:fld id="{8F63AAE8-C639-E74F-AAA4-E3FD3B760EF1}" type="slidenum">
              <a:rPr lang="en-GB" smtClean="0"/>
              <a:t>35</a:t>
            </a:fld>
            <a:endParaRPr lang="en-GB"/>
          </a:p>
        </p:txBody>
      </p:sp>
    </p:spTree>
    <p:extLst>
      <p:ext uri="{BB962C8B-B14F-4D97-AF65-F5344CB8AC3E}">
        <p14:creationId xmlns:p14="http://schemas.microsoft.com/office/powerpoint/2010/main" val="31417777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a:defRPr sz="2900">
                <a:solidFill>
                  <a:schemeClr val="tx1"/>
                </a:solidFill>
                <a:latin typeface="Times New Roman" pitchFamily="18" charset="0"/>
              </a:defRPr>
            </a:lvl1pPr>
            <a:lvl2pPr marL="778314" indent="-299352">
              <a:defRPr sz="2900">
                <a:solidFill>
                  <a:schemeClr val="tx1"/>
                </a:solidFill>
                <a:latin typeface="Times New Roman" pitchFamily="18" charset="0"/>
              </a:defRPr>
            </a:lvl2pPr>
            <a:lvl3pPr marL="1197407" indent="-239481">
              <a:defRPr sz="2900">
                <a:solidFill>
                  <a:schemeClr val="tx1"/>
                </a:solidFill>
                <a:latin typeface="Times New Roman" pitchFamily="18" charset="0"/>
              </a:defRPr>
            </a:lvl3pPr>
            <a:lvl4pPr marL="1676370" indent="-239481">
              <a:defRPr sz="2900">
                <a:solidFill>
                  <a:schemeClr val="tx1"/>
                </a:solidFill>
                <a:latin typeface="Times New Roman" pitchFamily="18" charset="0"/>
              </a:defRPr>
            </a:lvl4pPr>
            <a:lvl5pPr marL="2155332" indent="-239481">
              <a:defRPr sz="2900">
                <a:solidFill>
                  <a:schemeClr val="tx1"/>
                </a:solidFill>
                <a:latin typeface="Times New Roman" pitchFamily="18" charset="0"/>
              </a:defRPr>
            </a:lvl5pPr>
            <a:lvl6pPr marL="2634295" indent="-239481" eaLnBrk="0" fontAlgn="base" hangingPunct="0">
              <a:spcBef>
                <a:spcPct val="0"/>
              </a:spcBef>
              <a:spcAft>
                <a:spcPct val="0"/>
              </a:spcAft>
              <a:defRPr sz="2900">
                <a:solidFill>
                  <a:schemeClr val="tx1"/>
                </a:solidFill>
                <a:latin typeface="Times New Roman" pitchFamily="18" charset="0"/>
              </a:defRPr>
            </a:lvl6pPr>
            <a:lvl7pPr marL="3113258" indent="-239481" eaLnBrk="0" fontAlgn="base" hangingPunct="0">
              <a:spcBef>
                <a:spcPct val="0"/>
              </a:spcBef>
              <a:spcAft>
                <a:spcPct val="0"/>
              </a:spcAft>
              <a:defRPr sz="2900">
                <a:solidFill>
                  <a:schemeClr val="tx1"/>
                </a:solidFill>
                <a:latin typeface="Times New Roman" pitchFamily="18" charset="0"/>
              </a:defRPr>
            </a:lvl7pPr>
            <a:lvl8pPr marL="3592220" indent="-239481" eaLnBrk="0" fontAlgn="base" hangingPunct="0">
              <a:spcBef>
                <a:spcPct val="0"/>
              </a:spcBef>
              <a:spcAft>
                <a:spcPct val="0"/>
              </a:spcAft>
              <a:defRPr sz="2900">
                <a:solidFill>
                  <a:schemeClr val="tx1"/>
                </a:solidFill>
                <a:latin typeface="Times New Roman" pitchFamily="18" charset="0"/>
              </a:defRPr>
            </a:lvl8pPr>
            <a:lvl9pPr marL="4071183" indent="-239481" eaLnBrk="0" fontAlgn="base" hangingPunct="0">
              <a:spcBef>
                <a:spcPct val="0"/>
              </a:spcBef>
              <a:spcAft>
                <a:spcPct val="0"/>
              </a:spcAft>
              <a:defRPr sz="2900">
                <a:solidFill>
                  <a:schemeClr val="tx1"/>
                </a:solidFill>
                <a:latin typeface="Times New Roman" pitchFamily="18" charset="0"/>
              </a:defRPr>
            </a:lvl9pPr>
          </a:lstStyle>
          <a:p>
            <a:fld id="{FE31AB35-3D15-48BC-948C-1D92E1DEE362}" type="slidenum">
              <a:rPr lang="es-ES_tradnl" sz="1300"/>
              <a:pPr/>
              <a:t>36</a:t>
            </a:fld>
            <a:endParaRPr lang="es-ES_tradnl" sz="1300"/>
          </a:p>
        </p:txBody>
      </p:sp>
      <p:sp>
        <p:nvSpPr>
          <p:cNvPr id="77827" name="Rectangle 2"/>
          <p:cNvSpPr>
            <a:spLocks noGrp="1" noRot="1" noChangeAspect="1" noChangeArrowheads="1" noTextEdit="1"/>
          </p:cNvSpPr>
          <p:nvPr>
            <p:ph type="sldImg"/>
          </p:nvPr>
        </p:nvSpPr>
        <p:spPr>
          <a:xfrm>
            <a:off x="334963" y="652463"/>
            <a:ext cx="6191250" cy="3482975"/>
          </a:xfrm>
          <a:ln/>
        </p:spPr>
      </p:sp>
      <p:sp>
        <p:nvSpPr>
          <p:cNvPr id="77828" name="Rectangle 3"/>
          <p:cNvSpPr>
            <a:spLocks noGrp="1" noChangeArrowheads="1"/>
          </p:cNvSpPr>
          <p:nvPr>
            <p:ph type="body" idx="1"/>
          </p:nvPr>
        </p:nvSpPr>
        <p:spPr>
          <a:xfrm>
            <a:off x="921720" y="4354286"/>
            <a:ext cx="5014564" cy="4136571"/>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p>
            <a:endParaRPr lang="es-ES_tradnl" smtClean="0"/>
          </a:p>
        </p:txBody>
      </p:sp>
    </p:spTree>
    <p:extLst>
      <p:ext uri="{BB962C8B-B14F-4D97-AF65-F5344CB8AC3E}">
        <p14:creationId xmlns:p14="http://schemas.microsoft.com/office/powerpoint/2010/main" val="12037712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txBox="1">
            <a:spLocks noGrp="1" noChangeArrowheads="1"/>
          </p:cNvSpPr>
          <p:nvPr/>
        </p:nvSpPr>
        <p:spPr>
          <a:xfrm>
            <a:off x="3885011" y="8684684"/>
            <a:ext cx="2971800" cy="457200"/>
          </a:xfrm>
          <a:prstGeom prst="rect">
            <a:avLst/>
          </a:prstGeom>
          <a:noFill/>
        </p:spPr>
        <p:txBody>
          <a:bodyPr lIns="95793" tIns="47896" rIns="95793" bIns="47896" anchor="b"/>
          <a:lstStyle/>
          <a:p>
            <a:pPr algn="r">
              <a:defRPr/>
            </a:pPr>
            <a:fld id="{9A5BBF09-AF7E-40CB-B2D1-4D90AD17E826}" type="slidenum">
              <a:rPr lang="es-ES" sz="1300"/>
              <a:pPr algn="r">
                <a:defRPr/>
              </a:pPr>
              <a:t>37</a:t>
            </a:fld>
            <a:endParaRPr lang="es-ES" sz="1300"/>
          </a:p>
        </p:txBody>
      </p:sp>
      <p:sp>
        <p:nvSpPr>
          <p:cNvPr id="99331" name="Rectangle 2"/>
          <p:cNvSpPr>
            <a:spLocks noGrp="1" noRot="1" noChangeAspect="1" noChangeArrowheads="1" noTextEdit="1"/>
          </p:cNvSpPr>
          <p:nvPr>
            <p:ph type="sldImg"/>
          </p:nvPr>
        </p:nvSpPr>
        <p:spPr>
          <a:xfrm>
            <a:off x="330200" y="650875"/>
            <a:ext cx="6197600" cy="3486150"/>
          </a:xfrm>
          <a:ln/>
        </p:spPr>
      </p:sp>
      <p:sp>
        <p:nvSpPr>
          <p:cNvPr id="99332" name="Rectangle 3"/>
          <p:cNvSpPr>
            <a:spLocks noGrp="1" noChangeArrowheads="1"/>
          </p:cNvSpPr>
          <p:nvPr>
            <p:ph type="body" idx="1"/>
          </p:nvPr>
        </p:nvSpPr>
        <p:spPr bwMode="auto">
          <a:xfrm>
            <a:off x="920355" y="4353984"/>
            <a:ext cx="5017293" cy="4138083"/>
          </a:xfrm>
          <a:prstGeom prst="rect">
            <a:avLst/>
          </a:prstGeo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eaLnBrk="1" hangingPunct="1"/>
            <a:endParaRPr lang="en-GB" smtClean="0"/>
          </a:p>
        </p:txBody>
      </p:sp>
    </p:spTree>
    <p:extLst>
      <p:ext uri="{BB962C8B-B14F-4D97-AF65-F5344CB8AC3E}">
        <p14:creationId xmlns:p14="http://schemas.microsoft.com/office/powerpoint/2010/main" val="13992019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7"/>
          <p:cNvSpPr>
            <a:spLocks noChangeArrowheads="1"/>
          </p:cNvSpPr>
          <p:nvPr/>
        </p:nvSpPr>
        <p:spPr bwMode="auto">
          <a:xfrm>
            <a:off x="1282700" y="8597127"/>
            <a:ext cx="502285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lIns="0" tIns="0" rIns="0" bIns="0" anchor="b">
            <a:spAutoFit/>
          </a:bodyPr>
          <a:lstStyle/>
          <a:p>
            <a:pPr marL="115888" indent="-115888">
              <a:spcBef>
                <a:spcPct val="30000"/>
              </a:spcBef>
              <a:tabLst>
                <a:tab pos="115888" algn="l"/>
              </a:tabLst>
            </a:pPr>
            <a:r>
              <a:rPr lang="en-US" b="1"/>
              <a:t>1.</a:t>
            </a:r>
            <a:r>
              <a:rPr lang="en-US"/>
              <a:t> Adami S et al. </a:t>
            </a:r>
            <a:r>
              <a:rPr lang="en-US" i="1"/>
              <a:t>Osteoporos Int. </a:t>
            </a:r>
            <a:r>
              <a:rPr lang="en-US"/>
              <a:t>2009;20:239–244.</a:t>
            </a:r>
          </a:p>
        </p:txBody>
      </p:sp>
      <p:sp>
        <p:nvSpPr>
          <p:cNvPr id="43010" name="Rectangle 6"/>
          <p:cNvSpPr>
            <a:spLocks noGrp="1" noChangeArrowheads="1"/>
          </p:cNvSpPr>
          <p:nvPr>
            <p:ph type="body" idx="1"/>
          </p:nvPr>
        </p:nvSpPr>
        <p:spPr>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defRPr/>
            </a:pPr>
            <a:r>
              <a:rPr lang="en-US">
                <a:latin typeface="Arial" charset="0"/>
                <a:cs typeface="+mn-cs"/>
              </a:rPr>
              <a:t>Optimal repletion with vitamin D appears to be a necessary condition for maximal response to antiresorptive therapy among postmenopausal women treated with bisphosphonates.</a:t>
            </a:r>
            <a:r>
              <a:rPr lang="en-US" baseline="30000">
                <a:latin typeface="Arial" charset="0"/>
                <a:cs typeface="+mn-cs"/>
              </a:rPr>
              <a:t>1</a:t>
            </a:r>
          </a:p>
          <a:p>
            <a:pPr eaLnBrk="1" hangingPunct="1">
              <a:defRPr/>
            </a:pPr>
            <a:r>
              <a:rPr lang="en-US">
                <a:latin typeface="Arial" charset="0"/>
                <a:cs typeface="+mn-cs"/>
              </a:rPr>
              <a:t>As this slide shows, women who were vitamin deficient during an average of 13.1 months of bisphosphonate therapy experienced changes in bone mineral density (BMD) at the spine, total hip, and neck that ranged from –0.83% to +0.51% in the analysis adjusted for all potentially confounding variables.</a:t>
            </a:r>
            <a:r>
              <a:rPr lang="en-US" baseline="30000">
                <a:latin typeface="Arial" charset="0"/>
                <a:cs typeface="+mn-cs"/>
              </a:rPr>
              <a:t>1</a:t>
            </a:r>
            <a:r>
              <a:rPr lang="en-US">
                <a:latin typeface="Arial" charset="0"/>
                <a:cs typeface="+mn-cs"/>
              </a:rPr>
              <a:t> </a:t>
            </a:r>
          </a:p>
          <a:p>
            <a:pPr eaLnBrk="1" hangingPunct="1">
              <a:defRPr/>
            </a:pPr>
            <a:r>
              <a:rPr lang="en-US">
                <a:latin typeface="Arial" charset="0"/>
                <a:cs typeface="+mn-cs"/>
              </a:rPr>
              <a:t>In contrast, women who were vitamin D replete experienced increases in BMD at these sites that ranged from +0.77% to +2.11% in the adjusted analysis.</a:t>
            </a:r>
            <a:r>
              <a:rPr lang="en-US" baseline="30000">
                <a:latin typeface="Arial" charset="0"/>
                <a:cs typeface="+mn-cs"/>
              </a:rPr>
              <a:t>1</a:t>
            </a:r>
          </a:p>
          <a:p>
            <a:pPr eaLnBrk="1" hangingPunct="1">
              <a:defRPr/>
            </a:pPr>
            <a:r>
              <a:rPr lang="en-US">
                <a:latin typeface="Arial" charset="0"/>
                <a:cs typeface="+mn-cs"/>
              </a:rPr>
              <a:t>All between-group differences were statistically significant in both analyses.</a:t>
            </a:r>
            <a:r>
              <a:rPr lang="en-US" baseline="30000">
                <a:latin typeface="Arial" charset="0"/>
                <a:cs typeface="+mn-cs"/>
              </a:rPr>
              <a:t>1</a:t>
            </a:r>
          </a:p>
          <a:p>
            <a:pPr eaLnBrk="1" hangingPunct="1">
              <a:defRPr/>
            </a:pPr>
            <a:endParaRPr lang="en-US">
              <a:latin typeface="Arial" charset="0"/>
              <a:cs typeface="+mn-cs"/>
            </a:endParaRPr>
          </a:p>
          <a:p>
            <a:pPr eaLnBrk="1" hangingPunct="1">
              <a:defRPr/>
            </a:pPr>
            <a:r>
              <a:rPr lang="en-US" b="1">
                <a:latin typeface="Arial" charset="0"/>
                <a:cs typeface="+mn-cs"/>
              </a:rPr>
              <a:t>Study Design: </a:t>
            </a:r>
            <a:r>
              <a:rPr lang="en-US">
                <a:latin typeface="Arial" charset="0"/>
                <a:cs typeface="+mn-cs"/>
              </a:rPr>
              <a:t>This uncontrolled, retrospective, observational study was conducted to evaluate the skeletal response to antiresorptive therapy in relation to intake of vitamin D and calcium in routine practice. A total of 1,515 postmenopausal women with osteoporosis (T-score for spine BMD, hip BMD, or heel quantitative ultrasound &lt;–2.5) who had a history of fragility vertebral or hip fracture and had been receiving bisphosphonate therapy for 11 to 18 months with self-reported adherence above 75% were eligible for study. Through an average of 13.1 months of bisphosphonate therapy, 514 patients were classified as vitamin D deficient (&lt;20 ng/mL) and 1,001 were classified as vitamin D replete (≥20 ng/mL).</a:t>
            </a:r>
            <a:r>
              <a:rPr lang="en-US" baseline="30000">
                <a:latin typeface="Arial" charset="0"/>
                <a:cs typeface="+mn-cs"/>
              </a:rPr>
              <a:t>1</a:t>
            </a:r>
          </a:p>
        </p:txBody>
      </p:sp>
      <p:sp>
        <p:nvSpPr>
          <p:cNvPr id="43011" name="Slide Image Placeholder 9"/>
          <p:cNvSpPr>
            <a:spLocks noGrp="1" noRot="1" noChangeAspect="1" noTextEdit="1"/>
          </p:cNvSpPr>
          <p:nvPr>
            <p:ph type="sldImg"/>
          </p:nvPr>
        </p:nvSpPr>
        <p:spPr>
          <a:ln/>
        </p:spPr>
      </p:sp>
      <p:sp>
        <p:nvSpPr>
          <p:cNvPr id="43012"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2025">
              <a:defRPr sz="700">
                <a:solidFill>
                  <a:schemeClr val="tx1"/>
                </a:solidFill>
                <a:latin typeface="Arial" charset="0"/>
                <a:ea typeface="ＭＳ Ｐゴシック" charset="0"/>
                <a:cs typeface="ＭＳ Ｐゴシック" charset="0"/>
              </a:defRPr>
            </a:lvl1pPr>
            <a:lvl2pPr marL="742950" indent="-285750" defTabSz="962025">
              <a:defRPr sz="700">
                <a:solidFill>
                  <a:schemeClr val="tx1"/>
                </a:solidFill>
                <a:latin typeface="Arial" charset="0"/>
                <a:ea typeface="ＭＳ Ｐゴシック" charset="0"/>
              </a:defRPr>
            </a:lvl2pPr>
            <a:lvl3pPr marL="1143000" indent="-228600" defTabSz="962025">
              <a:defRPr sz="700">
                <a:solidFill>
                  <a:schemeClr val="tx1"/>
                </a:solidFill>
                <a:latin typeface="Arial" charset="0"/>
                <a:ea typeface="ＭＳ Ｐゴシック" charset="0"/>
              </a:defRPr>
            </a:lvl3pPr>
            <a:lvl4pPr marL="1600200" indent="-228600" defTabSz="962025">
              <a:defRPr sz="700">
                <a:solidFill>
                  <a:schemeClr val="tx1"/>
                </a:solidFill>
                <a:latin typeface="Arial" charset="0"/>
                <a:ea typeface="ＭＳ Ｐゴシック" charset="0"/>
              </a:defRPr>
            </a:lvl4pPr>
            <a:lvl5pPr marL="2057400" indent="-228600" defTabSz="962025">
              <a:defRPr sz="700">
                <a:solidFill>
                  <a:schemeClr val="tx1"/>
                </a:solidFill>
                <a:latin typeface="Arial" charset="0"/>
                <a:ea typeface="ＭＳ Ｐゴシック" charset="0"/>
              </a:defRPr>
            </a:lvl5pPr>
            <a:lvl6pPr marL="2514600" indent="-228600" defTabSz="962025" eaLnBrk="0" fontAlgn="base" hangingPunct="0">
              <a:spcBef>
                <a:spcPct val="0"/>
              </a:spcBef>
              <a:spcAft>
                <a:spcPct val="0"/>
              </a:spcAft>
              <a:defRPr sz="700">
                <a:solidFill>
                  <a:schemeClr val="tx1"/>
                </a:solidFill>
                <a:latin typeface="Arial" charset="0"/>
                <a:ea typeface="ＭＳ Ｐゴシック" charset="0"/>
              </a:defRPr>
            </a:lvl6pPr>
            <a:lvl7pPr marL="2971800" indent="-228600" defTabSz="962025" eaLnBrk="0" fontAlgn="base" hangingPunct="0">
              <a:spcBef>
                <a:spcPct val="0"/>
              </a:spcBef>
              <a:spcAft>
                <a:spcPct val="0"/>
              </a:spcAft>
              <a:defRPr sz="700">
                <a:solidFill>
                  <a:schemeClr val="tx1"/>
                </a:solidFill>
                <a:latin typeface="Arial" charset="0"/>
                <a:ea typeface="ＭＳ Ｐゴシック" charset="0"/>
              </a:defRPr>
            </a:lvl7pPr>
            <a:lvl8pPr marL="3429000" indent="-228600" defTabSz="962025" eaLnBrk="0" fontAlgn="base" hangingPunct="0">
              <a:spcBef>
                <a:spcPct val="0"/>
              </a:spcBef>
              <a:spcAft>
                <a:spcPct val="0"/>
              </a:spcAft>
              <a:defRPr sz="700">
                <a:solidFill>
                  <a:schemeClr val="tx1"/>
                </a:solidFill>
                <a:latin typeface="Arial" charset="0"/>
                <a:ea typeface="ＭＳ Ｐゴシック" charset="0"/>
              </a:defRPr>
            </a:lvl8pPr>
            <a:lvl9pPr marL="3886200" indent="-228600" defTabSz="962025" eaLnBrk="0" fontAlgn="base" hangingPunct="0">
              <a:spcBef>
                <a:spcPct val="0"/>
              </a:spcBef>
              <a:spcAft>
                <a:spcPct val="0"/>
              </a:spcAft>
              <a:defRPr sz="700">
                <a:solidFill>
                  <a:schemeClr val="tx1"/>
                </a:solidFill>
                <a:latin typeface="Arial" charset="0"/>
                <a:ea typeface="ＭＳ Ｐゴシック" charset="0"/>
              </a:defRPr>
            </a:lvl9pPr>
          </a:lstStyle>
          <a:p>
            <a:pPr>
              <a:defRPr/>
            </a:pPr>
            <a:r>
              <a:rPr lang="en-US" sz="1200"/>
              <a:t>Slide </a:t>
            </a:r>
            <a:fld id="{A60A9321-FBAE-254C-AF19-CA56DACFEA7A}" type="slidenum">
              <a:rPr lang="en-US" sz="1200"/>
              <a:pPr>
                <a:defRPr/>
              </a:pPr>
              <a:t>38</a:t>
            </a:fld>
            <a:endParaRPr lang="en-US" sz="1200"/>
          </a:p>
        </p:txBody>
      </p:sp>
    </p:spTree>
    <p:extLst>
      <p:ext uri="{BB962C8B-B14F-4D97-AF65-F5344CB8AC3E}">
        <p14:creationId xmlns:p14="http://schemas.microsoft.com/office/powerpoint/2010/main" val="21164461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Marcador de imagen de diapositiva 1"/>
          <p:cNvSpPr>
            <a:spLocks noGrp="1" noRot="1" noChangeAspect="1"/>
          </p:cNvSpPr>
          <p:nvPr>
            <p:ph type="sldImg"/>
          </p:nvPr>
        </p:nvSpPr>
        <p:spPr>
          <a:ln/>
        </p:spPr>
      </p:sp>
      <p:sp>
        <p:nvSpPr>
          <p:cNvPr id="51202" name="Marcador de notas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s-ES" b="1">
                <a:latin typeface="Arial" charset="0"/>
              </a:rPr>
              <a:t>Risk factors for prediction of inadequate response to antiresorptives. </a:t>
            </a:r>
            <a:endParaRPr lang="es-ES" sz="1300">
              <a:latin typeface="Arial" charset="0"/>
            </a:endParaRPr>
          </a:p>
          <a:p>
            <a:r>
              <a:rPr lang="es-ES">
                <a:latin typeface="Arial" charset="0"/>
              </a:rPr>
              <a:t>Díez-Pérez A, Olmos JM, Nogués X, Sosa M, Díaz-Curiel M, Pérez-Castrillón JL, Pérez-Cano R, Muñoz-Torres M, Torrijos A, Jodar E, Del Rio L, Caeiro-Rey JR, Farrerons J, Vila J, Arnaud C, González-Macías J. </a:t>
            </a:r>
            <a:endParaRPr lang="es-ES" sz="1300">
              <a:latin typeface="Arial" charset="0"/>
            </a:endParaRPr>
          </a:p>
          <a:p>
            <a:r>
              <a:rPr lang="es-ES">
                <a:latin typeface="Arial" charset="0"/>
              </a:rPr>
              <a:t>Hospital del Mar-IMIM-UAB, Department of Internal Medicine, Barcelona, Spain. ADiez@hospitaldelmar.cat </a:t>
            </a:r>
            <a:endParaRPr lang="es-ES" sz="1300">
              <a:latin typeface="Arial" charset="0"/>
            </a:endParaRPr>
          </a:p>
          <a:p>
            <a:r>
              <a:rPr lang="es-ES" b="1">
                <a:latin typeface="Arial" charset="0"/>
              </a:rPr>
              <a:t>Abstract </a:t>
            </a:r>
            <a:endParaRPr lang="es-ES" sz="1300">
              <a:latin typeface="Arial" charset="0"/>
            </a:endParaRPr>
          </a:p>
          <a:p>
            <a:r>
              <a:rPr lang="es-ES">
                <a:latin typeface="Arial" charset="0"/>
              </a:rPr>
              <a:t>Some patients sustain fractures while on antiresorptives. Whether this represents an </a:t>
            </a:r>
            <a:r>
              <a:rPr lang="es-ES" b="1">
                <a:latin typeface="Arial" charset="0"/>
              </a:rPr>
              <a:t>inadequate </a:t>
            </a:r>
            <a:r>
              <a:rPr lang="es-ES">
                <a:latin typeface="Arial" charset="0"/>
              </a:rPr>
              <a:t>response (IR) to treatment or a chance event has not been elucidated. We performed a study to identify which patients are more likely to fracture while on treatment. This is a multicentric, cross- sectional study of postmenopausal women on antiresorptives for osteoporosis in 12 Spanish hospitals, classified as adequate </a:t>
            </a:r>
            <a:r>
              <a:rPr lang="es-ES" b="1">
                <a:latin typeface="Arial" charset="0"/>
              </a:rPr>
              <a:t>responders </a:t>
            </a:r>
            <a:r>
              <a:rPr lang="es-ES">
                <a:latin typeface="Arial" charset="0"/>
              </a:rPr>
              <a:t>(ARs) if on treatment with antiresorptives for 5 years with no incident fractures or </a:t>
            </a:r>
            <a:r>
              <a:rPr lang="es-ES" b="1">
                <a:latin typeface="Arial" charset="0"/>
              </a:rPr>
              <a:t>inadequate responders </a:t>
            </a:r>
            <a:r>
              <a:rPr lang="es-ES">
                <a:latin typeface="Arial" charset="0"/>
              </a:rPr>
              <a:t>(IRs) if an incident fracture occurred between 1 and 5 years on treatment. Poor compliance, secondary osteoporosis, and previous anti-osteoporosis treatment other than the assessed were exclusion criteria. Clinical, demographic, analytical, dual-energy X-ray absorptiometry (DXA) variables, and proximal femur structure analysis (ImaTxTM) and structural/fractal analyses of distal radius were performed. A total of 179 women (76 IRs; mean (SD): age 68.2 (9.0) years; 103 ARs, age 68.5 (7.9) years) were included. History of prior fracture (p!=!0.005), two or more falls in the previous year (p!=!0.032), low lumbar spine bone mineral density (BMD) (p!=!0.02), 25 hydroxyvitamin D (p!=!0.017), and hip ImaTx fracture load index (p!=!0.004) were associated with IR. In the logistic regression models a fracture before treatment (odds ratio [OR], 3.60; 95% confidence interval [CI], 1.47-8.82; p!=!0.005) and levels of 25 hydroxyvitamin D below 20!ng/mL (OR, 3.89; 95% CI, 1.55-9.77; p!=!0.004) significantly increased risk for IR, while increased ImaTx fracture load (OR, 0.96; 95% CI, 0.93- 0.99; p!=!0.006; per every 100 units) was protective, although the latter became not significant when all three variables were fitted into the model. Therefore, we can infer that severity of the disease, with microarchitectural and structure deterioration, as shown by previous fracture and hip analysis, and low levels of 25 hydroxy </a:t>
            </a:r>
            <a:r>
              <a:rPr lang="es-ES" b="1">
                <a:latin typeface="Arial" charset="0"/>
              </a:rPr>
              <a:t>vitamin D </a:t>
            </a:r>
            <a:r>
              <a:rPr lang="es-ES">
                <a:latin typeface="Arial" charset="0"/>
              </a:rPr>
              <a:t>carry higher risk of </a:t>
            </a:r>
            <a:r>
              <a:rPr lang="es-ES" b="1">
                <a:latin typeface="Arial" charset="0"/>
              </a:rPr>
              <a:t>inadequate </a:t>
            </a:r>
            <a:r>
              <a:rPr lang="es-ES">
                <a:latin typeface="Arial" charset="0"/>
              </a:rPr>
              <a:t>response to antiresorptives. More potent regimes should be developed and adequate supplementation implemented to solve this problem. </a:t>
            </a:r>
            <a:r>
              <a:rPr lang="es-ES" b="1">
                <a:latin typeface="Arial" charset="0"/>
              </a:rPr>
              <a:t>Risk factors for prediction of inadequate response to antiresorptives. </a:t>
            </a:r>
            <a:endParaRPr lang="es-ES" sz="1300">
              <a:latin typeface="Arial" charset="0"/>
            </a:endParaRPr>
          </a:p>
          <a:p>
            <a:r>
              <a:rPr lang="es-ES">
                <a:latin typeface="Arial" charset="0"/>
              </a:rPr>
              <a:t>Díez-Pérez A, Olmos JM, Nogués X, Sosa M, Díaz-Curiel M, Pérez-Castrillón JL, Pérez-Cano R, Muñoz-Torres M, Torrijos A, Jodar E, Del Rio L, Caeiro-Rey JR, Farrerons J, Vila J, Arnaud C, González-Macías J. </a:t>
            </a:r>
            <a:endParaRPr lang="es-ES" sz="1300">
              <a:latin typeface="Arial" charset="0"/>
            </a:endParaRPr>
          </a:p>
          <a:p>
            <a:r>
              <a:rPr lang="es-ES">
                <a:latin typeface="Arial" charset="0"/>
              </a:rPr>
              <a:t>Hospital del Mar-IMIM-UAB, Department of Internal Medicine, Barcelona, Spain. ADiez@hospitaldelmar.cat </a:t>
            </a:r>
            <a:endParaRPr lang="es-ES" sz="1300">
              <a:latin typeface="Arial" charset="0"/>
            </a:endParaRPr>
          </a:p>
          <a:p>
            <a:r>
              <a:rPr lang="es-ES" b="1">
                <a:latin typeface="Arial" charset="0"/>
              </a:rPr>
              <a:t>Abstract </a:t>
            </a:r>
            <a:endParaRPr lang="es-ES" sz="1300">
              <a:latin typeface="Arial" charset="0"/>
            </a:endParaRPr>
          </a:p>
          <a:p>
            <a:r>
              <a:rPr lang="es-ES">
                <a:latin typeface="Arial" charset="0"/>
              </a:rPr>
              <a:t>Some patients sustain fractures while on antiresorptives. Whether this represents an </a:t>
            </a:r>
            <a:r>
              <a:rPr lang="es-ES" b="1">
                <a:latin typeface="Arial" charset="0"/>
              </a:rPr>
              <a:t>inadequate </a:t>
            </a:r>
            <a:r>
              <a:rPr lang="es-ES">
                <a:latin typeface="Arial" charset="0"/>
              </a:rPr>
              <a:t>response (IR) to treatment or a chance event has not been elucidated. We performed a study to identify which patients are more likely to fracture while on treatment. This is a multicentric, cross- sectional study of postmenopausal women on antiresorptives for osteoporosis in 12 Spanish hospitals, classified as adequate </a:t>
            </a:r>
            <a:r>
              <a:rPr lang="es-ES" b="1">
                <a:latin typeface="Arial" charset="0"/>
              </a:rPr>
              <a:t>responders </a:t>
            </a:r>
            <a:r>
              <a:rPr lang="es-ES">
                <a:latin typeface="Arial" charset="0"/>
              </a:rPr>
              <a:t>(ARs) if on treatment with antiresorptives for 5 years with no incident fractures or </a:t>
            </a:r>
            <a:r>
              <a:rPr lang="es-ES" b="1">
                <a:latin typeface="Arial" charset="0"/>
              </a:rPr>
              <a:t>inadequate responders </a:t>
            </a:r>
            <a:r>
              <a:rPr lang="es-ES">
                <a:latin typeface="Arial" charset="0"/>
              </a:rPr>
              <a:t>(IRs) if an incident fracture occurred between 1 and 5 years on treatment. Poor compliance, secondary osteoporosis, and previous anti-osteoporosis treatment other than the assessed were exclusion criteria. Clinical, demographic, analytical, dual-energy X-ray absorptiometry (DXA) variables, and proximal femur structure analysis (ImaTxTM) and structural/fractal analyses of distal radius were performed. A total of 179 women (76 IRs; mean (SD): age 68.2 (9.0) years; 103 ARs, age 68.5 (7.9) years) were included. History of prior fracture (p!=!0.005), two or more falls in the previous year (p!=!0.032), low lumbar spine bone mineral density (BMD) (p!=!0.02), 25 hydroxyvitamin D (p!=!0.017), and hip ImaTx fracture load index (p!=!0.004) were associated with IR. In the logistic regression models a fracture before treatment (odds ratio [OR], 3.60; 95% confidence interval [CI], 1.47-8.82; p!=!0.005) and levels of 25 hydroxyvitamin D below 20!ng/mL (OR, 3.89; 95% CI, 1.55-9.77; p!=!0.004) significantly increased risk for IR, while increased ImaTx fracture load (OR, 0.96; 95% CI, 0.93- 0.99; p!=!0.006; per every 100 units) was protective, although the latter became not significant when all three variables were fitted into the model. Therefore, we can infer that severity of the disease, with microarchitectural and structure deterioration, as shown by previous fracture and hip analysis, and low levels of 25 hydroxy </a:t>
            </a:r>
            <a:r>
              <a:rPr lang="es-ES" b="1">
                <a:latin typeface="Arial" charset="0"/>
              </a:rPr>
              <a:t>vitamin D </a:t>
            </a:r>
            <a:r>
              <a:rPr lang="es-ES">
                <a:latin typeface="Arial" charset="0"/>
              </a:rPr>
              <a:t>carry higher risk of </a:t>
            </a:r>
            <a:r>
              <a:rPr lang="es-ES" b="1">
                <a:latin typeface="Arial" charset="0"/>
              </a:rPr>
              <a:t>inadequate </a:t>
            </a:r>
            <a:r>
              <a:rPr lang="es-ES">
                <a:latin typeface="Arial" charset="0"/>
              </a:rPr>
              <a:t>response to antiresorptives. More potent regimes should be developed and adequate supplementation implemented to solve this problem. </a:t>
            </a:r>
            <a:endParaRPr lang="es-ES" sz="1300">
              <a:latin typeface="Arial" charset="0"/>
            </a:endParaRPr>
          </a:p>
          <a:p>
            <a:endParaRPr lang="es-ES" sz="1300">
              <a:latin typeface="Arial" charset="0"/>
            </a:endParaRPr>
          </a:p>
        </p:txBody>
      </p:sp>
      <p:sp>
        <p:nvSpPr>
          <p:cNvPr id="51203" name="Marcador de número de diapositiva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1482">
              <a:defRPr sz="700">
                <a:solidFill>
                  <a:schemeClr val="tx1"/>
                </a:solidFill>
                <a:latin typeface="Arial" charset="0"/>
                <a:ea typeface="ＭＳ Ｐゴシック" charset="0"/>
                <a:cs typeface="ＭＳ Ｐゴシック" charset="0"/>
              </a:defRPr>
            </a:lvl1pPr>
            <a:lvl2pPr marL="702756" indent="-270291" defTabSz="911482">
              <a:defRPr sz="700">
                <a:solidFill>
                  <a:schemeClr val="tx1"/>
                </a:solidFill>
                <a:latin typeface="Arial" charset="0"/>
                <a:ea typeface="ＭＳ Ｐゴシック" charset="0"/>
              </a:defRPr>
            </a:lvl2pPr>
            <a:lvl3pPr marL="1081164" indent="-216233" defTabSz="911482">
              <a:defRPr sz="700">
                <a:solidFill>
                  <a:schemeClr val="tx1"/>
                </a:solidFill>
                <a:latin typeface="Arial" charset="0"/>
                <a:ea typeface="ＭＳ Ｐゴシック" charset="0"/>
              </a:defRPr>
            </a:lvl3pPr>
            <a:lvl4pPr marL="1513629" indent="-216233" defTabSz="911482">
              <a:defRPr sz="700">
                <a:solidFill>
                  <a:schemeClr val="tx1"/>
                </a:solidFill>
                <a:latin typeface="Arial" charset="0"/>
                <a:ea typeface="ＭＳ Ｐゴシック" charset="0"/>
              </a:defRPr>
            </a:lvl4pPr>
            <a:lvl5pPr marL="1946095" indent="-216233" defTabSz="911482">
              <a:defRPr sz="700">
                <a:solidFill>
                  <a:schemeClr val="tx1"/>
                </a:solidFill>
                <a:latin typeface="Arial" charset="0"/>
                <a:ea typeface="ＭＳ Ｐゴシック" charset="0"/>
              </a:defRPr>
            </a:lvl5pPr>
            <a:lvl6pPr marL="2378560" indent="-216233" defTabSz="911482" eaLnBrk="0" fontAlgn="base" hangingPunct="0">
              <a:spcBef>
                <a:spcPct val="0"/>
              </a:spcBef>
              <a:spcAft>
                <a:spcPct val="0"/>
              </a:spcAft>
              <a:defRPr sz="700">
                <a:solidFill>
                  <a:schemeClr val="tx1"/>
                </a:solidFill>
                <a:latin typeface="Arial" charset="0"/>
                <a:ea typeface="ＭＳ Ｐゴシック" charset="0"/>
              </a:defRPr>
            </a:lvl6pPr>
            <a:lvl7pPr marL="2811026" indent="-216233" defTabSz="911482" eaLnBrk="0" fontAlgn="base" hangingPunct="0">
              <a:spcBef>
                <a:spcPct val="0"/>
              </a:spcBef>
              <a:spcAft>
                <a:spcPct val="0"/>
              </a:spcAft>
              <a:defRPr sz="700">
                <a:solidFill>
                  <a:schemeClr val="tx1"/>
                </a:solidFill>
                <a:latin typeface="Arial" charset="0"/>
                <a:ea typeface="ＭＳ Ｐゴシック" charset="0"/>
              </a:defRPr>
            </a:lvl7pPr>
            <a:lvl8pPr marL="3243491" indent="-216233" defTabSz="911482" eaLnBrk="0" fontAlgn="base" hangingPunct="0">
              <a:spcBef>
                <a:spcPct val="0"/>
              </a:spcBef>
              <a:spcAft>
                <a:spcPct val="0"/>
              </a:spcAft>
              <a:defRPr sz="700">
                <a:solidFill>
                  <a:schemeClr val="tx1"/>
                </a:solidFill>
                <a:latin typeface="Arial" charset="0"/>
                <a:ea typeface="ＭＳ Ｐゴシック" charset="0"/>
              </a:defRPr>
            </a:lvl8pPr>
            <a:lvl9pPr marL="3675957" indent="-216233" defTabSz="911482" eaLnBrk="0" fontAlgn="base" hangingPunct="0">
              <a:spcBef>
                <a:spcPct val="0"/>
              </a:spcBef>
              <a:spcAft>
                <a:spcPct val="0"/>
              </a:spcAft>
              <a:defRPr sz="700">
                <a:solidFill>
                  <a:schemeClr val="tx1"/>
                </a:solidFill>
                <a:latin typeface="Arial" charset="0"/>
                <a:ea typeface="ＭＳ Ｐゴシック" charset="0"/>
              </a:defRPr>
            </a:lvl9pPr>
          </a:lstStyle>
          <a:p>
            <a:fld id="{0B789540-312C-3F41-B166-6CCFB24929BE}" type="slidenum">
              <a:rPr lang="es-ES_tradnl" sz="1100">
                <a:solidFill>
                  <a:srgbClr val="000000"/>
                </a:solidFill>
              </a:rPr>
              <a:pPr/>
              <a:t>39</a:t>
            </a:fld>
            <a:endParaRPr lang="es-ES_tradnl" sz="1100">
              <a:solidFill>
                <a:srgbClr val="000000"/>
              </a:solidFill>
            </a:endParaRPr>
          </a:p>
        </p:txBody>
      </p:sp>
    </p:spTree>
    <p:extLst>
      <p:ext uri="{BB962C8B-B14F-4D97-AF65-F5344CB8AC3E}">
        <p14:creationId xmlns:p14="http://schemas.microsoft.com/office/powerpoint/2010/main" val="7512330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Respuesta 4</a:t>
            </a:r>
            <a:endParaRPr lang="es-ES" dirty="0"/>
          </a:p>
        </p:txBody>
      </p:sp>
      <p:sp>
        <p:nvSpPr>
          <p:cNvPr id="4" name="Marcador de número de diapositiva 3"/>
          <p:cNvSpPr>
            <a:spLocks noGrp="1"/>
          </p:cNvSpPr>
          <p:nvPr>
            <p:ph type="sldNum" sz="quarter" idx="10"/>
          </p:nvPr>
        </p:nvSpPr>
        <p:spPr/>
        <p:txBody>
          <a:bodyPr/>
          <a:lstStyle/>
          <a:p>
            <a:fld id="{8F63AAE8-C639-E74F-AAA4-E3FD3B760EF1}" type="slidenum">
              <a:rPr lang="en-GB" smtClean="0"/>
              <a:t>40</a:t>
            </a:fld>
            <a:endParaRPr lang="en-GB"/>
          </a:p>
        </p:txBody>
      </p:sp>
    </p:spTree>
    <p:extLst>
      <p:ext uri="{BB962C8B-B14F-4D97-AF65-F5344CB8AC3E}">
        <p14:creationId xmlns:p14="http://schemas.microsoft.com/office/powerpoint/2010/main" val="2038474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a:defRPr sz="2900">
                <a:solidFill>
                  <a:schemeClr val="tx1"/>
                </a:solidFill>
                <a:latin typeface="Times New Roman" pitchFamily="18" charset="0"/>
              </a:defRPr>
            </a:lvl1pPr>
            <a:lvl2pPr marL="778314" indent="-299352">
              <a:defRPr sz="2900">
                <a:solidFill>
                  <a:schemeClr val="tx1"/>
                </a:solidFill>
                <a:latin typeface="Times New Roman" pitchFamily="18" charset="0"/>
              </a:defRPr>
            </a:lvl2pPr>
            <a:lvl3pPr marL="1197407" indent="-239481">
              <a:defRPr sz="2900">
                <a:solidFill>
                  <a:schemeClr val="tx1"/>
                </a:solidFill>
                <a:latin typeface="Times New Roman" pitchFamily="18" charset="0"/>
              </a:defRPr>
            </a:lvl3pPr>
            <a:lvl4pPr marL="1676370" indent="-239481">
              <a:defRPr sz="2900">
                <a:solidFill>
                  <a:schemeClr val="tx1"/>
                </a:solidFill>
                <a:latin typeface="Times New Roman" pitchFamily="18" charset="0"/>
              </a:defRPr>
            </a:lvl4pPr>
            <a:lvl5pPr marL="2155332" indent="-239481">
              <a:defRPr sz="2900">
                <a:solidFill>
                  <a:schemeClr val="tx1"/>
                </a:solidFill>
                <a:latin typeface="Times New Roman" pitchFamily="18" charset="0"/>
              </a:defRPr>
            </a:lvl5pPr>
            <a:lvl6pPr marL="2634295" indent="-239481" eaLnBrk="0" fontAlgn="base" hangingPunct="0">
              <a:spcBef>
                <a:spcPct val="0"/>
              </a:spcBef>
              <a:spcAft>
                <a:spcPct val="0"/>
              </a:spcAft>
              <a:defRPr sz="2900">
                <a:solidFill>
                  <a:schemeClr val="tx1"/>
                </a:solidFill>
                <a:latin typeface="Times New Roman" pitchFamily="18" charset="0"/>
              </a:defRPr>
            </a:lvl6pPr>
            <a:lvl7pPr marL="3113258" indent="-239481" eaLnBrk="0" fontAlgn="base" hangingPunct="0">
              <a:spcBef>
                <a:spcPct val="0"/>
              </a:spcBef>
              <a:spcAft>
                <a:spcPct val="0"/>
              </a:spcAft>
              <a:defRPr sz="2900">
                <a:solidFill>
                  <a:schemeClr val="tx1"/>
                </a:solidFill>
                <a:latin typeface="Times New Roman" pitchFamily="18" charset="0"/>
              </a:defRPr>
            </a:lvl7pPr>
            <a:lvl8pPr marL="3592220" indent="-239481" eaLnBrk="0" fontAlgn="base" hangingPunct="0">
              <a:spcBef>
                <a:spcPct val="0"/>
              </a:spcBef>
              <a:spcAft>
                <a:spcPct val="0"/>
              </a:spcAft>
              <a:defRPr sz="2900">
                <a:solidFill>
                  <a:schemeClr val="tx1"/>
                </a:solidFill>
                <a:latin typeface="Times New Roman" pitchFamily="18" charset="0"/>
              </a:defRPr>
            </a:lvl8pPr>
            <a:lvl9pPr marL="4071183" indent="-239481" eaLnBrk="0" fontAlgn="base" hangingPunct="0">
              <a:spcBef>
                <a:spcPct val="0"/>
              </a:spcBef>
              <a:spcAft>
                <a:spcPct val="0"/>
              </a:spcAft>
              <a:defRPr sz="2900">
                <a:solidFill>
                  <a:schemeClr val="tx1"/>
                </a:solidFill>
                <a:latin typeface="Times New Roman" pitchFamily="18" charset="0"/>
              </a:defRPr>
            </a:lvl9pPr>
          </a:lstStyle>
          <a:p>
            <a:fld id="{29846FE0-5D62-4A11-8444-7533758B0A63}" type="slidenum">
              <a:rPr lang="es-ES_tradnl" sz="1300"/>
              <a:pPr/>
              <a:t>5</a:t>
            </a:fld>
            <a:endParaRPr lang="es-ES_tradnl" sz="130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p>
            <a:r>
              <a:rPr lang="es-ES_tradnl" dirty="0" smtClean="0"/>
              <a:t>El raquitismo que azotó Europa desde el siglo XVII causando quebrantos, secuelas permanentes y muertes, pasó por ser una misteriosa enfermedad desconocida hasta la genial descripción de sus características clínicas y anatómicas en 1650 por </a:t>
            </a:r>
            <a:r>
              <a:rPr lang="es-ES_tradnl" dirty="0" err="1" smtClean="0"/>
              <a:t>Frances</a:t>
            </a:r>
            <a:r>
              <a:rPr lang="es-ES_tradnl" dirty="0" smtClean="0"/>
              <a:t> </a:t>
            </a:r>
            <a:r>
              <a:rPr lang="es-ES_tradnl" dirty="0" err="1" smtClean="0"/>
              <a:t>Glisson</a:t>
            </a:r>
            <a:r>
              <a:rPr lang="es-ES_tradnl" dirty="0" smtClean="0"/>
              <a:t> (1), quizá precedida por la de </a:t>
            </a:r>
            <a:r>
              <a:rPr lang="es-ES_tradnl" dirty="0" err="1" smtClean="0"/>
              <a:t>Whistler</a:t>
            </a:r>
            <a:r>
              <a:rPr lang="es-ES_tradnl" dirty="0" smtClean="0"/>
              <a:t> (2). No obstante hubo que esperar varios siglos hasta que, a finales del siglo XIX y principios del siglo XX, comenzaron a conocerse sus relaciones con factores ambientales (pobre higiene, ambientes cerrados sin exposición solar, ausencia de ejercicio al aire libre). La experimentación animal, los conocimientos populares sobre los beneficios del aceite de hígado de bacalao, junto a la relación geográfica con zonas pobres en insolación, permitieron un mayor conocimiento de los factores implicados en la etiología; no obstante, la utilización de las propiedades anti-raquíticas del aceite de hígado de bacalao y el descubrimiento de la vitamina D no se produjeron hasta la década de los 30 del siglo pasado. </a:t>
            </a:r>
            <a:endParaRPr lang="es-ES" dirty="0" smtClean="0"/>
          </a:p>
        </p:txBody>
      </p:sp>
    </p:spTree>
    <p:extLst>
      <p:ext uri="{BB962C8B-B14F-4D97-AF65-F5344CB8AC3E}">
        <p14:creationId xmlns:p14="http://schemas.microsoft.com/office/powerpoint/2010/main" val="6627087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C83A735A-4EE2-0642-B4B4-7F252E56C2BF}" type="slidenum">
              <a:rPr lang="en-GB" smtClean="0"/>
              <a:t>44</a:t>
            </a:fld>
            <a:endParaRPr lang="en-GB"/>
          </a:p>
        </p:txBody>
      </p:sp>
    </p:spTree>
    <p:extLst>
      <p:ext uri="{BB962C8B-B14F-4D97-AF65-F5344CB8AC3E}">
        <p14:creationId xmlns:p14="http://schemas.microsoft.com/office/powerpoint/2010/main" val="20241136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a:defRPr sz="2900">
                <a:solidFill>
                  <a:schemeClr val="tx1"/>
                </a:solidFill>
                <a:latin typeface="Times New Roman" pitchFamily="18" charset="0"/>
              </a:defRPr>
            </a:lvl1pPr>
            <a:lvl2pPr marL="778314" indent="-299352">
              <a:defRPr sz="2900">
                <a:solidFill>
                  <a:schemeClr val="tx1"/>
                </a:solidFill>
                <a:latin typeface="Times New Roman" pitchFamily="18" charset="0"/>
              </a:defRPr>
            </a:lvl2pPr>
            <a:lvl3pPr marL="1197407" indent="-239481">
              <a:defRPr sz="2900">
                <a:solidFill>
                  <a:schemeClr val="tx1"/>
                </a:solidFill>
                <a:latin typeface="Times New Roman" pitchFamily="18" charset="0"/>
              </a:defRPr>
            </a:lvl3pPr>
            <a:lvl4pPr marL="1676370" indent="-239481">
              <a:defRPr sz="2900">
                <a:solidFill>
                  <a:schemeClr val="tx1"/>
                </a:solidFill>
                <a:latin typeface="Times New Roman" pitchFamily="18" charset="0"/>
              </a:defRPr>
            </a:lvl4pPr>
            <a:lvl5pPr marL="2155332" indent="-239481">
              <a:defRPr sz="2900">
                <a:solidFill>
                  <a:schemeClr val="tx1"/>
                </a:solidFill>
                <a:latin typeface="Times New Roman" pitchFamily="18" charset="0"/>
              </a:defRPr>
            </a:lvl5pPr>
            <a:lvl6pPr marL="2634295" indent="-239481" eaLnBrk="0" fontAlgn="base" hangingPunct="0">
              <a:spcBef>
                <a:spcPct val="0"/>
              </a:spcBef>
              <a:spcAft>
                <a:spcPct val="0"/>
              </a:spcAft>
              <a:defRPr sz="2900">
                <a:solidFill>
                  <a:schemeClr val="tx1"/>
                </a:solidFill>
                <a:latin typeface="Times New Roman" pitchFamily="18" charset="0"/>
              </a:defRPr>
            </a:lvl6pPr>
            <a:lvl7pPr marL="3113258" indent="-239481" eaLnBrk="0" fontAlgn="base" hangingPunct="0">
              <a:spcBef>
                <a:spcPct val="0"/>
              </a:spcBef>
              <a:spcAft>
                <a:spcPct val="0"/>
              </a:spcAft>
              <a:defRPr sz="2900">
                <a:solidFill>
                  <a:schemeClr val="tx1"/>
                </a:solidFill>
                <a:latin typeface="Times New Roman" pitchFamily="18" charset="0"/>
              </a:defRPr>
            </a:lvl7pPr>
            <a:lvl8pPr marL="3592220" indent="-239481" eaLnBrk="0" fontAlgn="base" hangingPunct="0">
              <a:spcBef>
                <a:spcPct val="0"/>
              </a:spcBef>
              <a:spcAft>
                <a:spcPct val="0"/>
              </a:spcAft>
              <a:defRPr sz="2900">
                <a:solidFill>
                  <a:schemeClr val="tx1"/>
                </a:solidFill>
                <a:latin typeface="Times New Roman" pitchFamily="18" charset="0"/>
              </a:defRPr>
            </a:lvl8pPr>
            <a:lvl9pPr marL="4071183" indent="-239481" eaLnBrk="0" fontAlgn="base" hangingPunct="0">
              <a:spcBef>
                <a:spcPct val="0"/>
              </a:spcBef>
              <a:spcAft>
                <a:spcPct val="0"/>
              </a:spcAft>
              <a:defRPr sz="2900">
                <a:solidFill>
                  <a:schemeClr val="tx1"/>
                </a:solidFill>
                <a:latin typeface="Times New Roman" pitchFamily="18" charset="0"/>
              </a:defRPr>
            </a:lvl9pPr>
          </a:lstStyle>
          <a:p>
            <a:fld id="{65A264D6-8CBB-4AB4-8448-EFDF00321B99}" type="slidenum">
              <a:rPr lang="es-ES_tradnl" sz="1300"/>
              <a:pPr/>
              <a:t>46</a:t>
            </a:fld>
            <a:endParaRPr lang="es-ES_tradnl" sz="130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p>
            <a:endParaRPr lang="es-ES" smtClean="0"/>
          </a:p>
        </p:txBody>
      </p:sp>
    </p:spTree>
    <p:extLst>
      <p:ext uri="{BB962C8B-B14F-4D97-AF65-F5344CB8AC3E}">
        <p14:creationId xmlns:p14="http://schemas.microsoft.com/office/powerpoint/2010/main" val="18670358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1 Marcador de imagen de diapositiva"/>
          <p:cNvSpPr>
            <a:spLocks noGrp="1" noRot="1" noChangeAspect="1" noTextEdit="1"/>
          </p:cNvSpPr>
          <p:nvPr>
            <p:ph type="sldImg"/>
          </p:nvPr>
        </p:nvSpPr>
        <p:spPr>
          <a:ln/>
        </p:spPr>
      </p:sp>
      <p:sp>
        <p:nvSpPr>
          <p:cNvPr id="80899" name="2 Marcador de notas"/>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p>
            <a:endParaRPr lang="es-ES" smtClean="0"/>
          </a:p>
        </p:txBody>
      </p:sp>
      <p:sp>
        <p:nvSpPr>
          <p:cNvPr id="80900" name="3 Marcador de número de diapositiva"/>
          <p:cNvSpPr>
            <a:spLocks noGrp="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a:defRPr sz="2900">
                <a:solidFill>
                  <a:schemeClr val="tx1"/>
                </a:solidFill>
                <a:latin typeface="Times New Roman" pitchFamily="18" charset="0"/>
              </a:defRPr>
            </a:lvl1pPr>
            <a:lvl2pPr marL="778314" indent="-299352">
              <a:defRPr sz="2900">
                <a:solidFill>
                  <a:schemeClr val="tx1"/>
                </a:solidFill>
                <a:latin typeface="Times New Roman" pitchFamily="18" charset="0"/>
              </a:defRPr>
            </a:lvl2pPr>
            <a:lvl3pPr marL="1197407" indent="-239481">
              <a:defRPr sz="2900">
                <a:solidFill>
                  <a:schemeClr val="tx1"/>
                </a:solidFill>
                <a:latin typeface="Times New Roman" pitchFamily="18" charset="0"/>
              </a:defRPr>
            </a:lvl3pPr>
            <a:lvl4pPr marL="1676370" indent="-239481">
              <a:defRPr sz="2900">
                <a:solidFill>
                  <a:schemeClr val="tx1"/>
                </a:solidFill>
                <a:latin typeface="Times New Roman" pitchFamily="18" charset="0"/>
              </a:defRPr>
            </a:lvl4pPr>
            <a:lvl5pPr marL="2155332" indent="-239481">
              <a:defRPr sz="2900">
                <a:solidFill>
                  <a:schemeClr val="tx1"/>
                </a:solidFill>
                <a:latin typeface="Times New Roman" pitchFamily="18" charset="0"/>
              </a:defRPr>
            </a:lvl5pPr>
            <a:lvl6pPr marL="2634295" indent="-239481" eaLnBrk="0" fontAlgn="base" hangingPunct="0">
              <a:spcBef>
                <a:spcPct val="0"/>
              </a:spcBef>
              <a:spcAft>
                <a:spcPct val="0"/>
              </a:spcAft>
              <a:defRPr sz="2900">
                <a:solidFill>
                  <a:schemeClr val="tx1"/>
                </a:solidFill>
                <a:latin typeface="Times New Roman" pitchFamily="18" charset="0"/>
              </a:defRPr>
            </a:lvl6pPr>
            <a:lvl7pPr marL="3113258" indent="-239481" eaLnBrk="0" fontAlgn="base" hangingPunct="0">
              <a:spcBef>
                <a:spcPct val="0"/>
              </a:spcBef>
              <a:spcAft>
                <a:spcPct val="0"/>
              </a:spcAft>
              <a:defRPr sz="2900">
                <a:solidFill>
                  <a:schemeClr val="tx1"/>
                </a:solidFill>
                <a:latin typeface="Times New Roman" pitchFamily="18" charset="0"/>
              </a:defRPr>
            </a:lvl7pPr>
            <a:lvl8pPr marL="3592220" indent="-239481" eaLnBrk="0" fontAlgn="base" hangingPunct="0">
              <a:spcBef>
                <a:spcPct val="0"/>
              </a:spcBef>
              <a:spcAft>
                <a:spcPct val="0"/>
              </a:spcAft>
              <a:defRPr sz="2900">
                <a:solidFill>
                  <a:schemeClr val="tx1"/>
                </a:solidFill>
                <a:latin typeface="Times New Roman" pitchFamily="18" charset="0"/>
              </a:defRPr>
            </a:lvl8pPr>
            <a:lvl9pPr marL="4071183" indent="-239481" eaLnBrk="0" fontAlgn="base" hangingPunct="0">
              <a:spcBef>
                <a:spcPct val="0"/>
              </a:spcBef>
              <a:spcAft>
                <a:spcPct val="0"/>
              </a:spcAft>
              <a:defRPr sz="2900">
                <a:solidFill>
                  <a:schemeClr val="tx1"/>
                </a:solidFill>
                <a:latin typeface="Times New Roman" pitchFamily="18" charset="0"/>
              </a:defRPr>
            </a:lvl9pPr>
          </a:lstStyle>
          <a:p>
            <a:fld id="{3EA9803D-E5FD-4173-A6BD-4639A097AF65}" type="slidenum">
              <a:rPr lang="es-ES_tradnl" sz="1300"/>
              <a:pPr/>
              <a:t>47</a:t>
            </a:fld>
            <a:endParaRPr lang="es-ES_tradnl" sz="1300"/>
          </a:p>
        </p:txBody>
      </p:sp>
    </p:spTree>
    <p:extLst>
      <p:ext uri="{BB962C8B-B14F-4D97-AF65-F5344CB8AC3E}">
        <p14:creationId xmlns:p14="http://schemas.microsoft.com/office/powerpoint/2010/main" val="1550723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a:defRPr sz="2900">
                <a:solidFill>
                  <a:schemeClr val="tx1"/>
                </a:solidFill>
                <a:latin typeface="Times New Roman" pitchFamily="18" charset="0"/>
              </a:defRPr>
            </a:lvl1pPr>
            <a:lvl2pPr marL="778314" indent="-299352">
              <a:defRPr sz="2900">
                <a:solidFill>
                  <a:schemeClr val="tx1"/>
                </a:solidFill>
                <a:latin typeface="Times New Roman" pitchFamily="18" charset="0"/>
              </a:defRPr>
            </a:lvl2pPr>
            <a:lvl3pPr marL="1197407" indent="-239481">
              <a:defRPr sz="2900">
                <a:solidFill>
                  <a:schemeClr val="tx1"/>
                </a:solidFill>
                <a:latin typeface="Times New Roman" pitchFamily="18" charset="0"/>
              </a:defRPr>
            </a:lvl3pPr>
            <a:lvl4pPr marL="1676370" indent="-239481">
              <a:defRPr sz="2900">
                <a:solidFill>
                  <a:schemeClr val="tx1"/>
                </a:solidFill>
                <a:latin typeface="Times New Roman" pitchFamily="18" charset="0"/>
              </a:defRPr>
            </a:lvl4pPr>
            <a:lvl5pPr marL="2155332" indent="-239481">
              <a:defRPr sz="2900">
                <a:solidFill>
                  <a:schemeClr val="tx1"/>
                </a:solidFill>
                <a:latin typeface="Times New Roman" pitchFamily="18" charset="0"/>
              </a:defRPr>
            </a:lvl5pPr>
            <a:lvl6pPr marL="2634295" indent="-239481" eaLnBrk="0" fontAlgn="base" hangingPunct="0">
              <a:spcBef>
                <a:spcPct val="0"/>
              </a:spcBef>
              <a:spcAft>
                <a:spcPct val="0"/>
              </a:spcAft>
              <a:defRPr sz="2900">
                <a:solidFill>
                  <a:schemeClr val="tx1"/>
                </a:solidFill>
                <a:latin typeface="Times New Roman" pitchFamily="18" charset="0"/>
              </a:defRPr>
            </a:lvl6pPr>
            <a:lvl7pPr marL="3113258" indent="-239481" eaLnBrk="0" fontAlgn="base" hangingPunct="0">
              <a:spcBef>
                <a:spcPct val="0"/>
              </a:spcBef>
              <a:spcAft>
                <a:spcPct val="0"/>
              </a:spcAft>
              <a:defRPr sz="2900">
                <a:solidFill>
                  <a:schemeClr val="tx1"/>
                </a:solidFill>
                <a:latin typeface="Times New Roman" pitchFamily="18" charset="0"/>
              </a:defRPr>
            </a:lvl7pPr>
            <a:lvl8pPr marL="3592220" indent="-239481" eaLnBrk="0" fontAlgn="base" hangingPunct="0">
              <a:spcBef>
                <a:spcPct val="0"/>
              </a:spcBef>
              <a:spcAft>
                <a:spcPct val="0"/>
              </a:spcAft>
              <a:defRPr sz="2900">
                <a:solidFill>
                  <a:schemeClr val="tx1"/>
                </a:solidFill>
                <a:latin typeface="Times New Roman" pitchFamily="18" charset="0"/>
              </a:defRPr>
            </a:lvl8pPr>
            <a:lvl9pPr marL="4071183" indent="-239481" eaLnBrk="0" fontAlgn="base" hangingPunct="0">
              <a:spcBef>
                <a:spcPct val="0"/>
              </a:spcBef>
              <a:spcAft>
                <a:spcPct val="0"/>
              </a:spcAft>
              <a:defRPr sz="2900">
                <a:solidFill>
                  <a:schemeClr val="tx1"/>
                </a:solidFill>
                <a:latin typeface="Times New Roman" pitchFamily="18" charset="0"/>
              </a:defRPr>
            </a:lvl9pPr>
          </a:lstStyle>
          <a:p>
            <a:fld id="{E24B6E95-742E-4BFD-9946-05493E4FCDEC}" type="slidenum">
              <a:rPr lang="es-ES_tradnl" sz="1300"/>
              <a:pPr/>
              <a:t>6</a:t>
            </a:fld>
            <a:endParaRPr lang="es-ES_tradnl" sz="130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p>
            <a:r>
              <a:rPr lang="es-ES_tradnl" dirty="0" smtClean="0"/>
              <a:t>No deja de ser curioso que lo que hoy aceptamos como una hormona esteroidea –al menos en su forma activa- se haya clasificado como vitamina por un accidente histórico. Durante los años 1919 a 1920, </a:t>
            </a:r>
            <a:r>
              <a:rPr lang="es-ES_tradnl" b="1" dirty="0" smtClean="0">
                <a:solidFill>
                  <a:srgbClr val="FF3300"/>
                </a:solidFill>
              </a:rPr>
              <a:t>Sir Edward </a:t>
            </a:r>
            <a:r>
              <a:rPr lang="es-ES_tradnl" b="1" dirty="0" err="1" smtClean="0">
                <a:solidFill>
                  <a:srgbClr val="FF3300"/>
                </a:solidFill>
              </a:rPr>
              <a:t>Mellanby</a:t>
            </a:r>
            <a:r>
              <a:rPr lang="es-ES_tradnl" dirty="0" smtClean="0"/>
              <a:t>, encargado por el </a:t>
            </a:r>
            <a:r>
              <a:rPr lang="es-ES_tradnl" i="1" dirty="0" smtClean="0"/>
              <a:t>Medical </a:t>
            </a:r>
            <a:r>
              <a:rPr lang="es-ES_tradnl" i="1" dirty="0" err="1" smtClean="0"/>
              <a:t>Research</a:t>
            </a:r>
            <a:r>
              <a:rPr lang="es-ES_tradnl" i="1" dirty="0" smtClean="0"/>
              <a:t> Council </a:t>
            </a:r>
            <a:r>
              <a:rPr lang="es-ES_tradnl" dirty="0" smtClean="0"/>
              <a:t>Británico en la búsqueda de una cura para el raquitismo, descubrió un factor presente en la dieta capaz de prevenir el equivalente a la enfermedad en perros mantenidos en ausencia de exposición solar al que denominó vitamina “soluble en grasa” (3).  En cuestión de pocos años, </a:t>
            </a:r>
            <a:r>
              <a:rPr lang="es-ES_tradnl" dirty="0" err="1" smtClean="0">
                <a:solidFill>
                  <a:srgbClr val="FF3300"/>
                </a:solidFill>
              </a:rPr>
              <a:t>McCollum</a:t>
            </a:r>
            <a:r>
              <a:rPr lang="es-ES_tradnl" dirty="0" smtClean="0"/>
              <a:t> distinguió la vitamina D de la A (4) y </a:t>
            </a:r>
            <a:r>
              <a:rPr lang="es-ES_tradnl" dirty="0" err="1" smtClean="0">
                <a:solidFill>
                  <a:srgbClr val="FF3300"/>
                </a:solidFill>
              </a:rPr>
              <a:t>Goldblatt</a:t>
            </a:r>
            <a:r>
              <a:rPr lang="es-ES_tradnl" dirty="0" smtClean="0">
                <a:solidFill>
                  <a:srgbClr val="FF3300"/>
                </a:solidFill>
              </a:rPr>
              <a:t> y </a:t>
            </a:r>
            <a:r>
              <a:rPr lang="es-ES_tradnl" dirty="0" err="1" smtClean="0">
                <a:solidFill>
                  <a:srgbClr val="FF3300"/>
                </a:solidFill>
              </a:rPr>
              <a:t>Soames</a:t>
            </a:r>
            <a:r>
              <a:rPr lang="es-ES_tradnl" dirty="0" smtClean="0"/>
              <a:t> mostraron la producción de una sustancia equivalente mediante la irradiación solar de un precursor cutáneo (7-dehidrocolesterol) (5), lo que fue confirmado por </a:t>
            </a:r>
            <a:r>
              <a:rPr lang="es-ES_tradnl" dirty="0" err="1" smtClean="0">
                <a:solidFill>
                  <a:srgbClr val="FF3300"/>
                </a:solidFill>
              </a:rPr>
              <a:t>Hess</a:t>
            </a:r>
            <a:r>
              <a:rPr lang="es-ES_tradnl" dirty="0" smtClean="0">
                <a:solidFill>
                  <a:srgbClr val="FF3300"/>
                </a:solidFill>
              </a:rPr>
              <a:t> y </a:t>
            </a:r>
            <a:r>
              <a:rPr lang="es-ES_tradnl" dirty="0" err="1" smtClean="0">
                <a:solidFill>
                  <a:srgbClr val="FF3300"/>
                </a:solidFill>
              </a:rPr>
              <a:t>Weinstock</a:t>
            </a:r>
            <a:r>
              <a:rPr lang="es-ES_tradnl" dirty="0" smtClean="0"/>
              <a:t> en la afirmación “la luz equivale a vitamina D” (6). El proceso de caracterización bioquímica de las vitaminas durante los años 30 del pasado siglo por </a:t>
            </a:r>
            <a:r>
              <a:rPr lang="es-ES_tradnl" dirty="0" err="1" smtClean="0">
                <a:solidFill>
                  <a:srgbClr val="FF3300"/>
                </a:solidFill>
              </a:rPr>
              <a:t>Windaus</a:t>
            </a:r>
            <a:r>
              <a:rPr lang="es-ES_tradnl" dirty="0" smtClean="0"/>
              <a:t> en la universidad germana de </a:t>
            </a:r>
            <a:r>
              <a:rPr lang="es-ES_tradnl" dirty="0" err="1" smtClean="0"/>
              <a:t>Göttingen</a:t>
            </a:r>
            <a:r>
              <a:rPr lang="es-ES_tradnl" dirty="0" smtClean="0"/>
              <a:t> (7) llevó a la caracterización de la vitamina D2 que podía producirse por irradiación ultravioleta del </a:t>
            </a:r>
            <a:r>
              <a:rPr lang="es-ES_tradnl" dirty="0" err="1" smtClean="0"/>
              <a:t>ergosterol</a:t>
            </a:r>
            <a:r>
              <a:rPr lang="es-ES_tradnl" dirty="0" smtClean="0"/>
              <a:t>, mientras que la vitamina D3 no fue caracterizada químicamente hasta 1936 demostrando que se trataba de un esteroide, más </a:t>
            </a:r>
            <a:r>
              <a:rPr lang="en-GB" dirty="0" err="1" smtClean="0"/>
              <a:t>concretamente</a:t>
            </a:r>
            <a:r>
              <a:rPr lang="en-GB" dirty="0" smtClean="0"/>
              <a:t>, un </a:t>
            </a:r>
            <a:r>
              <a:rPr lang="en-GB" dirty="0" err="1" smtClean="0"/>
              <a:t>seco-esteroide</a:t>
            </a:r>
            <a:r>
              <a:rPr lang="en-GB" dirty="0" smtClean="0"/>
              <a:t> (8)</a:t>
            </a:r>
            <a:r>
              <a:rPr lang="es-ES" dirty="0" smtClean="0"/>
              <a:t> </a:t>
            </a:r>
            <a:endParaRPr lang="es-ES_tradnl" dirty="0" smtClean="0"/>
          </a:p>
        </p:txBody>
      </p:sp>
    </p:spTree>
    <p:extLst>
      <p:ext uri="{BB962C8B-B14F-4D97-AF65-F5344CB8AC3E}">
        <p14:creationId xmlns:p14="http://schemas.microsoft.com/office/powerpoint/2010/main" val="2146735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3"/>
          <p:cNvSpPr>
            <a:spLocks noGrp="1" noChangeArrowheads="1"/>
          </p:cNvSpPr>
          <p:nvPr>
            <p:ph type="body" idx="1"/>
          </p:nvPr>
        </p:nvSpPr>
        <p:spPr>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defRPr/>
            </a:pPr>
            <a:r>
              <a:rPr lang="en-US">
                <a:latin typeface="Arial" charset="0"/>
                <a:cs typeface="+mn-cs"/>
              </a:rPr>
              <a:t>Vitamin D plays multiple roles in the development, function, and preservation of bone and muscle tissue.</a:t>
            </a:r>
            <a:r>
              <a:rPr lang="en-US" baseline="30000">
                <a:latin typeface="Arial" charset="0"/>
                <a:cs typeface="+mn-cs"/>
              </a:rPr>
              <a:t>1</a:t>
            </a:r>
          </a:p>
          <a:p>
            <a:pPr eaLnBrk="1" hangingPunct="1">
              <a:defRPr/>
            </a:pPr>
            <a:r>
              <a:rPr lang="en-US">
                <a:latin typeface="Arial" charset="0"/>
                <a:cs typeface="+mn-cs"/>
              </a:rPr>
              <a:t>Fundamentally, vitamin D is essential for ensuring adequate absorption of calcium from the gastrointestinal tract.</a:t>
            </a:r>
            <a:r>
              <a:rPr lang="en-US" baseline="30000">
                <a:latin typeface="Arial" charset="0"/>
                <a:cs typeface="+mn-cs"/>
              </a:rPr>
              <a:t>2</a:t>
            </a:r>
          </a:p>
          <a:p>
            <a:pPr eaLnBrk="1" hangingPunct="1">
              <a:defRPr/>
            </a:pPr>
            <a:r>
              <a:rPr lang="en-US">
                <a:latin typeface="Arial" charset="0"/>
                <a:cs typeface="+mn-cs"/>
              </a:rPr>
              <a:t>Vitamin D is also instrumental in promoting bone mineralization, regulating bone density, and supporting neuromuscular function.</a:t>
            </a:r>
            <a:r>
              <a:rPr lang="en-US" baseline="30000">
                <a:latin typeface="Arial" charset="0"/>
                <a:cs typeface="+mn-cs"/>
              </a:rPr>
              <a:t>3–5</a:t>
            </a:r>
          </a:p>
        </p:txBody>
      </p:sp>
      <p:sp>
        <p:nvSpPr>
          <p:cNvPr id="116738" name="Rectangle 7"/>
          <p:cNvSpPr>
            <a:spLocks noChangeArrowheads="1"/>
          </p:cNvSpPr>
          <p:nvPr/>
        </p:nvSpPr>
        <p:spPr bwMode="auto">
          <a:xfrm>
            <a:off x="1279526" y="6667658"/>
            <a:ext cx="5022850" cy="2215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lIns="0" tIns="0" rIns="0" bIns="0" anchor="b">
            <a:spAutoFit/>
          </a:bodyPr>
          <a:lstStyle/>
          <a:p>
            <a:pPr marL="177800" indent="-177800">
              <a:tabLst>
                <a:tab pos="177800" algn="l"/>
              </a:tabLst>
            </a:pPr>
            <a:r>
              <a:rPr lang="en-US" b="1"/>
              <a:t>1.	</a:t>
            </a:r>
            <a:r>
              <a:rPr lang="en-US"/>
              <a:t>Dawson-Hughes B et al. </a:t>
            </a:r>
            <a:r>
              <a:rPr lang="en-US" i="1"/>
              <a:t>Osteoporos Int. </a:t>
            </a:r>
            <a:r>
              <a:rPr lang="en-US"/>
              <a:t>2010;21(7):1151–1154.</a:t>
            </a:r>
          </a:p>
          <a:p>
            <a:pPr marL="177800" indent="-177800">
              <a:tabLst>
                <a:tab pos="177800" algn="l"/>
              </a:tabLst>
            </a:pPr>
            <a:r>
              <a:rPr lang="en-US" b="1"/>
              <a:t>2.</a:t>
            </a:r>
            <a:r>
              <a:rPr lang="en-US"/>
              <a:t>	Holick MF. </a:t>
            </a:r>
            <a:r>
              <a:rPr lang="en-US" i="1"/>
              <a:t>Am J Clin Nutr</a:t>
            </a:r>
            <a:r>
              <a:rPr lang="en-US"/>
              <a:t>. 1994;60:619–630.</a:t>
            </a:r>
          </a:p>
          <a:p>
            <a:pPr marL="177800" indent="-177800">
              <a:tabLst>
                <a:tab pos="177800" algn="l"/>
              </a:tabLst>
            </a:pPr>
            <a:r>
              <a:rPr lang="en-US" b="1"/>
              <a:t>3.	</a:t>
            </a:r>
            <a:r>
              <a:rPr lang="en-US"/>
              <a:t>Holick MF. </a:t>
            </a:r>
            <a:r>
              <a:rPr lang="en-US" i="1"/>
              <a:t>Am J Clin Nutr</a:t>
            </a:r>
            <a:r>
              <a:rPr lang="en-US"/>
              <a:t>. 2004;79:362–371.</a:t>
            </a:r>
          </a:p>
          <a:p>
            <a:pPr marL="177800" indent="-177800">
              <a:tabLst>
                <a:tab pos="177800" algn="l"/>
              </a:tabLst>
            </a:pPr>
            <a:r>
              <a:rPr lang="en-US" b="1"/>
              <a:t>4.	</a:t>
            </a:r>
            <a:r>
              <a:rPr lang="en-US"/>
              <a:t>Bringhurst FR et al. In: Kasper DL et al, eds. </a:t>
            </a:r>
            <a:r>
              <a:rPr lang="en-US" i="1"/>
              <a:t>Harrison</a:t>
            </a:r>
            <a:r>
              <a:rPr lang="ja-JP" altLang="en-US" i="1"/>
              <a:t>’</a:t>
            </a:r>
            <a:r>
              <a:rPr lang="en-US" altLang="ja-JP" i="1"/>
              <a:t>s Principles of Internal Medicine.</a:t>
            </a:r>
            <a:r>
              <a:rPr lang="en-US" altLang="ja-JP"/>
              <a:t> 16th ed. New York, NY: McGraw-Hill; 2005;2238–2249.</a:t>
            </a:r>
          </a:p>
          <a:p>
            <a:pPr marL="177800" indent="-177800">
              <a:tabLst>
                <a:tab pos="177800" algn="l"/>
              </a:tabLst>
            </a:pPr>
            <a:r>
              <a:rPr lang="en-US" b="1"/>
              <a:t>5.</a:t>
            </a:r>
            <a:r>
              <a:rPr lang="en-US"/>
              <a:t>	Holick MF. </a:t>
            </a:r>
            <a:r>
              <a:rPr lang="en-US" i="1"/>
              <a:t>Osteoporos</a:t>
            </a:r>
            <a:r>
              <a:rPr lang="en-US"/>
              <a:t> </a:t>
            </a:r>
            <a:r>
              <a:rPr lang="en-US" i="1"/>
              <a:t>Int</a:t>
            </a:r>
            <a:r>
              <a:rPr lang="en-US"/>
              <a:t>. 1998;(suppl 8):S24–S29.</a:t>
            </a:r>
          </a:p>
        </p:txBody>
      </p:sp>
      <p:sp>
        <p:nvSpPr>
          <p:cNvPr id="26627" name="Slide Image Placeholder 7"/>
          <p:cNvSpPr>
            <a:spLocks noGrp="1" noRot="1" noChangeAspect="1" noTextEdit="1"/>
          </p:cNvSpPr>
          <p:nvPr>
            <p:ph type="sldImg"/>
          </p:nvPr>
        </p:nvSpPr>
        <p:spPr>
          <a:ln/>
        </p:spPr>
      </p:sp>
      <p:sp>
        <p:nvSpPr>
          <p:cNvPr id="26628"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2025">
              <a:defRPr sz="700">
                <a:solidFill>
                  <a:schemeClr val="tx1"/>
                </a:solidFill>
                <a:latin typeface="Arial" charset="0"/>
                <a:ea typeface="ＭＳ Ｐゴシック" charset="0"/>
                <a:cs typeface="ＭＳ Ｐゴシック" charset="0"/>
              </a:defRPr>
            </a:lvl1pPr>
            <a:lvl2pPr marL="742950" indent="-285750" defTabSz="962025">
              <a:defRPr sz="700">
                <a:solidFill>
                  <a:schemeClr val="tx1"/>
                </a:solidFill>
                <a:latin typeface="Arial" charset="0"/>
                <a:ea typeface="ＭＳ Ｐゴシック" charset="0"/>
              </a:defRPr>
            </a:lvl2pPr>
            <a:lvl3pPr marL="1143000" indent="-228600" defTabSz="962025">
              <a:defRPr sz="700">
                <a:solidFill>
                  <a:schemeClr val="tx1"/>
                </a:solidFill>
                <a:latin typeface="Arial" charset="0"/>
                <a:ea typeface="ＭＳ Ｐゴシック" charset="0"/>
              </a:defRPr>
            </a:lvl3pPr>
            <a:lvl4pPr marL="1600200" indent="-228600" defTabSz="962025">
              <a:defRPr sz="700">
                <a:solidFill>
                  <a:schemeClr val="tx1"/>
                </a:solidFill>
                <a:latin typeface="Arial" charset="0"/>
                <a:ea typeface="ＭＳ Ｐゴシック" charset="0"/>
              </a:defRPr>
            </a:lvl4pPr>
            <a:lvl5pPr marL="2057400" indent="-228600" defTabSz="962025">
              <a:defRPr sz="700">
                <a:solidFill>
                  <a:schemeClr val="tx1"/>
                </a:solidFill>
                <a:latin typeface="Arial" charset="0"/>
                <a:ea typeface="ＭＳ Ｐゴシック" charset="0"/>
              </a:defRPr>
            </a:lvl5pPr>
            <a:lvl6pPr marL="2514600" indent="-228600" defTabSz="962025" eaLnBrk="0" fontAlgn="base" hangingPunct="0">
              <a:spcBef>
                <a:spcPct val="0"/>
              </a:spcBef>
              <a:spcAft>
                <a:spcPct val="0"/>
              </a:spcAft>
              <a:defRPr sz="700">
                <a:solidFill>
                  <a:schemeClr val="tx1"/>
                </a:solidFill>
                <a:latin typeface="Arial" charset="0"/>
                <a:ea typeface="ＭＳ Ｐゴシック" charset="0"/>
              </a:defRPr>
            </a:lvl6pPr>
            <a:lvl7pPr marL="2971800" indent="-228600" defTabSz="962025" eaLnBrk="0" fontAlgn="base" hangingPunct="0">
              <a:spcBef>
                <a:spcPct val="0"/>
              </a:spcBef>
              <a:spcAft>
                <a:spcPct val="0"/>
              </a:spcAft>
              <a:defRPr sz="700">
                <a:solidFill>
                  <a:schemeClr val="tx1"/>
                </a:solidFill>
                <a:latin typeface="Arial" charset="0"/>
                <a:ea typeface="ＭＳ Ｐゴシック" charset="0"/>
              </a:defRPr>
            </a:lvl7pPr>
            <a:lvl8pPr marL="3429000" indent="-228600" defTabSz="962025" eaLnBrk="0" fontAlgn="base" hangingPunct="0">
              <a:spcBef>
                <a:spcPct val="0"/>
              </a:spcBef>
              <a:spcAft>
                <a:spcPct val="0"/>
              </a:spcAft>
              <a:defRPr sz="700">
                <a:solidFill>
                  <a:schemeClr val="tx1"/>
                </a:solidFill>
                <a:latin typeface="Arial" charset="0"/>
                <a:ea typeface="ＭＳ Ｐゴシック" charset="0"/>
              </a:defRPr>
            </a:lvl8pPr>
            <a:lvl9pPr marL="3886200" indent="-228600" defTabSz="962025" eaLnBrk="0" fontAlgn="base" hangingPunct="0">
              <a:spcBef>
                <a:spcPct val="0"/>
              </a:spcBef>
              <a:spcAft>
                <a:spcPct val="0"/>
              </a:spcAft>
              <a:defRPr sz="700">
                <a:solidFill>
                  <a:schemeClr val="tx1"/>
                </a:solidFill>
                <a:latin typeface="Arial" charset="0"/>
                <a:ea typeface="ＭＳ Ｐゴシック" charset="0"/>
              </a:defRPr>
            </a:lvl9pPr>
          </a:lstStyle>
          <a:p>
            <a:pPr>
              <a:defRPr/>
            </a:pPr>
            <a:r>
              <a:rPr lang="en-US" sz="1200"/>
              <a:t>Slide </a:t>
            </a:r>
            <a:fld id="{432CD4CE-478F-DE49-BEA4-C449F4BB2A84}" type="slidenum">
              <a:rPr lang="en-US" sz="1200"/>
              <a:pPr>
                <a:defRPr/>
              </a:pPr>
              <a:t>7</a:t>
            </a:fld>
            <a:endParaRPr lang="en-US" sz="1200"/>
          </a:p>
        </p:txBody>
      </p:sp>
    </p:spTree>
    <p:extLst>
      <p:ext uri="{BB962C8B-B14F-4D97-AF65-F5344CB8AC3E}">
        <p14:creationId xmlns:p14="http://schemas.microsoft.com/office/powerpoint/2010/main" val="76076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Respuesta: 4</a:t>
            </a:r>
            <a:endParaRPr lang="es-ES" dirty="0"/>
          </a:p>
        </p:txBody>
      </p:sp>
      <p:sp>
        <p:nvSpPr>
          <p:cNvPr id="4" name="Marcador de número de diapositiva 3"/>
          <p:cNvSpPr>
            <a:spLocks noGrp="1"/>
          </p:cNvSpPr>
          <p:nvPr>
            <p:ph type="sldNum" sz="quarter" idx="10"/>
          </p:nvPr>
        </p:nvSpPr>
        <p:spPr/>
        <p:txBody>
          <a:bodyPr/>
          <a:lstStyle/>
          <a:p>
            <a:fld id="{8F63AAE8-C639-E74F-AAA4-E3FD3B760EF1}" type="slidenum">
              <a:rPr lang="en-GB" smtClean="0"/>
              <a:t>8</a:t>
            </a:fld>
            <a:endParaRPr lang="en-GB"/>
          </a:p>
        </p:txBody>
      </p:sp>
    </p:spTree>
    <p:extLst>
      <p:ext uri="{BB962C8B-B14F-4D97-AF65-F5344CB8AC3E}">
        <p14:creationId xmlns:p14="http://schemas.microsoft.com/office/powerpoint/2010/main" val="3216305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1 Marcador de imagen de diapositiva"/>
          <p:cNvSpPr>
            <a:spLocks noGrp="1" noRot="1" noChangeAspect="1" noTextEdit="1"/>
          </p:cNvSpPr>
          <p:nvPr>
            <p:ph type="sldImg"/>
          </p:nvPr>
        </p:nvSpPr>
        <p:spPr>
          <a:ln/>
        </p:spPr>
      </p:sp>
      <p:sp>
        <p:nvSpPr>
          <p:cNvPr id="98307" name="2 Marcador de notas"/>
          <p:cNvSpPr>
            <a:spLocks noGrp="1"/>
          </p:cNvSpPr>
          <p:nvPr>
            <p:ph type="body" idx="1"/>
          </p:nvPr>
        </p:nvSpPr>
        <p:spPr bwMode="auto">
          <a:xfrm>
            <a:off x="685801" y="4343400"/>
            <a:ext cx="5486400" cy="4114800"/>
          </a:xfrm>
          <a:prstGeom prst="rect">
            <a:avLst/>
          </a:prstGeom>
          <a:solidFill>
            <a:srgbClr val="FFFFFF"/>
          </a:solidFill>
          <a:ln>
            <a:solidFill>
              <a:srgbClr val="000000"/>
            </a:solidFill>
            <a:miter lim="800000"/>
            <a:headEnd/>
            <a:tailEnd/>
          </a:ln>
        </p:spPr>
        <p:txBody>
          <a:bodyPr/>
          <a:lstStyle/>
          <a:p>
            <a:pPr eaLnBrk="1" hangingPunct="1"/>
            <a:endParaRPr lang="es-ES_tradnl" smtClean="0"/>
          </a:p>
        </p:txBody>
      </p:sp>
      <p:sp>
        <p:nvSpPr>
          <p:cNvPr id="98308" name="3 Marcador de número de diapositiva"/>
          <p:cNvSpPr txBox="1">
            <a:spLocks noGrp="1"/>
          </p:cNvSpPr>
          <p:nvPr/>
        </p:nvSpPr>
        <p:spPr bwMode="auto">
          <a:xfrm>
            <a:off x="3885011" y="8684684"/>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5793" tIns="47896" rIns="95793" bIns="47896" anchor="b"/>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algn="r" eaLnBrk="1" hangingPunct="1"/>
            <a:fld id="{2A807B18-F618-46DD-A0E9-BD4805B78193}" type="slidenum">
              <a:rPr lang="es-ES" sz="1300">
                <a:latin typeface="Arial" pitchFamily="34" charset="0"/>
              </a:rPr>
              <a:pPr algn="r" eaLnBrk="1" hangingPunct="1"/>
              <a:t>9</a:t>
            </a:fld>
            <a:endParaRPr lang="es-ES" sz="1300">
              <a:latin typeface="Arial" pitchFamily="34" charset="0"/>
            </a:endParaRPr>
          </a:p>
        </p:txBody>
      </p:sp>
    </p:spTree>
    <p:extLst>
      <p:ext uri="{BB962C8B-B14F-4D97-AF65-F5344CB8AC3E}">
        <p14:creationId xmlns:p14="http://schemas.microsoft.com/office/powerpoint/2010/main" val="942774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smtClean="0">
                <a:solidFill>
                  <a:schemeClr val="tx1"/>
                </a:solidFill>
                <a:latin typeface="+mn-lt"/>
                <a:ea typeface="+mn-ea"/>
                <a:cs typeface="+mn-cs"/>
              </a:rPr>
              <a:t>A, </a:t>
            </a:r>
            <a:r>
              <a:rPr lang="es-ES" sz="1200" kern="1200" dirty="0" err="1" smtClean="0">
                <a:solidFill>
                  <a:schemeClr val="tx1"/>
                </a:solidFill>
                <a:latin typeface="+mn-lt"/>
                <a:ea typeface="+mn-ea"/>
                <a:cs typeface="+mn-cs"/>
              </a:rPr>
              <a:t>The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small</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intestine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absorbs</a:t>
            </a:r>
            <a:r>
              <a:rPr lang="es-ES" sz="1200" kern="1200" dirty="0" smtClean="0">
                <a:solidFill>
                  <a:schemeClr val="tx1"/>
                </a:solidFill>
                <a:latin typeface="+mn-lt"/>
                <a:ea typeface="+mn-ea"/>
                <a:cs typeface="+mn-cs"/>
              </a:rPr>
              <a:t> Ca</a:t>
            </a:r>
            <a:r>
              <a:rPr lang="es-ES" sz="1200" kern="1200" baseline="30000" dirty="0" smtClean="0">
                <a:solidFill>
                  <a:schemeClr val="tx1"/>
                </a:solidFill>
                <a:latin typeface="+mn-lt"/>
                <a:ea typeface="+mn-ea"/>
                <a:cs typeface="+mn-cs"/>
              </a:rPr>
              <a:t>2+</a:t>
            </a:r>
            <a:r>
              <a:rPr lang="es-ES" sz="1200" kern="1200" baseline="0" dirty="0" smtClean="0">
                <a:solidFill>
                  <a:schemeClr val="tx1"/>
                </a:solidFill>
                <a:latin typeface="+mn-lt"/>
                <a:ea typeface="+mn-ea"/>
                <a:cs typeface="+mn-cs"/>
              </a:rPr>
              <a:t> </a:t>
            </a:r>
            <a:r>
              <a:rPr lang="es-ES" sz="1200" kern="1200" baseline="0" dirty="0" err="1" smtClean="0">
                <a:solidFill>
                  <a:schemeClr val="tx1"/>
                </a:solidFill>
                <a:latin typeface="+mn-lt"/>
                <a:ea typeface="+mn-ea"/>
                <a:cs typeface="+mn-cs"/>
              </a:rPr>
              <a:t>by</a:t>
            </a:r>
            <a:r>
              <a:rPr lang="es-ES" sz="1200" kern="1200" baseline="0" dirty="0" smtClean="0">
                <a:solidFill>
                  <a:schemeClr val="tx1"/>
                </a:solidFill>
                <a:latin typeface="+mn-lt"/>
                <a:ea typeface="+mn-ea"/>
                <a:cs typeface="+mn-cs"/>
              </a:rPr>
              <a:t> </a:t>
            </a:r>
            <a:r>
              <a:rPr lang="es-ES" sz="1200" kern="1200" baseline="0" dirty="0" err="1" smtClean="0">
                <a:solidFill>
                  <a:schemeClr val="tx1"/>
                </a:solidFill>
                <a:latin typeface="+mn-lt"/>
                <a:ea typeface="+mn-ea"/>
                <a:cs typeface="+mn-cs"/>
              </a:rPr>
              <a:t>two</a:t>
            </a:r>
            <a:r>
              <a:rPr lang="es-ES" sz="1200" kern="1200" baseline="0" dirty="0" smtClean="0">
                <a:solidFill>
                  <a:schemeClr val="tx1"/>
                </a:solidFill>
                <a:latin typeface="+mn-lt"/>
                <a:ea typeface="+mn-ea"/>
                <a:cs typeface="+mn-cs"/>
              </a:rPr>
              <a:t> </a:t>
            </a:r>
            <a:r>
              <a:rPr lang="es-ES" sz="1200" kern="1200" baseline="0" dirty="0" err="1" smtClean="0">
                <a:solidFill>
                  <a:schemeClr val="tx1"/>
                </a:solidFill>
                <a:latin typeface="+mn-lt"/>
                <a:ea typeface="+mn-ea"/>
                <a:cs typeface="+mn-cs"/>
              </a:rPr>
              <a:t>mechanisms</a:t>
            </a:r>
            <a:r>
              <a:rPr lang="es-ES" sz="1200" kern="1200" baseline="0" dirty="0" smtClean="0">
                <a:solidFill>
                  <a:schemeClr val="tx1"/>
                </a:solidFill>
                <a:latin typeface="+mn-lt"/>
                <a:ea typeface="+mn-ea"/>
                <a:cs typeface="+mn-cs"/>
              </a:rPr>
              <a:t>. </a:t>
            </a:r>
            <a:r>
              <a:rPr lang="es-ES" sz="1200" kern="1200" baseline="0" dirty="0" err="1" smtClean="0">
                <a:solidFill>
                  <a:schemeClr val="tx1"/>
                </a:solidFill>
                <a:latin typeface="+mn-lt"/>
                <a:ea typeface="+mn-ea"/>
                <a:cs typeface="+mn-cs"/>
              </a:rPr>
              <a:t>The</a:t>
            </a:r>
            <a:r>
              <a:rPr lang="es-ES" sz="1200" kern="1200" baseline="0" dirty="0" smtClean="0">
                <a:solidFill>
                  <a:schemeClr val="tx1"/>
                </a:solidFill>
                <a:latin typeface="+mn-lt"/>
                <a:ea typeface="+mn-ea"/>
                <a:cs typeface="+mn-cs"/>
              </a:rPr>
              <a:t> </a:t>
            </a:r>
            <a:r>
              <a:rPr lang="es-ES" sz="1200" kern="1200" baseline="0" dirty="0" err="1" smtClean="0">
                <a:solidFill>
                  <a:schemeClr val="tx1"/>
                </a:solidFill>
                <a:latin typeface="+mn-lt"/>
                <a:ea typeface="+mn-ea"/>
                <a:cs typeface="+mn-cs"/>
              </a:rPr>
              <a:t>passive</a:t>
            </a:r>
            <a:r>
              <a:rPr lang="es-ES" sz="1200" kern="1200" baseline="0" dirty="0" smtClean="0">
                <a:solidFill>
                  <a:schemeClr val="tx1"/>
                </a:solidFill>
                <a:latin typeface="+mn-lt"/>
                <a:ea typeface="+mn-ea"/>
                <a:cs typeface="+mn-cs"/>
              </a:rPr>
              <a:t>, </a:t>
            </a:r>
            <a:r>
              <a:rPr lang="es-ES" sz="1200" kern="1200" baseline="0" dirty="0" err="1" smtClean="0">
                <a:solidFill>
                  <a:schemeClr val="tx1"/>
                </a:solidFill>
                <a:latin typeface="+mn-lt"/>
                <a:ea typeface="+mn-ea"/>
                <a:cs typeface="+mn-cs"/>
              </a:rPr>
              <a:t>paracellular</a:t>
            </a:r>
            <a:r>
              <a:rPr lang="es-ES" sz="1200" kern="1200" baseline="0" dirty="0" smtClean="0">
                <a:solidFill>
                  <a:schemeClr val="tx1"/>
                </a:solidFill>
                <a:latin typeface="+mn-lt"/>
                <a:ea typeface="+mn-ea"/>
                <a:cs typeface="+mn-cs"/>
              </a:rPr>
              <a:t> </a:t>
            </a:r>
            <a:r>
              <a:rPr lang="es-ES" sz="1200" kern="1200" baseline="0" dirty="0" err="1" smtClean="0">
                <a:solidFill>
                  <a:schemeClr val="tx1"/>
                </a:solidFill>
                <a:latin typeface="+mn-lt"/>
                <a:ea typeface="+mn-ea"/>
                <a:cs typeface="+mn-cs"/>
              </a:rPr>
              <a:t>absorption</a:t>
            </a:r>
            <a:r>
              <a:rPr lang="es-ES" sz="1200" kern="1200" baseline="0" dirty="0" smtClean="0">
                <a:solidFill>
                  <a:schemeClr val="tx1"/>
                </a:solidFill>
                <a:latin typeface="+mn-lt"/>
                <a:ea typeface="+mn-ea"/>
                <a:cs typeface="+mn-cs"/>
              </a:rPr>
              <a:t> of Ca</a:t>
            </a:r>
            <a:r>
              <a:rPr lang="es-ES" sz="1200" kern="1200" baseline="30000" dirty="0" smtClean="0">
                <a:solidFill>
                  <a:schemeClr val="tx1"/>
                </a:solidFill>
                <a:latin typeface="+mn-lt"/>
                <a:ea typeface="+mn-ea"/>
                <a:cs typeface="+mn-cs"/>
              </a:rPr>
              <a:t>2+</a:t>
            </a:r>
            <a:r>
              <a:rPr lang="es-ES" sz="1200" kern="1200" baseline="0" dirty="0" smtClean="0">
                <a:solidFill>
                  <a:schemeClr val="tx1"/>
                </a:solidFill>
                <a:latin typeface="+mn-lt"/>
                <a:ea typeface="+mn-ea"/>
                <a:cs typeface="+mn-cs"/>
              </a:rPr>
              <a:t> </a:t>
            </a:r>
            <a:r>
              <a:rPr lang="es-ES" sz="1200" kern="1200" baseline="0" dirty="0" err="1" smtClean="0">
                <a:solidFill>
                  <a:schemeClr val="tx1"/>
                </a:solidFill>
                <a:latin typeface="+mn-lt"/>
                <a:ea typeface="+mn-ea"/>
                <a:cs typeface="+mn-cs"/>
              </a:rPr>
              <a:t>occurs</a:t>
            </a:r>
            <a:r>
              <a:rPr lang="es-ES" sz="1200" kern="1200" baseline="0" dirty="0" smtClean="0">
                <a:solidFill>
                  <a:schemeClr val="tx1"/>
                </a:solidFill>
                <a:latin typeface="+mn-lt"/>
                <a:ea typeface="+mn-ea"/>
                <a:cs typeface="+mn-cs"/>
              </a:rPr>
              <a:t> </a:t>
            </a:r>
            <a:r>
              <a:rPr lang="es-ES" sz="1200" kern="1200" baseline="0" dirty="0" err="1" smtClean="0">
                <a:solidFill>
                  <a:schemeClr val="tx1"/>
                </a:solidFill>
                <a:latin typeface="+mn-lt"/>
                <a:ea typeface="+mn-ea"/>
                <a:cs typeface="+mn-cs"/>
              </a:rPr>
              <a:t>throughout</a:t>
            </a:r>
            <a:r>
              <a:rPr lang="es-ES" sz="1200" kern="1200" baseline="0" dirty="0" smtClean="0">
                <a:solidFill>
                  <a:schemeClr val="tx1"/>
                </a:solidFill>
                <a:latin typeface="+mn-lt"/>
                <a:ea typeface="+mn-ea"/>
                <a:cs typeface="+mn-cs"/>
              </a:rPr>
              <a:t> </a:t>
            </a:r>
            <a:r>
              <a:rPr lang="es-ES" sz="1200" kern="1200" baseline="0" dirty="0" err="1" smtClean="0">
                <a:solidFill>
                  <a:schemeClr val="tx1"/>
                </a:solidFill>
                <a:latin typeface="+mn-lt"/>
                <a:ea typeface="+mn-ea"/>
                <a:cs typeface="+mn-cs"/>
              </a:rPr>
              <a:t>the</a:t>
            </a:r>
            <a:r>
              <a:rPr lang="es-ES" sz="1200" kern="1200" baseline="0" dirty="0" smtClean="0">
                <a:solidFill>
                  <a:schemeClr val="tx1"/>
                </a:solidFill>
                <a:latin typeface="+mn-lt"/>
                <a:ea typeface="+mn-ea"/>
                <a:cs typeface="+mn-cs"/>
              </a:rPr>
              <a:t> </a:t>
            </a:r>
            <a:r>
              <a:rPr lang="es-ES" sz="1200" kern="1200" baseline="0" dirty="0" err="1" smtClean="0">
                <a:solidFill>
                  <a:schemeClr val="tx1"/>
                </a:solidFill>
                <a:latin typeface="+mn-lt"/>
                <a:ea typeface="+mn-ea"/>
                <a:cs typeface="+mn-cs"/>
              </a:rPr>
              <a:t>small</a:t>
            </a:r>
            <a:r>
              <a:rPr lang="es-ES" sz="1200" kern="1200" baseline="0" dirty="0" smtClean="0">
                <a:solidFill>
                  <a:schemeClr val="tx1"/>
                </a:solidFill>
                <a:latin typeface="+mn-lt"/>
                <a:ea typeface="+mn-ea"/>
                <a:cs typeface="+mn-cs"/>
              </a:rPr>
              <a:t> </a:t>
            </a:r>
            <a:r>
              <a:rPr lang="es-ES" sz="1200" kern="1200" baseline="0" dirty="0" err="1" smtClean="0">
                <a:solidFill>
                  <a:schemeClr val="tx1"/>
                </a:solidFill>
                <a:latin typeface="+mn-lt"/>
                <a:ea typeface="+mn-ea"/>
                <a:cs typeface="+mn-cs"/>
              </a:rPr>
              <a:t>intestine</a:t>
            </a:r>
            <a:r>
              <a:rPr lang="es-ES" sz="1200" kern="1200" baseline="0" dirty="0" smtClean="0">
                <a:solidFill>
                  <a:schemeClr val="tx1"/>
                </a:solidFill>
                <a:latin typeface="+mn-lt"/>
                <a:ea typeface="+mn-ea"/>
                <a:cs typeface="+mn-cs"/>
              </a:rPr>
              <a:t>. </a:t>
            </a:r>
            <a:r>
              <a:rPr lang="es-ES" sz="1200" kern="1200" baseline="0" dirty="0" err="1" smtClean="0">
                <a:solidFill>
                  <a:schemeClr val="tx1"/>
                </a:solidFill>
                <a:latin typeface="+mn-lt"/>
                <a:ea typeface="+mn-ea"/>
                <a:cs typeface="+mn-cs"/>
              </a:rPr>
              <a:t>This</a:t>
            </a:r>
            <a:r>
              <a:rPr lang="es-ES" sz="1200" kern="1200" baseline="0" dirty="0" smtClean="0">
                <a:solidFill>
                  <a:schemeClr val="tx1"/>
                </a:solidFill>
                <a:latin typeface="+mn-lt"/>
                <a:ea typeface="+mn-ea"/>
                <a:cs typeface="+mn-cs"/>
              </a:rPr>
              <a:t> </a:t>
            </a:r>
            <a:r>
              <a:rPr lang="es-ES" sz="1200" kern="1200" baseline="0" dirty="0" err="1" smtClean="0">
                <a:solidFill>
                  <a:schemeClr val="tx1"/>
                </a:solidFill>
                <a:latin typeface="+mn-lt"/>
                <a:ea typeface="+mn-ea"/>
                <a:cs typeface="+mn-cs"/>
              </a:rPr>
              <a:t>pathway</a:t>
            </a:r>
            <a:r>
              <a:rPr lang="es-ES" sz="1200" kern="1200" baseline="0" dirty="0" smtClean="0">
                <a:solidFill>
                  <a:schemeClr val="tx1"/>
                </a:solidFill>
                <a:latin typeface="+mn-lt"/>
                <a:ea typeface="+mn-ea"/>
                <a:cs typeface="+mn-cs"/>
              </a:rPr>
              <a:t> </a:t>
            </a:r>
            <a:r>
              <a:rPr lang="es-ES" sz="1200" kern="1200" baseline="0" dirty="0" err="1" smtClean="0">
                <a:solidFill>
                  <a:schemeClr val="tx1"/>
                </a:solidFill>
                <a:latin typeface="+mn-lt"/>
                <a:ea typeface="+mn-ea"/>
                <a:cs typeface="+mn-cs"/>
              </a:rPr>
              <a:t>predominates</a:t>
            </a:r>
            <a:r>
              <a:rPr lang="es-ES" sz="1200" kern="1200" baseline="0" dirty="0" smtClean="0">
                <a:solidFill>
                  <a:schemeClr val="tx1"/>
                </a:solidFill>
                <a:latin typeface="+mn-lt"/>
                <a:ea typeface="+mn-ea"/>
                <a:cs typeface="+mn-cs"/>
              </a:rPr>
              <a:t> </a:t>
            </a:r>
            <a:r>
              <a:rPr lang="es-ES" sz="1200" kern="1200" baseline="0" dirty="0" err="1" smtClean="0">
                <a:solidFill>
                  <a:schemeClr val="tx1"/>
                </a:solidFill>
                <a:latin typeface="+mn-lt"/>
                <a:ea typeface="+mn-ea"/>
                <a:cs typeface="+mn-cs"/>
              </a:rPr>
              <a:t>but</a:t>
            </a:r>
            <a:r>
              <a:rPr lang="es-ES" sz="1200" kern="1200" baseline="0" dirty="0" smtClean="0">
                <a:solidFill>
                  <a:schemeClr val="tx1"/>
                </a:solidFill>
                <a:latin typeface="+mn-lt"/>
                <a:ea typeface="+mn-ea"/>
                <a:cs typeface="+mn-cs"/>
              </a:rPr>
              <a:t> </a:t>
            </a:r>
            <a:r>
              <a:rPr lang="es-ES" sz="1200" kern="1200" baseline="0" dirty="0" err="1" smtClean="0">
                <a:solidFill>
                  <a:schemeClr val="tx1"/>
                </a:solidFill>
                <a:latin typeface="+mn-lt"/>
                <a:ea typeface="+mn-ea"/>
                <a:cs typeface="+mn-cs"/>
              </a:rPr>
              <a:t>is</a:t>
            </a:r>
            <a:r>
              <a:rPr lang="es-ES" sz="1200" kern="1200" baseline="0" dirty="0" smtClean="0">
                <a:solidFill>
                  <a:schemeClr val="tx1"/>
                </a:solidFill>
                <a:latin typeface="+mn-lt"/>
                <a:ea typeface="+mn-ea"/>
                <a:cs typeface="+mn-cs"/>
              </a:rPr>
              <a:t> </a:t>
            </a:r>
            <a:r>
              <a:rPr lang="es-ES" sz="1200" i="1" kern="1200" baseline="0" dirty="0" err="1" smtClean="0">
                <a:solidFill>
                  <a:schemeClr val="tx1"/>
                </a:solidFill>
                <a:latin typeface="+mn-lt"/>
                <a:ea typeface="+mn-ea"/>
                <a:cs typeface="+mn-cs"/>
              </a:rPr>
              <a:t>not</a:t>
            </a:r>
            <a:r>
              <a:rPr lang="es-ES" sz="1200" i="0" kern="1200" baseline="0" dirty="0" smtClean="0">
                <a:solidFill>
                  <a:schemeClr val="tx1"/>
                </a:solidFill>
                <a:latin typeface="+mn-lt"/>
                <a:ea typeface="+mn-ea"/>
                <a:cs typeface="+mn-cs"/>
              </a:rPr>
              <a:t> </a:t>
            </a:r>
            <a:r>
              <a:rPr lang="es-ES" sz="1200" i="0" kern="1200" baseline="0" dirty="0" err="1" smtClean="0">
                <a:solidFill>
                  <a:schemeClr val="tx1"/>
                </a:solidFill>
                <a:latin typeface="+mn-lt"/>
                <a:ea typeface="+mn-ea"/>
                <a:cs typeface="+mn-cs"/>
              </a:rPr>
              <a:t>under</a:t>
            </a:r>
            <a:r>
              <a:rPr lang="es-ES" sz="1200" i="0" kern="1200" baseline="0" dirty="0" smtClean="0">
                <a:solidFill>
                  <a:schemeClr val="tx1"/>
                </a:solidFill>
                <a:latin typeface="+mn-lt"/>
                <a:ea typeface="+mn-ea"/>
                <a:cs typeface="+mn-cs"/>
              </a:rPr>
              <a:t> </a:t>
            </a:r>
            <a:r>
              <a:rPr lang="es-ES" sz="1200" i="0" kern="1200" baseline="0" dirty="0" err="1" smtClean="0">
                <a:solidFill>
                  <a:schemeClr val="tx1"/>
                </a:solidFill>
                <a:latin typeface="+mn-lt"/>
                <a:ea typeface="+mn-ea"/>
                <a:cs typeface="+mn-cs"/>
              </a:rPr>
              <a:t>the</a:t>
            </a:r>
            <a:r>
              <a:rPr lang="es-ES" sz="1200" i="0" kern="1200" baseline="0" dirty="0" smtClean="0">
                <a:solidFill>
                  <a:schemeClr val="tx1"/>
                </a:solidFill>
                <a:latin typeface="+mn-lt"/>
                <a:ea typeface="+mn-ea"/>
                <a:cs typeface="+mn-cs"/>
              </a:rPr>
              <a:t> control of </a:t>
            </a:r>
            <a:r>
              <a:rPr lang="es-ES" sz="1200" i="0" kern="1200" baseline="0" dirty="0" err="1" smtClean="0">
                <a:solidFill>
                  <a:schemeClr val="tx1"/>
                </a:solidFill>
                <a:latin typeface="+mn-lt"/>
                <a:ea typeface="+mn-ea"/>
                <a:cs typeface="+mn-cs"/>
              </a:rPr>
              <a:t>vitamin</a:t>
            </a:r>
            <a:r>
              <a:rPr lang="es-ES" sz="1200" i="0" kern="1200" baseline="0" dirty="0" smtClean="0">
                <a:solidFill>
                  <a:schemeClr val="tx1"/>
                </a:solidFill>
                <a:latin typeface="+mn-lt"/>
                <a:ea typeface="+mn-ea"/>
                <a:cs typeface="+mn-cs"/>
              </a:rPr>
              <a:t> D. </a:t>
            </a:r>
            <a:r>
              <a:rPr lang="es-ES" sz="1200" i="0" kern="1200" baseline="0" dirty="0" err="1" smtClean="0">
                <a:solidFill>
                  <a:schemeClr val="tx1"/>
                </a:solidFill>
                <a:latin typeface="+mn-lt"/>
                <a:ea typeface="+mn-ea"/>
                <a:cs typeface="+mn-cs"/>
              </a:rPr>
              <a:t>The</a:t>
            </a:r>
            <a:r>
              <a:rPr lang="es-ES" sz="1200" i="0" kern="1200" baseline="0" dirty="0" smtClean="0">
                <a:solidFill>
                  <a:schemeClr val="tx1"/>
                </a:solidFill>
                <a:latin typeface="+mn-lt"/>
                <a:ea typeface="+mn-ea"/>
                <a:cs typeface="+mn-cs"/>
              </a:rPr>
              <a:t> </a:t>
            </a:r>
            <a:r>
              <a:rPr lang="es-ES" sz="1200" i="0" kern="1200" baseline="0" dirty="0" err="1" smtClean="0">
                <a:solidFill>
                  <a:schemeClr val="tx1"/>
                </a:solidFill>
                <a:latin typeface="+mn-lt"/>
                <a:ea typeface="+mn-ea"/>
                <a:cs typeface="+mn-cs"/>
              </a:rPr>
              <a:t>second</a:t>
            </a:r>
            <a:r>
              <a:rPr lang="es-ES" sz="1200" i="0" kern="1200" baseline="0" dirty="0" smtClean="0">
                <a:solidFill>
                  <a:schemeClr val="tx1"/>
                </a:solidFill>
                <a:latin typeface="+mn-lt"/>
                <a:ea typeface="+mn-ea"/>
                <a:cs typeface="+mn-cs"/>
              </a:rPr>
              <a:t> </a:t>
            </a:r>
            <a:r>
              <a:rPr lang="es-ES" sz="1200" i="0" kern="1200" baseline="0" dirty="0" err="1" smtClean="0">
                <a:solidFill>
                  <a:schemeClr val="tx1"/>
                </a:solidFill>
                <a:latin typeface="+mn-lt"/>
                <a:ea typeface="+mn-ea"/>
                <a:cs typeface="+mn-cs"/>
              </a:rPr>
              <a:t>mechanism</a:t>
            </a:r>
            <a:r>
              <a:rPr lang="es-ES" sz="1200" i="0" kern="1200" baseline="0" dirty="0" smtClean="0">
                <a:solidFill>
                  <a:schemeClr val="tx1"/>
                </a:solidFill>
                <a:latin typeface="+mn-lt"/>
                <a:ea typeface="+mn-ea"/>
                <a:cs typeface="+mn-cs"/>
              </a:rPr>
              <a:t>—</a:t>
            </a:r>
            <a:r>
              <a:rPr lang="es-ES" sz="1200" i="0" kern="1200" baseline="0" dirty="0" err="1" smtClean="0">
                <a:solidFill>
                  <a:schemeClr val="tx1"/>
                </a:solidFill>
                <a:latin typeface="+mn-lt"/>
                <a:ea typeface="+mn-ea"/>
                <a:cs typeface="+mn-cs"/>
              </a:rPr>
              <a:t>the</a:t>
            </a:r>
            <a:r>
              <a:rPr lang="es-ES" sz="1200" i="0" kern="1200" baseline="0" dirty="0" smtClean="0">
                <a:solidFill>
                  <a:schemeClr val="tx1"/>
                </a:solidFill>
                <a:latin typeface="+mn-lt"/>
                <a:ea typeface="+mn-ea"/>
                <a:cs typeface="+mn-cs"/>
              </a:rPr>
              <a:t> active, </a:t>
            </a:r>
            <a:r>
              <a:rPr lang="es-ES" sz="1200" i="0" kern="1200" baseline="0" dirty="0" err="1" smtClean="0">
                <a:solidFill>
                  <a:schemeClr val="tx1"/>
                </a:solidFill>
                <a:latin typeface="+mn-lt"/>
                <a:ea typeface="+mn-ea"/>
                <a:cs typeface="+mn-cs"/>
              </a:rPr>
              <a:t>transcellular</a:t>
            </a:r>
            <a:r>
              <a:rPr lang="es-ES" sz="1200" i="0" kern="1200" baseline="0" dirty="0" smtClean="0">
                <a:solidFill>
                  <a:schemeClr val="tx1"/>
                </a:solidFill>
                <a:latin typeface="+mn-lt"/>
                <a:ea typeface="+mn-ea"/>
                <a:cs typeface="+mn-cs"/>
              </a:rPr>
              <a:t> </a:t>
            </a:r>
            <a:r>
              <a:rPr lang="es-ES" sz="1200" i="0" kern="1200" baseline="0" dirty="0" err="1" smtClean="0">
                <a:solidFill>
                  <a:schemeClr val="tx1"/>
                </a:solidFill>
                <a:latin typeface="+mn-lt"/>
                <a:ea typeface="+mn-ea"/>
                <a:cs typeface="+mn-cs"/>
              </a:rPr>
              <a:t>absorption</a:t>
            </a:r>
            <a:r>
              <a:rPr lang="es-ES" sz="1200" i="0" kern="1200" baseline="0" dirty="0" smtClean="0">
                <a:solidFill>
                  <a:schemeClr val="tx1"/>
                </a:solidFill>
                <a:latin typeface="+mn-lt"/>
                <a:ea typeface="+mn-ea"/>
                <a:cs typeface="+mn-cs"/>
              </a:rPr>
              <a:t> of Ca</a:t>
            </a:r>
            <a:r>
              <a:rPr lang="es-ES" sz="1200" i="0" kern="1200" baseline="30000" dirty="0" smtClean="0">
                <a:solidFill>
                  <a:schemeClr val="tx1"/>
                </a:solidFill>
                <a:latin typeface="+mn-lt"/>
                <a:ea typeface="+mn-ea"/>
                <a:cs typeface="+mn-cs"/>
              </a:rPr>
              <a:t>2+</a:t>
            </a:r>
            <a:r>
              <a:rPr lang="es-ES" sz="1200" i="0" kern="1200" baseline="0" dirty="0" smtClean="0">
                <a:solidFill>
                  <a:schemeClr val="tx1"/>
                </a:solidFill>
                <a:latin typeface="+mn-lt"/>
                <a:ea typeface="+mn-ea"/>
                <a:cs typeface="+mn-cs"/>
              </a:rPr>
              <a:t>—</a:t>
            </a:r>
            <a:r>
              <a:rPr lang="es-ES" sz="1200" i="0" kern="1200" baseline="0" dirty="0" err="1" smtClean="0">
                <a:solidFill>
                  <a:schemeClr val="tx1"/>
                </a:solidFill>
                <a:latin typeface="+mn-lt"/>
                <a:ea typeface="+mn-ea"/>
                <a:cs typeface="+mn-cs"/>
              </a:rPr>
              <a:t>occurs</a:t>
            </a:r>
            <a:r>
              <a:rPr lang="es-ES" sz="1200" i="0" kern="1200" baseline="0" dirty="0" smtClean="0">
                <a:solidFill>
                  <a:schemeClr val="tx1"/>
                </a:solidFill>
                <a:latin typeface="+mn-lt"/>
                <a:ea typeface="+mn-ea"/>
                <a:cs typeface="+mn-cs"/>
              </a:rPr>
              <a:t> </a:t>
            </a:r>
            <a:r>
              <a:rPr lang="es-ES" sz="1200" i="0" kern="1200" baseline="0" dirty="0" err="1" smtClean="0">
                <a:solidFill>
                  <a:schemeClr val="tx1"/>
                </a:solidFill>
                <a:latin typeface="+mn-lt"/>
                <a:ea typeface="+mn-ea"/>
                <a:cs typeface="+mn-cs"/>
              </a:rPr>
              <a:t>only</a:t>
            </a:r>
            <a:r>
              <a:rPr lang="es-ES" sz="1200" i="0" kern="1200" baseline="0" dirty="0" smtClean="0">
                <a:solidFill>
                  <a:schemeClr val="tx1"/>
                </a:solidFill>
                <a:latin typeface="+mn-lt"/>
                <a:ea typeface="+mn-ea"/>
                <a:cs typeface="+mn-cs"/>
              </a:rPr>
              <a:t> in </a:t>
            </a:r>
            <a:r>
              <a:rPr lang="es-ES" sz="1200" i="0" kern="1200" baseline="0" dirty="0" err="1" smtClean="0">
                <a:solidFill>
                  <a:schemeClr val="tx1"/>
                </a:solidFill>
                <a:latin typeface="+mn-lt"/>
                <a:ea typeface="+mn-ea"/>
                <a:cs typeface="+mn-cs"/>
              </a:rPr>
              <a:t>the</a:t>
            </a:r>
            <a:r>
              <a:rPr lang="es-ES" sz="1200" i="0" kern="1200" baseline="0" dirty="0" smtClean="0">
                <a:solidFill>
                  <a:schemeClr val="tx1"/>
                </a:solidFill>
                <a:latin typeface="+mn-lt"/>
                <a:ea typeface="+mn-ea"/>
                <a:cs typeface="+mn-cs"/>
              </a:rPr>
              <a:t> </a:t>
            </a:r>
            <a:r>
              <a:rPr lang="es-ES" sz="1200" i="0" kern="1200" baseline="0" dirty="0" err="1" smtClean="0">
                <a:solidFill>
                  <a:schemeClr val="tx1"/>
                </a:solidFill>
                <a:latin typeface="+mn-lt"/>
                <a:ea typeface="+mn-ea"/>
                <a:cs typeface="+mn-cs"/>
              </a:rPr>
              <a:t>duodenum</a:t>
            </a:r>
            <a:r>
              <a:rPr lang="es-ES" sz="1200" i="0" kern="1200" baseline="0" dirty="0" smtClean="0">
                <a:solidFill>
                  <a:schemeClr val="tx1"/>
                </a:solidFill>
                <a:latin typeface="+mn-lt"/>
                <a:ea typeface="+mn-ea"/>
                <a:cs typeface="+mn-cs"/>
              </a:rPr>
              <a:t>. Ca</a:t>
            </a:r>
            <a:r>
              <a:rPr lang="es-ES" sz="1200" i="0" kern="1200" baseline="30000" dirty="0" smtClean="0">
                <a:solidFill>
                  <a:schemeClr val="tx1"/>
                </a:solidFill>
                <a:latin typeface="+mn-lt"/>
                <a:ea typeface="+mn-ea"/>
                <a:cs typeface="+mn-cs"/>
              </a:rPr>
              <a:t>2+</a:t>
            </a:r>
            <a:r>
              <a:rPr lang="es-ES" sz="1200" i="0" kern="1200" baseline="0" dirty="0" smtClean="0">
                <a:solidFill>
                  <a:schemeClr val="tx1"/>
                </a:solidFill>
                <a:latin typeface="+mn-lt"/>
                <a:ea typeface="+mn-ea"/>
                <a:cs typeface="+mn-cs"/>
              </a:rPr>
              <a:t> </a:t>
            </a:r>
            <a:r>
              <a:rPr lang="es-ES" sz="1200" i="0" kern="1200" baseline="0" dirty="0" err="1" smtClean="0">
                <a:solidFill>
                  <a:schemeClr val="tx1"/>
                </a:solidFill>
                <a:latin typeface="+mn-lt"/>
                <a:ea typeface="+mn-ea"/>
                <a:cs typeface="+mn-cs"/>
              </a:rPr>
              <a:t>enters</a:t>
            </a:r>
            <a:r>
              <a:rPr lang="es-ES" sz="1200" i="0" kern="1200" baseline="0" dirty="0" smtClean="0">
                <a:solidFill>
                  <a:schemeClr val="tx1"/>
                </a:solidFill>
                <a:latin typeface="+mn-lt"/>
                <a:ea typeface="+mn-ea"/>
                <a:cs typeface="+mn-cs"/>
              </a:rPr>
              <a:t> </a:t>
            </a:r>
            <a:r>
              <a:rPr lang="es-ES" sz="1200" i="0" kern="1200" baseline="0" dirty="0" err="1" smtClean="0">
                <a:solidFill>
                  <a:schemeClr val="tx1"/>
                </a:solidFill>
                <a:latin typeface="+mn-lt"/>
                <a:ea typeface="+mn-ea"/>
                <a:cs typeface="+mn-cs"/>
              </a:rPr>
              <a:t>the</a:t>
            </a:r>
            <a:r>
              <a:rPr lang="es-ES" sz="1200" i="0" kern="1200" baseline="0" dirty="0" smtClean="0">
                <a:solidFill>
                  <a:schemeClr val="tx1"/>
                </a:solidFill>
                <a:latin typeface="+mn-lt"/>
                <a:ea typeface="+mn-ea"/>
                <a:cs typeface="+mn-cs"/>
              </a:rPr>
              <a:t> </a:t>
            </a:r>
            <a:r>
              <a:rPr lang="es-ES" sz="1200" i="0" kern="1200" baseline="0" dirty="0" err="1" smtClean="0">
                <a:solidFill>
                  <a:schemeClr val="tx1"/>
                </a:solidFill>
                <a:latin typeface="+mn-lt"/>
                <a:ea typeface="+mn-ea"/>
                <a:cs typeface="+mn-cs"/>
              </a:rPr>
              <a:t>cell</a:t>
            </a:r>
            <a:r>
              <a:rPr lang="es-ES" sz="1200" i="0" kern="1200" baseline="0" dirty="0" smtClean="0">
                <a:solidFill>
                  <a:schemeClr val="tx1"/>
                </a:solidFill>
                <a:latin typeface="+mn-lt"/>
                <a:ea typeface="+mn-ea"/>
                <a:cs typeface="+mn-cs"/>
              </a:rPr>
              <a:t> </a:t>
            </a:r>
            <a:r>
              <a:rPr lang="es-ES" sz="1200" i="0" kern="1200" baseline="0" dirty="0" err="1" smtClean="0">
                <a:solidFill>
                  <a:schemeClr val="tx1"/>
                </a:solidFill>
                <a:latin typeface="+mn-lt"/>
                <a:ea typeface="+mn-ea"/>
                <a:cs typeface="+mn-cs"/>
              </a:rPr>
              <a:t>across</a:t>
            </a:r>
            <a:r>
              <a:rPr lang="es-ES" sz="1200" i="0" kern="1200" baseline="0" dirty="0" smtClean="0">
                <a:solidFill>
                  <a:schemeClr val="tx1"/>
                </a:solidFill>
                <a:latin typeface="+mn-lt"/>
                <a:ea typeface="+mn-ea"/>
                <a:cs typeface="+mn-cs"/>
              </a:rPr>
              <a:t> </a:t>
            </a:r>
            <a:r>
              <a:rPr lang="es-ES" sz="1200" i="0" kern="1200" baseline="0" dirty="0" err="1" smtClean="0">
                <a:solidFill>
                  <a:schemeClr val="tx1"/>
                </a:solidFill>
                <a:latin typeface="+mn-lt"/>
                <a:ea typeface="+mn-ea"/>
                <a:cs typeface="+mn-cs"/>
              </a:rPr>
              <a:t>the</a:t>
            </a:r>
            <a:r>
              <a:rPr lang="es-ES" sz="1200" i="0" kern="1200" baseline="0" dirty="0" smtClean="0">
                <a:solidFill>
                  <a:schemeClr val="tx1"/>
                </a:solidFill>
                <a:latin typeface="+mn-lt"/>
                <a:ea typeface="+mn-ea"/>
                <a:cs typeface="+mn-cs"/>
              </a:rPr>
              <a:t> apical </a:t>
            </a:r>
            <a:r>
              <a:rPr lang="es-ES" sz="1200" i="0" kern="1200" baseline="0" dirty="0" err="1" smtClean="0">
                <a:solidFill>
                  <a:schemeClr val="tx1"/>
                </a:solidFill>
                <a:latin typeface="+mn-lt"/>
                <a:ea typeface="+mn-ea"/>
                <a:cs typeface="+mn-cs"/>
              </a:rPr>
              <a:t>membrane</a:t>
            </a:r>
            <a:r>
              <a:rPr lang="es-ES" sz="1200" i="0" kern="1200" baseline="0" dirty="0" smtClean="0">
                <a:solidFill>
                  <a:schemeClr val="tx1"/>
                </a:solidFill>
                <a:latin typeface="+mn-lt"/>
                <a:ea typeface="+mn-ea"/>
                <a:cs typeface="+mn-cs"/>
              </a:rPr>
              <a:t> </a:t>
            </a:r>
            <a:r>
              <a:rPr lang="es-ES" sz="1200" i="0" kern="1200" baseline="0" dirty="0" err="1" smtClean="0">
                <a:solidFill>
                  <a:schemeClr val="tx1"/>
                </a:solidFill>
                <a:latin typeface="+mn-lt"/>
                <a:ea typeface="+mn-ea"/>
                <a:cs typeface="+mn-cs"/>
              </a:rPr>
              <a:t>through</a:t>
            </a:r>
            <a:r>
              <a:rPr lang="es-ES" sz="1200" i="0" kern="1200" baseline="0" dirty="0" smtClean="0">
                <a:solidFill>
                  <a:schemeClr val="tx1"/>
                </a:solidFill>
                <a:latin typeface="+mn-lt"/>
                <a:ea typeface="+mn-ea"/>
                <a:cs typeface="+mn-cs"/>
              </a:rPr>
              <a:t> a </a:t>
            </a:r>
            <a:r>
              <a:rPr lang="es-ES" sz="1200" i="0" kern="1200" baseline="0" dirty="0" err="1" smtClean="0">
                <a:solidFill>
                  <a:schemeClr val="tx1"/>
                </a:solidFill>
                <a:latin typeface="+mn-lt"/>
                <a:ea typeface="+mn-ea"/>
                <a:cs typeface="+mn-cs"/>
              </a:rPr>
              <a:t>channel</a:t>
            </a:r>
            <a:r>
              <a:rPr lang="es-ES" sz="1200" i="0" kern="1200" baseline="0" dirty="0" smtClean="0">
                <a:solidFill>
                  <a:schemeClr val="tx1"/>
                </a:solidFill>
                <a:latin typeface="+mn-lt"/>
                <a:ea typeface="+mn-ea"/>
                <a:cs typeface="+mn-cs"/>
              </a:rPr>
              <a:t>. </a:t>
            </a:r>
            <a:r>
              <a:rPr lang="es-ES" sz="1200" i="0" kern="1200" baseline="0" dirty="0" err="1" smtClean="0">
                <a:solidFill>
                  <a:schemeClr val="tx1"/>
                </a:solidFill>
                <a:latin typeface="+mn-lt"/>
                <a:ea typeface="+mn-ea"/>
                <a:cs typeface="+mn-cs"/>
              </a:rPr>
              <a:t>Inside</a:t>
            </a:r>
            <a:r>
              <a:rPr lang="es-ES" sz="1200" i="0" kern="1200" baseline="0" dirty="0" smtClean="0">
                <a:solidFill>
                  <a:schemeClr val="tx1"/>
                </a:solidFill>
                <a:latin typeface="+mn-lt"/>
                <a:ea typeface="+mn-ea"/>
                <a:cs typeface="+mn-cs"/>
              </a:rPr>
              <a:t> </a:t>
            </a:r>
            <a:r>
              <a:rPr lang="es-ES" sz="1200" i="0" kern="1200" baseline="0" dirty="0" err="1" smtClean="0">
                <a:solidFill>
                  <a:schemeClr val="tx1"/>
                </a:solidFill>
                <a:latin typeface="+mn-lt"/>
                <a:ea typeface="+mn-ea"/>
                <a:cs typeface="+mn-cs"/>
              </a:rPr>
              <a:t>the</a:t>
            </a:r>
            <a:r>
              <a:rPr lang="es-ES" sz="1200" i="0" kern="1200" baseline="0" dirty="0" smtClean="0">
                <a:solidFill>
                  <a:schemeClr val="tx1"/>
                </a:solidFill>
                <a:latin typeface="+mn-lt"/>
                <a:ea typeface="+mn-ea"/>
                <a:cs typeface="+mn-cs"/>
              </a:rPr>
              <a:t> </a:t>
            </a:r>
            <a:r>
              <a:rPr lang="es-ES" sz="1200" i="0" kern="1200" baseline="0" dirty="0" err="1" smtClean="0">
                <a:solidFill>
                  <a:schemeClr val="tx1"/>
                </a:solidFill>
                <a:latin typeface="+mn-lt"/>
                <a:ea typeface="+mn-ea"/>
                <a:cs typeface="+mn-cs"/>
              </a:rPr>
              <a:t>cell</a:t>
            </a:r>
            <a:r>
              <a:rPr lang="es-ES" sz="1200" i="0" kern="1200" baseline="0" dirty="0" smtClean="0">
                <a:solidFill>
                  <a:schemeClr val="tx1"/>
                </a:solidFill>
                <a:latin typeface="+mn-lt"/>
                <a:ea typeface="+mn-ea"/>
                <a:cs typeface="+mn-cs"/>
              </a:rPr>
              <a:t>, </a:t>
            </a:r>
            <a:r>
              <a:rPr lang="es-ES" sz="1200" i="0" kern="1200" baseline="0" dirty="0" err="1" smtClean="0">
                <a:solidFill>
                  <a:schemeClr val="tx1"/>
                </a:solidFill>
                <a:latin typeface="+mn-lt"/>
                <a:ea typeface="+mn-ea"/>
                <a:cs typeface="+mn-cs"/>
              </a:rPr>
              <a:t>the</a:t>
            </a:r>
            <a:r>
              <a:rPr lang="es-ES" sz="1200" i="0" kern="1200" baseline="0" dirty="0" smtClean="0">
                <a:solidFill>
                  <a:schemeClr val="tx1"/>
                </a:solidFill>
                <a:latin typeface="+mn-lt"/>
                <a:ea typeface="+mn-ea"/>
                <a:cs typeface="+mn-cs"/>
              </a:rPr>
              <a:t> Ca</a:t>
            </a:r>
            <a:r>
              <a:rPr lang="es-ES" sz="1200" i="0" kern="1200" baseline="30000" dirty="0" smtClean="0">
                <a:solidFill>
                  <a:schemeClr val="tx1"/>
                </a:solidFill>
                <a:latin typeface="+mn-lt"/>
                <a:ea typeface="+mn-ea"/>
                <a:cs typeface="+mn-cs"/>
              </a:rPr>
              <a:t>2+</a:t>
            </a:r>
            <a:r>
              <a:rPr lang="es-ES" sz="1200" i="0" kern="1200" baseline="0" dirty="0" smtClean="0">
                <a:solidFill>
                  <a:schemeClr val="tx1"/>
                </a:solidFill>
                <a:latin typeface="+mn-lt"/>
                <a:ea typeface="+mn-ea"/>
                <a:cs typeface="+mn-cs"/>
              </a:rPr>
              <a:t> </a:t>
            </a:r>
            <a:r>
              <a:rPr lang="es-ES" sz="1200" i="0" kern="1200" baseline="0" dirty="0" err="1" smtClean="0">
                <a:solidFill>
                  <a:schemeClr val="tx1"/>
                </a:solidFill>
                <a:latin typeface="+mn-lt"/>
                <a:ea typeface="+mn-ea"/>
                <a:cs typeface="+mn-cs"/>
              </a:rPr>
              <a:t>is</a:t>
            </a:r>
            <a:r>
              <a:rPr lang="es-ES" sz="1200" i="0" kern="1200" baseline="0" dirty="0" smtClean="0">
                <a:solidFill>
                  <a:schemeClr val="tx1"/>
                </a:solidFill>
                <a:latin typeface="+mn-lt"/>
                <a:ea typeface="+mn-ea"/>
                <a:cs typeface="+mn-cs"/>
              </a:rPr>
              <a:t> </a:t>
            </a:r>
            <a:r>
              <a:rPr lang="es-ES" sz="1200" i="0" kern="1200" baseline="0" dirty="0" err="1" smtClean="0">
                <a:solidFill>
                  <a:schemeClr val="tx1"/>
                </a:solidFill>
                <a:latin typeface="+mn-lt"/>
                <a:ea typeface="+mn-ea"/>
                <a:cs typeface="+mn-cs"/>
              </a:rPr>
              <a:t>buffered</a:t>
            </a:r>
            <a:r>
              <a:rPr lang="es-ES" sz="1200" i="0" kern="1200" baseline="0" dirty="0" smtClean="0">
                <a:solidFill>
                  <a:schemeClr val="tx1"/>
                </a:solidFill>
                <a:latin typeface="+mn-lt"/>
                <a:ea typeface="+mn-ea"/>
                <a:cs typeface="+mn-cs"/>
              </a:rPr>
              <a:t> </a:t>
            </a:r>
            <a:r>
              <a:rPr lang="es-ES" sz="1200" i="0" kern="1200" baseline="0" dirty="0" err="1" smtClean="0">
                <a:solidFill>
                  <a:schemeClr val="tx1"/>
                </a:solidFill>
                <a:latin typeface="+mn-lt"/>
                <a:ea typeface="+mn-ea"/>
                <a:cs typeface="+mn-cs"/>
              </a:rPr>
              <a:t>by</a:t>
            </a:r>
            <a:r>
              <a:rPr lang="es-ES" sz="1200" i="0" kern="1200" baseline="0" dirty="0" smtClean="0">
                <a:solidFill>
                  <a:schemeClr val="tx1"/>
                </a:solidFill>
                <a:latin typeface="+mn-lt"/>
                <a:ea typeface="+mn-ea"/>
                <a:cs typeface="+mn-cs"/>
              </a:rPr>
              <a:t> </a:t>
            </a:r>
            <a:r>
              <a:rPr lang="es-ES" sz="1200" i="0" kern="1200" baseline="0" dirty="0" err="1" smtClean="0">
                <a:solidFill>
                  <a:schemeClr val="tx1"/>
                </a:solidFill>
                <a:latin typeface="+mn-lt"/>
                <a:ea typeface="+mn-ea"/>
                <a:cs typeface="+mn-cs"/>
              </a:rPr>
              <a:t>binding</a:t>
            </a:r>
            <a:r>
              <a:rPr lang="es-ES" sz="1200" i="0" kern="1200" baseline="0" dirty="0" smtClean="0">
                <a:solidFill>
                  <a:schemeClr val="tx1"/>
                </a:solidFill>
                <a:latin typeface="+mn-lt"/>
                <a:ea typeface="+mn-ea"/>
                <a:cs typeface="+mn-cs"/>
              </a:rPr>
              <a:t> </a:t>
            </a:r>
            <a:r>
              <a:rPr lang="es-ES" sz="1200" i="0" kern="1200" baseline="0" dirty="0" err="1" smtClean="0">
                <a:solidFill>
                  <a:schemeClr val="tx1"/>
                </a:solidFill>
                <a:latin typeface="+mn-lt"/>
                <a:ea typeface="+mn-ea"/>
                <a:cs typeface="+mn-cs"/>
              </a:rPr>
              <a:t>proteins</a:t>
            </a:r>
            <a:r>
              <a:rPr lang="es-ES" sz="1200" i="0" kern="1200" baseline="0" dirty="0" smtClean="0">
                <a:solidFill>
                  <a:schemeClr val="tx1"/>
                </a:solidFill>
                <a:latin typeface="+mn-lt"/>
                <a:ea typeface="+mn-ea"/>
                <a:cs typeface="+mn-cs"/>
              </a:rPr>
              <a:t>, </a:t>
            </a:r>
            <a:r>
              <a:rPr lang="es-ES" sz="1200" i="0" kern="1200" baseline="0" dirty="0" err="1" smtClean="0">
                <a:solidFill>
                  <a:schemeClr val="tx1"/>
                </a:solidFill>
                <a:latin typeface="+mn-lt"/>
                <a:ea typeface="+mn-ea"/>
                <a:cs typeface="+mn-cs"/>
              </a:rPr>
              <a:t>such</a:t>
            </a:r>
            <a:r>
              <a:rPr lang="es-ES" sz="1200" i="0" kern="1200" baseline="0" dirty="0" smtClean="0">
                <a:solidFill>
                  <a:schemeClr val="tx1"/>
                </a:solidFill>
                <a:latin typeface="+mn-lt"/>
                <a:ea typeface="+mn-ea"/>
                <a:cs typeface="+mn-cs"/>
              </a:rPr>
              <a:t> as </a:t>
            </a:r>
            <a:r>
              <a:rPr lang="es-ES" sz="1200" i="0" kern="1200" baseline="0" dirty="0" err="1" smtClean="0">
                <a:solidFill>
                  <a:schemeClr val="tx1"/>
                </a:solidFill>
                <a:latin typeface="+mn-lt"/>
                <a:ea typeface="+mn-ea"/>
                <a:cs typeface="+mn-cs"/>
              </a:rPr>
              <a:t>calbindin</a:t>
            </a:r>
            <a:r>
              <a:rPr lang="es-ES" sz="1200" i="0" kern="1200" baseline="0" dirty="0" smtClean="0">
                <a:solidFill>
                  <a:schemeClr val="tx1"/>
                </a:solidFill>
                <a:latin typeface="+mn-lt"/>
                <a:ea typeface="+mn-ea"/>
                <a:cs typeface="+mn-cs"/>
              </a:rPr>
              <a:t>, and </a:t>
            </a:r>
            <a:r>
              <a:rPr lang="es-ES" sz="1200" i="0" kern="1200" baseline="0" dirty="0" err="1" smtClean="0">
                <a:solidFill>
                  <a:schemeClr val="tx1"/>
                </a:solidFill>
                <a:latin typeface="+mn-lt"/>
                <a:ea typeface="+mn-ea"/>
                <a:cs typeface="+mn-cs"/>
              </a:rPr>
              <a:t>is</a:t>
            </a:r>
            <a:r>
              <a:rPr lang="es-ES" sz="1200" i="0" kern="1200" baseline="0" dirty="0" smtClean="0">
                <a:solidFill>
                  <a:schemeClr val="tx1"/>
                </a:solidFill>
                <a:latin typeface="+mn-lt"/>
                <a:ea typeface="+mn-ea"/>
                <a:cs typeface="+mn-cs"/>
              </a:rPr>
              <a:t> </a:t>
            </a:r>
            <a:r>
              <a:rPr lang="es-ES" sz="1200" i="0" kern="1200" baseline="0" dirty="0" err="1" smtClean="0">
                <a:solidFill>
                  <a:schemeClr val="tx1"/>
                </a:solidFill>
                <a:latin typeface="+mn-lt"/>
                <a:ea typeface="+mn-ea"/>
                <a:cs typeface="+mn-cs"/>
              </a:rPr>
              <a:t>also</a:t>
            </a:r>
            <a:r>
              <a:rPr lang="es-ES" sz="1200" i="0" kern="1200" baseline="0" dirty="0" smtClean="0">
                <a:solidFill>
                  <a:schemeClr val="tx1"/>
                </a:solidFill>
                <a:latin typeface="+mn-lt"/>
                <a:ea typeface="+mn-ea"/>
                <a:cs typeface="+mn-cs"/>
              </a:rPr>
              <a:t> </a:t>
            </a:r>
            <a:r>
              <a:rPr lang="es-ES" sz="1200" i="0" kern="1200" baseline="0" dirty="0" err="1" smtClean="0">
                <a:solidFill>
                  <a:schemeClr val="tx1"/>
                </a:solidFill>
                <a:latin typeface="+mn-lt"/>
                <a:ea typeface="+mn-ea"/>
                <a:cs typeface="+mn-cs"/>
              </a:rPr>
              <a:t>taken</a:t>
            </a:r>
            <a:r>
              <a:rPr lang="es-ES" sz="1200" i="0" kern="1200" baseline="0" dirty="0" smtClean="0">
                <a:solidFill>
                  <a:schemeClr val="tx1"/>
                </a:solidFill>
                <a:latin typeface="+mn-lt"/>
                <a:ea typeface="+mn-ea"/>
                <a:cs typeface="+mn-cs"/>
              </a:rPr>
              <a:t> up </a:t>
            </a:r>
            <a:r>
              <a:rPr lang="es-ES" sz="1200" i="0" kern="1200" baseline="0" dirty="0" err="1" smtClean="0">
                <a:solidFill>
                  <a:schemeClr val="tx1"/>
                </a:solidFill>
                <a:latin typeface="+mn-lt"/>
                <a:ea typeface="+mn-ea"/>
                <a:cs typeface="+mn-cs"/>
              </a:rPr>
              <a:t>into</a:t>
            </a:r>
            <a:r>
              <a:rPr lang="es-ES" sz="1200" i="0" kern="1200" baseline="0" dirty="0" smtClean="0">
                <a:solidFill>
                  <a:schemeClr val="tx1"/>
                </a:solidFill>
                <a:latin typeface="+mn-lt"/>
                <a:ea typeface="+mn-ea"/>
                <a:cs typeface="+mn-cs"/>
              </a:rPr>
              <a:t> </a:t>
            </a:r>
            <a:r>
              <a:rPr lang="es-ES" sz="1200" i="0" kern="1200" baseline="0" dirty="0" err="1" smtClean="0">
                <a:solidFill>
                  <a:schemeClr val="tx1"/>
                </a:solidFill>
                <a:latin typeface="+mn-lt"/>
                <a:ea typeface="+mn-ea"/>
                <a:cs typeface="+mn-cs"/>
              </a:rPr>
              <a:t>intracellular</a:t>
            </a:r>
            <a:r>
              <a:rPr lang="es-ES" sz="1200" i="0" kern="1200" baseline="0" dirty="0" smtClean="0">
                <a:solidFill>
                  <a:schemeClr val="tx1"/>
                </a:solidFill>
                <a:latin typeface="+mn-lt"/>
                <a:ea typeface="+mn-ea"/>
                <a:cs typeface="+mn-cs"/>
              </a:rPr>
              <a:t> </a:t>
            </a:r>
            <a:r>
              <a:rPr lang="es-ES" sz="1200" i="0" kern="1200" baseline="0" dirty="0" err="1" smtClean="0">
                <a:solidFill>
                  <a:schemeClr val="tx1"/>
                </a:solidFill>
                <a:latin typeface="+mn-lt"/>
                <a:ea typeface="+mn-ea"/>
                <a:cs typeface="+mn-cs"/>
              </a:rPr>
              <a:t>organelles</a:t>
            </a:r>
            <a:r>
              <a:rPr lang="es-ES" sz="1200" i="0" kern="1200" baseline="0" dirty="0" smtClean="0">
                <a:solidFill>
                  <a:schemeClr val="tx1"/>
                </a:solidFill>
                <a:latin typeface="+mn-lt"/>
                <a:ea typeface="+mn-ea"/>
                <a:cs typeface="+mn-cs"/>
              </a:rPr>
              <a:t>, </a:t>
            </a:r>
            <a:r>
              <a:rPr lang="es-ES" sz="1200" i="0" kern="1200" baseline="0" dirty="0" err="1" smtClean="0">
                <a:solidFill>
                  <a:schemeClr val="tx1"/>
                </a:solidFill>
                <a:latin typeface="+mn-lt"/>
                <a:ea typeface="+mn-ea"/>
                <a:cs typeface="+mn-cs"/>
              </a:rPr>
              <a:t>such</a:t>
            </a:r>
            <a:r>
              <a:rPr lang="es-ES" sz="1200" i="0" kern="1200" baseline="0" dirty="0" smtClean="0">
                <a:solidFill>
                  <a:schemeClr val="tx1"/>
                </a:solidFill>
                <a:latin typeface="+mn-lt"/>
                <a:ea typeface="+mn-ea"/>
                <a:cs typeface="+mn-cs"/>
              </a:rPr>
              <a:t> as </a:t>
            </a:r>
            <a:r>
              <a:rPr lang="es-ES" sz="1200" i="0" kern="1200" baseline="0" dirty="0" err="1" smtClean="0">
                <a:solidFill>
                  <a:schemeClr val="tx1"/>
                </a:solidFill>
                <a:latin typeface="+mn-lt"/>
                <a:ea typeface="+mn-ea"/>
                <a:cs typeface="+mn-cs"/>
              </a:rPr>
              <a:t>the</a:t>
            </a:r>
            <a:r>
              <a:rPr lang="es-ES" sz="1200" i="0" kern="1200" baseline="0" dirty="0" smtClean="0">
                <a:solidFill>
                  <a:schemeClr val="tx1"/>
                </a:solidFill>
                <a:latin typeface="+mn-lt"/>
                <a:ea typeface="+mn-ea"/>
                <a:cs typeface="+mn-cs"/>
              </a:rPr>
              <a:t> </a:t>
            </a:r>
            <a:r>
              <a:rPr lang="es-ES" sz="1200" i="0" kern="1200" baseline="0" dirty="0" err="1" smtClean="0">
                <a:solidFill>
                  <a:schemeClr val="tx1"/>
                </a:solidFill>
                <a:latin typeface="+mn-lt"/>
                <a:ea typeface="+mn-ea"/>
                <a:cs typeface="+mn-cs"/>
              </a:rPr>
              <a:t>endoplasmic</a:t>
            </a:r>
            <a:r>
              <a:rPr lang="es-ES" sz="1200" i="0" kern="1200" baseline="0" dirty="0" smtClean="0">
                <a:solidFill>
                  <a:schemeClr val="tx1"/>
                </a:solidFill>
                <a:latin typeface="+mn-lt"/>
                <a:ea typeface="+mn-ea"/>
                <a:cs typeface="+mn-cs"/>
              </a:rPr>
              <a:t> </a:t>
            </a:r>
            <a:r>
              <a:rPr lang="es-ES" sz="1200" i="0" kern="1200" baseline="0" dirty="0" err="1" smtClean="0">
                <a:solidFill>
                  <a:schemeClr val="tx1"/>
                </a:solidFill>
                <a:latin typeface="+mn-lt"/>
                <a:ea typeface="+mn-ea"/>
                <a:cs typeface="+mn-cs"/>
              </a:rPr>
              <a:t>reticulum</a:t>
            </a:r>
            <a:r>
              <a:rPr lang="es-ES" sz="1200" i="0" kern="1200" baseline="0" dirty="0" smtClean="0">
                <a:solidFill>
                  <a:schemeClr val="tx1"/>
                </a:solidFill>
                <a:latin typeface="+mn-lt"/>
                <a:ea typeface="+mn-ea"/>
                <a:cs typeface="+mn-cs"/>
              </a:rPr>
              <a:t>. </a:t>
            </a:r>
            <a:r>
              <a:rPr lang="es-ES" sz="1200" i="0" kern="1200" baseline="0" dirty="0" err="1" smtClean="0">
                <a:solidFill>
                  <a:schemeClr val="tx1"/>
                </a:solidFill>
                <a:latin typeface="+mn-lt"/>
                <a:ea typeface="+mn-ea"/>
                <a:cs typeface="+mn-cs"/>
              </a:rPr>
              <a:t>The</a:t>
            </a:r>
            <a:r>
              <a:rPr lang="es-ES" sz="1200" i="0" kern="1200" baseline="0" dirty="0" smtClean="0">
                <a:solidFill>
                  <a:schemeClr val="tx1"/>
                </a:solidFill>
                <a:latin typeface="+mn-lt"/>
                <a:ea typeface="+mn-ea"/>
                <a:cs typeface="+mn-cs"/>
              </a:rPr>
              <a:t> </a:t>
            </a:r>
            <a:r>
              <a:rPr lang="es-ES" sz="1200" i="0" kern="1200" baseline="0" dirty="0" err="1" smtClean="0">
                <a:solidFill>
                  <a:schemeClr val="tx1"/>
                </a:solidFill>
                <a:latin typeface="+mn-lt"/>
                <a:ea typeface="+mn-ea"/>
                <a:cs typeface="+mn-cs"/>
              </a:rPr>
              <a:t>enterocyte</a:t>
            </a:r>
            <a:r>
              <a:rPr lang="es-ES" sz="1200" i="0" kern="1200" baseline="0" dirty="0" smtClean="0">
                <a:solidFill>
                  <a:schemeClr val="tx1"/>
                </a:solidFill>
                <a:latin typeface="+mn-lt"/>
                <a:ea typeface="+mn-ea"/>
                <a:cs typeface="+mn-cs"/>
              </a:rPr>
              <a:t> </a:t>
            </a:r>
            <a:r>
              <a:rPr lang="es-ES" sz="1200" i="0" kern="1200" baseline="0" dirty="0" err="1" smtClean="0">
                <a:solidFill>
                  <a:schemeClr val="tx1"/>
                </a:solidFill>
                <a:latin typeface="+mn-lt"/>
                <a:ea typeface="+mn-ea"/>
                <a:cs typeface="+mn-cs"/>
              </a:rPr>
              <a:t>then</a:t>
            </a:r>
            <a:r>
              <a:rPr lang="es-ES" sz="1200" i="0" kern="1200" baseline="0" dirty="0" smtClean="0">
                <a:solidFill>
                  <a:schemeClr val="tx1"/>
                </a:solidFill>
                <a:latin typeface="+mn-lt"/>
                <a:ea typeface="+mn-ea"/>
                <a:cs typeface="+mn-cs"/>
              </a:rPr>
              <a:t> extrudes Ca</a:t>
            </a:r>
            <a:r>
              <a:rPr lang="es-ES" sz="1200" i="0" kern="1200" baseline="30000" dirty="0" smtClean="0">
                <a:solidFill>
                  <a:schemeClr val="tx1"/>
                </a:solidFill>
                <a:latin typeface="+mn-lt"/>
                <a:ea typeface="+mn-ea"/>
                <a:cs typeface="+mn-cs"/>
              </a:rPr>
              <a:t>2+</a:t>
            </a:r>
            <a:r>
              <a:rPr lang="es-ES" sz="1200" i="0" kern="1200" baseline="0" dirty="0" smtClean="0">
                <a:solidFill>
                  <a:schemeClr val="tx1"/>
                </a:solidFill>
                <a:latin typeface="+mn-lt"/>
                <a:ea typeface="+mn-ea"/>
                <a:cs typeface="+mn-cs"/>
              </a:rPr>
              <a:t> </a:t>
            </a:r>
            <a:r>
              <a:rPr lang="es-ES" sz="1200" i="0" kern="1200" baseline="0" dirty="0" err="1" smtClean="0">
                <a:solidFill>
                  <a:schemeClr val="tx1"/>
                </a:solidFill>
                <a:latin typeface="+mn-lt"/>
                <a:ea typeface="+mn-ea"/>
                <a:cs typeface="+mn-cs"/>
              </a:rPr>
              <a:t>across</a:t>
            </a:r>
            <a:r>
              <a:rPr lang="es-ES" sz="1200" i="0" kern="1200" baseline="0" dirty="0" smtClean="0">
                <a:solidFill>
                  <a:schemeClr val="tx1"/>
                </a:solidFill>
                <a:latin typeface="+mn-lt"/>
                <a:ea typeface="+mn-ea"/>
                <a:cs typeface="+mn-cs"/>
              </a:rPr>
              <a:t> </a:t>
            </a:r>
            <a:r>
              <a:rPr lang="es-ES" sz="1200" i="0" kern="1200" baseline="0" dirty="0" err="1" smtClean="0">
                <a:solidFill>
                  <a:schemeClr val="tx1"/>
                </a:solidFill>
                <a:latin typeface="+mn-lt"/>
                <a:ea typeface="+mn-ea"/>
                <a:cs typeface="+mn-cs"/>
              </a:rPr>
              <a:t>the</a:t>
            </a:r>
            <a:r>
              <a:rPr lang="es-ES" sz="1200" i="0" kern="1200" baseline="0" dirty="0" smtClean="0">
                <a:solidFill>
                  <a:schemeClr val="tx1"/>
                </a:solidFill>
                <a:latin typeface="+mn-lt"/>
                <a:ea typeface="+mn-ea"/>
                <a:cs typeface="+mn-cs"/>
              </a:rPr>
              <a:t> </a:t>
            </a:r>
            <a:r>
              <a:rPr lang="es-ES" sz="1200" i="0" kern="1200" baseline="0" dirty="0" err="1" smtClean="0">
                <a:solidFill>
                  <a:schemeClr val="tx1"/>
                </a:solidFill>
                <a:latin typeface="+mn-lt"/>
                <a:ea typeface="+mn-ea"/>
                <a:cs typeface="+mn-cs"/>
              </a:rPr>
              <a:t>basolateral</a:t>
            </a:r>
            <a:r>
              <a:rPr lang="es-ES" sz="1200" i="0" kern="1200" baseline="0" dirty="0" smtClean="0">
                <a:solidFill>
                  <a:schemeClr val="tx1"/>
                </a:solidFill>
                <a:latin typeface="+mn-lt"/>
                <a:ea typeface="+mn-ea"/>
                <a:cs typeface="+mn-cs"/>
              </a:rPr>
              <a:t> </a:t>
            </a:r>
            <a:r>
              <a:rPr lang="es-ES" sz="1200" i="0" kern="1200" baseline="0" dirty="0" err="1" smtClean="0">
                <a:solidFill>
                  <a:schemeClr val="tx1"/>
                </a:solidFill>
                <a:latin typeface="+mn-lt"/>
                <a:ea typeface="+mn-ea"/>
                <a:cs typeface="+mn-cs"/>
              </a:rPr>
              <a:t>membrane</a:t>
            </a:r>
            <a:r>
              <a:rPr lang="es-ES" sz="1200" i="0" kern="1200" baseline="0" dirty="0" smtClean="0">
                <a:solidFill>
                  <a:schemeClr val="tx1"/>
                </a:solidFill>
                <a:latin typeface="+mn-lt"/>
                <a:ea typeface="+mn-ea"/>
                <a:cs typeface="+mn-cs"/>
              </a:rPr>
              <a:t> </a:t>
            </a:r>
            <a:r>
              <a:rPr lang="es-ES" sz="1200" i="0" kern="1200" baseline="0" dirty="0" err="1" smtClean="0">
                <a:solidFill>
                  <a:schemeClr val="tx1"/>
                </a:solidFill>
                <a:latin typeface="+mn-lt"/>
                <a:ea typeface="+mn-ea"/>
                <a:cs typeface="+mn-cs"/>
              </a:rPr>
              <a:t>through</a:t>
            </a:r>
            <a:r>
              <a:rPr lang="es-ES" sz="1200" i="0" kern="1200" baseline="0" dirty="0" smtClean="0">
                <a:solidFill>
                  <a:schemeClr val="tx1"/>
                </a:solidFill>
                <a:latin typeface="+mn-lt"/>
                <a:ea typeface="+mn-ea"/>
                <a:cs typeface="+mn-cs"/>
              </a:rPr>
              <a:t> a Ca</a:t>
            </a:r>
            <a:r>
              <a:rPr lang="es-ES" sz="1200" i="0" kern="1200" baseline="30000" dirty="0" smtClean="0">
                <a:solidFill>
                  <a:schemeClr val="tx1"/>
                </a:solidFill>
                <a:latin typeface="+mn-lt"/>
                <a:ea typeface="+mn-ea"/>
                <a:cs typeface="+mn-cs"/>
              </a:rPr>
              <a:t>2+</a:t>
            </a:r>
            <a:r>
              <a:rPr lang="es-ES" sz="1200" i="0" kern="1200" baseline="0" dirty="0" smtClean="0">
                <a:solidFill>
                  <a:schemeClr val="tx1"/>
                </a:solidFill>
                <a:latin typeface="+mn-lt"/>
                <a:ea typeface="+mn-ea"/>
                <a:cs typeface="+mn-cs"/>
              </a:rPr>
              <a:t> </a:t>
            </a:r>
            <a:r>
              <a:rPr lang="es-ES" sz="1200" i="0" kern="1200" baseline="0" dirty="0" err="1" smtClean="0">
                <a:solidFill>
                  <a:schemeClr val="tx1"/>
                </a:solidFill>
                <a:latin typeface="+mn-lt"/>
                <a:ea typeface="+mn-ea"/>
                <a:cs typeface="+mn-cs"/>
              </a:rPr>
              <a:t>pump</a:t>
            </a:r>
            <a:r>
              <a:rPr lang="es-ES" sz="1200" i="0" kern="1200" baseline="0" dirty="0" smtClean="0">
                <a:solidFill>
                  <a:schemeClr val="tx1"/>
                </a:solidFill>
                <a:latin typeface="+mn-lt"/>
                <a:ea typeface="+mn-ea"/>
                <a:cs typeface="+mn-cs"/>
              </a:rPr>
              <a:t> and </a:t>
            </a:r>
            <a:r>
              <a:rPr lang="es-ES" sz="1200" i="0" kern="1200" baseline="0" dirty="0" err="1" smtClean="0">
                <a:solidFill>
                  <a:schemeClr val="tx1"/>
                </a:solidFill>
                <a:latin typeface="+mn-lt"/>
                <a:ea typeface="+mn-ea"/>
                <a:cs typeface="+mn-cs"/>
              </a:rPr>
              <a:t>an</a:t>
            </a:r>
            <a:r>
              <a:rPr lang="es-ES" sz="1200" i="0" kern="1200" baseline="0" dirty="0" smtClean="0">
                <a:solidFill>
                  <a:schemeClr val="tx1"/>
                </a:solidFill>
                <a:latin typeface="+mn-lt"/>
                <a:ea typeface="+mn-ea"/>
                <a:cs typeface="+mn-cs"/>
              </a:rPr>
              <a:t> </a:t>
            </a:r>
            <a:r>
              <a:rPr lang="es-ES" sz="1200" i="0" kern="1200" baseline="0" dirty="0" err="1" smtClean="0">
                <a:solidFill>
                  <a:schemeClr val="tx1"/>
                </a:solidFill>
                <a:latin typeface="+mn-lt"/>
                <a:ea typeface="+mn-ea"/>
                <a:cs typeface="+mn-cs"/>
              </a:rPr>
              <a:t>Na</a:t>
            </a:r>
            <a:r>
              <a:rPr lang="es-ES" sz="1200" i="0" kern="1200" baseline="0" dirty="0" smtClean="0">
                <a:solidFill>
                  <a:schemeClr val="tx1"/>
                </a:solidFill>
                <a:latin typeface="+mn-lt"/>
                <a:ea typeface="+mn-ea"/>
                <a:cs typeface="+mn-cs"/>
              </a:rPr>
              <a:t>-Ca </a:t>
            </a:r>
            <a:r>
              <a:rPr lang="es-ES" sz="1200" i="0" kern="1200" baseline="0" dirty="0" err="1" smtClean="0">
                <a:solidFill>
                  <a:schemeClr val="tx1"/>
                </a:solidFill>
                <a:latin typeface="+mn-lt"/>
                <a:ea typeface="+mn-ea"/>
                <a:cs typeface="+mn-cs"/>
              </a:rPr>
              <a:t>exchanger</a:t>
            </a:r>
            <a:r>
              <a:rPr lang="es-ES" sz="1200" i="0" kern="1200" baseline="0" dirty="0" smtClean="0">
                <a:solidFill>
                  <a:schemeClr val="tx1"/>
                </a:solidFill>
                <a:latin typeface="+mn-lt"/>
                <a:ea typeface="+mn-ea"/>
                <a:cs typeface="+mn-cs"/>
              </a:rPr>
              <a:t>. </a:t>
            </a:r>
            <a:r>
              <a:rPr lang="es-ES" sz="1200" i="0" kern="1200" baseline="0" dirty="0" err="1" smtClean="0">
                <a:solidFill>
                  <a:schemeClr val="tx1"/>
                </a:solidFill>
                <a:latin typeface="+mn-lt"/>
                <a:ea typeface="+mn-ea"/>
                <a:cs typeface="+mn-cs"/>
              </a:rPr>
              <a:t>Thus</a:t>
            </a:r>
            <a:r>
              <a:rPr lang="es-ES" sz="1200" i="0" kern="1200" baseline="0" dirty="0" smtClean="0">
                <a:solidFill>
                  <a:schemeClr val="tx1"/>
                </a:solidFill>
                <a:latin typeface="+mn-lt"/>
                <a:ea typeface="+mn-ea"/>
                <a:cs typeface="+mn-cs"/>
              </a:rPr>
              <a:t>, </a:t>
            </a:r>
            <a:r>
              <a:rPr lang="es-ES" sz="1200" i="0" kern="1200" baseline="0" dirty="0" err="1" smtClean="0">
                <a:solidFill>
                  <a:schemeClr val="tx1"/>
                </a:solidFill>
                <a:latin typeface="+mn-lt"/>
                <a:ea typeface="+mn-ea"/>
                <a:cs typeface="+mn-cs"/>
              </a:rPr>
              <a:t>the</a:t>
            </a:r>
            <a:r>
              <a:rPr lang="es-ES" sz="1200" i="0" kern="1200" baseline="0" dirty="0" smtClean="0">
                <a:solidFill>
                  <a:schemeClr val="tx1"/>
                </a:solidFill>
                <a:latin typeface="+mn-lt"/>
                <a:ea typeface="+mn-ea"/>
                <a:cs typeface="+mn-cs"/>
              </a:rPr>
              <a:t> net </a:t>
            </a:r>
            <a:r>
              <a:rPr lang="es-ES" sz="1200" i="0" kern="1200" baseline="0" dirty="0" err="1" smtClean="0">
                <a:solidFill>
                  <a:schemeClr val="tx1"/>
                </a:solidFill>
                <a:latin typeface="+mn-lt"/>
                <a:ea typeface="+mn-ea"/>
                <a:cs typeface="+mn-cs"/>
              </a:rPr>
              <a:t>effect</a:t>
            </a:r>
            <a:r>
              <a:rPr lang="es-ES" sz="1200" i="0" kern="1200" baseline="0" dirty="0" smtClean="0">
                <a:solidFill>
                  <a:schemeClr val="tx1"/>
                </a:solidFill>
                <a:latin typeface="+mn-lt"/>
                <a:ea typeface="+mn-ea"/>
                <a:cs typeface="+mn-cs"/>
              </a:rPr>
              <a:t> </a:t>
            </a:r>
            <a:r>
              <a:rPr lang="es-ES" sz="1200" i="0" kern="1200" baseline="0" dirty="0" err="1" smtClean="0">
                <a:solidFill>
                  <a:schemeClr val="tx1"/>
                </a:solidFill>
                <a:latin typeface="+mn-lt"/>
                <a:ea typeface="+mn-ea"/>
                <a:cs typeface="+mn-cs"/>
              </a:rPr>
              <a:t>is</a:t>
            </a:r>
            <a:r>
              <a:rPr lang="es-ES" sz="1200" i="0" kern="1200" baseline="0" dirty="0" smtClean="0">
                <a:solidFill>
                  <a:schemeClr val="tx1"/>
                </a:solidFill>
                <a:latin typeface="+mn-lt"/>
                <a:ea typeface="+mn-ea"/>
                <a:cs typeface="+mn-cs"/>
              </a:rPr>
              <a:t> Ca</a:t>
            </a:r>
            <a:r>
              <a:rPr lang="es-ES" sz="1200" i="0" kern="1200" baseline="30000" dirty="0" smtClean="0">
                <a:solidFill>
                  <a:schemeClr val="tx1"/>
                </a:solidFill>
                <a:latin typeface="+mn-lt"/>
                <a:ea typeface="+mn-ea"/>
                <a:cs typeface="+mn-cs"/>
              </a:rPr>
              <a:t>2+</a:t>
            </a:r>
            <a:r>
              <a:rPr lang="es-ES" sz="1200" i="0" kern="1200" baseline="0" dirty="0" smtClean="0">
                <a:solidFill>
                  <a:schemeClr val="tx1"/>
                </a:solidFill>
                <a:latin typeface="+mn-lt"/>
                <a:ea typeface="+mn-ea"/>
                <a:cs typeface="+mn-cs"/>
              </a:rPr>
              <a:t> </a:t>
            </a:r>
            <a:r>
              <a:rPr lang="es-ES" sz="1200" i="0" kern="1200" baseline="0" dirty="0" err="1" smtClean="0">
                <a:solidFill>
                  <a:schemeClr val="tx1"/>
                </a:solidFill>
                <a:latin typeface="+mn-lt"/>
                <a:ea typeface="+mn-ea"/>
                <a:cs typeface="+mn-cs"/>
              </a:rPr>
              <a:t>absorption</a:t>
            </a:r>
            <a:r>
              <a:rPr lang="es-ES" sz="1200" i="0" kern="1200" baseline="0" dirty="0" smtClean="0">
                <a:solidFill>
                  <a:schemeClr val="tx1"/>
                </a:solidFill>
                <a:latin typeface="+mn-lt"/>
                <a:ea typeface="+mn-ea"/>
                <a:cs typeface="+mn-cs"/>
              </a:rPr>
              <a:t>. </a:t>
            </a:r>
            <a:r>
              <a:rPr lang="es-ES" sz="1200" i="0" kern="1200" baseline="0" dirty="0" err="1" smtClean="0">
                <a:solidFill>
                  <a:schemeClr val="tx1"/>
                </a:solidFill>
                <a:latin typeface="+mn-lt"/>
                <a:ea typeface="+mn-ea"/>
                <a:cs typeface="+mn-cs"/>
              </a:rPr>
              <a:t>The</a:t>
            </a:r>
            <a:r>
              <a:rPr lang="es-ES" sz="1200" i="0" kern="1200" baseline="0" dirty="0" smtClean="0">
                <a:solidFill>
                  <a:schemeClr val="tx1"/>
                </a:solidFill>
                <a:latin typeface="+mn-lt"/>
                <a:ea typeface="+mn-ea"/>
                <a:cs typeface="+mn-cs"/>
              </a:rPr>
              <a:t> active </a:t>
            </a:r>
            <a:r>
              <a:rPr lang="es-ES" sz="1200" i="0" kern="1200" baseline="0" dirty="0" err="1" smtClean="0">
                <a:solidFill>
                  <a:schemeClr val="tx1"/>
                </a:solidFill>
                <a:latin typeface="+mn-lt"/>
                <a:ea typeface="+mn-ea"/>
                <a:cs typeface="+mn-cs"/>
              </a:rPr>
              <a:t>form</a:t>
            </a:r>
            <a:r>
              <a:rPr lang="es-ES" sz="1200" i="0" kern="1200" baseline="0" dirty="0" smtClean="0">
                <a:solidFill>
                  <a:schemeClr val="tx1"/>
                </a:solidFill>
                <a:latin typeface="+mn-lt"/>
                <a:ea typeface="+mn-ea"/>
                <a:cs typeface="+mn-cs"/>
              </a:rPr>
              <a:t> of </a:t>
            </a:r>
            <a:r>
              <a:rPr lang="es-ES" sz="1200" i="0" kern="1200" baseline="0" dirty="0" err="1" smtClean="0">
                <a:solidFill>
                  <a:schemeClr val="tx1"/>
                </a:solidFill>
                <a:latin typeface="+mn-lt"/>
                <a:ea typeface="+mn-ea"/>
                <a:cs typeface="+mn-cs"/>
              </a:rPr>
              <a:t>vitamin</a:t>
            </a:r>
            <a:r>
              <a:rPr lang="es-ES" sz="1200" i="0" kern="1200" baseline="0" dirty="0" smtClean="0">
                <a:solidFill>
                  <a:schemeClr val="tx1"/>
                </a:solidFill>
                <a:latin typeface="+mn-lt"/>
                <a:ea typeface="+mn-ea"/>
                <a:cs typeface="+mn-cs"/>
              </a:rPr>
              <a:t> D—25-dihydroxyvitamin D—</a:t>
            </a:r>
            <a:r>
              <a:rPr lang="es-ES" sz="1200" i="0" kern="1200" baseline="0" dirty="0" err="1" smtClean="0">
                <a:solidFill>
                  <a:schemeClr val="tx1"/>
                </a:solidFill>
                <a:latin typeface="+mn-lt"/>
                <a:ea typeface="+mn-ea"/>
                <a:cs typeface="+mn-cs"/>
              </a:rPr>
              <a:t>stimulates</a:t>
            </a:r>
            <a:r>
              <a:rPr lang="es-ES" sz="1200" i="0" kern="1200" baseline="0" dirty="0" smtClean="0">
                <a:solidFill>
                  <a:schemeClr val="tx1"/>
                </a:solidFill>
                <a:latin typeface="+mn-lt"/>
                <a:ea typeface="+mn-ea"/>
                <a:cs typeface="+mn-cs"/>
              </a:rPr>
              <a:t> </a:t>
            </a:r>
            <a:r>
              <a:rPr lang="es-ES" sz="1200" i="0" kern="1200" baseline="0" dirty="0" err="1" smtClean="0">
                <a:solidFill>
                  <a:schemeClr val="tx1"/>
                </a:solidFill>
                <a:latin typeface="+mn-lt"/>
                <a:ea typeface="+mn-ea"/>
                <a:cs typeface="+mn-cs"/>
              </a:rPr>
              <a:t>all</a:t>
            </a:r>
            <a:r>
              <a:rPr lang="es-ES" sz="1200" i="0" kern="1200" baseline="0" dirty="0" smtClean="0">
                <a:solidFill>
                  <a:schemeClr val="tx1"/>
                </a:solidFill>
                <a:latin typeface="+mn-lt"/>
                <a:ea typeface="+mn-ea"/>
                <a:cs typeface="+mn-cs"/>
              </a:rPr>
              <a:t> </a:t>
            </a:r>
            <a:r>
              <a:rPr lang="es-ES" sz="1200" i="0" kern="1200" baseline="0" dirty="0" err="1" smtClean="0">
                <a:solidFill>
                  <a:schemeClr val="tx1"/>
                </a:solidFill>
                <a:latin typeface="+mn-lt"/>
                <a:ea typeface="+mn-ea"/>
                <a:cs typeface="+mn-cs"/>
              </a:rPr>
              <a:t>three</a:t>
            </a:r>
            <a:r>
              <a:rPr lang="es-ES" sz="1200" i="0" kern="1200" baseline="0" dirty="0" smtClean="0">
                <a:solidFill>
                  <a:schemeClr val="tx1"/>
                </a:solidFill>
                <a:latin typeface="+mn-lt"/>
                <a:ea typeface="+mn-ea"/>
                <a:cs typeface="+mn-cs"/>
              </a:rPr>
              <a:t> </a:t>
            </a:r>
            <a:r>
              <a:rPr lang="es-ES" sz="1200" i="0" kern="1200" baseline="0" dirty="0" err="1" smtClean="0">
                <a:solidFill>
                  <a:schemeClr val="tx1"/>
                </a:solidFill>
                <a:latin typeface="+mn-lt"/>
                <a:ea typeface="+mn-ea"/>
                <a:cs typeface="+mn-cs"/>
              </a:rPr>
              <a:t>steps</a:t>
            </a:r>
            <a:r>
              <a:rPr lang="es-ES" sz="1200" i="0" kern="1200" baseline="0" dirty="0" smtClean="0">
                <a:solidFill>
                  <a:schemeClr val="tx1"/>
                </a:solidFill>
                <a:latin typeface="+mn-lt"/>
                <a:ea typeface="+mn-ea"/>
                <a:cs typeface="+mn-cs"/>
              </a:rPr>
              <a:t> of </a:t>
            </a:r>
            <a:r>
              <a:rPr lang="es-ES" sz="1200" i="0" kern="1200" baseline="0" dirty="0" err="1" smtClean="0">
                <a:solidFill>
                  <a:schemeClr val="tx1"/>
                </a:solidFill>
                <a:latin typeface="+mn-lt"/>
                <a:ea typeface="+mn-ea"/>
                <a:cs typeface="+mn-cs"/>
              </a:rPr>
              <a:t>transcellular</a:t>
            </a:r>
            <a:r>
              <a:rPr lang="es-ES" sz="1200" i="0" kern="1200" baseline="0" dirty="0" smtClean="0">
                <a:solidFill>
                  <a:schemeClr val="tx1"/>
                </a:solidFill>
                <a:latin typeface="+mn-lt"/>
                <a:ea typeface="+mn-ea"/>
                <a:cs typeface="+mn-cs"/>
              </a:rPr>
              <a:t> Ca</a:t>
            </a:r>
            <a:r>
              <a:rPr lang="es-ES" sz="1200" i="0" kern="1200" baseline="30000" dirty="0" smtClean="0">
                <a:solidFill>
                  <a:schemeClr val="tx1"/>
                </a:solidFill>
                <a:latin typeface="+mn-lt"/>
                <a:ea typeface="+mn-ea"/>
                <a:cs typeface="+mn-cs"/>
              </a:rPr>
              <a:t>2+</a:t>
            </a:r>
            <a:r>
              <a:rPr lang="es-ES" sz="1200" i="0" kern="1200" baseline="0" dirty="0" smtClean="0">
                <a:solidFill>
                  <a:schemeClr val="tx1"/>
                </a:solidFill>
                <a:latin typeface="+mn-lt"/>
                <a:ea typeface="+mn-ea"/>
                <a:cs typeface="+mn-cs"/>
              </a:rPr>
              <a:t> </a:t>
            </a:r>
            <a:r>
              <a:rPr lang="es-ES" sz="1200" i="0" kern="1200" baseline="0" dirty="0" err="1" smtClean="0">
                <a:solidFill>
                  <a:schemeClr val="tx1"/>
                </a:solidFill>
                <a:latin typeface="+mn-lt"/>
                <a:ea typeface="+mn-ea"/>
                <a:cs typeface="+mn-cs"/>
              </a:rPr>
              <a:t>absorption</a:t>
            </a:r>
            <a:r>
              <a:rPr lang="es-ES" sz="1200" i="0" kern="1200" baseline="0" dirty="0" smtClean="0">
                <a:solidFill>
                  <a:schemeClr val="tx1"/>
                </a:solidFill>
                <a:latin typeface="+mn-lt"/>
                <a:ea typeface="+mn-ea"/>
                <a:cs typeface="+mn-cs"/>
              </a:rPr>
              <a:t>. B, P</a:t>
            </a:r>
            <a:r>
              <a:rPr lang="es-ES" sz="1200" i="0" kern="1200" baseline="-25000" dirty="0" smtClean="0">
                <a:solidFill>
                  <a:schemeClr val="tx1"/>
                </a:solidFill>
                <a:latin typeface="+mn-lt"/>
                <a:ea typeface="+mn-ea"/>
                <a:cs typeface="+mn-cs"/>
              </a:rPr>
              <a:t>i</a:t>
            </a:r>
            <a:r>
              <a:rPr lang="es-ES" sz="1200" i="0" kern="1200" baseline="0" dirty="0" smtClean="0">
                <a:solidFill>
                  <a:schemeClr val="tx1"/>
                </a:solidFill>
                <a:latin typeface="+mn-lt"/>
                <a:ea typeface="+mn-ea"/>
                <a:cs typeface="+mn-cs"/>
              </a:rPr>
              <a:t> </a:t>
            </a:r>
            <a:r>
              <a:rPr lang="es-ES" sz="1200" i="0" kern="1200" baseline="0" dirty="0" err="1" smtClean="0">
                <a:solidFill>
                  <a:schemeClr val="tx1"/>
                </a:solidFill>
                <a:latin typeface="+mn-lt"/>
                <a:ea typeface="+mn-ea"/>
                <a:cs typeface="+mn-cs"/>
              </a:rPr>
              <a:t>enters</a:t>
            </a:r>
            <a:r>
              <a:rPr lang="es-ES" sz="1200" i="0" kern="1200" baseline="0" dirty="0" smtClean="0">
                <a:solidFill>
                  <a:schemeClr val="tx1"/>
                </a:solidFill>
                <a:latin typeface="+mn-lt"/>
                <a:ea typeface="+mn-ea"/>
                <a:cs typeface="+mn-cs"/>
              </a:rPr>
              <a:t> </a:t>
            </a:r>
            <a:r>
              <a:rPr lang="es-ES" sz="1200" i="0" kern="1200" baseline="0" dirty="0" err="1" smtClean="0">
                <a:solidFill>
                  <a:schemeClr val="tx1"/>
                </a:solidFill>
                <a:latin typeface="+mn-lt"/>
                <a:ea typeface="+mn-ea"/>
                <a:cs typeface="+mn-cs"/>
              </a:rPr>
              <a:t>the</a:t>
            </a:r>
            <a:r>
              <a:rPr lang="es-ES" sz="1200" i="0" kern="1200" baseline="0" dirty="0" smtClean="0">
                <a:solidFill>
                  <a:schemeClr val="tx1"/>
                </a:solidFill>
                <a:latin typeface="+mn-lt"/>
                <a:ea typeface="+mn-ea"/>
                <a:cs typeface="+mn-cs"/>
              </a:rPr>
              <a:t> </a:t>
            </a:r>
            <a:r>
              <a:rPr lang="es-ES" sz="1200" i="0" kern="1200" baseline="0" dirty="0" err="1" smtClean="0">
                <a:solidFill>
                  <a:schemeClr val="tx1"/>
                </a:solidFill>
                <a:latin typeface="+mn-lt"/>
                <a:ea typeface="+mn-ea"/>
                <a:cs typeface="+mn-cs"/>
              </a:rPr>
              <a:t>enterocyte</a:t>
            </a:r>
            <a:r>
              <a:rPr lang="es-ES" sz="1200" i="0" kern="1200" baseline="0" dirty="0" smtClean="0">
                <a:solidFill>
                  <a:schemeClr val="tx1"/>
                </a:solidFill>
                <a:latin typeface="+mn-lt"/>
                <a:ea typeface="+mn-ea"/>
                <a:cs typeface="+mn-cs"/>
              </a:rPr>
              <a:t> </a:t>
            </a:r>
            <a:r>
              <a:rPr lang="es-ES" sz="1200" i="0" kern="1200" baseline="0" dirty="0" err="1" smtClean="0">
                <a:solidFill>
                  <a:schemeClr val="tx1"/>
                </a:solidFill>
                <a:latin typeface="+mn-lt"/>
                <a:ea typeface="+mn-ea"/>
                <a:cs typeface="+mn-cs"/>
              </a:rPr>
              <a:t>across</a:t>
            </a:r>
            <a:r>
              <a:rPr lang="es-ES" sz="1200" i="0" kern="1200" baseline="0" dirty="0" smtClean="0">
                <a:solidFill>
                  <a:schemeClr val="tx1"/>
                </a:solidFill>
                <a:latin typeface="+mn-lt"/>
                <a:ea typeface="+mn-ea"/>
                <a:cs typeface="+mn-cs"/>
              </a:rPr>
              <a:t> </a:t>
            </a:r>
            <a:r>
              <a:rPr lang="es-ES" sz="1200" i="0" kern="1200" baseline="0" dirty="0" err="1" smtClean="0">
                <a:solidFill>
                  <a:schemeClr val="tx1"/>
                </a:solidFill>
                <a:latin typeface="+mn-lt"/>
                <a:ea typeface="+mn-ea"/>
                <a:cs typeface="+mn-cs"/>
              </a:rPr>
              <a:t>the</a:t>
            </a:r>
            <a:r>
              <a:rPr lang="es-ES" sz="1200" i="0" kern="1200" baseline="0" dirty="0" smtClean="0">
                <a:solidFill>
                  <a:schemeClr val="tx1"/>
                </a:solidFill>
                <a:latin typeface="+mn-lt"/>
                <a:ea typeface="+mn-ea"/>
                <a:cs typeface="+mn-cs"/>
              </a:rPr>
              <a:t> apical </a:t>
            </a:r>
            <a:r>
              <a:rPr lang="es-ES" sz="1200" i="0" kern="1200" baseline="0" dirty="0" err="1" smtClean="0">
                <a:solidFill>
                  <a:schemeClr val="tx1"/>
                </a:solidFill>
                <a:latin typeface="+mn-lt"/>
                <a:ea typeface="+mn-ea"/>
                <a:cs typeface="+mn-cs"/>
              </a:rPr>
              <a:t>membrane</a:t>
            </a:r>
            <a:r>
              <a:rPr lang="es-ES" sz="1200" i="0" kern="1200" baseline="0" dirty="0" smtClean="0">
                <a:solidFill>
                  <a:schemeClr val="tx1"/>
                </a:solidFill>
                <a:latin typeface="+mn-lt"/>
                <a:ea typeface="+mn-ea"/>
                <a:cs typeface="+mn-cs"/>
              </a:rPr>
              <a:t> </a:t>
            </a:r>
            <a:r>
              <a:rPr lang="es-ES" sz="1200" i="0" kern="1200" baseline="0" dirty="0" err="1" smtClean="0">
                <a:solidFill>
                  <a:schemeClr val="tx1"/>
                </a:solidFill>
                <a:latin typeface="+mn-lt"/>
                <a:ea typeface="+mn-ea"/>
                <a:cs typeface="+mn-cs"/>
              </a:rPr>
              <a:t>through</a:t>
            </a:r>
            <a:r>
              <a:rPr lang="es-ES" sz="1200" i="0" kern="1200" baseline="0" dirty="0" smtClean="0">
                <a:solidFill>
                  <a:schemeClr val="tx1"/>
                </a:solidFill>
                <a:latin typeface="+mn-lt"/>
                <a:ea typeface="+mn-ea"/>
                <a:cs typeface="+mn-cs"/>
              </a:rPr>
              <a:t> </a:t>
            </a:r>
            <a:r>
              <a:rPr lang="es-ES" sz="1200" i="0" kern="1200" baseline="0" dirty="0" err="1" smtClean="0">
                <a:solidFill>
                  <a:schemeClr val="tx1"/>
                </a:solidFill>
                <a:latin typeface="+mn-lt"/>
                <a:ea typeface="+mn-ea"/>
                <a:cs typeface="+mn-cs"/>
              </a:rPr>
              <a:t>an</a:t>
            </a:r>
            <a:r>
              <a:rPr lang="es-ES" sz="1200" i="0" kern="1200" baseline="0" dirty="0" smtClean="0">
                <a:solidFill>
                  <a:schemeClr val="tx1"/>
                </a:solidFill>
                <a:latin typeface="+mn-lt"/>
                <a:ea typeface="+mn-ea"/>
                <a:cs typeface="+mn-cs"/>
              </a:rPr>
              <a:t> </a:t>
            </a:r>
            <a:r>
              <a:rPr lang="es-ES" sz="1200" i="0" kern="1200" baseline="0" dirty="0" err="1" smtClean="0">
                <a:solidFill>
                  <a:schemeClr val="tx1"/>
                </a:solidFill>
                <a:latin typeface="+mn-lt"/>
                <a:ea typeface="+mn-ea"/>
                <a:cs typeface="+mn-cs"/>
              </a:rPr>
              <a:t>Na</a:t>
            </a:r>
            <a:r>
              <a:rPr lang="es-ES" sz="1200" i="0" kern="1200" baseline="0" dirty="0" smtClean="0">
                <a:solidFill>
                  <a:schemeClr val="tx1"/>
                </a:solidFill>
                <a:latin typeface="+mn-lt"/>
                <a:ea typeface="+mn-ea"/>
                <a:cs typeface="+mn-cs"/>
              </a:rPr>
              <a:t>/P</a:t>
            </a:r>
            <a:r>
              <a:rPr lang="es-ES" sz="1200" i="0" kern="1200" baseline="-25000" dirty="0" smtClean="0">
                <a:solidFill>
                  <a:schemeClr val="tx1"/>
                </a:solidFill>
                <a:latin typeface="+mn-lt"/>
                <a:ea typeface="+mn-ea"/>
                <a:cs typeface="+mn-cs"/>
              </a:rPr>
              <a:t>i</a:t>
            </a:r>
            <a:r>
              <a:rPr lang="es-ES" sz="1200" i="0" kern="1200" baseline="0" dirty="0" smtClean="0">
                <a:solidFill>
                  <a:schemeClr val="tx1"/>
                </a:solidFill>
                <a:latin typeface="+mn-lt"/>
                <a:ea typeface="+mn-ea"/>
                <a:cs typeface="+mn-cs"/>
              </a:rPr>
              <a:t> (</a:t>
            </a:r>
            <a:r>
              <a:rPr lang="es-ES" sz="1200" i="0" kern="1200" baseline="0" dirty="0" err="1" smtClean="0">
                <a:solidFill>
                  <a:schemeClr val="tx1"/>
                </a:solidFill>
                <a:latin typeface="+mn-lt"/>
                <a:ea typeface="+mn-ea"/>
                <a:cs typeface="+mn-cs"/>
              </a:rPr>
              <a:t>NaPi</a:t>
            </a:r>
            <a:r>
              <a:rPr lang="es-ES" sz="1200" i="0" kern="1200" baseline="0" dirty="0" smtClean="0">
                <a:solidFill>
                  <a:schemeClr val="tx1"/>
                </a:solidFill>
                <a:latin typeface="+mn-lt"/>
                <a:ea typeface="+mn-ea"/>
                <a:cs typeface="+mn-cs"/>
              </a:rPr>
              <a:t>) </a:t>
            </a:r>
            <a:r>
              <a:rPr lang="es-ES" sz="1200" i="0" kern="1200" baseline="0" dirty="0" err="1" smtClean="0">
                <a:solidFill>
                  <a:schemeClr val="tx1"/>
                </a:solidFill>
                <a:latin typeface="+mn-lt"/>
                <a:ea typeface="+mn-ea"/>
                <a:cs typeface="+mn-cs"/>
              </a:rPr>
              <a:t>cotransporter</a:t>
            </a:r>
            <a:r>
              <a:rPr lang="es-ES" sz="1200" i="0" kern="1200" baseline="0" dirty="0" smtClean="0">
                <a:solidFill>
                  <a:schemeClr val="tx1"/>
                </a:solidFill>
                <a:latin typeface="+mn-lt"/>
                <a:ea typeface="+mn-ea"/>
                <a:cs typeface="+mn-cs"/>
              </a:rPr>
              <a:t>. Once </a:t>
            </a:r>
            <a:r>
              <a:rPr lang="es-ES" sz="1200" i="0" kern="1200" baseline="0" dirty="0" err="1" smtClean="0">
                <a:solidFill>
                  <a:schemeClr val="tx1"/>
                </a:solidFill>
                <a:latin typeface="+mn-lt"/>
                <a:ea typeface="+mn-ea"/>
                <a:cs typeface="+mn-cs"/>
              </a:rPr>
              <a:t>inside</a:t>
            </a:r>
            <a:r>
              <a:rPr lang="es-ES" sz="1200" i="0" kern="1200" baseline="0" dirty="0" smtClean="0">
                <a:solidFill>
                  <a:schemeClr val="tx1"/>
                </a:solidFill>
                <a:latin typeface="+mn-lt"/>
                <a:ea typeface="+mn-ea"/>
                <a:cs typeface="+mn-cs"/>
              </a:rPr>
              <a:t> </a:t>
            </a:r>
            <a:r>
              <a:rPr lang="es-ES" sz="1200" i="0" kern="1200" baseline="0" dirty="0" err="1" smtClean="0">
                <a:solidFill>
                  <a:schemeClr val="tx1"/>
                </a:solidFill>
                <a:latin typeface="+mn-lt"/>
                <a:ea typeface="+mn-ea"/>
                <a:cs typeface="+mn-cs"/>
              </a:rPr>
              <a:t>the</a:t>
            </a:r>
            <a:r>
              <a:rPr lang="es-ES" sz="1200" i="0" kern="1200" baseline="0" dirty="0" smtClean="0">
                <a:solidFill>
                  <a:schemeClr val="tx1"/>
                </a:solidFill>
                <a:latin typeface="+mn-lt"/>
                <a:ea typeface="+mn-ea"/>
                <a:cs typeface="+mn-cs"/>
              </a:rPr>
              <a:t> </a:t>
            </a:r>
            <a:r>
              <a:rPr lang="es-ES" sz="1200" i="0" kern="1200" baseline="0" dirty="0" err="1" smtClean="0">
                <a:solidFill>
                  <a:schemeClr val="tx1"/>
                </a:solidFill>
                <a:latin typeface="+mn-lt"/>
                <a:ea typeface="+mn-ea"/>
                <a:cs typeface="+mn-cs"/>
              </a:rPr>
              <a:t>cell</a:t>
            </a:r>
            <a:r>
              <a:rPr lang="es-ES" sz="1200" i="0" kern="1200" baseline="0" dirty="0" smtClean="0">
                <a:solidFill>
                  <a:schemeClr val="tx1"/>
                </a:solidFill>
                <a:latin typeface="+mn-lt"/>
                <a:ea typeface="+mn-ea"/>
                <a:cs typeface="+mn-cs"/>
              </a:rPr>
              <a:t>, </a:t>
            </a:r>
            <a:r>
              <a:rPr lang="es-ES" sz="1200" i="0" kern="1200" baseline="0" dirty="0" err="1" smtClean="0">
                <a:solidFill>
                  <a:schemeClr val="tx1"/>
                </a:solidFill>
                <a:latin typeface="+mn-lt"/>
                <a:ea typeface="+mn-ea"/>
                <a:cs typeface="+mn-cs"/>
              </a:rPr>
              <a:t>the</a:t>
            </a:r>
            <a:r>
              <a:rPr lang="es-ES" sz="1200" i="0" kern="1200" baseline="0" dirty="0" smtClean="0">
                <a:solidFill>
                  <a:schemeClr val="tx1"/>
                </a:solidFill>
                <a:latin typeface="+mn-lt"/>
                <a:ea typeface="+mn-ea"/>
                <a:cs typeface="+mn-cs"/>
              </a:rPr>
              <a:t> P</a:t>
            </a:r>
            <a:r>
              <a:rPr lang="es-ES" sz="1200" i="0" kern="1200" baseline="-25000" dirty="0" smtClean="0">
                <a:solidFill>
                  <a:schemeClr val="tx1"/>
                </a:solidFill>
                <a:latin typeface="+mn-lt"/>
                <a:ea typeface="+mn-ea"/>
                <a:cs typeface="+mn-cs"/>
              </a:rPr>
              <a:t>i</a:t>
            </a:r>
            <a:r>
              <a:rPr lang="es-ES" sz="1200" i="0" kern="1200" baseline="0" dirty="0" smtClean="0">
                <a:solidFill>
                  <a:schemeClr val="tx1"/>
                </a:solidFill>
                <a:latin typeface="+mn-lt"/>
                <a:ea typeface="+mn-ea"/>
                <a:cs typeface="+mn-cs"/>
              </a:rPr>
              <a:t> </a:t>
            </a:r>
            <a:r>
              <a:rPr lang="es-ES" sz="1200" i="0" kern="1200" baseline="0" dirty="0" err="1" smtClean="0">
                <a:solidFill>
                  <a:schemeClr val="tx1"/>
                </a:solidFill>
                <a:latin typeface="+mn-lt"/>
                <a:ea typeface="+mn-ea"/>
                <a:cs typeface="+mn-cs"/>
              </a:rPr>
              <a:t>is</a:t>
            </a:r>
            <a:r>
              <a:rPr lang="es-ES" sz="1200" i="0" kern="1200" baseline="0" dirty="0" smtClean="0">
                <a:solidFill>
                  <a:schemeClr val="tx1"/>
                </a:solidFill>
                <a:latin typeface="+mn-lt"/>
                <a:ea typeface="+mn-ea"/>
                <a:cs typeface="+mn-cs"/>
              </a:rPr>
              <a:t> </a:t>
            </a:r>
            <a:r>
              <a:rPr lang="es-ES" sz="1200" i="0" kern="1200" baseline="0" dirty="0" err="1" smtClean="0">
                <a:solidFill>
                  <a:schemeClr val="tx1"/>
                </a:solidFill>
                <a:latin typeface="+mn-lt"/>
                <a:ea typeface="+mn-ea"/>
                <a:cs typeface="+mn-cs"/>
              </a:rPr>
              <a:t>extruded</a:t>
            </a:r>
            <a:r>
              <a:rPr lang="es-ES" sz="1200" i="0" kern="1200" baseline="0" dirty="0" smtClean="0">
                <a:solidFill>
                  <a:schemeClr val="tx1"/>
                </a:solidFill>
                <a:latin typeface="+mn-lt"/>
                <a:ea typeface="+mn-ea"/>
                <a:cs typeface="+mn-cs"/>
              </a:rPr>
              <a:t> </a:t>
            </a:r>
            <a:r>
              <a:rPr lang="es-ES" sz="1200" i="0" kern="1200" baseline="0" dirty="0" err="1" smtClean="0">
                <a:solidFill>
                  <a:schemeClr val="tx1"/>
                </a:solidFill>
                <a:latin typeface="+mn-lt"/>
                <a:ea typeface="+mn-ea"/>
                <a:cs typeface="+mn-cs"/>
              </a:rPr>
              <a:t>across</a:t>
            </a:r>
            <a:r>
              <a:rPr lang="es-ES" sz="1200" i="0" kern="1200" baseline="0" dirty="0" smtClean="0">
                <a:solidFill>
                  <a:schemeClr val="tx1"/>
                </a:solidFill>
                <a:latin typeface="+mn-lt"/>
                <a:ea typeface="+mn-ea"/>
                <a:cs typeface="+mn-cs"/>
              </a:rPr>
              <a:t> </a:t>
            </a:r>
            <a:r>
              <a:rPr lang="es-ES" sz="1200" i="0" kern="1200" baseline="0" dirty="0" err="1" smtClean="0">
                <a:solidFill>
                  <a:schemeClr val="tx1"/>
                </a:solidFill>
                <a:latin typeface="+mn-lt"/>
                <a:ea typeface="+mn-ea"/>
                <a:cs typeface="+mn-cs"/>
              </a:rPr>
              <a:t>the</a:t>
            </a:r>
            <a:r>
              <a:rPr lang="es-ES" sz="1200" i="0" kern="1200" baseline="0" dirty="0" smtClean="0">
                <a:solidFill>
                  <a:schemeClr val="tx1"/>
                </a:solidFill>
                <a:latin typeface="+mn-lt"/>
                <a:ea typeface="+mn-ea"/>
                <a:cs typeface="+mn-cs"/>
              </a:rPr>
              <a:t> </a:t>
            </a:r>
            <a:r>
              <a:rPr lang="es-ES" sz="1200" i="0" kern="1200" baseline="0" dirty="0" err="1" smtClean="0">
                <a:solidFill>
                  <a:schemeClr val="tx1"/>
                </a:solidFill>
                <a:latin typeface="+mn-lt"/>
                <a:ea typeface="+mn-ea"/>
                <a:cs typeface="+mn-cs"/>
              </a:rPr>
              <a:t>basolateral</a:t>
            </a:r>
            <a:r>
              <a:rPr lang="es-ES" sz="1200" i="0" kern="1200" baseline="0" dirty="0" smtClean="0">
                <a:solidFill>
                  <a:schemeClr val="tx1"/>
                </a:solidFill>
                <a:latin typeface="+mn-lt"/>
                <a:ea typeface="+mn-ea"/>
                <a:cs typeface="+mn-cs"/>
              </a:rPr>
              <a:t> </a:t>
            </a:r>
            <a:r>
              <a:rPr lang="es-ES" sz="1200" i="0" kern="1200" baseline="0" dirty="0" err="1" smtClean="0">
                <a:solidFill>
                  <a:schemeClr val="tx1"/>
                </a:solidFill>
                <a:latin typeface="+mn-lt"/>
                <a:ea typeface="+mn-ea"/>
                <a:cs typeface="+mn-cs"/>
              </a:rPr>
              <a:t>membrane</a:t>
            </a:r>
            <a:r>
              <a:rPr lang="es-ES" sz="1200" i="0" kern="1200" baseline="0" dirty="0" smtClean="0">
                <a:solidFill>
                  <a:schemeClr val="tx1"/>
                </a:solidFill>
                <a:latin typeface="+mn-lt"/>
                <a:ea typeface="+mn-ea"/>
                <a:cs typeface="+mn-cs"/>
              </a:rPr>
              <a:t>. </a:t>
            </a:r>
            <a:r>
              <a:rPr lang="es-ES" sz="1200" i="0" kern="1200" baseline="0" dirty="0" err="1" smtClean="0">
                <a:solidFill>
                  <a:schemeClr val="tx1"/>
                </a:solidFill>
                <a:latin typeface="+mn-lt"/>
                <a:ea typeface="+mn-ea"/>
                <a:cs typeface="+mn-cs"/>
              </a:rPr>
              <a:t>Thus</a:t>
            </a:r>
            <a:r>
              <a:rPr lang="es-ES" sz="1200" i="0" kern="1200" baseline="0" dirty="0" smtClean="0">
                <a:solidFill>
                  <a:schemeClr val="tx1"/>
                </a:solidFill>
                <a:latin typeface="+mn-lt"/>
                <a:ea typeface="+mn-ea"/>
                <a:cs typeface="+mn-cs"/>
              </a:rPr>
              <a:t>, </a:t>
            </a:r>
            <a:r>
              <a:rPr lang="es-ES" sz="1200" i="0" kern="1200" baseline="0" dirty="0" err="1" smtClean="0">
                <a:solidFill>
                  <a:schemeClr val="tx1"/>
                </a:solidFill>
                <a:latin typeface="+mn-lt"/>
                <a:ea typeface="+mn-ea"/>
                <a:cs typeface="+mn-cs"/>
              </a:rPr>
              <a:t>the</a:t>
            </a:r>
            <a:r>
              <a:rPr lang="es-ES" sz="1200" i="0" kern="1200" baseline="0" dirty="0" smtClean="0">
                <a:solidFill>
                  <a:schemeClr val="tx1"/>
                </a:solidFill>
                <a:latin typeface="+mn-lt"/>
                <a:ea typeface="+mn-ea"/>
                <a:cs typeface="+mn-cs"/>
              </a:rPr>
              <a:t> net </a:t>
            </a:r>
            <a:r>
              <a:rPr lang="es-ES" sz="1200" i="0" kern="1200" baseline="0" dirty="0" err="1" smtClean="0">
                <a:solidFill>
                  <a:schemeClr val="tx1"/>
                </a:solidFill>
                <a:latin typeface="+mn-lt"/>
                <a:ea typeface="+mn-ea"/>
                <a:cs typeface="+mn-cs"/>
              </a:rPr>
              <a:t>effect</a:t>
            </a:r>
            <a:r>
              <a:rPr lang="es-ES" sz="1200" i="0" kern="1200" baseline="0" dirty="0" smtClean="0">
                <a:solidFill>
                  <a:schemeClr val="tx1"/>
                </a:solidFill>
                <a:latin typeface="+mn-lt"/>
                <a:ea typeface="+mn-ea"/>
                <a:cs typeface="+mn-cs"/>
              </a:rPr>
              <a:t> </a:t>
            </a:r>
            <a:r>
              <a:rPr lang="es-ES" sz="1200" i="0" kern="1200" baseline="0" dirty="0" err="1" smtClean="0">
                <a:solidFill>
                  <a:schemeClr val="tx1"/>
                </a:solidFill>
                <a:latin typeface="+mn-lt"/>
                <a:ea typeface="+mn-ea"/>
                <a:cs typeface="+mn-cs"/>
              </a:rPr>
              <a:t>is</a:t>
            </a:r>
            <a:r>
              <a:rPr lang="es-ES" sz="1200" i="0" kern="1200" baseline="0" dirty="0" smtClean="0">
                <a:solidFill>
                  <a:schemeClr val="tx1"/>
                </a:solidFill>
                <a:latin typeface="+mn-lt"/>
                <a:ea typeface="+mn-ea"/>
                <a:cs typeface="+mn-cs"/>
              </a:rPr>
              <a:t> P</a:t>
            </a:r>
            <a:r>
              <a:rPr lang="es-ES" sz="1200" i="0" kern="1200" baseline="-25000" dirty="0" smtClean="0">
                <a:solidFill>
                  <a:schemeClr val="tx1"/>
                </a:solidFill>
                <a:latin typeface="+mn-lt"/>
                <a:ea typeface="+mn-ea"/>
                <a:cs typeface="+mn-cs"/>
              </a:rPr>
              <a:t>i</a:t>
            </a:r>
            <a:r>
              <a:rPr lang="es-ES" sz="1200" i="0" kern="1200" baseline="0" dirty="0" smtClean="0">
                <a:solidFill>
                  <a:schemeClr val="tx1"/>
                </a:solidFill>
                <a:latin typeface="+mn-lt"/>
                <a:ea typeface="+mn-ea"/>
                <a:cs typeface="+mn-cs"/>
              </a:rPr>
              <a:t> </a:t>
            </a:r>
            <a:r>
              <a:rPr lang="es-ES" sz="1200" i="0" kern="1200" baseline="0" dirty="0" err="1" smtClean="0">
                <a:solidFill>
                  <a:schemeClr val="tx1"/>
                </a:solidFill>
                <a:latin typeface="+mn-lt"/>
                <a:ea typeface="+mn-ea"/>
                <a:cs typeface="+mn-cs"/>
              </a:rPr>
              <a:t>absorption</a:t>
            </a:r>
            <a:r>
              <a:rPr lang="es-ES" sz="1200" i="0" kern="1200" baseline="0" dirty="0" smtClean="0">
                <a:solidFill>
                  <a:schemeClr val="tx1"/>
                </a:solidFill>
                <a:latin typeface="+mn-lt"/>
                <a:ea typeface="+mn-ea"/>
                <a:cs typeface="+mn-cs"/>
              </a:rPr>
              <a:t>.</a:t>
            </a:r>
          </a:p>
          <a:p>
            <a:r>
              <a:rPr lang="es-ES" sz="1200" i="0" kern="1200" baseline="0" dirty="0" smtClean="0">
                <a:solidFill>
                  <a:schemeClr val="tx1"/>
                </a:solidFill>
                <a:latin typeface="+mn-lt"/>
                <a:ea typeface="+mn-ea"/>
                <a:cs typeface="+mn-cs"/>
              </a:rPr>
              <a:t>TRPV5, PMCA1b, NCx1</a:t>
            </a:r>
            <a:endParaRPr lang="es-ES" dirty="0"/>
          </a:p>
        </p:txBody>
      </p:sp>
      <p:sp>
        <p:nvSpPr>
          <p:cNvPr id="4" name="Marcador de número de diapositiva 3"/>
          <p:cNvSpPr>
            <a:spLocks noGrp="1"/>
          </p:cNvSpPr>
          <p:nvPr>
            <p:ph type="sldNum" sz="quarter" idx="10"/>
          </p:nvPr>
        </p:nvSpPr>
        <p:spPr/>
        <p:txBody>
          <a:bodyPr/>
          <a:lstStyle/>
          <a:p>
            <a:fld id="{66245B20-EE6F-B945-B49C-8BFBE2C8A33C}" type="slidenum">
              <a:rPr lang="en-US" smtClean="0"/>
              <a:t>12</a:t>
            </a:fld>
            <a:endParaRPr lang="en-US"/>
          </a:p>
        </p:txBody>
      </p:sp>
    </p:spTree>
    <p:extLst>
      <p:ext uri="{BB962C8B-B14F-4D97-AF65-F5344CB8AC3E}">
        <p14:creationId xmlns:p14="http://schemas.microsoft.com/office/powerpoint/2010/main" val="2002041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i="0" kern="1200" baseline="0" dirty="0" err="1" smtClean="0">
                <a:solidFill>
                  <a:schemeClr val="tx1"/>
                </a:solidFill>
                <a:latin typeface="+mn-lt"/>
                <a:ea typeface="+mn-ea"/>
                <a:cs typeface="+mn-cs"/>
              </a:rPr>
              <a:t>The</a:t>
            </a:r>
            <a:r>
              <a:rPr lang="es-ES" sz="1200" i="0" kern="1200" baseline="0" dirty="0" smtClean="0">
                <a:solidFill>
                  <a:schemeClr val="tx1"/>
                </a:solidFill>
                <a:latin typeface="+mn-lt"/>
                <a:ea typeface="+mn-ea"/>
                <a:cs typeface="+mn-cs"/>
              </a:rPr>
              <a:t> active </a:t>
            </a:r>
            <a:r>
              <a:rPr lang="es-ES" sz="1200" i="0" kern="1200" baseline="0" dirty="0" err="1" smtClean="0">
                <a:solidFill>
                  <a:schemeClr val="tx1"/>
                </a:solidFill>
                <a:latin typeface="+mn-lt"/>
                <a:ea typeface="+mn-ea"/>
                <a:cs typeface="+mn-cs"/>
              </a:rPr>
              <a:t>form</a:t>
            </a:r>
            <a:r>
              <a:rPr lang="es-ES" sz="1200" i="0" kern="1200" baseline="0" dirty="0" smtClean="0">
                <a:solidFill>
                  <a:schemeClr val="tx1"/>
                </a:solidFill>
                <a:latin typeface="+mn-lt"/>
                <a:ea typeface="+mn-ea"/>
                <a:cs typeface="+mn-cs"/>
              </a:rPr>
              <a:t> of </a:t>
            </a:r>
            <a:r>
              <a:rPr lang="es-ES" sz="1200" i="0" kern="1200" baseline="0" dirty="0" err="1" smtClean="0">
                <a:solidFill>
                  <a:schemeClr val="tx1"/>
                </a:solidFill>
                <a:latin typeface="+mn-lt"/>
                <a:ea typeface="+mn-ea"/>
                <a:cs typeface="+mn-cs"/>
              </a:rPr>
              <a:t>vitamin</a:t>
            </a:r>
            <a:r>
              <a:rPr lang="es-ES" sz="1200" i="0" kern="1200" baseline="0" dirty="0" smtClean="0">
                <a:solidFill>
                  <a:schemeClr val="tx1"/>
                </a:solidFill>
                <a:latin typeface="+mn-lt"/>
                <a:ea typeface="+mn-ea"/>
                <a:cs typeface="+mn-cs"/>
              </a:rPr>
              <a:t> D—25-dihydroxyvitamin D—</a:t>
            </a:r>
            <a:r>
              <a:rPr lang="es-ES" sz="1200" i="0" kern="1200" baseline="0" dirty="0" err="1" smtClean="0">
                <a:solidFill>
                  <a:schemeClr val="tx1"/>
                </a:solidFill>
                <a:latin typeface="+mn-lt"/>
                <a:ea typeface="+mn-ea"/>
                <a:cs typeface="+mn-cs"/>
              </a:rPr>
              <a:t>stimulates</a:t>
            </a:r>
            <a:r>
              <a:rPr lang="es-ES" sz="1200" i="0" kern="1200" baseline="0" dirty="0" smtClean="0">
                <a:solidFill>
                  <a:schemeClr val="tx1"/>
                </a:solidFill>
                <a:latin typeface="+mn-lt"/>
                <a:ea typeface="+mn-ea"/>
                <a:cs typeface="+mn-cs"/>
              </a:rPr>
              <a:t> </a:t>
            </a:r>
            <a:r>
              <a:rPr lang="es-ES" sz="1200" i="0" kern="1200" baseline="0" dirty="0" err="1" smtClean="0">
                <a:solidFill>
                  <a:schemeClr val="tx1"/>
                </a:solidFill>
                <a:latin typeface="+mn-lt"/>
                <a:ea typeface="+mn-ea"/>
                <a:cs typeface="+mn-cs"/>
              </a:rPr>
              <a:t>all</a:t>
            </a:r>
            <a:r>
              <a:rPr lang="es-ES" sz="1200" i="0" kern="1200" baseline="0" dirty="0" smtClean="0">
                <a:solidFill>
                  <a:schemeClr val="tx1"/>
                </a:solidFill>
                <a:latin typeface="+mn-lt"/>
                <a:ea typeface="+mn-ea"/>
                <a:cs typeface="+mn-cs"/>
              </a:rPr>
              <a:t> </a:t>
            </a:r>
            <a:r>
              <a:rPr lang="es-ES" sz="1200" i="0" kern="1200" baseline="0" dirty="0" err="1" smtClean="0">
                <a:solidFill>
                  <a:schemeClr val="tx1"/>
                </a:solidFill>
                <a:latin typeface="+mn-lt"/>
                <a:ea typeface="+mn-ea"/>
                <a:cs typeface="+mn-cs"/>
              </a:rPr>
              <a:t>three</a:t>
            </a:r>
            <a:r>
              <a:rPr lang="es-ES" sz="1200" i="0" kern="1200" baseline="0" dirty="0" smtClean="0">
                <a:solidFill>
                  <a:schemeClr val="tx1"/>
                </a:solidFill>
                <a:latin typeface="+mn-lt"/>
                <a:ea typeface="+mn-ea"/>
                <a:cs typeface="+mn-cs"/>
              </a:rPr>
              <a:t> </a:t>
            </a:r>
            <a:r>
              <a:rPr lang="es-ES" sz="1200" i="0" kern="1200" baseline="0" dirty="0" err="1" smtClean="0">
                <a:solidFill>
                  <a:schemeClr val="tx1"/>
                </a:solidFill>
                <a:latin typeface="+mn-lt"/>
                <a:ea typeface="+mn-ea"/>
                <a:cs typeface="+mn-cs"/>
              </a:rPr>
              <a:t>steps</a:t>
            </a:r>
            <a:r>
              <a:rPr lang="es-ES" sz="1200" i="0" kern="1200" baseline="0" dirty="0" smtClean="0">
                <a:solidFill>
                  <a:schemeClr val="tx1"/>
                </a:solidFill>
                <a:latin typeface="+mn-lt"/>
                <a:ea typeface="+mn-ea"/>
                <a:cs typeface="+mn-cs"/>
              </a:rPr>
              <a:t> of </a:t>
            </a:r>
            <a:r>
              <a:rPr lang="es-ES" sz="1200" i="0" kern="1200" baseline="0" dirty="0" err="1" smtClean="0">
                <a:solidFill>
                  <a:schemeClr val="tx1"/>
                </a:solidFill>
                <a:latin typeface="+mn-lt"/>
                <a:ea typeface="+mn-ea"/>
                <a:cs typeface="+mn-cs"/>
              </a:rPr>
              <a:t>transcellular</a:t>
            </a:r>
            <a:r>
              <a:rPr lang="es-ES" sz="1200" i="0" kern="1200" baseline="0" dirty="0" smtClean="0">
                <a:solidFill>
                  <a:schemeClr val="tx1"/>
                </a:solidFill>
                <a:latin typeface="+mn-lt"/>
                <a:ea typeface="+mn-ea"/>
                <a:cs typeface="+mn-cs"/>
              </a:rPr>
              <a:t> Ca</a:t>
            </a:r>
            <a:r>
              <a:rPr lang="es-ES" sz="1200" i="0" kern="1200" baseline="30000" dirty="0" smtClean="0">
                <a:solidFill>
                  <a:schemeClr val="tx1"/>
                </a:solidFill>
                <a:latin typeface="+mn-lt"/>
                <a:ea typeface="+mn-ea"/>
                <a:cs typeface="+mn-cs"/>
              </a:rPr>
              <a:t>2+</a:t>
            </a:r>
            <a:r>
              <a:rPr lang="es-ES" sz="1200" i="0" kern="1200" baseline="0" dirty="0" smtClean="0">
                <a:solidFill>
                  <a:schemeClr val="tx1"/>
                </a:solidFill>
                <a:latin typeface="+mn-lt"/>
                <a:ea typeface="+mn-ea"/>
                <a:cs typeface="+mn-cs"/>
              </a:rPr>
              <a:t> </a:t>
            </a:r>
            <a:r>
              <a:rPr lang="es-ES" sz="1200" i="0" kern="1200" baseline="0" dirty="0" err="1" smtClean="0">
                <a:solidFill>
                  <a:schemeClr val="tx1"/>
                </a:solidFill>
                <a:latin typeface="+mn-lt"/>
                <a:ea typeface="+mn-ea"/>
                <a:cs typeface="+mn-cs"/>
              </a:rPr>
              <a:t>absorption</a:t>
            </a:r>
            <a:r>
              <a:rPr lang="es-ES" sz="1200" i="0" kern="1200" baseline="0" dirty="0" smtClean="0">
                <a:solidFill>
                  <a:schemeClr val="tx1"/>
                </a:solidFill>
                <a:latin typeface="+mn-lt"/>
                <a:ea typeface="+mn-ea"/>
                <a:cs typeface="+mn-cs"/>
              </a:rPr>
              <a:t>. B, P</a:t>
            </a:r>
            <a:r>
              <a:rPr lang="es-ES" sz="1200" i="0" kern="1200" baseline="-25000" dirty="0" smtClean="0">
                <a:solidFill>
                  <a:schemeClr val="tx1"/>
                </a:solidFill>
                <a:latin typeface="+mn-lt"/>
                <a:ea typeface="+mn-ea"/>
                <a:cs typeface="+mn-cs"/>
              </a:rPr>
              <a:t>i</a:t>
            </a:r>
            <a:r>
              <a:rPr lang="es-ES" sz="1200" i="0" kern="1200" baseline="0" dirty="0" smtClean="0">
                <a:solidFill>
                  <a:schemeClr val="tx1"/>
                </a:solidFill>
                <a:latin typeface="+mn-lt"/>
                <a:ea typeface="+mn-ea"/>
                <a:cs typeface="+mn-cs"/>
              </a:rPr>
              <a:t> </a:t>
            </a:r>
            <a:r>
              <a:rPr lang="es-ES" sz="1200" i="0" kern="1200" baseline="0" dirty="0" err="1" smtClean="0">
                <a:solidFill>
                  <a:schemeClr val="tx1"/>
                </a:solidFill>
                <a:latin typeface="+mn-lt"/>
                <a:ea typeface="+mn-ea"/>
                <a:cs typeface="+mn-cs"/>
              </a:rPr>
              <a:t>enters</a:t>
            </a:r>
            <a:r>
              <a:rPr lang="es-ES" sz="1200" i="0" kern="1200" baseline="0" dirty="0" smtClean="0">
                <a:solidFill>
                  <a:schemeClr val="tx1"/>
                </a:solidFill>
                <a:latin typeface="+mn-lt"/>
                <a:ea typeface="+mn-ea"/>
                <a:cs typeface="+mn-cs"/>
              </a:rPr>
              <a:t> </a:t>
            </a:r>
            <a:r>
              <a:rPr lang="es-ES" sz="1200" i="0" kern="1200" baseline="0" dirty="0" err="1" smtClean="0">
                <a:solidFill>
                  <a:schemeClr val="tx1"/>
                </a:solidFill>
                <a:latin typeface="+mn-lt"/>
                <a:ea typeface="+mn-ea"/>
                <a:cs typeface="+mn-cs"/>
              </a:rPr>
              <a:t>the</a:t>
            </a:r>
            <a:r>
              <a:rPr lang="es-ES" sz="1200" i="0" kern="1200" baseline="0" dirty="0" smtClean="0">
                <a:solidFill>
                  <a:schemeClr val="tx1"/>
                </a:solidFill>
                <a:latin typeface="+mn-lt"/>
                <a:ea typeface="+mn-ea"/>
                <a:cs typeface="+mn-cs"/>
              </a:rPr>
              <a:t> </a:t>
            </a:r>
            <a:r>
              <a:rPr lang="es-ES" sz="1200" i="0" kern="1200" baseline="0" dirty="0" err="1" smtClean="0">
                <a:solidFill>
                  <a:schemeClr val="tx1"/>
                </a:solidFill>
                <a:latin typeface="+mn-lt"/>
                <a:ea typeface="+mn-ea"/>
                <a:cs typeface="+mn-cs"/>
              </a:rPr>
              <a:t>enterocyte</a:t>
            </a:r>
            <a:r>
              <a:rPr lang="es-ES" sz="1200" i="0" kern="1200" baseline="0" dirty="0" smtClean="0">
                <a:solidFill>
                  <a:schemeClr val="tx1"/>
                </a:solidFill>
                <a:latin typeface="+mn-lt"/>
                <a:ea typeface="+mn-ea"/>
                <a:cs typeface="+mn-cs"/>
              </a:rPr>
              <a:t> </a:t>
            </a:r>
            <a:r>
              <a:rPr lang="es-ES" sz="1200" i="0" kern="1200" baseline="0" dirty="0" err="1" smtClean="0">
                <a:solidFill>
                  <a:schemeClr val="tx1"/>
                </a:solidFill>
                <a:latin typeface="+mn-lt"/>
                <a:ea typeface="+mn-ea"/>
                <a:cs typeface="+mn-cs"/>
              </a:rPr>
              <a:t>across</a:t>
            </a:r>
            <a:r>
              <a:rPr lang="es-ES" sz="1200" i="0" kern="1200" baseline="0" dirty="0" smtClean="0">
                <a:solidFill>
                  <a:schemeClr val="tx1"/>
                </a:solidFill>
                <a:latin typeface="+mn-lt"/>
                <a:ea typeface="+mn-ea"/>
                <a:cs typeface="+mn-cs"/>
              </a:rPr>
              <a:t> </a:t>
            </a:r>
            <a:r>
              <a:rPr lang="es-ES" sz="1200" i="0" kern="1200" baseline="0" dirty="0" err="1" smtClean="0">
                <a:solidFill>
                  <a:schemeClr val="tx1"/>
                </a:solidFill>
                <a:latin typeface="+mn-lt"/>
                <a:ea typeface="+mn-ea"/>
                <a:cs typeface="+mn-cs"/>
              </a:rPr>
              <a:t>the</a:t>
            </a:r>
            <a:r>
              <a:rPr lang="es-ES" sz="1200" i="0" kern="1200" baseline="0" dirty="0" smtClean="0">
                <a:solidFill>
                  <a:schemeClr val="tx1"/>
                </a:solidFill>
                <a:latin typeface="+mn-lt"/>
                <a:ea typeface="+mn-ea"/>
                <a:cs typeface="+mn-cs"/>
              </a:rPr>
              <a:t> apical </a:t>
            </a:r>
            <a:r>
              <a:rPr lang="es-ES" sz="1200" i="0" kern="1200" baseline="0" dirty="0" err="1" smtClean="0">
                <a:solidFill>
                  <a:schemeClr val="tx1"/>
                </a:solidFill>
                <a:latin typeface="+mn-lt"/>
                <a:ea typeface="+mn-ea"/>
                <a:cs typeface="+mn-cs"/>
              </a:rPr>
              <a:t>membrane</a:t>
            </a:r>
            <a:r>
              <a:rPr lang="es-ES" sz="1200" i="0" kern="1200" baseline="0" dirty="0" smtClean="0">
                <a:solidFill>
                  <a:schemeClr val="tx1"/>
                </a:solidFill>
                <a:latin typeface="+mn-lt"/>
                <a:ea typeface="+mn-ea"/>
                <a:cs typeface="+mn-cs"/>
              </a:rPr>
              <a:t> </a:t>
            </a:r>
            <a:r>
              <a:rPr lang="es-ES" sz="1200" i="0" kern="1200" baseline="0" dirty="0" err="1" smtClean="0">
                <a:solidFill>
                  <a:schemeClr val="tx1"/>
                </a:solidFill>
                <a:latin typeface="+mn-lt"/>
                <a:ea typeface="+mn-ea"/>
                <a:cs typeface="+mn-cs"/>
              </a:rPr>
              <a:t>through</a:t>
            </a:r>
            <a:r>
              <a:rPr lang="es-ES" sz="1200" i="0" kern="1200" baseline="0" dirty="0" smtClean="0">
                <a:solidFill>
                  <a:schemeClr val="tx1"/>
                </a:solidFill>
                <a:latin typeface="+mn-lt"/>
                <a:ea typeface="+mn-ea"/>
                <a:cs typeface="+mn-cs"/>
              </a:rPr>
              <a:t> </a:t>
            </a:r>
            <a:r>
              <a:rPr lang="es-ES" sz="1200" i="0" kern="1200" baseline="0" dirty="0" err="1" smtClean="0">
                <a:solidFill>
                  <a:schemeClr val="tx1"/>
                </a:solidFill>
                <a:latin typeface="+mn-lt"/>
                <a:ea typeface="+mn-ea"/>
                <a:cs typeface="+mn-cs"/>
              </a:rPr>
              <a:t>an</a:t>
            </a:r>
            <a:r>
              <a:rPr lang="es-ES" sz="1200" i="0" kern="1200" baseline="0" dirty="0" smtClean="0">
                <a:solidFill>
                  <a:schemeClr val="tx1"/>
                </a:solidFill>
                <a:latin typeface="+mn-lt"/>
                <a:ea typeface="+mn-ea"/>
                <a:cs typeface="+mn-cs"/>
              </a:rPr>
              <a:t> </a:t>
            </a:r>
            <a:r>
              <a:rPr lang="es-ES" sz="1200" i="0" kern="1200" baseline="0" dirty="0" err="1" smtClean="0">
                <a:solidFill>
                  <a:schemeClr val="tx1"/>
                </a:solidFill>
                <a:latin typeface="+mn-lt"/>
                <a:ea typeface="+mn-ea"/>
                <a:cs typeface="+mn-cs"/>
              </a:rPr>
              <a:t>Na</a:t>
            </a:r>
            <a:r>
              <a:rPr lang="es-ES" sz="1200" i="0" kern="1200" baseline="0" dirty="0" smtClean="0">
                <a:solidFill>
                  <a:schemeClr val="tx1"/>
                </a:solidFill>
                <a:latin typeface="+mn-lt"/>
                <a:ea typeface="+mn-ea"/>
                <a:cs typeface="+mn-cs"/>
              </a:rPr>
              <a:t>/P</a:t>
            </a:r>
            <a:r>
              <a:rPr lang="es-ES" sz="1200" i="0" kern="1200" baseline="-25000" dirty="0" smtClean="0">
                <a:solidFill>
                  <a:schemeClr val="tx1"/>
                </a:solidFill>
                <a:latin typeface="+mn-lt"/>
                <a:ea typeface="+mn-ea"/>
                <a:cs typeface="+mn-cs"/>
              </a:rPr>
              <a:t>i</a:t>
            </a:r>
            <a:r>
              <a:rPr lang="es-ES" sz="1200" i="0" kern="1200" baseline="0" dirty="0" smtClean="0">
                <a:solidFill>
                  <a:schemeClr val="tx1"/>
                </a:solidFill>
                <a:latin typeface="+mn-lt"/>
                <a:ea typeface="+mn-ea"/>
                <a:cs typeface="+mn-cs"/>
              </a:rPr>
              <a:t> (</a:t>
            </a:r>
            <a:r>
              <a:rPr lang="es-ES" sz="1200" i="0" kern="1200" baseline="0" dirty="0" err="1" smtClean="0">
                <a:solidFill>
                  <a:schemeClr val="tx1"/>
                </a:solidFill>
                <a:latin typeface="+mn-lt"/>
                <a:ea typeface="+mn-ea"/>
                <a:cs typeface="+mn-cs"/>
              </a:rPr>
              <a:t>NaPi</a:t>
            </a:r>
            <a:r>
              <a:rPr lang="es-ES" sz="1200" i="0" kern="1200" baseline="0" dirty="0" smtClean="0">
                <a:solidFill>
                  <a:schemeClr val="tx1"/>
                </a:solidFill>
                <a:latin typeface="+mn-lt"/>
                <a:ea typeface="+mn-ea"/>
                <a:cs typeface="+mn-cs"/>
              </a:rPr>
              <a:t>) </a:t>
            </a:r>
            <a:r>
              <a:rPr lang="es-ES" sz="1200" i="0" kern="1200" baseline="0" dirty="0" err="1" smtClean="0">
                <a:solidFill>
                  <a:schemeClr val="tx1"/>
                </a:solidFill>
                <a:latin typeface="+mn-lt"/>
                <a:ea typeface="+mn-ea"/>
                <a:cs typeface="+mn-cs"/>
              </a:rPr>
              <a:t>cotransporter</a:t>
            </a:r>
            <a:r>
              <a:rPr lang="es-ES" sz="1200" i="0" kern="1200" baseline="0" dirty="0" smtClean="0">
                <a:solidFill>
                  <a:schemeClr val="tx1"/>
                </a:solidFill>
                <a:latin typeface="+mn-lt"/>
                <a:ea typeface="+mn-ea"/>
                <a:cs typeface="+mn-cs"/>
              </a:rPr>
              <a:t>. Once </a:t>
            </a:r>
            <a:r>
              <a:rPr lang="es-ES" sz="1200" i="0" kern="1200" baseline="0" dirty="0" err="1" smtClean="0">
                <a:solidFill>
                  <a:schemeClr val="tx1"/>
                </a:solidFill>
                <a:latin typeface="+mn-lt"/>
                <a:ea typeface="+mn-ea"/>
                <a:cs typeface="+mn-cs"/>
              </a:rPr>
              <a:t>inside</a:t>
            </a:r>
            <a:r>
              <a:rPr lang="es-ES" sz="1200" i="0" kern="1200" baseline="0" dirty="0" smtClean="0">
                <a:solidFill>
                  <a:schemeClr val="tx1"/>
                </a:solidFill>
                <a:latin typeface="+mn-lt"/>
                <a:ea typeface="+mn-ea"/>
                <a:cs typeface="+mn-cs"/>
              </a:rPr>
              <a:t> </a:t>
            </a:r>
            <a:r>
              <a:rPr lang="es-ES" sz="1200" i="0" kern="1200" baseline="0" dirty="0" err="1" smtClean="0">
                <a:solidFill>
                  <a:schemeClr val="tx1"/>
                </a:solidFill>
                <a:latin typeface="+mn-lt"/>
                <a:ea typeface="+mn-ea"/>
                <a:cs typeface="+mn-cs"/>
              </a:rPr>
              <a:t>the</a:t>
            </a:r>
            <a:r>
              <a:rPr lang="es-ES" sz="1200" i="0" kern="1200" baseline="0" dirty="0" smtClean="0">
                <a:solidFill>
                  <a:schemeClr val="tx1"/>
                </a:solidFill>
                <a:latin typeface="+mn-lt"/>
                <a:ea typeface="+mn-ea"/>
                <a:cs typeface="+mn-cs"/>
              </a:rPr>
              <a:t> </a:t>
            </a:r>
            <a:r>
              <a:rPr lang="es-ES" sz="1200" i="0" kern="1200" baseline="0" dirty="0" err="1" smtClean="0">
                <a:solidFill>
                  <a:schemeClr val="tx1"/>
                </a:solidFill>
                <a:latin typeface="+mn-lt"/>
                <a:ea typeface="+mn-ea"/>
                <a:cs typeface="+mn-cs"/>
              </a:rPr>
              <a:t>cell</a:t>
            </a:r>
            <a:r>
              <a:rPr lang="es-ES" sz="1200" i="0" kern="1200" baseline="0" dirty="0" smtClean="0">
                <a:solidFill>
                  <a:schemeClr val="tx1"/>
                </a:solidFill>
                <a:latin typeface="+mn-lt"/>
                <a:ea typeface="+mn-ea"/>
                <a:cs typeface="+mn-cs"/>
              </a:rPr>
              <a:t>, </a:t>
            </a:r>
            <a:r>
              <a:rPr lang="es-ES" sz="1200" i="0" kern="1200" baseline="0" dirty="0" err="1" smtClean="0">
                <a:solidFill>
                  <a:schemeClr val="tx1"/>
                </a:solidFill>
                <a:latin typeface="+mn-lt"/>
                <a:ea typeface="+mn-ea"/>
                <a:cs typeface="+mn-cs"/>
              </a:rPr>
              <a:t>the</a:t>
            </a:r>
            <a:r>
              <a:rPr lang="es-ES" sz="1200" i="0" kern="1200" baseline="0" dirty="0" smtClean="0">
                <a:solidFill>
                  <a:schemeClr val="tx1"/>
                </a:solidFill>
                <a:latin typeface="+mn-lt"/>
                <a:ea typeface="+mn-ea"/>
                <a:cs typeface="+mn-cs"/>
              </a:rPr>
              <a:t> P</a:t>
            </a:r>
            <a:r>
              <a:rPr lang="es-ES" sz="1200" i="0" kern="1200" baseline="-25000" dirty="0" smtClean="0">
                <a:solidFill>
                  <a:schemeClr val="tx1"/>
                </a:solidFill>
                <a:latin typeface="+mn-lt"/>
                <a:ea typeface="+mn-ea"/>
                <a:cs typeface="+mn-cs"/>
              </a:rPr>
              <a:t>i</a:t>
            </a:r>
            <a:r>
              <a:rPr lang="es-ES" sz="1200" i="0" kern="1200" baseline="0" dirty="0" smtClean="0">
                <a:solidFill>
                  <a:schemeClr val="tx1"/>
                </a:solidFill>
                <a:latin typeface="+mn-lt"/>
                <a:ea typeface="+mn-ea"/>
                <a:cs typeface="+mn-cs"/>
              </a:rPr>
              <a:t> </a:t>
            </a:r>
            <a:r>
              <a:rPr lang="es-ES" sz="1200" i="0" kern="1200" baseline="0" dirty="0" err="1" smtClean="0">
                <a:solidFill>
                  <a:schemeClr val="tx1"/>
                </a:solidFill>
                <a:latin typeface="+mn-lt"/>
                <a:ea typeface="+mn-ea"/>
                <a:cs typeface="+mn-cs"/>
              </a:rPr>
              <a:t>is</a:t>
            </a:r>
            <a:r>
              <a:rPr lang="es-ES" sz="1200" i="0" kern="1200" baseline="0" dirty="0" smtClean="0">
                <a:solidFill>
                  <a:schemeClr val="tx1"/>
                </a:solidFill>
                <a:latin typeface="+mn-lt"/>
                <a:ea typeface="+mn-ea"/>
                <a:cs typeface="+mn-cs"/>
              </a:rPr>
              <a:t> </a:t>
            </a:r>
            <a:r>
              <a:rPr lang="es-ES" sz="1200" i="0" kern="1200" baseline="0" dirty="0" err="1" smtClean="0">
                <a:solidFill>
                  <a:schemeClr val="tx1"/>
                </a:solidFill>
                <a:latin typeface="+mn-lt"/>
                <a:ea typeface="+mn-ea"/>
                <a:cs typeface="+mn-cs"/>
              </a:rPr>
              <a:t>extruded</a:t>
            </a:r>
            <a:r>
              <a:rPr lang="es-ES" sz="1200" i="0" kern="1200" baseline="0" dirty="0" smtClean="0">
                <a:solidFill>
                  <a:schemeClr val="tx1"/>
                </a:solidFill>
                <a:latin typeface="+mn-lt"/>
                <a:ea typeface="+mn-ea"/>
                <a:cs typeface="+mn-cs"/>
              </a:rPr>
              <a:t> </a:t>
            </a:r>
            <a:r>
              <a:rPr lang="es-ES" sz="1200" i="0" kern="1200" baseline="0" dirty="0" err="1" smtClean="0">
                <a:solidFill>
                  <a:schemeClr val="tx1"/>
                </a:solidFill>
                <a:latin typeface="+mn-lt"/>
                <a:ea typeface="+mn-ea"/>
                <a:cs typeface="+mn-cs"/>
              </a:rPr>
              <a:t>across</a:t>
            </a:r>
            <a:r>
              <a:rPr lang="es-ES" sz="1200" i="0" kern="1200" baseline="0" dirty="0" smtClean="0">
                <a:solidFill>
                  <a:schemeClr val="tx1"/>
                </a:solidFill>
                <a:latin typeface="+mn-lt"/>
                <a:ea typeface="+mn-ea"/>
                <a:cs typeface="+mn-cs"/>
              </a:rPr>
              <a:t> </a:t>
            </a:r>
            <a:r>
              <a:rPr lang="es-ES" sz="1200" i="0" kern="1200" baseline="0" dirty="0" err="1" smtClean="0">
                <a:solidFill>
                  <a:schemeClr val="tx1"/>
                </a:solidFill>
                <a:latin typeface="+mn-lt"/>
                <a:ea typeface="+mn-ea"/>
                <a:cs typeface="+mn-cs"/>
              </a:rPr>
              <a:t>the</a:t>
            </a:r>
            <a:r>
              <a:rPr lang="es-ES" sz="1200" i="0" kern="1200" baseline="0" dirty="0" smtClean="0">
                <a:solidFill>
                  <a:schemeClr val="tx1"/>
                </a:solidFill>
                <a:latin typeface="+mn-lt"/>
                <a:ea typeface="+mn-ea"/>
                <a:cs typeface="+mn-cs"/>
              </a:rPr>
              <a:t> </a:t>
            </a:r>
            <a:r>
              <a:rPr lang="es-ES" sz="1200" i="0" kern="1200" baseline="0" dirty="0" err="1" smtClean="0">
                <a:solidFill>
                  <a:schemeClr val="tx1"/>
                </a:solidFill>
                <a:latin typeface="+mn-lt"/>
                <a:ea typeface="+mn-ea"/>
                <a:cs typeface="+mn-cs"/>
              </a:rPr>
              <a:t>basolateral</a:t>
            </a:r>
            <a:r>
              <a:rPr lang="es-ES" sz="1200" i="0" kern="1200" baseline="0" dirty="0" smtClean="0">
                <a:solidFill>
                  <a:schemeClr val="tx1"/>
                </a:solidFill>
                <a:latin typeface="+mn-lt"/>
                <a:ea typeface="+mn-ea"/>
                <a:cs typeface="+mn-cs"/>
              </a:rPr>
              <a:t> </a:t>
            </a:r>
            <a:r>
              <a:rPr lang="es-ES" sz="1200" i="0" kern="1200" baseline="0" dirty="0" err="1" smtClean="0">
                <a:solidFill>
                  <a:schemeClr val="tx1"/>
                </a:solidFill>
                <a:latin typeface="+mn-lt"/>
                <a:ea typeface="+mn-ea"/>
                <a:cs typeface="+mn-cs"/>
              </a:rPr>
              <a:t>membrane</a:t>
            </a:r>
            <a:r>
              <a:rPr lang="es-ES" sz="1200" i="0" kern="1200" baseline="0" dirty="0" smtClean="0">
                <a:solidFill>
                  <a:schemeClr val="tx1"/>
                </a:solidFill>
                <a:latin typeface="+mn-lt"/>
                <a:ea typeface="+mn-ea"/>
                <a:cs typeface="+mn-cs"/>
              </a:rPr>
              <a:t>. </a:t>
            </a:r>
            <a:r>
              <a:rPr lang="es-ES" sz="1200" i="0" kern="1200" baseline="0" dirty="0" err="1" smtClean="0">
                <a:solidFill>
                  <a:schemeClr val="tx1"/>
                </a:solidFill>
                <a:latin typeface="+mn-lt"/>
                <a:ea typeface="+mn-ea"/>
                <a:cs typeface="+mn-cs"/>
              </a:rPr>
              <a:t>Thus</a:t>
            </a:r>
            <a:r>
              <a:rPr lang="es-ES" sz="1200" i="0" kern="1200" baseline="0" dirty="0" smtClean="0">
                <a:solidFill>
                  <a:schemeClr val="tx1"/>
                </a:solidFill>
                <a:latin typeface="+mn-lt"/>
                <a:ea typeface="+mn-ea"/>
                <a:cs typeface="+mn-cs"/>
              </a:rPr>
              <a:t>, </a:t>
            </a:r>
            <a:r>
              <a:rPr lang="es-ES" sz="1200" i="0" kern="1200" baseline="0" dirty="0" err="1" smtClean="0">
                <a:solidFill>
                  <a:schemeClr val="tx1"/>
                </a:solidFill>
                <a:latin typeface="+mn-lt"/>
                <a:ea typeface="+mn-ea"/>
                <a:cs typeface="+mn-cs"/>
              </a:rPr>
              <a:t>the</a:t>
            </a:r>
            <a:r>
              <a:rPr lang="es-ES" sz="1200" i="0" kern="1200" baseline="0" dirty="0" smtClean="0">
                <a:solidFill>
                  <a:schemeClr val="tx1"/>
                </a:solidFill>
                <a:latin typeface="+mn-lt"/>
                <a:ea typeface="+mn-ea"/>
                <a:cs typeface="+mn-cs"/>
              </a:rPr>
              <a:t> net </a:t>
            </a:r>
            <a:r>
              <a:rPr lang="es-ES" sz="1200" i="0" kern="1200" baseline="0" dirty="0" err="1" smtClean="0">
                <a:solidFill>
                  <a:schemeClr val="tx1"/>
                </a:solidFill>
                <a:latin typeface="+mn-lt"/>
                <a:ea typeface="+mn-ea"/>
                <a:cs typeface="+mn-cs"/>
              </a:rPr>
              <a:t>effect</a:t>
            </a:r>
            <a:r>
              <a:rPr lang="es-ES" sz="1200" i="0" kern="1200" baseline="0" dirty="0" smtClean="0">
                <a:solidFill>
                  <a:schemeClr val="tx1"/>
                </a:solidFill>
                <a:latin typeface="+mn-lt"/>
                <a:ea typeface="+mn-ea"/>
                <a:cs typeface="+mn-cs"/>
              </a:rPr>
              <a:t> </a:t>
            </a:r>
            <a:r>
              <a:rPr lang="es-ES" sz="1200" i="0" kern="1200" baseline="0" dirty="0" err="1" smtClean="0">
                <a:solidFill>
                  <a:schemeClr val="tx1"/>
                </a:solidFill>
                <a:latin typeface="+mn-lt"/>
                <a:ea typeface="+mn-ea"/>
                <a:cs typeface="+mn-cs"/>
              </a:rPr>
              <a:t>is</a:t>
            </a:r>
            <a:r>
              <a:rPr lang="es-ES" sz="1200" i="0" kern="1200" baseline="0" dirty="0" smtClean="0">
                <a:solidFill>
                  <a:schemeClr val="tx1"/>
                </a:solidFill>
                <a:latin typeface="+mn-lt"/>
                <a:ea typeface="+mn-ea"/>
                <a:cs typeface="+mn-cs"/>
              </a:rPr>
              <a:t> P</a:t>
            </a:r>
            <a:r>
              <a:rPr lang="es-ES" sz="1200" i="0" kern="1200" baseline="-25000" dirty="0" smtClean="0">
                <a:solidFill>
                  <a:schemeClr val="tx1"/>
                </a:solidFill>
                <a:latin typeface="+mn-lt"/>
                <a:ea typeface="+mn-ea"/>
                <a:cs typeface="+mn-cs"/>
              </a:rPr>
              <a:t>i</a:t>
            </a:r>
            <a:r>
              <a:rPr lang="es-ES" sz="1200" i="0" kern="1200" baseline="0" dirty="0" smtClean="0">
                <a:solidFill>
                  <a:schemeClr val="tx1"/>
                </a:solidFill>
                <a:latin typeface="+mn-lt"/>
                <a:ea typeface="+mn-ea"/>
                <a:cs typeface="+mn-cs"/>
              </a:rPr>
              <a:t> </a:t>
            </a:r>
            <a:r>
              <a:rPr lang="es-ES" sz="1200" i="0" kern="1200" baseline="0" dirty="0" err="1" smtClean="0">
                <a:solidFill>
                  <a:schemeClr val="tx1"/>
                </a:solidFill>
                <a:latin typeface="+mn-lt"/>
                <a:ea typeface="+mn-ea"/>
                <a:cs typeface="+mn-cs"/>
              </a:rPr>
              <a:t>absorption</a:t>
            </a:r>
            <a:r>
              <a:rPr lang="es-ES" sz="1200" i="0" kern="1200" baseline="0" dirty="0" smtClean="0">
                <a:solidFill>
                  <a:schemeClr val="tx1"/>
                </a:solidFill>
                <a:latin typeface="+mn-lt"/>
                <a:ea typeface="+mn-ea"/>
                <a:cs typeface="+mn-cs"/>
              </a:rPr>
              <a:t>.</a:t>
            </a:r>
            <a:endParaRPr lang="es-ES" dirty="0"/>
          </a:p>
        </p:txBody>
      </p:sp>
      <p:sp>
        <p:nvSpPr>
          <p:cNvPr id="4" name="Marcador de número de diapositiva 3"/>
          <p:cNvSpPr>
            <a:spLocks noGrp="1"/>
          </p:cNvSpPr>
          <p:nvPr>
            <p:ph type="sldNum" sz="quarter" idx="10"/>
          </p:nvPr>
        </p:nvSpPr>
        <p:spPr/>
        <p:txBody>
          <a:bodyPr/>
          <a:lstStyle/>
          <a:p>
            <a:fld id="{66245B20-EE6F-B945-B49C-8BFBE2C8A33C}" type="slidenum">
              <a:rPr lang="en-US" smtClean="0"/>
              <a:t>13</a:t>
            </a:fld>
            <a:endParaRPr lang="en-US"/>
          </a:p>
        </p:txBody>
      </p:sp>
    </p:spTree>
    <p:extLst>
      <p:ext uri="{BB962C8B-B14F-4D97-AF65-F5344CB8AC3E}">
        <p14:creationId xmlns:p14="http://schemas.microsoft.com/office/powerpoint/2010/main" val="20706788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2.png"/><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2.png"/><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Diapositiva de portada">
    <p:bg>
      <p:bgPr>
        <a:blipFill dpi="0" rotWithShape="1">
          <a:blip r:embed="rId2">
            <a:alphaModFix amt="70000"/>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3789040"/>
            <a:ext cx="10534651" cy="1285884"/>
          </a:xfrm>
          <a:solidFill>
            <a:srgbClr val="FFFFFF">
              <a:alpha val="50196"/>
            </a:srgbClr>
          </a:solidFill>
        </p:spPr>
        <p:txBody>
          <a:bodyPr>
            <a:noAutofit/>
          </a:bodyPr>
          <a:lstStyle>
            <a:lvl1pPr algn="l">
              <a:defRPr sz="4000" b="1">
                <a:solidFill>
                  <a:schemeClr val="tx2"/>
                </a:solidFill>
                <a:latin typeface="+mn-lt"/>
              </a:defRPr>
            </a:lvl1pPr>
          </a:lstStyle>
          <a:p>
            <a:r>
              <a:rPr lang="es-ES" smtClean="0"/>
              <a:t>Haga clic para modificar el estilo de título del patrón</a:t>
            </a:r>
            <a:endParaRPr lang="es-ES" dirty="0"/>
          </a:p>
        </p:txBody>
      </p:sp>
      <p:sp>
        <p:nvSpPr>
          <p:cNvPr id="3" name="2 Subtítulo"/>
          <p:cNvSpPr>
            <a:spLocks noGrp="1"/>
          </p:cNvSpPr>
          <p:nvPr>
            <p:ph type="subTitle" idx="1"/>
          </p:nvPr>
        </p:nvSpPr>
        <p:spPr>
          <a:xfrm>
            <a:off x="895350" y="5146330"/>
            <a:ext cx="10553701" cy="914420"/>
          </a:xfrm>
          <a:solidFill>
            <a:srgbClr val="FFFFFF">
              <a:alpha val="50196"/>
            </a:srgbClr>
          </a:solidFill>
        </p:spPr>
        <p:txBody>
          <a:bodyPr>
            <a:normAutofit/>
          </a:bodyPr>
          <a:lstStyle>
            <a:lvl1pPr marL="0" indent="0" algn="l">
              <a:buNone/>
              <a:defRPr sz="2800" b="1">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dirty="0"/>
          </a:p>
        </p:txBody>
      </p:sp>
      <p:cxnSp>
        <p:nvCxnSpPr>
          <p:cNvPr id="12" name="11 Conector recto"/>
          <p:cNvCxnSpPr/>
          <p:nvPr userDrawn="1"/>
        </p:nvCxnSpPr>
        <p:spPr>
          <a:xfrm rot="5400000">
            <a:off x="298684" y="4417949"/>
            <a:ext cx="1116000" cy="1059"/>
          </a:xfrm>
          <a:prstGeom prst="line">
            <a:avLst/>
          </a:prstGeom>
          <a:ln w="123825" cap="rnd" cmpd="thickThi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userDrawn="1"/>
        </p:nvCxnSpPr>
        <p:spPr>
          <a:xfrm rot="5400000">
            <a:off x="497780" y="5585923"/>
            <a:ext cx="720000" cy="1059"/>
          </a:xfrm>
          <a:prstGeom prst="line">
            <a:avLst/>
          </a:prstGeom>
          <a:ln w="123825" cap="rnd" cmpd="thickThi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0" name="Imagen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27568" y="6132300"/>
            <a:ext cx="2088232" cy="609068"/>
          </a:xfrm>
          <a:prstGeom prst="rect">
            <a:avLst/>
          </a:prstGeom>
        </p:spPr>
      </p:pic>
      <p:pic>
        <p:nvPicPr>
          <p:cNvPr id="4" name="Imagen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2400" y="115200"/>
            <a:ext cx="5803200" cy="935086"/>
          </a:xfrm>
          <a:prstGeom prst="rect">
            <a:avLst/>
          </a:prstGeom>
        </p:spPr>
      </p:pic>
    </p:spTree>
    <p:extLst>
      <p:ext uri="{BB962C8B-B14F-4D97-AF65-F5344CB8AC3E}">
        <p14:creationId xmlns:p14="http://schemas.microsoft.com/office/powerpoint/2010/main" val="294811023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a AA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sp>
        <p:nvSpPr>
          <p:cNvPr id="7" name="1 Título"/>
          <p:cNvSpPr>
            <a:spLocks noGrp="1"/>
          </p:cNvSpPr>
          <p:nvPr>
            <p:ph type="title" hasCustomPrompt="1"/>
          </p:nvPr>
        </p:nvSpPr>
        <p:spPr>
          <a:xfrm>
            <a:off x="609600" y="159904"/>
            <a:ext cx="10972800" cy="604800"/>
          </a:xfrm>
          <a:noFill/>
        </p:spPr>
        <p:txBody>
          <a:bodyPr>
            <a:noAutofit/>
          </a:bodyPr>
          <a:lstStyle>
            <a:lvl1pPr algn="ctr">
              <a:defRPr sz="3200" b="1">
                <a:solidFill>
                  <a:schemeClr val="accent1"/>
                </a:solidFill>
              </a:defRPr>
            </a:lvl1pPr>
          </a:lstStyle>
          <a:p>
            <a:r>
              <a:rPr lang="es-ES" dirty="0" smtClean="0"/>
              <a:t>Título de diapositiva: es obligatorio</a:t>
            </a:r>
            <a:endParaRPr lang="es-ES" dirty="0"/>
          </a:p>
        </p:txBody>
      </p:sp>
      <p:pic>
        <p:nvPicPr>
          <p:cNvPr id="17" name="Imagen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8800" y="6226568"/>
            <a:ext cx="1765028" cy="514800"/>
          </a:xfrm>
          <a:prstGeom prst="rect">
            <a:avLst/>
          </a:prstGeom>
        </p:spPr>
      </p:pic>
      <p:pic>
        <p:nvPicPr>
          <p:cNvPr id="12" name="Imagen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8800" y="6447600"/>
            <a:ext cx="2972697" cy="291600"/>
          </a:xfrm>
          <a:prstGeom prst="rect">
            <a:avLst/>
          </a:prstGeom>
        </p:spPr>
      </p:pic>
      <p:pic>
        <p:nvPicPr>
          <p:cNvPr id="8" name="9 Imagen" descr="Heartbeat.png"/>
          <p:cNvPicPr>
            <a:picLocks noChangeAspect="1"/>
          </p:cNvPicPr>
          <p:nvPr userDrawn="1"/>
        </p:nvPicPr>
        <p:blipFill>
          <a:blip r:embed="rId5"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graphicFrame>
        <p:nvGraphicFramePr>
          <p:cNvPr id="9" name="4 Tabla"/>
          <p:cNvGraphicFramePr>
            <a:graphicFrameLocks noGrp="1"/>
          </p:cNvGraphicFramePr>
          <p:nvPr userDrawn="1">
            <p:extLst>
              <p:ext uri="{D42A27DB-BD31-4B8C-83A1-F6EECF244321}">
                <p14:modId xmlns:p14="http://schemas.microsoft.com/office/powerpoint/2010/main" val="3904415832"/>
              </p:ext>
            </p:extLst>
          </p:nvPr>
        </p:nvGraphicFramePr>
        <p:xfrm>
          <a:off x="1775520" y="908720"/>
          <a:ext cx="8724031" cy="4705346"/>
        </p:xfrm>
        <a:graphic>
          <a:graphicData uri="http://schemas.openxmlformats.org/drawingml/2006/table">
            <a:tbl>
              <a:tblPr firstRow="1" bandRow="1">
                <a:tableStyleId>{5C22544A-7EE6-4342-B048-85BDC9FD1C3A}</a:tableStyleId>
              </a:tblPr>
              <a:tblGrid>
                <a:gridCol w="3846760"/>
                <a:gridCol w="4877271"/>
              </a:tblGrid>
              <a:tr h="36576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dirty="0" smtClean="0">
                          <a:ln>
                            <a:noFill/>
                          </a:ln>
                          <a:solidFill>
                            <a:schemeClr val="bg1"/>
                          </a:solidFill>
                          <a:effectLst/>
                          <a:latin typeface="+mn-lt"/>
                          <a:cs typeface="Times New Roman" pitchFamily="18" charset="0"/>
                        </a:rPr>
                        <a:t>Clase</a:t>
                      </a:r>
                      <a:endParaRPr kumimoji="0" lang="es-ES" sz="1800" b="0" i="0" u="none" strike="noStrike" cap="none" normalizeH="0" baseline="0" dirty="0" smtClean="0">
                        <a:ln>
                          <a:noFill/>
                        </a:ln>
                        <a:solidFill>
                          <a:schemeClr val="bg1"/>
                        </a:solidFill>
                        <a:effectLst/>
                        <a:latin typeface="+mn-lt"/>
                        <a:cs typeface="Times New Roman" pitchFamily="18" charset="0"/>
                      </a:endParaRPr>
                    </a:p>
                  </a:txBody>
                  <a:tcPr marT="45721" marB="45721" anchor="b" horzOverflow="overflow">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dirty="0" smtClean="0">
                          <a:ln>
                            <a:noFill/>
                          </a:ln>
                          <a:solidFill>
                            <a:schemeClr val="bg1"/>
                          </a:solidFill>
                          <a:effectLst/>
                          <a:latin typeface="+mn-lt"/>
                          <a:cs typeface="Times New Roman" pitchFamily="18" charset="0"/>
                        </a:rPr>
                        <a:t>Principio activo</a:t>
                      </a:r>
                      <a:endParaRPr kumimoji="0" lang="es-ES" sz="1800" b="0" i="0" u="none" strike="noStrike" cap="none" normalizeH="0" baseline="0" dirty="0" smtClean="0">
                        <a:ln>
                          <a:noFill/>
                        </a:ln>
                        <a:solidFill>
                          <a:schemeClr val="bg1"/>
                        </a:solidFill>
                        <a:effectLst/>
                        <a:latin typeface="+mn-lt"/>
                        <a:cs typeface="Times New Roman" pitchFamily="18" charset="0"/>
                      </a:endParaRPr>
                    </a:p>
                  </a:txBody>
                  <a:tcPr marT="45721" marB="45721" anchor="b" horzOverflow="overflow">
                    <a:solidFill>
                      <a:schemeClr val="tx1"/>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rgbClr val="C00000"/>
                          </a:solidFill>
                          <a:effectLst/>
                          <a:latin typeface="+mn-lt"/>
                          <a:cs typeface="Times New Roman" pitchFamily="18" charset="0"/>
                        </a:rPr>
                        <a:t>I ( muy alta)</a:t>
                      </a: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err="1" smtClean="0">
                          <a:ln>
                            <a:noFill/>
                          </a:ln>
                          <a:solidFill>
                            <a:schemeClr val="accent1"/>
                          </a:solidFill>
                          <a:effectLst/>
                          <a:latin typeface="+mn-lt"/>
                          <a:cs typeface="Times New Roman" pitchFamily="18" charset="0"/>
                        </a:rPr>
                        <a:t>Propionato</a:t>
                      </a:r>
                      <a:r>
                        <a:rPr kumimoji="0" lang="es-ES" sz="1600" b="0" i="0" u="none" strike="noStrike" cap="none" normalizeH="0" baseline="0" dirty="0" smtClean="0">
                          <a:ln>
                            <a:noFill/>
                          </a:ln>
                          <a:solidFill>
                            <a:schemeClr val="accent1"/>
                          </a:solidFill>
                          <a:effectLst/>
                          <a:latin typeface="+mn-lt"/>
                          <a:cs typeface="Times New Roman" pitchFamily="18" charset="0"/>
                        </a:rPr>
                        <a:t> </a:t>
                      </a:r>
                      <a:r>
                        <a:rPr kumimoji="0" lang="es-ES" sz="1600" b="0" i="0" u="none" strike="noStrike" cap="none" normalizeH="0" baseline="0" dirty="0" err="1" smtClean="0">
                          <a:ln>
                            <a:noFill/>
                          </a:ln>
                          <a:solidFill>
                            <a:schemeClr val="accent1"/>
                          </a:solidFill>
                          <a:effectLst/>
                          <a:latin typeface="+mn-lt"/>
                          <a:cs typeface="Times New Roman" pitchFamily="18" charset="0"/>
                        </a:rPr>
                        <a:t>clobetasol</a:t>
                      </a:r>
                      <a:r>
                        <a:rPr kumimoji="0" lang="es-ES" sz="1600" b="0" i="0" u="none" strike="noStrike" cap="none" normalizeH="0" baseline="0" dirty="0" smtClean="0">
                          <a:ln>
                            <a:noFill/>
                          </a:ln>
                          <a:solidFill>
                            <a:schemeClr val="accent1"/>
                          </a:solidFill>
                          <a:effectLst/>
                          <a:latin typeface="+mn-lt"/>
                          <a:cs typeface="Times New Roman" pitchFamily="18" charset="0"/>
                        </a:rPr>
                        <a:t> 0,05%</a:t>
                      </a:r>
                    </a:p>
                  </a:txBody>
                  <a:tcPr marT="45721" marB="45721" anchor="ctr" horzOverflow="overflow">
                    <a:solidFill>
                      <a:srgbClr val="CDD7EB"/>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rgbClr val="C00000"/>
                          </a:solidFill>
                          <a:effectLst/>
                          <a:latin typeface="+mn-lt"/>
                          <a:cs typeface="Times New Roman" pitchFamily="18" charset="0"/>
                        </a:rPr>
                        <a:t>II (potencia alta)</a:t>
                      </a:r>
                      <a:endParaRPr kumimoji="0" lang="es-ES" sz="1600" b="0" i="0" u="none" strike="noStrike" cap="none" normalizeH="0" baseline="0" dirty="0" smtClean="0">
                        <a:ln>
                          <a:noFill/>
                        </a:ln>
                        <a:solidFill>
                          <a:srgbClr val="C00000"/>
                        </a:solidFill>
                        <a:effectLst/>
                        <a:latin typeface="+mn-lt"/>
                        <a:cs typeface="Times New Roman" pitchFamily="18" charset="0"/>
                      </a:endParaRP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err="1" smtClean="0">
                          <a:ln>
                            <a:noFill/>
                          </a:ln>
                          <a:solidFill>
                            <a:srgbClr val="C00000"/>
                          </a:solidFill>
                          <a:effectLst/>
                          <a:latin typeface="+mn-lt"/>
                          <a:cs typeface="Times New Roman" pitchFamily="18" charset="0"/>
                        </a:rPr>
                        <a:t>Prednicarbato</a:t>
                      </a:r>
                      <a:r>
                        <a:rPr kumimoji="0" lang="es-ES" sz="1600" b="1" i="0" u="none" strike="noStrike" cap="none" normalizeH="0" baseline="0" dirty="0" smtClean="0">
                          <a:ln>
                            <a:noFill/>
                          </a:ln>
                          <a:solidFill>
                            <a:srgbClr val="C00000"/>
                          </a:solidFill>
                          <a:effectLst/>
                          <a:latin typeface="+mn-lt"/>
                          <a:cs typeface="Times New Roman" pitchFamily="18" charset="0"/>
                        </a:rPr>
                        <a:t> 0,25%  </a:t>
                      </a:r>
                    </a:p>
                  </a:txBody>
                  <a:tcPr marT="45721" marB="45721" anchor="ctr" horzOverflow="overflow">
                    <a:solidFill>
                      <a:srgbClr val="E8ECF5"/>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 </a:t>
                      </a: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err="1" smtClean="0">
                          <a:ln>
                            <a:noFill/>
                          </a:ln>
                          <a:solidFill>
                            <a:srgbClr val="C00000"/>
                          </a:solidFill>
                          <a:effectLst/>
                          <a:latin typeface="+mn-lt"/>
                          <a:cs typeface="Times New Roman" pitchFamily="18" charset="0"/>
                        </a:rPr>
                        <a:t>Mometasona</a:t>
                      </a:r>
                      <a:r>
                        <a:rPr kumimoji="0" lang="es-ES" sz="1600" b="1" i="0" u="none" strike="noStrike" cap="none" normalizeH="0" baseline="0" dirty="0" smtClean="0">
                          <a:ln>
                            <a:noFill/>
                          </a:ln>
                          <a:solidFill>
                            <a:srgbClr val="C00000"/>
                          </a:solidFill>
                          <a:effectLst/>
                          <a:latin typeface="+mn-lt"/>
                          <a:cs typeface="Times New Roman" pitchFamily="18" charset="0"/>
                        </a:rPr>
                        <a:t> 0,1%</a:t>
                      </a:r>
                    </a:p>
                  </a:txBody>
                  <a:tcPr marT="45721" marB="45721" anchor="ctr" horzOverflow="overflow">
                    <a:solidFill>
                      <a:srgbClr val="CDD7EB"/>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 </a:t>
                      </a: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err="1" smtClean="0">
                          <a:ln>
                            <a:noFill/>
                          </a:ln>
                          <a:solidFill>
                            <a:srgbClr val="C00000"/>
                          </a:solidFill>
                          <a:effectLst/>
                          <a:latin typeface="+mn-lt"/>
                          <a:cs typeface="Times New Roman" pitchFamily="18" charset="0"/>
                        </a:rPr>
                        <a:t>Metilprednisolona</a:t>
                      </a:r>
                      <a:r>
                        <a:rPr kumimoji="0" lang="es-ES" sz="1600" b="1" i="0" u="none" strike="noStrike" cap="none" normalizeH="0" baseline="0" dirty="0" smtClean="0">
                          <a:ln>
                            <a:noFill/>
                          </a:ln>
                          <a:solidFill>
                            <a:srgbClr val="C00000"/>
                          </a:solidFill>
                          <a:effectLst/>
                          <a:latin typeface="+mn-lt"/>
                          <a:cs typeface="Times New Roman" pitchFamily="18" charset="0"/>
                        </a:rPr>
                        <a:t> 0,1%</a:t>
                      </a:r>
                    </a:p>
                  </a:txBody>
                  <a:tcPr marT="45721" marB="45721" anchor="ctr" horzOverflow="overflow">
                    <a:solidFill>
                      <a:srgbClr val="E8ECF5"/>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 </a:t>
                      </a: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err="1" smtClean="0">
                          <a:ln>
                            <a:noFill/>
                          </a:ln>
                          <a:solidFill>
                            <a:schemeClr val="accent1"/>
                          </a:solidFill>
                          <a:effectLst/>
                          <a:latin typeface="+mn-lt"/>
                          <a:cs typeface="Times New Roman" pitchFamily="18" charset="0"/>
                        </a:rPr>
                        <a:t>Betametasona</a:t>
                      </a:r>
                      <a:endParaRPr kumimoji="0" lang="es-ES" sz="1600" b="0" i="0" u="none" strike="noStrike" cap="none" normalizeH="0" baseline="0" dirty="0" smtClean="0">
                        <a:ln>
                          <a:noFill/>
                        </a:ln>
                        <a:solidFill>
                          <a:schemeClr val="accent1"/>
                        </a:solidFill>
                        <a:effectLst/>
                        <a:latin typeface="+mn-lt"/>
                        <a:cs typeface="Times New Roman" pitchFamily="18" charset="0"/>
                      </a:endParaRPr>
                    </a:p>
                  </a:txBody>
                  <a:tcPr marT="45721" marB="45721" anchor="ctr" horzOverflow="overflow">
                    <a:solidFill>
                      <a:srgbClr val="CDD7EB"/>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accent1"/>
                          </a:solidFill>
                          <a:effectLst/>
                          <a:latin typeface="+mn-lt"/>
                          <a:cs typeface="Times New Roman" pitchFamily="18" charset="0"/>
                        </a:rPr>
                        <a:t> </a:t>
                      </a: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err="1" smtClean="0">
                          <a:ln>
                            <a:noFill/>
                          </a:ln>
                          <a:solidFill>
                            <a:schemeClr val="accent1"/>
                          </a:solidFill>
                          <a:effectLst/>
                          <a:latin typeface="+mn-lt"/>
                          <a:cs typeface="Times New Roman" pitchFamily="18" charset="0"/>
                        </a:rPr>
                        <a:t>Beclometasona</a:t>
                      </a:r>
                      <a:endParaRPr kumimoji="0" lang="es-ES" sz="1600" b="0" i="0" u="none" strike="noStrike" cap="none" normalizeH="0" baseline="0" dirty="0" smtClean="0">
                        <a:ln>
                          <a:noFill/>
                        </a:ln>
                        <a:solidFill>
                          <a:schemeClr val="accent1"/>
                        </a:solidFill>
                        <a:effectLst/>
                        <a:latin typeface="+mn-lt"/>
                        <a:cs typeface="Times New Roman" pitchFamily="18" charset="0"/>
                      </a:endParaRPr>
                    </a:p>
                  </a:txBody>
                  <a:tcPr marT="45721" marB="45721" anchor="ctr" horzOverflow="overflow">
                    <a:solidFill>
                      <a:srgbClr val="E8ECF5"/>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600" b="0" i="0" u="none" strike="noStrike" cap="none" normalizeH="0" baseline="0" smtClean="0">
                        <a:ln>
                          <a:noFill/>
                        </a:ln>
                        <a:solidFill>
                          <a:schemeClr val="accent1"/>
                        </a:solidFill>
                        <a:effectLst/>
                        <a:latin typeface="+mn-lt"/>
                        <a:cs typeface="Times New Roman" pitchFamily="18" charset="0"/>
                      </a:endParaRP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err="1" smtClean="0">
                          <a:ln>
                            <a:noFill/>
                          </a:ln>
                          <a:solidFill>
                            <a:srgbClr val="C00000"/>
                          </a:solidFill>
                          <a:effectLst/>
                          <a:latin typeface="+mn-lt"/>
                          <a:cs typeface="Arial" pitchFamily="34" charset="0"/>
                        </a:rPr>
                        <a:t>Propionato</a:t>
                      </a:r>
                      <a:r>
                        <a:rPr kumimoji="0" lang="es-ES" sz="1600" b="1" i="0" u="none" strike="noStrike" cap="none" normalizeH="0" baseline="0" dirty="0" smtClean="0">
                          <a:ln>
                            <a:noFill/>
                          </a:ln>
                          <a:solidFill>
                            <a:srgbClr val="C00000"/>
                          </a:solidFill>
                          <a:effectLst/>
                          <a:latin typeface="+mn-lt"/>
                          <a:cs typeface="Arial" pitchFamily="34" charset="0"/>
                        </a:rPr>
                        <a:t> </a:t>
                      </a:r>
                      <a:r>
                        <a:rPr kumimoji="0" lang="es-ES" sz="1600" b="1" i="0" u="none" strike="noStrike" cap="none" normalizeH="0" baseline="0" dirty="0" err="1" smtClean="0">
                          <a:ln>
                            <a:noFill/>
                          </a:ln>
                          <a:solidFill>
                            <a:srgbClr val="C00000"/>
                          </a:solidFill>
                          <a:effectLst/>
                          <a:latin typeface="+mn-lt"/>
                          <a:cs typeface="Arial" pitchFamily="34" charset="0"/>
                        </a:rPr>
                        <a:t>fluticasona</a:t>
                      </a:r>
                      <a:endParaRPr kumimoji="0" lang="es-ES" sz="1600" b="1" i="0" u="none" strike="noStrike" cap="none" normalizeH="0" baseline="0" dirty="0" smtClean="0">
                        <a:ln>
                          <a:noFill/>
                        </a:ln>
                        <a:solidFill>
                          <a:srgbClr val="C00000"/>
                        </a:solidFill>
                        <a:effectLst/>
                        <a:latin typeface="+mn-lt"/>
                        <a:cs typeface="Times New Roman" pitchFamily="18" charset="0"/>
                      </a:endParaRPr>
                    </a:p>
                  </a:txBody>
                  <a:tcPr marT="45721" marB="45721" anchor="ctr" horzOverflow="overflow">
                    <a:solidFill>
                      <a:srgbClr val="CDD7EB"/>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rgbClr val="C00000"/>
                          </a:solidFill>
                          <a:effectLst/>
                          <a:latin typeface="+mn-lt"/>
                          <a:cs typeface="Times New Roman" pitchFamily="18" charset="0"/>
                        </a:rPr>
                        <a:t> III (potencia intermedia)</a:t>
                      </a:r>
                      <a:endParaRPr kumimoji="0" lang="es-ES" sz="1600" b="0" i="0" u="none" strike="noStrike" cap="none" normalizeH="0" baseline="0" dirty="0" smtClean="0">
                        <a:ln>
                          <a:noFill/>
                        </a:ln>
                        <a:solidFill>
                          <a:srgbClr val="C00000"/>
                        </a:solidFill>
                        <a:effectLst/>
                        <a:latin typeface="+mn-lt"/>
                        <a:cs typeface="Times New Roman" pitchFamily="18" charset="0"/>
                      </a:endParaRP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err="1" smtClean="0">
                          <a:ln>
                            <a:noFill/>
                          </a:ln>
                          <a:solidFill>
                            <a:schemeClr val="accent1"/>
                          </a:solidFill>
                          <a:effectLst/>
                          <a:latin typeface="+mn-lt"/>
                          <a:cs typeface="Times New Roman" pitchFamily="18" charset="0"/>
                        </a:rPr>
                        <a:t>Clobetasona</a:t>
                      </a:r>
                      <a:r>
                        <a:rPr kumimoji="0" lang="es-ES" sz="1600" b="0" i="0" u="none" strike="noStrike" cap="none" normalizeH="0" baseline="0" dirty="0" smtClean="0">
                          <a:ln>
                            <a:noFill/>
                          </a:ln>
                          <a:solidFill>
                            <a:schemeClr val="accent1"/>
                          </a:solidFill>
                          <a:effectLst/>
                          <a:latin typeface="+mn-lt"/>
                          <a:cs typeface="Times New Roman" pitchFamily="18" charset="0"/>
                        </a:rPr>
                        <a:t> 0,05%</a:t>
                      </a:r>
                    </a:p>
                  </a:txBody>
                  <a:tcPr marT="45721" marB="45721" anchor="ctr" horzOverflow="overflow">
                    <a:solidFill>
                      <a:srgbClr val="E8ECF5"/>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chemeClr val="accent1"/>
                          </a:solidFill>
                          <a:effectLst/>
                          <a:latin typeface="+mn-lt"/>
                          <a:cs typeface="Times New Roman" pitchFamily="18" charset="0"/>
                        </a:rPr>
                        <a:t> </a:t>
                      </a:r>
                      <a:endParaRPr kumimoji="0" lang="es-ES" sz="1600" b="0" i="0" u="none" strike="noStrike" cap="none" normalizeH="0" baseline="0" smtClean="0">
                        <a:ln>
                          <a:noFill/>
                        </a:ln>
                        <a:solidFill>
                          <a:schemeClr val="accent1"/>
                        </a:solidFill>
                        <a:effectLst/>
                        <a:latin typeface="+mn-lt"/>
                        <a:cs typeface="Times New Roman" pitchFamily="18" charset="0"/>
                      </a:endParaRP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Hidrocortisona </a:t>
                      </a:r>
                      <a:r>
                        <a:rPr kumimoji="0" lang="es-ES" sz="1600" b="0" i="0" u="none" strike="noStrike" cap="none" normalizeH="0" baseline="0" dirty="0" err="1" smtClean="0">
                          <a:ln>
                            <a:noFill/>
                          </a:ln>
                          <a:solidFill>
                            <a:schemeClr val="accent1"/>
                          </a:solidFill>
                          <a:effectLst/>
                          <a:latin typeface="+mn-lt"/>
                          <a:cs typeface="Times New Roman" pitchFamily="18" charset="0"/>
                        </a:rPr>
                        <a:t>aceponato</a:t>
                      </a:r>
                      <a:endParaRPr kumimoji="0" lang="es-ES" sz="1600" b="0" i="0" u="none" strike="noStrike" cap="none" normalizeH="0" baseline="0" dirty="0" smtClean="0">
                        <a:ln>
                          <a:noFill/>
                        </a:ln>
                        <a:solidFill>
                          <a:schemeClr val="accent1"/>
                        </a:solidFill>
                        <a:effectLst/>
                        <a:latin typeface="+mn-lt"/>
                        <a:cs typeface="Times New Roman" pitchFamily="18" charset="0"/>
                      </a:endParaRPr>
                    </a:p>
                  </a:txBody>
                  <a:tcPr marT="45721" marB="45721" anchor="ctr" horzOverflow="overflow">
                    <a:solidFill>
                      <a:srgbClr val="CDD7EB"/>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chemeClr val="accent1"/>
                          </a:solidFill>
                          <a:effectLst/>
                          <a:latin typeface="+mn-lt"/>
                          <a:cs typeface="Times New Roman" pitchFamily="18" charset="0"/>
                        </a:rPr>
                        <a:t> </a:t>
                      </a:r>
                      <a:endParaRPr kumimoji="0" lang="es-ES" sz="1600" b="0" i="0" u="none" strike="noStrike" cap="none" normalizeH="0" baseline="0" smtClean="0">
                        <a:ln>
                          <a:noFill/>
                        </a:ln>
                        <a:solidFill>
                          <a:schemeClr val="accent1"/>
                        </a:solidFill>
                        <a:effectLst/>
                        <a:latin typeface="+mn-lt"/>
                        <a:cs typeface="Times New Roman" pitchFamily="18" charset="0"/>
                      </a:endParaRP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Hidrocortisona butirato</a:t>
                      </a:r>
                    </a:p>
                  </a:txBody>
                  <a:tcPr marT="45721" marB="45721" anchor="ctr" horzOverflow="overflow">
                    <a:solidFill>
                      <a:srgbClr val="E8ECF5"/>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600" b="0" i="0" u="none" strike="noStrike" cap="none" normalizeH="0" baseline="0" smtClean="0">
                        <a:ln>
                          <a:noFill/>
                        </a:ln>
                        <a:solidFill>
                          <a:schemeClr val="accent1"/>
                        </a:solidFill>
                        <a:effectLst/>
                        <a:latin typeface="+mn-lt"/>
                        <a:cs typeface="Arial" pitchFamily="34" charset="0"/>
                      </a:endParaRP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Ac </a:t>
                      </a:r>
                      <a:r>
                        <a:rPr kumimoji="0" lang="es-ES" sz="1600" b="0" i="0" u="none" strike="noStrike" cap="none" normalizeH="0" baseline="0" dirty="0" err="1" smtClean="0">
                          <a:ln>
                            <a:noFill/>
                          </a:ln>
                          <a:solidFill>
                            <a:schemeClr val="accent1"/>
                          </a:solidFill>
                          <a:effectLst/>
                          <a:latin typeface="+mn-lt"/>
                          <a:cs typeface="Times New Roman" pitchFamily="18" charset="0"/>
                        </a:rPr>
                        <a:t>fluocinolona</a:t>
                      </a:r>
                      <a:endParaRPr kumimoji="0" lang="es-ES" sz="1600" b="1" i="0" u="none" strike="noStrike" cap="none" normalizeH="0" baseline="0" dirty="0" smtClean="0">
                        <a:ln>
                          <a:noFill/>
                        </a:ln>
                        <a:solidFill>
                          <a:schemeClr val="accent1"/>
                        </a:solidFill>
                        <a:effectLst/>
                        <a:latin typeface="+mn-lt"/>
                        <a:cs typeface="Times New Roman" pitchFamily="18" charset="0"/>
                      </a:endParaRPr>
                    </a:p>
                  </a:txBody>
                  <a:tcPr marT="45721" marB="45721" anchor="ctr" horzOverflow="overflow">
                    <a:solidFill>
                      <a:srgbClr val="CDD7EB"/>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rgbClr val="C00000"/>
                          </a:solidFill>
                          <a:effectLst/>
                          <a:latin typeface="+mn-lt"/>
                          <a:cs typeface="Arial" pitchFamily="34" charset="0"/>
                        </a:rPr>
                        <a:t>IV (potencia baja)</a:t>
                      </a:r>
                      <a:endParaRPr kumimoji="0" lang="es-ES" sz="1600" b="0" i="0" u="none" strike="noStrike" cap="none" normalizeH="0" baseline="0" dirty="0" smtClean="0">
                        <a:ln>
                          <a:noFill/>
                        </a:ln>
                        <a:solidFill>
                          <a:srgbClr val="C00000"/>
                        </a:solidFill>
                        <a:effectLst/>
                        <a:latin typeface="+mn-lt"/>
                        <a:cs typeface="Times New Roman" pitchFamily="18" charset="0"/>
                      </a:endParaRP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Hidrocortisona acetato</a:t>
                      </a:r>
                    </a:p>
                  </a:txBody>
                  <a:tcPr marT="45721" marB="45721" anchor="ctr" horzOverflow="overflow">
                    <a:solidFill>
                      <a:srgbClr val="E8ECF5"/>
                    </a:solidFill>
                  </a:tcPr>
                </a:tc>
              </a:tr>
            </a:tbl>
          </a:graphicData>
        </a:graphic>
      </p:graphicFrame>
    </p:spTree>
    <p:extLst>
      <p:ext uri="{BB962C8B-B14F-4D97-AF65-F5344CB8AC3E}">
        <p14:creationId xmlns:p14="http://schemas.microsoft.com/office/powerpoint/2010/main" val="3914798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hasCustomPrompt="1"/>
          </p:nvPr>
        </p:nvSpPr>
        <p:spPr>
          <a:xfrm>
            <a:off x="609600" y="159904"/>
            <a:ext cx="10972800" cy="604800"/>
          </a:xfrm>
          <a:noFill/>
        </p:spPr>
        <p:txBody>
          <a:bodyPr>
            <a:noAutofit/>
          </a:bodyPr>
          <a:lstStyle>
            <a:lvl1pPr algn="ctr">
              <a:defRPr sz="3200" b="0" baseline="0">
                <a:solidFill>
                  <a:schemeClr val="accent1"/>
                </a:solidFill>
              </a:defRPr>
            </a:lvl1pPr>
          </a:lstStyle>
          <a:p>
            <a:r>
              <a:rPr lang="es-ES" dirty="0" smtClean="0"/>
              <a:t>Título de diapositiva: es obligatorio</a:t>
            </a:r>
            <a:endParaRPr lang="es-ES" dirty="0"/>
          </a:p>
        </p:txBody>
      </p:sp>
      <p:sp>
        <p:nvSpPr>
          <p:cNvPr id="3" name="2 Marcador de contenido"/>
          <p:cNvSpPr>
            <a:spLocks noGrp="1"/>
          </p:cNvSpPr>
          <p:nvPr>
            <p:ph idx="1"/>
          </p:nvPr>
        </p:nvSpPr>
        <p:spPr>
          <a:xfrm>
            <a:off x="0" y="1015675"/>
            <a:ext cx="11582400" cy="4592024"/>
          </a:xfrm>
        </p:spPr>
        <p:txBody>
          <a:bodyPr/>
          <a:lstStyle>
            <a:lvl1pPr marL="808038" indent="-265113">
              <a:buFontTx/>
              <a:buBlip>
                <a:blip r:embed="rId3"/>
              </a:buBlip>
              <a:defRPr sz="2800">
                <a:solidFill>
                  <a:schemeClr val="accent1"/>
                </a:solidFill>
              </a:defRPr>
            </a:lvl1pPr>
            <a:lvl2pPr marL="1524000" indent="-265113">
              <a:buClr>
                <a:schemeClr val="tx2"/>
              </a:buClr>
              <a:buSzPct val="100000"/>
              <a:buFont typeface="Wingdings" panose="05000000000000000000" pitchFamily="2" charset="2"/>
              <a:buChar char="v"/>
              <a:defRPr sz="2400">
                <a:solidFill>
                  <a:schemeClr val="accent1"/>
                </a:solidFill>
              </a:defRPr>
            </a:lvl2pPr>
            <a:lvl3pPr marL="2239963" indent="-265113">
              <a:buClr>
                <a:schemeClr val="tx2"/>
              </a:buClr>
              <a:buSzPct val="100000"/>
              <a:buFont typeface="Wingdings" panose="05000000000000000000" pitchFamily="2" charset="2"/>
              <a:buChar char="ü"/>
              <a:defRPr sz="2000">
                <a:solidFill>
                  <a:schemeClr val="accent1"/>
                </a:solidFill>
              </a:defRPr>
            </a:lvl3pPr>
            <a:lvl4pPr marL="2874963" indent="-184150">
              <a:buClr>
                <a:schemeClr val="tx2"/>
              </a:buClr>
              <a:defRPr sz="2000">
                <a:solidFill>
                  <a:schemeClr val="accent1"/>
                </a:solidFill>
              </a:defRPr>
            </a:lvl4pPr>
            <a:lvl5pPr marL="3590925" indent="-185738">
              <a:buClr>
                <a:schemeClr val="tx2"/>
              </a:buClr>
              <a:defRPr>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pic>
        <p:nvPicPr>
          <p:cNvPr id="12" name="11 Imagen" descr="Heartbeat.png"/>
          <p:cNvPicPr>
            <a:picLocks noChangeAspect="1"/>
          </p:cNvPicPr>
          <p:nvPr userDrawn="1"/>
        </p:nvPicPr>
        <p:blipFill>
          <a:blip r:embed="rId4" cstate="print">
            <a:duotone>
              <a:schemeClr val="accent1">
                <a:shade val="45000"/>
                <a:satMod val="135000"/>
              </a:schemeClr>
              <a:prstClr val="white"/>
            </a:duotone>
          </a:blip>
          <a:srcRect r="37971" b="1133"/>
          <a:stretch>
            <a:fillRect/>
          </a:stretch>
        </p:blipFill>
        <p:spPr>
          <a:xfrm>
            <a:off x="-43" y="6072206"/>
            <a:ext cx="4286280" cy="428628"/>
          </a:xfrm>
          <a:prstGeom prst="rect">
            <a:avLst/>
          </a:prstGeom>
        </p:spPr>
      </p:pic>
      <p:pic>
        <p:nvPicPr>
          <p:cNvPr id="9" name="8 Imagen" descr="2016 sin pie 300.png"/>
          <p:cNvPicPr>
            <a:picLocks noChangeAspect="1"/>
          </p:cNvPicPr>
          <p:nvPr userDrawn="1"/>
        </p:nvPicPr>
        <p:blipFill>
          <a:blip r:embed="rId5"/>
          <a:stretch>
            <a:fillRect/>
          </a:stretch>
        </p:blipFill>
        <p:spPr>
          <a:xfrm>
            <a:off x="163045" y="6462586"/>
            <a:ext cx="3932691" cy="288000"/>
          </a:xfrm>
          <a:prstGeom prst="rect">
            <a:avLst/>
          </a:prstGeom>
        </p:spPr>
      </p:pic>
      <p:pic>
        <p:nvPicPr>
          <p:cNvPr id="14" name="Imagen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648395" y="6227877"/>
            <a:ext cx="2347384" cy="513491"/>
          </a:xfrm>
          <a:prstGeom prst="rect">
            <a:avLst/>
          </a:prstGeom>
        </p:spPr>
      </p:pic>
      <p:sp>
        <p:nvSpPr>
          <p:cNvPr id="6" name="Marcador de texto 5"/>
          <p:cNvSpPr>
            <a:spLocks noGrp="1"/>
          </p:cNvSpPr>
          <p:nvPr>
            <p:ph type="body" sz="quarter" idx="10"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pic>
        <p:nvPicPr>
          <p:cNvPr id="11" name="6 Imagen" descr="doctors.png"/>
          <p:cNvPicPr>
            <a:picLocks noChangeAspect="1"/>
          </p:cNvPicPr>
          <p:nvPr userDrawn="1"/>
        </p:nvPicPr>
        <p:blipFill>
          <a:blip r:embed="rId7"/>
          <a:srcRect/>
          <a:stretch>
            <a:fillRect/>
          </a:stretch>
        </p:blipFill>
        <p:spPr bwMode="auto">
          <a:xfrm>
            <a:off x="4256592" y="5912218"/>
            <a:ext cx="2127440" cy="931144"/>
          </a:xfrm>
          <a:prstGeom prst="rect">
            <a:avLst/>
          </a:prstGeom>
          <a:noFill/>
          <a:ln w="9525">
            <a:noFill/>
            <a:miter lim="800000"/>
            <a:headEnd/>
            <a:tailEnd/>
          </a:ln>
        </p:spPr>
      </p:pic>
      <p:sp>
        <p:nvSpPr>
          <p:cNvPr id="4" name="CuadroTexto 3"/>
          <p:cNvSpPr txBox="1"/>
          <p:nvPr userDrawn="1"/>
        </p:nvSpPr>
        <p:spPr>
          <a:xfrm>
            <a:off x="7344139" y="6165304"/>
            <a:ext cx="1219200" cy="914400"/>
          </a:xfrm>
          <a:prstGeom prst="rect">
            <a:avLst/>
          </a:prstGeom>
          <a:noFill/>
        </p:spPr>
        <p:txBody>
          <a:bodyPr vert="horz" wrap="none" lIns="91440" tIns="45720" rIns="91440" bIns="45720" rtlCol="0" anchor="ctr">
            <a:noAutofit/>
          </a:bodyPr>
          <a:lstStyle/>
          <a:p>
            <a:pPr algn="ctr"/>
            <a:r>
              <a:rPr lang="en-GB" sz="1100" dirty="0" smtClean="0"/>
              <a:t>E. </a:t>
            </a:r>
            <a:r>
              <a:rPr lang="en-GB" sz="1100" dirty="0" err="1" smtClean="0"/>
              <a:t>Jodar</a:t>
            </a:r>
            <a:r>
              <a:rPr lang="en-GB" sz="1100" dirty="0" smtClean="0"/>
              <a:t> (SICAM</a:t>
            </a:r>
            <a:r>
              <a:rPr lang="en-GB" sz="1100" baseline="0" dirty="0" smtClean="0"/>
              <a:t> S.L.) 2016</a:t>
            </a:r>
            <a:endParaRPr lang="en-GB" sz="1100" dirty="0" smtClean="0"/>
          </a:p>
        </p:txBody>
      </p:sp>
    </p:spTree>
    <p:extLst>
      <p:ext uri="{BB962C8B-B14F-4D97-AF65-F5344CB8AC3E}">
        <p14:creationId xmlns:p14="http://schemas.microsoft.com/office/powerpoint/2010/main" val="1942037452"/>
      </p:ext>
    </p:extLst>
  </p:cSld>
  <p:clrMapOvr>
    <a:masterClrMapping/>
  </p:clrMapOvr>
  <p:transition spd="slow">
    <p:strips dir="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ólo el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9 Imagen" descr="Heartbeat.png"/>
          <p:cNvPicPr>
            <a:picLocks noChangeAspect="1"/>
          </p:cNvPicPr>
          <p:nvPr userDrawn="1"/>
        </p:nvPicPr>
        <p:blipFill>
          <a:blip r:embed="rId3" cstate="print">
            <a:duotone>
              <a:schemeClr val="accent1">
                <a:shade val="45000"/>
                <a:satMod val="135000"/>
              </a:schemeClr>
              <a:prstClr val="white"/>
            </a:duotone>
          </a:blip>
          <a:srcRect r="37971" b="1133"/>
          <a:stretch>
            <a:fillRect/>
          </a:stretch>
        </p:blipFill>
        <p:spPr>
          <a:xfrm>
            <a:off x="-43" y="6072206"/>
            <a:ext cx="4286280" cy="428628"/>
          </a:xfrm>
          <a:prstGeom prst="rect">
            <a:avLst/>
          </a:prstGeom>
        </p:spPr>
      </p:pic>
      <p:pic>
        <p:nvPicPr>
          <p:cNvPr id="11" name="10 Imagen" descr="2016 sin pie 300.png"/>
          <p:cNvPicPr>
            <a:picLocks noChangeAspect="1"/>
          </p:cNvPicPr>
          <p:nvPr userDrawn="1"/>
        </p:nvPicPr>
        <p:blipFill>
          <a:blip r:embed="rId4"/>
          <a:stretch>
            <a:fillRect/>
          </a:stretch>
        </p:blipFill>
        <p:spPr>
          <a:xfrm>
            <a:off x="163045" y="6462586"/>
            <a:ext cx="3932691" cy="288000"/>
          </a:xfrm>
          <a:prstGeom prst="rect">
            <a:avLst/>
          </a:prstGeom>
        </p:spPr>
      </p:pic>
      <p:sp>
        <p:nvSpPr>
          <p:cNvPr id="13"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pic>
        <p:nvPicPr>
          <p:cNvPr id="14" name="Imagen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648395" y="6227877"/>
            <a:ext cx="2347384" cy="513491"/>
          </a:xfrm>
          <a:prstGeom prst="rect">
            <a:avLst/>
          </a:prstGeom>
        </p:spPr>
      </p:pic>
      <p:sp>
        <p:nvSpPr>
          <p:cNvPr id="15" name="1 Título"/>
          <p:cNvSpPr>
            <a:spLocks noGrp="1"/>
          </p:cNvSpPr>
          <p:nvPr>
            <p:ph type="title" hasCustomPrompt="1"/>
          </p:nvPr>
        </p:nvSpPr>
        <p:spPr>
          <a:xfrm>
            <a:off x="609600" y="159904"/>
            <a:ext cx="10972800" cy="604800"/>
          </a:xfrm>
          <a:noFill/>
        </p:spPr>
        <p:txBody>
          <a:bodyPr>
            <a:noAutofit/>
          </a:bodyPr>
          <a:lstStyle>
            <a:lvl1pPr algn="ctr">
              <a:defRPr sz="3200" b="0">
                <a:solidFill>
                  <a:schemeClr val="accent1"/>
                </a:solidFill>
              </a:defRPr>
            </a:lvl1pPr>
          </a:lstStyle>
          <a:p>
            <a:r>
              <a:rPr lang="es-ES" dirty="0" smtClean="0"/>
              <a:t>Título de diapositiva: es obligatorio</a:t>
            </a:r>
            <a:endParaRPr lang="es-ES" dirty="0"/>
          </a:p>
        </p:txBody>
      </p:sp>
      <p:pic>
        <p:nvPicPr>
          <p:cNvPr id="9" name="6 Imagen" descr="doctors.png"/>
          <p:cNvPicPr>
            <a:picLocks noChangeAspect="1"/>
          </p:cNvPicPr>
          <p:nvPr userDrawn="1"/>
        </p:nvPicPr>
        <p:blipFill>
          <a:blip r:embed="rId6"/>
          <a:srcRect/>
          <a:stretch>
            <a:fillRect/>
          </a:stretch>
        </p:blipFill>
        <p:spPr bwMode="auto">
          <a:xfrm>
            <a:off x="4256592" y="5912218"/>
            <a:ext cx="2127440" cy="931144"/>
          </a:xfrm>
          <a:prstGeom prst="rect">
            <a:avLst/>
          </a:prstGeom>
          <a:noFill/>
          <a:ln w="9525">
            <a:noFill/>
            <a:miter lim="800000"/>
            <a:headEnd/>
            <a:tailEnd/>
          </a:ln>
        </p:spPr>
      </p:pic>
    </p:spTree>
    <p:extLst>
      <p:ext uri="{BB962C8B-B14F-4D97-AF65-F5344CB8AC3E}">
        <p14:creationId xmlns:p14="http://schemas.microsoft.com/office/powerpoint/2010/main" val="340548608"/>
      </p:ext>
    </p:extLst>
  </p:cSld>
  <p:clrMapOvr>
    <a:masterClrMapping/>
  </p:clrMapOvr>
  <p:transition spd="slow">
    <p:strips dir="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En blanc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8 Imagen" descr="Heartbeat.png"/>
          <p:cNvPicPr>
            <a:picLocks noChangeAspect="1"/>
          </p:cNvPicPr>
          <p:nvPr userDrawn="1"/>
        </p:nvPicPr>
        <p:blipFill>
          <a:blip r:embed="rId3" cstate="print">
            <a:duotone>
              <a:schemeClr val="accent1">
                <a:shade val="45000"/>
                <a:satMod val="135000"/>
              </a:schemeClr>
              <a:prstClr val="white"/>
            </a:duotone>
          </a:blip>
          <a:srcRect r="37971" b="1133"/>
          <a:stretch>
            <a:fillRect/>
          </a:stretch>
        </p:blipFill>
        <p:spPr>
          <a:xfrm>
            <a:off x="-43" y="6072206"/>
            <a:ext cx="4286280" cy="428628"/>
          </a:xfrm>
          <a:prstGeom prst="rect">
            <a:avLst/>
          </a:prstGeom>
        </p:spPr>
      </p:pic>
      <p:pic>
        <p:nvPicPr>
          <p:cNvPr id="10" name="9 Imagen" descr="2016 sin pie 300.png"/>
          <p:cNvPicPr>
            <a:picLocks noChangeAspect="1"/>
          </p:cNvPicPr>
          <p:nvPr userDrawn="1"/>
        </p:nvPicPr>
        <p:blipFill>
          <a:blip r:embed="rId4"/>
          <a:stretch>
            <a:fillRect/>
          </a:stretch>
        </p:blipFill>
        <p:spPr>
          <a:xfrm>
            <a:off x="163045" y="6462586"/>
            <a:ext cx="3932691" cy="288000"/>
          </a:xfrm>
          <a:prstGeom prst="rect">
            <a:avLst/>
          </a:prstGeom>
        </p:spPr>
      </p:pic>
      <p:sp>
        <p:nvSpPr>
          <p:cNvPr id="11"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pic>
        <p:nvPicPr>
          <p:cNvPr id="12" name="Imagen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648395" y="6227877"/>
            <a:ext cx="2347384" cy="513491"/>
          </a:xfrm>
          <a:prstGeom prst="rect">
            <a:avLst/>
          </a:prstGeom>
        </p:spPr>
      </p:pic>
      <p:pic>
        <p:nvPicPr>
          <p:cNvPr id="8" name="6 Imagen" descr="doctors.png"/>
          <p:cNvPicPr>
            <a:picLocks noChangeAspect="1"/>
          </p:cNvPicPr>
          <p:nvPr userDrawn="1"/>
        </p:nvPicPr>
        <p:blipFill>
          <a:blip r:embed="rId6"/>
          <a:srcRect/>
          <a:stretch>
            <a:fillRect/>
          </a:stretch>
        </p:blipFill>
        <p:spPr bwMode="auto">
          <a:xfrm>
            <a:off x="4256592" y="5912218"/>
            <a:ext cx="2127440" cy="931144"/>
          </a:xfrm>
          <a:prstGeom prst="rect">
            <a:avLst/>
          </a:prstGeom>
          <a:noFill/>
          <a:ln w="9525">
            <a:noFill/>
            <a:miter lim="800000"/>
            <a:headEnd/>
            <a:tailEnd/>
          </a:ln>
        </p:spPr>
      </p:pic>
    </p:spTree>
    <p:extLst>
      <p:ext uri="{BB962C8B-B14F-4D97-AF65-F5344CB8AC3E}">
        <p14:creationId xmlns:p14="http://schemas.microsoft.com/office/powerpoint/2010/main" val="1405055114"/>
      </p:ext>
    </p:extLst>
  </p:cSld>
  <p:clrMapOvr>
    <a:masterClrMapping/>
  </p:clrMapOvr>
  <p:transition spd="slow">
    <p:strips dir="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os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11 Imagen" descr="Heartbeat.png"/>
          <p:cNvPicPr>
            <a:picLocks noChangeAspect="1"/>
          </p:cNvPicPr>
          <p:nvPr userDrawn="1"/>
        </p:nvPicPr>
        <p:blipFill>
          <a:blip r:embed="rId3" cstate="print">
            <a:duotone>
              <a:schemeClr val="accent1">
                <a:shade val="45000"/>
                <a:satMod val="135000"/>
              </a:schemeClr>
              <a:prstClr val="white"/>
            </a:duotone>
          </a:blip>
          <a:srcRect r="37971" b="1133"/>
          <a:stretch>
            <a:fillRect/>
          </a:stretch>
        </p:blipFill>
        <p:spPr>
          <a:xfrm>
            <a:off x="-43" y="6072206"/>
            <a:ext cx="4286280" cy="428628"/>
          </a:xfrm>
          <a:prstGeom prst="rect">
            <a:avLst/>
          </a:prstGeom>
        </p:spPr>
      </p:pic>
      <p:pic>
        <p:nvPicPr>
          <p:cNvPr id="13" name="12 Imagen" descr="2016 sin pie 300.png"/>
          <p:cNvPicPr>
            <a:picLocks noChangeAspect="1"/>
          </p:cNvPicPr>
          <p:nvPr userDrawn="1"/>
        </p:nvPicPr>
        <p:blipFill>
          <a:blip r:embed="rId4"/>
          <a:stretch>
            <a:fillRect/>
          </a:stretch>
        </p:blipFill>
        <p:spPr>
          <a:xfrm>
            <a:off x="163045" y="6462586"/>
            <a:ext cx="3932691" cy="288000"/>
          </a:xfrm>
          <a:prstGeom prst="rect">
            <a:avLst/>
          </a:prstGeom>
        </p:spPr>
      </p:pic>
      <p:sp>
        <p:nvSpPr>
          <p:cNvPr id="17" name="2 Marcador de contenido"/>
          <p:cNvSpPr>
            <a:spLocks noGrp="1"/>
          </p:cNvSpPr>
          <p:nvPr>
            <p:ph idx="10"/>
          </p:nvPr>
        </p:nvSpPr>
        <p:spPr>
          <a:xfrm>
            <a:off x="0" y="1015674"/>
            <a:ext cx="5999989" cy="4645574"/>
          </a:xfrm>
        </p:spPr>
        <p:txBody>
          <a:bodyPr/>
          <a:lstStyle>
            <a:lvl1pPr marL="808038" indent="-265113">
              <a:buFontTx/>
              <a:buBlip>
                <a:blip r:embed="rId5"/>
              </a:buBlip>
              <a:defRPr sz="2400">
                <a:solidFill>
                  <a:schemeClr val="accent1"/>
                </a:solidFill>
              </a:defRPr>
            </a:lvl1pPr>
            <a:lvl2pPr marL="1524000" indent="-265113">
              <a:buClr>
                <a:schemeClr val="tx2"/>
              </a:buClr>
              <a:buSzPct val="100000"/>
              <a:buFont typeface="Wingdings" panose="05000000000000000000" pitchFamily="2" charset="2"/>
              <a:buChar char="v"/>
              <a:defRPr sz="2400">
                <a:solidFill>
                  <a:schemeClr val="accent1"/>
                </a:solidFill>
              </a:defRPr>
            </a:lvl2pPr>
            <a:lvl3pPr marL="2239963" indent="-265113">
              <a:buClr>
                <a:schemeClr val="tx2"/>
              </a:buClr>
              <a:buSzPct val="100000"/>
              <a:buFont typeface="Wingdings" panose="05000000000000000000" pitchFamily="2" charset="2"/>
              <a:buChar char="ü"/>
              <a:defRPr sz="2000">
                <a:solidFill>
                  <a:schemeClr val="accent1"/>
                </a:solidFill>
              </a:defRPr>
            </a:lvl3pPr>
            <a:lvl4pPr marL="2874963" indent="-184150">
              <a:buClr>
                <a:schemeClr val="tx2"/>
              </a:buClr>
              <a:defRPr sz="2000">
                <a:solidFill>
                  <a:schemeClr val="accent1"/>
                </a:solidFill>
              </a:defRPr>
            </a:lvl4pPr>
            <a:lvl5pPr marL="3590925" indent="-185738">
              <a:buClr>
                <a:schemeClr val="tx2"/>
              </a:buClr>
              <a:defRPr sz="20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14" name="Marcador de texto 5"/>
          <p:cNvSpPr>
            <a:spLocks noGrp="1"/>
          </p:cNvSpPr>
          <p:nvPr>
            <p:ph type="body" sz="quarter" idx="12"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sp>
        <p:nvSpPr>
          <p:cNvPr id="15" name="2 Marcador de contenido"/>
          <p:cNvSpPr>
            <a:spLocks noGrp="1"/>
          </p:cNvSpPr>
          <p:nvPr>
            <p:ph idx="13"/>
          </p:nvPr>
        </p:nvSpPr>
        <p:spPr>
          <a:xfrm>
            <a:off x="6183808" y="1015674"/>
            <a:ext cx="5384800" cy="4645574"/>
          </a:xfrm>
        </p:spPr>
        <p:txBody>
          <a:bodyPr/>
          <a:lstStyle>
            <a:lvl1pPr marL="265113" indent="-265113">
              <a:buFontTx/>
              <a:buBlip>
                <a:blip r:embed="rId5"/>
              </a:buBlip>
              <a:defRPr sz="2400">
                <a:solidFill>
                  <a:schemeClr val="accent1"/>
                </a:solidFill>
              </a:defRPr>
            </a:lvl1pPr>
            <a:lvl2pPr marL="981075" indent="-265113">
              <a:buClr>
                <a:schemeClr val="tx2"/>
              </a:buClr>
              <a:buSzPct val="100000"/>
              <a:buFont typeface="Wingdings" panose="05000000000000000000" pitchFamily="2" charset="2"/>
              <a:buChar char="v"/>
              <a:defRPr sz="2400">
                <a:solidFill>
                  <a:schemeClr val="accent1"/>
                </a:solidFill>
              </a:defRPr>
            </a:lvl2pPr>
            <a:lvl3pPr marL="1709738" indent="-279400">
              <a:buClr>
                <a:schemeClr val="tx2"/>
              </a:buClr>
              <a:buSzPct val="100000"/>
              <a:buFont typeface="Wingdings" panose="05000000000000000000" pitchFamily="2" charset="2"/>
              <a:buChar char="ü"/>
              <a:defRPr sz="2000">
                <a:solidFill>
                  <a:schemeClr val="accent1"/>
                </a:solidFill>
              </a:defRPr>
            </a:lvl3pPr>
            <a:lvl4pPr marL="2332038" indent="-184150">
              <a:buClr>
                <a:schemeClr val="tx2"/>
              </a:buClr>
              <a:defRPr sz="2000">
                <a:solidFill>
                  <a:schemeClr val="accent1"/>
                </a:solidFill>
              </a:defRPr>
            </a:lvl4pPr>
            <a:lvl5pPr marL="3048000" indent="-173038">
              <a:buClr>
                <a:schemeClr val="tx2"/>
              </a:buClr>
              <a:defRPr sz="20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pic>
        <p:nvPicPr>
          <p:cNvPr id="16" name="Imagen 1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648395" y="6227877"/>
            <a:ext cx="2347384" cy="513491"/>
          </a:xfrm>
          <a:prstGeom prst="rect">
            <a:avLst/>
          </a:prstGeom>
        </p:spPr>
      </p:pic>
      <p:sp>
        <p:nvSpPr>
          <p:cNvPr id="18" name="1 Título"/>
          <p:cNvSpPr>
            <a:spLocks noGrp="1"/>
          </p:cNvSpPr>
          <p:nvPr>
            <p:ph type="title" hasCustomPrompt="1"/>
          </p:nvPr>
        </p:nvSpPr>
        <p:spPr>
          <a:xfrm>
            <a:off x="609600" y="159904"/>
            <a:ext cx="10972800" cy="604800"/>
          </a:xfrm>
          <a:noFill/>
        </p:spPr>
        <p:txBody>
          <a:bodyPr>
            <a:noAutofit/>
          </a:bodyPr>
          <a:lstStyle>
            <a:lvl1pPr algn="ctr">
              <a:defRPr sz="3200" b="0">
                <a:solidFill>
                  <a:schemeClr val="accent1"/>
                </a:solidFill>
              </a:defRPr>
            </a:lvl1pPr>
          </a:lstStyle>
          <a:p>
            <a:r>
              <a:rPr lang="es-ES" dirty="0" smtClean="0"/>
              <a:t>Título de diapositiva: es obligatorio</a:t>
            </a:r>
            <a:endParaRPr lang="es-ES" dirty="0"/>
          </a:p>
        </p:txBody>
      </p:sp>
      <p:pic>
        <p:nvPicPr>
          <p:cNvPr id="11" name="6 Imagen" descr="doctors.png"/>
          <p:cNvPicPr>
            <a:picLocks noChangeAspect="1"/>
          </p:cNvPicPr>
          <p:nvPr userDrawn="1"/>
        </p:nvPicPr>
        <p:blipFill>
          <a:blip r:embed="rId7"/>
          <a:srcRect/>
          <a:stretch>
            <a:fillRect/>
          </a:stretch>
        </p:blipFill>
        <p:spPr bwMode="auto">
          <a:xfrm>
            <a:off x="4256592" y="5912218"/>
            <a:ext cx="2127440" cy="931144"/>
          </a:xfrm>
          <a:prstGeom prst="rect">
            <a:avLst/>
          </a:prstGeom>
          <a:noFill/>
          <a:ln w="9525">
            <a:noFill/>
            <a:miter lim="800000"/>
            <a:headEnd/>
            <a:tailEnd/>
          </a:ln>
        </p:spPr>
      </p:pic>
    </p:spTree>
    <p:extLst>
      <p:ext uri="{BB962C8B-B14F-4D97-AF65-F5344CB8AC3E}">
        <p14:creationId xmlns:p14="http://schemas.microsoft.com/office/powerpoint/2010/main" val="1068631863"/>
      </p:ext>
    </p:extLst>
  </p:cSld>
  <p:clrMapOvr>
    <a:masterClrMapping/>
  </p:clrMapOvr>
  <p:transition spd="slow">
    <p:strips dir="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143339" y="116632"/>
            <a:ext cx="9697077" cy="648072"/>
          </a:xfrm>
        </p:spPr>
        <p:txBody>
          <a:bodyPr anchor="t" anchorCtr="0"/>
          <a:lstStyle/>
          <a:p>
            <a:r>
              <a:rPr lang="es-ES" smtClean="0"/>
              <a:t>Haga clic para modificar el estilo de título del patrón</a:t>
            </a:r>
            <a:endParaRPr lang="es-ES" dirty="0"/>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Tree>
    <p:extLst>
      <p:ext uri="{BB962C8B-B14F-4D97-AF65-F5344CB8AC3E}">
        <p14:creationId xmlns:p14="http://schemas.microsoft.com/office/powerpoint/2010/main" val="240430565"/>
      </p:ext>
    </p:extLst>
  </p:cSld>
  <p:clrMapOvr>
    <a:masterClrMapping/>
  </p:clrMapOvr>
  <p:transition spd="slow">
    <p:strips dir="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los y subnivel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hasCustomPrompt="1"/>
          </p:nvPr>
        </p:nvSpPr>
        <p:spPr>
          <a:xfrm>
            <a:off x="609600" y="159904"/>
            <a:ext cx="10972800" cy="604800"/>
          </a:xfrm>
          <a:noFill/>
        </p:spPr>
        <p:txBody>
          <a:bodyPr>
            <a:noAutofit/>
          </a:bodyPr>
          <a:lstStyle>
            <a:lvl1pPr algn="ctr">
              <a:defRPr sz="3200" b="1" baseline="0">
                <a:solidFill>
                  <a:schemeClr val="accent1"/>
                </a:solidFill>
              </a:defRPr>
            </a:lvl1pPr>
          </a:lstStyle>
          <a:p>
            <a:r>
              <a:rPr lang="es-ES" dirty="0" smtClean="0"/>
              <a:t>Título de diapositiva: es obligatorio</a:t>
            </a:r>
            <a:endParaRPr lang="es-ES" dirty="0"/>
          </a:p>
        </p:txBody>
      </p:sp>
      <p:sp>
        <p:nvSpPr>
          <p:cNvPr id="3" name="2 Marcador de contenido"/>
          <p:cNvSpPr>
            <a:spLocks noGrp="1"/>
          </p:cNvSpPr>
          <p:nvPr>
            <p:ph idx="1"/>
          </p:nvPr>
        </p:nvSpPr>
        <p:spPr>
          <a:xfrm>
            <a:off x="0" y="1015675"/>
            <a:ext cx="11582400" cy="4592024"/>
          </a:xfrm>
        </p:spPr>
        <p:txBody>
          <a:bodyPr>
            <a:normAutofit/>
          </a:bodyPr>
          <a:lstStyle>
            <a:lvl1pPr marL="808038" indent="-265113">
              <a:spcBef>
                <a:spcPts val="600"/>
              </a:spcBef>
              <a:buFontTx/>
              <a:buBlip>
                <a:blip r:embed="rId3"/>
              </a:buBlip>
              <a:defRPr sz="2400">
                <a:solidFill>
                  <a:schemeClr val="accent1"/>
                </a:solidFill>
              </a:defRPr>
            </a:lvl1pPr>
            <a:lvl2pPr marL="1524000" indent="-265113">
              <a:spcBef>
                <a:spcPts val="600"/>
              </a:spcBef>
              <a:buClr>
                <a:schemeClr val="tx2"/>
              </a:buClr>
              <a:buSzPct val="100000"/>
              <a:buFont typeface="Wingdings" panose="05000000000000000000" pitchFamily="2" charset="2"/>
              <a:buChar char="v"/>
              <a:defRPr sz="2200">
                <a:solidFill>
                  <a:schemeClr val="accent1"/>
                </a:solidFill>
              </a:defRPr>
            </a:lvl2pPr>
            <a:lvl3pPr marL="2239963" indent="-265113">
              <a:spcBef>
                <a:spcPts val="600"/>
              </a:spcBef>
              <a:buClr>
                <a:schemeClr val="tx2"/>
              </a:buClr>
              <a:buSzPct val="100000"/>
              <a:buFont typeface="Wingdings" panose="05000000000000000000" pitchFamily="2" charset="2"/>
              <a:buChar char="ü"/>
              <a:defRPr sz="2000">
                <a:solidFill>
                  <a:schemeClr val="accent1"/>
                </a:solidFill>
              </a:defRPr>
            </a:lvl3pPr>
            <a:lvl4pPr marL="2874963" indent="-184150">
              <a:spcBef>
                <a:spcPts val="600"/>
              </a:spcBef>
              <a:buClr>
                <a:schemeClr val="tx2"/>
              </a:buClr>
              <a:defRPr sz="2000">
                <a:solidFill>
                  <a:schemeClr val="accent1"/>
                </a:solidFill>
              </a:defRPr>
            </a:lvl4pPr>
            <a:lvl5pPr marL="3590925" indent="-185738">
              <a:spcBef>
                <a:spcPts val="600"/>
              </a:spcBef>
              <a:buClr>
                <a:schemeClr val="tx2"/>
              </a:buClr>
              <a:defRPr sz="2000">
                <a:solidFill>
                  <a:schemeClr val="accent1"/>
                </a:solidFill>
              </a:defRPr>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6" name="Marcador de texto 5"/>
          <p:cNvSpPr>
            <a:spLocks noGrp="1"/>
          </p:cNvSpPr>
          <p:nvPr>
            <p:ph type="body" sz="quarter" idx="10"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pic>
        <p:nvPicPr>
          <p:cNvPr id="13" name="Imagen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88800" y="6226568"/>
            <a:ext cx="1765028" cy="514800"/>
          </a:xfrm>
          <a:prstGeom prst="rect">
            <a:avLst/>
          </a:prstGeom>
        </p:spPr>
      </p:pic>
      <p:pic>
        <p:nvPicPr>
          <p:cNvPr id="4" name="Imagen 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8800" y="6447600"/>
            <a:ext cx="2972697" cy="291600"/>
          </a:xfrm>
          <a:prstGeom prst="rect">
            <a:avLst/>
          </a:prstGeom>
        </p:spPr>
      </p:pic>
      <p:pic>
        <p:nvPicPr>
          <p:cNvPr id="8" name="9 Imagen" descr="Heartbeat.png"/>
          <p:cNvPicPr>
            <a:picLocks noChangeAspect="1"/>
          </p:cNvPicPr>
          <p:nvPr userDrawn="1"/>
        </p:nvPicPr>
        <p:blipFill>
          <a:blip r:embed="rId6"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gunta interactiv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2 Marcador de texto"/>
          <p:cNvSpPr>
            <a:spLocks noGrp="1"/>
          </p:cNvSpPr>
          <p:nvPr>
            <p:ph type="body" idx="1" hasCustomPrompt="1"/>
          </p:nvPr>
        </p:nvSpPr>
        <p:spPr>
          <a:xfrm>
            <a:off x="963084" y="2276872"/>
            <a:ext cx="10363200" cy="3330826"/>
          </a:xfrm>
        </p:spPr>
        <p:txBody>
          <a:bodyPr anchor="t"/>
          <a:lstStyle>
            <a:lvl1pPr marL="457200" indent="-457200">
              <a:spcBef>
                <a:spcPts val="600"/>
              </a:spcBef>
              <a:buClr>
                <a:schemeClr val="tx2"/>
              </a:buClr>
              <a:buFont typeface="+mj-lt"/>
              <a:buAutoNum type="arabicPeriod"/>
              <a:defRPr sz="2400" b="1"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smtClean="0"/>
              <a:t>Respuesta 1</a:t>
            </a:r>
          </a:p>
          <a:p>
            <a:pPr lvl="0"/>
            <a:r>
              <a:rPr lang="es-ES" dirty="0" smtClean="0"/>
              <a:t>Respuesta 2</a:t>
            </a:r>
          </a:p>
          <a:p>
            <a:pPr lvl="0"/>
            <a:r>
              <a:rPr lang="es-ES" dirty="0" smtClean="0"/>
              <a:t>Respuesta 3</a:t>
            </a:r>
          </a:p>
          <a:p>
            <a:pPr lvl="0"/>
            <a:r>
              <a:rPr lang="es-ES" dirty="0" smtClean="0"/>
              <a:t>Respuesta 4</a:t>
            </a:r>
          </a:p>
        </p:txBody>
      </p:sp>
      <p:sp>
        <p:nvSpPr>
          <p:cNvPr id="13" name="2 Marcador de texto"/>
          <p:cNvSpPr>
            <a:spLocks noGrp="1"/>
          </p:cNvSpPr>
          <p:nvPr>
            <p:ph type="body" idx="10" hasCustomPrompt="1"/>
          </p:nvPr>
        </p:nvSpPr>
        <p:spPr>
          <a:xfrm>
            <a:off x="963084" y="908721"/>
            <a:ext cx="10363200" cy="1035465"/>
          </a:xfrm>
        </p:spPr>
        <p:txBody>
          <a:bodyPr anchor="b">
            <a:normAutofit/>
          </a:bodyPr>
          <a:lstStyle>
            <a:lvl1pPr marL="0" indent="0" algn="ctr">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smtClean="0"/>
              <a:t>Enunciado de la pregunta X</a:t>
            </a:r>
          </a:p>
        </p:txBody>
      </p:sp>
      <p:sp>
        <p:nvSpPr>
          <p:cNvPr id="14" name="Marcador de texto 5"/>
          <p:cNvSpPr>
            <a:spLocks noGrp="1"/>
          </p:cNvSpPr>
          <p:nvPr>
            <p:ph type="body" sz="quarter" idx="11"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sp>
        <p:nvSpPr>
          <p:cNvPr id="18" name="1 Título"/>
          <p:cNvSpPr>
            <a:spLocks noGrp="1"/>
          </p:cNvSpPr>
          <p:nvPr>
            <p:ph type="title" hasCustomPrompt="1"/>
          </p:nvPr>
        </p:nvSpPr>
        <p:spPr>
          <a:xfrm>
            <a:off x="609600" y="159904"/>
            <a:ext cx="10972800" cy="604800"/>
          </a:xfrm>
          <a:noFill/>
        </p:spPr>
        <p:txBody>
          <a:bodyPr>
            <a:noAutofit/>
          </a:bodyPr>
          <a:lstStyle>
            <a:lvl1pPr algn="ctr">
              <a:defRPr sz="3200" b="1">
                <a:solidFill>
                  <a:schemeClr val="accent1"/>
                </a:solidFill>
              </a:defRPr>
            </a:lvl1pPr>
          </a:lstStyle>
          <a:p>
            <a:r>
              <a:rPr lang="es-ES" dirty="0" smtClean="0"/>
              <a:t>Pregunta X</a:t>
            </a:r>
            <a:endParaRPr lang="es-ES" dirty="0"/>
          </a:p>
        </p:txBody>
      </p:sp>
      <p:pic>
        <p:nvPicPr>
          <p:cNvPr id="15" name="Imagen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8800" y="6226568"/>
            <a:ext cx="1765028" cy="514800"/>
          </a:xfrm>
          <a:prstGeom prst="rect">
            <a:avLst/>
          </a:prstGeom>
        </p:spPr>
      </p:pic>
      <p:pic>
        <p:nvPicPr>
          <p:cNvPr id="16" name="Imagen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8800" y="6447600"/>
            <a:ext cx="2972697" cy="291600"/>
          </a:xfrm>
          <a:prstGeom prst="rect">
            <a:avLst/>
          </a:prstGeom>
        </p:spPr>
      </p:pic>
      <p:pic>
        <p:nvPicPr>
          <p:cNvPr id="9" name="9 Imagen" descr="Heartbeat.png"/>
          <p:cNvPicPr>
            <a:picLocks noChangeAspect="1"/>
          </p:cNvPicPr>
          <p:nvPr userDrawn="1"/>
        </p:nvPicPr>
        <p:blipFill>
          <a:blip r:embed="rId5"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s área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2 Marcador de contenido"/>
          <p:cNvSpPr>
            <a:spLocks noGrp="1"/>
          </p:cNvSpPr>
          <p:nvPr>
            <p:ph idx="10"/>
          </p:nvPr>
        </p:nvSpPr>
        <p:spPr>
          <a:xfrm>
            <a:off x="0" y="1015674"/>
            <a:ext cx="5999989" cy="4645574"/>
          </a:xfrm>
        </p:spPr>
        <p:txBody>
          <a:bodyPr/>
          <a:lstStyle>
            <a:lvl1pPr marL="808038" indent="-265113">
              <a:spcBef>
                <a:spcPts val="600"/>
              </a:spcBef>
              <a:buFontTx/>
              <a:buBlip>
                <a:blip r:embed="rId3"/>
              </a:buBlip>
              <a:defRPr sz="2400">
                <a:solidFill>
                  <a:schemeClr val="accent1"/>
                </a:solidFill>
              </a:defRPr>
            </a:lvl1pPr>
            <a:lvl2pPr marL="1524000" indent="-265113">
              <a:spcBef>
                <a:spcPts val="600"/>
              </a:spcBef>
              <a:buClr>
                <a:schemeClr val="tx2"/>
              </a:buClr>
              <a:buSzPct val="100000"/>
              <a:buFont typeface="Wingdings" panose="05000000000000000000" pitchFamily="2" charset="2"/>
              <a:buChar char="v"/>
              <a:defRPr sz="2200">
                <a:solidFill>
                  <a:schemeClr val="accent1"/>
                </a:solidFill>
              </a:defRPr>
            </a:lvl2pPr>
            <a:lvl3pPr marL="2239963" indent="-265113">
              <a:spcBef>
                <a:spcPts val="600"/>
              </a:spcBef>
              <a:buClr>
                <a:schemeClr val="tx2"/>
              </a:buClr>
              <a:buSzPct val="100000"/>
              <a:buFont typeface="Wingdings" panose="05000000000000000000" pitchFamily="2" charset="2"/>
              <a:buChar char="ü"/>
              <a:defRPr sz="2000">
                <a:solidFill>
                  <a:schemeClr val="accent1"/>
                </a:solidFill>
              </a:defRPr>
            </a:lvl3pPr>
            <a:lvl4pPr marL="2874963" indent="-184150">
              <a:spcBef>
                <a:spcPts val="600"/>
              </a:spcBef>
              <a:buClr>
                <a:schemeClr val="tx2"/>
              </a:buClr>
              <a:defRPr sz="2000">
                <a:solidFill>
                  <a:schemeClr val="accent1"/>
                </a:solidFill>
              </a:defRPr>
            </a:lvl4pPr>
            <a:lvl5pPr marL="3590925" indent="-185738">
              <a:spcBef>
                <a:spcPts val="600"/>
              </a:spcBef>
              <a:buClr>
                <a:schemeClr val="tx2"/>
              </a:buClr>
              <a:defRPr sz="20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14" name="Marcador de texto 5"/>
          <p:cNvSpPr>
            <a:spLocks noGrp="1"/>
          </p:cNvSpPr>
          <p:nvPr>
            <p:ph type="body" sz="quarter" idx="12"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sp>
        <p:nvSpPr>
          <p:cNvPr id="15" name="2 Marcador de contenido"/>
          <p:cNvSpPr>
            <a:spLocks noGrp="1"/>
          </p:cNvSpPr>
          <p:nvPr>
            <p:ph idx="13"/>
          </p:nvPr>
        </p:nvSpPr>
        <p:spPr>
          <a:xfrm>
            <a:off x="6183808" y="1015674"/>
            <a:ext cx="5384800" cy="4645574"/>
          </a:xfrm>
        </p:spPr>
        <p:txBody>
          <a:bodyPr/>
          <a:lstStyle>
            <a:lvl1pPr marL="265113" indent="-265113">
              <a:spcBef>
                <a:spcPts val="600"/>
              </a:spcBef>
              <a:buFontTx/>
              <a:buBlip>
                <a:blip r:embed="rId3"/>
              </a:buBlip>
              <a:defRPr sz="2400">
                <a:solidFill>
                  <a:schemeClr val="accent1"/>
                </a:solidFill>
              </a:defRPr>
            </a:lvl1pPr>
            <a:lvl2pPr marL="981075" indent="-265113">
              <a:spcBef>
                <a:spcPts val="600"/>
              </a:spcBef>
              <a:buClr>
                <a:schemeClr val="tx2"/>
              </a:buClr>
              <a:buSzPct val="100000"/>
              <a:buFont typeface="Wingdings" panose="05000000000000000000" pitchFamily="2" charset="2"/>
              <a:buChar char="v"/>
              <a:defRPr sz="2200">
                <a:solidFill>
                  <a:schemeClr val="accent1"/>
                </a:solidFill>
              </a:defRPr>
            </a:lvl2pPr>
            <a:lvl3pPr marL="1709738" indent="-279400">
              <a:spcBef>
                <a:spcPts val="600"/>
              </a:spcBef>
              <a:buClr>
                <a:schemeClr val="tx2"/>
              </a:buClr>
              <a:buSzPct val="100000"/>
              <a:buFont typeface="Wingdings" panose="05000000000000000000" pitchFamily="2" charset="2"/>
              <a:buChar char="ü"/>
              <a:defRPr sz="2000">
                <a:solidFill>
                  <a:schemeClr val="accent1"/>
                </a:solidFill>
              </a:defRPr>
            </a:lvl3pPr>
            <a:lvl4pPr marL="2332038" indent="-184150">
              <a:spcBef>
                <a:spcPts val="600"/>
              </a:spcBef>
              <a:buClr>
                <a:schemeClr val="tx2"/>
              </a:buClr>
              <a:defRPr sz="2000">
                <a:solidFill>
                  <a:schemeClr val="accent1"/>
                </a:solidFill>
              </a:defRPr>
            </a:lvl4pPr>
            <a:lvl5pPr marL="3048000" indent="-173038">
              <a:spcBef>
                <a:spcPts val="600"/>
              </a:spcBef>
              <a:buClr>
                <a:schemeClr val="tx2"/>
              </a:buClr>
              <a:defRPr sz="20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18" name="1 Título"/>
          <p:cNvSpPr>
            <a:spLocks noGrp="1"/>
          </p:cNvSpPr>
          <p:nvPr>
            <p:ph type="title" hasCustomPrompt="1"/>
          </p:nvPr>
        </p:nvSpPr>
        <p:spPr>
          <a:xfrm>
            <a:off x="609600" y="159904"/>
            <a:ext cx="10972800" cy="604800"/>
          </a:xfrm>
          <a:noFill/>
        </p:spPr>
        <p:txBody>
          <a:bodyPr>
            <a:noAutofit/>
          </a:bodyPr>
          <a:lstStyle>
            <a:lvl1pPr algn="ctr">
              <a:defRPr sz="3200" b="1">
                <a:solidFill>
                  <a:schemeClr val="accent1"/>
                </a:solidFill>
              </a:defRPr>
            </a:lvl1pPr>
          </a:lstStyle>
          <a:p>
            <a:r>
              <a:rPr lang="es-ES" dirty="0" smtClean="0"/>
              <a:t>Título de diapositiva: es obligatorio</a:t>
            </a:r>
            <a:endParaRPr lang="es-ES" dirty="0"/>
          </a:p>
        </p:txBody>
      </p:sp>
      <p:pic>
        <p:nvPicPr>
          <p:cNvPr id="20" name="Imagen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88800" y="6226568"/>
            <a:ext cx="1765028" cy="514800"/>
          </a:xfrm>
          <a:prstGeom prst="rect">
            <a:avLst/>
          </a:prstGeom>
        </p:spPr>
      </p:pic>
      <p:pic>
        <p:nvPicPr>
          <p:cNvPr id="11" name="Imagen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8800" y="6447600"/>
            <a:ext cx="2972697" cy="291600"/>
          </a:xfrm>
          <a:prstGeom prst="rect">
            <a:avLst/>
          </a:prstGeom>
        </p:spPr>
      </p:pic>
      <p:pic>
        <p:nvPicPr>
          <p:cNvPr id="9" name="9 Imagen" descr="Heartbeat.png"/>
          <p:cNvPicPr>
            <a:picLocks noChangeAspect="1"/>
          </p:cNvPicPr>
          <p:nvPr userDrawn="1"/>
        </p:nvPicPr>
        <p:blipFill>
          <a:blip r:embed="rId6"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os áreas con cabecera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609600" y="908721"/>
            <a:ext cx="5386917" cy="906115"/>
          </a:xfrm>
        </p:spPr>
        <p:txBody>
          <a:bodyPr anchor="b"/>
          <a:lstStyle>
            <a:lvl1pPr marL="0" indent="0" algn="ctr">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7" name="2 Marcador de texto"/>
          <p:cNvSpPr>
            <a:spLocks noGrp="1"/>
          </p:cNvSpPr>
          <p:nvPr>
            <p:ph type="body" idx="10"/>
          </p:nvPr>
        </p:nvSpPr>
        <p:spPr>
          <a:xfrm>
            <a:off x="6192011" y="908722"/>
            <a:ext cx="5386917" cy="906115"/>
          </a:xfrm>
        </p:spPr>
        <p:txBody>
          <a:bodyPr anchor="b"/>
          <a:lstStyle>
            <a:lvl1pPr marL="0" indent="0" algn="ctr">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8" name="2 Marcador de contenido"/>
          <p:cNvSpPr>
            <a:spLocks noGrp="1"/>
          </p:cNvSpPr>
          <p:nvPr>
            <p:ph idx="11"/>
          </p:nvPr>
        </p:nvSpPr>
        <p:spPr>
          <a:xfrm>
            <a:off x="-43" y="1886844"/>
            <a:ext cx="6000032" cy="3774405"/>
          </a:xfrm>
        </p:spPr>
        <p:txBody>
          <a:bodyPr/>
          <a:lstStyle>
            <a:lvl1pPr marL="808038" indent="-265113">
              <a:spcBef>
                <a:spcPts val="600"/>
              </a:spcBef>
              <a:buFontTx/>
              <a:buBlip>
                <a:blip r:embed="rId3"/>
              </a:buBlip>
              <a:defRPr sz="2200">
                <a:solidFill>
                  <a:schemeClr val="accent1"/>
                </a:solidFill>
              </a:defRPr>
            </a:lvl1pPr>
            <a:lvl2pPr marL="1524000" indent="-265113">
              <a:spcBef>
                <a:spcPts val="600"/>
              </a:spcBef>
              <a:buClr>
                <a:schemeClr val="tx2"/>
              </a:buClr>
              <a:buSzPct val="100000"/>
              <a:buFont typeface="Wingdings" panose="05000000000000000000" pitchFamily="2" charset="2"/>
              <a:buChar char="v"/>
              <a:defRPr sz="2000">
                <a:solidFill>
                  <a:schemeClr val="accent1"/>
                </a:solidFill>
              </a:defRPr>
            </a:lvl2pPr>
            <a:lvl3pPr marL="2239963" indent="-265113">
              <a:spcBef>
                <a:spcPts val="600"/>
              </a:spcBef>
              <a:buClr>
                <a:schemeClr val="tx2"/>
              </a:buClr>
              <a:buSzPct val="100000"/>
              <a:buFont typeface="Wingdings" panose="05000000000000000000" pitchFamily="2" charset="2"/>
              <a:buChar char="ü"/>
              <a:defRPr sz="1800">
                <a:solidFill>
                  <a:schemeClr val="accent1"/>
                </a:solidFill>
              </a:defRPr>
            </a:lvl3pPr>
            <a:lvl4pPr marL="2874963" indent="-184150">
              <a:spcBef>
                <a:spcPts val="600"/>
              </a:spcBef>
              <a:buClr>
                <a:schemeClr val="tx2"/>
              </a:buClr>
              <a:defRPr sz="1800">
                <a:solidFill>
                  <a:schemeClr val="accent1"/>
                </a:solidFill>
              </a:defRPr>
            </a:lvl4pPr>
            <a:lvl5pPr marL="3590925" indent="-185738">
              <a:spcBef>
                <a:spcPts val="600"/>
              </a:spcBef>
              <a:buClr>
                <a:schemeClr val="tx2"/>
              </a:buClr>
              <a:defRPr sz="18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16"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sp>
        <p:nvSpPr>
          <p:cNvPr id="21" name="2 Marcador de contenido"/>
          <p:cNvSpPr>
            <a:spLocks noGrp="1"/>
          </p:cNvSpPr>
          <p:nvPr>
            <p:ph idx="14"/>
          </p:nvPr>
        </p:nvSpPr>
        <p:spPr>
          <a:xfrm>
            <a:off x="6192011" y="1886844"/>
            <a:ext cx="5384800" cy="3774405"/>
          </a:xfrm>
        </p:spPr>
        <p:txBody>
          <a:bodyPr/>
          <a:lstStyle>
            <a:lvl1pPr marL="265113" indent="-265113">
              <a:spcBef>
                <a:spcPts val="600"/>
              </a:spcBef>
              <a:buFontTx/>
              <a:buBlip>
                <a:blip r:embed="rId3"/>
              </a:buBlip>
              <a:defRPr sz="2200">
                <a:solidFill>
                  <a:schemeClr val="accent1"/>
                </a:solidFill>
              </a:defRPr>
            </a:lvl1pPr>
            <a:lvl2pPr marL="981075" indent="-265113">
              <a:spcBef>
                <a:spcPts val="600"/>
              </a:spcBef>
              <a:buClr>
                <a:schemeClr val="tx2"/>
              </a:buClr>
              <a:buSzPct val="100000"/>
              <a:buFont typeface="Wingdings" panose="05000000000000000000" pitchFamily="2" charset="2"/>
              <a:buChar char="v"/>
              <a:defRPr sz="2000">
                <a:solidFill>
                  <a:schemeClr val="accent1"/>
                </a:solidFill>
              </a:defRPr>
            </a:lvl2pPr>
            <a:lvl3pPr marL="1709738" indent="-265113">
              <a:spcBef>
                <a:spcPts val="600"/>
              </a:spcBef>
              <a:buClr>
                <a:schemeClr val="tx2"/>
              </a:buClr>
              <a:buSzPct val="100000"/>
              <a:buFont typeface="Wingdings" panose="05000000000000000000" pitchFamily="2" charset="2"/>
              <a:buChar char="ü"/>
              <a:defRPr sz="1800">
                <a:solidFill>
                  <a:schemeClr val="accent1"/>
                </a:solidFill>
              </a:defRPr>
            </a:lvl3pPr>
            <a:lvl4pPr marL="2332038" indent="-184150">
              <a:spcBef>
                <a:spcPts val="600"/>
              </a:spcBef>
              <a:buClr>
                <a:schemeClr val="tx2"/>
              </a:buClr>
              <a:defRPr sz="1800">
                <a:solidFill>
                  <a:schemeClr val="accent1"/>
                </a:solidFill>
              </a:defRPr>
            </a:lvl4pPr>
            <a:lvl5pPr marL="3048000" indent="-173038">
              <a:spcBef>
                <a:spcPts val="600"/>
              </a:spcBef>
              <a:buClr>
                <a:schemeClr val="tx2"/>
              </a:buClr>
              <a:defRPr sz="18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22" name="1 Título"/>
          <p:cNvSpPr>
            <a:spLocks noGrp="1"/>
          </p:cNvSpPr>
          <p:nvPr>
            <p:ph type="title" hasCustomPrompt="1"/>
          </p:nvPr>
        </p:nvSpPr>
        <p:spPr>
          <a:xfrm>
            <a:off x="609600" y="159904"/>
            <a:ext cx="10972800" cy="604800"/>
          </a:xfrm>
          <a:noFill/>
        </p:spPr>
        <p:txBody>
          <a:bodyPr>
            <a:noAutofit/>
          </a:bodyPr>
          <a:lstStyle>
            <a:lvl1pPr algn="ctr">
              <a:defRPr sz="3200" b="1">
                <a:solidFill>
                  <a:schemeClr val="accent1"/>
                </a:solidFill>
              </a:defRPr>
            </a:lvl1pPr>
          </a:lstStyle>
          <a:p>
            <a:r>
              <a:rPr lang="es-ES" dirty="0" smtClean="0"/>
              <a:t>Título de diapositiva: es obligatorio</a:t>
            </a:r>
            <a:endParaRPr lang="es-ES" dirty="0"/>
          </a:p>
        </p:txBody>
      </p:sp>
      <p:pic>
        <p:nvPicPr>
          <p:cNvPr id="23" name="Imagen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88800" y="6226568"/>
            <a:ext cx="1765028" cy="514800"/>
          </a:xfrm>
          <a:prstGeom prst="rect">
            <a:avLst/>
          </a:prstGeom>
        </p:spPr>
      </p:pic>
      <p:pic>
        <p:nvPicPr>
          <p:cNvPr id="13" name="Imagen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8800" y="6447600"/>
            <a:ext cx="2972697" cy="291600"/>
          </a:xfrm>
          <a:prstGeom prst="rect">
            <a:avLst/>
          </a:prstGeom>
        </p:spPr>
      </p:pic>
      <p:pic>
        <p:nvPicPr>
          <p:cNvPr id="11" name="9 Imagen" descr="Heartbeat.png"/>
          <p:cNvPicPr>
            <a:picLocks noChangeAspect="1"/>
          </p:cNvPicPr>
          <p:nvPr userDrawn="1"/>
        </p:nvPicPr>
        <p:blipFill>
          <a:blip r:embed="rId6"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bierta sin estructur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sp>
        <p:nvSpPr>
          <p:cNvPr id="15" name="1 Título"/>
          <p:cNvSpPr>
            <a:spLocks noGrp="1"/>
          </p:cNvSpPr>
          <p:nvPr>
            <p:ph type="title" hasCustomPrompt="1"/>
          </p:nvPr>
        </p:nvSpPr>
        <p:spPr>
          <a:xfrm>
            <a:off x="609600" y="159904"/>
            <a:ext cx="10972800" cy="604800"/>
          </a:xfrm>
          <a:noFill/>
        </p:spPr>
        <p:txBody>
          <a:bodyPr>
            <a:noAutofit/>
          </a:bodyPr>
          <a:lstStyle>
            <a:lvl1pPr algn="ctr">
              <a:defRPr sz="3200" b="1">
                <a:solidFill>
                  <a:schemeClr val="accent1"/>
                </a:solidFill>
              </a:defRPr>
            </a:lvl1pPr>
          </a:lstStyle>
          <a:p>
            <a:r>
              <a:rPr lang="es-ES" dirty="0" smtClean="0"/>
              <a:t>Título de diapositiva: es obligatorio</a:t>
            </a:r>
            <a:endParaRPr lang="es-ES" dirty="0"/>
          </a:p>
        </p:txBody>
      </p:sp>
      <p:pic>
        <p:nvPicPr>
          <p:cNvPr id="16" name="Imagen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8800" y="6226568"/>
            <a:ext cx="1765028" cy="514800"/>
          </a:xfrm>
          <a:prstGeom prst="rect">
            <a:avLst/>
          </a:prstGeom>
        </p:spPr>
      </p:pic>
      <p:pic>
        <p:nvPicPr>
          <p:cNvPr id="9" name="Imagen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8800" y="6447600"/>
            <a:ext cx="2972697" cy="291600"/>
          </a:xfrm>
          <a:prstGeom prst="rect">
            <a:avLst/>
          </a:prstGeom>
        </p:spPr>
      </p:pic>
      <p:pic>
        <p:nvPicPr>
          <p:cNvPr id="7" name="9 Imagen" descr="Heartbeat.png"/>
          <p:cNvPicPr>
            <a:picLocks noChangeAspect="1"/>
          </p:cNvPicPr>
          <p:nvPr userDrawn="1"/>
        </p:nvPicPr>
        <p:blipFill>
          <a:blip r:embed="rId5"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ienzo en blanc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pic>
        <p:nvPicPr>
          <p:cNvPr id="14" name="Imagen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8800" y="6226568"/>
            <a:ext cx="1765028" cy="514800"/>
          </a:xfrm>
          <a:prstGeom prst="rect">
            <a:avLst/>
          </a:prstGeom>
        </p:spPr>
      </p:pic>
      <p:pic>
        <p:nvPicPr>
          <p:cNvPr id="8" name="Imagen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8800" y="6447600"/>
            <a:ext cx="2972697" cy="291600"/>
          </a:xfrm>
          <a:prstGeom prst="rect">
            <a:avLst/>
          </a:prstGeom>
        </p:spPr>
      </p:pic>
      <p:pic>
        <p:nvPicPr>
          <p:cNvPr id="6" name="9 Imagen" descr="Heartbeat.png"/>
          <p:cNvPicPr>
            <a:picLocks noChangeAspect="1"/>
          </p:cNvPicPr>
          <p:nvPr userDrawn="1"/>
        </p:nvPicPr>
        <p:blipFill>
          <a:blip r:embed="rId5"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os áreas asimétrica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2 Marcador de texto"/>
          <p:cNvSpPr>
            <a:spLocks noGrp="1"/>
          </p:cNvSpPr>
          <p:nvPr>
            <p:ph type="body" idx="10"/>
          </p:nvPr>
        </p:nvSpPr>
        <p:spPr>
          <a:xfrm>
            <a:off x="609600" y="1484784"/>
            <a:ext cx="4085547" cy="690092"/>
          </a:xfrm>
        </p:spPr>
        <p:txBody>
          <a:bodyPr anchor="b">
            <a:normAutofit/>
          </a:bodyPr>
          <a:lstStyle>
            <a:lvl1pPr marL="0" indent="0">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6" name="2 Marcador de contenido"/>
          <p:cNvSpPr>
            <a:spLocks noGrp="1"/>
          </p:cNvSpPr>
          <p:nvPr>
            <p:ph idx="11"/>
          </p:nvPr>
        </p:nvSpPr>
        <p:spPr>
          <a:xfrm>
            <a:off x="1" y="2174876"/>
            <a:ext cx="4659993" cy="3486706"/>
          </a:xfrm>
        </p:spPr>
        <p:txBody>
          <a:bodyPr>
            <a:normAutofit/>
          </a:bodyPr>
          <a:lstStyle>
            <a:lvl1pPr marL="715963" indent="-185738">
              <a:spcBef>
                <a:spcPts val="600"/>
              </a:spcBef>
              <a:buFontTx/>
              <a:buBlip>
                <a:blip r:embed="rId3"/>
              </a:buBlip>
              <a:defRPr sz="1800">
                <a:solidFill>
                  <a:schemeClr val="accent1"/>
                </a:solidFill>
              </a:defRPr>
            </a:lvl1pPr>
            <a:lvl2pPr marL="1073150" indent="-173038">
              <a:spcBef>
                <a:spcPts val="600"/>
              </a:spcBef>
              <a:buClr>
                <a:schemeClr val="tx2"/>
              </a:buClr>
              <a:buSzPct val="100000"/>
              <a:buFont typeface="Wingdings" panose="05000000000000000000" pitchFamily="2" charset="2"/>
              <a:buChar char="v"/>
              <a:defRPr sz="1600">
                <a:solidFill>
                  <a:schemeClr val="accent1"/>
                </a:solidFill>
              </a:defRPr>
            </a:lvl2pPr>
            <a:lvl3pPr marL="1431925" indent="-173038">
              <a:spcBef>
                <a:spcPts val="600"/>
              </a:spcBef>
              <a:buClr>
                <a:schemeClr val="tx2"/>
              </a:buClr>
              <a:buSzPct val="100000"/>
              <a:buFont typeface="Wingdings" panose="05000000000000000000" pitchFamily="2" charset="2"/>
              <a:buChar char="ü"/>
              <a:defRPr sz="1400">
                <a:solidFill>
                  <a:schemeClr val="accent1"/>
                </a:solidFill>
              </a:defRPr>
            </a:lvl3pPr>
            <a:lvl4pPr marL="1789113" indent="-173038">
              <a:spcBef>
                <a:spcPts val="600"/>
              </a:spcBef>
              <a:buClr>
                <a:schemeClr val="tx2"/>
              </a:buClr>
              <a:defRPr sz="1400">
                <a:solidFill>
                  <a:schemeClr val="accent1"/>
                </a:solidFill>
              </a:defRPr>
            </a:lvl4pPr>
            <a:lvl5pPr marL="2146300" indent="-173038">
              <a:spcBef>
                <a:spcPts val="600"/>
              </a:spcBef>
              <a:buClr>
                <a:schemeClr val="tx2"/>
              </a:buClr>
              <a:defRPr sz="14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17" name="2 Marcador de contenido"/>
          <p:cNvSpPr>
            <a:spLocks noGrp="1"/>
          </p:cNvSpPr>
          <p:nvPr>
            <p:ph idx="1"/>
          </p:nvPr>
        </p:nvSpPr>
        <p:spPr>
          <a:xfrm>
            <a:off x="4695147" y="274640"/>
            <a:ext cx="6887253" cy="5386608"/>
          </a:xfrm>
        </p:spPr>
        <p:txBody>
          <a:bodyPr/>
          <a:lstStyle>
            <a:lvl1pPr marL="450850" indent="-266700">
              <a:spcBef>
                <a:spcPts val="600"/>
              </a:spcBef>
              <a:buFontTx/>
              <a:buBlip>
                <a:blip r:embed="rId3"/>
              </a:buBlip>
              <a:defRPr sz="2400">
                <a:solidFill>
                  <a:schemeClr val="accent1"/>
                </a:solidFill>
              </a:defRPr>
            </a:lvl1pPr>
            <a:lvl2pPr marL="1166813" indent="-265113">
              <a:spcBef>
                <a:spcPts val="600"/>
              </a:spcBef>
              <a:buClr>
                <a:schemeClr val="tx2"/>
              </a:buClr>
              <a:buSzPct val="100000"/>
              <a:buFont typeface="Wingdings" panose="05000000000000000000" pitchFamily="2" charset="2"/>
              <a:buChar char="v"/>
              <a:defRPr sz="2200">
                <a:solidFill>
                  <a:schemeClr val="accent1"/>
                </a:solidFill>
              </a:defRPr>
            </a:lvl2pPr>
            <a:lvl3pPr marL="1881188" indent="-265113">
              <a:spcBef>
                <a:spcPts val="600"/>
              </a:spcBef>
              <a:buClr>
                <a:schemeClr val="tx2"/>
              </a:buClr>
              <a:buSzPct val="100000"/>
              <a:buFont typeface="Wingdings" panose="05000000000000000000" pitchFamily="2" charset="2"/>
              <a:buChar char="ü"/>
              <a:defRPr sz="2000">
                <a:solidFill>
                  <a:schemeClr val="accent1"/>
                </a:solidFill>
              </a:defRPr>
            </a:lvl3pPr>
            <a:lvl4pPr marL="2517775" indent="-173038">
              <a:spcBef>
                <a:spcPts val="600"/>
              </a:spcBef>
              <a:buClr>
                <a:schemeClr val="tx2"/>
              </a:buClr>
              <a:defRPr>
                <a:solidFill>
                  <a:schemeClr val="accent1"/>
                </a:solidFill>
              </a:defRPr>
            </a:lvl4pPr>
            <a:lvl5pPr marL="3233738" indent="-185738">
              <a:spcBef>
                <a:spcPts val="600"/>
              </a:spcBef>
              <a:buClr>
                <a:schemeClr val="tx2"/>
              </a:buClr>
              <a:defRPr>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3" name="Título 2"/>
          <p:cNvSpPr>
            <a:spLocks noGrp="1"/>
          </p:cNvSpPr>
          <p:nvPr>
            <p:ph type="title" hasCustomPrompt="1"/>
          </p:nvPr>
        </p:nvSpPr>
        <p:spPr>
          <a:xfrm>
            <a:off x="609601" y="274639"/>
            <a:ext cx="4050393" cy="1210145"/>
          </a:xfrm>
        </p:spPr>
        <p:txBody>
          <a:bodyPr>
            <a:noAutofit/>
          </a:bodyPr>
          <a:lstStyle>
            <a:lvl1pPr>
              <a:defRPr sz="2400" b="1">
                <a:solidFill>
                  <a:schemeClr val="accent1"/>
                </a:solidFill>
              </a:defRPr>
            </a:lvl1pPr>
          </a:lstStyle>
          <a:p>
            <a:r>
              <a:rPr lang="es-ES" dirty="0" smtClean="0"/>
              <a:t>Título de diapositiva: es obligatorio</a:t>
            </a:r>
            <a:endParaRPr lang="es-ES" dirty="0"/>
          </a:p>
        </p:txBody>
      </p:sp>
      <p:sp>
        <p:nvSpPr>
          <p:cNvPr id="18"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pic>
        <p:nvPicPr>
          <p:cNvPr id="21" name="Imagen 2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88800" y="6226568"/>
            <a:ext cx="1765028" cy="514800"/>
          </a:xfrm>
          <a:prstGeom prst="rect">
            <a:avLst/>
          </a:prstGeom>
        </p:spPr>
      </p:pic>
      <p:pic>
        <p:nvPicPr>
          <p:cNvPr id="13" name="Imagen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8800" y="6447600"/>
            <a:ext cx="2972697" cy="291600"/>
          </a:xfrm>
          <a:prstGeom prst="rect">
            <a:avLst/>
          </a:prstGeom>
        </p:spPr>
      </p:pic>
      <p:pic>
        <p:nvPicPr>
          <p:cNvPr id="10" name="9 Imagen" descr="Heartbeat.png"/>
          <p:cNvPicPr>
            <a:picLocks noChangeAspect="1"/>
          </p:cNvPicPr>
          <p:nvPr userDrawn="1"/>
        </p:nvPicPr>
        <p:blipFill>
          <a:blip r:embed="rId6"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n y explica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2 Marcador de posición de imagen"/>
          <p:cNvSpPr>
            <a:spLocks noGrp="1"/>
          </p:cNvSpPr>
          <p:nvPr>
            <p:ph type="pic" idx="1"/>
          </p:nvPr>
        </p:nvSpPr>
        <p:spPr>
          <a:xfrm>
            <a:off x="3503712" y="908720"/>
            <a:ext cx="5183221" cy="216457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ES" dirty="0"/>
          </a:p>
        </p:txBody>
      </p:sp>
      <p:sp>
        <p:nvSpPr>
          <p:cNvPr id="14"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sp>
        <p:nvSpPr>
          <p:cNvPr id="16" name="2 Marcador de texto"/>
          <p:cNvSpPr>
            <a:spLocks noGrp="1"/>
          </p:cNvSpPr>
          <p:nvPr>
            <p:ph type="body" idx="10"/>
          </p:nvPr>
        </p:nvSpPr>
        <p:spPr>
          <a:xfrm>
            <a:off x="911424" y="3140968"/>
            <a:ext cx="10271787" cy="417054"/>
          </a:xfrm>
        </p:spPr>
        <p:txBody>
          <a:bodyPr anchor="b">
            <a:noAutofit/>
          </a:bodyPr>
          <a:lstStyle>
            <a:lvl1pPr marL="0" indent="0" algn="ctr">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8" name="2 Marcador de contenido"/>
          <p:cNvSpPr>
            <a:spLocks noGrp="1"/>
          </p:cNvSpPr>
          <p:nvPr>
            <p:ph idx="11"/>
          </p:nvPr>
        </p:nvSpPr>
        <p:spPr>
          <a:xfrm>
            <a:off x="0" y="3573016"/>
            <a:ext cx="11183211" cy="2088232"/>
          </a:xfrm>
        </p:spPr>
        <p:txBody>
          <a:bodyPr>
            <a:noAutofit/>
          </a:bodyPr>
          <a:lstStyle>
            <a:lvl1pPr marL="808038" indent="-265113">
              <a:spcBef>
                <a:spcPts val="600"/>
              </a:spcBef>
              <a:buFontTx/>
              <a:buBlip>
                <a:blip r:embed="rId3"/>
              </a:buBlip>
              <a:defRPr sz="2400">
                <a:solidFill>
                  <a:schemeClr val="accent1"/>
                </a:solidFill>
              </a:defRPr>
            </a:lvl1pPr>
            <a:lvl2pPr marL="1524000" indent="-265113">
              <a:spcBef>
                <a:spcPts val="600"/>
              </a:spcBef>
              <a:buClr>
                <a:schemeClr val="tx2"/>
              </a:buClr>
              <a:buSzPct val="100000"/>
              <a:buFont typeface="Wingdings" panose="05000000000000000000" pitchFamily="2" charset="2"/>
              <a:buChar char="v"/>
              <a:defRPr sz="2000">
                <a:solidFill>
                  <a:schemeClr val="accent1"/>
                </a:solidFill>
              </a:defRPr>
            </a:lvl2pPr>
            <a:lvl3pPr marL="2239963" indent="-265113">
              <a:spcBef>
                <a:spcPts val="600"/>
              </a:spcBef>
              <a:buClr>
                <a:schemeClr val="tx2"/>
              </a:buClr>
              <a:buSzPct val="100000"/>
              <a:buFont typeface="Wingdings" panose="05000000000000000000" pitchFamily="2" charset="2"/>
              <a:buChar char="ü"/>
              <a:defRPr sz="1600">
                <a:solidFill>
                  <a:schemeClr val="accent1"/>
                </a:solidFill>
              </a:defRPr>
            </a:lvl3pPr>
            <a:lvl4pPr marL="2874963" indent="-184150">
              <a:spcBef>
                <a:spcPts val="600"/>
              </a:spcBef>
              <a:buClr>
                <a:schemeClr val="tx2"/>
              </a:buClr>
              <a:defRPr sz="1600">
                <a:solidFill>
                  <a:schemeClr val="accent1"/>
                </a:solidFill>
              </a:defRPr>
            </a:lvl4pPr>
            <a:lvl5pPr marL="3590925" indent="-185738">
              <a:spcBef>
                <a:spcPts val="600"/>
              </a:spcBef>
              <a:buClr>
                <a:schemeClr val="tx2"/>
              </a:buClr>
              <a:defRPr sz="16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19" name="1 Título"/>
          <p:cNvSpPr>
            <a:spLocks noGrp="1"/>
          </p:cNvSpPr>
          <p:nvPr>
            <p:ph type="title" hasCustomPrompt="1"/>
          </p:nvPr>
        </p:nvSpPr>
        <p:spPr>
          <a:xfrm>
            <a:off x="609600" y="159904"/>
            <a:ext cx="10972800" cy="604800"/>
          </a:xfrm>
          <a:noFill/>
        </p:spPr>
        <p:txBody>
          <a:bodyPr>
            <a:noAutofit/>
          </a:bodyPr>
          <a:lstStyle>
            <a:lvl1pPr algn="ctr">
              <a:defRPr sz="3200" b="1">
                <a:solidFill>
                  <a:schemeClr val="accent1"/>
                </a:solidFill>
              </a:defRPr>
            </a:lvl1pPr>
          </a:lstStyle>
          <a:p>
            <a:r>
              <a:rPr lang="es-ES" dirty="0" smtClean="0"/>
              <a:t>Título de diapositiva: es obligatorio</a:t>
            </a:r>
            <a:endParaRPr lang="es-ES" dirty="0"/>
          </a:p>
        </p:txBody>
      </p:sp>
      <p:pic>
        <p:nvPicPr>
          <p:cNvPr id="21" name="Imagen 2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88800" y="6226568"/>
            <a:ext cx="1765028" cy="514800"/>
          </a:xfrm>
          <a:prstGeom prst="rect">
            <a:avLst/>
          </a:prstGeom>
        </p:spPr>
      </p:pic>
      <p:pic>
        <p:nvPicPr>
          <p:cNvPr id="13" name="Imagen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8800" y="6447600"/>
            <a:ext cx="2972697" cy="291600"/>
          </a:xfrm>
          <a:prstGeom prst="rect">
            <a:avLst/>
          </a:prstGeom>
        </p:spPr>
      </p:pic>
      <p:pic>
        <p:nvPicPr>
          <p:cNvPr id="10" name="9 Imagen" descr="Heartbeat.png"/>
          <p:cNvPicPr>
            <a:picLocks noChangeAspect="1"/>
          </p:cNvPicPr>
          <p:nvPr userDrawn="1"/>
        </p:nvPicPr>
        <p:blipFill>
          <a:blip r:embed="rId6"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s-ES" dirty="0" smtClean="0"/>
              <a:t>Haga clic para modificar el estilo de título del patrón</a:t>
            </a:r>
            <a:endParaRPr lang="es-ES" dirty="0"/>
          </a:p>
        </p:txBody>
      </p:sp>
      <p:sp>
        <p:nvSpPr>
          <p:cNvPr id="3" name="2 Marcador de texto"/>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3 Marcador de fecha"/>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34764A-3372-4F92-A04B-C6D954743B17}" type="datetimeFigureOut">
              <a:rPr lang="es-ES" smtClean="0"/>
              <a:pPr/>
              <a:t>14/03/2017</a:t>
            </a:fld>
            <a:endParaRPr lang="es-ES"/>
          </a:p>
        </p:txBody>
      </p:sp>
      <p:sp>
        <p:nvSpPr>
          <p:cNvPr id="5" name="4 Marcador de pie de página"/>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7386E7-29ED-41AB-9506-B1B1EB43D00B}"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60"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9" r:id="rId10"/>
    <p:sldLayoutId id="2147483661" r:id="rId11"/>
    <p:sldLayoutId id="2147483662" r:id="rId12"/>
    <p:sldLayoutId id="2147483663" r:id="rId13"/>
    <p:sldLayoutId id="2147483664" r:id="rId14"/>
    <p:sldLayoutId id="2147483665"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4.xml"/><Relationship Id="rId5" Type="http://schemas.microsoft.com/office/2007/relationships/hdphoto" Target="../media/hdphoto3.wdp"/><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23.png"/><Relationship Id="rId4" Type="http://schemas.openxmlformats.org/officeDocument/2006/relationships/image" Target="../media/image22.wmf"/></Relationships>
</file>

<file path=ppt/slides/_rels/slide19.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40.emf"/><Relationship Id="rId5" Type="http://schemas.openxmlformats.org/officeDocument/2006/relationships/oleObject" Target="../embeddings/Hoja_de_c_lculo_de_Microsoft_Excel_97-20031.xls"/><Relationship Id="rId4"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6.xml"/><Relationship Id="rId5" Type="http://schemas.openxmlformats.org/officeDocument/2006/relationships/image" Target="../media/image43.png"/><Relationship Id="rId4" Type="http://schemas.openxmlformats.org/officeDocument/2006/relationships/image" Target="../media/image4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S" dirty="0" smtClean="0"/>
              <a:t>Insuficiencia en hormona D en Atención Primaria </a:t>
            </a:r>
            <a:endParaRPr lang="es-ES" dirty="0"/>
          </a:p>
        </p:txBody>
      </p:sp>
      <p:sp>
        <p:nvSpPr>
          <p:cNvPr id="3" name="2 Subtítulo"/>
          <p:cNvSpPr>
            <a:spLocks noGrp="1"/>
          </p:cNvSpPr>
          <p:nvPr>
            <p:ph type="subTitle" idx="1"/>
          </p:nvPr>
        </p:nvSpPr>
        <p:spPr/>
        <p:txBody>
          <a:bodyPr anchor="ctr" anchorCtr="0">
            <a:noAutofit/>
          </a:bodyPr>
          <a:lstStyle/>
          <a:p>
            <a:r>
              <a:rPr lang="es-ES" smtClean="0"/>
              <a:t>Dr. Esteban </a:t>
            </a:r>
            <a:r>
              <a:rPr lang="es-ES" dirty="0" err="1" smtClean="0"/>
              <a:t>Jódar</a:t>
            </a:r>
            <a:r>
              <a:rPr lang="es-ES" dirty="0" smtClean="0"/>
              <a:t> Gimeno. H.U. Quirón Salud. Madrid</a:t>
            </a:r>
            <a:endParaRPr lang="es-ES" dirty="0"/>
          </a:p>
        </p:txBody>
      </p:sp>
    </p:spTree>
    <p:extLst>
      <p:ext uri="{BB962C8B-B14F-4D97-AF65-F5344CB8AC3E}">
        <p14:creationId xmlns:p14="http://schemas.microsoft.com/office/powerpoint/2010/main" val="12954799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sz="quarter" idx="10"/>
          </p:nvPr>
        </p:nvSpPr>
        <p:spPr>
          <a:xfrm>
            <a:off x="418213" y="5726126"/>
            <a:ext cx="11582443" cy="295162"/>
          </a:xfrm>
        </p:spPr>
        <p:txBody>
          <a:bodyPr>
            <a:normAutofit/>
          </a:bodyPr>
          <a:lstStyle/>
          <a:p>
            <a:r>
              <a:rPr lang="en-GB" sz="1200" dirty="0" err="1"/>
              <a:t>J</a:t>
            </a:r>
            <a:r>
              <a:rPr lang="en-GB" sz="1200" dirty="0" err="1" smtClean="0"/>
              <a:t>odar</a:t>
            </a:r>
            <a:r>
              <a:rPr lang="en-GB" sz="1200" dirty="0" smtClean="0"/>
              <a:t> E. </a:t>
            </a:r>
            <a:r>
              <a:rPr lang="en-GB" sz="1200" dirty="0" err="1" smtClean="0"/>
              <a:t>Apuntes</a:t>
            </a:r>
            <a:r>
              <a:rPr lang="en-GB" sz="1200" dirty="0" smtClean="0"/>
              <a:t> </a:t>
            </a:r>
            <a:r>
              <a:rPr lang="en-GB" sz="1200" dirty="0"/>
              <a:t>de MEF. 2º </a:t>
            </a:r>
            <a:r>
              <a:rPr lang="en-GB" sz="1200" dirty="0" err="1"/>
              <a:t>Medicina</a:t>
            </a:r>
            <a:r>
              <a:rPr lang="en-GB" sz="1200" dirty="0"/>
              <a:t> UEM. </a:t>
            </a:r>
            <a:r>
              <a:rPr lang="en-GB" sz="1200" dirty="0" smtClean="0"/>
              <a:t>2017 </a:t>
            </a:r>
            <a:endParaRPr lang="en-GB" sz="1200" dirty="0"/>
          </a:p>
          <a:p>
            <a:endParaRPr lang="en-GB" dirty="0"/>
          </a:p>
        </p:txBody>
      </p:sp>
      <p:sp>
        <p:nvSpPr>
          <p:cNvPr id="5" name="Rectangle 3"/>
          <p:cNvSpPr txBox="1">
            <a:spLocks noChangeArrowheads="1"/>
          </p:cNvSpPr>
          <p:nvPr/>
        </p:nvSpPr>
        <p:spPr>
          <a:xfrm>
            <a:off x="623392" y="1556792"/>
            <a:ext cx="11089232" cy="4546848"/>
          </a:xfrm>
          <a:prstGeom prst="rect">
            <a:avLst/>
          </a:prstGeom>
        </p:spPr>
        <p:txBody>
          <a:bodyPr vert="horz" lIns="91440" tIns="45720" rIns="91440" bIns="45720" rtlCol="0">
            <a:normAutofit/>
          </a:bodyPr>
          <a:lstStyle>
            <a:lvl1pPr marL="808038" indent="-265113" algn="l" defTabSz="914400" rtl="0" eaLnBrk="1" latinLnBrk="0" hangingPunct="1">
              <a:spcBef>
                <a:spcPct val="20000"/>
              </a:spcBef>
              <a:buFontTx/>
              <a:buBlip>
                <a:blip r:embed="rId2"/>
              </a:buBlip>
              <a:defRPr sz="2800" kern="1200">
                <a:solidFill>
                  <a:schemeClr val="accent1"/>
                </a:solidFill>
                <a:latin typeface="+mn-lt"/>
                <a:ea typeface="+mn-ea"/>
                <a:cs typeface="+mn-cs"/>
              </a:defRPr>
            </a:lvl1pPr>
            <a:lvl2pPr marL="1524000" indent="-265113" algn="l" defTabSz="914400" rtl="0" eaLnBrk="1" latinLnBrk="0" hangingPunct="1">
              <a:spcBef>
                <a:spcPct val="20000"/>
              </a:spcBef>
              <a:buClr>
                <a:schemeClr val="tx2"/>
              </a:buClr>
              <a:buSzPct val="100000"/>
              <a:buFont typeface="Wingdings" panose="05000000000000000000" pitchFamily="2" charset="2"/>
              <a:buChar char="v"/>
              <a:defRPr sz="2400" kern="1200">
                <a:solidFill>
                  <a:schemeClr val="accent1"/>
                </a:solidFill>
                <a:latin typeface="+mn-lt"/>
                <a:ea typeface="+mn-ea"/>
                <a:cs typeface="+mn-cs"/>
              </a:defRPr>
            </a:lvl2pPr>
            <a:lvl3pPr marL="2239963" indent="-265113" algn="l" defTabSz="914400" rtl="0" eaLnBrk="1" latinLnBrk="0" hangingPunct="1">
              <a:spcBef>
                <a:spcPct val="20000"/>
              </a:spcBef>
              <a:buClr>
                <a:schemeClr val="tx2"/>
              </a:buClr>
              <a:buSzPct val="100000"/>
              <a:buFont typeface="Wingdings" panose="05000000000000000000" pitchFamily="2" charset="2"/>
              <a:buChar char="ü"/>
              <a:defRPr sz="2000" kern="1200">
                <a:solidFill>
                  <a:schemeClr val="accent1"/>
                </a:solidFill>
                <a:latin typeface="+mn-lt"/>
                <a:ea typeface="+mn-ea"/>
                <a:cs typeface="+mn-cs"/>
              </a:defRPr>
            </a:lvl3pPr>
            <a:lvl4pPr marL="2874963" indent="-184150" algn="l" defTabSz="914400" rtl="0" eaLnBrk="1" latinLnBrk="0" hangingPunct="1">
              <a:spcBef>
                <a:spcPct val="20000"/>
              </a:spcBef>
              <a:buClr>
                <a:schemeClr val="tx2"/>
              </a:buClr>
              <a:buFont typeface="Arial" pitchFamily="34" charset="0"/>
              <a:buChar char="–"/>
              <a:defRPr sz="2000" kern="1200">
                <a:solidFill>
                  <a:schemeClr val="accent1"/>
                </a:solidFill>
                <a:latin typeface="+mn-lt"/>
                <a:ea typeface="+mn-ea"/>
                <a:cs typeface="+mn-cs"/>
              </a:defRPr>
            </a:lvl4pPr>
            <a:lvl5pPr marL="3590925" indent="-185738" algn="l" defTabSz="914400" rtl="0" eaLnBrk="1" latinLnBrk="0" hangingPunct="1">
              <a:spcBef>
                <a:spcPct val="20000"/>
              </a:spcBef>
              <a:buClr>
                <a:schemeClr val="tx2"/>
              </a:buClr>
              <a:buFont typeface="Arial" pitchFamily="34" charset="0"/>
              <a:buChar char="»"/>
              <a:defRPr sz="20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s-ES" dirty="0"/>
              <a:t>La resistencia ósea es función de </a:t>
            </a:r>
            <a:r>
              <a:rPr lang="es-ES" dirty="0" smtClean="0"/>
              <a:t>DMO</a:t>
            </a:r>
            <a:r>
              <a:rPr lang="es-ES" baseline="30000" dirty="0" smtClean="0"/>
              <a:t>,</a:t>
            </a:r>
            <a:r>
              <a:rPr lang="es-ES" dirty="0" smtClean="0"/>
              <a:t> </a:t>
            </a:r>
            <a:r>
              <a:rPr lang="es-ES" dirty="0"/>
              <a:t>determinada por el contenido en </a:t>
            </a:r>
            <a:r>
              <a:rPr lang="es-ES" dirty="0" smtClean="0">
                <a:solidFill>
                  <a:srgbClr val="C00000"/>
                </a:solidFill>
              </a:rPr>
              <a:t>calcio</a:t>
            </a:r>
            <a:r>
              <a:rPr lang="es-ES" b="1" dirty="0" smtClean="0"/>
              <a:t>.</a:t>
            </a:r>
            <a:endParaRPr lang="es-ES" dirty="0"/>
          </a:p>
          <a:p>
            <a:pPr>
              <a:defRPr/>
            </a:pPr>
            <a:r>
              <a:rPr lang="es-ES" dirty="0" smtClean="0"/>
              <a:t>El cuerpo necesita </a:t>
            </a:r>
            <a:r>
              <a:rPr lang="es-ES" dirty="0">
                <a:solidFill>
                  <a:srgbClr val="C00000"/>
                </a:solidFill>
              </a:rPr>
              <a:t>vitamina </a:t>
            </a:r>
            <a:r>
              <a:rPr lang="es-ES" dirty="0" smtClean="0">
                <a:solidFill>
                  <a:srgbClr val="C00000"/>
                </a:solidFill>
              </a:rPr>
              <a:t>D </a:t>
            </a:r>
            <a:r>
              <a:rPr lang="es-ES" dirty="0" smtClean="0"/>
              <a:t>para absorber el calcio y mineralizar el hueso.</a:t>
            </a:r>
          </a:p>
          <a:p>
            <a:pPr lvl="1">
              <a:defRPr/>
            </a:pPr>
            <a:r>
              <a:rPr lang="es-ES" sz="2800" dirty="0" smtClean="0"/>
              <a:t>Si no hay suficiente no se produce </a:t>
            </a:r>
            <a:r>
              <a:rPr lang="es-ES" sz="2800" dirty="0" err="1" smtClean="0"/>
              <a:t>calcitriol</a:t>
            </a:r>
            <a:r>
              <a:rPr lang="es-ES" sz="2800" dirty="0" smtClean="0"/>
              <a:t> (“vitamina D activa”) y no se absorbe el calcio de la dieta. </a:t>
            </a:r>
          </a:p>
          <a:p>
            <a:pPr lvl="1">
              <a:defRPr/>
            </a:pPr>
            <a:r>
              <a:rPr lang="es-ES" sz="2800" dirty="0" smtClean="0"/>
              <a:t>En </a:t>
            </a:r>
            <a:r>
              <a:rPr lang="es-ES" sz="2800" dirty="0"/>
              <a:t>esa situación, el cuerpo saca el calcio que necesita del esqueleto, debilita el material óseo y evita que se forme material óseo nuevo y fuerte</a:t>
            </a:r>
            <a:r>
              <a:rPr lang="es-ES" dirty="0"/>
              <a:t>.</a:t>
            </a:r>
          </a:p>
          <a:p>
            <a:pPr>
              <a:defRPr/>
            </a:pPr>
            <a:endParaRPr lang="es-ES" dirty="0"/>
          </a:p>
        </p:txBody>
      </p:sp>
      <p:sp>
        <p:nvSpPr>
          <p:cNvPr id="6" name="Rectangle 4"/>
          <p:cNvSpPr txBox="1">
            <a:spLocks noChangeArrowheads="1"/>
          </p:cNvSpPr>
          <p:nvPr/>
        </p:nvSpPr>
        <p:spPr>
          <a:xfrm>
            <a:off x="1631504" y="188640"/>
            <a:ext cx="8352928" cy="1224136"/>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3200" b="0" kern="1200" baseline="0">
                <a:solidFill>
                  <a:schemeClr val="accent1"/>
                </a:solidFill>
                <a:latin typeface="+mj-lt"/>
                <a:ea typeface="+mj-ea"/>
                <a:cs typeface="+mj-cs"/>
              </a:defRPr>
            </a:lvl1pPr>
          </a:lstStyle>
          <a:p>
            <a:pPr>
              <a:defRPr/>
            </a:pPr>
            <a:r>
              <a:rPr lang="es-ES" b="1" dirty="0"/>
              <a:t>¿Qué es la vitamina D? </a:t>
            </a:r>
            <a:endParaRPr lang="es-ES" b="1" dirty="0" smtClean="0"/>
          </a:p>
          <a:p>
            <a:pPr>
              <a:defRPr/>
            </a:pPr>
            <a:r>
              <a:rPr lang="es-ES" b="1" dirty="0" smtClean="0">
                <a:solidFill>
                  <a:srgbClr val="C00000"/>
                </a:solidFill>
              </a:rPr>
              <a:t>¿</a:t>
            </a:r>
            <a:r>
              <a:rPr lang="es-ES" b="1" dirty="0">
                <a:solidFill>
                  <a:srgbClr val="C00000"/>
                </a:solidFill>
              </a:rPr>
              <a:t>Por qué es importante?</a:t>
            </a:r>
          </a:p>
        </p:txBody>
      </p:sp>
    </p:spTree>
    <p:extLst>
      <p:ext uri="{BB962C8B-B14F-4D97-AF65-F5344CB8AC3E}">
        <p14:creationId xmlns:p14="http://schemas.microsoft.com/office/powerpoint/2010/main" val="1077228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up)">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up)">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up)">
                                      <p:cBhvr>
                                        <p:cTn id="17" dur="500"/>
                                        <p:tgtEl>
                                          <p:spTgt spid="5">
                                            <p:txEl>
                                              <p:pRg st="2" end="2"/>
                                            </p:txEl>
                                          </p:spTgt>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wipe(up)">
                                      <p:cBhvr>
                                        <p:cTn id="2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Image1"/>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t="13474"/>
          <a:stretch/>
        </p:blipFill>
        <p:spPr bwMode="auto">
          <a:xfrm>
            <a:off x="1991544" y="790582"/>
            <a:ext cx="7848872" cy="504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Marcador de texto 3"/>
          <p:cNvSpPr>
            <a:spLocks noGrp="1"/>
          </p:cNvSpPr>
          <p:nvPr>
            <p:ph type="body" sz="quarter" idx="13"/>
          </p:nvPr>
        </p:nvSpPr>
        <p:spPr>
          <a:xfrm>
            <a:off x="479376" y="5877272"/>
            <a:ext cx="11582443" cy="295162"/>
          </a:xfrm>
        </p:spPr>
        <p:txBody>
          <a:bodyPr>
            <a:normAutofit/>
          </a:bodyPr>
          <a:lstStyle/>
          <a:p>
            <a:r>
              <a:rPr lang="en-GB" sz="1200" dirty="0" err="1" smtClean="0"/>
              <a:t>Jodar</a:t>
            </a:r>
            <a:r>
              <a:rPr lang="en-GB" sz="1200" dirty="0" smtClean="0"/>
              <a:t> E. </a:t>
            </a:r>
            <a:r>
              <a:rPr lang="en-GB" sz="1200" dirty="0" err="1" smtClean="0"/>
              <a:t>Apuntes</a:t>
            </a:r>
            <a:r>
              <a:rPr lang="en-GB" sz="1200" dirty="0" smtClean="0"/>
              <a:t> de MEF. Segundo de </a:t>
            </a:r>
            <a:r>
              <a:rPr lang="en-GB" sz="1200" dirty="0" err="1" smtClean="0"/>
              <a:t>Medicina</a:t>
            </a:r>
            <a:r>
              <a:rPr lang="en-GB" sz="1200" dirty="0" smtClean="0"/>
              <a:t> UEM. 2017</a:t>
            </a:r>
            <a:endParaRPr lang="en-GB" sz="1200" dirty="0"/>
          </a:p>
        </p:txBody>
      </p:sp>
      <p:sp>
        <p:nvSpPr>
          <p:cNvPr id="3" name="Título 2"/>
          <p:cNvSpPr>
            <a:spLocks noGrp="1"/>
          </p:cNvSpPr>
          <p:nvPr>
            <p:ph type="title"/>
          </p:nvPr>
        </p:nvSpPr>
        <p:spPr/>
        <p:txBody>
          <a:bodyPr/>
          <a:lstStyle/>
          <a:p>
            <a:r>
              <a:rPr lang="es-ES" dirty="0"/>
              <a:t>Biología molecular de </a:t>
            </a:r>
            <a:r>
              <a:rPr lang="es-ES" dirty="0" smtClean="0"/>
              <a:t>la vitamina </a:t>
            </a:r>
            <a:r>
              <a:rPr lang="es-ES" dirty="0"/>
              <a:t>D</a:t>
            </a:r>
          </a:p>
        </p:txBody>
      </p:sp>
    </p:spTree>
    <p:extLst>
      <p:ext uri="{BB962C8B-B14F-4D97-AF65-F5344CB8AC3E}">
        <p14:creationId xmlns:p14="http://schemas.microsoft.com/office/powerpoint/2010/main" val="1693347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smtClean="0"/>
              <a:t>Hormona D y absorción </a:t>
            </a:r>
            <a:r>
              <a:rPr lang="es-ES" dirty="0"/>
              <a:t>i</a:t>
            </a:r>
            <a:r>
              <a:rPr lang="es-ES" dirty="0" smtClean="0"/>
              <a:t>ntestinal eficiente de calcio</a:t>
            </a:r>
            <a:endParaRPr lang="es-ES" dirty="0"/>
          </a:p>
        </p:txBody>
      </p:sp>
      <p:pic>
        <p:nvPicPr>
          <p:cNvPr id="3" name="Marcador de contenido 2" descr="Captura de pantalla 2015-01-31 a las 16.14.46.p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03612" y="1021898"/>
            <a:ext cx="6984776" cy="4591050"/>
          </a:xfrm>
        </p:spPr>
      </p:pic>
      <p:sp>
        <p:nvSpPr>
          <p:cNvPr id="4" name="Marcador de texto 3"/>
          <p:cNvSpPr>
            <a:spLocks noGrp="1"/>
          </p:cNvSpPr>
          <p:nvPr>
            <p:ph type="body" sz="quarter" idx="10"/>
          </p:nvPr>
        </p:nvSpPr>
        <p:spPr>
          <a:xfrm>
            <a:off x="418213" y="5870142"/>
            <a:ext cx="11582443" cy="295162"/>
          </a:xfrm>
        </p:spPr>
        <p:txBody>
          <a:bodyPr>
            <a:normAutofit/>
          </a:bodyPr>
          <a:lstStyle/>
          <a:p>
            <a:r>
              <a:rPr lang="en-GB" sz="1200" dirty="0" err="1" smtClean="0"/>
              <a:t>Jodar</a:t>
            </a:r>
            <a:r>
              <a:rPr lang="en-GB" sz="1200" dirty="0" smtClean="0"/>
              <a:t> E.  </a:t>
            </a:r>
            <a:r>
              <a:rPr lang="en-GB" sz="1200" dirty="0" err="1"/>
              <a:t>Apuntes</a:t>
            </a:r>
            <a:r>
              <a:rPr lang="en-GB" sz="1200" dirty="0"/>
              <a:t> de MEF. 2º </a:t>
            </a:r>
            <a:r>
              <a:rPr lang="en-GB" sz="1200" dirty="0" err="1"/>
              <a:t>Medicina</a:t>
            </a:r>
            <a:r>
              <a:rPr lang="en-GB" sz="1200" dirty="0"/>
              <a:t> UEM. 2017 </a:t>
            </a:r>
          </a:p>
          <a:p>
            <a:endParaRPr lang="en-GB" dirty="0"/>
          </a:p>
        </p:txBody>
      </p:sp>
    </p:spTree>
    <p:extLst>
      <p:ext uri="{BB962C8B-B14F-4D97-AF65-F5344CB8AC3E}">
        <p14:creationId xmlns:p14="http://schemas.microsoft.com/office/powerpoint/2010/main" val="1327171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smtClean="0"/>
              <a:t>Hormona D y absorción </a:t>
            </a:r>
            <a:r>
              <a:rPr lang="es-ES" dirty="0"/>
              <a:t>i</a:t>
            </a:r>
            <a:r>
              <a:rPr lang="es-ES" dirty="0" smtClean="0"/>
              <a:t>ntestinal eficiente de fosfato</a:t>
            </a:r>
            <a:endParaRPr lang="es-ES" dirty="0"/>
          </a:p>
        </p:txBody>
      </p:sp>
      <p:pic>
        <p:nvPicPr>
          <p:cNvPr id="5" name="Marcador de contenido 4" descr="Captura de pantalla 2015-01-31 a las 16.14.54.p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04044" y="1021898"/>
            <a:ext cx="6983911" cy="4591050"/>
          </a:xfrm>
        </p:spPr>
      </p:pic>
      <p:sp>
        <p:nvSpPr>
          <p:cNvPr id="3" name="Marcador de texto 2"/>
          <p:cNvSpPr>
            <a:spLocks noGrp="1"/>
          </p:cNvSpPr>
          <p:nvPr>
            <p:ph type="body" sz="quarter" idx="10"/>
          </p:nvPr>
        </p:nvSpPr>
        <p:spPr>
          <a:xfrm>
            <a:off x="418213" y="5870142"/>
            <a:ext cx="11582443" cy="295162"/>
          </a:xfrm>
        </p:spPr>
        <p:txBody>
          <a:bodyPr>
            <a:normAutofit/>
          </a:bodyPr>
          <a:lstStyle/>
          <a:p>
            <a:r>
              <a:rPr lang="en-GB" sz="1200" dirty="0" err="1" smtClean="0"/>
              <a:t>Jodar</a:t>
            </a:r>
            <a:r>
              <a:rPr lang="en-GB" sz="1200" dirty="0" smtClean="0"/>
              <a:t> E. </a:t>
            </a:r>
            <a:r>
              <a:rPr lang="en-GB" sz="1200" dirty="0" err="1"/>
              <a:t>Apuntes</a:t>
            </a:r>
            <a:r>
              <a:rPr lang="en-GB" sz="1200" dirty="0"/>
              <a:t> de MEF. 2º </a:t>
            </a:r>
            <a:r>
              <a:rPr lang="en-GB" sz="1200" dirty="0" err="1"/>
              <a:t>Medicina</a:t>
            </a:r>
            <a:r>
              <a:rPr lang="en-GB" sz="1200" dirty="0"/>
              <a:t> UEM. 2017 </a:t>
            </a:r>
          </a:p>
          <a:p>
            <a:endParaRPr lang="en-GB" dirty="0"/>
          </a:p>
        </p:txBody>
      </p:sp>
    </p:spTree>
    <p:extLst>
      <p:ext uri="{BB962C8B-B14F-4D97-AF65-F5344CB8AC3E}">
        <p14:creationId xmlns:p14="http://schemas.microsoft.com/office/powerpoint/2010/main" val="15294402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sz="quarter" idx="13"/>
          </p:nvPr>
        </p:nvSpPr>
        <p:spPr>
          <a:xfrm>
            <a:off x="191344" y="5949280"/>
            <a:ext cx="11582443" cy="295162"/>
          </a:xfrm>
        </p:spPr>
        <p:txBody>
          <a:bodyPr>
            <a:normAutofit/>
          </a:bodyPr>
          <a:lstStyle/>
          <a:p>
            <a:r>
              <a:rPr lang="en-GB" sz="1200" dirty="0" err="1" smtClean="0"/>
              <a:t>Jodar</a:t>
            </a:r>
            <a:r>
              <a:rPr lang="en-GB" sz="1200" dirty="0" smtClean="0"/>
              <a:t> E. </a:t>
            </a:r>
            <a:r>
              <a:rPr lang="en-GB" sz="1200" dirty="0" err="1"/>
              <a:t>Apuntes</a:t>
            </a:r>
            <a:r>
              <a:rPr lang="en-GB" sz="1200" dirty="0"/>
              <a:t> de MEF. 2º </a:t>
            </a:r>
            <a:r>
              <a:rPr lang="en-GB" sz="1200" dirty="0" err="1"/>
              <a:t>Medicina</a:t>
            </a:r>
            <a:r>
              <a:rPr lang="en-GB" sz="1200" dirty="0"/>
              <a:t> UEM. 2017 </a:t>
            </a:r>
          </a:p>
          <a:p>
            <a:endParaRPr lang="en-GB" dirty="0"/>
          </a:p>
        </p:txBody>
      </p:sp>
      <p:sp>
        <p:nvSpPr>
          <p:cNvPr id="2" name="Título 1"/>
          <p:cNvSpPr>
            <a:spLocks noGrp="1"/>
          </p:cNvSpPr>
          <p:nvPr>
            <p:ph type="title"/>
          </p:nvPr>
        </p:nvSpPr>
        <p:spPr/>
        <p:txBody>
          <a:bodyPr>
            <a:normAutofit/>
          </a:bodyPr>
          <a:lstStyle/>
          <a:p>
            <a:r>
              <a:rPr lang="es-ES" b="1" dirty="0" smtClean="0"/>
              <a:t>Remodelado óseo</a:t>
            </a:r>
            <a:endParaRPr lang="es-ES" b="1" dirty="0"/>
          </a:p>
        </p:txBody>
      </p:sp>
      <p:pic>
        <p:nvPicPr>
          <p:cNvPr id="4" name="Marcador de contenido 3"/>
          <p:cNvPicPr>
            <a:picLocks noGrp="1" noChangeAspect="1"/>
          </p:cNvPicPr>
          <p:nvPr>
            <p:ph idx="4294967295"/>
          </p:nvPr>
        </p:nvPicPr>
        <p:blipFill>
          <a:blip r:embed="rId3"/>
          <a:srcRect l="-28242" r="-28242"/>
          <a:stretch>
            <a:fillRect/>
          </a:stretch>
        </p:blipFill>
        <p:spPr>
          <a:xfrm>
            <a:off x="-960784" y="866105"/>
            <a:ext cx="14041438" cy="5083175"/>
          </a:xfrm>
        </p:spPr>
      </p:pic>
      <p:sp>
        <p:nvSpPr>
          <p:cNvPr id="5" name="Rectángulo redondeado 4"/>
          <p:cNvSpPr/>
          <p:nvPr/>
        </p:nvSpPr>
        <p:spPr>
          <a:xfrm>
            <a:off x="8688288" y="1700808"/>
            <a:ext cx="1080120" cy="216024"/>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263810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sz="quarter" idx="13"/>
          </p:nvPr>
        </p:nvSpPr>
        <p:spPr>
          <a:xfrm>
            <a:off x="346205" y="5877272"/>
            <a:ext cx="11582443" cy="295162"/>
          </a:xfrm>
        </p:spPr>
        <p:txBody>
          <a:bodyPr>
            <a:normAutofit/>
          </a:bodyPr>
          <a:lstStyle/>
          <a:p>
            <a:r>
              <a:rPr lang="en-GB" sz="1200" dirty="0" err="1"/>
              <a:t>E.Jodar</a:t>
            </a:r>
            <a:r>
              <a:rPr lang="en-GB" sz="1200" dirty="0"/>
              <a:t> </a:t>
            </a:r>
            <a:r>
              <a:rPr lang="en-GB" sz="1200" dirty="0" err="1"/>
              <a:t>Apuntes</a:t>
            </a:r>
            <a:r>
              <a:rPr lang="en-GB" sz="1200" dirty="0"/>
              <a:t> de MEF. 2º </a:t>
            </a:r>
            <a:r>
              <a:rPr lang="en-GB" sz="1200" dirty="0" err="1"/>
              <a:t>Medicina</a:t>
            </a:r>
            <a:r>
              <a:rPr lang="en-GB" sz="1200" dirty="0"/>
              <a:t> UEM. 2017 </a:t>
            </a:r>
          </a:p>
          <a:p>
            <a:endParaRPr lang="en-GB" dirty="0"/>
          </a:p>
        </p:txBody>
      </p:sp>
      <p:sp>
        <p:nvSpPr>
          <p:cNvPr id="739" name="Título 738"/>
          <p:cNvSpPr>
            <a:spLocks noGrp="1"/>
          </p:cNvSpPr>
          <p:nvPr>
            <p:ph type="title"/>
          </p:nvPr>
        </p:nvSpPr>
        <p:spPr/>
        <p:txBody>
          <a:bodyPr/>
          <a:lstStyle/>
          <a:p>
            <a:r>
              <a:rPr lang="es-ES" dirty="0"/>
              <a:t>Fisiología ósea. Remodelado.</a:t>
            </a:r>
          </a:p>
        </p:txBody>
      </p:sp>
      <p:grpSp>
        <p:nvGrpSpPr>
          <p:cNvPr id="4" name="Agrupar 3"/>
          <p:cNvGrpSpPr/>
          <p:nvPr/>
        </p:nvGrpSpPr>
        <p:grpSpPr>
          <a:xfrm>
            <a:off x="1324023" y="718958"/>
            <a:ext cx="9267329" cy="4942290"/>
            <a:chOff x="136525" y="1651000"/>
            <a:chExt cx="8771826" cy="4894263"/>
          </a:xfrm>
          <a:effectLst>
            <a:outerShdw blurRad="50800" dist="38100" dir="2700000" algn="tl" rotWithShape="0">
              <a:prstClr val="black">
                <a:alpha val="40000"/>
              </a:prstClr>
            </a:outerShdw>
          </a:effectLst>
        </p:grpSpPr>
        <p:grpSp>
          <p:nvGrpSpPr>
            <p:cNvPr id="5" name="Group 2"/>
            <p:cNvGrpSpPr>
              <a:grpSpLocks/>
            </p:cNvGrpSpPr>
            <p:nvPr/>
          </p:nvGrpSpPr>
          <p:grpSpPr bwMode="auto">
            <a:xfrm>
              <a:off x="1085850" y="3268663"/>
              <a:ext cx="1793875" cy="1616075"/>
              <a:chOff x="739" y="2059"/>
              <a:chExt cx="1130" cy="1018"/>
            </a:xfrm>
          </p:grpSpPr>
          <p:sp>
            <p:nvSpPr>
              <p:cNvPr id="628" name="Freeform 3"/>
              <p:cNvSpPr>
                <a:spLocks/>
              </p:cNvSpPr>
              <p:nvPr/>
            </p:nvSpPr>
            <p:spPr bwMode="auto">
              <a:xfrm>
                <a:off x="1572" y="2632"/>
                <a:ext cx="297" cy="445"/>
              </a:xfrm>
              <a:custGeom>
                <a:avLst/>
                <a:gdLst>
                  <a:gd name="T0" fmla="*/ 117 w 119"/>
                  <a:gd name="T1" fmla="*/ 1 h 167"/>
                  <a:gd name="T2" fmla="*/ 92 w 119"/>
                  <a:gd name="T3" fmla="*/ 14 h 167"/>
                  <a:gd name="T4" fmla="*/ 63 w 119"/>
                  <a:gd name="T5" fmla="*/ 39 h 167"/>
                  <a:gd name="T6" fmla="*/ 34 w 119"/>
                  <a:gd name="T7" fmla="*/ 62 h 167"/>
                  <a:gd name="T8" fmla="*/ 2 w 119"/>
                  <a:gd name="T9" fmla="*/ 79 h 167"/>
                  <a:gd name="T10" fmla="*/ 2 w 119"/>
                  <a:gd name="T11" fmla="*/ 79 h 167"/>
                  <a:gd name="T12" fmla="*/ 2 w 119"/>
                  <a:gd name="T13" fmla="*/ 79 h 167"/>
                  <a:gd name="T14" fmla="*/ 0 w 119"/>
                  <a:gd name="T15" fmla="*/ 81 h 167"/>
                  <a:gd name="T16" fmla="*/ 0 w 119"/>
                  <a:gd name="T17" fmla="*/ 167 h 167"/>
                  <a:gd name="T18" fmla="*/ 119 w 119"/>
                  <a:gd name="T19" fmla="*/ 86 h 167"/>
                  <a:gd name="T20" fmla="*/ 119 w 119"/>
                  <a:gd name="T21" fmla="*/ 0 h 167"/>
                  <a:gd name="T22" fmla="*/ 117 w 119"/>
                  <a:gd name="T23" fmla="*/ 1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9" h="167">
                    <a:moveTo>
                      <a:pt x="117" y="1"/>
                    </a:moveTo>
                    <a:cubicBezTo>
                      <a:pt x="109" y="4"/>
                      <a:pt x="101" y="9"/>
                      <a:pt x="92" y="14"/>
                    </a:cubicBezTo>
                    <a:cubicBezTo>
                      <a:pt x="76" y="23"/>
                      <a:pt x="71" y="31"/>
                      <a:pt x="63" y="39"/>
                    </a:cubicBezTo>
                    <a:cubicBezTo>
                      <a:pt x="55" y="47"/>
                      <a:pt x="48" y="53"/>
                      <a:pt x="34" y="62"/>
                    </a:cubicBezTo>
                    <a:cubicBezTo>
                      <a:pt x="20" y="71"/>
                      <a:pt x="14" y="68"/>
                      <a:pt x="2" y="79"/>
                    </a:cubicBezTo>
                    <a:cubicBezTo>
                      <a:pt x="2" y="79"/>
                      <a:pt x="2" y="79"/>
                      <a:pt x="2" y="79"/>
                    </a:cubicBezTo>
                    <a:cubicBezTo>
                      <a:pt x="2" y="79"/>
                      <a:pt x="2" y="79"/>
                      <a:pt x="2" y="79"/>
                    </a:cubicBezTo>
                    <a:cubicBezTo>
                      <a:pt x="1" y="79"/>
                      <a:pt x="1" y="80"/>
                      <a:pt x="0" y="81"/>
                    </a:cubicBezTo>
                    <a:cubicBezTo>
                      <a:pt x="0" y="167"/>
                      <a:pt x="0" y="167"/>
                      <a:pt x="0" y="167"/>
                    </a:cubicBezTo>
                    <a:cubicBezTo>
                      <a:pt x="119" y="86"/>
                      <a:pt x="119" y="86"/>
                      <a:pt x="119" y="86"/>
                    </a:cubicBezTo>
                    <a:cubicBezTo>
                      <a:pt x="119" y="0"/>
                      <a:pt x="119" y="0"/>
                      <a:pt x="119" y="0"/>
                    </a:cubicBezTo>
                    <a:lnTo>
                      <a:pt x="117" y="1"/>
                    </a:lnTo>
                    <a:close/>
                  </a:path>
                </a:pathLst>
              </a:custGeom>
              <a:solidFill>
                <a:srgbClr val="FEE8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629" name="Freeform 4"/>
              <p:cNvSpPr>
                <a:spLocks/>
              </p:cNvSpPr>
              <p:nvPr/>
            </p:nvSpPr>
            <p:spPr bwMode="auto">
              <a:xfrm>
                <a:off x="739" y="2229"/>
                <a:ext cx="838" cy="848"/>
              </a:xfrm>
              <a:custGeom>
                <a:avLst/>
                <a:gdLst>
                  <a:gd name="T0" fmla="*/ 333 w 335"/>
                  <a:gd name="T1" fmla="*/ 232 h 318"/>
                  <a:gd name="T2" fmla="*/ 335 w 335"/>
                  <a:gd name="T3" fmla="*/ 230 h 318"/>
                  <a:gd name="T4" fmla="*/ 296 w 335"/>
                  <a:gd name="T5" fmla="*/ 213 h 318"/>
                  <a:gd name="T6" fmla="*/ 158 w 335"/>
                  <a:gd name="T7" fmla="*/ 60 h 318"/>
                  <a:gd name="T8" fmla="*/ 0 w 335"/>
                  <a:gd name="T9" fmla="*/ 1 h 318"/>
                  <a:gd name="T10" fmla="*/ 0 w 335"/>
                  <a:gd name="T11" fmla="*/ 216 h 318"/>
                  <a:gd name="T12" fmla="*/ 333 w 335"/>
                  <a:gd name="T13" fmla="*/ 318 h 318"/>
                  <a:gd name="T14" fmla="*/ 333 w 335"/>
                  <a:gd name="T15" fmla="*/ 232 h 3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5" h="318">
                    <a:moveTo>
                      <a:pt x="333" y="232"/>
                    </a:moveTo>
                    <a:cubicBezTo>
                      <a:pt x="334" y="231"/>
                      <a:pt x="334" y="230"/>
                      <a:pt x="335" y="230"/>
                    </a:cubicBezTo>
                    <a:cubicBezTo>
                      <a:pt x="318" y="223"/>
                      <a:pt x="305" y="218"/>
                      <a:pt x="296" y="213"/>
                    </a:cubicBezTo>
                    <a:cubicBezTo>
                      <a:pt x="263" y="198"/>
                      <a:pt x="214" y="94"/>
                      <a:pt x="158" y="60"/>
                    </a:cubicBezTo>
                    <a:cubicBezTo>
                      <a:pt x="97" y="24"/>
                      <a:pt x="28" y="0"/>
                      <a:pt x="0" y="1"/>
                    </a:cubicBezTo>
                    <a:cubicBezTo>
                      <a:pt x="0" y="216"/>
                      <a:pt x="0" y="216"/>
                      <a:pt x="0" y="216"/>
                    </a:cubicBezTo>
                    <a:cubicBezTo>
                      <a:pt x="333" y="318"/>
                      <a:pt x="333" y="318"/>
                      <a:pt x="333" y="318"/>
                    </a:cubicBezTo>
                    <a:lnTo>
                      <a:pt x="333" y="232"/>
                    </a:lnTo>
                    <a:close/>
                  </a:path>
                </a:pathLst>
              </a:custGeom>
              <a:solidFill>
                <a:srgbClr val="FFF1C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630" name="Freeform 5"/>
              <p:cNvSpPr>
                <a:spLocks/>
              </p:cNvSpPr>
              <p:nvPr/>
            </p:nvSpPr>
            <p:spPr bwMode="auto">
              <a:xfrm>
                <a:off x="739" y="2077"/>
                <a:ext cx="1128" cy="766"/>
              </a:xfrm>
              <a:custGeom>
                <a:avLst/>
                <a:gdLst>
                  <a:gd name="T0" fmla="*/ 367 w 451"/>
                  <a:gd name="T1" fmla="*/ 270 h 287"/>
                  <a:gd name="T2" fmla="*/ 396 w 451"/>
                  <a:gd name="T3" fmla="*/ 247 h 287"/>
                  <a:gd name="T4" fmla="*/ 425 w 451"/>
                  <a:gd name="T5" fmla="*/ 222 h 287"/>
                  <a:gd name="T6" fmla="*/ 451 w 451"/>
                  <a:gd name="T7" fmla="*/ 208 h 287"/>
                  <a:gd name="T8" fmla="*/ 377 w 451"/>
                  <a:gd name="T9" fmla="*/ 184 h 287"/>
                  <a:gd name="T10" fmla="*/ 319 w 451"/>
                  <a:gd name="T11" fmla="*/ 137 h 287"/>
                  <a:gd name="T12" fmla="*/ 316 w 451"/>
                  <a:gd name="T13" fmla="*/ 107 h 287"/>
                  <a:gd name="T14" fmla="*/ 289 w 451"/>
                  <a:gd name="T15" fmla="*/ 88 h 287"/>
                  <a:gd name="T16" fmla="*/ 260 w 451"/>
                  <a:gd name="T17" fmla="*/ 56 h 287"/>
                  <a:gd name="T18" fmla="*/ 209 w 451"/>
                  <a:gd name="T19" fmla="*/ 25 h 287"/>
                  <a:gd name="T20" fmla="*/ 171 w 451"/>
                  <a:gd name="T21" fmla="*/ 5 h 287"/>
                  <a:gd name="T22" fmla="*/ 137 w 451"/>
                  <a:gd name="T23" fmla="*/ 0 h 287"/>
                  <a:gd name="T24" fmla="*/ 0 w 451"/>
                  <a:gd name="T25" fmla="*/ 58 h 287"/>
                  <a:gd name="T26" fmla="*/ 158 w 451"/>
                  <a:gd name="T27" fmla="*/ 117 h 287"/>
                  <a:gd name="T28" fmla="*/ 296 w 451"/>
                  <a:gd name="T29" fmla="*/ 270 h 287"/>
                  <a:gd name="T30" fmla="*/ 335 w 451"/>
                  <a:gd name="T31" fmla="*/ 287 h 287"/>
                  <a:gd name="T32" fmla="*/ 367 w 451"/>
                  <a:gd name="T33" fmla="*/ 27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1" h="287">
                    <a:moveTo>
                      <a:pt x="367" y="270"/>
                    </a:moveTo>
                    <a:cubicBezTo>
                      <a:pt x="381" y="261"/>
                      <a:pt x="388" y="255"/>
                      <a:pt x="396" y="247"/>
                    </a:cubicBezTo>
                    <a:cubicBezTo>
                      <a:pt x="404" y="239"/>
                      <a:pt x="409" y="231"/>
                      <a:pt x="425" y="222"/>
                    </a:cubicBezTo>
                    <a:cubicBezTo>
                      <a:pt x="434" y="217"/>
                      <a:pt x="443" y="212"/>
                      <a:pt x="451" y="208"/>
                    </a:cubicBezTo>
                    <a:cubicBezTo>
                      <a:pt x="426" y="199"/>
                      <a:pt x="384" y="189"/>
                      <a:pt x="377" y="184"/>
                    </a:cubicBezTo>
                    <a:cubicBezTo>
                      <a:pt x="358" y="173"/>
                      <a:pt x="340" y="162"/>
                      <a:pt x="319" y="137"/>
                    </a:cubicBezTo>
                    <a:cubicBezTo>
                      <a:pt x="328" y="120"/>
                      <a:pt x="317" y="108"/>
                      <a:pt x="316" y="107"/>
                    </a:cubicBezTo>
                    <a:cubicBezTo>
                      <a:pt x="308" y="100"/>
                      <a:pt x="296" y="92"/>
                      <a:pt x="289" y="88"/>
                    </a:cubicBezTo>
                    <a:cubicBezTo>
                      <a:pt x="279" y="82"/>
                      <a:pt x="270" y="60"/>
                      <a:pt x="260" y="56"/>
                    </a:cubicBezTo>
                    <a:cubicBezTo>
                      <a:pt x="242" y="49"/>
                      <a:pt x="227" y="32"/>
                      <a:pt x="209" y="25"/>
                    </a:cubicBezTo>
                    <a:cubicBezTo>
                      <a:pt x="196" y="21"/>
                      <a:pt x="182" y="8"/>
                      <a:pt x="171" y="5"/>
                    </a:cubicBezTo>
                    <a:cubicBezTo>
                      <a:pt x="157" y="2"/>
                      <a:pt x="145" y="0"/>
                      <a:pt x="137" y="0"/>
                    </a:cubicBezTo>
                    <a:cubicBezTo>
                      <a:pt x="106" y="13"/>
                      <a:pt x="0" y="58"/>
                      <a:pt x="0" y="58"/>
                    </a:cubicBezTo>
                    <a:cubicBezTo>
                      <a:pt x="28" y="57"/>
                      <a:pt x="97" y="81"/>
                      <a:pt x="158" y="117"/>
                    </a:cubicBezTo>
                    <a:cubicBezTo>
                      <a:pt x="214" y="151"/>
                      <a:pt x="263" y="255"/>
                      <a:pt x="296" y="270"/>
                    </a:cubicBezTo>
                    <a:cubicBezTo>
                      <a:pt x="305" y="275"/>
                      <a:pt x="318" y="280"/>
                      <a:pt x="335" y="287"/>
                    </a:cubicBezTo>
                    <a:cubicBezTo>
                      <a:pt x="347" y="276"/>
                      <a:pt x="353" y="279"/>
                      <a:pt x="367" y="270"/>
                    </a:cubicBezTo>
                    <a:close/>
                  </a:path>
                </a:pathLst>
              </a:custGeom>
              <a:solidFill>
                <a:srgbClr val="E7D08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631" name="Freeform 6"/>
              <p:cNvSpPr>
                <a:spLocks/>
              </p:cNvSpPr>
              <p:nvPr/>
            </p:nvSpPr>
            <p:spPr bwMode="auto">
              <a:xfrm>
                <a:off x="739" y="2077"/>
                <a:ext cx="1128" cy="766"/>
              </a:xfrm>
              <a:custGeom>
                <a:avLst/>
                <a:gdLst>
                  <a:gd name="T0" fmla="*/ 367 w 451"/>
                  <a:gd name="T1" fmla="*/ 270 h 287"/>
                  <a:gd name="T2" fmla="*/ 396 w 451"/>
                  <a:gd name="T3" fmla="*/ 247 h 287"/>
                  <a:gd name="T4" fmla="*/ 425 w 451"/>
                  <a:gd name="T5" fmla="*/ 222 h 287"/>
                  <a:gd name="T6" fmla="*/ 451 w 451"/>
                  <a:gd name="T7" fmla="*/ 208 h 287"/>
                  <a:gd name="T8" fmla="*/ 377 w 451"/>
                  <a:gd name="T9" fmla="*/ 184 h 287"/>
                  <a:gd name="T10" fmla="*/ 319 w 451"/>
                  <a:gd name="T11" fmla="*/ 137 h 287"/>
                  <a:gd name="T12" fmla="*/ 316 w 451"/>
                  <a:gd name="T13" fmla="*/ 107 h 287"/>
                  <a:gd name="T14" fmla="*/ 289 w 451"/>
                  <a:gd name="T15" fmla="*/ 88 h 287"/>
                  <a:gd name="T16" fmla="*/ 260 w 451"/>
                  <a:gd name="T17" fmla="*/ 56 h 287"/>
                  <a:gd name="T18" fmla="*/ 209 w 451"/>
                  <a:gd name="T19" fmla="*/ 25 h 287"/>
                  <a:gd name="T20" fmla="*/ 171 w 451"/>
                  <a:gd name="T21" fmla="*/ 5 h 287"/>
                  <a:gd name="T22" fmla="*/ 137 w 451"/>
                  <a:gd name="T23" fmla="*/ 0 h 287"/>
                  <a:gd name="T24" fmla="*/ 0 w 451"/>
                  <a:gd name="T25" fmla="*/ 58 h 287"/>
                  <a:gd name="T26" fmla="*/ 158 w 451"/>
                  <a:gd name="T27" fmla="*/ 117 h 287"/>
                  <a:gd name="T28" fmla="*/ 296 w 451"/>
                  <a:gd name="T29" fmla="*/ 270 h 287"/>
                  <a:gd name="T30" fmla="*/ 335 w 451"/>
                  <a:gd name="T31" fmla="*/ 287 h 287"/>
                  <a:gd name="T32" fmla="*/ 367 w 451"/>
                  <a:gd name="T33" fmla="*/ 27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1" h="287">
                    <a:moveTo>
                      <a:pt x="367" y="270"/>
                    </a:moveTo>
                    <a:cubicBezTo>
                      <a:pt x="381" y="261"/>
                      <a:pt x="388" y="255"/>
                      <a:pt x="396" y="247"/>
                    </a:cubicBezTo>
                    <a:cubicBezTo>
                      <a:pt x="404" y="239"/>
                      <a:pt x="409" y="231"/>
                      <a:pt x="425" y="222"/>
                    </a:cubicBezTo>
                    <a:cubicBezTo>
                      <a:pt x="434" y="217"/>
                      <a:pt x="443" y="212"/>
                      <a:pt x="451" y="208"/>
                    </a:cubicBezTo>
                    <a:cubicBezTo>
                      <a:pt x="426" y="199"/>
                      <a:pt x="384" y="189"/>
                      <a:pt x="377" y="184"/>
                    </a:cubicBezTo>
                    <a:cubicBezTo>
                      <a:pt x="358" y="173"/>
                      <a:pt x="340" y="162"/>
                      <a:pt x="319" y="137"/>
                    </a:cubicBezTo>
                    <a:cubicBezTo>
                      <a:pt x="328" y="120"/>
                      <a:pt x="317" y="108"/>
                      <a:pt x="316" y="107"/>
                    </a:cubicBezTo>
                    <a:cubicBezTo>
                      <a:pt x="308" y="100"/>
                      <a:pt x="296" y="92"/>
                      <a:pt x="289" y="88"/>
                    </a:cubicBezTo>
                    <a:cubicBezTo>
                      <a:pt x="279" y="82"/>
                      <a:pt x="270" y="60"/>
                      <a:pt x="260" y="56"/>
                    </a:cubicBezTo>
                    <a:cubicBezTo>
                      <a:pt x="242" y="49"/>
                      <a:pt x="227" y="32"/>
                      <a:pt x="209" y="25"/>
                    </a:cubicBezTo>
                    <a:cubicBezTo>
                      <a:pt x="196" y="21"/>
                      <a:pt x="182" y="8"/>
                      <a:pt x="171" y="5"/>
                    </a:cubicBezTo>
                    <a:cubicBezTo>
                      <a:pt x="157" y="2"/>
                      <a:pt x="145" y="0"/>
                      <a:pt x="137" y="0"/>
                    </a:cubicBezTo>
                    <a:cubicBezTo>
                      <a:pt x="106" y="13"/>
                      <a:pt x="0" y="58"/>
                      <a:pt x="0" y="58"/>
                    </a:cubicBezTo>
                    <a:cubicBezTo>
                      <a:pt x="28" y="57"/>
                      <a:pt x="97" y="81"/>
                      <a:pt x="158" y="117"/>
                    </a:cubicBezTo>
                    <a:cubicBezTo>
                      <a:pt x="214" y="151"/>
                      <a:pt x="263" y="255"/>
                      <a:pt x="296" y="270"/>
                    </a:cubicBezTo>
                    <a:cubicBezTo>
                      <a:pt x="305" y="275"/>
                      <a:pt x="318" y="280"/>
                      <a:pt x="335" y="287"/>
                    </a:cubicBezTo>
                    <a:cubicBezTo>
                      <a:pt x="347" y="276"/>
                      <a:pt x="353" y="279"/>
                      <a:pt x="367" y="270"/>
                    </a:cubicBezTo>
                    <a:close/>
                  </a:path>
                </a:pathLst>
              </a:custGeom>
              <a:noFill/>
              <a:ln w="7938" cap="rnd">
                <a:solidFill>
                  <a:srgbClr val="333333"/>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632" name="Freeform 7"/>
              <p:cNvSpPr>
                <a:spLocks/>
              </p:cNvSpPr>
              <p:nvPr/>
            </p:nvSpPr>
            <p:spPr bwMode="auto">
              <a:xfrm>
                <a:off x="1264" y="2323"/>
                <a:ext cx="425" cy="418"/>
              </a:xfrm>
              <a:custGeom>
                <a:avLst/>
                <a:gdLst>
                  <a:gd name="T0" fmla="*/ 98 w 170"/>
                  <a:gd name="T1" fmla="*/ 154 h 157"/>
                  <a:gd name="T2" fmla="*/ 110 w 170"/>
                  <a:gd name="T3" fmla="*/ 156 h 157"/>
                  <a:gd name="T4" fmla="*/ 121 w 170"/>
                  <a:gd name="T5" fmla="*/ 150 h 157"/>
                  <a:gd name="T6" fmla="*/ 133 w 170"/>
                  <a:gd name="T7" fmla="*/ 149 h 157"/>
                  <a:gd name="T8" fmla="*/ 153 w 170"/>
                  <a:gd name="T9" fmla="*/ 138 h 157"/>
                  <a:gd name="T10" fmla="*/ 164 w 170"/>
                  <a:gd name="T11" fmla="*/ 113 h 157"/>
                  <a:gd name="T12" fmla="*/ 164 w 170"/>
                  <a:gd name="T13" fmla="*/ 101 h 157"/>
                  <a:gd name="T14" fmla="*/ 170 w 170"/>
                  <a:gd name="T15" fmla="*/ 94 h 157"/>
                  <a:gd name="T16" fmla="*/ 167 w 170"/>
                  <a:gd name="T17" fmla="*/ 92 h 157"/>
                  <a:gd name="T18" fmla="*/ 109 w 170"/>
                  <a:gd name="T19" fmla="*/ 45 h 157"/>
                  <a:gd name="T20" fmla="*/ 106 w 170"/>
                  <a:gd name="T21" fmla="*/ 15 h 157"/>
                  <a:gd name="T22" fmla="*/ 87 w 170"/>
                  <a:gd name="T23" fmla="*/ 1 h 157"/>
                  <a:gd name="T24" fmla="*/ 75 w 170"/>
                  <a:gd name="T25" fmla="*/ 7 h 157"/>
                  <a:gd name="T26" fmla="*/ 64 w 170"/>
                  <a:gd name="T27" fmla="*/ 11 h 157"/>
                  <a:gd name="T28" fmla="*/ 53 w 170"/>
                  <a:gd name="T29" fmla="*/ 7 h 157"/>
                  <a:gd name="T30" fmla="*/ 40 w 170"/>
                  <a:gd name="T31" fmla="*/ 7 h 157"/>
                  <a:gd name="T32" fmla="*/ 36 w 170"/>
                  <a:gd name="T33" fmla="*/ 18 h 157"/>
                  <a:gd name="T34" fmla="*/ 15 w 170"/>
                  <a:gd name="T35" fmla="*/ 23 h 157"/>
                  <a:gd name="T36" fmla="*/ 8 w 170"/>
                  <a:gd name="T37" fmla="*/ 42 h 157"/>
                  <a:gd name="T38" fmla="*/ 2 w 170"/>
                  <a:gd name="T39" fmla="*/ 62 h 157"/>
                  <a:gd name="T40" fmla="*/ 12 w 170"/>
                  <a:gd name="T41" fmla="*/ 74 h 157"/>
                  <a:gd name="T42" fmla="*/ 13 w 170"/>
                  <a:gd name="T43" fmla="*/ 86 h 157"/>
                  <a:gd name="T44" fmla="*/ 18 w 170"/>
                  <a:gd name="T45" fmla="*/ 93 h 157"/>
                  <a:gd name="T46" fmla="*/ 26 w 170"/>
                  <a:gd name="T47" fmla="*/ 99 h 157"/>
                  <a:gd name="T48" fmla="*/ 34 w 170"/>
                  <a:gd name="T49" fmla="*/ 117 h 157"/>
                  <a:gd name="T50" fmla="*/ 35 w 170"/>
                  <a:gd name="T51" fmla="*/ 118 h 157"/>
                  <a:gd name="T52" fmla="*/ 48 w 170"/>
                  <a:gd name="T53" fmla="*/ 116 h 157"/>
                  <a:gd name="T54" fmla="*/ 52 w 170"/>
                  <a:gd name="T55" fmla="*/ 120 h 157"/>
                  <a:gd name="T56" fmla="*/ 53 w 170"/>
                  <a:gd name="T57" fmla="*/ 128 h 157"/>
                  <a:gd name="T58" fmla="*/ 62 w 170"/>
                  <a:gd name="T59" fmla="*/ 135 h 157"/>
                  <a:gd name="T60" fmla="*/ 66 w 170"/>
                  <a:gd name="T61" fmla="*/ 136 h 157"/>
                  <a:gd name="T62" fmla="*/ 65 w 170"/>
                  <a:gd name="T63" fmla="*/ 141 h 157"/>
                  <a:gd name="T64" fmla="*/ 73 w 170"/>
                  <a:gd name="T65" fmla="*/ 151 h 157"/>
                  <a:gd name="T66" fmla="*/ 82 w 170"/>
                  <a:gd name="T67" fmla="*/ 145 h 157"/>
                  <a:gd name="T68" fmla="*/ 88 w 170"/>
                  <a:gd name="T69" fmla="*/ 154 h 157"/>
                  <a:gd name="T70" fmla="*/ 98 w 170"/>
                  <a:gd name="T71" fmla="*/ 15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0" h="157">
                    <a:moveTo>
                      <a:pt x="98" y="154"/>
                    </a:moveTo>
                    <a:cubicBezTo>
                      <a:pt x="103" y="154"/>
                      <a:pt x="106" y="156"/>
                      <a:pt x="110" y="156"/>
                    </a:cubicBezTo>
                    <a:cubicBezTo>
                      <a:pt x="116" y="156"/>
                      <a:pt x="117" y="153"/>
                      <a:pt x="121" y="150"/>
                    </a:cubicBezTo>
                    <a:cubicBezTo>
                      <a:pt x="124" y="148"/>
                      <a:pt x="129" y="149"/>
                      <a:pt x="133" y="149"/>
                    </a:cubicBezTo>
                    <a:cubicBezTo>
                      <a:pt x="142" y="149"/>
                      <a:pt x="149" y="146"/>
                      <a:pt x="153" y="138"/>
                    </a:cubicBezTo>
                    <a:cubicBezTo>
                      <a:pt x="158" y="131"/>
                      <a:pt x="162" y="122"/>
                      <a:pt x="164" y="113"/>
                    </a:cubicBezTo>
                    <a:cubicBezTo>
                      <a:pt x="165" y="109"/>
                      <a:pt x="164" y="105"/>
                      <a:pt x="164" y="101"/>
                    </a:cubicBezTo>
                    <a:cubicBezTo>
                      <a:pt x="165" y="97"/>
                      <a:pt x="168" y="96"/>
                      <a:pt x="170" y="94"/>
                    </a:cubicBezTo>
                    <a:cubicBezTo>
                      <a:pt x="169" y="93"/>
                      <a:pt x="167" y="93"/>
                      <a:pt x="167" y="92"/>
                    </a:cubicBezTo>
                    <a:cubicBezTo>
                      <a:pt x="148" y="81"/>
                      <a:pt x="130" y="70"/>
                      <a:pt x="109" y="45"/>
                    </a:cubicBezTo>
                    <a:cubicBezTo>
                      <a:pt x="118" y="28"/>
                      <a:pt x="107" y="16"/>
                      <a:pt x="106" y="15"/>
                    </a:cubicBezTo>
                    <a:cubicBezTo>
                      <a:pt x="100" y="10"/>
                      <a:pt x="93" y="5"/>
                      <a:pt x="87" y="1"/>
                    </a:cubicBezTo>
                    <a:cubicBezTo>
                      <a:pt x="83" y="0"/>
                      <a:pt x="80" y="3"/>
                      <a:pt x="75" y="7"/>
                    </a:cubicBezTo>
                    <a:cubicBezTo>
                      <a:pt x="71" y="10"/>
                      <a:pt x="68" y="11"/>
                      <a:pt x="64" y="11"/>
                    </a:cubicBezTo>
                    <a:cubicBezTo>
                      <a:pt x="58" y="11"/>
                      <a:pt x="57" y="10"/>
                      <a:pt x="53" y="7"/>
                    </a:cubicBezTo>
                    <a:cubicBezTo>
                      <a:pt x="50" y="6"/>
                      <a:pt x="44" y="5"/>
                      <a:pt x="40" y="7"/>
                    </a:cubicBezTo>
                    <a:cubicBezTo>
                      <a:pt x="36" y="9"/>
                      <a:pt x="38" y="14"/>
                      <a:pt x="36" y="18"/>
                    </a:cubicBezTo>
                    <a:cubicBezTo>
                      <a:pt x="32" y="25"/>
                      <a:pt x="22" y="21"/>
                      <a:pt x="15" y="23"/>
                    </a:cubicBezTo>
                    <a:cubicBezTo>
                      <a:pt x="3" y="25"/>
                      <a:pt x="10" y="34"/>
                      <a:pt x="8" y="42"/>
                    </a:cubicBezTo>
                    <a:cubicBezTo>
                      <a:pt x="7" y="50"/>
                      <a:pt x="0" y="53"/>
                      <a:pt x="2" y="62"/>
                    </a:cubicBezTo>
                    <a:cubicBezTo>
                      <a:pt x="3" y="66"/>
                      <a:pt x="10" y="71"/>
                      <a:pt x="12" y="74"/>
                    </a:cubicBezTo>
                    <a:cubicBezTo>
                      <a:pt x="14" y="78"/>
                      <a:pt x="11" y="82"/>
                      <a:pt x="13" y="86"/>
                    </a:cubicBezTo>
                    <a:cubicBezTo>
                      <a:pt x="14" y="89"/>
                      <a:pt x="16" y="91"/>
                      <a:pt x="18" y="93"/>
                    </a:cubicBezTo>
                    <a:cubicBezTo>
                      <a:pt x="21" y="96"/>
                      <a:pt x="24" y="95"/>
                      <a:pt x="26" y="99"/>
                    </a:cubicBezTo>
                    <a:cubicBezTo>
                      <a:pt x="28" y="104"/>
                      <a:pt x="31" y="113"/>
                      <a:pt x="34" y="117"/>
                    </a:cubicBezTo>
                    <a:cubicBezTo>
                      <a:pt x="35" y="117"/>
                      <a:pt x="35" y="117"/>
                      <a:pt x="35" y="118"/>
                    </a:cubicBezTo>
                    <a:cubicBezTo>
                      <a:pt x="41" y="122"/>
                      <a:pt x="42" y="118"/>
                      <a:pt x="48" y="116"/>
                    </a:cubicBezTo>
                    <a:cubicBezTo>
                      <a:pt x="51" y="114"/>
                      <a:pt x="52" y="117"/>
                      <a:pt x="52" y="120"/>
                    </a:cubicBezTo>
                    <a:cubicBezTo>
                      <a:pt x="52" y="123"/>
                      <a:pt x="53" y="126"/>
                      <a:pt x="53" y="128"/>
                    </a:cubicBezTo>
                    <a:cubicBezTo>
                      <a:pt x="55" y="134"/>
                      <a:pt x="57" y="134"/>
                      <a:pt x="62" y="135"/>
                    </a:cubicBezTo>
                    <a:cubicBezTo>
                      <a:pt x="65" y="135"/>
                      <a:pt x="64" y="133"/>
                      <a:pt x="66" y="136"/>
                    </a:cubicBezTo>
                    <a:cubicBezTo>
                      <a:pt x="66" y="138"/>
                      <a:pt x="65" y="140"/>
                      <a:pt x="65" y="141"/>
                    </a:cubicBezTo>
                    <a:cubicBezTo>
                      <a:pt x="66" y="146"/>
                      <a:pt x="68" y="150"/>
                      <a:pt x="73" y="151"/>
                    </a:cubicBezTo>
                    <a:cubicBezTo>
                      <a:pt x="78" y="151"/>
                      <a:pt x="78" y="146"/>
                      <a:pt x="82" y="145"/>
                    </a:cubicBezTo>
                    <a:cubicBezTo>
                      <a:pt x="87" y="144"/>
                      <a:pt x="85" y="151"/>
                      <a:pt x="88" y="154"/>
                    </a:cubicBezTo>
                    <a:cubicBezTo>
                      <a:pt x="91" y="157"/>
                      <a:pt x="95" y="154"/>
                      <a:pt x="98" y="154"/>
                    </a:cubicBezTo>
                    <a:close/>
                  </a:path>
                </a:pathLst>
              </a:custGeom>
              <a:solidFill>
                <a:srgbClr val="A0802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633" name="Freeform 8"/>
              <p:cNvSpPr>
                <a:spLocks/>
              </p:cNvSpPr>
              <p:nvPr/>
            </p:nvSpPr>
            <p:spPr bwMode="auto">
              <a:xfrm>
                <a:off x="1264" y="2323"/>
                <a:ext cx="425" cy="418"/>
              </a:xfrm>
              <a:custGeom>
                <a:avLst/>
                <a:gdLst>
                  <a:gd name="T0" fmla="*/ 98 w 170"/>
                  <a:gd name="T1" fmla="*/ 154 h 157"/>
                  <a:gd name="T2" fmla="*/ 110 w 170"/>
                  <a:gd name="T3" fmla="*/ 156 h 157"/>
                  <a:gd name="T4" fmla="*/ 121 w 170"/>
                  <a:gd name="T5" fmla="*/ 150 h 157"/>
                  <a:gd name="T6" fmla="*/ 133 w 170"/>
                  <a:gd name="T7" fmla="*/ 149 h 157"/>
                  <a:gd name="T8" fmla="*/ 153 w 170"/>
                  <a:gd name="T9" fmla="*/ 138 h 157"/>
                  <a:gd name="T10" fmla="*/ 164 w 170"/>
                  <a:gd name="T11" fmla="*/ 113 h 157"/>
                  <a:gd name="T12" fmla="*/ 164 w 170"/>
                  <a:gd name="T13" fmla="*/ 101 h 157"/>
                  <a:gd name="T14" fmla="*/ 170 w 170"/>
                  <a:gd name="T15" fmla="*/ 94 h 157"/>
                  <a:gd name="T16" fmla="*/ 167 w 170"/>
                  <a:gd name="T17" fmla="*/ 92 h 157"/>
                  <a:gd name="T18" fmla="*/ 109 w 170"/>
                  <a:gd name="T19" fmla="*/ 45 h 157"/>
                  <a:gd name="T20" fmla="*/ 106 w 170"/>
                  <a:gd name="T21" fmla="*/ 15 h 157"/>
                  <a:gd name="T22" fmla="*/ 87 w 170"/>
                  <a:gd name="T23" fmla="*/ 1 h 157"/>
                  <a:gd name="T24" fmla="*/ 75 w 170"/>
                  <a:gd name="T25" fmla="*/ 7 h 157"/>
                  <a:gd name="T26" fmla="*/ 64 w 170"/>
                  <a:gd name="T27" fmla="*/ 11 h 157"/>
                  <a:gd name="T28" fmla="*/ 53 w 170"/>
                  <a:gd name="T29" fmla="*/ 7 h 157"/>
                  <a:gd name="T30" fmla="*/ 40 w 170"/>
                  <a:gd name="T31" fmla="*/ 7 h 157"/>
                  <a:gd name="T32" fmla="*/ 36 w 170"/>
                  <a:gd name="T33" fmla="*/ 18 h 157"/>
                  <a:gd name="T34" fmla="*/ 15 w 170"/>
                  <a:gd name="T35" fmla="*/ 23 h 157"/>
                  <a:gd name="T36" fmla="*/ 8 w 170"/>
                  <a:gd name="T37" fmla="*/ 42 h 157"/>
                  <a:gd name="T38" fmla="*/ 2 w 170"/>
                  <a:gd name="T39" fmla="*/ 62 h 157"/>
                  <a:gd name="T40" fmla="*/ 12 w 170"/>
                  <a:gd name="T41" fmla="*/ 74 h 157"/>
                  <a:gd name="T42" fmla="*/ 13 w 170"/>
                  <a:gd name="T43" fmla="*/ 86 h 157"/>
                  <a:gd name="T44" fmla="*/ 18 w 170"/>
                  <a:gd name="T45" fmla="*/ 93 h 157"/>
                  <a:gd name="T46" fmla="*/ 26 w 170"/>
                  <a:gd name="T47" fmla="*/ 99 h 157"/>
                  <a:gd name="T48" fmla="*/ 34 w 170"/>
                  <a:gd name="T49" fmla="*/ 117 h 157"/>
                  <a:gd name="T50" fmla="*/ 35 w 170"/>
                  <a:gd name="T51" fmla="*/ 118 h 157"/>
                  <a:gd name="T52" fmla="*/ 48 w 170"/>
                  <a:gd name="T53" fmla="*/ 116 h 157"/>
                  <a:gd name="T54" fmla="*/ 52 w 170"/>
                  <a:gd name="T55" fmla="*/ 120 h 157"/>
                  <a:gd name="T56" fmla="*/ 53 w 170"/>
                  <a:gd name="T57" fmla="*/ 128 h 157"/>
                  <a:gd name="T58" fmla="*/ 62 w 170"/>
                  <a:gd name="T59" fmla="*/ 135 h 157"/>
                  <a:gd name="T60" fmla="*/ 66 w 170"/>
                  <a:gd name="T61" fmla="*/ 136 h 157"/>
                  <a:gd name="T62" fmla="*/ 65 w 170"/>
                  <a:gd name="T63" fmla="*/ 141 h 157"/>
                  <a:gd name="T64" fmla="*/ 73 w 170"/>
                  <a:gd name="T65" fmla="*/ 151 h 157"/>
                  <a:gd name="T66" fmla="*/ 82 w 170"/>
                  <a:gd name="T67" fmla="*/ 145 h 157"/>
                  <a:gd name="T68" fmla="*/ 88 w 170"/>
                  <a:gd name="T69" fmla="*/ 154 h 157"/>
                  <a:gd name="T70" fmla="*/ 98 w 170"/>
                  <a:gd name="T71" fmla="*/ 15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0" h="157">
                    <a:moveTo>
                      <a:pt x="98" y="154"/>
                    </a:moveTo>
                    <a:cubicBezTo>
                      <a:pt x="103" y="154"/>
                      <a:pt x="106" y="156"/>
                      <a:pt x="110" y="156"/>
                    </a:cubicBezTo>
                    <a:cubicBezTo>
                      <a:pt x="116" y="156"/>
                      <a:pt x="117" y="153"/>
                      <a:pt x="121" y="150"/>
                    </a:cubicBezTo>
                    <a:cubicBezTo>
                      <a:pt x="124" y="148"/>
                      <a:pt x="129" y="149"/>
                      <a:pt x="133" y="149"/>
                    </a:cubicBezTo>
                    <a:cubicBezTo>
                      <a:pt x="142" y="149"/>
                      <a:pt x="149" y="146"/>
                      <a:pt x="153" y="138"/>
                    </a:cubicBezTo>
                    <a:cubicBezTo>
                      <a:pt x="158" y="131"/>
                      <a:pt x="162" y="122"/>
                      <a:pt x="164" y="113"/>
                    </a:cubicBezTo>
                    <a:cubicBezTo>
                      <a:pt x="165" y="109"/>
                      <a:pt x="164" y="105"/>
                      <a:pt x="164" y="101"/>
                    </a:cubicBezTo>
                    <a:cubicBezTo>
                      <a:pt x="165" y="97"/>
                      <a:pt x="168" y="96"/>
                      <a:pt x="170" y="94"/>
                    </a:cubicBezTo>
                    <a:cubicBezTo>
                      <a:pt x="169" y="93"/>
                      <a:pt x="167" y="93"/>
                      <a:pt x="167" y="92"/>
                    </a:cubicBezTo>
                    <a:cubicBezTo>
                      <a:pt x="148" y="81"/>
                      <a:pt x="130" y="70"/>
                      <a:pt x="109" y="45"/>
                    </a:cubicBezTo>
                    <a:cubicBezTo>
                      <a:pt x="118" y="28"/>
                      <a:pt x="107" y="16"/>
                      <a:pt x="106" y="15"/>
                    </a:cubicBezTo>
                    <a:cubicBezTo>
                      <a:pt x="100" y="10"/>
                      <a:pt x="93" y="5"/>
                      <a:pt x="87" y="1"/>
                    </a:cubicBezTo>
                    <a:cubicBezTo>
                      <a:pt x="83" y="0"/>
                      <a:pt x="80" y="3"/>
                      <a:pt x="75" y="7"/>
                    </a:cubicBezTo>
                    <a:cubicBezTo>
                      <a:pt x="71" y="10"/>
                      <a:pt x="68" y="11"/>
                      <a:pt x="64" y="11"/>
                    </a:cubicBezTo>
                    <a:cubicBezTo>
                      <a:pt x="58" y="11"/>
                      <a:pt x="57" y="10"/>
                      <a:pt x="53" y="7"/>
                    </a:cubicBezTo>
                    <a:cubicBezTo>
                      <a:pt x="50" y="6"/>
                      <a:pt x="44" y="5"/>
                      <a:pt x="40" y="7"/>
                    </a:cubicBezTo>
                    <a:cubicBezTo>
                      <a:pt x="36" y="9"/>
                      <a:pt x="38" y="14"/>
                      <a:pt x="36" y="18"/>
                    </a:cubicBezTo>
                    <a:cubicBezTo>
                      <a:pt x="32" y="25"/>
                      <a:pt x="22" y="21"/>
                      <a:pt x="15" y="23"/>
                    </a:cubicBezTo>
                    <a:cubicBezTo>
                      <a:pt x="3" y="25"/>
                      <a:pt x="10" y="34"/>
                      <a:pt x="8" y="42"/>
                    </a:cubicBezTo>
                    <a:cubicBezTo>
                      <a:pt x="7" y="50"/>
                      <a:pt x="0" y="53"/>
                      <a:pt x="2" y="62"/>
                    </a:cubicBezTo>
                    <a:cubicBezTo>
                      <a:pt x="3" y="66"/>
                      <a:pt x="10" y="71"/>
                      <a:pt x="12" y="74"/>
                    </a:cubicBezTo>
                    <a:cubicBezTo>
                      <a:pt x="14" y="78"/>
                      <a:pt x="11" y="82"/>
                      <a:pt x="13" y="86"/>
                    </a:cubicBezTo>
                    <a:cubicBezTo>
                      <a:pt x="14" y="89"/>
                      <a:pt x="16" y="91"/>
                      <a:pt x="18" y="93"/>
                    </a:cubicBezTo>
                    <a:cubicBezTo>
                      <a:pt x="21" y="96"/>
                      <a:pt x="24" y="95"/>
                      <a:pt x="26" y="99"/>
                    </a:cubicBezTo>
                    <a:cubicBezTo>
                      <a:pt x="28" y="104"/>
                      <a:pt x="31" y="113"/>
                      <a:pt x="34" y="117"/>
                    </a:cubicBezTo>
                    <a:cubicBezTo>
                      <a:pt x="35" y="117"/>
                      <a:pt x="35" y="117"/>
                      <a:pt x="35" y="118"/>
                    </a:cubicBezTo>
                    <a:cubicBezTo>
                      <a:pt x="41" y="122"/>
                      <a:pt x="42" y="118"/>
                      <a:pt x="48" y="116"/>
                    </a:cubicBezTo>
                    <a:cubicBezTo>
                      <a:pt x="51" y="114"/>
                      <a:pt x="52" y="117"/>
                      <a:pt x="52" y="120"/>
                    </a:cubicBezTo>
                    <a:cubicBezTo>
                      <a:pt x="52" y="123"/>
                      <a:pt x="53" y="126"/>
                      <a:pt x="53" y="128"/>
                    </a:cubicBezTo>
                    <a:cubicBezTo>
                      <a:pt x="55" y="134"/>
                      <a:pt x="57" y="134"/>
                      <a:pt x="62" y="135"/>
                    </a:cubicBezTo>
                    <a:cubicBezTo>
                      <a:pt x="65" y="135"/>
                      <a:pt x="64" y="133"/>
                      <a:pt x="66" y="136"/>
                    </a:cubicBezTo>
                    <a:cubicBezTo>
                      <a:pt x="66" y="138"/>
                      <a:pt x="65" y="140"/>
                      <a:pt x="65" y="141"/>
                    </a:cubicBezTo>
                    <a:cubicBezTo>
                      <a:pt x="66" y="146"/>
                      <a:pt x="68" y="150"/>
                      <a:pt x="73" y="151"/>
                    </a:cubicBezTo>
                    <a:cubicBezTo>
                      <a:pt x="78" y="151"/>
                      <a:pt x="78" y="146"/>
                      <a:pt x="82" y="145"/>
                    </a:cubicBezTo>
                    <a:cubicBezTo>
                      <a:pt x="87" y="144"/>
                      <a:pt x="85" y="151"/>
                      <a:pt x="88" y="154"/>
                    </a:cubicBezTo>
                    <a:cubicBezTo>
                      <a:pt x="91" y="157"/>
                      <a:pt x="95" y="154"/>
                      <a:pt x="98" y="154"/>
                    </a:cubicBezTo>
                    <a:close/>
                  </a:path>
                </a:pathLst>
              </a:custGeom>
              <a:noFill/>
              <a:ln w="7938" cap="rnd">
                <a:solidFill>
                  <a:srgbClr val="333333"/>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634" name="Freeform 9"/>
              <p:cNvSpPr>
                <a:spLocks/>
              </p:cNvSpPr>
              <p:nvPr/>
            </p:nvSpPr>
            <p:spPr bwMode="auto">
              <a:xfrm>
                <a:off x="747" y="2059"/>
                <a:ext cx="505" cy="365"/>
              </a:xfrm>
              <a:custGeom>
                <a:avLst/>
                <a:gdLst>
                  <a:gd name="T0" fmla="*/ 199 w 202"/>
                  <a:gd name="T1" fmla="*/ 65 h 137"/>
                  <a:gd name="T2" fmla="*/ 196 w 202"/>
                  <a:gd name="T3" fmla="*/ 55 h 137"/>
                  <a:gd name="T4" fmla="*/ 192 w 202"/>
                  <a:gd name="T5" fmla="*/ 31 h 137"/>
                  <a:gd name="T6" fmla="*/ 170 w 202"/>
                  <a:gd name="T7" fmla="*/ 12 h 137"/>
                  <a:gd name="T8" fmla="*/ 168 w 202"/>
                  <a:gd name="T9" fmla="*/ 12 h 137"/>
                  <a:gd name="T10" fmla="*/ 150 w 202"/>
                  <a:gd name="T11" fmla="*/ 3 h 137"/>
                  <a:gd name="T12" fmla="*/ 131 w 202"/>
                  <a:gd name="T13" fmla="*/ 4 h 137"/>
                  <a:gd name="T14" fmla="*/ 131 w 202"/>
                  <a:gd name="T15" fmla="*/ 5 h 137"/>
                  <a:gd name="T16" fmla="*/ 101 w 202"/>
                  <a:gd name="T17" fmla="*/ 13 h 137"/>
                  <a:gd name="T18" fmla="*/ 101 w 202"/>
                  <a:gd name="T19" fmla="*/ 14 h 137"/>
                  <a:gd name="T20" fmla="*/ 98 w 202"/>
                  <a:gd name="T21" fmla="*/ 14 h 137"/>
                  <a:gd name="T22" fmla="*/ 76 w 202"/>
                  <a:gd name="T23" fmla="*/ 24 h 137"/>
                  <a:gd name="T24" fmla="*/ 76 w 202"/>
                  <a:gd name="T25" fmla="*/ 26 h 137"/>
                  <a:gd name="T26" fmla="*/ 70 w 202"/>
                  <a:gd name="T27" fmla="*/ 23 h 137"/>
                  <a:gd name="T28" fmla="*/ 34 w 202"/>
                  <a:gd name="T29" fmla="*/ 34 h 137"/>
                  <a:gd name="T30" fmla="*/ 32 w 202"/>
                  <a:gd name="T31" fmla="*/ 35 h 137"/>
                  <a:gd name="T32" fmla="*/ 24 w 202"/>
                  <a:gd name="T33" fmla="*/ 34 h 137"/>
                  <a:gd name="T34" fmla="*/ 5 w 202"/>
                  <a:gd name="T35" fmla="*/ 43 h 137"/>
                  <a:gd name="T36" fmla="*/ 2 w 202"/>
                  <a:gd name="T37" fmla="*/ 52 h 137"/>
                  <a:gd name="T38" fmla="*/ 0 w 202"/>
                  <a:gd name="T39" fmla="*/ 54 h 137"/>
                  <a:gd name="T40" fmla="*/ 1 w 202"/>
                  <a:gd name="T41" fmla="*/ 51 h 137"/>
                  <a:gd name="T42" fmla="*/ 11 w 202"/>
                  <a:gd name="T43" fmla="*/ 43 h 137"/>
                  <a:gd name="T44" fmla="*/ 67 w 202"/>
                  <a:gd name="T45" fmla="*/ 61 h 137"/>
                  <a:gd name="T46" fmla="*/ 70 w 202"/>
                  <a:gd name="T47" fmla="*/ 74 h 137"/>
                  <a:gd name="T48" fmla="*/ 72 w 202"/>
                  <a:gd name="T49" fmla="*/ 74 h 137"/>
                  <a:gd name="T50" fmla="*/ 72 w 202"/>
                  <a:gd name="T51" fmla="*/ 72 h 137"/>
                  <a:gd name="T52" fmla="*/ 82 w 202"/>
                  <a:gd name="T53" fmla="*/ 65 h 137"/>
                  <a:gd name="T54" fmla="*/ 129 w 202"/>
                  <a:gd name="T55" fmla="*/ 88 h 137"/>
                  <a:gd name="T56" fmla="*/ 133 w 202"/>
                  <a:gd name="T57" fmla="*/ 102 h 137"/>
                  <a:gd name="T58" fmla="*/ 133 w 202"/>
                  <a:gd name="T59" fmla="*/ 102 h 137"/>
                  <a:gd name="T60" fmla="*/ 134 w 202"/>
                  <a:gd name="T61" fmla="*/ 99 h 137"/>
                  <a:gd name="T62" fmla="*/ 147 w 202"/>
                  <a:gd name="T63" fmla="*/ 98 h 137"/>
                  <a:gd name="T64" fmla="*/ 187 w 202"/>
                  <a:gd name="T65" fmla="*/ 127 h 137"/>
                  <a:gd name="T66" fmla="*/ 191 w 202"/>
                  <a:gd name="T67" fmla="*/ 137 h 137"/>
                  <a:gd name="T68" fmla="*/ 192 w 202"/>
                  <a:gd name="T69" fmla="*/ 137 h 137"/>
                  <a:gd name="T70" fmla="*/ 195 w 202"/>
                  <a:gd name="T71" fmla="*/ 129 h 137"/>
                  <a:gd name="T72" fmla="*/ 195 w 202"/>
                  <a:gd name="T73" fmla="*/ 123 h 137"/>
                  <a:gd name="T74" fmla="*/ 197 w 202"/>
                  <a:gd name="T75" fmla="*/ 117 h 137"/>
                  <a:gd name="T76" fmla="*/ 189 w 202"/>
                  <a:gd name="T77" fmla="*/ 96 h 137"/>
                  <a:gd name="T78" fmla="*/ 190 w 202"/>
                  <a:gd name="T79" fmla="*/ 95 h 137"/>
                  <a:gd name="T80" fmla="*/ 196 w 202"/>
                  <a:gd name="T81" fmla="*/ 81 h 137"/>
                  <a:gd name="T82" fmla="*/ 194 w 202"/>
                  <a:gd name="T83" fmla="*/ 77 h 137"/>
                  <a:gd name="T84" fmla="*/ 195 w 202"/>
                  <a:gd name="T85" fmla="*/ 77 h 137"/>
                  <a:gd name="T86" fmla="*/ 199 w 202"/>
                  <a:gd name="T87" fmla="*/ 6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 h="137">
                    <a:moveTo>
                      <a:pt x="199" y="65"/>
                    </a:moveTo>
                    <a:cubicBezTo>
                      <a:pt x="199" y="63"/>
                      <a:pt x="198" y="59"/>
                      <a:pt x="196" y="55"/>
                    </a:cubicBezTo>
                    <a:cubicBezTo>
                      <a:pt x="200" y="51"/>
                      <a:pt x="202" y="42"/>
                      <a:pt x="192" y="31"/>
                    </a:cubicBezTo>
                    <a:cubicBezTo>
                      <a:pt x="186" y="23"/>
                      <a:pt x="180" y="15"/>
                      <a:pt x="170" y="12"/>
                    </a:cubicBezTo>
                    <a:cubicBezTo>
                      <a:pt x="168" y="12"/>
                      <a:pt x="168" y="12"/>
                      <a:pt x="168" y="12"/>
                    </a:cubicBezTo>
                    <a:cubicBezTo>
                      <a:pt x="162" y="8"/>
                      <a:pt x="156" y="5"/>
                      <a:pt x="150" y="3"/>
                    </a:cubicBezTo>
                    <a:cubicBezTo>
                      <a:pt x="144" y="2"/>
                      <a:pt x="139" y="1"/>
                      <a:pt x="131" y="4"/>
                    </a:cubicBezTo>
                    <a:cubicBezTo>
                      <a:pt x="131" y="5"/>
                      <a:pt x="131" y="5"/>
                      <a:pt x="131" y="5"/>
                    </a:cubicBezTo>
                    <a:cubicBezTo>
                      <a:pt x="123" y="0"/>
                      <a:pt x="103" y="8"/>
                      <a:pt x="101" y="13"/>
                    </a:cubicBezTo>
                    <a:cubicBezTo>
                      <a:pt x="101" y="14"/>
                      <a:pt x="101" y="14"/>
                      <a:pt x="101" y="14"/>
                    </a:cubicBezTo>
                    <a:cubicBezTo>
                      <a:pt x="100" y="14"/>
                      <a:pt x="99" y="14"/>
                      <a:pt x="98" y="14"/>
                    </a:cubicBezTo>
                    <a:cubicBezTo>
                      <a:pt x="91" y="15"/>
                      <a:pt x="85" y="16"/>
                      <a:pt x="76" y="24"/>
                    </a:cubicBezTo>
                    <a:cubicBezTo>
                      <a:pt x="76" y="26"/>
                      <a:pt x="76" y="26"/>
                      <a:pt x="76" y="26"/>
                    </a:cubicBezTo>
                    <a:cubicBezTo>
                      <a:pt x="74" y="25"/>
                      <a:pt x="72" y="24"/>
                      <a:pt x="70" y="23"/>
                    </a:cubicBezTo>
                    <a:cubicBezTo>
                      <a:pt x="63" y="21"/>
                      <a:pt x="45" y="26"/>
                      <a:pt x="34" y="34"/>
                    </a:cubicBezTo>
                    <a:cubicBezTo>
                      <a:pt x="32" y="35"/>
                      <a:pt x="32" y="35"/>
                      <a:pt x="32" y="35"/>
                    </a:cubicBezTo>
                    <a:cubicBezTo>
                      <a:pt x="29" y="34"/>
                      <a:pt x="26" y="34"/>
                      <a:pt x="24" y="34"/>
                    </a:cubicBezTo>
                    <a:cubicBezTo>
                      <a:pt x="17" y="35"/>
                      <a:pt x="10" y="38"/>
                      <a:pt x="5" y="43"/>
                    </a:cubicBezTo>
                    <a:cubicBezTo>
                      <a:pt x="2" y="52"/>
                      <a:pt x="2" y="52"/>
                      <a:pt x="2" y="52"/>
                    </a:cubicBezTo>
                    <a:cubicBezTo>
                      <a:pt x="0" y="54"/>
                      <a:pt x="0" y="54"/>
                      <a:pt x="0" y="54"/>
                    </a:cubicBezTo>
                    <a:cubicBezTo>
                      <a:pt x="0" y="53"/>
                      <a:pt x="0" y="52"/>
                      <a:pt x="1" y="51"/>
                    </a:cubicBezTo>
                    <a:cubicBezTo>
                      <a:pt x="3" y="45"/>
                      <a:pt x="5" y="41"/>
                      <a:pt x="11" y="43"/>
                    </a:cubicBezTo>
                    <a:cubicBezTo>
                      <a:pt x="67" y="61"/>
                      <a:pt x="67" y="61"/>
                      <a:pt x="67" y="61"/>
                    </a:cubicBezTo>
                    <a:cubicBezTo>
                      <a:pt x="73" y="63"/>
                      <a:pt x="72" y="68"/>
                      <a:pt x="70" y="74"/>
                    </a:cubicBezTo>
                    <a:cubicBezTo>
                      <a:pt x="72" y="74"/>
                      <a:pt x="72" y="74"/>
                      <a:pt x="72" y="74"/>
                    </a:cubicBezTo>
                    <a:cubicBezTo>
                      <a:pt x="72" y="73"/>
                      <a:pt x="72" y="73"/>
                      <a:pt x="72" y="72"/>
                    </a:cubicBezTo>
                    <a:cubicBezTo>
                      <a:pt x="75" y="67"/>
                      <a:pt x="77" y="62"/>
                      <a:pt x="82" y="65"/>
                    </a:cubicBezTo>
                    <a:cubicBezTo>
                      <a:pt x="95" y="70"/>
                      <a:pt x="121" y="82"/>
                      <a:pt x="129" y="88"/>
                    </a:cubicBezTo>
                    <a:cubicBezTo>
                      <a:pt x="135" y="93"/>
                      <a:pt x="134" y="98"/>
                      <a:pt x="133" y="102"/>
                    </a:cubicBezTo>
                    <a:cubicBezTo>
                      <a:pt x="133" y="102"/>
                      <a:pt x="133" y="102"/>
                      <a:pt x="133" y="102"/>
                    </a:cubicBezTo>
                    <a:cubicBezTo>
                      <a:pt x="133" y="101"/>
                      <a:pt x="134" y="100"/>
                      <a:pt x="134" y="99"/>
                    </a:cubicBezTo>
                    <a:cubicBezTo>
                      <a:pt x="138" y="94"/>
                      <a:pt x="142" y="95"/>
                      <a:pt x="147" y="98"/>
                    </a:cubicBezTo>
                    <a:cubicBezTo>
                      <a:pt x="159" y="106"/>
                      <a:pt x="180" y="121"/>
                      <a:pt x="187" y="127"/>
                    </a:cubicBezTo>
                    <a:cubicBezTo>
                      <a:pt x="192" y="132"/>
                      <a:pt x="193" y="135"/>
                      <a:pt x="191" y="137"/>
                    </a:cubicBezTo>
                    <a:cubicBezTo>
                      <a:pt x="192" y="137"/>
                      <a:pt x="192" y="137"/>
                      <a:pt x="192" y="137"/>
                    </a:cubicBezTo>
                    <a:cubicBezTo>
                      <a:pt x="192" y="137"/>
                      <a:pt x="195" y="133"/>
                      <a:pt x="195" y="129"/>
                    </a:cubicBezTo>
                    <a:cubicBezTo>
                      <a:pt x="196" y="127"/>
                      <a:pt x="195" y="125"/>
                      <a:pt x="195" y="123"/>
                    </a:cubicBezTo>
                    <a:cubicBezTo>
                      <a:pt x="196" y="122"/>
                      <a:pt x="198" y="120"/>
                      <a:pt x="197" y="117"/>
                    </a:cubicBezTo>
                    <a:cubicBezTo>
                      <a:pt x="197" y="114"/>
                      <a:pt x="195" y="102"/>
                      <a:pt x="189" y="96"/>
                    </a:cubicBezTo>
                    <a:cubicBezTo>
                      <a:pt x="189" y="96"/>
                      <a:pt x="190" y="96"/>
                      <a:pt x="190" y="95"/>
                    </a:cubicBezTo>
                    <a:cubicBezTo>
                      <a:pt x="192" y="93"/>
                      <a:pt x="199" y="89"/>
                      <a:pt x="196" y="81"/>
                    </a:cubicBezTo>
                    <a:cubicBezTo>
                      <a:pt x="195" y="80"/>
                      <a:pt x="195" y="78"/>
                      <a:pt x="194" y="77"/>
                    </a:cubicBezTo>
                    <a:cubicBezTo>
                      <a:pt x="195" y="77"/>
                      <a:pt x="195" y="77"/>
                      <a:pt x="195" y="77"/>
                    </a:cubicBezTo>
                    <a:cubicBezTo>
                      <a:pt x="195" y="77"/>
                      <a:pt x="200" y="72"/>
                      <a:pt x="199" y="65"/>
                    </a:cubicBezTo>
                    <a:close/>
                  </a:path>
                </a:pathLst>
              </a:custGeom>
              <a:solidFill>
                <a:srgbClr val="FFF4D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635" name="Freeform 10"/>
              <p:cNvSpPr>
                <a:spLocks/>
              </p:cNvSpPr>
              <p:nvPr/>
            </p:nvSpPr>
            <p:spPr bwMode="auto">
              <a:xfrm>
                <a:off x="914" y="2227"/>
                <a:ext cx="30" cy="53"/>
              </a:xfrm>
              <a:custGeom>
                <a:avLst/>
                <a:gdLst>
                  <a:gd name="T0" fmla="*/ 1 w 12"/>
                  <a:gd name="T1" fmla="*/ 17 h 20"/>
                  <a:gd name="T2" fmla="*/ 3 w 12"/>
                  <a:gd name="T3" fmla="*/ 19 h 20"/>
                  <a:gd name="T4" fmla="*/ 4 w 12"/>
                  <a:gd name="T5" fmla="*/ 12 h 20"/>
                  <a:gd name="T6" fmla="*/ 12 w 12"/>
                  <a:gd name="T7" fmla="*/ 1 h 20"/>
                  <a:gd name="T8" fmla="*/ 5 w 12"/>
                  <a:gd name="T9" fmla="*/ 0 h 20"/>
                </a:gdLst>
                <a:ahLst/>
                <a:cxnLst>
                  <a:cxn ang="0">
                    <a:pos x="T0" y="T1"/>
                  </a:cxn>
                  <a:cxn ang="0">
                    <a:pos x="T2" y="T3"/>
                  </a:cxn>
                  <a:cxn ang="0">
                    <a:pos x="T4" y="T5"/>
                  </a:cxn>
                  <a:cxn ang="0">
                    <a:pos x="T6" y="T7"/>
                  </a:cxn>
                  <a:cxn ang="0">
                    <a:pos x="T8" y="T9"/>
                  </a:cxn>
                </a:cxnLst>
                <a:rect l="0" t="0" r="r" b="b"/>
                <a:pathLst>
                  <a:path w="12" h="20">
                    <a:moveTo>
                      <a:pt x="1" y="17"/>
                    </a:moveTo>
                    <a:cubicBezTo>
                      <a:pt x="0" y="19"/>
                      <a:pt x="2" y="20"/>
                      <a:pt x="3" y="19"/>
                    </a:cubicBezTo>
                    <a:cubicBezTo>
                      <a:pt x="4" y="18"/>
                      <a:pt x="4" y="13"/>
                      <a:pt x="4" y="12"/>
                    </a:cubicBezTo>
                    <a:cubicBezTo>
                      <a:pt x="5" y="8"/>
                      <a:pt x="8" y="2"/>
                      <a:pt x="12" y="1"/>
                    </a:cubicBezTo>
                    <a:cubicBezTo>
                      <a:pt x="10" y="1"/>
                      <a:pt x="6" y="2"/>
                      <a:pt x="5" y="0"/>
                    </a:cubicBezTo>
                  </a:path>
                </a:pathLst>
              </a:custGeom>
              <a:solidFill>
                <a:srgbClr val="D9AE3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636" name="Freeform 11"/>
              <p:cNvSpPr>
                <a:spLocks/>
              </p:cNvSpPr>
              <p:nvPr/>
            </p:nvSpPr>
            <p:spPr bwMode="auto">
              <a:xfrm>
                <a:off x="1009" y="2192"/>
                <a:ext cx="45" cy="24"/>
              </a:xfrm>
              <a:custGeom>
                <a:avLst/>
                <a:gdLst>
                  <a:gd name="T0" fmla="*/ 0 w 18"/>
                  <a:gd name="T1" fmla="*/ 4 h 9"/>
                  <a:gd name="T2" fmla="*/ 5 w 18"/>
                  <a:gd name="T3" fmla="*/ 0 h 9"/>
                  <a:gd name="T4" fmla="*/ 9 w 18"/>
                  <a:gd name="T5" fmla="*/ 3 h 9"/>
                  <a:gd name="T6" fmla="*/ 18 w 18"/>
                  <a:gd name="T7" fmla="*/ 6 h 9"/>
                  <a:gd name="T8" fmla="*/ 15 w 18"/>
                  <a:gd name="T9" fmla="*/ 9 h 9"/>
                </a:gdLst>
                <a:ahLst/>
                <a:cxnLst>
                  <a:cxn ang="0">
                    <a:pos x="T0" y="T1"/>
                  </a:cxn>
                  <a:cxn ang="0">
                    <a:pos x="T2" y="T3"/>
                  </a:cxn>
                  <a:cxn ang="0">
                    <a:pos x="T4" y="T5"/>
                  </a:cxn>
                  <a:cxn ang="0">
                    <a:pos x="T6" y="T7"/>
                  </a:cxn>
                  <a:cxn ang="0">
                    <a:pos x="T8" y="T9"/>
                  </a:cxn>
                </a:cxnLst>
                <a:rect l="0" t="0" r="r" b="b"/>
                <a:pathLst>
                  <a:path w="18" h="9">
                    <a:moveTo>
                      <a:pt x="0" y="4"/>
                    </a:moveTo>
                    <a:cubicBezTo>
                      <a:pt x="2" y="3"/>
                      <a:pt x="3" y="0"/>
                      <a:pt x="5" y="0"/>
                    </a:cubicBezTo>
                    <a:cubicBezTo>
                      <a:pt x="6" y="0"/>
                      <a:pt x="8" y="2"/>
                      <a:pt x="9" y="3"/>
                    </a:cubicBezTo>
                    <a:cubicBezTo>
                      <a:pt x="12" y="5"/>
                      <a:pt x="15" y="6"/>
                      <a:pt x="18" y="6"/>
                    </a:cubicBezTo>
                    <a:cubicBezTo>
                      <a:pt x="18" y="7"/>
                      <a:pt x="16" y="8"/>
                      <a:pt x="15" y="9"/>
                    </a:cubicBezTo>
                  </a:path>
                </a:pathLst>
              </a:custGeom>
              <a:solidFill>
                <a:srgbClr val="D9AE3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637" name="Freeform 12"/>
              <p:cNvSpPr>
                <a:spLocks/>
              </p:cNvSpPr>
              <p:nvPr/>
            </p:nvSpPr>
            <p:spPr bwMode="auto">
              <a:xfrm>
                <a:off x="1094" y="2184"/>
                <a:ext cx="18" cy="19"/>
              </a:xfrm>
              <a:custGeom>
                <a:avLst/>
                <a:gdLst>
                  <a:gd name="T0" fmla="*/ 0 w 7"/>
                  <a:gd name="T1" fmla="*/ 4 h 7"/>
                  <a:gd name="T2" fmla="*/ 4 w 7"/>
                  <a:gd name="T3" fmla="*/ 0 h 7"/>
                  <a:gd name="T4" fmla="*/ 7 w 7"/>
                  <a:gd name="T5" fmla="*/ 7 h 7"/>
                </a:gdLst>
                <a:ahLst/>
                <a:cxnLst>
                  <a:cxn ang="0">
                    <a:pos x="T0" y="T1"/>
                  </a:cxn>
                  <a:cxn ang="0">
                    <a:pos x="T2" y="T3"/>
                  </a:cxn>
                  <a:cxn ang="0">
                    <a:pos x="T4" y="T5"/>
                  </a:cxn>
                </a:cxnLst>
                <a:rect l="0" t="0" r="r" b="b"/>
                <a:pathLst>
                  <a:path w="7" h="7">
                    <a:moveTo>
                      <a:pt x="0" y="4"/>
                    </a:moveTo>
                    <a:cubicBezTo>
                      <a:pt x="1" y="5"/>
                      <a:pt x="3" y="1"/>
                      <a:pt x="4" y="0"/>
                    </a:cubicBezTo>
                    <a:cubicBezTo>
                      <a:pt x="4" y="3"/>
                      <a:pt x="6" y="5"/>
                      <a:pt x="7" y="7"/>
                    </a:cubicBezTo>
                  </a:path>
                </a:pathLst>
              </a:custGeom>
              <a:solidFill>
                <a:srgbClr val="D9AE3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638" name="Freeform 13"/>
              <p:cNvSpPr>
                <a:spLocks/>
              </p:cNvSpPr>
              <p:nvPr/>
            </p:nvSpPr>
            <p:spPr bwMode="auto">
              <a:xfrm>
                <a:off x="1062" y="2344"/>
                <a:ext cx="15" cy="11"/>
              </a:xfrm>
              <a:custGeom>
                <a:avLst/>
                <a:gdLst>
                  <a:gd name="T0" fmla="*/ 5 w 6"/>
                  <a:gd name="T1" fmla="*/ 0 h 4"/>
                  <a:gd name="T2" fmla="*/ 0 w 6"/>
                  <a:gd name="T3" fmla="*/ 1 h 4"/>
                  <a:gd name="T4" fmla="*/ 6 w 6"/>
                  <a:gd name="T5" fmla="*/ 4 h 4"/>
                </a:gdLst>
                <a:ahLst/>
                <a:cxnLst>
                  <a:cxn ang="0">
                    <a:pos x="T0" y="T1"/>
                  </a:cxn>
                  <a:cxn ang="0">
                    <a:pos x="T2" y="T3"/>
                  </a:cxn>
                  <a:cxn ang="0">
                    <a:pos x="T4" y="T5"/>
                  </a:cxn>
                </a:cxnLst>
                <a:rect l="0" t="0" r="r" b="b"/>
                <a:pathLst>
                  <a:path w="6" h="4">
                    <a:moveTo>
                      <a:pt x="5" y="0"/>
                    </a:moveTo>
                    <a:cubicBezTo>
                      <a:pt x="3" y="0"/>
                      <a:pt x="2" y="0"/>
                      <a:pt x="0" y="1"/>
                    </a:cubicBezTo>
                    <a:cubicBezTo>
                      <a:pt x="2" y="2"/>
                      <a:pt x="4" y="4"/>
                      <a:pt x="6" y="4"/>
                    </a:cubicBezTo>
                  </a:path>
                </a:pathLst>
              </a:custGeom>
              <a:solidFill>
                <a:srgbClr val="D9AE3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639" name="Freeform 14"/>
              <p:cNvSpPr>
                <a:spLocks/>
              </p:cNvSpPr>
              <p:nvPr/>
            </p:nvSpPr>
            <p:spPr bwMode="auto">
              <a:xfrm>
                <a:off x="1292" y="2427"/>
                <a:ext cx="40" cy="32"/>
              </a:xfrm>
              <a:custGeom>
                <a:avLst/>
                <a:gdLst>
                  <a:gd name="T0" fmla="*/ 3 w 16"/>
                  <a:gd name="T1" fmla="*/ 0 h 12"/>
                  <a:gd name="T2" fmla="*/ 15 w 16"/>
                  <a:gd name="T3" fmla="*/ 5 h 12"/>
                  <a:gd name="T4" fmla="*/ 0 w 16"/>
                  <a:gd name="T5" fmla="*/ 12 h 12"/>
                  <a:gd name="T6" fmla="*/ 4 w 16"/>
                  <a:gd name="T7" fmla="*/ 1 h 12"/>
                </a:gdLst>
                <a:ahLst/>
                <a:cxnLst>
                  <a:cxn ang="0">
                    <a:pos x="T0" y="T1"/>
                  </a:cxn>
                  <a:cxn ang="0">
                    <a:pos x="T2" y="T3"/>
                  </a:cxn>
                  <a:cxn ang="0">
                    <a:pos x="T4" y="T5"/>
                  </a:cxn>
                  <a:cxn ang="0">
                    <a:pos x="T6" y="T7"/>
                  </a:cxn>
                </a:cxnLst>
                <a:rect l="0" t="0" r="r" b="b"/>
                <a:pathLst>
                  <a:path w="16" h="12">
                    <a:moveTo>
                      <a:pt x="3" y="0"/>
                    </a:moveTo>
                    <a:cubicBezTo>
                      <a:pt x="6" y="1"/>
                      <a:pt x="14" y="0"/>
                      <a:pt x="15" y="5"/>
                    </a:cubicBezTo>
                    <a:cubicBezTo>
                      <a:pt x="16" y="8"/>
                      <a:pt x="3" y="11"/>
                      <a:pt x="0" y="12"/>
                    </a:cubicBezTo>
                    <a:cubicBezTo>
                      <a:pt x="1" y="10"/>
                      <a:pt x="4" y="4"/>
                      <a:pt x="4" y="1"/>
                    </a:cubicBezTo>
                  </a:path>
                </a:pathLst>
              </a:custGeom>
              <a:solidFill>
                <a:srgbClr val="B7984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640" name="Freeform 15"/>
              <p:cNvSpPr>
                <a:spLocks/>
              </p:cNvSpPr>
              <p:nvPr/>
            </p:nvSpPr>
            <p:spPr bwMode="auto">
              <a:xfrm>
                <a:off x="1304" y="2501"/>
                <a:ext cx="23" cy="30"/>
              </a:xfrm>
              <a:custGeom>
                <a:avLst/>
                <a:gdLst>
                  <a:gd name="T0" fmla="*/ 0 w 9"/>
                  <a:gd name="T1" fmla="*/ 4 h 11"/>
                  <a:gd name="T2" fmla="*/ 9 w 9"/>
                  <a:gd name="T3" fmla="*/ 0 h 11"/>
                  <a:gd name="T4" fmla="*/ 1 w 9"/>
                  <a:gd name="T5" fmla="*/ 11 h 11"/>
                  <a:gd name="T6" fmla="*/ 0 w 9"/>
                  <a:gd name="T7" fmla="*/ 7 h 11"/>
                </a:gdLst>
                <a:ahLst/>
                <a:cxnLst>
                  <a:cxn ang="0">
                    <a:pos x="T0" y="T1"/>
                  </a:cxn>
                  <a:cxn ang="0">
                    <a:pos x="T2" y="T3"/>
                  </a:cxn>
                  <a:cxn ang="0">
                    <a:pos x="T4" y="T5"/>
                  </a:cxn>
                  <a:cxn ang="0">
                    <a:pos x="T6" y="T7"/>
                  </a:cxn>
                </a:cxnLst>
                <a:rect l="0" t="0" r="r" b="b"/>
                <a:pathLst>
                  <a:path w="9" h="11">
                    <a:moveTo>
                      <a:pt x="0" y="4"/>
                    </a:moveTo>
                    <a:cubicBezTo>
                      <a:pt x="3" y="4"/>
                      <a:pt x="6" y="1"/>
                      <a:pt x="9" y="0"/>
                    </a:cubicBezTo>
                    <a:cubicBezTo>
                      <a:pt x="9" y="4"/>
                      <a:pt x="3" y="9"/>
                      <a:pt x="1" y="11"/>
                    </a:cubicBezTo>
                    <a:cubicBezTo>
                      <a:pt x="0" y="10"/>
                      <a:pt x="0" y="8"/>
                      <a:pt x="0" y="7"/>
                    </a:cubicBezTo>
                  </a:path>
                </a:pathLst>
              </a:custGeom>
              <a:solidFill>
                <a:srgbClr val="B7984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641" name="Freeform 16"/>
              <p:cNvSpPr>
                <a:spLocks/>
              </p:cNvSpPr>
              <p:nvPr/>
            </p:nvSpPr>
            <p:spPr bwMode="auto">
              <a:xfrm>
                <a:off x="1327" y="2565"/>
                <a:ext cx="27" cy="30"/>
              </a:xfrm>
              <a:custGeom>
                <a:avLst/>
                <a:gdLst>
                  <a:gd name="T0" fmla="*/ 0 w 11"/>
                  <a:gd name="T1" fmla="*/ 3 h 11"/>
                  <a:gd name="T2" fmla="*/ 10 w 11"/>
                  <a:gd name="T3" fmla="*/ 0 h 11"/>
                  <a:gd name="T4" fmla="*/ 7 w 11"/>
                  <a:gd name="T5" fmla="*/ 11 h 11"/>
                  <a:gd name="T6" fmla="*/ 4 w 11"/>
                  <a:gd name="T7" fmla="*/ 5 h 11"/>
                </a:gdLst>
                <a:ahLst/>
                <a:cxnLst>
                  <a:cxn ang="0">
                    <a:pos x="T0" y="T1"/>
                  </a:cxn>
                  <a:cxn ang="0">
                    <a:pos x="T2" y="T3"/>
                  </a:cxn>
                  <a:cxn ang="0">
                    <a:pos x="T4" y="T5"/>
                  </a:cxn>
                  <a:cxn ang="0">
                    <a:pos x="T6" y="T7"/>
                  </a:cxn>
                </a:cxnLst>
                <a:rect l="0" t="0" r="r" b="b"/>
                <a:pathLst>
                  <a:path w="11" h="11">
                    <a:moveTo>
                      <a:pt x="0" y="3"/>
                    </a:moveTo>
                    <a:cubicBezTo>
                      <a:pt x="3" y="3"/>
                      <a:pt x="7" y="1"/>
                      <a:pt x="10" y="0"/>
                    </a:cubicBezTo>
                    <a:cubicBezTo>
                      <a:pt x="11" y="4"/>
                      <a:pt x="5" y="7"/>
                      <a:pt x="7" y="11"/>
                    </a:cubicBezTo>
                    <a:cubicBezTo>
                      <a:pt x="6" y="9"/>
                      <a:pt x="6" y="7"/>
                      <a:pt x="4" y="5"/>
                    </a:cubicBezTo>
                  </a:path>
                </a:pathLst>
              </a:custGeom>
              <a:solidFill>
                <a:srgbClr val="B7984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642" name="Freeform 17"/>
              <p:cNvSpPr>
                <a:spLocks/>
              </p:cNvSpPr>
              <p:nvPr/>
            </p:nvSpPr>
            <p:spPr bwMode="auto">
              <a:xfrm>
                <a:off x="1219" y="2176"/>
                <a:ext cx="38" cy="213"/>
              </a:xfrm>
              <a:custGeom>
                <a:avLst/>
                <a:gdLst>
                  <a:gd name="T0" fmla="*/ 10 w 15"/>
                  <a:gd name="T1" fmla="*/ 49 h 80"/>
                  <a:gd name="T2" fmla="*/ 11 w 15"/>
                  <a:gd name="T3" fmla="*/ 43 h 80"/>
                  <a:gd name="T4" fmla="*/ 12 w 15"/>
                  <a:gd name="T5" fmla="*/ 35 h 80"/>
                  <a:gd name="T6" fmla="*/ 15 w 15"/>
                  <a:gd name="T7" fmla="*/ 26 h 80"/>
                  <a:gd name="T8" fmla="*/ 12 w 15"/>
                  <a:gd name="T9" fmla="*/ 14 h 80"/>
                  <a:gd name="T10" fmla="*/ 12 w 15"/>
                  <a:gd name="T11" fmla="*/ 6 h 80"/>
                  <a:gd name="T12" fmla="*/ 10 w 15"/>
                  <a:gd name="T13" fmla="*/ 0 h 80"/>
                  <a:gd name="T14" fmla="*/ 8 w 15"/>
                  <a:gd name="T15" fmla="*/ 10 h 80"/>
                  <a:gd name="T16" fmla="*/ 8 w 15"/>
                  <a:gd name="T17" fmla="*/ 14 h 80"/>
                  <a:gd name="T18" fmla="*/ 10 w 15"/>
                  <a:gd name="T19" fmla="*/ 21 h 80"/>
                  <a:gd name="T20" fmla="*/ 6 w 15"/>
                  <a:gd name="T21" fmla="*/ 33 h 80"/>
                  <a:gd name="T22" fmla="*/ 5 w 15"/>
                  <a:gd name="T23" fmla="*/ 33 h 80"/>
                  <a:gd name="T24" fmla="*/ 7 w 15"/>
                  <a:gd name="T25" fmla="*/ 37 h 80"/>
                  <a:gd name="T26" fmla="*/ 1 w 15"/>
                  <a:gd name="T27" fmla="*/ 51 h 80"/>
                  <a:gd name="T28" fmla="*/ 0 w 15"/>
                  <a:gd name="T29" fmla="*/ 52 h 80"/>
                  <a:gd name="T30" fmla="*/ 0 w 15"/>
                  <a:gd name="T31" fmla="*/ 52 h 80"/>
                  <a:gd name="T32" fmla="*/ 5 w 15"/>
                  <a:gd name="T33" fmla="*/ 60 h 80"/>
                  <a:gd name="T34" fmla="*/ 8 w 15"/>
                  <a:gd name="T35" fmla="*/ 66 h 80"/>
                  <a:gd name="T36" fmla="*/ 6 w 15"/>
                  <a:gd name="T37" fmla="*/ 80 h 80"/>
                  <a:gd name="T38" fmla="*/ 12 w 15"/>
                  <a:gd name="T39" fmla="*/ 75 h 80"/>
                  <a:gd name="T40" fmla="*/ 10 w 15"/>
                  <a:gd name="T41" fmla="*/ 63 h 80"/>
                  <a:gd name="T42" fmla="*/ 9 w 15"/>
                  <a:gd name="T43" fmla="*/ 53 h 80"/>
                  <a:gd name="T44" fmla="*/ 10 w 15"/>
                  <a:gd name="T45" fmla="*/ 4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 h="80">
                    <a:moveTo>
                      <a:pt x="10" y="49"/>
                    </a:moveTo>
                    <a:cubicBezTo>
                      <a:pt x="11" y="47"/>
                      <a:pt x="11" y="45"/>
                      <a:pt x="11" y="43"/>
                    </a:cubicBezTo>
                    <a:cubicBezTo>
                      <a:pt x="12" y="40"/>
                      <a:pt x="11" y="37"/>
                      <a:pt x="12" y="35"/>
                    </a:cubicBezTo>
                    <a:cubicBezTo>
                      <a:pt x="14" y="32"/>
                      <a:pt x="15" y="29"/>
                      <a:pt x="15" y="26"/>
                    </a:cubicBezTo>
                    <a:cubicBezTo>
                      <a:pt x="15" y="21"/>
                      <a:pt x="13" y="18"/>
                      <a:pt x="12" y="14"/>
                    </a:cubicBezTo>
                    <a:cubicBezTo>
                      <a:pt x="11" y="11"/>
                      <a:pt x="12" y="9"/>
                      <a:pt x="12" y="6"/>
                    </a:cubicBezTo>
                    <a:cubicBezTo>
                      <a:pt x="10" y="0"/>
                      <a:pt x="10" y="0"/>
                      <a:pt x="10" y="0"/>
                    </a:cubicBezTo>
                    <a:cubicBezTo>
                      <a:pt x="11" y="4"/>
                      <a:pt x="10" y="8"/>
                      <a:pt x="8" y="10"/>
                    </a:cubicBezTo>
                    <a:cubicBezTo>
                      <a:pt x="8" y="11"/>
                      <a:pt x="8" y="13"/>
                      <a:pt x="8" y="14"/>
                    </a:cubicBezTo>
                    <a:cubicBezTo>
                      <a:pt x="9" y="17"/>
                      <a:pt x="10" y="19"/>
                      <a:pt x="10" y="21"/>
                    </a:cubicBezTo>
                    <a:cubicBezTo>
                      <a:pt x="11" y="28"/>
                      <a:pt x="6" y="33"/>
                      <a:pt x="6" y="33"/>
                    </a:cubicBezTo>
                    <a:cubicBezTo>
                      <a:pt x="5" y="33"/>
                      <a:pt x="5" y="33"/>
                      <a:pt x="5" y="33"/>
                    </a:cubicBezTo>
                    <a:cubicBezTo>
                      <a:pt x="6" y="34"/>
                      <a:pt x="6" y="36"/>
                      <a:pt x="7" y="37"/>
                    </a:cubicBezTo>
                    <a:cubicBezTo>
                      <a:pt x="10" y="45"/>
                      <a:pt x="3" y="49"/>
                      <a:pt x="1" y="51"/>
                    </a:cubicBezTo>
                    <a:cubicBezTo>
                      <a:pt x="1" y="52"/>
                      <a:pt x="0" y="52"/>
                      <a:pt x="0" y="52"/>
                    </a:cubicBezTo>
                    <a:cubicBezTo>
                      <a:pt x="0" y="52"/>
                      <a:pt x="0" y="52"/>
                      <a:pt x="0" y="52"/>
                    </a:cubicBezTo>
                    <a:cubicBezTo>
                      <a:pt x="2" y="54"/>
                      <a:pt x="4" y="57"/>
                      <a:pt x="5" y="60"/>
                    </a:cubicBezTo>
                    <a:cubicBezTo>
                      <a:pt x="6" y="62"/>
                      <a:pt x="7" y="64"/>
                      <a:pt x="8" y="66"/>
                    </a:cubicBezTo>
                    <a:cubicBezTo>
                      <a:pt x="10" y="70"/>
                      <a:pt x="9" y="75"/>
                      <a:pt x="6" y="80"/>
                    </a:cubicBezTo>
                    <a:cubicBezTo>
                      <a:pt x="8" y="77"/>
                      <a:pt x="11" y="78"/>
                      <a:pt x="12" y="75"/>
                    </a:cubicBezTo>
                    <a:cubicBezTo>
                      <a:pt x="12" y="72"/>
                      <a:pt x="11" y="67"/>
                      <a:pt x="10" y="63"/>
                    </a:cubicBezTo>
                    <a:cubicBezTo>
                      <a:pt x="10" y="60"/>
                      <a:pt x="8" y="56"/>
                      <a:pt x="9" y="53"/>
                    </a:cubicBezTo>
                    <a:cubicBezTo>
                      <a:pt x="9" y="52"/>
                      <a:pt x="10" y="51"/>
                      <a:pt x="10" y="49"/>
                    </a:cubicBezTo>
                    <a:close/>
                  </a:path>
                </a:pathLst>
              </a:custGeom>
              <a:solidFill>
                <a:srgbClr val="D9B45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643" name="Freeform 18"/>
              <p:cNvSpPr>
                <a:spLocks/>
              </p:cNvSpPr>
              <p:nvPr/>
            </p:nvSpPr>
            <p:spPr bwMode="auto">
              <a:xfrm>
                <a:off x="1242" y="2165"/>
                <a:ext cx="1" cy="1"/>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D9AE3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644" name="Freeform 19"/>
              <p:cNvSpPr>
                <a:spLocks/>
              </p:cNvSpPr>
              <p:nvPr/>
            </p:nvSpPr>
            <p:spPr bwMode="auto">
              <a:xfrm>
                <a:off x="1237" y="2395"/>
                <a:ext cx="1" cy="1"/>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D9AE3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645" name="Freeform 20"/>
              <p:cNvSpPr>
                <a:spLocks/>
              </p:cNvSpPr>
              <p:nvPr/>
            </p:nvSpPr>
            <p:spPr bwMode="auto">
              <a:xfrm>
                <a:off x="1212" y="2499"/>
                <a:ext cx="345" cy="352"/>
              </a:xfrm>
              <a:custGeom>
                <a:avLst/>
                <a:gdLst>
                  <a:gd name="T0" fmla="*/ 0 w 138"/>
                  <a:gd name="T1" fmla="*/ 0 h 132"/>
                  <a:gd name="T2" fmla="*/ 77 w 138"/>
                  <a:gd name="T3" fmla="*/ 97 h 132"/>
                  <a:gd name="T4" fmla="*/ 138 w 138"/>
                  <a:gd name="T5" fmla="*/ 132 h 132"/>
                  <a:gd name="T6" fmla="*/ 71 w 138"/>
                  <a:gd name="T7" fmla="*/ 102 h 132"/>
                  <a:gd name="T8" fmla="*/ 0 w 138"/>
                  <a:gd name="T9" fmla="*/ 0 h 132"/>
                </a:gdLst>
                <a:ahLst/>
                <a:cxnLst>
                  <a:cxn ang="0">
                    <a:pos x="T0" y="T1"/>
                  </a:cxn>
                  <a:cxn ang="0">
                    <a:pos x="T2" y="T3"/>
                  </a:cxn>
                  <a:cxn ang="0">
                    <a:pos x="T4" y="T5"/>
                  </a:cxn>
                  <a:cxn ang="0">
                    <a:pos x="T6" y="T7"/>
                  </a:cxn>
                  <a:cxn ang="0">
                    <a:pos x="T8" y="T9"/>
                  </a:cxn>
                </a:cxnLst>
                <a:rect l="0" t="0" r="r" b="b"/>
                <a:pathLst>
                  <a:path w="138" h="132">
                    <a:moveTo>
                      <a:pt x="0" y="0"/>
                    </a:moveTo>
                    <a:cubicBezTo>
                      <a:pt x="18" y="17"/>
                      <a:pt x="65" y="78"/>
                      <a:pt x="77" y="97"/>
                    </a:cubicBezTo>
                    <a:cubicBezTo>
                      <a:pt x="89" y="116"/>
                      <a:pt x="91" y="116"/>
                      <a:pt x="138" y="132"/>
                    </a:cubicBezTo>
                    <a:cubicBezTo>
                      <a:pt x="88" y="117"/>
                      <a:pt x="84" y="120"/>
                      <a:pt x="71" y="102"/>
                    </a:cubicBezTo>
                    <a:cubicBezTo>
                      <a:pt x="58" y="84"/>
                      <a:pt x="17" y="9"/>
                      <a:pt x="0"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646" name="Freeform 21"/>
              <p:cNvSpPr>
                <a:spLocks/>
              </p:cNvSpPr>
              <p:nvPr/>
            </p:nvSpPr>
            <p:spPr bwMode="auto">
              <a:xfrm>
                <a:off x="1567" y="2608"/>
                <a:ext cx="122" cy="133"/>
              </a:xfrm>
              <a:custGeom>
                <a:avLst/>
                <a:gdLst>
                  <a:gd name="T0" fmla="*/ 14 w 49"/>
                  <a:gd name="T1" fmla="*/ 50 h 50"/>
                  <a:gd name="T2" fmla="*/ 38 w 49"/>
                  <a:gd name="T3" fmla="*/ 40 h 50"/>
                  <a:gd name="T4" fmla="*/ 49 w 49"/>
                  <a:gd name="T5" fmla="*/ 0 h 50"/>
                  <a:gd name="T6" fmla="*/ 42 w 49"/>
                  <a:gd name="T7" fmla="*/ 26 h 50"/>
                  <a:gd name="T8" fmla="*/ 20 w 49"/>
                  <a:gd name="T9" fmla="*/ 46 h 50"/>
                  <a:gd name="T10" fmla="*/ 0 w 49"/>
                  <a:gd name="T11" fmla="*/ 50 h 50"/>
                  <a:gd name="T12" fmla="*/ 14 w 49"/>
                  <a:gd name="T13" fmla="*/ 50 h 50"/>
                </a:gdLst>
                <a:ahLst/>
                <a:cxnLst>
                  <a:cxn ang="0">
                    <a:pos x="T0" y="T1"/>
                  </a:cxn>
                  <a:cxn ang="0">
                    <a:pos x="T2" y="T3"/>
                  </a:cxn>
                  <a:cxn ang="0">
                    <a:pos x="T4" y="T5"/>
                  </a:cxn>
                  <a:cxn ang="0">
                    <a:pos x="T6" y="T7"/>
                  </a:cxn>
                  <a:cxn ang="0">
                    <a:pos x="T8" y="T9"/>
                  </a:cxn>
                  <a:cxn ang="0">
                    <a:pos x="T10" y="T11"/>
                  </a:cxn>
                  <a:cxn ang="0">
                    <a:pos x="T12" y="T13"/>
                  </a:cxn>
                </a:cxnLst>
                <a:rect l="0" t="0" r="r" b="b"/>
                <a:pathLst>
                  <a:path w="49" h="50">
                    <a:moveTo>
                      <a:pt x="14" y="50"/>
                    </a:moveTo>
                    <a:cubicBezTo>
                      <a:pt x="20" y="50"/>
                      <a:pt x="26" y="49"/>
                      <a:pt x="38" y="40"/>
                    </a:cubicBezTo>
                    <a:cubicBezTo>
                      <a:pt x="48" y="28"/>
                      <a:pt x="49" y="18"/>
                      <a:pt x="49" y="0"/>
                    </a:cubicBezTo>
                    <a:cubicBezTo>
                      <a:pt x="49" y="0"/>
                      <a:pt x="47" y="16"/>
                      <a:pt x="42" y="26"/>
                    </a:cubicBezTo>
                    <a:cubicBezTo>
                      <a:pt x="38" y="37"/>
                      <a:pt x="30" y="45"/>
                      <a:pt x="20" y="46"/>
                    </a:cubicBezTo>
                    <a:cubicBezTo>
                      <a:pt x="10" y="48"/>
                      <a:pt x="4" y="47"/>
                      <a:pt x="0" y="50"/>
                    </a:cubicBezTo>
                    <a:cubicBezTo>
                      <a:pt x="3" y="49"/>
                      <a:pt x="8" y="50"/>
                      <a:pt x="14" y="5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647" name="Freeform 22"/>
              <p:cNvSpPr>
                <a:spLocks/>
              </p:cNvSpPr>
              <p:nvPr/>
            </p:nvSpPr>
            <p:spPr bwMode="auto">
              <a:xfrm>
                <a:off x="1297" y="2312"/>
                <a:ext cx="127" cy="67"/>
              </a:xfrm>
              <a:custGeom>
                <a:avLst/>
                <a:gdLst>
                  <a:gd name="T0" fmla="*/ 0 w 51"/>
                  <a:gd name="T1" fmla="*/ 22 h 25"/>
                  <a:gd name="T2" fmla="*/ 18 w 51"/>
                  <a:gd name="T3" fmla="*/ 19 h 25"/>
                  <a:gd name="T4" fmla="*/ 29 w 51"/>
                  <a:gd name="T5" fmla="*/ 5 h 25"/>
                  <a:gd name="T6" fmla="*/ 51 w 51"/>
                  <a:gd name="T7" fmla="*/ 11 h 25"/>
                  <a:gd name="T8" fmla="*/ 26 w 51"/>
                  <a:gd name="T9" fmla="*/ 2 h 25"/>
                  <a:gd name="T10" fmla="*/ 15 w 51"/>
                  <a:gd name="T11" fmla="*/ 19 h 25"/>
                  <a:gd name="T12" fmla="*/ 0 w 51"/>
                  <a:gd name="T13" fmla="*/ 22 h 25"/>
                </a:gdLst>
                <a:ahLst/>
                <a:cxnLst>
                  <a:cxn ang="0">
                    <a:pos x="T0" y="T1"/>
                  </a:cxn>
                  <a:cxn ang="0">
                    <a:pos x="T2" y="T3"/>
                  </a:cxn>
                  <a:cxn ang="0">
                    <a:pos x="T4" y="T5"/>
                  </a:cxn>
                  <a:cxn ang="0">
                    <a:pos x="T6" y="T7"/>
                  </a:cxn>
                  <a:cxn ang="0">
                    <a:pos x="T8" y="T9"/>
                  </a:cxn>
                  <a:cxn ang="0">
                    <a:pos x="T10" y="T11"/>
                  </a:cxn>
                  <a:cxn ang="0">
                    <a:pos x="T12" y="T13"/>
                  </a:cxn>
                </a:cxnLst>
                <a:rect l="0" t="0" r="r" b="b"/>
                <a:pathLst>
                  <a:path w="51" h="25">
                    <a:moveTo>
                      <a:pt x="0" y="22"/>
                    </a:moveTo>
                    <a:cubicBezTo>
                      <a:pt x="9" y="23"/>
                      <a:pt x="15" y="25"/>
                      <a:pt x="18" y="19"/>
                    </a:cubicBezTo>
                    <a:cubicBezTo>
                      <a:pt x="22" y="12"/>
                      <a:pt x="21" y="6"/>
                      <a:pt x="29" y="5"/>
                    </a:cubicBezTo>
                    <a:cubicBezTo>
                      <a:pt x="37" y="5"/>
                      <a:pt x="47" y="13"/>
                      <a:pt x="51" y="11"/>
                    </a:cubicBezTo>
                    <a:cubicBezTo>
                      <a:pt x="45" y="8"/>
                      <a:pt x="35" y="0"/>
                      <a:pt x="26" y="2"/>
                    </a:cubicBezTo>
                    <a:cubicBezTo>
                      <a:pt x="17" y="4"/>
                      <a:pt x="20" y="14"/>
                      <a:pt x="15" y="19"/>
                    </a:cubicBezTo>
                    <a:cubicBezTo>
                      <a:pt x="11" y="23"/>
                      <a:pt x="3" y="22"/>
                      <a:pt x="0" y="2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648" name="Line 23"/>
              <p:cNvSpPr>
                <a:spLocks noChangeShapeType="1"/>
              </p:cNvSpPr>
              <p:nvPr/>
            </p:nvSpPr>
            <p:spPr bwMode="auto">
              <a:xfrm>
                <a:off x="1579" y="2840"/>
                <a:ext cx="1" cy="224"/>
              </a:xfrm>
              <a:prstGeom prst="line">
                <a:avLst/>
              </a:prstGeom>
              <a:noFill/>
              <a:ln w="15875">
                <a:solidFill>
                  <a:srgbClr val="DFC274"/>
                </a:solidFill>
                <a:miter lim="800000"/>
                <a:headEnd/>
                <a:tailEnd/>
              </a:ln>
              <a:extLst>
                <a:ext uri="{909E8E84-426E-40dd-AFC4-6F175D3DCCD1}">
                  <a14:hiddenFill xmlns:a14="http://schemas.microsoft.com/office/drawing/2010/main" xmlns="">
                    <a:noFill/>
                  </a14:hiddenFill>
                </a:ext>
              </a:extLst>
            </p:spPr>
            <p:txBody>
              <a:bodyPr/>
              <a:lstStyle/>
              <a:p>
                <a:endParaRPr lang="es-ES">
                  <a:solidFill>
                    <a:srgbClr val="547C42"/>
                  </a:solidFill>
                </a:endParaRPr>
              </a:p>
            </p:txBody>
          </p:sp>
          <p:sp>
            <p:nvSpPr>
              <p:cNvPr id="649" name="Line 24"/>
              <p:cNvSpPr>
                <a:spLocks noChangeShapeType="1"/>
              </p:cNvSpPr>
              <p:nvPr/>
            </p:nvSpPr>
            <p:spPr bwMode="auto">
              <a:xfrm>
                <a:off x="1559" y="2845"/>
                <a:ext cx="1" cy="224"/>
              </a:xfrm>
              <a:prstGeom prst="line">
                <a:avLst/>
              </a:prstGeom>
              <a:noFill/>
              <a:ln w="15875">
                <a:solidFill>
                  <a:srgbClr val="FFFFFF"/>
                </a:solidFill>
                <a:miter lim="800000"/>
                <a:headEnd/>
                <a:tailEnd/>
              </a:ln>
              <a:extLst>
                <a:ext uri="{909E8E84-426E-40dd-AFC4-6F175D3DCCD1}">
                  <a14:hiddenFill xmlns:a14="http://schemas.microsoft.com/office/drawing/2010/main" xmlns="">
                    <a:noFill/>
                  </a14:hiddenFill>
                </a:ext>
              </a:extLst>
            </p:spPr>
            <p:txBody>
              <a:bodyPr/>
              <a:lstStyle/>
              <a:p>
                <a:endParaRPr lang="es-ES">
                  <a:solidFill>
                    <a:srgbClr val="547C42"/>
                  </a:solidFill>
                </a:endParaRPr>
              </a:p>
            </p:txBody>
          </p:sp>
          <p:sp>
            <p:nvSpPr>
              <p:cNvPr id="650" name="Freeform 25"/>
              <p:cNvSpPr>
                <a:spLocks/>
              </p:cNvSpPr>
              <p:nvPr/>
            </p:nvSpPr>
            <p:spPr bwMode="auto">
              <a:xfrm>
                <a:off x="739" y="2229"/>
                <a:ext cx="838" cy="848"/>
              </a:xfrm>
              <a:custGeom>
                <a:avLst/>
                <a:gdLst>
                  <a:gd name="T0" fmla="*/ 333 w 335"/>
                  <a:gd name="T1" fmla="*/ 232 h 318"/>
                  <a:gd name="T2" fmla="*/ 335 w 335"/>
                  <a:gd name="T3" fmla="*/ 230 h 318"/>
                  <a:gd name="T4" fmla="*/ 296 w 335"/>
                  <a:gd name="T5" fmla="*/ 213 h 318"/>
                  <a:gd name="T6" fmla="*/ 158 w 335"/>
                  <a:gd name="T7" fmla="*/ 60 h 318"/>
                  <a:gd name="T8" fmla="*/ 0 w 335"/>
                  <a:gd name="T9" fmla="*/ 1 h 318"/>
                  <a:gd name="T10" fmla="*/ 0 w 335"/>
                  <a:gd name="T11" fmla="*/ 216 h 318"/>
                  <a:gd name="T12" fmla="*/ 333 w 335"/>
                  <a:gd name="T13" fmla="*/ 318 h 318"/>
                  <a:gd name="T14" fmla="*/ 333 w 335"/>
                  <a:gd name="T15" fmla="*/ 232 h 3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5" h="318">
                    <a:moveTo>
                      <a:pt x="333" y="232"/>
                    </a:moveTo>
                    <a:cubicBezTo>
                      <a:pt x="334" y="231"/>
                      <a:pt x="334" y="230"/>
                      <a:pt x="335" y="230"/>
                    </a:cubicBezTo>
                    <a:cubicBezTo>
                      <a:pt x="318" y="223"/>
                      <a:pt x="305" y="218"/>
                      <a:pt x="296" y="213"/>
                    </a:cubicBezTo>
                    <a:cubicBezTo>
                      <a:pt x="263" y="198"/>
                      <a:pt x="214" y="94"/>
                      <a:pt x="158" y="60"/>
                    </a:cubicBezTo>
                    <a:cubicBezTo>
                      <a:pt x="97" y="24"/>
                      <a:pt x="28" y="0"/>
                      <a:pt x="0" y="1"/>
                    </a:cubicBezTo>
                    <a:cubicBezTo>
                      <a:pt x="0" y="216"/>
                      <a:pt x="0" y="216"/>
                      <a:pt x="0" y="216"/>
                    </a:cubicBezTo>
                    <a:cubicBezTo>
                      <a:pt x="333" y="318"/>
                      <a:pt x="333" y="318"/>
                      <a:pt x="333" y="318"/>
                    </a:cubicBezTo>
                    <a:lnTo>
                      <a:pt x="333" y="232"/>
                    </a:lnTo>
                    <a:close/>
                  </a:path>
                </a:pathLst>
              </a:custGeom>
              <a:noFill/>
              <a:ln w="7938" cap="rnd">
                <a:solidFill>
                  <a:srgbClr val="333333"/>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651" name="Freeform 26"/>
              <p:cNvSpPr>
                <a:spLocks/>
              </p:cNvSpPr>
              <p:nvPr/>
            </p:nvSpPr>
            <p:spPr bwMode="auto">
              <a:xfrm>
                <a:off x="1572" y="2632"/>
                <a:ext cx="297" cy="445"/>
              </a:xfrm>
              <a:custGeom>
                <a:avLst/>
                <a:gdLst>
                  <a:gd name="T0" fmla="*/ 117 w 119"/>
                  <a:gd name="T1" fmla="*/ 1 h 167"/>
                  <a:gd name="T2" fmla="*/ 92 w 119"/>
                  <a:gd name="T3" fmla="*/ 14 h 167"/>
                  <a:gd name="T4" fmla="*/ 63 w 119"/>
                  <a:gd name="T5" fmla="*/ 39 h 167"/>
                  <a:gd name="T6" fmla="*/ 34 w 119"/>
                  <a:gd name="T7" fmla="*/ 62 h 167"/>
                  <a:gd name="T8" fmla="*/ 2 w 119"/>
                  <a:gd name="T9" fmla="*/ 79 h 167"/>
                  <a:gd name="T10" fmla="*/ 2 w 119"/>
                  <a:gd name="T11" fmla="*/ 79 h 167"/>
                  <a:gd name="T12" fmla="*/ 2 w 119"/>
                  <a:gd name="T13" fmla="*/ 79 h 167"/>
                  <a:gd name="T14" fmla="*/ 0 w 119"/>
                  <a:gd name="T15" fmla="*/ 81 h 167"/>
                  <a:gd name="T16" fmla="*/ 0 w 119"/>
                  <a:gd name="T17" fmla="*/ 167 h 167"/>
                  <a:gd name="T18" fmla="*/ 119 w 119"/>
                  <a:gd name="T19" fmla="*/ 86 h 167"/>
                  <a:gd name="T20" fmla="*/ 119 w 119"/>
                  <a:gd name="T21" fmla="*/ 0 h 167"/>
                  <a:gd name="T22" fmla="*/ 117 w 119"/>
                  <a:gd name="T23" fmla="*/ 1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9" h="167">
                    <a:moveTo>
                      <a:pt x="117" y="1"/>
                    </a:moveTo>
                    <a:cubicBezTo>
                      <a:pt x="109" y="4"/>
                      <a:pt x="101" y="9"/>
                      <a:pt x="92" y="14"/>
                    </a:cubicBezTo>
                    <a:cubicBezTo>
                      <a:pt x="76" y="23"/>
                      <a:pt x="71" y="31"/>
                      <a:pt x="63" y="39"/>
                    </a:cubicBezTo>
                    <a:cubicBezTo>
                      <a:pt x="55" y="47"/>
                      <a:pt x="48" y="53"/>
                      <a:pt x="34" y="62"/>
                    </a:cubicBezTo>
                    <a:cubicBezTo>
                      <a:pt x="20" y="71"/>
                      <a:pt x="14" y="68"/>
                      <a:pt x="2" y="79"/>
                    </a:cubicBezTo>
                    <a:cubicBezTo>
                      <a:pt x="2" y="79"/>
                      <a:pt x="2" y="79"/>
                      <a:pt x="2" y="79"/>
                    </a:cubicBezTo>
                    <a:cubicBezTo>
                      <a:pt x="2" y="79"/>
                      <a:pt x="2" y="79"/>
                      <a:pt x="2" y="79"/>
                    </a:cubicBezTo>
                    <a:cubicBezTo>
                      <a:pt x="1" y="79"/>
                      <a:pt x="1" y="80"/>
                      <a:pt x="0" y="81"/>
                    </a:cubicBezTo>
                    <a:cubicBezTo>
                      <a:pt x="0" y="167"/>
                      <a:pt x="0" y="167"/>
                      <a:pt x="0" y="167"/>
                    </a:cubicBezTo>
                    <a:cubicBezTo>
                      <a:pt x="119" y="86"/>
                      <a:pt x="119" y="86"/>
                      <a:pt x="119" y="86"/>
                    </a:cubicBezTo>
                    <a:cubicBezTo>
                      <a:pt x="119" y="0"/>
                      <a:pt x="119" y="0"/>
                      <a:pt x="119" y="0"/>
                    </a:cubicBezTo>
                    <a:lnTo>
                      <a:pt x="117" y="1"/>
                    </a:lnTo>
                    <a:close/>
                  </a:path>
                </a:pathLst>
              </a:custGeom>
              <a:noFill/>
              <a:ln w="7938" cap="rnd">
                <a:solidFill>
                  <a:srgbClr val="333333"/>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652" name="Freeform 27"/>
              <p:cNvSpPr>
                <a:spLocks/>
              </p:cNvSpPr>
              <p:nvPr/>
            </p:nvSpPr>
            <p:spPr bwMode="auto">
              <a:xfrm>
                <a:off x="739" y="2579"/>
                <a:ext cx="213" cy="232"/>
              </a:xfrm>
              <a:custGeom>
                <a:avLst/>
                <a:gdLst>
                  <a:gd name="T0" fmla="*/ 14 w 85"/>
                  <a:gd name="T1" fmla="*/ 70 h 87"/>
                  <a:gd name="T2" fmla="*/ 12 w 85"/>
                  <a:gd name="T3" fmla="*/ 81 h 87"/>
                  <a:gd name="T4" fmla="*/ 17 w 85"/>
                  <a:gd name="T5" fmla="*/ 70 h 87"/>
                  <a:gd name="T6" fmla="*/ 19 w 85"/>
                  <a:gd name="T7" fmla="*/ 68 h 87"/>
                  <a:gd name="T8" fmla="*/ 35 w 85"/>
                  <a:gd name="T9" fmla="*/ 71 h 87"/>
                  <a:gd name="T10" fmla="*/ 47 w 85"/>
                  <a:gd name="T11" fmla="*/ 87 h 87"/>
                  <a:gd name="T12" fmla="*/ 42 w 85"/>
                  <a:gd name="T13" fmla="*/ 74 h 87"/>
                  <a:gd name="T14" fmla="*/ 43 w 85"/>
                  <a:gd name="T15" fmla="*/ 68 h 87"/>
                  <a:gd name="T16" fmla="*/ 50 w 85"/>
                  <a:gd name="T17" fmla="*/ 64 h 87"/>
                  <a:gd name="T18" fmla="*/ 56 w 85"/>
                  <a:gd name="T19" fmla="*/ 63 h 87"/>
                  <a:gd name="T20" fmla="*/ 77 w 85"/>
                  <a:gd name="T21" fmla="*/ 73 h 87"/>
                  <a:gd name="T22" fmla="*/ 80 w 85"/>
                  <a:gd name="T23" fmla="*/ 77 h 87"/>
                  <a:gd name="T24" fmla="*/ 79 w 85"/>
                  <a:gd name="T25" fmla="*/ 73 h 87"/>
                  <a:gd name="T26" fmla="*/ 85 w 85"/>
                  <a:gd name="T27" fmla="*/ 74 h 87"/>
                  <a:gd name="T28" fmla="*/ 59 w 85"/>
                  <a:gd name="T29" fmla="*/ 63 h 87"/>
                  <a:gd name="T30" fmla="*/ 51 w 85"/>
                  <a:gd name="T31" fmla="*/ 49 h 87"/>
                  <a:gd name="T32" fmla="*/ 50 w 85"/>
                  <a:gd name="T33" fmla="*/ 44 h 87"/>
                  <a:gd name="T34" fmla="*/ 59 w 85"/>
                  <a:gd name="T35" fmla="*/ 27 h 87"/>
                  <a:gd name="T36" fmla="*/ 49 w 85"/>
                  <a:gd name="T37" fmla="*/ 42 h 87"/>
                  <a:gd name="T38" fmla="*/ 45 w 85"/>
                  <a:gd name="T39" fmla="*/ 42 h 87"/>
                  <a:gd name="T40" fmla="*/ 36 w 85"/>
                  <a:gd name="T41" fmla="*/ 35 h 87"/>
                  <a:gd name="T42" fmla="*/ 35 w 85"/>
                  <a:gd name="T43" fmla="*/ 29 h 87"/>
                  <a:gd name="T44" fmla="*/ 45 w 85"/>
                  <a:gd name="T45" fmla="*/ 6 h 87"/>
                  <a:gd name="T46" fmla="*/ 33 w 85"/>
                  <a:gd name="T47" fmla="*/ 29 h 87"/>
                  <a:gd name="T48" fmla="*/ 27 w 85"/>
                  <a:gd name="T49" fmla="*/ 32 h 87"/>
                  <a:gd name="T50" fmla="*/ 10 w 85"/>
                  <a:gd name="T51" fmla="*/ 28 h 87"/>
                  <a:gd name="T52" fmla="*/ 4 w 85"/>
                  <a:gd name="T53" fmla="*/ 22 h 87"/>
                  <a:gd name="T54" fmla="*/ 3 w 85"/>
                  <a:gd name="T55" fmla="*/ 17 h 87"/>
                  <a:gd name="T56" fmla="*/ 5 w 85"/>
                  <a:gd name="T57" fmla="*/ 0 h 87"/>
                  <a:gd name="T58" fmla="*/ 2 w 85"/>
                  <a:gd name="T59" fmla="*/ 10 h 87"/>
                  <a:gd name="T60" fmla="*/ 0 w 85"/>
                  <a:gd name="T61" fmla="*/ 9 h 87"/>
                  <a:gd name="T62" fmla="*/ 0 w 85"/>
                  <a:gd name="T63" fmla="*/ 11 h 87"/>
                  <a:gd name="T64" fmla="*/ 1 w 85"/>
                  <a:gd name="T65" fmla="*/ 14 h 87"/>
                  <a:gd name="T66" fmla="*/ 1 w 85"/>
                  <a:gd name="T67" fmla="*/ 20 h 87"/>
                  <a:gd name="T68" fmla="*/ 0 w 85"/>
                  <a:gd name="T69" fmla="*/ 26 h 87"/>
                  <a:gd name="T70" fmla="*/ 0 w 85"/>
                  <a:gd name="T71" fmla="*/ 66 h 87"/>
                  <a:gd name="T72" fmla="*/ 12 w 85"/>
                  <a:gd name="T73" fmla="*/ 68 h 87"/>
                  <a:gd name="T74" fmla="*/ 14 w 85"/>
                  <a:gd name="T75" fmla="*/ 7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5" h="87">
                    <a:moveTo>
                      <a:pt x="14" y="70"/>
                    </a:moveTo>
                    <a:cubicBezTo>
                      <a:pt x="13" y="73"/>
                      <a:pt x="13" y="78"/>
                      <a:pt x="12" y="81"/>
                    </a:cubicBezTo>
                    <a:cubicBezTo>
                      <a:pt x="13" y="78"/>
                      <a:pt x="15" y="72"/>
                      <a:pt x="17" y="70"/>
                    </a:cubicBezTo>
                    <a:cubicBezTo>
                      <a:pt x="17" y="69"/>
                      <a:pt x="18" y="69"/>
                      <a:pt x="19" y="68"/>
                    </a:cubicBezTo>
                    <a:cubicBezTo>
                      <a:pt x="21" y="68"/>
                      <a:pt x="25" y="68"/>
                      <a:pt x="35" y="71"/>
                    </a:cubicBezTo>
                    <a:cubicBezTo>
                      <a:pt x="41" y="73"/>
                      <a:pt x="46" y="82"/>
                      <a:pt x="47" y="87"/>
                    </a:cubicBezTo>
                    <a:cubicBezTo>
                      <a:pt x="46" y="84"/>
                      <a:pt x="44" y="76"/>
                      <a:pt x="42" y="74"/>
                    </a:cubicBezTo>
                    <a:cubicBezTo>
                      <a:pt x="41" y="71"/>
                      <a:pt x="40" y="69"/>
                      <a:pt x="43" y="68"/>
                    </a:cubicBezTo>
                    <a:cubicBezTo>
                      <a:pt x="45" y="67"/>
                      <a:pt x="48" y="65"/>
                      <a:pt x="50" y="64"/>
                    </a:cubicBezTo>
                    <a:cubicBezTo>
                      <a:pt x="52" y="62"/>
                      <a:pt x="55" y="63"/>
                      <a:pt x="56" y="63"/>
                    </a:cubicBezTo>
                    <a:cubicBezTo>
                      <a:pt x="57" y="64"/>
                      <a:pt x="76" y="73"/>
                      <a:pt x="77" y="73"/>
                    </a:cubicBezTo>
                    <a:cubicBezTo>
                      <a:pt x="78" y="75"/>
                      <a:pt x="80" y="77"/>
                      <a:pt x="80" y="77"/>
                    </a:cubicBezTo>
                    <a:cubicBezTo>
                      <a:pt x="80" y="76"/>
                      <a:pt x="80" y="75"/>
                      <a:pt x="79" y="73"/>
                    </a:cubicBezTo>
                    <a:cubicBezTo>
                      <a:pt x="80" y="74"/>
                      <a:pt x="83" y="73"/>
                      <a:pt x="85" y="74"/>
                    </a:cubicBezTo>
                    <a:cubicBezTo>
                      <a:pt x="80" y="73"/>
                      <a:pt x="62" y="64"/>
                      <a:pt x="59" y="63"/>
                    </a:cubicBezTo>
                    <a:cubicBezTo>
                      <a:pt x="52" y="59"/>
                      <a:pt x="52" y="53"/>
                      <a:pt x="51" y="49"/>
                    </a:cubicBezTo>
                    <a:cubicBezTo>
                      <a:pt x="50" y="48"/>
                      <a:pt x="50" y="45"/>
                      <a:pt x="50" y="44"/>
                    </a:cubicBezTo>
                    <a:cubicBezTo>
                      <a:pt x="52" y="40"/>
                      <a:pt x="59" y="27"/>
                      <a:pt x="59" y="27"/>
                    </a:cubicBezTo>
                    <a:cubicBezTo>
                      <a:pt x="59" y="27"/>
                      <a:pt x="51" y="39"/>
                      <a:pt x="49" y="42"/>
                    </a:cubicBezTo>
                    <a:cubicBezTo>
                      <a:pt x="48" y="43"/>
                      <a:pt x="46" y="43"/>
                      <a:pt x="45" y="42"/>
                    </a:cubicBezTo>
                    <a:cubicBezTo>
                      <a:pt x="41" y="40"/>
                      <a:pt x="38" y="37"/>
                      <a:pt x="36" y="35"/>
                    </a:cubicBezTo>
                    <a:cubicBezTo>
                      <a:pt x="35" y="34"/>
                      <a:pt x="34" y="32"/>
                      <a:pt x="35" y="29"/>
                    </a:cubicBezTo>
                    <a:cubicBezTo>
                      <a:pt x="36" y="25"/>
                      <a:pt x="43" y="6"/>
                      <a:pt x="45" y="6"/>
                    </a:cubicBezTo>
                    <a:cubicBezTo>
                      <a:pt x="43" y="6"/>
                      <a:pt x="35" y="25"/>
                      <a:pt x="33" y="29"/>
                    </a:cubicBezTo>
                    <a:cubicBezTo>
                      <a:pt x="32" y="31"/>
                      <a:pt x="30" y="32"/>
                      <a:pt x="27" y="32"/>
                    </a:cubicBezTo>
                    <a:cubicBezTo>
                      <a:pt x="21" y="31"/>
                      <a:pt x="15" y="30"/>
                      <a:pt x="10" y="28"/>
                    </a:cubicBezTo>
                    <a:cubicBezTo>
                      <a:pt x="5" y="26"/>
                      <a:pt x="4" y="24"/>
                      <a:pt x="4" y="22"/>
                    </a:cubicBezTo>
                    <a:cubicBezTo>
                      <a:pt x="4" y="21"/>
                      <a:pt x="3" y="17"/>
                      <a:pt x="3" y="17"/>
                    </a:cubicBezTo>
                    <a:cubicBezTo>
                      <a:pt x="3" y="17"/>
                      <a:pt x="3" y="4"/>
                      <a:pt x="5" y="0"/>
                    </a:cubicBezTo>
                    <a:cubicBezTo>
                      <a:pt x="3" y="3"/>
                      <a:pt x="2" y="6"/>
                      <a:pt x="2" y="10"/>
                    </a:cubicBezTo>
                    <a:cubicBezTo>
                      <a:pt x="1" y="10"/>
                      <a:pt x="1" y="9"/>
                      <a:pt x="0" y="9"/>
                    </a:cubicBezTo>
                    <a:cubicBezTo>
                      <a:pt x="0" y="11"/>
                      <a:pt x="0" y="11"/>
                      <a:pt x="0" y="11"/>
                    </a:cubicBezTo>
                    <a:cubicBezTo>
                      <a:pt x="1" y="12"/>
                      <a:pt x="1" y="13"/>
                      <a:pt x="1" y="14"/>
                    </a:cubicBezTo>
                    <a:cubicBezTo>
                      <a:pt x="1" y="16"/>
                      <a:pt x="1" y="18"/>
                      <a:pt x="1" y="20"/>
                    </a:cubicBezTo>
                    <a:cubicBezTo>
                      <a:pt x="1" y="22"/>
                      <a:pt x="1" y="24"/>
                      <a:pt x="0" y="26"/>
                    </a:cubicBezTo>
                    <a:cubicBezTo>
                      <a:pt x="0" y="66"/>
                      <a:pt x="0" y="66"/>
                      <a:pt x="0" y="66"/>
                    </a:cubicBezTo>
                    <a:cubicBezTo>
                      <a:pt x="4" y="67"/>
                      <a:pt x="9" y="67"/>
                      <a:pt x="12" y="68"/>
                    </a:cubicBezTo>
                    <a:cubicBezTo>
                      <a:pt x="14" y="68"/>
                      <a:pt x="14" y="70"/>
                      <a:pt x="14" y="70"/>
                    </a:cubicBezTo>
                    <a:close/>
                  </a:path>
                </a:pathLst>
              </a:custGeom>
              <a:solidFill>
                <a:srgbClr val="D9467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653" name="Freeform 28"/>
              <p:cNvSpPr>
                <a:spLocks/>
              </p:cNvSpPr>
              <p:nvPr/>
            </p:nvSpPr>
            <p:spPr bwMode="auto">
              <a:xfrm>
                <a:off x="764" y="2709"/>
                <a:ext cx="55" cy="32"/>
              </a:xfrm>
              <a:custGeom>
                <a:avLst/>
                <a:gdLst>
                  <a:gd name="T0" fmla="*/ 1 w 22"/>
                  <a:gd name="T1" fmla="*/ 0 h 12"/>
                  <a:gd name="T2" fmla="*/ 16 w 22"/>
                  <a:gd name="T3" fmla="*/ 11 h 12"/>
                  <a:gd name="T4" fmla="*/ 21 w 22"/>
                  <a:gd name="T5" fmla="*/ 5 h 12"/>
                  <a:gd name="T6" fmla="*/ 18 w 22"/>
                  <a:gd name="T7" fmla="*/ 0 h 12"/>
                </a:gdLst>
                <a:ahLst/>
                <a:cxnLst>
                  <a:cxn ang="0">
                    <a:pos x="T0" y="T1"/>
                  </a:cxn>
                  <a:cxn ang="0">
                    <a:pos x="T2" y="T3"/>
                  </a:cxn>
                  <a:cxn ang="0">
                    <a:pos x="T4" y="T5"/>
                  </a:cxn>
                  <a:cxn ang="0">
                    <a:pos x="T6" y="T7"/>
                  </a:cxn>
                </a:cxnLst>
                <a:rect l="0" t="0" r="r" b="b"/>
                <a:pathLst>
                  <a:path w="22" h="12">
                    <a:moveTo>
                      <a:pt x="1" y="0"/>
                    </a:moveTo>
                    <a:cubicBezTo>
                      <a:pt x="0" y="8"/>
                      <a:pt x="9" y="12"/>
                      <a:pt x="16" y="11"/>
                    </a:cubicBezTo>
                    <a:cubicBezTo>
                      <a:pt x="19" y="10"/>
                      <a:pt x="22" y="8"/>
                      <a:pt x="21" y="5"/>
                    </a:cubicBezTo>
                    <a:cubicBezTo>
                      <a:pt x="21" y="3"/>
                      <a:pt x="20" y="1"/>
                      <a:pt x="18" y="0"/>
                    </a:cubicBezTo>
                  </a:path>
                </a:pathLst>
              </a:custGeom>
              <a:solidFill>
                <a:srgbClr val="AD014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654" name="Freeform 29"/>
              <p:cNvSpPr>
                <a:spLocks/>
              </p:cNvSpPr>
              <p:nvPr/>
            </p:nvSpPr>
            <p:spPr bwMode="auto">
              <a:xfrm>
                <a:off x="764" y="2677"/>
                <a:ext cx="58" cy="62"/>
              </a:xfrm>
              <a:custGeom>
                <a:avLst/>
                <a:gdLst>
                  <a:gd name="T0" fmla="*/ 1 w 23"/>
                  <a:gd name="T1" fmla="*/ 11 h 23"/>
                  <a:gd name="T2" fmla="*/ 21 w 23"/>
                  <a:gd name="T3" fmla="*/ 15 h 23"/>
                  <a:gd name="T4" fmla="*/ 1 w 23"/>
                  <a:gd name="T5" fmla="*/ 11 h 23"/>
                </a:gdLst>
                <a:ahLst/>
                <a:cxnLst>
                  <a:cxn ang="0">
                    <a:pos x="T0" y="T1"/>
                  </a:cxn>
                  <a:cxn ang="0">
                    <a:pos x="T2" y="T3"/>
                  </a:cxn>
                  <a:cxn ang="0">
                    <a:pos x="T4" y="T5"/>
                  </a:cxn>
                </a:cxnLst>
                <a:rect l="0" t="0" r="r" b="b"/>
                <a:pathLst>
                  <a:path w="23" h="23">
                    <a:moveTo>
                      <a:pt x="1" y="11"/>
                    </a:moveTo>
                    <a:cubicBezTo>
                      <a:pt x="0" y="19"/>
                      <a:pt x="19" y="23"/>
                      <a:pt x="21" y="15"/>
                    </a:cubicBezTo>
                    <a:cubicBezTo>
                      <a:pt x="23" y="8"/>
                      <a:pt x="3" y="0"/>
                      <a:pt x="1" y="11"/>
                    </a:cubicBezTo>
                    <a:close/>
                  </a:path>
                </a:pathLst>
              </a:custGeom>
              <a:solidFill>
                <a:srgbClr val="F5D3D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655" name="Freeform 30"/>
              <p:cNvSpPr>
                <a:spLocks/>
              </p:cNvSpPr>
              <p:nvPr/>
            </p:nvSpPr>
            <p:spPr bwMode="auto">
              <a:xfrm>
                <a:off x="772" y="2704"/>
                <a:ext cx="42" cy="29"/>
              </a:xfrm>
              <a:custGeom>
                <a:avLst/>
                <a:gdLst>
                  <a:gd name="T0" fmla="*/ 0 w 17"/>
                  <a:gd name="T1" fmla="*/ 2 h 11"/>
                  <a:gd name="T2" fmla="*/ 17 w 17"/>
                  <a:gd name="T3" fmla="*/ 5 h 11"/>
                  <a:gd name="T4" fmla="*/ 15 w 17"/>
                  <a:gd name="T5" fmla="*/ 0 h 11"/>
                  <a:gd name="T6" fmla="*/ 0 w 17"/>
                  <a:gd name="T7" fmla="*/ 2 h 11"/>
                </a:gdLst>
                <a:ahLst/>
                <a:cxnLst>
                  <a:cxn ang="0">
                    <a:pos x="T0" y="T1"/>
                  </a:cxn>
                  <a:cxn ang="0">
                    <a:pos x="T2" y="T3"/>
                  </a:cxn>
                  <a:cxn ang="0">
                    <a:pos x="T4" y="T5"/>
                  </a:cxn>
                  <a:cxn ang="0">
                    <a:pos x="T6" y="T7"/>
                  </a:cxn>
                </a:cxnLst>
                <a:rect l="0" t="0" r="r" b="b"/>
                <a:pathLst>
                  <a:path w="17" h="11">
                    <a:moveTo>
                      <a:pt x="0" y="2"/>
                    </a:moveTo>
                    <a:cubicBezTo>
                      <a:pt x="1" y="7"/>
                      <a:pt x="13" y="11"/>
                      <a:pt x="17" y="5"/>
                    </a:cubicBezTo>
                    <a:cubicBezTo>
                      <a:pt x="17" y="3"/>
                      <a:pt x="15" y="0"/>
                      <a:pt x="15" y="0"/>
                    </a:cubicBezTo>
                    <a:cubicBezTo>
                      <a:pt x="16" y="3"/>
                      <a:pt x="8" y="10"/>
                      <a:pt x="0" y="2"/>
                    </a:cubicBezTo>
                    <a:close/>
                  </a:path>
                </a:pathLst>
              </a:custGeom>
              <a:solidFill>
                <a:srgbClr val="EA9FA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656" name="Freeform 31"/>
              <p:cNvSpPr>
                <a:spLocks/>
              </p:cNvSpPr>
              <p:nvPr/>
            </p:nvSpPr>
            <p:spPr bwMode="auto">
              <a:xfrm>
                <a:off x="739" y="2707"/>
                <a:ext cx="128" cy="58"/>
              </a:xfrm>
              <a:custGeom>
                <a:avLst/>
                <a:gdLst>
                  <a:gd name="T0" fmla="*/ 0 w 51"/>
                  <a:gd name="T1" fmla="*/ 12 h 22"/>
                  <a:gd name="T2" fmla="*/ 0 w 51"/>
                  <a:gd name="T3" fmla="*/ 14 h 22"/>
                  <a:gd name="T4" fmla="*/ 9 w 51"/>
                  <a:gd name="T5" fmla="*/ 16 h 22"/>
                  <a:gd name="T6" fmla="*/ 17 w 51"/>
                  <a:gd name="T7" fmla="*/ 19 h 22"/>
                  <a:gd name="T8" fmla="*/ 29 w 51"/>
                  <a:gd name="T9" fmla="*/ 19 h 22"/>
                  <a:gd name="T10" fmla="*/ 38 w 51"/>
                  <a:gd name="T11" fmla="*/ 22 h 22"/>
                  <a:gd name="T12" fmla="*/ 47 w 51"/>
                  <a:gd name="T13" fmla="*/ 15 h 22"/>
                  <a:gd name="T14" fmla="*/ 50 w 51"/>
                  <a:gd name="T15" fmla="*/ 9 h 22"/>
                  <a:gd name="T16" fmla="*/ 48 w 51"/>
                  <a:gd name="T17" fmla="*/ 0 h 22"/>
                  <a:gd name="T18" fmla="*/ 47 w 51"/>
                  <a:gd name="T19" fmla="*/ 11 h 22"/>
                  <a:gd name="T20" fmla="*/ 38 w 51"/>
                  <a:gd name="T21" fmla="*/ 16 h 22"/>
                  <a:gd name="T22" fmla="*/ 29 w 51"/>
                  <a:gd name="T23" fmla="*/ 16 h 22"/>
                  <a:gd name="T24" fmla="*/ 21 w 51"/>
                  <a:gd name="T25" fmla="*/ 16 h 22"/>
                  <a:gd name="T26" fmla="*/ 9 w 51"/>
                  <a:gd name="T27" fmla="*/ 13 h 22"/>
                  <a:gd name="T28" fmla="*/ 0 w 51"/>
                  <a:gd name="T29" fmla="*/ 1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1" h="22">
                    <a:moveTo>
                      <a:pt x="0" y="12"/>
                    </a:moveTo>
                    <a:cubicBezTo>
                      <a:pt x="0" y="14"/>
                      <a:pt x="0" y="14"/>
                      <a:pt x="0" y="14"/>
                    </a:cubicBezTo>
                    <a:cubicBezTo>
                      <a:pt x="3" y="15"/>
                      <a:pt x="6" y="16"/>
                      <a:pt x="9" y="16"/>
                    </a:cubicBezTo>
                    <a:cubicBezTo>
                      <a:pt x="11" y="16"/>
                      <a:pt x="16" y="16"/>
                      <a:pt x="17" y="19"/>
                    </a:cubicBezTo>
                    <a:cubicBezTo>
                      <a:pt x="20" y="17"/>
                      <a:pt x="26" y="18"/>
                      <a:pt x="29" y="19"/>
                    </a:cubicBezTo>
                    <a:cubicBezTo>
                      <a:pt x="33" y="20"/>
                      <a:pt x="35" y="21"/>
                      <a:pt x="38" y="22"/>
                    </a:cubicBezTo>
                    <a:cubicBezTo>
                      <a:pt x="40" y="19"/>
                      <a:pt x="44" y="17"/>
                      <a:pt x="47" y="15"/>
                    </a:cubicBezTo>
                    <a:cubicBezTo>
                      <a:pt x="50" y="13"/>
                      <a:pt x="51" y="12"/>
                      <a:pt x="50" y="9"/>
                    </a:cubicBezTo>
                    <a:cubicBezTo>
                      <a:pt x="50" y="7"/>
                      <a:pt x="50" y="2"/>
                      <a:pt x="48" y="0"/>
                    </a:cubicBezTo>
                    <a:cubicBezTo>
                      <a:pt x="48" y="4"/>
                      <a:pt x="49" y="7"/>
                      <a:pt x="47" y="11"/>
                    </a:cubicBezTo>
                    <a:cubicBezTo>
                      <a:pt x="45" y="14"/>
                      <a:pt x="42" y="16"/>
                      <a:pt x="38" y="16"/>
                    </a:cubicBezTo>
                    <a:cubicBezTo>
                      <a:pt x="35" y="16"/>
                      <a:pt x="32" y="16"/>
                      <a:pt x="29" y="16"/>
                    </a:cubicBezTo>
                    <a:cubicBezTo>
                      <a:pt x="26" y="16"/>
                      <a:pt x="23" y="16"/>
                      <a:pt x="21" y="16"/>
                    </a:cubicBezTo>
                    <a:cubicBezTo>
                      <a:pt x="16" y="16"/>
                      <a:pt x="13" y="13"/>
                      <a:pt x="9" y="13"/>
                    </a:cubicBezTo>
                    <a:cubicBezTo>
                      <a:pt x="6" y="13"/>
                      <a:pt x="3" y="12"/>
                      <a:pt x="0" y="12"/>
                    </a:cubicBezTo>
                    <a:close/>
                  </a:path>
                </a:pathLst>
              </a:custGeom>
              <a:solidFill>
                <a:srgbClr val="AD014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657" name="Freeform 32"/>
              <p:cNvSpPr>
                <a:spLocks/>
              </p:cNvSpPr>
              <p:nvPr/>
            </p:nvSpPr>
            <p:spPr bwMode="auto">
              <a:xfrm>
                <a:off x="739" y="2659"/>
                <a:ext cx="105" cy="37"/>
              </a:xfrm>
              <a:custGeom>
                <a:avLst/>
                <a:gdLst>
                  <a:gd name="T0" fmla="*/ 0 w 42"/>
                  <a:gd name="T1" fmla="*/ 7 h 14"/>
                  <a:gd name="T2" fmla="*/ 0 w 42"/>
                  <a:gd name="T3" fmla="*/ 7 h 14"/>
                  <a:gd name="T4" fmla="*/ 6 w 42"/>
                  <a:gd name="T5" fmla="*/ 4 h 14"/>
                  <a:gd name="T6" fmla="*/ 25 w 42"/>
                  <a:gd name="T7" fmla="*/ 7 h 14"/>
                  <a:gd name="T8" fmla="*/ 35 w 42"/>
                  <a:gd name="T9" fmla="*/ 9 h 14"/>
                  <a:gd name="T10" fmla="*/ 42 w 42"/>
                  <a:gd name="T11" fmla="*/ 14 h 14"/>
                  <a:gd name="T12" fmla="*/ 32 w 42"/>
                  <a:gd name="T13" fmla="*/ 5 h 14"/>
                  <a:gd name="T14" fmla="*/ 25 w 42"/>
                  <a:gd name="T15" fmla="*/ 4 h 14"/>
                  <a:gd name="T16" fmla="*/ 7 w 42"/>
                  <a:gd name="T17" fmla="*/ 0 h 14"/>
                  <a:gd name="T18" fmla="*/ 0 w 42"/>
                  <a:gd name="T19" fmla="*/ 3 h 14"/>
                  <a:gd name="T20" fmla="*/ 0 w 42"/>
                  <a:gd name="T21"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14">
                    <a:moveTo>
                      <a:pt x="0" y="7"/>
                    </a:moveTo>
                    <a:cubicBezTo>
                      <a:pt x="0" y="7"/>
                      <a:pt x="0" y="7"/>
                      <a:pt x="0" y="7"/>
                    </a:cubicBezTo>
                    <a:cubicBezTo>
                      <a:pt x="2" y="5"/>
                      <a:pt x="4" y="4"/>
                      <a:pt x="6" y="4"/>
                    </a:cubicBezTo>
                    <a:cubicBezTo>
                      <a:pt x="12" y="4"/>
                      <a:pt x="19" y="6"/>
                      <a:pt x="25" y="7"/>
                    </a:cubicBezTo>
                    <a:cubicBezTo>
                      <a:pt x="28" y="7"/>
                      <a:pt x="32" y="8"/>
                      <a:pt x="35" y="9"/>
                    </a:cubicBezTo>
                    <a:cubicBezTo>
                      <a:pt x="38" y="10"/>
                      <a:pt x="40" y="12"/>
                      <a:pt x="42" y="14"/>
                    </a:cubicBezTo>
                    <a:cubicBezTo>
                      <a:pt x="39" y="12"/>
                      <a:pt x="36" y="7"/>
                      <a:pt x="32" y="5"/>
                    </a:cubicBezTo>
                    <a:cubicBezTo>
                      <a:pt x="30" y="5"/>
                      <a:pt x="27" y="5"/>
                      <a:pt x="25" y="4"/>
                    </a:cubicBezTo>
                    <a:cubicBezTo>
                      <a:pt x="19" y="4"/>
                      <a:pt x="13" y="0"/>
                      <a:pt x="7" y="0"/>
                    </a:cubicBezTo>
                    <a:cubicBezTo>
                      <a:pt x="4" y="0"/>
                      <a:pt x="2" y="1"/>
                      <a:pt x="0" y="3"/>
                    </a:cubicBezTo>
                    <a:lnTo>
                      <a:pt x="0" y="7"/>
                    </a:lnTo>
                    <a:close/>
                  </a:path>
                </a:pathLst>
              </a:custGeom>
              <a:solidFill>
                <a:srgbClr val="E7869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658" name="Freeform 33"/>
              <p:cNvSpPr>
                <a:spLocks/>
              </p:cNvSpPr>
              <p:nvPr/>
            </p:nvSpPr>
            <p:spPr bwMode="auto">
              <a:xfrm>
                <a:off x="739" y="2656"/>
                <a:ext cx="60" cy="13"/>
              </a:xfrm>
              <a:custGeom>
                <a:avLst/>
                <a:gdLst>
                  <a:gd name="T0" fmla="*/ 0 w 24"/>
                  <a:gd name="T1" fmla="*/ 4 h 5"/>
                  <a:gd name="T2" fmla="*/ 0 w 24"/>
                  <a:gd name="T3" fmla="*/ 5 h 5"/>
                  <a:gd name="T4" fmla="*/ 11 w 24"/>
                  <a:gd name="T5" fmla="*/ 3 h 5"/>
                  <a:gd name="T6" fmla="*/ 24 w 24"/>
                  <a:gd name="T7" fmla="*/ 5 h 5"/>
                  <a:gd name="T8" fmla="*/ 12 w 24"/>
                  <a:gd name="T9" fmla="*/ 2 h 5"/>
                  <a:gd name="T10" fmla="*/ 0 w 24"/>
                  <a:gd name="T11" fmla="*/ 4 h 5"/>
                </a:gdLst>
                <a:ahLst/>
                <a:cxnLst>
                  <a:cxn ang="0">
                    <a:pos x="T0" y="T1"/>
                  </a:cxn>
                  <a:cxn ang="0">
                    <a:pos x="T2" y="T3"/>
                  </a:cxn>
                  <a:cxn ang="0">
                    <a:pos x="T4" y="T5"/>
                  </a:cxn>
                  <a:cxn ang="0">
                    <a:pos x="T6" y="T7"/>
                  </a:cxn>
                  <a:cxn ang="0">
                    <a:pos x="T8" y="T9"/>
                  </a:cxn>
                  <a:cxn ang="0">
                    <a:pos x="T10" y="T11"/>
                  </a:cxn>
                </a:cxnLst>
                <a:rect l="0" t="0" r="r" b="b"/>
                <a:pathLst>
                  <a:path w="24" h="5">
                    <a:moveTo>
                      <a:pt x="0" y="4"/>
                    </a:moveTo>
                    <a:cubicBezTo>
                      <a:pt x="0" y="5"/>
                      <a:pt x="0" y="5"/>
                      <a:pt x="0" y="5"/>
                    </a:cubicBezTo>
                    <a:cubicBezTo>
                      <a:pt x="4" y="2"/>
                      <a:pt x="8" y="2"/>
                      <a:pt x="11" y="3"/>
                    </a:cubicBezTo>
                    <a:cubicBezTo>
                      <a:pt x="14" y="3"/>
                      <a:pt x="20" y="5"/>
                      <a:pt x="24" y="5"/>
                    </a:cubicBezTo>
                    <a:cubicBezTo>
                      <a:pt x="21" y="5"/>
                      <a:pt x="18" y="3"/>
                      <a:pt x="12" y="2"/>
                    </a:cubicBezTo>
                    <a:cubicBezTo>
                      <a:pt x="6" y="0"/>
                      <a:pt x="3" y="2"/>
                      <a:pt x="0" y="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659" name="Freeform 34"/>
              <p:cNvSpPr>
                <a:spLocks/>
              </p:cNvSpPr>
              <p:nvPr/>
            </p:nvSpPr>
            <p:spPr bwMode="auto">
              <a:xfrm>
                <a:off x="739" y="2579"/>
                <a:ext cx="213" cy="232"/>
              </a:xfrm>
              <a:custGeom>
                <a:avLst/>
                <a:gdLst>
                  <a:gd name="T0" fmla="*/ 14 w 85"/>
                  <a:gd name="T1" fmla="*/ 70 h 87"/>
                  <a:gd name="T2" fmla="*/ 12 w 85"/>
                  <a:gd name="T3" fmla="*/ 81 h 87"/>
                  <a:gd name="T4" fmla="*/ 17 w 85"/>
                  <a:gd name="T5" fmla="*/ 70 h 87"/>
                  <a:gd name="T6" fmla="*/ 19 w 85"/>
                  <a:gd name="T7" fmla="*/ 68 h 87"/>
                  <a:gd name="T8" fmla="*/ 35 w 85"/>
                  <a:gd name="T9" fmla="*/ 71 h 87"/>
                  <a:gd name="T10" fmla="*/ 47 w 85"/>
                  <a:gd name="T11" fmla="*/ 87 h 87"/>
                  <a:gd name="T12" fmla="*/ 42 w 85"/>
                  <a:gd name="T13" fmla="*/ 74 h 87"/>
                  <a:gd name="T14" fmla="*/ 43 w 85"/>
                  <a:gd name="T15" fmla="*/ 68 h 87"/>
                  <a:gd name="T16" fmla="*/ 50 w 85"/>
                  <a:gd name="T17" fmla="*/ 64 h 87"/>
                  <a:gd name="T18" fmla="*/ 56 w 85"/>
                  <a:gd name="T19" fmla="*/ 63 h 87"/>
                  <a:gd name="T20" fmla="*/ 77 w 85"/>
                  <a:gd name="T21" fmla="*/ 73 h 87"/>
                  <a:gd name="T22" fmla="*/ 80 w 85"/>
                  <a:gd name="T23" fmla="*/ 77 h 87"/>
                  <a:gd name="T24" fmla="*/ 79 w 85"/>
                  <a:gd name="T25" fmla="*/ 73 h 87"/>
                  <a:gd name="T26" fmla="*/ 85 w 85"/>
                  <a:gd name="T27" fmla="*/ 74 h 87"/>
                  <a:gd name="T28" fmla="*/ 59 w 85"/>
                  <a:gd name="T29" fmla="*/ 63 h 87"/>
                  <a:gd name="T30" fmla="*/ 51 w 85"/>
                  <a:gd name="T31" fmla="*/ 49 h 87"/>
                  <a:gd name="T32" fmla="*/ 50 w 85"/>
                  <a:gd name="T33" fmla="*/ 44 h 87"/>
                  <a:gd name="T34" fmla="*/ 59 w 85"/>
                  <a:gd name="T35" fmla="*/ 27 h 87"/>
                  <a:gd name="T36" fmla="*/ 49 w 85"/>
                  <a:gd name="T37" fmla="*/ 42 h 87"/>
                  <a:gd name="T38" fmla="*/ 45 w 85"/>
                  <a:gd name="T39" fmla="*/ 42 h 87"/>
                  <a:gd name="T40" fmla="*/ 36 w 85"/>
                  <a:gd name="T41" fmla="*/ 35 h 87"/>
                  <a:gd name="T42" fmla="*/ 35 w 85"/>
                  <a:gd name="T43" fmla="*/ 29 h 87"/>
                  <a:gd name="T44" fmla="*/ 45 w 85"/>
                  <a:gd name="T45" fmla="*/ 6 h 87"/>
                  <a:gd name="T46" fmla="*/ 33 w 85"/>
                  <a:gd name="T47" fmla="*/ 29 h 87"/>
                  <a:gd name="T48" fmla="*/ 27 w 85"/>
                  <a:gd name="T49" fmla="*/ 32 h 87"/>
                  <a:gd name="T50" fmla="*/ 10 w 85"/>
                  <a:gd name="T51" fmla="*/ 28 h 87"/>
                  <a:gd name="T52" fmla="*/ 4 w 85"/>
                  <a:gd name="T53" fmla="*/ 22 h 87"/>
                  <a:gd name="T54" fmla="*/ 3 w 85"/>
                  <a:gd name="T55" fmla="*/ 17 h 87"/>
                  <a:gd name="T56" fmla="*/ 5 w 85"/>
                  <a:gd name="T57" fmla="*/ 0 h 87"/>
                  <a:gd name="T58" fmla="*/ 2 w 85"/>
                  <a:gd name="T59" fmla="*/ 10 h 87"/>
                  <a:gd name="T60" fmla="*/ 0 w 85"/>
                  <a:gd name="T61" fmla="*/ 9 h 87"/>
                  <a:gd name="T62" fmla="*/ 0 w 85"/>
                  <a:gd name="T63" fmla="*/ 11 h 87"/>
                  <a:gd name="T64" fmla="*/ 1 w 85"/>
                  <a:gd name="T65" fmla="*/ 14 h 87"/>
                  <a:gd name="T66" fmla="*/ 1 w 85"/>
                  <a:gd name="T67" fmla="*/ 20 h 87"/>
                  <a:gd name="T68" fmla="*/ 0 w 85"/>
                  <a:gd name="T69" fmla="*/ 26 h 87"/>
                  <a:gd name="T70" fmla="*/ 0 w 85"/>
                  <a:gd name="T71" fmla="*/ 66 h 87"/>
                  <a:gd name="T72" fmla="*/ 12 w 85"/>
                  <a:gd name="T73" fmla="*/ 68 h 87"/>
                  <a:gd name="T74" fmla="*/ 14 w 85"/>
                  <a:gd name="T75" fmla="*/ 7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5" h="87">
                    <a:moveTo>
                      <a:pt x="14" y="70"/>
                    </a:moveTo>
                    <a:cubicBezTo>
                      <a:pt x="13" y="73"/>
                      <a:pt x="13" y="78"/>
                      <a:pt x="12" y="81"/>
                    </a:cubicBezTo>
                    <a:cubicBezTo>
                      <a:pt x="13" y="78"/>
                      <a:pt x="15" y="72"/>
                      <a:pt x="17" y="70"/>
                    </a:cubicBezTo>
                    <a:cubicBezTo>
                      <a:pt x="17" y="69"/>
                      <a:pt x="18" y="69"/>
                      <a:pt x="19" y="68"/>
                    </a:cubicBezTo>
                    <a:cubicBezTo>
                      <a:pt x="21" y="68"/>
                      <a:pt x="25" y="68"/>
                      <a:pt x="35" y="71"/>
                    </a:cubicBezTo>
                    <a:cubicBezTo>
                      <a:pt x="41" y="73"/>
                      <a:pt x="46" y="82"/>
                      <a:pt x="47" y="87"/>
                    </a:cubicBezTo>
                    <a:cubicBezTo>
                      <a:pt x="46" y="84"/>
                      <a:pt x="44" y="76"/>
                      <a:pt x="42" y="74"/>
                    </a:cubicBezTo>
                    <a:cubicBezTo>
                      <a:pt x="41" y="71"/>
                      <a:pt x="40" y="69"/>
                      <a:pt x="43" y="68"/>
                    </a:cubicBezTo>
                    <a:cubicBezTo>
                      <a:pt x="45" y="67"/>
                      <a:pt x="48" y="65"/>
                      <a:pt x="50" y="64"/>
                    </a:cubicBezTo>
                    <a:cubicBezTo>
                      <a:pt x="52" y="62"/>
                      <a:pt x="55" y="63"/>
                      <a:pt x="56" y="63"/>
                    </a:cubicBezTo>
                    <a:cubicBezTo>
                      <a:pt x="57" y="64"/>
                      <a:pt x="76" y="73"/>
                      <a:pt x="77" y="73"/>
                    </a:cubicBezTo>
                    <a:cubicBezTo>
                      <a:pt x="78" y="75"/>
                      <a:pt x="80" y="77"/>
                      <a:pt x="80" y="77"/>
                    </a:cubicBezTo>
                    <a:cubicBezTo>
                      <a:pt x="80" y="76"/>
                      <a:pt x="80" y="75"/>
                      <a:pt x="79" y="73"/>
                    </a:cubicBezTo>
                    <a:cubicBezTo>
                      <a:pt x="80" y="74"/>
                      <a:pt x="83" y="73"/>
                      <a:pt x="85" y="74"/>
                    </a:cubicBezTo>
                    <a:cubicBezTo>
                      <a:pt x="80" y="73"/>
                      <a:pt x="62" y="64"/>
                      <a:pt x="59" y="63"/>
                    </a:cubicBezTo>
                    <a:cubicBezTo>
                      <a:pt x="52" y="59"/>
                      <a:pt x="52" y="53"/>
                      <a:pt x="51" y="49"/>
                    </a:cubicBezTo>
                    <a:cubicBezTo>
                      <a:pt x="50" y="48"/>
                      <a:pt x="50" y="45"/>
                      <a:pt x="50" y="44"/>
                    </a:cubicBezTo>
                    <a:cubicBezTo>
                      <a:pt x="52" y="40"/>
                      <a:pt x="59" y="27"/>
                      <a:pt x="59" y="27"/>
                    </a:cubicBezTo>
                    <a:cubicBezTo>
                      <a:pt x="59" y="27"/>
                      <a:pt x="51" y="39"/>
                      <a:pt x="49" y="42"/>
                    </a:cubicBezTo>
                    <a:cubicBezTo>
                      <a:pt x="48" y="43"/>
                      <a:pt x="46" y="43"/>
                      <a:pt x="45" y="42"/>
                    </a:cubicBezTo>
                    <a:cubicBezTo>
                      <a:pt x="41" y="40"/>
                      <a:pt x="38" y="37"/>
                      <a:pt x="36" y="35"/>
                    </a:cubicBezTo>
                    <a:cubicBezTo>
                      <a:pt x="35" y="34"/>
                      <a:pt x="34" y="32"/>
                      <a:pt x="35" y="29"/>
                    </a:cubicBezTo>
                    <a:cubicBezTo>
                      <a:pt x="36" y="25"/>
                      <a:pt x="43" y="6"/>
                      <a:pt x="45" y="6"/>
                    </a:cubicBezTo>
                    <a:cubicBezTo>
                      <a:pt x="43" y="6"/>
                      <a:pt x="35" y="25"/>
                      <a:pt x="33" y="29"/>
                    </a:cubicBezTo>
                    <a:cubicBezTo>
                      <a:pt x="32" y="31"/>
                      <a:pt x="30" y="32"/>
                      <a:pt x="27" y="32"/>
                    </a:cubicBezTo>
                    <a:cubicBezTo>
                      <a:pt x="21" y="31"/>
                      <a:pt x="15" y="30"/>
                      <a:pt x="10" y="28"/>
                    </a:cubicBezTo>
                    <a:cubicBezTo>
                      <a:pt x="5" y="26"/>
                      <a:pt x="4" y="24"/>
                      <a:pt x="4" y="22"/>
                    </a:cubicBezTo>
                    <a:cubicBezTo>
                      <a:pt x="4" y="21"/>
                      <a:pt x="3" y="17"/>
                      <a:pt x="3" y="17"/>
                    </a:cubicBezTo>
                    <a:cubicBezTo>
                      <a:pt x="3" y="17"/>
                      <a:pt x="3" y="4"/>
                      <a:pt x="5" y="0"/>
                    </a:cubicBezTo>
                    <a:cubicBezTo>
                      <a:pt x="3" y="3"/>
                      <a:pt x="2" y="6"/>
                      <a:pt x="2" y="10"/>
                    </a:cubicBezTo>
                    <a:cubicBezTo>
                      <a:pt x="1" y="10"/>
                      <a:pt x="1" y="9"/>
                      <a:pt x="0" y="9"/>
                    </a:cubicBezTo>
                    <a:cubicBezTo>
                      <a:pt x="0" y="11"/>
                      <a:pt x="0" y="11"/>
                      <a:pt x="0" y="11"/>
                    </a:cubicBezTo>
                    <a:cubicBezTo>
                      <a:pt x="1" y="12"/>
                      <a:pt x="1" y="13"/>
                      <a:pt x="1" y="14"/>
                    </a:cubicBezTo>
                    <a:cubicBezTo>
                      <a:pt x="1" y="16"/>
                      <a:pt x="1" y="18"/>
                      <a:pt x="1" y="20"/>
                    </a:cubicBezTo>
                    <a:cubicBezTo>
                      <a:pt x="1" y="22"/>
                      <a:pt x="1" y="24"/>
                      <a:pt x="0" y="26"/>
                    </a:cubicBezTo>
                    <a:cubicBezTo>
                      <a:pt x="0" y="66"/>
                      <a:pt x="0" y="66"/>
                      <a:pt x="0" y="66"/>
                    </a:cubicBezTo>
                    <a:cubicBezTo>
                      <a:pt x="4" y="67"/>
                      <a:pt x="9" y="67"/>
                      <a:pt x="12" y="68"/>
                    </a:cubicBezTo>
                    <a:cubicBezTo>
                      <a:pt x="14" y="68"/>
                      <a:pt x="14" y="70"/>
                      <a:pt x="14" y="70"/>
                    </a:cubicBezTo>
                    <a:close/>
                  </a:path>
                </a:pathLst>
              </a:custGeom>
              <a:noFill/>
              <a:ln w="7938" cap="rnd">
                <a:solidFill>
                  <a:srgbClr val="4C001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660" name="Freeform 35"/>
              <p:cNvSpPr>
                <a:spLocks/>
              </p:cNvSpPr>
              <p:nvPr/>
            </p:nvSpPr>
            <p:spPr bwMode="auto">
              <a:xfrm>
                <a:off x="767" y="2683"/>
                <a:ext cx="20" cy="21"/>
              </a:xfrm>
              <a:custGeom>
                <a:avLst/>
                <a:gdLst>
                  <a:gd name="T0" fmla="*/ 1 w 8"/>
                  <a:gd name="T1" fmla="*/ 3 h 8"/>
                  <a:gd name="T2" fmla="*/ 5 w 8"/>
                  <a:gd name="T3" fmla="*/ 1 h 8"/>
                  <a:gd name="T4" fmla="*/ 7 w 8"/>
                  <a:gd name="T5" fmla="*/ 5 h 8"/>
                  <a:gd name="T6" fmla="*/ 3 w 8"/>
                  <a:gd name="T7" fmla="*/ 7 h 8"/>
                  <a:gd name="T8" fmla="*/ 1 w 8"/>
                  <a:gd name="T9" fmla="*/ 3 h 8"/>
                </a:gdLst>
                <a:ahLst/>
                <a:cxnLst>
                  <a:cxn ang="0">
                    <a:pos x="T0" y="T1"/>
                  </a:cxn>
                  <a:cxn ang="0">
                    <a:pos x="T2" y="T3"/>
                  </a:cxn>
                  <a:cxn ang="0">
                    <a:pos x="T4" y="T5"/>
                  </a:cxn>
                  <a:cxn ang="0">
                    <a:pos x="T6" y="T7"/>
                  </a:cxn>
                  <a:cxn ang="0">
                    <a:pos x="T8" y="T9"/>
                  </a:cxn>
                </a:cxnLst>
                <a:rect l="0" t="0" r="r" b="b"/>
                <a:pathLst>
                  <a:path w="8" h="8">
                    <a:moveTo>
                      <a:pt x="1" y="3"/>
                    </a:moveTo>
                    <a:cubicBezTo>
                      <a:pt x="1" y="1"/>
                      <a:pt x="3" y="0"/>
                      <a:pt x="5" y="1"/>
                    </a:cubicBezTo>
                    <a:cubicBezTo>
                      <a:pt x="7" y="2"/>
                      <a:pt x="8" y="3"/>
                      <a:pt x="7" y="5"/>
                    </a:cubicBezTo>
                    <a:cubicBezTo>
                      <a:pt x="7" y="7"/>
                      <a:pt x="5" y="8"/>
                      <a:pt x="3" y="7"/>
                    </a:cubicBezTo>
                    <a:cubicBezTo>
                      <a:pt x="1" y="7"/>
                      <a:pt x="0" y="5"/>
                      <a:pt x="1" y="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661" name="Freeform 36"/>
              <p:cNvSpPr>
                <a:spLocks/>
              </p:cNvSpPr>
              <p:nvPr/>
            </p:nvSpPr>
            <p:spPr bwMode="auto">
              <a:xfrm>
                <a:off x="789" y="2685"/>
                <a:ext cx="8" cy="11"/>
              </a:xfrm>
              <a:custGeom>
                <a:avLst/>
                <a:gdLst>
                  <a:gd name="T0" fmla="*/ 0 w 3"/>
                  <a:gd name="T1" fmla="*/ 2 h 4"/>
                  <a:gd name="T2" fmla="*/ 2 w 3"/>
                  <a:gd name="T3" fmla="*/ 1 h 4"/>
                  <a:gd name="T4" fmla="*/ 3 w 3"/>
                  <a:gd name="T5" fmla="*/ 2 h 4"/>
                  <a:gd name="T6" fmla="*/ 1 w 3"/>
                  <a:gd name="T7" fmla="*/ 3 h 4"/>
                  <a:gd name="T8" fmla="*/ 0 w 3"/>
                  <a:gd name="T9" fmla="*/ 2 h 4"/>
                </a:gdLst>
                <a:ahLst/>
                <a:cxnLst>
                  <a:cxn ang="0">
                    <a:pos x="T0" y="T1"/>
                  </a:cxn>
                  <a:cxn ang="0">
                    <a:pos x="T2" y="T3"/>
                  </a:cxn>
                  <a:cxn ang="0">
                    <a:pos x="T4" y="T5"/>
                  </a:cxn>
                  <a:cxn ang="0">
                    <a:pos x="T6" y="T7"/>
                  </a:cxn>
                  <a:cxn ang="0">
                    <a:pos x="T8" y="T9"/>
                  </a:cxn>
                </a:cxnLst>
                <a:rect l="0" t="0" r="r" b="b"/>
                <a:pathLst>
                  <a:path w="3" h="4">
                    <a:moveTo>
                      <a:pt x="0" y="2"/>
                    </a:moveTo>
                    <a:cubicBezTo>
                      <a:pt x="0" y="1"/>
                      <a:pt x="1" y="0"/>
                      <a:pt x="2" y="1"/>
                    </a:cubicBezTo>
                    <a:cubicBezTo>
                      <a:pt x="3" y="1"/>
                      <a:pt x="3" y="2"/>
                      <a:pt x="3" y="2"/>
                    </a:cubicBezTo>
                    <a:cubicBezTo>
                      <a:pt x="3" y="3"/>
                      <a:pt x="2" y="4"/>
                      <a:pt x="1" y="3"/>
                    </a:cubicBezTo>
                    <a:cubicBezTo>
                      <a:pt x="0" y="3"/>
                      <a:pt x="0" y="2"/>
                      <a:pt x="0" y="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662" name="Freeform 37"/>
              <p:cNvSpPr>
                <a:spLocks/>
              </p:cNvSpPr>
              <p:nvPr/>
            </p:nvSpPr>
            <p:spPr bwMode="auto">
              <a:xfrm>
                <a:off x="759" y="2696"/>
                <a:ext cx="10" cy="13"/>
              </a:xfrm>
              <a:custGeom>
                <a:avLst/>
                <a:gdLst>
                  <a:gd name="T0" fmla="*/ 0 w 4"/>
                  <a:gd name="T1" fmla="*/ 2 h 5"/>
                  <a:gd name="T2" fmla="*/ 3 w 4"/>
                  <a:gd name="T3" fmla="*/ 1 h 5"/>
                  <a:gd name="T4" fmla="*/ 4 w 4"/>
                  <a:gd name="T5" fmla="*/ 3 h 5"/>
                  <a:gd name="T6" fmla="*/ 1 w 4"/>
                  <a:gd name="T7" fmla="*/ 5 h 5"/>
                  <a:gd name="T8" fmla="*/ 0 w 4"/>
                  <a:gd name="T9" fmla="*/ 2 h 5"/>
                </a:gdLst>
                <a:ahLst/>
                <a:cxnLst>
                  <a:cxn ang="0">
                    <a:pos x="T0" y="T1"/>
                  </a:cxn>
                  <a:cxn ang="0">
                    <a:pos x="T2" y="T3"/>
                  </a:cxn>
                  <a:cxn ang="0">
                    <a:pos x="T4" y="T5"/>
                  </a:cxn>
                  <a:cxn ang="0">
                    <a:pos x="T6" y="T7"/>
                  </a:cxn>
                  <a:cxn ang="0">
                    <a:pos x="T8" y="T9"/>
                  </a:cxn>
                </a:cxnLst>
                <a:rect l="0" t="0" r="r" b="b"/>
                <a:pathLst>
                  <a:path w="4" h="5">
                    <a:moveTo>
                      <a:pt x="0" y="2"/>
                    </a:moveTo>
                    <a:cubicBezTo>
                      <a:pt x="0" y="1"/>
                      <a:pt x="1" y="0"/>
                      <a:pt x="3" y="1"/>
                    </a:cubicBezTo>
                    <a:cubicBezTo>
                      <a:pt x="4" y="1"/>
                      <a:pt x="4" y="2"/>
                      <a:pt x="4" y="3"/>
                    </a:cubicBezTo>
                    <a:cubicBezTo>
                      <a:pt x="3" y="4"/>
                      <a:pt x="2" y="5"/>
                      <a:pt x="1" y="5"/>
                    </a:cubicBezTo>
                    <a:cubicBezTo>
                      <a:pt x="0" y="4"/>
                      <a:pt x="0" y="3"/>
                      <a:pt x="0" y="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663" name="Freeform 38"/>
              <p:cNvSpPr>
                <a:spLocks/>
              </p:cNvSpPr>
              <p:nvPr/>
            </p:nvSpPr>
            <p:spPr bwMode="auto">
              <a:xfrm>
                <a:off x="744" y="2168"/>
                <a:ext cx="185" cy="109"/>
              </a:xfrm>
              <a:custGeom>
                <a:avLst/>
                <a:gdLst>
                  <a:gd name="T0" fmla="*/ 71 w 74"/>
                  <a:gd name="T1" fmla="*/ 33 h 41"/>
                  <a:gd name="T2" fmla="*/ 64 w 74"/>
                  <a:gd name="T3" fmla="*/ 39 h 41"/>
                  <a:gd name="T4" fmla="*/ 5 w 74"/>
                  <a:gd name="T5" fmla="*/ 23 h 41"/>
                  <a:gd name="T6" fmla="*/ 2 w 74"/>
                  <a:gd name="T7" fmla="*/ 10 h 41"/>
                  <a:gd name="T8" fmla="*/ 2 w 74"/>
                  <a:gd name="T9" fmla="*/ 10 h 41"/>
                  <a:gd name="T10" fmla="*/ 12 w 74"/>
                  <a:gd name="T11" fmla="*/ 2 h 41"/>
                  <a:gd name="T12" fmla="*/ 68 w 74"/>
                  <a:gd name="T13" fmla="*/ 20 h 41"/>
                  <a:gd name="T14" fmla="*/ 71 w 74"/>
                  <a:gd name="T15" fmla="*/ 33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 h="41">
                    <a:moveTo>
                      <a:pt x="71" y="33"/>
                    </a:moveTo>
                    <a:cubicBezTo>
                      <a:pt x="70" y="39"/>
                      <a:pt x="70" y="41"/>
                      <a:pt x="64" y="39"/>
                    </a:cubicBezTo>
                    <a:cubicBezTo>
                      <a:pt x="5" y="23"/>
                      <a:pt x="5" y="23"/>
                      <a:pt x="5" y="23"/>
                    </a:cubicBezTo>
                    <a:cubicBezTo>
                      <a:pt x="0" y="21"/>
                      <a:pt x="0" y="16"/>
                      <a:pt x="2" y="10"/>
                    </a:cubicBezTo>
                    <a:cubicBezTo>
                      <a:pt x="2" y="10"/>
                      <a:pt x="2" y="10"/>
                      <a:pt x="2" y="10"/>
                    </a:cubicBezTo>
                    <a:cubicBezTo>
                      <a:pt x="4" y="4"/>
                      <a:pt x="6" y="0"/>
                      <a:pt x="12" y="2"/>
                    </a:cubicBezTo>
                    <a:cubicBezTo>
                      <a:pt x="68" y="20"/>
                      <a:pt x="68" y="20"/>
                      <a:pt x="68" y="20"/>
                    </a:cubicBezTo>
                    <a:cubicBezTo>
                      <a:pt x="74" y="22"/>
                      <a:pt x="73" y="27"/>
                      <a:pt x="71" y="33"/>
                    </a:cubicBezTo>
                    <a:close/>
                  </a:path>
                </a:pathLst>
              </a:custGeom>
              <a:solidFill>
                <a:srgbClr val="FEEAB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664" name="Freeform 39"/>
              <p:cNvSpPr>
                <a:spLocks/>
              </p:cNvSpPr>
              <p:nvPr/>
            </p:nvSpPr>
            <p:spPr bwMode="auto">
              <a:xfrm>
                <a:off x="802" y="2205"/>
                <a:ext cx="52" cy="35"/>
              </a:xfrm>
              <a:custGeom>
                <a:avLst/>
                <a:gdLst>
                  <a:gd name="T0" fmla="*/ 1 w 21"/>
                  <a:gd name="T1" fmla="*/ 3 h 13"/>
                  <a:gd name="T2" fmla="*/ 12 w 21"/>
                  <a:gd name="T3" fmla="*/ 1 h 13"/>
                  <a:gd name="T4" fmla="*/ 20 w 21"/>
                  <a:gd name="T5" fmla="*/ 9 h 13"/>
                  <a:gd name="T6" fmla="*/ 9 w 21"/>
                  <a:gd name="T7" fmla="*/ 11 h 13"/>
                  <a:gd name="T8" fmla="*/ 1 w 21"/>
                  <a:gd name="T9" fmla="*/ 3 h 13"/>
                </a:gdLst>
                <a:ahLst/>
                <a:cxnLst>
                  <a:cxn ang="0">
                    <a:pos x="T0" y="T1"/>
                  </a:cxn>
                  <a:cxn ang="0">
                    <a:pos x="T2" y="T3"/>
                  </a:cxn>
                  <a:cxn ang="0">
                    <a:pos x="T4" y="T5"/>
                  </a:cxn>
                  <a:cxn ang="0">
                    <a:pos x="T6" y="T7"/>
                  </a:cxn>
                  <a:cxn ang="0">
                    <a:pos x="T8" y="T9"/>
                  </a:cxn>
                </a:cxnLst>
                <a:rect l="0" t="0" r="r" b="b"/>
                <a:pathLst>
                  <a:path w="21" h="13">
                    <a:moveTo>
                      <a:pt x="1" y="3"/>
                    </a:moveTo>
                    <a:cubicBezTo>
                      <a:pt x="2" y="1"/>
                      <a:pt x="7" y="0"/>
                      <a:pt x="12" y="1"/>
                    </a:cubicBezTo>
                    <a:cubicBezTo>
                      <a:pt x="17" y="3"/>
                      <a:pt x="21" y="7"/>
                      <a:pt x="20" y="9"/>
                    </a:cubicBezTo>
                    <a:cubicBezTo>
                      <a:pt x="19" y="12"/>
                      <a:pt x="14" y="13"/>
                      <a:pt x="9" y="11"/>
                    </a:cubicBezTo>
                    <a:cubicBezTo>
                      <a:pt x="4" y="10"/>
                      <a:pt x="0" y="6"/>
                      <a:pt x="1" y="3"/>
                    </a:cubicBezTo>
                    <a:close/>
                  </a:path>
                </a:pathLst>
              </a:custGeom>
              <a:solidFill>
                <a:srgbClr val="FCBEA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665" name="Freeform 40"/>
              <p:cNvSpPr>
                <a:spLocks/>
              </p:cNvSpPr>
              <p:nvPr/>
            </p:nvSpPr>
            <p:spPr bwMode="auto">
              <a:xfrm>
                <a:off x="807" y="2208"/>
                <a:ext cx="35" cy="21"/>
              </a:xfrm>
              <a:custGeom>
                <a:avLst/>
                <a:gdLst>
                  <a:gd name="T0" fmla="*/ 2 w 14"/>
                  <a:gd name="T1" fmla="*/ 4 h 8"/>
                  <a:gd name="T2" fmla="*/ 12 w 14"/>
                  <a:gd name="T3" fmla="*/ 3 h 8"/>
                  <a:gd name="T4" fmla="*/ 14 w 14"/>
                  <a:gd name="T5" fmla="*/ 4 h 8"/>
                  <a:gd name="T6" fmla="*/ 10 w 14"/>
                  <a:gd name="T7" fmla="*/ 1 h 8"/>
                  <a:gd name="T8" fmla="*/ 0 w 14"/>
                  <a:gd name="T9" fmla="*/ 3 h 8"/>
                  <a:gd name="T10" fmla="*/ 4 w 14"/>
                  <a:gd name="T11" fmla="*/ 8 h 8"/>
                  <a:gd name="T12" fmla="*/ 2 w 14"/>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14" h="8">
                    <a:moveTo>
                      <a:pt x="2" y="4"/>
                    </a:moveTo>
                    <a:cubicBezTo>
                      <a:pt x="3" y="2"/>
                      <a:pt x="7" y="1"/>
                      <a:pt x="12" y="3"/>
                    </a:cubicBezTo>
                    <a:cubicBezTo>
                      <a:pt x="13" y="3"/>
                      <a:pt x="14" y="3"/>
                      <a:pt x="14" y="4"/>
                    </a:cubicBezTo>
                    <a:cubicBezTo>
                      <a:pt x="13" y="3"/>
                      <a:pt x="12" y="2"/>
                      <a:pt x="10" y="1"/>
                    </a:cubicBezTo>
                    <a:cubicBezTo>
                      <a:pt x="5" y="0"/>
                      <a:pt x="1" y="0"/>
                      <a:pt x="0" y="3"/>
                    </a:cubicBezTo>
                    <a:cubicBezTo>
                      <a:pt x="0" y="4"/>
                      <a:pt x="1" y="7"/>
                      <a:pt x="4" y="8"/>
                    </a:cubicBezTo>
                    <a:cubicBezTo>
                      <a:pt x="3" y="7"/>
                      <a:pt x="2" y="6"/>
                      <a:pt x="2" y="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666" name="Freeform 41"/>
              <p:cNvSpPr>
                <a:spLocks/>
              </p:cNvSpPr>
              <p:nvPr/>
            </p:nvSpPr>
            <p:spPr bwMode="auto">
              <a:xfrm>
                <a:off x="754" y="2181"/>
                <a:ext cx="70" cy="32"/>
              </a:xfrm>
              <a:custGeom>
                <a:avLst/>
                <a:gdLst>
                  <a:gd name="T0" fmla="*/ 0 w 28"/>
                  <a:gd name="T1" fmla="*/ 12 h 12"/>
                  <a:gd name="T2" fmla="*/ 6 w 28"/>
                  <a:gd name="T3" fmla="*/ 1 h 12"/>
                  <a:gd name="T4" fmla="*/ 28 w 28"/>
                  <a:gd name="T5" fmla="*/ 7 h 12"/>
                  <a:gd name="T6" fmla="*/ 1 w 28"/>
                  <a:gd name="T7" fmla="*/ 10 h 12"/>
                </a:gdLst>
                <a:ahLst/>
                <a:cxnLst>
                  <a:cxn ang="0">
                    <a:pos x="T0" y="T1"/>
                  </a:cxn>
                  <a:cxn ang="0">
                    <a:pos x="T2" y="T3"/>
                  </a:cxn>
                  <a:cxn ang="0">
                    <a:pos x="T4" y="T5"/>
                  </a:cxn>
                  <a:cxn ang="0">
                    <a:pos x="T6" y="T7"/>
                  </a:cxn>
                </a:cxnLst>
                <a:rect l="0" t="0" r="r" b="b"/>
                <a:pathLst>
                  <a:path w="28" h="12">
                    <a:moveTo>
                      <a:pt x="0" y="12"/>
                    </a:moveTo>
                    <a:cubicBezTo>
                      <a:pt x="1" y="8"/>
                      <a:pt x="2" y="2"/>
                      <a:pt x="6" y="1"/>
                    </a:cubicBezTo>
                    <a:cubicBezTo>
                      <a:pt x="10" y="0"/>
                      <a:pt x="25" y="5"/>
                      <a:pt x="28" y="7"/>
                    </a:cubicBezTo>
                    <a:cubicBezTo>
                      <a:pt x="22" y="4"/>
                      <a:pt x="5" y="2"/>
                      <a:pt x="1" y="10"/>
                    </a:cubicBezTo>
                  </a:path>
                </a:pathLst>
              </a:custGeom>
              <a:solidFill>
                <a:srgbClr val="FFF8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667" name="Freeform 42"/>
              <p:cNvSpPr>
                <a:spLocks/>
              </p:cNvSpPr>
              <p:nvPr/>
            </p:nvSpPr>
            <p:spPr bwMode="auto">
              <a:xfrm>
                <a:off x="832" y="2229"/>
                <a:ext cx="87" cy="38"/>
              </a:xfrm>
              <a:custGeom>
                <a:avLst/>
                <a:gdLst>
                  <a:gd name="T0" fmla="*/ 4 w 35"/>
                  <a:gd name="T1" fmla="*/ 5 h 14"/>
                  <a:gd name="T2" fmla="*/ 25 w 35"/>
                  <a:gd name="T3" fmla="*/ 13 h 14"/>
                  <a:gd name="T4" fmla="*/ 33 w 35"/>
                  <a:gd name="T5" fmla="*/ 9 h 14"/>
                  <a:gd name="T6" fmla="*/ 33 w 35"/>
                  <a:gd name="T7" fmla="*/ 0 h 14"/>
                  <a:gd name="T8" fmla="*/ 19 w 35"/>
                  <a:gd name="T9" fmla="*/ 8 h 14"/>
                  <a:gd name="T10" fmla="*/ 9 w 35"/>
                  <a:gd name="T11" fmla="*/ 6 h 14"/>
                  <a:gd name="T12" fmla="*/ 0 w 35"/>
                  <a:gd name="T13" fmla="*/ 4 h 14"/>
                </a:gdLst>
                <a:ahLst/>
                <a:cxnLst>
                  <a:cxn ang="0">
                    <a:pos x="T0" y="T1"/>
                  </a:cxn>
                  <a:cxn ang="0">
                    <a:pos x="T2" y="T3"/>
                  </a:cxn>
                  <a:cxn ang="0">
                    <a:pos x="T4" y="T5"/>
                  </a:cxn>
                  <a:cxn ang="0">
                    <a:pos x="T6" y="T7"/>
                  </a:cxn>
                  <a:cxn ang="0">
                    <a:pos x="T8" y="T9"/>
                  </a:cxn>
                  <a:cxn ang="0">
                    <a:pos x="T10" y="T11"/>
                  </a:cxn>
                  <a:cxn ang="0">
                    <a:pos x="T12" y="T13"/>
                  </a:cxn>
                </a:cxnLst>
                <a:rect l="0" t="0" r="r" b="b"/>
                <a:pathLst>
                  <a:path w="35" h="14">
                    <a:moveTo>
                      <a:pt x="4" y="5"/>
                    </a:moveTo>
                    <a:cubicBezTo>
                      <a:pt x="9" y="9"/>
                      <a:pt x="18" y="11"/>
                      <a:pt x="25" y="13"/>
                    </a:cubicBezTo>
                    <a:cubicBezTo>
                      <a:pt x="29" y="14"/>
                      <a:pt x="31" y="13"/>
                      <a:pt x="33" y="9"/>
                    </a:cubicBezTo>
                    <a:cubicBezTo>
                      <a:pt x="34" y="7"/>
                      <a:pt x="35" y="2"/>
                      <a:pt x="33" y="0"/>
                    </a:cubicBezTo>
                    <a:cubicBezTo>
                      <a:pt x="33" y="7"/>
                      <a:pt x="25" y="9"/>
                      <a:pt x="19" y="8"/>
                    </a:cubicBezTo>
                    <a:cubicBezTo>
                      <a:pt x="15" y="8"/>
                      <a:pt x="12" y="6"/>
                      <a:pt x="9" y="6"/>
                    </a:cubicBezTo>
                    <a:cubicBezTo>
                      <a:pt x="6" y="5"/>
                      <a:pt x="2" y="5"/>
                      <a:pt x="0" y="4"/>
                    </a:cubicBezTo>
                  </a:path>
                </a:pathLst>
              </a:custGeom>
              <a:solidFill>
                <a:srgbClr val="EAD08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668" name="Freeform 43"/>
              <p:cNvSpPr>
                <a:spLocks/>
              </p:cNvSpPr>
              <p:nvPr/>
            </p:nvSpPr>
            <p:spPr bwMode="auto">
              <a:xfrm>
                <a:off x="744" y="2168"/>
                <a:ext cx="185" cy="109"/>
              </a:xfrm>
              <a:custGeom>
                <a:avLst/>
                <a:gdLst>
                  <a:gd name="T0" fmla="*/ 71 w 74"/>
                  <a:gd name="T1" fmla="*/ 33 h 41"/>
                  <a:gd name="T2" fmla="*/ 64 w 74"/>
                  <a:gd name="T3" fmla="*/ 39 h 41"/>
                  <a:gd name="T4" fmla="*/ 5 w 74"/>
                  <a:gd name="T5" fmla="*/ 23 h 41"/>
                  <a:gd name="T6" fmla="*/ 2 w 74"/>
                  <a:gd name="T7" fmla="*/ 10 h 41"/>
                  <a:gd name="T8" fmla="*/ 2 w 74"/>
                  <a:gd name="T9" fmla="*/ 10 h 41"/>
                  <a:gd name="T10" fmla="*/ 12 w 74"/>
                  <a:gd name="T11" fmla="*/ 2 h 41"/>
                  <a:gd name="T12" fmla="*/ 68 w 74"/>
                  <a:gd name="T13" fmla="*/ 20 h 41"/>
                  <a:gd name="T14" fmla="*/ 71 w 74"/>
                  <a:gd name="T15" fmla="*/ 33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 h="41">
                    <a:moveTo>
                      <a:pt x="71" y="33"/>
                    </a:moveTo>
                    <a:cubicBezTo>
                      <a:pt x="70" y="39"/>
                      <a:pt x="70" y="41"/>
                      <a:pt x="64" y="39"/>
                    </a:cubicBezTo>
                    <a:cubicBezTo>
                      <a:pt x="5" y="23"/>
                      <a:pt x="5" y="23"/>
                      <a:pt x="5" y="23"/>
                    </a:cubicBezTo>
                    <a:cubicBezTo>
                      <a:pt x="0" y="21"/>
                      <a:pt x="0" y="16"/>
                      <a:pt x="2" y="10"/>
                    </a:cubicBezTo>
                    <a:cubicBezTo>
                      <a:pt x="2" y="10"/>
                      <a:pt x="2" y="10"/>
                      <a:pt x="2" y="10"/>
                    </a:cubicBezTo>
                    <a:cubicBezTo>
                      <a:pt x="4" y="4"/>
                      <a:pt x="6" y="0"/>
                      <a:pt x="12" y="2"/>
                    </a:cubicBezTo>
                    <a:cubicBezTo>
                      <a:pt x="68" y="20"/>
                      <a:pt x="68" y="20"/>
                      <a:pt x="68" y="20"/>
                    </a:cubicBezTo>
                    <a:cubicBezTo>
                      <a:pt x="74" y="22"/>
                      <a:pt x="73" y="27"/>
                      <a:pt x="71" y="33"/>
                    </a:cubicBezTo>
                    <a:close/>
                  </a:path>
                </a:pathLst>
              </a:custGeom>
              <a:noFill/>
              <a:ln w="7938" cap="rnd">
                <a:solidFill>
                  <a:srgbClr val="333333"/>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669" name="Freeform 44"/>
              <p:cNvSpPr>
                <a:spLocks/>
              </p:cNvSpPr>
              <p:nvPr/>
            </p:nvSpPr>
            <p:spPr bwMode="auto">
              <a:xfrm>
                <a:off x="917" y="2224"/>
                <a:ext cx="170" cy="123"/>
              </a:xfrm>
              <a:custGeom>
                <a:avLst/>
                <a:gdLst>
                  <a:gd name="T0" fmla="*/ 56 w 68"/>
                  <a:gd name="T1" fmla="*/ 44 h 46"/>
                  <a:gd name="T2" fmla="*/ 6 w 68"/>
                  <a:gd name="T3" fmla="*/ 23 h 46"/>
                  <a:gd name="T4" fmla="*/ 4 w 68"/>
                  <a:gd name="T5" fmla="*/ 10 h 46"/>
                  <a:gd name="T6" fmla="*/ 4 w 68"/>
                  <a:gd name="T7" fmla="*/ 10 h 46"/>
                  <a:gd name="T8" fmla="*/ 14 w 68"/>
                  <a:gd name="T9" fmla="*/ 3 h 46"/>
                  <a:gd name="T10" fmla="*/ 61 w 68"/>
                  <a:gd name="T11" fmla="*/ 26 h 46"/>
                  <a:gd name="T12" fmla="*/ 65 w 68"/>
                  <a:gd name="T13" fmla="*/ 41 h 46"/>
                  <a:gd name="T14" fmla="*/ 56 w 68"/>
                  <a:gd name="T15" fmla="*/ 44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46">
                    <a:moveTo>
                      <a:pt x="56" y="44"/>
                    </a:moveTo>
                    <a:cubicBezTo>
                      <a:pt x="6" y="23"/>
                      <a:pt x="6" y="23"/>
                      <a:pt x="6" y="23"/>
                    </a:cubicBezTo>
                    <a:cubicBezTo>
                      <a:pt x="0" y="21"/>
                      <a:pt x="2" y="16"/>
                      <a:pt x="4" y="10"/>
                    </a:cubicBezTo>
                    <a:cubicBezTo>
                      <a:pt x="4" y="10"/>
                      <a:pt x="4" y="10"/>
                      <a:pt x="4" y="10"/>
                    </a:cubicBezTo>
                    <a:cubicBezTo>
                      <a:pt x="7" y="5"/>
                      <a:pt x="9" y="0"/>
                      <a:pt x="14" y="3"/>
                    </a:cubicBezTo>
                    <a:cubicBezTo>
                      <a:pt x="27" y="8"/>
                      <a:pt x="53" y="20"/>
                      <a:pt x="61" y="26"/>
                    </a:cubicBezTo>
                    <a:cubicBezTo>
                      <a:pt x="68" y="31"/>
                      <a:pt x="66" y="38"/>
                      <a:pt x="65" y="41"/>
                    </a:cubicBezTo>
                    <a:cubicBezTo>
                      <a:pt x="63" y="44"/>
                      <a:pt x="61" y="46"/>
                      <a:pt x="56" y="44"/>
                    </a:cubicBezTo>
                    <a:close/>
                  </a:path>
                </a:pathLst>
              </a:custGeom>
              <a:solidFill>
                <a:srgbClr val="FEEAB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670" name="Freeform 45"/>
              <p:cNvSpPr>
                <a:spLocks/>
              </p:cNvSpPr>
              <p:nvPr/>
            </p:nvSpPr>
            <p:spPr bwMode="auto">
              <a:xfrm>
                <a:off x="974" y="2269"/>
                <a:ext cx="53" cy="38"/>
              </a:xfrm>
              <a:custGeom>
                <a:avLst/>
                <a:gdLst>
                  <a:gd name="T0" fmla="*/ 1 w 21"/>
                  <a:gd name="T1" fmla="*/ 3 h 14"/>
                  <a:gd name="T2" fmla="*/ 12 w 21"/>
                  <a:gd name="T3" fmla="*/ 2 h 14"/>
                  <a:gd name="T4" fmla="*/ 20 w 21"/>
                  <a:gd name="T5" fmla="*/ 11 h 14"/>
                  <a:gd name="T6" fmla="*/ 8 w 21"/>
                  <a:gd name="T7" fmla="*/ 12 h 14"/>
                  <a:gd name="T8" fmla="*/ 1 w 21"/>
                  <a:gd name="T9" fmla="*/ 3 h 14"/>
                </a:gdLst>
                <a:ahLst/>
                <a:cxnLst>
                  <a:cxn ang="0">
                    <a:pos x="T0" y="T1"/>
                  </a:cxn>
                  <a:cxn ang="0">
                    <a:pos x="T2" y="T3"/>
                  </a:cxn>
                  <a:cxn ang="0">
                    <a:pos x="T4" y="T5"/>
                  </a:cxn>
                  <a:cxn ang="0">
                    <a:pos x="T6" y="T7"/>
                  </a:cxn>
                  <a:cxn ang="0">
                    <a:pos x="T8" y="T9"/>
                  </a:cxn>
                </a:cxnLst>
                <a:rect l="0" t="0" r="r" b="b"/>
                <a:pathLst>
                  <a:path w="21" h="14">
                    <a:moveTo>
                      <a:pt x="1" y="3"/>
                    </a:moveTo>
                    <a:cubicBezTo>
                      <a:pt x="2" y="0"/>
                      <a:pt x="7" y="0"/>
                      <a:pt x="12" y="2"/>
                    </a:cubicBezTo>
                    <a:cubicBezTo>
                      <a:pt x="17" y="4"/>
                      <a:pt x="21" y="8"/>
                      <a:pt x="20" y="11"/>
                    </a:cubicBezTo>
                    <a:cubicBezTo>
                      <a:pt x="18" y="14"/>
                      <a:pt x="13" y="14"/>
                      <a:pt x="8" y="12"/>
                    </a:cubicBezTo>
                    <a:cubicBezTo>
                      <a:pt x="3" y="10"/>
                      <a:pt x="0" y="6"/>
                      <a:pt x="1" y="3"/>
                    </a:cubicBezTo>
                    <a:close/>
                  </a:path>
                </a:pathLst>
              </a:custGeom>
              <a:solidFill>
                <a:srgbClr val="FCBEA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671" name="Freeform 46"/>
              <p:cNvSpPr>
                <a:spLocks/>
              </p:cNvSpPr>
              <p:nvPr/>
            </p:nvSpPr>
            <p:spPr bwMode="auto">
              <a:xfrm>
                <a:off x="979" y="2272"/>
                <a:ext cx="38" cy="24"/>
              </a:xfrm>
              <a:custGeom>
                <a:avLst/>
                <a:gdLst>
                  <a:gd name="T0" fmla="*/ 3 w 15"/>
                  <a:gd name="T1" fmla="*/ 5 h 9"/>
                  <a:gd name="T2" fmla="*/ 12 w 15"/>
                  <a:gd name="T3" fmla="*/ 4 h 9"/>
                  <a:gd name="T4" fmla="*/ 15 w 15"/>
                  <a:gd name="T5" fmla="*/ 5 h 9"/>
                  <a:gd name="T6" fmla="*/ 10 w 15"/>
                  <a:gd name="T7" fmla="*/ 2 h 9"/>
                  <a:gd name="T8" fmla="*/ 1 w 15"/>
                  <a:gd name="T9" fmla="*/ 3 h 9"/>
                  <a:gd name="T10" fmla="*/ 4 w 15"/>
                  <a:gd name="T11" fmla="*/ 9 h 9"/>
                  <a:gd name="T12" fmla="*/ 3 w 15"/>
                  <a:gd name="T13" fmla="*/ 5 h 9"/>
                </a:gdLst>
                <a:ahLst/>
                <a:cxnLst>
                  <a:cxn ang="0">
                    <a:pos x="T0" y="T1"/>
                  </a:cxn>
                  <a:cxn ang="0">
                    <a:pos x="T2" y="T3"/>
                  </a:cxn>
                  <a:cxn ang="0">
                    <a:pos x="T4" y="T5"/>
                  </a:cxn>
                  <a:cxn ang="0">
                    <a:pos x="T6" y="T7"/>
                  </a:cxn>
                  <a:cxn ang="0">
                    <a:pos x="T8" y="T9"/>
                  </a:cxn>
                  <a:cxn ang="0">
                    <a:pos x="T10" y="T11"/>
                  </a:cxn>
                  <a:cxn ang="0">
                    <a:pos x="T12" y="T13"/>
                  </a:cxn>
                </a:cxnLst>
                <a:rect l="0" t="0" r="r" b="b"/>
                <a:pathLst>
                  <a:path w="15" h="9">
                    <a:moveTo>
                      <a:pt x="3" y="5"/>
                    </a:moveTo>
                    <a:cubicBezTo>
                      <a:pt x="3" y="2"/>
                      <a:pt x="8" y="2"/>
                      <a:pt x="12" y="4"/>
                    </a:cubicBezTo>
                    <a:cubicBezTo>
                      <a:pt x="13" y="4"/>
                      <a:pt x="14" y="5"/>
                      <a:pt x="15" y="5"/>
                    </a:cubicBezTo>
                    <a:cubicBezTo>
                      <a:pt x="14" y="4"/>
                      <a:pt x="12" y="3"/>
                      <a:pt x="10" y="2"/>
                    </a:cubicBezTo>
                    <a:cubicBezTo>
                      <a:pt x="6" y="0"/>
                      <a:pt x="1" y="1"/>
                      <a:pt x="1" y="3"/>
                    </a:cubicBezTo>
                    <a:cubicBezTo>
                      <a:pt x="0" y="5"/>
                      <a:pt x="1" y="7"/>
                      <a:pt x="4" y="9"/>
                    </a:cubicBezTo>
                    <a:cubicBezTo>
                      <a:pt x="3" y="7"/>
                      <a:pt x="2" y="6"/>
                      <a:pt x="3" y="5"/>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672" name="Freeform 47"/>
              <p:cNvSpPr>
                <a:spLocks/>
              </p:cNvSpPr>
              <p:nvPr/>
            </p:nvSpPr>
            <p:spPr bwMode="auto">
              <a:xfrm>
                <a:off x="929" y="2235"/>
                <a:ext cx="78" cy="40"/>
              </a:xfrm>
              <a:custGeom>
                <a:avLst/>
                <a:gdLst>
                  <a:gd name="T0" fmla="*/ 0 w 31"/>
                  <a:gd name="T1" fmla="*/ 14 h 15"/>
                  <a:gd name="T2" fmla="*/ 10 w 31"/>
                  <a:gd name="T3" fmla="*/ 2 h 15"/>
                  <a:gd name="T4" fmla="*/ 19 w 31"/>
                  <a:gd name="T5" fmla="*/ 6 h 15"/>
                  <a:gd name="T6" fmla="*/ 31 w 31"/>
                  <a:gd name="T7" fmla="*/ 12 h 15"/>
                  <a:gd name="T8" fmla="*/ 10 w 31"/>
                  <a:gd name="T9" fmla="*/ 6 h 15"/>
                  <a:gd name="T10" fmla="*/ 4 w 31"/>
                  <a:gd name="T11" fmla="*/ 8 h 15"/>
                  <a:gd name="T12" fmla="*/ 1 w 31"/>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31" h="15">
                    <a:moveTo>
                      <a:pt x="0" y="14"/>
                    </a:moveTo>
                    <a:cubicBezTo>
                      <a:pt x="1" y="9"/>
                      <a:pt x="4" y="0"/>
                      <a:pt x="10" y="2"/>
                    </a:cubicBezTo>
                    <a:cubicBezTo>
                      <a:pt x="13" y="3"/>
                      <a:pt x="17" y="4"/>
                      <a:pt x="19" y="6"/>
                    </a:cubicBezTo>
                    <a:cubicBezTo>
                      <a:pt x="22" y="7"/>
                      <a:pt x="29" y="10"/>
                      <a:pt x="31" y="12"/>
                    </a:cubicBezTo>
                    <a:cubicBezTo>
                      <a:pt x="26" y="9"/>
                      <a:pt x="16" y="5"/>
                      <a:pt x="10" y="6"/>
                    </a:cubicBezTo>
                    <a:cubicBezTo>
                      <a:pt x="7" y="6"/>
                      <a:pt x="6" y="6"/>
                      <a:pt x="4" y="8"/>
                    </a:cubicBezTo>
                    <a:cubicBezTo>
                      <a:pt x="3" y="10"/>
                      <a:pt x="1" y="13"/>
                      <a:pt x="1" y="15"/>
                    </a:cubicBezTo>
                  </a:path>
                </a:pathLst>
              </a:custGeom>
              <a:solidFill>
                <a:srgbClr val="FFF8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673" name="Freeform 48"/>
              <p:cNvSpPr>
                <a:spLocks/>
              </p:cNvSpPr>
              <p:nvPr/>
            </p:nvSpPr>
            <p:spPr bwMode="auto">
              <a:xfrm>
                <a:off x="952" y="2104"/>
                <a:ext cx="82" cy="27"/>
              </a:xfrm>
              <a:custGeom>
                <a:avLst/>
                <a:gdLst>
                  <a:gd name="T0" fmla="*/ 0 w 33"/>
                  <a:gd name="T1" fmla="*/ 7 h 10"/>
                  <a:gd name="T2" fmla="*/ 18 w 33"/>
                  <a:gd name="T3" fmla="*/ 1 h 10"/>
                  <a:gd name="T4" fmla="*/ 27 w 33"/>
                  <a:gd name="T5" fmla="*/ 3 h 10"/>
                  <a:gd name="T6" fmla="*/ 33 w 33"/>
                  <a:gd name="T7" fmla="*/ 10 h 10"/>
                  <a:gd name="T8" fmla="*/ 7 w 33"/>
                  <a:gd name="T9" fmla="*/ 5 h 10"/>
                </a:gdLst>
                <a:ahLst/>
                <a:cxnLst>
                  <a:cxn ang="0">
                    <a:pos x="T0" y="T1"/>
                  </a:cxn>
                  <a:cxn ang="0">
                    <a:pos x="T2" y="T3"/>
                  </a:cxn>
                  <a:cxn ang="0">
                    <a:pos x="T4" y="T5"/>
                  </a:cxn>
                  <a:cxn ang="0">
                    <a:pos x="T6" y="T7"/>
                  </a:cxn>
                  <a:cxn ang="0">
                    <a:pos x="T8" y="T9"/>
                  </a:cxn>
                </a:cxnLst>
                <a:rect l="0" t="0" r="r" b="b"/>
                <a:pathLst>
                  <a:path w="33" h="10">
                    <a:moveTo>
                      <a:pt x="0" y="7"/>
                    </a:moveTo>
                    <a:cubicBezTo>
                      <a:pt x="4" y="2"/>
                      <a:pt x="13" y="0"/>
                      <a:pt x="18" y="1"/>
                    </a:cubicBezTo>
                    <a:cubicBezTo>
                      <a:pt x="21" y="1"/>
                      <a:pt x="24" y="2"/>
                      <a:pt x="27" y="3"/>
                    </a:cubicBezTo>
                    <a:cubicBezTo>
                      <a:pt x="30" y="5"/>
                      <a:pt x="30" y="8"/>
                      <a:pt x="33" y="10"/>
                    </a:cubicBezTo>
                    <a:cubicBezTo>
                      <a:pt x="26" y="6"/>
                      <a:pt x="16" y="1"/>
                      <a:pt x="7" y="5"/>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674" name="Freeform 49"/>
              <p:cNvSpPr>
                <a:spLocks/>
              </p:cNvSpPr>
              <p:nvPr/>
            </p:nvSpPr>
            <p:spPr bwMode="auto">
              <a:xfrm>
                <a:off x="999" y="2296"/>
                <a:ext cx="73" cy="40"/>
              </a:xfrm>
              <a:custGeom>
                <a:avLst/>
                <a:gdLst>
                  <a:gd name="T0" fmla="*/ 5 w 29"/>
                  <a:gd name="T1" fmla="*/ 6 h 15"/>
                  <a:gd name="T2" fmla="*/ 17 w 29"/>
                  <a:gd name="T3" fmla="*/ 12 h 15"/>
                  <a:gd name="T4" fmla="*/ 26 w 29"/>
                  <a:gd name="T5" fmla="*/ 15 h 15"/>
                  <a:gd name="T6" fmla="*/ 29 w 29"/>
                  <a:gd name="T7" fmla="*/ 7 h 15"/>
                  <a:gd name="T8" fmla="*/ 22 w 29"/>
                  <a:gd name="T9" fmla="*/ 0 h 15"/>
                  <a:gd name="T10" fmla="*/ 24 w 29"/>
                  <a:gd name="T11" fmla="*/ 7 h 15"/>
                  <a:gd name="T12" fmla="*/ 16 w 29"/>
                  <a:gd name="T13" fmla="*/ 7 h 15"/>
                  <a:gd name="T14" fmla="*/ 8 w 29"/>
                  <a:gd name="T15" fmla="*/ 6 h 15"/>
                  <a:gd name="T16" fmla="*/ 0 w 29"/>
                  <a:gd name="T17" fmla="*/ 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5">
                    <a:moveTo>
                      <a:pt x="5" y="6"/>
                    </a:moveTo>
                    <a:cubicBezTo>
                      <a:pt x="8" y="7"/>
                      <a:pt x="14" y="10"/>
                      <a:pt x="17" y="12"/>
                    </a:cubicBezTo>
                    <a:cubicBezTo>
                      <a:pt x="19" y="12"/>
                      <a:pt x="24" y="15"/>
                      <a:pt x="26" y="15"/>
                    </a:cubicBezTo>
                    <a:cubicBezTo>
                      <a:pt x="29" y="14"/>
                      <a:pt x="29" y="9"/>
                      <a:pt x="29" y="7"/>
                    </a:cubicBezTo>
                    <a:cubicBezTo>
                      <a:pt x="28" y="4"/>
                      <a:pt x="25" y="2"/>
                      <a:pt x="22" y="0"/>
                    </a:cubicBezTo>
                    <a:cubicBezTo>
                      <a:pt x="24" y="2"/>
                      <a:pt x="26" y="5"/>
                      <a:pt x="24" y="7"/>
                    </a:cubicBezTo>
                    <a:cubicBezTo>
                      <a:pt x="22" y="10"/>
                      <a:pt x="18" y="8"/>
                      <a:pt x="16" y="7"/>
                    </a:cubicBezTo>
                    <a:cubicBezTo>
                      <a:pt x="13" y="7"/>
                      <a:pt x="10" y="6"/>
                      <a:pt x="8" y="6"/>
                    </a:cubicBezTo>
                    <a:cubicBezTo>
                      <a:pt x="5" y="5"/>
                      <a:pt x="3" y="6"/>
                      <a:pt x="0" y="4"/>
                    </a:cubicBezTo>
                  </a:path>
                </a:pathLst>
              </a:custGeom>
              <a:solidFill>
                <a:srgbClr val="EAD08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675" name="Freeform 50"/>
              <p:cNvSpPr>
                <a:spLocks/>
              </p:cNvSpPr>
              <p:nvPr/>
            </p:nvSpPr>
            <p:spPr bwMode="auto">
              <a:xfrm>
                <a:off x="917" y="2224"/>
                <a:ext cx="170" cy="123"/>
              </a:xfrm>
              <a:custGeom>
                <a:avLst/>
                <a:gdLst>
                  <a:gd name="T0" fmla="*/ 56 w 68"/>
                  <a:gd name="T1" fmla="*/ 44 h 46"/>
                  <a:gd name="T2" fmla="*/ 6 w 68"/>
                  <a:gd name="T3" fmla="*/ 23 h 46"/>
                  <a:gd name="T4" fmla="*/ 4 w 68"/>
                  <a:gd name="T5" fmla="*/ 10 h 46"/>
                  <a:gd name="T6" fmla="*/ 4 w 68"/>
                  <a:gd name="T7" fmla="*/ 10 h 46"/>
                  <a:gd name="T8" fmla="*/ 14 w 68"/>
                  <a:gd name="T9" fmla="*/ 3 h 46"/>
                  <a:gd name="T10" fmla="*/ 61 w 68"/>
                  <a:gd name="T11" fmla="*/ 26 h 46"/>
                  <a:gd name="T12" fmla="*/ 65 w 68"/>
                  <a:gd name="T13" fmla="*/ 41 h 46"/>
                  <a:gd name="T14" fmla="*/ 56 w 68"/>
                  <a:gd name="T15" fmla="*/ 44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46">
                    <a:moveTo>
                      <a:pt x="56" y="44"/>
                    </a:moveTo>
                    <a:cubicBezTo>
                      <a:pt x="6" y="23"/>
                      <a:pt x="6" y="23"/>
                      <a:pt x="6" y="23"/>
                    </a:cubicBezTo>
                    <a:cubicBezTo>
                      <a:pt x="0" y="21"/>
                      <a:pt x="2" y="16"/>
                      <a:pt x="4" y="10"/>
                    </a:cubicBezTo>
                    <a:cubicBezTo>
                      <a:pt x="4" y="10"/>
                      <a:pt x="4" y="10"/>
                      <a:pt x="4" y="10"/>
                    </a:cubicBezTo>
                    <a:cubicBezTo>
                      <a:pt x="7" y="5"/>
                      <a:pt x="9" y="0"/>
                      <a:pt x="14" y="3"/>
                    </a:cubicBezTo>
                    <a:cubicBezTo>
                      <a:pt x="27" y="8"/>
                      <a:pt x="53" y="20"/>
                      <a:pt x="61" y="26"/>
                    </a:cubicBezTo>
                    <a:cubicBezTo>
                      <a:pt x="68" y="31"/>
                      <a:pt x="66" y="38"/>
                      <a:pt x="65" y="41"/>
                    </a:cubicBezTo>
                    <a:cubicBezTo>
                      <a:pt x="63" y="44"/>
                      <a:pt x="61" y="46"/>
                      <a:pt x="56" y="44"/>
                    </a:cubicBezTo>
                    <a:close/>
                  </a:path>
                </a:pathLst>
              </a:custGeom>
              <a:noFill/>
              <a:ln w="7938" cap="rnd">
                <a:solidFill>
                  <a:srgbClr val="333333"/>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676" name="Freeform 51"/>
              <p:cNvSpPr>
                <a:spLocks/>
              </p:cNvSpPr>
              <p:nvPr/>
            </p:nvSpPr>
            <p:spPr bwMode="auto">
              <a:xfrm>
                <a:off x="1072" y="2309"/>
                <a:ext cx="160" cy="136"/>
              </a:xfrm>
              <a:custGeom>
                <a:avLst/>
                <a:gdLst>
                  <a:gd name="T0" fmla="*/ 50 w 64"/>
                  <a:gd name="T1" fmla="*/ 49 h 51"/>
                  <a:gd name="T2" fmla="*/ 5 w 64"/>
                  <a:gd name="T3" fmla="*/ 19 h 51"/>
                  <a:gd name="T4" fmla="*/ 4 w 64"/>
                  <a:gd name="T5" fmla="*/ 5 h 51"/>
                  <a:gd name="T6" fmla="*/ 4 w 64"/>
                  <a:gd name="T7" fmla="*/ 5 h 51"/>
                  <a:gd name="T8" fmla="*/ 17 w 64"/>
                  <a:gd name="T9" fmla="*/ 4 h 51"/>
                  <a:gd name="T10" fmla="*/ 57 w 64"/>
                  <a:gd name="T11" fmla="*/ 33 h 51"/>
                  <a:gd name="T12" fmla="*/ 60 w 64"/>
                  <a:gd name="T13" fmla="*/ 45 h 51"/>
                  <a:gd name="T14" fmla="*/ 50 w 64"/>
                  <a:gd name="T15" fmla="*/ 49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51">
                    <a:moveTo>
                      <a:pt x="50" y="49"/>
                    </a:moveTo>
                    <a:cubicBezTo>
                      <a:pt x="5" y="19"/>
                      <a:pt x="5" y="19"/>
                      <a:pt x="5" y="19"/>
                    </a:cubicBezTo>
                    <a:cubicBezTo>
                      <a:pt x="0" y="15"/>
                      <a:pt x="1" y="10"/>
                      <a:pt x="4" y="5"/>
                    </a:cubicBezTo>
                    <a:cubicBezTo>
                      <a:pt x="4" y="5"/>
                      <a:pt x="4" y="5"/>
                      <a:pt x="4" y="5"/>
                    </a:cubicBezTo>
                    <a:cubicBezTo>
                      <a:pt x="8" y="0"/>
                      <a:pt x="12" y="1"/>
                      <a:pt x="17" y="4"/>
                    </a:cubicBezTo>
                    <a:cubicBezTo>
                      <a:pt x="29" y="12"/>
                      <a:pt x="50" y="27"/>
                      <a:pt x="57" y="33"/>
                    </a:cubicBezTo>
                    <a:cubicBezTo>
                      <a:pt x="64" y="40"/>
                      <a:pt x="62" y="42"/>
                      <a:pt x="60" y="45"/>
                    </a:cubicBezTo>
                    <a:cubicBezTo>
                      <a:pt x="59" y="48"/>
                      <a:pt x="55" y="51"/>
                      <a:pt x="50" y="49"/>
                    </a:cubicBezTo>
                    <a:close/>
                  </a:path>
                </a:pathLst>
              </a:custGeom>
              <a:solidFill>
                <a:srgbClr val="FEEAB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677" name="Freeform 52"/>
              <p:cNvSpPr>
                <a:spLocks/>
              </p:cNvSpPr>
              <p:nvPr/>
            </p:nvSpPr>
            <p:spPr bwMode="auto">
              <a:xfrm>
                <a:off x="1127" y="2357"/>
                <a:ext cx="45" cy="38"/>
              </a:xfrm>
              <a:custGeom>
                <a:avLst/>
                <a:gdLst>
                  <a:gd name="T0" fmla="*/ 1 w 18"/>
                  <a:gd name="T1" fmla="*/ 2 h 14"/>
                  <a:gd name="T2" fmla="*/ 11 w 18"/>
                  <a:gd name="T3" fmla="*/ 4 h 14"/>
                  <a:gd name="T4" fmla="*/ 17 w 18"/>
                  <a:gd name="T5" fmla="*/ 12 h 14"/>
                  <a:gd name="T6" fmla="*/ 7 w 18"/>
                  <a:gd name="T7" fmla="*/ 11 h 14"/>
                  <a:gd name="T8" fmla="*/ 1 w 18"/>
                  <a:gd name="T9" fmla="*/ 2 h 14"/>
                </a:gdLst>
                <a:ahLst/>
                <a:cxnLst>
                  <a:cxn ang="0">
                    <a:pos x="T0" y="T1"/>
                  </a:cxn>
                  <a:cxn ang="0">
                    <a:pos x="T2" y="T3"/>
                  </a:cxn>
                  <a:cxn ang="0">
                    <a:pos x="T4" y="T5"/>
                  </a:cxn>
                  <a:cxn ang="0">
                    <a:pos x="T6" y="T7"/>
                  </a:cxn>
                  <a:cxn ang="0">
                    <a:pos x="T8" y="T9"/>
                  </a:cxn>
                </a:cxnLst>
                <a:rect l="0" t="0" r="r" b="b"/>
                <a:pathLst>
                  <a:path w="18" h="14">
                    <a:moveTo>
                      <a:pt x="1" y="2"/>
                    </a:moveTo>
                    <a:cubicBezTo>
                      <a:pt x="3" y="0"/>
                      <a:pt x="7" y="1"/>
                      <a:pt x="11" y="4"/>
                    </a:cubicBezTo>
                    <a:cubicBezTo>
                      <a:pt x="15" y="6"/>
                      <a:pt x="18" y="10"/>
                      <a:pt x="17" y="12"/>
                    </a:cubicBezTo>
                    <a:cubicBezTo>
                      <a:pt x="15" y="14"/>
                      <a:pt x="11" y="13"/>
                      <a:pt x="7" y="11"/>
                    </a:cubicBezTo>
                    <a:cubicBezTo>
                      <a:pt x="3" y="8"/>
                      <a:pt x="0" y="4"/>
                      <a:pt x="1" y="2"/>
                    </a:cubicBezTo>
                    <a:close/>
                  </a:path>
                </a:pathLst>
              </a:custGeom>
              <a:solidFill>
                <a:srgbClr val="FCBEA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678" name="Freeform 53"/>
              <p:cNvSpPr>
                <a:spLocks/>
              </p:cNvSpPr>
              <p:nvPr/>
            </p:nvSpPr>
            <p:spPr bwMode="auto">
              <a:xfrm>
                <a:off x="1132" y="2360"/>
                <a:ext cx="32" cy="19"/>
              </a:xfrm>
              <a:custGeom>
                <a:avLst/>
                <a:gdLst>
                  <a:gd name="T0" fmla="*/ 2 w 13"/>
                  <a:gd name="T1" fmla="*/ 4 h 7"/>
                  <a:gd name="T2" fmla="*/ 10 w 13"/>
                  <a:gd name="T3" fmla="*/ 5 h 7"/>
                  <a:gd name="T4" fmla="*/ 13 w 13"/>
                  <a:gd name="T5" fmla="*/ 7 h 7"/>
                  <a:gd name="T6" fmla="*/ 9 w 13"/>
                  <a:gd name="T7" fmla="*/ 3 h 7"/>
                  <a:gd name="T8" fmla="*/ 0 w 13"/>
                  <a:gd name="T9" fmla="*/ 2 h 7"/>
                  <a:gd name="T10" fmla="*/ 3 w 13"/>
                  <a:gd name="T11" fmla="*/ 7 h 7"/>
                  <a:gd name="T12" fmla="*/ 2 w 13"/>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13" h="7">
                    <a:moveTo>
                      <a:pt x="2" y="4"/>
                    </a:moveTo>
                    <a:cubicBezTo>
                      <a:pt x="3" y="2"/>
                      <a:pt x="7" y="3"/>
                      <a:pt x="10" y="5"/>
                    </a:cubicBezTo>
                    <a:cubicBezTo>
                      <a:pt x="11" y="5"/>
                      <a:pt x="12" y="6"/>
                      <a:pt x="13" y="7"/>
                    </a:cubicBezTo>
                    <a:cubicBezTo>
                      <a:pt x="12" y="5"/>
                      <a:pt x="11" y="4"/>
                      <a:pt x="9" y="3"/>
                    </a:cubicBezTo>
                    <a:cubicBezTo>
                      <a:pt x="5" y="1"/>
                      <a:pt x="1" y="0"/>
                      <a:pt x="0" y="2"/>
                    </a:cubicBezTo>
                    <a:cubicBezTo>
                      <a:pt x="0" y="3"/>
                      <a:pt x="1" y="5"/>
                      <a:pt x="3" y="7"/>
                    </a:cubicBezTo>
                    <a:cubicBezTo>
                      <a:pt x="2" y="6"/>
                      <a:pt x="1" y="5"/>
                      <a:pt x="2" y="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679" name="Freeform 54"/>
              <p:cNvSpPr>
                <a:spLocks/>
              </p:cNvSpPr>
              <p:nvPr/>
            </p:nvSpPr>
            <p:spPr bwMode="auto">
              <a:xfrm>
                <a:off x="1082" y="2315"/>
                <a:ext cx="72" cy="42"/>
              </a:xfrm>
              <a:custGeom>
                <a:avLst/>
                <a:gdLst>
                  <a:gd name="T0" fmla="*/ 0 w 29"/>
                  <a:gd name="T1" fmla="*/ 10 h 16"/>
                  <a:gd name="T2" fmla="*/ 10 w 29"/>
                  <a:gd name="T3" fmla="*/ 4 h 16"/>
                  <a:gd name="T4" fmla="*/ 29 w 29"/>
                  <a:gd name="T5" fmla="*/ 16 h 16"/>
                  <a:gd name="T6" fmla="*/ 10 w 29"/>
                  <a:gd name="T7" fmla="*/ 7 h 16"/>
                  <a:gd name="T8" fmla="*/ 1 w 29"/>
                  <a:gd name="T9" fmla="*/ 11 h 16"/>
                </a:gdLst>
                <a:ahLst/>
                <a:cxnLst>
                  <a:cxn ang="0">
                    <a:pos x="T0" y="T1"/>
                  </a:cxn>
                  <a:cxn ang="0">
                    <a:pos x="T2" y="T3"/>
                  </a:cxn>
                  <a:cxn ang="0">
                    <a:pos x="T4" y="T5"/>
                  </a:cxn>
                  <a:cxn ang="0">
                    <a:pos x="T6" y="T7"/>
                  </a:cxn>
                  <a:cxn ang="0">
                    <a:pos x="T8" y="T9"/>
                  </a:cxn>
                </a:cxnLst>
                <a:rect l="0" t="0" r="r" b="b"/>
                <a:pathLst>
                  <a:path w="29" h="16">
                    <a:moveTo>
                      <a:pt x="0" y="10"/>
                    </a:moveTo>
                    <a:cubicBezTo>
                      <a:pt x="2" y="6"/>
                      <a:pt x="4" y="0"/>
                      <a:pt x="10" y="4"/>
                    </a:cubicBezTo>
                    <a:cubicBezTo>
                      <a:pt x="14" y="6"/>
                      <a:pt x="25" y="13"/>
                      <a:pt x="29" y="16"/>
                    </a:cubicBezTo>
                    <a:cubicBezTo>
                      <a:pt x="24" y="15"/>
                      <a:pt x="14" y="8"/>
                      <a:pt x="10" y="7"/>
                    </a:cubicBezTo>
                    <a:cubicBezTo>
                      <a:pt x="7" y="5"/>
                      <a:pt x="1" y="7"/>
                      <a:pt x="1" y="11"/>
                    </a:cubicBezTo>
                  </a:path>
                </a:pathLst>
              </a:custGeom>
              <a:solidFill>
                <a:srgbClr val="FFF8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680" name="Freeform 55"/>
              <p:cNvSpPr>
                <a:spLocks/>
              </p:cNvSpPr>
              <p:nvPr/>
            </p:nvSpPr>
            <p:spPr bwMode="auto">
              <a:xfrm>
                <a:off x="1159" y="2397"/>
                <a:ext cx="65" cy="35"/>
              </a:xfrm>
              <a:custGeom>
                <a:avLst/>
                <a:gdLst>
                  <a:gd name="T0" fmla="*/ 5 w 26"/>
                  <a:gd name="T1" fmla="*/ 3 h 13"/>
                  <a:gd name="T2" fmla="*/ 18 w 26"/>
                  <a:gd name="T3" fmla="*/ 12 h 13"/>
                  <a:gd name="T4" fmla="*/ 21 w 26"/>
                  <a:gd name="T5" fmla="*/ 3 h 13"/>
                  <a:gd name="T6" fmla="*/ 19 w 26"/>
                  <a:gd name="T7" fmla="*/ 9 h 13"/>
                  <a:gd name="T8" fmla="*/ 13 w 26"/>
                  <a:gd name="T9" fmla="*/ 7 h 13"/>
                  <a:gd name="T10" fmla="*/ 0 w 26"/>
                  <a:gd name="T11" fmla="*/ 0 h 13"/>
                </a:gdLst>
                <a:ahLst/>
                <a:cxnLst>
                  <a:cxn ang="0">
                    <a:pos x="T0" y="T1"/>
                  </a:cxn>
                  <a:cxn ang="0">
                    <a:pos x="T2" y="T3"/>
                  </a:cxn>
                  <a:cxn ang="0">
                    <a:pos x="T4" y="T5"/>
                  </a:cxn>
                  <a:cxn ang="0">
                    <a:pos x="T6" y="T7"/>
                  </a:cxn>
                  <a:cxn ang="0">
                    <a:pos x="T8" y="T9"/>
                  </a:cxn>
                  <a:cxn ang="0">
                    <a:pos x="T10" y="T11"/>
                  </a:cxn>
                </a:cxnLst>
                <a:rect l="0" t="0" r="r" b="b"/>
                <a:pathLst>
                  <a:path w="26" h="13">
                    <a:moveTo>
                      <a:pt x="5" y="3"/>
                    </a:moveTo>
                    <a:cubicBezTo>
                      <a:pt x="7" y="6"/>
                      <a:pt x="15" y="11"/>
                      <a:pt x="18" y="12"/>
                    </a:cubicBezTo>
                    <a:cubicBezTo>
                      <a:pt x="24" y="13"/>
                      <a:pt x="26" y="6"/>
                      <a:pt x="21" y="3"/>
                    </a:cubicBezTo>
                    <a:cubicBezTo>
                      <a:pt x="24" y="6"/>
                      <a:pt x="20" y="9"/>
                      <a:pt x="19" y="9"/>
                    </a:cubicBezTo>
                    <a:cubicBezTo>
                      <a:pt x="17" y="8"/>
                      <a:pt x="14" y="8"/>
                      <a:pt x="13" y="7"/>
                    </a:cubicBezTo>
                    <a:cubicBezTo>
                      <a:pt x="8" y="6"/>
                      <a:pt x="4" y="1"/>
                      <a:pt x="0" y="0"/>
                    </a:cubicBezTo>
                  </a:path>
                </a:pathLst>
              </a:custGeom>
              <a:solidFill>
                <a:srgbClr val="EAD08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681" name="Freeform 56"/>
              <p:cNvSpPr>
                <a:spLocks/>
              </p:cNvSpPr>
              <p:nvPr/>
            </p:nvSpPr>
            <p:spPr bwMode="auto">
              <a:xfrm>
                <a:off x="1072" y="2309"/>
                <a:ext cx="160" cy="136"/>
              </a:xfrm>
              <a:custGeom>
                <a:avLst/>
                <a:gdLst>
                  <a:gd name="T0" fmla="*/ 50 w 64"/>
                  <a:gd name="T1" fmla="*/ 49 h 51"/>
                  <a:gd name="T2" fmla="*/ 5 w 64"/>
                  <a:gd name="T3" fmla="*/ 19 h 51"/>
                  <a:gd name="T4" fmla="*/ 4 w 64"/>
                  <a:gd name="T5" fmla="*/ 5 h 51"/>
                  <a:gd name="T6" fmla="*/ 4 w 64"/>
                  <a:gd name="T7" fmla="*/ 5 h 51"/>
                  <a:gd name="T8" fmla="*/ 17 w 64"/>
                  <a:gd name="T9" fmla="*/ 4 h 51"/>
                  <a:gd name="T10" fmla="*/ 57 w 64"/>
                  <a:gd name="T11" fmla="*/ 33 h 51"/>
                  <a:gd name="T12" fmla="*/ 60 w 64"/>
                  <a:gd name="T13" fmla="*/ 45 h 51"/>
                  <a:gd name="T14" fmla="*/ 50 w 64"/>
                  <a:gd name="T15" fmla="*/ 49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51">
                    <a:moveTo>
                      <a:pt x="50" y="49"/>
                    </a:moveTo>
                    <a:cubicBezTo>
                      <a:pt x="5" y="19"/>
                      <a:pt x="5" y="19"/>
                      <a:pt x="5" y="19"/>
                    </a:cubicBezTo>
                    <a:cubicBezTo>
                      <a:pt x="0" y="15"/>
                      <a:pt x="1" y="10"/>
                      <a:pt x="4" y="5"/>
                    </a:cubicBezTo>
                    <a:cubicBezTo>
                      <a:pt x="4" y="5"/>
                      <a:pt x="4" y="5"/>
                      <a:pt x="4" y="5"/>
                    </a:cubicBezTo>
                    <a:cubicBezTo>
                      <a:pt x="8" y="0"/>
                      <a:pt x="12" y="1"/>
                      <a:pt x="17" y="4"/>
                    </a:cubicBezTo>
                    <a:cubicBezTo>
                      <a:pt x="29" y="12"/>
                      <a:pt x="50" y="27"/>
                      <a:pt x="57" y="33"/>
                    </a:cubicBezTo>
                    <a:cubicBezTo>
                      <a:pt x="64" y="40"/>
                      <a:pt x="62" y="42"/>
                      <a:pt x="60" y="45"/>
                    </a:cubicBezTo>
                    <a:cubicBezTo>
                      <a:pt x="59" y="48"/>
                      <a:pt x="55" y="51"/>
                      <a:pt x="50" y="49"/>
                    </a:cubicBezTo>
                    <a:close/>
                  </a:path>
                </a:pathLst>
              </a:custGeom>
              <a:noFill/>
              <a:ln w="7938" cap="rnd">
                <a:solidFill>
                  <a:srgbClr val="333333"/>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682" name="Freeform 57"/>
              <p:cNvSpPr>
                <a:spLocks/>
              </p:cNvSpPr>
              <p:nvPr/>
            </p:nvSpPr>
            <p:spPr bwMode="auto">
              <a:xfrm>
                <a:off x="754" y="2304"/>
                <a:ext cx="293" cy="235"/>
              </a:xfrm>
              <a:custGeom>
                <a:avLst/>
                <a:gdLst>
                  <a:gd name="T0" fmla="*/ 107 w 117"/>
                  <a:gd name="T1" fmla="*/ 63 h 88"/>
                  <a:gd name="T2" fmla="*/ 101 w 117"/>
                  <a:gd name="T3" fmla="*/ 60 h 88"/>
                  <a:gd name="T4" fmla="*/ 88 w 117"/>
                  <a:gd name="T5" fmla="*/ 49 h 88"/>
                  <a:gd name="T6" fmla="*/ 86 w 117"/>
                  <a:gd name="T7" fmla="*/ 46 h 88"/>
                  <a:gd name="T8" fmla="*/ 87 w 117"/>
                  <a:gd name="T9" fmla="*/ 46 h 88"/>
                  <a:gd name="T10" fmla="*/ 94 w 117"/>
                  <a:gd name="T11" fmla="*/ 35 h 88"/>
                  <a:gd name="T12" fmla="*/ 95 w 117"/>
                  <a:gd name="T13" fmla="*/ 31 h 88"/>
                  <a:gd name="T14" fmla="*/ 72 w 117"/>
                  <a:gd name="T15" fmla="*/ 36 h 88"/>
                  <a:gd name="T16" fmla="*/ 60 w 117"/>
                  <a:gd name="T17" fmla="*/ 27 h 88"/>
                  <a:gd name="T18" fmla="*/ 64 w 117"/>
                  <a:gd name="T19" fmla="*/ 17 h 88"/>
                  <a:gd name="T20" fmla="*/ 65 w 117"/>
                  <a:gd name="T21" fmla="*/ 9 h 88"/>
                  <a:gd name="T22" fmla="*/ 55 w 117"/>
                  <a:gd name="T23" fmla="*/ 26 h 88"/>
                  <a:gd name="T24" fmla="*/ 39 w 117"/>
                  <a:gd name="T25" fmla="*/ 27 h 88"/>
                  <a:gd name="T26" fmla="*/ 29 w 117"/>
                  <a:gd name="T27" fmla="*/ 21 h 88"/>
                  <a:gd name="T28" fmla="*/ 28 w 117"/>
                  <a:gd name="T29" fmla="*/ 23 h 88"/>
                  <a:gd name="T30" fmla="*/ 34 w 117"/>
                  <a:gd name="T31" fmla="*/ 32 h 88"/>
                  <a:gd name="T32" fmla="*/ 21 w 117"/>
                  <a:gd name="T33" fmla="*/ 39 h 88"/>
                  <a:gd name="T34" fmla="*/ 18 w 117"/>
                  <a:gd name="T35" fmla="*/ 41 h 88"/>
                  <a:gd name="T36" fmla="*/ 35 w 117"/>
                  <a:gd name="T37" fmla="*/ 52 h 88"/>
                  <a:gd name="T38" fmla="*/ 23 w 117"/>
                  <a:gd name="T39" fmla="*/ 60 h 88"/>
                  <a:gd name="T40" fmla="*/ 14 w 117"/>
                  <a:gd name="T41" fmla="*/ 66 h 88"/>
                  <a:gd name="T42" fmla="*/ 24 w 117"/>
                  <a:gd name="T43" fmla="*/ 61 h 88"/>
                  <a:gd name="T44" fmla="*/ 44 w 117"/>
                  <a:gd name="T45" fmla="*/ 60 h 88"/>
                  <a:gd name="T46" fmla="*/ 52 w 117"/>
                  <a:gd name="T47" fmla="*/ 67 h 88"/>
                  <a:gd name="T48" fmla="*/ 53 w 117"/>
                  <a:gd name="T49" fmla="*/ 68 h 88"/>
                  <a:gd name="T50" fmla="*/ 71 w 117"/>
                  <a:gd name="T51" fmla="*/ 69 h 88"/>
                  <a:gd name="T52" fmla="*/ 73 w 117"/>
                  <a:gd name="T53" fmla="*/ 67 h 88"/>
                  <a:gd name="T54" fmla="*/ 83 w 117"/>
                  <a:gd name="T55" fmla="*/ 64 h 88"/>
                  <a:gd name="T56" fmla="*/ 97 w 117"/>
                  <a:gd name="T57" fmla="*/ 60 h 88"/>
                  <a:gd name="T58" fmla="*/ 102 w 117"/>
                  <a:gd name="T59" fmla="*/ 64 h 88"/>
                  <a:gd name="T60" fmla="*/ 109 w 117"/>
                  <a:gd name="T61" fmla="*/ 66 h 88"/>
                  <a:gd name="T62" fmla="*/ 109 w 117"/>
                  <a:gd name="T63" fmla="*/ 6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7" h="88">
                    <a:moveTo>
                      <a:pt x="109" y="64"/>
                    </a:moveTo>
                    <a:cubicBezTo>
                      <a:pt x="108" y="64"/>
                      <a:pt x="108" y="64"/>
                      <a:pt x="107" y="63"/>
                    </a:cubicBezTo>
                    <a:cubicBezTo>
                      <a:pt x="106" y="63"/>
                      <a:pt x="104" y="62"/>
                      <a:pt x="103" y="62"/>
                    </a:cubicBezTo>
                    <a:cubicBezTo>
                      <a:pt x="101" y="60"/>
                      <a:pt x="101" y="60"/>
                      <a:pt x="101" y="60"/>
                    </a:cubicBezTo>
                    <a:cubicBezTo>
                      <a:pt x="99" y="59"/>
                      <a:pt x="97" y="58"/>
                      <a:pt x="94" y="56"/>
                    </a:cubicBezTo>
                    <a:cubicBezTo>
                      <a:pt x="94" y="56"/>
                      <a:pt x="89" y="52"/>
                      <a:pt x="88" y="49"/>
                    </a:cubicBezTo>
                    <a:cubicBezTo>
                      <a:pt x="87" y="48"/>
                      <a:pt x="87" y="47"/>
                      <a:pt x="87" y="47"/>
                    </a:cubicBezTo>
                    <a:cubicBezTo>
                      <a:pt x="87" y="46"/>
                      <a:pt x="86" y="46"/>
                      <a:pt x="86" y="46"/>
                    </a:cubicBezTo>
                    <a:cubicBezTo>
                      <a:pt x="87" y="46"/>
                      <a:pt x="87" y="46"/>
                      <a:pt x="87" y="46"/>
                    </a:cubicBezTo>
                    <a:cubicBezTo>
                      <a:pt x="87" y="46"/>
                      <a:pt x="87" y="45"/>
                      <a:pt x="87" y="46"/>
                    </a:cubicBezTo>
                    <a:cubicBezTo>
                      <a:pt x="87" y="45"/>
                      <a:pt x="87" y="45"/>
                      <a:pt x="87" y="45"/>
                    </a:cubicBezTo>
                    <a:cubicBezTo>
                      <a:pt x="89" y="42"/>
                      <a:pt x="91" y="38"/>
                      <a:pt x="94" y="35"/>
                    </a:cubicBezTo>
                    <a:cubicBezTo>
                      <a:pt x="99" y="31"/>
                      <a:pt x="105" y="27"/>
                      <a:pt x="112" y="26"/>
                    </a:cubicBezTo>
                    <a:cubicBezTo>
                      <a:pt x="106" y="24"/>
                      <a:pt x="99" y="26"/>
                      <a:pt x="95" y="31"/>
                    </a:cubicBezTo>
                    <a:cubicBezTo>
                      <a:pt x="91" y="35"/>
                      <a:pt x="85" y="41"/>
                      <a:pt x="79" y="39"/>
                    </a:cubicBezTo>
                    <a:cubicBezTo>
                      <a:pt x="76" y="38"/>
                      <a:pt x="73" y="37"/>
                      <a:pt x="72" y="36"/>
                    </a:cubicBezTo>
                    <a:cubicBezTo>
                      <a:pt x="69" y="34"/>
                      <a:pt x="67" y="31"/>
                      <a:pt x="65" y="29"/>
                    </a:cubicBezTo>
                    <a:cubicBezTo>
                      <a:pt x="63" y="28"/>
                      <a:pt x="62" y="28"/>
                      <a:pt x="60" y="27"/>
                    </a:cubicBezTo>
                    <a:cubicBezTo>
                      <a:pt x="60" y="27"/>
                      <a:pt x="60" y="27"/>
                      <a:pt x="60" y="27"/>
                    </a:cubicBezTo>
                    <a:cubicBezTo>
                      <a:pt x="60" y="23"/>
                      <a:pt x="63" y="20"/>
                      <a:pt x="64" y="17"/>
                    </a:cubicBezTo>
                    <a:cubicBezTo>
                      <a:pt x="66" y="12"/>
                      <a:pt x="67" y="6"/>
                      <a:pt x="66" y="0"/>
                    </a:cubicBezTo>
                    <a:cubicBezTo>
                      <a:pt x="67" y="3"/>
                      <a:pt x="66" y="6"/>
                      <a:pt x="65" y="9"/>
                    </a:cubicBezTo>
                    <a:cubicBezTo>
                      <a:pt x="65" y="12"/>
                      <a:pt x="65" y="16"/>
                      <a:pt x="63" y="19"/>
                    </a:cubicBezTo>
                    <a:cubicBezTo>
                      <a:pt x="61" y="22"/>
                      <a:pt x="58" y="24"/>
                      <a:pt x="55" y="26"/>
                    </a:cubicBezTo>
                    <a:cubicBezTo>
                      <a:pt x="52" y="26"/>
                      <a:pt x="49" y="27"/>
                      <a:pt x="47" y="27"/>
                    </a:cubicBezTo>
                    <a:cubicBezTo>
                      <a:pt x="44" y="27"/>
                      <a:pt x="42" y="27"/>
                      <a:pt x="39" y="27"/>
                    </a:cubicBezTo>
                    <a:cubicBezTo>
                      <a:pt x="37" y="27"/>
                      <a:pt x="34" y="24"/>
                      <a:pt x="33" y="23"/>
                    </a:cubicBezTo>
                    <a:cubicBezTo>
                      <a:pt x="32" y="22"/>
                      <a:pt x="31" y="22"/>
                      <a:pt x="29" y="21"/>
                    </a:cubicBezTo>
                    <a:cubicBezTo>
                      <a:pt x="26" y="19"/>
                      <a:pt x="21" y="16"/>
                      <a:pt x="21" y="12"/>
                    </a:cubicBezTo>
                    <a:cubicBezTo>
                      <a:pt x="21" y="18"/>
                      <a:pt x="24" y="20"/>
                      <a:pt x="28" y="23"/>
                    </a:cubicBezTo>
                    <a:cubicBezTo>
                      <a:pt x="30" y="23"/>
                      <a:pt x="31" y="24"/>
                      <a:pt x="32" y="25"/>
                    </a:cubicBezTo>
                    <a:cubicBezTo>
                      <a:pt x="34" y="27"/>
                      <a:pt x="35" y="31"/>
                      <a:pt x="34" y="32"/>
                    </a:cubicBezTo>
                    <a:cubicBezTo>
                      <a:pt x="33" y="34"/>
                      <a:pt x="31" y="36"/>
                      <a:pt x="30" y="37"/>
                    </a:cubicBezTo>
                    <a:cubicBezTo>
                      <a:pt x="27" y="40"/>
                      <a:pt x="23" y="39"/>
                      <a:pt x="21" y="39"/>
                    </a:cubicBezTo>
                    <a:cubicBezTo>
                      <a:pt x="12" y="39"/>
                      <a:pt x="5" y="37"/>
                      <a:pt x="0" y="34"/>
                    </a:cubicBezTo>
                    <a:cubicBezTo>
                      <a:pt x="5" y="37"/>
                      <a:pt x="10" y="40"/>
                      <a:pt x="18" y="41"/>
                    </a:cubicBezTo>
                    <a:cubicBezTo>
                      <a:pt x="21" y="41"/>
                      <a:pt x="26" y="44"/>
                      <a:pt x="27" y="45"/>
                    </a:cubicBezTo>
                    <a:cubicBezTo>
                      <a:pt x="30" y="47"/>
                      <a:pt x="33" y="50"/>
                      <a:pt x="35" y="52"/>
                    </a:cubicBezTo>
                    <a:cubicBezTo>
                      <a:pt x="37" y="54"/>
                      <a:pt x="34" y="54"/>
                      <a:pt x="33" y="54"/>
                    </a:cubicBezTo>
                    <a:cubicBezTo>
                      <a:pt x="27" y="55"/>
                      <a:pt x="25" y="57"/>
                      <a:pt x="23" y="60"/>
                    </a:cubicBezTo>
                    <a:cubicBezTo>
                      <a:pt x="21" y="62"/>
                      <a:pt x="21" y="62"/>
                      <a:pt x="21" y="62"/>
                    </a:cubicBezTo>
                    <a:cubicBezTo>
                      <a:pt x="19" y="63"/>
                      <a:pt x="17" y="66"/>
                      <a:pt x="14" y="66"/>
                    </a:cubicBezTo>
                    <a:cubicBezTo>
                      <a:pt x="17" y="66"/>
                      <a:pt x="20" y="64"/>
                      <a:pt x="22" y="63"/>
                    </a:cubicBezTo>
                    <a:cubicBezTo>
                      <a:pt x="24" y="61"/>
                      <a:pt x="24" y="61"/>
                      <a:pt x="24" y="61"/>
                    </a:cubicBezTo>
                    <a:cubicBezTo>
                      <a:pt x="27" y="59"/>
                      <a:pt x="28" y="57"/>
                      <a:pt x="34" y="57"/>
                    </a:cubicBezTo>
                    <a:cubicBezTo>
                      <a:pt x="37" y="57"/>
                      <a:pt x="42" y="59"/>
                      <a:pt x="44" y="60"/>
                    </a:cubicBezTo>
                    <a:cubicBezTo>
                      <a:pt x="46" y="61"/>
                      <a:pt x="48" y="63"/>
                      <a:pt x="50" y="65"/>
                    </a:cubicBezTo>
                    <a:cubicBezTo>
                      <a:pt x="51" y="65"/>
                      <a:pt x="53" y="66"/>
                      <a:pt x="52" y="67"/>
                    </a:cubicBezTo>
                    <a:cubicBezTo>
                      <a:pt x="49" y="69"/>
                      <a:pt x="44" y="81"/>
                      <a:pt x="43" y="84"/>
                    </a:cubicBezTo>
                    <a:cubicBezTo>
                      <a:pt x="43" y="81"/>
                      <a:pt x="51" y="70"/>
                      <a:pt x="53" y="68"/>
                    </a:cubicBezTo>
                    <a:cubicBezTo>
                      <a:pt x="58" y="64"/>
                      <a:pt x="65" y="67"/>
                      <a:pt x="69" y="67"/>
                    </a:cubicBezTo>
                    <a:cubicBezTo>
                      <a:pt x="70" y="68"/>
                      <a:pt x="71" y="67"/>
                      <a:pt x="71" y="69"/>
                    </a:cubicBezTo>
                    <a:cubicBezTo>
                      <a:pt x="71" y="70"/>
                      <a:pt x="73" y="87"/>
                      <a:pt x="73" y="88"/>
                    </a:cubicBezTo>
                    <a:cubicBezTo>
                      <a:pt x="73" y="86"/>
                      <a:pt x="72" y="69"/>
                      <a:pt x="73" y="67"/>
                    </a:cubicBezTo>
                    <a:cubicBezTo>
                      <a:pt x="73" y="67"/>
                      <a:pt x="74" y="66"/>
                      <a:pt x="74" y="66"/>
                    </a:cubicBezTo>
                    <a:cubicBezTo>
                      <a:pt x="77" y="65"/>
                      <a:pt x="80" y="64"/>
                      <a:pt x="83" y="64"/>
                    </a:cubicBezTo>
                    <a:cubicBezTo>
                      <a:pt x="86" y="63"/>
                      <a:pt x="88" y="62"/>
                      <a:pt x="90" y="61"/>
                    </a:cubicBezTo>
                    <a:cubicBezTo>
                      <a:pt x="92" y="59"/>
                      <a:pt x="95" y="59"/>
                      <a:pt x="97" y="60"/>
                    </a:cubicBezTo>
                    <a:cubicBezTo>
                      <a:pt x="98" y="61"/>
                      <a:pt x="99" y="61"/>
                      <a:pt x="100" y="62"/>
                    </a:cubicBezTo>
                    <a:cubicBezTo>
                      <a:pt x="102" y="64"/>
                      <a:pt x="102" y="64"/>
                      <a:pt x="102" y="64"/>
                    </a:cubicBezTo>
                    <a:cubicBezTo>
                      <a:pt x="106" y="66"/>
                      <a:pt x="109" y="68"/>
                      <a:pt x="107" y="66"/>
                    </a:cubicBezTo>
                    <a:cubicBezTo>
                      <a:pt x="108" y="66"/>
                      <a:pt x="108" y="66"/>
                      <a:pt x="109" y="66"/>
                    </a:cubicBezTo>
                    <a:cubicBezTo>
                      <a:pt x="112" y="66"/>
                      <a:pt x="114" y="64"/>
                      <a:pt x="117" y="62"/>
                    </a:cubicBezTo>
                    <a:cubicBezTo>
                      <a:pt x="115" y="64"/>
                      <a:pt x="112" y="64"/>
                      <a:pt x="109" y="64"/>
                    </a:cubicBezTo>
                    <a:close/>
                  </a:path>
                </a:pathLst>
              </a:custGeom>
              <a:solidFill>
                <a:srgbClr val="D9467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683" name="Freeform 58"/>
              <p:cNvSpPr>
                <a:spLocks/>
              </p:cNvSpPr>
              <p:nvPr/>
            </p:nvSpPr>
            <p:spPr bwMode="auto">
              <a:xfrm>
                <a:off x="872" y="2427"/>
                <a:ext cx="52" cy="32"/>
              </a:xfrm>
              <a:custGeom>
                <a:avLst/>
                <a:gdLst>
                  <a:gd name="T0" fmla="*/ 1 w 21"/>
                  <a:gd name="T1" fmla="*/ 0 h 12"/>
                  <a:gd name="T2" fmla="*/ 1 w 21"/>
                  <a:gd name="T3" fmla="*/ 4 h 12"/>
                  <a:gd name="T4" fmla="*/ 5 w 21"/>
                  <a:gd name="T5" fmla="*/ 7 h 12"/>
                  <a:gd name="T6" fmla="*/ 12 w 21"/>
                  <a:gd name="T7" fmla="*/ 11 h 12"/>
                  <a:gd name="T8" fmla="*/ 19 w 21"/>
                  <a:gd name="T9" fmla="*/ 9 h 12"/>
                  <a:gd name="T10" fmla="*/ 21 w 21"/>
                  <a:gd name="T11" fmla="*/ 5 h 12"/>
                  <a:gd name="T12" fmla="*/ 16 w 21"/>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21" h="12">
                    <a:moveTo>
                      <a:pt x="1" y="0"/>
                    </a:moveTo>
                    <a:cubicBezTo>
                      <a:pt x="0" y="1"/>
                      <a:pt x="1" y="3"/>
                      <a:pt x="1" y="4"/>
                    </a:cubicBezTo>
                    <a:cubicBezTo>
                      <a:pt x="2" y="5"/>
                      <a:pt x="3" y="6"/>
                      <a:pt x="5" y="7"/>
                    </a:cubicBezTo>
                    <a:cubicBezTo>
                      <a:pt x="7" y="9"/>
                      <a:pt x="9" y="10"/>
                      <a:pt x="12" y="11"/>
                    </a:cubicBezTo>
                    <a:cubicBezTo>
                      <a:pt x="14" y="12"/>
                      <a:pt x="17" y="12"/>
                      <a:pt x="19" y="9"/>
                    </a:cubicBezTo>
                    <a:cubicBezTo>
                      <a:pt x="19" y="9"/>
                      <a:pt x="21" y="6"/>
                      <a:pt x="21" y="5"/>
                    </a:cubicBezTo>
                    <a:cubicBezTo>
                      <a:pt x="20" y="4"/>
                      <a:pt x="18" y="1"/>
                      <a:pt x="16" y="0"/>
                    </a:cubicBezTo>
                  </a:path>
                </a:pathLst>
              </a:custGeom>
              <a:solidFill>
                <a:srgbClr val="AD014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684" name="Freeform 59"/>
              <p:cNvSpPr>
                <a:spLocks/>
              </p:cNvSpPr>
              <p:nvPr/>
            </p:nvSpPr>
            <p:spPr bwMode="auto">
              <a:xfrm>
                <a:off x="869" y="2408"/>
                <a:ext cx="58" cy="45"/>
              </a:xfrm>
              <a:custGeom>
                <a:avLst/>
                <a:gdLst>
                  <a:gd name="T0" fmla="*/ 21 w 23"/>
                  <a:gd name="T1" fmla="*/ 12 h 17"/>
                  <a:gd name="T2" fmla="*/ 11 w 23"/>
                  <a:gd name="T3" fmla="*/ 15 h 17"/>
                  <a:gd name="T4" fmla="*/ 2 w 23"/>
                  <a:gd name="T5" fmla="*/ 5 h 17"/>
                  <a:gd name="T6" fmla="*/ 21 w 23"/>
                  <a:gd name="T7" fmla="*/ 12 h 17"/>
                </a:gdLst>
                <a:ahLst/>
                <a:cxnLst>
                  <a:cxn ang="0">
                    <a:pos x="T0" y="T1"/>
                  </a:cxn>
                  <a:cxn ang="0">
                    <a:pos x="T2" y="T3"/>
                  </a:cxn>
                  <a:cxn ang="0">
                    <a:pos x="T4" y="T5"/>
                  </a:cxn>
                  <a:cxn ang="0">
                    <a:pos x="T6" y="T7"/>
                  </a:cxn>
                </a:cxnLst>
                <a:rect l="0" t="0" r="r" b="b"/>
                <a:pathLst>
                  <a:path w="23" h="17">
                    <a:moveTo>
                      <a:pt x="21" y="12"/>
                    </a:moveTo>
                    <a:cubicBezTo>
                      <a:pt x="20" y="15"/>
                      <a:pt x="17" y="17"/>
                      <a:pt x="11" y="15"/>
                    </a:cubicBezTo>
                    <a:cubicBezTo>
                      <a:pt x="5" y="13"/>
                      <a:pt x="0" y="9"/>
                      <a:pt x="2" y="5"/>
                    </a:cubicBezTo>
                    <a:cubicBezTo>
                      <a:pt x="4" y="0"/>
                      <a:pt x="23" y="5"/>
                      <a:pt x="21" y="12"/>
                    </a:cubicBezTo>
                    <a:close/>
                  </a:path>
                </a:pathLst>
              </a:custGeom>
              <a:solidFill>
                <a:srgbClr val="F5D3D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685" name="Freeform 60"/>
              <p:cNvSpPr>
                <a:spLocks/>
              </p:cNvSpPr>
              <p:nvPr/>
            </p:nvSpPr>
            <p:spPr bwMode="auto">
              <a:xfrm>
                <a:off x="827" y="2376"/>
                <a:ext cx="115" cy="37"/>
              </a:xfrm>
              <a:custGeom>
                <a:avLst/>
                <a:gdLst>
                  <a:gd name="T0" fmla="*/ 8 w 46"/>
                  <a:gd name="T1" fmla="*/ 3 h 14"/>
                  <a:gd name="T2" fmla="*/ 5 w 46"/>
                  <a:gd name="T3" fmla="*/ 10 h 14"/>
                  <a:gd name="T4" fmla="*/ 0 w 46"/>
                  <a:gd name="T5" fmla="*/ 14 h 14"/>
                  <a:gd name="T6" fmla="*/ 5 w 46"/>
                  <a:gd name="T7" fmla="*/ 12 h 14"/>
                  <a:gd name="T8" fmla="*/ 9 w 46"/>
                  <a:gd name="T9" fmla="*/ 8 h 14"/>
                  <a:gd name="T10" fmla="*/ 19 w 46"/>
                  <a:gd name="T11" fmla="*/ 5 h 14"/>
                  <a:gd name="T12" fmla="*/ 31 w 46"/>
                  <a:gd name="T13" fmla="*/ 4 h 14"/>
                  <a:gd name="T14" fmla="*/ 37 w 46"/>
                  <a:gd name="T15" fmla="*/ 8 h 14"/>
                  <a:gd name="T16" fmla="*/ 46 w 46"/>
                  <a:gd name="T17" fmla="*/ 14 h 14"/>
                  <a:gd name="T18" fmla="*/ 41 w 46"/>
                  <a:gd name="T19" fmla="*/ 10 h 14"/>
                  <a:gd name="T20" fmla="*/ 36 w 46"/>
                  <a:gd name="T21" fmla="*/ 6 h 14"/>
                  <a:gd name="T22" fmla="*/ 28 w 46"/>
                  <a:gd name="T23" fmla="*/ 1 h 14"/>
                  <a:gd name="T24" fmla="*/ 20 w 46"/>
                  <a:gd name="T25" fmla="*/ 2 h 14"/>
                  <a:gd name="T26" fmla="*/ 8 w 46"/>
                  <a:gd name="T27"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14">
                    <a:moveTo>
                      <a:pt x="8" y="3"/>
                    </a:moveTo>
                    <a:cubicBezTo>
                      <a:pt x="9" y="5"/>
                      <a:pt x="6" y="9"/>
                      <a:pt x="5" y="10"/>
                    </a:cubicBezTo>
                    <a:cubicBezTo>
                      <a:pt x="4" y="12"/>
                      <a:pt x="2" y="13"/>
                      <a:pt x="0" y="14"/>
                    </a:cubicBezTo>
                    <a:cubicBezTo>
                      <a:pt x="2" y="14"/>
                      <a:pt x="4" y="13"/>
                      <a:pt x="5" y="12"/>
                    </a:cubicBezTo>
                    <a:cubicBezTo>
                      <a:pt x="7" y="11"/>
                      <a:pt x="7" y="9"/>
                      <a:pt x="9" y="8"/>
                    </a:cubicBezTo>
                    <a:cubicBezTo>
                      <a:pt x="12" y="5"/>
                      <a:pt x="15" y="5"/>
                      <a:pt x="19" y="5"/>
                    </a:cubicBezTo>
                    <a:cubicBezTo>
                      <a:pt x="23" y="5"/>
                      <a:pt x="27" y="3"/>
                      <a:pt x="31" y="4"/>
                    </a:cubicBezTo>
                    <a:cubicBezTo>
                      <a:pt x="33" y="5"/>
                      <a:pt x="35" y="7"/>
                      <a:pt x="37" y="8"/>
                    </a:cubicBezTo>
                    <a:cubicBezTo>
                      <a:pt x="39" y="10"/>
                      <a:pt x="43" y="14"/>
                      <a:pt x="46" y="14"/>
                    </a:cubicBezTo>
                    <a:cubicBezTo>
                      <a:pt x="44" y="13"/>
                      <a:pt x="42" y="12"/>
                      <a:pt x="41" y="10"/>
                    </a:cubicBezTo>
                    <a:cubicBezTo>
                      <a:pt x="39" y="9"/>
                      <a:pt x="38" y="7"/>
                      <a:pt x="36" y="6"/>
                    </a:cubicBezTo>
                    <a:cubicBezTo>
                      <a:pt x="34" y="3"/>
                      <a:pt x="32" y="2"/>
                      <a:pt x="28" y="1"/>
                    </a:cubicBezTo>
                    <a:cubicBezTo>
                      <a:pt x="25" y="0"/>
                      <a:pt x="24" y="1"/>
                      <a:pt x="20" y="2"/>
                    </a:cubicBezTo>
                    <a:cubicBezTo>
                      <a:pt x="18" y="3"/>
                      <a:pt x="10" y="4"/>
                      <a:pt x="8" y="3"/>
                    </a:cubicBezTo>
                  </a:path>
                </a:pathLst>
              </a:custGeom>
              <a:solidFill>
                <a:srgbClr val="E7869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686" name="Freeform 61"/>
              <p:cNvSpPr>
                <a:spLocks/>
              </p:cNvSpPr>
              <p:nvPr/>
            </p:nvSpPr>
            <p:spPr bwMode="auto">
              <a:xfrm>
                <a:off x="857" y="2445"/>
                <a:ext cx="127" cy="35"/>
              </a:xfrm>
              <a:custGeom>
                <a:avLst/>
                <a:gdLst>
                  <a:gd name="T0" fmla="*/ 17 w 51"/>
                  <a:gd name="T1" fmla="*/ 12 h 13"/>
                  <a:gd name="T2" fmla="*/ 28 w 51"/>
                  <a:gd name="T3" fmla="*/ 12 h 13"/>
                  <a:gd name="T4" fmla="*/ 35 w 51"/>
                  <a:gd name="T5" fmla="*/ 11 h 13"/>
                  <a:gd name="T6" fmla="*/ 43 w 51"/>
                  <a:gd name="T7" fmla="*/ 9 h 13"/>
                  <a:gd name="T8" fmla="*/ 47 w 51"/>
                  <a:gd name="T9" fmla="*/ 7 h 13"/>
                  <a:gd name="T10" fmla="*/ 51 w 51"/>
                  <a:gd name="T11" fmla="*/ 4 h 13"/>
                  <a:gd name="T12" fmla="*/ 45 w 51"/>
                  <a:gd name="T13" fmla="*/ 6 h 13"/>
                  <a:gd name="T14" fmla="*/ 39 w 51"/>
                  <a:gd name="T15" fmla="*/ 5 h 13"/>
                  <a:gd name="T16" fmla="*/ 25 w 51"/>
                  <a:gd name="T17" fmla="*/ 9 h 13"/>
                  <a:gd name="T18" fmla="*/ 19 w 51"/>
                  <a:gd name="T19" fmla="*/ 8 h 13"/>
                  <a:gd name="T20" fmla="*/ 14 w 51"/>
                  <a:gd name="T21" fmla="*/ 8 h 13"/>
                  <a:gd name="T22" fmla="*/ 0 w 51"/>
                  <a:gd name="T23" fmla="*/ 0 h 13"/>
                  <a:gd name="T24" fmla="*/ 8 w 51"/>
                  <a:gd name="T25" fmla="*/ 7 h 13"/>
                  <a:gd name="T26" fmla="*/ 12 w 51"/>
                  <a:gd name="T27" fmla="*/ 10 h 13"/>
                  <a:gd name="T28" fmla="*/ 17 w 51"/>
                  <a:gd name="T29"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1" h="13">
                    <a:moveTo>
                      <a:pt x="17" y="12"/>
                    </a:moveTo>
                    <a:cubicBezTo>
                      <a:pt x="20" y="10"/>
                      <a:pt x="24" y="12"/>
                      <a:pt x="28" y="12"/>
                    </a:cubicBezTo>
                    <a:cubicBezTo>
                      <a:pt x="30" y="13"/>
                      <a:pt x="32" y="12"/>
                      <a:pt x="35" y="11"/>
                    </a:cubicBezTo>
                    <a:cubicBezTo>
                      <a:pt x="38" y="10"/>
                      <a:pt x="41" y="10"/>
                      <a:pt x="43" y="9"/>
                    </a:cubicBezTo>
                    <a:cubicBezTo>
                      <a:pt x="45" y="8"/>
                      <a:pt x="46" y="7"/>
                      <a:pt x="47" y="7"/>
                    </a:cubicBezTo>
                    <a:cubicBezTo>
                      <a:pt x="48" y="6"/>
                      <a:pt x="50" y="6"/>
                      <a:pt x="51" y="4"/>
                    </a:cubicBezTo>
                    <a:cubicBezTo>
                      <a:pt x="49" y="5"/>
                      <a:pt x="47" y="6"/>
                      <a:pt x="45" y="6"/>
                    </a:cubicBezTo>
                    <a:cubicBezTo>
                      <a:pt x="43" y="6"/>
                      <a:pt x="41" y="5"/>
                      <a:pt x="39" y="5"/>
                    </a:cubicBezTo>
                    <a:cubicBezTo>
                      <a:pt x="34" y="6"/>
                      <a:pt x="30" y="9"/>
                      <a:pt x="25" y="9"/>
                    </a:cubicBezTo>
                    <a:cubicBezTo>
                      <a:pt x="23" y="9"/>
                      <a:pt x="21" y="8"/>
                      <a:pt x="19" y="8"/>
                    </a:cubicBezTo>
                    <a:cubicBezTo>
                      <a:pt x="17" y="8"/>
                      <a:pt x="16" y="8"/>
                      <a:pt x="14" y="8"/>
                    </a:cubicBezTo>
                    <a:cubicBezTo>
                      <a:pt x="9" y="7"/>
                      <a:pt x="4" y="3"/>
                      <a:pt x="0" y="0"/>
                    </a:cubicBezTo>
                    <a:cubicBezTo>
                      <a:pt x="1" y="4"/>
                      <a:pt x="5" y="5"/>
                      <a:pt x="8" y="7"/>
                    </a:cubicBezTo>
                    <a:cubicBezTo>
                      <a:pt x="9" y="8"/>
                      <a:pt x="10" y="10"/>
                      <a:pt x="12" y="10"/>
                    </a:cubicBezTo>
                    <a:cubicBezTo>
                      <a:pt x="13" y="11"/>
                      <a:pt x="16" y="12"/>
                      <a:pt x="17" y="12"/>
                    </a:cubicBezTo>
                  </a:path>
                </a:pathLst>
              </a:custGeom>
              <a:solidFill>
                <a:srgbClr val="AD014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687" name="Freeform 62"/>
              <p:cNvSpPr>
                <a:spLocks/>
              </p:cNvSpPr>
              <p:nvPr/>
            </p:nvSpPr>
            <p:spPr bwMode="auto">
              <a:xfrm>
                <a:off x="884" y="2469"/>
                <a:ext cx="30" cy="11"/>
              </a:xfrm>
              <a:custGeom>
                <a:avLst/>
                <a:gdLst>
                  <a:gd name="T0" fmla="*/ 0 w 12"/>
                  <a:gd name="T1" fmla="*/ 0 h 4"/>
                  <a:gd name="T2" fmla="*/ 1 w 12"/>
                  <a:gd name="T3" fmla="*/ 2 h 4"/>
                  <a:gd name="T4" fmla="*/ 2 w 12"/>
                  <a:gd name="T5" fmla="*/ 4 h 4"/>
                  <a:gd name="T6" fmla="*/ 7 w 12"/>
                  <a:gd name="T7" fmla="*/ 2 h 4"/>
                  <a:gd name="T8" fmla="*/ 12 w 12"/>
                  <a:gd name="T9" fmla="*/ 1 h 4"/>
                </a:gdLst>
                <a:ahLst/>
                <a:cxnLst>
                  <a:cxn ang="0">
                    <a:pos x="T0" y="T1"/>
                  </a:cxn>
                  <a:cxn ang="0">
                    <a:pos x="T2" y="T3"/>
                  </a:cxn>
                  <a:cxn ang="0">
                    <a:pos x="T4" y="T5"/>
                  </a:cxn>
                  <a:cxn ang="0">
                    <a:pos x="T6" y="T7"/>
                  </a:cxn>
                  <a:cxn ang="0">
                    <a:pos x="T8" y="T9"/>
                  </a:cxn>
                </a:cxnLst>
                <a:rect l="0" t="0" r="r" b="b"/>
                <a:pathLst>
                  <a:path w="12" h="4">
                    <a:moveTo>
                      <a:pt x="0" y="0"/>
                    </a:moveTo>
                    <a:cubicBezTo>
                      <a:pt x="0" y="1"/>
                      <a:pt x="1" y="1"/>
                      <a:pt x="1" y="2"/>
                    </a:cubicBezTo>
                    <a:cubicBezTo>
                      <a:pt x="2" y="3"/>
                      <a:pt x="2" y="3"/>
                      <a:pt x="2" y="4"/>
                    </a:cubicBezTo>
                    <a:cubicBezTo>
                      <a:pt x="4" y="3"/>
                      <a:pt x="6" y="3"/>
                      <a:pt x="7" y="2"/>
                    </a:cubicBezTo>
                    <a:cubicBezTo>
                      <a:pt x="9" y="2"/>
                      <a:pt x="11" y="1"/>
                      <a:pt x="12" y="1"/>
                    </a:cubicBezTo>
                  </a:path>
                </a:pathLst>
              </a:custGeom>
              <a:solidFill>
                <a:srgbClr val="AD014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688" name="Freeform 63"/>
              <p:cNvSpPr>
                <a:spLocks/>
              </p:cNvSpPr>
              <p:nvPr/>
            </p:nvSpPr>
            <p:spPr bwMode="auto">
              <a:xfrm>
                <a:off x="877" y="2429"/>
                <a:ext cx="42" cy="19"/>
              </a:xfrm>
              <a:custGeom>
                <a:avLst/>
                <a:gdLst>
                  <a:gd name="T0" fmla="*/ 0 w 17"/>
                  <a:gd name="T1" fmla="*/ 1 h 7"/>
                  <a:gd name="T2" fmla="*/ 11 w 17"/>
                  <a:gd name="T3" fmla="*/ 6 h 7"/>
                  <a:gd name="T4" fmla="*/ 15 w 17"/>
                  <a:gd name="T5" fmla="*/ 5 h 7"/>
                  <a:gd name="T6" fmla="*/ 17 w 17"/>
                  <a:gd name="T7" fmla="*/ 3 h 7"/>
                  <a:gd name="T8" fmla="*/ 15 w 17"/>
                  <a:gd name="T9" fmla="*/ 0 h 7"/>
                  <a:gd name="T10" fmla="*/ 13 w 17"/>
                  <a:gd name="T11" fmla="*/ 3 h 7"/>
                  <a:gd name="T12" fmla="*/ 11 w 17"/>
                  <a:gd name="T13" fmla="*/ 4 h 7"/>
                  <a:gd name="T14" fmla="*/ 8 w 17"/>
                  <a:gd name="T15" fmla="*/ 4 h 7"/>
                  <a:gd name="T16" fmla="*/ 3 w 17"/>
                  <a:gd name="T17" fmla="*/ 2 h 7"/>
                  <a:gd name="T18" fmla="*/ 1 w 17"/>
                  <a:gd name="T19"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7">
                    <a:moveTo>
                      <a:pt x="0" y="1"/>
                    </a:moveTo>
                    <a:cubicBezTo>
                      <a:pt x="3" y="4"/>
                      <a:pt x="7" y="5"/>
                      <a:pt x="11" y="6"/>
                    </a:cubicBezTo>
                    <a:cubicBezTo>
                      <a:pt x="12" y="7"/>
                      <a:pt x="14" y="7"/>
                      <a:pt x="15" y="5"/>
                    </a:cubicBezTo>
                    <a:cubicBezTo>
                      <a:pt x="16" y="5"/>
                      <a:pt x="16" y="4"/>
                      <a:pt x="17" y="3"/>
                    </a:cubicBezTo>
                    <a:cubicBezTo>
                      <a:pt x="17" y="2"/>
                      <a:pt x="16" y="1"/>
                      <a:pt x="15" y="0"/>
                    </a:cubicBezTo>
                    <a:cubicBezTo>
                      <a:pt x="15" y="2"/>
                      <a:pt x="15" y="2"/>
                      <a:pt x="13" y="3"/>
                    </a:cubicBezTo>
                    <a:cubicBezTo>
                      <a:pt x="13" y="4"/>
                      <a:pt x="12" y="4"/>
                      <a:pt x="11" y="4"/>
                    </a:cubicBezTo>
                    <a:cubicBezTo>
                      <a:pt x="10" y="4"/>
                      <a:pt x="9" y="4"/>
                      <a:pt x="8" y="4"/>
                    </a:cubicBezTo>
                    <a:cubicBezTo>
                      <a:pt x="7" y="4"/>
                      <a:pt x="4" y="3"/>
                      <a:pt x="3" y="2"/>
                    </a:cubicBezTo>
                    <a:cubicBezTo>
                      <a:pt x="2" y="2"/>
                      <a:pt x="2" y="1"/>
                      <a:pt x="1" y="1"/>
                    </a:cubicBezTo>
                  </a:path>
                </a:pathLst>
              </a:custGeom>
              <a:solidFill>
                <a:srgbClr val="EA9FA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689" name="Freeform 64"/>
              <p:cNvSpPr>
                <a:spLocks/>
              </p:cNvSpPr>
              <p:nvPr/>
            </p:nvSpPr>
            <p:spPr bwMode="auto">
              <a:xfrm>
                <a:off x="867" y="2379"/>
                <a:ext cx="55" cy="16"/>
              </a:xfrm>
              <a:custGeom>
                <a:avLst/>
                <a:gdLst>
                  <a:gd name="T0" fmla="*/ 0 w 22"/>
                  <a:gd name="T1" fmla="*/ 2 h 6"/>
                  <a:gd name="T2" fmla="*/ 6 w 22"/>
                  <a:gd name="T3" fmla="*/ 1 h 6"/>
                  <a:gd name="T4" fmla="*/ 12 w 22"/>
                  <a:gd name="T5" fmla="*/ 0 h 6"/>
                  <a:gd name="T6" fmla="*/ 22 w 22"/>
                  <a:gd name="T7" fmla="*/ 6 h 6"/>
                  <a:gd name="T8" fmla="*/ 12 w 22"/>
                  <a:gd name="T9" fmla="*/ 1 h 6"/>
                  <a:gd name="T10" fmla="*/ 7 w 22"/>
                  <a:gd name="T11" fmla="*/ 1 h 6"/>
                  <a:gd name="T12" fmla="*/ 2 w 22"/>
                  <a:gd name="T13" fmla="*/ 2 h 6"/>
                </a:gdLst>
                <a:ahLst/>
                <a:cxnLst>
                  <a:cxn ang="0">
                    <a:pos x="T0" y="T1"/>
                  </a:cxn>
                  <a:cxn ang="0">
                    <a:pos x="T2" y="T3"/>
                  </a:cxn>
                  <a:cxn ang="0">
                    <a:pos x="T4" y="T5"/>
                  </a:cxn>
                  <a:cxn ang="0">
                    <a:pos x="T6" y="T7"/>
                  </a:cxn>
                  <a:cxn ang="0">
                    <a:pos x="T8" y="T9"/>
                  </a:cxn>
                  <a:cxn ang="0">
                    <a:pos x="T10" y="T11"/>
                  </a:cxn>
                  <a:cxn ang="0">
                    <a:pos x="T12" y="T13"/>
                  </a:cxn>
                </a:cxnLst>
                <a:rect l="0" t="0" r="r" b="b"/>
                <a:pathLst>
                  <a:path w="22" h="6">
                    <a:moveTo>
                      <a:pt x="0" y="2"/>
                    </a:moveTo>
                    <a:cubicBezTo>
                      <a:pt x="2" y="2"/>
                      <a:pt x="4" y="1"/>
                      <a:pt x="6" y="1"/>
                    </a:cubicBezTo>
                    <a:cubicBezTo>
                      <a:pt x="8" y="0"/>
                      <a:pt x="10" y="0"/>
                      <a:pt x="12" y="0"/>
                    </a:cubicBezTo>
                    <a:cubicBezTo>
                      <a:pt x="16" y="0"/>
                      <a:pt x="19" y="3"/>
                      <a:pt x="22" y="6"/>
                    </a:cubicBezTo>
                    <a:cubicBezTo>
                      <a:pt x="19" y="4"/>
                      <a:pt x="16" y="1"/>
                      <a:pt x="12" y="1"/>
                    </a:cubicBezTo>
                    <a:cubicBezTo>
                      <a:pt x="10" y="1"/>
                      <a:pt x="9" y="1"/>
                      <a:pt x="7" y="1"/>
                    </a:cubicBezTo>
                    <a:cubicBezTo>
                      <a:pt x="6" y="1"/>
                      <a:pt x="4" y="1"/>
                      <a:pt x="2" y="2"/>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690" name="Freeform 65"/>
              <p:cNvSpPr>
                <a:spLocks/>
              </p:cNvSpPr>
              <p:nvPr/>
            </p:nvSpPr>
            <p:spPr bwMode="auto">
              <a:xfrm>
                <a:off x="874" y="2405"/>
                <a:ext cx="18" cy="19"/>
              </a:xfrm>
              <a:custGeom>
                <a:avLst/>
                <a:gdLst>
                  <a:gd name="T0" fmla="*/ 1 w 7"/>
                  <a:gd name="T1" fmla="*/ 2 h 7"/>
                  <a:gd name="T2" fmla="*/ 5 w 7"/>
                  <a:gd name="T3" fmla="*/ 1 h 7"/>
                  <a:gd name="T4" fmla="*/ 6 w 7"/>
                  <a:gd name="T5" fmla="*/ 5 h 7"/>
                  <a:gd name="T6" fmla="*/ 2 w 7"/>
                  <a:gd name="T7" fmla="*/ 6 h 7"/>
                  <a:gd name="T8" fmla="*/ 1 w 7"/>
                  <a:gd name="T9" fmla="*/ 2 h 7"/>
                </a:gdLst>
                <a:ahLst/>
                <a:cxnLst>
                  <a:cxn ang="0">
                    <a:pos x="T0" y="T1"/>
                  </a:cxn>
                  <a:cxn ang="0">
                    <a:pos x="T2" y="T3"/>
                  </a:cxn>
                  <a:cxn ang="0">
                    <a:pos x="T4" y="T5"/>
                  </a:cxn>
                  <a:cxn ang="0">
                    <a:pos x="T6" y="T7"/>
                  </a:cxn>
                  <a:cxn ang="0">
                    <a:pos x="T8" y="T9"/>
                  </a:cxn>
                </a:cxnLst>
                <a:rect l="0" t="0" r="r" b="b"/>
                <a:pathLst>
                  <a:path w="7" h="7">
                    <a:moveTo>
                      <a:pt x="1" y="2"/>
                    </a:moveTo>
                    <a:cubicBezTo>
                      <a:pt x="2" y="1"/>
                      <a:pt x="4" y="0"/>
                      <a:pt x="5" y="1"/>
                    </a:cubicBezTo>
                    <a:cubicBezTo>
                      <a:pt x="6" y="2"/>
                      <a:pt x="7" y="4"/>
                      <a:pt x="6" y="5"/>
                    </a:cubicBezTo>
                    <a:cubicBezTo>
                      <a:pt x="5" y="6"/>
                      <a:pt x="3" y="7"/>
                      <a:pt x="2" y="6"/>
                    </a:cubicBezTo>
                    <a:cubicBezTo>
                      <a:pt x="1" y="5"/>
                      <a:pt x="0" y="4"/>
                      <a:pt x="1" y="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691" name="Freeform 66"/>
              <p:cNvSpPr>
                <a:spLocks/>
              </p:cNvSpPr>
              <p:nvPr/>
            </p:nvSpPr>
            <p:spPr bwMode="auto">
              <a:xfrm>
                <a:off x="894" y="2411"/>
                <a:ext cx="5" cy="8"/>
              </a:xfrm>
              <a:custGeom>
                <a:avLst/>
                <a:gdLst>
                  <a:gd name="T0" fmla="*/ 0 w 2"/>
                  <a:gd name="T1" fmla="*/ 1 h 3"/>
                  <a:gd name="T2" fmla="*/ 1 w 2"/>
                  <a:gd name="T3" fmla="*/ 1 h 3"/>
                  <a:gd name="T4" fmla="*/ 2 w 2"/>
                  <a:gd name="T5" fmla="*/ 2 h 3"/>
                  <a:gd name="T6" fmla="*/ 0 w 2"/>
                  <a:gd name="T7" fmla="*/ 3 h 3"/>
                  <a:gd name="T8" fmla="*/ 0 w 2"/>
                  <a:gd name="T9" fmla="*/ 1 h 3"/>
                </a:gdLst>
                <a:ahLst/>
                <a:cxnLst>
                  <a:cxn ang="0">
                    <a:pos x="T0" y="T1"/>
                  </a:cxn>
                  <a:cxn ang="0">
                    <a:pos x="T2" y="T3"/>
                  </a:cxn>
                  <a:cxn ang="0">
                    <a:pos x="T4" y="T5"/>
                  </a:cxn>
                  <a:cxn ang="0">
                    <a:pos x="T6" y="T7"/>
                  </a:cxn>
                  <a:cxn ang="0">
                    <a:pos x="T8" y="T9"/>
                  </a:cxn>
                </a:cxnLst>
                <a:rect l="0" t="0" r="r" b="b"/>
                <a:pathLst>
                  <a:path w="2" h="3">
                    <a:moveTo>
                      <a:pt x="0" y="1"/>
                    </a:moveTo>
                    <a:cubicBezTo>
                      <a:pt x="0" y="0"/>
                      <a:pt x="1" y="0"/>
                      <a:pt x="1" y="1"/>
                    </a:cubicBezTo>
                    <a:cubicBezTo>
                      <a:pt x="2" y="1"/>
                      <a:pt x="2" y="2"/>
                      <a:pt x="2" y="2"/>
                    </a:cubicBezTo>
                    <a:cubicBezTo>
                      <a:pt x="2" y="3"/>
                      <a:pt x="1" y="3"/>
                      <a:pt x="0" y="3"/>
                    </a:cubicBezTo>
                    <a:cubicBezTo>
                      <a:pt x="0" y="2"/>
                      <a:pt x="0" y="2"/>
                      <a:pt x="0" y="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692" name="Freeform 67"/>
              <p:cNvSpPr>
                <a:spLocks/>
              </p:cNvSpPr>
              <p:nvPr/>
            </p:nvSpPr>
            <p:spPr bwMode="auto">
              <a:xfrm>
                <a:off x="867" y="2416"/>
                <a:ext cx="10" cy="11"/>
              </a:xfrm>
              <a:custGeom>
                <a:avLst/>
                <a:gdLst>
                  <a:gd name="T0" fmla="*/ 0 w 4"/>
                  <a:gd name="T1" fmla="*/ 1 h 4"/>
                  <a:gd name="T2" fmla="*/ 3 w 4"/>
                  <a:gd name="T3" fmla="*/ 0 h 4"/>
                  <a:gd name="T4" fmla="*/ 3 w 4"/>
                  <a:gd name="T5" fmla="*/ 3 h 4"/>
                  <a:gd name="T6" fmla="*/ 1 w 4"/>
                  <a:gd name="T7" fmla="*/ 3 h 4"/>
                  <a:gd name="T8" fmla="*/ 0 w 4"/>
                  <a:gd name="T9" fmla="*/ 1 h 4"/>
                </a:gdLst>
                <a:ahLst/>
                <a:cxnLst>
                  <a:cxn ang="0">
                    <a:pos x="T0" y="T1"/>
                  </a:cxn>
                  <a:cxn ang="0">
                    <a:pos x="T2" y="T3"/>
                  </a:cxn>
                  <a:cxn ang="0">
                    <a:pos x="T4" y="T5"/>
                  </a:cxn>
                  <a:cxn ang="0">
                    <a:pos x="T6" y="T7"/>
                  </a:cxn>
                  <a:cxn ang="0">
                    <a:pos x="T8" y="T9"/>
                  </a:cxn>
                </a:cxnLst>
                <a:rect l="0" t="0" r="r" b="b"/>
                <a:pathLst>
                  <a:path w="4" h="4">
                    <a:moveTo>
                      <a:pt x="0" y="1"/>
                    </a:moveTo>
                    <a:cubicBezTo>
                      <a:pt x="1" y="0"/>
                      <a:pt x="2" y="0"/>
                      <a:pt x="3" y="0"/>
                    </a:cubicBezTo>
                    <a:cubicBezTo>
                      <a:pt x="3" y="1"/>
                      <a:pt x="4" y="2"/>
                      <a:pt x="3" y="3"/>
                    </a:cubicBezTo>
                    <a:cubicBezTo>
                      <a:pt x="3" y="4"/>
                      <a:pt x="2" y="4"/>
                      <a:pt x="1" y="3"/>
                    </a:cubicBezTo>
                    <a:cubicBezTo>
                      <a:pt x="0" y="3"/>
                      <a:pt x="0" y="2"/>
                      <a:pt x="0" y="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693" name="Freeform 68"/>
              <p:cNvSpPr>
                <a:spLocks/>
              </p:cNvSpPr>
              <p:nvPr/>
            </p:nvSpPr>
            <p:spPr bwMode="auto">
              <a:xfrm>
                <a:off x="754" y="2304"/>
                <a:ext cx="293" cy="235"/>
              </a:xfrm>
              <a:custGeom>
                <a:avLst/>
                <a:gdLst>
                  <a:gd name="T0" fmla="*/ 107 w 117"/>
                  <a:gd name="T1" fmla="*/ 63 h 88"/>
                  <a:gd name="T2" fmla="*/ 101 w 117"/>
                  <a:gd name="T3" fmla="*/ 60 h 88"/>
                  <a:gd name="T4" fmla="*/ 88 w 117"/>
                  <a:gd name="T5" fmla="*/ 49 h 88"/>
                  <a:gd name="T6" fmla="*/ 86 w 117"/>
                  <a:gd name="T7" fmla="*/ 46 h 88"/>
                  <a:gd name="T8" fmla="*/ 87 w 117"/>
                  <a:gd name="T9" fmla="*/ 46 h 88"/>
                  <a:gd name="T10" fmla="*/ 94 w 117"/>
                  <a:gd name="T11" fmla="*/ 35 h 88"/>
                  <a:gd name="T12" fmla="*/ 95 w 117"/>
                  <a:gd name="T13" fmla="*/ 31 h 88"/>
                  <a:gd name="T14" fmla="*/ 72 w 117"/>
                  <a:gd name="T15" fmla="*/ 36 h 88"/>
                  <a:gd name="T16" fmla="*/ 60 w 117"/>
                  <a:gd name="T17" fmla="*/ 27 h 88"/>
                  <a:gd name="T18" fmla="*/ 64 w 117"/>
                  <a:gd name="T19" fmla="*/ 17 h 88"/>
                  <a:gd name="T20" fmla="*/ 65 w 117"/>
                  <a:gd name="T21" fmla="*/ 9 h 88"/>
                  <a:gd name="T22" fmla="*/ 55 w 117"/>
                  <a:gd name="T23" fmla="*/ 26 h 88"/>
                  <a:gd name="T24" fmla="*/ 39 w 117"/>
                  <a:gd name="T25" fmla="*/ 27 h 88"/>
                  <a:gd name="T26" fmla="*/ 29 w 117"/>
                  <a:gd name="T27" fmla="*/ 21 h 88"/>
                  <a:gd name="T28" fmla="*/ 28 w 117"/>
                  <a:gd name="T29" fmla="*/ 23 h 88"/>
                  <a:gd name="T30" fmla="*/ 34 w 117"/>
                  <a:gd name="T31" fmla="*/ 32 h 88"/>
                  <a:gd name="T32" fmla="*/ 21 w 117"/>
                  <a:gd name="T33" fmla="*/ 39 h 88"/>
                  <a:gd name="T34" fmla="*/ 18 w 117"/>
                  <a:gd name="T35" fmla="*/ 41 h 88"/>
                  <a:gd name="T36" fmla="*/ 35 w 117"/>
                  <a:gd name="T37" fmla="*/ 52 h 88"/>
                  <a:gd name="T38" fmla="*/ 23 w 117"/>
                  <a:gd name="T39" fmla="*/ 60 h 88"/>
                  <a:gd name="T40" fmla="*/ 14 w 117"/>
                  <a:gd name="T41" fmla="*/ 66 h 88"/>
                  <a:gd name="T42" fmla="*/ 24 w 117"/>
                  <a:gd name="T43" fmla="*/ 61 h 88"/>
                  <a:gd name="T44" fmla="*/ 44 w 117"/>
                  <a:gd name="T45" fmla="*/ 60 h 88"/>
                  <a:gd name="T46" fmla="*/ 52 w 117"/>
                  <a:gd name="T47" fmla="*/ 67 h 88"/>
                  <a:gd name="T48" fmla="*/ 53 w 117"/>
                  <a:gd name="T49" fmla="*/ 68 h 88"/>
                  <a:gd name="T50" fmla="*/ 71 w 117"/>
                  <a:gd name="T51" fmla="*/ 69 h 88"/>
                  <a:gd name="T52" fmla="*/ 73 w 117"/>
                  <a:gd name="T53" fmla="*/ 67 h 88"/>
                  <a:gd name="T54" fmla="*/ 83 w 117"/>
                  <a:gd name="T55" fmla="*/ 64 h 88"/>
                  <a:gd name="T56" fmla="*/ 97 w 117"/>
                  <a:gd name="T57" fmla="*/ 60 h 88"/>
                  <a:gd name="T58" fmla="*/ 102 w 117"/>
                  <a:gd name="T59" fmla="*/ 64 h 88"/>
                  <a:gd name="T60" fmla="*/ 109 w 117"/>
                  <a:gd name="T61" fmla="*/ 66 h 88"/>
                  <a:gd name="T62" fmla="*/ 109 w 117"/>
                  <a:gd name="T63" fmla="*/ 6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7" h="88">
                    <a:moveTo>
                      <a:pt x="109" y="64"/>
                    </a:moveTo>
                    <a:cubicBezTo>
                      <a:pt x="108" y="64"/>
                      <a:pt x="108" y="64"/>
                      <a:pt x="107" y="63"/>
                    </a:cubicBezTo>
                    <a:cubicBezTo>
                      <a:pt x="106" y="63"/>
                      <a:pt x="104" y="62"/>
                      <a:pt x="103" y="62"/>
                    </a:cubicBezTo>
                    <a:cubicBezTo>
                      <a:pt x="101" y="60"/>
                      <a:pt x="101" y="60"/>
                      <a:pt x="101" y="60"/>
                    </a:cubicBezTo>
                    <a:cubicBezTo>
                      <a:pt x="99" y="59"/>
                      <a:pt x="97" y="58"/>
                      <a:pt x="94" y="56"/>
                    </a:cubicBezTo>
                    <a:cubicBezTo>
                      <a:pt x="94" y="56"/>
                      <a:pt x="89" y="52"/>
                      <a:pt x="88" y="49"/>
                    </a:cubicBezTo>
                    <a:cubicBezTo>
                      <a:pt x="87" y="48"/>
                      <a:pt x="87" y="47"/>
                      <a:pt x="87" y="47"/>
                    </a:cubicBezTo>
                    <a:cubicBezTo>
                      <a:pt x="87" y="46"/>
                      <a:pt x="86" y="46"/>
                      <a:pt x="86" y="46"/>
                    </a:cubicBezTo>
                    <a:cubicBezTo>
                      <a:pt x="87" y="46"/>
                      <a:pt x="87" y="46"/>
                      <a:pt x="87" y="46"/>
                    </a:cubicBezTo>
                    <a:cubicBezTo>
                      <a:pt x="87" y="46"/>
                      <a:pt x="87" y="45"/>
                      <a:pt x="87" y="46"/>
                    </a:cubicBezTo>
                    <a:cubicBezTo>
                      <a:pt x="87" y="45"/>
                      <a:pt x="87" y="45"/>
                      <a:pt x="87" y="45"/>
                    </a:cubicBezTo>
                    <a:cubicBezTo>
                      <a:pt x="89" y="42"/>
                      <a:pt x="91" y="38"/>
                      <a:pt x="94" y="35"/>
                    </a:cubicBezTo>
                    <a:cubicBezTo>
                      <a:pt x="99" y="31"/>
                      <a:pt x="105" y="27"/>
                      <a:pt x="112" y="26"/>
                    </a:cubicBezTo>
                    <a:cubicBezTo>
                      <a:pt x="106" y="24"/>
                      <a:pt x="99" y="26"/>
                      <a:pt x="95" y="31"/>
                    </a:cubicBezTo>
                    <a:cubicBezTo>
                      <a:pt x="91" y="35"/>
                      <a:pt x="85" y="41"/>
                      <a:pt x="79" y="39"/>
                    </a:cubicBezTo>
                    <a:cubicBezTo>
                      <a:pt x="76" y="38"/>
                      <a:pt x="73" y="37"/>
                      <a:pt x="72" y="36"/>
                    </a:cubicBezTo>
                    <a:cubicBezTo>
                      <a:pt x="69" y="34"/>
                      <a:pt x="67" y="31"/>
                      <a:pt x="65" y="29"/>
                    </a:cubicBezTo>
                    <a:cubicBezTo>
                      <a:pt x="63" y="28"/>
                      <a:pt x="62" y="28"/>
                      <a:pt x="60" y="27"/>
                    </a:cubicBezTo>
                    <a:cubicBezTo>
                      <a:pt x="60" y="27"/>
                      <a:pt x="60" y="27"/>
                      <a:pt x="60" y="27"/>
                    </a:cubicBezTo>
                    <a:cubicBezTo>
                      <a:pt x="60" y="23"/>
                      <a:pt x="63" y="20"/>
                      <a:pt x="64" y="17"/>
                    </a:cubicBezTo>
                    <a:cubicBezTo>
                      <a:pt x="66" y="12"/>
                      <a:pt x="67" y="6"/>
                      <a:pt x="66" y="0"/>
                    </a:cubicBezTo>
                    <a:cubicBezTo>
                      <a:pt x="67" y="3"/>
                      <a:pt x="66" y="6"/>
                      <a:pt x="65" y="9"/>
                    </a:cubicBezTo>
                    <a:cubicBezTo>
                      <a:pt x="65" y="12"/>
                      <a:pt x="65" y="16"/>
                      <a:pt x="63" y="19"/>
                    </a:cubicBezTo>
                    <a:cubicBezTo>
                      <a:pt x="61" y="22"/>
                      <a:pt x="58" y="24"/>
                      <a:pt x="55" y="26"/>
                    </a:cubicBezTo>
                    <a:cubicBezTo>
                      <a:pt x="52" y="26"/>
                      <a:pt x="49" y="27"/>
                      <a:pt x="47" y="27"/>
                    </a:cubicBezTo>
                    <a:cubicBezTo>
                      <a:pt x="44" y="27"/>
                      <a:pt x="42" y="27"/>
                      <a:pt x="39" y="27"/>
                    </a:cubicBezTo>
                    <a:cubicBezTo>
                      <a:pt x="37" y="27"/>
                      <a:pt x="34" y="24"/>
                      <a:pt x="33" y="23"/>
                    </a:cubicBezTo>
                    <a:cubicBezTo>
                      <a:pt x="32" y="22"/>
                      <a:pt x="31" y="22"/>
                      <a:pt x="29" y="21"/>
                    </a:cubicBezTo>
                    <a:cubicBezTo>
                      <a:pt x="26" y="19"/>
                      <a:pt x="21" y="16"/>
                      <a:pt x="21" y="12"/>
                    </a:cubicBezTo>
                    <a:cubicBezTo>
                      <a:pt x="21" y="18"/>
                      <a:pt x="24" y="20"/>
                      <a:pt x="28" y="23"/>
                    </a:cubicBezTo>
                    <a:cubicBezTo>
                      <a:pt x="30" y="23"/>
                      <a:pt x="31" y="24"/>
                      <a:pt x="32" y="25"/>
                    </a:cubicBezTo>
                    <a:cubicBezTo>
                      <a:pt x="34" y="27"/>
                      <a:pt x="35" y="31"/>
                      <a:pt x="34" y="32"/>
                    </a:cubicBezTo>
                    <a:cubicBezTo>
                      <a:pt x="33" y="34"/>
                      <a:pt x="31" y="36"/>
                      <a:pt x="30" y="37"/>
                    </a:cubicBezTo>
                    <a:cubicBezTo>
                      <a:pt x="27" y="40"/>
                      <a:pt x="23" y="39"/>
                      <a:pt x="21" y="39"/>
                    </a:cubicBezTo>
                    <a:cubicBezTo>
                      <a:pt x="12" y="39"/>
                      <a:pt x="5" y="37"/>
                      <a:pt x="0" y="34"/>
                    </a:cubicBezTo>
                    <a:cubicBezTo>
                      <a:pt x="5" y="37"/>
                      <a:pt x="10" y="40"/>
                      <a:pt x="18" y="41"/>
                    </a:cubicBezTo>
                    <a:cubicBezTo>
                      <a:pt x="21" y="41"/>
                      <a:pt x="26" y="44"/>
                      <a:pt x="27" y="45"/>
                    </a:cubicBezTo>
                    <a:cubicBezTo>
                      <a:pt x="30" y="47"/>
                      <a:pt x="33" y="50"/>
                      <a:pt x="35" y="52"/>
                    </a:cubicBezTo>
                    <a:cubicBezTo>
                      <a:pt x="37" y="54"/>
                      <a:pt x="34" y="54"/>
                      <a:pt x="33" y="54"/>
                    </a:cubicBezTo>
                    <a:cubicBezTo>
                      <a:pt x="27" y="55"/>
                      <a:pt x="25" y="57"/>
                      <a:pt x="23" y="60"/>
                    </a:cubicBezTo>
                    <a:cubicBezTo>
                      <a:pt x="21" y="62"/>
                      <a:pt x="21" y="62"/>
                      <a:pt x="21" y="62"/>
                    </a:cubicBezTo>
                    <a:cubicBezTo>
                      <a:pt x="19" y="63"/>
                      <a:pt x="17" y="66"/>
                      <a:pt x="14" y="66"/>
                    </a:cubicBezTo>
                    <a:cubicBezTo>
                      <a:pt x="17" y="66"/>
                      <a:pt x="20" y="64"/>
                      <a:pt x="22" y="63"/>
                    </a:cubicBezTo>
                    <a:cubicBezTo>
                      <a:pt x="24" y="61"/>
                      <a:pt x="24" y="61"/>
                      <a:pt x="24" y="61"/>
                    </a:cubicBezTo>
                    <a:cubicBezTo>
                      <a:pt x="27" y="59"/>
                      <a:pt x="28" y="57"/>
                      <a:pt x="34" y="57"/>
                    </a:cubicBezTo>
                    <a:cubicBezTo>
                      <a:pt x="37" y="57"/>
                      <a:pt x="42" y="59"/>
                      <a:pt x="44" y="60"/>
                    </a:cubicBezTo>
                    <a:cubicBezTo>
                      <a:pt x="46" y="61"/>
                      <a:pt x="48" y="63"/>
                      <a:pt x="50" y="65"/>
                    </a:cubicBezTo>
                    <a:cubicBezTo>
                      <a:pt x="51" y="65"/>
                      <a:pt x="53" y="66"/>
                      <a:pt x="52" y="67"/>
                    </a:cubicBezTo>
                    <a:cubicBezTo>
                      <a:pt x="49" y="69"/>
                      <a:pt x="44" y="81"/>
                      <a:pt x="43" y="84"/>
                    </a:cubicBezTo>
                    <a:cubicBezTo>
                      <a:pt x="43" y="81"/>
                      <a:pt x="51" y="70"/>
                      <a:pt x="53" y="68"/>
                    </a:cubicBezTo>
                    <a:cubicBezTo>
                      <a:pt x="58" y="64"/>
                      <a:pt x="65" y="67"/>
                      <a:pt x="69" y="67"/>
                    </a:cubicBezTo>
                    <a:cubicBezTo>
                      <a:pt x="70" y="68"/>
                      <a:pt x="71" y="67"/>
                      <a:pt x="71" y="69"/>
                    </a:cubicBezTo>
                    <a:cubicBezTo>
                      <a:pt x="71" y="70"/>
                      <a:pt x="73" y="87"/>
                      <a:pt x="73" y="88"/>
                    </a:cubicBezTo>
                    <a:cubicBezTo>
                      <a:pt x="73" y="86"/>
                      <a:pt x="72" y="69"/>
                      <a:pt x="73" y="67"/>
                    </a:cubicBezTo>
                    <a:cubicBezTo>
                      <a:pt x="73" y="67"/>
                      <a:pt x="74" y="66"/>
                      <a:pt x="74" y="66"/>
                    </a:cubicBezTo>
                    <a:cubicBezTo>
                      <a:pt x="77" y="65"/>
                      <a:pt x="80" y="64"/>
                      <a:pt x="83" y="64"/>
                    </a:cubicBezTo>
                    <a:cubicBezTo>
                      <a:pt x="86" y="63"/>
                      <a:pt x="88" y="62"/>
                      <a:pt x="90" y="61"/>
                    </a:cubicBezTo>
                    <a:cubicBezTo>
                      <a:pt x="92" y="59"/>
                      <a:pt x="95" y="59"/>
                      <a:pt x="97" y="60"/>
                    </a:cubicBezTo>
                    <a:cubicBezTo>
                      <a:pt x="98" y="61"/>
                      <a:pt x="99" y="61"/>
                      <a:pt x="100" y="62"/>
                    </a:cubicBezTo>
                    <a:cubicBezTo>
                      <a:pt x="102" y="64"/>
                      <a:pt x="102" y="64"/>
                      <a:pt x="102" y="64"/>
                    </a:cubicBezTo>
                    <a:cubicBezTo>
                      <a:pt x="106" y="66"/>
                      <a:pt x="109" y="68"/>
                      <a:pt x="107" y="66"/>
                    </a:cubicBezTo>
                    <a:cubicBezTo>
                      <a:pt x="108" y="66"/>
                      <a:pt x="108" y="66"/>
                      <a:pt x="109" y="66"/>
                    </a:cubicBezTo>
                    <a:cubicBezTo>
                      <a:pt x="112" y="66"/>
                      <a:pt x="114" y="64"/>
                      <a:pt x="117" y="62"/>
                    </a:cubicBezTo>
                    <a:cubicBezTo>
                      <a:pt x="115" y="64"/>
                      <a:pt x="112" y="64"/>
                      <a:pt x="109" y="64"/>
                    </a:cubicBezTo>
                    <a:close/>
                  </a:path>
                </a:pathLst>
              </a:custGeom>
              <a:noFill/>
              <a:ln w="7938" cap="rnd">
                <a:solidFill>
                  <a:srgbClr val="4C001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694" name="Freeform 69"/>
              <p:cNvSpPr>
                <a:spLocks/>
              </p:cNvSpPr>
              <p:nvPr/>
            </p:nvSpPr>
            <p:spPr bwMode="auto">
              <a:xfrm>
                <a:off x="944" y="2203"/>
                <a:ext cx="188" cy="77"/>
              </a:xfrm>
              <a:custGeom>
                <a:avLst/>
                <a:gdLst>
                  <a:gd name="T0" fmla="*/ 0 w 75"/>
                  <a:gd name="T1" fmla="*/ 10 h 29"/>
                  <a:gd name="T2" fmla="*/ 23 w 75"/>
                  <a:gd name="T3" fmla="*/ 1 h 29"/>
                  <a:gd name="T4" fmla="*/ 75 w 75"/>
                  <a:gd name="T5" fmla="*/ 29 h 29"/>
                </a:gdLst>
                <a:ahLst/>
                <a:cxnLst>
                  <a:cxn ang="0">
                    <a:pos x="T0" y="T1"/>
                  </a:cxn>
                  <a:cxn ang="0">
                    <a:pos x="T2" y="T3"/>
                  </a:cxn>
                  <a:cxn ang="0">
                    <a:pos x="T4" y="T5"/>
                  </a:cxn>
                </a:cxnLst>
                <a:rect l="0" t="0" r="r" b="b"/>
                <a:pathLst>
                  <a:path w="75" h="29">
                    <a:moveTo>
                      <a:pt x="0" y="10"/>
                    </a:moveTo>
                    <a:cubicBezTo>
                      <a:pt x="4" y="6"/>
                      <a:pt x="14" y="0"/>
                      <a:pt x="23" y="1"/>
                    </a:cubicBezTo>
                    <a:cubicBezTo>
                      <a:pt x="31" y="1"/>
                      <a:pt x="70" y="16"/>
                      <a:pt x="75" y="29"/>
                    </a:cubicBezTo>
                  </a:path>
                </a:pathLst>
              </a:custGeom>
              <a:noFill/>
              <a:ln w="7938" cap="rnd">
                <a:solidFill>
                  <a:srgbClr val="333333"/>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695" name="Freeform 70"/>
              <p:cNvSpPr>
                <a:spLocks/>
              </p:cNvSpPr>
              <p:nvPr/>
            </p:nvSpPr>
            <p:spPr bwMode="auto">
              <a:xfrm>
                <a:off x="1092" y="2280"/>
                <a:ext cx="145" cy="144"/>
              </a:xfrm>
              <a:custGeom>
                <a:avLst/>
                <a:gdLst>
                  <a:gd name="T0" fmla="*/ 0 w 58"/>
                  <a:gd name="T1" fmla="*/ 12 h 54"/>
                  <a:gd name="T2" fmla="*/ 18 w 58"/>
                  <a:gd name="T3" fmla="*/ 1 h 54"/>
                  <a:gd name="T4" fmla="*/ 48 w 58"/>
                  <a:gd name="T5" fmla="*/ 25 h 54"/>
                  <a:gd name="T6" fmla="*/ 57 w 58"/>
                  <a:gd name="T7" fmla="*/ 46 h 54"/>
                  <a:gd name="T8" fmla="*/ 54 w 58"/>
                  <a:gd name="T9" fmla="*/ 54 h 54"/>
                </a:gdLst>
                <a:ahLst/>
                <a:cxnLst>
                  <a:cxn ang="0">
                    <a:pos x="T0" y="T1"/>
                  </a:cxn>
                  <a:cxn ang="0">
                    <a:pos x="T2" y="T3"/>
                  </a:cxn>
                  <a:cxn ang="0">
                    <a:pos x="T4" y="T5"/>
                  </a:cxn>
                  <a:cxn ang="0">
                    <a:pos x="T6" y="T7"/>
                  </a:cxn>
                  <a:cxn ang="0">
                    <a:pos x="T8" y="T9"/>
                  </a:cxn>
                </a:cxnLst>
                <a:rect l="0" t="0" r="r" b="b"/>
                <a:pathLst>
                  <a:path w="58" h="54">
                    <a:moveTo>
                      <a:pt x="0" y="12"/>
                    </a:moveTo>
                    <a:cubicBezTo>
                      <a:pt x="5" y="7"/>
                      <a:pt x="11" y="0"/>
                      <a:pt x="18" y="1"/>
                    </a:cubicBezTo>
                    <a:cubicBezTo>
                      <a:pt x="25" y="1"/>
                      <a:pt x="40" y="15"/>
                      <a:pt x="48" y="25"/>
                    </a:cubicBezTo>
                    <a:cubicBezTo>
                      <a:pt x="56" y="35"/>
                      <a:pt x="58" y="42"/>
                      <a:pt x="57" y="46"/>
                    </a:cubicBezTo>
                    <a:cubicBezTo>
                      <a:pt x="57" y="50"/>
                      <a:pt x="54" y="54"/>
                      <a:pt x="54" y="54"/>
                    </a:cubicBezTo>
                  </a:path>
                </a:pathLst>
              </a:custGeom>
              <a:noFill/>
              <a:ln w="7938" cap="rnd">
                <a:solidFill>
                  <a:srgbClr val="333333"/>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696" name="Freeform 71"/>
              <p:cNvSpPr>
                <a:spLocks/>
              </p:cNvSpPr>
              <p:nvPr/>
            </p:nvSpPr>
            <p:spPr bwMode="auto">
              <a:xfrm>
                <a:off x="759" y="2149"/>
                <a:ext cx="203" cy="70"/>
              </a:xfrm>
              <a:custGeom>
                <a:avLst/>
                <a:gdLst>
                  <a:gd name="T0" fmla="*/ 0 w 81"/>
                  <a:gd name="T1" fmla="*/ 9 h 26"/>
                  <a:gd name="T2" fmla="*/ 19 w 81"/>
                  <a:gd name="T3" fmla="*/ 0 h 26"/>
                  <a:gd name="T4" fmla="*/ 55 w 81"/>
                  <a:gd name="T5" fmla="*/ 9 h 26"/>
                  <a:gd name="T6" fmla="*/ 79 w 81"/>
                  <a:gd name="T7" fmla="*/ 21 h 26"/>
                  <a:gd name="T8" fmla="*/ 80 w 81"/>
                  <a:gd name="T9" fmla="*/ 26 h 26"/>
                </a:gdLst>
                <a:ahLst/>
                <a:cxnLst>
                  <a:cxn ang="0">
                    <a:pos x="T0" y="T1"/>
                  </a:cxn>
                  <a:cxn ang="0">
                    <a:pos x="T2" y="T3"/>
                  </a:cxn>
                  <a:cxn ang="0">
                    <a:pos x="T4" y="T5"/>
                  </a:cxn>
                  <a:cxn ang="0">
                    <a:pos x="T6" y="T7"/>
                  </a:cxn>
                  <a:cxn ang="0">
                    <a:pos x="T8" y="T9"/>
                  </a:cxn>
                </a:cxnLst>
                <a:rect l="0" t="0" r="r" b="b"/>
                <a:pathLst>
                  <a:path w="81" h="26">
                    <a:moveTo>
                      <a:pt x="0" y="9"/>
                    </a:moveTo>
                    <a:cubicBezTo>
                      <a:pt x="5" y="4"/>
                      <a:pt x="12" y="1"/>
                      <a:pt x="19" y="0"/>
                    </a:cubicBezTo>
                    <a:cubicBezTo>
                      <a:pt x="26" y="0"/>
                      <a:pt x="45" y="5"/>
                      <a:pt x="55" y="9"/>
                    </a:cubicBezTo>
                    <a:cubicBezTo>
                      <a:pt x="65" y="13"/>
                      <a:pt x="77" y="19"/>
                      <a:pt x="79" y="21"/>
                    </a:cubicBezTo>
                    <a:cubicBezTo>
                      <a:pt x="81" y="23"/>
                      <a:pt x="80" y="26"/>
                      <a:pt x="80" y="26"/>
                    </a:cubicBezTo>
                  </a:path>
                </a:pathLst>
              </a:custGeom>
              <a:noFill/>
              <a:ln w="7938" cap="rnd">
                <a:solidFill>
                  <a:srgbClr val="333333"/>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697" name="Freeform 72"/>
              <p:cNvSpPr>
                <a:spLocks/>
              </p:cNvSpPr>
              <p:nvPr/>
            </p:nvSpPr>
            <p:spPr bwMode="auto">
              <a:xfrm>
                <a:off x="832" y="2115"/>
                <a:ext cx="202" cy="88"/>
              </a:xfrm>
              <a:custGeom>
                <a:avLst/>
                <a:gdLst>
                  <a:gd name="T0" fmla="*/ 0 w 81"/>
                  <a:gd name="T1" fmla="*/ 13 h 33"/>
                  <a:gd name="T2" fmla="*/ 36 w 81"/>
                  <a:gd name="T3" fmla="*/ 2 h 33"/>
                  <a:gd name="T4" fmla="*/ 68 w 81"/>
                  <a:gd name="T5" fmla="*/ 17 h 33"/>
                  <a:gd name="T6" fmla="*/ 71 w 81"/>
                  <a:gd name="T7" fmla="*/ 33 h 33"/>
                </a:gdLst>
                <a:ahLst/>
                <a:cxnLst>
                  <a:cxn ang="0">
                    <a:pos x="T0" y="T1"/>
                  </a:cxn>
                  <a:cxn ang="0">
                    <a:pos x="T2" y="T3"/>
                  </a:cxn>
                  <a:cxn ang="0">
                    <a:pos x="T4" y="T5"/>
                  </a:cxn>
                  <a:cxn ang="0">
                    <a:pos x="T6" y="T7"/>
                  </a:cxn>
                </a:cxnLst>
                <a:rect l="0" t="0" r="r" b="b"/>
                <a:pathLst>
                  <a:path w="81" h="33">
                    <a:moveTo>
                      <a:pt x="0" y="13"/>
                    </a:moveTo>
                    <a:cubicBezTo>
                      <a:pt x="11" y="5"/>
                      <a:pt x="29" y="0"/>
                      <a:pt x="36" y="2"/>
                    </a:cubicBezTo>
                    <a:cubicBezTo>
                      <a:pt x="43" y="4"/>
                      <a:pt x="55" y="11"/>
                      <a:pt x="68" y="17"/>
                    </a:cubicBezTo>
                    <a:cubicBezTo>
                      <a:pt x="81" y="23"/>
                      <a:pt x="75" y="31"/>
                      <a:pt x="71" y="33"/>
                    </a:cubicBezTo>
                  </a:path>
                </a:pathLst>
              </a:custGeom>
              <a:noFill/>
              <a:ln w="7938" cap="rnd">
                <a:solidFill>
                  <a:srgbClr val="333333"/>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698" name="Freeform 73"/>
              <p:cNvSpPr>
                <a:spLocks/>
              </p:cNvSpPr>
              <p:nvPr/>
            </p:nvSpPr>
            <p:spPr bwMode="auto">
              <a:xfrm>
                <a:off x="1049" y="2187"/>
                <a:ext cx="168" cy="141"/>
              </a:xfrm>
              <a:custGeom>
                <a:avLst/>
                <a:gdLst>
                  <a:gd name="T0" fmla="*/ 0 w 67"/>
                  <a:gd name="T1" fmla="*/ 11 h 53"/>
                  <a:gd name="T2" fmla="*/ 31 w 67"/>
                  <a:gd name="T3" fmla="*/ 10 h 53"/>
                  <a:gd name="T4" fmla="*/ 59 w 67"/>
                  <a:gd name="T5" fmla="*/ 53 h 53"/>
                </a:gdLst>
                <a:ahLst/>
                <a:cxnLst>
                  <a:cxn ang="0">
                    <a:pos x="T0" y="T1"/>
                  </a:cxn>
                  <a:cxn ang="0">
                    <a:pos x="T2" y="T3"/>
                  </a:cxn>
                  <a:cxn ang="0">
                    <a:pos x="T4" y="T5"/>
                  </a:cxn>
                </a:cxnLst>
                <a:rect l="0" t="0" r="r" b="b"/>
                <a:pathLst>
                  <a:path w="67" h="53">
                    <a:moveTo>
                      <a:pt x="0" y="11"/>
                    </a:moveTo>
                    <a:cubicBezTo>
                      <a:pt x="6" y="3"/>
                      <a:pt x="17" y="0"/>
                      <a:pt x="31" y="10"/>
                    </a:cubicBezTo>
                    <a:cubicBezTo>
                      <a:pt x="61" y="33"/>
                      <a:pt x="67" y="45"/>
                      <a:pt x="59" y="53"/>
                    </a:cubicBezTo>
                  </a:path>
                </a:pathLst>
              </a:custGeom>
              <a:noFill/>
              <a:ln w="7938" cap="rnd">
                <a:solidFill>
                  <a:srgbClr val="333333"/>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699" name="Freeform 74"/>
              <p:cNvSpPr>
                <a:spLocks/>
              </p:cNvSpPr>
              <p:nvPr/>
            </p:nvSpPr>
            <p:spPr bwMode="auto">
              <a:xfrm>
                <a:off x="937" y="2096"/>
                <a:ext cx="175" cy="99"/>
              </a:xfrm>
              <a:custGeom>
                <a:avLst/>
                <a:gdLst>
                  <a:gd name="T0" fmla="*/ 0 w 70"/>
                  <a:gd name="T1" fmla="*/ 10 h 37"/>
                  <a:gd name="T2" fmla="*/ 22 w 70"/>
                  <a:gd name="T3" fmla="*/ 0 h 37"/>
                  <a:gd name="T4" fmla="*/ 43 w 70"/>
                  <a:gd name="T5" fmla="*/ 9 h 37"/>
                  <a:gd name="T6" fmla="*/ 67 w 70"/>
                  <a:gd name="T7" fmla="*/ 27 h 37"/>
                  <a:gd name="T8" fmla="*/ 63 w 70"/>
                  <a:gd name="T9" fmla="*/ 37 h 37"/>
                </a:gdLst>
                <a:ahLst/>
                <a:cxnLst>
                  <a:cxn ang="0">
                    <a:pos x="T0" y="T1"/>
                  </a:cxn>
                  <a:cxn ang="0">
                    <a:pos x="T2" y="T3"/>
                  </a:cxn>
                  <a:cxn ang="0">
                    <a:pos x="T4" y="T5"/>
                  </a:cxn>
                  <a:cxn ang="0">
                    <a:pos x="T6" y="T7"/>
                  </a:cxn>
                  <a:cxn ang="0">
                    <a:pos x="T8" y="T9"/>
                  </a:cxn>
                </a:cxnLst>
                <a:rect l="0" t="0" r="r" b="b"/>
                <a:pathLst>
                  <a:path w="70" h="37">
                    <a:moveTo>
                      <a:pt x="0" y="10"/>
                    </a:moveTo>
                    <a:cubicBezTo>
                      <a:pt x="9" y="2"/>
                      <a:pt x="15" y="1"/>
                      <a:pt x="22" y="0"/>
                    </a:cubicBezTo>
                    <a:cubicBezTo>
                      <a:pt x="30" y="0"/>
                      <a:pt x="36" y="4"/>
                      <a:pt x="43" y="9"/>
                    </a:cubicBezTo>
                    <a:cubicBezTo>
                      <a:pt x="51" y="13"/>
                      <a:pt x="63" y="23"/>
                      <a:pt x="67" y="27"/>
                    </a:cubicBezTo>
                    <a:cubicBezTo>
                      <a:pt x="70" y="32"/>
                      <a:pt x="65" y="36"/>
                      <a:pt x="63" y="37"/>
                    </a:cubicBezTo>
                  </a:path>
                </a:pathLst>
              </a:custGeom>
              <a:noFill/>
              <a:ln w="7938" cap="rnd">
                <a:solidFill>
                  <a:srgbClr val="333333"/>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700" name="Freeform 75"/>
              <p:cNvSpPr>
                <a:spLocks/>
              </p:cNvSpPr>
              <p:nvPr/>
            </p:nvSpPr>
            <p:spPr bwMode="auto">
              <a:xfrm>
                <a:off x="1022" y="2192"/>
                <a:ext cx="42" cy="21"/>
              </a:xfrm>
              <a:custGeom>
                <a:avLst/>
                <a:gdLst>
                  <a:gd name="T0" fmla="*/ 17 w 17"/>
                  <a:gd name="T1" fmla="*/ 4 h 8"/>
                  <a:gd name="T2" fmla="*/ 0 w 17"/>
                  <a:gd name="T3" fmla="*/ 0 h 8"/>
                </a:gdLst>
                <a:ahLst/>
                <a:cxnLst>
                  <a:cxn ang="0">
                    <a:pos x="T0" y="T1"/>
                  </a:cxn>
                  <a:cxn ang="0">
                    <a:pos x="T2" y="T3"/>
                  </a:cxn>
                </a:cxnLst>
                <a:rect l="0" t="0" r="r" b="b"/>
                <a:pathLst>
                  <a:path w="17" h="8">
                    <a:moveTo>
                      <a:pt x="17" y="4"/>
                    </a:moveTo>
                    <a:cubicBezTo>
                      <a:pt x="11" y="8"/>
                      <a:pt x="4" y="3"/>
                      <a:pt x="0" y="0"/>
                    </a:cubicBezTo>
                  </a:path>
                </a:pathLst>
              </a:custGeom>
              <a:noFill/>
              <a:ln w="7938" cap="rnd">
                <a:solidFill>
                  <a:srgbClr val="333333"/>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701" name="Freeform 76"/>
              <p:cNvSpPr>
                <a:spLocks/>
              </p:cNvSpPr>
              <p:nvPr/>
            </p:nvSpPr>
            <p:spPr bwMode="auto">
              <a:xfrm>
                <a:off x="999" y="2059"/>
                <a:ext cx="118" cy="82"/>
              </a:xfrm>
              <a:custGeom>
                <a:avLst/>
                <a:gdLst>
                  <a:gd name="T0" fmla="*/ 31 w 47"/>
                  <a:gd name="T1" fmla="*/ 31 h 31"/>
                  <a:gd name="T2" fmla="*/ 46 w 47"/>
                  <a:gd name="T3" fmla="*/ 19 h 31"/>
                  <a:gd name="T4" fmla="*/ 31 w 47"/>
                  <a:gd name="T5" fmla="*/ 6 h 31"/>
                  <a:gd name="T6" fmla="*/ 0 w 47"/>
                  <a:gd name="T7" fmla="*/ 13 h 31"/>
                </a:gdLst>
                <a:ahLst/>
                <a:cxnLst>
                  <a:cxn ang="0">
                    <a:pos x="T0" y="T1"/>
                  </a:cxn>
                  <a:cxn ang="0">
                    <a:pos x="T2" y="T3"/>
                  </a:cxn>
                  <a:cxn ang="0">
                    <a:pos x="T4" y="T5"/>
                  </a:cxn>
                  <a:cxn ang="0">
                    <a:pos x="T6" y="T7"/>
                  </a:cxn>
                </a:cxnLst>
                <a:rect l="0" t="0" r="r" b="b"/>
                <a:pathLst>
                  <a:path w="47" h="31">
                    <a:moveTo>
                      <a:pt x="31" y="31"/>
                    </a:moveTo>
                    <a:cubicBezTo>
                      <a:pt x="36" y="30"/>
                      <a:pt x="47" y="23"/>
                      <a:pt x="46" y="19"/>
                    </a:cubicBezTo>
                    <a:cubicBezTo>
                      <a:pt x="45" y="14"/>
                      <a:pt x="45" y="15"/>
                      <a:pt x="31" y="6"/>
                    </a:cubicBezTo>
                    <a:cubicBezTo>
                      <a:pt x="23" y="0"/>
                      <a:pt x="2" y="8"/>
                      <a:pt x="0" y="13"/>
                    </a:cubicBezTo>
                  </a:path>
                </a:pathLst>
              </a:custGeom>
              <a:noFill/>
              <a:ln w="7938" cap="rnd">
                <a:solidFill>
                  <a:srgbClr val="333333"/>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702" name="Freeform 77"/>
              <p:cNvSpPr>
                <a:spLocks/>
              </p:cNvSpPr>
              <p:nvPr/>
            </p:nvSpPr>
            <p:spPr bwMode="auto">
              <a:xfrm>
                <a:off x="1117" y="2115"/>
                <a:ext cx="80" cy="122"/>
              </a:xfrm>
              <a:custGeom>
                <a:avLst/>
                <a:gdLst>
                  <a:gd name="T0" fmla="*/ 0 w 32"/>
                  <a:gd name="T1" fmla="*/ 0 h 46"/>
                  <a:gd name="T2" fmla="*/ 29 w 32"/>
                  <a:gd name="T3" fmla="*/ 26 h 46"/>
                  <a:gd name="T4" fmla="*/ 17 w 32"/>
                  <a:gd name="T5" fmla="*/ 46 h 46"/>
                </a:gdLst>
                <a:ahLst/>
                <a:cxnLst>
                  <a:cxn ang="0">
                    <a:pos x="T0" y="T1"/>
                  </a:cxn>
                  <a:cxn ang="0">
                    <a:pos x="T2" y="T3"/>
                  </a:cxn>
                  <a:cxn ang="0">
                    <a:pos x="T4" y="T5"/>
                  </a:cxn>
                </a:cxnLst>
                <a:rect l="0" t="0" r="r" b="b"/>
                <a:pathLst>
                  <a:path w="32" h="46">
                    <a:moveTo>
                      <a:pt x="0" y="0"/>
                    </a:moveTo>
                    <a:cubicBezTo>
                      <a:pt x="12" y="9"/>
                      <a:pt x="25" y="19"/>
                      <a:pt x="29" y="26"/>
                    </a:cubicBezTo>
                    <a:cubicBezTo>
                      <a:pt x="32" y="34"/>
                      <a:pt x="22" y="43"/>
                      <a:pt x="17" y="46"/>
                    </a:cubicBezTo>
                  </a:path>
                </a:pathLst>
              </a:custGeom>
              <a:noFill/>
              <a:ln w="7938" cap="rnd">
                <a:solidFill>
                  <a:srgbClr val="333333"/>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703" name="Freeform 78"/>
              <p:cNvSpPr>
                <a:spLocks/>
              </p:cNvSpPr>
              <p:nvPr/>
            </p:nvSpPr>
            <p:spPr bwMode="auto">
              <a:xfrm>
                <a:off x="1104" y="2184"/>
                <a:ext cx="15" cy="24"/>
              </a:xfrm>
              <a:custGeom>
                <a:avLst/>
                <a:gdLst>
                  <a:gd name="T0" fmla="*/ 0 w 6"/>
                  <a:gd name="T1" fmla="*/ 0 h 9"/>
                  <a:gd name="T2" fmla="*/ 6 w 6"/>
                  <a:gd name="T3" fmla="*/ 9 h 9"/>
                </a:gdLst>
                <a:ahLst/>
                <a:cxnLst>
                  <a:cxn ang="0">
                    <a:pos x="T0" y="T1"/>
                  </a:cxn>
                  <a:cxn ang="0">
                    <a:pos x="T2" y="T3"/>
                  </a:cxn>
                </a:cxnLst>
                <a:rect l="0" t="0" r="r" b="b"/>
                <a:pathLst>
                  <a:path w="6" h="9">
                    <a:moveTo>
                      <a:pt x="0" y="0"/>
                    </a:moveTo>
                    <a:cubicBezTo>
                      <a:pt x="2" y="3"/>
                      <a:pt x="2" y="6"/>
                      <a:pt x="6" y="9"/>
                    </a:cubicBezTo>
                  </a:path>
                </a:pathLst>
              </a:custGeom>
              <a:noFill/>
              <a:ln w="7938" cap="rnd">
                <a:solidFill>
                  <a:srgbClr val="333333"/>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704" name="Freeform 79"/>
              <p:cNvSpPr>
                <a:spLocks/>
              </p:cNvSpPr>
              <p:nvPr/>
            </p:nvSpPr>
            <p:spPr bwMode="auto">
              <a:xfrm>
                <a:off x="1189" y="2205"/>
                <a:ext cx="55" cy="112"/>
              </a:xfrm>
              <a:custGeom>
                <a:avLst/>
                <a:gdLst>
                  <a:gd name="T0" fmla="*/ 0 w 22"/>
                  <a:gd name="T1" fmla="*/ 0 h 42"/>
                  <a:gd name="T2" fmla="*/ 19 w 22"/>
                  <a:gd name="T3" fmla="*/ 26 h 42"/>
                  <a:gd name="T4" fmla="*/ 13 w 22"/>
                  <a:gd name="T5" fmla="*/ 40 h 42"/>
                  <a:gd name="T6" fmla="*/ 7 w 22"/>
                  <a:gd name="T7" fmla="*/ 38 h 42"/>
                </a:gdLst>
                <a:ahLst/>
                <a:cxnLst>
                  <a:cxn ang="0">
                    <a:pos x="T0" y="T1"/>
                  </a:cxn>
                  <a:cxn ang="0">
                    <a:pos x="T2" y="T3"/>
                  </a:cxn>
                  <a:cxn ang="0">
                    <a:pos x="T4" y="T5"/>
                  </a:cxn>
                  <a:cxn ang="0">
                    <a:pos x="T6" y="T7"/>
                  </a:cxn>
                </a:cxnLst>
                <a:rect l="0" t="0" r="r" b="b"/>
                <a:pathLst>
                  <a:path w="22" h="42">
                    <a:moveTo>
                      <a:pt x="0" y="0"/>
                    </a:moveTo>
                    <a:cubicBezTo>
                      <a:pt x="10" y="8"/>
                      <a:pt x="16" y="18"/>
                      <a:pt x="19" y="26"/>
                    </a:cubicBezTo>
                    <a:cubicBezTo>
                      <a:pt x="22" y="34"/>
                      <a:pt x="15" y="38"/>
                      <a:pt x="13" y="40"/>
                    </a:cubicBezTo>
                    <a:cubicBezTo>
                      <a:pt x="10" y="42"/>
                      <a:pt x="7" y="38"/>
                      <a:pt x="7" y="38"/>
                    </a:cubicBezTo>
                  </a:path>
                </a:pathLst>
              </a:custGeom>
              <a:noFill/>
              <a:ln w="7938" cap="rnd">
                <a:solidFill>
                  <a:srgbClr val="333333"/>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705" name="Freeform 80"/>
              <p:cNvSpPr>
                <a:spLocks/>
              </p:cNvSpPr>
              <p:nvPr/>
            </p:nvSpPr>
            <p:spPr bwMode="auto">
              <a:xfrm>
                <a:off x="1217" y="2312"/>
                <a:ext cx="25" cy="75"/>
              </a:xfrm>
              <a:custGeom>
                <a:avLst/>
                <a:gdLst>
                  <a:gd name="T0" fmla="*/ 0 w 10"/>
                  <a:gd name="T1" fmla="*/ 0 h 28"/>
                  <a:gd name="T2" fmla="*/ 9 w 10"/>
                  <a:gd name="T3" fmla="*/ 22 h 28"/>
                  <a:gd name="T4" fmla="*/ 6 w 10"/>
                  <a:gd name="T5" fmla="*/ 28 h 28"/>
                </a:gdLst>
                <a:ahLst/>
                <a:cxnLst>
                  <a:cxn ang="0">
                    <a:pos x="T0" y="T1"/>
                  </a:cxn>
                  <a:cxn ang="0">
                    <a:pos x="T2" y="T3"/>
                  </a:cxn>
                  <a:cxn ang="0">
                    <a:pos x="T4" y="T5"/>
                  </a:cxn>
                </a:cxnLst>
                <a:rect l="0" t="0" r="r" b="b"/>
                <a:pathLst>
                  <a:path w="10" h="28">
                    <a:moveTo>
                      <a:pt x="0" y="0"/>
                    </a:moveTo>
                    <a:cubicBezTo>
                      <a:pt x="6" y="6"/>
                      <a:pt x="9" y="19"/>
                      <a:pt x="9" y="22"/>
                    </a:cubicBezTo>
                    <a:cubicBezTo>
                      <a:pt x="10" y="25"/>
                      <a:pt x="6" y="28"/>
                      <a:pt x="6" y="28"/>
                    </a:cubicBezTo>
                  </a:path>
                </a:pathLst>
              </a:custGeom>
              <a:noFill/>
              <a:ln w="7938" cap="rnd">
                <a:solidFill>
                  <a:srgbClr val="333333"/>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706" name="Freeform 81"/>
              <p:cNvSpPr>
                <a:spLocks/>
              </p:cNvSpPr>
              <p:nvPr/>
            </p:nvSpPr>
            <p:spPr bwMode="auto">
              <a:xfrm>
                <a:off x="1074" y="2061"/>
                <a:ext cx="128" cy="112"/>
              </a:xfrm>
              <a:custGeom>
                <a:avLst/>
                <a:gdLst>
                  <a:gd name="T0" fmla="*/ 0 w 51"/>
                  <a:gd name="T1" fmla="*/ 3 h 42"/>
                  <a:gd name="T2" fmla="*/ 19 w 51"/>
                  <a:gd name="T3" fmla="*/ 2 h 42"/>
                  <a:gd name="T4" fmla="*/ 39 w 51"/>
                  <a:gd name="T5" fmla="*/ 12 h 42"/>
                  <a:gd name="T6" fmla="*/ 51 w 51"/>
                  <a:gd name="T7" fmla="*/ 30 h 42"/>
                  <a:gd name="T8" fmla="*/ 43 w 51"/>
                  <a:gd name="T9" fmla="*/ 42 h 42"/>
                </a:gdLst>
                <a:ahLst/>
                <a:cxnLst>
                  <a:cxn ang="0">
                    <a:pos x="T0" y="T1"/>
                  </a:cxn>
                  <a:cxn ang="0">
                    <a:pos x="T2" y="T3"/>
                  </a:cxn>
                  <a:cxn ang="0">
                    <a:pos x="T4" y="T5"/>
                  </a:cxn>
                  <a:cxn ang="0">
                    <a:pos x="T6" y="T7"/>
                  </a:cxn>
                  <a:cxn ang="0">
                    <a:pos x="T8" y="T9"/>
                  </a:cxn>
                </a:cxnLst>
                <a:rect l="0" t="0" r="r" b="b"/>
                <a:pathLst>
                  <a:path w="51" h="42">
                    <a:moveTo>
                      <a:pt x="0" y="3"/>
                    </a:moveTo>
                    <a:cubicBezTo>
                      <a:pt x="8" y="0"/>
                      <a:pt x="13" y="1"/>
                      <a:pt x="19" y="2"/>
                    </a:cubicBezTo>
                    <a:cubicBezTo>
                      <a:pt x="26" y="4"/>
                      <a:pt x="32" y="7"/>
                      <a:pt x="39" y="12"/>
                    </a:cubicBezTo>
                    <a:cubicBezTo>
                      <a:pt x="45" y="17"/>
                      <a:pt x="51" y="26"/>
                      <a:pt x="51" y="30"/>
                    </a:cubicBezTo>
                    <a:cubicBezTo>
                      <a:pt x="51" y="35"/>
                      <a:pt x="46" y="39"/>
                      <a:pt x="43" y="42"/>
                    </a:cubicBezTo>
                  </a:path>
                </a:pathLst>
              </a:custGeom>
              <a:noFill/>
              <a:ln w="7938" cap="rnd">
                <a:solidFill>
                  <a:srgbClr val="333333"/>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707" name="Freeform 82"/>
              <p:cNvSpPr>
                <a:spLocks/>
              </p:cNvSpPr>
              <p:nvPr/>
            </p:nvSpPr>
            <p:spPr bwMode="auto">
              <a:xfrm>
                <a:off x="1202" y="2149"/>
                <a:ext cx="45" cy="115"/>
              </a:xfrm>
              <a:custGeom>
                <a:avLst/>
                <a:gdLst>
                  <a:gd name="T0" fmla="*/ 0 w 18"/>
                  <a:gd name="T1" fmla="*/ 0 h 43"/>
                  <a:gd name="T2" fmla="*/ 17 w 18"/>
                  <a:gd name="T3" fmla="*/ 31 h 43"/>
                  <a:gd name="T4" fmla="*/ 13 w 18"/>
                  <a:gd name="T5" fmla="*/ 43 h 43"/>
                </a:gdLst>
                <a:ahLst/>
                <a:cxnLst>
                  <a:cxn ang="0">
                    <a:pos x="T0" y="T1"/>
                  </a:cxn>
                  <a:cxn ang="0">
                    <a:pos x="T2" y="T3"/>
                  </a:cxn>
                  <a:cxn ang="0">
                    <a:pos x="T4" y="T5"/>
                  </a:cxn>
                </a:cxnLst>
                <a:rect l="0" t="0" r="r" b="b"/>
                <a:pathLst>
                  <a:path w="18" h="43">
                    <a:moveTo>
                      <a:pt x="0" y="0"/>
                    </a:moveTo>
                    <a:cubicBezTo>
                      <a:pt x="8" y="5"/>
                      <a:pt x="16" y="25"/>
                      <a:pt x="17" y="31"/>
                    </a:cubicBezTo>
                    <a:cubicBezTo>
                      <a:pt x="18" y="38"/>
                      <a:pt x="13" y="43"/>
                      <a:pt x="13" y="43"/>
                    </a:cubicBezTo>
                  </a:path>
                </a:pathLst>
              </a:custGeom>
              <a:noFill/>
              <a:ln w="7938" cap="rnd">
                <a:solidFill>
                  <a:srgbClr val="333333"/>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708" name="Freeform 83"/>
              <p:cNvSpPr>
                <a:spLocks/>
              </p:cNvSpPr>
              <p:nvPr/>
            </p:nvSpPr>
            <p:spPr bwMode="auto">
              <a:xfrm>
                <a:off x="1172" y="2091"/>
                <a:ext cx="80" cy="114"/>
              </a:xfrm>
              <a:custGeom>
                <a:avLst/>
                <a:gdLst>
                  <a:gd name="T0" fmla="*/ 0 w 32"/>
                  <a:gd name="T1" fmla="*/ 0 h 43"/>
                  <a:gd name="T2" fmla="*/ 22 w 32"/>
                  <a:gd name="T3" fmla="*/ 19 h 43"/>
                  <a:gd name="T4" fmla="*/ 26 w 32"/>
                  <a:gd name="T5" fmla="*/ 43 h 43"/>
                </a:gdLst>
                <a:ahLst/>
                <a:cxnLst>
                  <a:cxn ang="0">
                    <a:pos x="T0" y="T1"/>
                  </a:cxn>
                  <a:cxn ang="0">
                    <a:pos x="T2" y="T3"/>
                  </a:cxn>
                  <a:cxn ang="0">
                    <a:pos x="T4" y="T5"/>
                  </a:cxn>
                </a:cxnLst>
                <a:rect l="0" t="0" r="r" b="b"/>
                <a:pathLst>
                  <a:path w="32" h="43">
                    <a:moveTo>
                      <a:pt x="0" y="0"/>
                    </a:moveTo>
                    <a:cubicBezTo>
                      <a:pt x="10" y="3"/>
                      <a:pt x="16" y="11"/>
                      <a:pt x="22" y="19"/>
                    </a:cubicBezTo>
                    <a:cubicBezTo>
                      <a:pt x="32" y="30"/>
                      <a:pt x="30" y="39"/>
                      <a:pt x="26" y="43"/>
                    </a:cubicBezTo>
                  </a:path>
                </a:pathLst>
              </a:custGeom>
              <a:noFill/>
              <a:ln w="7938" cap="rnd">
                <a:solidFill>
                  <a:srgbClr val="333333"/>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709" name="Freeform 84"/>
              <p:cNvSpPr>
                <a:spLocks/>
              </p:cNvSpPr>
              <p:nvPr/>
            </p:nvSpPr>
            <p:spPr bwMode="auto">
              <a:xfrm>
                <a:off x="1024" y="2069"/>
                <a:ext cx="48" cy="19"/>
              </a:xfrm>
              <a:custGeom>
                <a:avLst/>
                <a:gdLst>
                  <a:gd name="T0" fmla="*/ 0 w 19"/>
                  <a:gd name="T1" fmla="*/ 7 h 7"/>
                  <a:gd name="T2" fmla="*/ 19 w 19"/>
                  <a:gd name="T3" fmla="*/ 6 h 7"/>
                  <a:gd name="T4" fmla="*/ 11 w 19"/>
                  <a:gd name="T5" fmla="*/ 5 h 7"/>
                </a:gdLst>
                <a:ahLst/>
                <a:cxnLst>
                  <a:cxn ang="0">
                    <a:pos x="T0" y="T1"/>
                  </a:cxn>
                  <a:cxn ang="0">
                    <a:pos x="T2" y="T3"/>
                  </a:cxn>
                  <a:cxn ang="0">
                    <a:pos x="T4" y="T5"/>
                  </a:cxn>
                </a:cxnLst>
                <a:rect l="0" t="0" r="r" b="b"/>
                <a:pathLst>
                  <a:path w="19" h="7">
                    <a:moveTo>
                      <a:pt x="0" y="7"/>
                    </a:moveTo>
                    <a:cubicBezTo>
                      <a:pt x="5" y="6"/>
                      <a:pt x="15" y="0"/>
                      <a:pt x="19" y="6"/>
                    </a:cubicBezTo>
                    <a:cubicBezTo>
                      <a:pt x="17" y="4"/>
                      <a:pt x="13" y="5"/>
                      <a:pt x="11" y="5"/>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710" name="Freeform 85"/>
              <p:cNvSpPr>
                <a:spLocks/>
              </p:cNvSpPr>
              <p:nvPr/>
            </p:nvSpPr>
            <p:spPr bwMode="auto">
              <a:xfrm>
                <a:off x="1099" y="2075"/>
                <a:ext cx="58" cy="29"/>
              </a:xfrm>
              <a:custGeom>
                <a:avLst/>
                <a:gdLst>
                  <a:gd name="T0" fmla="*/ 0 w 23"/>
                  <a:gd name="T1" fmla="*/ 1 h 11"/>
                  <a:gd name="T2" fmla="*/ 12 w 23"/>
                  <a:gd name="T3" fmla="*/ 2 h 11"/>
                  <a:gd name="T4" fmla="*/ 23 w 23"/>
                  <a:gd name="T5" fmla="*/ 11 h 11"/>
                </a:gdLst>
                <a:ahLst/>
                <a:cxnLst>
                  <a:cxn ang="0">
                    <a:pos x="T0" y="T1"/>
                  </a:cxn>
                  <a:cxn ang="0">
                    <a:pos x="T2" y="T3"/>
                  </a:cxn>
                  <a:cxn ang="0">
                    <a:pos x="T4" y="T5"/>
                  </a:cxn>
                </a:cxnLst>
                <a:rect l="0" t="0" r="r" b="b"/>
                <a:pathLst>
                  <a:path w="23" h="11">
                    <a:moveTo>
                      <a:pt x="0" y="1"/>
                    </a:moveTo>
                    <a:cubicBezTo>
                      <a:pt x="4" y="0"/>
                      <a:pt x="8" y="1"/>
                      <a:pt x="12" y="2"/>
                    </a:cubicBezTo>
                    <a:cubicBezTo>
                      <a:pt x="17" y="4"/>
                      <a:pt x="20" y="7"/>
                      <a:pt x="23" y="11"/>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711" name="Freeform 86"/>
              <p:cNvSpPr>
                <a:spLocks/>
              </p:cNvSpPr>
              <p:nvPr/>
            </p:nvSpPr>
            <p:spPr bwMode="auto">
              <a:xfrm>
                <a:off x="1097" y="2131"/>
                <a:ext cx="52" cy="24"/>
              </a:xfrm>
              <a:custGeom>
                <a:avLst/>
                <a:gdLst>
                  <a:gd name="T0" fmla="*/ 0 w 21"/>
                  <a:gd name="T1" fmla="*/ 5 h 9"/>
                  <a:gd name="T2" fmla="*/ 21 w 21"/>
                  <a:gd name="T3" fmla="*/ 9 h 9"/>
                  <a:gd name="T4" fmla="*/ 4 w 21"/>
                  <a:gd name="T5" fmla="*/ 5 h 9"/>
                </a:gdLst>
                <a:ahLst/>
                <a:cxnLst>
                  <a:cxn ang="0">
                    <a:pos x="T0" y="T1"/>
                  </a:cxn>
                  <a:cxn ang="0">
                    <a:pos x="T2" y="T3"/>
                  </a:cxn>
                  <a:cxn ang="0">
                    <a:pos x="T4" y="T5"/>
                  </a:cxn>
                </a:cxnLst>
                <a:rect l="0" t="0" r="r" b="b"/>
                <a:pathLst>
                  <a:path w="21" h="9">
                    <a:moveTo>
                      <a:pt x="0" y="5"/>
                    </a:moveTo>
                    <a:cubicBezTo>
                      <a:pt x="8" y="0"/>
                      <a:pt x="15" y="2"/>
                      <a:pt x="21" y="9"/>
                    </a:cubicBezTo>
                    <a:cubicBezTo>
                      <a:pt x="17" y="6"/>
                      <a:pt x="9" y="1"/>
                      <a:pt x="4" y="5"/>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712" name="Freeform 87"/>
              <p:cNvSpPr>
                <a:spLocks/>
              </p:cNvSpPr>
              <p:nvPr/>
            </p:nvSpPr>
            <p:spPr bwMode="auto">
              <a:xfrm>
                <a:off x="1072" y="2197"/>
                <a:ext cx="57" cy="32"/>
              </a:xfrm>
              <a:custGeom>
                <a:avLst/>
                <a:gdLst>
                  <a:gd name="T0" fmla="*/ 0 w 23"/>
                  <a:gd name="T1" fmla="*/ 7 h 12"/>
                  <a:gd name="T2" fmla="*/ 23 w 23"/>
                  <a:gd name="T3" fmla="*/ 12 h 12"/>
                  <a:gd name="T4" fmla="*/ 6 w 23"/>
                  <a:gd name="T5" fmla="*/ 7 h 12"/>
                </a:gdLst>
                <a:ahLst/>
                <a:cxnLst>
                  <a:cxn ang="0">
                    <a:pos x="T0" y="T1"/>
                  </a:cxn>
                  <a:cxn ang="0">
                    <a:pos x="T2" y="T3"/>
                  </a:cxn>
                  <a:cxn ang="0">
                    <a:pos x="T4" y="T5"/>
                  </a:cxn>
                </a:cxnLst>
                <a:rect l="0" t="0" r="r" b="b"/>
                <a:pathLst>
                  <a:path w="23" h="12">
                    <a:moveTo>
                      <a:pt x="0" y="7"/>
                    </a:moveTo>
                    <a:cubicBezTo>
                      <a:pt x="6" y="0"/>
                      <a:pt x="18" y="7"/>
                      <a:pt x="23" y="12"/>
                    </a:cubicBezTo>
                    <a:cubicBezTo>
                      <a:pt x="18" y="9"/>
                      <a:pt x="12" y="5"/>
                      <a:pt x="6" y="7"/>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713" name="Freeform 88"/>
              <p:cNvSpPr>
                <a:spLocks/>
              </p:cNvSpPr>
              <p:nvPr/>
            </p:nvSpPr>
            <p:spPr bwMode="auto">
              <a:xfrm>
                <a:off x="969" y="2213"/>
                <a:ext cx="75" cy="16"/>
              </a:xfrm>
              <a:custGeom>
                <a:avLst/>
                <a:gdLst>
                  <a:gd name="T0" fmla="*/ 0 w 30"/>
                  <a:gd name="T1" fmla="*/ 4 h 6"/>
                  <a:gd name="T2" fmla="*/ 12 w 30"/>
                  <a:gd name="T3" fmla="*/ 0 h 6"/>
                  <a:gd name="T4" fmla="*/ 30 w 30"/>
                  <a:gd name="T5" fmla="*/ 6 h 6"/>
                  <a:gd name="T6" fmla="*/ 17 w 30"/>
                  <a:gd name="T7" fmla="*/ 3 h 6"/>
                  <a:gd name="T8" fmla="*/ 3 w 30"/>
                  <a:gd name="T9" fmla="*/ 3 h 6"/>
                </a:gdLst>
                <a:ahLst/>
                <a:cxnLst>
                  <a:cxn ang="0">
                    <a:pos x="T0" y="T1"/>
                  </a:cxn>
                  <a:cxn ang="0">
                    <a:pos x="T2" y="T3"/>
                  </a:cxn>
                  <a:cxn ang="0">
                    <a:pos x="T4" y="T5"/>
                  </a:cxn>
                  <a:cxn ang="0">
                    <a:pos x="T6" y="T7"/>
                  </a:cxn>
                  <a:cxn ang="0">
                    <a:pos x="T8" y="T9"/>
                  </a:cxn>
                </a:cxnLst>
                <a:rect l="0" t="0" r="r" b="b"/>
                <a:pathLst>
                  <a:path w="30" h="6">
                    <a:moveTo>
                      <a:pt x="0" y="4"/>
                    </a:moveTo>
                    <a:cubicBezTo>
                      <a:pt x="4" y="2"/>
                      <a:pt x="8" y="0"/>
                      <a:pt x="12" y="0"/>
                    </a:cubicBezTo>
                    <a:cubicBezTo>
                      <a:pt x="19" y="0"/>
                      <a:pt x="25" y="2"/>
                      <a:pt x="30" y="6"/>
                    </a:cubicBezTo>
                    <a:cubicBezTo>
                      <a:pt x="27" y="3"/>
                      <a:pt x="21" y="4"/>
                      <a:pt x="17" y="3"/>
                    </a:cubicBezTo>
                    <a:cubicBezTo>
                      <a:pt x="12" y="3"/>
                      <a:pt x="8" y="2"/>
                      <a:pt x="3" y="3"/>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714" name="Freeform 89"/>
              <p:cNvSpPr>
                <a:spLocks/>
              </p:cNvSpPr>
              <p:nvPr/>
            </p:nvSpPr>
            <p:spPr bwMode="auto">
              <a:xfrm>
                <a:off x="872" y="2125"/>
                <a:ext cx="75" cy="19"/>
              </a:xfrm>
              <a:custGeom>
                <a:avLst/>
                <a:gdLst>
                  <a:gd name="T0" fmla="*/ 0 w 30"/>
                  <a:gd name="T1" fmla="*/ 7 h 7"/>
                  <a:gd name="T2" fmla="*/ 30 w 30"/>
                  <a:gd name="T3" fmla="*/ 7 h 7"/>
                  <a:gd name="T4" fmla="*/ 9 w 30"/>
                  <a:gd name="T5" fmla="*/ 5 h 7"/>
                </a:gdLst>
                <a:ahLst/>
                <a:cxnLst>
                  <a:cxn ang="0">
                    <a:pos x="T0" y="T1"/>
                  </a:cxn>
                  <a:cxn ang="0">
                    <a:pos x="T2" y="T3"/>
                  </a:cxn>
                  <a:cxn ang="0">
                    <a:pos x="T4" y="T5"/>
                  </a:cxn>
                </a:cxnLst>
                <a:rect l="0" t="0" r="r" b="b"/>
                <a:pathLst>
                  <a:path w="30" h="7">
                    <a:moveTo>
                      <a:pt x="0" y="7"/>
                    </a:moveTo>
                    <a:cubicBezTo>
                      <a:pt x="11" y="2"/>
                      <a:pt x="19" y="0"/>
                      <a:pt x="30" y="7"/>
                    </a:cubicBezTo>
                    <a:cubicBezTo>
                      <a:pt x="23" y="5"/>
                      <a:pt x="16" y="4"/>
                      <a:pt x="9" y="5"/>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715" name="Freeform 90"/>
              <p:cNvSpPr>
                <a:spLocks/>
              </p:cNvSpPr>
              <p:nvPr/>
            </p:nvSpPr>
            <p:spPr bwMode="auto">
              <a:xfrm>
                <a:off x="792" y="2160"/>
                <a:ext cx="65" cy="13"/>
              </a:xfrm>
              <a:custGeom>
                <a:avLst/>
                <a:gdLst>
                  <a:gd name="T0" fmla="*/ 0 w 26"/>
                  <a:gd name="T1" fmla="*/ 2 h 5"/>
                  <a:gd name="T2" fmla="*/ 11 w 26"/>
                  <a:gd name="T3" fmla="*/ 0 h 5"/>
                  <a:gd name="T4" fmla="*/ 26 w 26"/>
                  <a:gd name="T5" fmla="*/ 5 h 5"/>
                </a:gdLst>
                <a:ahLst/>
                <a:cxnLst>
                  <a:cxn ang="0">
                    <a:pos x="T0" y="T1"/>
                  </a:cxn>
                  <a:cxn ang="0">
                    <a:pos x="T2" y="T3"/>
                  </a:cxn>
                  <a:cxn ang="0">
                    <a:pos x="T4" y="T5"/>
                  </a:cxn>
                </a:cxnLst>
                <a:rect l="0" t="0" r="r" b="b"/>
                <a:pathLst>
                  <a:path w="26" h="5">
                    <a:moveTo>
                      <a:pt x="0" y="2"/>
                    </a:moveTo>
                    <a:cubicBezTo>
                      <a:pt x="3" y="3"/>
                      <a:pt x="7" y="0"/>
                      <a:pt x="11" y="0"/>
                    </a:cubicBezTo>
                    <a:cubicBezTo>
                      <a:pt x="16" y="0"/>
                      <a:pt x="22" y="2"/>
                      <a:pt x="26" y="5"/>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716" name="Freeform 91"/>
              <p:cNvSpPr>
                <a:spLocks/>
              </p:cNvSpPr>
              <p:nvPr/>
            </p:nvSpPr>
            <p:spPr bwMode="auto">
              <a:xfrm>
                <a:off x="1114" y="2296"/>
                <a:ext cx="58" cy="24"/>
              </a:xfrm>
              <a:custGeom>
                <a:avLst/>
                <a:gdLst>
                  <a:gd name="T0" fmla="*/ 0 w 23"/>
                  <a:gd name="T1" fmla="*/ 3 h 9"/>
                  <a:gd name="T2" fmla="*/ 3 w 23"/>
                  <a:gd name="T3" fmla="*/ 1 h 9"/>
                  <a:gd name="T4" fmla="*/ 10 w 23"/>
                  <a:gd name="T5" fmla="*/ 0 h 9"/>
                  <a:gd name="T6" fmla="*/ 23 w 23"/>
                  <a:gd name="T7" fmla="*/ 9 h 9"/>
                  <a:gd name="T8" fmla="*/ 7 w 23"/>
                  <a:gd name="T9" fmla="*/ 2 h 9"/>
                </a:gdLst>
                <a:ahLst/>
                <a:cxnLst>
                  <a:cxn ang="0">
                    <a:pos x="T0" y="T1"/>
                  </a:cxn>
                  <a:cxn ang="0">
                    <a:pos x="T2" y="T3"/>
                  </a:cxn>
                  <a:cxn ang="0">
                    <a:pos x="T4" y="T5"/>
                  </a:cxn>
                  <a:cxn ang="0">
                    <a:pos x="T6" y="T7"/>
                  </a:cxn>
                  <a:cxn ang="0">
                    <a:pos x="T8" y="T9"/>
                  </a:cxn>
                </a:cxnLst>
                <a:rect l="0" t="0" r="r" b="b"/>
                <a:pathLst>
                  <a:path w="23" h="9">
                    <a:moveTo>
                      <a:pt x="0" y="3"/>
                    </a:moveTo>
                    <a:cubicBezTo>
                      <a:pt x="1" y="3"/>
                      <a:pt x="2" y="2"/>
                      <a:pt x="3" y="1"/>
                    </a:cubicBezTo>
                    <a:cubicBezTo>
                      <a:pt x="5" y="0"/>
                      <a:pt x="8" y="0"/>
                      <a:pt x="10" y="0"/>
                    </a:cubicBezTo>
                    <a:cubicBezTo>
                      <a:pt x="15" y="0"/>
                      <a:pt x="21" y="4"/>
                      <a:pt x="23" y="9"/>
                    </a:cubicBezTo>
                    <a:cubicBezTo>
                      <a:pt x="19" y="5"/>
                      <a:pt x="13" y="4"/>
                      <a:pt x="7" y="2"/>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717" name="Freeform 92"/>
              <p:cNvSpPr>
                <a:spLocks/>
              </p:cNvSpPr>
              <p:nvPr/>
            </p:nvSpPr>
            <p:spPr bwMode="auto">
              <a:xfrm>
                <a:off x="1177" y="2221"/>
                <a:ext cx="37" cy="27"/>
              </a:xfrm>
              <a:custGeom>
                <a:avLst/>
                <a:gdLst>
                  <a:gd name="T0" fmla="*/ 0 w 15"/>
                  <a:gd name="T1" fmla="*/ 5 h 10"/>
                  <a:gd name="T2" fmla="*/ 7 w 15"/>
                  <a:gd name="T3" fmla="*/ 1 h 10"/>
                  <a:gd name="T4" fmla="*/ 15 w 15"/>
                  <a:gd name="T5" fmla="*/ 10 h 10"/>
                  <a:gd name="T6" fmla="*/ 4 w 15"/>
                  <a:gd name="T7" fmla="*/ 5 h 10"/>
                </a:gdLst>
                <a:ahLst/>
                <a:cxnLst>
                  <a:cxn ang="0">
                    <a:pos x="T0" y="T1"/>
                  </a:cxn>
                  <a:cxn ang="0">
                    <a:pos x="T2" y="T3"/>
                  </a:cxn>
                  <a:cxn ang="0">
                    <a:pos x="T4" y="T5"/>
                  </a:cxn>
                  <a:cxn ang="0">
                    <a:pos x="T6" y="T7"/>
                  </a:cxn>
                </a:cxnLst>
                <a:rect l="0" t="0" r="r" b="b"/>
                <a:pathLst>
                  <a:path w="15" h="10">
                    <a:moveTo>
                      <a:pt x="0" y="5"/>
                    </a:moveTo>
                    <a:cubicBezTo>
                      <a:pt x="3" y="5"/>
                      <a:pt x="3" y="0"/>
                      <a:pt x="7" y="1"/>
                    </a:cubicBezTo>
                    <a:cubicBezTo>
                      <a:pt x="10" y="2"/>
                      <a:pt x="15" y="7"/>
                      <a:pt x="15" y="10"/>
                    </a:cubicBezTo>
                    <a:cubicBezTo>
                      <a:pt x="11" y="7"/>
                      <a:pt x="8" y="3"/>
                      <a:pt x="4" y="5"/>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718" name="Freeform 93"/>
              <p:cNvSpPr>
                <a:spLocks/>
              </p:cNvSpPr>
              <p:nvPr/>
            </p:nvSpPr>
            <p:spPr bwMode="auto">
              <a:xfrm>
                <a:off x="1194" y="2168"/>
                <a:ext cx="25" cy="21"/>
              </a:xfrm>
              <a:custGeom>
                <a:avLst/>
                <a:gdLst>
                  <a:gd name="T0" fmla="*/ 0 w 10"/>
                  <a:gd name="T1" fmla="*/ 4 h 8"/>
                  <a:gd name="T2" fmla="*/ 5 w 10"/>
                  <a:gd name="T3" fmla="*/ 1 h 8"/>
                  <a:gd name="T4" fmla="*/ 10 w 10"/>
                  <a:gd name="T5" fmla="*/ 8 h 8"/>
                  <a:gd name="T6" fmla="*/ 3 w 10"/>
                  <a:gd name="T7" fmla="*/ 4 h 8"/>
                </a:gdLst>
                <a:ahLst/>
                <a:cxnLst>
                  <a:cxn ang="0">
                    <a:pos x="T0" y="T1"/>
                  </a:cxn>
                  <a:cxn ang="0">
                    <a:pos x="T2" y="T3"/>
                  </a:cxn>
                  <a:cxn ang="0">
                    <a:pos x="T4" y="T5"/>
                  </a:cxn>
                  <a:cxn ang="0">
                    <a:pos x="T6" y="T7"/>
                  </a:cxn>
                </a:cxnLst>
                <a:rect l="0" t="0" r="r" b="b"/>
                <a:pathLst>
                  <a:path w="10" h="8">
                    <a:moveTo>
                      <a:pt x="0" y="4"/>
                    </a:moveTo>
                    <a:cubicBezTo>
                      <a:pt x="1" y="2"/>
                      <a:pt x="3" y="0"/>
                      <a:pt x="5" y="1"/>
                    </a:cubicBezTo>
                    <a:cubicBezTo>
                      <a:pt x="7" y="1"/>
                      <a:pt x="9" y="6"/>
                      <a:pt x="10" y="8"/>
                    </a:cubicBezTo>
                    <a:cubicBezTo>
                      <a:pt x="8" y="6"/>
                      <a:pt x="6" y="4"/>
                      <a:pt x="3" y="4"/>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719" name="Freeform 94"/>
              <p:cNvSpPr>
                <a:spLocks/>
              </p:cNvSpPr>
              <p:nvPr/>
            </p:nvSpPr>
            <p:spPr bwMode="auto">
              <a:xfrm>
                <a:off x="882" y="2203"/>
                <a:ext cx="70" cy="26"/>
              </a:xfrm>
              <a:custGeom>
                <a:avLst/>
                <a:gdLst>
                  <a:gd name="T0" fmla="*/ 0 w 28"/>
                  <a:gd name="T1" fmla="*/ 0 h 10"/>
                  <a:gd name="T2" fmla="*/ 11 w 28"/>
                  <a:gd name="T3" fmla="*/ 3 h 10"/>
                  <a:gd name="T4" fmla="*/ 18 w 28"/>
                  <a:gd name="T5" fmla="*/ 7 h 10"/>
                  <a:gd name="T6" fmla="*/ 20 w 28"/>
                  <a:gd name="T7" fmla="*/ 9 h 10"/>
                  <a:gd name="T8" fmla="*/ 24 w 28"/>
                  <a:gd name="T9" fmla="*/ 7 h 10"/>
                  <a:gd name="T10" fmla="*/ 28 w 28"/>
                  <a:gd name="T11" fmla="*/ 2 h 10"/>
                  <a:gd name="T12" fmla="*/ 20 w 28"/>
                  <a:gd name="T13" fmla="*/ 3 h 10"/>
                  <a:gd name="T14" fmla="*/ 1 w 28"/>
                  <a:gd name="T15" fmla="*/ 1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0">
                    <a:moveTo>
                      <a:pt x="0" y="0"/>
                    </a:moveTo>
                    <a:cubicBezTo>
                      <a:pt x="4" y="0"/>
                      <a:pt x="8" y="2"/>
                      <a:pt x="11" y="3"/>
                    </a:cubicBezTo>
                    <a:cubicBezTo>
                      <a:pt x="14" y="4"/>
                      <a:pt x="17" y="5"/>
                      <a:pt x="18" y="7"/>
                    </a:cubicBezTo>
                    <a:cubicBezTo>
                      <a:pt x="19" y="8"/>
                      <a:pt x="19" y="9"/>
                      <a:pt x="20" y="9"/>
                    </a:cubicBezTo>
                    <a:cubicBezTo>
                      <a:pt x="21" y="10"/>
                      <a:pt x="23" y="8"/>
                      <a:pt x="24" y="7"/>
                    </a:cubicBezTo>
                    <a:cubicBezTo>
                      <a:pt x="26" y="6"/>
                      <a:pt x="28" y="4"/>
                      <a:pt x="28" y="2"/>
                    </a:cubicBezTo>
                    <a:cubicBezTo>
                      <a:pt x="25" y="3"/>
                      <a:pt x="24" y="4"/>
                      <a:pt x="20" y="3"/>
                    </a:cubicBezTo>
                    <a:cubicBezTo>
                      <a:pt x="13" y="2"/>
                      <a:pt x="8" y="1"/>
                      <a:pt x="1" y="1"/>
                    </a:cubicBezTo>
                  </a:path>
                </a:pathLst>
              </a:custGeom>
              <a:solidFill>
                <a:srgbClr val="FEE9A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720" name="Freeform 95"/>
              <p:cNvSpPr>
                <a:spLocks/>
              </p:cNvSpPr>
              <p:nvPr/>
            </p:nvSpPr>
            <p:spPr bwMode="auto">
              <a:xfrm>
                <a:off x="934" y="2160"/>
                <a:ext cx="80" cy="45"/>
              </a:xfrm>
              <a:custGeom>
                <a:avLst/>
                <a:gdLst>
                  <a:gd name="T0" fmla="*/ 0 w 32"/>
                  <a:gd name="T1" fmla="*/ 8 h 17"/>
                  <a:gd name="T2" fmla="*/ 6 w 32"/>
                  <a:gd name="T3" fmla="*/ 11 h 17"/>
                  <a:gd name="T4" fmla="*/ 11 w 32"/>
                  <a:gd name="T5" fmla="*/ 15 h 17"/>
                  <a:gd name="T6" fmla="*/ 22 w 32"/>
                  <a:gd name="T7" fmla="*/ 13 h 17"/>
                  <a:gd name="T8" fmla="*/ 31 w 32"/>
                  <a:gd name="T9" fmla="*/ 9 h 17"/>
                  <a:gd name="T10" fmla="*/ 20 w 32"/>
                  <a:gd name="T11" fmla="*/ 0 h 17"/>
                  <a:gd name="T12" fmla="*/ 23 w 32"/>
                  <a:gd name="T13" fmla="*/ 8 h 17"/>
                  <a:gd name="T14" fmla="*/ 6 w 32"/>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7">
                    <a:moveTo>
                      <a:pt x="0" y="8"/>
                    </a:moveTo>
                    <a:cubicBezTo>
                      <a:pt x="2" y="9"/>
                      <a:pt x="4" y="9"/>
                      <a:pt x="6" y="11"/>
                    </a:cubicBezTo>
                    <a:cubicBezTo>
                      <a:pt x="8" y="12"/>
                      <a:pt x="9" y="14"/>
                      <a:pt x="11" y="15"/>
                    </a:cubicBezTo>
                    <a:cubicBezTo>
                      <a:pt x="14" y="17"/>
                      <a:pt x="18" y="13"/>
                      <a:pt x="22" y="13"/>
                    </a:cubicBezTo>
                    <a:cubicBezTo>
                      <a:pt x="26" y="13"/>
                      <a:pt x="30" y="14"/>
                      <a:pt x="31" y="9"/>
                    </a:cubicBezTo>
                    <a:cubicBezTo>
                      <a:pt x="32" y="4"/>
                      <a:pt x="23" y="1"/>
                      <a:pt x="20" y="0"/>
                    </a:cubicBezTo>
                    <a:cubicBezTo>
                      <a:pt x="23" y="2"/>
                      <a:pt x="27" y="6"/>
                      <a:pt x="23" y="8"/>
                    </a:cubicBezTo>
                    <a:cubicBezTo>
                      <a:pt x="18" y="12"/>
                      <a:pt x="11" y="8"/>
                      <a:pt x="6" y="9"/>
                    </a:cubicBezTo>
                  </a:path>
                </a:pathLst>
              </a:custGeom>
              <a:solidFill>
                <a:srgbClr val="FEE9A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721" name="Freeform 96"/>
              <p:cNvSpPr>
                <a:spLocks/>
              </p:cNvSpPr>
              <p:nvPr/>
            </p:nvSpPr>
            <p:spPr bwMode="auto">
              <a:xfrm>
                <a:off x="1032" y="2144"/>
                <a:ext cx="67" cy="53"/>
              </a:xfrm>
              <a:custGeom>
                <a:avLst/>
                <a:gdLst>
                  <a:gd name="T0" fmla="*/ 0 w 27"/>
                  <a:gd name="T1" fmla="*/ 16 h 20"/>
                  <a:gd name="T2" fmla="*/ 9 w 27"/>
                  <a:gd name="T3" fmla="*/ 19 h 20"/>
                  <a:gd name="T4" fmla="*/ 19 w 27"/>
                  <a:gd name="T5" fmla="*/ 16 h 20"/>
                  <a:gd name="T6" fmla="*/ 25 w 27"/>
                  <a:gd name="T7" fmla="*/ 11 h 20"/>
                  <a:gd name="T8" fmla="*/ 12 w 27"/>
                  <a:gd name="T9" fmla="*/ 0 h 20"/>
                  <a:gd name="T10" fmla="*/ 18 w 27"/>
                  <a:gd name="T11" fmla="*/ 12 h 20"/>
                  <a:gd name="T12" fmla="*/ 11 w 27"/>
                  <a:gd name="T13" fmla="*/ 14 h 20"/>
                  <a:gd name="T14" fmla="*/ 2 w 27"/>
                  <a:gd name="T15" fmla="*/ 14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20">
                    <a:moveTo>
                      <a:pt x="0" y="16"/>
                    </a:moveTo>
                    <a:cubicBezTo>
                      <a:pt x="3" y="17"/>
                      <a:pt x="5" y="20"/>
                      <a:pt x="9" y="19"/>
                    </a:cubicBezTo>
                    <a:cubicBezTo>
                      <a:pt x="13" y="18"/>
                      <a:pt x="15" y="16"/>
                      <a:pt x="19" y="16"/>
                    </a:cubicBezTo>
                    <a:cubicBezTo>
                      <a:pt x="22" y="16"/>
                      <a:pt x="27" y="15"/>
                      <a:pt x="25" y="11"/>
                    </a:cubicBezTo>
                    <a:cubicBezTo>
                      <a:pt x="24" y="6"/>
                      <a:pt x="16" y="1"/>
                      <a:pt x="12" y="0"/>
                    </a:cubicBezTo>
                    <a:cubicBezTo>
                      <a:pt x="15" y="2"/>
                      <a:pt x="22" y="7"/>
                      <a:pt x="18" y="12"/>
                    </a:cubicBezTo>
                    <a:cubicBezTo>
                      <a:pt x="16" y="14"/>
                      <a:pt x="13" y="13"/>
                      <a:pt x="11" y="14"/>
                    </a:cubicBezTo>
                    <a:cubicBezTo>
                      <a:pt x="8" y="14"/>
                      <a:pt x="5" y="15"/>
                      <a:pt x="2" y="14"/>
                    </a:cubicBezTo>
                  </a:path>
                </a:pathLst>
              </a:custGeom>
              <a:solidFill>
                <a:srgbClr val="FEE9A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722" name="Freeform 97"/>
              <p:cNvSpPr>
                <a:spLocks/>
              </p:cNvSpPr>
              <p:nvPr/>
            </p:nvSpPr>
            <p:spPr bwMode="auto">
              <a:xfrm>
                <a:off x="1122" y="2163"/>
                <a:ext cx="60" cy="64"/>
              </a:xfrm>
              <a:custGeom>
                <a:avLst/>
                <a:gdLst>
                  <a:gd name="T0" fmla="*/ 0 w 24"/>
                  <a:gd name="T1" fmla="*/ 14 h 24"/>
                  <a:gd name="T2" fmla="*/ 11 w 24"/>
                  <a:gd name="T3" fmla="*/ 22 h 24"/>
                  <a:gd name="T4" fmla="*/ 20 w 24"/>
                  <a:gd name="T5" fmla="*/ 19 h 24"/>
                  <a:gd name="T6" fmla="*/ 23 w 24"/>
                  <a:gd name="T7" fmla="*/ 10 h 24"/>
                  <a:gd name="T8" fmla="*/ 21 w 24"/>
                  <a:gd name="T9" fmla="*/ 5 h 24"/>
                  <a:gd name="T10" fmla="*/ 16 w 24"/>
                  <a:gd name="T11" fmla="*/ 0 h 24"/>
                  <a:gd name="T12" fmla="*/ 19 w 24"/>
                  <a:gd name="T13" fmla="*/ 14 h 24"/>
                  <a:gd name="T14" fmla="*/ 4 w 24"/>
                  <a:gd name="T15" fmla="*/ 16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24">
                    <a:moveTo>
                      <a:pt x="0" y="14"/>
                    </a:moveTo>
                    <a:cubicBezTo>
                      <a:pt x="4" y="17"/>
                      <a:pt x="7" y="20"/>
                      <a:pt x="11" y="22"/>
                    </a:cubicBezTo>
                    <a:cubicBezTo>
                      <a:pt x="15" y="24"/>
                      <a:pt x="17" y="22"/>
                      <a:pt x="20" y="19"/>
                    </a:cubicBezTo>
                    <a:cubicBezTo>
                      <a:pt x="23" y="17"/>
                      <a:pt x="24" y="14"/>
                      <a:pt x="23" y="10"/>
                    </a:cubicBezTo>
                    <a:cubicBezTo>
                      <a:pt x="23" y="8"/>
                      <a:pt x="23" y="7"/>
                      <a:pt x="21" y="5"/>
                    </a:cubicBezTo>
                    <a:cubicBezTo>
                      <a:pt x="20" y="4"/>
                      <a:pt x="18" y="1"/>
                      <a:pt x="16" y="0"/>
                    </a:cubicBezTo>
                    <a:cubicBezTo>
                      <a:pt x="18" y="3"/>
                      <a:pt x="20" y="10"/>
                      <a:pt x="19" y="14"/>
                    </a:cubicBezTo>
                    <a:cubicBezTo>
                      <a:pt x="16" y="18"/>
                      <a:pt x="8" y="18"/>
                      <a:pt x="4" y="16"/>
                    </a:cubicBezTo>
                  </a:path>
                </a:pathLst>
              </a:custGeom>
              <a:solidFill>
                <a:srgbClr val="FEE9A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723" name="Freeform 98"/>
              <p:cNvSpPr>
                <a:spLocks/>
              </p:cNvSpPr>
              <p:nvPr/>
            </p:nvSpPr>
            <p:spPr bwMode="auto">
              <a:xfrm>
                <a:off x="1214" y="2211"/>
                <a:ext cx="25" cy="37"/>
              </a:xfrm>
              <a:custGeom>
                <a:avLst/>
                <a:gdLst>
                  <a:gd name="T0" fmla="*/ 0 w 10"/>
                  <a:gd name="T1" fmla="*/ 3 h 14"/>
                  <a:gd name="T2" fmla="*/ 5 w 10"/>
                  <a:gd name="T3" fmla="*/ 9 h 14"/>
                  <a:gd name="T4" fmla="*/ 8 w 10"/>
                  <a:gd name="T5" fmla="*/ 13 h 14"/>
                  <a:gd name="T6" fmla="*/ 10 w 10"/>
                  <a:gd name="T7" fmla="*/ 7 h 14"/>
                  <a:gd name="T8" fmla="*/ 6 w 10"/>
                  <a:gd name="T9" fmla="*/ 0 h 14"/>
                  <a:gd name="T10" fmla="*/ 3 w 10"/>
                  <a:gd name="T11" fmla="*/ 6 h 14"/>
                </a:gdLst>
                <a:ahLst/>
                <a:cxnLst>
                  <a:cxn ang="0">
                    <a:pos x="T0" y="T1"/>
                  </a:cxn>
                  <a:cxn ang="0">
                    <a:pos x="T2" y="T3"/>
                  </a:cxn>
                  <a:cxn ang="0">
                    <a:pos x="T4" y="T5"/>
                  </a:cxn>
                  <a:cxn ang="0">
                    <a:pos x="T6" y="T7"/>
                  </a:cxn>
                  <a:cxn ang="0">
                    <a:pos x="T8" y="T9"/>
                  </a:cxn>
                  <a:cxn ang="0">
                    <a:pos x="T10" y="T11"/>
                  </a:cxn>
                </a:cxnLst>
                <a:rect l="0" t="0" r="r" b="b"/>
                <a:pathLst>
                  <a:path w="10" h="14">
                    <a:moveTo>
                      <a:pt x="0" y="3"/>
                    </a:moveTo>
                    <a:cubicBezTo>
                      <a:pt x="2" y="5"/>
                      <a:pt x="4" y="7"/>
                      <a:pt x="5" y="9"/>
                    </a:cubicBezTo>
                    <a:cubicBezTo>
                      <a:pt x="6" y="10"/>
                      <a:pt x="6" y="13"/>
                      <a:pt x="8" y="13"/>
                    </a:cubicBezTo>
                    <a:cubicBezTo>
                      <a:pt x="10" y="14"/>
                      <a:pt x="10" y="8"/>
                      <a:pt x="10" y="7"/>
                    </a:cubicBezTo>
                    <a:cubicBezTo>
                      <a:pt x="9" y="4"/>
                      <a:pt x="8" y="2"/>
                      <a:pt x="6" y="0"/>
                    </a:cubicBezTo>
                    <a:cubicBezTo>
                      <a:pt x="7" y="2"/>
                      <a:pt x="8" y="9"/>
                      <a:pt x="3" y="6"/>
                    </a:cubicBezTo>
                  </a:path>
                </a:pathLst>
              </a:custGeom>
              <a:solidFill>
                <a:srgbClr val="FEE9A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724" name="Freeform 99"/>
              <p:cNvSpPr>
                <a:spLocks/>
              </p:cNvSpPr>
              <p:nvPr/>
            </p:nvSpPr>
            <p:spPr bwMode="auto">
              <a:xfrm>
                <a:off x="1224" y="2152"/>
                <a:ext cx="28" cy="37"/>
              </a:xfrm>
              <a:custGeom>
                <a:avLst/>
                <a:gdLst>
                  <a:gd name="T0" fmla="*/ 0 w 11"/>
                  <a:gd name="T1" fmla="*/ 5 h 14"/>
                  <a:gd name="T2" fmla="*/ 3 w 11"/>
                  <a:gd name="T3" fmla="*/ 9 h 14"/>
                  <a:gd name="T4" fmla="*/ 5 w 11"/>
                  <a:gd name="T5" fmla="*/ 14 h 14"/>
                  <a:gd name="T6" fmla="*/ 3 w 11"/>
                  <a:gd name="T7" fmla="*/ 0 h 14"/>
                  <a:gd name="T8" fmla="*/ 3 w 11"/>
                  <a:gd name="T9" fmla="*/ 7 h 14"/>
                </a:gdLst>
                <a:ahLst/>
                <a:cxnLst>
                  <a:cxn ang="0">
                    <a:pos x="T0" y="T1"/>
                  </a:cxn>
                  <a:cxn ang="0">
                    <a:pos x="T2" y="T3"/>
                  </a:cxn>
                  <a:cxn ang="0">
                    <a:pos x="T4" y="T5"/>
                  </a:cxn>
                  <a:cxn ang="0">
                    <a:pos x="T6" y="T7"/>
                  </a:cxn>
                  <a:cxn ang="0">
                    <a:pos x="T8" y="T9"/>
                  </a:cxn>
                </a:cxnLst>
                <a:rect l="0" t="0" r="r" b="b"/>
                <a:pathLst>
                  <a:path w="11" h="14">
                    <a:moveTo>
                      <a:pt x="0" y="5"/>
                    </a:moveTo>
                    <a:cubicBezTo>
                      <a:pt x="0" y="7"/>
                      <a:pt x="2" y="8"/>
                      <a:pt x="3" y="9"/>
                    </a:cubicBezTo>
                    <a:cubicBezTo>
                      <a:pt x="4" y="11"/>
                      <a:pt x="4" y="13"/>
                      <a:pt x="5" y="14"/>
                    </a:cubicBezTo>
                    <a:cubicBezTo>
                      <a:pt x="11" y="11"/>
                      <a:pt x="5" y="3"/>
                      <a:pt x="3" y="0"/>
                    </a:cubicBezTo>
                    <a:cubicBezTo>
                      <a:pt x="3" y="2"/>
                      <a:pt x="5" y="6"/>
                      <a:pt x="3" y="7"/>
                    </a:cubicBezTo>
                  </a:path>
                </a:pathLst>
              </a:custGeom>
              <a:solidFill>
                <a:srgbClr val="FEE9A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725" name="Freeform 100"/>
              <p:cNvSpPr>
                <a:spLocks/>
              </p:cNvSpPr>
              <p:nvPr/>
            </p:nvSpPr>
            <p:spPr bwMode="auto">
              <a:xfrm>
                <a:off x="1157" y="2115"/>
                <a:ext cx="37" cy="48"/>
              </a:xfrm>
              <a:custGeom>
                <a:avLst/>
                <a:gdLst>
                  <a:gd name="T0" fmla="*/ 0 w 15"/>
                  <a:gd name="T1" fmla="*/ 7 h 18"/>
                  <a:gd name="T2" fmla="*/ 12 w 15"/>
                  <a:gd name="T3" fmla="*/ 16 h 18"/>
                  <a:gd name="T4" fmla="*/ 15 w 15"/>
                  <a:gd name="T5" fmla="*/ 9 h 18"/>
                  <a:gd name="T6" fmla="*/ 13 w 15"/>
                  <a:gd name="T7" fmla="*/ 3 h 18"/>
                  <a:gd name="T8" fmla="*/ 10 w 15"/>
                  <a:gd name="T9" fmla="*/ 0 h 18"/>
                  <a:gd name="T10" fmla="*/ 7 w 15"/>
                  <a:gd name="T11" fmla="*/ 10 h 18"/>
                </a:gdLst>
                <a:ahLst/>
                <a:cxnLst>
                  <a:cxn ang="0">
                    <a:pos x="T0" y="T1"/>
                  </a:cxn>
                  <a:cxn ang="0">
                    <a:pos x="T2" y="T3"/>
                  </a:cxn>
                  <a:cxn ang="0">
                    <a:pos x="T4" y="T5"/>
                  </a:cxn>
                  <a:cxn ang="0">
                    <a:pos x="T6" y="T7"/>
                  </a:cxn>
                  <a:cxn ang="0">
                    <a:pos x="T8" y="T9"/>
                  </a:cxn>
                  <a:cxn ang="0">
                    <a:pos x="T10" y="T11"/>
                  </a:cxn>
                </a:cxnLst>
                <a:rect l="0" t="0" r="r" b="b"/>
                <a:pathLst>
                  <a:path w="15" h="18">
                    <a:moveTo>
                      <a:pt x="0" y="7"/>
                    </a:moveTo>
                    <a:cubicBezTo>
                      <a:pt x="4" y="9"/>
                      <a:pt x="7" y="18"/>
                      <a:pt x="12" y="16"/>
                    </a:cubicBezTo>
                    <a:cubicBezTo>
                      <a:pt x="14" y="14"/>
                      <a:pt x="15" y="11"/>
                      <a:pt x="15" y="9"/>
                    </a:cubicBezTo>
                    <a:cubicBezTo>
                      <a:pt x="15" y="7"/>
                      <a:pt x="14" y="5"/>
                      <a:pt x="13" y="3"/>
                    </a:cubicBezTo>
                    <a:cubicBezTo>
                      <a:pt x="12" y="2"/>
                      <a:pt x="10" y="2"/>
                      <a:pt x="10" y="0"/>
                    </a:cubicBezTo>
                    <a:cubicBezTo>
                      <a:pt x="10" y="2"/>
                      <a:pt x="13" y="15"/>
                      <a:pt x="7" y="10"/>
                    </a:cubicBezTo>
                  </a:path>
                </a:pathLst>
              </a:custGeom>
              <a:solidFill>
                <a:srgbClr val="FEE9A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726" name="Freeform 101"/>
              <p:cNvSpPr>
                <a:spLocks/>
              </p:cNvSpPr>
              <p:nvPr/>
            </p:nvSpPr>
            <p:spPr bwMode="auto">
              <a:xfrm>
                <a:off x="1059" y="2093"/>
                <a:ext cx="53" cy="38"/>
              </a:xfrm>
              <a:custGeom>
                <a:avLst/>
                <a:gdLst>
                  <a:gd name="T0" fmla="*/ 0 w 21"/>
                  <a:gd name="T1" fmla="*/ 8 h 14"/>
                  <a:gd name="T2" fmla="*/ 7 w 21"/>
                  <a:gd name="T3" fmla="*/ 14 h 14"/>
                  <a:gd name="T4" fmla="*/ 14 w 21"/>
                  <a:gd name="T5" fmla="*/ 11 h 14"/>
                  <a:gd name="T6" fmla="*/ 10 w 21"/>
                  <a:gd name="T7" fmla="*/ 0 h 14"/>
                  <a:gd name="T8" fmla="*/ 13 w 21"/>
                  <a:gd name="T9" fmla="*/ 5 h 14"/>
                  <a:gd name="T10" fmla="*/ 6 w 21"/>
                  <a:gd name="T11" fmla="*/ 9 h 14"/>
                </a:gdLst>
                <a:ahLst/>
                <a:cxnLst>
                  <a:cxn ang="0">
                    <a:pos x="T0" y="T1"/>
                  </a:cxn>
                  <a:cxn ang="0">
                    <a:pos x="T2" y="T3"/>
                  </a:cxn>
                  <a:cxn ang="0">
                    <a:pos x="T4" y="T5"/>
                  </a:cxn>
                  <a:cxn ang="0">
                    <a:pos x="T6" y="T7"/>
                  </a:cxn>
                  <a:cxn ang="0">
                    <a:pos x="T8" y="T9"/>
                  </a:cxn>
                  <a:cxn ang="0">
                    <a:pos x="T10" y="T11"/>
                  </a:cxn>
                </a:cxnLst>
                <a:rect l="0" t="0" r="r" b="b"/>
                <a:pathLst>
                  <a:path w="21" h="14">
                    <a:moveTo>
                      <a:pt x="0" y="8"/>
                    </a:moveTo>
                    <a:cubicBezTo>
                      <a:pt x="1" y="10"/>
                      <a:pt x="5" y="13"/>
                      <a:pt x="7" y="14"/>
                    </a:cubicBezTo>
                    <a:cubicBezTo>
                      <a:pt x="8" y="14"/>
                      <a:pt x="12" y="12"/>
                      <a:pt x="14" y="11"/>
                    </a:cubicBezTo>
                    <a:cubicBezTo>
                      <a:pt x="21" y="6"/>
                      <a:pt x="15" y="3"/>
                      <a:pt x="10" y="0"/>
                    </a:cubicBezTo>
                    <a:cubicBezTo>
                      <a:pt x="11" y="2"/>
                      <a:pt x="13" y="3"/>
                      <a:pt x="13" y="5"/>
                    </a:cubicBezTo>
                    <a:cubicBezTo>
                      <a:pt x="12" y="9"/>
                      <a:pt x="9" y="9"/>
                      <a:pt x="6" y="9"/>
                    </a:cubicBezTo>
                  </a:path>
                </a:pathLst>
              </a:custGeom>
              <a:solidFill>
                <a:srgbClr val="FEE9A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727" name="Freeform 102"/>
              <p:cNvSpPr>
                <a:spLocks/>
              </p:cNvSpPr>
              <p:nvPr/>
            </p:nvSpPr>
            <p:spPr bwMode="auto">
              <a:xfrm>
                <a:off x="1052" y="2251"/>
                <a:ext cx="65" cy="56"/>
              </a:xfrm>
              <a:custGeom>
                <a:avLst/>
                <a:gdLst>
                  <a:gd name="T0" fmla="*/ 0 w 26"/>
                  <a:gd name="T1" fmla="*/ 8 h 21"/>
                  <a:gd name="T2" fmla="*/ 11 w 26"/>
                  <a:gd name="T3" fmla="*/ 16 h 21"/>
                  <a:gd name="T4" fmla="*/ 13 w 26"/>
                  <a:gd name="T5" fmla="*/ 20 h 21"/>
                  <a:gd name="T6" fmla="*/ 18 w 26"/>
                  <a:gd name="T7" fmla="*/ 17 h 21"/>
                  <a:gd name="T8" fmla="*/ 26 w 26"/>
                  <a:gd name="T9" fmla="*/ 9 h 21"/>
                  <a:gd name="T10" fmla="*/ 20 w 26"/>
                  <a:gd name="T11" fmla="*/ 4 h 21"/>
                  <a:gd name="T12" fmla="*/ 11 w 26"/>
                  <a:gd name="T13" fmla="*/ 0 h 21"/>
                  <a:gd name="T14" fmla="*/ 18 w 26"/>
                  <a:gd name="T15" fmla="*/ 6 h 21"/>
                  <a:gd name="T16" fmla="*/ 15 w 26"/>
                  <a:gd name="T17" fmla="*/ 1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1">
                    <a:moveTo>
                      <a:pt x="0" y="8"/>
                    </a:moveTo>
                    <a:cubicBezTo>
                      <a:pt x="3" y="8"/>
                      <a:pt x="9" y="13"/>
                      <a:pt x="11" y="16"/>
                    </a:cubicBezTo>
                    <a:cubicBezTo>
                      <a:pt x="12" y="17"/>
                      <a:pt x="12" y="19"/>
                      <a:pt x="13" y="20"/>
                    </a:cubicBezTo>
                    <a:cubicBezTo>
                      <a:pt x="15" y="21"/>
                      <a:pt x="17" y="18"/>
                      <a:pt x="18" y="17"/>
                    </a:cubicBezTo>
                    <a:cubicBezTo>
                      <a:pt x="20" y="15"/>
                      <a:pt x="26" y="12"/>
                      <a:pt x="26" y="9"/>
                    </a:cubicBezTo>
                    <a:cubicBezTo>
                      <a:pt x="26" y="8"/>
                      <a:pt x="21" y="5"/>
                      <a:pt x="20" y="4"/>
                    </a:cubicBezTo>
                    <a:cubicBezTo>
                      <a:pt x="18" y="3"/>
                      <a:pt x="14" y="0"/>
                      <a:pt x="11" y="0"/>
                    </a:cubicBezTo>
                    <a:cubicBezTo>
                      <a:pt x="14" y="2"/>
                      <a:pt x="17" y="3"/>
                      <a:pt x="18" y="6"/>
                    </a:cubicBezTo>
                    <a:cubicBezTo>
                      <a:pt x="20" y="10"/>
                      <a:pt x="18" y="12"/>
                      <a:pt x="15" y="14"/>
                    </a:cubicBezTo>
                  </a:path>
                </a:pathLst>
              </a:custGeom>
              <a:solidFill>
                <a:srgbClr val="FEE9A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728" name="Freeform 103"/>
              <p:cNvSpPr>
                <a:spLocks/>
              </p:cNvSpPr>
              <p:nvPr/>
            </p:nvSpPr>
            <p:spPr bwMode="auto">
              <a:xfrm>
                <a:off x="1132" y="2261"/>
                <a:ext cx="65" cy="62"/>
              </a:xfrm>
              <a:custGeom>
                <a:avLst/>
                <a:gdLst>
                  <a:gd name="T0" fmla="*/ 0 w 26"/>
                  <a:gd name="T1" fmla="*/ 0 h 23"/>
                  <a:gd name="T2" fmla="*/ 3 w 26"/>
                  <a:gd name="T3" fmla="*/ 5 h 23"/>
                  <a:gd name="T4" fmla="*/ 9 w 26"/>
                  <a:gd name="T5" fmla="*/ 7 h 23"/>
                  <a:gd name="T6" fmla="*/ 19 w 26"/>
                  <a:gd name="T7" fmla="*/ 14 h 23"/>
                  <a:gd name="T8" fmla="*/ 26 w 26"/>
                  <a:gd name="T9" fmla="*/ 17 h 23"/>
                  <a:gd name="T10" fmla="*/ 16 w 26"/>
                  <a:gd name="T11" fmla="*/ 1 h 23"/>
                  <a:gd name="T12" fmla="*/ 19 w 26"/>
                  <a:gd name="T13" fmla="*/ 9 h 23"/>
                  <a:gd name="T14" fmla="*/ 12 w 26"/>
                  <a:gd name="T15" fmla="*/ 6 h 23"/>
                  <a:gd name="T16" fmla="*/ 2 w 2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3">
                    <a:moveTo>
                      <a:pt x="0" y="0"/>
                    </a:moveTo>
                    <a:cubicBezTo>
                      <a:pt x="2" y="2"/>
                      <a:pt x="1" y="4"/>
                      <a:pt x="3" y="5"/>
                    </a:cubicBezTo>
                    <a:cubicBezTo>
                      <a:pt x="4" y="6"/>
                      <a:pt x="7" y="6"/>
                      <a:pt x="9" y="7"/>
                    </a:cubicBezTo>
                    <a:cubicBezTo>
                      <a:pt x="13" y="8"/>
                      <a:pt x="16" y="11"/>
                      <a:pt x="19" y="14"/>
                    </a:cubicBezTo>
                    <a:cubicBezTo>
                      <a:pt x="21" y="16"/>
                      <a:pt x="26" y="23"/>
                      <a:pt x="26" y="17"/>
                    </a:cubicBezTo>
                    <a:cubicBezTo>
                      <a:pt x="26" y="11"/>
                      <a:pt x="19" y="4"/>
                      <a:pt x="16" y="1"/>
                    </a:cubicBezTo>
                    <a:cubicBezTo>
                      <a:pt x="16" y="4"/>
                      <a:pt x="19" y="6"/>
                      <a:pt x="19" y="9"/>
                    </a:cubicBezTo>
                    <a:cubicBezTo>
                      <a:pt x="17" y="9"/>
                      <a:pt x="13" y="7"/>
                      <a:pt x="12" y="6"/>
                    </a:cubicBezTo>
                    <a:cubicBezTo>
                      <a:pt x="8" y="3"/>
                      <a:pt x="6" y="1"/>
                      <a:pt x="2" y="0"/>
                    </a:cubicBezTo>
                  </a:path>
                </a:pathLst>
              </a:custGeom>
              <a:solidFill>
                <a:srgbClr val="FEE9A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729" name="Freeform 104"/>
              <p:cNvSpPr>
                <a:spLocks/>
              </p:cNvSpPr>
              <p:nvPr/>
            </p:nvSpPr>
            <p:spPr bwMode="auto">
              <a:xfrm>
                <a:off x="1197" y="2269"/>
                <a:ext cx="37" cy="40"/>
              </a:xfrm>
              <a:custGeom>
                <a:avLst/>
                <a:gdLst>
                  <a:gd name="T0" fmla="*/ 0 w 15"/>
                  <a:gd name="T1" fmla="*/ 2 h 15"/>
                  <a:gd name="T2" fmla="*/ 9 w 15"/>
                  <a:gd name="T3" fmla="*/ 13 h 15"/>
                  <a:gd name="T4" fmla="*/ 11 w 15"/>
                  <a:gd name="T5" fmla="*/ 0 h 15"/>
                  <a:gd name="T6" fmla="*/ 10 w 15"/>
                  <a:gd name="T7" fmla="*/ 8 h 15"/>
                  <a:gd name="T8" fmla="*/ 4 w 15"/>
                  <a:gd name="T9" fmla="*/ 3 h 15"/>
                </a:gdLst>
                <a:ahLst/>
                <a:cxnLst>
                  <a:cxn ang="0">
                    <a:pos x="T0" y="T1"/>
                  </a:cxn>
                  <a:cxn ang="0">
                    <a:pos x="T2" y="T3"/>
                  </a:cxn>
                  <a:cxn ang="0">
                    <a:pos x="T4" y="T5"/>
                  </a:cxn>
                  <a:cxn ang="0">
                    <a:pos x="T6" y="T7"/>
                  </a:cxn>
                  <a:cxn ang="0">
                    <a:pos x="T8" y="T9"/>
                  </a:cxn>
                </a:cxnLst>
                <a:rect l="0" t="0" r="r" b="b"/>
                <a:pathLst>
                  <a:path w="15" h="15">
                    <a:moveTo>
                      <a:pt x="0" y="2"/>
                    </a:moveTo>
                    <a:cubicBezTo>
                      <a:pt x="5" y="3"/>
                      <a:pt x="4" y="15"/>
                      <a:pt x="9" y="13"/>
                    </a:cubicBezTo>
                    <a:cubicBezTo>
                      <a:pt x="15" y="11"/>
                      <a:pt x="15" y="3"/>
                      <a:pt x="11" y="0"/>
                    </a:cubicBezTo>
                    <a:cubicBezTo>
                      <a:pt x="11" y="1"/>
                      <a:pt x="12" y="7"/>
                      <a:pt x="10" y="8"/>
                    </a:cubicBezTo>
                    <a:cubicBezTo>
                      <a:pt x="7" y="10"/>
                      <a:pt x="6" y="5"/>
                      <a:pt x="4" y="3"/>
                    </a:cubicBezTo>
                  </a:path>
                </a:pathLst>
              </a:custGeom>
              <a:solidFill>
                <a:srgbClr val="FEE9A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730" name="Freeform 105"/>
              <p:cNvSpPr>
                <a:spLocks/>
              </p:cNvSpPr>
              <p:nvPr/>
            </p:nvSpPr>
            <p:spPr bwMode="auto">
              <a:xfrm>
                <a:off x="1212" y="2323"/>
                <a:ext cx="30" cy="42"/>
              </a:xfrm>
              <a:custGeom>
                <a:avLst/>
                <a:gdLst>
                  <a:gd name="T0" fmla="*/ 0 w 12"/>
                  <a:gd name="T1" fmla="*/ 6 h 16"/>
                  <a:gd name="T2" fmla="*/ 7 w 12"/>
                  <a:gd name="T3" fmla="*/ 16 h 16"/>
                  <a:gd name="T4" fmla="*/ 1 w 12"/>
                  <a:gd name="T5" fmla="*/ 0 h 16"/>
                </a:gdLst>
                <a:ahLst/>
                <a:cxnLst>
                  <a:cxn ang="0">
                    <a:pos x="T0" y="T1"/>
                  </a:cxn>
                  <a:cxn ang="0">
                    <a:pos x="T2" y="T3"/>
                  </a:cxn>
                  <a:cxn ang="0">
                    <a:pos x="T4" y="T5"/>
                  </a:cxn>
                </a:cxnLst>
                <a:rect l="0" t="0" r="r" b="b"/>
                <a:pathLst>
                  <a:path w="12" h="16">
                    <a:moveTo>
                      <a:pt x="0" y="6"/>
                    </a:moveTo>
                    <a:cubicBezTo>
                      <a:pt x="4" y="8"/>
                      <a:pt x="5" y="12"/>
                      <a:pt x="7" y="16"/>
                    </a:cubicBezTo>
                    <a:cubicBezTo>
                      <a:pt x="12" y="15"/>
                      <a:pt x="3" y="2"/>
                      <a:pt x="1" y="0"/>
                    </a:cubicBezTo>
                  </a:path>
                </a:pathLst>
              </a:custGeom>
              <a:solidFill>
                <a:srgbClr val="FEE9A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731" name="Freeform 106"/>
              <p:cNvSpPr>
                <a:spLocks/>
              </p:cNvSpPr>
              <p:nvPr/>
            </p:nvSpPr>
            <p:spPr bwMode="auto">
              <a:xfrm>
                <a:off x="1177" y="2355"/>
                <a:ext cx="50" cy="42"/>
              </a:xfrm>
              <a:custGeom>
                <a:avLst/>
                <a:gdLst>
                  <a:gd name="T0" fmla="*/ 0 w 20"/>
                  <a:gd name="T1" fmla="*/ 1 h 16"/>
                  <a:gd name="T2" fmla="*/ 12 w 20"/>
                  <a:gd name="T3" fmla="*/ 10 h 16"/>
                  <a:gd name="T4" fmla="*/ 19 w 20"/>
                  <a:gd name="T5" fmla="*/ 16 h 16"/>
                  <a:gd name="T6" fmla="*/ 18 w 20"/>
                  <a:gd name="T7" fmla="*/ 9 h 16"/>
                  <a:gd name="T8" fmla="*/ 11 w 20"/>
                  <a:gd name="T9" fmla="*/ 0 h 16"/>
                  <a:gd name="T10" fmla="*/ 9 w 20"/>
                  <a:gd name="T11" fmla="*/ 6 h 16"/>
                </a:gdLst>
                <a:ahLst/>
                <a:cxnLst>
                  <a:cxn ang="0">
                    <a:pos x="T0" y="T1"/>
                  </a:cxn>
                  <a:cxn ang="0">
                    <a:pos x="T2" y="T3"/>
                  </a:cxn>
                  <a:cxn ang="0">
                    <a:pos x="T4" y="T5"/>
                  </a:cxn>
                  <a:cxn ang="0">
                    <a:pos x="T6" y="T7"/>
                  </a:cxn>
                  <a:cxn ang="0">
                    <a:pos x="T8" y="T9"/>
                  </a:cxn>
                  <a:cxn ang="0">
                    <a:pos x="T10" y="T11"/>
                  </a:cxn>
                </a:cxnLst>
                <a:rect l="0" t="0" r="r" b="b"/>
                <a:pathLst>
                  <a:path w="20" h="16">
                    <a:moveTo>
                      <a:pt x="0" y="1"/>
                    </a:moveTo>
                    <a:cubicBezTo>
                      <a:pt x="5" y="2"/>
                      <a:pt x="9" y="7"/>
                      <a:pt x="12" y="10"/>
                    </a:cubicBezTo>
                    <a:cubicBezTo>
                      <a:pt x="15" y="12"/>
                      <a:pt x="17" y="16"/>
                      <a:pt x="19" y="16"/>
                    </a:cubicBezTo>
                    <a:cubicBezTo>
                      <a:pt x="20" y="15"/>
                      <a:pt x="19" y="11"/>
                      <a:pt x="18" y="9"/>
                    </a:cubicBezTo>
                    <a:cubicBezTo>
                      <a:pt x="17" y="5"/>
                      <a:pt x="13" y="3"/>
                      <a:pt x="11" y="0"/>
                    </a:cubicBezTo>
                    <a:cubicBezTo>
                      <a:pt x="12" y="3"/>
                      <a:pt x="14" y="10"/>
                      <a:pt x="9" y="6"/>
                    </a:cubicBezTo>
                  </a:path>
                </a:pathLst>
              </a:custGeom>
              <a:solidFill>
                <a:srgbClr val="FEE9A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732" name="Freeform 107"/>
              <p:cNvSpPr>
                <a:spLocks/>
              </p:cNvSpPr>
              <p:nvPr/>
            </p:nvSpPr>
            <p:spPr bwMode="auto">
              <a:xfrm>
                <a:off x="887" y="2539"/>
                <a:ext cx="62" cy="117"/>
              </a:xfrm>
              <a:custGeom>
                <a:avLst/>
                <a:gdLst>
                  <a:gd name="T0" fmla="*/ 0 w 25"/>
                  <a:gd name="T1" fmla="*/ 44 h 44"/>
                  <a:gd name="T2" fmla="*/ 8 w 25"/>
                  <a:gd name="T3" fmla="*/ 33 h 44"/>
                  <a:gd name="T4" fmla="*/ 19 w 25"/>
                  <a:gd name="T5" fmla="*/ 27 h 44"/>
                  <a:gd name="T6" fmla="*/ 20 w 25"/>
                  <a:gd name="T7" fmla="*/ 0 h 44"/>
                </a:gdLst>
                <a:ahLst/>
                <a:cxnLst>
                  <a:cxn ang="0">
                    <a:pos x="T0" y="T1"/>
                  </a:cxn>
                  <a:cxn ang="0">
                    <a:pos x="T2" y="T3"/>
                  </a:cxn>
                  <a:cxn ang="0">
                    <a:pos x="T4" y="T5"/>
                  </a:cxn>
                  <a:cxn ang="0">
                    <a:pos x="T6" y="T7"/>
                  </a:cxn>
                </a:cxnLst>
                <a:rect l="0" t="0" r="r" b="b"/>
                <a:pathLst>
                  <a:path w="25" h="44">
                    <a:moveTo>
                      <a:pt x="0" y="44"/>
                    </a:moveTo>
                    <a:cubicBezTo>
                      <a:pt x="2" y="40"/>
                      <a:pt x="5" y="35"/>
                      <a:pt x="8" y="33"/>
                    </a:cubicBezTo>
                    <a:cubicBezTo>
                      <a:pt x="12" y="30"/>
                      <a:pt x="16" y="30"/>
                      <a:pt x="19" y="27"/>
                    </a:cubicBezTo>
                    <a:cubicBezTo>
                      <a:pt x="25" y="20"/>
                      <a:pt x="20" y="8"/>
                      <a:pt x="20" y="0"/>
                    </a:cubicBezTo>
                  </a:path>
                </a:pathLst>
              </a:custGeom>
              <a:noFill/>
              <a:ln w="7938" cap="rnd">
                <a:solidFill>
                  <a:srgbClr val="4C001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733" name="Freeform 108"/>
              <p:cNvSpPr>
                <a:spLocks/>
              </p:cNvSpPr>
              <p:nvPr/>
            </p:nvSpPr>
            <p:spPr bwMode="auto">
              <a:xfrm>
                <a:off x="1042" y="2429"/>
                <a:ext cx="142" cy="48"/>
              </a:xfrm>
              <a:custGeom>
                <a:avLst/>
                <a:gdLst>
                  <a:gd name="T0" fmla="*/ 0 w 57"/>
                  <a:gd name="T1" fmla="*/ 17 h 18"/>
                  <a:gd name="T2" fmla="*/ 34 w 57"/>
                  <a:gd name="T3" fmla="*/ 16 h 18"/>
                  <a:gd name="T4" fmla="*/ 57 w 57"/>
                  <a:gd name="T5" fmla="*/ 0 h 18"/>
                </a:gdLst>
                <a:ahLst/>
                <a:cxnLst>
                  <a:cxn ang="0">
                    <a:pos x="T0" y="T1"/>
                  </a:cxn>
                  <a:cxn ang="0">
                    <a:pos x="T2" y="T3"/>
                  </a:cxn>
                  <a:cxn ang="0">
                    <a:pos x="T4" y="T5"/>
                  </a:cxn>
                </a:cxnLst>
                <a:rect l="0" t="0" r="r" b="b"/>
                <a:pathLst>
                  <a:path w="57" h="18">
                    <a:moveTo>
                      <a:pt x="0" y="17"/>
                    </a:moveTo>
                    <a:cubicBezTo>
                      <a:pt x="11" y="11"/>
                      <a:pt x="23" y="18"/>
                      <a:pt x="34" y="16"/>
                    </a:cubicBezTo>
                    <a:cubicBezTo>
                      <a:pt x="43" y="14"/>
                      <a:pt x="50" y="5"/>
                      <a:pt x="57" y="0"/>
                    </a:cubicBezTo>
                  </a:path>
                </a:pathLst>
              </a:custGeom>
              <a:noFill/>
              <a:ln w="7938" cap="rnd">
                <a:solidFill>
                  <a:srgbClr val="4C001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734" name="Freeform 109"/>
              <p:cNvSpPr>
                <a:spLocks/>
              </p:cNvSpPr>
              <p:nvPr/>
            </p:nvSpPr>
            <p:spPr bwMode="auto">
              <a:xfrm>
                <a:off x="802" y="2253"/>
                <a:ext cx="17" cy="86"/>
              </a:xfrm>
              <a:custGeom>
                <a:avLst/>
                <a:gdLst>
                  <a:gd name="T0" fmla="*/ 2 w 7"/>
                  <a:gd name="T1" fmla="*/ 32 h 32"/>
                  <a:gd name="T2" fmla="*/ 2 w 7"/>
                  <a:gd name="T3" fmla="*/ 13 h 32"/>
                  <a:gd name="T4" fmla="*/ 6 w 7"/>
                  <a:gd name="T5" fmla="*/ 7 h 32"/>
                  <a:gd name="T6" fmla="*/ 7 w 7"/>
                  <a:gd name="T7" fmla="*/ 0 h 32"/>
                </a:gdLst>
                <a:ahLst/>
                <a:cxnLst>
                  <a:cxn ang="0">
                    <a:pos x="T0" y="T1"/>
                  </a:cxn>
                  <a:cxn ang="0">
                    <a:pos x="T2" y="T3"/>
                  </a:cxn>
                  <a:cxn ang="0">
                    <a:pos x="T4" y="T5"/>
                  </a:cxn>
                  <a:cxn ang="0">
                    <a:pos x="T6" y="T7"/>
                  </a:cxn>
                </a:cxnLst>
                <a:rect l="0" t="0" r="r" b="b"/>
                <a:pathLst>
                  <a:path w="7" h="32">
                    <a:moveTo>
                      <a:pt x="2" y="32"/>
                    </a:moveTo>
                    <a:cubicBezTo>
                      <a:pt x="2" y="27"/>
                      <a:pt x="0" y="18"/>
                      <a:pt x="2" y="13"/>
                    </a:cubicBezTo>
                    <a:cubicBezTo>
                      <a:pt x="3" y="10"/>
                      <a:pt x="5" y="10"/>
                      <a:pt x="6" y="7"/>
                    </a:cubicBezTo>
                    <a:cubicBezTo>
                      <a:pt x="7" y="5"/>
                      <a:pt x="7" y="2"/>
                      <a:pt x="7" y="0"/>
                    </a:cubicBezTo>
                  </a:path>
                </a:pathLst>
              </a:custGeom>
              <a:noFill/>
              <a:ln w="7938" cap="rnd">
                <a:solidFill>
                  <a:srgbClr val="4C001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735" name="Freeform 110"/>
              <p:cNvSpPr>
                <a:spLocks/>
              </p:cNvSpPr>
              <p:nvPr/>
            </p:nvSpPr>
            <p:spPr bwMode="auto">
              <a:xfrm>
                <a:off x="742" y="2480"/>
                <a:ext cx="50" cy="21"/>
              </a:xfrm>
              <a:custGeom>
                <a:avLst/>
                <a:gdLst>
                  <a:gd name="T0" fmla="*/ 20 w 20"/>
                  <a:gd name="T1" fmla="*/ 0 h 8"/>
                  <a:gd name="T2" fmla="*/ 0 w 20"/>
                  <a:gd name="T3" fmla="*/ 6 h 8"/>
                </a:gdLst>
                <a:ahLst/>
                <a:cxnLst>
                  <a:cxn ang="0">
                    <a:pos x="T0" y="T1"/>
                  </a:cxn>
                  <a:cxn ang="0">
                    <a:pos x="T2" y="T3"/>
                  </a:cxn>
                </a:cxnLst>
                <a:rect l="0" t="0" r="r" b="b"/>
                <a:pathLst>
                  <a:path w="20" h="8">
                    <a:moveTo>
                      <a:pt x="20" y="0"/>
                    </a:moveTo>
                    <a:cubicBezTo>
                      <a:pt x="13" y="2"/>
                      <a:pt x="8" y="8"/>
                      <a:pt x="0" y="6"/>
                    </a:cubicBezTo>
                  </a:path>
                </a:pathLst>
              </a:custGeom>
              <a:noFill/>
              <a:ln w="7938" cap="rnd">
                <a:solidFill>
                  <a:srgbClr val="4C001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736" name="Freeform 111"/>
              <p:cNvSpPr>
                <a:spLocks/>
              </p:cNvSpPr>
              <p:nvPr/>
            </p:nvSpPr>
            <p:spPr bwMode="auto">
              <a:xfrm>
                <a:off x="739" y="2371"/>
                <a:ext cx="18" cy="24"/>
              </a:xfrm>
              <a:custGeom>
                <a:avLst/>
                <a:gdLst>
                  <a:gd name="T0" fmla="*/ 0 w 7"/>
                  <a:gd name="T1" fmla="*/ 0 h 9"/>
                  <a:gd name="T2" fmla="*/ 7 w 7"/>
                  <a:gd name="T3" fmla="*/ 9 h 9"/>
                </a:gdLst>
                <a:ahLst/>
                <a:cxnLst>
                  <a:cxn ang="0">
                    <a:pos x="T0" y="T1"/>
                  </a:cxn>
                  <a:cxn ang="0">
                    <a:pos x="T2" y="T3"/>
                  </a:cxn>
                </a:cxnLst>
                <a:rect l="0" t="0" r="r" b="b"/>
                <a:pathLst>
                  <a:path w="7" h="9">
                    <a:moveTo>
                      <a:pt x="0" y="0"/>
                    </a:moveTo>
                    <a:cubicBezTo>
                      <a:pt x="1" y="3"/>
                      <a:pt x="5" y="7"/>
                      <a:pt x="7" y="9"/>
                    </a:cubicBezTo>
                  </a:path>
                </a:pathLst>
              </a:custGeom>
              <a:noFill/>
              <a:ln w="7938" cap="rnd">
                <a:solidFill>
                  <a:srgbClr val="4C001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737" name="Freeform 112"/>
              <p:cNvSpPr>
                <a:spLocks/>
              </p:cNvSpPr>
              <p:nvPr/>
            </p:nvSpPr>
            <p:spPr bwMode="auto">
              <a:xfrm>
                <a:off x="749" y="2493"/>
                <a:ext cx="28" cy="91"/>
              </a:xfrm>
              <a:custGeom>
                <a:avLst/>
                <a:gdLst>
                  <a:gd name="T0" fmla="*/ 0 w 11"/>
                  <a:gd name="T1" fmla="*/ 34 h 34"/>
                  <a:gd name="T2" fmla="*/ 9 w 11"/>
                  <a:gd name="T3" fmla="*/ 18 h 34"/>
                  <a:gd name="T4" fmla="*/ 7 w 11"/>
                  <a:gd name="T5" fmla="*/ 0 h 34"/>
                </a:gdLst>
                <a:ahLst/>
                <a:cxnLst>
                  <a:cxn ang="0">
                    <a:pos x="T0" y="T1"/>
                  </a:cxn>
                  <a:cxn ang="0">
                    <a:pos x="T2" y="T3"/>
                  </a:cxn>
                  <a:cxn ang="0">
                    <a:pos x="T4" y="T5"/>
                  </a:cxn>
                </a:cxnLst>
                <a:rect l="0" t="0" r="r" b="b"/>
                <a:pathLst>
                  <a:path w="11" h="34">
                    <a:moveTo>
                      <a:pt x="0" y="34"/>
                    </a:moveTo>
                    <a:cubicBezTo>
                      <a:pt x="2" y="28"/>
                      <a:pt x="8" y="24"/>
                      <a:pt x="9" y="18"/>
                    </a:cubicBezTo>
                    <a:cubicBezTo>
                      <a:pt x="11" y="12"/>
                      <a:pt x="8" y="6"/>
                      <a:pt x="7" y="0"/>
                    </a:cubicBezTo>
                  </a:path>
                </a:pathLst>
              </a:custGeom>
              <a:noFill/>
              <a:ln w="7938" cap="rnd">
                <a:solidFill>
                  <a:srgbClr val="4C001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grpSp>
        <p:grpSp>
          <p:nvGrpSpPr>
            <p:cNvPr id="6" name="Group 113"/>
            <p:cNvGrpSpPr>
              <a:grpSpLocks/>
            </p:cNvGrpSpPr>
            <p:nvPr/>
          </p:nvGrpSpPr>
          <p:grpSpPr bwMode="auto">
            <a:xfrm>
              <a:off x="2663825" y="4267200"/>
              <a:ext cx="1641475" cy="1173163"/>
              <a:chOff x="1733" y="2688"/>
              <a:chExt cx="1034" cy="739"/>
            </a:xfrm>
          </p:grpSpPr>
          <p:sp>
            <p:nvSpPr>
              <p:cNvPr id="542" name="Freeform 114"/>
              <p:cNvSpPr>
                <a:spLocks/>
              </p:cNvSpPr>
              <p:nvPr/>
            </p:nvSpPr>
            <p:spPr bwMode="auto">
              <a:xfrm>
                <a:off x="2626" y="3085"/>
                <a:ext cx="140" cy="342"/>
              </a:xfrm>
              <a:custGeom>
                <a:avLst/>
                <a:gdLst>
                  <a:gd name="T0" fmla="*/ 40 w 56"/>
                  <a:gd name="T1" fmla="*/ 11 h 128"/>
                  <a:gd name="T2" fmla="*/ 0 w 56"/>
                  <a:gd name="T3" fmla="*/ 53 h 128"/>
                  <a:gd name="T4" fmla="*/ 0 w 56"/>
                  <a:gd name="T5" fmla="*/ 54 h 128"/>
                  <a:gd name="T6" fmla="*/ 0 w 56"/>
                  <a:gd name="T7" fmla="*/ 54 h 128"/>
                  <a:gd name="T8" fmla="*/ 0 w 56"/>
                  <a:gd name="T9" fmla="*/ 54 h 128"/>
                  <a:gd name="T10" fmla="*/ 0 w 56"/>
                  <a:gd name="T11" fmla="*/ 128 h 128"/>
                  <a:gd name="T12" fmla="*/ 56 w 56"/>
                  <a:gd name="T13" fmla="*/ 73 h 128"/>
                  <a:gd name="T14" fmla="*/ 56 w 56"/>
                  <a:gd name="T15" fmla="*/ 0 h 128"/>
                  <a:gd name="T16" fmla="*/ 40 w 56"/>
                  <a:gd name="T17" fmla="*/ 1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128">
                    <a:moveTo>
                      <a:pt x="40" y="11"/>
                    </a:moveTo>
                    <a:cubicBezTo>
                      <a:pt x="19" y="24"/>
                      <a:pt x="3" y="45"/>
                      <a:pt x="0" y="53"/>
                    </a:cubicBezTo>
                    <a:cubicBezTo>
                      <a:pt x="0" y="54"/>
                      <a:pt x="0" y="54"/>
                      <a:pt x="0" y="54"/>
                    </a:cubicBezTo>
                    <a:cubicBezTo>
                      <a:pt x="0" y="54"/>
                      <a:pt x="0" y="54"/>
                      <a:pt x="0" y="54"/>
                    </a:cubicBezTo>
                    <a:cubicBezTo>
                      <a:pt x="0" y="54"/>
                      <a:pt x="0" y="54"/>
                      <a:pt x="0" y="54"/>
                    </a:cubicBezTo>
                    <a:cubicBezTo>
                      <a:pt x="0" y="128"/>
                      <a:pt x="0" y="128"/>
                      <a:pt x="0" y="128"/>
                    </a:cubicBezTo>
                    <a:cubicBezTo>
                      <a:pt x="56" y="73"/>
                      <a:pt x="56" y="73"/>
                      <a:pt x="56" y="73"/>
                    </a:cubicBezTo>
                    <a:cubicBezTo>
                      <a:pt x="56" y="0"/>
                      <a:pt x="56" y="0"/>
                      <a:pt x="56" y="0"/>
                    </a:cubicBezTo>
                    <a:cubicBezTo>
                      <a:pt x="52" y="3"/>
                      <a:pt x="47" y="6"/>
                      <a:pt x="40" y="11"/>
                    </a:cubicBezTo>
                    <a:close/>
                  </a:path>
                </a:pathLst>
              </a:custGeom>
              <a:solidFill>
                <a:srgbClr val="FEE8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543" name="Freeform 115"/>
              <p:cNvSpPr>
                <a:spLocks/>
              </p:cNvSpPr>
              <p:nvPr/>
            </p:nvSpPr>
            <p:spPr bwMode="auto">
              <a:xfrm>
                <a:off x="1733" y="2899"/>
                <a:ext cx="893" cy="528"/>
              </a:xfrm>
              <a:custGeom>
                <a:avLst/>
                <a:gdLst>
                  <a:gd name="T0" fmla="*/ 357 w 357"/>
                  <a:gd name="T1" fmla="*/ 198 h 198"/>
                  <a:gd name="T2" fmla="*/ 357 w 357"/>
                  <a:gd name="T3" fmla="*/ 124 h 198"/>
                  <a:gd name="T4" fmla="*/ 2 w 357"/>
                  <a:gd name="T5" fmla="*/ 0 h 198"/>
                  <a:gd name="T6" fmla="*/ 0 w 357"/>
                  <a:gd name="T7" fmla="*/ 2 h 198"/>
                  <a:gd name="T8" fmla="*/ 0 w 357"/>
                  <a:gd name="T9" fmla="*/ 88 h 198"/>
                  <a:gd name="T10" fmla="*/ 357 w 357"/>
                  <a:gd name="T11" fmla="*/ 198 h 198"/>
                </a:gdLst>
                <a:ahLst/>
                <a:cxnLst>
                  <a:cxn ang="0">
                    <a:pos x="T0" y="T1"/>
                  </a:cxn>
                  <a:cxn ang="0">
                    <a:pos x="T2" y="T3"/>
                  </a:cxn>
                  <a:cxn ang="0">
                    <a:pos x="T4" y="T5"/>
                  </a:cxn>
                  <a:cxn ang="0">
                    <a:pos x="T6" y="T7"/>
                  </a:cxn>
                  <a:cxn ang="0">
                    <a:pos x="T8" y="T9"/>
                  </a:cxn>
                  <a:cxn ang="0">
                    <a:pos x="T10" y="T11"/>
                  </a:cxn>
                </a:cxnLst>
                <a:rect l="0" t="0" r="r" b="b"/>
                <a:pathLst>
                  <a:path w="357" h="198">
                    <a:moveTo>
                      <a:pt x="357" y="198"/>
                    </a:moveTo>
                    <a:cubicBezTo>
                      <a:pt x="357" y="124"/>
                      <a:pt x="357" y="124"/>
                      <a:pt x="357" y="124"/>
                    </a:cubicBezTo>
                    <a:cubicBezTo>
                      <a:pt x="249" y="90"/>
                      <a:pt x="84" y="32"/>
                      <a:pt x="2" y="0"/>
                    </a:cubicBezTo>
                    <a:cubicBezTo>
                      <a:pt x="1" y="0"/>
                      <a:pt x="0" y="1"/>
                      <a:pt x="0" y="2"/>
                    </a:cubicBezTo>
                    <a:cubicBezTo>
                      <a:pt x="0" y="88"/>
                      <a:pt x="0" y="88"/>
                      <a:pt x="0" y="88"/>
                    </a:cubicBezTo>
                    <a:lnTo>
                      <a:pt x="357" y="198"/>
                    </a:lnTo>
                    <a:close/>
                  </a:path>
                </a:pathLst>
              </a:custGeom>
              <a:solidFill>
                <a:srgbClr val="FFF1C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544" name="Freeform 116"/>
              <p:cNvSpPr>
                <a:spLocks/>
              </p:cNvSpPr>
              <p:nvPr/>
            </p:nvSpPr>
            <p:spPr bwMode="auto">
              <a:xfrm>
                <a:off x="1738" y="2688"/>
                <a:ext cx="1028" cy="541"/>
              </a:xfrm>
              <a:custGeom>
                <a:avLst/>
                <a:gdLst>
                  <a:gd name="T0" fmla="*/ 395 w 411"/>
                  <a:gd name="T1" fmla="*/ 160 h 203"/>
                  <a:gd name="T2" fmla="*/ 411 w 411"/>
                  <a:gd name="T3" fmla="*/ 149 h 203"/>
                  <a:gd name="T4" fmla="*/ 367 w 411"/>
                  <a:gd name="T5" fmla="*/ 136 h 203"/>
                  <a:gd name="T6" fmla="*/ 203 w 411"/>
                  <a:gd name="T7" fmla="*/ 50 h 203"/>
                  <a:gd name="T8" fmla="*/ 136 w 411"/>
                  <a:gd name="T9" fmla="*/ 9 h 203"/>
                  <a:gd name="T10" fmla="*/ 116 w 411"/>
                  <a:gd name="T11" fmla="*/ 0 h 203"/>
                  <a:gd name="T12" fmla="*/ 90 w 411"/>
                  <a:gd name="T13" fmla="*/ 14 h 203"/>
                  <a:gd name="T14" fmla="*/ 61 w 411"/>
                  <a:gd name="T15" fmla="*/ 40 h 203"/>
                  <a:gd name="T16" fmla="*/ 31 w 411"/>
                  <a:gd name="T17" fmla="*/ 62 h 203"/>
                  <a:gd name="T18" fmla="*/ 0 w 411"/>
                  <a:gd name="T19" fmla="*/ 79 h 203"/>
                  <a:gd name="T20" fmla="*/ 355 w 411"/>
                  <a:gd name="T21" fmla="*/ 203 h 203"/>
                  <a:gd name="T22" fmla="*/ 355 w 411"/>
                  <a:gd name="T23" fmla="*/ 202 h 203"/>
                  <a:gd name="T24" fmla="*/ 395 w 411"/>
                  <a:gd name="T25" fmla="*/ 16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1" h="203">
                    <a:moveTo>
                      <a:pt x="395" y="160"/>
                    </a:moveTo>
                    <a:cubicBezTo>
                      <a:pt x="402" y="155"/>
                      <a:pt x="407" y="152"/>
                      <a:pt x="411" y="149"/>
                    </a:cubicBezTo>
                    <a:cubicBezTo>
                      <a:pt x="396" y="145"/>
                      <a:pt x="381" y="141"/>
                      <a:pt x="367" y="136"/>
                    </a:cubicBezTo>
                    <a:cubicBezTo>
                      <a:pt x="291" y="110"/>
                      <a:pt x="245" y="78"/>
                      <a:pt x="203" y="50"/>
                    </a:cubicBezTo>
                    <a:cubicBezTo>
                      <a:pt x="194" y="44"/>
                      <a:pt x="164" y="33"/>
                      <a:pt x="136" y="9"/>
                    </a:cubicBezTo>
                    <a:cubicBezTo>
                      <a:pt x="133" y="6"/>
                      <a:pt x="126" y="3"/>
                      <a:pt x="116" y="0"/>
                    </a:cubicBezTo>
                    <a:cubicBezTo>
                      <a:pt x="108" y="4"/>
                      <a:pt x="99" y="9"/>
                      <a:pt x="90" y="14"/>
                    </a:cubicBezTo>
                    <a:cubicBezTo>
                      <a:pt x="74" y="24"/>
                      <a:pt x="69" y="32"/>
                      <a:pt x="61" y="40"/>
                    </a:cubicBezTo>
                    <a:cubicBezTo>
                      <a:pt x="53" y="48"/>
                      <a:pt x="46" y="53"/>
                      <a:pt x="31" y="62"/>
                    </a:cubicBezTo>
                    <a:cubicBezTo>
                      <a:pt x="18" y="71"/>
                      <a:pt x="12" y="68"/>
                      <a:pt x="0" y="79"/>
                    </a:cubicBezTo>
                    <a:cubicBezTo>
                      <a:pt x="82" y="111"/>
                      <a:pt x="247" y="169"/>
                      <a:pt x="355" y="203"/>
                    </a:cubicBezTo>
                    <a:cubicBezTo>
                      <a:pt x="355" y="202"/>
                      <a:pt x="355" y="202"/>
                      <a:pt x="355" y="202"/>
                    </a:cubicBezTo>
                    <a:cubicBezTo>
                      <a:pt x="358" y="194"/>
                      <a:pt x="374" y="173"/>
                      <a:pt x="395" y="160"/>
                    </a:cubicBezTo>
                    <a:close/>
                  </a:path>
                </a:pathLst>
              </a:custGeom>
              <a:solidFill>
                <a:srgbClr val="E7D08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545" name="Freeform 117"/>
              <p:cNvSpPr>
                <a:spLocks/>
              </p:cNvSpPr>
              <p:nvPr/>
            </p:nvSpPr>
            <p:spPr bwMode="auto">
              <a:xfrm>
                <a:off x="1738" y="2688"/>
                <a:ext cx="1028" cy="541"/>
              </a:xfrm>
              <a:custGeom>
                <a:avLst/>
                <a:gdLst>
                  <a:gd name="T0" fmla="*/ 395 w 411"/>
                  <a:gd name="T1" fmla="*/ 160 h 203"/>
                  <a:gd name="T2" fmla="*/ 411 w 411"/>
                  <a:gd name="T3" fmla="*/ 149 h 203"/>
                  <a:gd name="T4" fmla="*/ 367 w 411"/>
                  <a:gd name="T5" fmla="*/ 136 h 203"/>
                  <a:gd name="T6" fmla="*/ 203 w 411"/>
                  <a:gd name="T7" fmla="*/ 50 h 203"/>
                  <a:gd name="T8" fmla="*/ 136 w 411"/>
                  <a:gd name="T9" fmla="*/ 9 h 203"/>
                  <a:gd name="T10" fmla="*/ 116 w 411"/>
                  <a:gd name="T11" fmla="*/ 0 h 203"/>
                  <a:gd name="T12" fmla="*/ 90 w 411"/>
                  <a:gd name="T13" fmla="*/ 14 h 203"/>
                  <a:gd name="T14" fmla="*/ 61 w 411"/>
                  <a:gd name="T15" fmla="*/ 40 h 203"/>
                  <a:gd name="T16" fmla="*/ 31 w 411"/>
                  <a:gd name="T17" fmla="*/ 62 h 203"/>
                  <a:gd name="T18" fmla="*/ 0 w 411"/>
                  <a:gd name="T19" fmla="*/ 79 h 203"/>
                  <a:gd name="T20" fmla="*/ 355 w 411"/>
                  <a:gd name="T21" fmla="*/ 203 h 203"/>
                  <a:gd name="T22" fmla="*/ 355 w 411"/>
                  <a:gd name="T23" fmla="*/ 202 h 203"/>
                  <a:gd name="T24" fmla="*/ 395 w 411"/>
                  <a:gd name="T25" fmla="*/ 16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1" h="203">
                    <a:moveTo>
                      <a:pt x="395" y="160"/>
                    </a:moveTo>
                    <a:cubicBezTo>
                      <a:pt x="402" y="155"/>
                      <a:pt x="407" y="152"/>
                      <a:pt x="411" y="149"/>
                    </a:cubicBezTo>
                    <a:cubicBezTo>
                      <a:pt x="396" y="145"/>
                      <a:pt x="381" y="141"/>
                      <a:pt x="367" y="136"/>
                    </a:cubicBezTo>
                    <a:cubicBezTo>
                      <a:pt x="291" y="110"/>
                      <a:pt x="245" y="78"/>
                      <a:pt x="203" y="50"/>
                    </a:cubicBezTo>
                    <a:cubicBezTo>
                      <a:pt x="194" y="44"/>
                      <a:pt x="164" y="33"/>
                      <a:pt x="136" y="9"/>
                    </a:cubicBezTo>
                    <a:cubicBezTo>
                      <a:pt x="133" y="6"/>
                      <a:pt x="126" y="3"/>
                      <a:pt x="116" y="0"/>
                    </a:cubicBezTo>
                    <a:cubicBezTo>
                      <a:pt x="108" y="4"/>
                      <a:pt x="99" y="9"/>
                      <a:pt x="90" y="14"/>
                    </a:cubicBezTo>
                    <a:cubicBezTo>
                      <a:pt x="74" y="24"/>
                      <a:pt x="69" y="32"/>
                      <a:pt x="61" y="40"/>
                    </a:cubicBezTo>
                    <a:cubicBezTo>
                      <a:pt x="53" y="48"/>
                      <a:pt x="46" y="53"/>
                      <a:pt x="31" y="62"/>
                    </a:cubicBezTo>
                    <a:cubicBezTo>
                      <a:pt x="18" y="71"/>
                      <a:pt x="12" y="68"/>
                      <a:pt x="0" y="79"/>
                    </a:cubicBezTo>
                    <a:cubicBezTo>
                      <a:pt x="82" y="111"/>
                      <a:pt x="247" y="169"/>
                      <a:pt x="355" y="203"/>
                    </a:cubicBezTo>
                    <a:cubicBezTo>
                      <a:pt x="355" y="202"/>
                      <a:pt x="355" y="202"/>
                      <a:pt x="355" y="202"/>
                    </a:cubicBezTo>
                    <a:cubicBezTo>
                      <a:pt x="358" y="194"/>
                      <a:pt x="374" y="173"/>
                      <a:pt x="395" y="160"/>
                    </a:cubicBezTo>
                    <a:close/>
                  </a:path>
                </a:pathLst>
              </a:custGeom>
              <a:noFill/>
              <a:ln w="7938" cap="rnd">
                <a:solidFill>
                  <a:srgbClr val="333333"/>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546" name="Freeform 118"/>
              <p:cNvSpPr>
                <a:spLocks/>
              </p:cNvSpPr>
              <p:nvPr/>
            </p:nvSpPr>
            <p:spPr bwMode="auto">
              <a:xfrm>
                <a:off x="1891" y="2840"/>
                <a:ext cx="392" cy="208"/>
              </a:xfrm>
              <a:custGeom>
                <a:avLst/>
                <a:gdLst>
                  <a:gd name="T0" fmla="*/ 0 w 157"/>
                  <a:gd name="T1" fmla="*/ 24 h 78"/>
                  <a:gd name="T2" fmla="*/ 18 w 157"/>
                  <a:gd name="T3" fmla="*/ 31 h 78"/>
                  <a:gd name="T4" fmla="*/ 23 w 157"/>
                  <a:gd name="T5" fmla="*/ 37 h 78"/>
                  <a:gd name="T6" fmla="*/ 32 w 157"/>
                  <a:gd name="T7" fmla="*/ 38 h 78"/>
                  <a:gd name="T8" fmla="*/ 37 w 157"/>
                  <a:gd name="T9" fmla="*/ 42 h 78"/>
                  <a:gd name="T10" fmla="*/ 47 w 157"/>
                  <a:gd name="T11" fmla="*/ 46 h 78"/>
                  <a:gd name="T12" fmla="*/ 56 w 157"/>
                  <a:gd name="T13" fmla="*/ 47 h 78"/>
                  <a:gd name="T14" fmla="*/ 63 w 157"/>
                  <a:gd name="T15" fmla="*/ 52 h 78"/>
                  <a:gd name="T16" fmla="*/ 70 w 157"/>
                  <a:gd name="T17" fmla="*/ 55 h 78"/>
                  <a:gd name="T18" fmla="*/ 73 w 157"/>
                  <a:gd name="T19" fmla="*/ 57 h 78"/>
                  <a:gd name="T20" fmla="*/ 79 w 157"/>
                  <a:gd name="T21" fmla="*/ 59 h 78"/>
                  <a:gd name="T22" fmla="*/ 85 w 157"/>
                  <a:gd name="T23" fmla="*/ 64 h 78"/>
                  <a:gd name="T24" fmla="*/ 96 w 157"/>
                  <a:gd name="T25" fmla="*/ 64 h 78"/>
                  <a:gd name="T26" fmla="*/ 104 w 157"/>
                  <a:gd name="T27" fmla="*/ 69 h 78"/>
                  <a:gd name="T28" fmla="*/ 113 w 157"/>
                  <a:gd name="T29" fmla="*/ 70 h 78"/>
                  <a:gd name="T30" fmla="*/ 123 w 157"/>
                  <a:gd name="T31" fmla="*/ 74 h 78"/>
                  <a:gd name="T32" fmla="*/ 127 w 157"/>
                  <a:gd name="T33" fmla="*/ 74 h 78"/>
                  <a:gd name="T34" fmla="*/ 131 w 157"/>
                  <a:gd name="T35" fmla="*/ 77 h 78"/>
                  <a:gd name="T36" fmla="*/ 142 w 157"/>
                  <a:gd name="T37" fmla="*/ 76 h 78"/>
                  <a:gd name="T38" fmla="*/ 150 w 157"/>
                  <a:gd name="T39" fmla="*/ 70 h 78"/>
                  <a:gd name="T40" fmla="*/ 152 w 157"/>
                  <a:gd name="T41" fmla="*/ 65 h 78"/>
                  <a:gd name="T42" fmla="*/ 155 w 157"/>
                  <a:gd name="T43" fmla="*/ 62 h 78"/>
                  <a:gd name="T44" fmla="*/ 132 w 157"/>
                  <a:gd name="T45" fmla="*/ 44 h 78"/>
                  <a:gd name="T46" fmla="*/ 116 w 157"/>
                  <a:gd name="T47" fmla="*/ 31 h 78"/>
                  <a:gd name="T48" fmla="*/ 108 w 157"/>
                  <a:gd name="T49" fmla="*/ 10 h 78"/>
                  <a:gd name="T50" fmla="*/ 74 w 157"/>
                  <a:gd name="T51" fmla="*/ 5 h 78"/>
                  <a:gd name="T52" fmla="*/ 65 w 157"/>
                  <a:gd name="T53" fmla="*/ 9 h 78"/>
                  <a:gd name="T54" fmla="*/ 57 w 157"/>
                  <a:gd name="T55" fmla="*/ 18 h 78"/>
                  <a:gd name="T56" fmla="*/ 49 w 157"/>
                  <a:gd name="T57" fmla="*/ 15 h 78"/>
                  <a:gd name="T58" fmla="*/ 39 w 157"/>
                  <a:gd name="T59" fmla="*/ 13 h 78"/>
                  <a:gd name="T60" fmla="*/ 25 w 157"/>
                  <a:gd name="T61" fmla="*/ 1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7" h="78">
                    <a:moveTo>
                      <a:pt x="0" y="24"/>
                    </a:moveTo>
                    <a:cubicBezTo>
                      <a:pt x="2" y="32"/>
                      <a:pt x="13" y="29"/>
                      <a:pt x="18" y="31"/>
                    </a:cubicBezTo>
                    <a:cubicBezTo>
                      <a:pt x="21" y="32"/>
                      <a:pt x="20" y="35"/>
                      <a:pt x="23" y="37"/>
                    </a:cubicBezTo>
                    <a:cubicBezTo>
                      <a:pt x="26" y="39"/>
                      <a:pt x="29" y="37"/>
                      <a:pt x="32" y="38"/>
                    </a:cubicBezTo>
                    <a:cubicBezTo>
                      <a:pt x="36" y="38"/>
                      <a:pt x="35" y="40"/>
                      <a:pt x="37" y="42"/>
                    </a:cubicBezTo>
                    <a:cubicBezTo>
                      <a:pt x="40" y="44"/>
                      <a:pt x="44" y="44"/>
                      <a:pt x="47" y="46"/>
                    </a:cubicBezTo>
                    <a:cubicBezTo>
                      <a:pt x="50" y="47"/>
                      <a:pt x="52" y="46"/>
                      <a:pt x="56" y="47"/>
                    </a:cubicBezTo>
                    <a:cubicBezTo>
                      <a:pt x="59" y="47"/>
                      <a:pt x="61" y="49"/>
                      <a:pt x="63" y="52"/>
                    </a:cubicBezTo>
                    <a:cubicBezTo>
                      <a:pt x="65" y="54"/>
                      <a:pt x="67" y="53"/>
                      <a:pt x="70" y="55"/>
                    </a:cubicBezTo>
                    <a:cubicBezTo>
                      <a:pt x="71" y="55"/>
                      <a:pt x="72" y="56"/>
                      <a:pt x="73" y="57"/>
                    </a:cubicBezTo>
                    <a:cubicBezTo>
                      <a:pt x="76" y="59"/>
                      <a:pt x="76" y="59"/>
                      <a:pt x="79" y="59"/>
                    </a:cubicBezTo>
                    <a:cubicBezTo>
                      <a:pt x="84" y="58"/>
                      <a:pt x="82" y="61"/>
                      <a:pt x="85" y="64"/>
                    </a:cubicBezTo>
                    <a:cubicBezTo>
                      <a:pt x="88" y="66"/>
                      <a:pt x="92" y="64"/>
                      <a:pt x="96" y="64"/>
                    </a:cubicBezTo>
                    <a:cubicBezTo>
                      <a:pt x="99" y="65"/>
                      <a:pt x="100" y="68"/>
                      <a:pt x="104" y="69"/>
                    </a:cubicBezTo>
                    <a:cubicBezTo>
                      <a:pt x="107" y="69"/>
                      <a:pt x="110" y="69"/>
                      <a:pt x="113" y="70"/>
                    </a:cubicBezTo>
                    <a:cubicBezTo>
                      <a:pt x="117" y="71"/>
                      <a:pt x="117" y="76"/>
                      <a:pt x="123" y="74"/>
                    </a:cubicBezTo>
                    <a:cubicBezTo>
                      <a:pt x="125" y="74"/>
                      <a:pt x="125" y="73"/>
                      <a:pt x="127" y="74"/>
                    </a:cubicBezTo>
                    <a:cubicBezTo>
                      <a:pt x="129" y="75"/>
                      <a:pt x="130" y="77"/>
                      <a:pt x="131" y="77"/>
                    </a:cubicBezTo>
                    <a:cubicBezTo>
                      <a:pt x="135" y="78"/>
                      <a:pt x="138" y="77"/>
                      <a:pt x="142" y="76"/>
                    </a:cubicBezTo>
                    <a:cubicBezTo>
                      <a:pt x="147" y="76"/>
                      <a:pt x="150" y="77"/>
                      <a:pt x="150" y="70"/>
                    </a:cubicBezTo>
                    <a:cubicBezTo>
                      <a:pt x="150" y="66"/>
                      <a:pt x="149" y="67"/>
                      <a:pt x="152" y="65"/>
                    </a:cubicBezTo>
                    <a:cubicBezTo>
                      <a:pt x="154" y="64"/>
                      <a:pt x="155" y="66"/>
                      <a:pt x="155" y="62"/>
                    </a:cubicBezTo>
                    <a:cubicBezTo>
                      <a:pt x="157" y="51"/>
                      <a:pt x="138" y="47"/>
                      <a:pt x="132" y="44"/>
                    </a:cubicBezTo>
                    <a:cubicBezTo>
                      <a:pt x="125" y="41"/>
                      <a:pt x="120" y="38"/>
                      <a:pt x="116" y="31"/>
                    </a:cubicBezTo>
                    <a:cubicBezTo>
                      <a:pt x="113" y="24"/>
                      <a:pt x="113" y="16"/>
                      <a:pt x="108" y="10"/>
                    </a:cubicBezTo>
                    <a:cubicBezTo>
                      <a:pt x="100" y="0"/>
                      <a:pt x="85" y="3"/>
                      <a:pt x="74" y="5"/>
                    </a:cubicBezTo>
                    <a:cubicBezTo>
                      <a:pt x="71" y="6"/>
                      <a:pt x="67" y="6"/>
                      <a:pt x="65" y="9"/>
                    </a:cubicBezTo>
                    <a:cubicBezTo>
                      <a:pt x="62" y="13"/>
                      <a:pt x="63" y="19"/>
                      <a:pt x="57" y="18"/>
                    </a:cubicBezTo>
                    <a:cubicBezTo>
                      <a:pt x="54" y="18"/>
                      <a:pt x="52" y="16"/>
                      <a:pt x="49" y="15"/>
                    </a:cubicBezTo>
                    <a:cubicBezTo>
                      <a:pt x="46" y="14"/>
                      <a:pt x="43" y="13"/>
                      <a:pt x="39" y="13"/>
                    </a:cubicBezTo>
                    <a:cubicBezTo>
                      <a:pt x="36" y="14"/>
                      <a:pt x="28" y="13"/>
                      <a:pt x="25" y="16"/>
                    </a:cubicBezTo>
                  </a:path>
                </a:pathLst>
              </a:custGeom>
              <a:solidFill>
                <a:srgbClr val="B7984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547" name="Freeform 119"/>
              <p:cNvSpPr>
                <a:spLocks/>
              </p:cNvSpPr>
              <p:nvPr/>
            </p:nvSpPr>
            <p:spPr bwMode="auto">
              <a:xfrm>
                <a:off x="2288" y="3013"/>
                <a:ext cx="323" cy="136"/>
              </a:xfrm>
              <a:custGeom>
                <a:avLst/>
                <a:gdLst>
                  <a:gd name="T0" fmla="*/ 6 w 129"/>
                  <a:gd name="T1" fmla="*/ 7 h 51"/>
                  <a:gd name="T2" fmla="*/ 1 w 129"/>
                  <a:gd name="T3" fmla="*/ 10 h 51"/>
                  <a:gd name="T4" fmla="*/ 6 w 129"/>
                  <a:gd name="T5" fmla="*/ 13 h 51"/>
                  <a:gd name="T6" fmla="*/ 13 w 129"/>
                  <a:gd name="T7" fmla="*/ 21 h 51"/>
                  <a:gd name="T8" fmla="*/ 17 w 129"/>
                  <a:gd name="T9" fmla="*/ 27 h 51"/>
                  <a:gd name="T10" fmla="*/ 25 w 129"/>
                  <a:gd name="T11" fmla="*/ 28 h 51"/>
                  <a:gd name="T12" fmla="*/ 28 w 129"/>
                  <a:gd name="T13" fmla="*/ 30 h 51"/>
                  <a:gd name="T14" fmla="*/ 32 w 129"/>
                  <a:gd name="T15" fmla="*/ 29 h 51"/>
                  <a:gd name="T16" fmla="*/ 35 w 129"/>
                  <a:gd name="T17" fmla="*/ 30 h 51"/>
                  <a:gd name="T18" fmla="*/ 38 w 129"/>
                  <a:gd name="T19" fmla="*/ 33 h 51"/>
                  <a:gd name="T20" fmla="*/ 40 w 129"/>
                  <a:gd name="T21" fmla="*/ 35 h 51"/>
                  <a:gd name="T22" fmla="*/ 42 w 129"/>
                  <a:gd name="T23" fmla="*/ 35 h 51"/>
                  <a:gd name="T24" fmla="*/ 42 w 129"/>
                  <a:gd name="T25" fmla="*/ 38 h 51"/>
                  <a:gd name="T26" fmla="*/ 52 w 129"/>
                  <a:gd name="T27" fmla="*/ 41 h 51"/>
                  <a:gd name="T28" fmla="*/ 63 w 129"/>
                  <a:gd name="T29" fmla="*/ 47 h 51"/>
                  <a:gd name="T30" fmla="*/ 68 w 129"/>
                  <a:gd name="T31" fmla="*/ 43 h 51"/>
                  <a:gd name="T32" fmla="*/ 73 w 129"/>
                  <a:gd name="T33" fmla="*/ 42 h 51"/>
                  <a:gd name="T34" fmla="*/ 78 w 129"/>
                  <a:gd name="T35" fmla="*/ 38 h 51"/>
                  <a:gd name="T36" fmla="*/ 83 w 129"/>
                  <a:gd name="T37" fmla="*/ 33 h 51"/>
                  <a:gd name="T38" fmla="*/ 89 w 129"/>
                  <a:gd name="T39" fmla="*/ 27 h 51"/>
                  <a:gd name="T40" fmla="*/ 92 w 129"/>
                  <a:gd name="T41" fmla="*/ 30 h 51"/>
                  <a:gd name="T42" fmla="*/ 100 w 129"/>
                  <a:gd name="T43" fmla="*/ 29 h 51"/>
                  <a:gd name="T44" fmla="*/ 104 w 129"/>
                  <a:gd name="T45" fmla="*/ 32 h 51"/>
                  <a:gd name="T46" fmla="*/ 111 w 129"/>
                  <a:gd name="T47" fmla="*/ 31 h 51"/>
                  <a:gd name="T48" fmla="*/ 121 w 129"/>
                  <a:gd name="T49" fmla="*/ 30 h 51"/>
                  <a:gd name="T50" fmla="*/ 124 w 129"/>
                  <a:gd name="T51" fmla="*/ 27 h 51"/>
                  <a:gd name="T52" fmla="*/ 127 w 129"/>
                  <a:gd name="T53" fmla="*/ 29 h 51"/>
                  <a:gd name="T54" fmla="*/ 108 w 129"/>
                  <a:gd name="T55" fmla="*/ 6 h 51"/>
                  <a:gd name="T56" fmla="*/ 89 w 129"/>
                  <a:gd name="T57" fmla="*/ 8 h 51"/>
                  <a:gd name="T58" fmla="*/ 83 w 129"/>
                  <a:gd name="T59" fmla="*/ 4 h 51"/>
                  <a:gd name="T60" fmla="*/ 79 w 129"/>
                  <a:gd name="T61" fmla="*/ 1 h 51"/>
                  <a:gd name="T62" fmla="*/ 60 w 129"/>
                  <a:gd name="T63" fmla="*/ 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9" h="51">
                    <a:moveTo>
                      <a:pt x="6" y="7"/>
                    </a:moveTo>
                    <a:cubicBezTo>
                      <a:pt x="5" y="7"/>
                      <a:pt x="0" y="7"/>
                      <a:pt x="1" y="10"/>
                    </a:cubicBezTo>
                    <a:cubicBezTo>
                      <a:pt x="1" y="12"/>
                      <a:pt x="5" y="12"/>
                      <a:pt x="6" y="13"/>
                    </a:cubicBezTo>
                    <a:cubicBezTo>
                      <a:pt x="0" y="19"/>
                      <a:pt x="11" y="19"/>
                      <a:pt x="13" y="21"/>
                    </a:cubicBezTo>
                    <a:cubicBezTo>
                      <a:pt x="15" y="23"/>
                      <a:pt x="13" y="26"/>
                      <a:pt x="17" y="27"/>
                    </a:cubicBezTo>
                    <a:cubicBezTo>
                      <a:pt x="20" y="28"/>
                      <a:pt x="22" y="26"/>
                      <a:pt x="25" y="28"/>
                    </a:cubicBezTo>
                    <a:cubicBezTo>
                      <a:pt x="27" y="29"/>
                      <a:pt x="26" y="30"/>
                      <a:pt x="28" y="30"/>
                    </a:cubicBezTo>
                    <a:cubicBezTo>
                      <a:pt x="29" y="30"/>
                      <a:pt x="31" y="29"/>
                      <a:pt x="32" y="29"/>
                    </a:cubicBezTo>
                    <a:cubicBezTo>
                      <a:pt x="33" y="29"/>
                      <a:pt x="34" y="29"/>
                      <a:pt x="35" y="30"/>
                    </a:cubicBezTo>
                    <a:cubicBezTo>
                      <a:pt x="37" y="31"/>
                      <a:pt x="37" y="33"/>
                      <a:pt x="38" y="33"/>
                    </a:cubicBezTo>
                    <a:cubicBezTo>
                      <a:pt x="38" y="33"/>
                      <a:pt x="40" y="34"/>
                      <a:pt x="40" y="35"/>
                    </a:cubicBezTo>
                    <a:cubicBezTo>
                      <a:pt x="41" y="34"/>
                      <a:pt x="41" y="34"/>
                      <a:pt x="42" y="35"/>
                    </a:cubicBezTo>
                    <a:cubicBezTo>
                      <a:pt x="43" y="35"/>
                      <a:pt x="42" y="37"/>
                      <a:pt x="42" y="38"/>
                    </a:cubicBezTo>
                    <a:cubicBezTo>
                      <a:pt x="45" y="42"/>
                      <a:pt x="48" y="41"/>
                      <a:pt x="52" y="41"/>
                    </a:cubicBezTo>
                    <a:cubicBezTo>
                      <a:pt x="54" y="45"/>
                      <a:pt x="59" y="51"/>
                      <a:pt x="63" y="47"/>
                    </a:cubicBezTo>
                    <a:cubicBezTo>
                      <a:pt x="65" y="45"/>
                      <a:pt x="64" y="43"/>
                      <a:pt x="68" y="43"/>
                    </a:cubicBezTo>
                    <a:cubicBezTo>
                      <a:pt x="70" y="42"/>
                      <a:pt x="72" y="43"/>
                      <a:pt x="73" y="42"/>
                    </a:cubicBezTo>
                    <a:cubicBezTo>
                      <a:pt x="75" y="41"/>
                      <a:pt x="76" y="39"/>
                      <a:pt x="78" y="38"/>
                    </a:cubicBezTo>
                    <a:cubicBezTo>
                      <a:pt x="80" y="36"/>
                      <a:pt x="82" y="37"/>
                      <a:pt x="83" y="33"/>
                    </a:cubicBezTo>
                    <a:cubicBezTo>
                      <a:pt x="85" y="30"/>
                      <a:pt x="83" y="22"/>
                      <a:pt x="89" y="27"/>
                    </a:cubicBezTo>
                    <a:cubicBezTo>
                      <a:pt x="90" y="28"/>
                      <a:pt x="89" y="29"/>
                      <a:pt x="92" y="30"/>
                    </a:cubicBezTo>
                    <a:cubicBezTo>
                      <a:pt x="94" y="30"/>
                      <a:pt x="97" y="29"/>
                      <a:pt x="100" y="29"/>
                    </a:cubicBezTo>
                    <a:cubicBezTo>
                      <a:pt x="102" y="30"/>
                      <a:pt x="103" y="31"/>
                      <a:pt x="104" y="32"/>
                    </a:cubicBezTo>
                    <a:cubicBezTo>
                      <a:pt x="107" y="33"/>
                      <a:pt x="108" y="31"/>
                      <a:pt x="111" y="31"/>
                    </a:cubicBezTo>
                    <a:cubicBezTo>
                      <a:pt x="115" y="32"/>
                      <a:pt x="116" y="36"/>
                      <a:pt x="121" y="30"/>
                    </a:cubicBezTo>
                    <a:cubicBezTo>
                      <a:pt x="122" y="29"/>
                      <a:pt x="122" y="27"/>
                      <a:pt x="124" y="27"/>
                    </a:cubicBezTo>
                    <a:cubicBezTo>
                      <a:pt x="125" y="27"/>
                      <a:pt x="126" y="29"/>
                      <a:pt x="127" y="29"/>
                    </a:cubicBezTo>
                    <a:cubicBezTo>
                      <a:pt x="129" y="20"/>
                      <a:pt x="117" y="8"/>
                      <a:pt x="108" y="6"/>
                    </a:cubicBezTo>
                    <a:cubicBezTo>
                      <a:pt x="101" y="5"/>
                      <a:pt x="96" y="7"/>
                      <a:pt x="89" y="8"/>
                    </a:cubicBezTo>
                    <a:cubicBezTo>
                      <a:pt x="86" y="8"/>
                      <a:pt x="85" y="7"/>
                      <a:pt x="83" y="4"/>
                    </a:cubicBezTo>
                    <a:cubicBezTo>
                      <a:pt x="81" y="2"/>
                      <a:pt x="82" y="2"/>
                      <a:pt x="79" y="1"/>
                    </a:cubicBezTo>
                    <a:cubicBezTo>
                      <a:pt x="73" y="0"/>
                      <a:pt x="65" y="6"/>
                      <a:pt x="60" y="9"/>
                    </a:cubicBezTo>
                  </a:path>
                </a:pathLst>
              </a:custGeom>
              <a:solidFill>
                <a:srgbClr val="B7984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548" name="Freeform 120"/>
              <p:cNvSpPr>
                <a:spLocks/>
              </p:cNvSpPr>
              <p:nvPr/>
            </p:nvSpPr>
            <p:spPr bwMode="auto">
              <a:xfrm>
                <a:off x="1978" y="2955"/>
                <a:ext cx="13" cy="16"/>
              </a:xfrm>
              <a:custGeom>
                <a:avLst/>
                <a:gdLst>
                  <a:gd name="T0" fmla="*/ 1 w 5"/>
                  <a:gd name="T1" fmla="*/ 4 h 6"/>
                  <a:gd name="T2" fmla="*/ 5 w 5"/>
                  <a:gd name="T3" fmla="*/ 4 h 6"/>
                  <a:gd name="T4" fmla="*/ 0 w 5"/>
                  <a:gd name="T5" fmla="*/ 2 h 6"/>
                </a:gdLst>
                <a:ahLst/>
                <a:cxnLst>
                  <a:cxn ang="0">
                    <a:pos x="T0" y="T1"/>
                  </a:cxn>
                  <a:cxn ang="0">
                    <a:pos x="T2" y="T3"/>
                  </a:cxn>
                  <a:cxn ang="0">
                    <a:pos x="T4" y="T5"/>
                  </a:cxn>
                </a:cxnLst>
                <a:rect l="0" t="0" r="r" b="b"/>
                <a:pathLst>
                  <a:path w="5" h="6">
                    <a:moveTo>
                      <a:pt x="1" y="4"/>
                    </a:moveTo>
                    <a:cubicBezTo>
                      <a:pt x="1" y="6"/>
                      <a:pt x="4" y="6"/>
                      <a:pt x="5" y="4"/>
                    </a:cubicBezTo>
                    <a:cubicBezTo>
                      <a:pt x="5" y="1"/>
                      <a:pt x="2" y="0"/>
                      <a:pt x="0" y="2"/>
                    </a:cubicBezTo>
                  </a:path>
                </a:pathLst>
              </a:custGeom>
              <a:solidFill>
                <a:srgbClr val="B7984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549" name="Freeform 121"/>
              <p:cNvSpPr>
                <a:spLocks/>
              </p:cNvSpPr>
              <p:nvPr/>
            </p:nvSpPr>
            <p:spPr bwMode="auto">
              <a:xfrm>
                <a:off x="1976" y="2947"/>
                <a:ext cx="15" cy="8"/>
              </a:xfrm>
              <a:custGeom>
                <a:avLst/>
                <a:gdLst>
                  <a:gd name="T0" fmla="*/ 4 w 6"/>
                  <a:gd name="T1" fmla="*/ 0 h 3"/>
                  <a:gd name="T2" fmla="*/ 2 w 6"/>
                  <a:gd name="T3" fmla="*/ 2 h 3"/>
                  <a:gd name="T4" fmla="*/ 4 w 6"/>
                  <a:gd name="T5" fmla="*/ 0 h 3"/>
                </a:gdLst>
                <a:ahLst/>
                <a:cxnLst>
                  <a:cxn ang="0">
                    <a:pos x="T0" y="T1"/>
                  </a:cxn>
                  <a:cxn ang="0">
                    <a:pos x="T2" y="T3"/>
                  </a:cxn>
                  <a:cxn ang="0">
                    <a:pos x="T4" y="T5"/>
                  </a:cxn>
                </a:cxnLst>
                <a:rect l="0" t="0" r="r" b="b"/>
                <a:pathLst>
                  <a:path w="6" h="3">
                    <a:moveTo>
                      <a:pt x="4" y="0"/>
                    </a:moveTo>
                    <a:cubicBezTo>
                      <a:pt x="3" y="0"/>
                      <a:pt x="0" y="0"/>
                      <a:pt x="2" y="2"/>
                    </a:cubicBezTo>
                    <a:cubicBezTo>
                      <a:pt x="3" y="3"/>
                      <a:pt x="6" y="2"/>
                      <a:pt x="4" y="0"/>
                    </a:cubicBezTo>
                  </a:path>
                </a:pathLst>
              </a:custGeom>
              <a:solidFill>
                <a:srgbClr val="B7984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550" name="Freeform 122"/>
              <p:cNvSpPr>
                <a:spLocks/>
              </p:cNvSpPr>
              <p:nvPr/>
            </p:nvSpPr>
            <p:spPr bwMode="auto">
              <a:xfrm>
                <a:off x="2016" y="2965"/>
                <a:ext cx="15" cy="16"/>
              </a:xfrm>
              <a:custGeom>
                <a:avLst/>
                <a:gdLst>
                  <a:gd name="T0" fmla="*/ 3 w 6"/>
                  <a:gd name="T1" fmla="*/ 1 h 6"/>
                  <a:gd name="T2" fmla="*/ 1 w 6"/>
                  <a:gd name="T3" fmla="*/ 4 h 6"/>
                  <a:gd name="T4" fmla="*/ 4 w 6"/>
                  <a:gd name="T5" fmla="*/ 0 h 6"/>
                </a:gdLst>
                <a:ahLst/>
                <a:cxnLst>
                  <a:cxn ang="0">
                    <a:pos x="T0" y="T1"/>
                  </a:cxn>
                  <a:cxn ang="0">
                    <a:pos x="T2" y="T3"/>
                  </a:cxn>
                  <a:cxn ang="0">
                    <a:pos x="T4" y="T5"/>
                  </a:cxn>
                </a:cxnLst>
                <a:rect l="0" t="0" r="r" b="b"/>
                <a:pathLst>
                  <a:path w="6" h="6">
                    <a:moveTo>
                      <a:pt x="3" y="1"/>
                    </a:moveTo>
                    <a:cubicBezTo>
                      <a:pt x="2" y="1"/>
                      <a:pt x="0" y="2"/>
                      <a:pt x="1" y="4"/>
                    </a:cubicBezTo>
                    <a:cubicBezTo>
                      <a:pt x="3" y="6"/>
                      <a:pt x="6" y="2"/>
                      <a:pt x="4" y="0"/>
                    </a:cubicBezTo>
                  </a:path>
                </a:pathLst>
              </a:custGeom>
              <a:solidFill>
                <a:srgbClr val="B7984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551" name="Freeform 123"/>
              <p:cNvSpPr>
                <a:spLocks/>
              </p:cNvSpPr>
              <p:nvPr/>
            </p:nvSpPr>
            <p:spPr bwMode="auto">
              <a:xfrm>
                <a:off x="2003" y="2957"/>
                <a:ext cx="10" cy="19"/>
              </a:xfrm>
              <a:custGeom>
                <a:avLst/>
                <a:gdLst>
                  <a:gd name="T0" fmla="*/ 1 w 4"/>
                  <a:gd name="T1" fmla="*/ 4 h 7"/>
                  <a:gd name="T2" fmla="*/ 1 w 4"/>
                  <a:gd name="T3" fmla="*/ 6 h 7"/>
                  <a:gd name="T4" fmla="*/ 2 w 4"/>
                  <a:gd name="T5" fmla="*/ 0 h 7"/>
                  <a:gd name="T6" fmla="*/ 0 w 4"/>
                  <a:gd name="T7" fmla="*/ 1 h 7"/>
                </a:gdLst>
                <a:ahLst/>
                <a:cxnLst>
                  <a:cxn ang="0">
                    <a:pos x="T0" y="T1"/>
                  </a:cxn>
                  <a:cxn ang="0">
                    <a:pos x="T2" y="T3"/>
                  </a:cxn>
                  <a:cxn ang="0">
                    <a:pos x="T4" y="T5"/>
                  </a:cxn>
                  <a:cxn ang="0">
                    <a:pos x="T6" y="T7"/>
                  </a:cxn>
                </a:cxnLst>
                <a:rect l="0" t="0" r="r" b="b"/>
                <a:pathLst>
                  <a:path w="4" h="7">
                    <a:moveTo>
                      <a:pt x="1" y="4"/>
                    </a:moveTo>
                    <a:cubicBezTo>
                      <a:pt x="1" y="4"/>
                      <a:pt x="0" y="7"/>
                      <a:pt x="1" y="6"/>
                    </a:cubicBezTo>
                    <a:cubicBezTo>
                      <a:pt x="4" y="5"/>
                      <a:pt x="3" y="2"/>
                      <a:pt x="2" y="0"/>
                    </a:cubicBezTo>
                    <a:cubicBezTo>
                      <a:pt x="1" y="0"/>
                      <a:pt x="1" y="1"/>
                      <a:pt x="0" y="1"/>
                    </a:cubicBezTo>
                  </a:path>
                </a:pathLst>
              </a:custGeom>
              <a:solidFill>
                <a:srgbClr val="B7984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552" name="Freeform 124"/>
              <p:cNvSpPr>
                <a:spLocks/>
              </p:cNvSpPr>
              <p:nvPr/>
            </p:nvSpPr>
            <p:spPr bwMode="auto">
              <a:xfrm>
                <a:off x="2051" y="2976"/>
                <a:ext cx="22" cy="21"/>
              </a:xfrm>
              <a:custGeom>
                <a:avLst/>
                <a:gdLst>
                  <a:gd name="T0" fmla="*/ 5 w 9"/>
                  <a:gd name="T1" fmla="*/ 3 h 8"/>
                  <a:gd name="T2" fmla="*/ 3 w 9"/>
                  <a:gd name="T3" fmla="*/ 7 h 8"/>
                  <a:gd name="T4" fmla="*/ 6 w 9"/>
                  <a:gd name="T5" fmla="*/ 3 h 8"/>
                </a:gdLst>
                <a:ahLst/>
                <a:cxnLst>
                  <a:cxn ang="0">
                    <a:pos x="T0" y="T1"/>
                  </a:cxn>
                  <a:cxn ang="0">
                    <a:pos x="T2" y="T3"/>
                  </a:cxn>
                  <a:cxn ang="0">
                    <a:pos x="T4" y="T5"/>
                  </a:cxn>
                </a:cxnLst>
                <a:rect l="0" t="0" r="r" b="b"/>
                <a:pathLst>
                  <a:path w="9" h="8">
                    <a:moveTo>
                      <a:pt x="5" y="3"/>
                    </a:moveTo>
                    <a:cubicBezTo>
                      <a:pt x="3" y="0"/>
                      <a:pt x="0" y="5"/>
                      <a:pt x="3" y="7"/>
                    </a:cubicBezTo>
                    <a:cubicBezTo>
                      <a:pt x="7" y="8"/>
                      <a:pt x="9" y="5"/>
                      <a:pt x="6" y="3"/>
                    </a:cubicBezTo>
                  </a:path>
                </a:pathLst>
              </a:custGeom>
              <a:solidFill>
                <a:srgbClr val="B7984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553" name="Freeform 125"/>
              <p:cNvSpPr>
                <a:spLocks/>
              </p:cNvSpPr>
              <p:nvPr/>
            </p:nvSpPr>
            <p:spPr bwMode="auto">
              <a:xfrm>
                <a:off x="2086" y="2997"/>
                <a:ext cx="12" cy="11"/>
              </a:xfrm>
              <a:custGeom>
                <a:avLst/>
                <a:gdLst>
                  <a:gd name="T0" fmla="*/ 2 w 5"/>
                  <a:gd name="T1" fmla="*/ 0 h 4"/>
                  <a:gd name="T2" fmla="*/ 0 w 5"/>
                  <a:gd name="T3" fmla="*/ 2 h 4"/>
                  <a:gd name="T4" fmla="*/ 4 w 5"/>
                  <a:gd name="T5" fmla="*/ 3 h 4"/>
                  <a:gd name="T6" fmla="*/ 4 w 5"/>
                  <a:gd name="T7" fmla="*/ 0 h 4"/>
                </a:gdLst>
                <a:ahLst/>
                <a:cxnLst>
                  <a:cxn ang="0">
                    <a:pos x="T0" y="T1"/>
                  </a:cxn>
                  <a:cxn ang="0">
                    <a:pos x="T2" y="T3"/>
                  </a:cxn>
                  <a:cxn ang="0">
                    <a:pos x="T4" y="T5"/>
                  </a:cxn>
                  <a:cxn ang="0">
                    <a:pos x="T6" y="T7"/>
                  </a:cxn>
                </a:cxnLst>
                <a:rect l="0" t="0" r="r" b="b"/>
                <a:pathLst>
                  <a:path w="5" h="4">
                    <a:moveTo>
                      <a:pt x="2" y="0"/>
                    </a:moveTo>
                    <a:cubicBezTo>
                      <a:pt x="2" y="0"/>
                      <a:pt x="0" y="1"/>
                      <a:pt x="0" y="2"/>
                    </a:cubicBezTo>
                    <a:cubicBezTo>
                      <a:pt x="1" y="4"/>
                      <a:pt x="3" y="3"/>
                      <a:pt x="4" y="3"/>
                    </a:cubicBezTo>
                    <a:cubicBezTo>
                      <a:pt x="5" y="2"/>
                      <a:pt x="4" y="1"/>
                      <a:pt x="4" y="0"/>
                    </a:cubicBezTo>
                  </a:path>
                </a:pathLst>
              </a:custGeom>
              <a:solidFill>
                <a:srgbClr val="B7984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554" name="Freeform 126"/>
              <p:cNvSpPr>
                <a:spLocks/>
              </p:cNvSpPr>
              <p:nvPr/>
            </p:nvSpPr>
            <p:spPr bwMode="auto">
              <a:xfrm>
                <a:off x="2108" y="3013"/>
                <a:ext cx="8" cy="11"/>
              </a:xfrm>
              <a:custGeom>
                <a:avLst/>
                <a:gdLst>
                  <a:gd name="T0" fmla="*/ 3 w 3"/>
                  <a:gd name="T1" fmla="*/ 1 h 4"/>
                  <a:gd name="T2" fmla="*/ 3 w 3"/>
                  <a:gd name="T3" fmla="*/ 3 h 4"/>
                  <a:gd name="T4" fmla="*/ 3 w 3"/>
                  <a:gd name="T5" fmla="*/ 2 h 4"/>
                </a:gdLst>
                <a:ahLst/>
                <a:cxnLst>
                  <a:cxn ang="0">
                    <a:pos x="T0" y="T1"/>
                  </a:cxn>
                  <a:cxn ang="0">
                    <a:pos x="T2" y="T3"/>
                  </a:cxn>
                  <a:cxn ang="0">
                    <a:pos x="T4" y="T5"/>
                  </a:cxn>
                </a:cxnLst>
                <a:rect l="0" t="0" r="r" b="b"/>
                <a:pathLst>
                  <a:path w="3" h="4">
                    <a:moveTo>
                      <a:pt x="3" y="1"/>
                    </a:moveTo>
                    <a:cubicBezTo>
                      <a:pt x="1" y="0"/>
                      <a:pt x="0" y="4"/>
                      <a:pt x="3" y="3"/>
                    </a:cubicBezTo>
                    <a:cubicBezTo>
                      <a:pt x="3" y="3"/>
                      <a:pt x="3" y="2"/>
                      <a:pt x="3" y="2"/>
                    </a:cubicBezTo>
                  </a:path>
                </a:pathLst>
              </a:custGeom>
              <a:solidFill>
                <a:srgbClr val="B7984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555" name="Freeform 127"/>
              <p:cNvSpPr>
                <a:spLocks/>
              </p:cNvSpPr>
              <p:nvPr/>
            </p:nvSpPr>
            <p:spPr bwMode="auto">
              <a:xfrm>
                <a:off x="2133" y="3021"/>
                <a:ext cx="13" cy="16"/>
              </a:xfrm>
              <a:custGeom>
                <a:avLst/>
                <a:gdLst>
                  <a:gd name="T0" fmla="*/ 1 w 5"/>
                  <a:gd name="T1" fmla="*/ 2 h 6"/>
                  <a:gd name="T2" fmla="*/ 0 w 5"/>
                  <a:gd name="T3" fmla="*/ 1 h 6"/>
                  <a:gd name="T4" fmla="*/ 4 w 5"/>
                  <a:gd name="T5" fmla="*/ 3 h 6"/>
                  <a:gd name="T6" fmla="*/ 0 w 5"/>
                  <a:gd name="T7" fmla="*/ 2 h 6"/>
                </a:gdLst>
                <a:ahLst/>
                <a:cxnLst>
                  <a:cxn ang="0">
                    <a:pos x="T0" y="T1"/>
                  </a:cxn>
                  <a:cxn ang="0">
                    <a:pos x="T2" y="T3"/>
                  </a:cxn>
                  <a:cxn ang="0">
                    <a:pos x="T4" y="T5"/>
                  </a:cxn>
                  <a:cxn ang="0">
                    <a:pos x="T6" y="T7"/>
                  </a:cxn>
                </a:cxnLst>
                <a:rect l="0" t="0" r="r" b="b"/>
                <a:pathLst>
                  <a:path w="5" h="6">
                    <a:moveTo>
                      <a:pt x="1" y="2"/>
                    </a:moveTo>
                    <a:cubicBezTo>
                      <a:pt x="1" y="1"/>
                      <a:pt x="0" y="1"/>
                      <a:pt x="0" y="1"/>
                    </a:cubicBezTo>
                    <a:cubicBezTo>
                      <a:pt x="2" y="0"/>
                      <a:pt x="5" y="1"/>
                      <a:pt x="4" y="3"/>
                    </a:cubicBezTo>
                    <a:cubicBezTo>
                      <a:pt x="4" y="6"/>
                      <a:pt x="0" y="4"/>
                      <a:pt x="0" y="2"/>
                    </a:cubicBezTo>
                  </a:path>
                </a:pathLst>
              </a:custGeom>
              <a:solidFill>
                <a:srgbClr val="B7984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556" name="Freeform 128"/>
              <p:cNvSpPr>
                <a:spLocks/>
              </p:cNvSpPr>
              <p:nvPr/>
            </p:nvSpPr>
            <p:spPr bwMode="auto">
              <a:xfrm>
                <a:off x="2161" y="3032"/>
                <a:ext cx="5" cy="5"/>
              </a:xfrm>
              <a:custGeom>
                <a:avLst/>
                <a:gdLst>
                  <a:gd name="T0" fmla="*/ 1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1" y="1"/>
                    </a:moveTo>
                    <a:cubicBezTo>
                      <a:pt x="0" y="0"/>
                      <a:pt x="0" y="0"/>
                      <a:pt x="0" y="1"/>
                    </a:cubicBezTo>
                    <a:cubicBezTo>
                      <a:pt x="1" y="2"/>
                      <a:pt x="1" y="2"/>
                      <a:pt x="2" y="1"/>
                    </a:cubicBezTo>
                  </a:path>
                </a:pathLst>
              </a:custGeom>
              <a:solidFill>
                <a:srgbClr val="B7984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557" name="Freeform 129"/>
              <p:cNvSpPr>
                <a:spLocks/>
              </p:cNvSpPr>
              <p:nvPr/>
            </p:nvSpPr>
            <p:spPr bwMode="auto">
              <a:xfrm>
                <a:off x="2193" y="3045"/>
                <a:ext cx="18" cy="8"/>
              </a:xfrm>
              <a:custGeom>
                <a:avLst/>
                <a:gdLst>
                  <a:gd name="T0" fmla="*/ 2 w 7"/>
                  <a:gd name="T1" fmla="*/ 0 h 3"/>
                  <a:gd name="T2" fmla="*/ 1 w 7"/>
                  <a:gd name="T3" fmla="*/ 2 h 3"/>
                  <a:gd name="T4" fmla="*/ 4 w 7"/>
                  <a:gd name="T5" fmla="*/ 0 h 3"/>
                </a:gdLst>
                <a:ahLst/>
                <a:cxnLst>
                  <a:cxn ang="0">
                    <a:pos x="T0" y="T1"/>
                  </a:cxn>
                  <a:cxn ang="0">
                    <a:pos x="T2" y="T3"/>
                  </a:cxn>
                  <a:cxn ang="0">
                    <a:pos x="T4" y="T5"/>
                  </a:cxn>
                </a:cxnLst>
                <a:rect l="0" t="0" r="r" b="b"/>
                <a:pathLst>
                  <a:path w="7" h="3">
                    <a:moveTo>
                      <a:pt x="2" y="0"/>
                    </a:moveTo>
                    <a:cubicBezTo>
                      <a:pt x="1" y="0"/>
                      <a:pt x="0" y="1"/>
                      <a:pt x="1" y="2"/>
                    </a:cubicBezTo>
                    <a:cubicBezTo>
                      <a:pt x="3" y="3"/>
                      <a:pt x="7" y="3"/>
                      <a:pt x="4" y="0"/>
                    </a:cubicBezTo>
                  </a:path>
                </a:pathLst>
              </a:custGeom>
              <a:solidFill>
                <a:srgbClr val="B7984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558" name="Freeform 130"/>
              <p:cNvSpPr>
                <a:spLocks/>
              </p:cNvSpPr>
              <p:nvPr/>
            </p:nvSpPr>
            <p:spPr bwMode="auto">
              <a:xfrm>
                <a:off x="2306" y="3075"/>
                <a:ext cx="15" cy="8"/>
              </a:xfrm>
              <a:custGeom>
                <a:avLst/>
                <a:gdLst>
                  <a:gd name="T0" fmla="*/ 3 w 6"/>
                  <a:gd name="T1" fmla="*/ 1 h 3"/>
                  <a:gd name="T2" fmla="*/ 0 w 6"/>
                  <a:gd name="T3" fmla="*/ 1 h 3"/>
                  <a:gd name="T4" fmla="*/ 2 w 6"/>
                  <a:gd name="T5" fmla="*/ 0 h 3"/>
                </a:gdLst>
                <a:ahLst/>
                <a:cxnLst>
                  <a:cxn ang="0">
                    <a:pos x="T0" y="T1"/>
                  </a:cxn>
                  <a:cxn ang="0">
                    <a:pos x="T2" y="T3"/>
                  </a:cxn>
                  <a:cxn ang="0">
                    <a:pos x="T4" y="T5"/>
                  </a:cxn>
                </a:cxnLst>
                <a:rect l="0" t="0" r="r" b="b"/>
                <a:pathLst>
                  <a:path w="6" h="3">
                    <a:moveTo>
                      <a:pt x="3" y="1"/>
                    </a:moveTo>
                    <a:cubicBezTo>
                      <a:pt x="2" y="0"/>
                      <a:pt x="1" y="0"/>
                      <a:pt x="0" y="1"/>
                    </a:cubicBezTo>
                    <a:cubicBezTo>
                      <a:pt x="0" y="3"/>
                      <a:pt x="6" y="2"/>
                      <a:pt x="2" y="0"/>
                    </a:cubicBezTo>
                  </a:path>
                </a:pathLst>
              </a:custGeom>
              <a:solidFill>
                <a:srgbClr val="B7984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559" name="Freeform 131"/>
              <p:cNvSpPr>
                <a:spLocks/>
              </p:cNvSpPr>
              <p:nvPr/>
            </p:nvSpPr>
            <p:spPr bwMode="auto">
              <a:xfrm>
                <a:off x="2351" y="3091"/>
                <a:ext cx="7" cy="13"/>
              </a:xfrm>
              <a:custGeom>
                <a:avLst/>
                <a:gdLst>
                  <a:gd name="T0" fmla="*/ 0 w 3"/>
                  <a:gd name="T1" fmla="*/ 1 h 5"/>
                  <a:gd name="T2" fmla="*/ 2 w 3"/>
                  <a:gd name="T3" fmla="*/ 5 h 5"/>
                  <a:gd name="T4" fmla="*/ 0 w 3"/>
                  <a:gd name="T5" fmla="*/ 3 h 5"/>
                </a:gdLst>
                <a:ahLst/>
                <a:cxnLst>
                  <a:cxn ang="0">
                    <a:pos x="T0" y="T1"/>
                  </a:cxn>
                  <a:cxn ang="0">
                    <a:pos x="T2" y="T3"/>
                  </a:cxn>
                  <a:cxn ang="0">
                    <a:pos x="T4" y="T5"/>
                  </a:cxn>
                </a:cxnLst>
                <a:rect l="0" t="0" r="r" b="b"/>
                <a:pathLst>
                  <a:path w="3" h="5">
                    <a:moveTo>
                      <a:pt x="0" y="1"/>
                    </a:moveTo>
                    <a:cubicBezTo>
                      <a:pt x="3" y="0"/>
                      <a:pt x="3" y="3"/>
                      <a:pt x="2" y="5"/>
                    </a:cubicBezTo>
                    <a:cubicBezTo>
                      <a:pt x="1" y="5"/>
                      <a:pt x="0" y="4"/>
                      <a:pt x="0" y="3"/>
                    </a:cubicBezTo>
                  </a:path>
                </a:pathLst>
              </a:custGeom>
              <a:solidFill>
                <a:srgbClr val="B7984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560" name="Freeform 132"/>
              <p:cNvSpPr>
                <a:spLocks/>
              </p:cNvSpPr>
              <p:nvPr/>
            </p:nvSpPr>
            <p:spPr bwMode="auto">
              <a:xfrm>
                <a:off x="2371" y="3107"/>
                <a:ext cx="12" cy="10"/>
              </a:xfrm>
              <a:custGeom>
                <a:avLst/>
                <a:gdLst>
                  <a:gd name="T0" fmla="*/ 3 w 5"/>
                  <a:gd name="T1" fmla="*/ 1 h 4"/>
                  <a:gd name="T2" fmla="*/ 1 w 5"/>
                  <a:gd name="T3" fmla="*/ 0 h 4"/>
                  <a:gd name="T4" fmla="*/ 5 w 5"/>
                  <a:gd name="T5" fmla="*/ 1 h 4"/>
                </a:gdLst>
                <a:ahLst/>
                <a:cxnLst>
                  <a:cxn ang="0">
                    <a:pos x="T0" y="T1"/>
                  </a:cxn>
                  <a:cxn ang="0">
                    <a:pos x="T2" y="T3"/>
                  </a:cxn>
                  <a:cxn ang="0">
                    <a:pos x="T4" y="T5"/>
                  </a:cxn>
                </a:cxnLst>
                <a:rect l="0" t="0" r="r" b="b"/>
                <a:pathLst>
                  <a:path w="5" h="4">
                    <a:moveTo>
                      <a:pt x="3" y="1"/>
                    </a:moveTo>
                    <a:cubicBezTo>
                      <a:pt x="2" y="0"/>
                      <a:pt x="2" y="0"/>
                      <a:pt x="1" y="0"/>
                    </a:cubicBezTo>
                    <a:cubicBezTo>
                      <a:pt x="0" y="3"/>
                      <a:pt x="5" y="4"/>
                      <a:pt x="5" y="1"/>
                    </a:cubicBezTo>
                  </a:path>
                </a:pathLst>
              </a:custGeom>
              <a:solidFill>
                <a:srgbClr val="B7984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561" name="Freeform 133"/>
              <p:cNvSpPr>
                <a:spLocks/>
              </p:cNvSpPr>
              <p:nvPr/>
            </p:nvSpPr>
            <p:spPr bwMode="auto">
              <a:xfrm>
                <a:off x="2496" y="3091"/>
                <a:ext cx="30" cy="24"/>
              </a:xfrm>
              <a:custGeom>
                <a:avLst/>
                <a:gdLst>
                  <a:gd name="T0" fmla="*/ 9 w 12"/>
                  <a:gd name="T1" fmla="*/ 2 h 9"/>
                  <a:gd name="T2" fmla="*/ 10 w 12"/>
                  <a:gd name="T3" fmla="*/ 3 h 9"/>
                </a:gdLst>
                <a:ahLst/>
                <a:cxnLst>
                  <a:cxn ang="0">
                    <a:pos x="T0" y="T1"/>
                  </a:cxn>
                  <a:cxn ang="0">
                    <a:pos x="T2" y="T3"/>
                  </a:cxn>
                </a:cxnLst>
                <a:rect l="0" t="0" r="r" b="b"/>
                <a:pathLst>
                  <a:path w="12" h="9">
                    <a:moveTo>
                      <a:pt x="9" y="2"/>
                    </a:moveTo>
                    <a:cubicBezTo>
                      <a:pt x="0" y="0"/>
                      <a:pt x="12" y="9"/>
                      <a:pt x="10" y="3"/>
                    </a:cubicBezTo>
                  </a:path>
                </a:pathLst>
              </a:custGeom>
              <a:solidFill>
                <a:srgbClr val="B7984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562" name="Freeform 134"/>
              <p:cNvSpPr>
                <a:spLocks/>
              </p:cNvSpPr>
              <p:nvPr/>
            </p:nvSpPr>
            <p:spPr bwMode="auto">
              <a:xfrm>
                <a:off x="2536" y="3096"/>
                <a:ext cx="12" cy="19"/>
              </a:xfrm>
              <a:custGeom>
                <a:avLst/>
                <a:gdLst>
                  <a:gd name="T0" fmla="*/ 1 w 5"/>
                  <a:gd name="T1" fmla="*/ 4 h 7"/>
                  <a:gd name="T2" fmla="*/ 0 w 5"/>
                  <a:gd name="T3" fmla="*/ 3 h 7"/>
                  <a:gd name="T4" fmla="*/ 1 w 5"/>
                  <a:gd name="T5" fmla="*/ 5 h 7"/>
                </a:gdLst>
                <a:ahLst/>
                <a:cxnLst>
                  <a:cxn ang="0">
                    <a:pos x="T0" y="T1"/>
                  </a:cxn>
                  <a:cxn ang="0">
                    <a:pos x="T2" y="T3"/>
                  </a:cxn>
                  <a:cxn ang="0">
                    <a:pos x="T4" y="T5"/>
                  </a:cxn>
                </a:cxnLst>
                <a:rect l="0" t="0" r="r" b="b"/>
                <a:pathLst>
                  <a:path w="5" h="7">
                    <a:moveTo>
                      <a:pt x="1" y="4"/>
                    </a:moveTo>
                    <a:cubicBezTo>
                      <a:pt x="1" y="3"/>
                      <a:pt x="1" y="3"/>
                      <a:pt x="0" y="3"/>
                    </a:cubicBezTo>
                    <a:cubicBezTo>
                      <a:pt x="3" y="0"/>
                      <a:pt x="5" y="7"/>
                      <a:pt x="1" y="5"/>
                    </a:cubicBezTo>
                  </a:path>
                </a:pathLst>
              </a:custGeom>
              <a:solidFill>
                <a:srgbClr val="B7984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563" name="Freeform 135"/>
              <p:cNvSpPr>
                <a:spLocks/>
              </p:cNvSpPr>
              <p:nvPr/>
            </p:nvSpPr>
            <p:spPr bwMode="auto">
              <a:xfrm>
                <a:off x="2488" y="3117"/>
                <a:ext cx="5" cy="6"/>
              </a:xfrm>
              <a:custGeom>
                <a:avLst/>
                <a:gdLst>
                  <a:gd name="T0" fmla="*/ 2 w 2"/>
                  <a:gd name="T1" fmla="*/ 0 h 2"/>
                  <a:gd name="T2" fmla="*/ 0 w 2"/>
                  <a:gd name="T3" fmla="*/ 1 h 2"/>
                  <a:gd name="T4" fmla="*/ 2 w 2"/>
                  <a:gd name="T5" fmla="*/ 1 h 2"/>
                </a:gdLst>
                <a:ahLst/>
                <a:cxnLst>
                  <a:cxn ang="0">
                    <a:pos x="T0" y="T1"/>
                  </a:cxn>
                  <a:cxn ang="0">
                    <a:pos x="T2" y="T3"/>
                  </a:cxn>
                  <a:cxn ang="0">
                    <a:pos x="T4" y="T5"/>
                  </a:cxn>
                </a:cxnLst>
                <a:rect l="0" t="0" r="r" b="b"/>
                <a:pathLst>
                  <a:path w="2" h="2">
                    <a:moveTo>
                      <a:pt x="2" y="0"/>
                    </a:moveTo>
                    <a:cubicBezTo>
                      <a:pt x="1" y="0"/>
                      <a:pt x="1" y="0"/>
                      <a:pt x="0" y="1"/>
                    </a:cubicBezTo>
                    <a:cubicBezTo>
                      <a:pt x="2" y="2"/>
                      <a:pt x="2" y="1"/>
                      <a:pt x="2" y="1"/>
                    </a:cubicBezTo>
                  </a:path>
                </a:pathLst>
              </a:custGeom>
              <a:solidFill>
                <a:srgbClr val="B7984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564" name="Freeform 136"/>
              <p:cNvSpPr>
                <a:spLocks/>
              </p:cNvSpPr>
              <p:nvPr/>
            </p:nvSpPr>
            <p:spPr bwMode="auto">
              <a:xfrm>
                <a:off x="2466" y="3133"/>
                <a:ext cx="12" cy="11"/>
              </a:xfrm>
              <a:custGeom>
                <a:avLst/>
                <a:gdLst>
                  <a:gd name="T0" fmla="*/ 1 w 5"/>
                  <a:gd name="T1" fmla="*/ 0 h 4"/>
                  <a:gd name="T2" fmla="*/ 3 w 5"/>
                  <a:gd name="T3" fmla="*/ 3 h 4"/>
                  <a:gd name="T4" fmla="*/ 2 w 5"/>
                  <a:gd name="T5" fmla="*/ 0 h 4"/>
                </a:gdLst>
                <a:ahLst/>
                <a:cxnLst>
                  <a:cxn ang="0">
                    <a:pos x="T0" y="T1"/>
                  </a:cxn>
                  <a:cxn ang="0">
                    <a:pos x="T2" y="T3"/>
                  </a:cxn>
                  <a:cxn ang="0">
                    <a:pos x="T4" y="T5"/>
                  </a:cxn>
                </a:cxnLst>
                <a:rect l="0" t="0" r="r" b="b"/>
                <a:pathLst>
                  <a:path w="5" h="4">
                    <a:moveTo>
                      <a:pt x="1" y="0"/>
                    </a:moveTo>
                    <a:cubicBezTo>
                      <a:pt x="0" y="2"/>
                      <a:pt x="1" y="4"/>
                      <a:pt x="3" y="3"/>
                    </a:cubicBezTo>
                    <a:cubicBezTo>
                      <a:pt x="5" y="2"/>
                      <a:pt x="4" y="0"/>
                      <a:pt x="2" y="0"/>
                    </a:cubicBezTo>
                  </a:path>
                </a:pathLst>
              </a:custGeom>
              <a:solidFill>
                <a:srgbClr val="B7984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565" name="Freeform 137"/>
              <p:cNvSpPr>
                <a:spLocks/>
              </p:cNvSpPr>
              <p:nvPr/>
            </p:nvSpPr>
            <p:spPr bwMode="auto">
              <a:xfrm>
                <a:off x="1928" y="2843"/>
                <a:ext cx="218" cy="128"/>
              </a:xfrm>
              <a:custGeom>
                <a:avLst/>
                <a:gdLst>
                  <a:gd name="T0" fmla="*/ 0 w 87"/>
                  <a:gd name="T1" fmla="*/ 27 h 48"/>
                  <a:gd name="T2" fmla="*/ 8 w 87"/>
                  <a:gd name="T3" fmla="*/ 27 h 48"/>
                  <a:gd name="T4" fmla="*/ 16 w 87"/>
                  <a:gd name="T5" fmla="*/ 34 h 48"/>
                  <a:gd name="T6" fmla="*/ 25 w 87"/>
                  <a:gd name="T7" fmla="*/ 39 h 48"/>
                  <a:gd name="T8" fmla="*/ 37 w 87"/>
                  <a:gd name="T9" fmla="*/ 43 h 48"/>
                  <a:gd name="T10" fmla="*/ 53 w 87"/>
                  <a:gd name="T11" fmla="*/ 47 h 48"/>
                  <a:gd name="T12" fmla="*/ 59 w 87"/>
                  <a:gd name="T13" fmla="*/ 37 h 48"/>
                  <a:gd name="T14" fmla="*/ 67 w 87"/>
                  <a:gd name="T15" fmla="*/ 25 h 48"/>
                  <a:gd name="T16" fmla="*/ 72 w 87"/>
                  <a:gd name="T17" fmla="*/ 3 h 48"/>
                  <a:gd name="T18" fmla="*/ 49 w 87"/>
                  <a:gd name="T19" fmla="*/ 8 h 48"/>
                  <a:gd name="T20" fmla="*/ 24 w 87"/>
                  <a:gd name="T21" fmla="*/ 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48">
                    <a:moveTo>
                      <a:pt x="0" y="27"/>
                    </a:moveTo>
                    <a:cubicBezTo>
                      <a:pt x="2" y="29"/>
                      <a:pt x="5" y="29"/>
                      <a:pt x="8" y="27"/>
                    </a:cubicBezTo>
                    <a:cubicBezTo>
                      <a:pt x="10" y="32"/>
                      <a:pt x="8" y="35"/>
                      <a:pt x="16" y="34"/>
                    </a:cubicBezTo>
                    <a:cubicBezTo>
                      <a:pt x="23" y="33"/>
                      <a:pt x="21" y="33"/>
                      <a:pt x="25" y="39"/>
                    </a:cubicBezTo>
                    <a:cubicBezTo>
                      <a:pt x="28" y="44"/>
                      <a:pt x="32" y="43"/>
                      <a:pt x="37" y="43"/>
                    </a:cubicBezTo>
                    <a:cubicBezTo>
                      <a:pt x="43" y="43"/>
                      <a:pt x="48" y="48"/>
                      <a:pt x="53" y="47"/>
                    </a:cubicBezTo>
                    <a:cubicBezTo>
                      <a:pt x="58" y="47"/>
                      <a:pt x="59" y="42"/>
                      <a:pt x="59" y="37"/>
                    </a:cubicBezTo>
                    <a:cubicBezTo>
                      <a:pt x="60" y="30"/>
                      <a:pt x="60" y="28"/>
                      <a:pt x="67" y="25"/>
                    </a:cubicBezTo>
                    <a:cubicBezTo>
                      <a:pt x="75" y="22"/>
                      <a:pt x="87" y="9"/>
                      <a:pt x="72" y="3"/>
                    </a:cubicBezTo>
                    <a:cubicBezTo>
                      <a:pt x="64" y="0"/>
                      <a:pt x="57" y="5"/>
                      <a:pt x="49" y="8"/>
                    </a:cubicBezTo>
                    <a:cubicBezTo>
                      <a:pt x="41" y="11"/>
                      <a:pt x="32" y="9"/>
                      <a:pt x="24" y="7"/>
                    </a:cubicBezTo>
                  </a:path>
                </a:pathLst>
              </a:custGeom>
              <a:solidFill>
                <a:srgbClr val="A0802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566" name="Freeform 138"/>
              <p:cNvSpPr>
                <a:spLocks/>
              </p:cNvSpPr>
              <p:nvPr/>
            </p:nvSpPr>
            <p:spPr bwMode="auto">
              <a:xfrm>
                <a:off x="2051" y="2925"/>
                <a:ext cx="232" cy="107"/>
              </a:xfrm>
              <a:custGeom>
                <a:avLst/>
                <a:gdLst>
                  <a:gd name="T0" fmla="*/ 14 w 93"/>
                  <a:gd name="T1" fmla="*/ 0 h 40"/>
                  <a:gd name="T2" fmla="*/ 12 w 93"/>
                  <a:gd name="T3" fmla="*/ 25 h 40"/>
                  <a:gd name="T4" fmla="*/ 20 w 93"/>
                  <a:gd name="T5" fmla="*/ 23 h 40"/>
                  <a:gd name="T6" fmla="*/ 25 w 93"/>
                  <a:gd name="T7" fmla="*/ 28 h 40"/>
                  <a:gd name="T8" fmla="*/ 40 w 93"/>
                  <a:gd name="T9" fmla="*/ 29 h 40"/>
                  <a:gd name="T10" fmla="*/ 52 w 93"/>
                  <a:gd name="T11" fmla="*/ 36 h 40"/>
                  <a:gd name="T12" fmla="*/ 68 w 93"/>
                  <a:gd name="T13" fmla="*/ 38 h 40"/>
                  <a:gd name="T14" fmla="*/ 81 w 93"/>
                  <a:gd name="T15" fmla="*/ 35 h 40"/>
                  <a:gd name="T16" fmla="*/ 43 w 93"/>
                  <a:gd name="T17" fmla="*/ 1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40">
                    <a:moveTo>
                      <a:pt x="14" y="0"/>
                    </a:moveTo>
                    <a:cubicBezTo>
                      <a:pt x="22" y="8"/>
                      <a:pt x="0" y="20"/>
                      <a:pt x="12" y="25"/>
                    </a:cubicBezTo>
                    <a:cubicBezTo>
                      <a:pt x="15" y="26"/>
                      <a:pt x="17" y="23"/>
                      <a:pt x="20" y="23"/>
                    </a:cubicBezTo>
                    <a:cubicBezTo>
                      <a:pt x="24" y="23"/>
                      <a:pt x="22" y="26"/>
                      <a:pt x="25" y="28"/>
                    </a:cubicBezTo>
                    <a:cubicBezTo>
                      <a:pt x="30" y="31"/>
                      <a:pt x="35" y="28"/>
                      <a:pt x="40" y="29"/>
                    </a:cubicBezTo>
                    <a:cubicBezTo>
                      <a:pt x="46" y="31"/>
                      <a:pt x="44" y="36"/>
                      <a:pt x="52" y="36"/>
                    </a:cubicBezTo>
                    <a:cubicBezTo>
                      <a:pt x="59" y="35"/>
                      <a:pt x="61" y="35"/>
                      <a:pt x="68" y="38"/>
                    </a:cubicBezTo>
                    <a:cubicBezTo>
                      <a:pt x="72" y="40"/>
                      <a:pt x="78" y="39"/>
                      <a:pt x="81" y="35"/>
                    </a:cubicBezTo>
                    <a:cubicBezTo>
                      <a:pt x="93" y="22"/>
                      <a:pt x="49" y="17"/>
                      <a:pt x="43" y="14"/>
                    </a:cubicBezTo>
                  </a:path>
                </a:pathLst>
              </a:custGeom>
              <a:solidFill>
                <a:srgbClr val="A0802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567" name="Freeform 139"/>
              <p:cNvSpPr>
                <a:spLocks/>
              </p:cNvSpPr>
              <p:nvPr/>
            </p:nvSpPr>
            <p:spPr bwMode="auto">
              <a:xfrm>
                <a:off x="2301" y="3003"/>
                <a:ext cx="328" cy="120"/>
              </a:xfrm>
              <a:custGeom>
                <a:avLst/>
                <a:gdLst>
                  <a:gd name="T0" fmla="*/ 10 w 131"/>
                  <a:gd name="T1" fmla="*/ 14 h 45"/>
                  <a:gd name="T2" fmla="*/ 24 w 131"/>
                  <a:gd name="T3" fmla="*/ 29 h 45"/>
                  <a:gd name="T4" fmla="*/ 47 w 131"/>
                  <a:gd name="T5" fmla="*/ 39 h 45"/>
                  <a:gd name="T6" fmla="*/ 57 w 131"/>
                  <a:gd name="T7" fmla="*/ 43 h 45"/>
                  <a:gd name="T8" fmla="*/ 67 w 131"/>
                  <a:gd name="T9" fmla="*/ 39 h 45"/>
                  <a:gd name="T10" fmla="*/ 78 w 131"/>
                  <a:gd name="T11" fmla="*/ 34 h 45"/>
                  <a:gd name="T12" fmla="*/ 87 w 131"/>
                  <a:gd name="T13" fmla="*/ 20 h 45"/>
                  <a:gd name="T14" fmla="*/ 99 w 131"/>
                  <a:gd name="T15" fmla="*/ 30 h 45"/>
                  <a:gd name="T16" fmla="*/ 114 w 131"/>
                  <a:gd name="T17" fmla="*/ 29 h 45"/>
                  <a:gd name="T18" fmla="*/ 94 w 131"/>
                  <a:gd name="T19" fmla="*/ 12 h 45"/>
                  <a:gd name="T20" fmla="*/ 76 w 131"/>
                  <a:gd name="T21" fmla="*/ 4 h 45"/>
                  <a:gd name="T22" fmla="*/ 56 w 131"/>
                  <a:gd name="T23" fmla="*/ 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45">
                    <a:moveTo>
                      <a:pt x="10" y="14"/>
                    </a:moveTo>
                    <a:cubicBezTo>
                      <a:pt x="0" y="18"/>
                      <a:pt x="21" y="27"/>
                      <a:pt x="24" y="29"/>
                    </a:cubicBezTo>
                    <a:cubicBezTo>
                      <a:pt x="32" y="33"/>
                      <a:pt x="39" y="37"/>
                      <a:pt x="47" y="39"/>
                    </a:cubicBezTo>
                    <a:cubicBezTo>
                      <a:pt x="50" y="40"/>
                      <a:pt x="53" y="42"/>
                      <a:pt x="57" y="43"/>
                    </a:cubicBezTo>
                    <a:cubicBezTo>
                      <a:pt x="62" y="45"/>
                      <a:pt x="63" y="41"/>
                      <a:pt x="67" y="39"/>
                    </a:cubicBezTo>
                    <a:cubicBezTo>
                      <a:pt x="72" y="37"/>
                      <a:pt x="74" y="38"/>
                      <a:pt x="78" y="34"/>
                    </a:cubicBezTo>
                    <a:cubicBezTo>
                      <a:pt x="81" y="30"/>
                      <a:pt x="83" y="24"/>
                      <a:pt x="87" y="20"/>
                    </a:cubicBezTo>
                    <a:cubicBezTo>
                      <a:pt x="92" y="23"/>
                      <a:pt x="92" y="28"/>
                      <a:pt x="99" y="30"/>
                    </a:cubicBezTo>
                    <a:cubicBezTo>
                      <a:pt x="105" y="31"/>
                      <a:pt x="108" y="32"/>
                      <a:pt x="114" y="29"/>
                    </a:cubicBezTo>
                    <a:cubicBezTo>
                      <a:pt x="131" y="19"/>
                      <a:pt x="102" y="12"/>
                      <a:pt x="94" y="12"/>
                    </a:cubicBezTo>
                    <a:cubicBezTo>
                      <a:pt x="86" y="11"/>
                      <a:pt x="82" y="8"/>
                      <a:pt x="76" y="4"/>
                    </a:cubicBezTo>
                    <a:cubicBezTo>
                      <a:pt x="69" y="0"/>
                      <a:pt x="61" y="3"/>
                      <a:pt x="56" y="7"/>
                    </a:cubicBezTo>
                  </a:path>
                </a:pathLst>
              </a:custGeom>
              <a:solidFill>
                <a:srgbClr val="A0802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568" name="Freeform 140"/>
              <p:cNvSpPr>
                <a:spLocks/>
              </p:cNvSpPr>
              <p:nvPr/>
            </p:nvSpPr>
            <p:spPr bwMode="auto">
              <a:xfrm>
                <a:off x="2218" y="3021"/>
                <a:ext cx="58" cy="48"/>
              </a:xfrm>
              <a:custGeom>
                <a:avLst/>
                <a:gdLst>
                  <a:gd name="T0" fmla="*/ 0 w 23"/>
                  <a:gd name="T1" fmla="*/ 11 h 18"/>
                  <a:gd name="T2" fmla="*/ 15 w 23"/>
                  <a:gd name="T3" fmla="*/ 12 h 18"/>
                  <a:gd name="T4" fmla="*/ 22 w 23"/>
                  <a:gd name="T5" fmla="*/ 0 h 18"/>
                  <a:gd name="T6" fmla="*/ 19 w 23"/>
                  <a:gd name="T7" fmla="*/ 12 h 18"/>
                  <a:gd name="T8" fmla="*/ 1 w 23"/>
                  <a:gd name="T9" fmla="*/ 12 h 18"/>
                </a:gdLst>
                <a:ahLst/>
                <a:cxnLst>
                  <a:cxn ang="0">
                    <a:pos x="T0" y="T1"/>
                  </a:cxn>
                  <a:cxn ang="0">
                    <a:pos x="T2" y="T3"/>
                  </a:cxn>
                  <a:cxn ang="0">
                    <a:pos x="T4" y="T5"/>
                  </a:cxn>
                  <a:cxn ang="0">
                    <a:pos x="T6" y="T7"/>
                  </a:cxn>
                  <a:cxn ang="0">
                    <a:pos x="T8" y="T9"/>
                  </a:cxn>
                </a:cxnLst>
                <a:rect l="0" t="0" r="r" b="b"/>
                <a:pathLst>
                  <a:path w="23" h="18">
                    <a:moveTo>
                      <a:pt x="0" y="11"/>
                    </a:moveTo>
                    <a:cubicBezTo>
                      <a:pt x="3" y="13"/>
                      <a:pt x="12" y="13"/>
                      <a:pt x="15" y="12"/>
                    </a:cubicBezTo>
                    <a:cubicBezTo>
                      <a:pt x="20" y="10"/>
                      <a:pt x="20" y="4"/>
                      <a:pt x="22" y="0"/>
                    </a:cubicBezTo>
                    <a:cubicBezTo>
                      <a:pt x="21" y="4"/>
                      <a:pt x="23" y="8"/>
                      <a:pt x="19" y="12"/>
                    </a:cubicBezTo>
                    <a:cubicBezTo>
                      <a:pt x="11" y="18"/>
                      <a:pt x="1" y="12"/>
                      <a:pt x="1" y="12"/>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569" name="Line 141"/>
              <p:cNvSpPr>
                <a:spLocks noChangeShapeType="1"/>
              </p:cNvSpPr>
              <p:nvPr/>
            </p:nvSpPr>
            <p:spPr bwMode="auto">
              <a:xfrm>
                <a:off x="2634" y="3216"/>
                <a:ext cx="1" cy="203"/>
              </a:xfrm>
              <a:prstGeom prst="line">
                <a:avLst/>
              </a:prstGeom>
              <a:noFill/>
              <a:ln w="15875">
                <a:solidFill>
                  <a:srgbClr val="DFC274"/>
                </a:solidFill>
                <a:miter lim="800000"/>
                <a:headEnd/>
                <a:tailEnd/>
              </a:ln>
              <a:extLst>
                <a:ext uri="{909E8E84-426E-40dd-AFC4-6F175D3DCCD1}">
                  <a14:hiddenFill xmlns:a14="http://schemas.microsoft.com/office/drawing/2010/main" xmlns="">
                    <a:noFill/>
                  </a14:hiddenFill>
                </a:ext>
              </a:extLst>
            </p:spPr>
            <p:txBody>
              <a:bodyPr/>
              <a:lstStyle/>
              <a:p>
                <a:endParaRPr lang="es-ES">
                  <a:solidFill>
                    <a:srgbClr val="547C42"/>
                  </a:solidFill>
                </a:endParaRPr>
              </a:p>
            </p:txBody>
          </p:sp>
          <p:sp>
            <p:nvSpPr>
              <p:cNvPr id="570" name="Line 142"/>
              <p:cNvSpPr>
                <a:spLocks noChangeShapeType="1"/>
              </p:cNvSpPr>
              <p:nvPr/>
            </p:nvSpPr>
            <p:spPr bwMode="auto">
              <a:xfrm>
                <a:off x="2618" y="3227"/>
                <a:ext cx="1" cy="194"/>
              </a:xfrm>
              <a:prstGeom prst="line">
                <a:avLst/>
              </a:prstGeom>
              <a:noFill/>
              <a:ln w="15875">
                <a:solidFill>
                  <a:srgbClr val="FFFFFF"/>
                </a:solidFill>
                <a:miter lim="800000"/>
                <a:headEnd/>
                <a:tailEnd/>
              </a:ln>
              <a:extLst>
                <a:ext uri="{909E8E84-426E-40dd-AFC4-6F175D3DCCD1}">
                  <a14:hiddenFill xmlns:a14="http://schemas.microsoft.com/office/drawing/2010/main" xmlns="">
                    <a:noFill/>
                  </a14:hiddenFill>
                </a:ext>
              </a:extLst>
            </p:spPr>
            <p:txBody>
              <a:bodyPr/>
              <a:lstStyle/>
              <a:p>
                <a:endParaRPr lang="es-ES">
                  <a:solidFill>
                    <a:srgbClr val="547C42"/>
                  </a:solidFill>
                </a:endParaRPr>
              </a:p>
            </p:txBody>
          </p:sp>
          <p:sp>
            <p:nvSpPr>
              <p:cNvPr id="571" name="Freeform 143"/>
              <p:cNvSpPr>
                <a:spLocks/>
              </p:cNvSpPr>
              <p:nvPr/>
            </p:nvSpPr>
            <p:spPr bwMode="auto">
              <a:xfrm>
                <a:off x="1745" y="2925"/>
                <a:ext cx="206" cy="190"/>
              </a:xfrm>
              <a:custGeom>
                <a:avLst/>
                <a:gdLst>
                  <a:gd name="T0" fmla="*/ 0 w 82"/>
                  <a:gd name="T1" fmla="*/ 71 h 71"/>
                  <a:gd name="T2" fmla="*/ 0 w 82"/>
                  <a:gd name="T3" fmla="*/ 0 h 71"/>
                  <a:gd name="T4" fmla="*/ 82 w 82"/>
                  <a:gd name="T5" fmla="*/ 29 h 71"/>
                  <a:gd name="T6" fmla="*/ 11 w 82"/>
                  <a:gd name="T7" fmla="*/ 28 h 71"/>
                  <a:gd name="T8" fmla="*/ 0 w 82"/>
                  <a:gd name="T9" fmla="*/ 71 h 71"/>
                </a:gdLst>
                <a:ahLst/>
                <a:cxnLst>
                  <a:cxn ang="0">
                    <a:pos x="T0" y="T1"/>
                  </a:cxn>
                  <a:cxn ang="0">
                    <a:pos x="T2" y="T3"/>
                  </a:cxn>
                  <a:cxn ang="0">
                    <a:pos x="T4" y="T5"/>
                  </a:cxn>
                  <a:cxn ang="0">
                    <a:pos x="T6" y="T7"/>
                  </a:cxn>
                  <a:cxn ang="0">
                    <a:pos x="T8" y="T9"/>
                  </a:cxn>
                </a:cxnLst>
                <a:rect l="0" t="0" r="r" b="b"/>
                <a:pathLst>
                  <a:path w="82" h="71">
                    <a:moveTo>
                      <a:pt x="0" y="71"/>
                    </a:moveTo>
                    <a:cubicBezTo>
                      <a:pt x="0" y="0"/>
                      <a:pt x="0" y="0"/>
                      <a:pt x="0" y="0"/>
                    </a:cubicBezTo>
                    <a:cubicBezTo>
                      <a:pt x="82" y="29"/>
                      <a:pt x="82" y="29"/>
                      <a:pt x="82" y="29"/>
                    </a:cubicBezTo>
                    <a:cubicBezTo>
                      <a:pt x="60" y="21"/>
                      <a:pt x="16" y="13"/>
                      <a:pt x="11" y="28"/>
                    </a:cubicBezTo>
                    <a:cubicBezTo>
                      <a:pt x="6" y="43"/>
                      <a:pt x="0" y="71"/>
                      <a:pt x="0" y="7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572" name="Freeform 144"/>
              <p:cNvSpPr>
                <a:spLocks/>
              </p:cNvSpPr>
              <p:nvPr/>
            </p:nvSpPr>
            <p:spPr bwMode="auto">
              <a:xfrm>
                <a:off x="1733" y="2899"/>
                <a:ext cx="893" cy="528"/>
              </a:xfrm>
              <a:custGeom>
                <a:avLst/>
                <a:gdLst>
                  <a:gd name="T0" fmla="*/ 357 w 357"/>
                  <a:gd name="T1" fmla="*/ 198 h 198"/>
                  <a:gd name="T2" fmla="*/ 357 w 357"/>
                  <a:gd name="T3" fmla="*/ 124 h 198"/>
                  <a:gd name="T4" fmla="*/ 2 w 357"/>
                  <a:gd name="T5" fmla="*/ 0 h 198"/>
                  <a:gd name="T6" fmla="*/ 0 w 357"/>
                  <a:gd name="T7" fmla="*/ 2 h 198"/>
                  <a:gd name="T8" fmla="*/ 0 w 357"/>
                  <a:gd name="T9" fmla="*/ 88 h 198"/>
                  <a:gd name="T10" fmla="*/ 357 w 357"/>
                  <a:gd name="T11" fmla="*/ 198 h 198"/>
                </a:gdLst>
                <a:ahLst/>
                <a:cxnLst>
                  <a:cxn ang="0">
                    <a:pos x="T0" y="T1"/>
                  </a:cxn>
                  <a:cxn ang="0">
                    <a:pos x="T2" y="T3"/>
                  </a:cxn>
                  <a:cxn ang="0">
                    <a:pos x="T4" y="T5"/>
                  </a:cxn>
                  <a:cxn ang="0">
                    <a:pos x="T6" y="T7"/>
                  </a:cxn>
                  <a:cxn ang="0">
                    <a:pos x="T8" y="T9"/>
                  </a:cxn>
                  <a:cxn ang="0">
                    <a:pos x="T10" y="T11"/>
                  </a:cxn>
                </a:cxnLst>
                <a:rect l="0" t="0" r="r" b="b"/>
                <a:pathLst>
                  <a:path w="357" h="198">
                    <a:moveTo>
                      <a:pt x="357" y="198"/>
                    </a:moveTo>
                    <a:cubicBezTo>
                      <a:pt x="357" y="124"/>
                      <a:pt x="357" y="124"/>
                      <a:pt x="357" y="124"/>
                    </a:cubicBezTo>
                    <a:cubicBezTo>
                      <a:pt x="249" y="90"/>
                      <a:pt x="84" y="32"/>
                      <a:pt x="2" y="0"/>
                    </a:cubicBezTo>
                    <a:cubicBezTo>
                      <a:pt x="1" y="0"/>
                      <a:pt x="0" y="1"/>
                      <a:pt x="0" y="2"/>
                    </a:cubicBezTo>
                    <a:cubicBezTo>
                      <a:pt x="0" y="88"/>
                      <a:pt x="0" y="88"/>
                      <a:pt x="0" y="88"/>
                    </a:cubicBezTo>
                    <a:lnTo>
                      <a:pt x="357" y="198"/>
                    </a:lnTo>
                    <a:close/>
                  </a:path>
                </a:pathLst>
              </a:custGeom>
              <a:noFill/>
              <a:ln w="7938" cap="rnd">
                <a:solidFill>
                  <a:srgbClr val="333333"/>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573" name="Freeform 145"/>
              <p:cNvSpPr>
                <a:spLocks/>
              </p:cNvSpPr>
              <p:nvPr/>
            </p:nvSpPr>
            <p:spPr bwMode="auto">
              <a:xfrm>
                <a:off x="2766" y="3083"/>
                <a:ext cx="1" cy="2"/>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1"/>
                      <a:pt x="0" y="1"/>
                      <a:pt x="0" y="1"/>
                    </a:cubicBezTo>
                    <a:cubicBezTo>
                      <a:pt x="0" y="1"/>
                      <a:pt x="0" y="1"/>
                      <a:pt x="0" y="1"/>
                    </a:cubicBezTo>
                    <a:close/>
                  </a:path>
                </a:pathLst>
              </a:custGeom>
              <a:noFill/>
              <a:ln w="7938" cap="rnd">
                <a:solidFill>
                  <a:srgbClr val="333333"/>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574" name="Freeform 146"/>
              <p:cNvSpPr>
                <a:spLocks/>
              </p:cNvSpPr>
              <p:nvPr/>
            </p:nvSpPr>
            <p:spPr bwMode="auto">
              <a:xfrm>
                <a:off x="2626" y="3085"/>
                <a:ext cx="140" cy="342"/>
              </a:xfrm>
              <a:custGeom>
                <a:avLst/>
                <a:gdLst>
                  <a:gd name="T0" fmla="*/ 40 w 56"/>
                  <a:gd name="T1" fmla="*/ 11 h 128"/>
                  <a:gd name="T2" fmla="*/ 0 w 56"/>
                  <a:gd name="T3" fmla="*/ 53 h 128"/>
                  <a:gd name="T4" fmla="*/ 0 w 56"/>
                  <a:gd name="T5" fmla="*/ 54 h 128"/>
                  <a:gd name="T6" fmla="*/ 0 w 56"/>
                  <a:gd name="T7" fmla="*/ 54 h 128"/>
                  <a:gd name="T8" fmla="*/ 0 w 56"/>
                  <a:gd name="T9" fmla="*/ 54 h 128"/>
                  <a:gd name="T10" fmla="*/ 0 w 56"/>
                  <a:gd name="T11" fmla="*/ 128 h 128"/>
                  <a:gd name="T12" fmla="*/ 56 w 56"/>
                  <a:gd name="T13" fmla="*/ 73 h 128"/>
                  <a:gd name="T14" fmla="*/ 56 w 56"/>
                  <a:gd name="T15" fmla="*/ 0 h 128"/>
                  <a:gd name="T16" fmla="*/ 40 w 56"/>
                  <a:gd name="T17" fmla="*/ 1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128">
                    <a:moveTo>
                      <a:pt x="40" y="11"/>
                    </a:moveTo>
                    <a:cubicBezTo>
                      <a:pt x="19" y="24"/>
                      <a:pt x="3" y="45"/>
                      <a:pt x="0" y="53"/>
                    </a:cubicBezTo>
                    <a:cubicBezTo>
                      <a:pt x="0" y="54"/>
                      <a:pt x="0" y="54"/>
                      <a:pt x="0" y="54"/>
                    </a:cubicBezTo>
                    <a:cubicBezTo>
                      <a:pt x="0" y="54"/>
                      <a:pt x="0" y="54"/>
                      <a:pt x="0" y="54"/>
                    </a:cubicBezTo>
                    <a:cubicBezTo>
                      <a:pt x="0" y="54"/>
                      <a:pt x="0" y="54"/>
                      <a:pt x="0" y="54"/>
                    </a:cubicBezTo>
                    <a:cubicBezTo>
                      <a:pt x="0" y="128"/>
                      <a:pt x="0" y="128"/>
                      <a:pt x="0" y="128"/>
                    </a:cubicBezTo>
                    <a:cubicBezTo>
                      <a:pt x="56" y="73"/>
                      <a:pt x="56" y="73"/>
                      <a:pt x="56" y="73"/>
                    </a:cubicBezTo>
                    <a:cubicBezTo>
                      <a:pt x="56" y="0"/>
                      <a:pt x="56" y="0"/>
                      <a:pt x="56" y="0"/>
                    </a:cubicBezTo>
                    <a:cubicBezTo>
                      <a:pt x="52" y="3"/>
                      <a:pt x="47" y="6"/>
                      <a:pt x="40" y="11"/>
                    </a:cubicBezTo>
                    <a:close/>
                  </a:path>
                </a:pathLst>
              </a:custGeom>
              <a:noFill/>
              <a:ln w="7938" cap="rnd">
                <a:solidFill>
                  <a:srgbClr val="333333"/>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575" name="Freeform 147"/>
              <p:cNvSpPr>
                <a:spLocks/>
              </p:cNvSpPr>
              <p:nvPr/>
            </p:nvSpPr>
            <p:spPr bwMode="auto">
              <a:xfrm>
                <a:off x="2018" y="2736"/>
                <a:ext cx="170" cy="160"/>
              </a:xfrm>
              <a:custGeom>
                <a:avLst/>
                <a:gdLst>
                  <a:gd name="T0" fmla="*/ 27 w 68"/>
                  <a:gd name="T1" fmla="*/ 50 h 60"/>
                  <a:gd name="T2" fmla="*/ 31 w 68"/>
                  <a:gd name="T3" fmla="*/ 58 h 60"/>
                  <a:gd name="T4" fmla="*/ 36 w 68"/>
                  <a:gd name="T5" fmla="*/ 50 h 60"/>
                  <a:gd name="T6" fmla="*/ 36 w 68"/>
                  <a:gd name="T7" fmla="*/ 50 h 60"/>
                  <a:gd name="T8" fmla="*/ 67 w 68"/>
                  <a:gd name="T9" fmla="*/ 38 h 60"/>
                  <a:gd name="T10" fmla="*/ 28 w 68"/>
                  <a:gd name="T11" fmla="*/ 3 h 60"/>
                  <a:gd name="T12" fmla="*/ 4 w 68"/>
                  <a:gd name="T13" fmla="*/ 14 h 60"/>
                  <a:gd name="T14" fmla="*/ 0 w 68"/>
                  <a:gd name="T15" fmla="*/ 20 h 60"/>
                  <a:gd name="T16" fmla="*/ 17 w 68"/>
                  <a:gd name="T17" fmla="*/ 28 h 60"/>
                  <a:gd name="T18" fmla="*/ 24 w 68"/>
                  <a:gd name="T19" fmla="*/ 60 h 60"/>
                  <a:gd name="T20" fmla="*/ 27 w 68"/>
                  <a:gd name="T21" fmla="*/ 5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60">
                    <a:moveTo>
                      <a:pt x="27" y="50"/>
                    </a:moveTo>
                    <a:cubicBezTo>
                      <a:pt x="30" y="50"/>
                      <a:pt x="28" y="59"/>
                      <a:pt x="31" y="58"/>
                    </a:cubicBezTo>
                    <a:cubicBezTo>
                      <a:pt x="34" y="57"/>
                      <a:pt x="31" y="48"/>
                      <a:pt x="36" y="50"/>
                    </a:cubicBezTo>
                    <a:cubicBezTo>
                      <a:pt x="36" y="50"/>
                      <a:pt x="36" y="50"/>
                      <a:pt x="36" y="50"/>
                    </a:cubicBezTo>
                    <a:cubicBezTo>
                      <a:pt x="39" y="39"/>
                      <a:pt x="53" y="35"/>
                      <a:pt x="67" y="38"/>
                    </a:cubicBezTo>
                    <a:cubicBezTo>
                      <a:pt x="68" y="28"/>
                      <a:pt x="61" y="0"/>
                      <a:pt x="28" y="3"/>
                    </a:cubicBezTo>
                    <a:cubicBezTo>
                      <a:pt x="18" y="4"/>
                      <a:pt x="9" y="6"/>
                      <a:pt x="4" y="14"/>
                    </a:cubicBezTo>
                    <a:cubicBezTo>
                      <a:pt x="2" y="16"/>
                      <a:pt x="1" y="18"/>
                      <a:pt x="0" y="20"/>
                    </a:cubicBezTo>
                    <a:cubicBezTo>
                      <a:pt x="6" y="21"/>
                      <a:pt x="12" y="23"/>
                      <a:pt x="17" y="28"/>
                    </a:cubicBezTo>
                    <a:cubicBezTo>
                      <a:pt x="27" y="37"/>
                      <a:pt x="26" y="48"/>
                      <a:pt x="24" y="60"/>
                    </a:cubicBezTo>
                    <a:cubicBezTo>
                      <a:pt x="27" y="58"/>
                      <a:pt x="24" y="51"/>
                      <a:pt x="27" y="50"/>
                    </a:cubicBezTo>
                    <a:close/>
                  </a:path>
                </a:pathLst>
              </a:custGeom>
              <a:solidFill>
                <a:srgbClr val="BFE6B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576" name="Freeform 148"/>
              <p:cNvSpPr>
                <a:spLocks/>
              </p:cNvSpPr>
              <p:nvPr/>
            </p:nvSpPr>
            <p:spPr bwMode="auto">
              <a:xfrm>
                <a:off x="2048" y="2779"/>
                <a:ext cx="85" cy="64"/>
              </a:xfrm>
              <a:custGeom>
                <a:avLst/>
                <a:gdLst>
                  <a:gd name="T0" fmla="*/ 29 w 34"/>
                  <a:gd name="T1" fmla="*/ 7 h 24"/>
                  <a:gd name="T2" fmla="*/ 11 w 34"/>
                  <a:gd name="T3" fmla="*/ 0 h 24"/>
                  <a:gd name="T4" fmla="*/ 0 w 34"/>
                  <a:gd name="T5" fmla="*/ 8 h 24"/>
                  <a:gd name="T6" fmla="*/ 5 w 34"/>
                  <a:gd name="T7" fmla="*/ 12 h 24"/>
                  <a:gd name="T8" fmla="*/ 12 w 34"/>
                  <a:gd name="T9" fmla="*/ 24 h 24"/>
                  <a:gd name="T10" fmla="*/ 29 w 34"/>
                  <a:gd name="T11" fmla="*/ 20 h 24"/>
                  <a:gd name="T12" fmla="*/ 29 w 34"/>
                  <a:gd name="T13" fmla="*/ 7 h 24"/>
                </a:gdLst>
                <a:ahLst/>
                <a:cxnLst>
                  <a:cxn ang="0">
                    <a:pos x="T0" y="T1"/>
                  </a:cxn>
                  <a:cxn ang="0">
                    <a:pos x="T2" y="T3"/>
                  </a:cxn>
                  <a:cxn ang="0">
                    <a:pos x="T4" y="T5"/>
                  </a:cxn>
                  <a:cxn ang="0">
                    <a:pos x="T6" y="T7"/>
                  </a:cxn>
                  <a:cxn ang="0">
                    <a:pos x="T8" y="T9"/>
                  </a:cxn>
                  <a:cxn ang="0">
                    <a:pos x="T10" y="T11"/>
                  </a:cxn>
                  <a:cxn ang="0">
                    <a:pos x="T12" y="T13"/>
                  </a:cxn>
                </a:cxnLst>
                <a:rect l="0" t="0" r="r" b="b"/>
                <a:pathLst>
                  <a:path w="34" h="24">
                    <a:moveTo>
                      <a:pt x="29" y="7"/>
                    </a:moveTo>
                    <a:cubicBezTo>
                      <a:pt x="26" y="0"/>
                      <a:pt x="16" y="0"/>
                      <a:pt x="11" y="0"/>
                    </a:cubicBezTo>
                    <a:cubicBezTo>
                      <a:pt x="7" y="1"/>
                      <a:pt x="3" y="3"/>
                      <a:pt x="0" y="8"/>
                    </a:cubicBezTo>
                    <a:cubicBezTo>
                      <a:pt x="2" y="9"/>
                      <a:pt x="4" y="11"/>
                      <a:pt x="5" y="12"/>
                    </a:cubicBezTo>
                    <a:cubicBezTo>
                      <a:pt x="9" y="16"/>
                      <a:pt x="11" y="20"/>
                      <a:pt x="12" y="24"/>
                    </a:cubicBezTo>
                    <a:cubicBezTo>
                      <a:pt x="16" y="23"/>
                      <a:pt x="25" y="22"/>
                      <a:pt x="29" y="20"/>
                    </a:cubicBezTo>
                    <a:cubicBezTo>
                      <a:pt x="34" y="17"/>
                      <a:pt x="32" y="13"/>
                      <a:pt x="29" y="7"/>
                    </a:cubicBezTo>
                    <a:close/>
                  </a:path>
                </a:pathLst>
              </a:custGeom>
              <a:solidFill>
                <a:srgbClr val="C894B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577" name="Freeform 149"/>
              <p:cNvSpPr>
                <a:spLocks/>
              </p:cNvSpPr>
              <p:nvPr/>
            </p:nvSpPr>
            <p:spPr bwMode="auto">
              <a:xfrm>
                <a:off x="2048" y="2779"/>
                <a:ext cx="85" cy="64"/>
              </a:xfrm>
              <a:custGeom>
                <a:avLst/>
                <a:gdLst>
                  <a:gd name="T0" fmla="*/ 29 w 34"/>
                  <a:gd name="T1" fmla="*/ 7 h 24"/>
                  <a:gd name="T2" fmla="*/ 11 w 34"/>
                  <a:gd name="T3" fmla="*/ 0 h 24"/>
                  <a:gd name="T4" fmla="*/ 0 w 34"/>
                  <a:gd name="T5" fmla="*/ 8 h 24"/>
                  <a:gd name="T6" fmla="*/ 5 w 34"/>
                  <a:gd name="T7" fmla="*/ 12 h 24"/>
                  <a:gd name="T8" fmla="*/ 12 w 34"/>
                  <a:gd name="T9" fmla="*/ 24 h 24"/>
                  <a:gd name="T10" fmla="*/ 29 w 34"/>
                  <a:gd name="T11" fmla="*/ 20 h 24"/>
                  <a:gd name="T12" fmla="*/ 29 w 34"/>
                  <a:gd name="T13" fmla="*/ 7 h 24"/>
                </a:gdLst>
                <a:ahLst/>
                <a:cxnLst>
                  <a:cxn ang="0">
                    <a:pos x="T0" y="T1"/>
                  </a:cxn>
                  <a:cxn ang="0">
                    <a:pos x="T2" y="T3"/>
                  </a:cxn>
                  <a:cxn ang="0">
                    <a:pos x="T4" y="T5"/>
                  </a:cxn>
                  <a:cxn ang="0">
                    <a:pos x="T6" y="T7"/>
                  </a:cxn>
                  <a:cxn ang="0">
                    <a:pos x="T8" y="T9"/>
                  </a:cxn>
                  <a:cxn ang="0">
                    <a:pos x="T10" y="T11"/>
                  </a:cxn>
                  <a:cxn ang="0">
                    <a:pos x="T12" y="T13"/>
                  </a:cxn>
                </a:cxnLst>
                <a:rect l="0" t="0" r="r" b="b"/>
                <a:pathLst>
                  <a:path w="34" h="24">
                    <a:moveTo>
                      <a:pt x="29" y="7"/>
                    </a:moveTo>
                    <a:cubicBezTo>
                      <a:pt x="26" y="0"/>
                      <a:pt x="16" y="0"/>
                      <a:pt x="11" y="0"/>
                    </a:cubicBezTo>
                    <a:cubicBezTo>
                      <a:pt x="7" y="1"/>
                      <a:pt x="3" y="3"/>
                      <a:pt x="0" y="8"/>
                    </a:cubicBezTo>
                    <a:cubicBezTo>
                      <a:pt x="2" y="9"/>
                      <a:pt x="4" y="11"/>
                      <a:pt x="5" y="12"/>
                    </a:cubicBezTo>
                    <a:cubicBezTo>
                      <a:pt x="9" y="16"/>
                      <a:pt x="11" y="20"/>
                      <a:pt x="12" y="24"/>
                    </a:cubicBezTo>
                    <a:cubicBezTo>
                      <a:pt x="16" y="23"/>
                      <a:pt x="25" y="22"/>
                      <a:pt x="29" y="20"/>
                    </a:cubicBezTo>
                    <a:cubicBezTo>
                      <a:pt x="34" y="17"/>
                      <a:pt x="32" y="13"/>
                      <a:pt x="29" y="7"/>
                    </a:cubicBezTo>
                    <a:close/>
                  </a:path>
                </a:pathLst>
              </a:custGeom>
              <a:noFill/>
              <a:ln w="4763" cap="rnd">
                <a:solidFill>
                  <a:srgbClr val="333333"/>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578" name="Freeform 150"/>
              <p:cNvSpPr>
                <a:spLocks/>
              </p:cNvSpPr>
              <p:nvPr/>
            </p:nvSpPr>
            <p:spPr bwMode="auto">
              <a:xfrm>
                <a:off x="2018" y="2736"/>
                <a:ext cx="170" cy="160"/>
              </a:xfrm>
              <a:custGeom>
                <a:avLst/>
                <a:gdLst>
                  <a:gd name="T0" fmla="*/ 27 w 68"/>
                  <a:gd name="T1" fmla="*/ 50 h 60"/>
                  <a:gd name="T2" fmla="*/ 31 w 68"/>
                  <a:gd name="T3" fmla="*/ 58 h 60"/>
                  <a:gd name="T4" fmla="*/ 36 w 68"/>
                  <a:gd name="T5" fmla="*/ 50 h 60"/>
                  <a:gd name="T6" fmla="*/ 36 w 68"/>
                  <a:gd name="T7" fmla="*/ 50 h 60"/>
                  <a:gd name="T8" fmla="*/ 67 w 68"/>
                  <a:gd name="T9" fmla="*/ 38 h 60"/>
                  <a:gd name="T10" fmla="*/ 28 w 68"/>
                  <a:gd name="T11" fmla="*/ 3 h 60"/>
                  <a:gd name="T12" fmla="*/ 4 w 68"/>
                  <a:gd name="T13" fmla="*/ 14 h 60"/>
                  <a:gd name="T14" fmla="*/ 0 w 68"/>
                  <a:gd name="T15" fmla="*/ 20 h 60"/>
                  <a:gd name="T16" fmla="*/ 17 w 68"/>
                  <a:gd name="T17" fmla="*/ 28 h 60"/>
                  <a:gd name="T18" fmla="*/ 24 w 68"/>
                  <a:gd name="T19" fmla="*/ 60 h 60"/>
                  <a:gd name="T20" fmla="*/ 27 w 68"/>
                  <a:gd name="T21" fmla="*/ 5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60">
                    <a:moveTo>
                      <a:pt x="27" y="50"/>
                    </a:moveTo>
                    <a:cubicBezTo>
                      <a:pt x="30" y="50"/>
                      <a:pt x="28" y="59"/>
                      <a:pt x="31" y="58"/>
                    </a:cubicBezTo>
                    <a:cubicBezTo>
                      <a:pt x="34" y="57"/>
                      <a:pt x="31" y="48"/>
                      <a:pt x="36" y="50"/>
                    </a:cubicBezTo>
                    <a:cubicBezTo>
                      <a:pt x="36" y="50"/>
                      <a:pt x="36" y="50"/>
                      <a:pt x="36" y="50"/>
                    </a:cubicBezTo>
                    <a:cubicBezTo>
                      <a:pt x="39" y="39"/>
                      <a:pt x="53" y="35"/>
                      <a:pt x="67" y="38"/>
                    </a:cubicBezTo>
                    <a:cubicBezTo>
                      <a:pt x="68" y="28"/>
                      <a:pt x="61" y="0"/>
                      <a:pt x="28" y="3"/>
                    </a:cubicBezTo>
                    <a:cubicBezTo>
                      <a:pt x="18" y="4"/>
                      <a:pt x="9" y="6"/>
                      <a:pt x="4" y="14"/>
                    </a:cubicBezTo>
                    <a:cubicBezTo>
                      <a:pt x="2" y="16"/>
                      <a:pt x="1" y="18"/>
                      <a:pt x="0" y="20"/>
                    </a:cubicBezTo>
                    <a:cubicBezTo>
                      <a:pt x="6" y="21"/>
                      <a:pt x="12" y="23"/>
                      <a:pt x="17" y="28"/>
                    </a:cubicBezTo>
                    <a:cubicBezTo>
                      <a:pt x="27" y="37"/>
                      <a:pt x="26" y="48"/>
                      <a:pt x="24" y="60"/>
                    </a:cubicBezTo>
                    <a:cubicBezTo>
                      <a:pt x="27" y="58"/>
                      <a:pt x="24" y="51"/>
                      <a:pt x="27" y="50"/>
                    </a:cubicBezTo>
                    <a:close/>
                  </a:path>
                </a:pathLst>
              </a:custGeom>
              <a:noFill/>
              <a:ln w="7938" cap="rnd">
                <a:solidFill>
                  <a:srgbClr val="333333"/>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579" name="Freeform 151"/>
              <p:cNvSpPr>
                <a:spLocks/>
              </p:cNvSpPr>
              <p:nvPr/>
            </p:nvSpPr>
            <p:spPr bwMode="auto">
              <a:xfrm>
                <a:off x="2066" y="2797"/>
                <a:ext cx="62" cy="38"/>
              </a:xfrm>
              <a:custGeom>
                <a:avLst/>
                <a:gdLst>
                  <a:gd name="T0" fmla="*/ 6 w 25"/>
                  <a:gd name="T1" fmla="*/ 14 h 14"/>
                  <a:gd name="T2" fmla="*/ 19 w 25"/>
                  <a:gd name="T3" fmla="*/ 11 h 14"/>
                  <a:gd name="T4" fmla="*/ 18 w 25"/>
                  <a:gd name="T5" fmla="*/ 0 h 14"/>
                  <a:gd name="T6" fmla="*/ 12 w 25"/>
                  <a:gd name="T7" fmla="*/ 8 h 14"/>
                  <a:gd name="T8" fmla="*/ 0 w 25"/>
                  <a:gd name="T9" fmla="*/ 4 h 14"/>
                  <a:gd name="T10" fmla="*/ 5 w 25"/>
                  <a:gd name="T11" fmla="*/ 13 h 14"/>
                </a:gdLst>
                <a:ahLst/>
                <a:cxnLst>
                  <a:cxn ang="0">
                    <a:pos x="T0" y="T1"/>
                  </a:cxn>
                  <a:cxn ang="0">
                    <a:pos x="T2" y="T3"/>
                  </a:cxn>
                  <a:cxn ang="0">
                    <a:pos x="T4" y="T5"/>
                  </a:cxn>
                  <a:cxn ang="0">
                    <a:pos x="T6" y="T7"/>
                  </a:cxn>
                  <a:cxn ang="0">
                    <a:pos x="T8" y="T9"/>
                  </a:cxn>
                  <a:cxn ang="0">
                    <a:pos x="T10" y="T11"/>
                  </a:cxn>
                </a:cxnLst>
                <a:rect l="0" t="0" r="r" b="b"/>
                <a:pathLst>
                  <a:path w="25" h="14">
                    <a:moveTo>
                      <a:pt x="6" y="14"/>
                    </a:moveTo>
                    <a:cubicBezTo>
                      <a:pt x="11" y="14"/>
                      <a:pt x="16" y="14"/>
                      <a:pt x="19" y="11"/>
                    </a:cubicBezTo>
                    <a:cubicBezTo>
                      <a:pt x="25" y="9"/>
                      <a:pt x="21" y="4"/>
                      <a:pt x="18" y="0"/>
                    </a:cubicBezTo>
                    <a:cubicBezTo>
                      <a:pt x="21" y="5"/>
                      <a:pt x="18" y="9"/>
                      <a:pt x="12" y="8"/>
                    </a:cubicBezTo>
                    <a:cubicBezTo>
                      <a:pt x="8" y="8"/>
                      <a:pt x="5" y="4"/>
                      <a:pt x="0" y="4"/>
                    </a:cubicBezTo>
                    <a:cubicBezTo>
                      <a:pt x="1" y="6"/>
                      <a:pt x="5" y="10"/>
                      <a:pt x="5" y="13"/>
                    </a:cubicBezTo>
                  </a:path>
                </a:pathLst>
              </a:custGeom>
              <a:solidFill>
                <a:srgbClr val="A9669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580" name="Freeform 152"/>
              <p:cNvSpPr>
                <a:spLocks/>
              </p:cNvSpPr>
              <p:nvPr/>
            </p:nvSpPr>
            <p:spPr bwMode="auto">
              <a:xfrm>
                <a:off x="2068" y="2773"/>
                <a:ext cx="15" cy="16"/>
              </a:xfrm>
              <a:custGeom>
                <a:avLst/>
                <a:gdLst>
                  <a:gd name="T0" fmla="*/ 1 w 6"/>
                  <a:gd name="T1" fmla="*/ 4 h 6"/>
                  <a:gd name="T2" fmla="*/ 2 w 6"/>
                  <a:gd name="T3" fmla="*/ 0 h 6"/>
                  <a:gd name="T4" fmla="*/ 6 w 6"/>
                  <a:gd name="T5" fmla="*/ 2 h 6"/>
                  <a:gd name="T6" fmla="*/ 4 w 6"/>
                  <a:gd name="T7" fmla="*/ 6 h 6"/>
                  <a:gd name="T8" fmla="*/ 1 w 6"/>
                  <a:gd name="T9" fmla="*/ 4 h 6"/>
                </a:gdLst>
                <a:ahLst/>
                <a:cxnLst>
                  <a:cxn ang="0">
                    <a:pos x="T0" y="T1"/>
                  </a:cxn>
                  <a:cxn ang="0">
                    <a:pos x="T2" y="T3"/>
                  </a:cxn>
                  <a:cxn ang="0">
                    <a:pos x="T4" y="T5"/>
                  </a:cxn>
                  <a:cxn ang="0">
                    <a:pos x="T6" y="T7"/>
                  </a:cxn>
                  <a:cxn ang="0">
                    <a:pos x="T8" y="T9"/>
                  </a:cxn>
                </a:cxnLst>
                <a:rect l="0" t="0" r="r" b="b"/>
                <a:pathLst>
                  <a:path w="6" h="6">
                    <a:moveTo>
                      <a:pt x="1" y="4"/>
                    </a:moveTo>
                    <a:cubicBezTo>
                      <a:pt x="0" y="2"/>
                      <a:pt x="1" y="1"/>
                      <a:pt x="2" y="0"/>
                    </a:cubicBezTo>
                    <a:cubicBezTo>
                      <a:pt x="4" y="0"/>
                      <a:pt x="6" y="1"/>
                      <a:pt x="6" y="2"/>
                    </a:cubicBezTo>
                    <a:cubicBezTo>
                      <a:pt x="6" y="4"/>
                      <a:pt x="6" y="5"/>
                      <a:pt x="4" y="6"/>
                    </a:cubicBezTo>
                    <a:cubicBezTo>
                      <a:pt x="3" y="6"/>
                      <a:pt x="1" y="5"/>
                      <a:pt x="1" y="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581" name="Freeform 153"/>
              <p:cNvSpPr>
                <a:spLocks/>
              </p:cNvSpPr>
              <p:nvPr/>
            </p:nvSpPr>
            <p:spPr bwMode="auto">
              <a:xfrm>
                <a:off x="2086" y="2776"/>
                <a:ext cx="7" cy="8"/>
              </a:xfrm>
              <a:custGeom>
                <a:avLst/>
                <a:gdLst>
                  <a:gd name="T0" fmla="*/ 0 w 3"/>
                  <a:gd name="T1" fmla="*/ 2 h 3"/>
                  <a:gd name="T2" fmla="*/ 1 w 3"/>
                  <a:gd name="T3" fmla="*/ 0 h 3"/>
                  <a:gd name="T4" fmla="*/ 3 w 3"/>
                  <a:gd name="T5" fmla="*/ 1 h 3"/>
                  <a:gd name="T6" fmla="*/ 2 w 3"/>
                  <a:gd name="T7" fmla="*/ 3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0" y="1"/>
                      <a:pt x="0" y="0"/>
                      <a:pt x="1" y="0"/>
                    </a:cubicBezTo>
                    <a:cubicBezTo>
                      <a:pt x="2" y="0"/>
                      <a:pt x="3" y="0"/>
                      <a:pt x="3" y="1"/>
                    </a:cubicBezTo>
                    <a:cubicBezTo>
                      <a:pt x="3" y="2"/>
                      <a:pt x="3" y="3"/>
                      <a:pt x="2" y="3"/>
                    </a:cubicBezTo>
                    <a:cubicBezTo>
                      <a:pt x="1" y="3"/>
                      <a:pt x="0" y="3"/>
                      <a:pt x="0" y="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582" name="Freeform 154"/>
              <p:cNvSpPr>
                <a:spLocks/>
              </p:cNvSpPr>
              <p:nvPr/>
            </p:nvSpPr>
            <p:spPr bwMode="auto">
              <a:xfrm>
                <a:off x="2061" y="2781"/>
                <a:ext cx="5" cy="8"/>
              </a:xfrm>
              <a:custGeom>
                <a:avLst/>
                <a:gdLst>
                  <a:gd name="T0" fmla="*/ 0 w 2"/>
                  <a:gd name="T1" fmla="*/ 2 h 3"/>
                  <a:gd name="T2" fmla="*/ 1 w 2"/>
                  <a:gd name="T3" fmla="*/ 1 h 3"/>
                  <a:gd name="T4" fmla="*/ 2 w 2"/>
                  <a:gd name="T5" fmla="*/ 1 h 3"/>
                  <a:gd name="T6" fmla="*/ 2 w 2"/>
                  <a:gd name="T7" fmla="*/ 3 h 3"/>
                  <a:gd name="T8" fmla="*/ 0 w 2"/>
                  <a:gd name="T9" fmla="*/ 2 h 3"/>
                </a:gdLst>
                <a:ahLst/>
                <a:cxnLst>
                  <a:cxn ang="0">
                    <a:pos x="T0" y="T1"/>
                  </a:cxn>
                  <a:cxn ang="0">
                    <a:pos x="T2" y="T3"/>
                  </a:cxn>
                  <a:cxn ang="0">
                    <a:pos x="T4" y="T5"/>
                  </a:cxn>
                  <a:cxn ang="0">
                    <a:pos x="T6" y="T7"/>
                  </a:cxn>
                  <a:cxn ang="0">
                    <a:pos x="T8" y="T9"/>
                  </a:cxn>
                </a:cxnLst>
                <a:rect l="0" t="0" r="r" b="b"/>
                <a:pathLst>
                  <a:path w="2" h="3">
                    <a:moveTo>
                      <a:pt x="0" y="2"/>
                    </a:moveTo>
                    <a:cubicBezTo>
                      <a:pt x="0" y="1"/>
                      <a:pt x="0" y="1"/>
                      <a:pt x="1" y="1"/>
                    </a:cubicBezTo>
                    <a:cubicBezTo>
                      <a:pt x="1" y="0"/>
                      <a:pt x="2" y="1"/>
                      <a:pt x="2" y="1"/>
                    </a:cubicBezTo>
                    <a:cubicBezTo>
                      <a:pt x="2" y="2"/>
                      <a:pt x="2" y="3"/>
                      <a:pt x="2" y="3"/>
                    </a:cubicBezTo>
                    <a:cubicBezTo>
                      <a:pt x="1" y="3"/>
                      <a:pt x="0" y="3"/>
                      <a:pt x="0" y="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583" name="Freeform 155"/>
              <p:cNvSpPr>
                <a:spLocks/>
              </p:cNvSpPr>
              <p:nvPr/>
            </p:nvSpPr>
            <p:spPr bwMode="auto">
              <a:xfrm>
                <a:off x="2083" y="2765"/>
                <a:ext cx="98" cy="110"/>
              </a:xfrm>
              <a:custGeom>
                <a:avLst/>
                <a:gdLst>
                  <a:gd name="T0" fmla="*/ 1 w 39"/>
                  <a:gd name="T1" fmla="*/ 30 h 41"/>
                  <a:gd name="T2" fmla="*/ 4 w 39"/>
                  <a:gd name="T3" fmla="*/ 41 h 41"/>
                  <a:gd name="T4" fmla="*/ 8 w 39"/>
                  <a:gd name="T5" fmla="*/ 36 h 41"/>
                  <a:gd name="T6" fmla="*/ 34 w 39"/>
                  <a:gd name="T7" fmla="*/ 25 h 41"/>
                  <a:gd name="T8" fmla="*/ 39 w 39"/>
                  <a:gd name="T9" fmla="*/ 22 h 41"/>
                  <a:gd name="T10" fmla="*/ 37 w 39"/>
                  <a:gd name="T11" fmla="*/ 14 h 41"/>
                  <a:gd name="T12" fmla="*/ 26 w 39"/>
                  <a:gd name="T13" fmla="*/ 0 h 41"/>
                  <a:gd name="T14" fmla="*/ 26 w 39"/>
                  <a:gd name="T15" fmla="*/ 13 h 41"/>
                  <a:gd name="T16" fmla="*/ 22 w 39"/>
                  <a:gd name="T17" fmla="*/ 16 h 41"/>
                  <a:gd name="T18" fmla="*/ 20 w 39"/>
                  <a:gd name="T19" fmla="*/ 21 h 41"/>
                  <a:gd name="T20" fmla="*/ 13 w 39"/>
                  <a:gd name="T21" fmla="*/ 27 h 41"/>
                  <a:gd name="T22" fmla="*/ 2 w 39"/>
                  <a:gd name="T23" fmla="*/ 3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1">
                    <a:moveTo>
                      <a:pt x="1" y="30"/>
                    </a:moveTo>
                    <a:cubicBezTo>
                      <a:pt x="0" y="35"/>
                      <a:pt x="4" y="36"/>
                      <a:pt x="4" y="41"/>
                    </a:cubicBezTo>
                    <a:cubicBezTo>
                      <a:pt x="5" y="40"/>
                      <a:pt x="5" y="33"/>
                      <a:pt x="8" y="36"/>
                    </a:cubicBezTo>
                    <a:cubicBezTo>
                      <a:pt x="14" y="26"/>
                      <a:pt x="24" y="26"/>
                      <a:pt x="34" y="25"/>
                    </a:cubicBezTo>
                    <a:cubicBezTo>
                      <a:pt x="38" y="25"/>
                      <a:pt x="39" y="25"/>
                      <a:pt x="39" y="22"/>
                    </a:cubicBezTo>
                    <a:cubicBezTo>
                      <a:pt x="39" y="19"/>
                      <a:pt x="38" y="17"/>
                      <a:pt x="37" y="14"/>
                    </a:cubicBezTo>
                    <a:cubicBezTo>
                      <a:pt x="35" y="9"/>
                      <a:pt x="31" y="3"/>
                      <a:pt x="26" y="0"/>
                    </a:cubicBezTo>
                    <a:cubicBezTo>
                      <a:pt x="27" y="5"/>
                      <a:pt x="31" y="9"/>
                      <a:pt x="26" y="13"/>
                    </a:cubicBezTo>
                    <a:cubicBezTo>
                      <a:pt x="25" y="15"/>
                      <a:pt x="23" y="15"/>
                      <a:pt x="22" y="16"/>
                    </a:cubicBezTo>
                    <a:cubicBezTo>
                      <a:pt x="20" y="18"/>
                      <a:pt x="20" y="19"/>
                      <a:pt x="20" y="21"/>
                    </a:cubicBezTo>
                    <a:cubicBezTo>
                      <a:pt x="19" y="25"/>
                      <a:pt x="17" y="26"/>
                      <a:pt x="13" y="27"/>
                    </a:cubicBezTo>
                    <a:cubicBezTo>
                      <a:pt x="10" y="28"/>
                      <a:pt x="5" y="30"/>
                      <a:pt x="2" y="30"/>
                    </a:cubicBezTo>
                  </a:path>
                </a:pathLst>
              </a:custGeom>
              <a:solidFill>
                <a:srgbClr val="96D48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584" name="Freeform 156"/>
              <p:cNvSpPr>
                <a:spLocks/>
              </p:cNvSpPr>
              <p:nvPr/>
            </p:nvSpPr>
            <p:spPr bwMode="auto">
              <a:xfrm>
                <a:off x="2033" y="2747"/>
                <a:ext cx="80" cy="26"/>
              </a:xfrm>
              <a:custGeom>
                <a:avLst/>
                <a:gdLst>
                  <a:gd name="T0" fmla="*/ 32 w 32"/>
                  <a:gd name="T1" fmla="*/ 3 h 10"/>
                  <a:gd name="T2" fmla="*/ 0 w 32"/>
                  <a:gd name="T3" fmla="*/ 10 h 10"/>
                  <a:gd name="T4" fmla="*/ 32 w 32"/>
                  <a:gd name="T5" fmla="*/ 3 h 10"/>
                </a:gdLst>
                <a:ahLst/>
                <a:cxnLst>
                  <a:cxn ang="0">
                    <a:pos x="T0" y="T1"/>
                  </a:cxn>
                  <a:cxn ang="0">
                    <a:pos x="T2" y="T3"/>
                  </a:cxn>
                  <a:cxn ang="0">
                    <a:pos x="T4" y="T5"/>
                  </a:cxn>
                </a:cxnLst>
                <a:rect l="0" t="0" r="r" b="b"/>
                <a:pathLst>
                  <a:path w="32" h="10">
                    <a:moveTo>
                      <a:pt x="32" y="3"/>
                    </a:moveTo>
                    <a:cubicBezTo>
                      <a:pt x="24" y="0"/>
                      <a:pt x="5" y="4"/>
                      <a:pt x="0" y="10"/>
                    </a:cubicBezTo>
                    <a:cubicBezTo>
                      <a:pt x="5" y="8"/>
                      <a:pt x="24" y="2"/>
                      <a:pt x="32" y="3"/>
                    </a:cubicBezTo>
                    <a:close/>
                  </a:path>
                </a:pathLst>
              </a:custGeom>
              <a:solidFill>
                <a:srgbClr val="F0F9E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585" name="Freeform 157"/>
              <p:cNvSpPr>
                <a:spLocks/>
              </p:cNvSpPr>
              <p:nvPr/>
            </p:nvSpPr>
            <p:spPr bwMode="auto">
              <a:xfrm>
                <a:off x="1876" y="2779"/>
                <a:ext cx="222" cy="186"/>
              </a:xfrm>
              <a:custGeom>
                <a:avLst/>
                <a:gdLst>
                  <a:gd name="T0" fmla="*/ 16 w 89"/>
                  <a:gd name="T1" fmla="*/ 41 h 70"/>
                  <a:gd name="T2" fmla="*/ 31 w 89"/>
                  <a:gd name="T3" fmla="*/ 12 h 70"/>
                  <a:gd name="T4" fmla="*/ 74 w 89"/>
                  <a:gd name="T5" fmla="*/ 12 h 70"/>
                  <a:gd name="T6" fmla="*/ 79 w 89"/>
                  <a:gd name="T7" fmla="*/ 62 h 70"/>
                  <a:gd name="T8" fmla="*/ 76 w 89"/>
                  <a:gd name="T9" fmla="*/ 69 h 70"/>
                  <a:gd name="T10" fmla="*/ 71 w 89"/>
                  <a:gd name="T11" fmla="*/ 64 h 70"/>
                  <a:gd name="T12" fmla="*/ 53 w 89"/>
                  <a:gd name="T13" fmla="*/ 64 h 70"/>
                  <a:gd name="T14" fmla="*/ 45 w 89"/>
                  <a:gd name="T15" fmla="*/ 51 h 70"/>
                  <a:gd name="T16" fmla="*/ 37 w 89"/>
                  <a:gd name="T17" fmla="*/ 56 h 70"/>
                  <a:gd name="T18" fmla="*/ 35 w 89"/>
                  <a:gd name="T19" fmla="*/ 48 h 70"/>
                  <a:gd name="T20" fmla="*/ 25 w 89"/>
                  <a:gd name="T21" fmla="*/ 51 h 70"/>
                  <a:gd name="T22" fmla="*/ 13 w 89"/>
                  <a:gd name="T23" fmla="*/ 49 h 70"/>
                  <a:gd name="T24" fmla="*/ 6 w 89"/>
                  <a:gd name="T25" fmla="*/ 42 h 70"/>
                  <a:gd name="T26" fmla="*/ 16 w 89"/>
                  <a:gd name="T27" fmla="*/ 4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9" h="70">
                    <a:moveTo>
                      <a:pt x="16" y="41"/>
                    </a:moveTo>
                    <a:cubicBezTo>
                      <a:pt x="13" y="28"/>
                      <a:pt x="24" y="17"/>
                      <a:pt x="31" y="12"/>
                    </a:cubicBezTo>
                    <a:cubicBezTo>
                      <a:pt x="43" y="3"/>
                      <a:pt x="62" y="0"/>
                      <a:pt x="74" y="12"/>
                    </a:cubicBezTo>
                    <a:cubicBezTo>
                      <a:pt x="89" y="26"/>
                      <a:pt x="79" y="45"/>
                      <a:pt x="79" y="62"/>
                    </a:cubicBezTo>
                    <a:cubicBezTo>
                      <a:pt x="79" y="64"/>
                      <a:pt x="79" y="68"/>
                      <a:pt x="76" y="69"/>
                    </a:cubicBezTo>
                    <a:cubicBezTo>
                      <a:pt x="73" y="70"/>
                      <a:pt x="72" y="66"/>
                      <a:pt x="71" y="64"/>
                    </a:cubicBezTo>
                    <a:cubicBezTo>
                      <a:pt x="64" y="58"/>
                      <a:pt x="60" y="66"/>
                      <a:pt x="53" y="64"/>
                    </a:cubicBezTo>
                    <a:cubicBezTo>
                      <a:pt x="43" y="62"/>
                      <a:pt x="54" y="52"/>
                      <a:pt x="45" y="51"/>
                    </a:cubicBezTo>
                    <a:cubicBezTo>
                      <a:pt x="41" y="50"/>
                      <a:pt x="40" y="55"/>
                      <a:pt x="37" y="56"/>
                    </a:cubicBezTo>
                    <a:cubicBezTo>
                      <a:pt x="33" y="56"/>
                      <a:pt x="33" y="51"/>
                      <a:pt x="35" y="48"/>
                    </a:cubicBezTo>
                    <a:cubicBezTo>
                      <a:pt x="32" y="43"/>
                      <a:pt x="28" y="50"/>
                      <a:pt x="25" y="51"/>
                    </a:cubicBezTo>
                    <a:cubicBezTo>
                      <a:pt x="22" y="51"/>
                      <a:pt x="16" y="50"/>
                      <a:pt x="13" y="49"/>
                    </a:cubicBezTo>
                    <a:cubicBezTo>
                      <a:pt x="11" y="49"/>
                      <a:pt x="0" y="45"/>
                      <a:pt x="6" y="42"/>
                    </a:cubicBezTo>
                    <a:cubicBezTo>
                      <a:pt x="9" y="40"/>
                      <a:pt x="15" y="49"/>
                      <a:pt x="16" y="41"/>
                    </a:cubicBezTo>
                    <a:close/>
                  </a:path>
                </a:pathLst>
              </a:custGeom>
              <a:solidFill>
                <a:srgbClr val="BFE6B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586" name="Freeform 158"/>
              <p:cNvSpPr>
                <a:spLocks/>
              </p:cNvSpPr>
              <p:nvPr/>
            </p:nvSpPr>
            <p:spPr bwMode="auto">
              <a:xfrm>
                <a:off x="1876" y="2779"/>
                <a:ext cx="222" cy="186"/>
              </a:xfrm>
              <a:custGeom>
                <a:avLst/>
                <a:gdLst>
                  <a:gd name="T0" fmla="*/ 16 w 89"/>
                  <a:gd name="T1" fmla="*/ 41 h 70"/>
                  <a:gd name="T2" fmla="*/ 31 w 89"/>
                  <a:gd name="T3" fmla="*/ 12 h 70"/>
                  <a:gd name="T4" fmla="*/ 74 w 89"/>
                  <a:gd name="T5" fmla="*/ 12 h 70"/>
                  <a:gd name="T6" fmla="*/ 79 w 89"/>
                  <a:gd name="T7" fmla="*/ 62 h 70"/>
                  <a:gd name="T8" fmla="*/ 76 w 89"/>
                  <a:gd name="T9" fmla="*/ 69 h 70"/>
                  <a:gd name="T10" fmla="*/ 71 w 89"/>
                  <a:gd name="T11" fmla="*/ 64 h 70"/>
                  <a:gd name="T12" fmla="*/ 53 w 89"/>
                  <a:gd name="T13" fmla="*/ 64 h 70"/>
                  <a:gd name="T14" fmla="*/ 45 w 89"/>
                  <a:gd name="T15" fmla="*/ 51 h 70"/>
                  <a:gd name="T16" fmla="*/ 37 w 89"/>
                  <a:gd name="T17" fmla="*/ 56 h 70"/>
                  <a:gd name="T18" fmla="*/ 35 w 89"/>
                  <a:gd name="T19" fmla="*/ 48 h 70"/>
                  <a:gd name="T20" fmla="*/ 25 w 89"/>
                  <a:gd name="T21" fmla="*/ 51 h 70"/>
                  <a:gd name="T22" fmla="*/ 13 w 89"/>
                  <a:gd name="T23" fmla="*/ 49 h 70"/>
                  <a:gd name="T24" fmla="*/ 6 w 89"/>
                  <a:gd name="T25" fmla="*/ 42 h 70"/>
                  <a:gd name="T26" fmla="*/ 16 w 89"/>
                  <a:gd name="T27" fmla="*/ 4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9" h="70">
                    <a:moveTo>
                      <a:pt x="16" y="41"/>
                    </a:moveTo>
                    <a:cubicBezTo>
                      <a:pt x="13" y="28"/>
                      <a:pt x="24" y="17"/>
                      <a:pt x="31" y="12"/>
                    </a:cubicBezTo>
                    <a:cubicBezTo>
                      <a:pt x="43" y="3"/>
                      <a:pt x="62" y="0"/>
                      <a:pt x="74" y="12"/>
                    </a:cubicBezTo>
                    <a:cubicBezTo>
                      <a:pt x="89" y="26"/>
                      <a:pt x="79" y="45"/>
                      <a:pt x="79" y="62"/>
                    </a:cubicBezTo>
                    <a:cubicBezTo>
                      <a:pt x="79" y="64"/>
                      <a:pt x="79" y="68"/>
                      <a:pt x="76" y="69"/>
                    </a:cubicBezTo>
                    <a:cubicBezTo>
                      <a:pt x="73" y="70"/>
                      <a:pt x="72" y="66"/>
                      <a:pt x="71" y="64"/>
                    </a:cubicBezTo>
                    <a:cubicBezTo>
                      <a:pt x="64" y="58"/>
                      <a:pt x="60" y="66"/>
                      <a:pt x="53" y="64"/>
                    </a:cubicBezTo>
                    <a:cubicBezTo>
                      <a:pt x="43" y="62"/>
                      <a:pt x="54" y="52"/>
                      <a:pt x="45" y="51"/>
                    </a:cubicBezTo>
                    <a:cubicBezTo>
                      <a:pt x="41" y="50"/>
                      <a:pt x="40" y="55"/>
                      <a:pt x="37" y="56"/>
                    </a:cubicBezTo>
                    <a:cubicBezTo>
                      <a:pt x="33" y="56"/>
                      <a:pt x="33" y="51"/>
                      <a:pt x="35" y="48"/>
                    </a:cubicBezTo>
                    <a:cubicBezTo>
                      <a:pt x="32" y="43"/>
                      <a:pt x="28" y="50"/>
                      <a:pt x="25" y="51"/>
                    </a:cubicBezTo>
                    <a:cubicBezTo>
                      <a:pt x="22" y="51"/>
                      <a:pt x="16" y="50"/>
                      <a:pt x="13" y="49"/>
                    </a:cubicBezTo>
                    <a:cubicBezTo>
                      <a:pt x="11" y="49"/>
                      <a:pt x="0" y="45"/>
                      <a:pt x="6" y="42"/>
                    </a:cubicBezTo>
                    <a:cubicBezTo>
                      <a:pt x="9" y="40"/>
                      <a:pt x="15" y="49"/>
                      <a:pt x="16" y="41"/>
                    </a:cubicBezTo>
                    <a:close/>
                  </a:path>
                </a:pathLst>
              </a:custGeom>
              <a:noFill/>
              <a:ln w="7938" cap="rnd">
                <a:solidFill>
                  <a:srgbClr val="333333"/>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587" name="Freeform 159"/>
              <p:cNvSpPr>
                <a:spLocks/>
              </p:cNvSpPr>
              <p:nvPr/>
            </p:nvSpPr>
            <p:spPr bwMode="auto">
              <a:xfrm>
                <a:off x="1971" y="2803"/>
                <a:ext cx="97" cy="144"/>
              </a:xfrm>
              <a:custGeom>
                <a:avLst/>
                <a:gdLst>
                  <a:gd name="T0" fmla="*/ 11 w 39"/>
                  <a:gd name="T1" fmla="*/ 38 h 54"/>
                  <a:gd name="T2" fmla="*/ 16 w 39"/>
                  <a:gd name="T3" fmla="*/ 45 h 54"/>
                  <a:gd name="T4" fmla="*/ 21 w 39"/>
                  <a:gd name="T5" fmla="*/ 50 h 54"/>
                  <a:gd name="T6" fmla="*/ 31 w 39"/>
                  <a:gd name="T7" fmla="*/ 49 h 54"/>
                  <a:gd name="T8" fmla="*/ 36 w 39"/>
                  <a:gd name="T9" fmla="*/ 54 h 54"/>
                  <a:gd name="T10" fmla="*/ 38 w 39"/>
                  <a:gd name="T11" fmla="*/ 39 h 54"/>
                  <a:gd name="T12" fmla="*/ 39 w 39"/>
                  <a:gd name="T13" fmla="*/ 23 h 54"/>
                  <a:gd name="T14" fmla="*/ 22 w 39"/>
                  <a:gd name="T15" fmla="*/ 3 h 54"/>
                  <a:gd name="T16" fmla="*/ 30 w 39"/>
                  <a:gd name="T17" fmla="*/ 8 h 54"/>
                  <a:gd name="T18" fmla="*/ 33 w 39"/>
                  <a:gd name="T19" fmla="*/ 19 h 54"/>
                  <a:gd name="T20" fmla="*/ 27 w 39"/>
                  <a:gd name="T21" fmla="*/ 38 h 54"/>
                  <a:gd name="T22" fmla="*/ 12 w 39"/>
                  <a:gd name="T23" fmla="*/ 33 h 54"/>
                  <a:gd name="T24" fmla="*/ 0 w 39"/>
                  <a:gd name="T25" fmla="*/ 41 h 54"/>
                  <a:gd name="T26" fmla="*/ 12 w 39"/>
                  <a:gd name="T27" fmla="*/ 4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54">
                    <a:moveTo>
                      <a:pt x="11" y="38"/>
                    </a:moveTo>
                    <a:cubicBezTo>
                      <a:pt x="16" y="39"/>
                      <a:pt x="15" y="42"/>
                      <a:pt x="16" y="45"/>
                    </a:cubicBezTo>
                    <a:cubicBezTo>
                      <a:pt x="16" y="51"/>
                      <a:pt x="15" y="51"/>
                      <a:pt x="21" y="50"/>
                    </a:cubicBezTo>
                    <a:cubicBezTo>
                      <a:pt x="25" y="49"/>
                      <a:pt x="27" y="47"/>
                      <a:pt x="31" y="49"/>
                    </a:cubicBezTo>
                    <a:cubicBezTo>
                      <a:pt x="33" y="51"/>
                      <a:pt x="34" y="53"/>
                      <a:pt x="36" y="54"/>
                    </a:cubicBezTo>
                    <a:cubicBezTo>
                      <a:pt x="39" y="50"/>
                      <a:pt x="38" y="43"/>
                      <a:pt x="38" y="39"/>
                    </a:cubicBezTo>
                    <a:cubicBezTo>
                      <a:pt x="39" y="34"/>
                      <a:pt x="39" y="28"/>
                      <a:pt x="39" y="23"/>
                    </a:cubicBezTo>
                    <a:cubicBezTo>
                      <a:pt x="39" y="14"/>
                      <a:pt x="33" y="0"/>
                      <a:pt x="22" y="3"/>
                    </a:cubicBezTo>
                    <a:cubicBezTo>
                      <a:pt x="24" y="5"/>
                      <a:pt x="28" y="5"/>
                      <a:pt x="30" y="8"/>
                    </a:cubicBezTo>
                    <a:cubicBezTo>
                      <a:pt x="31" y="11"/>
                      <a:pt x="32" y="16"/>
                      <a:pt x="33" y="19"/>
                    </a:cubicBezTo>
                    <a:cubicBezTo>
                      <a:pt x="34" y="25"/>
                      <a:pt x="36" y="36"/>
                      <a:pt x="27" y="38"/>
                    </a:cubicBezTo>
                    <a:cubicBezTo>
                      <a:pt x="21" y="40"/>
                      <a:pt x="19" y="31"/>
                      <a:pt x="12" y="33"/>
                    </a:cubicBezTo>
                    <a:cubicBezTo>
                      <a:pt x="8" y="34"/>
                      <a:pt x="2" y="39"/>
                      <a:pt x="0" y="41"/>
                    </a:cubicBezTo>
                    <a:cubicBezTo>
                      <a:pt x="3" y="40"/>
                      <a:pt x="9" y="37"/>
                      <a:pt x="12" y="40"/>
                    </a:cubicBezTo>
                  </a:path>
                </a:pathLst>
              </a:custGeom>
              <a:solidFill>
                <a:srgbClr val="96D48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588" name="Freeform 160"/>
              <p:cNvSpPr>
                <a:spLocks/>
              </p:cNvSpPr>
              <p:nvPr/>
            </p:nvSpPr>
            <p:spPr bwMode="auto">
              <a:xfrm>
                <a:off x="1938" y="2819"/>
                <a:ext cx="120" cy="85"/>
              </a:xfrm>
              <a:custGeom>
                <a:avLst/>
                <a:gdLst>
                  <a:gd name="T0" fmla="*/ 21 w 48"/>
                  <a:gd name="T1" fmla="*/ 1 h 32"/>
                  <a:gd name="T2" fmla="*/ 7 w 48"/>
                  <a:gd name="T3" fmla="*/ 19 h 32"/>
                  <a:gd name="T4" fmla="*/ 19 w 48"/>
                  <a:gd name="T5" fmla="*/ 22 h 32"/>
                  <a:gd name="T6" fmla="*/ 31 w 48"/>
                  <a:gd name="T7" fmla="*/ 27 h 32"/>
                  <a:gd name="T8" fmla="*/ 45 w 48"/>
                  <a:gd name="T9" fmla="*/ 10 h 32"/>
                  <a:gd name="T10" fmla="*/ 21 w 48"/>
                  <a:gd name="T11" fmla="*/ 1 h 32"/>
                </a:gdLst>
                <a:ahLst/>
                <a:cxnLst>
                  <a:cxn ang="0">
                    <a:pos x="T0" y="T1"/>
                  </a:cxn>
                  <a:cxn ang="0">
                    <a:pos x="T2" y="T3"/>
                  </a:cxn>
                  <a:cxn ang="0">
                    <a:pos x="T4" y="T5"/>
                  </a:cxn>
                  <a:cxn ang="0">
                    <a:pos x="T6" y="T7"/>
                  </a:cxn>
                  <a:cxn ang="0">
                    <a:pos x="T8" y="T9"/>
                  </a:cxn>
                  <a:cxn ang="0">
                    <a:pos x="T10" y="T11"/>
                  </a:cxn>
                </a:cxnLst>
                <a:rect l="0" t="0" r="r" b="b"/>
                <a:pathLst>
                  <a:path w="48" h="32">
                    <a:moveTo>
                      <a:pt x="21" y="1"/>
                    </a:moveTo>
                    <a:cubicBezTo>
                      <a:pt x="13" y="2"/>
                      <a:pt x="0" y="9"/>
                      <a:pt x="7" y="19"/>
                    </a:cubicBezTo>
                    <a:cubicBezTo>
                      <a:pt x="10" y="23"/>
                      <a:pt x="15" y="21"/>
                      <a:pt x="19" y="22"/>
                    </a:cubicBezTo>
                    <a:cubicBezTo>
                      <a:pt x="23" y="23"/>
                      <a:pt x="27" y="26"/>
                      <a:pt x="31" y="27"/>
                    </a:cubicBezTo>
                    <a:cubicBezTo>
                      <a:pt x="43" y="32"/>
                      <a:pt x="48" y="21"/>
                      <a:pt x="45" y="10"/>
                    </a:cubicBezTo>
                    <a:cubicBezTo>
                      <a:pt x="42" y="0"/>
                      <a:pt x="29" y="0"/>
                      <a:pt x="21" y="1"/>
                    </a:cubicBezTo>
                    <a:close/>
                  </a:path>
                </a:pathLst>
              </a:custGeom>
              <a:solidFill>
                <a:srgbClr val="C894B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589" name="Freeform 161"/>
              <p:cNvSpPr>
                <a:spLocks/>
              </p:cNvSpPr>
              <p:nvPr/>
            </p:nvSpPr>
            <p:spPr bwMode="auto">
              <a:xfrm>
                <a:off x="1938" y="2819"/>
                <a:ext cx="120" cy="85"/>
              </a:xfrm>
              <a:custGeom>
                <a:avLst/>
                <a:gdLst>
                  <a:gd name="T0" fmla="*/ 21 w 48"/>
                  <a:gd name="T1" fmla="*/ 1 h 32"/>
                  <a:gd name="T2" fmla="*/ 7 w 48"/>
                  <a:gd name="T3" fmla="*/ 19 h 32"/>
                  <a:gd name="T4" fmla="*/ 19 w 48"/>
                  <a:gd name="T5" fmla="*/ 22 h 32"/>
                  <a:gd name="T6" fmla="*/ 31 w 48"/>
                  <a:gd name="T7" fmla="*/ 27 h 32"/>
                  <a:gd name="T8" fmla="*/ 45 w 48"/>
                  <a:gd name="T9" fmla="*/ 10 h 32"/>
                  <a:gd name="T10" fmla="*/ 21 w 48"/>
                  <a:gd name="T11" fmla="*/ 1 h 32"/>
                </a:gdLst>
                <a:ahLst/>
                <a:cxnLst>
                  <a:cxn ang="0">
                    <a:pos x="T0" y="T1"/>
                  </a:cxn>
                  <a:cxn ang="0">
                    <a:pos x="T2" y="T3"/>
                  </a:cxn>
                  <a:cxn ang="0">
                    <a:pos x="T4" y="T5"/>
                  </a:cxn>
                  <a:cxn ang="0">
                    <a:pos x="T6" y="T7"/>
                  </a:cxn>
                  <a:cxn ang="0">
                    <a:pos x="T8" y="T9"/>
                  </a:cxn>
                  <a:cxn ang="0">
                    <a:pos x="T10" y="T11"/>
                  </a:cxn>
                </a:cxnLst>
                <a:rect l="0" t="0" r="r" b="b"/>
                <a:pathLst>
                  <a:path w="48" h="32">
                    <a:moveTo>
                      <a:pt x="21" y="1"/>
                    </a:moveTo>
                    <a:cubicBezTo>
                      <a:pt x="13" y="2"/>
                      <a:pt x="0" y="9"/>
                      <a:pt x="7" y="19"/>
                    </a:cubicBezTo>
                    <a:cubicBezTo>
                      <a:pt x="10" y="23"/>
                      <a:pt x="15" y="21"/>
                      <a:pt x="19" y="22"/>
                    </a:cubicBezTo>
                    <a:cubicBezTo>
                      <a:pt x="23" y="23"/>
                      <a:pt x="27" y="26"/>
                      <a:pt x="31" y="27"/>
                    </a:cubicBezTo>
                    <a:cubicBezTo>
                      <a:pt x="43" y="32"/>
                      <a:pt x="48" y="21"/>
                      <a:pt x="45" y="10"/>
                    </a:cubicBezTo>
                    <a:cubicBezTo>
                      <a:pt x="42" y="0"/>
                      <a:pt x="29" y="0"/>
                      <a:pt x="21" y="1"/>
                    </a:cubicBezTo>
                    <a:close/>
                  </a:path>
                </a:pathLst>
              </a:custGeom>
              <a:noFill/>
              <a:ln w="4763" cap="rnd">
                <a:solidFill>
                  <a:srgbClr val="333333"/>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590" name="Freeform 162"/>
              <p:cNvSpPr>
                <a:spLocks/>
              </p:cNvSpPr>
              <p:nvPr/>
            </p:nvSpPr>
            <p:spPr bwMode="auto">
              <a:xfrm>
                <a:off x="1956" y="2845"/>
                <a:ext cx="95" cy="48"/>
              </a:xfrm>
              <a:custGeom>
                <a:avLst/>
                <a:gdLst>
                  <a:gd name="T0" fmla="*/ 0 w 38"/>
                  <a:gd name="T1" fmla="*/ 4 h 18"/>
                  <a:gd name="T2" fmla="*/ 12 w 38"/>
                  <a:gd name="T3" fmla="*/ 9 h 18"/>
                  <a:gd name="T4" fmla="*/ 23 w 38"/>
                  <a:gd name="T5" fmla="*/ 15 h 18"/>
                  <a:gd name="T6" fmla="*/ 35 w 38"/>
                  <a:gd name="T7" fmla="*/ 14 h 18"/>
                  <a:gd name="T8" fmla="*/ 34 w 38"/>
                  <a:gd name="T9" fmla="*/ 0 h 18"/>
                  <a:gd name="T10" fmla="*/ 32 w 38"/>
                  <a:gd name="T11" fmla="*/ 10 h 18"/>
                  <a:gd name="T12" fmla="*/ 22 w 38"/>
                  <a:gd name="T13" fmla="*/ 8 h 18"/>
                  <a:gd name="T14" fmla="*/ 10 w 38"/>
                  <a:gd name="T15" fmla="*/ 4 h 18"/>
                  <a:gd name="T16" fmla="*/ 4 w 38"/>
                  <a:gd name="T17"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18">
                    <a:moveTo>
                      <a:pt x="0" y="4"/>
                    </a:moveTo>
                    <a:cubicBezTo>
                      <a:pt x="0" y="10"/>
                      <a:pt x="8" y="8"/>
                      <a:pt x="12" y="9"/>
                    </a:cubicBezTo>
                    <a:cubicBezTo>
                      <a:pt x="16" y="10"/>
                      <a:pt x="19" y="12"/>
                      <a:pt x="23" y="15"/>
                    </a:cubicBezTo>
                    <a:cubicBezTo>
                      <a:pt x="27" y="17"/>
                      <a:pt x="32" y="18"/>
                      <a:pt x="35" y="14"/>
                    </a:cubicBezTo>
                    <a:cubicBezTo>
                      <a:pt x="38" y="10"/>
                      <a:pt x="36" y="5"/>
                      <a:pt x="34" y="0"/>
                    </a:cubicBezTo>
                    <a:cubicBezTo>
                      <a:pt x="34" y="4"/>
                      <a:pt x="35" y="7"/>
                      <a:pt x="32" y="10"/>
                    </a:cubicBezTo>
                    <a:cubicBezTo>
                      <a:pt x="28" y="12"/>
                      <a:pt x="25" y="10"/>
                      <a:pt x="22" y="8"/>
                    </a:cubicBezTo>
                    <a:cubicBezTo>
                      <a:pt x="18" y="5"/>
                      <a:pt x="15" y="2"/>
                      <a:pt x="10" y="4"/>
                    </a:cubicBezTo>
                    <a:cubicBezTo>
                      <a:pt x="7" y="5"/>
                      <a:pt x="7" y="6"/>
                      <a:pt x="4" y="5"/>
                    </a:cubicBezTo>
                  </a:path>
                </a:pathLst>
              </a:custGeom>
              <a:solidFill>
                <a:srgbClr val="A9669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591" name="Freeform 163"/>
              <p:cNvSpPr>
                <a:spLocks/>
              </p:cNvSpPr>
              <p:nvPr/>
            </p:nvSpPr>
            <p:spPr bwMode="auto">
              <a:xfrm>
                <a:off x="1963" y="2829"/>
                <a:ext cx="48" cy="14"/>
              </a:xfrm>
              <a:custGeom>
                <a:avLst/>
                <a:gdLst>
                  <a:gd name="T0" fmla="*/ 0 w 19"/>
                  <a:gd name="T1" fmla="*/ 5 h 5"/>
                  <a:gd name="T2" fmla="*/ 19 w 19"/>
                  <a:gd name="T3" fmla="*/ 0 h 5"/>
                  <a:gd name="T4" fmla="*/ 9 w 19"/>
                  <a:gd name="T5" fmla="*/ 1 h 5"/>
                </a:gdLst>
                <a:ahLst/>
                <a:cxnLst>
                  <a:cxn ang="0">
                    <a:pos x="T0" y="T1"/>
                  </a:cxn>
                  <a:cxn ang="0">
                    <a:pos x="T2" y="T3"/>
                  </a:cxn>
                  <a:cxn ang="0">
                    <a:pos x="T4" y="T5"/>
                  </a:cxn>
                </a:cxnLst>
                <a:rect l="0" t="0" r="r" b="b"/>
                <a:pathLst>
                  <a:path w="19" h="5">
                    <a:moveTo>
                      <a:pt x="0" y="5"/>
                    </a:moveTo>
                    <a:cubicBezTo>
                      <a:pt x="6" y="0"/>
                      <a:pt x="12" y="0"/>
                      <a:pt x="19" y="0"/>
                    </a:cubicBezTo>
                    <a:cubicBezTo>
                      <a:pt x="16" y="1"/>
                      <a:pt x="12" y="1"/>
                      <a:pt x="9" y="1"/>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592" name="Freeform 164"/>
              <p:cNvSpPr>
                <a:spLocks/>
              </p:cNvSpPr>
              <p:nvPr/>
            </p:nvSpPr>
            <p:spPr bwMode="auto">
              <a:xfrm>
                <a:off x="1976" y="2819"/>
                <a:ext cx="12" cy="10"/>
              </a:xfrm>
              <a:custGeom>
                <a:avLst/>
                <a:gdLst>
                  <a:gd name="T0" fmla="*/ 1 w 5"/>
                  <a:gd name="T1" fmla="*/ 3 h 4"/>
                  <a:gd name="T2" fmla="*/ 1 w 5"/>
                  <a:gd name="T3" fmla="*/ 1 h 4"/>
                  <a:gd name="T4" fmla="*/ 4 w 5"/>
                  <a:gd name="T5" fmla="*/ 1 h 4"/>
                  <a:gd name="T6" fmla="*/ 4 w 5"/>
                  <a:gd name="T7" fmla="*/ 4 h 4"/>
                  <a:gd name="T8" fmla="*/ 1 w 5"/>
                  <a:gd name="T9" fmla="*/ 3 h 4"/>
                </a:gdLst>
                <a:ahLst/>
                <a:cxnLst>
                  <a:cxn ang="0">
                    <a:pos x="T0" y="T1"/>
                  </a:cxn>
                  <a:cxn ang="0">
                    <a:pos x="T2" y="T3"/>
                  </a:cxn>
                  <a:cxn ang="0">
                    <a:pos x="T4" y="T5"/>
                  </a:cxn>
                  <a:cxn ang="0">
                    <a:pos x="T6" y="T7"/>
                  </a:cxn>
                  <a:cxn ang="0">
                    <a:pos x="T8" y="T9"/>
                  </a:cxn>
                </a:cxnLst>
                <a:rect l="0" t="0" r="r" b="b"/>
                <a:pathLst>
                  <a:path w="5" h="4">
                    <a:moveTo>
                      <a:pt x="1" y="3"/>
                    </a:moveTo>
                    <a:cubicBezTo>
                      <a:pt x="0" y="2"/>
                      <a:pt x="1" y="1"/>
                      <a:pt x="1" y="1"/>
                    </a:cubicBezTo>
                    <a:cubicBezTo>
                      <a:pt x="2" y="0"/>
                      <a:pt x="3" y="0"/>
                      <a:pt x="4" y="1"/>
                    </a:cubicBezTo>
                    <a:cubicBezTo>
                      <a:pt x="5" y="2"/>
                      <a:pt x="4" y="3"/>
                      <a:pt x="4" y="4"/>
                    </a:cubicBezTo>
                    <a:cubicBezTo>
                      <a:pt x="3" y="4"/>
                      <a:pt x="2" y="4"/>
                      <a:pt x="1" y="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593" name="Freeform 165"/>
              <p:cNvSpPr>
                <a:spLocks/>
              </p:cNvSpPr>
              <p:nvPr/>
            </p:nvSpPr>
            <p:spPr bwMode="auto">
              <a:xfrm>
                <a:off x="2076" y="2821"/>
                <a:ext cx="210" cy="222"/>
              </a:xfrm>
              <a:custGeom>
                <a:avLst/>
                <a:gdLst>
                  <a:gd name="T0" fmla="*/ 8 w 84"/>
                  <a:gd name="T1" fmla="*/ 45 h 83"/>
                  <a:gd name="T2" fmla="*/ 6 w 84"/>
                  <a:gd name="T3" fmla="*/ 41 h 83"/>
                  <a:gd name="T4" fmla="*/ 4 w 84"/>
                  <a:gd name="T5" fmla="*/ 38 h 83"/>
                  <a:gd name="T6" fmla="*/ 9 w 84"/>
                  <a:gd name="T7" fmla="*/ 39 h 83"/>
                  <a:gd name="T8" fmla="*/ 7 w 84"/>
                  <a:gd name="T9" fmla="*/ 30 h 83"/>
                  <a:gd name="T10" fmla="*/ 12 w 84"/>
                  <a:gd name="T11" fmla="*/ 28 h 83"/>
                  <a:gd name="T12" fmla="*/ 12 w 84"/>
                  <a:gd name="T13" fmla="*/ 21 h 83"/>
                  <a:gd name="T14" fmla="*/ 68 w 84"/>
                  <a:gd name="T15" fmla="*/ 18 h 83"/>
                  <a:gd name="T16" fmla="*/ 80 w 84"/>
                  <a:gd name="T17" fmla="*/ 57 h 83"/>
                  <a:gd name="T18" fmla="*/ 82 w 84"/>
                  <a:gd name="T19" fmla="*/ 67 h 83"/>
                  <a:gd name="T20" fmla="*/ 73 w 84"/>
                  <a:gd name="T21" fmla="*/ 71 h 83"/>
                  <a:gd name="T22" fmla="*/ 64 w 84"/>
                  <a:gd name="T23" fmla="*/ 80 h 83"/>
                  <a:gd name="T24" fmla="*/ 58 w 84"/>
                  <a:gd name="T25" fmla="*/ 71 h 83"/>
                  <a:gd name="T26" fmla="*/ 52 w 84"/>
                  <a:gd name="T27" fmla="*/ 76 h 83"/>
                  <a:gd name="T28" fmla="*/ 48 w 84"/>
                  <a:gd name="T29" fmla="*/ 66 h 83"/>
                  <a:gd name="T30" fmla="*/ 47 w 84"/>
                  <a:gd name="T31" fmla="*/ 76 h 83"/>
                  <a:gd name="T32" fmla="*/ 44 w 84"/>
                  <a:gd name="T33" fmla="*/ 70 h 83"/>
                  <a:gd name="T34" fmla="*/ 32 w 84"/>
                  <a:gd name="T35" fmla="*/ 71 h 83"/>
                  <a:gd name="T36" fmla="*/ 31 w 84"/>
                  <a:gd name="T37" fmla="*/ 57 h 83"/>
                  <a:gd name="T38" fmla="*/ 26 w 84"/>
                  <a:gd name="T39" fmla="*/ 66 h 83"/>
                  <a:gd name="T40" fmla="*/ 21 w 84"/>
                  <a:gd name="T41" fmla="*/ 55 h 83"/>
                  <a:gd name="T42" fmla="*/ 15 w 84"/>
                  <a:gd name="T43" fmla="*/ 65 h 83"/>
                  <a:gd name="T44" fmla="*/ 11 w 84"/>
                  <a:gd name="T45" fmla="*/ 55 h 83"/>
                  <a:gd name="T46" fmla="*/ 3 w 84"/>
                  <a:gd name="T47" fmla="*/ 58 h 83"/>
                  <a:gd name="T48" fmla="*/ 7 w 84"/>
                  <a:gd name="T49" fmla="*/ 54 h 83"/>
                  <a:gd name="T50" fmla="*/ 8 w 84"/>
                  <a:gd name="T51" fmla="*/ 4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4" h="83">
                    <a:moveTo>
                      <a:pt x="8" y="45"/>
                    </a:moveTo>
                    <a:cubicBezTo>
                      <a:pt x="8" y="42"/>
                      <a:pt x="7" y="43"/>
                      <a:pt x="6" y="41"/>
                    </a:cubicBezTo>
                    <a:cubicBezTo>
                      <a:pt x="5" y="41"/>
                      <a:pt x="0" y="40"/>
                      <a:pt x="4" y="38"/>
                    </a:cubicBezTo>
                    <a:cubicBezTo>
                      <a:pt x="5" y="37"/>
                      <a:pt x="8" y="39"/>
                      <a:pt x="9" y="39"/>
                    </a:cubicBezTo>
                    <a:cubicBezTo>
                      <a:pt x="13" y="33"/>
                      <a:pt x="3" y="34"/>
                      <a:pt x="7" y="30"/>
                    </a:cubicBezTo>
                    <a:cubicBezTo>
                      <a:pt x="8" y="29"/>
                      <a:pt x="11" y="30"/>
                      <a:pt x="12" y="28"/>
                    </a:cubicBezTo>
                    <a:cubicBezTo>
                      <a:pt x="14" y="26"/>
                      <a:pt x="12" y="23"/>
                      <a:pt x="12" y="21"/>
                    </a:cubicBezTo>
                    <a:cubicBezTo>
                      <a:pt x="15" y="0"/>
                      <a:pt x="49" y="1"/>
                      <a:pt x="68" y="18"/>
                    </a:cubicBezTo>
                    <a:cubicBezTo>
                      <a:pt x="79" y="28"/>
                      <a:pt x="80" y="56"/>
                      <a:pt x="80" y="57"/>
                    </a:cubicBezTo>
                    <a:cubicBezTo>
                      <a:pt x="78" y="60"/>
                      <a:pt x="84" y="62"/>
                      <a:pt x="82" y="67"/>
                    </a:cubicBezTo>
                    <a:cubicBezTo>
                      <a:pt x="80" y="71"/>
                      <a:pt x="75" y="63"/>
                      <a:pt x="73" y="71"/>
                    </a:cubicBezTo>
                    <a:cubicBezTo>
                      <a:pt x="72" y="74"/>
                      <a:pt x="69" y="83"/>
                      <a:pt x="64" y="80"/>
                    </a:cubicBezTo>
                    <a:cubicBezTo>
                      <a:pt x="61" y="78"/>
                      <a:pt x="64" y="68"/>
                      <a:pt x="58" y="71"/>
                    </a:cubicBezTo>
                    <a:cubicBezTo>
                      <a:pt x="60" y="77"/>
                      <a:pt x="54" y="83"/>
                      <a:pt x="52" y="76"/>
                    </a:cubicBezTo>
                    <a:cubicBezTo>
                      <a:pt x="51" y="74"/>
                      <a:pt x="56" y="62"/>
                      <a:pt x="48" y="66"/>
                    </a:cubicBezTo>
                    <a:cubicBezTo>
                      <a:pt x="49" y="69"/>
                      <a:pt x="50" y="75"/>
                      <a:pt x="47" y="76"/>
                    </a:cubicBezTo>
                    <a:cubicBezTo>
                      <a:pt x="42" y="78"/>
                      <a:pt x="43" y="73"/>
                      <a:pt x="44" y="70"/>
                    </a:cubicBezTo>
                    <a:cubicBezTo>
                      <a:pt x="39" y="67"/>
                      <a:pt x="36" y="76"/>
                      <a:pt x="32" y="71"/>
                    </a:cubicBezTo>
                    <a:cubicBezTo>
                      <a:pt x="29" y="67"/>
                      <a:pt x="35" y="60"/>
                      <a:pt x="31" y="57"/>
                    </a:cubicBezTo>
                    <a:cubicBezTo>
                      <a:pt x="26" y="53"/>
                      <a:pt x="32" y="67"/>
                      <a:pt x="26" y="66"/>
                    </a:cubicBezTo>
                    <a:cubicBezTo>
                      <a:pt x="19" y="66"/>
                      <a:pt x="26" y="57"/>
                      <a:pt x="21" y="55"/>
                    </a:cubicBezTo>
                    <a:cubicBezTo>
                      <a:pt x="18" y="57"/>
                      <a:pt x="20" y="68"/>
                      <a:pt x="15" y="65"/>
                    </a:cubicBezTo>
                    <a:cubicBezTo>
                      <a:pt x="11" y="62"/>
                      <a:pt x="19" y="53"/>
                      <a:pt x="11" y="55"/>
                    </a:cubicBezTo>
                    <a:cubicBezTo>
                      <a:pt x="9" y="55"/>
                      <a:pt x="3" y="66"/>
                      <a:pt x="3" y="58"/>
                    </a:cubicBezTo>
                    <a:cubicBezTo>
                      <a:pt x="2" y="55"/>
                      <a:pt x="6" y="56"/>
                      <a:pt x="7" y="54"/>
                    </a:cubicBezTo>
                    <a:cubicBezTo>
                      <a:pt x="9" y="52"/>
                      <a:pt x="9" y="47"/>
                      <a:pt x="8" y="45"/>
                    </a:cubicBezTo>
                    <a:close/>
                  </a:path>
                </a:pathLst>
              </a:custGeom>
              <a:solidFill>
                <a:srgbClr val="BFE6B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594" name="Freeform 166"/>
              <p:cNvSpPr>
                <a:spLocks/>
              </p:cNvSpPr>
              <p:nvPr/>
            </p:nvSpPr>
            <p:spPr bwMode="auto">
              <a:xfrm>
                <a:off x="2076" y="2821"/>
                <a:ext cx="210" cy="222"/>
              </a:xfrm>
              <a:custGeom>
                <a:avLst/>
                <a:gdLst>
                  <a:gd name="T0" fmla="*/ 8 w 84"/>
                  <a:gd name="T1" fmla="*/ 45 h 83"/>
                  <a:gd name="T2" fmla="*/ 6 w 84"/>
                  <a:gd name="T3" fmla="*/ 41 h 83"/>
                  <a:gd name="T4" fmla="*/ 4 w 84"/>
                  <a:gd name="T5" fmla="*/ 38 h 83"/>
                  <a:gd name="T6" fmla="*/ 9 w 84"/>
                  <a:gd name="T7" fmla="*/ 39 h 83"/>
                  <a:gd name="T8" fmla="*/ 7 w 84"/>
                  <a:gd name="T9" fmla="*/ 30 h 83"/>
                  <a:gd name="T10" fmla="*/ 12 w 84"/>
                  <a:gd name="T11" fmla="*/ 28 h 83"/>
                  <a:gd name="T12" fmla="*/ 12 w 84"/>
                  <a:gd name="T13" fmla="*/ 21 h 83"/>
                  <a:gd name="T14" fmla="*/ 68 w 84"/>
                  <a:gd name="T15" fmla="*/ 18 h 83"/>
                  <a:gd name="T16" fmla="*/ 80 w 84"/>
                  <a:gd name="T17" fmla="*/ 57 h 83"/>
                  <a:gd name="T18" fmla="*/ 82 w 84"/>
                  <a:gd name="T19" fmla="*/ 67 h 83"/>
                  <a:gd name="T20" fmla="*/ 73 w 84"/>
                  <a:gd name="T21" fmla="*/ 71 h 83"/>
                  <a:gd name="T22" fmla="*/ 64 w 84"/>
                  <a:gd name="T23" fmla="*/ 80 h 83"/>
                  <a:gd name="T24" fmla="*/ 58 w 84"/>
                  <a:gd name="T25" fmla="*/ 71 h 83"/>
                  <a:gd name="T26" fmla="*/ 52 w 84"/>
                  <a:gd name="T27" fmla="*/ 76 h 83"/>
                  <a:gd name="T28" fmla="*/ 48 w 84"/>
                  <a:gd name="T29" fmla="*/ 66 h 83"/>
                  <a:gd name="T30" fmla="*/ 47 w 84"/>
                  <a:gd name="T31" fmla="*/ 76 h 83"/>
                  <a:gd name="T32" fmla="*/ 44 w 84"/>
                  <a:gd name="T33" fmla="*/ 70 h 83"/>
                  <a:gd name="T34" fmla="*/ 32 w 84"/>
                  <a:gd name="T35" fmla="*/ 71 h 83"/>
                  <a:gd name="T36" fmla="*/ 31 w 84"/>
                  <a:gd name="T37" fmla="*/ 57 h 83"/>
                  <a:gd name="T38" fmla="*/ 26 w 84"/>
                  <a:gd name="T39" fmla="*/ 66 h 83"/>
                  <a:gd name="T40" fmla="*/ 21 w 84"/>
                  <a:gd name="T41" fmla="*/ 55 h 83"/>
                  <a:gd name="T42" fmla="*/ 15 w 84"/>
                  <a:gd name="T43" fmla="*/ 65 h 83"/>
                  <a:gd name="T44" fmla="*/ 11 w 84"/>
                  <a:gd name="T45" fmla="*/ 55 h 83"/>
                  <a:gd name="T46" fmla="*/ 3 w 84"/>
                  <a:gd name="T47" fmla="*/ 58 h 83"/>
                  <a:gd name="T48" fmla="*/ 7 w 84"/>
                  <a:gd name="T49" fmla="*/ 54 h 83"/>
                  <a:gd name="T50" fmla="*/ 8 w 84"/>
                  <a:gd name="T51" fmla="*/ 4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4" h="83">
                    <a:moveTo>
                      <a:pt x="8" y="45"/>
                    </a:moveTo>
                    <a:cubicBezTo>
                      <a:pt x="8" y="42"/>
                      <a:pt x="7" y="43"/>
                      <a:pt x="6" y="41"/>
                    </a:cubicBezTo>
                    <a:cubicBezTo>
                      <a:pt x="5" y="41"/>
                      <a:pt x="0" y="40"/>
                      <a:pt x="4" y="38"/>
                    </a:cubicBezTo>
                    <a:cubicBezTo>
                      <a:pt x="5" y="37"/>
                      <a:pt x="8" y="39"/>
                      <a:pt x="9" y="39"/>
                    </a:cubicBezTo>
                    <a:cubicBezTo>
                      <a:pt x="13" y="33"/>
                      <a:pt x="3" y="34"/>
                      <a:pt x="7" y="30"/>
                    </a:cubicBezTo>
                    <a:cubicBezTo>
                      <a:pt x="8" y="29"/>
                      <a:pt x="11" y="30"/>
                      <a:pt x="12" y="28"/>
                    </a:cubicBezTo>
                    <a:cubicBezTo>
                      <a:pt x="14" y="26"/>
                      <a:pt x="12" y="23"/>
                      <a:pt x="12" y="21"/>
                    </a:cubicBezTo>
                    <a:cubicBezTo>
                      <a:pt x="15" y="0"/>
                      <a:pt x="49" y="1"/>
                      <a:pt x="68" y="18"/>
                    </a:cubicBezTo>
                    <a:cubicBezTo>
                      <a:pt x="79" y="28"/>
                      <a:pt x="80" y="56"/>
                      <a:pt x="80" y="57"/>
                    </a:cubicBezTo>
                    <a:cubicBezTo>
                      <a:pt x="78" y="60"/>
                      <a:pt x="84" y="62"/>
                      <a:pt x="82" y="67"/>
                    </a:cubicBezTo>
                    <a:cubicBezTo>
                      <a:pt x="80" y="71"/>
                      <a:pt x="75" y="63"/>
                      <a:pt x="73" y="71"/>
                    </a:cubicBezTo>
                    <a:cubicBezTo>
                      <a:pt x="72" y="74"/>
                      <a:pt x="69" y="83"/>
                      <a:pt x="64" y="80"/>
                    </a:cubicBezTo>
                    <a:cubicBezTo>
                      <a:pt x="61" y="78"/>
                      <a:pt x="64" y="68"/>
                      <a:pt x="58" y="71"/>
                    </a:cubicBezTo>
                    <a:cubicBezTo>
                      <a:pt x="60" y="77"/>
                      <a:pt x="54" y="83"/>
                      <a:pt x="52" y="76"/>
                    </a:cubicBezTo>
                    <a:cubicBezTo>
                      <a:pt x="51" y="74"/>
                      <a:pt x="56" y="62"/>
                      <a:pt x="48" y="66"/>
                    </a:cubicBezTo>
                    <a:cubicBezTo>
                      <a:pt x="49" y="69"/>
                      <a:pt x="50" y="75"/>
                      <a:pt x="47" y="76"/>
                    </a:cubicBezTo>
                    <a:cubicBezTo>
                      <a:pt x="42" y="78"/>
                      <a:pt x="43" y="73"/>
                      <a:pt x="44" y="70"/>
                    </a:cubicBezTo>
                    <a:cubicBezTo>
                      <a:pt x="39" y="67"/>
                      <a:pt x="36" y="76"/>
                      <a:pt x="32" y="71"/>
                    </a:cubicBezTo>
                    <a:cubicBezTo>
                      <a:pt x="29" y="67"/>
                      <a:pt x="35" y="60"/>
                      <a:pt x="31" y="57"/>
                    </a:cubicBezTo>
                    <a:cubicBezTo>
                      <a:pt x="26" y="53"/>
                      <a:pt x="32" y="67"/>
                      <a:pt x="26" y="66"/>
                    </a:cubicBezTo>
                    <a:cubicBezTo>
                      <a:pt x="19" y="66"/>
                      <a:pt x="26" y="57"/>
                      <a:pt x="21" y="55"/>
                    </a:cubicBezTo>
                    <a:cubicBezTo>
                      <a:pt x="18" y="57"/>
                      <a:pt x="20" y="68"/>
                      <a:pt x="15" y="65"/>
                    </a:cubicBezTo>
                    <a:cubicBezTo>
                      <a:pt x="11" y="62"/>
                      <a:pt x="19" y="53"/>
                      <a:pt x="11" y="55"/>
                    </a:cubicBezTo>
                    <a:cubicBezTo>
                      <a:pt x="9" y="55"/>
                      <a:pt x="3" y="66"/>
                      <a:pt x="3" y="58"/>
                    </a:cubicBezTo>
                    <a:cubicBezTo>
                      <a:pt x="2" y="55"/>
                      <a:pt x="6" y="56"/>
                      <a:pt x="7" y="54"/>
                    </a:cubicBezTo>
                    <a:cubicBezTo>
                      <a:pt x="9" y="52"/>
                      <a:pt x="9" y="47"/>
                      <a:pt x="8" y="45"/>
                    </a:cubicBezTo>
                    <a:close/>
                  </a:path>
                </a:pathLst>
              </a:custGeom>
              <a:noFill/>
              <a:ln w="7938" cap="rnd">
                <a:solidFill>
                  <a:srgbClr val="333333"/>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595" name="Freeform 167"/>
              <p:cNvSpPr>
                <a:spLocks/>
              </p:cNvSpPr>
              <p:nvPr/>
            </p:nvSpPr>
            <p:spPr bwMode="auto">
              <a:xfrm>
                <a:off x="2131" y="2880"/>
                <a:ext cx="110" cy="91"/>
              </a:xfrm>
              <a:custGeom>
                <a:avLst/>
                <a:gdLst>
                  <a:gd name="T0" fmla="*/ 7 w 44"/>
                  <a:gd name="T1" fmla="*/ 2 h 34"/>
                  <a:gd name="T2" fmla="*/ 6 w 44"/>
                  <a:gd name="T3" fmla="*/ 22 h 34"/>
                  <a:gd name="T4" fmla="*/ 14 w 44"/>
                  <a:gd name="T5" fmla="*/ 31 h 34"/>
                  <a:gd name="T6" fmla="*/ 25 w 44"/>
                  <a:gd name="T7" fmla="*/ 33 h 34"/>
                  <a:gd name="T8" fmla="*/ 39 w 44"/>
                  <a:gd name="T9" fmla="*/ 29 h 34"/>
                  <a:gd name="T10" fmla="*/ 42 w 44"/>
                  <a:gd name="T11" fmla="*/ 12 h 34"/>
                  <a:gd name="T12" fmla="*/ 39 w 44"/>
                  <a:gd name="T13" fmla="*/ 3 h 34"/>
                  <a:gd name="T14" fmla="*/ 29 w 44"/>
                  <a:gd name="T15" fmla="*/ 6 h 34"/>
                  <a:gd name="T16" fmla="*/ 23 w 44"/>
                  <a:gd name="T17" fmla="*/ 6 h 34"/>
                  <a:gd name="T18" fmla="*/ 18 w 44"/>
                  <a:gd name="T19" fmla="*/ 2 h 34"/>
                  <a:gd name="T20" fmla="*/ 7 w 44"/>
                  <a:gd name="T21" fmla="*/ 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34">
                    <a:moveTo>
                      <a:pt x="7" y="2"/>
                    </a:moveTo>
                    <a:cubicBezTo>
                      <a:pt x="0" y="7"/>
                      <a:pt x="2" y="16"/>
                      <a:pt x="6" y="22"/>
                    </a:cubicBezTo>
                    <a:cubicBezTo>
                      <a:pt x="8" y="25"/>
                      <a:pt x="11" y="29"/>
                      <a:pt x="14" y="31"/>
                    </a:cubicBezTo>
                    <a:cubicBezTo>
                      <a:pt x="18" y="33"/>
                      <a:pt x="22" y="33"/>
                      <a:pt x="25" y="33"/>
                    </a:cubicBezTo>
                    <a:cubicBezTo>
                      <a:pt x="30" y="33"/>
                      <a:pt x="35" y="34"/>
                      <a:pt x="39" y="29"/>
                    </a:cubicBezTo>
                    <a:cubicBezTo>
                      <a:pt x="42" y="24"/>
                      <a:pt x="41" y="18"/>
                      <a:pt x="42" y="12"/>
                    </a:cubicBezTo>
                    <a:cubicBezTo>
                      <a:pt x="42" y="8"/>
                      <a:pt x="44" y="5"/>
                      <a:pt x="39" y="3"/>
                    </a:cubicBezTo>
                    <a:cubicBezTo>
                      <a:pt x="36" y="3"/>
                      <a:pt x="32" y="6"/>
                      <a:pt x="29" y="6"/>
                    </a:cubicBezTo>
                    <a:cubicBezTo>
                      <a:pt x="27" y="6"/>
                      <a:pt x="25" y="7"/>
                      <a:pt x="23" y="6"/>
                    </a:cubicBezTo>
                    <a:cubicBezTo>
                      <a:pt x="21" y="4"/>
                      <a:pt x="22" y="3"/>
                      <a:pt x="18" y="2"/>
                    </a:cubicBezTo>
                    <a:cubicBezTo>
                      <a:pt x="14" y="1"/>
                      <a:pt x="11" y="0"/>
                      <a:pt x="7" y="2"/>
                    </a:cubicBezTo>
                    <a:close/>
                  </a:path>
                </a:pathLst>
              </a:custGeom>
              <a:solidFill>
                <a:srgbClr val="BFE6B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596" name="Freeform 168"/>
              <p:cNvSpPr>
                <a:spLocks/>
              </p:cNvSpPr>
              <p:nvPr/>
            </p:nvSpPr>
            <p:spPr bwMode="auto">
              <a:xfrm>
                <a:off x="2131" y="2880"/>
                <a:ext cx="110" cy="91"/>
              </a:xfrm>
              <a:custGeom>
                <a:avLst/>
                <a:gdLst>
                  <a:gd name="T0" fmla="*/ 7 w 44"/>
                  <a:gd name="T1" fmla="*/ 2 h 34"/>
                  <a:gd name="T2" fmla="*/ 6 w 44"/>
                  <a:gd name="T3" fmla="*/ 22 h 34"/>
                  <a:gd name="T4" fmla="*/ 14 w 44"/>
                  <a:gd name="T5" fmla="*/ 31 h 34"/>
                  <a:gd name="T6" fmla="*/ 25 w 44"/>
                  <a:gd name="T7" fmla="*/ 33 h 34"/>
                  <a:gd name="T8" fmla="*/ 39 w 44"/>
                  <a:gd name="T9" fmla="*/ 29 h 34"/>
                  <a:gd name="T10" fmla="*/ 42 w 44"/>
                  <a:gd name="T11" fmla="*/ 12 h 34"/>
                  <a:gd name="T12" fmla="*/ 39 w 44"/>
                  <a:gd name="T13" fmla="*/ 3 h 34"/>
                  <a:gd name="T14" fmla="*/ 29 w 44"/>
                  <a:gd name="T15" fmla="*/ 6 h 34"/>
                  <a:gd name="T16" fmla="*/ 23 w 44"/>
                  <a:gd name="T17" fmla="*/ 6 h 34"/>
                  <a:gd name="T18" fmla="*/ 18 w 44"/>
                  <a:gd name="T19" fmla="*/ 2 h 34"/>
                  <a:gd name="T20" fmla="*/ 7 w 44"/>
                  <a:gd name="T21" fmla="*/ 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34">
                    <a:moveTo>
                      <a:pt x="7" y="2"/>
                    </a:moveTo>
                    <a:cubicBezTo>
                      <a:pt x="0" y="7"/>
                      <a:pt x="2" y="16"/>
                      <a:pt x="6" y="22"/>
                    </a:cubicBezTo>
                    <a:cubicBezTo>
                      <a:pt x="8" y="25"/>
                      <a:pt x="11" y="29"/>
                      <a:pt x="14" y="31"/>
                    </a:cubicBezTo>
                    <a:cubicBezTo>
                      <a:pt x="18" y="33"/>
                      <a:pt x="22" y="33"/>
                      <a:pt x="25" y="33"/>
                    </a:cubicBezTo>
                    <a:cubicBezTo>
                      <a:pt x="30" y="33"/>
                      <a:pt x="35" y="34"/>
                      <a:pt x="39" y="29"/>
                    </a:cubicBezTo>
                    <a:cubicBezTo>
                      <a:pt x="42" y="24"/>
                      <a:pt x="41" y="18"/>
                      <a:pt x="42" y="12"/>
                    </a:cubicBezTo>
                    <a:cubicBezTo>
                      <a:pt x="42" y="8"/>
                      <a:pt x="44" y="5"/>
                      <a:pt x="39" y="3"/>
                    </a:cubicBezTo>
                    <a:cubicBezTo>
                      <a:pt x="36" y="3"/>
                      <a:pt x="32" y="6"/>
                      <a:pt x="29" y="6"/>
                    </a:cubicBezTo>
                    <a:cubicBezTo>
                      <a:pt x="27" y="6"/>
                      <a:pt x="25" y="7"/>
                      <a:pt x="23" y="6"/>
                    </a:cubicBezTo>
                    <a:cubicBezTo>
                      <a:pt x="21" y="4"/>
                      <a:pt x="22" y="3"/>
                      <a:pt x="18" y="2"/>
                    </a:cubicBezTo>
                    <a:cubicBezTo>
                      <a:pt x="14" y="1"/>
                      <a:pt x="11" y="0"/>
                      <a:pt x="7" y="2"/>
                    </a:cubicBezTo>
                    <a:close/>
                  </a:path>
                </a:pathLst>
              </a:custGeom>
              <a:solidFill>
                <a:srgbClr val="C894B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597" name="Freeform 169"/>
              <p:cNvSpPr>
                <a:spLocks/>
              </p:cNvSpPr>
              <p:nvPr/>
            </p:nvSpPr>
            <p:spPr bwMode="auto">
              <a:xfrm>
                <a:off x="2153" y="2909"/>
                <a:ext cx="80" cy="56"/>
              </a:xfrm>
              <a:custGeom>
                <a:avLst/>
                <a:gdLst>
                  <a:gd name="T0" fmla="*/ 0 w 32"/>
                  <a:gd name="T1" fmla="*/ 12 h 21"/>
                  <a:gd name="T2" fmla="*/ 10 w 32"/>
                  <a:gd name="T3" fmla="*/ 20 h 21"/>
                  <a:gd name="T4" fmla="*/ 23 w 32"/>
                  <a:gd name="T5" fmla="*/ 20 h 21"/>
                  <a:gd name="T6" fmla="*/ 30 w 32"/>
                  <a:gd name="T7" fmla="*/ 13 h 21"/>
                  <a:gd name="T8" fmla="*/ 32 w 32"/>
                  <a:gd name="T9" fmla="*/ 0 h 21"/>
                  <a:gd name="T10" fmla="*/ 26 w 32"/>
                  <a:gd name="T11" fmla="*/ 16 h 21"/>
                  <a:gd name="T12" fmla="*/ 15 w 32"/>
                  <a:gd name="T13" fmla="*/ 18 h 21"/>
                  <a:gd name="T14" fmla="*/ 0 w 32"/>
                  <a:gd name="T15" fmla="*/ 12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1">
                    <a:moveTo>
                      <a:pt x="0" y="12"/>
                    </a:moveTo>
                    <a:cubicBezTo>
                      <a:pt x="4" y="17"/>
                      <a:pt x="5" y="18"/>
                      <a:pt x="10" y="20"/>
                    </a:cubicBezTo>
                    <a:cubicBezTo>
                      <a:pt x="15" y="21"/>
                      <a:pt x="20" y="20"/>
                      <a:pt x="23" y="20"/>
                    </a:cubicBezTo>
                    <a:cubicBezTo>
                      <a:pt x="27" y="21"/>
                      <a:pt x="30" y="17"/>
                      <a:pt x="30" y="13"/>
                    </a:cubicBezTo>
                    <a:cubicBezTo>
                      <a:pt x="31" y="10"/>
                      <a:pt x="30" y="5"/>
                      <a:pt x="32" y="0"/>
                    </a:cubicBezTo>
                    <a:cubicBezTo>
                      <a:pt x="30" y="4"/>
                      <a:pt x="30" y="12"/>
                      <a:pt x="26" y="16"/>
                    </a:cubicBezTo>
                    <a:cubicBezTo>
                      <a:pt x="22" y="20"/>
                      <a:pt x="20" y="19"/>
                      <a:pt x="15" y="18"/>
                    </a:cubicBezTo>
                    <a:cubicBezTo>
                      <a:pt x="9" y="18"/>
                      <a:pt x="4" y="17"/>
                      <a:pt x="0" y="12"/>
                    </a:cubicBezTo>
                    <a:close/>
                  </a:path>
                </a:pathLst>
              </a:custGeom>
              <a:solidFill>
                <a:srgbClr val="A9669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598" name="Freeform 170"/>
              <p:cNvSpPr>
                <a:spLocks/>
              </p:cNvSpPr>
              <p:nvPr/>
            </p:nvSpPr>
            <p:spPr bwMode="auto">
              <a:xfrm>
                <a:off x="2176" y="2888"/>
                <a:ext cx="45" cy="19"/>
              </a:xfrm>
              <a:custGeom>
                <a:avLst/>
                <a:gdLst>
                  <a:gd name="T0" fmla="*/ 0 w 18"/>
                  <a:gd name="T1" fmla="*/ 0 h 7"/>
                  <a:gd name="T2" fmla="*/ 3 w 18"/>
                  <a:gd name="T3" fmla="*/ 2 h 7"/>
                  <a:gd name="T4" fmla="*/ 9 w 18"/>
                  <a:gd name="T5" fmla="*/ 5 h 7"/>
                  <a:gd name="T6" fmla="*/ 18 w 18"/>
                  <a:gd name="T7" fmla="*/ 2 h 7"/>
                  <a:gd name="T8" fmla="*/ 8 w 18"/>
                  <a:gd name="T9" fmla="*/ 7 h 7"/>
                  <a:gd name="T10" fmla="*/ 0 w 18"/>
                  <a:gd name="T11" fmla="*/ 0 h 7"/>
                </a:gdLst>
                <a:ahLst/>
                <a:cxnLst>
                  <a:cxn ang="0">
                    <a:pos x="T0" y="T1"/>
                  </a:cxn>
                  <a:cxn ang="0">
                    <a:pos x="T2" y="T3"/>
                  </a:cxn>
                  <a:cxn ang="0">
                    <a:pos x="T4" y="T5"/>
                  </a:cxn>
                  <a:cxn ang="0">
                    <a:pos x="T6" y="T7"/>
                  </a:cxn>
                  <a:cxn ang="0">
                    <a:pos x="T8" y="T9"/>
                  </a:cxn>
                  <a:cxn ang="0">
                    <a:pos x="T10" y="T11"/>
                  </a:cxn>
                </a:cxnLst>
                <a:rect l="0" t="0" r="r" b="b"/>
                <a:pathLst>
                  <a:path w="18" h="7">
                    <a:moveTo>
                      <a:pt x="0" y="0"/>
                    </a:moveTo>
                    <a:cubicBezTo>
                      <a:pt x="1" y="1"/>
                      <a:pt x="2" y="2"/>
                      <a:pt x="3" y="2"/>
                    </a:cubicBezTo>
                    <a:cubicBezTo>
                      <a:pt x="5" y="4"/>
                      <a:pt x="6" y="6"/>
                      <a:pt x="9" y="5"/>
                    </a:cubicBezTo>
                    <a:cubicBezTo>
                      <a:pt x="14" y="4"/>
                      <a:pt x="18" y="2"/>
                      <a:pt x="18" y="2"/>
                    </a:cubicBezTo>
                    <a:cubicBezTo>
                      <a:pt x="15" y="4"/>
                      <a:pt x="11" y="7"/>
                      <a:pt x="8" y="7"/>
                    </a:cubicBezTo>
                    <a:cubicBezTo>
                      <a:pt x="5" y="6"/>
                      <a:pt x="1" y="2"/>
                      <a:pt x="0"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599" name="Freeform 171"/>
              <p:cNvSpPr>
                <a:spLocks/>
              </p:cNvSpPr>
              <p:nvPr/>
            </p:nvSpPr>
            <p:spPr bwMode="auto">
              <a:xfrm>
                <a:off x="2131" y="2880"/>
                <a:ext cx="110" cy="91"/>
              </a:xfrm>
              <a:custGeom>
                <a:avLst/>
                <a:gdLst>
                  <a:gd name="T0" fmla="*/ 7 w 44"/>
                  <a:gd name="T1" fmla="*/ 2 h 34"/>
                  <a:gd name="T2" fmla="*/ 6 w 44"/>
                  <a:gd name="T3" fmla="*/ 22 h 34"/>
                  <a:gd name="T4" fmla="*/ 14 w 44"/>
                  <a:gd name="T5" fmla="*/ 31 h 34"/>
                  <a:gd name="T6" fmla="*/ 25 w 44"/>
                  <a:gd name="T7" fmla="*/ 33 h 34"/>
                  <a:gd name="T8" fmla="*/ 39 w 44"/>
                  <a:gd name="T9" fmla="*/ 29 h 34"/>
                  <a:gd name="T10" fmla="*/ 42 w 44"/>
                  <a:gd name="T11" fmla="*/ 12 h 34"/>
                  <a:gd name="T12" fmla="*/ 39 w 44"/>
                  <a:gd name="T13" fmla="*/ 3 h 34"/>
                  <a:gd name="T14" fmla="*/ 29 w 44"/>
                  <a:gd name="T15" fmla="*/ 6 h 34"/>
                  <a:gd name="T16" fmla="*/ 23 w 44"/>
                  <a:gd name="T17" fmla="*/ 6 h 34"/>
                  <a:gd name="T18" fmla="*/ 18 w 44"/>
                  <a:gd name="T19" fmla="*/ 2 h 34"/>
                  <a:gd name="T20" fmla="*/ 7 w 44"/>
                  <a:gd name="T21" fmla="*/ 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34">
                    <a:moveTo>
                      <a:pt x="7" y="2"/>
                    </a:moveTo>
                    <a:cubicBezTo>
                      <a:pt x="0" y="7"/>
                      <a:pt x="2" y="16"/>
                      <a:pt x="6" y="22"/>
                    </a:cubicBezTo>
                    <a:cubicBezTo>
                      <a:pt x="8" y="25"/>
                      <a:pt x="11" y="29"/>
                      <a:pt x="14" y="31"/>
                    </a:cubicBezTo>
                    <a:cubicBezTo>
                      <a:pt x="18" y="33"/>
                      <a:pt x="22" y="33"/>
                      <a:pt x="25" y="33"/>
                    </a:cubicBezTo>
                    <a:cubicBezTo>
                      <a:pt x="30" y="33"/>
                      <a:pt x="35" y="34"/>
                      <a:pt x="39" y="29"/>
                    </a:cubicBezTo>
                    <a:cubicBezTo>
                      <a:pt x="42" y="24"/>
                      <a:pt x="41" y="18"/>
                      <a:pt x="42" y="12"/>
                    </a:cubicBezTo>
                    <a:cubicBezTo>
                      <a:pt x="42" y="8"/>
                      <a:pt x="44" y="5"/>
                      <a:pt x="39" y="3"/>
                    </a:cubicBezTo>
                    <a:cubicBezTo>
                      <a:pt x="36" y="3"/>
                      <a:pt x="32" y="6"/>
                      <a:pt x="29" y="6"/>
                    </a:cubicBezTo>
                    <a:cubicBezTo>
                      <a:pt x="27" y="6"/>
                      <a:pt x="25" y="7"/>
                      <a:pt x="23" y="6"/>
                    </a:cubicBezTo>
                    <a:cubicBezTo>
                      <a:pt x="21" y="4"/>
                      <a:pt x="22" y="3"/>
                      <a:pt x="18" y="2"/>
                    </a:cubicBezTo>
                    <a:cubicBezTo>
                      <a:pt x="14" y="1"/>
                      <a:pt x="11" y="0"/>
                      <a:pt x="7" y="2"/>
                    </a:cubicBezTo>
                    <a:close/>
                  </a:path>
                </a:pathLst>
              </a:custGeom>
              <a:noFill/>
              <a:ln w="4763" cap="rnd">
                <a:solidFill>
                  <a:srgbClr val="333333"/>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600" name="Freeform 172"/>
              <p:cNvSpPr>
                <a:spLocks/>
              </p:cNvSpPr>
              <p:nvPr/>
            </p:nvSpPr>
            <p:spPr bwMode="auto">
              <a:xfrm>
                <a:off x="2141" y="2880"/>
                <a:ext cx="17" cy="21"/>
              </a:xfrm>
              <a:custGeom>
                <a:avLst/>
                <a:gdLst>
                  <a:gd name="T0" fmla="*/ 1 w 7"/>
                  <a:gd name="T1" fmla="*/ 6 h 8"/>
                  <a:gd name="T2" fmla="*/ 1 w 7"/>
                  <a:gd name="T3" fmla="*/ 1 h 8"/>
                  <a:gd name="T4" fmla="*/ 6 w 7"/>
                  <a:gd name="T5" fmla="*/ 2 h 8"/>
                  <a:gd name="T6" fmla="*/ 5 w 7"/>
                  <a:gd name="T7" fmla="*/ 7 h 8"/>
                  <a:gd name="T8" fmla="*/ 1 w 7"/>
                  <a:gd name="T9" fmla="*/ 6 h 8"/>
                </a:gdLst>
                <a:ahLst/>
                <a:cxnLst>
                  <a:cxn ang="0">
                    <a:pos x="T0" y="T1"/>
                  </a:cxn>
                  <a:cxn ang="0">
                    <a:pos x="T2" y="T3"/>
                  </a:cxn>
                  <a:cxn ang="0">
                    <a:pos x="T4" y="T5"/>
                  </a:cxn>
                  <a:cxn ang="0">
                    <a:pos x="T6" y="T7"/>
                  </a:cxn>
                  <a:cxn ang="0">
                    <a:pos x="T8" y="T9"/>
                  </a:cxn>
                </a:cxnLst>
                <a:rect l="0" t="0" r="r" b="b"/>
                <a:pathLst>
                  <a:path w="7" h="8">
                    <a:moveTo>
                      <a:pt x="1" y="6"/>
                    </a:moveTo>
                    <a:cubicBezTo>
                      <a:pt x="0" y="4"/>
                      <a:pt x="0" y="2"/>
                      <a:pt x="1" y="1"/>
                    </a:cubicBezTo>
                    <a:cubicBezTo>
                      <a:pt x="3" y="0"/>
                      <a:pt x="5" y="0"/>
                      <a:pt x="6" y="2"/>
                    </a:cubicBezTo>
                    <a:cubicBezTo>
                      <a:pt x="7" y="3"/>
                      <a:pt x="7" y="6"/>
                      <a:pt x="5" y="7"/>
                    </a:cubicBezTo>
                    <a:cubicBezTo>
                      <a:pt x="4" y="8"/>
                      <a:pt x="2" y="7"/>
                      <a:pt x="1" y="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601" name="Freeform 173"/>
              <p:cNvSpPr>
                <a:spLocks/>
              </p:cNvSpPr>
              <p:nvPr/>
            </p:nvSpPr>
            <p:spPr bwMode="auto">
              <a:xfrm>
                <a:off x="2158" y="2875"/>
                <a:ext cx="10" cy="10"/>
              </a:xfrm>
              <a:custGeom>
                <a:avLst/>
                <a:gdLst>
                  <a:gd name="T0" fmla="*/ 1 w 4"/>
                  <a:gd name="T1" fmla="*/ 3 h 4"/>
                  <a:gd name="T2" fmla="*/ 1 w 4"/>
                  <a:gd name="T3" fmla="*/ 1 h 4"/>
                  <a:gd name="T4" fmla="*/ 4 w 4"/>
                  <a:gd name="T5" fmla="*/ 1 h 4"/>
                  <a:gd name="T6" fmla="*/ 3 w 4"/>
                  <a:gd name="T7" fmla="*/ 4 h 4"/>
                  <a:gd name="T8" fmla="*/ 1 w 4"/>
                  <a:gd name="T9" fmla="*/ 3 h 4"/>
                </a:gdLst>
                <a:ahLst/>
                <a:cxnLst>
                  <a:cxn ang="0">
                    <a:pos x="T0" y="T1"/>
                  </a:cxn>
                  <a:cxn ang="0">
                    <a:pos x="T2" y="T3"/>
                  </a:cxn>
                  <a:cxn ang="0">
                    <a:pos x="T4" y="T5"/>
                  </a:cxn>
                  <a:cxn ang="0">
                    <a:pos x="T6" y="T7"/>
                  </a:cxn>
                  <a:cxn ang="0">
                    <a:pos x="T8" y="T9"/>
                  </a:cxn>
                </a:cxnLst>
                <a:rect l="0" t="0" r="r" b="b"/>
                <a:pathLst>
                  <a:path w="4" h="4">
                    <a:moveTo>
                      <a:pt x="1" y="3"/>
                    </a:moveTo>
                    <a:cubicBezTo>
                      <a:pt x="0" y="3"/>
                      <a:pt x="1" y="1"/>
                      <a:pt x="1" y="1"/>
                    </a:cubicBezTo>
                    <a:cubicBezTo>
                      <a:pt x="2" y="0"/>
                      <a:pt x="3" y="0"/>
                      <a:pt x="4" y="1"/>
                    </a:cubicBezTo>
                    <a:cubicBezTo>
                      <a:pt x="4" y="2"/>
                      <a:pt x="4" y="3"/>
                      <a:pt x="3" y="4"/>
                    </a:cubicBezTo>
                    <a:cubicBezTo>
                      <a:pt x="3" y="4"/>
                      <a:pt x="1" y="4"/>
                      <a:pt x="1" y="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602" name="Freeform 174"/>
              <p:cNvSpPr>
                <a:spLocks/>
              </p:cNvSpPr>
              <p:nvPr/>
            </p:nvSpPr>
            <p:spPr bwMode="auto">
              <a:xfrm>
                <a:off x="2133" y="2896"/>
                <a:ext cx="8" cy="8"/>
              </a:xfrm>
              <a:custGeom>
                <a:avLst/>
                <a:gdLst>
                  <a:gd name="T0" fmla="*/ 0 w 3"/>
                  <a:gd name="T1" fmla="*/ 3 h 3"/>
                  <a:gd name="T2" fmla="*/ 0 w 3"/>
                  <a:gd name="T3" fmla="*/ 1 h 3"/>
                  <a:gd name="T4" fmla="*/ 2 w 3"/>
                  <a:gd name="T5" fmla="*/ 1 h 3"/>
                  <a:gd name="T6" fmla="*/ 2 w 3"/>
                  <a:gd name="T7" fmla="*/ 3 h 3"/>
                  <a:gd name="T8" fmla="*/ 0 w 3"/>
                  <a:gd name="T9" fmla="*/ 3 h 3"/>
                </a:gdLst>
                <a:ahLst/>
                <a:cxnLst>
                  <a:cxn ang="0">
                    <a:pos x="T0" y="T1"/>
                  </a:cxn>
                  <a:cxn ang="0">
                    <a:pos x="T2" y="T3"/>
                  </a:cxn>
                  <a:cxn ang="0">
                    <a:pos x="T4" y="T5"/>
                  </a:cxn>
                  <a:cxn ang="0">
                    <a:pos x="T6" y="T7"/>
                  </a:cxn>
                  <a:cxn ang="0">
                    <a:pos x="T8" y="T9"/>
                  </a:cxn>
                </a:cxnLst>
                <a:rect l="0" t="0" r="r" b="b"/>
                <a:pathLst>
                  <a:path w="3" h="3">
                    <a:moveTo>
                      <a:pt x="0" y="3"/>
                    </a:moveTo>
                    <a:cubicBezTo>
                      <a:pt x="0" y="2"/>
                      <a:pt x="0" y="1"/>
                      <a:pt x="0" y="1"/>
                    </a:cubicBezTo>
                    <a:cubicBezTo>
                      <a:pt x="1" y="0"/>
                      <a:pt x="2" y="0"/>
                      <a:pt x="2" y="1"/>
                    </a:cubicBezTo>
                    <a:cubicBezTo>
                      <a:pt x="3" y="2"/>
                      <a:pt x="3" y="2"/>
                      <a:pt x="2" y="3"/>
                    </a:cubicBezTo>
                    <a:cubicBezTo>
                      <a:pt x="1" y="3"/>
                      <a:pt x="1" y="3"/>
                      <a:pt x="0" y="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603" name="Freeform 175"/>
              <p:cNvSpPr>
                <a:spLocks/>
              </p:cNvSpPr>
              <p:nvPr/>
            </p:nvSpPr>
            <p:spPr bwMode="auto">
              <a:xfrm>
                <a:off x="2136" y="2869"/>
                <a:ext cx="137" cy="155"/>
              </a:xfrm>
              <a:custGeom>
                <a:avLst/>
                <a:gdLst>
                  <a:gd name="T0" fmla="*/ 11 w 55"/>
                  <a:gd name="T1" fmla="*/ 41 h 58"/>
                  <a:gd name="T2" fmla="*/ 13 w 55"/>
                  <a:gd name="T3" fmla="*/ 49 h 58"/>
                  <a:gd name="T4" fmla="*/ 20 w 55"/>
                  <a:gd name="T5" fmla="*/ 50 h 58"/>
                  <a:gd name="T6" fmla="*/ 28 w 55"/>
                  <a:gd name="T7" fmla="*/ 45 h 58"/>
                  <a:gd name="T8" fmla="*/ 32 w 55"/>
                  <a:gd name="T9" fmla="*/ 51 h 58"/>
                  <a:gd name="T10" fmla="*/ 40 w 55"/>
                  <a:gd name="T11" fmla="*/ 51 h 58"/>
                  <a:gd name="T12" fmla="*/ 46 w 55"/>
                  <a:gd name="T13" fmla="*/ 53 h 58"/>
                  <a:gd name="T14" fmla="*/ 52 w 55"/>
                  <a:gd name="T15" fmla="*/ 47 h 58"/>
                  <a:gd name="T16" fmla="*/ 54 w 55"/>
                  <a:gd name="T17" fmla="*/ 44 h 58"/>
                  <a:gd name="T18" fmla="*/ 52 w 55"/>
                  <a:gd name="T19" fmla="*/ 39 h 58"/>
                  <a:gd name="T20" fmla="*/ 52 w 55"/>
                  <a:gd name="T21" fmla="*/ 29 h 58"/>
                  <a:gd name="T22" fmla="*/ 49 w 55"/>
                  <a:gd name="T23" fmla="*/ 18 h 58"/>
                  <a:gd name="T24" fmla="*/ 38 w 55"/>
                  <a:gd name="T25" fmla="*/ 0 h 58"/>
                  <a:gd name="T26" fmla="*/ 43 w 55"/>
                  <a:gd name="T27" fmla="*/ 13 h 58"/>
                  <a:gd name="T28" fmla="*/ 42 w 55"/>
                  <a:gd name="T29" fmla="*/ 24 h 58"/>
                  <a:gd name="T30" fmla="*/ 32 w 55"/>
                  <a:gd name="T31" fmla="*/ 38 h 58"/>
                  <a:gd name="T32" fmla="*/ 16 w 55"/>
                  <a:gd name="T33" fmla="*/ 39 h 58"/>
                  <a:gd name="T34" fmla="*/ 1 w 55"/>
                  <a:gd name="T35" fmla="*/ 31 h 58"/>
                  <a:gd name="T36" fmla="*/ 1 w 55"/>
                  <a:gd name="T37" fmla="*/ 40 h 58"/>
                  <a:gd name="T38" fmla="*/ 2 w 55"/>
                  <a:gd name="T39" fmla="*/ 34 h 58"/>
                  <a:gd name="T40" fmla="*/ 10 w 55"/>
                  <a:gd name="T41" fmla="*/ 3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 h="58">
                    <a:moveTo>
                      <a:pt x="11" y="41"/>
                    </a:moveTo>
                    <a:cubicBezTo>
                      <a:pt x="12" y="44"/>
                      <a:pt x="9" y="48"/>
                      <a:pt x="13" y="49"/>
                    </a:cubicBezTo>
                    <a:cubicBezTo>
                      <a:pt x="16" y="50"/>
                      <a:pt x="18" y="46"/>
                      <a:pt x="20" y="50"/>
                    </a:cubicBezTo>
                    <a:cubicBezTo>
                      <a:pt x="23" y="47"/>
                      <a:pt x="23" y="44"/>
                      <a:pt x="28" y="45"/>
                    </a:cubicBezTo>
                    <a:cubicBezTo>
                      <a:pt x="31" y="46"/>
                      <a:pt x="32" y="48"/>
                      <a:pt x="32" y="51"/>
                    </a:cubicBezTo>
                    <a:cubicBezTo>
                      <a:pt x="35" y="49"/>
                      <a:pt x="37" y="47"/>
                      <a:pt x="40" y="51"/>
                    </a:cubicBezTo>
                    <a:cubicBezTo>
                      <a:pt x="43" y="54"/>
                      <a:pt x="42" y="58"/>
                      <a:pt x="46" y="53"/>
                    </a:cubicBezTo>
                    <a:cubicBezTo>
                      <a:pt x="48" y="49"/>
                      <a:pt x="49" y="49"/>
                      <a:pt x="52" y="47"/>
                    </a:cubicBezTo>
                    <a:cubicBezTo>
                      <a:pt x="55" y="46"/>
                      <a:pt x="54" y="47"/>
                      <a:pt x="54" y="44"/>
                    </a:cubicBezTo>
                    <a:cubicBezTo>
                      <a:pt x="53" y="42"/>
                      <a:pt x="53" y="41"/>
                      <a:pt x="52" y="39"/>
                    </a:cubicBezTo>
                    <a:cubicBezTo>
                      <a:pt x="52" y="35"/>
                      <a:pt x="52" y="32"/>
                      <a:pt x="52" y="29"/>
                    </a:cubicBezTo>
                    <a:cubicBezTo>
                      <a:pt x="51" y="25"/>
                      <a:pt x="50" y="22"/>
                      <a:pt x="49" y="18"/>
                    </a:cubicBezTo>
                    <a:cubicBezTo>
                      <a:pt x="48" y="12"/>
                      <a:pt x="44" y="2"/>
                      <a:pt x="38" y="0"/>
                    </a:cubicBezTo>
                    <a:cubicBezTo>
                      <a:pt x="40" y="4"/>
                      <a:pt x="42" y="8"/>
                      <a:pt x="43" y="13"/>
                    </a:cubicBezTo>
                    <a:cubicBezTo>
                      <a:pt x="43" y="17"/>
                      <a:pt x="42" y="21"/>
                      <a:pt x="42" y="24"/>
                    </a:cubicBezTo>
                    <a:cubicBezTo>
                      <a:pt x="41" y="32"/>
                      <a:pt x="39" y="35"/>
                      <a:pt x="32" y="38"/>
                    </a:cubicBezTo>
                    <a:cubicBezTo>
                      <a:pt x="28" y="41"/>
                      <a:pt x="21" y="41"/>
                      <a:pt x="16" y="39"/>
                    </a:cubicBezTo>
                    <a:cubicBezTo>
                      <a:pt x="11" y="36"/>
                      <a:pt x="6" y="30"/>
                      <a:pt x="1" y="31"/>
                    </a:cubicBezTo>
                    <a:cubicBezTo>
                      <a:pt x="0" y="34"/>
                      <a:pt x="2" y="37"/>
                      <a:pt x="1" y="40"/>
                    </a:cubicBezTo>
                    <a:cubicBezTo>
                      <a:pt x="1" y="38"/>
                      <a:pt x="1" y="36"/>
                      <a:pt x="2" y="34"/>
                    </a:cubicBezTo>
                    <a:cubicBezTo>
                      <a:pt x="5" y="35"/>
                      <a:pt x="8" y="40"/>
                      <a:pt x="10" y="39"/>
                    </a:cubicBezTo>
                  </a:path>
                </a:pathLst>
              </a:custGeom>
              <a:solidFill>
                <a:srgbClr val="96D48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604" name="Freeform 176"/>
              <p:cNvSpPr>
                <a:spLocks/>
              </p:cNvSpPr>
              <p:nvPr/>
            </p:nvSpPr>
            <p:spPr bwMode="auto">
              <a:xfrm>
                <a:off x="2116" y="2835"/>
                <a:ext cx="72" cy="42"/>
              </a:xfrm>
              <a:custGeom>
                <a:avLst/>
                <a:gdLst>
                  <a:gd name="T0" fmla="*/ 0 w 29"/>
                  <a:gd name="T1" fmla="*/ 16 h 16"/>
                  <a:gd name="T2" fmla="*/ 29 w 29"/>
                  <a:gd name="T3" fmla="*/ 5 h 16"/>
                  <a:gd name="T4" fmla="*/ 0 w 29"/>
                  <a:gd name="T5" fmla="*/ 16 h 16"/>
                </a:gdLst>
                <a:ahLst/>
                <a:cxnLst>
                  <a:cxn ang="0">
                    <a:pos x="T0" y="T1"/>
                  </a:cxn>
                  <a:cxn ang="0">
                    <a:pos x="T2" y="T3"/>
                  </a:cxn>
                  <a:cxn ang="0">
                    <a:pos x="T4" y="T5"/>
                  </a:cxn>
                </a:cxnLst>
                <a:rect l="0" t="0" r="r" b="b"/>
                <a:pathLst>
                  <a:path w="29" h="16">
                    <a:moveTo>
                      <a:pt x="0" y="16"/>
                    </a:moveTo>
                    <a:cubicBezTo>
                      <a:pt x="3" y="5"/>
                      <a:pt x="14" y="0"/>
                      <a:pt x="29" y="5"/>
                    </a:cubicBezTo>
                    <a:cubicBezTo>
                      <a:pt x="24" y="4"/>
                      <a:pt x="5" y="5"/>
                      <a:pt x="0" y="16"/>
                    </a:cubicBezTo>
                    <a:close/>
                  </a:path>
                </a:pathLst>
              </a:custGeom>
              <a:solidFill>
                <a:srgbClr val="F0F9E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605" name="Freeform 177"/>
              <p:cNvSpPr>
                <a:spLocks/>
              </p:cNvSpPr>
              <p:nvPr/>
            </p:nvSpPr>
            <p:spPr bwMode="auto">
              <a:xfrm>
                <a:off x="2286" y="2923"/>
                <a:ext cx="237" cy="205"/>
              </a:xfrm>
              <a:custGeom>
                <a:avLst/>
                <a:gdLst>
                  <a:gd name="T0" fmla="*/ 30 w 95"/>
                  <a:gd name="T1" fmla="*/ 55 h 77"/>
                  <a:gd name="T2" fmla="*/ 22 w 95"/>
                  <a:gd name="T3" fmla="*/ 58 h 77"/>
                  <a:gd name="T4" fmla="*/ 23 w 95"/>
                  <a:gd name="T5" fmla="*/ 51 h 77"/>
                  <a:gd name="T6" fmla="*/ 15 w 95"/>
                  <a:gd name="T7" fmla="*/ 51 h 77"/>
                  <a:gd name="T8" fmla="*/ 10 w 95"/>
                  <a:gd name="T9" fmla="*/ 47 h 77"/>
                  <a:gd name="T10" fmla="*/ 15 w 95"/>
                  <a:gd name="T11" fmla="*/ 43 h 77"/>
                  <a:gd name="T12" fmla="*/ 4 w 95"/>
                  <a:gd name="T13" fmla="*/ 44 h 77"/>
                  <a:gd name="T14" fmla="*/ 4 w 95"/>
                  <a:gd name="T15" fmla="*/ 38 h 77"/>
                  <a:gd name="T16" fmla="*/ 16 w 95"/>
                  <a:gd name="T17" fmla="*/ 39 h 77"/>
                  <a:gd name="T18" fmla="*/ 28 w 95"/>
                  <a:gd name="T19" fmla="*/ 13 h 77"/>
                  <a:gd name="T20" fmla="*/ 45 w 95"/>
                  <a:gd name="T21" fmla="*/ 2 h 77"/>
                  <a:gd name="T22" fmla="*/ 92 w 95"/>
                  <a:gd name="T23" fmla="*/ 24 h 77"/>
                  <a:gd name="T24" fmla="*/ 87 w 95"/>
                  <a:gd name="T25" fmla="*/ 50 h 77"/>
                  <a:gd name="T26" fmla="*/ 81 w 95"/>
                  <a:gd name="T27" fmla="*/ 59 h 77"/>
                  <a:gd name="T28" fmla="*/ 73 w 95"/>
                  <a:gd name="T29" fmla="*/ 65 h 77"/>
                  <a:gd name="T30" fmla="*/ 70 w 95"/>
                  <a:gd name="T31" fmla="*/ 66 h 77"/>
                  <a:gd name="T32" fmla="*/ 68 w 95"/>
                  <a:gd name="T33" fmla="*/ 71 h 77"/>
                  <a:gd name="T34" fmla="*/ 66 w 95"/>
                  <a:gd name="T35" fmla="*/ 74 h 77"/>
                  <a:gd name="T36" fmla="*/ 66 w 95"/>
                  <a:gd name="T37" fmla="*/ 72 h 77"/>
                  <a:gd name="T38" fmla="*/ 66 w 95"/>
                  <a:gd name="T39" fmla="*/ 67 h 77"/>
                  <a:gd name="T40" fmla="*/ 64 w 95"/>
                  <a:gd name="T41" fmla="*/ 63 h 77"/>
                  <a:gd name="T42" fmla="*/ 61 w 95"/>
                  <a:gd name="T43" fmla="*/ 70 h 77"/>
                  <a:gd name="T44" fmla="*/ 60 w 95"/>
                  <a:gd name="T45" fmla="*/ 65 h 77"/>
                  <a:gd name="T46" fmla="*/ 59 w 95"/>
                  <a:gd name="T47" fmla="*/ 61 h 77"/>
                  <a:gd name="T48" fmla="*/ 57 w 95"/>
                  <a:gd name="T49" fmla="*/ 66 h 77"/>
                  <a:gd name="T50" fmla="*/ 58 w 95"/>
                  <a:gd name="T51" fmla="*/ 69 h 77"/>
                  <a:gd name="T52" fmla="*/ 57 w 95"/>
                  <a:gd name="T53" fmla="*/ 72 h 77"/>
                  <a:gd name="T54" fmla="*/ 57 w 95"/>
                  <a:gd name="T55" fmla="*/ 77 h 77"/>
                  <a:gd name="T56" fmla="*/ 55 w 95"/>
                  <a:gd name="T57" fmla="*/ 72 h 77"/>
                  <a:gd name="T58" fmla="*/ 54 w 95"/>
                  <a:gd name="T59" fmla="*/ 67 h 77"/>
                  <a:gd name="T60" fmla="*/ 54 w 95"/>
                  <a:gd name="T61" fmla="*/ 62 h 77"/>
                  <a:gd name="T62" fmla="*/ 52 w 95"/>
                  <a:gd name="T63" fmla="*/ 64 h 77"/>
                  <a:gd name="T64" fmla="*/ 47 w 95"/>
                  <a:gd name="T65" fmla="*/ 68 h 77"/>
                  <a:gd name="T66" fmla="*/ 50 w 95"/>
                  <a:gd name="T67" fmla="*/ 62 h 77"/>
                  <a:gd name="T68" fmla="*/ 30 w 95"/>
                  <a:gd name="T69" fmla="*/ 5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5" h="77">
                    <a:moveTo>
                      <a:pt x="30" y="55"/>
                    </a:moveTo>
                    <a:cubicBezTo>
                      <a:pt x="27" y="48"/>
                      <a:pt x="24" y="58"/>
                      <a:pt x="22" y="58"/>
                    </a:cubicBezTo>
                    <a:cubicBezTo>
                      <a:pt x="16" y="59"/>
                      <a:pt x="21" y="52"/>
                      <a:pt x="23" y="51"/>
                    </a:cubicBezTo>
                    <a:cubicBezTo>
                      <a:pt x="20" y="46"/>
                      <a:pt x="18" y="51"/>
                      <a:pt x="15" y="51"/>
                    </a:cubicBezTo>
                    <a:cubicBezTo>
                      <a:pt x="12" y="52"/>
                      <a:pt x="6" y="51"/>
                      <a:pt x="10" y="47"/>
                    </a:cubicBezTo>
                    <a:cubicBezTo>
                      <a:pt x="10" y="47"/>
                      <a:pt x="21" y="47"/>
                      <a:pt x="15" y="43"/>
                    </a:cubicBezTo>
                    <a:cubicBezTo>
                      <a:pt x="13" y="41"/>
                      <a:pt x="8" y="45"/>
                      <a:pt x="4" y="44"/>
                    </a:cubicBezTo>
                    <a:cubicBezTo>
                      <a:pt x="1" y="42"/>
                      <a:pt x="0" y="39"/>
                      <a:pt x="4" y="38"/>
                    </a:cubicBezTo>
                    <a:cubicBezTo>
                      <a:pt x="8" y="37"/>
                      <a:pt x="12" y="40"/>
                      <a:pt x="16" y="39"/>
                    </a:cubicBezTo>
                    <a:cubicBezTo>
                      <a:pt x="22" y="38"/>
                      <a:pt x="15" y="24"/>
                      <a:pt x="28" y="13"/>
                    </a:cubicBezTo>
                    <a:cubicBezTo>
                      <a:pt x="33" y="9"/>
                      <a:pt x="37" y="5"/>
                      <a:pt x="45" y="2"/>
                    </a:cubicBezTo>
                    <a:cubicBezTo>
                      <a:pt x="53" y="0"/>
                      <a:pt x="85" y="8"/>
                      <a:pt x="92" y="24"/>
                    </a:cubicBezTo>
                    <a:cubicBezTo>
                      <a:pt x="95" y="35"/>
                      <a:pt x="90" y="41"/>
                      <a:pt x="87" y="50"/>
                    </a:cubicBezTo>
                    <a:cubicBezTo>
                      <a:pt x="85" y="54"/>
                      <a:pt x="83" y="58"/>
                      <a:pt x="81" y="59"/>
                    </a:cubicBezTo>
                    <a:cubicBezTo>
                      <a:pt x="79" y="61"/>
                      <a:pt x="77" y="65"/>
                      <a:pt x="73" y="65"/>
                    </a:cubicBezTo>
                    <a:cubicBezTo>
                      <a:pt x="71" y="65"/>
                      <a:pt x="70" y="65"/>
                      <a:pt x="70" y="66"/>
                    </a:cubicBezTo>
                    <a:cubicBezTo>
                      <a:pt x="69" y="68"/>
                      <a:pt x="69" y="70"/>
                      <a:pt x="68" y="71"/>
                    </a:cubicBezTo>
                    <a:cubicBezTo>
                      <a:pt x="68" y="73"/>
                      <a:pt x="67" y="74"/>
                      <a:pt x="66" y="74"/>
                    </a:cubicBezTo>
                    <a:cubicBezTo>
                      <a:pt x="65" y="75"/>
                      <a:pt x="66" y="74"/>
                      <a:pt x="66" y="72"/>
                    </a:cubicBezTo>
                    <a:cubicBezTo>
                      <a:pt x="67" y="70"/>
                      <a:pt x="67" y="69"/>
                      <a:pt x="66" y="67"/>
                    </a:cubicBezTo>
                    <a:cubicBezTo>
                      <a:pt x="66" y="65"/>
                      <a:pt x="67" y="64"/>
                      <a:pt x="64" y="63"/>
                    </a:cubicBezTo>
                    <a:cubicBezTo>
                      <a:pt x="62" y="63"/>
                      <a:pt x="62" y="69"/>
                      <a:pt x="61" y="70"/>
                    </a:cubicBezTo>
                    <a:cubicBezTo>
                      <a:pt x="59" y="69"/>
                      <a:pt x="60" y="67"/>
                      <a:pt x="60" y="65"/>
                    </a:cubicBezTo>
                    <a:cubicBezTo>
                      <a:pt x="61" y="62"/>
                      <a:pt x="60" y="61"/>
                      <a:pt x="59" y="61"/>
                    </a:cubicBezTo>
                    <a:cubicBezTo>
                      <a:pt x="58" y="61"/>
                      <a:pt x="57" y="65"/>
                      <a:pt x="57" y="66"/>
                    </a:cubicBezTo>
                    <a:cubicBezTo>
                      <a:pt x="58" y="67"/>
                      <a:pt x="59" y="68"/>
                      <a:pt x="58" y="69"/>
                    </a:cubicBezTo>
                    <a:cubicBezTo>
                      <a:pt x="57" y="70"/>
                      <a:pt x="56" y="69"/>
                      <a:pt x="57" y="72"/>
                    </a:cubicBezTo>
                    <a:cubicBezTo>
                      <a:pt x="58" y="74"/>
                      <a:pt x="58" y="76"/>
                      <a:pt x="57" y="77"/>
                    </a:cubicBezTo>
                    <a:cubicBezTo>
                      <a:pt x="56" y="77"/>
                      <a:pt x="56" y="74"/>
                      <a:pt x="55" y="72"/>
                    </a:cubicBezTo>
                    <a:cubicBezTo>
                      <a:pt x="55" y="70"/>
                      <a:pt x="53" y="69"/>
                      <a:pt x="54" y="67"/>
                    </a:cubicBezTo>
                    <a:cubicBezTo>
                      <a:pt x="55" y="66"/>
                      <a:pt x="56" y="62"/>
                      <a:pt x="54" y="62"/>
                    </a:cubicBezTo>
                    <a:cubicBezTo>
                      <a:pt x="53" y="61"/>
                      <a:pt x="53" y="62"/>
                      <a:pt x="52" y="64"/>
                    </a:cubicBezTo>
                    <a:cubicBezTo>
                      <a:pt x="51" y="66"/>
                      <a:pt x="48" y="73"/>
                      <a:pt x="47" y="68"/>
                    </a:cubicBezTo>
                    <a:cubicBezTo>
                      <a:pt x="47" y="67"/>
                      <a:pt x="49" y="63"/>
                      <a:pt x="50" y="62"/>
                    </a:cubicBezTo>
                    <a:cubicBezTo>
                      <a:pt x="52" y="58"/>
                      <a:pt x="33" y="64"/>
                      <a:pt x="30" y="55"/>
                    </a:cubicBezTo>
                    <a:close/>
                  </a:path>
                </a:pathLst>
              </a:custGeom>
              <a:solidFill>
                <a:srgbClr val="BFE6B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606" name="Freeform 178"/>
              <p:cNvSpPr>
                <a:spLocks/>
              </p:cNvSpPr>
              <p:nvPr/>
            </p:nvSpPr>
            <p:spPr bwMode="auto">
              <a:xfrm>
                <a:off x="2286" y="2923"/>
                <a:ext cx="237" cy="205"/>
              </a:xfrm>
              <a:custGeom>
                <a:avLst/>
                <a:gdLst>
                  <a:gd name="T0" fmla="*/ 30 w 95"/>
                  <a:gd name="T1" fmla="*/ 55 h 77"/>
                  <a:gd name="T2" fmla="*/ 22 w 95"/>
                  <a:gd name="T3" fmla="*/ 58 h 77"/>
                  <a:gd name="T4" fmla="*/ 23 w 95"/>
                  <a:gd name="T5" fmla="*/ 51 h 77"/>
                  <a:gd name="T6" fmla="*/ 15 w 95"/>
                  <a:gd name="T7" fmla="*/ 51 h 77"/>
                  <a:gd name="T8" fmla="*/ 10 w 95"/>
                  <a:gd name="T9" fmla="*/ 47 h 77"/>
                  <a:gd name="T10" fmla="*/ 15 w 95"/>
                  <a:gd name="T11" fmla="*/ 43 h 77"/>
                  <a:gd name="T12" fmla="*/ 4 w 95"/>
                  <a:gd name="T13" fmla="*/ 44 h 77"/>
                  <a:gd name="T14" fmla="*/ 4 w 95"/>
                  <a:gd name="T15" fmla="*/ 38 h 77"/>
                  <a:gd name="T16" fmla="*/ 16 w 95"/>
                  <a:gd name="T17" fmla="*/ 39 h 77"/>
                  <a:gd name="T18" fmla="*/ 28 w 95"/>
                  <a:gd name="T19" fmla="*/ 13 h 77"/>
                  <a:gd name="T20" fmla="*/ 45 w 95"/>
                  <a:gd name="T21" fmla="*/ 2 h 77"/>
                  <a:gd name="T22" fmla="*/ 92 w 95"/>
                  <a:gd name="T23" fmla="*/ 24 h 77"/>
                  <a:gd name="T24" fmla="*/ 87 w 95"/>
                  <a:gd name="T25" fmla="*/ 50 h 77"/>
                  <a:gd name="T26" fmla="*/ 81 w 95"/>
                  <a:gd name="T27" fmla="*/ 59 h 77"/>
                  <a:gd name="T28" fmla="*/ 73 w 95"/>
                  <a:gd name="T29" fmla="*/ 65 h 77"/>
                  <a:gd name="T30" fmla="*/ 70 w 95"/>
                  <a:gd name="T31" fmla="*/ 66 h 77"/>
                  <a:gd name="T32" fmla="*/ 68 w 95"/>
                  <a:gd name="T33" fmla="*/ 71 h 77"/>
                  <a:gd name="T34" fmla="*/ 66 w 95"/>
                  <a:gd name="T35" fmla="*/ 74 h 77"/>
                  <a:gd name="T36" fmla="*/ 66 w 95"/>
                  <a:gd name="T37" fmla="*/ 72 h 77"/>
                  <a:gd name="T38" fmla="*/ 66 w 95"/>
                  <a:gd name="T39" fmla="*/ 67 h 77"/>
                  <a:gd name="T40" fmla="*/ 64 w 95"/>
                  <a:gd name="T41" fmla="*/ 63 h 77"/>
                  <a:gd name="T42" fmla="*/ 61 w 95"/>
                  <a:gd name="T43" fmla="*/ 70 h 77"/>
                  <a:gd name="T44" fmla="*/ 60 w 95"/>
                  <a:gd name="T45" fmla="*/ 65 h 77"/>
                  <a:gd name="T46" fmla="*/ 59 w 95"/>
                  <a:gd name="T47" fmla="*/ 61 h 77"/>
                  <a:gd name="T48" fmla="*/ 57 w 95"/>
                  <a:gd name="T49" fmla="*/ 66 h 77"/>
                  <a:gd name="T50" fmla="*/ 58 w 95"/>
                  <a:gd name="T51" fmla="*/ 69 h 77"/>
                  <a:gd name="T52" fmla="*/ 57 w 95"/>
                  <a:gd name="T53" fmla="*/ 72 h 77"/>
                  <a:gd name="T54" fmla="*/ 57 w 95"/>
                  <a:gd name="T55" fmla="*/ 77 h 77"/>
                  <a:gd name="T56" fmla="*/ 55 w 95"/>
                  <a:gd name="T57" fmla="*/ 72 h 77"/>
                  <a:gd name="T58" fmla="*/ 54 w 95"/>
                  <a:gd name="T59" fmla="*/ 67 h 77"/>
                  <a:gd name="T60" fmla="*/ 54 w 95"/>
                  <a:gd name="T61" fmla="*/ 62 h 77"/>
                  <a:gd name="T62" fmla="*/ 52 w 95"/>
                  <a:gd name="T63" fmla="*/ 64 h 77"/>
                  <a:gd name="T64" fmla="*/ 47 w 95"/>
                  <a:gd name="T65" fmla="*/ 68 h 77"/>
                  <a:gd name="T66" fmla="*/ 50 w 95"/>
                  <a:gd name="T67" fmla="*/ 62 h 77"/>
                  <a:gd name="T68" fmla="*/ 30 w 95"/>
                  <a:gd name="T69" fmla="*/ 5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5" h="77">
                    <a:moveTo>
                      <a:pt x="30" y="55"/>
                    </a:moveTo>
                    <a:cubicBezTo>
                      <a:pt x="27" y="48"/>
                      <a:pt x="24" y="58"/>
                      <a:pt x="22" y="58"/>
                    </a:cubicBezTo>
                    <a:cubicBezTo>
                      <a:pt x="16" y="59"/>
                      <a:pt x="21" y="52"/>
                      <a:pt x="23" y="51"/>
                    </a:cubicBezTo>
                    <a:cubicBezTo>
                      <a:pt x="20" y="46"/>
                      <a:pt x="18" y="51"/>
                      <a:pt x="15" y="51"/>
                    </a:cubicBezTo>
                    <a:cubicBezTo>
                      <a:pt x="12" y="52"/>
                      <a:pt x="6" y="51"/>
                      <a:pt x="10" y="47"/>
                    </a:cubicBezTo>
                    <a:cubicBezTo>
                      <a:pt x="10" y="47"/>
                      <a:pt x="21" y="47"/>
                      <a:pt x="15" y="43"/>
                    </a:cubicBezTo>
                    <a:cubicBezTo>
                      <a:pt x="13" y="41"/>
                      <a:pt x="8" y="45"/>
                      <a:pt x="4" y="44"/>
                    </a:cubicBezTo>
                    <a:cubicBezTo>
                      <a:pt x="1" y="42"/>
                      <a:pt x="0" y="39"/>
                      <a:pt x="4" y="38"/>
                    </a:cubicBezTo>
                    <a:cubicBezTo>
                      <a:pt x="8" y="37"/>
                      <a:pt x="12" y="40"/>
                      <a:pt x="16" y="39"/>
                    </a:cubicBezTo>
                    <a:cubicBezTo>
                      <a:pt x="22" y="38"/>
                      <a:pt x="15" y="24"/>
                      <a:pt x="28" y="13"/>
                    </a:cubicBezTo>
                    <a:cubicBezTo>
                      <a:pt x="33" y="9"/>
                      <a:pt x="37" y="5"/>
                      <a:pt x="45" y="2"/>
                    </a:cubicBezTo>
                    <a:cubicBezTo>
                      <a:pt x="53" y="0"/>
                      <a:pt x="85" y="8"/>
                      <a:pt x="92" y="24"/>
                    </a:cubicBezTo>
                    <a:cubicBezTo>
                      <a:pt x="95" y="35"/>
                      <a:pt x="90" y="41"/>
                      <a:pt x="87" y="50"/>
                    </a:cubicBezTo>
                    <a:cubicBezTo>
                      <a:pt x="85" y="54"/>
                      <a:pt x="83" y="58"/>
                      <a:pt x="81" y="59"/>
                    </a:cubicBezTo>
                    <a:cubicBezTo>
                      <a:pt x="79" y="61"/>
                      <a:pt x="77" y="65"/>
                      <a:pt x="73" y="65"/>
                    </a:cubicBezTo>
                    <a:cubicBezTo>
                      <a:pt x="71" y="65"/>
                      <a:pt x="70" y="65"/>
                      <a:pt x="70" y="66"/>
                    </a:cubicBezTo>
                    <a:cubicBezTo>
                      <a:pt x="69" y="68"/>
                      <a:pt x="69" y="70"/>
                      <a:pt x="68" y="71"/>
                    </a:cubicBezTo>
                    <a:cubicBezTo>
                      <a:pt x="68" y="73"/>
                      <a:pt x="67" y="74"/>
                      <a:pt x="66" y="74"/>
                    </a:cubicBezTo>
                    <a:cubicBezTo>
                      <a:pt x="65" y="75"/>
                      <a:pt x="66" y="74"/>
                      <a:pt x="66" y="72"/>
                    </a:cubicBezTo>
                    <a:cubicBezTo>
                      <a:pt x="67" y="70"/>
                      <a:pt x="67" y="69"/>
                      <a:pt x="66" y="67"/>
                    </a:cubicBezTo>
                    <a:cubicBezTo>
                      <a:pt x="66" y="65"/>
                      <a:pt x="67" y="64"/>
                      <a:pt x="64" y="63"/>
                    </a:cubicBezTo>
                    <a:cubicBezTo>
                      <a:pt x="62" y="63"/>
                      <a:pt x="62" y="69"/>
                      <a:pt x="61" y="70"/>
                    </a:cubicBezTo>
                    <a:cubicBezTo>
                      <a:pt x="59" y="69"/>
                      <a:pt x="60" y="67"/>
                      <a:pt x="60" y="65"/>
                    </a:cubicBezTo>
                    <a:cubicBezTo>
                      <a:pt x="61" y="62"/>
                      <a:pt x="60" y="61"/>
                      <a:pt x="59" y="61"/>
                    </a:cubicBezTo>
                    <a:cubicBezTo>
                      <a:pt x="58" y="61"/>
                      <a:pt x="57" y="65"/>
                      <a:pt x="57" y="66"/>
                    </a:cubicBezTo>
                    <a:cubicBezTo>
                      <a:pt x="58" y="67"/>
                      <a:pt x="59" y="68"/>
                      <a:pt x="58" y="69"/>
                    </a:cubicBezTo>
                    <a:cubicBezTo>
                      <a:pt x="57" y="70"/>
                      <a:pt x="56" y="69"/>
                      <a:pt x="57" y="72"/>
                    </a:cubicBezTo>
                    <a:cubicBezTo>
                      <a:pt x="58" y="74"/>
                      <a:pt x="58" y="76"/>
                      <a:pt x="57" y="77"/>
                    </a:cubicBezTo>
                    <a:cubicBezTo>
                      <a:pt x="56" y="77"/>
                      <a:pt x="56" y="74"/>
                      <a:pt x="55" y="72"/>
                    </a:cubicBezTo>
                    <a:cubicBezTo>
                      <a:pt x="55" y="70"/>
                      <a:pt x="53" y="69"/>
                      <a:pt x="54" y="67"/>
                    </a:cubicBezTo>
                    <a:cubicBezTo>
                      <a:pt x="55" y="66"/>
                      <a:pt x="56" y="62"/>
                      <a:pt x="54" y="62"/>
                    </a:cubicBezTo>
                    <a:cubicBezTo>
                      <a:pt x="53" y="61"/>
                      <a:pt x="53" y="62"/>
                      <a:pt x="52" y="64"/>
                    </a:cubicBezTo>
                    <a:cubicBezTo>
                      <a:pt x="51" y="66"/>
                      <a:pt x="48" y="73"/>
                      <a:pt x="47" y="68"/>
                    </a:cubicBezTo>
                    <a:cubicBezTo>
                      <a:pt x="47" y="67"/>
                      <a:pt x="49" y="63"/>
                      <a:pt x="50" y="62"/>
                    </a:cubicBezTo>
                    <a:cubicBezTo>
                      <a:pt x="52" y="58"/>
                      <a:pt x="33" y="64"/>
                      <a:pt x="30" y="55"/>
                    </a:cubicBezTo>
                    <a:close/>
                  </a:path>
                </a:pathLst>
              </a:custGeom>
              <a:noFill/>
              <a:ln w="7938" cap="rnd">
                <a:solidFill>
                  <a:srgbClr val="333333"/>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607" name="Freeform 179"/>
              <p:cNvSpPr>
                <a:spLocks/>
              </p:cNvSpPr>
              <p:nvPr/>
            </p:nvSpPr>
            <p:spPr bwMode="auto">
              <a:xfrm>
                <a:off x="2361" y="2957"/>
                <a:ext cx="117" cy="107"/>
              </a:xfrm>
              <a:custGeom>
                <a:avLst/>
                <a:gdLst>
                  <a:gd name="T0" fmla="*/ 44 w 47"/>
                  <a:gd name="T1" fmla="*/ 10 h 40"/>
                  <a:gd name="T2" fmla="*/ 43 w 47"/>
                  <a:gd name="T3" fmla="*/ 28 h 40"/>
                  <a:gd name="T4" fmla="*/ 15 w 47"/>
                  <a:gd name="T5" fmla="*/ 40 h 40"/>
                  <a:gd name="T6" fmla="*/ 0 w 47"/>
                  <a:gd name="T7" fmla="*/ 28 h 40"/>
                  <a:gd name="T8" fmla="*/ 2 w 47"/>
                  <a:gd name="T9" fmla="*/ 18 h 40"/>
                  <a:gd name="T10" fmla="*/ 8 w 47"/>
                  <a:gd name="T11" fmla="*/ 15 h 40"/>
                  <a:gd name="T12" fmla="*/ 19 w 47"/>
                  <a:gd name="T13" fmla="*/ 11 h 40"/>
                  <a:gd name="T14" fmla="*/ 23 w 47"/>
                  <a:gd name="T15" fmla="*/ 5 h 40"/>
                  <a:gd name="T16" fmla="*/ 28 w 47"/>
                  <a:gd name="T17" fmla="*/ 4 h 40"/>
                  <a:gd name="T18" fmla="*/ 38 w 47"/>
                  <a:gd name="T19" fmla="*/ 1 h 40"/>
                  <a:gd name="T20" fmla="*/ 44 w 47"/>
                  <a:gd name="T21" fmla="*/ 1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40">
                    <a:moveTo>
                      <a:pt x="44" y="10"/>
                    </a:moveTo>
                    <a:cubicBezTo>
                      <a:pt x="47" y="15"/>
                      <a:pt x="46" y="23"/>
                      <a:pt x="43" y="28"/>
                    </a:cubicBezTo>
                    <a:cubicBezTo>
                      <a:pt x="37" y="37"/>
                      <a:pt x="26" y="40"/>
                      <a:pt x="15" y="40"/>
                    </a:cubicBezTo>
                    <a:cubicBezTo>
                      <a:pt x="8" y="39"/>
                      <a:pt x="0" y="36"/>
                      <a:pt x="0" y="28"/>
                    </a:cubicBezTo>
                    <a:cubicBezTo>
                      <a:pt x="0" y="25"/>
                      <a:pt x="1" y="20"/>
                      <a:pt x="2" y="18"/>
                    </a:cubicBezTo>
                    <a:cubicBezTo>
                      <a:pt x="4" y="15"/>
                      <a:pt x="5" y="15"/>
                      <a:pt x="8" y="15"/>
                    </a:cubicBezTo>
                    <a:cubicBezTo>
                      <a:pt x="13" y="15"/>
                      <a:pt x="16" y="15"/>
                      <a:pt x="19" y="11"/>
                    </a:cubicBezTo>
                    <a:cubicBezTo>
                      <a:pt x="20" y="9"/>
                      <a:pt x="21" y="7"/>
                      <a:pt x="23" y="5"/>
                    </a:cubicBezTo>
                    <a:cubicBezTo>
                      <a:pt x="24" y="4"/>
                      <a:pt x="26" y="5"/>
                      <a:pt x="28" y="4"/>
                    </a:cubicBezTo>
                    <a:cubicBezTo>
                      <a:pt x="32" y="2"/>
                      <a:pt x="34" y="0"/>
                      <a:pt x="38" y="1"/>
                    </a:cubicBezTo>
                    <a:cubicBezTo>
                      <a:pt x="41" y="1"/>
                      <a:pt x="43" y="7"/>
                      <a:pt x="44" y="10"/>
                    </a:cubicBezTo>
                    <a:close/>
                  </a:path>
                </a:pathLst>
              </a:custGeom>
              <a:solidFill>
                <a:srgbClr val="BFE6B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608" name="Freeform 180"/>
              <p:cNvSpPr>
                <a:spLocks/>
              </p:cNvSpPr>
              <p:nvPr/>
            </p:nvSpPr>
            <p:spPr bwMode="auto">
              <a:xfrm>
                <a:off x="2361" y="2957"/>
                <a:ext cx="117" cy="107"/>
              </a:xfrm>
              <a:custGeom>
                <a:avLst/>
                <a:gdLst>
                  <a:gd name="T0" fmla="*/ 44 w 47"/>
                  <a:gd name="T1" fmla="*/ 10 h 40"/>
                  <a:gd name="T2" fmla="*/ 43 w 47"/>
                  <a:gd name="T3" fmla="*/ 28 h 40"/>
                  <a:gd name="T4" fmla="*/ 15 w 47"/>
                  <a:gd name="T5" fmla="*/ 40 h 40"/>
                  <a:gd name="T6" fmla="*/ 0 w 47"/>
                  <a:gd name="T7" fmla="*/ 28 h 40"/>
                  <a:gd name="T8" fmla="*/ 2 w 47"/>
                  <a:gd name="T9" fmla="*/ 18 h 40"/>
                  <a:gd name="T10" fmla="*/ 8 w 47"/>
                  <a:gd name="T11" fmla="*/ 15 h 40"/>
                  <a:gd name="T12" fmla="*/ 19 w 47"/>
                  <a:gd name="T13" fmla="*/ 11 h 40"/>
                  <a:gd name="T14" fmla="*/ 23 w 47"/>
                  <a:gd name="T15" fmla="*/ 5 h 40"/>
                  <a:gd name="T16" fmla="*/ 28 w 47"/>
                  <a:gd name="T17" fmla="*/ 4 h 40"/>
                  <a:gd name="T18" fmla="*/ 38 w 47"/>
                  <a:gd name="T19" fmla="*/ 1 h 40"/>
                  <a:gd name="T20" fmla="*/ 44 w 47"/>
                  <a:gd name="T21" fmla="*/ 1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40">
                    <a:moveTo>
                      <a:pt x="44" y="10"/>
                    </a:moveTo>
                    <a:cubicBezTo>
                      <a:pt x="47" y="15"/>
                      <a:pt x="46" y="23"/>
                      <a:pt x="43" y="28"/>
                    </a:cubicBezTo>
                    <a:cubicBezTo>
                      <a:pt x="37" y="37"/>
                      <a:pt x="26" y="40"/>
                      <a:pt x="15" y="40"/>
                    </a:cubicBezTo>
                    <a:cubicBezTo>
                      <a:pt x="8" y="39"/>
                      <a:pt x="0" y="36"/>
                      <a:pt x="0" y="28"/>
                    </a:cubicBezTo>
                    <a:cubicBezTo>
                      <a:pt x="0" y="25"/>
                      <a:pt x="1" y="20"/>
                      <a:pt x="2" y="18"/>
                    </a:cubicBezTo>
                    <a:cubicBezTo>
                      <a:pt x="4" y="15"/>
                      <a:pt x="5" y="15"/>
                      <a:pt x="8" y="15"/>
                    </a:cubicBezTo>
                    <a:cubicBezTo>
                      <a:pt x="13" y="15"/>
                      <a:pt x="16" y="15"/>
                      <a:pt x="19" y="11"/>
                    </a:cubicBezTo>
                    <a:cubicBezTo>
                      <a:pt x="20" y="9"/>
                      <a:pt x="21" y="7"/>
                      <a:pt x="23" y="5"/>
                    </a:cubicBezTo>
                    <a:cubicBezTo>
                      <a:pt x="24" y="4"/>
                      <a:pt x="26" y="5"/>
                      <a:pt x="28" y="4"/>
                    </a:cubicBezTo>
                    <a:cubicBezTo>
                      <a:pt x="32" y="2"/>
                      <a:pt x="34" y="0"/>
                      <a:pt x="38" y="1"/>
                    </a:cubicBezTo>
                    <a:cubicBezTo>
                      <a:pt x="41" y="1"/>
                      <a:pt x="43" y="7"/>
                      <a:pt x="44" y="10"/>
                    </a:cubicBezTo>
                    <a:close/>
                  </a:path>
                </a:pathLst>
              </a:custGeom>
              <a:solidFill>
                <a:srgbClr val="C894B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609" name="Freeform 181"/>
              <p:cNvSpPr>
                <a:spLocks/>
              </p:cNvSpPr>
              <p:nvPr/>
            </p:nvSpPr>
            <p:spPr bwMode="auto">
              <a:xfrm>
                <a:off x="2366" y="2992"/>
                <a:ext cx="45" cy="35"/>
              </a:xfrm>
              <a:custGeom>
                <a:avLst/>
                <a:gdLst>
                  <a:gd name="T0" fmla="*/ 0 w 18"/>
                  <a:gd name="T1" fmla="*/ 13 h 13"/>
                  <a:gd name="T2" fmla="*/ 5 w 18"/>
                  <a:gd name="T3" fmla="*/ 4 h 13"/>
                  <a:gd name="T4" fmla="*/ 18 w 18"/>
                  <a:gd name="T5" fmla="*/ 0 h 13"/>
                  <a:gd name="T6" fmla="*/ 8 w 18"/>
                  <a:gd name="T7" fmla="*/ 6 h 13"/>
                  <a:gd name="T8" fmla="*/ 0 w 18"/>
                  <a:gd name="T9" fmla="*/ 13 h 13"/>
                </a:gdLst>
                <a:ahLst/>
                <a:cxnLst>
                  <a:cxn ang="0">
                    <a:pos x="T0" y="T1"/>
                  </a:cxn>
                  <a:cxn ang="0">
                    <a:pos x="T2" y="T3"/>
                  </a:cxn>
                  <a:cxn ang="0">
                    <a:pos x="T4" y="T5"/>
                  </a:cxn>
                  <a:cxn ang="0">
                    <a:pos x="T6" y="T7"/>
                  </a:cxn>
                  <a:cxn ang="0">
                    <a:pos x="T8" y="T9"/>
                  </a:cxn>
                </a:cxnLst>
                <a:rect l="0" t="0" r="r" b="b"/>
                <a:pathLst>
                  <a:path w="18" h="13">
                    <a:moveTo>
                      <a:pt x="0" y="13"/>
                    </a:moveTo>
                    <a:cubicBezTo>
                      <a:pt x="2" y="7"/>
                      <a:pt x="0" y="4"/>
                      <a:pt x="5" y="4"/>
                    </a:cubicBezTo>
                    <a:cubicBezTo>
                      <a:pt x="10" y="3"/>
                      <a:pt x="16" y="2"/>
                      <a:pt x="18" y="0"/>
                    </a:cubicBezTo>
                    <a:cubicBezTo>
                      <a:pt x="14" y="3"/>
                      <a:pt x="11" y="5"/>
                      <a:pt x="8" y="6"/>
                    </a:cubicBezTo>
                    <a:cubicBezTo>
                      <a:pt x="5" y="7"/>
                      <a:pt x="1" y="9"/>
                      <a:pt x="0" y="1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610" name="Freeform 182"/>
              <p:cNvSpPr>
                <a:spLocks/>
              </p:cNvSpPr>
              <p:nvPr/>
            </p:nvSpPr>
            <p:spPr bwMode="auto">
              <a:xfrm>
                <a:off x="2373" y="2997"/>
                <a:ext cx="98" cy="70"/>
              </a:xfrm>
              <a:custGeom>
                <a:avLst/>
                <a:gdLst>
                  <a:gd name="T0" fmla="*/ 0 w 39"/>
                  <a:gd name="T1" fmla="*/ 19 h 26"/>
                  <a:gd name="T2" fmla="*/ 28 w 39"/>
                  <a:gd name="T3" fmla="*/ 19 h 26"/>
                  <a:gd name="T4" fmla="*/ 39 w 39"/>
                  <a:gd name="T5" fmla="*/ 0 h 26"/>
                  <a:gd name="T6" fmla="*/ 22 w 39"/>
                  <a:gd name="T7" fmla="*/ 18 h 26"/>
                  <a:gd name="T8" fmla="*/ 0 w 39"/>
                  <a:gd name="T9" fmla="*/ 19 h 26"/>
                </a:gdLst>
                <a:ahLst/>
                <a:cxnLst>
                  <a:cxn ang="0">
                    <a:pos x="T0" y="T1"/>
                  </a:cxn>
                  <a:cxn ang="0">
                    <a:pos x="T2" y="T3"/>
                  </a:cxn>
                  <a:cxn ang="0">
                    <a:pos x="T4" y="T5"/>
                  </a:cxn>
                  <a:cxn ang="0">
                    <a:pos x="T6" y="T7"/>
                  </a:cxn>
                  <a:cxn ang="0">
                    <a:pos x="T8" y="T9"/>
                  </a:cxn>
                </a:cxnLst>
                <a:rect l="0" t="0" r="r" b="b"/>
                <a:pathLst>
                  <a:path w="39" h="26">
                    <a:moveTo>
                      <a:pt x="0" y="19"/>
                    </a:moveTo>
                    <a:cubicBezTo>
                      <a:pt x="5" y="22"/>
                      <a:pt x="17" y="26"/>
                      <a:pt x="28" y="19"/>
                    </a:cubicBezTo>
                    <a:cubicBezTo>
                      <a:pt x="39" y="13"/>
                      <a:pt x="39" y="6"/>
                      <a:pt x="39" y="0"/>
                    </a:cubicBezTo>
                    <a:cubicBezTo>
                      <a:pt x="38" y="5"/>
                      <a:pt x="34" y="14"/>
                      <a:pt x="22" y="18"/>
                    </a:cubicBezTo>
                    <a:cubicBezTo>
                      <a:pt x="16" y="21"/>
                      <a:pt x="1" y="21"/>
                      <a:pt x="0" y="19"/>
                    </a:cubicBezTo>
                    <a:close/>
                  </a:path>
                </a:pathLst>
              </a:custGeom>
              <a:solidFill>
                <a:srgbClr val="A9669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611" name="Freeform 183"/>
              <p:cNvSpPr>
                <a:spLocks/>
              </p:cNvSpPr>
              <p:nvPr/>
            </p:nvSpPr>
            <p:spPr bwMode="auto">
              <a:xfrm>
                <a:off x="2361" y="2957"/>
                <a:ext cx="117" cy="107"/>
              </a:xfrm>
              <a:custGeom>
                <a:avLst/>
                <a:gdLst>
                  <a:gd name="T0" fmla="*/ 44 w 47"/>
                  <a:gd name="T1" fmla="*/ 10 h 40"/>
                  <a:gd name="T2" fmla="*/ 43 w 47"/>
                  <a:gd name="T3" fmla="*/ 28 h 40"/>
                  <a:gd name="T4" fmla="*/ 15 w 47"/>
                  <a:gd name="T5" fmla="*/ 40 h 40"/>
                  <a:gd name="T6" fmla="*/ 0 w 47"/>
                  <a:gd name="T7" fmla="*/ 28 h 40"/>
                  <a:gd name="T8" fmla="*/ 2 w 47"/>
                  <a:gd name="T9" fmla="*/ 18 h 40"/>
                  <a:gd name="T10" fmla="*/ 8 w 47"/>
                  <a:gd name="T11" fmla="*/ 15 h 40"/>
                  <a:gd name="T12" fmla="*/ 19 w 47"/>
                  <a:gd name="T13" fmla="*/ 11 h 40"/>
                  <a:gd name="T14" fmla="*/ 23 w 47"/>
                  <a:gd name="T15" fmla="*/ 5 h 40"/>
                  <a:gd name="T16" fmla="*/ 28 w 47"/>
                  <a:gd name="T17" fmla="*/ 4 h 40"/>
                  <a:gd name="T18" fmla="*/ 38 w 47"/>
                  <a:gd name="T19" fmla="*/ 1 h 40"/>
                  <a:gd name="T20" fmla="*/ 44 w 47"/>
                  <a:gd name="T21" fmla="*/ 1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40">
                    <a:moveTo>
                      <a:pt x="44" y="10"/>
                    </a:moveTo>
                    <a:cubicBezTo>
                      <a:pt x="47" y="15"/>
                      <a:pt x="46" y="23"/>
                      <a:pt x="43" y="28"/>
                    </a:cubicBezTo>
                    <a:cubicBezTo>
                      <a:pt x="37" y="37"/>
                      <a:pt x="26" y="40"/>
                      <a:pt x="15" y="40"/>
                    </a:cubicBezTo>
                    <a:cubicBezTo>
                      <a:pt x="8" y="39"/>
                      <a:pt x="0" y="36"/>
                      <a:pt x="0" y="28"/>
                    </a:cubicBezTo>
                    <a:cubicBezTo>
                      <a:pt x="0" y="25"/>
                      <a:pt x="1" y="20"/>
                      <a:pt x="2" y="18"/>
                    </a:cubicBezTo>
                    <a:cubicBezTo>
                      <a:pt x="4" y="15"/>
                      <a:pt x="5" y="15"/>
                      <a:pt x="8" y="15"/>
                    </a:cubicBezTo>
                    <a:cubicBezTo>
                      <a:pt x="13" y="15"/>
                      <a:pt x="16" y="15"/>
                      <a:pt x="19" y="11"/>
                    </a:cubicBezTo>
                    <a:cubicBezTo>
                      <a:pt x="20" y="9"/>
                      <a:pt x="21" y="7"/>
                      <a:pt x="23" y="5"/>
                    </a:cubicBezTo>
                    <a:cubicBezTo>
                      <a:pt x="24" y="4"/>
                      <a:pt x="26" y="5"/>
                      <a:pt x="28" y="4"/>
                    </a:cubicBezTo>
                    <a:cubicBezTo>
                      <a:pt x="32" y="2"/>
                      <a:pt x="34" y="0"/>
                      <a:pt x="38" y="1"/>
                    </a:cubicBezTo>
                    <a:cubicBezTo>
                      <a:pt x="41" y="1"/>
                      <a:pt x="43" y="7"/>
                      <a:pt x="44" y="10"/>
                    </a:cubicBezTo>
                    <a:close/>
                  </a:path>
                </a:pathLst>
              </a:custGeom>
              <a:noFill/>
              <a:ln w="4763" cap="rnd">
                <a:solidFill>
                  <a:srgbClr val="333333"/>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612" name="Freeform 184"/>
              <p:cNvSpPr>
                <a:spLocks/>
              </p:cNvSpPr>
              <p:nvPr/>
            </p:nvSpPr>
            <p:spPr bwMode="auto">
              <a:xfrm>
                <a:off x="2411" y="2963"/>
                <a:ext cx="20" cy="21"/>
              </a:xfrm>
              <a:custGeom>
                <a:avLst/>
                <a:gdLst>
                  <a:gd name="T0" fmla="*/ 2 w 8"/>
                  <a:gd name="T1" fmla="*/ 6 h 8"/>
                  <a:gd name="T2" fmla="*/ 1 w 8"/>
                  <a:gd name="T3" fmla="*/ 2 h 8"/>
                  <a:gd name="T4" fmla="*/ 6 w 8"/>
                  <a:gd name="T5" fmla="*/ 1 h 8"/>
                  <a:gd name="T6" fmla="*/ 6 w 8"/>
                  <a:gd name="T7" fmla="*/ 6 h 8"/>
                  <a:gd name="T8" fmla="*/ 2 w 8"/>
                  <a:gd name="T9" fmla="*/ 6 h 8"/>
                </a:gdLst>
                <a:ahLst/>
                <a:cxnLst>
                  <a:cxn ang="0">
                    <a:pos x="T0" y="T1"/>
                  </a:cxn>
                  <a:cxn ang="0">
                    <a:pos x="T2" y="T3"/>
                  </a:cxn>
                  <a:cxn ang="0">
                    <a:pos x="T4" y="T5"/>
                  </a:cxn>
                  <a:cxn ang="0">
                    <a:pos x="T6" y="T7"/>
                  </a:cxn>
                  <a:cxn ang="0">
                    <a:pos x="T8" y="T9"/>
                  </a:cxn>
                </a:cxnLst>
                <a:rect l="0" t="0" r="r" b="b"/>
                <a:pathLst>
                  <a:path w="8" h="8">
                    <a:moveTo>
                      <a:pt x="2" y="6"/>
                    </a:moveTo>
                    <a:cubicBezTo>
                      <a:pt x="0" y="5"/>
                      <a:pt x="0" y="3"/>
                      <a:pt x="1" y="2"/>
                    </a:cubicBezTo>
                    <a:cubicBezTo>
                      <a:pt x="3" y="0"/>
                      <a:pt x="5" y="0"/>
                      <a:pt x="6" y="1"/>
                    </a:cubicBezTo>
                    <a:cubicBezTo>
                      <a:pt x="7" y="3"/>
                      <a:pt x="8" y="5"/>
                      <a:pt x="6" y="6"/>
                    </a:cubicBezTo>
                    <a:cubicBezTo>
                      <a:pt x="5" y="8"/>
                      <a:pt x="3" y="8"/>
                      <a:pt x="2" y="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613" name="Freeform 185"/>
              <p:cNvSpPr>
                <a:spLocks/>
              </p:cNvSpPr>
              <p:nvPr/>
            </p:nvSpPr>
            <p:spPr bwMode="auto">
              <a:xfrm>
                <a:off x="2431" y="2960"/>
                <a:ext cx="10" cy="11"/>
              </a:xfrm>
              <a:custGeom>
                <a:avLst/>
                <a:gdLst>
                  <a:gd name="T0" fmla="*/ 0 w 4"/>
                  <a:gd name="T1" fmla="*/ 4 h 4"/>
                  <a:gd name="T2" fmla="*/ 0 w 4"/>
                  <a:gd name="T3" fmla="*/ 1 h 4"/>
                  <a:gd name="T4" fmla="*/ 3 w 4"/>
                  <a:gd name="T5" fmla="*/ 1 h 4"/>
                  <a:gd name="T6" fmla="*/ 3 w 4"/>
                  <a:gd name="T7" fmla="*/ 4 h 4"/>
                  <a:gd name="T8" fmla="*/ 0 w 4"/>
                  <a:gd name="T9" fmla="*/ 4 h 4"/>
                </a:gdLst>
                <a:ahLst/>
                <a:cxnLst>
                  <a:cxn ang="0">
                    <a:pos x="T0" y="T1"/>
                  </a:cxn>
                  <a:cxn ang="0">
                    <a:pos x="T2" y="T3"/>
                  </a:cxn>
                  <a:cxn ang="0">
                    <a:pos x="T4" y="T5"/>
                  </a:cxn>
                  <a:cxn ang="0">
                    <a:pos x="T6" y="T7"/>
                  </a:cxn>
                  <a:cxn ang="0">
                    <a:pos x="T8" y="T9"/>
                  </a:cxn>
                </a:cxnLst>
                <a:rect l="0" t="0" r="r" b="b"/>
                <a:pathLst>
                  <a:path w="4" h="4">
                    <a:moveTo>
                      <a:pt x="0" y="4"/>
                    </a:moveTo>
                    <a:cubicBezTo>
                      <a:pt x="0" y="3"/>
                      <a:pt x="0" y="2"/>
                      <a:pt x="0" y="1"/>
                    </a:cubicBezTo>
                    <a:cubicBezTo>
                      <a:pt x="1" y="0"/>
                      <a:pt x="2" y="0"/>
                      <a:pt x="3" y="1"/>
                    </a:cubicBezTo>
                    <a:cubicBezTo>
                      <a:pt x="4" y="2"/>
                      <a:pt x="4" y="3"/>
                      <a:pt x="3" y="4"/>
                    </a:cubicBezTo>
                    <a:cubicBezTo>
                      <a:pt x="2" y="4"/>
                      <a:pt x="1" y="4"/>
                      <a:pt x="0" y="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614" name="Freeform 186"/>
              <p:cNvSpPr>
                <a:spLocks/>
              </p:cNvSpPr>
              <p:nvPr/>
            </p:nvSpPr>
            <p:spPr bwMode="auto">
              <a:xfrm>
                <a:off x="2406" y="2981"/>
                <a:ext cx="7" cy="8"/>
              </a:xfrm>
              <a:custGeom>
                <a:avLst/>
                <a:gdLst>
                  <a:gd name="T0" fmla="*/ 0 w 3"/>
                  <a:gd name="T1" fmla="*/ 2 h 3"/>
                  <a:gd name="T2" fmla="*/ 0 w 3"/>
                  <a:gd name="T3" fmla="*/ 0 h 3"/>
                  <a:gd name="T4" fmla="*/ 2 w 3"/>
                  <a:gd name="T5" fmla="*/ 0 h 3"/>
                  <a:gd name="T6" fmla="*/ 2 w 3"/>
                  <a:gd name="T7" fmla="*/ 2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0" y="2"/>
                      <a:pt x="0" y="1"/>
                      <a:pt x="0" y="0"/>
                    </a:cubicBezTo>
                    <a:cubicBezTo>
                      <a:pt x="1" y="0"/>
                      <a:pt x="2" y="0"/>
                      <a:pt x="2" y="0"/>
                    </a:cubicBezTo>
                    <a:cubicBezTo>
                      <a:pt x="3" y="1"/>
                      <a:pt x="3" y="2"/>
                      <a:pt x="2" y="2"/>
                    </a:cubicBezTo>
                    <a:cubicBezTo>
                      <a:pt x="2" y="3"/>
                      <a:pt x="1" y="3"/>
                      <a:pt x="0" y="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615" name="Freeform 187"/>
              <p:cNvSpPr>
                <a:spLocks/>
              </p:cNvSpPr>
              <p:nvPr/>
            </p:nvSpPr>
            <p:spPr bwMode="auto">
              <a:xfrm>
                <a:off x="2356" y="2965"/>
                <a:ext cx="152" cy="126"/>
              </a:xfrm>
              <a:custGeom>
                <a:avLst/>
                <a:gdLst>
                  <a:gd name="T0" fmla="*/ 0 w 61"/>
                  <a:gd name="T1" fmla="*/ 32 h 47"/>
                  <a:gd name="T2" fmla="*/ 8 w 61"/>
                  <a:gd name="T3" fmla="*/ 40 h 47"/>
                  <a:gd name="T4" fmla="*/ 21 w 61"/>
                  <a:gd name="T5" fmla="*/ 42 h 47"/>
                  <a:gd name="T6" fmla="*/ 33 w 61"/>
                  <a:gd name="T7" fmla="*/ 43 h 47"/>
                  <a:gd name="T8" fmla="*/ 44 w 61"/>
                  <a:gd name="T9" fmla="*/ 46 h 47"/>
                  <a:gd name="T10" fmla="*/ 59 w 61"/>
                  <a:gd name="T11" fmla="*/ 25 h 47"/>
                  <a:gd name="T12" fmla="*/ 60 w 61"/>
                  <a:gd name="T13" fmla="*/ 12 h 47"/>
                  <a:gd name="T14" fmla="*/ 49 w 61"/>
                  <a:gd name="T15" fmla="*/ 0 h 47"/>
                  <a:gd name="T16" fmla="*/ 55 w 61"/>
                  <a:gd name="T17" fmla="*/ 12 h 47"/>
                  <a:gd name="T18" fmla="*/ 50 w 61"/>
                  <a:gd name="T19" fmla="*/ 21 h 47"/>
                  <a:gd name="T20" fmla="*/ 36 w 61"/>
                  <a:gd name="T21" fmla="*/ 35 h 47"/>
                  <a:gd name="T22" fmla="*/ 1 w 61"/>
                  <a:gd name="T23" fmla="*/ 3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47">
                    <a:moveTo>
                      <a:pt x="0" y="32"/>
                    </a:moveTo>
                    <a:cubicBezTo>
                      <a:pt x="3" y="35"/>
                      <a:pt x="3" y="39"/>
                      <a:pt x="8" y="40"/>
                    </a:cubicBezTo>
                    <a:cubicBezTo>
                      <a:pt x="12" y="41"/>
                      <a:pt x="16" y="41"/>
                      <a:pt x="21" y="42"/>
                    </a:cubicBezTo>
                    <a:cubicBezTo>
                      <a:pt x="25" y="42"/>
                      <a:pt x="29" y="42"/>
                      <a:pt x="33" y="43"/>
                    </a:cubicBezTo>
                    <a:cubicBezTo>
                      <a:pt x="37" y="44"/>
                      <a:pt x="39" y="47"/>
                      <a:pt x="44" y="46"/>
                    </a:cubicBezTo>
                    <a:cubicBezTo>
                      <a:pt x="52" y="44"/>
                      <a:pt x="58" y="32"/>
                      <a:pt x="59" y="25"/>
                    </a:cubicBezTo>
                    <a:cubicBezTo>
                      <a:pt x="60" y="21"/>
                      <a:pt x="61" y="16"/>
                      <a:pt x="60" y="12"/>
                    </a:cubicBezTo>
                    <a:cubicBezTo>
                      <a:pt x="59" y="8"/>
                      <a:pt x="54" y="1"/>
                      <a:pt x="49" y="0"/>
                    </a:cubicBezTo>
                    <a:cubicBezTo>
                      <a:pt x="51" y="5"/>
                      <a:pt x="56" y="6"/>
                      <a:pt x="55" y="12"/>
                    </a:cubicBezTo>
                    <a:cubicBezTo>
                      <a:pt x="55" y="17"/>
                      <a:pt x="53" y="18"/>
                      <a:pt x="50" y="21"/>
                    </a:cubicBezTo>
                    <a:cubicBezTo>
                      <a:pt x="45" y="25"/>
                      <a:pt x="42" y="32"/>
                      <a:pt x="36" y="35"/>
                    </a:cubicBezTo>
                    <a:cubicBezTo>
                      <a:pt x="25" y="40"/>
                      <a:pt x="8" y="41"/>
                      <a:pt x="1" y="30"/>
                    </a:cubicBezTo>
                  </a:path>
                </a:pathLst>
              </a:custGeom>
              <a:solidFill>
                <a:srgbClr val="96D48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616" name="Freeform 188"/>
              <p:cNvSpPr>
                <a:spLocks/>
              </p:cNvSpPr>
              <p:nvPr/>
            </p:nvSpPr>
            <p:spPr bwMode="auto">
              <a:xfrm>
                <a:off x="2343" y="2936"/>
                <a:ext cx="115" cy="56"/>
              </a:xfrm>
              <a:custGeom>
                <a:avLst/>
                <a:gdLst>
                  <a:gd name="T0" fmla="*/ 0 w 46"/>
                  <a:gd name="T1" fmla="*/ 21 h 21"/>
                  <a:gd name="T2" fmla="*/ 26 w 46"/>
                  <a:gd name="T3" fmla="*/ 0 h 21"/>
                  <a:gd name="T4" fmla="*/ 46 w 46"/>
                  <a:gd name="T5" fmla="*/ 5 h 21"/>
                  <a:gd name="T6" fmla="*/ 20 w 46"/>
                  <a:gd name="T7" fmla="*/ 5 h 21"/>
                  <a:gd name="T8" fmla="*/ 0 w 46"/>
                  <a:gd name="T9" fmla="*/ 21 h 21"/>
                </a:gdLst>
                <a:ahLst/>
                <a:cxnLst>
                  <a:cxn ang="0">
                    <a:pos x="T0" y="T1"/>
                  </a:cxn>
                  <a:cxn ang="0">
                    <a:pos x="T2" y="T3"/>
                  </a:cxn>
                  <a:cxn ang="0">
                    <a:pos x="T4" y="T5"/>
                  </a:cxn>
                  <a:cxn ang="0">
                    <a:pos x="T6" y="T7"/>
                  </a:cxn>
                  <a:cxn ang="0">
                    <a:pos x="T8" y="T9"/>
                  </a:cxn>
                </a:cxnLst>
                <a:rect l="0" t="0" r="r" b="b"/>
                <a:pathLst>
                  <a:path w="46" h="21">
                    <a:moveTo>
                      <a:pt x="0" y="21"/>
                    </a:moveTo>
                    <a:cubicBezTo>
                      <a:pt x="5" y="10"/>
                      <a:pt x="18" y="0"/>
                      <a:pt x="26" y="0"/>
                    </a:cubicBezTo>
                    <a:cubicBezTo>
                      <a:pt x="34" y="0"/>
                      <a:pt x="42" y="3"/>
                      <a:pt x="46" y="5"/>
                    </a:cubicBezTo>
                    <a:cubicBezTo>
                      <a:pt x="39" y="3"/>
                      <a:pt x="26" y="1"/>
                      <a:pt x="20" y="5"/>
                    </a:cubicBezTo>
                    <a:cubicBezTo>
                      <a:pt x="13" y="9"/>
                      <a:pt x="1" y="18"/>
                      <a:pt x="0" y="21"/>
                    </a:cubicBezTo>
                    <a:close/>
                  </a:path>
                </a:pathLst>
              </a:custGeom>
              <a:solidFill>
                <a:srgbClr val="F0F9E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617" name="Freeform 189"/>
              <p:cNvSpPr>
                <a:spLocks/>
              </p:cNvSpPr>
              <p:nvPr/>
            </p:nvSpPr>
            <p:spPr bwMode="auto">
              <a:xfrm>
                <a:off x="2483" y="2933"/>
                <a:ext cx="133" cy="168"/>
              </a:xfrm>
              <a:custGeom>
                <a:avLst/>
                <a:gdLst>
                  <a:gd name="T0" fmla="*/ 49 w 53"/>
                  <a:gd name="T1" fmla="*/ 18 h 63"/>
                  <a:gd name="T2" fmla="*/ 26 w 53"/>
                  <a:gd name="T3" fmla="*/ 2 h 63"/>
                  <a:gd name="T4" fmla="*/ 7 w 53"/>
                  <a:gd name="T5" fmla="*/ 2 h 63"/>
                  <a:gd name="T6" fmla="*/ 0 w 53"/>
                  <a:gd name="T7" fmla="*/ 7 h 63"/>
                  <a:gd name="T8" fmla="*/ 13 w 53"/>
                  <a:gd name="T9" fmla="*/ 20 h 63"/>
                  <a:gd name="T10" fmla="*/ 10 w 53"/>
                  <a:gd name="T11" fmla="*/ 40 h 63"/>
                  <a:gd name="T12" fmla="*/ 14 w 53"/>
                  <a:gd name="T13" fmla="*/ 41 h 63"/>
                  <a:gd name="T14" fmla="*/ 11 w 53"/>
                  <a:gd name="T15" fmla="*/ 52 h 63"/>
                  <a:gd name="T16" fmla="*/ 22 w 53"/>
                  <a:gd name="T17" fmla="*/ 45 h 63"/>
                  <a:gd name="T18" fmla="*/ 24 w 53"/>
                  <a:gd name="T19" fmla="*/ 55 h 63"/>
                  <a:gd name="T20" fmla="*/ 33 w 53"/>
                  <a:gd name="T21" fmla="*/ 50 h 63"/>
                  <a:gd name="T22" fmla="*/ 33 w 53"/>
                  <a:gd name="T23" fmla="*/ 60 h 63"/>
                  <a:gd name="T24" fmla="*/ 41 w 53"/>
                  <a:gd name="T25" fmla="*/ 49 h 63"/>
                  <a:gd name="T26" fmla="*/ 49 w 53"/>
                  <a:gd name="T27" fmla="*/ 58 h 63"/>
                  <a:gd name="T28" fmla="*/ 48 w 53"/>
                  <a:gd name="T29" fmla="*/ 49 h 63"/>
                  <a:gd name="T30" fmla="*/ 50 w 53"/>
                  <a:gd name="T31" fmla="*/ 40 h 63"/>
                  <a:gd name="T32" fmla="*/ 49 w 53"/>
                  <a:gd name="T33" fmla="*/ 1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 h="63">
                    <a:moveTo>
                      <a:pt x="49" y="18"/>
                    </a:moveTo>
                    <a:cubicBezTo>
                      <a:pt x="45" y="8"/>
                      <a:pt x="36" y="4"/>
                      <a:pt x="26" y="2"/>
                    </a:cubicBezTo>
                    <a:cubicBezTo>
                      <a:pt x="21" y="0"/>
                      <a:pt x="13" y="0"/>
                      <a:pt x="7" y="2"/>
                    </a:cubicBezTo>
                    <a:cubicBezTo>
                      <a:pt x="3" y="3"/>
                      <a:pt x="2" y="5"/>
                      <a:pt x="0" y="7"/>
                    </a:cubicBezTo>
                    <a:cubicBezTo>
                      <a:pt x="6" y="10"/>
                      <a:pt x="11" y="15"/>
                      <a:pt x="13" y="20"/>
                    </a:cubicBezTo>
                    <a:cubicBezTo>
                      <a:pt x="15" y="29"/>
                      <a:pt x="13" y="34"/>
                      <a:pt x="10" y="40"/>
                    </a:cubicBezTo>
                    <a:cubicBezTo>
                      <a:pt x="12" y="40"/>
                      <a:pt x="13" y="41"/>
                      <a:pt x="14" y="41"/>
                    </a:cubicBezTo>
                    <a:cubicBezTo>
                      <a:pt x="24" y="46"/>
                      <a:pt x="7" y="46"/>
                      <a:pt x="11" y="52"/>
                    </a:cubicBezTo>
                    <a:cubicBezTo>
                      <a:pt x="16" y="58"/>
                      <a:pt x="18" y="45"/>
                      <a:pt x="22" y="45"/>
                    </a:cubicBezTo>
                    <a:cubicBezTo>
                      <a:pt x="27" y="46"/>
                      <a:pt x="20" y="54"/>
                      <a:pt x="24" y="55"/>
                    </a:cubicBezTo>
                    <a:cubicBezTo>
                      <a:pt x="27" y="57"/>
                      <a:pt x="30" y="48"/>
                      <a:pt x="33" y="50"/>
                    </a:cubicBezTo>
                    <a:cubicBezTo>
                      <a:pt x="35" y="52"/>
                      <a:pt x="28" y="57"/>
                      <a:pt x="33" y="60"/>
                    </a:cubicBezTo>
                    <a:cubicBezTo>
                      <a:pt x="38" y="63"/>
                      <a:pt x="37" y="52"/>
                      <a:pt x="41" y="49"/>
                    </a:cubicBezTo>
                    <a:cubicBezTo>
                      <a:pt x="46" y="45"/>
                      <a:pt x="45" y="59"/>
                      <a:pt x="49" y="58"/>
                    </a:cubicBezTo>
                    <a:cubicBezTo>
                      <a:pt x="52" y="56"/>
                      <a:pt x="48" y="52"/>
                      <a:pt x="48" y="49"/>
                    </a:cubicBezTo>
                    <a:cubicBezTo>
                      <a:pt x="49" y="46"/>
                      <a:pt x="50" y="43"/>
                      <a:pt x="50" y="40"/>
                    </a:cubicBezTo>
                    <a:cubicBezTo>
                      <a:pt x="52" y="32"/>
                      <a:pt x="53" y="25"/>
                      <a:pt x="49" y="18"/>
                    </a:cubicBezTo>
                    <a:close/>
                  </a:path>
                </a:pathLst>
              </a:custGeom>
              <a:solidFill>
                <a:srgbClr val="BFE6B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618" name="Freeform 190"/>
              <p:cNvSpPr>
                <a:spLocks/>
              </p:cNvSpPr>
              <p:nvPr/>
            </p:nvSpPr>
            <p:spPr bwMode="auto">
              <a:xfrm>
                <a:off x="2508" y="2960"/>
                <a:ext cx="75" cy="69"/>
              </a:xfrm>
              <a:custGeom>
                <a:avLst/>
                <a:gdLst>
                  <a:gd name="T0" fmla="*/ 23 w 30"/>
                  <a:gd name="T1" fmla="*/ 5 h 26"/>
                  <a:gd name="T2" fmla="*/ 9 w 30"/>
                  <a:gd name="T3" fmla="*/ 0 h 26"/>
                  <a:gd name="T4" fmla="*/ 0 w 30"/>
                  <a:gd name="T5" fmla="*/ 4 h 26"/>
                  <a:gd name="T6" fmla="*/ 0 w 30"/>
                  <a:gd name="T7" fmla="*/ 5 h 26"/>
                  <a:gd name="T8" fmla="*/ 3 w 30"/>
                  <a:gd name="T9" fmla="*/ 10 h 26"/>
                  <a:gd name="T10" fmla="*/ 3 w 30"/>
                  <a:gd name="T11" fmla="*/ 20 h 26"/>
                  <a:gd name="T12" fmla="*/ 7 w 30"/>
                  <a:gd name="T13" fmla="*/ 23 h 26"/>
                  <a:gd name="T14" fmla="*/ 24 w 30"/>
                  <a:gd name="T15" fmla="*/ 23 h 26"/>
                  <a:gd name="T16" fmla="*/ 23 w 30"/>
                  <a:gd name="T17" fmla="*/ 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26">
                    <a:moveTo>
                      <a:pt x="23" y="5"/>
                    </a:moveTo>
                    <a:cubicBezTo>
                      <a:pt x="19" y="2"/>
                      <a:pt x="13" y="0"/>
                      <a:pt x="9" y="0"/>
                    </a:cubicBezTo>
                    <a:cubicBezTo>
                      <a:pt x="5" y="1"/>
                      <a:pt x="3" y="3"/>
                      <a:pt x="0" y="4"/>
                    </a:cubicBezTo>
                    <a:cubicBezTo>
                      <a:pt x="0" y="5"/>
                      <a:pt x="0" y="5"/>
                      <a:pt x="0" y="5"/>
                    </a:cubicBezTo>
                    <a:cubicBezTo>
                      <a:pt x="1" y="7"/>
                      <a:pt x="2" y="9"/>
                      <a:pt x="3" y="10"/>
                    </a:cubicBezTo>
                    <a:cubicBezTo>
                      <a:pt x="4" y="14"/>
                      <a:pt x="4" y="17"/>
                      <a:pt x="3" y="20"/>
                    </a:cubicBezTo>
                    <a:cubicBezTo>
                      <a:pt x="5" y="21"/>
                      <a:pt x="6" y="22"/>
                      <a:pt x="7" y="23"/>
                    </a:cubicBezTo>
                    <a:cubicBezTo>
                      <a:pt x="11" y="25"/>
                      <a:pt x="20" y="26"/>
                      <a:pt x="24" y="23"/>
                    </a:cubicBezTo>
                    <a:cubicBezTo>
                      <a:pt x="30" y="20"/>
                      <a:pt x="28" y="9"/>
                      <a:pt x="23" y="5"/>
                    </a:cubicBezTo>
                    <a:close/>
                  </a:path>
                </a:pathLst>
              </a:custGeom>
              <a:solidFill>
                <a:srgbClr val="C894B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619" name="Freeform 191"/>
              <p:cNvSpPr>
                <a:spLocks/>
              </p:cNvSpPr>
              <p:nvPr/>
            </p:nvSpPr>
            <p:spPr bwMode="auto">
              <a:xfrm>
                <a:off x="2508" y="2960"/>
                <a:ext cx="75" cy="69"/>
              </a:xfrm>
              <a:custGeom>
                <a:avLst/>
                <a:gdLst>
                  <a:gd name="T0" fmla="*/ 23 w 30"/>
                  <a:gd name="T1" fmla="*/ 5 h 26"/>
                  <a:gd name="T2" fmla="*/ 9 w 30"/>
                  <a:gd name="T3" fmla="*/ 0 h 26"/>
                  <a:gd name="T4" fmla="*/ 0 w 30"/>
                  <a:gd name="T5" fmla="*/ 4 h 26"/>
                  <a:gd name="T6" fmla="*/ 0 w 30"/>
                  <a:gd name="T7" fmla="*/ 5 h 26"/>
                  <a:gd name="T8" fmla="*/ 3 w 30"/>
                  <a:gd name="T9" fmla="*/ 10 h 26"/>
                  <a:gd name="T10" fmla="*/ 3 w 30"/>
                  <a:gd name="T11" fmla="*/ 20 h 26"/>
                  <a:gd name="T12" fmla="*/ 7 w 30"/>
                  <a:gd name="T13" fmla="*/ 23 h 26"/>
                  <a:gd name="T14" fmla="*/ 24 w 30"/>
                  <a:gd name="T15" fmla="*/ 23 h 26"/>
                  <a:gd name="T16" fmla="*/ 23 w 30"/>
                  <a:gd name="T17" fmla="*/ 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26">
                    <a:moveTo>
                      <a:pt x="23" y="5"/>
                    </a:moveTo>
                    <a:cubicBezTo>
                      <a:pt x="19" y="2"/>
                      <a:pt x="13" y="0"/>
                      <a:pt x="9" y="0"/>
                    </a:cubicBezTo>
                    <a:cubicBezTo>
                      <a:pt x="5" y="1"/>
                      <a:pt x="3" y="3"/>
                      <a:pt x="0" y="4"/>
                    </a:cubicBezTo>
                    <a:cubicBezTo>
                      <a:pt x="0" y="5"/>
                      <a:pt x="0" y="5"/>
                      <a:pt x="0" y="5"/>
                    </a:cubicBezTo>
                    <a:cubicBezTo>
                      <a:pt x="1" y="7"/>
                      <a:pt x="2" y="9"/>
                      <a:pt x="3" y="10"/>
                    </a:cubicBezTo>
                    <a:cubicBezTo>
                      <a:pt x="4" y="14"/>
                      <a:pt x="4" y="17"/>
                      <a:pt x="3" y="20"/>
                    </a:cubicBezTo>
                    <a:cubicBezTo>
                      <a:pt x="5" y="21"/>
                      <a:pt x="6" y="22"/>
                      <a:pt x="7" y="23"/>
                    </a:cubicBezTo>
                    <a:cubicBezTo>
                      <a:pt x="11" y="25"/>
                      <a:pt x="20" y="26"/>
                      <a:pt x="24" y="23"/>
                    </a:cubicBezTo>
                    <a:cubicBezTo>
                      <a:pt x="30" y="20"/>
                      <a:pt x="28" y="9"/>
                      <a:pt x="23" y="5"/>
                    </a:cubicBezTo>
                    <a:close/>
                  </a:path>
                </a:pathLst>
              </a:custGeom>
              <a:noFill/>
              <a:ln w="4763" cap="rnd">
                <a:solidFill>
                  <a:srgbClr val="333333"/>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620" name="Freeform 192"/>
              <p:cNvSpPr>
                <a:spLocks/>
              </p:cNvSpPr>
              <p:nvPr/>
            </p:nvSpPr>
            <p:spPr bwMode="auto">
              <a:xfrm>
                <a:off x="2483" y="2933"/>
                <a:ext cx="133" cy="168"/>
              </a:xfrm>
              <a:custGeom>
                <a:avLst/>
                <a:gdLst>
                  <a:gd name="T0" fmla="*/ 49 w 53"/>
                  <a:gd name="T1" fmla="*/ 18 h 63"/>
                  <a:gd name="T2" fmla="*/ 26 w 53"/>
                  <a:gd name="T3" fmla="*/ 2 h 63"/>
                  <a:gd name="T4" fmla="*/ 7 w 53"/>
                  <a:gd name="T5" fmla="*/ 2 h 63"/>
                  <a:gd name="T6" fmla="*/ 0 w 53"/>
                  <a:gd name="T7" fmla="*/ 7 h 63"/>
                  <a:gd name="T8" fmla="*/ 13 w 53"/>
                  <a:gd name="T9" fmla="*/ 20 h 63"/>
                  <a:gd name="T10" fmla="*/ 10 w 53"/>
                  <a:gd name="T11" fmla="*/ 40 h 63"/>
                  <a:gd name="T12" fmla="*/ 14 w 53"/>
                  <a:gd name="T13" fmla="*/ 41 h 63"/>
                  <a:gd name="T14" fmla="*/ 11 w 53"/>
                  <a:gd name="T15" fmla="*/ 52 h 63"/>
                  <a:gd name="T16" fmla="*/ 22 w 53"/>
                  <a:gd name="T17" fmla="*/ 45 h 63"/>
                  <a:gd name="T18" fmla="*/ 24 w 53"/>
                  <a:gd name="T19" fmla="*/ 55 h 63"/>
                  <a:gd name="T20" fmla="*/ 33 w 53"/>
                  <a:gd name="T21" fmla="*/ 50 h 63"/>
                  <a:gd name="T22" fmla="*/ 33 w 53"/>
                  <a:gd name="T23" fmla="*/ 60 h 63"/>
                  <a:gd name="T24" fmla="*/ 41 w 53"/>
                  <a:gd name="T25" fmla="*/ 49 h 63"/>
                  <a:gd name="T26" fmla="*/ 49 w 53"/>
                  <a:gd name="T27" fmla="*/ 58 h 63"/>
                  <a:gd name="T28" fmla="*/ 48 w 53"/>
                  <a:gd name="T29" fmla="*/ 49 h 63"/>
                  <a:gd name="T30" fmla="*/ 50 w 53"/>
                  <a:gd name="T31" fmla="*/ 40 h 63"/>
                  <a:gd name="T32" fmla="*/ 49 w 53"/>
                  <a:gd name="T33" fmla="*/ 1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 h="63">
                    <a:moveTo>
                      <a:pt x="49" y="18"/>
                    </a:moveTo>
                    <a:cubicBezTo>
                      <a:pt x="45" y="8"/>
                      <a:pt x="36" y="4"/>
                      <a:pt x="26" y="2"/>
                    </a:cubicBezTo>
                    <a:cubicBezTo>
                      <a:pt x="21" y="0"/>
                      <a:pt x="13" y="0"/>
                      <a:pt x="7" y="2"/>
                    </a:cubicBezTo>
                    <a:cubicBezTo>
                      <a:pt x="3" y="3"/>
                      <a:pt x="2" y="5"/>
                      <a:pt x="0" y="7"/>
                    </a:cubicBezTo>
                    <a:cubicBezTo>
                      <a:pt x="6" y="10"/>
                      <a:pt x="11" y="15"/>
                      <a:pt x="13" y="20"/>
                    </a:cubicBezTo>
                    <a:cubicBezTo>
                      <a:pt x="15" y="29"/>
                      <a:pt x="13" y="34"/>
                      <a:pt x="10" y="40"/>
                    </a:cubicBezTo>
                    <a:cubicBezTo>
                      <a:pt x="12" y="40"/>
                      <a:pt x="13" y="41"/>
                      <a:pt x="14" y="41"/>
                    </a:cubicBezTo>
                    <a:cubicBezTo>
                      <a:pt x="24" y="46"/>
                      <a:pt x="7" y="46"/>
                      <a:pt x="11" y="52"/>
                    </a:cubicBezTo>
                    <a:cubicBezTo>
                      <a:pt x="16" y="58"/>
                      <a:pt x="18" y="45"/>
                      <a:pt x="22" y="45"/>
                    </a:cubicBezTo>
                    <a:cubicBezTo>
                      <a:pt x="27" y="46"/>
                      <a:pt x="20" y="54"/>
                      <a:pt x="24" y="55"/>
                    </a:cubicBezTo>
                    <a:cubicBezTo>
                      <a:pt x="27" y="57"/>
                      <a:pt x="30" y="48"/>
                      <a:pt x="33" y="50"/>
                    </a:cubicBezTo>
                    <a:cubicBezTo>
                      <a:pt x="35" y="52"/>
                      <a:pt x="28" y="57"/>
                      <a:pt x="33" y="60"/>
                    </a:cubicBezTo>
                    <a:cubicBezTo>
                      <a:pt x="38" y="63"/>
                      <a:pt x="37" y="52"/>
                      <a:pt x="41" y="49"/>
                    </a:cubicBezTo>
                    <a:cubicBezTo>
                      <a:pt x="46" y="45"/>
                      <a:pt x="45" y="59"/>
                      <a:pt x="49" y="58"/>
                    </a:cubicBezTo>
                    <a:cubicBezTo>
                      <a:pt x="52" y="56"/>
                      <a:pt x="48" y="52"/>
                      <a:pt x="48" y="49"/>
                    </a:cubicBezTo>
                    <a:cubicBezTo>
                      <a:pt x="49" y="46"/>
                      <a:pt x="50" y="43"/>
                      <a:pt x="50" y="40"/>
                    </a:cubicBezTo>
                    <a:cubicBezTo>
                      <a:pt x="52" y="32"/>
                      <a:pt x="53" y="25"/>
                      <a:pt x="49" y="18"/>
                    </a:cubicBezTo>
                    <a:close/>
                  </a:path>
                </a:pathLst>
              </a:custGeom>
              <a:noFill/>
              <a:ln w="7938" cap="rnd">
                <a:solidFill>
                  <a:srgbClr val="333333"/>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621" name="Freeform 193"/>
              <p:cNvSpPr>
                <a:spLocks/>
              </p:cNvSpPr>
              <p:nvPr/>
            </p:nvSpPr>
            <p:spPr bwMode="auto">
              <a:xfrm>
                <a:off x="2521" y="2979"/>
                <a:ext cx="57" cy="48"/>
              </a:xfrm>
              <a:custGeom>
                <a:avLst/>
                <a:gdLst>
                  <a:gd name="T0" fmla="*/ 2 w 23"/>
                  <a:gd name="T1" fmla="*/ 14 h 18"/>
                  <a:gd name="T2" fmla="*/ 18 w 23"/>
                  <a:gd name="T3" fmla="*/ 14 h 18"/>
                  <a:gd name="T4" fmla="*/ 14 w 23"/>
                  <a:gd name="T5" fmla="*/ 0 h 18"/>
                  <a:gd name="T6" fmla="*/ 11 w 23"/>
                  <a:gd name="T7" fmla="*/ 12 h 18"/>
                  <a:gd name="T8" fmla="*/ 1 w 23"/>
                  <a:gd name="T9" fmla="*/ 4 h 18"/>
                  <a:gd name="T10" fmla="*/ 1 w 23"/>
                  <a:gd name="T11" fmla="*/ 11 h 18"/>
                </a:gdLst>
                <a:ahLst/>
                <a:cxnLst>
                  <a:cxn ang="0">
                    <a:pos x="T0" y="T1"/>
                  </a:cxn>
                  <a:cxn ang="0">
                    <a:pos x="T2" y="T3"/>
                  </a:cxn>
                  <a:cxn ang="0">
                    <a:pos x="T4" y="T5"/>
                  </a:cxn>
                  <a:cxn ang="0">
                    <a:pos x="T6" y="T7"/>
                  </a:cxn>
                  <a:cxn ang="0">
                    <a:pos x="T8" y="T9"/>
                  </a:cxn>
                  <a:cxn ang="0">
                    <a:pos x="T10" y="T11"/>
                  </a:cxn>
                </a:cxnLst>
                <a:rect l="0" t="0" r="r" b="b"/>
                <a:pathLst>
                  <a:path w="23" h="18">
                    <a:moveTo>
                      <a:pt x="2" y="14"/>
                    </a:moveTo>
                    <a:cubicBezTo>
                      <a:pt x="7" y="15"/>
                      <a:pt x="13" y="18"/>
                      <a:pt x="18" y="14"/>
                    </a:cubicBezTo>
                    <a:cubicBezTo>
                      <a:pt x="23" y="9"/>
                      <a:pt x="19" y="3"/>
                      <a:pt x="14" y="0"/>
                    </a:cubicBezTo>
                    <a:cubicBezTo>
                      <a:pt x="17" y="4"/>
                      <a:pt x="18" y="11"/>
                      <a:pt x="11" y="12"/>
                    </a:cubicBezTo>
                    <a:cubicBezTo>
                      <a:pt x="5" y="12"/>
                      <a:pt x="5" y="6"/>
                      <a:pt x="1" y="4"/>
                    </a:cubicBezTo>
                    <a:cubicBezTo>
                      <a:pt x="2" y="6"/>
                      <a:pt x="0" y="9"/>
                      <a:pt x="1" y="11"/>
                    </a:cubicBezTo>
                  </a:path>
                </a:pathLst>
              </a:custGeom>
              <a:solidFill>
                <a:srgbClr val="A9669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622" name="Freeform 194"/>
              <p:cNvSpPr>
                <a:spLocks/>
              </p:cNvSpPr>
              <p:nvPr/>
            </p:nvSpPr>
            <p:spPr bwMode="auto">
              <a:xfrm>
                <a:off x="2521" y="2968"/>
                <a:ext cx="22" cy="5"/>
              </a:xfrm>
              <a:custGeom>
                <a:avLst/>
                <a:gdLst>
                  <a:gd name="T0" fmla="*/ 0 w 9"/>
                  <a:gd name="T1" fmla="*/ 2 h 2"/>
                  <a:gd name="T2" fmla="*/ 9 w 9"/>
                  <a:gd name="T3" fmla="*/ 2 h 2"/>
                </a:gdLst>
                <a:ahLst/>
                <a:cxnLst>
                  <a:cxn ang="0">
                    <a:pos x="T0" y="T1"/>
                  </a:cxn>
                  <a:cxn ang="0">
                    <a:pos x="T2" y="T3"/>
                  </a:cxn>
                </a:cxnLst>
                <a:rect l="0" t="0" r="r" b="b"/>
                <a:pathLst>
                  <a:path w="9" h="2">
                    <a:moveTo>
                      <a:pt x="0" y="2"/>
                    </a:moveTo>
                    <a:cubicBezTo>
                      <a:pt x="2" y="0"/>
                      <a:pt x="7" y="0"/>
                      <a:pt x="9" y="2"/>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623" name="Freeform 195"/>
              <p:cNvSpPr>
                <a:spLocks/>
              </p:cNvSpPr>
              <p:nvPr/>
            </p:nvSpPr>
            <p:spPr bwMode="auto">
              <a:xfrm>
                <a:off x="2521" y="2955"/>
                <a:ext cx="15" cy="16"/>
              </a:xfrm>
              <a:custGeom>
                <a:avLst/>
                <a:gdLst>
                  <a:gd name="T0" fmla="*/ 1 w 6"/>
                  <a:gd name="T1" fmla="*/ 4 h 6"/>
                  <a:gd name="T2" fmla="*/ 1 w 6"/>
                  <a:gd name="T3" fmla="*/ 1 h 6"/>
                  <a:gd name="T4" fmla="*/ 5 w 6"/>
                  <a:gd name="T5" fmla="*/ 1 h 6"/>
                  <a:gd name="T6" fmla="*/ 4 w 6"/>
                  <a:gd name="T7" fmla="*/ 5 h 6"/>
                  <a:gd name="T8" fmla="*/ 1 w 6"/>
                  <a:gd name="T9" fmla="*/ 4 h 6"/>
                </a:gdLst>
                <a:ahLst/>
                <a:cxnLst>
                  <a:cxn ang="0">
                    <a:pos x="T0" y="T1"/>
                  </a:cxn>
                  <a:cxn ang="0">
                    <a:pos x="T2" y="T3"/>
                  </a:cxn>
                  <a:cxn ang="0">
                    <a:pos x="T4" y="T5"/>
                  </a:cxn>
                  <a:cxn ang="0">
                    <a:pos x="T6" y="T7"/>
                  </a:cxn>
                  <a:cxn ang="0">
                    <a:pos x="T8" y="T9"/>
                  </a:cxn>
                </a:cxnLst>
                <a:rect l="0" t="0" r="r" b="b"/>
                <a:pathLst>
                  <a:path w="6" h="6">
                    <a:moveTo>
                      <a:pt x="1" y="4"/>
                    </a:moveTo>
                    <a:cubicBezTo>
                      <a:pt x="0" y="3"/>
                      <a:pt x="0" y="1"/>
                      <a:pt x="1" y="1"/>
                    </a:cubicBezTo>
                    <a:cubicBezTo>
                      <a:pt x="2" y="0"/>
                      <a:pt x="4" y="0"/>
                      <a:pt x="5" y="1"/>
                    </a:cubicBezTo>
                    <a:cubicBezTo>
                      <a:pt x="6" y="2"/>
                      <a:pt x="5" y="4"/>
                      <a:pt x="4" y="5"/>
                    </a:cubicBezTo>
                    <a:cubicBezTo>
                      <a:pt x="3" y="6"/>
                      <a:pt x="1" y="5"/>
                      <a:pt x="1" y="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624" name="Freeform 196"/>
              <p:cNvSpPr>
                <a:spLocks/>
              </p:cNvSpPr>
              <p:nvPr/>
            </p:nvSpPr>
            <p:spPr bwMode="auto">
              <a:xfrm>
                <a:off x="2536" y="2957"/>
                <a:ext cx="7" cy="8"/>
              </a:xfrm>
              <a:custGeom>
                <a:avLst/>
                <a:gdLst>
                  <a:gd name="T0" fmla="*/ 0 w 3"/>
                  <a:gd name="T1" fmla="*/ 2 h 3"/>
                  <a:gd name="T2" fmla="*/ 1 w 3"/>
                  <a:gd name="T3" fmla="*/ 1 h 3"/>
                  <a:gd name="T4" fmla="*/ 3 w 3"/>
                  <a:gd name="T5" fmla="*/ 1 h 3"/>
                  <a:gd name="T6" fmla="*/ 2 w 3"/>
                  <a:gd name="T7" fmla="*/ 3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0" y="2"/>
                      <a:pt x="0" y="1"/>
                      <a:pt x="1" y="1"/>
                    </a:cubicBezTo>
                    <a:cubicBezTo>
                      <a:pt x="1" y="0"/>
                      <a:pt x="2" y="0"/>
                      <a:pt x="3" y="1"/>
                    </a:cubicBezTo>
                    <a:cubicBezTo>
                      <a:pt x="3" y="2"/>
                      <a:pt x="3" y="2"/>
                      <a:pt x="2" y="3"/>
                    </a:cubicBezTo>
                    <a:cubicBezTo>
                      <a:pt x="2" y="3"/>
                      <a:pt x="1" y="3"/>
                      <a:pt x="0" y="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625" name="Freeform 197"/>
              <p:cNvSpPr>
                <a:spLocks/>
              </p:cNvSpPr>
              <p:nvPr/>
            </p:nvSpPr>
            <p:spPr bwMode="auto">
              <a:xfrm>
                <a:off x="2513" y="2963"/>
                <a:ext cx="5" cy="8"/>
              </a:xfrm>
              <a:custGeom>
                <a:avLst/>
                <a:gdLst>
                  <a:gd name="T0" fmla="*/ 0 w 2"/>
                  <a:gd name="T1" fmla="*/ 2 h 3"/>
                  <a:gd name="T2" fmla="*/ 0 w 2"/>
                  <a:gd name="T3" fmla="*/ 0 h 3"/>
                  <a:gd name="T4" fmla="*/ 2 w 2"/>
                  <a:gd name="T5" fmla="*/ 1 h 3"/>
                  <a:gd name="T6" fmla="*/ 2 w 2"/>
                  <a:gd name="T7" fmla="*/ 2 h 3"/>
                  <a:gd name="T8" fmla="*/ 0 w 2"/>
                  <a:gd name="T9" fmla="*/ 2 h 3"/>
                </a:gdLst>
                <a:ahLst/>
                <a:cxnLst>
                  <a:cxn ang="0">
                    <a:pos x="T0" y="T1"/>
                  </a:cxn>
                  <a:cxn ang="0">
                    <a:pos x="T2" y="T3"/>
                  </a:cxn>
                  <a:cxn ang="0">
                    <a:pos x="T4" y="T5"/>
                  </a:cxn>
                  <a:cxn ang="0">
                    <a:pos x="T6" y="T7"/>
                  </a:cxn>
                  <a:cxn ang="0">
                    <a:pos x="T8" y="T9"/>
                  </a:cxn>
                </a:cxnLst>
                <a:rect l="0" t="0" r="r" b="b"/>
                <a:pathLst>
                  <a:path w="2" h="3">
                    <a:moveTo>
                      <a:pt x="0" y="2"/>
                    </a:moveTo>
                    <a:cubicBezTo>
                      <a:pt x="0" y="1"/>
                      <a:pt x="0" y="1"/>
                      <a:pt x="0" y="0"/>
                    </a:cubicBezTo>
                    <a:cubicBezTo>
                      <a:pt x="1" y="0"/>
                      <a:pt x="2" y="0"/>
                      <a:pt x="2" y="1"/>
                    </a:cubicBezTo>
                    <a:cubicBezTo>
                      <a:pt x="2" y="1"/>
                      <a:pt x="2" y="2"/>
                      <a:pt x="2" y="2"/>
                    </a:cubicBezTo>
                    <a:cubicBezTo>
                      <a:pt x="1" y="3"/>
                      <a:pt x="1" y="2"/>
                      <a:pt x="0" y="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626" name="Freeform 198"/>
              <p:cNvSpPr>
                <a:spLocks/>
              </p:cNvSpPr>
              <p:nvPr/>
            </p:nvSpPr>
            <p:spPr bwMode="auto">
              <a:xfrm>
                <a:off x="2518" y="2989"/>
                <a:ext cx="90" cy="80"/>
              </a:xfrm>
              <a:custGeom>
                <a:avLst/>
                <a:gdLst>
                  <a:gd name="T0" fmla="*/ 0 w 36"/>
                  <a:gd name="T1" fmla="*/ 18 h 30"/>
                  <a:gd name="T2" fmla="*/ 8 w 36"/>
                  <a:gd name="T3" fmla="*/ 23 h 30"/>
                  <a:gd name="T4" fmla="*/ 12 w 36"/>
                  <a:gd name="T5" fmla="*/ 24 h 30"/>
                  <a:gd name="T6" fmla="*/ 13 w 36"/>
                  <a:gd name="T7" fmla="*/ 29 h 30"/>
                  <a:gd name="T8" fmla="*/ 19 w 36"/>
                  <a:gd name="T9" fmla="*/ 25 h 30"/>
                  <a:gd name="T10" fmla="*/ 22 w 36"/>
                  <a:gd name="T11" fmla="*/ 30 h 30"/>
                  <a:gd name="T12" fmla="*/ 28 w 36"/>
                  <a:gd name="T13" fmla="*/ 25 h 30"/>
                  <a:gd name="T14" fmla="*/ 31 w 36"/>
                  <a:gd name="T15" fmla="*/ 24 h 30"/>
                  <a:gd name="T16" fmla="*/ 33 w 36"/>
                  <a:gd name="T17" fmla="*/ 19 h 30"/>
                  <a:gd name="T18" fmla="*/ 33 w 36"/>
                  <a:gd name="T19" fmla="*/ 0 h 30"/>
                  <a:gd name="T20" fmla="*/ 28 w 36"/>
                  <a:gd name="T21" fmla="*/ 10 h 30"/>
                  <a:gd name="T22" fmla="*/ 24 w 36"/>
                  <a:gd name="T23" fmla="*/ 10 h 30"/>
                  <a:gd name="T24" fmla="*/ 20 w 36"/>
                  <a:gd name="T25" fmla="*/ 14 h 30"/>
                  <a:gd name="T26" fmla="*/ 1 w 36"/>
                  <a:gd name="T27" fmla="*/ 12 h 30"/>
                  <a:gd name="T28" fmla="*/ 0 w 36"/>
                  <a:gd name="T29" fmla="*/ 1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30">
                    <a:moveTo>
                      <a:pt x="0" y="18"/>
                    </a:moveTo>
                    <a:cubicBezTo>
                      <a:pt x="3" y="18"/>
                      <a:pt x="5" y="21"/>
                      <a:pt x="8" y="23"/>
                    </a:cubicBezTo>
                    <a:cubicBezTo>
                      <a:pt x="10" y="23"/>
                      <a:pt x="11" y="23"/>
                      <a:pt x="12" y="24"/>
                    </a:cubicBezTo>
                    <a:cubicBezTo>
                      <a:pt x="13" y="26"/>
                      <a:pt x="12" y="28"/>
                      <a:pt x="13" y="29"/>
                    </a:cubicBezTo>
                    <a:cubicBezTo>
                      <a:pt x="16" y="28"/>
                      <a:pt x="16" y="25"/>
                      <a:pt x="19" y="25"/>
                    </a:cubicBezTo>
                    <a:cubicBezTo>
                      <a:pt x="22" y="25"/>
                      <a:pt x="22" y="28"/>
                      <a:pt x="22" y="30"/>
                    </a:cubicBezTo>
                    <a:cubicBezTo>
                      <a:pt x="25" y="30"/>
                      <a:pt x="25" y="26"/>
                      <a:pt x="28" y="25"/>
                    </a:cubicBezTo>
                    <a:cubicBezTo>
                      <a:pt x="29" y="24"/>
                      <a:pt x="30" y="25"/>
                      <a:pt x="31" y="24"/>
                    </a:cubicBezTo>
                    <a:cubicBezTo>
                      <a:pt x="33" y="23"/>
                      <a:pt x="33" y="21"/>
                      <a:pt x="33" y="19"/>
                    </a:cubicBezTo>
                    <a:cubicBezTo>
                      <a:pt x="34" y="14"/>
                      <a:pt x="36" y="4"/>
                      <a:pt x="33" y="0"/>
                    </a:cubicBezTo>
                    <a:cubicBezTo>
                      <a:pt x="33" y="3"/>
                      <a:pt x="33" y="8"/>
                      <a:pt x="28" y="10"/>
                    </a:cubicBezTo>
                    <a:cubicBezTo>
                      <a:pt x="26" y="10"/>
                      <a:pt x="26" y="9"/>
                      <a:pt x="24" y="10"/>
                    </a:cubicBezTo>
                    <a:cubicBezTo>
                      <a:pt x="22" y="11"/>
                      <a:pt x="22" y="13"/>
                      <a:pt x="20" y="14"/>
                    </a:cubicBezTo>
                    <a:cubicBezTo>
                      <a:pt x="14" y="16"/>
                      <a:pt x="6" y="16"/>
                      <a:pt x="1" y="12"/>
                    </a:cubicBezTo>
                    <a:cubicBezTo>
                      <a:pt x="0" y="13"/>
                      <a:pt x="0" y="14"/>
                      <a:pt x="0" y="15"/>
                    </a:cubicBezTo>
                  </a:path>
                </a:pathLst>
              </a:custGeom>
              <a:solidFill>
                <a:srgbClr val="96D48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627" name="Freeform 199"/>
              <p:cNvSpPr>
                <a:spLocks/>
              </p:cNvSpPr>
              <p:nvPr/>
            </p:nvSpPr>
            <p:spPr bwMode="auto">
              <a:xfrm>
                <a:off x="2501" y="2941"/>
                <a:ext cx="60" cy="8"/>
              </a:xfrm>
              <a:custGeom>
                <a:avLst/>
                <a:gdLst>
                  <a:gd name="T0" fmla="*/ 0 w 24"/>
                  <a:gd name="T1" fmla="*/ 2 h 3"/>
                  <a:gd name="T2" fmla="*/ 24 w 24"/>
                  <a:gd name="T3" fmla="*/ 3 h 3"/>
                </a:gdLst>
                <a:ahLst/>
                <a:cxnLst>
                  <a:cxn ang="0">
                    <a:pos x="T0" y="T1"/>
                  </a:cxn>
                  <a:cxn ang="0">
                    <a:pos x="T2" y="T3"/>
                  </a:cxn>
                </a:cxnLst>
                <a:rect l="0" t="0" r="r" b="b"/>
                <a:pathLst>
                  <a:path w="24" h="3">
                    <a:moveTo>
                      <a:pt x="0" y="2"/>
                    </a:moveTo>
                    <a:cubicBezTo>
                      <a:pt x="6" y="0"/>
                      <a:pt x="18" y="0"/>
                      <a:pt x="24" y="3"/>
                    </a:cubicBezTo>
                  </a:path>
                </a:pathLst>
              </a:custGeom>
              <a:solidFill>
                <a:srgbClr val="F0F9E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grpSp>
        <p:grpSp>
          <p:nvGrpSpPr>
            <p:cNvPr id="7" name="Group 200"/>
            <p:cNvGrpSpPr>
              <a:grpSpLocks/>
            </p:cNvGrpSpPr>
            <p:nvPr/>
          </p:nvGrpSpPr>
          <p:grpSpPr bwMode="auto">
            <a:xfrm>
              <a:off x="4318000" y="4589463"/>
              <a:ext cx="2143125" cy="1498600"/>
              <a:chOff x="2775" y="2891"/>
              <a:chExt cx="1350" cy="944"/>
            </a:xfrm>
          </p:grpSpPr>
          <p:sp>
            <p:nvSpPr>
              <p:cNvPr id="351" name="Freeform 201"/>
              <p:cNvSpPr>
                <a:spLocks/>
              </p:cNvSpPr>
              <p:nvPr/>
            </p:nvSpPr>
            <p:spPr bwMode="auto">
              <a:xfrm>
                <a:off x="3905" y="2912"/>
                <a:ext cx="220" cy="923"/>
              </a:xfrm>
              <a:custGeom>
                <a:avLst/>
                <a:gdLst>
                  <a:gd name="T0" fmla="*/ 88 w 88"/>
                  <a:gd name="T1" fmla="*/ 0 h 346"/>
                  <a:gd name="T2" fmla="*/ 0 w 88"/>
                  <a:gd name="T3" fmla="*/ 51 h 346"/>
                  <a:gd name="T4" fmla="*/ 0 w 88"/>
                  <a:gd name="T5" fmla="*/ 346 h 346"/>
                  <a:gd name="T6" fmla="*/ 88 w 88"/>
                  <a:gd name="T7" fmla="*/ 276 h 346"/>
                  <a:gd name="T8" fmla="*/ 88 w 88"/>
                  <a:gd name="T9" fmla="*/ 0 h 346"/>
                </a:gdLst>
                <a:ahLst/>
                <a:cxnLst>
                  <a:cxn ang="0">
                    <a:pos x="T0" y="T1"/>
                  </a:cxn>
                  <a:cxn ang="0">
                    <a:pos x="T2" y="T3"/>
                  </a:cxn>
                  <a:cxn ang="0">
                    <a:pos x="T4" y="T5"/>
                  </a:cxn>
                  <a:cxn ang="0">
                    <a:pos x="T6" y="T7"/>
                  </a:cxn>
                  <a:cxn ang="0">
                    <a:pos x="T8" y="T9"/>
                  </a:cxn>
                </a:cxnLst>
                <a:rect l="0" t="0" r="r" b="b"/>
                <a:pathLst>
                  <a:path w="88" h="346">
                    <a:moveTo>
                      <a:pt x="88" y="0"/>
                    </a:moveTo>
                    <a:cubicBezTo>
                      <a:pt x="46" y="20"/>
                      <a:pt x="1" y="46"/>
                      <a:pt x="0" y="51"/>
                    </a:cubicBezTo>
                    <a:cubicBezTo>
                      <a:pt x="0" y="346"/>
                      <a:pt x="0" y="346"/>
                      <a:pt x="0" y="346"/>
                    </a:cubicBezTo>
                    <a:cubicBezTo>
                      <a:pt x="88" y="276"/>
                      <a:pt x="88" y="276"/>
                      <a:pt x="88" y="276"/>
                    </a:cubicBezTo>
                    <a:lnTo>
                      <a:pt x="88" y="0"/>
                    </a:lnTo>
                    <a:close/>
                  </a:path>
                </a:pathLst>
              </a:custGeom>
              <a:solidFill>
                <a:srgbClr val="F1D58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352" name="Freeform 202"/>
              <p:cNvSpPr>
                <a:spLocks/>
              </p:cNvSpPr>
              <p:nvPr/>
            </p:nvSpPr>
            <p:spPr bwMode="auto">
              <a:xfrm>
                <a:off x="2775" y="3269"/>
                <a:ext cx="1130" cy="566"/>
              </a:xfrm>
              <a:custGeom>
                <a:avLst/>
                <a:gdLst>
                  <a:gd name="T0" fmla="*/ 2 w 452"/>
                  <a:gd name="T1" fmla="*/ 0 h 212"/>
                  <a:gd name="T2" fmla="*/ 0 w 452"/>
                  <a:gd name="T3" fmla="*/ 0 h 212"/>
                  <a:gd name="T4" fmla="*/ 0 w 452"/>
                  <a:gd name="T5" fmla="*/ 73 h 212"/>
                  <a:gd name="T6" fmla="*/ 452 w 452"/>
                  <a:gd name="T7" fmla="*/ 212 h 212"/>
                  <a:gd name="T8" fmla="*/ 452 w 452"/>
                  <a:gd name="T9" fmla="*/ 105 h 212"/>
                  <a:gd name="T10" fmla="*/ 372 w 452"/>
                  <a:gd name="T11" fmla="*/ 95 h 212"/>
                  <a:gd name="T12" fmla="*/ 251 w 452"/>
                  <a:gd name="T13" fmla="*/ 72 h 212"/>
                  <a:gd name="T14" fmla="*/ 126 w 452"/>
                  <a:gd name="T15" fmla="*/ 50 h 212"/>
                  <a:gd name="T16" fmla="*/ 36 w 452"/>
                  <a:gd name="T17" fmla="*/ 19 h 212"/>
                  <a:gd name="T18" fmla="*/ 2 w 452"/>
                  <a:gd name="T19"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2" h="212">
                    <a:moveTo>
                      <a:pt x="2" y="0"/>
                    </a:moveTo>
                    <a:cubicBezTo>
                      <a:pt x="1" y="0"/>
                      <a:pt x="0" y="0"/>
                      <a:pt x="0" y="0"/>
                    </a:cubicBezTo>
                    <a:cubicBezTo>
                      <a:pt x="0" y="73"/>
                      <a:pt x="0" y="73"/>
                      <a:pt x="0" y="73"/>
                    </a:cubicBezTo>
                    <a:cubicBezTo>
                      <a:pt x="452" y="212"/>
                      <a:pt x="452" y="212"/>
                      <a:pt x="452" y="212"/>
                    </a:cubicBezTo>
                    <a:cubicBezTo>
                      <a:pt x="452" y="105"/>
                      <a:pt x="452" y="105"/>
                      <a:pt x="452" y="105"/>
                    </a:cubicBezTo>
                    <a:cubicBezTo>
                      <a:pt x="432" y="103"/>
                      <a:pt x="405" y="102"/>
                      <a:pt x="372" y="95"/>
                    </a:cubicBezTo>
                    <a:cubicBezTo>
                      <a:pt x="315" y="82"/>
                      <a:pt x="298" y="85"/>
                      <a:pt x="251" y="72"/>
                    </a:cubicBezTo>
                    <a:cubicBezTo>
                      <a:pt x="204" y="60"/>
                      <a:pt x="181" y="65"/>
                      <a:pt x="126" y="50"/>
                    </a:cubicBezTo>
                    <a:cubicBezTo>
                      <a:pt x="78" y="37"/>
                      <a:pt x="78" y="34"/>
                      <a:pt x="36" y="19"/>
                    </a:cubicBezTo>
                    <a:lnTo>
                      <a:pt x="2" y="0"/>
                    </a:lnTo>
                    <a:close/>
                  </a:path>
                </a:pathLst>
              </a:custGeom>
              <a:solidFill>
                <a:srgbClr val="FFF1C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353" name="Freeform 203"/>
              <p:cNvSpPr>
                <a:spLocks/>
              </p:cNvSpPr>
              <p:nvPr/>
            </p:nvSpPr>
            <p:spPr bwMode="auto">
              <a:xfrm>
                <a:off x="2775" y="2920"/>
                <a:ext cx="1330" cy="349"/>
              </a:xfrm>
              <a:custGeom>
                <a:avLst/>
                <a:gdLst>
                  <a:gd name="T0" fmla="*/ 452 w 532"/>
                  <a:gd name="T1" fmla="*/ 48 h 131"/>
                  <a:gd name="T2" fmla="*/ 532 w 532"/>
                  <a:gd name="T3" fmla="*/ 0 h 131"/>
                  <a:gd name="T4" fmla="*/ 490 w 532"/>
                  <a:gd name="T5" fmla="*/ 8 h 131"/>
                  <a:gd name="T6" fmla="*/ 150 w 532"/>
                  <a:gd name="T7" fmla="*/ 69 h 131"/>
                  <a:gd name="T8" fmla="*/ 99 w 532"/>
                  <a:gd name="T9" fmla="*/ 79 h 131"/>
                  <a:gd name="T10" fmla="*/ 56 w 532"/>
                  <a:gd name="T11" fmla="*/ 76 h 131"/>
                  <a:gd name="T12" fmla="*/ 40 w 532"/>
                  <a:gd name="T13" fmla="*/ 87 h 131"/>
                  <a:gd name="T14" fmla="*/ 0 w 532"/>
                  <a:gd name="T15" fmla="*/ 129 h 131"/>
                  <a:gd name="T16" fmla="*/ 0 w 532"/>
                  <a:gd name="T17" fmla="*/ 131 h 131"/>
                  <a:gd name="T18" fmla="*/ 1 w 532"/>
                  <a:gd name="T19" fmla="*/ 131 h 131"/>
                  <a:gd name="T20" fmla="*/ 340 w 532"/>
                  <a:gd name="T21" fmla="*/ 70 h 131"/>
                  <a:gd name="T22" fmla="*/ 452 w 532"/>
                  <a:gd name="T23" fmla="*/ 50 h 131"/>
                  <a:gd name="T24" fmla="*/ 452 w 532"/>
                  <a:gd name="T25" fmla="*/ 48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2" h="131">
                    <a:moveTo>
                      <a:pt x="452" y="48"/>
                    </a:moveTo>
                    <a:cubicBezTo>
                      <a:pt x="453" y="44"/>
                      <a:pt x="492" y="20"/>
                      <a:pt x="532" y="0"/>
                    </a:cubicBezTo>
                    <a:cubicBezTo>
                      <a:pt x="517" y="3"/>
                      <a:pt x="504" y="4"/>
                      <a:pt x="490" y="8"/>
                    </a:cubicBezTo>
                    <a:cubicBezTo>
                      <a:pt x="382" y="36"/>
                      <a:pt x="236" y="67"/>
                      <a:pt x="150" y="69"/>
                    </a:cubicBezTo>
                    <a:cubicBezTo>
                      <a:pt x="138" y="65"/>
                      <a:pt x="115" y="79"/>
                      <a:pt x="99" y="79"/>
                    </a:cubicBezTo>
                    <a:cubicBezTo>
                      <a:pt x="84" y="80"/>
                      <a:pt x="70" y="79"/>
                      <a:pt x="56" y="76"/>
                    </a:cubicBezTo>
                    <a:cubicBezTo>
                      <a:pt x="52" y="79"/>
                      <a:pt x="47" y="83"/>
                      <a:pt x="40" y="87"/>
                    </a:cubicBezTo>
                    <a:cubicBezTo>
                      <a:pt x="19" y="100"/>
                      <a:pt x="3" y="121"/>
                      <a:pt x="0" y="129"/>
                    </a:cubicBezTo>
                    <a:cubicBezTo>
                      <a:pt x="0" y="131"/>
                      <a:pt x="0" y="131"/>
                      <a:pt x="0" y="131"/>
                    </a:cubicBezTo>
                    <a:cubicBezTo>
                      <a:pt x="0" y="131"/>
                      <a:pt x="0" y="131"/>
                      <a:pt x="1" y="131"/>
                    </a:cubicBezTo>
                    <a:cubicBezTo>
                      <a:pt x="86" y="129"/>
                      <a:pt x="233" y="99"/>
                      <a:pt x="340" y="70"/>
                    </a:cubicBezTo>
                    <a:cubicBezTo>
                      <a:pt x="373" y="61"/>
                      <a:pt x="412" y="54"/>
                      <a:pt x="452" y="50"/>
                    </a:cubicBezTo>
                    <a:lnTo>
                      <a:pt x="452" y="48"/>
                    </a:lnTo>
                    <a:close/>
                  </a:path>
                </a:pathLst>
              </a:custGeom>
              <a:solidFill>
                <a:srgbClr val="E7D08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354" name="Freeform 204"/>
              <p:cNvSpPr>
                <a:spLocks/>
              </p:cNvSpPr>
              <p:nvPr/>
            </p:nvSpPr>
            <p:spPr bwMode="auto">
              <a:xfrm>
                <a:off x="2777" y="3053"/>
                <a:ext cx="1128" cy="275"/>
              </a:xfrm>
              <a:custGeom>
                <a:avLst/>
                <a:gdLst>
                  <a:gd name="T0" fmla="*/ 451 w 451"/>
                  <a:gd name="T1" fmla="*/ 0 h 103"/>
                  <a:gd name="T2" fmla="*/ 339 w 451"/>
                  <a:gd name="T3" fmla="*/ 20 h 103"/>
                  <a:gd name="T4" fmla="*/ 0 w 451"/>
                  <a:gd name="T5" fmla="*/ 81 h 103"/>
                  <a:gd name="T6" fmla="*/ 50 w 451"/>
                  <a:gd name="T7" fmla="*/ 89 h 103"/>
                  <a:gd name="T8" fmla="*/ 263 w 451"/>
                  <a:gd name="T9" fmla="*/ 97 h 103"/>
                  <a:gd name="T10" fmla="*/ 419 w 451"/>
                  <a:gd name="T11" fmla="*/ 97 h 103"/>
                  <a:gd name="T12" fmla="*/ 451 w 451"/>
                  <a:gd name="T13" fmla="*/ 103 h 103"/>
                  <a:gd name="T14" fmla="*/ 451 w 451"/>
                  <a:gd name="T15" fmla="*/ 0 h 1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1" h="103">
                    <a:moveTo>
                      <a:pt x="451" y="0"/>
                    </a:moveTo>
                    <a:cubicBezTo>
                      <a:pt x="411" y="4"/>
                      <a:pt x="372" y="11"/>
                      <a:pt x="339" y="20"/>
                    </a:cubicBezTo>
                    <a:cubicBezTo>
                      <a:pt x="232" y="49"/>
                      <a:pt x="85" y="79"/>
                      <a:pt x="0" y="81"/>
                    </a:cubicBezTo>
                    <a:cubicBezTo>
                      <a:pt x="6" y="83"/>
                      <a:pt x="50" y="89"/>
                      <a:pt x="50" y="89"/>
                    </a:cubicBezTo>
                    <a:cubicBezTo>
                      <a:pt x="159" y="84"/>
                      <a:pt x="206" y="97"/>
                      <a:pt x="263" y="97"/>
                    </a:cubicBezTo>
                    <a:cubicBezTo>
                      <a:pt x="320" y="97"/>
                      <a:pt x="369" y="84"/>
                      <a:pt x="419" y="97"/>
                    </a:cubicBezTo>
                    <a:cubicBezTo>
                      <a:pt x="433" y="100"/>
                      <a:pt x="443" y="102"/>
                      <a:pt x="451" y="103"/>
                    </a:cubicBezTo>
                    <a:lnTo>
                      <a:pt x="451" y="0"/>
                    </a:lnTo>
                    <a:close/>
                  </a:path>
                </a:pathLst>
              </a:custGeom>
              <a:solidFill>
                <a:srgbClr val="FEDF8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355" name="Freeform 205"/>
              <p:cNvSpPr>
                <a:spLocks/>
              </p:cNvSpPr>
              <p:nvPr/>
            </p:nvSpPr>
            <p:spPr bwMode="auto">
              <a:xfrm>
                <a:off x="2877" y="2997"/>
                <a:ext cx="1071" cy="264"/>
              </a:xfrm>
              <a:custGeom>
                <a:avLst/>
                <a:gdLst>
                  <a:gd name="T0" fmla="*/ 398 w 428"/>
                  <a:gd name="T1" fmla="*/ 2 h 99"/>
                  <a:gd name="T2" fmla="*/ 330 w 428"/>
                  <a:gd name="T3" fmla="*/ 3 h 99"/>
                  <a:gd name="T4" fmla="*/ 236 w 428"/>
                  <a:gd name="T5" fmla="*/ 25 h 99"/>
                  <a:gd name="T6" fmla="*/ 18 w 428"/>
                  <a:gd name="T7" fmla="*/ 80 h 99"/>
                  <a:gd name="T8" fmla="*/ 1 w 428"/>
                  <a:gd name="T9" fmla="*/ 93 h 99"/>
                  <a:gd name="T10" fmla="*/ 1 w 428"/>
                  <a:gd name="T11" fmla="*/ 99 h 99"/>
                  <a:gd name="T12" fmla="*/ 299 w 428"/>
                  <a:gd name="T13" fmla="*/ 41 h 99"/>
                  <a:gd name="T14" fmla="*/ 411 w 428"/>
                  <a:gd name="T15" fmla="*/ 21 h 99"/>
                  <a:gd name="T16" fmla="*/ 411 w 428"/>
                  <a:gd name="T17" fmla="*/ 19 h 99"/>
                  <a:gd name="T18" fmla="*/ 428 w 428"/>
                  <a:gd name="T19" fmla="*/ 6 h 99"/>
                  <a:gd name="T20" fmla="*/ 398 w 428"/>
                  <a:gd name="T21" fmla="*/ 2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8" h="99">
                    <a:moveTo>
                      <a:pt x="398" y="2"/>
                    </a:moveTo>
                    <a:cubicBezTo>
                      <a:pt x="375" y="2"/>
                      <a:pt x="352" y="1"/>
                      <a:pt x="330" y="3"/>
                    </a:cubicBezTo>
                    <a:cubicBezTo>
                      <a:pt x="298" y="6"/>
                      <a:pt x="267" y="17"/>
                      <a:pt x="236" y="25"/>
                    </a:cubicBezTo>
                    <a:cubicBezTo>
                      <a:pt x="18" y="80"/>
                      <a:pt x="18" y="80"/>
                      <a:pt x="18" y="80"/>
                    </a:cubicBezTo>
                    <a:cubicBezTo>
                      <a:pt x="14" y="85"/>
                      <a:pt x="5" y="86"/>
                      <a:pt x="1" y="93"/>
                    </a:cubicBezTo>
                    <a:cubicBezTo>
                      <a:pt x="0" y="96"/>
                      <a:pt x="0" y="98"/>
                      <a:pt x="1" y="99"/>
                    </a:cubicBezTo>
                    <a:cubicBezTo>
                      <a:pt x="88" y="91"/>
                      <a:pt x="207" y="65"/>
                      <a:pt x="299" y="41"/>
                    </a:cubicBezTo>
                    <a:cubicBezTo>
                      <a:pt x="332" y="32"/>
                      <a:pt x="371" y="25"/>
                      <a:pt x="411" y="21"/>
                    </a:cubicBezTo>
                    <a:cubicBezTo>
                      <a:pt x="411" y="19"/>
                      <a:pt x="411" y="19"/>
                      <a:pt x="411" y="19"/>
                    </a:cubicBezTo>
                    <a:cubicBezTo>
                      <a:pt x="412" y="17"/>
                      <a:pt x="418" y="13"/>
                      <a:pt x="428" y="6"/>
                    </a:cubicBezTo>
                    <a:cubicBezTo>
                      <a:pt x="422" y="0"/>
                      <a:pt x="405" y="2"/>
                      <a:pt x="398" y="2"/>
                    </a:cubicBezTo>
                    <a:close/>
                  </a:path>
                </a:pathLst>
              </a:custGeom>
              <a:solidFill>
                <a:srgbClr val="FF990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356" name="Freeform 206"/>
              <p:cNvSpPr>
                <a:spLocks/>
              </p:cNvSpPr>
              <p:nvPr/>
            </p:nvSpPr>
            <p:spPr bwMode="auto">
              <a:xfrm>
                <a:off x="2780" y="3269"/>
                <a:ext cx="1125" cy="280"/>
              </a:xfrm>
              <a:custGeom>
                <a:avLst/>
                <a:gdLst>
                  <a:gd name="T0" fmla="*/ 450 w 450"/>
                  <a:gd name="T1" fmla="*/ 22 h 105"/>
                  <a:gd name="T2" fmla="*/ 418 w 450"/>
                  <a:gd name="T3" fmla="*/ 16 h 105"/>
                  <a:gd name="T4" fmla="*/ 262 w 450"/>
                  <a:gd name="T5" fmla="*/ 16 h 105"/>
                  <a:gd name="T6" fmla="*/ 49 w 450"/>
                  <a:gd name="T7" fmla="*/ 8 h 105"/>
                  <a:gd name="T8" fmla="*/ 0 w 450"/>
                  <a:gd name="T9" fmla="*/ 0 h 105"/>
                  <a:gd name="T10" fmla="*/ 34 w 450"/>
                  <a:gd name="T11" fmla="*/ 19 h 105"/>
                  <a:gd name="T12" fmla="*/ 124 w 450"/>
                  <a:gd name="T13" fmla="*/ 50 h 105"/>
                  <a:gd name="T14" fmla="*/ 249 w 450"/>
                  <a:gd name="T15" fmla="*/ 72 h 105"/>
                  <a:gd name="T16" fmla="*/ 370 w 450"/>
                  <a:gd name="T17" fmla="*/ 95 h 105"/>
                  <a:gd name="T18" fmla="*/ 450 w 450"/>
                  <a:gd name="T19" fmla="*/ 105 h 105"/>
                  <a:gd name="T20" fmla="*/ 450 w 450"/>
                  <a:gd name="T21" fmla="*/ 2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0" h="105">
                    <a:moveTo>
                      <a:pt x="450" y="22"/>
                    </a:moveTo>
                    <a:cubicBezTo>
                      <a:pt x="442" y="21"/>
                      <a:pt x="432" y="19"/>
                      <a:pt x="418" y="16"/>
                    </a:cubicBezTo>
                    <a:cubicBezTo>
                      <a:pt x="368" y="3"/>
                      <a:pt x="319" y="16"/>
                      <a:pt x="262" y="16"/>
                    </a:cubicBezTo>
                    <a:cubicBezTo>
                      <a:pt x="205" y="16"/>
                      <a:pt x="158" y="3"/>
                      <a:pt x="49" y="8"/>
                    </a:cubicBezTo>
                    <a:cubicBezTo>
                      <a:pt x="49" y="8"/>
                      <a:pt x="9" y="3"/>
                      <a:pt x="0" y="0"/>
                    </a:cubicBezTo>
                    <a:cubicBezTo>
                      <a:pt x="34" y="19"/>
                      <a:pt x="34" y="19"/>
                      <a:pt x="34" y="19"/>
                    </a:cubicBezTo>
                    <a:cubicBezTo>
                      <a:pt x="76" y="34"/>
                      <a:pt x="76" y="37"/>
                      <a:pt x="124" y="50"/>
                    </a:cubicBezTo>
                    <a:cubicBezTo>
                      <a:pt x="179" y="65"/>
                      <a:pt x="202" y="60"/>
                      <a:pt x="249" y="72"/>
                    </a:cubicBezTo>
                    <a:cubicBezTo>
                      <a:pt x="296" y="85"/>
                      <a:pt x="313" y="82"/>
                      <a:pt x="370" y="95"/>
                    </a:cubicBezTo>
                    <a:cubicBezTo>
                      <a:pt x="403" y="102"/>
                      <a:pt x="430" y="103"/>
                      <a:pt x="450" y="105"/>
                    </a:cubicBezTo>
                    <a:lnTo>
                      <a:pt x="450" y="22"/>
                    </a:lnTo>
                    <a:close/>
                  </a:path>
                </a:pathLst>
              </a:custGeom>
              <a:solidFill>
                <a:srgbClr val="FEEBB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357" name="Freeform 207"/>
              <p:cNvSpPr>
                <a:spLocks/>
              </p:cNvSpPr>
              <p:nvPr/>
            </p:nvSpPr>
            <p:spPr bwMode="auto">
              <a:xfrm>
                <a:off x="3928" y="2912"/>
                <a:ext cx="197" cy="75"/>
              </a:xfrm>
              <a:custGeom>
                <a:avLst/>
                <a:gdLst>
                  <a:gd name="T0" fmla="*/ 50 w 79"/>
                  <a:gd name="T1" fmla="*/ 10 h 28"/>
                  <a:gd name="T2" fmla="*/ 50 w 79"/>
                  <a:gd name="T3" fmla="*/ 11 h 28"/>
                  <a:gd name="T4" fmla="*/ 27 w 79"/>
                  <a:gd name="T5" fmla="*/ 15 h 28"/>
                  <a:gd name="T6" fmla="*/ 0 w 79"/>
                  <a:gd name="T7" fmla="*/ 28 h 28"/>
                  <a:gd name="T8" fmla="*/ 1 w 79"/>
                  <a:gd name="T9" fmla="*/ 28 h 28"/>
                  <a:gd name="T10" fmla="*/ 5 w 79"/>
                  <a:gd name="T11" fmla="*/ 26 h 28"/>
                  <a:gd name="T12" fmla="*/ 32 w 79"/>
                  <a:gd name="T13" fmla="*/ 24 h 28"/>
                  <a:gd name="T14" fmla="*/ 79 w 79"/>
                  <a:gd name="T15" fmla="*/ 0 h 28"/>
                  <a:gd name="T16" fmla="*/ 50 w 79"/>
                  <a:gd name="T17"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28">
                    <a:moveTo>
                      <a:pt x="50" y="10"/>
                    </a:moveTo>
                    <a:cubicBezTo>
                      <a:pt x="50" y="11"/>
                      <a:pt x="50" y="11"/>
                      <a:pt x="50" y="11"/>
                    </a:cubicBezTo>
                    <a:cubicBezTo>
                      <a:pt x="41" y="12"/>
                      <a:pt x="32" y="14"/>
                      <a:pt x="27" y="15"/>
                    </a:cubicBezTo>
                    <a:cubicBezTo>
                      <a:pt x="15" y="18"/>
                      <a:pt x="10" y="17"/>
                      <a:pt x="0" y="28"/>
                    </a:cubicBezTo>
                    <a:cubicBezTo>
                      <a:pt x="1" y="28"/>
                      <a:pt x="1" y="28"/>
                      <a:pt x="1" y="28"/>
                    </a:cubicBezTo>
                    <a:cubicBezTo>
                      <a:pt x="2" y="27"/>
                      <a:pt x="3" y="27"/>
                      <a:pt x="5" y="26"/>
                    </a:cubicBezTo>
                    <a:cubicBezTo>
                      <a:pt x="32" y="24"/>
                      <a:pt x="32" y="24"/>
                      <a:pt x="32" y="24"/>
                    </a:cubicBezTo>
                    <a:cubicBezTo>
                      <a:pt x="46" y="16"/>
                      <a:pt x="63" y="7"/>
                      <a:pt x="79" y="0"/>
                    </a:cubicBezTo>
                    <a:cubicBezTo>
                      <a:pt x="67" y="1"/>
                      <a:pt x="54" y="4"/>
                      <a:pt x="50" y="10"/>
                    </a:cubicBezTo>
                    <a:close/>
                  </a:path>
                </a:pathLst>
              </a:custGeom>
              <a:solidFill>
                <a:srgbClr val="FEE9B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358" name="Freeform 208"/>
              <p:cNvSpPr>
                <a:spLocks/>
              </p:cNvSpPr>
              <p:nvPr/>
            </p:nvSpPr>
            <p:spPr bwMode="auto">
              <a:xfrm>
                <a:off x="2780" y="2891"/>
                <a:ext cx="1280" cy="384"/>
              </a:xfrm>
              <a:custGeom>
                <a:avLst/>
                <a:gdLst>
                  <a:gd name="T0" fmla="*/ 478 w 512"/>
                  <a:gd name="T1" fmla="*/ 17 h 144"/>
                  <a:gd name="T2" fmla="*/ 459 w 512"/>
                  <a:gd name="T3" fmla="*/ 13 h 144"/>
                  <a:gd name="T4" fmla="*/ 433 w 512"/>
                  <a:gd name="T5" fmla="*/ 5 h 144"/>
                  <a:gd name="T6" fmla="*/ 421 w 512"/>
                  <a:gd name="T7" fmla="*/ 8 h 144"/>
                  <a:gd name="T8" fmla="*/ 397 w 512"/>
                  <a:gd name="T9" fmla="*/ 4 h 144"/>
                  <a:gd name="T10" fmla="*/ 358 w 512"/>
                  <a:gd name="T11" fmla="*/ 8 h 144"/>
                  <a:gd name="T12" fmla="*/ 331 w 512"/>
                  <a:gd name="T13" fmla="*/ 6 h 144"/>
                  <a:gd name="T14" fmla="*/ 319 w 512"/>
                  <a:gd name="T15" fmla="*/ 4 h 144"/>
                  <a:gd name="T16" fmla="*/ 287 w 512"/>
                  <a:gd name="T17" fmla="*/ 13 h 144"/>
                  <a:gd name="T18" fmla="*/ 281 w 512"/>
                  <a:gd name="T19" fmla="*/ 18 h 144"/>
                  <a:gd name="T20" fmla="*/ 279 w 512"/>
                  <a:gd name="T21" fmla="*/ 21 h 144"/>
                  <a:gd name="T22" fmla="*/ 257 w 512"/>
                  <a:gd name="T23" fmla="*/ 23 h 144"/>
                  <a:gd name="T24" fmla="*/ 227 w 512"/>
                  <a:gd name="T25" fmla="*/ 33 h 144"/>
                  <a:gd name="T26" fmla="*/ 226 w 512"/>
                  <a:gd name="T27" fmla="*/ 34 h 144"/>
                  <a:gd name="T28" fmla="*/ 199 w 512"/>
                  <a:gd name="T29" fmla="*/ 37 h 144"/>
                  <a:gd name="T30" fmla="*/ 169 w 512"/>
                  <a:gd name="T31" fmla="*/ 47 h 144"/>
                  <a:gd name="T32" fmla="*/ 169 w 512"/>
                  <a:gd name="T33" fmla="*/ 47 h 144"/>
                  <a:gd name="T34" fmla="*/ 166 w 512"/>
                  <a:gd name="T35" fmla="*/ 49 h 144"/>
                  <a:gd name="T36" fmla="*/ 146 w 512"/>
                  <a:gd name="T37" fmla="*/ 55 h 144"/>
                  <a:gd name="T38" fmla="*/ 121 w 512"/>
                  <a:gd name="T39" fmla="*/ 62 h 144"/>
                  <a:gd name="T40" fmla="*/ 91 w 512"/>
                  <a:gd name="T41" fmla="*/ 72 h 144"/>
                  <a:gd name="T42" fmla="*/ 78 w 512"/>
                  <a:gd name="T43" fmla="*/ 75 h 144"/>
                  <a:gd name="T44" fmla="*/ 59 w 512"/>
                  <a:gd name="T45" fmla="*/ 85 h 144"/>
                  <a:gd name="T46" fmla="*/ 38 w 512"/>
                  <a:gd name="T47" fmla="*/ 98 h 144"/>
                  <a:gd name="T48" fmla="*/ 3 w 512"/>
                  <a:gd name="T49" fmla="*/ 141 h 144"/>
                  <a:gd name="T50" fmla="*/ 45 w 512"/>
                  <a:gd name="T51" fmla="*/ 139 h 144"/>
                  <a:gd name="T52" fmla="*/ 57 w 512"/>
                  <a:gd name="T53" fmla="*/ 125 h 144"/>
                  <a:gd name="T54" fmla="*/ 66 w 512"/>
                  <a:gd name="T55" fmla="*/ 135 h 144"/>
                  <a:gd name="T56" fmla="*/ 110 w 512"/>
                  <a:gd name="T57" fmla="*/ 111 h 144"/>
                  <a:gd name="T58" fmla="*/ 123 w 512"/>
                  <a:gd name="T59" fmla="*/ 128 h 144"/>
                  <a:gd name="T60" fmla="*/ 165 w 512"/>
                  <a:gd name="T61" fmla="*/ 91 h 144"/>
                  <a:gd name="T62" fmla="*/ 166 w 512"/>
                  <a:gd name="T63" fmla="*/ 92 h 144"/>
                  <a:gd name="T64" fmla="*/ 168 w 512"/>
                  <a:gd name="T65" fmla="*/ 98 h 144"/>
                  <a:gd name="T66" fmla="*/ 170 w 512"/>
                  <a:gd name="T67" fmla="*/ 103 h 144"/>
                  <a:gd name="T68" fmla="*/ 174 w 512"/>
                  <a:gd name="T69" fmla="*/ 110 h 144"/>
                  <a:gd name="T70" fmla="*/ 176 w 512"/>
                  <a:gd name="T71" fmla="*/ 113 h 144"/>
                  <a:gd name="T72" fmla="*/ 178 w 512"/>
                  <a:gd name="T73" fmla="*/ 115 h 144"/>
                  <a:gd name="T74" fmla="*/ 180 w 512"/>
                  <a:gd name="T75" fmla="*/ 116 h 144"/>
                  <a:gd name="T76" fmla="*/ 225 w 512"/>
                  <a:gd name="T77" fmla="*/ 90 h 144"/>
                  <a:gd name="T78" fmla="*/ 233 w 512"/>
                  <a:gd name="T79" fmla="*/ 101 h 144"/>
                  <a:gd name="T80" fmla="*/ 280 w 512"/>
                  <a:gd name="T81" fmla="*/ 93 h 144"/>
                  <a:gd name="T82" fmla="*/ 282 w 512"/>
                  <a:gd name="T83" fmla="*/ 75 h 144"/>
                  <a:gd name="T84" fmla="*/ 343 w 512"/>
                  <a:gd name="T85" fmla="*/ 77 h 144"/>
                  <a:gd name="T86" fmla="*/ 347 w 512"/>
                  <a:gd name="T87" fmla="*/ 56 h 144"/>
                  <a:gd name="T88" fmla="*/ 400 w 512"/>
                  <a:gd name="T89" fmla="*/ 66 h 144"/>
                  <a:gd name="T90" fmla="*/ 404 w 512"/>
                  <a:gd name="T91" fmla="*/ 53 h 144"/>
                  <a:gd name="T92" fmla="*/ 404 w 512"/>
                  <a:gd name="T93" fmla="*/ 57 h 144"/>
                  <a:gd name="T94" fmla="*/ 452 w 512"/>
                  <a:gd name="T95" fmla="*/ 56 h 144"/>
                  <a:gd name="T96" fmla="*/ 454 w 512"/>
                  <a:gd name="T97" fmla="*/ 54 h 144"/>
                  <a:gd name="T98" fmla="*/ 455 w 512"/>
                  <a:gd name="T99" fmla="*/ 52 h 144"/>
                  <a:gd name="T100" fmla="*/ 456 w 512"/>
                  <a:gd name="T101" fmla="*/ 50 h 144"/>
                  <a:gd name="T102" fmla="*/ 456 w 512"/>
                  <a:gd name="T103" fmla="*/ 48 h 144"/>
                  <a:gd name="T104" fmla="*/ 456 w 512"/>
                  <a:gd name="T105" fmla="*/ 45 h 144"/>
                  <a:gd name="T106" fmla="*/ 456 w 512"/>
                  <a:gd name="T107" fmla="*/ 43 h 144"/>
                  <a:gd name="T108" fmla="*/ 456 w 512"/>
                  <a:gd name="T109" fmla="*/ 40 h 144"/>
                  <a:gd name="T110" fmla="*/ 459 w 512"/>
                  <a:gd name="T111" fmla="*/ 36 h 144"/>
                  <a:gd name="T112" fmla="*/ 509 w 512"/>
                  <a:gd name="T113" fmla="*/ 19 h 144"/>
                  <a:gd name="T114" fmla="*/ 512 w 512"/>
                  <a:gd name="T115" fmla="*/ 15 h 144"/>
                  <a:gd name="T116" fmla="*/ 478 w 512"/>
                  <a:gd name="T117" fmla="*/ 1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12" h="144">
                    <a:moveTo>
                      <a:pt x="478" y="16"/>
                    </a:moveTo>
                    <a:cubicBezTo>
                      <a:pt x="478" y="17"/>
                      <a:pt x="478" y="17"/>
                      <a:pt x="478" y="17"/>
                    </a:cubicBezTo>
                    <a:cubicBezTo>
                      <a:pt x="473" y="13"/>
                      <a:pt x="466" y="12"/>
                      <a:pt x="459" y="12"/>
                    </a:cubicBezTo>
                    <a:cubicBezTo>
                      <a:pt x="459" y="13"/>
                      <a:pt x="459" y="13"/>
                      <a:pt x="459" y="13"/>
                    </a:cubicBezTo>
                    <a:cubicBezTo>
                      <a:pt x="459" y="13"/>
                      <a:pt x="459" y="13"/>
                      <a:pt x="459" y="12"/>
                    </a:cubicBezTo>
                    <a:cubicBezTo>
                      <a:pt x="454" y="5"/>
                      <a:pt x="445" y="4"/>
                      <a:pt x="433" y="5"/>
                    </a:cubicBezTo>
                    <a:cubicBezTo>
                      <a:pt x="427" y="6"/>
                      <a:pt x="424" y="7"/>
                      <a:pt x="421" y="8"/>
                    </a:cubicBezTo>
                    <a:cubicBezTo>
                      <a:pt x="421" y="8"/>
                      <a:pt x="421" y="8"/>
                      <a:pt x="421" y="8"/>
                    </a:cubicBezTo>
                    <a:cubicBezTo>
                      <a:pt x="416" y="0"/>
                      <a:pt x="405" y="1"/>
                      <a:pt x="397" y="4"/>
                    </a:cubicBezTo>
                    <a:cubicBezTo>
                      <a:pt x="397" y="4"/>
                      <a:pt x="397" y="4"/>
                      <a:pt x="397" y="4"/>
                    </a:cubicBezTo>
                    <a:cubicBezTo>
                      <a:pt x="391" y="2"/>
                      <a:pt x="384" y="1"/>
                      <a:pt x="375" y="2"/>
                    </a:cubicBezTo>
                    <a:cubicBezTo>
                      <a:pt x="367" y="3"/>
                      <a:pt x="363" y="5"/>
                      <a:pt x="358" y="8"/>
                    </a:cubicBezTo>
                    <a:cubicBezTo>
                      <a:pt x="358" y="8"/>
                      <a:pt x="358" y="8"/>
                      <a:pt x="358" y="8"/>
                    </a:cubicBezTo>
                    <a:cubicBezTo>
                      <a:pt x="350" y="2"/>
                      <a:pt x="340" y="4"/>
                      <a:pt x="331" y="6"/>
                    </a:cubicBezTo>
                    <a:cubicBezTo>
                      <a:pt x="331" y="6"/>
                      <a:pt x="331" y="6"/>
                      <a:pt x="331" y="6"/>
                    </a:cubicBezTo>
                    <a:cubicBezTo>
                      <a:pt x="327" y="5"/>
                      <a:pt x="323" y="4"/>
                      <a:pt x="319" y="4"/>
                    </a:cubicBezTo>
                    <a:cubicBezTo>
                      <a:pt x="304" y="5"/>
                      <a:pt x="296" y="8"/>
                      <a:pt x="287" y="13"/>
                    </a:cubicBezTo>
                    <a:cubicBezTo>
                      <a:pt x="287" y="13"/>
                      <a:pt x="287" y="13"/>
                      <a:pt x="287" y="13"/>
                    </a:cubicBezTo>
                    <a:cubicBezTo>
                      <a:pt x="286" y="14"/>
                      <a:pt x="285" y="15"/>
                      <a:pt x="284" y="15"/>
                    </a:cubicBezTo>
                    <a:cubicBezTo>
                      <a:pt x="283" y="16"/>
                      <a:pt x="282" y="17"/>
                      <a:pt x="281" y="18"/>
                    </a:cubicBezTo>
                    <a:cubicBezTo>
                      <a:pt x="281" y="19"/>
                      <a:pt x="280" y="20"/>
                      <a:pt x="279" y="21"/>
                    </a:cubicBezTo>
                    <a:cubicBezTo>
                      <a:pt x="279" y="21"/>
                      <a:pt x="279" y="21"/>
                      <a:pt x="279" y="21"/>
                    </a:cubicBezTo>
                    <a:cubicBezTo>
                      <a:pt x="273" y="18"/>
                      <a:pt x="263" y="18"/>
                      <a:pt x="258" y="22"/>
                    </a:cubicBezTo>
                    <a:cubicBezTo>
                      <a:pt x="257" y="23"/>
                      <a:pt x="257" y="23"/>
                      <a:pt x="257" y="23"/>
                    </a:cubicBezTo>
                    <a:cubicBezTo>
                      <a:pt x="247" y="22"/>
                      <a:pt x="234" y="27"/>
                      <a:pt x="228" y="32"/>
                    </a:cubicBezTo>
                    <a:cubicBezTo>
                      <a:pt x="227" y="33"/>
                      <a:pt x="227" y="33"/>
                      <a:pt x="227" y="33"/>
                    </a:cubicBezTo>
                    <a:cubicBezTo>
                      <a:pt x="227" y="33"/>
                      <a:pt x="227" y="33"/>
                      <a:pt x="227" y="33"/>
                    </a:cubicBezTo>
                    <a:cubicBezTo>
                      <a:pt x="227" y="33"/>
                      <a:pt x="227" y="34"/>
                      <a:pt x="226" y="34"/>
                    </a:cubicBezTo>
                    <a:cubicBezTo>
                      <a:pt x="226" y="34"/>
                      <a:pt x="226" y="34"/>
                      <a:pt x="226" y="34"/>
                    </a:cubicBezTo>
                    <a:cubicBezTo>
                      <a:pt x="221" y="33"/>
                      <a:pt x="210" y="33"/>
                      <a:pt x="199" y="37"/>
                    </a:cubicBezTo>
                    <a:cubicBezTo>
                      <a:pt x="197" y="37"/>
                      <a:pt x="194" y="37"/>
                      <a:pt x="192" y="37"/>
                    </a:cubicBezTo>
                    <a:cubicBezTo>
                      <a:pt x="183" y="37"/>
                      <a:pt x="176" y="41"/>
                      <a:pt x="169" y="47"/>
                    </a:cubicBezTo>
                    <a:cubicBezTo>
                      <a:pt x="169" y="47"/>
                      <a:pt x="169" y="47"/>
                      <a:pt x="169" y="47"/>
                    </a:cubicBezTo>
                    <a:cubicBezTo>
                      <a:pt x="169" y="47"/>
                      <a:pt x="169" y="47"/>
                      <a:pt x="169" y="47"/>
                    </a:cubicBezTo>
                    <a:cubicBezTo>
                      <a:pt x="168" y="48"/>
                      <a:pt x="168" y="49"/>
                      <a:pt x="167" y="49"/>
                    </a:cubicBezTo>
                    <a:cubicBezTo>
                      <a:pt x="166" y="49"/>
                      <a:pt x="166" y="49"/>
                      <a:pt x="166" y="49"/>
                    </a:cubicBezTo>
                    <a:cubicBezTo>
                      <a:pt x="161" y="48"/>
                      <a:pt x="152" y="52"/>
                      <a:pt x="146" y="55"/>
                    </a:cubicBezTo>
                    <a:cubicBezTo>
                      <a:pt x="146" y="55"/>
                      <a:pt x="146" y="55"/>
                      <a:pt x="146" y="55"/>
                    </a:cubicBezTo>
                    <a:cubicBezTo>
                      <a:pt x="143" y="55"/>
                      <a:pt x="139" y="55"/>
                      <a:pt x="136" y="56"/>
                    </a:cubicBezTo>
                    <a:cubicBezTo>
                      <a:pt x="130" y="57"/>
                      <a:pt x="125" y="59"/>
                      <a:pt x="121" y="62"/>
                    </a:cubicBezTo>
                    <a:cubicBezTo>
                      <a:pt x="121" y="61"/>
                      <a:pt x="121" y="61"/>
                      <a:pt x="121" y="61"/>
                    </a:cubicBezTo>
                    <a:cubicBezTo>
                      <a:pt x="102" y="64"/>
                      <a:pt x="94" y="68"/>
                      <a:pt x="91" y="72"/>
                    </a:cubicBezTo>
                    <a:cubicBezTo>
                      <a:pt x="91" y="72"/>
                      <a:pt x="91" y="72"/>
                      <a:pt x="91" y="72"/>
                    </a:cubicBezTo>
                    <a:cubicBezTo>
                      <a:pt x="87" y="72"/>
                      <a:pt x="83" y="73"/>
                      <a:pt x="78" y="75"/>
                    </a:cubicBezTo>
                    <a:cubicBezTo>
                      <a:pt x="68" y="78"/>
                      <a:pt x="63" y="81"/>
                      <a:pt x="60" y="86"/>
                    </a:cubicBezTo>
                    <a:cubicBezTo>
                      <a:pt x="59" y="85"/>
                      <a:pt x="59" y="85"/>
                      <a:pt x="59" y="85"/>
                    </a:cubicBezTo>
                    <a:cubicBezTo>
                      <a:pt x="58" y="85"/>
                      <a:pt x="57" y="85"/>
                      <a:pt x="56" y="85"/>
                    </a:cubicBezTo>
                    <a:cubicBezTo>
                      <a:pt x="52" y="89"/>
                      <a:pt x="46" y="93"/>
                      <a:pt x="38" y="98"/>
                    </a:cubicBezTo>
                    <a:cubicBezTo>
                      <a:pt x="20" y="109"/>
                      <a:pt x="6" y="126"/>
                      <a:pt x="0" y="136"/>
                    </a:cubicBezTo>
                    <a:cubicBezTo>
                      <a:pt x="0" y="139"/>
                      <a:pt x="1" y="141"/>
                      <a:pt x="3" y="141"/>
                    </a:cubicBezTo>
                    <a:cubicBezTo>
                      <a:pt x="8" y="144"/>
                      <a:pt x="23" y="140"/>
                      <a:pt x="29" y="140"/>
                    </a:cubicBezTo>
                    <a:cubicBezTo>
                      <a:pt x="34" y="140"/>
                      <a:pt x="40" y="140"/>
                      <a:pt x="45" y="139"/>
                    </a:cubicBezTo>
                    <a:cubicBezTo>
                      <a:pt x="53" y="137"/>
                      <a:pt x="56" y="132"/>
                      <a:pt x="56" y="125"/>
                    </a:cubicBezTo>
                    <a:cubicBezTo>
                      <a:pt x="56" y="125"/>
                      <a:pt x="57" y="125"/>
                      <a:pt x="57" y="125"/>
                    </a:cubicBezTo>
                    <a:cubicBezTo>
                      <a:pt x="58" y="126"/>
                      <a:pt x="58" y="128"/>
                      <a:pt x="58" y="129"/>
                    </a:cubicBezTo>
                    <a:cubicBezTo>
                      <a:pt x="59" y="135"/>
                      <a:pt x="64" y="135"/>
                      <a:pt x="66" y="135"/>
                    </a:cubicBezTo>
                    <a:cubicBezTo>
                      <a:pt x="77" y="136"/>
                      <a:pt x="97" y="134"/>
                      <a:pt x="105" y="128"/>
                    </a:cubicBezTo>
                    <a:cubicBezTo>
                      <a:pt x="109" y="125"/>
                      <a:pt x="110" y="118"/>
                      <a:pt x="110" y="111"/>
                    </a:cubicBezTo>
                    <a:cubicBezTo>
                      <a:pt x="110" y="111"/>
                      <a:pt x="110" y="111"/>
                      <a:pt x="110" y="111"/>
                    </a:cubicBezTo>
                    <a:cubicBezTo>
                      <a:pt x="112" y="121"/>
                      <a:pt x="114" y="127"/>
                      <a:pt x="123" y="128"/>
                    </a:cubicBezTo>
                    <a:cubicBezTo>
                      <a:pt x="136" y="129"/>
                      <a:pt x="154" y="123"/>
                      <a:pt x="163" y="117"/>
                    </a:cubicBezTo>
                    <a:cubicBezTo>
                      <a:pt x="169" y="114"/>
                      <a:pt x="166" y="104"/>
                      <a:pt x="165" y="91"/>
                    </a:cubicBezTo>
                    <a:cubicBezTo>
                      <a:pt x="166" y="90"/>
                      <a:pt x="166" y="90"/>
                      <a:pt x="166" y="90"/>
                    </a:cubicBezTo>
                    <a:cubicBezTo>
                      <a:pt x="166" y="91"/>
                      <a:pt x="166" y="92"/>
                      <a:pt x="166" y="92"/>
                    </a:cubicBezTo>
                    <a:cubicBezTo>
                      <a:pt x="166" y="93"/>
                      <a:pt x="166" y="93"/>
                      <a:pt x="166" y="93"/>
                    </a:cubicBezTo>
                    <a:cubicBezTo>
                      <a:pt x="167" y="95"/>
                      <a:pt x="167" y="96"/>
                      <a:pt x="168" y="98"/>
                    </a:cubicBezTo>
                    <a:cubicBezTo>
                      <a:pt x="168" y="98"/>
                      <a:pt x="168" y="98"/>
                      <a:pt x="168" y="99"/>
                    </a:cubicBezTo>
                    <a:cubicBezTo>
                      <a:pt x="169" y="100"/>
                      <a:pt x="169" y="102"/>
                      <a:pt x="170" y="103"/>
                    </a:cubicBezTo>
                    <a:cubicBezTo>
                      <a:pt x="170" y="103"/>
                      <a:pt x="170" y="103"/>
                      <a:pt x="170" y="103"/>
                    </a:cubicBezTo>
                    <a:cubicBezTo>
                      <a:pt x="171" y="106"/>
                      <a:pt x="173" y="108"/>
                      <a:pt x="174" y="110"/>
                    </a:cubicBezTo>
                    <a:cubicBezTo>
                      <a:pt x="174" y="110"/>
                      <a:pt x="174" y="111"/>
                      <a:pt x="174" y="111"/>
                    </a:cubicBezTo>
                    <a:cubicBezTo>
                      <a:pt x="175" y="112"/>
                      <a:pt x="175" y="112"/>
                      <a:pt x="176" y="113"/>
                    </a:cubicBezTo>
                    <a:cubicBezTo>
                      <a:pt x="176" y="113"/>
                      <a:pt x="176" y="113"/>
                      <a:pt x="176" y="113"/>
                    </a:cubicBezTo>
                    <a:cubicBezTo>
                      <a:pt x="177" y="114"/>
                      <a:pt x="177" y="115"/>
                      <a:pt x="178" y="115"/>
                    </a:cubicBezTo>
                    <a:cubicBezTo>
                      <a:pt x="178" y="115"/>
                      <a:pt x="178" y="115"/>
                      <a:pt x="178" y="115"/>
                    </a:cubicBezTo>
                    <a:cubicBezTo>
                      <a:pt x="179" y="116"/>
                      <a:pt x="179" y="116"/>
                      <a:pt x="180" y="116"/>
                    </a:cubicBezTo>
                    <a:cubicBezTo>
                      <a:pt x="187" y="119"/>
                      <a:pt x="218" y="111"/>
                      <a:pt x="224" y="106"/>
                    </a:cubicBezTo>
                    <a:cubicBezTo>
                      <a:pt x="227" y="103"/>
                      <a:pt x="227" y="97"/>
                      <a:pt x="225" y="90"/>
                    </a:cubicBezTo>
                    <a:cubicBezTo>
                      <a:pt x="226" y="89"/>
                      <a:pt x="226" y="89"/>
                      <a:pt x="226" y="89"/>
                    </a:cubicBezTo>
                    <a:cubicBezTo>
                      <a:pt x="227" y="94"/>
                      <a:pt x="230" y="98"/>
                      <a:pt x="233" y="101"/>
                    </a:cubicBezTo>
                    <a:cubicBezTo>
                      <a:pt x="239" y="106"/>
                      <a:pt x="250" y="101"/>
                      <a:pt x="257" y="100"/>
                    </a:cubicBezTo>
                    <a:cubicBezTo>
                      <a:pt x="263" y="98"/>
                      <a:pt x="275" y="97"/>
                      <a:pt x="280" y="93"/>
                    </a:cubicBezTo>
                    <a:cubicBezTo>
                      <a:pt x="283" y="91"/>
                      <a:pt x="283" y="82"/>
                      <a:pt x="281" y="75"/>
                    </a:cubicBezTo>
                    <a:cubicBezTo>
                      <a:pt x="282" y="75"/>
                      <a:pt x="282" y="75"/>
                      <a:pt x="282" y="75"/>
                    </a:cubicBezTo>
                    <a:cubicBezTo>
                      <a:pt x="284" y="82"/>
                      <a:pt x="287" y="87"/>
                      <a:pt x="291" y="88"/>
                    </a:cubicBezTo>
                    <a:cubicBezTo>
                      <a:pt x="299" y="89"/>
                      <a:pt x="333" y="83"/>
                      <a:pt x="343" y="77"/>
                    </a:cubicBezTo>
                    <a:cubicBezTo>
                      <a:pt x="349" y="74"/>
                      <a:pt x="348" y="65"/>
                      <a:pt x="346" y="56"/>
                    </a:cubicBezTo>
                    <a:cubicBezTo>
                      <a:pt x="347" y="56"/>
                      <a:pt x="347" y="56"/>
                      <a:pt x="347" y="56"/>
                    </a:cubicBezTo>
                    <a:cubicBezTo>
                      <a:pt x="349" y="65"/>
                      <a:pt x="352" y="72"/>
                      <a:pt x="359" y="73"/>
                    </a:cubicBezTo>
                    <a:cubicBezTo>
                      <a:pt x="371" y="75"/>
                      <a:pt x="389" y="71"/>
                      <a:pt x="400" y="66"/>
                    </a:cubicBezTo>
                    <a:cubicBezTo>
                      <a:pt x="403" y="65"/>
                      <a:pt x="404" y="60"/>
                      <a:pt x="404" y="53"/>
                    </a:cubicBezTo>
                    <a:cubicBezTo>
                      <a:pt x="404" y="53"/>
                      <a:pt x="404" y="53"/>
                      <a:pt x="404" y="53"/>
                    </a:cubicBezTo>
                    <a:cubicBezTo>
                      <a:pt x="404" y="54"/>
                      <a:pt x="404" y="54"/>
                      <a:pt x="404" y="54"/>
                    </a:cubicBezTo>
                    <a:cubicBezTo>
                      <a:pt x="404" y="55"/>
                      <a:pt x="404" y="56"/>
                      <a:pt x="404" y="57"/>
                    </a:cubicBezTo>
                    <a:cubicBezTo>
                      <a:pt x="405" y="64"/>
                      <a:pt x="411" y="64"/>
                      <a:pt x="413" y="64"/>
                    </a:cubicBezTo>
                    <a:cubicBezTo>
                      <a:pt x="424" y="65"/>
                      <a:pt x="444" y="62"/>
                      <a:pt x="452" y="56"/>
                    </a:cubicBezTo>
                    <a:cubicBezTo>
                      <a:pt x="452" y="56"/>
                      <a:pt x="453" y="55"/>
                      <a:pt x="453" y="55"/>
                    </a:cubicBezTo>
                    <a:cubicBezTo>
                      <a:pt x="454" y="55"/>
                      <a:pt x="454" y="54"/>
                      <a:pt x="454" y="54"/>
                    </a:cubicBezTo>
                    <a:cubicBezTo>
                      <a:pt x="454" y="54"/>
                      <a:pt x="454" y="54"/>
                      <a:pt x="455" y="53"/>
                    </a:cubicBezTo>
                    <a:cubicBezTo>
                      <a:pt x="455" y="53"/>
                      <a:pt x="455" y="53"/>
                      <a:pt x="455" y="52"/>
                    </a:cubicBezTo>
                    <a:cubicBezTo>
                      <a:pt x="455" y="52"/>
                      <a:pt x="455" y="52"/>
                      <a:pt x="455" y="51"/>
                    </a:cubicBezTo>
                    <a:cubicBezTo>
                      <a:pt x="456" y="51"/>
                      <a:pt x="456" y="50"/>
                      <a:pt x="456" y="50"/>
                    </a:cubicBezTo>
                    <a:cubicBezTo>
                      <a:pt x="456" y="50"/>
                      <a:pt x="456" y="50"/>
                      <a:pt x="456" y="49"/>
                    </a:cubicBezTo>
                    <a:cubicBezTo>
                      <a:pt x="456" y="49"/>
                      <a:pt x="456" y="48"/>
                      <a:pt x="456" y="48"/>
                    </a:cubicBezTo>
                    <a:cubicBezTo>
                      <a:pt x="456" y="48"/>
                      <a:pt x="456" y="47"/>
                      <a:pt x="456" y="47"/>
                    </a:cubicBezTo>
                    <a:cubicBezTo>
                      <a:pt x="456" y="47"/>
                      <a:pt x="456" y="46"/>
                      <a:pt x="456" y="45"/>
                    </a:cubicBezTo>
                    <a:cubicBezTo>
                      <a:pt x="456" y="45"/>
                      <a:pt x="456" y="45"/>
                      <a:pt x="456" y="45"/>
                    </a:cubicBezTo>
                    <a:cubicBezTo>
                      <a:pt x="456" y="44"/>
                      <a:pt x="456" y="44"/>
                      <a:pt x="456" y="43"/>
                    </a:cubicBezTo>
                    <a:cubicBezTo>
                      <a:pt x="456" y="43"/>
                      <a:pt x="456" y="43"/>
                      <a:pt x="456" y="43"/>
                    </a:cubicBezTo>
                    <a:cubicBezTo>
                      <a:pt x="456" y="42"/>
                      <a:pt x="456" y="41"/>
                      <a:pt x="456" y="40"/>
                    </a:cubicBezTo>
                    <a:cubicBezTo>
                      <a:pt x="460" y="36"/>
                      <a:pt x="460" y="36"/>
                      <a:pt x="460" y="36"/>
                    </a:cubicBezTo>
                    <a:cubicBezTo>
                      <a:pt x="459" y="36"/>
                      <a:pt x="459" y="36"/>
                      <a:pt x="459" y="36"/>
                    </a:cubicBezTo>
                    <a:cubicBezTo>
                      <a:pt x="469" y="25"/>
                      <a:pt x="474" y="26"/>
                      <a:pt x="486" y="23"/>
                    </a:cubicBezTo>
                    <a:cubicBezTo>
                      <a:pt x="491" y="22"/>
                      <a:pt x="500" y="20"/>
                      <a:pt x="509" y="19"/>
                    </a:cubicBezTo>
                    <a:cubicBezTo>
                      <a:pt x="509" y="18"/>
                      <a:pt x="509" y="18"/>
                      <a:pt x="509" y="18"/>
                    </a:cubicBezTo>
                    <a:cubicBezTo>
                      <a:pt x="510" y="17"/>
                      <a:pt x="511" y="16"/>
                      <a:pt x="512" y="15"/>
                    </a:cubicBezTo>
                    <a:cubicBezTo>
                      <a:pt x="512" y="14"/>
                      <a:pt x="512" y="14"/>
                      <a:pt x="512" y="14"/>
                    </a:cubicBezTo>
                    <a:cubicBezTo>
                      <a:pt x="503" y="14"/>
                      <a:pt x="486" y="11"/>
                      <a:pt x="478" y="16"/>
                    </a:cubicBezTo>
                    <a:close/>
                  </a:path>
                </a:pathLst>
              </a:custGeom>
              <a:solidFill>
                <a:srgbClr val="FEE9B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359" name="Freeform 209"/>
              <p:cNvSpPr>
                <a:spLocks/>
              </p:cNvSpPr>
              <p:nvPr/>
            </p:nvSpPr>
            <p:spPr bwMode="auto">
              <a:xfrm>
                <a:off x="2850" y="3128"/>
                <a:ext cx="47" cy="19"/>
              </a:xfrm>
              <a:custGeom>
                <a:avLst/>
                <a:gdLst>
                  <a:gd name="T0" fmla="*/ 0 w 19"/>
                  <a:gd name="T1" fmla="*/ 7 h 7"/>
                  <a:gd name="T2" fmla="*/ 6 w 19"/>
                  <a:gd name="T3" fmla="*/ 2 h 7"/>
                  <a:gd name="T4" fmla="*/ 19 w 19"/>
                  <a:gd name="T5" fmla="*/ 0 h 7"/>
                </a:gdLst>
                <a:ahLst/>
                <a:cxnLst>
                  <a:cxn ang="0">
                    <a:pos x="T0" y="T1"/>
                  </a:cxn>
                  <a:cxn ang="0">
                    <a:pos x="T2" y="T3"/>
                  </a:cxn>
                  <a:cxn ang="0">
                    <a:pos x="T4" y="T5"/>
                  </a:cxn>
                </a:cxnLst>
                <a:rect l="0" t="0" r="r" b="b"/>
                <a:pathLst>
                  <a:path w="19" h="7">
                    <a:moveTo>
                      <a:pt x="0" y="7"/>
                    </a:moveTo>
                    <a:cubicBezTo>
                      <a:pt x="1" y="5"/>
                      <a:pt x="4" y="3"/>
                      <a:pt x="6" y="2"/>
                    </a:cubicBezTo>
                    <a:cubicBezTo>
                      <a:pt x="8" y="2"/>
                      <a:pt x="19" y="0"/>
                      <a:pt x="19" y="0"/>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360" name="Freeform 210"/>
              <p:cNvSpPr>
                <a:spLocks/>
              </p:cNvSpPr>
              <p:nvPr/>
            </p:nvSpPr>
            <p:spPr bwMode="auto">
              <a:xfrm>
                <a:off x="3113" y="3043"/>
                <a:ext cx="27" cy="5"/>
              </a:xfrm>
              <a:custGeom>
                <a:avLst/>
                <a:gdLst>
                  <a:gd name="T0" fmla="*/ 0 w 11"/>
                  <a:gd name="T1" fmla="*/ 2 h 2"/>
                  <a:gd name="T2" fmla="*/ 11 w 11"/>
                  <a:gd name="T3" fmla="*/ 1 h 2"/>
                </a:gdLst>
                <a:ahLst/>
                <a:cxnLst>
                  <a:cxn ang="0">
                    <a:pos x="T0" y="T1"/>
                  </a:cxn>
                  <a:cxn ang="0">
                    <a:pos x="T2" y="T3"/>
                  </a:cxn>
                </a:cxnLst>
                <a:rect l="0" t="0" r="r" b="b"/>
                <a:pathLst>
                  <a:path w="11" h="2">
                    <a:moveTo>
                      <a:pt x="0" y="2"/>
                    </a:moveTo>
                    <a:cubicBezTo>
                      <a:pt x="4" y="1"/>
                      <a:pt x="8" y="0"/>
                      <a:pt x="11" y="1"/>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361" name="Freeform 211"/>
              <p:cNvSpPr>
                <a:spLocks/>
              </p:cNvSpPr>
              <p:nvPr/>
            </p:nvSpPr>
            <p:spPr bwMode="auto">
              <a:xfrm>
                <a:off x="3423" y="2939"/>
                <a:ext cx="55" cy="45"/>
              </a:xfrm>
              <a:custGeom>
                <a:avLst/>
                <a:gdLst>
                  <a:gd name="T0" fmla="*/ 0 w 22"/>
                  <a:gd name="T1" fmla="*/ 5 h 17"/>
                  <a:gd name="T2" fmla="*/ 5 w 22"/>
                  <a:gd name="T3" fmla="*/ 7 h 17"/>
                  <a:gd name="T4" fmla="*/ 11 w 22"/>
                  <a:gd name="T5" fmla="*/ 11 h 17"/>
                  <a:gd name="T6" fmla="*/ 15 w 22"/>
                  <a:gd name="T7" fmla="*/ 14 h 17"/>
                  <a:gd name="T8" fmla="*/ 16 w 22"/>
                  <a:gd name="T9" fmla="*/ 17 h 17"/>
                  <a:gd name="T10" fmla="*/ 19 w 22"/>
                  <a:gd name="T11" fmla="*/ 8 h 17"/>
                  <a:gd name="T12" fmla="*/ 21 w 22"/>
                  <a:gd name="T13" fmla="*/ 2 h 17"/>
                  <a:gd name="T14" fmla="*/ 13 w 22"/>
                  <a:gd name="T15" fmla="*/ 0 h 17"/>
                  <a:gd name="T16" fmla="*/ 7 w 22"/>
                  <a:gd name="T17" fmla="*/ 1 h 17"/>
                  <a:gd name="T18" fmla="*/ 14 w 22"/>
                  <a:gd name="T19"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7">
                    <a:moveTo>
                      <a:pt x="0" y="5"/>
                    </a:moveTo>
                    <a:cubicBezTo>
                      <a:pt x="2" y="6"/>
                      <a:pt x="4" y="6"/>
                      <a:pt x="5" y="7"/>
                    </a:cubicBezTo>
                    <a:cubicBezTo>
                      <a:pt x="8" y="8"/>
                      <a:pt x="10" y="10"/>
                      <a:pt x="11" y="11"/>
                    </a:cubicBezTo>
                    <a:cubicBezTo>
                      <a:pt x="13" y="12"/>
                      <a:pt x="14" y="13"/>
                      <a:pt x="15" y="14"/>
                    </a:cubicBezTo>
                    <a:cubicBezTo>
                      <a:pt x="16" y="15"/>
                      <a:pt x="16" y="16"/>
                      <a:pt x="16" y="17"/>
                    </a:cubicBezTo>
                    <a:cubicBezTo>
                      <a:pt x="18" y="14"/>
                      <a:pt x="18" y="11"/>
                      <a:pt x="19" y="8"/>
                    </a:cubicBezTo>
                    <a:cubicBezTo>
                      <a:pt x="20" y="6"/>
                      <a:pt x="22" y="3"/>
                      <a:pt x="21" y="2"/>
                    </a:cubicBezTo>
                    <a:cubicBezTo>
                      <a:pt x="19" y="1"/>
                      <a:pt x="14" y="1"/>
                      <a:pt x="13" y="0"/>
                    </a:cubicBezTo>
                    <a:cubicBezTo>
                      <a:pt x="11" y="0"/>
                      <a:pt x="8" y="1"/>
                      <a:pt x="7" y="1"/>
                    </a:cubicBezTo>
                    <a:cubicBezTo>
                      <a:pt x="10" y="2"/>
                      <a:pt x="17" y="5"/>
                      <a:pt x="14" y="9"/>
                    </a:cubicBezTo>
                  </a:path>
                </a:pathLst>
              </a:custGeom>
              <a:solidFill>
                <a:srgbClr val="FED18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362" name="Freeform 212"/>
              <p:cNvSpPr>
                <a:spLocks/>
              </p:cNvSpPr>
              <p:nvPr/>
            </p:nvSpPr>
            <p:spPr bwMode="auto">
              <a:xfrm>
                <a:off x="3315" y="2981"/>
                <a:ext cx="25" cy="40"/>
              </a:xfrm>
              <a:custGeom>
                <a:avLst/>
                <a:gdLst>
                  <a:gd name="T0" fmla="*/ 0 w 10"/>
                  <a:gd name="T1" fmla="*/ 0 h 15"/>
                  <a:gd name="T2" fmla="*/ 4 w 10"/>
                  <a:gd name="T3" fmla="*/ 7 h 15"/>
                  <a:gd name="T4" fmla="*/ 4 w 10"/>
                  <a:gd name="T5" fmla="*/ 13 h 15"/>
                  <a:gd name="T6" fmla="*/ 6 w 10"/>
                  <a:gd name="T7" fmla="*/ 15 h 15"/>
                  <a:gd name="T8" fmla="*/ 7 w 10"/>
                  <a:gd name="T9" fmla="*/ 11 h 15"/>
                  <a:gd name="T10" fmla="*/ 9 w 10"/>
                  <a:gd name="T11" fmla="*/ 3 h 15"/>
                  <a:gd name="T12" fmla="*/ 10 w 10"/>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0" h="15">
                    <a:moveTo>
                      <a:pt x="0" y="0"/>
                    </a:moveTo>
                    <a:cubicBezTo>
                      <a:pt x="3" y="1"/>
                      <a:pt x="4" y="4"/>
                      <a:pt x="4" y="7"/>
                    </a:cubicBezTo>
                    <a:cubicBezTo>
                      <a:pt x="3" y="10"/>
                      <a:pt x="3" y="11"/>
                      <a:pt x="4" y="13"/>
                    </a:cubicBezTo>
                    <a:cubicBezTo>
                      <a:pt x="4" y="14"/>
                      <a:pt x="5" y="15"/>
                      <a:pt x="6" y="15"/>
                    </a:cubicBezTo>
                    <a:cubicBezTo>
                      <a:pt x="7" y="15"/>
                      <a:pt x="6" y="12"/>
                      <a:pt x="7" y="11"/>
                    </a:cubicBezTo>
                    <a:cubicBezTo>
                      <a:pt x="7" y="8"/>
                      <a:pt x="7" y="6"/>
                      <a:pt x="9" y="3"/>
                    </a:cubicBezTo>
                    <a:cubicBezTo>
                      <a:pt x="10" y="2"/>
                      <a:pt x="10" y="1"/>
                      <a:pt x="10" y="0"/>
                    </a:cubicBezTo>
                  </a:path>
                </a:pathLst>
              </a:custGeom>
              <a:solidFill>
                <a:srgbClr val="FED18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363" name="Freeform 213"/>
              <p:cNvSpPr>
                <a:spLocks/>
              </p:cNvSpPr>
              <p:nvPr/>
            </p:nvSpPr>
            <p:spPr bwMode="auto">
              <a:xfrm>
                <a:off x="3153" y="3021"/>
                <a:ext cx="40" cy="38"/>
              </a:xfrm>
              <a:custGeom>
                <a:avLst/>
                <a:gdLst>
                  <a:gd name="T0" fmla="*/ 0 w 16"/>
                  <a:gd name="T1" fmla="*/ 6 h 14"/>
                  <a:gd name="T2" fmla="*/ 8 w 16"/>
                  <a:gd name="T3" fmla="*/ 9 h 14"/>
                  <a:gd name="T4" fmla="*/ 14 w 16"/>
                  <a:gd name="T5" fmla="*/ 14 h 14"/>
                  <a:gd name="T6" fmla="*/ 16 w 16"/>
                  <a:gd name="T7" fmla="*/ 0 h 14"/>
                  <a:gd name="T8" fmla="*/ 7 w 16"/>
                  <a:gd name="T9" fmla="*/ 2 h 14"/>
                  <a:gd name="T10" fmla="*/ 8 w 16"/>
                  <a:gd name="T11" fmla="*/ 7 h 14"/>
                </a:gdLst>
                <a:ahLst/>
                <a:cxnLst>
                  <a:cxn ang="0">
                    <a:pos x="T0" y="T1"/>
                  </a:cxn>
                  <a:cxn ang="0">
                    <a:pos x="T2" y="T3"/>
                  </a:cxn>
                  <a:cxn ang="0">
                    <a:pos x="T4" y="T5"/>
                  </a:cxn>
                  <a:cxn ang="0">
                    <a:pos x="T6" y="T7"/>
                  </a:cxn>
                  <a:cxn ang="0">
                    <a:pos x="T8" y="T9"/>
                  </a:cxn>
                  <a:cxn ang="0">
                    <a:pos x="T10" y="T11"/>
                  </a:cxn>
                </a:cxnLst>
                <a:rect l="0" t="0" r="r" b="b"/>
                <a:pathLst>
                  <a:path w="16" h="14">
                    <a:moveTo>
                      <a:pt x="0" y="6"/>
                    </a:moveTo>
                    <a:cubicBezTo>
                      <a:pt x="3" y="7"/>
                      <a:pt x="5" y="7"/>
                      <a:pt x="8" y="9"/>
                    </a:cubicBezTo>
                    <a:cubicBezTo>
                      <a:pt x="10" y="10"/>
                      <a:pt x="12" y="13"/>
                      <a:pt x="14" y="14"/>
                    </a:cubicBezTo>
                    <a:cubicBezTo>
                      <a:pt x="12" y="9"/>
                      <a:pt x="15" y="4"/>
                      <a:pt x="16" y="0"/>
                    </a:cubicBezTo>
                    <a:cubicBezTo>
                      <a:pt x="13" y="1"/>
                      <a:pt x="10" y="1"/>
                      <a:pt x="7" y="2"/>
                    </a:cubicBezTo>
                    <a:cubicBezTo>
                      <a:pt x="9" y="3"/>
                      <a:pt x="11" y="5"/>
                      <a:pt x="8" y="7"/>
                    </a:cubicBezTo>
                  </a:path>
                </a:pathLst>
              </a:custGeom>
              <a:solidFill>
                <a:srgbClr val="FED18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364" name="Freeform 214"/>
              <p:cNvSpPr>
                <a:spLocks/>
              </p:cNvSpPr>
              <p:nvPr/>
            </p:nvSpPr>
            <p:spPr bwMode="auto">
              <a:xfrm>
                <a:off x="3025" y="3053"/>
                <a:ext cx="55" cy="46"/>
              </a:xfrm>
              <a:custGeom>
                <a:avLst/>
                <a:gdLst>
                  <a:gd name="T0" fmla="*/ 0 w 22"/>
                  <a:gd name="T1" fmla="*/ 7 h 17"/>
                  <a:gd name="T2" fmla="*/ 13 w 22"/>
                  <a:gd name="T3" fmla="*/ 2 h 17"/>
                  <a:gd name="T4" fmla="*/ 22 w 22"/>
                  <a:gd name="T5" fmla="*/ 1 h 17"/>
                  <a:gd name="T6" fmla="*/ 17 w 22"/>
                  <a:gd name="T7" fmla="*/ 5 h 17"/>
                  <a:gd name="T8" fmla="*/ 14 w 22"/>
                  <a:gd name="T9" fmla="*/ 10 h 17"/>
                  <a:gd name="T10" fmla="*/ 10 w 22"/>
                  <a:gd name="T11" fmla="*/ 17 h 17"/>
                  <a:gd name="T12" fmla="*/ 11 w 22"/>
                  <a:gd name="T13" fmla="*/ 10 h 17"/>
                  <a:gd name="T14" fmla="*/ 4 w 22"/>
                  <a:gd name="T15" fmla="*/ 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7">
                    <a:moveTo>
                      <a:pt x="0" y="7"/>
                    </a:moveTo>
                    <a:cubicBezTo>
                      <a:pt x="4" y="5"/>
                      <a:pt x="9" y="3"/>
                      <a:pt x="13" y="2"/>
                    </a:cubicBezTo>
                    <a:cubicBezTo>
                      <a:pt x="16" y="1"/>
                      <a:pt x="19" y="0"/>
                      <a:pt x="22" y="1"/>
                    </a:cubicBezTo>
                    <a:cubicBezTo>
                      <a:pt x="20" y="2"/>
                      <a:pt x="19" y="3"/>
                      <a:pt x="17" y="5"/>
                    </a:cubicBezTo>
                    <a:cubicBezTo>
                      <a:pt x="16" y="7"/>
                      <a:pt x="15" y="8"/>
                      <a:pt x="14" y="10"/>
                    </a:cubicBezTo>
                    <a:cubicBezTo>
                      <a:pt x="13" y="12"/>
                      <a:pt x="10" y="14"/>
                      <a:pt x="10" y="17"/>
                    </a:cubicBezTo>
                    <a:cubicBezTo>
                      <a:pt x="11" y="16"/>
                      <a:pt x="11" y="12"/>
                      <a:pt x="11" y="10"/>
                    </a:cubicBezTo>
                    <a:cubicBezTo>
                      <a:pt x="10" y="8"/>
                      <a:pt x="6" y="7"/>
                      <a:pt x="4" y="7"/>
                    </a:cubicBezTo>
                  </a:path>
                </a:pathLst>
              </a:custGeom>
              <a:solidFill>
                <a:srgbClr val="FED18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365" name="Freeform 215"/>
              <p:cNvSpPr>
                <a:spLocks/>
              </p:cNvSpPr>
              <p:nvPr/>
            </p:nvSpPr>
            <p:spPr bwMode="auto">
              <a:xfrm>
                <a:off x="3010" y="3085"/>
                <a:ext cx="43" cy="43"/>
              </a:xfrm>
              <a:custGeom>
                <a:avLst/>
                <a:gdLst>
                  <a:gd name="T0" fmla="*/ 0 w 17"/>
                  <a:gd name="T1" fmla="*/ 5 h 16"/>
                  <a:gd name="T2" fmla="*/ 3 w 17"/>
                  <a:gd name="T3" fmla="*/ 0 h 16"/>
                  <a:gd name="T4" fmla="*/ 16 w 17"/>
                  <a:gd name="T5" fmla="*/ 3 h 16"/>
                  <a:gd name="T6" fmla="*/ 16 w 17"/>
                  <a:gd name="T7" fmla="*/ 9 h 16"/>
                  <a:gd name="T8" fmla="*/ 14 w 17"/>
                  <a:gd name="T9" fmla="*/ 16 h 16"/>
                  <a:gd name="T10" fmla="*/ 5 w 17"/>
                  <a:gd name="T11" fmla="*/ 6 h 16"/>
                </a:gdLst>
                <a:ahLst/>
                <a:cxnLst>
                  <a:cxn ang="0">
                    <a:pos x="T0" y="T1"/>
                  </a:cxn>
                  <a:cxn ang="0">
                    <a:pos x="T2" y="T3"/>
                  </a:cxn>
                  <a:cxn ang="0">
                    <a:pos x="T4" y="T5"/>
                  </a:cxn>
                  <a:cxn ang="0">
                    <a:pos x="T6" y="T7"/>
                  </a:cxn>
                  <a:cxn ang="0">
                    <a:pos x="T8" y="T9"/>
                  </a:cxn>
                  <a:cxn ang="0">
                    <a:pos x="T10" y="T11"/>
                  </a:cxn>
                </a:cxnLst>
                <a:rect l="0" t="0" r="r" b="b"/>
                <a:pathLst>
                  <a:path w="17" h="16">
                    <a:moveTo>
                      <a:pt x="0" y="5"/>
                    </a:moveTo>
                    <a:cubicBezTo>
                      <a:pt x="2" y="6"/>
                      <a:pt x="4" y="2"/>
                      <a:pt x="3" y="0"/>
                    </a:cubicBezTo>
                    <a:cubicBezTo>
                      <a:pt x="6" y="0"/>
                      <a:pt x="14" y="0"/>
                      <a:pt x="16" y="3"/>
                    </a:cubicBezTo>
                    <a:cubicBezTo>
                      <a:pt x="17" y="5"/>
                      <a:pt x="16" y="8"/>
                      <a:pt x="16" y="9"/>
                    </a:cubicBezTo>
                    <a:cubicBezTo>
                      <a:pt x="15" y="12"/>
                      <a:pt x="14" y="14"/>
                      <a:pt x="14" y="16"/>
                    </a:cubicBezTo>
                    <a:cubicBezTo>
                      <a:pt x="14" y="12"/>
                      <a:pt x="10" y="6"/>
                      <a:pt x="5" y="6"/>
                    </a:cubicBezTo>
                  </a:path>
                </a:pathLst>
              </a:custGeom>
              <a:solidFill>
                <a:srgbClr val="FED18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366" name="Freeform 216"/>
              <p:cNvSpPr>
                <a:spLocks/>
              </p:cNvSpPr>
              <p:nvPr/>
            </p:nvSpPr>
            <p:spPr bwMode="auto">
              <a:xfrm>
                <a:off x="2895" y="3115"/>
                <a:ext cx="33" cy="32"/>
              </a:xfrm>
              <a:custGeom>
                <a:avLst/>
                <a:gdLst>
                  <a:gd name="T0" fmla="*/ 0 w 13"/>
                  <a:gd name="T1" fmla="*/ 12 h 12"/>
                  <a:gd name="T2" fmla="*/ 5 w 13"/>
                  <a:gd name="T3" fmla="*/ 5 h 12"/>
                  <a:gd name="T4" fmla="*/ 5 w 13"/>
                  <a:gd name="T5" fmla="*/ 2 h 12"/>
                  <a:gd name="T6" fmla="*/ 13 w 13"/>
                  <a:gd name="T7" fmla="*/ 1 h 12"/>
                  <a:gd name="T8" fmla="*/ 12 w 13"/>
                  <a:gd name="T9" fmla="*/ 5 h 12"/>
                  <a:gd name="T10" fmla="*/ 10 w 13"/>
                  <a:gd name="T11" fmla="*/ 12 h 12"/>
                </a:gdLst>
                <a:ahLst/>
                <a:cxnLst>
                  <a:cxn ang="0">
                    <a:pos x="T0" y="T1"/>
                  </a:cxn>
                  <a:cxn ang="0">
                    <a:pos x="T2" y="T3"/>
                  </a:cxn>
                  <a:cxn ang="0">
                    <a:pos x="T4" y="T5"/>
                  </a:cxn>
                  <a:cxn ang="0">
                    <a:pos x="T6" y="T7"/>
                  </a:cxn>
                  <a:cxn ang="0">
                    <a:pos x="T8" y="T9"/>
                  </a:cxn>
                  <a:cxn ang="0">
                    <a:pos x="T10" y="T11"/>
                  </a:cxn>
                </a:cxnLst>
                <a:rect l="0" t="0" r="r" b="b"/>
                <a:pathLst>
                  <a:path w="13" h="12">
                    <a:moveTo>
                      <a:pt x="0" y="12"/>
                    </a:moveTo>
                    <a:cubicBezTo>
                      <a:pt x="2" y="11"/>
                      <a:pt x="6" y="8"/>
                      <a:pt x="5" y="5"/>
                    </a:cubicBezTo>
                    <a:cubicBezTo>
                      <a:pt x="4" y="3"/>
                      <a:pt x="2" y="3"/>
                      <a:pt x="5" y="2"/>
                    </a:cubicBezTo>
                    <a:cubicBezTo>
                      <a:pt x="6" y="2"/>
                      <a:pt x="11" y="0"/>
                      <a:pt x="13" y="1"/>
                    </a:cubicBezTo>
                    <a:cubicBezTo>
                      <a:pt x="13" y="2"/>
                      <a:pt x="12" y="4"/>
                      <a:pt x="12" y="5"/>
                    </a:cubicBezTo>
                    <a:cubicBezTo>
                      <a:pt x="11" y="7"/>
                      <a:pt x="11" y="9"/>
                      <a:pt x="10" y="12"/>
                    </a:cubicBezTo>
                  </a:path>
                </a:pathLst>
              </a:custGeom>
              <a:solidFill>
                <a:srgbClr val="FED18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367" name="Freeform 217"/>
              <p:cNvSpPr>
                <a:spLocks/>
              </p:cNvSpPr>
              <p:nvPr/>
            </p:nvSpPr>
            <p:spPr bwMode="auto">
              <a:xfrm>
                <a:off x="2882" y="3144"/>
                <a:ext cx="41" cy="37"/>
              </a:xfrm>
              <a:custGeom>
                <a:avLst/>
                <a:gdLst>
                  <a:gd name="T0" fmla="*/ 0 w 16"/>
                  <a:gd name="T1" fmla="*/ 8 h 14"/>
                  <a:gd name="T2" fmla="*/ 2 w 16"/>
                  <a:gd name="T3" fmla="*/ 2 h 14"/>
                  <a:gd name="T4" fmla="*/ 14 w 16"/>
                  <a:gd name="T5" fmla="*/ 3 h 14"/>
                  <a:gd name="T6" fmla="*/ 15 w 16"/>
                  <a:gd name="T7" fmla="*/ 14 h 14"/>
                </a:gdLst>
                <a:ahLst/>
                <a:cxnLst>
                  <a:cxn ang="0">
                    <a:pos x="T0" y="T1"/>
                  </a:cxn>
                  <a:cxn ang="0">
                    <a:pos x="T2" y="T3"/>
                  </a:cxn>
                  <a:cxn ang="0">
                    <a:pos x="T4" y="T5"/>
                  </a:cxn>
                  <a:cxn ang="0">
                    <a:pos x="T6" y="T7"/>
                  </a:cxn>
                </a:cxnLst>
                <a:rect l="0" t="0" r="r" b="b"/>
                <a:pathLst>
                  <a:path w="16" h="14">
                    <a:moveTo>
                      <a:pt x="0" y="8"/>
                    </a:moveTo>
                    <a:cubicBezTo>
                      <a:pt x="3" y="7"/>
                      <a:pt x="5" y="4"/>
                      <a:pt x="2" y="2"/>
                    </a:cubicBezTo>
                    <a:cubicBezTo>
                      <a:pt x="6" y="1"/>
                      <a:pt x="10" y="0"/>
                      <a:pt x="14" y="3"/>
                    </a:cubicBezTo>
                    <a:cubicBezTo>
                      <a:pt x="16" y="6"/>
                      <a:pt x="15" y="10"/>
                      <a:pt x="15" y="14"/>
                    </a:cubicBezTo>
                  </a:path>
                </a:pathLst>
              </a:custGeom>
              <a:solidFill>
                <a:srgbClr val="FED18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368" name="Freeform 218"/>
              <p:cNvSpPr>
                <a:spLocks/>
              </p:cNvSpPr>
              <p:nvPr/>
            </p:nvSpPr>
            <p:spPr bwMode="auto">
              <a:xfrm>
                <a:off x="3155" y="3045"/>
                <a:ext cx="30" cy="46"/>
              </a:xfrm>
              <a:custGeom>
                <a:avLst/>
                <a:gdLst>
                  <a:gd name="T0" fmla="*/ 0 w 12"/>
                  <a:gd name="T1" fmla="*/ 5 h 17"/>
                  <a:gd name="T2" fmla="*/ 3 w 12"/>
                  <a:gd name="T3" fmla="*/ 0 h 17"/>
                  <a:gd name="T4" fmla="*/ 11 w 12"/>
                  <a:gd name="T5" fmla="*/ 17 h 17"/>
                  <a:gd name="T6" fmla="*/ 2 w 12"/>
                  <a:gd name="T7" fmla="*/ 7 h 17"/>
                </a:gdLst>
                <a:ahLst/>
                <a:cxnLst>
                  <a:cxn ang="0">
                    <a:pos x="T0" y="T1"/>
                  </a:cxn>
                  <a:cxn ang="0">
                    <a:pos x="T2" y="T3"/>
                  </a:cxn>
                  <a:cxn ang="0">
                    <a:pos x="T4" y="T5"/>
                  </a:cxn>
                  <a:cxn ang="0">
                    <a:pos x="T6" y="T7"/>
                  </a:cxn>
                </a:cxnLst>
                <a:rect l="0" t="0" r="r" b="b"/>
                <a:pathLst>
                  <a:path w="12" h="17">
                    <a:moveTo>
                      <a:pt x="0" y="5"/>
                    </a:moveTo>
                    <a:cubicBezTo>
                      <a:pt x="2" y="6"/>
                      <a:pt x="3" y="2"/>
                      <a:pt x="3" y="0"/>
                    </a:cubicBezTo>
                    <a:cubicBezTo>
                      <a:pt x="12" y="1"/>
                      <a:pt x="11" y="10"/>
                      <a:pt x="11" y="17"/>
                    </a:cubicBezTo>
                    <a:cubicBezTo>
                      <a:pt x="8" y="13"/>
                      <a:pt x="6" y="10"/>
                      <a:pt x="2" y="7"/>
                    </a:cubicBezTo>
                  </a:path>
                </a:pathLst>
              </a:custGeom>
              <a:solidFill>
                <a:srgbClr val="FED18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369" name="Freeform 219"/>
              <p:cNvSpPr>
                <a:spLocks/>
              </p:cNvSpPr>
              <p:nvPr/>
            </p:nvSpPr>
            <p:spPr bwMode="auto">
              <a:xfrm>
                <a:off x="3303" y="3005"/>
                <a:ext cx="32" cy="75"/>
              </a:xfrm>
              <a:custGeom>
                <a:avLst/>
                <a:gdLst>
                  <a:gd name="T0" fmla="*/ 0 w 13"/>
                  <a:gd name="T1" fmla="*/ 4 h 28"/>
                  <a:gd name="T2" fmla="*/ 3 w 13"/>
                  <a:gd name="T3" fmla="*/ 4 h 28"/>
                  <a:gd name="T4" fmla="*/ 5 w 13"/>
                  <a:gd name="T5" fmla="*/ 0 h 28"/>
                  <a:gd name="T6" fmla="*/ 12 w 13"/>
                  <a:gd name="T7" fmla="*/ 13 h 28"/>
                  <a:gd name="T8" fmla="*/ 12 w 13"/>
                  <a:gd name="T9" fmla="*/ 21 h 28"/>
                  <a:gd name="T10" fmla="*/ 12 w 13"/>
                  <a:gd name="T11" fmla="*/ 28 h 28"/>
                  <a:gd name="T12" fmla="*/ 9 w 13"/>
                  <a:gd name="T13" fmla="*/ 21 h 28"/>
                  <a:gd name="T14" fmla="*/ 3 w 13"/>
                  <a:gd name="T15" fmla="*/ 11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28">
                    <a:moveTo>
                      <a:pt x="0" y="4"/>
                    </a:moveTo>
                    <a:cubicBezTo>
                      <a:pt x="1" y="6"/>
                      <a:pt x="3" y="5"/>
                      <a:pt x="3" y="4"/>
                    </a:cubicBezTo>
                    <a:cubicBezTo>
                      <a:pt x="4" y="3"/>
                      <a:pt x="4" y="1"/>
                      <a:pt x="5" y="0"/>
                    </a:cubicBezTo>
                    <a:cubicBezTo>
                      <a:pt x="9" y="3"/>
                      <a:pt x="11" y="9"/>
                      <a:pt x="12" y="13"/>
                    </a:cubicBezTo>
                    <a:cubicBezTo>
                      <a:pt x="13" y="16"/>
                      <a:pt x="12" y="18"/>
                      <a:pt x="12" y="21"/>
                    </a:cubicBezTo>
                    <a:cubicBezTo>
                      <a:pt x="12" y="23"/>
                      <a:pt x="12" y="25"/>
                      <a:pt x="12" y="28"/>
                    </a:cubicBezTo>
                    <a:cubicBezTo>
                      <a:pt x="11" y="27"/>
                      <a:pt x="10" y="23"/>
                      <a:pt x="9" y="21"/>
                    </a:cubicBezTo>
                    <a:cubicBezTo>
                      <a:pt x="7" y="18"/>
                      <a:pt x="6" y="14"/>
                      <a:pt x="3" y="11"/>
                    </a:cubicBezTo>
                  </a:path>
                </a:pathLst>
              </a:custGeom>
              <a:solidFill>
                <a:srgbClr val="FED18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370" name="Freeform 220"/>
              <p:cNvSpPr>
                <a:spLocks/>
              </p:cNvSpPr>
              <p:nvPr/>
            </p:nvSpPr>
            <p:spPr bwMode="auto">
              <a:xfrm>
                <a:off x="3443" y="2971"/>
                <a:ext cx="25" cy="42"/>
              </a:xfrm>
              <a:custGeom>
                <a:avLst/>
                <a:gdLst>
                  <a:gd name="T0" fmla="*/ 0 w 10"/>
                  <a:gd name="T1" fmla="*/ 2 h 16"/>
                  <a:gd name="T2" fmla="*/ 3 w 10"/>
                  <a:gd name="T3" fmla="*/ 0 h 16"/>
                  <a:gd name="T4" fmla="*/ 8 w 10"/>
                  <a:gd name="T5" fmla="*/ 7 h 16"/>
                  <a:gd name="T6" fmla="*/ 8 w 10"/>
                  <a:gd name="T7" fmla="*/ 16 h 16"/>
                </a:gdLst>
                <a:ahLst/>
                <a:cxnLst>
                  <a:cxn ang="0">
                    <a:pos x="T0" y="T1"/>
                  </a:cxn>
                  <a:cxn ang="0">
                    <a:pos x="T2" y="T3"/>
                  </a:cxn>
                  <a:cxn ang="0">
                    <a:pos x="T4" y="T5"/>
                  </a:cxn>
                  <a:cxn ang="0">
                    <a:pos x="T6" y="T7"/>
                  </a:cxn>
                </a:cxnLst>
                <a:rect l="0" t="0" r="r" b="b"/>
                <a:pathLst>
                  <a:path w="10" h="16">
                    <a:moveTo>
                      <a:pt x="0" y="2"/>
                    </a:moveTo>
                    <a:cubicBezTo>
                      <a:pt x="2" y="3"/>
                      <a:pt x="3" y="1"/>
                      <a:pt x="3" y="0"/>
                    </a:cubicBezTo>
                    <a:cubicBezTo>
                      <a:pt x="6" y="0"/>
                      <a:pt x="7" y="4"/>
                      <a:pt x="8" y="7"/>
                    </a:cubicBezTo>
                    <a:cubicBezTo>
                      <a:pt x="8" y="9"/>
                      <a:pt x="10" y="15"/>
                      <a:pt x="8" y="16"/>
                    </a:cubicBezTo>
                  </a:path>
                </a:pathLst>
              </a:custGeom>
              <a:solidFill>
                <a:srgbClr val="FED18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371" name="Freeform 221"/>
              <p:cNvSpPr>
                <a:spLocks/>
              </p:cNvSpPr>
              <p:nvPr/>
            </p:nvSpPr>
            <p:spPr bwMode="auto">
              <a:xfrm>
                <a:off x="3600" y="2909"/>
                <a:ext cx="45" cy="107"/>
              </a:xfrm>
              <a:custGeom>
                <a:avLst/>
                <a:gdLst>
                  <a:gd name="T0" fmla="*/ 0 w 18"/>
                  <a:gd name="T1" fmla="*/ 7 h 40"/>
                  <a:gd name="T2" fmla="*/ 6 w 18"/>
                  <a:gd name="T3" fmla="*/ 0 h 40"/>
                  <a:gd name="T4" fmla="*/ 18 w 18"/>
                  <a:gd name="T5" fmla="*/ 16 h 40"/>
                  <a:gd name="T6" fmla="*/ 17 w 18"/>
                  <a:gd name="T7" fmla="*/ 28 h 40"/>
                  <a:gd name="T8" fmla="*/ 16 w 18"/>
                  <a:gd name="T9" fmla="*/ 40 h 40"/>
                  <a:gd name="T10" fmla="*/ 14 w 18"/>
                  <a:gd name="T11" fmla="*/ 33 h 40"/>
                  <a:gd name="T12" fmla="*/ 11 w 18"/>
                  <a:gd name="T13" fmla="*/ 26 h 40"/>
                  <a:gd name="T14" fmla="*/ 8 w 18"/>
                  <a:gd name="T15" fmla="*/ 19 h 40"/>
                  <a:gd name="T16" fmla="*/ 5 w 18"/>
                  <a:gd name="T17" fmla="*/ 1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40">
                    <a:moveTo>
                      <a:pt x="0" y="7"/>
                    </a:moveTo>
                    <a:cubicBezTo>
                      <a:pt x="3" y="7"/>
                      <a:pt x="7" y="4"/>
                      <a:pt x="6" y="0"/>
                    </a:cubicBezTo>
                    <a:cubicBezTo>
                      <a:pt x="12" y="1"/>
                      <a:pt x="17" y="10"/>
                      <a:pt x="18" y="16"/>
                    </a:cubicBezTo>
                    <a:cubicBezTo>
                      <a:pt x="18" y="20"/>
                      <a:pt x="17" y="24"/>
                      <a:pt x="17" y="28"/>
                    </a:cubicBezTo>
                    <a:cubicBezTo>
                      <a:pt x="17" y="32"/>
                      <a:pt x="18" y="37"/>
                      <a:pt x="16" y="40"/>
                    </a:cubicBezTo>
                    <a:cubicBezTo>
                      <a:pt x="15" y="38"/>
                      <a:pt x="15" y="35"/>
                      <a:pt x="14" y="33"/>
                    </a:cubicBezTo>
                    <a:cubicBezTo>
                      <a:pt x="13" y="30"/>
                      <a:pt x="12" y="28"/>
                      <a:pt x="11" y="26"/>
                    </a:cubicBezTo>
                    <a:cubicBezTo>
                      <a:pt x="11" y="23"/>
                      <a:pt x="9" y="21"/>
                      <a:pt x="8" y="19"/>
                    </a:cubicBezTo>
                    <a:cubicBezTo>
                      <a:pt x="7" y="16"/>
                      <a:pt x="7" y="14"/>
                      <a:pt x="5" y="12"/>
                    </a:cubicBezTo>
                  </a:path>
                </a:pathLst>
              </a:custGeom>
              <a:solidFill>
                <a:srgbClr val="FED18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372" name="Freeform 222"/>
              <p:cNvSpPr>
                <a:spLocks/>
              </p:cNvSpPr>
              <p:nvPr/>
            </p:nvSpPr>
            <p:spPr bwMode="auto">
              <a:xfrm>
                <a:off x="3635" y="2901"/>
                <a:ext cx="35" cy="46"/>
              </a:xfrm>
              <a:custGeom>
                <a:avLst/>
                <a:gdLst>
                  <a:gd name="T0" fmla="*/ 0 w 14"/>
                  <a:gd name="T1" fmla="*/ 0 h 17"/>
                  <a:gd name="T2" fmla="*/ 5 w 14"/>
                  <a:gd name="T3" fmla="*/ 1 h 17"/>
                  <a:gd name="T4" fmla="*/ 10 w 14"/>
                  <a:gd name="T5" fmla="*/ 2 h 17"/>
                  <a:gd name="T6" fmla="*/ 14 w 14"/>
                  <a:gd name="T7" fmla="*/ 5 h 17"/>
                  <a:gd name="T8" fmla="*/ 7 w 14"/>
                  <a:gd name="T9" fmla="*/ 8 h 17"/>
                  <a:gd name="T10" fmla="*/ 3 w 14"/>
                  <a:gd name="T11" fmla="*/ 17 h 17"/>
                  <a:gd name="T12" fmla="*/ 6 w 14"/>
                  <a:gd name="T13" fmla="*/ 8 h 17"/>
                  <a:gd name="T14" fmla="*/ 3 w 14"/>
                  <a:gd name="T15" fmla="*/ 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7">
                    <a:moveTo>
                      <a:pt x="0" y="0"/>
                    </a:moveTo>
                    <a:cubicBezTo>
                      <a:pt x="1" y="1"/>
                      <a:pt x="3" y="0"/>
                      <a:pt x="5" y="1"/>
                    </a:cubicBezTo>
                    <a:cubicBezTo>
                      <a:pt x="7" y="1"/>
                      <a:pt x="9" y="1"/>
                      <a:pt x="10" y="2"/>
                    </a:cubicBezTo>
                    <a:cubicBezTo>
                      <a:pt x="12" y="2"/>
                      <a:pt x="14" y="3"/>
                      <a:pt x="14" y="5"/>
                    </a:cubicBezTo>
                    <a:cubicBezTo>
                      <a:pt x="12" y="5"/>
                      <a:pt x="10" y="6"/>
                      <a:pt x="7" y="8"/>
                    </a:cubicBezTo>
                    <a:cubicBezTo>
                      <a:pt x="5" y="10"/>
                      <a:pt x="4" y="14"/>
                      <a:pt x="3" y="17"/>
                    </a:cubicBezTo>
                    <a:cubicBezTo>
                      <a:pt x="2" y="14"/>
                      <a:pt x="4" y="11"/>
                      <a:pt x="6" y="8"/>
                    </a:cubicBezTo>
                    <a:cubicBezTo>
                      <a:pt x="8" y="5"/>
                      <a:pt x="5" y="4"/>
                      <a:pt x="3" y="1"/>
                    </a:cubicBezTo>
                  </a:path>
                </a:pathLst>
              </a:custGeom>
              <a:solidFill>
                <a:srgbClr val="FED18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373" name="Freeform 223"/>
              <p:cNvSpPr>
                <a:spLocks/>
              </p:cNvSpPr>
              <p:nvPr/>
            </p:nvSpPr>
            <p:spPr bwMode="auto">
              <a:xfrm>
                <a:off x="3753" y="2907"/>
                <a:ext cx="47" cy="85"/>
              </a:xfrm>
              <a:custGeom>
                <a:avLst/>
                <a:gdLst>
                  <a:gd name="T0" fmla="*/ 0 w 19"/>
                  <a:gd name="T1" fmla="*/ 4 h 32"/>
                  <a:gd name="T2" fmla="*/ 7 w 19"/>
                  <a:gd name="T3" fmla="*/ 0 h 32"/>
                  <a:gd name="T4" fmla="*/ 15 w 19"/>
                  <a:gd name="T5" fmla="*/ 4 h 32"/>
                  <a:gd name="T6" fmla="*/ 19 w 19"/>
                  <a:gd name="T7" fmla="*/ 11 h 32"/>
                  <a:gd name="T8" fmla="*/ 17 w 19"/>
                  <a:gd name="T9" fmla="*/ 15 h 32"/>
                  <a:gd name="T10" fmla="*/ 17 w 19"/>
                  <a:gd name="T11" fmla="*/ 19 h 32"/>
                  <a:gd name="T12" fmla="*/ 15 w 19"/>
                  <a:gd name="T13" fmla="*/ 32 h 32"/>
                  <a:gd name="T14" fmla="*/ 14 w 19"/>
                  <a:gd name="T15" fmla="*/ 26 h 32"/>
                  <a:gd name="T16" fmla="*/ 12 w 19"/>
                  <a:gd name="T17" fmla="*/ 18 h 32"/>
                  <a:gd name="T18" fmla="*/ 5 w 19"/>
                  <a:gd name="T19" fmla="*/ 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32">
                    <a:moveTo>
                      <a:pt x="0" y="4"/>
                    </a:moveTo>
                    <a:cubicBezTo>
                      <a:pt x="2" y="6"/>
                      <a:pt x="8" y="3"/>
                      <a:pt x="7" y="0"/>
                    </a:cubicBezTo>
                    <a:cubicBezTo>
                      <a:pt x="10" y="0"/>
                      <a:pt x="13" y="1"/>
                      <a:pt x="15" y="4"/>
                    </a:cubicBezTo>
                    <a:cubicBezTo>
                      <a:pt x="17" y="6"/>
                      <a:pt x="19" y="9"/>
                      <a:pt x="19" y="11"/>
                    </a:cubicBezTo>
                    <a:cubicBezTo>
                      <a:pt x="19" y="12"/>
                      <a:pt x="18" y="14"/>
                      <a:pt x="17" y="15"/>
                    </a:cubicBezTo>
                    <a:cubicBezTo>
                      <a:pt x="17" y="16"/>
                      <a:pt x="17" y="18"/>
                      <a:pt x="17" y="19"/>
                    </a:cubicBezTo>
                    <a:cubicBezTo>
                      <a:pt x="16" y="23"/>
                      <a:pt x="16" y="28"/>
                      <a:pt x="15" y="32"/>
                    </a:cubicBezTo>
                    <a:cubicBezTo>
                      <a:pt x="14" y="30"/>
                      <a:pt x="14" y="28"/>
                      <a:pt x="14" y="26"/>
                    </a:cubicBezTo>
                    <a:cubicBezTo>
                      <a:pt x="13" y="23"/>
                      <a:pt x="13" y="21"/>
                      <a:pt x="12" y="18"/>
                    </a:cubicBezTo>
                    <a:cubicBezTo>
                      <a:pt x="11" y="14"/>
                      <a:pt x="8" y="11"/>
                      <a:pt x="5" y="9"/>
                    </a:cubicBezTo>
                  </a:path>
                </a:pathLst>
              </a:custGeom>
              <a:solidFill>
                <a:srgbClr val="FED18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374" name="Freeform 224"/>
              <p:cNvSpPr>
                <a:spLocks/>
              </p:cNvSpPr>
              <p:nvPr/>
            </p:nvSpPr>
            <p:spPr bwMode="auto">
              <a:xfrm>
                <a:off x="3790" y="2896"/>
                <a:ext cx="38" cy="37"/>
              </a:xfrm>
              <a:custGeom>
                <a:avLst/>
                <a:gdLst>
                  <a:gd name="T0" fmla="*/ 0 w 15"/>
                  <a:gd name="T1" fmla="*/ 0 h 14"/>
                  <a:gd name="T2" fmla="*/ 10 w 15"/>
                  <a:gd name="T3" fmla="*/ 1 h 14"/>
                  <a:gd name="T4" fmla="*/ 15 w 15"/>
                  <a:gd name="T5" fmla="*/ 6 h 14"/>
                  <a:gd name="T6" fmla="*/ 10 w 15"/>
                  <a:gd name="T7" fmla="*/ 9 h 14"/>
                  <a:gd name="T8" fmla="*/ 3 w 15"/>
                  <a:gd name="T9" fmla="*/ 14 h 14"/>
                  <a:gd name="T10" fmla="*/ 7 w 15"/>
                  <a:gd name="T11" fmla="*/ 8 h 14"/>
                  <a:gd name="T12" fmla="*/ 4 w 15"/>
                  <a:gd name="T13" fmla="*/ 2 h 14"/>
                </a:gdLst>
                <a:ahLst/>
                <a:cxnLst>
                  <a:cxn ang="0">
                    <a:pos x="T0" y="T1"/>
                  </a:cxn>
                  <a:cxn ang="0">
                    <a:pos x="T2" y="T3"/>
                  </a:cxn>
                  <a:cxn ang="0">
                    <a:pos x="T4" y="T5"/>
                  </a:cxn>
                  <a:cxn ang="0">
                    <a:pos x="T6" y="T7"/>
                  </a:cxn>
                  <a:cxn ang="0">
                    <a:pos x="T8" y="T9"/>
                  </a:cxn>
                  <a:cxn ang="0">
                    <a:pos x="T10" y="T11"/>
                  </a:cxn>
                  <a:cxn ang="0">
                    <a:pos x="T12" y="T13"/>
                  </a:cxn>
                </a:cxnLst>
                <a:rect l="0" t="0" r="r" b="b"/>
                <a:pathLst>
                  <a:path w="15" h="14">
                    <a:moveTo>
                      <a:pt x="0" y="0"/>
                    </a:moveTo>
                    <a:cubicBezTo>
                      <a:pt x="4" y="1"/>
                      <a:pt x="7" y="0"/>
                      <a:pt x="10" y="1"/>
                    </a:cubicBezTo>
                    <a:cubicBezTo>
                      <a:pt x="13" y="2"/>
                      <a:pt x="15" y="4"/>
                      <a:pt x="15" y="6"/>
                    </a:cubicBezTo>
                    <a:cubicBezTo>
                      <a:pt x="14" y="8"/>
                      <a:pt x="11" y="8"/>
                      <a:pt x="10" y="9"/>
                    </a:cubicBezTo>
                    <a:cubicBezTo>
                      <a:pt x="8" y="11"/>
                      <a:pt x="5" y="12"/>
                      <a:pt x="3" y="14"/>
                    </a:cubicBezTo>
                    <a:cubicBezTo>
                      <a:pt x="5" y="14"/>
                      <a:pt x="7" y="10"/>
                      <a:pt x="7" y="8"/>
                    </a:cubicBezTo>
                    <a:cubicBezTo>
                      <a:pt x="7" y="5"/>
                      <a:pt x="5" y="4"/>
                      <a:pt x="4" y="2"/>
                    </a:cubicBezTo>
                  </a:path>
                </a:pathLst>
              </a:custGeom>
              <a:solidFill>
                <a:srgbClr val="FED18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375" name="Freeform 225"/>
              <p:cNvSpPr>
                <a:spLocks/>
              </p:cNvSpPr>
              <p:nvPr/>
            </p:nvSpPr>
            <p:spPr bwMode="auto">
              <a:xfrm>
                <a:off x="3893" y="2915"/>
                <a:ext cx="57" cy="82"/>
              </a:xfrm>
              <a:custGeom>
                <a:avLst/>
                <a:gdLst>
                  <a:gd name="T0" fmla="*/ 0 w 23"/>
                  <a:gd name="T1" fmla="*/ 7 h 31"/>
                  <a:gd name="T2" fmla="*/ 7 w 23"/>
                  <a:gd name="T3" fmla="*/ 0 h 31"/>
                  <a:gd name="T4" fmla="*/ 15 w 23"/>
                  <a:gd name="T5" fmla="*/ 5 h 31"/>
                  <a:gd name="T6" fmla="*/ 21 w 23"/>
                  <a:gd name="T7" fmla="*/ 16 h 31"/>
                  <a:gd name="T8" fmla="*/ 18 w 23"/>
                  <a:gd name="T9" fmla="*/ 23 h 31"/>
                  <a:gd name="T10" fmla="*/ 11 w 23"/>
                  <a:gd name="T11" fmla="*/ 31 h 31"/>
                  <a:gd name="T12" fmla="*/ 6 w 23"/>
                  <a:gd name="T13" fmla="*/ 16 h 31"/>
                </a:gdLst>
                <a:ahLst/>
                <a:cxnLst>
                  <a:cxn ang="0">
                    <a:pos x="T0" y="T1"/>
                  </a:cxn>
                  <a:cxn ang="0">
                    <a:pos x="T2" y="T3"/>
                  </a:cxn>
                  <a:cxn ang="0">
                    <a:pos x="T4" y="T5"/>
                  </a:cxn>
                  <a:cxn ang="0">
                    <a:pos x="T6" y="T7"/>
                  </a:cxn>
                  <a:cxn ang="0">
                    <a:pos x="T8" y="T9"/>
                  </a:cxn>
                  <a:cxn ang="0">
                    <a:pos x="T10" y="T11"/>
                  </a:cxn>
                  <a:cxn ang="0">
                    <a:pos x="T12" y="T13"/>
                  </a:cxn>
                </a:cxnLst>
                <a:rect l="0" t="0" r="r" b="b"/>
                <a:pathLst>
                  <a:path w="23" h="31">
                    <a:moveTo>
                      <a:pt x="0" y="7"/>
                    </a:moveTo>
                    <a:cubicBezTo>
                      <a:pt x="4" y="8"/>
                      <a:pt x="6" y="3"/>
                      <a:pt x="7" y="0"/>
                    </a:cubicBezTo>
                    <a:cubicBezTo>
                      <a:pt x="11" y="0"/>
                      <a:pt x="13" y="2"/>
                      <a:pt x="15" y="5"/>
                    </a:cubicBezTo>
                    <a:cubicBezTo>
                      <a:pt x="18" y="8"/>
                      <a:pt x="20" y="12"/>
                      <a:pt x="21" y="16"/>
                    </a:cubicBezTo>
                    <a:cubicBezTo>
                      <a:pt x="23" y="20"/>
                      <a:pt x="21" y="21"/>
                      <a:pt x="18" y="23"/>
                    </a:cubicBezTo>
                    <a:cubicBezTo>
                      <a:pt x="15" y="25"/>
                      <a:pt x="13" y="28"/>
                      <a:pt x="11" y="31"/>
                    </a:cubicBezTo>
                    <a:cubicBezTo>
                      <a:pt x="10" y="26"/>
                      <a:pt x="9" y="20"/>
                      <a:pt x="6" y="16"/>
                    </a:cubicBezTo>
                  </a:path>
                </a:pathLst>
              </a:custGeom>
              <a:solidFill>
                <a:srgbClr val="FED18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376" name="Freeform 226"/>
              <p:cNvSpPr>
                <a:spLocks/>
              </p:cNvSpPr>
              <p:nvPr/>
            </p:nvSpPr>
            <p:spPr bwMode="auto">
              <a:xfrm>
                <a:off x="3940" y="2925"/>
                <a:ext cx="43" cy="35"/>
              </a:xfrm>
              <a:custGeom>
                <a:avLst/>
                <a:gdLst>
                  <a:gd name="T0" fmla="*/ 0 w 17"/>
                  <a:gd name="T1" fmla="*/ 0 h 13"/>
                  <a:gd name="T2" fmla="*/ 13 w 17"/>
                  <a:gd name="T3" fmla="*/ 5 h 13"/>
                  <a:gd name="T4" fmla="*/ 17 w 17"/>
                  <a:gd name="T5" fmla="*/ 11 h 13"/>
                  <a:gd name="T6" fmla="*/ 12 w 17"/>
                  <a:gd name="T7" fmla="*/ 11 h 13"/>
                  <a:gd name="T8" fmla="*/ 5 w 17"/>
                  <a:gd name="T9" fmla="*/ 13 h 13"/>
                  <a:gd name="T10" fmla="*/ 9 w 17"/>
                  <a:gd name="T11" fmla="*/ 10 h 13"/>
                  <a:gd name="T12" fmla="*/ 6 w 17"/>
                  <a:gd name="T13" fmla="*/ 3 h 13"/>
                </a:gdLst>
                <a:ahLst/>
                <a:cxnLst>
                  <a:cxn ang="0">
                    <a:pos x="T0" y="T1"/>
                  </a:cxn>
                  <a:cxn ang="0">
                    <a:pos x="T2" y="T3"/>
                  </a:cxn>
                  <a:cxn ang="0">
                    <a:pos x="T4" y="T5"/>
                  </a:cxn>
                  <a:cxn ang="0">
                    <a:pos x="T6" y="T7"/>
                  </a:cxn>
                  <a:cxn ang="0">
                    <a:pos x="T8" y="T9"/>
                  </a:cxn>
                  <a:cxn ang="0">
                    <a:pos x="T10" y="T11"/>
                  </a:cxn>
                  <a:cxn ang="0">
                    <a:pos x="T12" y="T13"/>
                  </a:cxn>
                </a:cxnLst>
                <a:rect l="0" t="0" r="r" b="b"/>
                <a:pathLst>
                  <a:path w="17" h="13">
                    <a:moveTo>
                      <a:pt x="0" y="0"/>
                    </a:moveTo>
                    <a:cubicBezTo>
                      <a:pt x="4" y="1"/>
                      <a:pt x="10" y="2"/>
                      <a:pt x="13" y="5"/>
                    </a:cubicBezTo>
                    <a:cubicBezTo>
                      <a:pt x="15" y="7"/>
                      <a:pt x="16" y="9"/>
                      <a:pt x="17" y="11"/>
                    </a:cubicBezTo>
                    <a:cubicBezTo>
                      <a:pt x="16" y="11"/>
                      <a:pt x="13" y="11"/>
                      <a:pt x="12" y="11"/>
                    </a:cubicBezTo>
                    <a:cubicBezTo>
                      <a:pt x="9" y="11"/>
                      <a:pt x="7" y="12"/>
                      <a:pt x="5" y="13"/>
                    </a:cubicBezTo>
                    <a:cubicBezTo>
                      <a:pt x="6" y="13"/>
                      <a:pt x="8" y="11"/>
                      <a:pt x="9" y="10"/>
                    </a:cubicBezTo>
                    <a:cubicBezTo>
                      <a:pt x="10" y="7"/>
                      <a:pt x="7" y="5"/>
                      <a:pt x="6" y="3"/>
                    </a:cubicBezTo>
                  </a:path>
                </a:pathLst>
              </a:custGeom>
              <a:solidFill>
                <a:srgbClr val="FED18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377" name="Freeform 227"/>
              <p:cNvSpPr>
                <a:spLocks/>
              </p:cNvSpPr>
              <p:nvPr/>
            </p:nvSpPr>
            <p:spPr bwMode="auto">
              <a:xfrm>
                <a:off x="4008" y="2925"/>
                <a:ext cx="55" cy="19"/>
              </a:xfrm>
              <a:custGeom>
                <a:avLst/>
                <a:gdLst>
                  <a:gd name="T0" fmla="*/ 6 w 22"/>
                  <a:gd name="T1" fmla="*/ 7 h 7"/>
                  <a:gd name="T2" fmla="*/ 18 w 22"/>
                  <a:gd name="T3" fmla="*/ 2 h 7"/>
                  <a:gd name="T4" fmla="*/ 12 w 22"/>
                  <a:gd name="T5" fmla="*/ 1 h 7"/>
                  <a:gd name="T6" fmla="*/ 2 w 22"/>
                  <a:gd name="T7" fmla="*/ 0 h 7"/>
                  <a:gd name="T8" fmla="*/ 6 w 22"/>
                  <a:gd name="T9" fmla="*/ 3 h 7"/>
                  <a:gd name="T10" fmla="*/ 0 w 22"/>
                  <a:gd name="T11" fmla="*/ 7 h 7"/>
                </a:gdLst>
                <a:ahLst/>
                <a:cxnLst>
                  <a:cxn ang="0">
                    <a:pos x="T0" y="T1"/>
                  </a:cxn>
                  <a:cxn ang="0">
                    <a:pos x="T2" y="T3"/>
                  </a:cxn>
                  <a:cxn ang="0">
                    <a:pos x="T4" y="T5"/>
                  </a:cxn>
                  <a:cxn ang="0">
                    <a:pos x="T6" y="T7"/>
                  </a:cxn>
                  <a:cxn ang="0">
                    <a:pos x="T8" y="T9"/>
                  </a:cxn>
                  <a:cxn ang="0">
                    <a:pos x="T10" y="T11"/>
                  </a:cxn>
                </a:cxnLst>
                <a:rect l="0" t="0" r="r" b="b"/>
                <a:pathLst>
                  <a:path w="22" h="7">
                    <a:moveTo>
                      <a:pt x="6" y="7"/>
                    </a:moveTo>
                    <a:cubicBezTo>
                      <a:pt x="8" y="7"/>
                      <a:pt x="22" y="7"/>
                      <a:pt x="18" y="2"/>
                    </a:cubicBezTo>
                    <a:cubicBezTo>
                      <a:pt x="17" y="1"/>
                      <a:pt x="14" y="1"/>
                      <a:pt x="12" y="1"/>
                    </a:cubicBezTo>
                    <a:cubicBezTo>
                      <a:pt x="9" y="1"/>
                      <a:pt x="5" y="0"/>
                      <a:pt x="2" y="0"/>
                    </a:cubicBezTo>
                    <a:cubicBezTo>
                      <a:pt x="4" y="1"/>
                      <a:pt x="6" y="1"/>
                      <a:pt x="6" y="3"/>
                    </a:cubicBezTo>
                    <a:cubicBezTo>
                      <a:pt x="6" y="5"/>
                      <a:pt x="1" y="6"/>
                      <a:pt x="0" y="7"/>
                    </a:cubicBezTo>
                  </a:path>
                </a:pathLst>
              </a:custGeom>
              <a:solidFill>
                <a:srgbClr val="FED18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378" name="Freeform 228"/>
              <p:cNvSpPr>
                <a:spLocks/>
              </p:cNvSpPr>
              <p:nvPr/>
            </p:nvSpPr>
            <p:spPr bwMode="auto">
              <a:xfrm>
                <a:off x="3905" y="3389"/>
                <a:ext cx="220" cy="446"/>
              </a:xfrm>
              <a:custGeom>
                <a:avLst/>
                <a:gdLst>
                  <a:gd name="T0" fmla="*/ 0 w 88"/>
                  <a:gd name="T1" fmla="*/ 59 h 167"/>
                  <a:gd name="T2" fmla="*/ 0 w 88"/>
                  <a:gd name="T3" fmla="*/ 167 h 167"/>
                  <a:gd name="T4" fmla="*/ 88 w 88"/>
                  <a:gd name="T5" fmla="*/ 97 h 167"/>
                  <a:gd name="T6" fmla="*/ 88 w 88"/>
                  <a:gd name="T7" fmla="*/ 0 h 167"/>
                  <a:gd name="T8" fmla="*/ 88 w 88"/>
                  <a:gd name="T9" fmla="*/ 0 h 167"/>
                  <a:gd name="T10" fmla="*/ 2 w 88"/>
                  <a:gd name="T11" fmla="*/ 59 h 167"/>
                  <a:gd name="T12" fmla="*/ 0 w 88"/>
                  <a:gd name="T13" fmla="*/ 59 h 167"/>
                </a:gdLst>
                <a:ahLst/>
                <a:cxnLst>
                  <a:cxn ang="0">
                    <a:pos x="T0" y="T1"/>
                  </a:cxn>
                  <a:cxn ang="0">
                    <a:pos x="T2" y="T3"/>
                  </a:cxn>
                  <a:cxn ang="0">
                    <a:pos x="T4" y="T5"/>
                  </a:cxn>
                  <a:cxn ang="0">
                    <a:pos x="T6" y="T7"/>
                  </a:cxn>
                  <a:cxn ang="0">
                    <a:pos x="T8" y="T9"/>
                  </a:cxn>
                  <a:cxn ang="0">
                    <a:pos x="T10" y="T11"/>
                  </a:cxn>
                  <a:cxn ang="0">
                    <a:pos x="T12" y="T13"/>
                  </a:cxn>
                </a:cxnLst>
                <a:rect l="0" t="0" r="r" b="b"/>
                <a:pathLst>
                  <a:path w="88" h="167">
                    <a:moveTo>
                      <a:pt x="0" y="59"/>
                    </a:moveTo>
                    <a:cubicBezTo>
                      <a:pt x="0" y="167"/>
                      <a:pt x="0" y="167"/>
                      <a:pt x="0" y="167"/>
                    </a:cubicBezTo>
                    <a:cubicBezTo>
                      <a:pt x="88" y="97"/>
                      <a:pt x="88" y="97"/>
                      <a:pt x="88" y="97"/>
                    </a:cubicBezTo>
                    <a:cubicBezTo>
                      <a:pt x="88" y="0"/>
                      <a:pt x="88" y="0"/>
                      <a:pt x="88" y="0"/>
                    </a:cubicBezTo>
                    <a:cubicBezTo>
                      <a:pt x="88" y="0"/>
                      <a:pt x="88" y="0"/>
                      <a:pt x="88" y="0"/>
                    </a:cubicBezTo>
                    <a:cubicBezTo>
                      <a:pt x="71" y="20"/>
                      <a:pt x="17" y="55"/>
                      <a:pt x="2" y="59"/>
                    </a:cubicBezTo>
                    <a:lnTo>
                      <a:pt x="0" y="59"/>
                    </a:lnTo>
                    <a:close/>
                  </a:path>
                </a:pathLst>
              </a:custGeom>
              <a:solidFill>
                <a:srgbClr val="FEE8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379" name="Freeform 229"/>
              <p:cNvSpPr>
                <a:spLocks/>
              </p:cNvSpPr>
              <p:nvPr/>
            </p:nvSpPr>
            <p:spPr bwMode="auto">
              <a:xfrm>
                <a:off x="3905" y="2912"/>
                <a:ext cx="220" cy="411"/>
              </a:xfrm>
              <a:custGeom>
                <a:avLst/>
                <a:gdLst>
                  <a:gd name="T0" fmla="*/ 0 w 88"/>
                  <a:gd name="T1" fmla="*/ 51 h 154"/>
                  <a:gd name="T2" fmla="*/ 0 w 88"/>
                  <a:gd name="T3" fmla="*/ 154 h 154"/>
                  <a:gd name="T4" fmla="*/ 1 w 88"/>
                  <a:gd name="T5" fmla="*/ 154 h 154"/>
                  <a:gd name="T6" fmla="*/ 88 w 88"/>
                  <a:gd name="T7" fmla="*/ 92 h 154"/>
                  <a:gd name="T8" fmla="*/ 88 w 88"/>
                  <a:gd name="T9" fmla="*/ 0 h 154"/>
                  <a:gd name="T10" fmla="*/ 0 w 88"/>
                  <a:gd name="T11" fmla="*/ 51 h 154"/>
                </a:gdLst>
                <a:ahLst/>
                <a:cxnLst>
                  <a:cxn ang="0">
                    <a:pos x="T0" y="T1"/>
                  </a:cxn>
                  <a:cxn ang="0">
                    <a:pos x="T2" y="T3"/>
                  </a:cxn>
                  <a:cxn ang="0">
                    <a:pos x="T4" y="T5"/>
                  </a:cxn>
                  <a:cxn ang="0">
                    <a:pos x="T6" y="T7"/>
                  </a:cxn>
                  <a:cxn ang="0">
                    <a:pos x="T8" y="T9"/>
                  </a:cxn>
                  <a:cxn ang="0">
                    <a:pos x="T10" y="T11"/>
                  </a:cxn>
                </a:cxnLst>
                <a:rect l="0" t="0" r="r" b="b"/>
                <a:pathLst>
                  <a:path w="88" h="154">
                    <a:moveTo>
                      <a:pt x="0" y="51"/>
                    </a:moveTo>
                    <a:cubicBezTo>
                      <a:pt x="0" y="154"/>
                      <a:pt x="0" y="154"/>
                      <a:pt x="0" y="154"/>
                    </a:cubicBezTo>
                    <a:cubicBezTo>
                      <a:pt x="1" y="154"/>
                      <a:pt x="1" y="154"/>
                      <a:pt x="1" y="154"/>
                    </a:cubicBezTo>
                    <a:cubicBezTo>
                      <a:pt x="19" y="150"/>
                      <a:pt x="64" y="116"/>
                      <a:pt x="88" y="92"/>
                    </a:cubicBezTo>
                    <a:cubicBezTo>
                      <a:pt x="88" y="0"/>
                      <a:pt x="88" y="0"/>
                      <a:pt x="88" y="0"/>
                    </a:cubicBezTo>
                    <a:cubicBezTo>
                      <a:pt x="46" y="20"/>
                      <a:pt x="1" y="46"/>
                      <a:pt x="0" y="51"/>
                    </a:cubicBezTo>
                    <a:close/>
                  </a:path>
                </a:pathLst>
              </a:custGeom>
              <a:solidFill>
                <a:srgbClr val="EFC36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380" name="Line 230"/>
              <p:cNvSpPr>
                <a:spLocks noChangeShapeType="1"/>
              </p:cNvSpPr>
              <p:nvPr/>
            </p:nvSpPr>
            <p:spPr bwMode="auto">
              <a:xfrm>
                <a:off x="3895" y="3059"/>
                <a:ext cx="1" cy="773"/>
              </a:xfrm>
              <a:prstGeom prst="line">
                <a:avLst/>
              </a:prstGeom>
              <a:noFill/>
              <a:ln w="15875" cap="rnd">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s-ES">
                  <a:solidFill>
                    <a:srgbClr val="547C42"/>
                  </a:solidFill>
                </a:endParaRPr>
              </a:p>
            </p:txBody>
          </p:sp>
          <p:sp>
            <p:nvSpPr>
              <p:cNvPr id="381" name="Line 231"/>
              <p:cNvSpPr>
                <a:spLocks noChangeShapeType="1"/>
              </p:cNvSpPr>
              <p:nvPr/>
            </p:nvSpPr>
            <p:spPr bwMode="auto">
              <a:xfrm>
                <a:off x="3915" y="3549"/>
                <a:ext cx="1" cy="275"/>
              </a:xfrm>
              <a:prstGeom prst="line">
                <a:avLst/>
              </a:prstGeom>
              <a:noFill/>
              <a:ln w="15875">
                <a:solidFill>
                  <a:srgbClr val="DFC274"/>
                </a:solidFill>
                <a:miter lim="800000"/>
                <a:headEnd/>
                <a:tailEnd/>
              </a:ln>
              <a:extLst>
                <a:ext uri="{909E8E84-426E-40dd-AFC4-6F175D3DCCD1}">
                  <a14:hiddenFill xmlns:a14="http://schemas.microsoft.com/office/drawing/2010/main" xmlns="">
                    <a:noFill/>
                  </a14:hiddenFill>
                </a:ext>
              </a:extLst>
            </p:spPr>
            <p:txBody>
              <a:bodyPr/>
              <a:lstStyle/>
              <a:p>
                <a:endParaRPr lang="es-ES">
                  <a:solidFill>
                    <a:srgbClr val="547C42"/>
                  </a:solidFill>
                </a:endParaRPr>
              </a:p>
            </p:txBody>
          </p:sp>
          <p:sp>
            <p:nvSpPr>
              <p:cNvPr id="382" name="Line 232"/>
              <p:cNvSpPr>
                <a:spLocks noChangeShapeType="1"/>
              </p:cNvSpPr>
              <p:nvPr/>
            </p:nvSpPr>
            <p:spPr bwMode="auto">
              <a:xfrm>
                <a:off x="3915" y="3323"/>
                <a:ext cx="1" cy="226"/>
              </a:xfrm>
              <a:prstGeom prst="line">
                <a:avLst/>
              </a:prstGeom>
              <a:noFill/>
              <a:ln w="15875">
                <a:solidFill>
                  <a:srgbClr val="D8AF46"/>
                </a:solidFill>
                <a:miter lim="800000"/>
                <a:headEnd/>
                <a:tailEnd/>
              </a:ln>
              <a:extLst>
                <a:ext uri="{909E8E84-426E-40dd-AFC4-6F175D3DCCD1}">
                  <a14:hiddenFill xmlns:a14="http://schemas.microsoft.com/office/drawing/2010/main" xmlns="">
                    <a:noFill/>
                  </a14:hiddenFill>
                </a:ext>
              </a:extLst>
            </p:spPr>
            <p:txBody>
              <a:bodyPr/>
              <a:lstStyle/>
              <a:p>
                <a:endParaRPr lang="es-ES">
                  <a:solidFill>
                    <a:srgbClr val="547C42"/>
                  </a:solidFill>
                </a:endParaRPr>
              </a:p>
            </p:txBody>
          </p:sp>
          <p:sp>
            <p:nvSpPr>
              <p:cNvPr id="383" name="Line 233"/>
              <p:cNvSpPr>
                <a:spLocks noChangeShapeType="1"/>
              </p:cNvSpPr>
              <p:nvPr/>
            </p:nvSpPr>
            <p:spPr bwMode="auto">
              <a:xfrm>
                <a:off x="3915" y="2979"/>
                <a:ext cx="1" cy="338"/>
              </a:xfrm>
              <a:prstGeom prst="line">
                <a:avLst/>
              </a:prstGeom>
              <a:noFill/>
              <a:ln w="15875">
                <a:solidFill>
                  <a:srgbClr val="DFA428"/>
                </a:solidFill>
                <a:miter lim="800000"/>
                <a:headEnd/>
                <a:tailEnd/>
              </a:ln>
              <a:extLst>
                <a:ext uri="{909E8E84-426E-40dd-AFC4-6F175D3DCCD1}">
                  <a14:hiddenFill xmlns:a14="http://schemas.microsoft.com/office/drawing/2010/main" xmlns="">
                    <a:noFill/>
                  </a14:hiddenFill>
                </a:ext>
              </a:extLst>
            </p:spPr>
            <p:txBody>
              <a:bodyPr/>
              <a:lstStyle/>
              <a:p>
                <a:endParaRPr lang="es-ES">
                  <a:solidFill>
                    <a:srgbClr val="547C42"/>
                  </a:solidFill>
                </a:endParaRPr>
              </a:p>
            </p:txBody>
          </p:sp>
          <p:sp>
            <p:nvSpPr>
              <p:cNvPr id="384" name="Freeform 234"/>
              <p:cNvSpPr>
                <a:spLocks/>
              </p:cNvSpPr>
              <p:nvPr/>
            </p:nvSpPr>
            <p:spPr bwMode="auto">
              <a:xfrm>
                <a:off x="2785" y="3283"/>
                <a:ext cx="110" cy="173"/>
              </a:xfrm>
              <a:custGeom>
                <a:avLst/>
                <a:gdLst>
                  <a:gd name="T0" fmla="*/ 7 w 44"/>
                  <a:gd name="T1" fmla="*/ 19 h 65"/>
                  <a:gd name="T2" fmla="*/ 44 w 44"/>
                  <a:gd name="T3" fmla="*/ 20 h 65"/>
                  <a:gd name="T4" fmla="*/ 0 w 44"/>
                  <a:gd name="T5" fmla="*/ 0 h 65"/>
                  <a:gd name="T6" fmla="*/ 0 w 44"/>
                  <a:gd name="T7" fmla="*/ 65 h 65"/>
                  <a:gd name="T8" fmla="*/ 7 w 44"/>
                  <a:gd name="T9" fmla="*/ 19 h 65"/>
                </a:gdLst>
                <a:ahLst/>
                <a:cxnLst>
                  <a:cxn ang="0">
                    <a:pos x="T0" y="T1"/>
                  </a:cxn>
                  <a:cxn ang="0">
                    <a:pos x="T2" y="T3"/>
                  </a:cxn>
                  <a:cxn ang="0">
                    <a:pos x="T4" y="T5"/>
                  </a:cxn>
                  <a:cxn ang="0">
                    <a:pos x="T6" y="T7"/>
                  </a:cxn>
                  <a:cxn ang="0">
                    <a:pos x="T8" y="T9"/>
                  </a:cxn>
                </a:cxnLst>
                <a:rect l="0" t="0" r="r" b="b"/>
                <a:pathLst>
                  <a:path w="44" h="65">
                    <a:moveTo>
                      <a:pt x="7" y="19"/>
                    </a:moveTo>
                    <a:cubicBezTo>
                      <a:pt x="12" y="6"/>
                      <a:pt x="24" y="19"/>
                      <a:pt x="44" y="20"/>
                    </a:cubicBezTo>
                    <a:cubicBezTo>
                      <a:pt x="33" y="19"/>
                      <a:pt x="0" y="0"/>
                      <a:pt x="0" y="0"/>
                    </a:cubicBezTo>
                    <a:cubicBezTo>
                      <a:pt x="0" y="65"/>
                      <a:pt x="0" y="65"/>
                      <a:pt x="0" y="65"/>
                    </a:cubicBezTo>
                    <a:lnTo>
                      <a:pt x="7" y="1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385" name="Freeform 235"/>
              <p:cNvSpPr>
                <a:spLocks/>
              </p:cNvSpPr>
              <p:nvPr/>
            </p:nvSpPr>
            <p:spPr bwMode="auto">
              <a:xfrm>
                <a:off x="2780" y="3269"/>
                <a:ext cx="1125" cy="280"/>
              </a:xfrm>
              <a:custGeom>
                <a:avLst/>
                <a:gdLst>
                  <a:gd name="T0" fmla="*/ 450 w 450"/>
                  <a:gd name="T1" fmla="*/ 22 h 105"/>
                  <a:gd name="T2" fmla="*/ 418 w 450"/>
                  <a:gd name="T3" fmla="*/ 16 h 105"/>
                  <a:gd name="T4" fmla="*/ 262 w 450"/>
                  <a:gd name="T5" fmla="*/ 16 h 105"/>
                  <a:gd name="T6" fmla="*/ 49 w 450"/>
                  <a:gd name="T7" fmla="*/ 8 h 105"/>
                  <a:gd name="T8" fmla="*/ 0 w 450"/>
                  <a:gd name="T9" fmla="*/ 0 h 105"/>
                  <a:gd name="T10" fmla="*/ 34 w 450"/>
                  <a:gd name="T11" fmla="*/ 19 h 105"/>
                  <a:gd name="T12" fmla="*/ 124 w 450"/>
                  <a:gd name="T13" fmla="*/ 50 h 105"/>
                  <a:gd name="T14" fmla="*/ 249 w 450"/>
                  <a:gd name="T15" fmla="*/ 72 h 105"/>
                  <a:gd name="T16" fmla="*/ 370 w 450"/>
                  <a:gd name="T17" fmla="*/ 95 h 105"/>
                  <a:gd name="T18" fmla="*/ 450 w 450"/>
                  <a:gd name="T19" fmla="*/ 105 h 105"/>
                  <a:gd name="T20" fmla="*/ 450 w 450"/>
                  <a:gd name="T21" fmla="*/ 2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0" h="105">
                    <a:moveTo>
                      <a:pt x="450" y="22"/>
                    </a:moveTo>
                    <a:cubicBezTo>
                      <a:pt x="442" y="21"/>
                      <a:pt x="432" y="19"/>
                      <a:pt x="418" y="16"/>
                    </a:cubicBezTo>
                    <a:cubicBezTo>
                      <a:pt x="368" y="3"/>
                      <a:pt x="319" y="16"/>
                      <a:pt x="262" y="16"/>
                    </a:cubicBezTo>
                    <a:cubicBezTo>
                      <a:pt x="205" y="16"/>
                      <a:pt x="158" y="3"/>
                      <a:pt x="49" y="8"/>
                    </a:cubicBezTo>
                    <a:cubicBezTo>
                      <a:pt x="49" y="8"/>
                      <a:pt x="9" y="3"/>
                      <a:pt x="0" y="0"/>
                    </a:cubicBezTo>
                    <a:cubicBezTo>
                      <a:pt x="34" y="19"/>
                      <a:pt x="34" y="19"/>
                      <a:pt x="34" y="19"/>
                    </a:cubicBezTo>
                    <a:cubicBezTo>
                      <a:pt x="76" y="34"/>
                      <a:pt x="76" y="37"/>
                      <a:pt x="124" y="50"/>
                    </a:cubicBezTo>
                    <a:cubicBezTo>
                      <a:pt x="179" y="65"/>
                      <a:pt x="202" y="60"/>
                      <a:pt x="249" y="72"/>
                    </a:cubicBezTo>
                    <a:cubicBezTo>
                      <a:pt x="296" y="85"/>
                      <a:pt x="313" y="82"/>
                      <a:pt x="370" y="95"/>
                    </a:cubicBezTo>
                    <a:cubicBezTo>
                      <a:pt x="403" y="102"/>
                      <a:pt x="430" y="103"/>
                      <a:pt x="450" y="105"/>
                    </a:cubicBezTo>
                    <a:lnTo>
                      <a:pt x="450" y="22"/>
                    </a:lnTo>
                    <a:close/>
                  </a:path>
                </a:pathLst>
              </a:custGeom>
              <a:noFill/>
              <a:ln w="7938" cap="rnd">
                <a:solidFill>
                  <a:srgbClr val="333333"/>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386" name="Freeform 236"/>
              <p:cNvSpPr>
                <a:spLocks/>
              </p:cNvSpPr>
              <p:nvPr/>
            </p:nvSpPr>
            <p:spPr bwMode="auto">
              <a:xfrm>
                <a:off x="2777" y="3053"/>
                <a:ext cx="1128" cy="275"/>
              </a:xfrm>
              <a:custGeom>
                <a:avLst/>
                <a:gdLst>
                  <a:gd name="T0" fmla="*/ 451 w 451"/>
                  <a:gd name="T1" fmla="*/ 0 h 103"/>
                  <a:gd name="T2" fmla="*/ 339 w 451"/>
                  <a:gd name="T3" fmla="*/ 20 h 103"/>
                  <a:gd name="T4" fmla="*/ 0 w 451"/>
                  <a:gd name="T5" fmla="*/ 81 h 103"/>
                  <a:gd name="T6" fmla="*/ 1 w 451"/>
                  <a:gd name="T7" fmla="*/ 81 h 103"/>
                  <a:gd name="T8" fmla="*/ 2 w 451"/>
                  <a:gd name="T9" fmla="*/ 81 h 103"/>
                  <a:gd name="T10" fmla="*/ 2 w 451"/>
                  <a:gd name="T11" fmla="*/ 81 h 103"/>
                  <a:gd name="T12" fmla="*/ 25 w 451"/>
                  <a:gd name="T13" fmla="*/ 85 h 103"/>
                  <a:gd name="T14" fmla="*/ 25 w 451"/>
                  <a:gd name="T15" fmla="*/ 85 h 103"/>
                  <a:gd name="T16" fmla="*/ 27 w 451"/>
                  <a:gd name="T17" fmla="*/ 86 h 103"/>
                  <a:gd name="T18" fmla="*/ 27 w 451"/>
                  <a:gd name="T19" fmla="*/ 86 h 103"/>
                  <a:gd name="T20" fmla="*/ 29 w 451"/>
                  <a:gd name="T21" fmla="*/ 86 h 103"/>
                  <a:gd name="T22" fmla="*/ 29 w 451"/>
                  <a:gd name="T23" fmla="*/ 86 h 103"/>
                  <a:gd name="T24" fmla="*/ 33 w 451"/>
                  <a:gd name="T25" fmla="*/ 87 h 103"/>
                  <a:gd name="T26" fmla="*/ 33 w 451"/>
                  <a:gd name="T27" fmla="*/ 87 h 103"/>
                  <a:gd name="T28" fmla="*/ 35 w 451"/>
                  <a:gd name="T29" fmla="*/ 87 h 103"/>
                  <a:gd name="T30" fmla="*/ 35 w 451"/>
                  <a:gd name="T31" fmla="*/ 87 h 103"/>
                  <a:gd name="T32" fmla="*/ 37 w 451"/>
                  <a:gd name="T33" fmla="*/ 87 h 103"/>
                  <a:gd name="T34" fmla="*/ 37 w 451"/>
                  <a:gd name="T35" fmla="*/ 87 h 103"/>
                  <a:gd name="T36" fmla="*/ 38 w 451"/>
                  <a:gd name="T37" fmla="*/ 87 h 103"/>
                  <a:gd name="T38" fmla="*/ 39 w 451"/>
                  <a:gd name="T39" fmla="*/ 88 h 103"/>
                  <a:gd name="T40" fmla="*/ 40 w 451"/>
                  <a:gd name="T41" fmla="*/ 88 h 103"/>
                  <a:gd name="T42" fmla="*/ 41 w 451"/>
                  <a:gd name="T43" fmla="*/ 88 h 103"/>
                  <a:gd name="T44" fmla="*/ 42 w 451"/>
                  <a:gd name="T45" fmla="*/ 88 h 103"/>
                  <a:gd name="T46" fmla="*/ 42 w 451"/>
                  <a:gd name="T47" fmla="*/ 88 h 103"/>
                  <a:gd name="T48" fmla="*/ 43 w 451"/>
                  <a:gd name="T49" fmla="*/ 88 h 103"/>
                  <a:gd name="T50" fmla="*/ 46 w 451"/>
                  <a:gd name="T51" fmla="*/ 89 h 103"/>
                  <a:gd name="T52" fmla="*/ 47 w 451"/>
                  <a:gd name="T53" fmla="*/ 89 h 103"/>
                  <a:gd name="T54" fmla="*/ 47 w 451"/>
                  <a:gd name="T55" fmla="*/ 89 h 103"/>
                  <a:gd name="T56" fmla="*/ 50 w 451"/>
                  <a:gd name="T57" fmla="*/ 89 h 103"/>
                  <a:gd name="T58" fmla="*/ 50 w 451"/>
                  <a:gd name="T59" fmla="*/ 89 h 103"/>
                  <a:gd name="T60" fmla="*/ 263 w 451"/>
                  <a:gd name="T61" fmla="*/ 97 h 103"/>
                  <a:gd name="T62" fmla="*/ 419 w 451"/>
                  <a:gd name="T63" fmla="*/ 97 h 103"/>
                  <a:gd name="T64" fmla="*/ 451 w 451"/>
                  <a:gd name="T65" fmla="*/ 103 h 103"/>
                  <a:gd name="T66" fmla="*/ 451 w 451"/>
                  <a:gd name="T67"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1" h="103">
                    <a:moveTo>
                      <a:pt x="451" y="0"/>
                    </a:moveTo>
                    <a:cubicBezTo>
                      <a:pt x="411" y="4"/>
                      <a:pt x="372" y="11"/>
                      <a:pt x="339" y="20"/>
                    </a:cubicBezTo>
                    <a:cubicBezTo>
                      <a:pt x="232" y="49"/>
                      <a:pt x="85" y="79"/>
                      <a:pt x="0" y="81"/>
                    </a:cubicBezTo>
                    <a:cubicBezTo>
                      <a:pt x="0" y="81"/>
                      <a:pt x="0" y="81"/>
                      <a:pt x="1" y="81"/>
                    </a:cubicBezTo>
                    <a:cubicBezTo>
                      <a:pt x="1" y="81"/>
                      <a:pt x="1" y="81"/>
                      <a:pt x="2" y="81"/>
                    </a:cubicBezTo>
                    <a:cubicBezTo>
                      <a:pt x="2" y="81"/>
                      <a:pt x="2" y="81"/>
                      <a:pt x="2" y="81"/>
                    </a:cubicBezTo>
                    <a:cubicBezTo>
                      <a:pt x="6" y="82"/>
                      <a:pt x="15" y="84"/>
                      <a:pt x="25" y="85"/>
                    </a:cubicBezTo>
                    <a:cubicBezTo>
                      <a:pt x="25" y="85"/>
                      <a:pt x="25" y="85"/>
                      <a:pt x="25" y="85"/>
                    </a:cubicBezTo>
                    <a:cubicBezTo>
                      <a:pt x="25" y="86"/>
                      <a:pt x="26" y="86"/>
                      <a:pt x="27" y="86"/>
                    </a:cubicBezTo>
                    <a:cubicBezTo>
                      <a:pt x="27" y="86"/>
                      <a:pt x="27" y="86"/>
                      <a:pt x="27" y="86"/>
                    </a:cubicBezTo>
                    <a:cubicBezTo>
                      <a:pt x="28" y="86"/>
                      <a:pt x="28" y="86"/>
                      <a:pt x="29" y="86"/>
                    </a:cubicBezTo>
                    <a:cubicBezTo>
                      <a:pt x="29" y="86"/>
                      <a:pt x="29" y="86"/>
                      <a:pt x="29" y="86"/>
                    </a:cubicBezTo>
                    <a:cubicBezTo>
                      <a:pt x="30" y="86"/>
                      <a:pt x="32" y="86"/>
                      <a:pt x="33" y="87"/>
                    </a:cubicBezTo>
                    <a:cubicBezTo>
                      <a:pt x="33" y="87"/>
                      <a:pt x="33" y="87"/>
                      <a:pt x="33" y="87"/>
                    </a:cubicBezTo>
                    <a:cubicBezTo>
                      <a:pt x="34" y="87"/>
                      <a:pt x="34" y="87"/>
                      <a:pt x="35" y="87"/>
                    </a:cubicBezTo>
                    <a:cubicBezTo>
                      <a:pt x="35" y="87"/>
                      <a:pt x="35" y="87"/>
                      <a:pt x="35" y="87"/>
                    </a:cubicBezTo>
                    <a:cubicBezTo>
                      <a:pt x="36" y="87"/>
                      <a:pt x="36" y="87"/>
                      <a:pt x="37" y="87"/>
                    </a:cubicBezTo>
                    <a:cubicBezTo>
                      <a:pt x="37" y="87"/>
                      <a:pt x="37" y="87"/>
                      <a:pt x="37" y="87"/>
                    </a:cubicBezTo>
                    <a:cubicBezTo>
                      <a:pt x="38" y="87"/>
                      <a:pt x="38" y="87"/>
                      <a:pt x="38" y="87"/>
                    </a:cubicBezTo>
                    <a:cubicBezTo>
                      <a:pt x="39" y="87"/>
                      <a:pt x="39" y="88"/>
                      <a:pt x="39" y="88"/>
                    </a:cubicBezTo>
                    <a:cubicBezTo>
                      <a:pt x="40" y="88"/>
                      <a:pt x="40" y="88"/>
                      <a:pt x="40" y="88"/>
                    </a:cubicBezTo>
                    <a:cubicBezTo>
                      <a:pt x="40" y="88"/>
                      <a:pt x="41" y="88"/>
                      <a:pt x="41" y="88"/>
                    </a:cubicBezTo>
                    <a:cubicBezTo>
                      <a:pt x="41" y="88"/>
                      <a:pt x="42" y="88"/>
                      <a:pt x="42" y="88"/>
                    </a:cubicBezTo>
                    <a:cubicBezTo>
                      <a:pt x="42" y="88"/>
                      <a:pt x="42" y="88"/>
                      <a:pt x="42" y="88"/>
                    </a:cubicBezTo>
                    <a:cubicBezTo>
                      <a:pt x="43" y="88"/>
                      <a:pt x="43" y="88"/>
                      <a:pt x="43" y="88"/>
                    </a:cubicBezTo>
                    <a:cubicBezTo>
                      <a:pt x="44" y="88"/>
                      <a:pt x="45" y="88"/>
                      <a:pt x="46" y="89"/>
                    </a:cubicBezTo>
                    <a:cubicBezTo>
                      <a:pt x="46" y="89"/>
                      <a:pt x="47" y="89"/>
                      <a:pt x="47" y="89"/>
                    </a:cubicBezTo>
                    <a:cubicBezTo>
                      <a:pt x="47" y="89"/>
                      <a:pt x="47" y="89"/>
                      <a:pt x="47" y="89"/>
                    </a:cubicBezTo>
                    <a:cubicBezTo>
                      <a:pt x="49" y="89"/>
                      <a:pt x="49" y="89"/>
                      <a:pt x="50" y="89"/>
                    </a:cubicBezTo>
                    <a:cubicBezTo>
                      <a:pt x="50" y="89"/>
                      <a:pt x="50" y="89"/>
                      <a:pt x="50" y="89"/>
                    </a:cubicBezTo>
                    <a:cubicBezTo>
                      <a:pt x="159" y="84"/>
                      <a:pt x="206" y="97"/>
                      <a:pt x="263" y="97"/>
                    </a:cubicBezTo>
                    <a:cubicBezTo>
                      <a:pt x="320" y="97"/>
                      <a:pt x="369" y="84"/>
                      <a:pt x="419" y="97"/>
                    </a:cubicBezTo>
                    <a:cubicBezTo>
                      <a:pt x="433" y="100"/>
                      <a:pt x="443" y="102"/>
                      <a:pt x="451" y="103"/>
                    </a:cubicBezTo>
                    <a:lnTo>
                      <a:pt x="451" y="0"/>
                    </a:lnTo>
                    <a:close/>
                  </a:path>
                </a:pathLst>
              </a:custGeom>
              <a:noFill/>
              <a:ln w="7938" cap="rnd">
                <a:solidFill>
                  <a:srgbClr val="333333"/>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387" name="Freeform 237"/>
              <p:cNvSpPr>
                <a:spLocks/>
              </p:cNvSpPr>
              <p:nvPr/>
            </p:nvSpPr>
            <p:spPr bwMode="auto">
              <a:xfrm>
                <a:off x="2775" y="3269"/>
                <a:ext cx="1130" cy="566"/>
              </a:xfrm>
              <a:custGeom>
                <a:avLst/>
                <a:gdLst>
                  <a:gd name="T0" fmla="*/ 2 w 452"/>
                  <a:gd name="T1" fmla="*/ 0 h 212"/>
                  <a:gd name="T2" fmla="*/ 0 w 452"/>
                  <a:gd name="T3" fmla="*/ 0 h 212"/>
                  <a:gd name="T4" fmla="*/ 0 w 452"/>
                  <a:gd name="T5" fmla="*/ 73 h 212"/>
                  <a:gd name="T6" fmla="*/ 452 w 452"/>
                  <a:gd name="T7" fmla="*/ 212 h 212"/>
                  <a:gd name="T8" fmla="*/ 452 w 452"/>
                  <a:gd name="T9" fmla="*/ 105 h 212"/>
                  <a:gd name="T10" fmla="*/ 372 w 452"/>
                  <a:gd name="T11" fmla="*/ 95 h 212"/>
                  <a:gd name="T12" fmla="*/ 251 w 452"/>
                  <a:gd name="T13" fmla="*/ 72 h 212"/>
                  <a:gd name="T14" fmla="*/ 126 w 452"/>
                  <a:gd name="T15" fmla="*/ 50 h 212"/>
                  <a:gd name="T16" fmla="*/ 36 w 452"/>
                  <a:gd name="T17" fmla="*/ 19 h 212"/>
                  <a:gd name="T18" fmla="*/ 2 w 452"/>
                  <a:gd name="T19"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2" h="212">
                    <a:moveTo>
                      <a:pt x="2" y="0"/>
                    </a:moveTo>
                    <a:cubicBezTo>
                      <a:pt x="1" y="0"/>
                      <a:pt x="0" y="0"/>
                      <a:pt x="0" y="0"/>
                    </a:cubicBezTo>
                    <a:cubicBezTo>
                      <a:pt x="0" y="73"/>
                      <a:pt x="0" y="73"/>
                      <a:pt x="0" y="73"/>
                    </a:cubicBezTo>
                    <a:cubicBezTo>
                      <a:pt x="452" y="212"/>
                      <a:pt x="452" y="212"/>
                      <a:pt x="452" y="212"/>
                    </a:cubicBezTo>
                    <a:cubicBezTo>
                      <a:pt x="452" y="105"/>
                      <a:pt x="452" y="105"/>
                      <a:pt x="452" y="105"/>
                    </a:cubicBezTo>
                    <a:cubicBezTo>
                      <a:pt x="432" y="103"/>
                      <a:pt x="405" y="102"/>
                      <a:pt x="372" y="95"/>
                    </a:cubicBezTo>
                    <a:cubicBezTo>
                      <a:pt x="315" y="82"/>
                      <a:pt x="298" y="85"/>
                      <a:pt x="251" y="72"/>
                    </a:cubicBezTo>
                    <a:cubicBezTo>
                      <a:pt x="204" y="60"/>
                      <a:pt x="181" y="65"/>
                      <a:pt x="126" y="50"/>
                    </a:cubicBezTo>
                    <a:cubicBezTo>
                      <a:pt x="78" y="37"/>
                      <a:pt x="78" y="34"/>
                      <a:pt x="36" y="19"/>
                    </a:cubicBezTo>
                    <a:lnTo>
                      <a:pt x="2" y="0"/>
                    </a:lnTo>
                    <a:close/>
                  </a:path>
                </a:pathLst>
              </a:custGeom>
              <a:noFill/>
              <a:ln w="7938" cap="rnd">
                <a:solidFill>
                  <a:srgbClr val="333333"/>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388" name="Freeform 238"/>
              <p:cNvSpPr>
                <a:spLocks/>
              </p:cNvSpPr>
              <p:nvPr/>
            </p:nvSpPr>
            <p:spPr bwMode="auto">
              <a:xfrm>
                <a:off x="3278" y="2976"/>
                <a:ext cx="67" cy="13"/>
              </a:xfrm>
              <a:custGeom>
                <a:avLst/>
                <a:gdLst>
                  <a:gd name="T0" fmla="*/ 0 w 27"/>
                  <a:gd name="T1" fmla="*/ 5 h 5"/>
                  <a:gd name="T2" fmla="*/ 27 w 27"/>
                  <a:gd name="T3" fmla="*/ 2 h 5"/>
                </a:gdLst>
                <a:ahLst/>
                <a:cxnLst>
                  <a:cxn ang="0">
                    <a:pos x="T0" y="T1"/>
                  </a:cxn>
                  <a:cxn ang="0">
                    <a:pos x="T2" y="T3"/>
                  </a:cxn>
                </a:cxnLst>
                <a:rect l="0" t="0" r="r" b="b"/>
                <a:pathLst>
                  <a:path w="27" h="5">
                    <a:moveTo>
                      <a:pt x="0" y="5"/>
                    </a:moveTo>
                    <a:cubicBezTo>
                      <a:pt x="11" y="1"/>
                      <a:pt x="22" y="0"/>
                      <a:pt x="27" y="2"/>
                    </a:cubicBezTo>
                  </a:path>
                </a:pathLst>
              </a:custGeom>
              <a:noFill/>
              <a:ln w="7938" cap="rnd">
                <a:solidFill>
                  <a:srgbClr val="333333"/>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389" name="Freeform 239"/>
              <p:cNvSpPr>
                <a:spLocks/>
              </p:cNvSpPr>
              <p:nvPr/>
            </p:nvSpPr>
            <p:spPr bwMode="auto">
              <a:xfrm>
                <a:off x="3145" y="3019"/>
                <a:ext cx="50" cy="18"/>
              </a:xfrm>
              <a:custGeom>
                <a:avLst/>
                <a:gdLst>
                  <a:gd name="T0" fmla="*/ 0 w 20"/>
                  <a:gd name="T1" fmla="*/ 7 h 7"/>
                  <a:gd name="T2" fmla="*/ 20 w 20"/>
                  <a:gd name="T3" fmla="*/ 1 h 7"/>
                </a:gdLst>
                <a:ahLst/>
                <a:cxnLst>
                  <a:cxn ang="0">
                    <a:pos x="T0" y="T1"/>
                  </a:cxn>
                  <a:cxn ang="0">
                    <a:pos x="T2" y="T3"/>
                  </a:cxn>
                </a:cxnLst>
                <a:rect l="0" t="0" r="r" b="b"/>
                <a:pathLst>
                  <a:path w="20" h="7">
                    <a:moveTo>
                      <a:pt x="0" y="7"/>
                    </a:moveTo>
                    <a:cubicBezTo>
                      <a:pt x="6" y="4"/>
                      <a:pt x="15" y="0"/>
                      <a:pt x="20" y="1"/>
                    </a:cubicBezTo>
                  </a:path>
                </a:pathLst>
              </a:custGeom>
              <a:noFill/>
              <a:ln w="7938" cap="rnd">
                <a:solidFill>
                  <a:srgbClr val="333333"/>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390" name="Freeform 240"/>
              <p:cNvSpPr>
                <a:spLocks/>
              </p:cNvSpPr>
              <p:nvPr/>
            </p:nvSpPr>
            <p:spPr bwMode="auto">
              <a:xfrm>
                <a:off x="3008" y="3053"/>
                <a:ext cx="75" cy="30"/>
              </a:xfrm>
              <a:custGeom>
                <a:avLst/>
                <a:gdLst>
                  <a:gd name="T0" fmla="*/ 0 w 30"/>
                  <a:gd name="T1" fmla="*/ 11 h 11"/>
                  <a:gd name="T2" fmla="*/ 30 w 30"/>
                  <a:gd name="T3" fmla="*/ 0 h 11"/>
                </a:gdLst>
                <a:ahLst/>
                <a:cxnLst>
                  <a:cxn ang="0">
                    <a:pos x="T0" y="T1"/>
                  </a:cxn>
                  <a:cxn ang="0">
                    <a:pos x="T2" y="T3"/>
                  </a:cxn>
                </a:cxnLst>
                <a:rect l="0" t="0" r="r" b="b"/>
                <a:pathLst>
                  <a:path w="30" h="11">
                    <a:moveTo>
                      <a:pt x="0" y="11"/>
                    </a:moveTo>
                    <a:cubicBezTo>
                      <a:pt x="3" y="7"/>
                      <a:pt x="11" y="3"/>
                      <a:pt x="30" y="0"/>
                    </a:cubicBezTo>
                  </a:path>
                </a:pathLst>
              </a:custGeom>
              <a:noFill/>
              <a:ln w="7938" cap="rnd">
                <a:solidFill>
                  <a:srgbClr val="333333"/>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391" name="Freeform 241"/>
              <p:cNvSpPr>
                <a:spLocks/>
              </p:cNvSpPr>
              <p:nvPr/>
            </p:nvSpPr>
            <p:spPr bwMode="auto">
              <a:xfrm>
                <a:off x="3905" y="2912"/>
                <a:ext cx="220" cy="923"/>
              </a:xfrm>
              <a:custGeom>
                <a:avLst/>
                <a:gdLst>
                  <a:gd name="T0" fmla="*/ 88 w 88"/>
                  <a:gd name="T1" fmla="*/ 0 h 346"/>
                  <a:gd name="T2" fmla="*/ 0 w 88"/>
                  <a:gd name="T3" fmla="*/ 51 h 346"/>
                  <a:gd name="T4" fmla="*/ 0 w 88"/>
                  <a:gd name="T5" fmla="*/ 346 h 346"/>
                  <a:gd name="T6" fmla="*/ 88 w 88"/>
                  <a:gd name="T7" fmla="*/ 276 h 346"/>
                  <a:gd name="T8" fmla="*/ 88 w 88"/>
                  <a:gd name="T9" fmla="*/ 0 h 346"/>
                </a:gdLst>
                <a:ahLst/>
                <a:cxnLst>
                  <a:cxn ang="0">
                    <a:pos x="T0" y="T1"/>
                  </a:cxn>
                  <a:cxn ang="0">
                    <a:pos x="T2" y="T3"/>
                  </a:cxn>
                  <a:cxn ang="0">
                    <a:pos x="T4" y="T5"/>
                  </a:cxn>
                  <a:cxn ang="0">
                    <a:pos x="T6" y="T7"/>
                  </a:cxn>
                  <a:cxn ang="0">
                    <a:pos x="T8" y="T9"/>
                  </a:cxn>
                </a:cxnLst>
                <a:rect l="0" t="0" r="r" b="b"/>
                <a:pathLst>
                  <a:path w="88" h="346">
                    <a:moveTo>
                      <a:pt x="88" y="0"/>
                    </a:moveTo>
                    <a:cubicBezTo>
                      <a:pt x="46" y="20"/>
                      <a:pt x="1" y="46"/>
                      <a:pt x="0" y="51"/>
                    </a:cubicBezTo>
                    <a:cubicBezTo>
                      <a:pt x="0" y="346"/>
                      <a:pt x="0" y="346"/>
                      <a:pt x="0" y="346"/>
                    </a:cubicBezTo>
                    <a:cubicBezTo>
                      <a:pt x="88" y="276"/>
                      <a:pt x="88" y="276"/>
                      <a:pt x="88" y="276"/>
                    </a:cubicBezTo>
                    <a:lnTo>
                      <a:pt x="88" y="0"/>
                    </a:lnTo>
                    <a:close/>
                  </a:path>
                </a:pathLst>
              </a:custGeom>
              <a:noFill/>
              <a:ln w="7938" cap="rnd">
                <a:solidFill>
                  <a:srgbClr val="333333"/>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392" name="Freeform 242"/>
              <p:cNvSpPr>
                <a:spLocks/>
              </p:cNvSpPr>
              <p:nvPr/>
            </p:nvSpPr>
            <p:spPr bwMode="auto">
              <a:xfrm>
                <a:off x="3910" y="3389"/>
                <a:ext cx="215" cy="158"/>
              </a:xfrm>
              <a:custGeom>
                <a:avLst/>
                <a:gdLst>
                  <a:gd name="T0" fmla="*/ 86 w 86"/>
                  <a:gd name="T1" fmla="*/ 0 h 59"/>
                  <a:gd name="T2" fmla="*/ 0 w 86"/>
                  <a:gd name="T3" fmla="*/ 59 h 59"/>
                </a:gdLst>
                <a:ahLst/>
                <a:cxnLst>
                  <a:cxn ang="0">
                    <a:pos x="T0" y="T1"/>
                  </a:cxn>
                  <a:cxn ang="0">
                    <a:pos x="T2" y="T3"/>
                  </a:cxn>
                </a:cxnLst>
                <a:rect l="0" t="0" r="r" b="b"/>
                <a:pathLst>
                  <a:path w="86" h="59">
                    <a:moveTo>
                      <a:pt x="86" y="0"/>
                    </a:moveTo>
                    <a:cubicBezTo>
                      <a:pt x="69" y="20"/>
                      <a:pt x="15" y="55"/>
                      <a:pt x="0" y="59"/>
                    </a:cubicBezTo>
                  </a:path>
                </a:pathLst>
              </a:custGeom>
              <a:noFill/>
              <a:ln w="7938" cap="rnd">
                <a:solidFill>
                  <a:srgbClr val="333333"/>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393" name="Freeform 243"/>
              <p:cNvSpPr>
                <a:spLocks/>
              </p:cNvSpPr>
              <p:nvPr/>
            </p:nvSpPr>
            <p:spPr bwMode="auto">
              <a:xfrm>
                <a:off x="3908" y="3157"/>
                <a:ext cx="217" cy="166"/>
              </a:xfrm>
              <a:custGeom>
                <a:avLst/>
                <a:gdLst>
                  <a:gd name="T0" fmla="*/ 87 w 87"/>
                  <a:gd name="T1" fmla="*/ 0 h 62"/>
                  <a:gd name="T2" fmla="*/ 0 w 87"/>
                  <a:gd name="T3" fmla="*/ 62 h 62"/>
                </a:gdLst>
                <a:ahLst/>
                <a:cxnLst>
                  <a:cxn ang="0">
                    <a:pos x="T0" y="T1"/>
                  </a:cxn>
                  <a:cxn ang="0">
                    <a:pos x="T2" y="T3"/>
                  </a:cxn>
                </a:cxnLst>
                <a:rect l="0" t="0" r="r" b="b"/>
                <a:pathLst>
                  <a:path w="87" h="62">
                    <a:moveTo>
                      <a:pt x="87" y="0"/>
                    </a:moveTo>
                    <a:cubicBezTo>
                      <a:pt x="63" y="24"/>
                      <a:pt x="18" y="58"/>
                      <a:pt x="0" y="62"/>
                    </a:cubicBezTo>
                  </a:path>
                </a:pathLst>
              </a:custGeom>
              <a:noFill/>
              <a:ln w="7938" cap="rnd">
                <a:solidFill>
                  <a:srgbClr val="333333"/>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394" name="Freeform 244"/>
              <p:cNvSpPr>
                <a:spLocks/>
              </p:cNvSpPr>
              <p:nvPr/>
            </p:nvSpPr>
            <p:spPr bwMode="auto">
              <a:xfrm>
                <a:off x="3183" y="3469"/>
                <a:ext cx="305" cy="179"/>
              </a:xfrm>
              <a:custGeom>
                <a:avLst/>
                <a:gdLst>
                  <a:gd name="T0" fmla="*/ 110 w 122"/>
                  <a:gd name="T1" fmla="*/ 41 h 67"/>
                  <a:gd name="T2" fmla="*/ 116 w 122"/>
                  <a:gd name="T3" fmla="*/ 36 h 67"/>
                  <a:gd name="T4" fmla="*/ 116 w 122"/>
                  <a:gd name="T5" fmla="*/ 36 h 67"/>
                  <a:gd name="T6" fmla="*/ 102 w 122"/>
                  <a:gd name="T7" fmla="*/ 41 h 67"/>
                  <a:gd name="T8" fmla="*/ 102 w 122"/>
                  <a:gd name="T9" fmla="*/ 41 h 67"/>
                  <a:gd name="T10" fmla="*/ 86 w 122"/>
                  <a:gd name="T11" fmla="*/ 31 h 67"/>
                  <a:gd name="T12" fmla="*/ 89 w 122"/>
                  <a:gd name="T13" fmla="*/ 26 h 67"/>
                  <a:gd name="T14" fmla="*/ 109 w 122"/>
                  <a:gd name="T15" fmla="*/ 18 h 67"/>
                  <a:gd name="T16" fmla="*/ 109 w 122"/>
                  <a:gd name="T17" fmla="*/ 18 h 67"/>
                  <a:gd name="T18" fmla="*/ 88 w 122"/>
                  <a:gd name="T19" fmla="*/ 24 h 67"/>
                  <a:gd name="T20" fmla="*/ 81 w 122"/>
                  <a:gd name="T21" fmla="*/ 25 h 67"/>
                  <a:gd name="T22" fmla="*/ 72 w 122"/>
                  <a:gd name="T23" fmla="*/ 21 h 67"/>
                  <a:gd name="T24" fmla="*/ 75 w 122"/>
                  <a:gd name="T25" fmla="*/ 10 h 67"/>
                  <a:gd name="T26" fmla="*/ 86 w 122"/>
                  <a:gd name="T27" fmla="*/ 9 h 67"/>
                  <a:gd name="T28" fmla="*/ 86 w 122"/>
                  <a:gd name="T29" fmla="*/ 9 h 67"/>
                  <a:gd name="T30" fmla="*/ 76 w 122"/>
                  <a:gd name="T31" fmla="*/ 7 h 67"/>
                  <a:gd name="T32" fmla="*/ 79 w 122"/>
                  <a:gd name="T33" fmla="*/ 0 h 67"/>
                  <a:gd name="T34" fmla="*/ 79 w 122"/>
                  <a:gd name="T35" fmla="*/ 0 h 67"/>
                  <a:gd name="T36" fmla="*/ 68 w 122"/>
                  <a:gd name="T37" fmla="*/ 10 h 67"/>
                  <a:gd name="T38" fmla="*/ 56 w 122"/>
                  <a:gd name="T39" fmla="*/ 14 h 67"/>
                  <a:gd name="T40" fmla="*/ 41 w 122"/>
                  <a:gd name="T41" fmla="*/ 14 h 67"/>
                  <a:gd name="T42" fmla="*/ 35 w 122"/>
                  <a:gd name="T43" fmla="*/ 13 h 67"/>
                  <a:gd name="T44" fmla="*/ 27 w 122"/>
                  <a:gd name="T45" fmla="*/ 9 h 67"/>
                  <a:gd name="T46" fmla="*/ 25 w 122"/>
                  <a:gd name="T47" fmla="*/ 9 h 67"/>
                  <a:gd name="T48" fmla="*/ 26 w 122"/>
                  <a:gd name="T49" fmla="*/ 17 h 67"/>
                  <a:gd name="T50" fmla="*/ 21 w 122"/>
                  <a:gd name="T51" fmla="*/ 26 h 67"/>
                  <a:gd name="T52" fmla="*/ 0 w 122"/>
                  <a:gd name="T53" fmla="*/ 30 h 67"/>
                  <a:gd name="T54" fmla="*/ 0 w 122"/>
                  <a:gd name="T55" fmla="*/ 30 h 67"/>
                  <a:gd name="T56" fmla="*/ 16 w 122"/>
                  <a:gd name="T57" fmla="*/ 30 h 67"/>
                  <a:gd name="T58" fmla="*/ 23 w 122"/>
                  <a:gd name="T59" fmla="*/ 34 h 67"/>
                  <a:gd name="T60" fmla="*/ 25 w 122"/>
                  <a:gd name="T61" fmla="*/ 37 h 67"/>
                  <a:gd name="T62" fmla="*/ 21 w 122"/>
                  <a:gd name="T63" fmla="*/ 42 h 67"/>
                  <a:gd name="T64" fmla="*/ 7 w 122"/>
                  <a:gd name="T65" fmla="*/ 41 h 67"/>
                  <a:gd name="T66" fmla="*/ 7 w 122"/>
                  <a:gd name="T67" fmla="*/ 41 h 67"/>
                  <a:gd name="T68" fmla="*/ 18 w 122"/>
                  <a:gd name="T69" fmla="*/ 45 h 67"/>
                  <a:gd name="T70" fmla="*/ 24 w 122"/>
                  <a:gd name="T71" fmla="*/ 43 h 67"/>
                  <a:gd name="T72" fmla="*/ 33 w 122"/>
                  <a:gd name="T73" fmla="*/ 42 h 67"/>
                  <a:gd name="T74" fmla="*/ 42 w 122"/>
                  <a:gd name="T75" fmla="*/ 44 h 67"/>
                  <a:gd name="T76" fmla="*/ 49 w 122"/>
                  <a:gd name="T77" fmla="*/ 48 h 67"/>
                  <a:gd name="T78" fmla="*/ 51 w 122"/>
                  <a:gd name="T79" fmla="*/ 53 h 67"/>
                  <a:gd name="T80" fmla="*/ 49 w 122"/>
                  <a:gd name="T81" fmla="*/ 55 h 67"/>
                  <a:gd name="T82" fmla="*/ 54 w 122"/>
                  <a:gd name="T83" fmla="*/ 52 h 67"/>
                  <a:gd name="T84" fmla="*/ 59 w 122"/>
                  <a:gd name="T85" fmla="*/ 50 h 67"/>
                  <a:gd name="T86" fmla="*/ 74 w 122"/>
                  <a:gd name="T87" fmla="*/ 54 h 67"/>
                  <a:gd name="T88" fmla="*/ 76 w 122"/>
                  <a:gd name="T89" fmla="*/ 57 h 67"/>
                  <a:gd name="T90" fmla="*/ 79 w 122"/>
                  <a:gd name="T91" fmla="*/ 67 h 67"/>
                  <a:gd name="T92" fmla="*/ 79 w 122"/>
                  <a:gd name="T93" fmla="*/ 67 h 67"/>
                  <a:gd name="T94" fmla="*/ 78 w 122"/>
                  <a:gd name="T95" fmla="*/ 57 h 67"/>
                  <a:gd name="T96" fmla="*/ 80 w 122"/>
                  <a:gd name="T97" fmla="*/ 50 h 67"/>
                  <a:gd name="T98" fmla="*/ 87 w 122"/>
                  <a:gd name="T99" fmla="*/ 43 h 67"/>
                  <a:gd name="T100" fmla="*/ 97 w 122"/>
                  <a:gd name="T101" fmla="*/ 43 h 67"/>
                  <a:gd name="T102" fmla="*/ 102 w 122"/>
                  <a:gd name="T103" fmla="*/ 43 h 67"/>
                  <a:gd name="T104" fmla="*/ 122 w 122"/>
                  <a:gd name="T105" fmla="*/ 45 h 67"/>
                  <a:gd name="T106" fmla="*/ 122 w 122"/>
                  <a:gd name="T107" fmla="*/ 45 h 67"/>
                  <a:gd name="T108" fmla="*/ 110 w 122"/>
                  <a:gd name="T109" fmla="*/ 4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2" h="67">
                    <a:moveTo>
                      <a:pt x="110" y="41"/>
                    </a:moveTo>
                    <a:cubicBezTo>
                      <a:pt x="113" y="40"/>
                      <a:pt x="114" y="38"/>
                      <a:pt x="116" y="36"/>
                    </a:cubicBezTo>
                    <a:cubicBezTo>
                      <a:pt x="116" y="36"/>
                      <a:pt x="116" y="36"/>
                      <a:pt x="116" y="36"/>
                    </a:cubicBezTo>
                    <a:cubicBezTo>
                      <a:pt x="114" y="39"/>
                      <a:pt x="108" y="40"/>
                      <a:pt x="102" y="41"/>
                    </a:cubicBezTo>
                    <a:cubicBezTo>
                      <a:pt x="102" y="41"/>
                      <a:pt x="102" y="41"/>
                      <a:pt x="102" y="41"/>
                    </a:cubicBezTo>
                    <a:cubicBezTo>
                      <a:pt x="93" y="41"/>
                      <a:pt x="86" y="34"/>
                      <a:pt x="86" y="31"/>
                    </a:cubicBezTo>
                    <a:cubicBezTo>
                      <a:pt x="85" y="29"/>
                      <a:pt x="88" y="27"/>
                      <a:pt x="89" y="26"/>
                    </a:cubicBezTo>
                    <a:cubicBezTo>
                      <a:pt x="94" y="22"/>
                      <a:pt x="100" y="17"/>
                      <a:pt x="109" y="18"/>
                    </a:cubicBezTo>
                    <a:cubicBezTo>
                      <a:pt x="109" y="18"/>
                      <a:pt x="109" y="18"/>
                      <a:pt x="109" y="18"/>
                    </a:cubicBezTo>
                    <a:cubicBezTo>
                      <a:pt x="99" y="17"/>
                      <a:pt x="93" y="21"/>
                      <a:pt x="88" y="24"/>
                    </a:cubicBezTo>
                    <a:cubicBezTo>
                      <a:pt x="86" y="26"/>
                      <a:pt x="83" y="26"/>
                      <a:pt x="81" y="25"/>
                    </a:cubicBezTo>
                    <a:cubicBezTo>
                      <a:pt x="78" y="24"/>
                      <a:pt x="75" y="23"/>
                      <a:pt x="72" y="21"/>
                    </a:cubicBezTo>
                    <a:cubicBezTo>
                      <a:pt x="64" y="16"/>
                      <a:pt x="73" y="10"/>
                      <a:pt x="75" y="10"/>
                    </a:cubicBezTo>
                    <a:cubicBezTo>
                      <a:pt x="79" y="7"/>
                      <a:pt x="83" y="8"/>
                      <a:pt x="86" y="9"/>
                    </a:cubicBezTo>
                    <a:cubicBezTo>
                      <a:pt x="86" y="9"/>
                      <a:pt x="86" y="9"/>
                      <a:pt x="86" y="9"/>
                    </a:cubicBezTo>
                    <a:cubicBezTo>
                      <a:pt x="82" y="8"/>
                      <a:pt x="80" y="6"/>
                      <a:pt x="76" y="7"/>
                    </a:cubicBezTo>
                    <a:cubicBezTo>
                      <a:pt x="78" y="5"/>
                      <a:pt x="78" y="2"/>
                      <a:pt x="79" y="0"/>
                    </a:cubicBezTo>
                    <a:cubicBezTo>
                      <a:pt x="79" y="0"/>
                      <a:pt x="79" y="0"/>
                      <a:pt x="79" y="0"/>
                    </a:cubicBezTo>
                    <a:cubicBezTo>
                      <a:pt x="78" y="4"/>
                      <a:pt x="73" y="7"/>
                      <a:pt x="68" y="10"/>
                    </a:cubicBezTo>
                    <a:cubicBezTo>
                      <a:pt x="63" y="13"/>
                      <a:pt x="59" y="14"/>
                      <a:pt x="56" y="14"/>
                    </a:cubicBezTo>
                    <a:cubicBezTo>
                      <a:pt x="51" y="14"/>
                      <a:pt x="46" y="14"/>
                      <a:pt x="41" y="14"/>
                    </a:cubicBezTo>
                    <a:cubicBezTo>
                      <a:pt x="39" y="14"/>
                      <a:pt x="37" y="14"/>
                      <a:pt x="35" y="13"/>
                    </a:cubicBezTo>
                    <a:cubicBezTo>
                      <a:pt x="32" y="13"/>
                      <a:pt x="29" y="12"/>
                      <a:pt x="27" y="9"/>
                    </a:cubicBezTo>
                    <a:cubicBezTo>
                      <a:pt x="25" y="5"/>
                      <a:pt x="22" y="4"/>
                      <a:pt x="25" y="9"/>
                    </a:cubicBezTo>
                    <a:cubicBezTo>
                      <a:pt x="25" y="10"/>
                      <a:pt x="27" y="13"/>
                      <a:pt x="26" y="17"/>
                    </a:cubicBezTo>
                    <a:cubicBezTo>
                      <a:pt x="25" y="21"/>
                      <a:pt x="24" y="24"/>
                      <a:pt x="21" y="26"/>
                    </a:cubicBezTo>
                    <a:cubicBezTo>
                      <a:pt x="17" y="28"/>
                      <a:pt x="8" y="31"/>
                      <a:pt x="0" y="30"/>
                    </a:cubicBezTo>
                    <a:cubicBezTo>
                      <a:pt x="0" y="30"/>
                      <a:pt x="0" y="30"/>
                      <a:pt x="0" y="30"/>
                    </a:cubicBezTo>
                    <a:cubicBezTo>
                      <a:pt x="6" y="31"/>
                      <a:pt x="11" y="31"/>
                      <a:pt x="16" y="30"/>
                    </a:cubicBezTo>
                    <a:cubicBezTo>
                      <a:pt x="20" y="29"/>
                      <a:pt x="22" y="32"/>
                      <a:pt x="23" y="34"/>
                    </a:cubicBezTo>
                    <a:cubicBezTo>
                      <a:pt x="24" y="35"/>
                      <a:pt x="24" y="36"/>
                      <a:pt x="25" y="37"/>
                    </a:cubicBezTo>
                    <a:cubicBezTo>
                      <a:pt x="25" y="38"/>
                      <a:pt x="25" y="40"/>
                      <a:pt x="21" y="42"/>
                    </a:cubicBezTo>
                    <a:cubicBezTo>
                      <a:pt x="16" y="45"/>
                      <a:pt x="10" y="43"/>
                      <a:pt x="7" y="41"/>
                    </a:cubicBezTo>
                    <a:cubicBezTo>
                      <a:pt x="7" y="41"/>
                      <a:pt x="7" y="41"/>
                      <a:pt x="7" y="41"/>
                    </a:cubicBezTo>
                    <a:cubicBezTo>
                      <a:pt x="11" y="44"/>
                      <a:pt x="14" y="45"/>
                      <a:pt x="18" y="45"/>
                    </a:cubicBezTo>
                    <a:cubicBezTo>
                      <a:pt x="20" y="45"/>
                      <a:pt x="19" y="46"/>
                      <a:pt x="24" y="43"/>
                    </a:cubicBezTo>
                    <a:cubicBezTo>
                      <a:pt x="27" y="41"/>
                      <a:pt x="31" y="41"/>
                      <a:pt x="33" y="42"/>
                    </a:cubicBezTo>
                    <a:cubicBezTo>
                      <a:pt x="35" y="42"/>
                      <a:pt x="38" y="43"/>
                      <a:pt x="42" y="44"/>
                    </a:cubicBezTo>
                    <a:cubicBezTo>
                      <a:pt x="43" y="45"/>
                      <a:pt x="47" y="46"/>
                      <a:pt x="49" y="48"/>
                    </a:cubicBezTo>
                    <a:cubicBezTo>
                      <a:pt x="51" y="48"/>
                      <a:pt x="53" y="51"/>
                      <a:pt x="51" y="53"/>
                    </a:cubicBezTo>
                    <a:cubicBezTo>
                      <a:pt x="50" y="53"/>
                      <a:pt x="50" y="54"/>
                      <a:pt x="49" y="55"/>
                    </a:cubicBezTo>
                    <a:cubicBezTo>
                      <a:pt x="47" y="57"/>
                      <a:pt x="53" y="54"/>
                      <a:pt x="54" y="52"/>
                    </a:cubicBezTo>
                    <a:cubicBezTo>
                      <a:pt x="55" y="50"/>
                      <a:pt x="57" y="50"/>
                      <a:pt x="59" y="50"/>
                    </a:cubicBezTo>
                    <a:cubicBezTo>
                      <a:pt x="64" y="51"/>
                      <a:pt x="70" y="52"/>
                      <a:pt x="74" y="54"/>
                    </a:cubicBezTo>
                    <a:cubicBezTo>
                      <a:pt x="76" y="54"/>
                      <a:pt x="76" y="56"/>
                      <a:pt x="76" y="57"/>
                    </a:cubicBezTo>
                    <a:cubicBezTo>
                      <a:pt x="76" y="60"/>
                      <a:pt x="77" y="63"/>
                      <a:pt x="79" y="67"/>
                    </a:cubicBezTo>
                    <a:cubicBezTo>
                      <a:pt x="79" y="67"/>
                      <a:pt x="79" y="67"/>
                      <a:pt x="79" y="67"/>
                    </a:cubicBezTo>
                    <a:cubicBezTo>
                      <a:pt x="77" y="63"/>
                      <a:pt x="78" y="60"/>
                      <a:pt x="78" y="57"/>
                    </a:cubicBezTo>
                    <a:cubicBezTo>
                      <a:pt x="78" y="56"/>
                      <a:pt x="79" y="52"/>
                      <a:pt x="80" y="50"/>
                    </a:cubicBezTo>
                    <a:cubicBezTo>
                      <a:pt x="82" y="48"/>
                      <a:pt x="85" y="45"/>
                      <a:pt x="87" y="43"/>
                    </a:cubicBezTo>
                    <a:cubicBezTo>
                      <a:pt x="90" y="42"/>
                      <a:pt x="95" y="42"/>
                      <a:pt x="97" y="43"/>
                    </a:cubicBezTo>
                    <a:cubicBezTo>
                      <a:pt x="98" y="43"/>
                      <a:pt x="101" y="43"/>
                      <a:pt x="102" y="43"/>
                    </a:cubicBezTo>
                    <a:cubicBezTo>
                      <a:pt x="108" y="43"/>
                      <a:pt x="115" y="42"/>
                      <a:pt x="122" y="45"/>
                    </a:cubicBezTo>
                    <a:cubicBezTo>
                      <a:pt x="122" y="45"/>
                      <a:pt x="122" y="45"/>
                      <a:pt x="122" y="45"/>
                    </a:cubicBezTo>
                    <a:cubicBezTo>
                      <a:pt x="118" y="43"/>
                      <a:pt x="114" y="41"/>
                      <a:pt x="110" y="41"/>
                    </a:cubicBezTo>
                    <a:close/>
                  </a:path>
                </a:pathLst>
              </a:custGeom>
              <a:solidFill>
                <a:srgbClr val="D9467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395" name="Freeform 245"/>
              <p:cNvSpPr>
                <a:spLocks/>
              </p:cNvSpPr>
              <p:nvPr/>
            </p:nvSpPr>
            <p:spPr bwMode="auto">
              <a:xfrm>
                <a:off x="3293" y="3549"/>
                <a:ext cx="70" cy="32"/>
              </a:xfrm>
              <a:custGeom>
                <a:avLst/>
                <a:gdLst>
                  <a:gd name="T0" fmla="*/ 2 w 28"/>
                  <a:gd name="T1" fmla="*/ 0 h 12"/>
                  <a:gd name="T2" fmla="*/ 7 w 28"/>
                  <a:gd name="T3" fmla="*/ 8 h 12"/>
                  <a:gd name="T4" fmla="*/ 20 w 28"/>
                  <a:gd name="T5" fmla="*/ 11 h 12"/>
                  <a:gd name="T6" fmla="*/ 23 w 28"/>
                  <a:gd name="T7" fmla="*/ 2 h 12"/>
                </a:gdLst>
                <a:ahLst/>
                <a:cxnLst>
                  <a:cxn ang="0">
                    <a:pos x="T0" y="T1"/>
                  </a:cxn>
                  <a:cxn ang="0">
                    <a:pos x="T2" y="T3"/>
                  </a:cxn>
                  <a:cxn ang="0">
                    <a:pos x="T4" y="T5"/>
                  </a:cxn>
                  <a:cxn ang="0">
                    <a:pos x="T6" y="T7"/>
                  </a:cxn>
                </a:cxnLst>
                <a:rect l="0" t="0" r="r" b="b"/>
                <a:pathLst>
                  <a:path w="28" h="12">
                    <a:moveTo>
                      <a:pt x="2" y="0"/>
                    </a:moveTo>
                    <a:cubicBezTo>
                      <a:pt x="0" y="3"/>
                      <a:pt x="5" y="7"/>
                      <a:pt x="7" y="8"/>
                    </a:cubicBezTo>
                    <a:cubicBezTo>
                      <a:pt x="11" y="10"/>
                      <a:pt x="16" y="12"/>
                      <a:pt x="20" y="11"/>
                    </a:cubicBezTo>
                    <a:cubicBezTo>
                      <a:pt x="23" y="10"/>
                      <a:pt x="28" y="4"/>
                      <a:pt x="23" y="2"/>
                    </a:cubicBezTo>
                  </a:path>
                </a:pathLst>
              </a:custGeom>
              <a:solidFill>
                <a:srgbClr val="AD014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396" name="Freeform 246"/>
              <p:cNvSpPr>
                <a:spLocks/>
              </p:cNvSpPr>
              <p:nvPr/>
            </p:nvSpPr>
            <p:spPr bwMode="auto">
              <a:xfrm>
                <a:off x="3293" y="3531"/>
                <a:ext cx="65" cy="53"/>
              </a:xfrm>
              <a:custGeom>
                <a:avLst/>
                <a:gdLst>
                  <a:gd name="T0" fmla="*/ 24 w 26"/>
                  <a:gd name="T1" fmla="*/ 12 h 20"/>
                  <a:gd name="T2" fmla="*/ 2 w 26"/>
                  <a:gd name="T3" fmla="*/ 7 h 20"/>
                  <a:gd name="T4" fmla="*/ 24 w 26"/>
                  <a:gd name="T5" fmla="*/ 12 h 20"/>
                </a:gdLst>
                <a:ahLst/>
                <a:cxnLst>
                  <a:cxn ang="0">
                    <a:pos x="T0" y="T1"/>
                  </a:cxn>
                  <a:cxn ang="0">
                    <a:pos x="T2" y="T3"/>
                  </a:cxn>
                  <a:cxn ang="0">
                    <a:pos x="T4" y="T5"/>
                  </a:cxn>
                </a:cxnLst>
                <a:rect l="0" t="0" r="r" b="b"/>
                <a:pathLst>
                  <a:path w="26" h="20">
                    <a:moveTo>
                      <a:pt x="24" y="12"/>
                    </a:moveTo>
                    <a:cubicBezTo>
                      <a:pt x="22" y="20"/>
                      <a:pt x="0" y="14"/>
                      <a:pt x="2" y="7"/>
                    </a:cubicBezTo>
                    <a:cubicBezTo>
                      <a:pt x="3" y="0"/>
                      <a:pt x="26" y="3"/>
                      <a:pt x="24" y="12"/>
                    </a:cubicBezTo>
                    <a:close/>
                  </a:path>
                </a:pathLst>
              </a:custGeom>
              <a:solidFill>
                <a:srgbClr val="F5D3D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397" name="Freeform 247"/>
              <p:cNvSpPr>
                <a:spLocks/>
              </p:cNvSpPr>
              <p:nvPr/>
            </p:nvSpPr>
            <p:spPr bwMode="auto">
              <a:xfrm>
                <a:off x="3308" y="3549"/>
                <a:ext cx="47" cy="22"/>
              </a:xfrm>
              <a:custGeom>
                <a:avLst/>
                <a:gdLst>
                  <a:gd name="T0" fmla="*/ 0 w 19"/>
                  <a:gd name="T1" fmla="*/ 4 h 8"/>
                  <a:gd name="T2" fmla="*/ 11 w 19"/>
                  <a:gd name="T3" fmla="*/ 7 h 8"/>
                  <a:gd name="T4" fmla="*/ 14 w 19"/>
                  <a:gd name="T5" fmla="*/ 0 h 8"/>
                  <a:gd name="T6" fmla="*/ 7 w 19"/>
                  <a:gd name="T7" fmla="*/ 5 h 8"/>
                  <a:gd name="T8" fmla="*/ 4 w 19"/>
                  <a:gd name="T9" fmla="*/ 5 h 8"/>
                  <a:gd name="T10" fmla="*/ 0 w 19"/>
                  <a:gd name="T11" fmla="*/ 3 h 8"/>
                </a:gdLst>
                <a:ahLst/>
                <a:cxnLst>
                  <a:cxn ang="0">
                    <a:pos x="T0" y="T1"/>
                  </a:cxn>
                  <a:cxn ang="0">
                    <a:pos x="T2" y="T3"/>
                  </a:cxn>
                  <a:cxn ang="0">
                    <a:pos x="T4" y="T5"/>
                  </a:cxn>
                  <a:cxn ang="0">
                    <a:pos x="T6" y="T7"/>
                  </a:cxn>
                  <a:cxn ang="0">
                    <a:pos x="T8" y="T9"/>
                  </a:cxn>
                  <a:cxn ang="0">
                    <a:pos x="T10" y="T11"/>
                  </a:cxn>
                </a:cxnLst>
                <a:rect l="0" t="0" r="r" b="b"/>
                <a:pathLst>
                  <a:path w="19" h="8">
                    <a:moveTo>
                      <a:pt x="0" y="4"/>
                    </a:moveTo>
                    <a:cubicBezTo>
                      <a:pt x="4" y="6"/>
                      <a:pt x="6" y="7"/>
                      <a:pt x="11" y="7"/>
                    </a:cubicBezTo>
                    <a:cubicBezTo>
                      <a:pt x="16" y="8"/>
                      <a:pt x="19" y="2"/>
                      <a:pt x="14" y="0"/>
                    </a:cubicBezTo>
                    <a:cubicBezTo>
                      <a:pt x="16" y="3"/>
                      <a:pt x="10" y="5"/>
                      <a:pt x="7" y="5"/>
                    </a:cubicBezTo>
                    <a:cubicBezTo>
                      <a:pt x="6" y="5"/>
                      <a:pt x="5" y="5"/>
                      <a:pt x="4" y="5"/>
                    </a:cubicBezTo>
                    <a:cubicBezTo>
                      <a:pt x="2" y="5"/>
                      <a:pt x="1" y="5"/>
                      <a:pt x="0" y="3"/>
                    </a:cubicBezTo>
                  </a:path>
                </a:pathLst>
              </a:custGeom>
              <a:solidFill>
                <a:srgbClr val="EA9FA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398" name="Freeform 248"/>
              <p:cNvSpPr>
                <a:spLocks/>
              </p:cNvSpPr>
              <p:nvPr/>
            </p:nvSpPr>
            <p:spPr bwMode="auto">
              <a:xfrm>
                <a:off x="3245" y="3552"/>
                <a:ext cx="165" cy="56"/>
              </a:xfrm>
              <a:custGeom>
                <a:avLst/>
                <a:gdLst>
                  <a:gd name="T0" fmla="*/ 0 w 66"/>
                  <a:gd name="T1" fmla="*/ 2 h 21"/>
                  <a:gd name="T2" fmla="*/ 1 w 66"/>
                  <a:gd name="T3" fmla="*/ 9 h 21"/>
                  <a:gd name="T4" fmla="*/ 10 w 66"/>
                  <a:gd name="T5" fmla="*/ 9 h 21"/>
                  <a:gd name="T6" fmla="*/ 22 w 66"/>
                  <a:gd name="T7" fmla="*/ 13 h 21"/>
                  <a:gd name="T8" fmla="*/ 28 w 66"/>
                  <a:gd name="T9" fmla="*/ 16 h 21"/>
                  <a:gd name="T10" fmla="*/ 31 w 66"/>
                  <a:gd name="T11" fmla="*/ 17 h 21"/>
                  <a:gd name="T12" fmla="*/ 37 w 66"/>
                  <a:gd name="T13" fmla="*/ 18 h 21"/>
                  <a:gd name="T14" fmla="*/ 45 w 66"/>
                  <a:gd name="T15" fmla="*/ 19 h 21"/>
                  <a:gd name="T16" fmla="*/ 51 w 66"/>
                  <a:gd name="T17" fmla="*/ 19 h 21"/>
                  <a:gd name="T18" fmla="*/ 57 w 66"/>
                  <a:gd name="T19" fmla="*/ 13 h 21"/>
                  <a:gd name="T20" fmla="*/ 63 w 66"/>
                  <a:gd name="T21" fmla="*/ 9 h 21"/>
                  <a:gd name="T22" fmla="*/ 60 w 66"/>
                  <a:gd name="T23" fmla="*/ 0 h 21"/>
                  <a:gd name="T24" fmla="*/ 59 w 66"/>
                  <a:gd name="T25" fmla="*/ 5 h 21"/>
                  <a:gd name="T26" fmla="*/ 52 w 66"/>
                  <a:gd name="T27" fmla="*/ 11 h 21"/>
                  <a:gd name="T28" fmla="*/ 30 w 66"/>
                  <a:gd name="T29" fmla="*/ 12 h 21"/>
                  <a:gd name="T30" fmla="*/ 19 w 66"/>
                  <a:gd name="T31" fmla="*/ 8 h 21"/>
                  <a:gd name="T32" fmla="*/ 10 w 66"/>
                  <a:gd name="T33" fmla="*/ 7 h 21"/>
                  <a:gd name="T34" fmla="*/ 1 w 66"/>
                  <a:gd name="T35"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 h="21">
                    <a:moveTo>
                      <a:pt x="0" y="2"/>
                    </a:moveTo>
                    <a:cubicBezTo>
                      <a:pt x="2" y="4"/>
                      <a:pt x="2" y="7"/>
                      <a:pt x="1" y="9"/>
                    </a:cubicBezTo>
                    <a:cubicBezTo>
                      <a:pt x="4" y="9"/>
                      <a:pt x="7" y="8"/>
                      <a:pt x="10" y="9"/>
                    </a:cubicBezTo>
                    <a:cubicBezTo>
                      <a:pt x="14" y="10"/>
                      <a:pt x="18" y="11"/>
                      <a:pt x="22" y="13"/>
                    </a:cubicBezTo>
                    <a:cubicBezTo>
                      <a:pt x="24" y="14"/>
                      <a:pt x="26" y="15"/>
                      <a:pt x="28" y="16"/>
                    </a:cubicBezTo>
                    <a:cubicBezTo>
                      <a:pt x="29" y="17"/>
                      <a:pt x="30" y="17"/>
                      <a:pt x="31" y="17"/>
                    </a:cubicBezTo>
                    <a:cubicBezTo>
                      <a:pt x="33" y="17"/>
                      <a:pt x="35" y="18"/>
                      <a:pt x="37" y="18"/>
                    </a:cubicBezTo>
                    <a:cubicBezTo>
                      <a:pt x="39" y="19"/>
                      <a:pt x="42" y="19"/>
                      <a:pt x="45" y="19"/>
                    </a:cubicBezTo>
                    <a:cubicBezTo>
                      <a:pt x="47" y="20"/>
                      <a:pt x="50" y="21"/>
                      <a:pt x="51" y="19"/>
                    </a:cubicBezTo>
                    <a:cubicBezTo>
                      <a:pt x="54" y="18"/>
                      <a:pt x="55" y="15"/>
                      <a:pt x="57" y="13"/>
                    </a:cubicBezTo>
                    <a:cubicBezTo>
                      <a:pt x="58" y="12"/>
                      <a:pt x="62" y="11"/>
                      <a:pt x="63" y="9"/>
                    </a:cubicBezTo>
                    <a:cubicBezTo>
                      <a:pt x="66" y="6"/>
                      <a:pt x="58" y="4"/>
                      <a:pt x="60" y="0"/>
                    </a:cubicBezTo>
                    <a:cubicBezTo>
                      <a:pt x="59" y="2"/>
                      <a:pt x="59" y="3"/>
                      <a:pt x="59" y="5"/>
                    </a:cubicBezTo>
                    <a:cubicBezTo>
                      <a:pt x="58" y="7"/>
                      <a:pt x="54" y="10"/>
                      <a:pt x="52" y="11"/>
                    </a:cubicBezTo>
                    <a:cubicBezTo>
                      <a:pt x="46" y="15"/>
                      <a:pt x="37" y="15"/>
                      <a:pt x="30" y="12"/>
                    </a:cubicBezTo>
                    <a:cubicBezTo>
                      <a:pt x="26" y="10"/>
                      <a:pt x="23" y="9"/>
                      <a:pt x="19" y="8"/>
                    </a:cubicBezTo>
                    <a:cubicBezTo>
                      <a:pt x="16" y="7"/>
                      <a:pt x="13" y="7"/>
                      <a:pt x="10" y="7"/>
                    </a:cubicBezTo>
                    <a:cubicBezTo>
                      <a:pt x="6" y="6"/>
                      <a:pt x="4" y="4"/>
                      <a:pt x="1" y="2"/>
                    </a:cubicBezTo>
                  </a:path>
                </a:pathLst>
              </a:custGeom>
              <a:solidFill>
                <a:srgbClr val="AD014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399" name="Freeform 249"/>
              <p:cNvSpPr>
                <a:spLocks/>
              </p:cNvSpPr>
              <p:nvPr/>
            </p:nvSpPr>
            <p:spPr bwMode="auto">
              <a:xfrm>
                <a:off x="3243" y="3509"/>
                <a:ext cx="127" cy="32"/>
              </a:xfrm>
              <a:custGeom>
                <a:avLst/>
                <a:gdLst>
                  <a:gd name="T0" fmla="*/ 0 w 51"/>
                  <a:gd name="T1" fmla="*/ 12 h 12"/>
                  <a:gd name="T2" fmla="*/ 3 w 51"/>
                  <a:gd name="T3" fmla="*/ 5 h 12"/>
                  <a:gd name="T4" fmla="*/ 7 w 51"/>
                  <a:gd name="T5" fmla="*/ 0 h 12"/>
                  <a:gd name="T6" fmla="*/ 12 w 51"/>
                  <a:gd name="T7" fmla="*/ 1 h 12"/>
                  <a:gd name="T8" fmla="*/ 21 w 51"/>
                  <a:gd name="T9" fmla="*/ 2 h 12"/>
                  <a:gd name="T10" fmla="*/ 32 w 51"/>
                  <a:gd name="T11" fmla="*/ 1 h 12"/>
                  <a:gd name="T12" fmla="*/ 39 w 51"/>
                  <a:gd name="T13" fmla="*/ 1 h 12"/>
                  <a:gd name="T14" fmla="*/ 43 w 51"/>
                  <a:gd name="T15" fmla="*/ 5 h 12"/>
                  <a:gd name="T16" fmla="*/ 51 w 51"/>
                  <a:gd name="T17" fmla="*/ 10 h 12"/>
                  <a:gd name="T18" fmla="*/ 37 w 51"/>
                  <a:gd name="T19" fmla="*/ 4 h 12"/>
                  <a:gd name="T20" fmla="*/ 22 w 51"/>
                  <a:gd name="T21" fmla="*/ 5 h 12"/>
                  <a:gd name="T22" fmla="*/ 14 w 51"/>
                  <a:gd name="T23" fmla="*/ 4 h 12"/>
                  <a:gd name="T24" fmla="*/ 7 w 51"/>
                  <a:gd name="T25" fmla="*/ 4 h 12"/>
                  <a:gd name="T26" fmla="*/ 0 w 51"/>
                  <a:gd name="T2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12">
                    <a:moveTo>
                      <a:pt x="0" y="12"/>
                    </a:moveTo>
                    <a:cubicBezTo>
                      <a:pt x="2" y="10"/>
                      <a:pt x="3" y="7"/>
                      <a:pt x="3" y="5"/>
                    </a:cubicBezTo>
                    <a:cubicBezTo>
                      <a:pt x="4" y="3"/>
                      <a:pt x="4" y="0"/>
                      <a:pt x="7" y="0"/>
                    </a:cubicBezTo>
                    <a:cubicBezTo>
                      <a:pt x="8" y="0"/>
                      <a:pt x="11" y="0"/>
                      <a:pt x="12" y="1"/>
                    </a:cubicBezTo>
                    <a:cubicBezTo>
                      <a:pt x="15" y="1"/>
                      <a:pt x="18" y="1"/>
                      <a:pt x="21" y="2"/>
                    </a:cubicBezTo>
                    <a:cubicBezTo>
                      <a:pt x="25" y="2"/>
                      <a:pt x="28" y="2"/>
                      <a:pt x="32" y="1"/>
                    </a:cubicBezTo>
                    <a:cubicBezTo>
                      <a:pt x="34" y="1"/>
                      <a:pt x="37" y="0"/>
                      <a:pt x="39" y="1"/>
                    </a:cubicBezTo>
                    <a:cubicBezTo>
                      <a:pt x="41" y="2"/>
                      <a:pt x="42" y="3"/>
                      <a:pt x="43" y="5"/>
                    </a:cubicBezTo>
                    <a:cubicBezTo>
                      <a:pt x="45" y="7"/>
                      <a:pt x="48" y="8"/>
                      <a:pt x="51" y="10"/>
                    </a:cubicBezTo>
                    <a:cubicBezTo>
                      <a:pt x="46" y="8"/>
                      <a:pt x="42" y="5"/>
                      <a:pt x="37" y="4"/>
                    </a:cubicBezTo>
                    <a:cubicBezTo>
                      <a:pt x="32" y="3"/>
                      <a:pt x="27" y="5"/>
                      <a:pt x="22" y="5"/>
                    </a:cubicBezTo>
                    <a:cubicBezTo>
                      <a:pt x="19" y="5"/>
                      <a:pt x="16" y="5"/>
                      <a:pt x="14" y="4"/>
                    </a:cubicBezTo>
                    <a:cubicBezTo>
                      <a:pt x="12" y="4"/>
                      <a:pt x="9" y="3"/>
                      <a:pt x="7" y="4"/>
                    </a:cubicBezTo>
                    <a:cubicBezTo>
                      <a:pt x="4" y="6"/>
                      <a:pt x="3" y="11"/>
                      <a:pt x="0" y="12"/>
                    </a:cubicBezTo>
                  </a:path>
                </a:pathLst>
              </a:custGeom>
              <a:solidFill>
                <a:srgbClr val="E7869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400" name="Freeform 250"/>
              <p:cNvSpPr>
                <a:spLocks/>
              </p:cNvSpPr>
              <p:nvPr/>
            </p:nvSpPr>
            <p:spPr bwMode="auto">
              <a:xfrm>
                <a:off x="3250" y="3507"/>
                <a:ext cx="88" cy="18"/>
              </a:xfrm>
              <a:custGeom>
                <a:avLst/>
                <a:gdLst>
                  <a:gd name="T0" fmla="*/ 0 w 35"/>
                  <a:gd name="T1" fmla="*/ 7 h 7"/>
                  <a:gd name="T2" fmla="*/ 6 w 35"/>
                  <a:gd name="T3" fmla="*/ 1 h 7"/>
                  <a:gd name="T4" fmla="*/ 15 w 35"/>
                  <a:gd name="T5" fmla="*/ 2 h 7"/>
                  <a:gd name="T6" fmla="*/ 25 w 35"/>
                  <a:gd name="T7" fmla="*/ 2 h 7"/>
                  <a:gd name="T8" fmla="*/ 35 w 35"/>
                  <a:gd name="T9" fmla="*/ 2 h 7"/>
                  <a:gd name="T10" fmla="*/ 24 w 35"/>
                  <a:gd name="T11" fmla="*/ 3 h 7"/>
                  <a:gd name="T12" fmla="*/ 15 w 35"/>
                  <a:gd name="T13" fmla="*/ 3 h 7"/>
                  <a:gd name="T14" fmla="*/ 1 w 35"/>
                  <a:gd name="T15" fmla="*/ 3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7">
                    <a:moveTo>
                      <a:pt x="0" y="7"/>
                    </a:moveTo>
                    <a:cubicBezTo>
                      <a:pt x="1" y="3"/>
                      <a:pt x="1" y="0"/>
                      <a:pt x="6" y="1"/>
                    </a:cubicBezTo>
                    <a:cubicBezTo>
                      <a:pt x="9" y="1"/>
                      <a:pt x="12" y="1"/>
                      <a:pt x="15" y="2"/>
                    </a:cubicBezTo>
                    <a:cubicBezTo>
                      <a:pt x="18" y="2"/>
                      <a:pt x="22" y="2"/>
                      <a:pt x="25" y="2"/>
                    </a:cubicBezTo>
                    <a:cubicBezTo>
                      <a:pt x="28" y="2"/>
                      <a:pt x="33" y="1"/>
                      <a:pt x="35" y="2"/>
                    </a:cubicBezTo>
                    <a:cubicBezTo>
                      <a:pt x="31" y="1"/>
                      <a:pt x="27" y="3"/>
                      <a:pt x="24" y="3"/>
                    </a:cubicBezTo>
                    <a:cubicBezTo>
                      <a:pt x="21" y="4"/>
                      <a:pt x="18" y="3"/>
                      <a:pt x="15" y="3"/>
                    </a:cubicBezTo>
                    <a:cubicBezTo>
                      <a:pt x="12" y="3"/>
                      <a:pt x="3" y="0"/>
                      <a:pt x="1" y="3"/>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401" name="Freeform 251"/>
              <p:cNvSpPr>
                <a:spLocks/>
              </p:cNvSpPr>
              <p:nvPr/>
            </p:nvSpPr>
            <p:spPr bwMode="auto">
              <a:xfrm>
                <a:off x="3183" y="3469"/>
                <a:ext cx="305" cy="179"/>
              </a:xfrm>
              <a:custGeom>
                <a:avLst/>
                <a:gdLst>
                  <a:gd name="T0" fmla="*/ 110 w 122"/>
                  <a:gd name="T1" fmla="*/ 41 h 67"/>
                  <a:gd name="T2" fmla="*/ 116 w 122"/>
                  <a:gd name="T3" fmla="*/ 36 h 67"/>
                  <a:gd name="T4" fmla="*/ 116 w 122"/>
                  <a:gd name="T5" fmla="*/ 36 h 67"/>
                  <a:gd name="T6" fmla="*/ 102 w 122"/>
                  <a:gd name="T7" fmla="*/ 41 h 67"/>
                  <a:gd name="T8" fmla="*/ 102 w 122"/>
                  <a:gd name="T9" fmla="*/ 41 h 67"/>
                  <a:gd name="T10" fmla="*/ 86 w 122"/>
                  <a:gd name="T11" fmla="*/ 31 h 67"/>
                  <a:gd name="T12" fmla="*/ 89 w 122"/>
                  <a:gd name="T13" fmla="*/ 26 h 67"/>
                  <a:gd name="T14" fmla="*/ 109 w 122"/>
                  <a:gd name="T15" fmla="*/ 18 h 67"/>
                  <a:gd name="T16" fmla="*/ 109 w 122"/>
                  <a:gd name="T17" fmla="*/ 18 h 67"/>
                  <a:gd name="T18" fmla="*/ 88 w 122"/>
                  <a:gd name="T19" fmla="*/ 24 h 67"/>
                  <a:gd name="T20" fmla="*/ 81 w 122"/>
                  <a:gd name="T21" fmla="*/ 25 h 67"/>
                  <a:gd name="T22" fmla="*/ 72 w 122"/>
                  <a:gd name="T23" fmla="*/ 21 h 67"/>
                  <a:gd name="T24" fmla="*/ 75 w 122"/>
                  <a:gd name="T25" fmla="*/ 10 h 67"/>
                  <a:gd name="T26" fmla="*/ 86 w 122"/>
                  <a:gd name="T27" fmla="*/ 9 h 67"/>
                  <a:gd name="T28" fmla="*/ 86 w 122"/>
                  <a:gd name="T29" fmla="*/ 9 h 67"/>
                  <a:gd name="T30" fmla="*/ 76 w 122"/>
                  <a:gd name="T31" fmla="*/ 7 h 67"/>
                  <a:gd name="T32" fmla="*/ 79 w 122"/>
                  <a:gd name="T33" fmla="*/ 0 h 67"/>
                  <a:gd name="T34" fmla="*/ 79 w 122"/>
                  <a:gd name="T35" fmla="*/ 0 h 67"/>
                  <a:gd name="T36" fmla="*/ 68 w 122"/>
                  <a:gd name="T37" fmla="*/ 10 h 67"/>
                  <a:gd name="T38" fmla="*/ 56 w 122"/>
                  <a:gd name="T39" fmla="*/ 14 h 67"/>
                  <a:gd name="T40" fmla="*/ 41 w 122"/>
                  <a:gd name="T41" fmla="*/ 14 h 67"/>
                  <a:gd name="T42" fmla="*/ 35 w 122"/>
                  <a:gd name="T43" fmla="*/ 13 h 67"/>
                  <a:gd name="T44" fmla="*/ 27 w 122"/>
                  <a:gd name="T45" fmla="*/ 9 h 67"/>
                  <a:gd name="T46" fmla="*/ 25 w 122"/>
                  <a:gd name="T47" fmla="*/ 9 h 67"/>
                  <a:gd name="T48" fmla="*/ 26 w 122"/>
                  <a:gd name="T49" fmla="*/ 17 h 67"/>
                  <a:gd name="T50" fmla="*/ 21 w 122"/>
                  <a:gd name="T51" fmla="*/ 26 h 67"/>
                  <a:gd name="T52" fmla="*/ 0 w 122"/>
                  <a:gd name="T53" fmla="*/ 30 h 67"/>
                  <a:gd name="T54" fmla="*/ 0 w 122"/>
                  <a:gd name="T55" fmla="*/ 30 h 67"/>
                  <a:gd name="T56" fmla="*/ 16 w 122"/>
                  <a:gd name="T57" fmla="*/ 30 h 67"/>
                  <a:gd name="T58" fmla="*/ 23 w 122"/>
                  <a:gd name="T59" fmla="*/ 34 h 67"/>
                  <a:gd name="T60" fmla="*/ 25 w 122"/>
                  <a:gd name="T61" fmla="*/ 37 h 67"/>
                  <a:gd name="T62" fmla="*/ 21 w 122"/>
                  <a:gd name="T63" fmla="*/ 42 h 67"/>
                  <a:gd name="T64" fmla="*/ 7 w 122"/>
                  <a:gd name="T65" fmla="*/ 41 h 67"/>
                  <a:gd name="T66" fmla="*/ 7 w 122"/>
                  <a:gd name="T67" fmla="*/ 41 h 67"/>
                  <a:gd name="T68" fmla="*/ 18 w 122"/>
                  <a:gd name="T69" fmla="*/ 45 h 67"/>
                  <a:gd name="T70" fmla="*/ 24 w 122"/>
                  <a:gd name="T71" fmla="*/ 43 h 67"/>
                  <a:gd name="T72" fmla="*/ 33 w 122"/>
                  <a:gd name="T73" fmla="*/ 42 h 67"/>
                  <a:gd name="T74" fmla="*/ 42 w 122"/>
                  <a:gd name="T75" fmla="*/ 44 h 67"/>
                  <a:gd name="T76" fmla="*/ 49 w 122"/>
                  <a:gd name="T77" fmla="*/ 48 h 67"/>
                  <a:gd name="T78" fmla="*/ 51 w 122"/>
                  <a:gd name="T79" fmla="*/ 53 h 67"/>
                  <a:gd name="T80" fmla="*/ 49 w 122"/>
                  <a:gd name="T81" fmla="*/ 55 h 67"/>
                  <a:gd name="T82" fmla="*/ 54 w 122"/>
                  <a:gd name="T83" fmla="*/ 52 h 67"/>
                  <a:gd name="T84" fmla="*/ 59 w 122"/>
                  <a:gd name="T85" fmla="*/ 50 h 67"/>
                  <a:gd name="T86" fmla="*/ 74 w 122"/>
                  <a:gd name="T87" fmla="*/ 54 h 67"/>
                  <a:gd name="T88" fmla="*/ 76 w 122"/>
                  <a:gd name="T89" fmla="*/ 57 h 67"/>
                  <a:gd name="T90" fmla="*/ 79 w 122"/>
                  <a:gd name="T91" fmla="*/ 67 h 67"/>
                  <a:gd name="T92" fmla="*/ 79 w 122"/>
                  <a:gd name="T93" fmla="*/ 67 h 67"/>
                  <a:gd name="T94" fmla="*/ 78 w 122"/>
                  <a:gd name="T95" fmla="*/ 57 h 67"/>
                  <a:gd name="T96" fmla="*/ 80 w 122"/>
                  <a:gd name="T97" fmla="*/ 50 h 67"/>
                  <a:gd name="T98" fmla="*/ 87 w 122"/>
                  <a:gd name="T99" fmla="*/ 43 h 67"/>
                  <a:gd name="T100" fmla="*/ 97 w 122"/>
                  <a:gd name="T101" fmla="*/ 43 h 67"/>
                  <a:gd name="T102" fmla="*/ 102 w 122"/>
                  <a:gd name="T103" fmla="*/ 43 h 67"/>
                  <a:gd name="T104" fmla="*/ 122 w 122"/>
                  <a:gd name="T105" fmla="*/ 45 h 67"/>
                  <a:gd name="T106" fmla="*/ 122 w 122"/>
                  <a:gd name="T107" fmla="*/ 45 h 67"/>
                  <a:gd name="T108" fmla="*/ 110 w 122"/>
                  <a:gd name="T109" fmla="*/ 4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2" h="67">
                    <a:moveTo>
                      <a:pt x="110" y="41"/>
                    </a:moveTo>
                    <a:cubicBezTo>
                      <a:pt x="113" y="40"/>
                      <a:pt x="114" y="38"/>
                      <a:pt x="116" y="36"/>
                    </a:cubicBezTo>
                    <a:cubicBezTo>
                      <a:pt x="116" y="36"/>
                      <a:pt x="116" y="36"/>
                      <a:pt x="116" y="36"/>
                    </a:cubicBezTo>
                    <a:cubicBezTo>
                      <a:pt x="114" y="39"/>
                      <a:pt x="108" y="40"/>
                      <a:pt x="102" y="41"/>
                    </a:cubicBezTo>
                    <a:cubicBezTo>
                      <a:pt x="102" y="41"/>
                      <a:pt x="102" y="41"/>
                      <a:pt x="102" y="41"/>
                    </a:cubicBezTo>
                    <a:cubicBezTo>
                      <a:pt x="93" y="41"/>
                      <a:pt x="86" y="34"/>
                      <a:pt x="86" y="31"/>
                    </a:cubicBezTo>
                    <a:cubicBezTo>
                      <a:pt x="85" y="29"/>
                      <a:pt x="88" y="27"/>
                      <a:pt x="89" y="26"/>
                    </a:cubicBezTo>
                    <a:cubicBezTo>
                      <a:pt x="94" y="22"/>
                      <a:pt x="100" y="17"/>
                      <a:pt x="109" y="18"/>
                    </a:cubicBezTo>
                    <a:cubicBezTo>
                      <a:pt x="109" y="18"/>
                      <a:pt x="109" y="18"/>
                      <a:pt x="109" y="18"/>
                    </a:cubicBezTo>
                    <a:cubicBezTo>
                      <a:pt x="99" y="17"/>
                      <a:pt x="93" y="21"/>
                      <a:pt x="88" y="24"/>
                    </a:cubicBezTo>
                    <a:cubicBezTo>
                      <a:pt x="86" y="26"/>
                      <a:pt x="83" y="26"/>
                      <a:pt x="81" y="25"/>
                    </a:cubicBezTo>
                    <a:cubicBezTo>
                      <a:pt x="78" y="24"/>
                      <a:pt x="75" y="23"/>
                      <a:pt x="72" y="21"/>
                    </a:cubicBezTo>
                    <a:cubicBezTo>
                      <a:pt x="64" y="16"/>
                      <a:pt x="73" y="10"/>
                      <a:pt x="75" y="10"/>
                    </a:cubicBezTo>
                    <a:cubicBezTo>
                      <a:pt x="79" y="7"/>
                      <a:pt x="83" y="8"/>
                      <a:pt x="86" y="9"/>
                    </a:cubicBezTo>
                    <a:cubicBezTo>
                      <a:pt x="86" y="9"/>
                      <a:pt x="86" y="9"/>
                      <a:pt x="86" y="9"/>
                    </a:cubicBezTo>
                    <a:cubicBezTo>
                      <a:pt x="82" y="8"/>
                      <a:pt x="80" y="6"/>
                      <a:pt x="76" y="7"/>
                    </a:cubicBezTo>
                    <a:cubicBezTo>
                      <a:pt x="78" y="5"/>
                      <a:pt x="78" y="2"/>
                      <a:pt x="79" y="0"/>
                    </a:cubicBezTo>
                    <a:cubicBezTo>
                      <a:pt x="79" y="0"/>
                      <a:pt x="79" y="0"/>
                      <a:pt x="79" y="0"/>
                    </a:cubicBezTo>
                    <a:cubicBezTo>
                      <a:pt x="78" y="4"/>
                      <a:pt x="73" y="7"/>
                      <a:pt x="68" y="10"/>
                    </a:cubicBezTo>
                    <a:cubicBezTo>
                      <a:pt x="63" y="13"/>
                      <a:pt x="59" y="14"/>
                      <a:pt x="56" y="14"/>
                    </a:cubicBezTo>
                    <a:cubicBezTo>
                      <a:pt x="51" y="14"/>
                      <a:pt x="46" y="14"/>
                      <a:pt x="41" y="14"/>
                    </a:cubicBezTo>
                    <a:cubicBezTo>
                      <a:pt x="39" y="14"/>
                      <a:pt x="37" y="14"/>
                      <a:pt x="35" y="13"/>
                    </a:cubicBezTo>
                    <a:cubicBezTo>
                      <a:pt x="32" y="13"/>
                      <a:pt x="29" y="12"/>
                      <a:pt x="27" y="9"/>
                    </a:cubicBezTo>
                    <a:cubicBezTo>
                      <a:pt x="25" y="5"/>
                      <a:pt x="22" y="4"/>
                      <a:pt x="25" y="9"/>
                    </a:cubicBezTo>
                    <a:cubicBezTo>
                      <a:pt x="25" y="10"/>
                      <a:pt x="27" y="13"/>
                      <a:pt x="26" y="17"/>
                    </a:cubicBezTo>
                    <a:cubicBezTo>
                      <a:pt x="25" y="21"/>
                      <a:pt x="24" y="24"/>
                      <a:pt x="21" y="26"/>
                    </a:cubicBezTo>
                    <a:cubicBezTo>
                      <a:pt x="17" y="28"/>
                      <a:pt x="8" y="31"/>
                      <a:pt x="0" y="30"/>
                    </a:cubicBezTo>
                    <a:cubicBezTo>
                      <a:pt x="0" y="30"/>
                      <a:pt x="0" y="30"/>
                      <a:pt x="0" y="30"/>
                    </a:cubicBezTo>
                    <a:cubicBezTo>
                      <a:pt x="6" y="31"/>
                      <a:pt x="11" y="31"/>
                      <a:pt x="16" y="30"/>
                    </a:cubicBezTo>
                    <a:cubicBezTo>
                      <a:pt x="20" y="29"/>
                      <a:pt x="22" y="32"/>
                      <a:pt x="23" y="34"/>
                    </a:cubicBezTo>
                    <a:cubicBezTo>
                      <a:pt x="24" y="35"/>
                      <a:pt x="24" y="36"/>
                      <a:pt x="25" y="37"/>
                    </a:cubicBezTo>
                    <a:cubicBezTo>
                      <a:pt x="25" y="38"/>
                      <a:pt x="25" y="40"/>
                      <a:pt x="21" y="42"/>
                    </a:cubicBezTo>
                    <a:cubicBezTo>
                      <a:pt x="16" y="45"/>
                      <a:pt x="10" y="43"/>
                      <a:pt x="7" y="41"/>
                    </a:cubicBezTo>
                    <a:cubicBezTo>
                      <a:pt x="7" y="41"/>
                      <a:pt x="7" y="41"/>
                      <a:pt x="7" y="41"/>
                    </a:cubicBezTo>
                    <a:cubicBezTo>
                      <a:pt x="11" y="44"/>
                      <a:pt x="14" y="45"/>
                      <a:pt x="18" y="45"/>
                    </a:cubicBezTo>
                    <a:cubicBezTo>
                      <a:pt x="20" y="45"/>
                      <a:pt x="19" y="46"/>
                      <a:pt x="24" y="43"/>
                    </a:cubicBezTo>
                    <a:cubicBezTo>
                      <a:pt x="27" y="41"/>
                      <a:pt x="31" y="41"/>
                      <a:pt x="33" y="42"/>
                    </a:cubicBezTo>
                    <a:cubicBezTo>
                      <a:pt x="35" y="42"/>
                      <a:pt x="38" y="43"/>
                      <a:pt x="42" y="44"/>
                    </a:cubicBezTo>
                    <a:cubicBezTo>
                      <a:pt x="43" y="45"/>
                      <a:pt x="47" y="46"/>
                      <a:pt x="49" y="48"/>
                    </a:cubicBezTo>
                    <a:cubicBezTo>
                      <a:pt x="51" y="48"/>
                      <a:pt x="53" y="51"/>
                      <a:pt x="51" y="53"/>
                    </a:cubicBezTo>
                    <a:cubicBezTo>
                      <a:pt x="50" y="53"/>
                      <a:pt x="50" y="54"/>
                      <a:pt x="49" y="55"/>
                    </a:cubicBezTo>
                    <a:cubicBezTo>
                      <a:pt x="47" y="57"/>
                      <a:pt x="53" y="54"/>
                      <a:pt x="54" y="52"/>
                    </a:cubicBezTo>
                    <a:cubicBezTo>
                      <a:pt x="55" y="50"/>
                      <a:pt x="57" y="50"/>
                      <a:pt x="59" y="50"/>
                    </a:cubicBezTo>
                    <a:cubicBezTo>
                      <a:pt x="64" y="51"/>
                      <a:pt x="70" y="52"/>
                      <a:pt x="74" y="54"/>
                    </a:cubicBezTo>
                    <a:cubicBezTo>
                      <a:pt x="76" y="54"/>
                      <a:pt x="76" y="56"/>
                      <a:pt x="76" y="57"/>
                    </a:cubicBezTo>
                    <a:cubicBezTo>
                      <a:pt x="76" y="60"/>
                      <a:pt x="77" y="63"/>
                      <a:pt x="79" y="67"/>
                    </a:cubicBezTo>
                    <a:cubicBezTo>
                      <a:pt x="79" y="67"/>
                      <a:pt x="79" y="67"/>
                      <a:pt x="79" y="67"/>
                    </a:cubicBezTo>
                    <a:cubicBezTo>
                      <a:pt x="77" y="63"/>
                      <a:pt x="78" y="60"/>
                      <a:pt x="78" y="57"/>
                    </a:cubicBezTo>
                    <a:cubicBezTo>
                      <a:pt x="78" y="56"/>
                      <a:pt x="79" y="52"/>
                      <a:pt x="80" y="50"/>
                    </a:cubicBezTo>
                    <a:cubicBezTo>
                      <a:pt x="82" y="48"/>
                      <a:pt x="85" y="45"/>
                      <a:pt x="87" y="43"/>
                    </a:cubicBezTo>
                    <a:cubicBezTo>
                      <a:pt x="90" y="42"/>
                      <a:pt x="95" y="42"/>
                      <a:pt x="97" y="43"/>
                    </a:cubicBezTo>
                    <a:cubicBezTo>
                      <a:pt x="98" y="43"/>
                      <a:pt x="101" y="43"/>
                      <a:pt x="102" y="43"/>
                    </a:cubicBezTo>
                    <a:cubicBezTo>
                      <a:pt x="108" y="43"/>
                      <a:pt x="115" y="42"/>
                      <a:pt x="122" y="45"/>
                    </a:cubicBezTo>
                    <a:cubicBezTo>
                      <a:pt x="122" y="45"/>
                      <a:pt x="122" y="45"/>
                      <a:pt x="122" y="45"/>
                    </a:cubicBezTo>
                    <a:cubicBezTo>
                      <a:pt x="118" y="43"/>
                      <a:pt x="114" y="41"/>
                      <a:pt x="110" y="41"/>
                    </a:cubicBezTo>
                    <a:close/>
                  </a:path>
                </a:pathLst>
              </a:custGeom>
              <a:noFill/>
              <a:ln w="7938" cap="rnd">
                <a:solidFill>
                  <a:srgbClr val="4C001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402" name="Freeform 252"/>
              <p:cNvSpPr>
                <a:spLocks/>
              </p:cNvSpPr>
              <p:nvPr/>
            </p:nvSpPr>
            <p:spPr bwMode="auto">
              <a:xfrm>
                <a:off x="3303" y="3533"/>
                <a:ext cx="15" cy="16"/>
              </a:xfrm>
              <a:custGeom>
                <a:avLst/>
                <a:gdLst>
                  <a:gd name="T0" fmla="*/ 0 w 6"/>
                  <a:gd name="T1" fmla="*/ 2 h 6"/>
                  <a:gd name="T2" fmla="*/ 4 w 6"/>
                  <a:gd name="T3" fmla="*/ 0 h 6"/>
                  <a:gd name="T4" fmla="*/ 6 w 6"/>
                  <a:gd name="T5" fmla="*/ 4 h 6"/>
                  <a:gd name="T6" fmla="*/ 2 w 6"/>
                  <a:gd name="T7" fmla="*/ 5 h 6"/>
                  <a:gd name="T8" fmla="*/ 0 w 6"/>
                  <a:gd name="T9" fmla="*/ 2 h 6"/>
                </a:gdLst>
                <a:ahLst/>
                <a:cxnLst>
                  <a:cxn ang="0">
                    <a:pos x="T0" y="T1"/>
                  </a:cxn>
                  <a:cxn ang="0">
                    <a:pos x="T2" y="T3"/>
                  </a:cxn>
                  <a:cxn ang="0">
                    <a:pos x="T4" y="T5"/>
                  </a:cxn>
                  <a:cxn ang="0">
                    <a:pos x="T6" y="T7"/>
                  </a:cxn>
                  <a:cxn ang="0">
                    <a:pos x="T8" y="T9"/>
                  </a:cxn>
                </a:cxnLst>
                <a:rect l="0" t="0" r="r" b="b"/>
                <a:pathLst>
                  <a:path w="6" h="6">
                    <a:moveTo>
                      <a:pt x="0" y="2"/>
                    </a:moveTo>
                    <a:cubicBezTo>
                      <a:pt x="1" y="0"/>
                      <a:pt x="3" y="0"/>
                      <a:pt x="4" y="0"/>
                    </a:cubicBezTo>
                    <a:cubicBezTo>
                      <a:pt x="6" y="1"/>
                      <a:pt x="6" y="2"/>
                      <a:pt x="6" y="4"/>
                    </a:cubicBezTo>
                    <a:cubicBezTo>
                      <a:pt x="5" y="5"/>
                      <a:pt x="3" y="6"/>
                      <a:pt x="2" y="5"/>
                    </a:cubicBezTo>
                    <a:cubicBezTo>
                      <a:pt x="0" y="4"/>
                      <a:pt x="0" y="3"/>
                      <a:pt x="0" y="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403" name="Freeform 253"/>
              <p:cNvSpPr>
                <a:spLocks/>
              </p:cNvSpPr>
              <p:nvPr/>
            </p:nvSpPr>
            <p:spPr bwMode="auto">
              <a:xfrm>
                <a:off x="3323" y="3536"/>
                <a:ext cx="5" cy="8"/>
              </a:xfrm>
              <a:custGeom>
                <a:avLst/>
                <a:gdLst>
                  <a:gd name="T0" fmla="*/ 0 w 2"/>
                  <a:gd name="T1" fmla="*/ 1 h 3"/>
                  <a:gd name="T2" fmla="*/ 2 w 2"/>
                  <a:gd name="T3" fmla="*/ 0 h 3"/>
                  <a:gd name="T4" fmla="*/ 2 w 2"/>
                  <a:gd name="T5" fmla="*/ 2 h 3"/>
                  <a:gd name="T6" fmla="*/ 0 w 2"/>
                  <a:gd name="T7" fmla="*/ 2 h 3"/>
                  <a:gd name="T8" fmla="*/ 0 w 2"/>
                  <a:gd name="T9" fmla="*/ 1 h 3"/>
                </a:gdLst>
                <a:ahLst/>
                <a:cxnLst>
                  <a:cxn ang="0">
                    <a:pos x="T0" y="T1"/>
                  </a:cxn>
                  <a:cxn ang="0">
                    <a:pos x="T2" y="T3"/>
                  </a:cxn>
                  <a:cxn ang="0">
                    <a:pos x="T4" y="T5"/>
                  </a:cxn>
                  <a:cxn ang="0">
                    <a:pos x="T6" y="T7"/>
                  </a:cxn>
                  <a:cxn ang="0">
                    <a:pos x="T8" y="T9"/>
                  </a:cxn>
                </a:cxnLst>
                <a:rect l="0" t="0" r="r" b="b"/>
                <a:pathLst>
                  <a:path w="2" h="3">
                    <a:moveTo>
                      <a:pt x="0" y="1"/>
                    </a:moveTo>
                    <a:cubicBezTo>
                      <a:pt x="0" y="0"/>
                      <a:pt x="1" y="0"/>
                      <a:pt x="2" y="0"/>
                    </a:cubicBezTo>
                    <a:cubicBezTo>
                      <a:pt x="2" y="0"/>
                      <a:pt x="2" y="1"/>
                      <a:pt x="2" y="2"/>
                    </a:cubicBezTo>
                    <a:cubicBezTo>
                      <a:pt x="2" y="2"/>
                      <a:pt x="1" y="3"/>
                      <a:pt x="0" y="2"/>
                    </a:cubicBezTo>
                    <a:cubicBezTo>
                      <a:pt x="0" y="2"/>
                      <a:pt x="0" y="1"/>
                      <a:pt x="0" y="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404" name="Freeform 254"/>
              <p:cNvSpPr>
                <a:spLocks/>
              </p:cNvSpPr>
              <p:nvPr/>
            </p:nvSpPr>
            <p:spPr bwMode="auto">
              <a:xfrm>
                <a:off x="3293" y="3541"/>
                <a:ext cx="10" cy="11"/>
              </a:xfrm>
              <a:custGeom>
                <a:avLst/>
                <a:gdLst>
                  <a:gd name="T0" fmla="*/ 1 w 4"/>
                  <a:gd name="T1" fmla="*/ 1 h 4"/>
                  <a:gd name="T2" fmla="*/ 3 w 4"/>
                  <a:gd name="T3" fmla="*/ 1 h 4"/>
                  <a:gd name="T4" fmla="*/ 4 w 4"/>
                  <a:gd name="T5" fmla="*/ 3 h 4"/>
                  <a:gd name="T6" fmla="*/ 2 w 4"/>
                  <a:gd name="T7" fmla="*/ 4 h 4"/>
                  <a:gd name="T8" fmla="*/ 1 w 4"/>
                  <a:gd name="T9" fmla="*/ 1 h 4"/>
                </a:gdLst>
                <a:ahLst/>
                <a:cxnLst>
                  <a:cxn ang="0">
                    <a:pos x="T0" y="T1"/>
                  </a:cxn>
                  <a:cxn ang="0">
                    <a:pos x="T2" y="T3"/>
                  </a:cxn>
                  <a:cxn ang="0">
                    <a:pos x="T4" y="T5"/>
                  </a:cxn>
                  <a:cxn ang="0">
                    <a:pos x="T6" y="T7"/>
                  </a:cxn>
                  <a:cxn ang="0">
                    <a:pos x="T8" y="T9"/>
                  </a:cxn>
                </a:cxnLst>
                <a:rect l="0" t="0" r="r" b="b"/>
                <a:pathLst>
                  <a:path w="4" h="4">
                    <a:moveTo>
                      <a:pt x="1" y="1"/>
                    </a:moveTo>
                    <a:cubicBezTo>
                      <a:pt x="1" y="1"/>
                      <a:pt x="2" y="0"/>
                      <a:pt x="3" y="1"/>
                    </a:cubicBezTo>
                    <a:cubicBezTo>
                      <a:pt x="4" y="1"/>
                      <a:pt x="4" y="2"/>
                      <a:pt x="4" y="3"/>
                    </a:cubicBezTo>
                    <a:cubicBezTo>
                      <a:pt x="4" y="4"/>
                      <a:pt x="2" y="4"/>
                      <a:pt x="2" y="4"/>
                    </a:cubicBezTo>
                    <a:cubicBezTo>
                      <a:pt x="1" y="3"/>
                      <a:pt x="0" y="2"/>
                      <a:pt x="1" y="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405" name="Freeform 255"/>
              <p:cNvSpPr>
                <a:spLocks/>
              </p:cNvSpPr>
              <p:nvPr/>
            </p:nvSpPr>
            <p:spPr bwMode="auto">
              <a:xfrm>
                <a:off x="3625" y="3304"/>
                <a:ext cx="280" cy="208"/>
              </a:xfrm>
              <a:custGeom>
                <a:avLst/>
                <a:gdLst>
                  <a:gd name="T0" fmla="*/ 112 w 112"/>
                  <a:gd name="T1" fmla="*/ 54 h 78"/>
                  <a:gd name="T2" fmla="*/ 106 w 112"/>
                  <a:gd name="T3" fmla="*/ 52 h 78"/>
                  <a:gd name="T4" fmla="*/ 95 w 112"/>
                  <a:gd name="T5" fmla="*/ 41 h 78"/>
                  <a:gd name="T6" fmla="*/ 94 w 112"/>
                  <a:gd name="T7" fmla="*/ 35 h 78"/>
                  <a:gd name="T8" fmla="*/ 96 w 112"/>
                  <a:gd name="T9" fmla="*/ 27 h 78"/>
                  <a:gd name="T10" fmla="*/ 92 w 112"/>
                  <a:gd name="T11" fmla="*/ 34 h 78"/>
                  <a:gd name="T12" fmla="*/ 88 w 112"/>
                  <a:gd name="T13" fmla="*/ 35 h 78"/>
                  <a:gd name="T14" fmla="*/ 78 w 112"/>
                  <a:gd name="T15" fmla="*/ 29 h 78"/>
                  <a:gd name="T16" fmla="*/ 76 w 112"/>
                  <a:gd name="T17" fmla="*/ 24 h 78"/>
                  <a:gd name="T18" fmla="*/ 81 w 112"/>
                  <a:gd name="T19" fmla="*/ 13 h 78"/>
                  <a:gd name="T20" fmla="*/ 74 w 112"/>
                  <a:gd name="T21" fmla="*/ 24 h 78"/>
                  <a:gd name="T22" fmla="*/ 69 w 112"/>
                  <a:gd name="T23" fmla="*/ 28 h 78"/>
                  <a:gd name="T24" fmla="*/ 51 w 112"/>
                  <a:gd name="T25" fmla="*/ 27 h 78"/>
                  <a:gd name="T26" fmla="*/ 45 w 112"/>
                  <a:gd name="T27" fmla="*/ 23 h 78"/>
                  <a:gd name="T28" fmla="*/ 43 w 112"/>
                  <a:gd name="T29" fmla="*/ 17 h 78"/>
                  <a:gd name="T30" fmla="*/ 42 w 112"/>
                  <a:gd name="T31" fmla="*/ 0 h 78"/>
                  <a:gd name="T32" fmla="*/ 40 w 112"/>
                  <a:gd name="T33" fmla="*/ 11 h 78"/>
                  <a:gd name="T34" fmla="*/ 32 w 112"/>
                  <a:gd name="T35" fmla="*/ 9 h 78"/>
                  <a:gd name="T36" fmla="*/ 40 w 112"/>
                  <a:gd name="T37" fmla="*/ 15 h 78"/>
                  <a:gd name="T38" fmla="*/ 41 w 112"/>
                  <a:gd name="T39" fmla="*/ 21 h 78"/>
                  <a:gd name="T40" fmla="*/ 34 w 112"/>
                  <a:gd name="T41" fmla="*/ 39 h 78"/>
                  <a:gd name="T42" fmla="*/ 27 w 112"/>
                  <a:gd name="T43" fmla="*/ 42 h 78"/>
                  <a:gd name="T44" fmla="*/ 0 w 112"/>
                  <a:gd name="T45" fmla="*/ 51 h 78"/>
                  <a:gd name="T46" fmla="*/ 28 w 112"/>
                  <a:gd name="T47" fmla="*/ 45 h 78"/>
                  <a:gd name="T48" fmla="*/ 34 w 112"/>
                  <a:gd name="T49" fmla="*/ 52 h 78"/>
                  <a:gd name="T50" fmla="*/ 36 w 112"/>
                  <a:gd name="T51" fmla="*/ 56 h 78"/>
                  <a:gd name="T52" fmla="*/ 37 w 112"/>
                  <a:gd name="T53" fmla="*/ 64 h 78"/>
                  <a:gd name="T54" fmla="*/ 32 w 112"/>
                  <a:gd name="T55" fmla="*/ 74 h 78"/>
                  <a:gd name="T56" fmla="*/ 40 w 112"/>
                  <a:gd name="T57" fmla="*/ 66 h 78"/>
                  <a:gd name="T58" fmla="*/ 42 w 112"/>
                  <a:gd name="T59" fmla="*/ 65 h 78"/>
                  <a:gd name="T60" fmla="*/ 61 w 112"/>
                  <a:gd name="T61" fmla="*/ 66 h 78"/>
                  <a:gd name="T62" fmla="*/ 63 w 112"/>
                  <a:gd name="T63" fmla="*/ 68 h 78"/>
                  <a:gd name="T64" fmla="*/ 64 w 112"/>
                  <a:gd name="T65" fmla="*/ 78 h 78"/>
                  <a:gd name="T66" fmla="*/ 66 w 112"/>
                  <a:gd name="T67" fmla="*/ 67 h 78"/>
                  <a:gd name="T68" fmla="*/ 68 w 112"/>
                  <a:gd name="T69" fmla="*/ 65 h 78"/>
                  <a:gd name="T70" fmla="*/ 84 w 112"/>
                  <a:gd name="T71" fmla="*/ 65 h 78"/>
                  <a:gd name="T72" fmla="*/ 95 w 112"/>
                  <a:gd name="T73" fmla="*/ 71 h 78"/>
                  <a:gd name="T74" fmla="*/ 92 w 112"/>
                  <a:gd name="T75" fmla="*/ 66 h 78"/>
                  <a:gd name="T76" fmla="*/ 91 w 112"/>
                  <a:gd name="T77" fmla="*/ 61 h 78"/>
                  <a:gd name="T78" fmla="*/ 97 w 112"/>
                  <a:gd name="T79" fmla="*/ 55 h 78"/>
                  <a:gd name="T80" fmla="*/ 103 w 112"/>
                  <a:gd name="T81" fmla="*/ 53 h 78"/>
                  <a:gd name="T82" fmla="*/ 110 w 112"/>
                  <a:gd name="T83" fmla="*/ 55 h 78"/>
                  <a:gd name="T84" fmla="*/ 112 w 112"/>
                  <a:gd name="T85" fmla="*/ 57 h 78"/>
                  <a:gd name="T86" fmla="*/ 112 w 112"/>
                  <a:gd name="T87" fmla="*/ 55 h 78"/>
                  <a:gd name="T88" fmla="*/ 112 w 112"/>
                  <a:gd name="T89" fmla="*/ 55 h 78"/>
                  <a:gd name="T90" fmla="*/ 112 w 112"/>
                  <a:gd name="T91" fmla="*/ 55 h 78"/>
                  <a:gd name="T92" fmla="*/ 112 w 112"/>
                  <a:gd name="T93" fmla="*/ 5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2" h="78">
                    <a:moveTo>
                      <a:pt x="112" y="54"/>
                    </a:moveTo>
                    <a:cubicBezTo>
                      <a:pt x="110" y="53"/>
                      <a:pt x="108" y="53"/>
                      <a:pt x="106" y="52"/>
                    </a:cubicBezTo>
                    <a:cubicBezTo>
                      <a:pt x="99" y="50"/>
                      <a:pt x="97" y="44"/>
                      <a:pt x="95" y="41"/>
                    </a:cubicBezTo>
                    <a:cubicBezTo>
                      <a:pt x="95" y="39"/>
                      <a:pt x="94" y="37"/>
                      <a:pt x="94" y="35"/>
                    </a:cubicBezTo>
                    <a:cubicBezTo>
                      <a:pt x="95" y="32"/>
                      <a:pt x="95" y="28"/>
                      <a:pt x="96" y="27"/>
                    </a:cubicBezTo>
                    <a:cubicBezTo>
                      <a:pt x="96" y="27"/>
                      <a:pt x="94" y="30"/>
                      <a:pt x="92" y="34"/>
                    </a:cubicBezTo>
                    <a:cubicBezTo>
                      <a:pt x="92" y="35"/>
                      <a:pt x="89" y="36"/>
                      <a:pt x="88" y="35"/>
                    </a:cubicBezTo>
                    <a:cubicBezTo>
                      <a:pt x="85" y="33"/>
                      <a:pt x="81" y="31"/>
                      <a:pt x="78" y="29"/>
                    </a:cubicBezTo>
                    <a:cubicBezTo>
                      <a:pt x="77" y="29"/>
                      <a:pt x="76" y="27"/>
                      <a:pt x="76" y="24"/>
                    </a:cubicBezTo>
                    <a:cubicBezTo>
                      <a:pt x="77" y="20"/>
                      <a:pt x="79" y="13"/>
                      <a:pt x="81" y="13"/>
                    </a:cubicBezTo>
                    <a:cubicBezTo>
                      <a:pt x="78" y="14"/>
                      <a:pt x="75" y="19"/>
                      <a:pt x="74" y="24"/>
                    </a:cubicBezTo>
                    <a:cubicBezTo>
                      <a:pt x="73" y="26"/>
                      <a:pt x="72" y="27"/>
                      <a:pt x="69" y="28"/>
                    </a:cubicBezTo>
                    <a:cubicBezTo>
                      <a:pt x="63" y="28"/>
                      <a:pt x="57" y="28"/>
                      <a:pt x="51" y="27"/>
                    </a:cubicBezTo>
                    <a:cubicBezTo>
                      <a:pt x="46" y="26"/>
                      <a:pt x="45" y="24"/>
                      <a:pt x="45" y="23"/>
                    </a:cubicBezTo>
                    <a:cubicBezTo>
                      <a:pt x="44" y="21"/>
                      <a:pt x="43" y="17"/>
                      <a:pt x="43" y="17"/>
                    </a:cubicBezTo>
                    <a:cubicBezTo>
                      <a:pt x="43" y="17"/>
                      <a:pt x="40" y="5"/>
                      <a:pt x="42" y="0"/>
                    </a:cubicBezTo>
                    <a:cubicBezTo>
                      <a:pt x="41" y="4"/>
                      <a:pt x="40" y="7"/>
                      <a:pt x="40" y="11"/>
                    </a:cubicBezTo>
                    <a:cubicBezTo>
                      <a:pt x="38" y="10"/>
                      <a:pt x="35" y="9"/>
                      <a:pt x="32" y="9"/>
                    </a:cubicBezTo>
                    <a:cubicBezTo>
                      <a:pt x="36" y="9"/>
                      <a:pt x="39" y="12"/>
                      <a:pt x="40" y="15"/>
                    </a:cubicBezTo>
                    <a:cubicBezTo>
                      <a:pt x="40" y="17"/>
                      <a:pt x="41" y="19"/>
                      <a:pt x="41" y="21"/>
                    </a:cubicBezTo>
                    <a:cubicBezTo>
                      <a:pt x="43" y="30"/>
                      <a:pt x="37" y="36"/>
                      <a:pt x="34" y="39"/>
                    </a:cubicBezTo>
                    <a:cubicBezTo>
                      <a:pt x="33" y="40"/>
                      <a:pt x="30" y="42"/>
                      <a:pt x="27" y="42"/>
                    </a:cubicBezTo>
                    <a:cubicBezTo>
                      <a:pt x="16" y="41"/>
                      <a:pt x="7" y="45"/>
                      <a:pt x="0" y="51"/>
                    </a:cubicBezTo>
                    <a:cubicBezTo>
                      <a:pt x="7" y="46"/>
                      <a:pt x="16" y="44"/>
                      <a:pt x="28" y="45"/>
                    </a:cubicBezTo>
                    <a:cubicBezTo>
                      <a:pt x="31" y="46"/>
                      <a:pt x="33" y="49"/>
                      <a:pt x="34" y="52"/>
                    </a:cubicBezTo>
                    <a:cubicBezTo>
                      <a:pt x="35" y="53"/>
                      <a:pt x="36" y="54"/>
                      <a:pt x="36" y="56"/>
                    </a:cubicBezTo>
                    <a:cubicBezTo>
                      <a:pt x="38" y="59"/>
                      <a:pt x="38" y="62"/>
                      <a:pt x="37" y="64"/>
                    </a:cubicBezTo>
                    <a:cubicBezTo>
                      <a:pt x="37" y="70"/>
                      <a:pt x="37" y="72"/>
                      <a:pt x="32" y="74"/>
                    </a:cubicBezTo>
                    <a:cubicBezTo>
                      <a:pt x="37" y="71"/>
                      <a:pt x="39" y="71"/>
                      <a:pt x="40" y="66"/>
                    </a:cubicBezTo>
                    <a:cubicBezTo>
                      <a:pt x="40" y="65"/>
                      <a:pt x="41" y="64"/>
                      <a:pt x="42" y="65"/>
                    </a:cubicBezTo>
                    <a:cubicBezTo>
                      <a:pt x="48" y="67"/>
                      <a:pt x="55" y="66"/>
                      <a:pt x="61" y="66"/>
                    </a:cubicBezTo>
                    <a:cubicBezTo>
                      <a:pt x="63" y="66"/>
                      <a:pt x="63" y="67"/>
                      <a:pt x="63" y="68"/>
                    </a:cubicBezTo>
                    <a:cubicBezTo>
                      <a:pt x="63" y="71"/>
                      <a:pt x="63" y="76"/>
                      <a:pt x="64" y="78"/>
                    </a:cubicBezTo>
                    <a:cubicBezTo>
                      <a:pt x="63" y="75"/>
                      <a:pt x="64" y="70"/>
                      <a:pt x="66" y="67"/>
                    </a:cubicBezTo>
                    <a:cubicBezTo>
                      <a:pt x="66" y="67"/>
                      <a:pt x="67" y="66"/>
                      <a:pt x="68" y="65"/>
                    </a:cubicBezTo>
                    <a:cubicBezTo>
                      <a:pt x="70" y="64"/>
                      <a:pt x="74" y="63"/>
                      <a:pt x="84" y="65"/>
                    </a:cubicBezTo>
                    <a:cubicBezTo>
                      <a:pt x="90" y="66"/>
                      <a:pt x="93" y="67"/>
                      <a:pt x="95" y="71"/>
                    </a:cubicBezTo>
                    <a:cubicBezTo>
                      <a:pt x="94" y="68"/>
                      <a:pt x="94" y="68"/>
                      <a:pt x="92" y="66"/>
                    </a:cubicBezTo>
                    <a:cubicBezTo>
                      <a:pt x="90" y="64"/>
                      <a:pt x="89" y="62"/>
                      <a:pt x="91" y="61"/>
                    </a:cubicBezTo>
                    <a:cubicBezTo>
                      <a:pt x="93" y="59"/>
                      <a:pt x="95" y="57"/>
                      <a:pt x="97" y="55"/>
                    </a:cubicBezTo>
                    <a:cubicBezTo>
                      <a:pt x="99" y="53"/>
                      <a:pt x="102" y="53"/>
                      <a:pt x="103" y="53"/>
                    </a:cubicBezTo>
                    <a:cubicBezTo>
                      <a:pt x="104" y="54"/>
                      <a:pt x="109" y="55"/>
                      <a:pt x="110" y="55"/>
                    </a:cubicBezTo>
                    <a:cubicBezTo>
                      <a:pt x="111" y="56"/>
                      <a:pt x="112" y="56"/>
                      <a:pt x="112" y="57"/>
                    </a:cubicBezTo>
                    <a:cubicBezTo>
                      <a:pt x="112" y="55"/>
                      <a:pt x="112" y="55"/>
                      <a:pt x="112" y="55"/>
                    </a:cubicBezTo>
                    <a:cubicBezTo>
                      <a:pt x="112" y="55"/>
                      <a:pt x="112" y="55"/>
                      <a:pt x="112" y="55"/>
                    </a:cubicBezTo>
                    <a:cubicBezTo>
                      <a:pt x="112" y="55"/>
                      <a:pt x="112" y="55"/>
                      <a:pt x="112" y="55"/>
                    </a:cubicBezTo>
                    <a:lnTo>
                      <a:pt x="112" y="54"/>
                    </a:lnTo>
                    <a:close/>
                  </a:path>
                </a:pathLst>
              </a:custGeom>
              <a:solidFill>
                <a:srgbClr val="D9467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406" name="Freeform 256"/>
              <p:cNvSpPr>
                <a:spLocks/>
              </p:cNvSpPr>
              <p:nvPr/>
            </p:nvSpPr>
            <p:spPr bwMode="auto">
              <a:xfrm>
                <a:off x="3765" y="3421"/>
                <a:ext cx="55" cy="38"/>
              </a:xfrm>
              <a:custGeom>
                <a:avLst/>
                <a:gdLst>
                  <a:gd name="T0" fmla="*/ 1 w 22"/>
                  <a:gd name="T1" fmla="*/ 3 h 14"/>
                  <a:gd name="T2" fmla="*/ 17 w 22"/>
                  <a:gd name="T3" fmla="*/ 12 h 14"/>
                  <a:gd name="T4" fmla="*/ 21 w 22"/>
                  <a:gd name="T5" fmla="*/ 5 h 14"/>
                  <a:gd name="T6" fmla="*/ 17 w 22"/>
                  <a:gd name="T7" fmla="*/ 0 h 14"/>
                </a:gdLst>
                <a:ahLst/>
                <a:cxnLst>
                  <a:cxn ang="0">
                    <a:pos x="T0" y="T1"/>
                  </a:cxn>
                  <a:cxn ang="0">
                    <a:pos x="T2" y="T3"/>
                  </a:cxn>
                  <a:cxn ang="0">
                    <a:pos x="T4" y="T5"/>
                  </a:cxn>
                  <a:cxn ang="0">
                    <a:pos x="T6" y="T7"/>
                  </a:cxn>
                </a:cxnLst>
                <a:rect l="0" t="0" r="r" b="b"/>
                <a:pathLst>
                  <a:path w="22" h="14">
                    <a:moveTo>
                      <a:pt x="1" y="3"/>
                    </a:moveTo>
                    <a:cubicBezTo>
                      <a:pt x="0" y="12"/>
                      <a:pt x="11" y="14"/>
                      <a:pt x="17" y="12"/>
                    </a:cubicBezTo>
                    <a:cubicBezTo>
                      <a:pt x="20" y="10"/>
                      <a:pt x="22" y="8"/>
                      <a:pt x="21" y="5"/>
                    </a:cubicBezTo>
                    <a:cubicBezTo>
                      <a:pt x="21" y="2"/>
                      <a:pt x="19" y="1"/>
                      <a:pt x="17" y="0"/>
                    </a:cubicBezTo>
                  </a:path>
                </a:pathLst>
              </a:custGeom>
              <a:solidFill>
                <a:srgbClr val="AD014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407" name="Freeform 257"/>
              <p:cNvSpPr>
                <a:spLocks/>
              </p:cNvSpPr>
              <p:nvPr/>
            </p:nvSpPr>
            <p:spPr bwMode="auto">
              <a:xfrm>
                <a:off x="3765" y="3397"/>
                <a:ext cx="53" cy="54"/>
              </a:xfrm>
              <a:custGeom>
                <a:avLst/>
                <a:gdLst>
                  <a:gd name="T0" fmla="*/ 0 w 21"/>
                  <a:gd name="T1" fmla="*/ 11 h 20"/>
                  <a:gd name="T2" fmla="*/ 20 w 21"/>
                  <a:gd name="T3" fmla="*/ 12 h 20"/>
                  <a:gd name="T4" fmla="*/ 0 w 21"/>
                  <a:gd name="T5" fmla="*/ 11 h 20"/>
                </a:gdLst>
                <a:ahLst/>
                <a:cxnLst>
                  <a:cxn ang="0">
                    <a:pos x="T0" y="T1"/>
                  </a:cxn>
                  <a:cxn ang="0">
                    <a:pos x="T2" y="T3"/>
                  </a:cxn>
                  <a:cxn ang="0">
                    <a:pos x="T4" y="T5"/>
                  </a:cxn>
                </a:cxnLst>
                <a:rect l="0" t="0" r="r" b="b"/>
                <a:pathLst>
                  <a:path w="21" h="20">
                    <a:moveTo>
                      <a:pt x="0" y="11"/>
                    </a:moveTo>
                    <a:cubicBezTo>
                      <a:pt x="1" y="20"/>
                      <a:pt x="20" y="20"/>
                      <a:pt x="20" y="12"/>
                    </a:cubicBezTo>
                    <a:cubicBezTo>
                      <a:pt x="21" y="5"/>
                      <a:pt x="0" y="0"/>
                      <a:pt x="0" y="11"/>
                    </a:cubicBezTo>
                    <a:close/>
                  </a:path>
                </a:pathLst>
              </a:custGeom>
              <a:solidFill>
                <a:srgbClr val="F5D3D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408" name="Freeform 258"/>
              <p:cNvSpPr>
                <a:spLocks/>
              </p:cNvSpPr>
              <p:nvPr/>
            </p:nvSpPr>
            <p:spPr bwMode="auto">
              <a:xfrm>
                <a:off x="3770" y="3419"/>
                <a:ext cx="45" cy="29"/>
              </a:xfrm>
              <a:custGeom>
                <a:avLst/>
                <a:gdLst>
                  <a:gd name="T0" fmla="*/ 0 w 18"/>
                  <a:gd name="T1" fmla="*/ 5 h 11"/>
                  <a:gd name="T2" fmla="*/ 17 w 18"/>
                  <a:gd name="T3" fmla="*/ 4 h 11"/>
                  <a:gd name="T4" fmla="*/ 14 w 18"/>
                  <a:gd name="T5" fmla="*/ 0 h 11"/>
                  <a:gd name="T6" fmla="*/ 0 w 18"/>
                  <a:gd name="T7" fmla="*/ 5 h 11"/>
                </a:gdLst>
                <a:ahLst/>
                <a:cxnLst>
                  <a:cxn ang="0">
                    <a:pos x="T0" y="T1"/>
                  </a:cxn>
                  <a:cxn ang="0">
                    <a:pos x="T2" y="T3"/>
                  </a:cxn>
                  <a:cxn ang="0">
                    <a:pos x="T4" y="T5"/>
                  </a:cxn>
                  <a:cxn ang="0">
                    <a:pos x="T6" y="T7"/>
                  </a:cxn>
                </a:cxnLst>
                <a:rect l="0" t="0" r="r" b="b"/>
                <a:pathLst>
                  <a:path w="18" h="11">
                    <a:moveTo>
                      <a:pt x="0" y="5"/>
                    </a:moveTo>
                    <a:cubicBezTo>
                      <a:pt x="2" y="9"/>
                      <a:pt x="15" y="11"/>
                      <a:pt x="17" y="4"/>
                    </a:cubicBezTo>
                    <a:cubicBezTo>
                      <a:pt x="18" y="2"/>
                      <a:pt x="14" y="0"/>
                      <a:pt x="14" y="0"/>
                    </a:cubicBezTo>
                    <a:cubicBezTo>
                      <a:pt x="16" y="2"/>
                      <a:pt x="10" y="11"/>
                      <a:pt x="0" y="5"/>
                    </a:cubicBezTo>
                    <a:close/>
                  </a:path>
                </a:pathLst>
              </a:custGeom>
              <a:solidFill>
                <a:srgbClr val="EA9FA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409" name="Freeform 259"/>
              <p:cNvSpPr>
                <a:spLocks/>
              </p:cNvSpPr>
              <p:nvPr/>
            </p:nvSpPr>
            <p:spPr bwMode="auto">
              <a:xfrm>
                <a:off x="3730" y="3411"/>
                <a:ext cx="140" cy="66"/>
              </a:xfrm>
              <a:custGeom>
                <a:avLst/>
                <a:gdLst>
                  <a:gd name="T0" fmla="*/ 0 w 56"/>
                  <a:gd name="T1" fmla="*/ 21 h 25"/>
                  <a:gd name="T2" fmla="*/ 15 w 56"/>
                  <a:gd name="T3" fmla="*/ 23 h 25"/>
                  <a:gd name="T4" fmla="*/ 23 w 56"/>
                  <a:gd name="T5" fmla="*/ 25 h 25"/>
                  <a:gd name="T6" fmla="*/ 36 w 56"/>
                  <a:gd name="T7" fmla="*/ 22 h 25"/>
                  <a:gd name="T8" fmla="*/ 45 w 56"/>
                  <a:gd name="T9" fmla="*/ 23 h 25"/>
                  <a:gd name="T10" fmla="*/ 53 w 56"/>
                  <a:gd name="T11" fmla="*/ 15 h 25"/>
                  <a:gd name="T12" fmla="*/ 55 w 56"/>
                  <a:gd name="T13" fmla="*/ 9 h 25"/>
                  <a:gd name="T14" fmla="*/ 50 w 56"/>
                  <a:gd name="T15" fmla="*/ 0 h 25"/>
                  <a:gd name="T16" fmla="*/ 51 w 56"/>
                  <a:gd name="T17" fmla="*/ 11 h 25"/>
                  <a:gd name="T18" fmla="*/ 44 w 56"/>
                  <a:gd name="T19" fmla="*/ 17 h 25"/>
                  <a:gd name="T20" fmla="*/ 35 w 56"/>
                  <a:gd name="T21" fmla="*/ 19 h 25"/>
                  <a:gd name="T22" fmla="*/ 26 w 56"/>
                  <a:gd name="T23" fmla="*/ 21 h 25"/>
                  <a:gd name="T24" fmla="*/ 15 w 56"/>
                  <a:gd name="T25" fmla="*/ 20 h 25"/>
                  <a:gd name="T26" fmla="*/ 5 w 56"/>
                  <a:gd name="T27" fmla="*/ 21 h 25"/>
                  <a:gd name="T28" fmla="*/ 0 w 56"/>
                  <a:gd name="T29" fmla="*/ 2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 h="25">
                    <a:moveTo>
                      <a:pt x="0" y="21"/>
                    </a:moveTo>
                    <a:cubicBezTo>
                      <a:pt x="3" y="23"/>
                      <a:pt x="11" y="23"/>
                      <a:pt x="15" y="23"/>
                    </a:cubicBezTo>
                    <a:cubicBezTo>
                      <a:pt x="17" y="23"/>
                      <a:pt x="22" y="22"/>
                      <a:pt x="23" y="25"/>
                    </a:cubicBezTo>
                    <a:cubicBezTo>
                      <a:pt x="26" y="22"/>
                      <a:pt x="32" y="22"/>
                      <a:pt x="36" y="22"/>
                    </a:cubicBezTo>
                    <a:cubicBezTo>
                      <a:pt x="39" y="22"/>
                      <a:pt x="42" y="23"/>
                      <a:pt x="45" y="23"/>
                    </a:cubicBezTo>
                    <a:cubicBezTo>
                      <a:pt x="46" y="20"/>
                      <a:pt x="50" y="17"/>
                      <a:pt x="53" y="15"/>
                    </a:cubicBezTo>
                    <a:cubicBezTo>
                      <a:pt x="55" y="13"/>
                      <a:pt x="56" y="11"/>
                      <a:pt x="55" y="9"/>
                    </a:cubicBezTo>
                    <a:cubicBezTo>
                      <a:pt x="54" y="6"/>
                      <a:pt x="53" y="2"/>
                      <a:pt x="50" y="0"/>
                    </a:cubicBezTo>
                    <a:cubicBezTo>
                      <a:pt x="51" y="4"/>
                      <a:pt x="53" y="7"/>
                      <a:pt x="51" y="11"/>
                    </a:cubicBezTo>
                    <a:cubicBezTo>
                      <a:pt x="50" y="14"/>
                      <a:pt x="47" y="16"/>
                      <a:pt x="44" y="17"/>
                    </a:cubicBezTo>
                    <a:cubicBezTo>
                      <a:pt x="41" y="18"/>
                      <a:pt x="38" y="18"/>
                      <a:pt x="35" y="19"/>
                    </a:cubicBezTo>
                    <a:cubicBezTo>
                      <a:pt x="32" y="20"/>
                      <a:pt x="29" y="20"/>
                      <a:pt x="26" y="21"/>
                    </a:cubicBezTo>
                    <a:cubicBezTo>
                      <a:pt x="22" y="21"/>
                      <a:pt x="19" y="19"/>
                      <a:pt x="15" y="20"/>
                    </a:cubicBezTo>
                    <a:cubicBezTo>
                      <a:pt x="12" y="20"/>
                      <a:pt x="8" y="20"/>
                      <a:pt x="5" y="21"/>
                    </a:cubicBezTo>
                    <a:cubicBezTo>
                      <a:pt x="3" y="22"/>
                      <a:pt x="3" y="22"/>
                      <a:pt x="0" y="21"/>
                    </a:cubicBezTo>
                  </a:path>
                </a:pathLst>
              </a:custGeom>
              <a:solidFill>
                <a:srgbClr val="AD014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410" name="Freeform 260"/>
              <p:cNvSpPr>
                <a:spLocks/>
              </p:cNvSpPr>
              <p:nvPr/>
            </p:nvSpPr>
            <p:spPr bwMode="auto">
              <a:xfrm>
                <a:off x="3710" y="3381"/>
                <a:ext cx="130" cy="59"/>
              </a:xfrm>
              <a:custGeom>
                <a:avLst/>
                <a:gdLst>
                  <a:gd name="T0" fmla="*/ 4 w 52"/>
                  <a:gd name="T1" fmla="*/ 22 h 22"/>
                  <a:gd name="T2" fmla="*/ 0 w 52"/>
                  <a:gd name="T3" fmla="*/ 15 h 22"/>
                  <a:gd name="T4" fmla="*/ 4 w 52"/>
                  <a:gd name="T5" fmla="*/ 10 h 22"/>
                  <a:gd name="T6" fmla="*/ 15 w 52"/>
                  <a:gd name="T7" fmla="*/ 1 h 22"/>
                  <a:gd name="T8" fmla="*/ 33 w 52"/>
                  <a:gd name="T9" fmla="*/ 2 h 22"/>
                  <a:gd name="T10" fmla="*/ 41 w 52"/>
                  <a:gd name="T11" fmla="*/ 1 h 22"/>
                  <a:gd name="T12" fmla="*/ 52 w 52"/>
                  <a:gd name="T13" fmla="*/ 8 h 22"/>
                  <a:gd name="T14" fmla="*/ 44 w 52"/>
                  <a:gd name="T15" fmla="*/ 4 h 22"/>
                  <a:gd name="T16" fmla="*/ 34 w 52"/>
                  <a:gd name="T17" fmla="*/ 4 h 22"/>
                  <a:gd name="T18" fmla="*/ 15 w 52"/>
                  <a:gd name="T19" fmla="*/ 5 h 22"/>
                  <a:gd name="T20" fmla="*/ 9 w 52"/>
                  <a:gd name="T21" fmla="*/ 8 h 22"/>
                  <a:gd name="T22" fmla="*/ 5 w 52"/>
                  <a:gd name="T23" fmla="*/ 12 h 22"/>
                  <a:gd name="T24" fmla="*/ 4 w 52"/>
                  <a:gd name="T25"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22">
                    <a:moveTo>
                      <a:pt x="4" y="22"/>
                    </a:moveTo>
                    <a:cubicBezTo>
                      <a:pt x="2" y="22"/>
                      <a:pt x="0" y="17"/>
                      <a:pt x="0" y="15"/>
                    </a:cubicBezTo>
                    <a:cubicBezTo>
                      <a:pt x="1" y="13"/>
                      <a:pt x="3" y="11"/>
                      <a:pt x="4" y="10"/>
                    </a:cubicBezTo>
                    <a:cubicBezTo>
                      <a:pt x="7" y="6"/>
                      <a:pt x="10" y="2"/>
                      <a:pt x="15" y="1"/>
                    </a:cubicBezTo>
                    <a:cubicBezTo>
                      <a:pt x="21" y="0"/>
                      <a:pt x="27" y="2"/>
                      <a:pt x="33" y="2"/>
                    </a:cubicBezTo>
                    <a:cubicBezTo>
                      <a:pt x="36" y="2"/>
                      <a:pt x="38" y="1"/>
                      <a:pt x="41" y="1"/>
                    </a:cubicBezTo>
                    <a:cubicBezTo>
                      <a:pt x="45" y="3"/>
                      <a:pt x="49" y="6"/>
                      <a:pt x="52" y="8"/>
                    </a:cubicBezTo>
                    <a:cubicBezTo>
                      <a:pt x="49" y="7"/>
                      <a:pt x="47" y="5"/>
                      <a:pt x="44" y="4"/>
                    </a:cubicBezTo>
                    <a:cubicBezTo>
                      <a:pt x="41" y="4"/>
                      <a:pt x="37" y="4"/>
                      <a:pt x="34" y="4"/>
                    </a:cubicBezTo>
                    <a:cubicBezTo>
                      <a:pt x="28" y="4"/>
                      <a:pt x="21" y="3"/>
                      <a:pt x="15" y="5"/>
                    </a:cubicBezTo>
                    <a:cubicBezTo>
                      <a:pt x="13" y="5"/>
                      <a:pt x="11" y="7"/>
                      <a:pt x="9" y="8"/>
                    </a:cubicBezTo>
                    <a:cubicBezTo>
                      <a:pt x="8" y="10"/>
                      <a:pt x="6" y="11"/>
                      <a:pt x="5" y="12"/>
                    </a:cubicBezTo>
                    <a:cubicBezTo>
                      <a:pt x="3" y="16"/>
                      <a:pt x="4" y="19"/>
                      <a:pt x="4" y="22"/>
                    </a:cubicBezTo>
                  </a:path>
                </a:pathLst>
              </a:custGeom>
              <a:solidFill>
                <a:srgbClr val="E7869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411" name="Freeform 261"/>
              <p:cNvSpPr>
                <a:spLocks/>
              </p:cNvSpPr>
              <p:nvPr/>
            </p:nvSpPr>
            <p:spPr bwMode="auto">
              <a:xfrm>
                <a:off x="3713" y="3381"/>
                <a:ext cx="80" cy="38"/>
              </a:xfrm>
              <a:custGeom>
                <a:avLst/>
                <a:gdLst>
                  <a:gd name="T0" fmla="*/ 0 w 32"/>
                  <a:gd name="T1" fmla="*/ 14 h 14"/>
                  <a:gd name="T2" fmla="*/ 6 w 32"/>
                  <a:gd name="T3" fmla="*/ 7 h 14"/>
                  <a:gd name="T4" fmla="*/ 19 w 32"/>
                  <a:gd name="T5" fmla="*/ 0 h 14"/>
                  <a:gd name="T6" fmla="*/ 32 w 32"/>
                  <a:gd name="T7" fmla="*/ 2 h 14"/>
                  <a:gd name="T8" fmla="*/ 18 w 32"/>
                  <a:gd name="T9" fmla="*/ 2 h 14"/>
                  <a:gd name="T10" fmla="*/ 8 w 32"/>
                  <a:gd name="T11" fmla="*/ 6 h 14"/>
                  <a:gd name="T12" fmla="*/ 0 w 32"/>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32" h="14">
                    <a:moveTo>
                      <a:pt x="0" y="14"/>
                    </a:moveTo>
                    <a:cubicBezTo>
                      <a:pt x="0" y="12"/>
                      <a:pt x="4" y="10"/>
                      <a:pt x="6" y="7"/>
                    </a:cubicBezTo>
                    <a:cubicBezTo>
                      <a:pt x="8" y="4"/>
                      <a:pt x="11" y="0"/>
                      <a:pt x="19" y="0"/>
                    </a:cubicBezTo>
                    <a:cubicBezTo>
                      <a:pt x="27" y="1"/>
                      <a:pt x="30" y="2"/>
                      <a:pt x="32" y="2"/>
                    </a:cubicBezTo>
                    <a:cubicBezTo>
                      <a:pt x="28" y="2"/>
                      <a:pt x="21" y="1"/>
                      <a:pt x="18" y="2"/>
                    </a:cubicBezTo>
                    <a:cubicBezTo>
                      <a:pt x="16" y="2"/>
                      <a:pt x="11" y="2"/>
                      <a:pt x="8" y="6"/>
                    </a:cubicBezTo>
                    <a:cubicBezTo>
                      <a:pt x="5" y="10"/>
                      <a:pt x="1" y="11"/>
                      <a:pt x="0" y="1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412" name="Freeform 262"/>
              <p:cNvSpPr>
                <a:spLocks/>
              </p:cNvSpPr>
              <p:nvPr/>
            </p:nvSpPr>
            <p:spPr bwMode="auto">
              <a:xfrm>
                <a:off x="3625" y="3304"/>
                <a:ext cx="280" cy="208"/>
              </a:xfrm>
              <a:custGeom>
                <a:avLst/>
                <a:gdLst>
                  <a:gd name="T0" fmla="*/ 112 w 112"/>
                  <a:gd name="T1" fmla="*/ 54 h 78"/>
                  <a:gd name="T2" fmla="*/ 106 w 112"/>
                  <a:gd name="T3" fmla="*/ 52 h 78"/>
                  <a:gd name="T4" fmla="*/ 95 w 112"/>
                  <a:gd name="T5" fmla="*/ 41 h 78"/>
                  <a:gd name="T6" fmla="*/ 94 w 112"/>
                  <a:gd name="T7" fmla="*/ 35 h 78"/>
                  <a:gd name="T8" fmla="*/ 96 w 112"/>
                  <a:gd name="T9" fmla="*/ 27 h 78"/>
                  <a:gd name="T10" fmla="*/ 92 w 112"/>
                  <a:gd name="T11" fmla="*/ 34 h 78"/>
                  <a:gd name="T12" fmla="*/ 88 w 112"/>
                  <a:gd name="T13" fmla="*/ 35 h 78"/>
                  <a:gd name="T14" fmla="*/ 78 w 112"/>
                  <a:gd name="T15" fmla="*/ 29 h 78"/>
                  <a:gd name="T16" fmla="*/ 76 w 112"/>
                  <a:gd name="T17" fmla="*/ 24 h 78"/>
                  <a:gd name="T18" fmla="*/ 81 w 112"/>
                  <a:gd name="T19" fmla="*/ 13 h 78"/>
                  <a:gd name="T20" fmla="*/ 74 w 112"/>
                  <a:gd name="T21" fmla="*/ 24 h 78"/>
                  <a:gd name="T22" fmla="*/ 69 w 112"/>
                  <a:gd name="T23" fmla="*/ 28 h 78"/>
                  <a:gd name="T24" fmla="*/ 51 w 112"/>
                  <a:gd name="T25" fmla="*/ 27 h 78"/>
                  <a:gd name="T26" fmla="*/ 45 w 112"/>
                  <a:gd name="T27" fmla="*/ 23 h 78"/>
                  <a:gd name="T28" fmla="*/ 43 w 112"/>
                  <a:gd name="T29" fmla="*/ 17 h 78"/>
                  <a:gd name="T30" fmla="*/ 42 w 112"/>
                  <a:gd name="T31" fmla="*/ 0 h 78"/>
                  <a:gd name="T32" fmla="*/ 40 w 112"/>
                  <a:gd name="T33" fmla="*/ 11 h 78"/>
                  <a:gd name="T34" fmla="*/ 32 w 112"/>
                  <a:gd name="T35" fmla="*/ 9 h 78"/>
                  <a:gd name="T36" fmla="*/ 40 w 112"/>
                  <a:gd name="T37" fmla="*/ 15 h 78"/>
                  <a:gd name="T38" fmla="*/ 41 w 112"/>
                  <a:gd name="T39" fmla="*/ 21 h 78"/>
                  <a:gd name="T40" fmla="*/ 34 w 112"/>
                  <a:gd name="T41" fmla="*/ 39 h 78"/>
                  <a:gd name="T42" fmla="*/ 27 w 112"/>
                  <a:gd name="T43" fmla="*/ 42 h 78"/>
                  <a:gd name="T44" fmla="*/ 0 w 112"/>
                  <a:gd name="T45" fmla="*/ 51 h 78"/>
                  <a:gd name="T46" fmla="*/ 28 w 112"/>
                  <a:gd name="T47" fmla="*/ 45 h 78"/>
                  <a:gd name="T48" fmla="*/ 34 w 112"/>
                  <a:gd name="T49" fmla="*/ 52 h 78"/>
                  <a:gd name="T50" fmla="*/ 36 w 112"/>
                  <a:gd name="T51" fmla="*/ 56 h 78"/>
                  <a:gd name="T52" fmla="*/ 37 w 112"/>
                  <a:gd name="T53" fmla="*/ 64 h 78"/>
                  <a:gd name="T54" fmla="*/ 32 w 112"/>
                  <a:gd name="T55" fmla="*/ 74 h 78"/>
                  <a:gd name="T56" fmla="*/ 40 w 112"/>
                  <a:gd name="T57" fmla="*/ 66 h 78"/>
                  <a:gd name="T58" fmla="*/ 42 w 112"/>
                  <a:gd name="T59" fmla="*/ 65 h 78"/>
                  <a:gd name="T60" fmla="*/ 61 w 112"/>
                  <a:gd name="T61" fmla="*/ 66 h 78"/>
                  <a:gd name="T62" fmla="*/ 63 w 112"/>
                  <a:gd name="T63" fmla="*/ 68 h 78"/>
                  <a:gd name="T64" fmla="*/ 64 w 112"/>
                  <a:gd name="T65" fmla="*/ 78 h 78"/>
                  <a:gd name="T66" fmla="*/ 66 w 112"/>
                  <a:gd name="T67" fmla="*/ 67 h 78"/>
                  <a:gd name="T68" fmla="*/ 68 w 112"/>
                  <a:gd name="T69" fmla="*/ 65 h 78"/>
                  <a:gd name="T70" fmla="*/ 84 w 112"/>
                  <a:gd name="T71" fmla="*/ 65 h 78"/>
                  <a:gd name="T72" fmla="*/ 95 w 112"/>
                  <a:gd name="T73" fmla="*/ 71 h 78"/>
                  <a:gd name="T74" fmla="*/ 92 w 112"/>
                  <a:gd name="T75" fmla="*/ 66 h 78"/>
                  <a:gd name="T76" fmla="*/ 91 w 112"/>
                  <a:gd name="T77" fmla="*/ 61 h 78"/>
                  <a:gd name="T78" fmla="*/ 97 w 112"/>
                  <a:gd name="T79" fmla="*/ 55 h 78"/>
                  <a:gd name="T80" fmla="*/ 103 w 112"/>
                  <a:gd name="T81" fmla="*/ 53 h 78"/>
                  <a:gd name="T82" fmla="*/ 110 w 112"/>
                  <a:gd name="T83" fmla="*/ 55 h 78"/>
                  <a:gd name="T84" fmla="*/ 112 w 112"/>
                  <a:gd name="T85" fmla="*/ 57 h 78"/>
                  <a:gd name="T86" fmla="*/ 112 w 112"/>
                  <a:gd name="T87" fmla="*/ 55 h 78"/>
                  <a:gd name="T88" fmla="*/ 112 w 112"/>
                  <a:gd name="T89" fmla="*/ 55 h 78"/>
                  <a:gd name="T90" fmla="*/ 112 w 112"/>
                  <a:gd name="T91" fmla="*/ 55 h 78"/>
                  <a:gd name="T92" fmla="*/ 112 w 112"/>
                  <a:gd name="T93" fmla="*/ 5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2" h="78">
                    <a:moveTo>
                      <a:pt x="112" y="54"/>
                    </a:moveTo>
                    <a:cubicBezTo>
                      <a:pt x="110" y="53"/>
                      <a:pt x="108" y="53"/>
                      <a:pt x="106" y="52"/>
                    </a:cubicBezTo>
                    <a:cubicBezTo>
                      <a:pt x="99" y="50"/>
                      <a:pt x="97" y="44"/>
                      <a:pt x="95" y="41"/>
                    </a:cubicBezTo>
                    <a:cubicBezTo>
                      <a:pt x="95" y="39"/>
                      <a:pt x="94" y="37"/>
                      <a:pt x="94" y="35"/>
                    </a:cubicBezTo>
                    <a:cubicBezTo>
                      <a:pt x="95" y="32"/>
                      <a:pt x="95" y="28"/>
                      <a:pt x="96" y="27"/>
                    </a:cubicBezTo>
                    <a:cubicBezTo>
                      <a:pt x="96" y="27"/>
                      <a:pt x="94" y="30"/>
                      <a:pt x="92" y="34"/>
                    </a:cubicBezTo>
                    <a:cubicBezTo>
                      <a:pt x="92" y="35"/>
                      <a:pt x="89" y="36"/>
                      <a:pt x="88" y="35"/>
                    </a:cubicBezTo>
                    <a:cubicBezTo>
                      <a:pt x="85" y="33"/>
                      <a:pt x="81" y="31"/>
                      <a:pt x="78" y="29"/>
                    </a:cubicBezTo>
                    <a:cubicBezTo>
                      <a:pt x="77" y="29"/>
                      <a:pt x="76" y="27"/>
                      <a:pt x="76" y="24"/>
                    </a:cubicBezTo>
                    <a:cubicBezTo>
                      <a:pt x="77" y="20"/>
                      <a:pt x="79" y="13"/>
                      <a:pt x="81" y="13"/>
                    </a:cubicBezTo>
                    <a:cubicBezTo>
                      <a:pt x="78" y="14"/>
                      <a:pt x="75" y="19"/>
                      <a:pt x="74" y="24"/>
                    </a:cubicBezTo>
                    <a:cubicBezTo>
                      <a:pt x="73" y="26"/>
                      <a:pt x="72" y="27"/>
                      <a:pt x="69" y="28"/>
                    </a:cubicBezTo>
                    <a:cubicBezTo>
                      <a:pt x="63" y="28"/>
                      <a:pt x="57" y="28"/>
                      <a:pt x="51" y="27"/>
                    </a:cubicBezTo>
                    <a:cubicBezTo>
                      <a:pt x="46" y="26"/>
                      <a:pt x="45" y="24"/>
                      <a:pt x="45" y="23"/>
                    </a:cubicBezTo>
                    <a:cubicBezTo>
                      <a:pt x="44" y="21"/>
                      <a:pt x="43" y="17"/>
                      <a:pt x="43" y="17"/>
                    </a:cubicBezTo>
                    <a:cubicBezTo>
                      <a:pt x="43" y="17"/>
                      <a:pt x="40" y="5"/>
                      <a:pt x="42" y="0"/>
                    </a:cubicBezTo>
                    <a:cubicBezTo>
                      <a:pt x="41" y="4"/>
                      <a:pt x="40" y="7"/>
                      <a:pt x="40" y="11"/>
                    </a:cubicBezTo>
                    <a:cubicBezTo>
                      <a:pt x="38" y="10"/>
                      <a:pt x="35" y="9"/>
                      <a:pt x="32" y="9"/>
                    </a:cubicBezTo>
                    <a:cubicBezTo>
                      <a:pt x="36" y="9"/>
                      <a:pt x="39" y="12"/>
                      <a:pt x="40" y="15"/>
                    </a:cubicBezTo>
                    <a:cubicBezTo>
                      <a:pt x="40" y="17"/>
                      <a:pt x="41" y="19"/>
                      <a:pt x="41" y="21"/>
                    </a:cubicBezTo>
                    <a:cubicBezTo>
                      <a:pt x="43" y="30"/>
                      <a:pt x="37" y="36"/>
                      <a:pt x="34" y="39"/>
                    </a:cubicBezTo>
                    <a:cubicBezTo>
                      <a:pt x="33" y="40"/>
                      <a:pt x="30" y="42"/>
                      <a:pt x="27" y="42"/>
                    </a:cubicBezTo>
                    <a:cubicBezTo>
                      <a:pt x="16" y="41"/>
                      <a:pt x="7" y="45"/>
                      <a:pt x="0" y="51"/>
                    </a:cubicBezTo>
                    <a:cubicBezTo>
                      <a:pt x="7" y="46"/>
                      <a:pt x="16" y="44"/>
                      <a:pt x="28" y="45"/>
                    </a:cubicBezTo>
                    <a:cubicBezTo>
                      <a:pt x="31" y="46"/>
                      <a:pt x="33" y="49"/>
                      <a:pt x="34" y="52"/>
                    </a:cubicBezTo>
                    <a:cubicBezTo>
                      <a:pt x="35" y="53"/>
                      <a:pt x="36" y="54"/>
                      <a:pt x="36" y="56"/>
                    </a:cubicBezTo>
                    <a:cubicBezTo>
                      <a:pt x="38" y="59"/>
                      <a:pt x="38" y="62"/>
                      <a:pt x="37" y="64"/>
                    </a:cubicBezTo>
                    <a:cubicBezTo>
                      <a:pt x="37" y="70"/>
                      <a:pt x="37" y="72"/>
                      <a:pt x="32" y="74"/>
                    </a:cubicBezTo>
                    <a:cubicBezTo>
                      <a:pt x="37" y="71"/>
                      <a:pt x="39" y="71"/>
                      <a:pt x="40" y="66"/>
                    </a:cubicBezTo>
                    <a:cubicBezTo>
                      <a:pt x="40" y="65"/>
                      <a:pt x="41" y="64"/>
                      <a:pt x="42" y="65"/>
                    </a:cubicBezTo>
                    <a:cubicBezTo>
                      <a:pt x="48" y="67"/>
                      <a:pt x="55" y="66"/>
                      <a:pt x="61" y="66"/>
                    </a:cubicBezTo>
                    <a:cubicBezTo>
                      <a:pt x="63" y="66"/>
                      <a:pt x="63" y="67"/>
                      <a:pt x="63" y="68"/>
                    </a:cubicBezTo>
                    <a:cubicBezTo>
                      <a:pt x="63" y="71"/>
                      <a:pt x="63" y="76"/>
                      <a:pt x="64" y="78"/>
                    </a:cubicBezTo>
                    <a:cubicBezTo>
                      <a:pt x="63" y="75"/>
                      <a:pt x="64" y="70"/>
                      <a:pt x="66" y="67"/>
                    </a:cubicBezTo>
                    <a:cubicBezTo>
                      <a:pt x="66" y="67"/>
                      <a:pt x="67" y="66"/>
                      <a:pt x="68" y="65"/>
                    </a:cubicBezTo>
                    <a:cubicBezTo>
                      <a:pt x="70" y="64"/>
                      <a:pt x="74" y="63"/>
                      <a:pt x="84" y="65"/>
                    </a:cubicBezTo>
                    <a:cubicBezTo>
                      <a:pt x="90" y="66"/>
                      <a:pt x="93" y="67"/>
                      <a:pt x="95" y="71"/>
                    </a:cubicBezTo>
                    <a:cubicBezTo>
                      <a:pt x="94" y="68"/>
                      <a:pt x="94" y="68"/>
                      <a:pt x="92" y="66"/>
                    </a:cubicBezTo>
                    <a:cubicBezTo>
                      <a:pt x="90" y="64"/>
                      <a:pt x="89" y="62"/>
                      <a:pt x="91" y="61"/>
                    </a:cubicBezTo>
                    <a:cubicBezTo>
                      <a:pt x="93" y="59"/>
                      <a:pt x="95" y="57"/>
                      <a:pt x="97" y="55"/>
                    </a:cubicBezTo>
                    <a:cubicBezTo>
                      <a:pt x="99" y="53"/>
                      <a:pt x="102" y="53"/>
                      <a:pt x="103" y="53"/>
                    </a:cubicBezTo>
                    <a:cubicBezTo>
                      <a:pt x="104" y="54"/>
                      <a:pt x="109" y="55"/>
                      <a:pt x="110" y="55"/>
                    </a:cubicBezTo>
                    <a:cubicBezTo>
                      <a:pt x="111" y="56"/>
                      <a:pt x="112" y="56"/>
                      <a:pt x="112" y="57"/>
                    </a:cubicBezTo>
                    <a:cubicBezTo>
                      <a:pt x="112" y="55"/>
                      <a:pt x="112" y="55"/>
                      <a:pt x="112" y="55"/>
                    </a:cubicBezTo>
                    <a:cubicBezTo>
                      <a:pt x="112" y="55"/>
                      <a:pt x="112" y="55"/>
                      <a:pt x="112" y="55"/>
                    </a:cubicBezTo>
                    <a:cubicBezTo>
                      <a:pt x="112" y="55"/>
                      <a:pt x="112" y="55"/>
                      <a:pt x="112" y="55"/>
                    </a:cubicBezTo>
                    <a:lnTo>
                      <a:pt x="112" y="54"/>
                    </a:lnTo>
                    <a:close/>
                  </a:path>
                </a:pathLst>
              </a:custGeom>
              <a:noFill/>
              <a:ln w="7938" cap="rnd">
                <a:solidFill>
                  <a:srgbClr val="4C001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413" name="Freeform 263"/>
              <p:cNvSpPr>
                <a:spLocks/>
              </p:cNvSpPr>
              <p:nvPr/>
            </p:nvSpPr>
            <p:spPr bwMode="auto">
              <a:xfrm>
                <a:off x="3765" y="3405"/>
                <a:ext cx="18" cy="19"/>
              </a:xfrm>
              <a:custGeom>
                <a:avLst/>
                <a:gdLst>
                  <a:gd name="T0" fmla="*/ 0 w 7"/>
                  <a:gd name="T1" fmla="*/ 3 h 7"/>
                  <a:gd name="T2" fmla="*/ 4 w 7"/>
                  <a:gd name="T3" fmla="*/ 0 h 7"/>
                  <a:gd name="T4" fmla="*/ 6 w 7"/>
                  <a:gd name="T5" fmla="*/ 4 h 7"/>
                  <a:gd name="T6" fmla="*/ 3 w 7"/>
                  <a:gd name="T7" fmla="*/ 6 h 7"/>
                  <a:gd name="T8" fmla="*/ 0 w 7"/>
                  <a:gd name="T9" fmla="*/ 3 h 7"/>
                </a:gdLst>
                <a:ahLst/>
                <a:cxnLst>
                  <a:cxn ang="0">
                    <a:pos x="T0" y="T1"/>
                  </a:cxn>
                  <a:cxn ang="0">
                    <a:pos x="T2" y="T3"/>
                  </a:cxn>
                  <a:cxn ang="0">
                    <a:pos x="T4" y="T5"/>
                  </a:cxn>
                  <a:cxn ang="0">
                    <a:pos x="T6" y="T7"/>
                  </a:cxn>
                  <a:cxn ang="0">
                    <a:pos x="T8" y="T9"/>
                  </a:cxn>
                </a:cxnLst>
                <a:rect l="0" t="0" r="r" b="b"/>
                <a:pathLst>
                  <a:path w="7" h="7">
                    <a:moveTo>
                      <a:pt x="0" y="3"/>
                    </a:moveTo>
                    <a:cubicBezTo>
                      <a:pt x="0" y="1"/>
                      <a:pt x="2" y="0"/>
                      <a:pt x="4" y="0"/>
                    </a:cubicBezTo>
                    <a:cubicBezTo>
                      <a:pt x="5" y="0"/>
                      <a:pt x="7" y="2"/>
                      <a:pt x="6" y="4"/>
                    </a:cubicBezTo>
                    <a:cubicBezTo>
                      <a:pt x="6" y="5"/>
                      <a:pt x="5" y="7"/>
                      <a:pt x="3" y="6"/>
                    </a:cubicBezTo>
                    <a:cubicBezTo>
                      <a:pt x="1" y="6"/>
                      <a:pt x="0" y="4"/>
                      <a:pt x="0" y="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414" name="Freeform 264"/>
              <p:cNvSpPr>
                <a:spLocks/>
              </p:cNvSpPr>
              <p:nvPr/>
            </p:nvSpPr>
            <p:spPr bwMode="auto">
              <a:xfrm>
                <a:off x="3785" y="3403"/>
                <a:ext cx="8" cy="8"/>
              </a:xfrm>
              <a:custGeom>
                <a:avLst/>
                <a:gdLst>
                  <a:gd name="T0" fmla="*/ 0 w 3"/>
                  <a:gd name="T1" fmla="*/ 2 h 3"/>
                  <a:gd name="T2" fmla="*/ 2 w 3"/>
                  <a:gd name="T3" fmla="*/ 0 h 3"/>
                  <a:gd name="T4" fmla="*/ 3 w 3"/>
                  <a:gd name="T5" fmla="*/ 2 h 3"/>
                  <a:gd name="T6" fmla="*/ 1 w 3"/>
                  <a:gd name="T7" fmla="*/ 3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0" y="1"/>
                      <a:pt x="1" y="0"/>
                      <a:pt x="2" y="0"/>
                    </a:cubicBezTo>
                    <a:cubicBezTo>
                      <a:pt x="2" y="0"/>
                      <a:pt x="3" y="1"/>
                      <a:pt x="3" y="2"/>
                    </a:cubicBezTo>
                    <a:cubicBezTo>
                      <a:pt x="3" y="3"/>
                      <a:pt x="2" y="3"/>
                      <a:pt x="1" y="3"/>
                    </a:cubicBezTo>
                    <a:cubicBezTo>
                      <a:pt x="0" y="3"/>
                      <a:pt x="0" y="2"/>
                      <a:pt x="0" y="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415" name="Freeform 265"/>
              <p:cNvSpPr>
                <a:spLocks/>
              </p:cNvSpPr>
              <p:nvPr/>
            </p:nvSpPr>
            <p:spPr bwMode="auto">
              <a:xfrm>
                <a:off x="3758" y="3419"/>
                <a:ext cx="10" cy="13"/>
              </a:xfrm>
              <a:custGeom>
                <a:avLst/>
                <a:gdLst>
                  <a:gd name="T0" fmla="*/ 0 w 4"/>
                  <a:gd name="T1" fmla="*/ 2 h 5"/>
                  <a:gd name="T2" fmla="*/ 2 w 4"/>
                  <a:gd name="T3" fmla="*/ 1 h 5"/>
                  <a:gd name="T4" fmla="*/ 4 w 4"/>
                  <a:gd name="T5" fmla="*/ 3 h 5"/>
                  <a:gd name="T6" fmla="*/ 2 w 4"/>
                  <a:gd name="T7" fmla="*/ 5 h 5"/>
                  <a:gd name="T8" fmla="*/ 0 w 4"/>
                  <a:gd name="T9" fmla="*/ 2 h 5"/>
                </a:gdLst>
                <a:ahLst/>
                <a:cxnLst>
                  <a:cxn ang="0">
                    <a:pos x="T0" y="T1"/>
                  </a:cxn>
                  <a:cxn ang="0">
                    <a:pos x="T2" y="T3"/>
                  </a:cxn>
                  <a:cxn ang="0">
                    <a:pos x="T4" y="T5"/>
                  </a:cxn>
                  <a:cxn ang="0">
                    <a:pos x="T6" y="T7"/>
                  </a:cxn>
                  <a:cxn ang="0">
                    <a:pos x="T8" y="T9"/>
                  </a:cxn>
                </a:cxnLst>
                <a:rect l="0" t="0" r="r" b="b"/>
                <a:pathLst>
                  <a:path w="4" h="5">
                    <a:moveTo>
                      <a:pt x="0" y="2"/>
                    </a:moveTo>
                    <a:cubicBezTo>
                      <a:pt x="0" y="1"/>
                      <a:pt x="1" y="0"/>
                      <a:pt x="2" y="1"/>
                    </a:cubicBezTo>
                    <a:cubicBezTo>
                      <a:pt x="3" y="1"/>
                      <a:pt x="4" y="2"/>
                      <a:pt x="4" y="3"/>
                    </a:cubicBezTo>
                    <a:cubicBezTo>
                      <a:pt x="4" y="4"/>
                      <a:pt x="3" y="5"/>
                      <a:pt x="2" y="5"/>
                    </a:cubicBezTo>
                    <a:cubicBezTo>
                      <a:pt x="1" y="4"/>
                      <a:pt x="0" y="3"/>
                      <a:pt x="0" y="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416" name="Freeform 266"/>
              <p:cNvSpPr>
                <a:spLocks/>
              </p:cNvSpPr>
              <p:nvPr/>
            </p:nvSpPr>
            <p:spPr bwMode="auto">
              <a:xfrm>
                <a:off x="3178" y="2987"/>
                <a:ext cx="177" cy="221"/>
              </a:xfrm>
              <a:custGeom>
                <a:avLst/>
                <a:gdLst>
                  <a:gd name="T0" fmla="*/ 18 w 71"/>
                  <a:gd name="T1" fmla="*/ 7 h 83"/>
                  <a:gd name="T2" fmla="*/ 4 w 71"/>
                  <a:gd name="T3" fmla="*/ 43 h 83"/>
                  <a:gd name="T4" fmla="*/ 21 w 71"/>
                  <a:gd name="T5" fmla="*/ 80 h 83"/>
                  <a:gd name="T6" fmla="*/ 65 w 71"/>
                  <a:gd name="T7" fmla="*/ 70 h 83"/>
                  <a:gd name="T8" fmla="*/ 59 w 71"/>
                  <a:gd name="T9" fmla="*/ 28 h 83"/>
                  <a:gd name="T10" fmla="*/ 18 w 71"/>
                  <a:gd name="T11" fmla="*/ 7 h 83"/>
                </a:gdLst>
                <a:ahLst/>
                <a:cxnLst>
                  <a:cxn ang="0">
                    <a:pos x="T0" y="T1"/>
                  </a:cxn>
                  <a:cxn ang="0">
                    <a:pos x="T2" y="T3"/>
                  </a:cxn>
                  <a:cxn ang="0">
                    <a:pos x="T4" y="T5"/>
                  </a:cxn>
                  <a:cxn ang="0">
                    <a:pos x="T6" y="T7"/>
                  </a:cxn>
                  <a:cxn ang="0">
                    <a:pos x="T8" y="T9"/>
                  </a:cxn>
                  <a:cxn ang="0">
                    <a:pos x="T10" y="T11"/>
                  </a:cxn>
                </a:cxnLst>
                <a:rect l="0" t="0" r="r" b="b"/>
                <a:pathLst>
                  <a:path w="71" h="83">
                    <a:moveTo>
                      <a:pt x="18" y="7"/>
                    </a:moveTo>
                    <a:cubicBezTo>
                      <a:pt x="7" y="10"/>
                      <a:pt x="0" y="21"/>
                      <a:pt x="4" y="43"/>
                    </a:cubicBezTo>
                    <a:cubicBezTo>
                      <a:pt x="8" y="65"/>
                      <a:pt x="15" y="78"/>
                      <a:pt x="21" y="80"/>
                    </a:cubicBezTo>
                    <a:cubicBezTo>
                      <a:pt x="28" y="83"/>
                      <a:pt x="59" y="75"/>
                      <a:pt x="65" y="70"/>
                    </a:cubicBezTo>
                    <a:cubicBezTo>
                      <a:pt x="71" y="64"/>
                      <a:pt x="64" y="46"/>
                      <a:pt x="59" y="28"/>
                    </a:cubicBezTo>
                    <a:cubicBezTo>
                      <a:pt x="54" y="11"/>
                      <a:pt x="42" y="0"/>
                      <a:pt x="18" y="7"/>
                    </a:cubicBezTo>
                    <a:close/>
                  </a:path>
                </a:pathLst>
              </a:custGeom>
              <a:solidFill>
                <a:srgbClr val="FED182"/>
              </a:solidFill>
              <a:ln w="7938" cap="rnd">
                <a:solidFill>
                  <a:srgbClr val="333333"/>
                </a:solidFill>
                <a:prstDash val="solid"/>
                <a:round/>
                <a:headEnd/>
                <a:tailEnd/>
              </a:ln>
            </p:spPr>
            <p:txBody>
              <a:bodyPr/>
              <a:lstStyle/>
              <a:p>
                <a:endParaRPr lang="es-ES">
                  <a:solidFill>
                    <a:srgbClr val="547C42"/>
                  </a:solidFill>
                </a:endParaRPr>
              </a:p>
            </p:txBody>
          </p:sp>
          <p:sp>
            <p:nvSpPr>
              <p:cNvPr id="417" name="Freeform 267"/>
              <p:cNvSpPr>
                <a:spLocks/>
              </p:cNvSpPr>
              <p:nvPr/>
            </p:nvSpPr>
            <p:spPr bwMode="auto">
              <a:xfrm>
                <a:off x="3220" y="3011"/>
                <a:ext cx="113" cy="186"/>
              </a:xfrm>
              <a:custGeom>
                <a:avLst/>
                <a:gdLst>
                  <a:gd name="T0" fmla="*/ 16 w 45"/>
                  <a:gd name="T1" fmla="*/ 68 h 70"/>
                  <a:gd name="T2" fmla="*/ 25 w 45"/>
                  <a:gd name="T3" fmla="*/ 64 h 70"/>
                  <a:gd name="T4" fmla="*/ 35 w 45"/>
                  <a:gd name="T5" fmla="*/ 61 h 70"/>
                  <a:gd name="T6" fmla="*/ 44 w 45"/>
                  <a:gd name="T7" fmla="*/ 44 h 70"/>
                  <a:gd name="T8" fmla="*/ 36 w 45"/>
                  <a:gd name="T9" fmla="*/ 20 h 70"/>
                  <a:gd name="T10" fmla="*/ 17 w 45"/>
                  <a:gd name="T11" fmla="*/ 0 h 70"/>
                  <a:gd name="T12" fmla="*/ 30 w 45"/>
                  <a:gd name="T13" fmla="*/ 17 h 70"/>
                  <a:gd name="T14" fmla="*/ 30 w 45"/>
                  <a:gd name="T15" fmla="*/ 27 h 70"/>
                  <a:gd name="T16" fmla="*/ 32 w 45"/>
                  <a:gd name="T17" fmla="*/ 35 h 70"/>
                  <a:gd name="T18" fmla="*/ 31 w 45"/>
                  <a:gd name="T19" fmla="*/ 44 h 70"/>
                  <a:gd name="T20" fmla="*/ 17 w 45"/>
                  <a:gd name="T21" fmla="*/ 62 h 70"/>
                  <a:gd name="T22" fmla="*/ 9 w 45"/>
                  <a:gd name="T23" fmla="*/ 64 h 70"/>
                  <a:gd name="T24" fmla="*/ 0 w 45"/>
                  <a:gd name="T25" fmla="*/ 60 h 70"/>
                  <a:gd name="T26" fmla="*/ 6 w 45"/>
                  <a:gd name="T27" fmla="*/ 68 h 70"/>
                  <a:gd name="T28" fmla="*/ 17 w 45"/>
                  <a:gd name="T29"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70">
                    <a:moveTo>
                      <a:pt x="16" y="68"/>
                    </a:moveTo>
                    <a:cubicBezTo>
                      <a:pt x="18" y="66"/>
                      <a:pt x="22" y="66"/>
                      <a:pt x="25" y="64"/>
                    </a:cubicBezTo>
                    <a:cubicBezTo>
                      <a:pt x="28" y="63"/>
                      <a:pt x="32" y="62"/>
                      <a:pt x="35" y="61"/>
                    </a:cubicBezTo>
                    <a:cubicBezTo>
                      <a:pt x="43" y="57"/>
                      <a:pt x="45" y="53"/>
                      <a:pt x="44" y="44"/>
                    </a:cubicBezTo>
                    <a:cubicBezTo>
                      <a:pt x="43" y="35"/>
                      <a:pt x="39" y="28"/>
                      <a:pt x="36" y="20"/>
                    </a:cubicBezTo>
                    <a:cubicBezTo>
                      <a:pt x="33" y="11"/>
                      <a:pt x="29" y="2"/>
                      <a:pt x="17" y="0"/>
                    </a:cubicBezTo>
                    <a:cubicBezTo>
                      <a:pt x="22" y="3"/>
                      <a:pt x="28" y="12"/>
                      <a:pt x="30" y="17"/>
                    </a:cubicBezTo>
                    <a:cubicBezTo>
                      <a:pt x="31" y="21"/>
                      <a:pt x="29" y="23"/>
                      <a:pt x="30" y="27"/>
                    </a:cubicBezTo>
                    <a:cubicBezTo>
                      <a:pt x="30" y="30"/>
                      <a:pt x="32" y="32"/>
                      <a:pt x="32" y="35"/>
                    </a:cubicBezTo>
                    <a:cubicBezTo>
                      <a:pt x="33" y="38"/>
                      <a:pt x="32" y="41"/>
                      <a:pt x="31" y="44"/>
                    </a:cubicBezTo>
                    <a:cubicBezTo>
                      <a:pt x="29" y="52"/>
                      <a:pt x="24" y="58"/>
                      <a:pt x="17" y="62"/>
                    </a:cubicBezTo>
                    <a:cubicBezTo>
                      <a:pt x="15" y="63"/>
                      <a:pt x="12" y="63"/>
                      <a:pt x="9" y="64"/>
                    </a:cubicBezTo>
                    <a:cubicBezTo>
                      <a:pt x="5" y="64"/>
                      <a:pt x="3" y="63"/>
                      <a:pt x="0" y="60"/>
                    </a:cubicBezTo>
                    <a:cubicBezTo>
                      <a:pt x="0" y="64"/>
                      <a:pt x="3" y="67"/>
                      <a:pt x="6" y="68"/>
                    </a:cubicBezTo>
                    <a:cubicBezTo>
                      <a:pt x="10" y="70"/>
                      <a:pt x="13" y="68"/>
                      <a:pt x="17" y="68"/>
                    </a:cubicBezTo>
                  </a:path>
                </a:pathLst>
              </a:custGeom>
              <a:solidFill>
                <a:srgbClr val="FEBF5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418" name="Freeform 268"/>
              <p:cNvSpPr>
                <a:spLocks/>
              </p:cNvSpPr>
              <p:nvPr/>
            </p:nvSpPr>
            <p:spPr bwMode="auto">
              <a:xfrm>
                <a:off x="3215" y="3061"/>
                <a:ext cx="115" cy="160"/>
              </a:xfrm>
              <a:custGeom>
                <a:avLst/>
                <a:gdLst>
                  <a:gd name="T0" fmla="*/ 30 w 46"/>
                  <a:gd name="T1" fmla="*/ 10 h 60"/>
                  <a:gd name="T2" fmla="*/ 6 w 46"/>
                  <a:gd name="T3" fmla="*/ 14 h 60"/>
                  <a:gd name="T4" fmla="*/ 5 w 46"/>
                  <a:gd name="T5" fmla="*/ 36 h 60"/>
                  <a:gd name="T6" fmla="*/ 30 w 46"/>
                  <a:gd name="T7" fmla="*/ 10 h 60"/>
                </a:gdLst>
                <a:ahLst/>
                <a:cxnLst>
                  <a:cxn ang="0">
                    <a:pos x="T0" y="T1"/>
                  </a:cxn>
                  <a:cxn ang="0">
                    <a:pos x="T2" y="T3"/>
                  </a:cxn>
                  <a:cxn ang="0">
                    <a:pos x="T4" y="T5"/>
                  </a:cxn>
                  <a:cxn ang="0">
                    <a:pos x="T6" y="T7"/>
                  </a:cxn>
                </a:cxnLst>
                <a:rect l="0" t="0" r="r" b="b"/>
                <a:pathLst>
                  <a:path w="46" h="60">
                    <a:moveTo>
                      <a:pt x="30" y="10"/>
                    </a:moveTo>
                    <a:cubicBezTo>
                      <a:pt x="20" y="0"/>
                      <a:pt x="12" y="5"/>
                      <a:pt x="6" y="14"/>
                    </a:cubicBezTo>
                    <a:cubicBezTo>
                      <a:pt x="0" y="21"/>
                      <a:pt x="1" y="28"/>
                      <a:pt x="5" y="36"/>
                    </a:cubicBezTo>
                    <a:cubicBezTo>
                      <a:pt x="16" y="60"/>
                      <a:pt x="46" y="26"/>
                      <a:pt x="30" y="10"/>
                    </a:cubicBezTo>
                    <a:close/>
                  </a:path>
                </a:pathLst>
              </a:custGeom>
              <a:solidFill>
                <a:srgbClr val="3D457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419" name="Freeform 269"/>
              <p:cNvSpPr>
                <a:spLocks/>
              </p:cNvSpPr>
              <p:nvPr/>
            </p:nvSpPr>
            <p:spPr bwMode="auto">
              <a:xfrm>
                <a:off x="3218" y="3075"/>
                <a:ext cx="65" cy="80"/>
              </a:xfrm>
              <a:custGeom>
                <a:avLst/>
                <a:gdLst>
                  <a:gd name="T0" fmla="*/ 26 w 26"/>
                  <a:gd name="T1" fmla="*/ 5 h 30"/>
                  <a:gd name="T2" fmla="*/ 11 w 26"/>
                  <a:gd name="T3" fmla="*/ 6 h 30"/>
                  <a:gd name="T4" fmla="*/ 5 w 26"/>
                  <a:gd name="T5" fmla="*/ 30 h 30"/>
                  <a:gd name="T6" fmla="*/ 14 w 26"/>
                  <a:gd name="T7" fmla="*/ 7 h 30"/>
                  <a:gd name="T8" fmla="*/ 26 w 26"/>
                  <a:gd name="T9" fmla="*/ 5 h 30"/>
                </a:gdLst>
                <a:ahLst/>
                <a:cxnLst>
                  <a:cxn ang="0">
                    <a:pos x="T0" y="T1"/>
                  </a:cxn>
                  <a:cxn ang="0">
                    <a:pos x="T2" y="T3"/>
                  </a:cxn>
                  <a:cxn ang="0">
                    <a:pos x="T4" y="T5"/>
                  </a:cxn>
                  <a:cxn ang="0">
                    <a:pos x="T6" y="T7"/>
                  </a:cxn>
                  <a:cxn ang="0">
                    <a:pos x="T8" y="T9"/>
                  </a:cxn>
                </a:cxnLst>
                <a:rect l="0" t="0" r="r" b="b"/>
                <a:pathLst>
                  <a:path w="26" h="30">
                    <a:moveTo>
                      <a:pt x="26" y="5"/>
                    </a:moveTo>
                    <a:cubicBezTo>
                      <a:pt x="21" y="0"/>
                      <a:pt x="16" y="1"/>
                      <a:pt x="11" y="6"/>
                    </a:cubicBezTo>
                    <a:cubicBezTo>
                      <a:pt x="6" y="12"/>
                      <a:pt x="0" y="17"/>
                      <a:pt x="5" y="30"/>
                    </a:cubicBezTo>
                    <a:cubicBezTo>
                      <a:pt x="5" y="22"/>
                      <a:pt x="6" y="13"/>
                      <a:pt x="14" y="7"/>
                    </a:cubicBezTo>
                    <a:cubicBezTo>
                      <a:pt x="22" y="2"/>
                      <a:pt x="23" y="4"/>
                      <a:pt x="26" y="5"/>
                    </a:cubicBezTo>
                    <a:close/>
                  </a:path>
                </a:pathLst>
              </a:custGeom>
              <a:solidFill>
                <a:srgbClr val="7E7D9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420" name="Freeform 270"/>
              <p:cNvSpPr>
                <a:spLocks/>
              </p:cNvSpPr>
              <p:nvPr/>
            </p:nvSpPr>
            <p:spPr bwMode="auto">
              <a:xfrm>
                <a:off x="3238" y="3104"/>
                <a:ext cx="62" cy="77"/>
              </a:xfrm>
              <a:custGeom>
                <a:avLst/>
                <a:gdLst>
                  <a:gd name="T0" fmla="*/ 23 w 25"/>
                  <a:gd name="T1" fmla="*/ 0 h 29"/>
                  <a:gd name="T2" fmla="*/ 23 w 25"/>
                  <a:gd name="T3" fmla="*/ 12 h 29"/>
                  <a:gd name="T4" fmla="*/ 17 w 25"/>
                  <a:gd name="T5" fmla="*/ 20 h 29"/>
                  <a:gd name="T6" fmla="*/ 0 w 25"/>
                  <a:gd name="T7" fmla="*/ 21 h 29"/>
                  <a:gd name="T8" fmla="*/ 10 w 25"/>
                  <a:gd name="T9" fmla="*/ 21 h 29"/>
                  <a:gd name="T10" fmla="*/ 16 w 25"/>
                  <a:gd name="T11" fmla="*/ 15 h 29"/>
                  <a:gd name="T12" fmla="*/ 20 w 25"/>
                  <a:gd name="T13" fmla="*/ 11 h 29"/>
                  <a:gd name="T14" fmla="*/ 23 w 25"/>
                  <a:gd name="T15" fmla="*/ 8 h 29"/>
                  <a:gd name="T16" fmla="*/ 22 w 25"/>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9">
                    <a:moveTo>
                      <a:pt x="23" y="0"/>
                    </a:moveTo>
                    <a:cubicBezTo>
                      <a:pt x="24" y="4"/>
                      <a:pt x="25" y="9"/>
                      <a:pt x="23" y="12"/>
                    </a:cubicBezTo>
                    <a:cubicBezTo>
                      <a:pt x="21" y="15"/>
                      <a:pt x="20" y="18"/>
                      <a:pt x="17" y="20"/>
                    </a:cubicBezTo>
                    <a:cubicBezTo>
                      <a:pt x="13" y="23"/>
                      <a:pt x="3" y="29"/>
                      <a:pt x="0" y="21"/>
                    </a:cubicBezTo>
                    <a:cubicBezTo>
                      <a:pt x="3" y="22"/>
                      <a:pt x="7" y="23"/>
                      <a:pt x="10" y="21"/>
                    </a:cubicBezTo>
                    <a:cubicBezTo>
                      <a:pt x="12" y="20"/>
                      <a:pt x="14" y="16"/>
                      <a:pt x="16" y="15"/>
                    </a:cubicBezTo>
                    <a:cubicBezTo>
                      <a:pt x="18" y="13"/>
                      <a:pt x="19" y="13"/>
                      <a:pt x="20" y="11"/>
                    </a:cubicBezTo>
                    <a:cubicBezTo>
                      <a:pt x="21" y="10"/>
                      <a:pt x="21" y="9"/>
                      <a:pt x="23" y="8"/>
                    </a:cubicBezTo>
                    <a:cubicBezTo>
                      <a:pt x="25" y="6"/>
                      <a:pt x="21" y="2"/>
                      <a:pt x="22" y="0"/>
                    </a:cubicBezTo>
                  </a:path>
                </a:pathLst>
              </a:custGeom>
              <a:solidFill>
                <a:srgbClr val="091F5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421" name="Freeform 271"/>
              <p:cNvSpPr>
                <a:spLocks/>
              </p:cNvSpPr>
              <p:nvPr/>
            </p:nvSpPr>
            <p:spPr bwMode="auto">
              <a:xfrm>
                <a:off x="3215" y="3099"/>
                <a:ext cx="15" cy="13"/>
              </a:xfrm>
              <a:custGeom>
                <a:avLst/>
                <a:gdLst>
                  <a:gd name="T0" fmla="*/ 1 w 6"/>
                  <a:gd name="T1" fmla="*/ 3 h 5"/>
                  <a:gd name="T2" fmla="*/ 2 w 6"/>
                  <a:gd name="T3" fmla="*/ 0 h 5"/>
                  <a:gd name="T4" fmla="*/ 5 w 6"/>
                  <a:gd name="T5" fmla="*/ 1 h 5"/>
                  <a:gd name="T6" fmla="*/ 4 w 6"/>
                  <a:gd name="T7" fmla="*/ 5 h 5"/>
                  <a:gd name="T8" fmla="*/ 1 w 6"/>
                  <a:gd name="T9" fmla="*/ 3 h 5"/>
                </a:gdLst>
                <a:ahLst/>
                <a:cxnLst>
                  <a:cxn ang="0">
                    <a:pos x="T0" y="T1"/>
                  </a:cxn>
                  <a:cxn ang="0">
                    <a:pos x="T2" y="T3"/>
                  </a:cxn>
                  <a:cxn ang="0">
                    <a:pos x="T4" y="T5"/>
                  </a:cxn>
                  <a:cxn ang="0">
                    <a:pos x="T6" y="T7"/>
                  </a:cxn>
                  <a:cxn ang="0">
                    <a:pos x="T8" y="T9"/>
                  </a:cxn>
                </a:cxnLst>
                <a:rect l="0" t="0" r="r" b="b"/>
                <a:pathLst>
                  <a:path w="6" h="5">
                    <a:moveTo>
                      <a:pt x="1" y="3"/>
                    </a:moveTo>
                    <a:cubicBezTo>
                      <a:pt x="0" y="2"/>
                      <a:pt x="1" y="0"/>
                      <a:pt x="2" y="0"/>
                    </a:cubicBezTo>
                    <a:cubicBezTo>
                      <a:pt x="4" y="0"/>
                      <a:pt x="5" y="0"/>
                      <a:pt x="5" y="1"/>
                    </a:cubicBezTo>
                    <a:cubicBezTo>
                      <a:pt x="6" y="3"/>
                      <a:pt x="5" y="4"/>
                      <a:pt x="4" y="5"/>
                    </a:cubicBezTo>
                    <a:cubicBezTo>
                      <a:pt x="3" y="5"/>
                      <a:pt x="1" y="4"/>
                      <a:pt x="1" y="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422" name="Freeform 272"/>
              <p:cNvSpPr>
                <a:spLocks/>
              </p:cNvSpPr>
              <p:nvPr/>
            </p:nvSpPr>
            <p:spPr bwMode="auto">
              <a:xfrm>
                <a:off x="3228" y="3091"/>
                <a:ext cx="7" cy="8"/>
              </a:xfrm>
              <a:custGeom>
                <a:avLst/>
                <a:gdLst>
                  <a:gd name="T0" fmla="*/ 1 w 3"/>
                  <a:gd name="T1" fmla="*/ 2 h 3"/>
                  <a:gd name="T2" fmla="*/ 1 w 3"/>
                  <a:gd name="T3" fmla="*/ 1 h 3"/>
                  <a:gd name="T4" fmla="*/ 3 w 3"/>
                  <a:gd name="T5" fmla="*/ 1 h 3"/>
                  <a:gd name="T6" fmla="*/ 2 w 3"/>
                  <a:gd name="T7" fmla="*/ 3 h 3"/>
                  <a:gd name="T8" fmla="*/ 1 w 3"/>
                  <a:gd name="T9" fmla="*/ 2 h 3"/>
                </a:gdLst>
                <a:ahLst/>
                <a:cxnLst>
                  <a:cxn ang="0">
                    <a:pos x="T0" y="T1"/>
                  </a:cxn>
                  <a:cxn ang="0">
                    <a:pos x="T2" y="T3"/>
                  </a:cxn>
                  <a:cxn ang="0">
                    <a:pos x="T4" y="T5"/>
                  </a:cxn>
                  <a:cxn ang="0">
                    <a:pos x="T6" y="T7"/>
                  </a:cxn>
                  <a:cxn ang="0">
                    <a:pos x="T8" y="T9"/>
                  </a:cxn>
                </a:cxnLst>
                <a:rect l="0" t="0" r="r" b="b"/>
                <a:pathLst>
                  <a:path w="3" h="3">
                    <a:moveTo>
                      <a:pt x="1" y="2"/>
                    </a:moveTo>
                    <a:cubicBezTo>
                      <a:pt x="0" y="1"/>
                      <a:pt x="1" y="1"/>
                      <a:pt x="1" y="1"/>
                    </a:cubicBezTo>
                    <a:cubicBezTo>
                      <a:pt x="2" y="0"/>
                      <a:pt x="2" y="1"/>
                      <a:pt x="3" y="1"/>
                    </a:cubicBezTo>
                    <a:cubicBezTo>
                      <a:pt x="3" y="2"/>
                      <a:pt x="2" y="2"/>
                      <a:pt x="2" y="3"/>
                    </a:cubicBezTo>
                    <a:cubicBezTo>
                      <a:pt x="1" y="3"/>
                      <a:pt x="1" y="3"/>
                      <a:pt x="1" y="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423" name="Freeform 273"/>
              <p:cNvSpPr>
                <a:spLocks/>
              </p:cNvSpPr>
              <p:nvPr/>
            </p:nvSpPr>
            <p:spPr bwMode="auto">
              <a:xfrm>
                <a:off x="3215" y="3112"/>
                <a:ext cx="8" cy="8"/>
              </a:xfrm>
              <a:custGeom>
                <a:avLst/>
                <a:gdLst>
                  <a:gd name="T0" fmla="*/ 0 w 3"/>
                  <a:gd name="T1" fmla="*/ 2 h 3"/>
                  <a:gd name="T2" fmla="*/ 1 w 3"/>
                  <a:gd name="T3" fmla="*/ 0 h 3"/>
                  <a:gd name="T4" fmla="*/ 3 w 3"/>
                  <a:gd name="T5" fmla="*/ 1 h 3"/>
                  <a:gd name="T6" fmla="*/ 2 w 3"/>
                  <a:gd name="T7" fmla="*/ 3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0" y="1"/>
                      <a:pt x="1" y="0"/>
                      <a:pt x="1" y="0"/>
                    </a:cubicBezTo>
                    <a:cubicBezTo>
                      <a:pt x="2" y="0"/>
                      <a:pt x="3" y="0"/>
                      <a:pt x="3" y="1"/>
                    </a:cubicBezTo>
                    <a:cubicBezTo>
                      <a:pt x="3" y="2"/>
                      <a:pt x="3" y="3"/>
                      <a:pt x="2" y="3"/>
                    </a:cubicBezTo>
                    <a:cubicBezTo>
                      <a:pt x="2" y="3"/>
                      <a:pt x="1" y="3"/>
                      <a:pt x="0" y="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424" name="Freeform 274"/>
              <p:cNvSpPr>
                <a:spLocks/>
              </p:cNvSpPr>
              <p:nvPr/>
            </p:nvSpPr>
            <p:spPr bwMode="auto">
              <a:xfrm>
                <a:off x="3268" y="3088"/>
                <a:ext cx="67" cy="101"/>
              </a:xfrm>
              <a:custGeom>
                <a:avLst/>
                <a:gdLst>
                  <a:gd name="T0" fmla="*/ 0 w 27"/>
                  <a:gd name="T1" fmla="*/ 38 h 38"/>
                  <a:gd name="T2" fmla="*/ 12 w 27"/>
                  <a:gd name="T3" fmla="*/ 35 h 38"/>
                  <a:gd name="T4" fmla="*/ 25 w 27"/>
                  <a:gd name="T5" fmla="*/ 31 h 38"/>
                  <a:gd name="T6" fmla="*/ 27 w 27"/>
                  <a:gd name="T7" fmla="*/ 19 h 38"/>
                  <a:gd name="T8" fmla="*/ 21 w 27"/>
                  <a:gd name="T9" fmla="*/ 0 h 38"/>
                  <a:gd name="T10" fmla="*/ 21 w 27"/>
                  <a:gd name="T11" fmla="*/ 27 h 38"/>
                  <a:gd name="T12" fmla="*/ 13 w 27"/>
                  <a:gd name="T13" fmla="*/ 33 h 38"/>
                  <a:gd name="T14" fmla="*/ 5 w 27"/>
                  <a:gd name="T15" fmla="*/ 35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38">
                    <a:moveTo>
                      <a:pt x="0" y="38"/>
                    </a:moveTo>
                    <a:cubicBezTo>
                      <a:pt x="4" y="36"/>
                      <a:pt x="9" y="37"/>
                      <a:pt x="12" y="35"/>
                    </a:cubicBezTo>
                    <a:cubicBezTo>
                      <a:pt x="16" y="34"/>
                      <a:pt x="23" y="33"/>
                      <a:pt x="25" y="31"/>
                    </a:cubicBezTo>
                    <a:cubicBezTo>
                      <a:pt x="27" y="28"/>
                      <a:pt x="27" y="22"/>
                      <a:pt x="27" y="19"/>
                    </a:cubicBezTo>
                    <a:cubicBezTo>
                      <a:pt x="26" y="13"/>
                      <a:pt x="22" y="6"/>
                      <a:pt x="21" y="0"/>
                    </a:cubicBezTo>
                    <a:cubicBezTo>
                      <a:pt x="21" y="8"/>
                      <a:pt x="24" y="20"/>
                      <a:pt x="21" y="27"/>
                    </a:cubicBezTo>
                    <a:cubicBezTo>
                      <a:pt x="20" y="31"/>
                      <a:pt x="17" y="31"/>
                      <a:pt x="13" y="33"/>
                    </a:cubicBezTo>
                    <a:cubicBezTo>
                      <a:pt x="11" y="34"/>
                      <a:pt x="7" y="36"/>
                      <a:pt x="5" y="35"/>
                    </a:cubicBezTo>
                  </a:path>
                </a:pathLst>
              </a:custGeom>
              <a:solidFill>
                <a:srgbClr val="FF990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425" name="Freeform 275"/>
              <p:cNvSpPr>
                <a:spLocks/>
              </p:cNvSpPr>
              <p:nvPr/>
            </p:nvSpPr>
            <p:spPr bwMode="auto">
              <a:xfrm>
                <a:off x="3193" y="3013"/>
                <a:ext cx="62" cy="102"/>
              </a:xfrm>
              <a:custGeom>
                <a:avLst/>
                <a:gdLst>
                  <a:gd name="T0" fmla="*/ 2 w 25"/>
                  <a:gd name="T1" fmla="*/ 38 h 38"/>
                  <a:gd name="T2" fmla="*/ 1 w 25"/>
                  <a:gd name="T3" fmla="*/ 24 h 38"/>
                  <a:gd name="T4" fmla="*/ 2 w 25"/>
                  <a:gd name="T5" fmla="*/ 11 h 38"/>
                  <a:gd name="T6" fmla="*/ 10 w 25"/>
                  <a:gd name="T7" fmla="*/ 2 h 38"/>
                  <a:gd name="T8" fmla="*/ 25 w 25"/>
                  <a:gd name="T9" fmla="*/ 0 h 38"/>
                  <a:gd name="T10" fmla="*/ 7 w 25"/>
                  <a:gd name="T11" fmla="*/ 10 h 38"/>
                  <a:gd name="T12" fmla="*/ 2 w 25"/>
                  <a:gd name="T13" fmla="*/ 24 h 38"/>
                </a:gdLst>
                <a:ahLst/>
                <a:cxnLst>
                  <a:cxn ang="0">
                    <a:pos x="T0" y="T1"/>
                  </a:cxn>
                  <a:cxn ang="0">
                    <a:pos x="T2" y="T3"/>
                  </a:cxn>
                  <a:cxn ang="0">
                    <a:pos x="T4" y="T5"/>
                  </a:cxn>
                  <a:cxn ang="0">
                    <a:pos x="T6" y="T7"/>
                  </a:cxn>
                  <a:cxn ang="0">
                    <a:pos x="T8" y="T9"/>
                  </a:cxn>
                  <a:cxn ang="0">
                    <a:pos x="T10" y="T11"/>
                  </a:cxn>
                  <a:cxn ang="0">
                    <a:pos x="T12" y="T13"/>
                  </a:cxn>
                </a:cxnLst>
                <a:rect l="0" t="0" r="r" b="b"/>
                <a:pathLst>
                  <a:path w="25" h="38">
                    <a:moveTo>
                      <a:pt x="2" y="38"/>
                    </a:moveTo>
                    <a:cubicBezTo>
                      <a:pt x="1" y="33"/>
                      <a:pt x="1" y="28"/>
                      <a:pt x="1" y="24"/>
                    </a:cubicBezTo>
                    <a:cubicBezTo>
                      <a:pt x="0" y="19"/>
                      <a:pt x="0" y="15"/>
                      <a:pt x="2" y="11"/>
                    </a:cubicBezTo>
                    <a:cubicBezTo>
                      <a:pt x="4" y="6"/>
                      <a:pt x="6" y="4"/>
                      <a:pt x="10" y="2"/>
                    </a:cubicBezTo>
                    <a:cubicBezTo>
                      <a:pt x="15" y="0"/>
                      <a:pt x="19" y="0"/>
                      <a:pt x="25" y="0"/>
                    </a:cubicBezTo>
                    <a:cubicBezTo>
                      <a:pt x="19" y="2"/>
                      <a:pt x="10" y="4"/>
                      <a:pt x="7" y="10"/>
                    </a:cubicBezTo>
                    <a:cubicBezTo>
                      <a:pt x="4" y="14"/>
                      <a:pt x="4" y="20"/>
                      <a:pt x="2" y="24"/>
                    </a:cubicBezTo>
                  </a:path>
                </a:pathLst>
              </a:custGeom>
              <a:solidFill>
                <a:srgbClr val="FEE9B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426" name="Freeform 276"/>
              <p:cNvSpPr>
                <a:spLocks/>
              </p:cNvSpPr>
              <p:nvPr/>
            </p:nvSpPr>
            <p:spPr bwMode="auto">
              <a:xfrm>
                <a:off x="3195" y="3013"/>
                <a:ext cx="30" cy="54"/>
              </a:xfrm>
              <a:custGeom>
                <a:avLst/>
                <a:gdLst>
                  <a:gd name="T0" fmla="*/ 0 w 12"/>
                  <a:gd name="T1" fmla="*/ 20 h 20"/>
                  <a:gd name="T2" fmla="*/ 2 w 12"/>
                  <a:gd name="T3" fmla="*/ 7 h 20"/>
                  <a:gd name="T4" fmla="*/ 12 w 12"/>
                  <a:gd name="T5" fmla="*/ 2 h 20"/>
                  <a:gd name="T6" fmla="*/ 3 w 12"/>
                  <a:gd name="T7" fmla="*/ 11 h 20"/>
                </a:gdLst>
                <a:ahLst/>
                <a:cxnLst>
                  <a:cxn ang="0">
                    <a:pos x="T0" y="T1"/>
                  </a:cxn>
                  <a:cxn ang="0">
                    <a:pos x="T2" y="T3"/>
                  </a:cxn>
                  <a:cxn ang="0">
                    <a:pos x="T4" y="T5"/>
                  </a:cxn>
                  <a:cxn ang="0">
                    <a:pos x="T6" y="T7"/>
                  </a:cxn>
                </a:cxnLst>
                <a:rect l="0" t="0" r="r" b="b"/>
                <a:pathLst>
                  <a:path w="12" h="20">
                    <a:moveTo>
                      <a:pt x="0" y="20"/>
                    </a:moveTo>
                    <a:cubicBezTo>
                      <a:pt x="2" y="17"/>
                      <a:pt x="0" y="11"/>
                      <a:pt x="2" y="7"/>
                    </a:cubicBezTo>
                    <a:cubicBezTo>
                      <a:pt x="4" y="4"/>
                      <a:pt x="9" y="1"/>
                      <a:pt x="12" y="2"/>
                    </a:cubicBezTo>
                    <a:cubicBezTo>
                      <a:pt x="9" y="0"/>
                      <a:pt x="4" y="8"/>
                      <a:pt x="3" y="11"/>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427" name="Freeform 277"/>
              <p:cNvSpPr>
                <a:spLocks/>
              </p:cNvSpPr>
              <p:nvPr/>
            </p:nvSpPr>
            <p:spPr bwMode="auto">
              <a:xfrm>
                <a:off x="3333" y="2949"/>
                <a:ext cx="162" cy="224"/>
              </a:xfrm>
              <a:custGeom>
                <a:avLst/>
                <a:gdLst>
                  <a:gd name="T0" fmla="*/ 4 w 65"/>
                  <a:gd name="T1" fmla="*/ 14 h 84"/>
                  <a:gd name="T2" fmla="*/ 1 w 65"/>
                  <a:gd name="T3" fmla="*/ 35 h 84"/>
                  <a:gd name="T4" fmla="*/ 12 w 65"/>
                  <a:gd name="T5" fmla="*/ 79 h 84"/>
                  <a:gd name="T6" fmla="*/ 36 w 65"/>
                  <a:gd name="T7" fmla="*/ 78 h 84"/>
                  <a:gd name="T8" fmla="*/ 59 w 65"/>
                  <a:gd name="T9" fmla="*/ 71 h 84"/>
                  <a:gd name="T10" fmla="*/ 59 w 65"/>
                  <a:gd name="T11" fmla="*/ 51 h 84"/>
                  <a:gd name="T12" fmla="*/ 42 w 65"/>
                  <a:gd name="T13" fmla="*/ 8 h 84"/>
                  <a:gd name="T14" fmla="*/ 4 w 65"/>
                  <a:gd name="T15" fmla="*/ 14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84">
                    <a:moveTo>
                      <a:pt x="4" y="14"/>
                    </a:moveTo>
                    <a:cubicBezTo>
                      <a:pt x="0" y="20"/>
                      <a:pt x="0" y="28"/>
                      <a:pt x="1" y="35"/>
                    </a:cubicBezTo>
                    <a:cubicBezTo>
                      <a:pt x="2" y="48"/>
                      <a:pt x="1" y="70"/>
                      <a:pt x="12" y="79"/>
                    </a:cubicBezTo>
                    <a:cubicBezTo>
                      <a:pt x="18" y="84"/>
                      <a:pt x="29" y="79"/>
                      <a:pt x="36" y="78"/>
                    </a:cubicBezTo>
                    <a:cubicBezTo>
                      <a:pt x="42" y="76"/>
                      <a:pt x="54" y="75"/>
                      <a:pt x="59" y="71"/>
                    </a:cubicBezTo>
                    <a:cubicBezTo>
                      <a:pt x="65" y="67"/>
                      <a:pt x="59" y="57"/>
                      <a:pt x="59" y="51"/>
                    </a:cubicBezTo>
                    <a:cubicBezTo>
                      <a:pt x="59" y="42"/>
                      <a:pt x="53" y="18"/>
                      <a:pt x="42" y="8"/>
                    </a:cubicBezTo>
                    <a:cubicBezTo>
                      <a:pt x="31" y="0"/>
                      <a:pt x="8" y="7"/>
                      <a:pt x="4" y="14"/>
                    </a:cubicBezTo>
                    <a:close/>
                  </a:path>
                </a:pathLst>
              </a:custGeom>
              <a:solidFill>
                <a:srgbClr val="FED182"/>
              </a:solidFill>
              <a:ln w="7938" cap="rnd">
                <a:solidFill>
                  <a:srgbClr val="333333"/>
                </a:solidFill>
                <a:prstDash val="solid"/>
                <a:round/>
                <a:headEnd/>
                <a:tailEnd/>
              </a:ln>
            </p:spPr>
            <p:txBody>
              <a:bodyPr/>
              <a:lstStyle/>
              <a:p>
                <a:endParaRPr lang="es-ES">
                  <a:solidFill>
                    <a:srgbClr val="547C42"/>
                  </a:solidFill>
                </a:endParaRPr>
              </a:p>
            </p:txBody>
          </p:sp>
          <p:sp>
            <p:nvSpPr>
              <p:cNvPr id="428" name="Freeform 278"/>
              <p:cNvSpPr>
                <a:spLocks/>
              </p:cNvSpPr>
              <p:nvPr/>
            </p:nvSpPr>
            <p:spPr bwMode="auto">
              <a:xfrm>
                <a:off x="3373" y="2960"/>
                <a:ext cx="102" cy="197"/>
              </a:xfrm>
              <a:custGeom>
                <a:avLst/>
                <a:gdLst>
                  <a:gd name="T0" fmla="*/ 6 w 41"/>
                  <a:gd name="T1" fmla="*/ 67 h 74"/>
                  <a:gd name="T2" fmla="*/ 26 w 41"/>
                  <a:gd name="T3" fmla="*/ 70 h 74"/>
                  <a:gd name="T4" fmla="*/ 40 w 41"/>
                  <a:gd name="T5" fmla="*/ 56 h 74"/>
                  <a:gd name="T6" fmla="*/ 36 w 41"/>
                  <a:gd name="T7" fmla="*/ 29 h 74"/>
                  <a:gd name="T8" fmla="*/ 16 w 41"/>
                  <a:gd name="T9" fmla="*/ 3 h 74"/>
                  <a:gd name="T10" fmla="*/ 24 w 41"/>
                  <a:gd name="T11" fmla="*/ 16 h 74"/>
                  <a:gd name="T12" fmla="*/ 24 w 41"/>
                  <a:gd name="T13" fmla="*/ 30 h 74"/>
                  <a:gd name="T14" fmla="*/ 23 w 41"/>
                  <a:gd name="T15" fmla="*/ 37 h 74"/>
                  <a:gd name="T16" fmla="*/ 20 w 41"/>
                  <a:gd name="T17" fmla="*/ 41 h 74"/>
                  <a:gd name="T18" fmla="*/ 12 w 41"/>
                  <a:gd name="T19" fmla="*/ 53 h 74"/>
                  <a:gd name="T20" fmla="*/ 8 w 41"/>
                  <a:gd name="T21" fmla="*/ 56 h 74"/>
                  <a:gd name="T22" fmla="*/ 4 w 41"/>
                  <a:gd name="T23" fmla="*/ 56 h 74"/>
                  <a:gd name="T24" fmla="*/ 0 w 41"/>
                  <a:gd name="T25" fmla="*/ 65 h 74"/>
                  <a:gd name="T26" fmla="*/ 11 w 41"/>
                  <a:gd name="T27" fmla="*/ 72 h 74"/>
                  <a:gd name="T28" fmla="*/ 12 w 41"/>
                  <a:gd name="T29" fmla="*/ 72 h 74"/>
                  <a:gd name="T30" fmla="*/ 19 w 41"/>
                  <a:gd name="T31" fmla="*/ 7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74">
                    <a:moveTo>
                      <a:pt x="6" y="67"/>
                    </a:moveTo>
                    <a:cubicBezTo>
                      <a:pt x="7" y="74"/>
                      <a:pt x="21" y="72"/>
                      <a:pt x="26" y="70"/>
                    </a:cubicBezTo>
                    <a:cubicBezTo>
                      <a:pt x="33" y="68"/>
                      <a:pt x="39" y="65"/>
                      <a:pt x="40" y="56"/>
                    </a:cubicBezTo>
                    <a:cubicBezTo>
                      <a:pt x="41" y="48"/>
                      <a:pt x="40" y="37"/>
                      <a:pt x="36" y="29"/>
                    </a:cubicBezTo>
                    <a:cubicBezTo>
                      <a:pt x="33" y="23"/>
                      <a:pt x="25" y="0"/>
                      <a:pt x="16" y="3"/>
                    </a:cubicBezTo>
                    <a:cubicBezTo>
                      <a:pt x="20" y="5"/>
                      <a:pt x="22" y="12"/>
                      <a:pt x="24" y="16"/>
                    </a:cubicBezTo>
                    <a:cubicBezTo>
                      <a:pt x="25" y="21"/>
                      <a:pt x="24" y="25"/>
                      <a:pt x="24" y="30"/>
                    </a:cubicBezTo>
                    <a:cubicBezTo>
                      <a:pt x="24" y="32"/>
                      <a:pt x="24" y="35"/>
                      <a:pt x="23" y="37"/>
                    </a:cubicBezTo>
                    <a:cubicBezTo>
                      <a:pt x="23" y="39"/>
                      <a:pt x="21" y="40"/>
                      <a:pt x="20" y="41"/>
                    </a:cubicBezTo>
                    <a:cubicBezTo>
                      <a:pt x="17" y="45"/>
                      <a:pt x="16" y="49"/>
                      <a:pt x="12" y="53"/>
                    </a:cubicBezTo>
                    <a:cubicBezTo>
                      <a:pt x="11" y="54"/>
                      <a:pt x="10" y="55"/>
                      <a:pt x="8" y="56"/>
                    </a:cubicBezTo>
                    <a:cubicBezTo>
                      <a:pt x="7" y="56"/>
                      <a:pt x="5" y="56"/>
                      <a:pt x="4" y="56"/>
                    </a:cubicBezTo>
                    <a:cubicBezTo>
                      <a:pt x="1" y="58"/>
                      <a:pt x="0" y="62"/>
                      <a:pt x="0" y="65"/>
                    </a:cubicBezTo>
                    <a:cubicBezTo>
                      <a:pt x="0" y="69"/>
                      <a:pt x="7" y="73"/>
                      <a:pt x="11" y="72"/>
                    </a:cubicBezTo>
                    <a:cubicBezTo>
                      <a:pt x="14" y="72"/>
                      <a:pt x="10" y="72"/>
                      <a:pt x="12" y="72"/>
                    </a:cubicBezTo>
                    <a:cubicBezTo>
                      <a:pt x="16" y="72"/>
                      <a:pt x="15" y="71"/>
                      <a:pt x="19" y="71"/>
                    </a:cubicBezTo>
                  </a:path>
                </a:pathLst>
              </a:custGeom>
              <a:solidFill>
                <a:srgbClr val="FEBF5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429" name="Freeform 279"/>
              <p:cNvSpPr>
                <a:spLocks/>
              </p:cNvSpPr>
              <p:nvPr/>
            </p:nvSpPr>
            <p:spPr bwMode="auto">
              <a:xfrm>
                <a:off x="3370" y="3048"/>
                <a:ext cx="115" cy="109"/>
              </a:xfrm>
              <a:custGeom>
                <a:avLst/>
                <a:gdLst>
                  <a:gd name="T0" fmla="*/ 3 w 46"/>
                  <a:gd name="T1" fmla="*/ 20 h 41"/>
                  <a:gd name="T2" fmla="*/ 28 w 46"/>
                  <a:gd name="T3" fmla="*/ 34 h 41"/>
                  <a:gd name="T4" fmla="*/ 27 w 46"/>
                  <a:gd name="T5" fmla="*/ 5 h 41"/>
                  <a:gd name="T6" fmla="*/ 3 w 46"/>
                  <a:gd name="T7" fmla="*/ 20 h 41"/>
                </a:gdLst>
                <a:ahLst/>
                <a:cxnLst>
                  <a:cxn ang="0">
                    <a:pos x="T0" y="T1"/>
                  </a:cxn>
                  <a:cxn ang="0">
                    <a:pos x="T2" y="T3"/>
                  </a:cxn>
                  <a:cxn ang="0">
                    <a:pos x="T4" y="T5"/>
                  </a:cxn>
                  <a:cxn ang="0">
                    <a:pos x="T6" y="T7"/>
                  </a:cxn>
                </a:cxnLst>
                <a:rect l="0" t="0" r="r" b="b"/>
                <a:pathLst>
                  <a:path w="46" h="41">
                    <a:moveTo>
                      <a:pt x="3" y="20"/>
                    </a:moveTo>
                    <a:cubicBezTo>
                      <a:pt x="4" y="35"/>
                      <a:pt x="9" y="41"/>
                      <a:pt x="28" y="34"/>
                    </a:cubicBezTo>
                    <a:cubicBezTo>
                      <a:pt x="46" y="26"/>
                      <a:pt x="37" y="9"/>
                      <a:pt x="27" y="5"/>
                    </a:cubicBezTo>
                    <a:cubicBezTo>
                      <a:pt x="17" y="0"/>
                      <a:pt x="0" y="7"/>
                      <a:pt x="3" y="20"/>
                    </a:cubicBezTo>
                    <a:close/>
                  </a:path>
                </a:pathLst>
              </a:custGeom>
              <a:solidFill>
                <a:srgbClr val="3D457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430" name="Freeform 280"/>
              <p:cNvSpPr>
                <a:spLocks/>
              </p:cNvSpPr>
              <p:nvPr/>
            </p:nvSpPr>
            <p:spPr bwMode="auto">
              <a:xfrm>
                <a:off x="3383" y="3059"/>
                <a:ext cx="57" cy="74"/>
              </a:xfrm>
              <a:custGeom>
                <a:avLst/>
                <a:gdLst>
                  <a:gd name="T0" fmla="*/ 23 w 23"/>
                  <a:gd name="T1" fmla="*/ 4 h 28"/>
                  <a:gd name="T2" fmla="*/ 1 w 23"/>
                  <a:gd name="T3" fmla="*/ 7 h 28"/>
                  <a:gd name="T4" fmla="*/ 0 w 23"/>
                  <a:gd name="T5" fmla="*/ 16 h 28"/>
                  <a:gd name="T6" fmla="*/ 4 w 23"/>
                  <a:gd name="T7" fmla="*/ 28 h 28"/>
                  <a:gd name="T8" fmla="*/ 4 w 23"/>
                  <a:gd name="T9" fmla="*/ 16 h 28"/>
                  <a:gd name="T10" fmla="*/ 7 w 23"/>
                  <a:gd name="T11" fmla="*/ 7 h 28"/>
                  <a:gd name="T12" fmla="*/ 14 w 23"/>
                  <a:gd name="T13" fmla="*/ 5 h 28"/>
                  <a:gd name="T14" fmla="*/ 22 w 23"/>
                  <a:gd name="T15" fmla="*/ 4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8">
                    <a:moveTo>
                      <a:pt x="23" y="4"/>
                    </a:moveTo>
                    <a:cubicBezTo>
                      <a:pt x="17" y="0"/>
                      <a:pt x="5" y="1"/>
                      <a:pt x="1" y="7"/>
                    </a:cubicBezTo>
                    <a:cubicBezTo>
                      <a:pt x="0" y="10"/>
                      <a:pt x="0" y="13"/>
                      <a:pt x="0" y="16"/>
                    </a:cubicBezTo>
                    <a:cubicBezTo>
                      <a:pt x="1" y="20"/>
                      <a:pt x="1" y="24"/>
                      <a:pt x="4" y="28"/>
                    </a:cubicBezTo>
                    <a:cubicBezTo>
                      <a:pt x="3" y="23"/>
                      <a:pt x="3" y="20"/>
                      <a:pt x="4" y="16"/>
                    </a:cubicBezTo>
                    <a:cubicBezTo>
                      <a:pt x="5" y="12"/>
                      <a:pt x="4" y="10"/>
                      <a:pt x="7" y="7"/>
                    </a:cubicBezTo>
                    <a:cubicBezTo>
                      <a:pt x="10" y="5"/>
                      <a:pt x="11" y="4"/>
                      <a:pt x="14" y="5"/>
                    </a:cubicBezTo>
                    <a:cubicBezTo>
                      <a:pt x="16" y="5"/>
                      <a:pt x="21" y="3"/>
                      <a:pt x="22" y="4"/>
                    </a:cubicBezTo>
                  </a:path>
                </a:pathLst>
              </a:custGeom>
              <a:solidFill>
                <a:srgbClr val="7E7D9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431" name="Freeform 281"/>
              <p:cNvSpPr>
                <a:spLocks/>
              </p:cNvSpPr>
              <p:nvPr/>
            </p:nvSpPr>
            <p:spPr bwMode="auto">
              <a:xfrm>
                <a:off x="3400" y="3077"/>
                <a:ext cx="65" cy="67"/>
              </a:xfrm>
              <a:custGeom>
                <a:avLst/>
                <a:gdLst>
                  <a:gd name="T0" fmla="*/ 20 w 26"/>
                  <a:gd name="T1" fmla="*/ 0 h 25"/>
                  <a:gd name="T2" fmla="*/ 20 w 26"/>
                  <a:gd name="T3" fmla="*/ 18 h 25"/>
                  <a:gd name="T4" fmla="*/ 0 w 26"/>
                  <a:gd name="T5" fmla="*/ 22 h 25"/>
                  <a:gd name="T6" fmla="*/ 5 w 26"/>
                  <a:gd name="T7" fmla="*/ 21 h 25"/>
                  <a:gd name="T8" fmla="*/ 10 w 26"/>
                  <a:gd name="T9" fmla="*/ 17 h 25"/>
                  <a:gd name="T10" fmla="*/ 11 w 26"/>
                  <a:gd name="T11" fmla="*/ 15 h 25"/>
                  <a:gd name="T12" fmla="*/ 12 w 26"/>
                  <a:gd name="T13" fmla="*/ 16 h 25"/>
                  <a:gd name="T14" fmla="*/ 17 w 26"/>
                  <a:gd name="T15" fmla="*/ 16 h 25"/>
                  <a:gd name="T16" fmla="*/ 20 w 26"/>
                  <a:gd name="T17" fmla="*/ 9 h 25"/>
                  <a:gd name="T18" fmla="*/ 19 w 26"/>
                  <a:gd name="T19" fmla="*/ 6 h 25"/>
                  <a:gd name="T20" fmla="*/ 19 w 26"/>
                  <a:gd name="T21"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25">
                    <a:moveTo>
                      <a:pt x="20" y="0"/>
                    </a:moveTo>
                    <a:cubicBezTo>
                      <a:pt x="23" y="6"/>
                      <a:pt x="26" y="13"/>
                      <a:pt x="20" y="18"/>
                    </a:cubicBezTo>
                    <a:cubicBezTo>
                      <a:pt x="17" y="20"/>
                      <a:pt x="1" y="25"/>
                      <a:pt x="0" y="22"/>
                    </a:cubicBezTo>
                    <a:cubicBezTo>
                      <a:pt x="1" y="21"/>
                      <a:pt x="4" y="22"/>
                      <a:pt x="5" y="21"/>
                    </a:cubicBezTo>
                    <a:cubicBezTo>
                      <a:pt x="7" y="20"/>
                      <a:pt x="9" y="19"/>
                      <a:pt x="10" y="17"/>
                    </a:cubicBezTo>
                    <a:cubicBezTo>
                      <a:pt x="10" y="17"/>
                      <a:pt x="10" y="15"/>
                      <a:pt x="11" y="15"/>
                    </a:cubicBezTo>
                    <a:cubicBezTo>
                      <a:pt x="12" y="14"/>
                      <a:pt x="12" y="16"/>
                      <a:pt x="12" y="16"/>
                    </a:cubicBezTo>
                    <a:cubicBezTo>
                      <a:pt x="14" y="17"/>
                      <a:pt x="15" y="17"/>
                      <a:pt x="17" y="16"/>
                    </a:cubicBezTo>
                    <a:cubicBezTo>
                      <a:pt x="19" y="15"/>
                      <a:pt x="21" y="13"/>
                      <a:pt x="20" y="9"/>
                    </a:cubicBezTo>
                    <a:cubicBezTo>
                      <a:pt x="20" y="8"/>
                      <a:pt x="19" y="7"/>
                      <a:pt x="19" y="6"/>
                    </a:cubicBezTo>
                    <a:cubicBezTo>
                      <a:pt x="19" y="5"/>
                      <a:pt x="19" y="2"/>
                      <a:pt x="19" y="1"/>
                    </a:cubicBezTo>
                  </a:path>
                </a:pathLst>
              </a:custGeom>
              <a:solidFill>
                <a:srgbClr val="091F5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432" name="Freeform 282"/>
              <p:cNvSpPr>
                <a:spLocks/>
              </p:cNvSpPr>
              <p:nvPr/>
            </p:nvSpPr>
            <p:spPr bwMode="auto">
              <a:xfrm>
                <a:off x="3383" y="3059"/>
                <a:ext cx="12" cy="13"/>
              </a:xfrm>
              <a:custGeom>
                <a:avLst/>
                <a:gdLst>
                  <a:gd name="T0" fmla="*/ 0 w 5"/>
                  <a:gd name="T1" fmla="*/ 3 h 5"/>
                  <a:gd name="T2" fmla="*/ 3 w 5"/>
                  <a:gd name="T3" fmla="*/ 0 h 5"/>
                  <a:gd name="T4" fmla="*/ 5 w 5"/>
                  <a:gd name="T5" fmla="*/ 3 h 5"/>
                  <a:gd name="T6" fmla="*/ 3 w 5"/>
                  <a:gd name="T7" fmla="*/ 5 h 5"/>
                  <a:gd name="T8" fmla="*/ 0 w 5"/>
                  <a:gd name="T9" fmla="*/ 3 h 5"/>
                </a:gdLst>
                <a:ahLst/>
                <a:cxnLst>
                  <a:cxn ang="0">
                    <a:pos x="T0" y="T1"/>
                  </a:cxn>
                  <a:cxn ang="0">
                    <a:pos x="T2" y="T3"/>
                  </a:cxn>
                  <a:cxn ang="0">
                    <a:pos x="T4" y="T5"/>
                  </a:cxn>
                  <a:cxn ang="0">
                    <a:pos x="T6" y="T7"/>
                  </a:cxn>
                  <a:cxn ang="0">
                    <a:pos x="T8" y="T9"/>
                  </a:cxn>
                </a:cxnLst>
                <a:rect l="0" t="0" r="r" b="b"/>
                <a:pathLst>
                  <a:path w="5" h="5">
                    <a:moveTo>
                      <a:pt x="0" y="3"/>
                    </a:moveTo>
                    <a:cubicBezTo>
                      <a:pt x="0" y="1"/>
                      <a:pt x="2" y="0"/>
                      <a:pt x="3" y="0"/>
                    </a:cubicBezTo>
                    <a:cubicBezTo>
                      <a:pt x="4" y="0"/>
                      <a:pt x="5" y="1"/>
                      <a:pt x="5" y="3"/>
                    </a:cubicBezTo>
                    <a:cubicBezTo>
                      <a:pt x="5" y="4"/>
                      <a:pt x="4" y="5"/>
                      <a:pt x="3" y="5"/>
                    </a:cubicBezTo>
                    <a:cubicBezTo>
                      <a:pt x="1" y="5"/>
                      <a:pt x="0" y="4"/>
                      <a:pt x="0" y="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433" name="Oval 283"/>
              <p:cNvSpPr>
                <a:spLocks noChangeArrowheads="1"/>
              </p:cNvSpPr>
              <p:nvPr/>
            </p:nvSpPr>
            <p:spPr bwMode="auto">
              <a:xfrm>
                <a:off x="3398" y="3056"/>
                <a:ext cx="5" cy="5"/>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434" name="Freeform 284"/>
              <p:cNvSpPr>
                <a:spLocks/>
              </p:cNvSpPr>
              <p:nvPr/>
            </p:nvSpPr>
            <p:spPr bwMode="auto">
              <a:xfrm>
                <a:off x="3380" y="3072"/>
                <a:ext cx="8" cy="8"/>
              </a:xfrm>
              <a:custGeom>
                <a:avLst/>
                <a:gdLst>
                  <a:gd name="T0" fmla="*/ 0 w 3"/>
                  <a:gd name="T1" fmla="*/ 1 h 3"/>
                  <a:gd name="T2" fmla="*/ 1 w 3"/>
                  <a:gd name="T3" fmla="*/ 0 h 3"/>
                  <a:gd name="T4" fmla="*/ 3 w 3"/>
                  <a:gd name="T5" fmla="*/ 1 h 3"/>
                  <a:gd name="T6" fmla="*/ 1 w 3"/>
                  <a:gd name="T7" fmla="*/ 3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0"/>
                      <a:pt x="0" y="0"/>
                      <a:pt x="1" y="0"/>
                    </a:cubicBezTo>
                    <a:cubicBezTo>
                      <a:pt x="2" y="0"/>
                      <a:pt x="3" y="0"/>
                      <a:pt x="3" y="1"/>
                    </a:cubicBezTo>
                    <a:cubicBezTo>
                      <a:pt x="2" y="2"/>
                      <a:pt x="2" y="3"/>
                      <a:pt x="1" y="3"/>
                    </a:cubicBezTo>
                    <a:cubicBezTo>
                      <a:pt x="0" y="3"/>
                      <a:pt x="0" y="2"/>
                      <a:pt x="0" y="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435" name="Freeform 285"/>
              <p:cNvSpPr>
                <a:spLocks/>
              </p:cNvSpPr>
              <p:nvPr/>
            </p:nvSpPr>
            <p:spPr bwMode="auto">
              <a:xfrm>
                <a:off x="3440" y="3069"/>
                <a:ext cx="38" cy="78"/>
              </a:xfrm>
              <a:custGeom>
                <a:avLst/>
                <a:gdLst>
                  <a:gd name="T0" fmla="*/ 0 w 15"/>
                  <a:gd name="T1" fmla="*/ 29 h 29"/>
                  <a:gd name="T2" fmla="*/ 13 w 15"/>
                  <a:gd name="T3" fmla="*/ 18 h 29"/>
                  <a:gd name="T4" fmla="*/ 13 w 15"/>
                  <a:gd name="T5" fmla="*/ 0 h 29"/>
                  <a:gd name="T6" fmla="*/ 12 w 15"/>
                  <a:gd name="T7" fmla="*/ 15 h 29"/>
                  <a:gd name="T8" fmla="*/ 10 w 15"/>
                  <a:gd name="T9" fmla="*/ 22 h 29"/>
                  <a:gd name="T10" fmla="*/ 4 w 15"/>
                  <a:gd name="T11" fmla="*/ 27 h 29"/>
                </a:gdLst>
                <a:ahLst/>
                <a:cxnLst>
                  <a:cxn ang="0">
                    <a:pos x="T0" y="T1"/>
                  </a:cxn>
                  <a:cxn ang="0">
                    <a:pos x="T2" y="T3"/>
                  </a:cxn>
                  <a:cxn ang="0">
                    <a:pos x="T4" y="T5"/>
                  </a:cxn>
                  <a:cxn ang="0">
                    <a:pos x="T6" y="T7"/>
                  </a:cxn>
                  <a:cxn ang="0">
                    <a:pos x="T8" y="T9"/>
                  </a:cxn>
                  <a:cxn ang="0">
                    <a:pos x="T10" y="T11"/>
                  </a:cxn>
                </a:cxnLst>
                <a:rect l="0" t="0" r="r" b="b"/>
                <a:pathLst>
                  <a:path w="15" h="29">
                    <a:moveTo>
                      <a:pt x="0" y="29"/>
                    </a:moveTo>
                    <a:cubicBezTo>
                      <a:pt x="7" y="27"/>
                      <a:pt x="12" y="26"/>
                      <a:pt x="13" y="18"/>
                    </a:cubicBezTo>
                    <a:cubicBezTo>
                      <a:pt x="14" y="13"/>
                      <a:pt x="15" y="5"/>
                      <a:pt x="13" y="0"/>
                    </a:cubicBezTo>
                    <a:cubicBezTo>
                      <a:pt x="12" y="5"/>
                      <a:pt x="13" y="10"/>
                      <a:pt x="12" y="15"/>
                    </a:cubicBezTo>
                    <a:cubicBezTo>
                      <a:pt x="11" y="18"/>
                      <a:pt x="11" y="21"/>
                      <a:pt x="10" y="22"/>
                    </a:cubicBezTo>
                    <a:cubicBezTo>
                      <a:pt x="9" y="25"/>
                      <a:pt x="6" y="25"/>
                      <a:pt x="4" y="27"/>
                    </a:cubicBezTo>
                  </a:path>
                </a:pathLst>
              </a:custGeom>
              <a:solidFill>
                <a:srgbClr val="FF990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436" name="Freeform 286"/>
              <p:cNvSpPr>
                <a:spLocks/>
              </p:cNvSpPr>
              <p:nvPr/>
            </p:nvSpPr>
            <p:spPr bwMode="auto">
              <a:xfrm>
                <a:off x="3340" y="2971"/>
                <a:ext cx="58" cy="106"/>
              </a:xfrm>
              <a:custGeom>
                <a:avLst/>
                <a:gdLst>
                  <a:gd name="T0" fmla="*/ 3 w 23"/>
                  <a:gd name="T1" fmla="*/ 40 h 40"/>
                  <a:gd name="T2" fmla="*/ 2 w 23"/>
                  <a:gd name="T3" fmla="*/ 15 h 40"/>
                  <a:gd name="T4" fmla="*/ 7 w 23"/>
                  <a:gd name="T5" fmla="*/ 5 h 40"/>
                  <a:gd name="T6" fmla="*/ 23 w 23"/>
                  <a:gd name="T7" fmla="*/ 2 h 40"/>
                  <a:gd name="T8" fmla="*/ 6 w 23"/>
                  <a:gd name="T9" fmla="*/ 16 h 40"/>
                  <a:gd name="T10" fmla="*/ 4 w 23"/>
                  <a:gd name="T11" fmla="*/ 23 h 40"/>
                  <a:gd name="T12" fmla="*/ 2 w 23"/>
                  <a:gd name="T13" fmla="*/ 34 h 40"/>
                </a:gdLst>
                <a:ahLst/>
                <a:cxnLst>
                  <a:cxn ang="0">
                    <a:pos x="T0" y="T1"/>
                  </a:cxn>
                  <a:cxn ang="0">
                    <a:pos x="T2" y="T3"/>
                  </a:cxn>
                  <a:cxn ang="0">
                    <a:pos x="T4" y="T5"/>
                  </a:cxn>
                  <a:cxn ang="0">
                    <a:pos x="T6" y="T7"/>
                  </a:cxn>
                  <a:cxn ang="0">
                    <a:pos x="T8" y="T9"/>
                  </a:cxn>
                  <a:cxn ang="0">
                    <a:pos x="T10" y="T11"/>
                  </a:cxn>
                  <a:cxn ang="0">
                    <a:pos x="T12" y="T13"/>
                  </a:cxn>
                </a:cxnLst>
                <a:rect l="0" t="0" r="r" b="b"/>
                <a:pathLst>
                  <a:path w="23" h="40">
                    <a:moveTo>
                      <a:pt x="3" y="40"/>
                    </a:moveTo>
                    <a:cubicBezTo>
                      <a:pt x="1" y="32"/>
                      <a:pt x="1" y="23"/>
                      <a:pt x="2" y="15"/>
                    </a:cubicBezTo>
                    <a:cubicBezTo>
                      <a:pt x="2" y="11"/>
                      <a:pt x="3" y="7"/>
                      <a:pt x="7" y="5"/>
                    </a:cubicBezTo>
                    <a:cubicBezTo>
                      <a:pt x="11" y="3"/>
                      <a:pt x="19" y="0"/>
                      <a:pt x="23" y="2"/>
                    </a:cubicBezTo>
                    <a:cubicBezTo>
                      <a:pt x="16" y="2"/>
                      <a:pt x="9" y="8"/>
                      <a:pt x="6" y="16"/>
                    </a:cubicBezTo>
                    <a:cubicBezTo>
                      <a:pt x="5" y="19"/>
                      <a:pt x="5" y="20"/>
                      <a:pt x="4" y="23"/>
                    </a:cubicBezTo>
                    <a:cubicBezTo>
                      <a:pt x="2" y="26"/>
                      <a:pt x="0" y="31"/>
                      <a:pt x="2" y="34"/>
                    </a:cubicBezTo>
                  </a:path>
                </a:pathLst>
              </a:custGeom>
              <a:solidFill>
                <a:srgbClr val="FEE9B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437" name="Freeform 287"/>
              <p:cNvSpPr>
                <a:spLocks/>
              </p:cNvSpPr>
              <p:nvPr/>
            </p:nvSpPr>
            <p:spPr bwMode="auto">
              <a:xfrm>
                <a:off x="3343" y="2979"/>
                <a:ext cx="30" cy="45"/>
              </a:xfrm>
              <a:custGeom>
                <a:avLst/>
                <a:gdLst>
                  <a:gd name="T0" fmla="*/ 0 w 12"/>
                  <a:gd name="T1" fmla="*/ 17 h 17"/>
                  <a:gd name="T2" fmla="*/ 3 w 12"/>
                  <a:gd name="T3" fmla="*/ 5 h 17"/>
                  <a:gd name="T4" fmla="*/ 12 w 12"/>
                  <a:gd name="T5" fmla="*/ 1 h 17"/>
                  <a:gd name="T6" fmla="*/ 3 w 12"/>
                  <a:gd name="T7" fmla="*/ 12 h 17"/>
                </a:gdLst>
                <a:ahLst/>
                <a:cxnLst>
                  <a:cxn ang="0">
                    <a:pos x="T0" y="T1"/>
                  </a:cxn>
                  <a:cxn ang="0">
                    <a:pos x="T2" y="T3"/>
                  </a:cxn>
                  <a:cxn ang="0">
                    <a:pos x="T4" y="T5"/>
                  </a:cxn>
                  <a:cxn ang="0">
                    <a:pos x="T6" y="T7"/>
                  </a:cxn>
                </a:cxnLst>
                <a:rect l="0" t="0" r="r" b="b"/>
                <a:pathLst>
                  <a:path w="12" h="17">
                    <a:moveTo>
                      <a:pt x="0" y="17"/>
                    </a:moveTo>
                    <a:cubicBezTo>
                      <a:pt x="1" y="13"/>
                      <a:pt x="0" y="9"/>
                      <a:pt x="3" y="5"/>
                    </a:cubicBezTo>
                    <a:cubicBezTo>
                      <a:pt x="5" y="2"/>
                      <a:pt x="9" y="0"/>
                      <a:pt x="12" y="1"/>
                    </a:cubicBezTo>
                    <a:cubicBezTo>
                      <a:pt x="9" y="2"/>
                      <a:pt x="1" y="7"/>
                      <a:pt x="3" y="12"/>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438" name="Freeform 288"/>
              <p:cNvSpPr>
                <a:spLocks/>
              </p:cNvSpPr>
              <p:nvPr/>
            </p:nvSpPr>
            <p:spPr bwMode="auto">
              <a:xfrm>
                <a:off x="3460" y="2912"/>
                <a:ext cx="205" cy="219"/>
              </a:xfrm>
              <a:custGeom>
                <a:avLst/>
                <a:gdLst>
                  <a:gd name="T0" fmla="*/ 9 w 82"/>
                  <a:gd name="T1" fmla="*/ 10 h 82"/>
                  <a:gd name="T2" fmla="*/ 5 w 82"/>
                  <a:gd name="T3" fmla="*/ 45 h 82"/>
                  <a:gd name="T4" fmla="*/ 19 w 82"/>
                  <a:gd name="T5" fmla="*/ 80 h 82"/>
                  <a:gd name="T6" fmla="*/ 71 w 82"/>
                  <a:gd name="T7" fmla="*/ 69 h 82"/>
                  <a:gd name="T8" fmla="*/ 69 w 82"/>
                  <a:gd name="T9" fmla="*/ 30 h 82"/>
                  <a:gd name="T10" fmla="*/ 39 w 82"/>
                  <a:gd name="T11" fmla="*/ 1 h 82"/>
                  <a:gd name="T12" fmla="*/ 9 w 82"/>
                  <a:gd name="T13" fmla="*/ 10 h 82"/>
                </a:gdLst>
                <a:ahLst/>
                <a:cxnLst>
                  <a:cxn ang="0">
                    <a:pos x="T0" y="T1"/>
                  </a:cxn>
                  <a:cxn ang="0">
                    <a:pos x="T2" y="T3"/>
                  </a:cxn>
                  <a:cxn ang="0">
                    <a:pos x="T4" y="T5"/>
                  </a:cxn>
                  <a:cxn ang="0">
                    <a:pos x="T6" y="T7"/>
                  </a:cxn>
                  <a:cxn ang="0">
                    <a:pos x="T8" y="T9"/>
                  </a:cxn>
                  <a:cxn ang="0">
                    <a:pos x="T10" y="T11"/>
                  </a:cxn>
                  <a:cxn ang="0">
                    <a:pos x="T12" y="T13"/>
                  </a:cxn>
                </a:cxnLst>
                <a:rect l="0" t="0" r="r" b="b"/>
                <a:pathLst>
                  <a:path w="82" h="82">
                    <a:moveTo>
                      <a:pt x="9" y="10"/>
                    </a:moveTo>
                    <a:cubicBezTo>
                      <a:pt x="2" y="19"/>
                      <a:pt x="0" y="33"/>
                      <a:pt x="5" y="45"/>
                    </a:cubicBezTo>
                    <a:cubicBezTo>
                      <a:pt x="9" y="56"/>
                      <a:pt x="10" y="79"/>
                      <a:pt x="19" y="80"/>
                    </a:cubicBezTo>
                    <a:cubicBezTo>
                      <a:pt x="28" y="82"/>
                      <a:pt x="61" y="75"/>
                      <a:pt x="71" y="69"/>
                    </a:cubicBezTo>
                    <a:cubicBezTo>
                      <a:pt x="82" y="63"/>
                      <a:pt x="70" y="39"/>
                      <a:pt x="69" y="30"/>
                    </a:cubicBezTo>
                    <a:cubicBezTo>
                      <a:pt x="66" y="11"/>
                      <a:pt x="58" y="3"/>
                      <a:pt x="39" y="1"/>
                    </a:cubicBezTo>
                    <a:cubicBezTo>
                      <a:pt x="31" y="0"/>
                      <a:pt x="16" y="2"/>
                      <a:pt x="9" y="10"/>
                    </a:cubicBezTo>
                    <a:close/>
                  </a:path>
                </a:pathLst>
              </a:custGeom>
              <a:solidFill>
                <a:srgbClr val="FED182"/>
              </a:solidFill>
              <a:ln w="7938" cap="rnd">
                <a:solidFill>
                  <a:srgbClr val="333333"/>
                </a:solidFill>
                <a:prstDash val="solid"/>
                <a:round/>
                <a:headEnd/>
                <a:tailEnd/>
              </a:ln>
            </p:spPr>
            <p:txBody>
              <a:bodyPr/>
              <a:lstStyle/>
              <a:p>
                <a:endParaRPr lang="es-ES">
                  <a:solidFill>
                    <a:srgbClr val="547C42"/>
                  </a:solidFill>
                </a:endParaRPr>
              </a:p>
            </p:txBody>
          </p:sp>
          <p:sp>
            <p:nvSpPr>
              <p:cNvPr id="439" name="Freeform 289"/>
              <p:cNvSpPr>
                <a:spLocks/>
              </p:cNvSpPr>
              <p:nvPr/>
            </p:nvSpPr>
            <p:spPr bwMode="auto">
              <a:xfrm>
                <a:off x="3518" y="2901"/>
                <a:ext cx="115" cy="224"/>
              </a:xfrm>
              <a:custGeom>
                <a:avLst/>
                <a:gdLst>
                  <a:gd name="T0" fmla="*/ 0 w 46"/>
                  <a:gd name="T1" fmla="*/ 70 h 84"/>
                  <a:gd name="T2" fmla="*/ 27 w 46"/>
                  <a:gd name="T3" fmla="*/ 75 h 84"/>
                  <a:gd name="T4" fmla="*/ 40 w 46"/>
                  <a:gd name="T5" fmla="*/ 69 h 84"/>
                  <a:gd name="T6" fmla="*/ 44 w 46"/>
                  <a:gd name="T7" fmla="*/ 56 h 84"/>
                  <a:gd name="T8" fmla="*/ 9 w 46"/>
                  <a:gd name="T9" fmla="*/ 9 h 84"/>
                  <a:gd name="T10" fmla="*/ 30 w 46"/>
                  <a:gd name="T11" fmla="*/ 27 h 84"/>
                  <a:gd name="T12" fmla="*/ 30 w 46"/>
                  <a:gd name="T13" fmla="*/ 36 h 84"/>
                  <a:gd name="T14" fmla="*/ 28 w 46"/>
                  <a:gd name="T15" fmla="*/ 42 h 84"/>
                  <a:gd name="T16" fmla="*/ 29 w 46"/>
                  <a:gd name="T17" fmla="*/ 51 h 84"/>
                  <a:gd name="T18" fmla="*/ 19 w 46"/>
                  <a:gd name="T19" fmla="*/ 58 h 84"/>
                  <a:gd name="T20" fmla="*/ 3 w 46"/>
                  <a:gd name="T21" fmla="*/ 60 h 84"/>
                  <a:gd name="T22" fmla="*/ 7 w 46"/>
                  <a:gd name="T23" fmla="*/ 68 h 84"/>
                  <a:gd name="T24" fmla="*/ 1 w 46"/>
                  <a:gd name="T25" fmla="*/ 7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84">
                    <a:moveTo>
                      <a:pt x="0" y="70"/>
                    </a:moveTo>
                    <a:cubicBezTo>
                      <a:pt x="2" y="84"/>
                      <a:pt x="19" y="78"/>
                      <a:pt x="27" y="75"/>
                    </a:cubicBezTo>
                    <a:cubicBezTo>
                      <a:pt x="32" y="74"/>
                      <a:pt x="36" y="72"/>
                      <a:pt x="40" y="69"/>
                    </a:cubicBezTo>
                    <a:cubicBezTo>
                      <a:pt x="43" y="65"/>
                      <a:pt x="43" y="61"/>
                      <a:pt x="44" y="56"/>
                    </a:cubicBezTo>
                    <a:cubicBezTo>
                      <a:pt x="46" y="37"/>
                      <a:pt x="35" y="0"/>
                      <a:pt x="9" y="9"/>
                    </a:cubicBezTo>
                    <a:cubicBezTo>
                      <a:pt x="21" y="11"/>
                      <a:pt x="29" y="15"/>
                      <a:pt x="30" y="27"/>
                    </a:cubicBezTo>
                    <a:cubicBezTo>
                      <a:pt x="30" y="30"/>
                      <a:pt x="31" y="33"/>
                      <a:pt x="30" y="36"/>
                    </a:cubicBezTo>
                    <a:cubicBezTo>
                      <a:pt x="29" y="38"/>
                      <a:pt x="28" y="39"/>
                      <a:pt x="28" y="42"/>
                    </a:cubicBezTo>
                    <a:cubicBezTo>
                      <a:pt x="28" y="45"/>
                      <a:pt x="30" y="47"/>
                      <a:pt x="29" y="51"/>
                    </a:cubicBezTo>
                    <a:cubicBezTo>
                      <a:pt x="27" y="55"/>
                      <a:pt x="23" y="57"/>
                      <a:pt x="19" y="58"/>
                    </a:cubicBezTo>
                    <a:cubicBezTo>
                      <a:pt x="14" y="59"/>
                      <a:pt x="9" y="58"/>
                      <a:pt x="3" y="60"/>
                    </a:cubicBezTo>
                    <a:cubicBezTo>
                      <a:pt x="4" y="62"/>
                      <a:pt x="8" y="66"/>
                      <a:pt x="7" y="68"/>
                    </a:cubicBezTo>
                    <a:cubicBezTo>
                      <a:pt x="7" y="71"/>
                      <a:pt x="1" y="73"/>
                      <a:pt x="1" y="70"/>
                    </a:cubicBezTo>
                  </a:path>
                </a:pathLst>
              </a:custGeom>
              <a:solidFill>
                <a:srgbClr val="FEBF5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440" name="Freeform 290"/>
              <p:cNvSpPr>
                <a:spLocks/>
              </p:cNvSpPr>
              <p:nvPr/>
            </p:nvSpPr>
            <p:spPr bwMode="auto">
              <a:xfrm>
                <a:off x="3510" y="3000"/>
                <a:ext cx="118" cy="101"/>
              </a:xfrm>
              <a:custGeom>
                <a:avLst/>
                <a:gdLst>
                  <a:gd name="T0" fmla="*/ 6 w 47"/>
                  <a:gd name="T1" fmla="*/ 26 h 38"/>
                  <a:gd name="T2" fmla="*/ 29 w 47"/>
                  <a:gd name="T3" fmla="*/ 33 h 38"/>
                  <a:gd name="T4" fmla="*/ 39 w 47"/>
                  <a:gd name="T5" fmla="*/ 9 h 38"/>
                  <a:gd name="T6" fmla="*/ 10 w 47"/>
                  <a:gd name="T7" fmla="*/ 8 h 38"/>
                  <a:gd name="T8" fmla="*/ 6 w 47"/>
                  <a:gd name="T9" fmla="*/ 26 h 38"/>
                </a:gdLst>
                <a:ahLst/>
                <a:cxnLst>
                  <a:cxn ang="0">
                    <a:pos x="T0" y="T1"/>
                  </a:cxn>
                  <a:cxn ang="0">
                    <a:pos x="T2" y="T3"/>
                  </a:cxn>
                  <a:cxn ang="0">
                    <a:pos x="T4" y="T5"/>
                  </a:cxn>
                  <a:cxn ang="0">
                    <a:pos x="T6" y="T7"/>
                  </a:cxn>
                  <a:cxn ang="0">
                    <a:pos x="T8" y="T9"/>
                  </a:cxn>
                </a:cxnLst>
                <a:rect l="0" t="0" r="r" b="b"/>
                <a:pathLst>
                  <a:path w="47" h="38">
                    <a:moveTo>
                      <a:pt x="6" y="26"/>
                    </a:moveTo>
                    <a:cubicBezTo>
                      <a:pt x="9" y="31"/>
                      <a:pt x="11" y="38"/>
                      <a:pt x="29" y="33"/>
                    </a:cubicBezTo>
                    <a:cubicBezTo>
                      <a:pt x="47" y="28"/>
                      <a:pt x="42" y="18"/>
                      <a:pt x="39" y="9"/>
                    </a:cubicBezTo>
                    <a:cubicBezTo>
                      <a:pt x="37" y="1"/>
                      <a:pt x="20" y="0"/>
                      <a:pt x="10" y="8"/>
                    </a:cubicBezTo>
                    <a:cubicBezTo>
                      <a:pt x="0" y="15"/>
                      <a:pt x="3" y="22"/>
                      <a:pt x="6" y="26"/>
                    </a:cubicBezTo>
                    <a:close/>
                  </a:path>
                </a:pathLst>
              </a:custGeom>
              <a:solidFill>
                <a:srgbClr val="3D457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441" name="Freeform 291"/>
              <p:cNvSpPr>
                <a:spLocks/>
              </p:cNvSpPr>
              <p:nvPr/>
            </p:nvSpPr>
            <p:spPr bwMode="auto">
              <a:xfrm>
                <a:off x="3520" y="3011"/>
                <a:ext cx="73" cy="58"/>
              </a:xfrm>
              <a:custGeom>
                <a:avLst/>
                <a:gdLst>
                  <a:gd name="T0" fmla="*/ 29 w 29"/>
                  <a:gd name="T1" fmla="*/ 2 h 22"/>
                  <a:gd name="T2" fmla="*/ 9 w 29"/>
                  <a:gd name="T3" fmla="*/ 4 h 22"/>
                  <a:gd name="T4" fmla="*/ 1 w 29"/>
                  <a:gd name="T5" fmla="*/ 13 h 22"/>
                  <a:gd name="T6" fmla="*/ 6 w 29"/>
                  <a:gd name="T7" fmla="*/ 22 h 22"/>
                  <a:gd name="T8" fmla="*/ 7 w 29"/>
                  <a:gd name="T9" fmla="*/ 12 h 22"/>
                  <a:gd name="T10" fmla="*/ 12 w 29"/>
                  <a:gd name="T11" fmla="*/ 9 h 22"/>
                  <a:gd name="T12" fmla="*/ 16 w 29"/>
                  <a:gd name="T13" fmla="*/ 5 h 22"/>
                  <a:gd name="T14" fmla="*/ 29 w 29"/>
                  <a:gd name="T15" fmla="*/ 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22">
                    <a:moveTo>
                      <a:pt x="29" y="2"/>
                    </a:moveTo>
                    <a:cubicBezTo>
                      <a:pt x="21" y="1"/>
                      <a:pt x="16" y="0"/>
                      <a:pt x="9" y="4"/>
                    </a:cubicBezTo>
                    <a:cubicBezTo>
                      <a:pt x="5" y="6"/>
                      <a:pt x="2" y="9"/>
                      <a:pt x="1" y="13"/>
                    </a:cubicBezTo>
                    <a:cubicBezTo>
                      <a:pt x="0" y="17"/>
                      <a:pt x="1" y="22"/>
                      <a:pt x="6" y="22"/>
                    </a:cubicBezTo>
                    <a:cubicBezTo>
                      <a:pt x="3" y="20"/>
                      <a:pt x="5" y="14"/>
                      <a:pt x="7" y="12"/>
                    </a:cubicBezTo>
                    <a:cubicBezTo>
                      <a:pt x="9" y="11"/>
                      <a:pt x="10" y="10"/>
                      <a:pt x="12" y="9"/>
                    </a:cubicBezTo>
                    <a:cubicBezTo>
                      <a:pt x="13" y="8"/>
                      <a:pt x="14" y="6"/>
                      <a:pt x="16" y="5"/>
                    </a:cubicBezTo>
                    <a:cubicBezTo>
                      <a:pt x="21" y="2"/>
                      <a:pt x="23" y="3"/>
                      <a:pt x="29" y="2"/>
                    </a:cubicBezTo>
                  </a:path>
                </a:pathLst>
              </a:custGeom>
              <a:solidFill>
                <a:srgbClr val="7E7D9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442" name="Freeform 292"/>
              <p:cNvSpPr>
                <a:spLocks/>
              </p:cNvSpPr>
              <p:nvPr/>
            </p:nvSpPr>
            <p:spPr bwMode="auto">
              <a:xfrm>
                <a:off x="3548" y="3029"/>
                <a:ext cx="62" cy="59"/>
              </a:xfrm>
              <a:custGeom>
                <a:avLst/>
                <a:gdLst>
                  <a:gd name="T0" fmla="*/ 0 w 25"/>
                  <a:gd name="T1" fmla="*/ 20 h 22"/>
                  <a:gd name="T2" fmla="*/ 19 w 25"/>
                  <a:gd name="T3" fmla="*/ 17 h 22"/>
                  <a:gd name="T4" fmla="*/ 24 w 25"/>
                  <a:gd name="T5" fmla="*/ 12 h 22"/>
                  <a:gd name="T6" fmla="*/ 21 w 25"/>
                  <a:gd name="T7" fmla="*/ 0 h 22"/>
                  <a:gd name="T8" fmla="*/ 21 w 25"/>
                  <a:gd name="T9" fmla="*/ 5 h 22"/>
                  <a:gd name="T10" fmla="*/ 19 w 25"/>
                  <a:gd name="T11" fmla="*/ 5 h 22"/>
                  <a:gd name="T12" fmla="*/ 19 w 25"/>
                  <a:gd name="T13" fmla="*/ 8 h 22"/>
                  <a:gd name="T14" fmla="*/ 17 w 25"/>
                  <a:gd name="T15" fmla="*/ 12 h 22"/>
                  <a:gd name="T16" fmla="*/ 13 w 25"/>
                  <a:gd name="T17" fmla="*/ 13 h 22"/>
                  <a:gd name="T18" fmla="*/ 9 w 25"/>
                  <a:gd name="T19" fmla="*/ 13 h 22"/>
                  <a:gd name="T20" fmla="*/ 6 w 25"/>
                  <a:gd name="T21" fmla="*/ 17 h 22"/>
                  <a:gd name="T22" fmla="*/ 0 w 25"/>
                  <a:gd name="T23" fmla="*/ 1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22">
                    <a:moveTo>
                      <a:pt x="0" y="20"/>
                    </a:moveTo>
                    <a:cubicBezTo>
                      <a:pt x="6" y="22"/>
                      <a:pt x="15" y="20"/>
                      <a:pt x="19" y="17"/>
                    </a:cubicBezTo>
                    <a:cubicBezTo>
                      <a:pt x="22" y="15"/>
                      <a:pt x="23" y="16"/>
                      <a:pt x="24" y="12"/>
                    </a:cubicBezTo>
                    <a:cubicBezTo>
                      <a:pt x="25" y="10"/>
                      <a:pt x="24" y="1"/>
                      <a:pt x="21" y="0"/>
                    </a:cubicBezTo>
                    <a:cubicBezTo>
                      <a:pt x="23" y="4"/>
                      <a:pt x="24" y="4"/>
                      <a:pt x="21" y="5"/>
                    </a:cubicBezTo>
                    <a:cubicBezTo>
                      <a:pt x="20" y="5"/>
                      <a:pt x="20" y="4"/>
                      <a:pt x="19" y="5"/>
                    </a:cubicBezTo>
                    <a:cubicBezTo>
                      <a:pt x="19" y="6"/>
                      <a:pt x="20" y="7"/>
                      <a:pt x="19" y="8"/>
                    </a:cubicBezTo>
                    <a:cubicBezTo>
                      <a:pt x="19" y="10"/>
                      <a:pt x="18" y="11"/>
                      <a:pt x="17" y="12"/>
                    </a:cubicBezTo>
                    <a:cubicBezTo>
                      <a:pt x="16" y="12"/>
                      <a:pt x="14" y="13"/>
                      <a:pt x="13" y="13"/>
                    </a:cubicBezTo>
                    <a:cubicBezTo>
                      <a:pt x="12" y="14"/>
                      <a:pt x="10" y="13"/>
                      <a:pt x="9" y="13"/>
                    </a:cubicBezTo>
                    <a:cubicBezTo>
                      <a:pt x="7" y="14"/>
                      <a:pt x="7" y="16"/>
                      <a:pt x="6" y="17"/>
                    </a:cubicBezTo>
                    <a:cubicBezTo>
                      <a:pt x="5" y="18"/>
                      <a:pt x="3" y="19"/>
                      <a:pt x="0" y="19"/>
                    </a:cubicBezTo>
                  </a:path>
                </a:pathLst>
              </a:custGeom>
              <a:solidFill>
                <a:srgbClr val="091F5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443" name="Oval 293"/>
              <p:cNvSpPr>
                <a:spLocks noChangeArrowheads="1"/>
              </p:cNvSpPr>
              <p:nvPr/>
            </p:nvSpPr>
            <p:spPr bwMode="auto">
              <a:xfrm>
                <a:off x="3528" y="3013"/>
                <a:ext cx="12" cy="14"/>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444" name="Freeform 294"/>
              <p:cNvSpPr>
                <a:spLocks/>
              </p:cNvSpPr>
              <p:nvPr/>
            </p:nvSpPr>
            <p:spPr bwMode="auto">
              <a:xfrm>
                <a:off x="3543" y="3011"/>
                <a:ext cx="5" cy="5"/>
              </a:xfrm>
              <a:custGeom>
                <a:avLst/>
                <a:gdLst>
                  <a:gd name="T0" fmla="*/ 0 w 2"/>
                  <a:gd name="T1" fmla="*/ 1 h 2"/>
                  <a:gd name="T2" fmla="*/ 1 w 2"/>
                  <a:gd name="T3" fmla="*/ 0 h 2"/>
                  <a:gd name="T4" fmla="*/ 2 w 2"/>
                  <a:gd name="T5" fmla="*/ 1 h 2"/>
                  <a:gd name="T6" fmla="*/ 1 w 2"/>
                  <a:gd name="T7" fmla="*/ 2 h 2"/>
                  <a:gd name="T8" fmla="*/ 0 w 2"/>
                  <a:gd name="T9" fmla="*/ 1 h 2"/>
                </a:gdLst>
                <a:ahLst/>
                <a:cxnLst>
                  <a:cxn ang="0">
                    <a:pos x="T0" y="T1"/>
                  </a:cxn>
                  <a:cxn ang="0">
                    <a:pos x="T2" y="T3"/>
                  </a:cxn>
                  <a:cxn ang="0">
                    <a:pos x="T4" y="T5"/>
                  </a:cxn>
                  <a:cxn ang="0">
                    <a:pos x="T6" y="T7"/>
                  </a:cxn>
                  <a:cxn ang="0">
                    <a:pos x="T8" y="T9"/>
                  </a:cxn>
                </a:cxnLst>
                <a:rect l="0" t="0" r="r" b="b"/>
                <a:pathLst>
                  <a:path w="2" h="2">
                    <a:moveTo>
                      <a:pt x="0" y="1"/>
                    </a:moveTo>
                    <a:cubicBezTo>
                      <a:pt x="0" y="0"/>
                      <a:pt x="0" y="0"/>
                      <a:pt x="1" y="0"/>
                    </a:cubicBezTo>
                    <a:cubicBezTo>
                      <a:pt x="1" y="0"/>
                      <a:pt x="2" y="0"/>
                      <a:pt x="2" y="1"/>
                    </a:cubicBezTo>
                    <a:cubicBezTo>
                      <a:pt x="2" y="1"/>
                      <a:pt x="1" y="2"/>
                      <a:pt x="1" y="2"/>
                    </a:cubicBezTo>
                    <a:cubicBezTo>
                      <a:pt x="0" y="2"/>
                      <a:pt x="0" y="2"/>
                      <a:pt x="0" y="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445" name="Freeform 295"/>
              <p:cNvSpPr>
                <a:spLocks/>
              </p:cNvSpPr>
              <p:nvPr/>
            </p:nvSpPr>
            <p:spPr bwMode="auto">
              <a:xfrm>
                <a:off x="3523" y="3027"/>
                <a:ext cx="7" cy="8"/>
              </a:xfrm>
              <a:custGeom>
                <a:avLst/>
                <a:gdLst>
                  <a:gd name="T0" fmla="*/ 0 w 3"/>
                  <a:gd name="T1" fmla="*/ 1 h 3"/>
                  <a:gd name="T2" fmla="*/ 1 w 3"/>
                  <a:gd name="T3" fmla="*/ 0 h 3"/>
                  <a:gd name="T4" fmla="*/ 3 w 3"/>
                  <a:gd name="T5" fmla="*/ 1 h 3"/>
                  <a:gd name="T6" fmla="*/ 1 w 3"/>
                  <a:gd name="T7" fmla="*/ 3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1"/>
                      <a:pt x="0" y="0"/>
                      <a:pt x="1" y="0"/>
                    </a:cubicBezTo>
                    <a:cubicBezTo>
                      <a:pt x="2" y="0"/>
                      <a:pt x="3" y="0"/>
                      <a:pt x="3" y="1"/>
                    </a:cubicBezTo>
                    <a:cubicBezTo>
                      <a:pt x="3" y="2"/>
                      <a:pt x="2" y="3"/>
                      <a:pt x="1" y="3"/>
                    </a:cubicBezTo>
                    <a:cubicBezTo>
                      <a:pt x="0" y="3"/>
                      <a:pt x="0" y="2"/>
                      <a:pt x="0" y="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446" name="Freeform 296"/>
              <p:cNvSpPr>
                <a:spLocks/>
              </p:cNvSpPr>
              <p:nvPr/>
            </p:nvSpPr>
            <p:spPr bwMode="auto">
              <a:xfrm>
                <a:off x="3583" y="3029"/>
                <a:ext cx="50" cy="75"/>
              </a:xfrm>
              <a:custGeom>
                <a:avLst/>
                <a:gdLst>
                  <a:gd name="T0" fmla="*/ 0 w 20"/>
                  <a:gd name="T1" fmla="*/ 28 h 28"/>
                  <a:gd name="T2" fmla="*/ 16 w 20"/>
                  <a:gd name="T3" fmla="*/ 20 h 28"/>
                  <a:gd name="T4" fmla="*/ 18 w 20"/>
                  <a:gd name="T5" fmla="*/ 0 h 28"/>
                  <a:gd name="T6" fmla="*/ 16 w 20"/>
                  <a:gd name="T7" fmla="*/ 16 h 28"/>
                  <a:gd name="T8" fmla="*/ 5 w 20"/>
                  <a:gd name="T9" fmla="*/ 25 h 28"/>
                </a:gdLst>
                <a:ahLst/>
                <a:cxnLst>
                  <a:cxn ang="0">
                    <a:pos x="T0" y="T1"/>
                  </a:cxn>
                  <a:cxn ang="0">
                    <a:pos x="T2" y="T3"/>
                  </a:cxn>
                  <a:cxn ang="0">
                    <a:pos x="T4" y="T5"/>
                  </a:cxn>
                  <a:cxn ang="0">
                    <a:pos x="T6" y="T7"/>
                  </a:cxn>
                  <a:cxn ang="0">
                    <a:pos x="T8" y="T9"/>
                  </a:cxn>
                </a:cxnLst>
                <a:rect l="0" t="0" r="r" b="b"/>
                <a:pathLst>
                  <a:path w="20" h="28">
                    <a:moveTo>
                      <a:pt x="0" y="28"/>
                    </a:moveTo>
                    <a:cubicBezTo>
                      <a:pt x="5" y="27"/>
                      <a:pt x="13" y="24"/>
                      <a:pt x="16" y="20"/>
                    </a:cubicBezTo>
                    <a:cubicBezTo>
                      <a:pt x="19" y="16"/>
                      <a:pt x="20" y="4"/>
                      <a:pt x="18" y="0"/>
                    </a:cubicBezTo>
                    <a:cubicBezTo>
                      <a:pt x="17" y="5"/>
                      <a:pt x="17" y="11"/>
                      <a:pt x="16" y="16"/>
                    </a:cubicBezTo>
                    <a:cubicBezTo>
                      <a:pt x="14" y="22"/>
                      <a:pt x="9" y="22"/>
                      <a:pt x="5" y="25"/>
                    </a:cubicBezTo>
                  </a:path>
                </a:pathLst>
              </a:custGeom>
              <a:solidFill>
                <a:srgbClr val="FF990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447" name="Freeform 297"/>
              <p:cNvSpPr>
                <a:spLocks/>
              </p:cNvSpPr>
              <p:nvPr/>
            </p:nvSpPr>
            <p:spPr bwMode="auto">
              <a:xfrm>
                <a:off x="3473" y="2925"/>
                <a:ext cx="55" cy="115"/>
              </a:xfrm>
              <a:custGeom>
                <a:avLst/>
                <a:gdLst>
                  <a:gd name="T0" fmla="*/ 6 w 22"/>
                  <a:gd name="T1" fmla="*/ 43 h 43"/>
                  <a:gd name="T2" fmla="*/ 3 w 22"/>
                  <a:gd name="T3" fmla="*/ 20 h 43"/>
                  <a:gd name="T4" fmla="*/ 7 w 22"/>
                  <a:gd name="T5" fmla="*/ 10 h 43"/>
                  <a:gd name="T6" fmla="*/ 22 w 22"/>
                  <a:gd name="T7" fmla="*/ 1 h 43"/>
                  <a:gd name="T8" fmla="*/ 11 w 22"/>
                  <a:gd name="T9" fmla="*/ 10 h 43"/>
                  <a:gd name="T10" fmla="*/ 8 w 22"/>
                  <a:gd name="T11" fmla="*/ 16 h 43"/>
                  <a:gd name="T12" fmla="*/ 9 w 22"/>
                  <a:gd name="T13" fmla="*/ 22 h 43"/>
                  <a:gd name="T14" fmla="*/ 5 w 22"/>
                  <a:gd name="T15" fmla="*/ 31 h 43"/>
                  <a:gd name="T16" fmla="*/ 6 w 22"/>
                  <a:gd name="T17" fmla="*/ 4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43">
                    <a:moveTo>
                      <a:pt x="6" y="43"/>
                    </a:moveTo>
                    <a:cubicBezTo>
                      <a:pt x="2" y="36"/>
                      <a:pt x="0" y="28"/>
                      <a:pt x="3" y="20"/>
                    </a:cubicBezTo>
                    <a:cubicBezTo>
                      <a:pt x="4" y="15"/>
                      <a:pt x="4" y="13"/>
                      <a:pt x="7" y="10"/>
                    </a:cubicBezTo>
                    <a:cubicBezTo>
                      <a:pt x="10" y="7"/>
                      <a:pt x="17" y="0"/>
                      <a:pt x="22" y="1"/>
                    </a:cubicBezTo>
                    <a:cubicBezTo>
                      <a:pt x="19" y="2"/>
                      <a:pt x="13" y="8"/>
                      <a:pt x="11" y="10"/>
                    </a:cubicBezTo>
                    <a:cubicBezTo>
                      <a:pt x="10" y="11"/>
                      <a:pt x="8" y="15"/>
                      <a:pt x="8" y="16"/>
                    </a:cubicBezTo>
                    <a:cubicBezTo>
                      <a:pt x="8" y="18"/>
                      <a:pt x="9" y="20"/>
                      <a:pt x="9" y="22"/>
                    </a:cubicBezTo>
                    <a:cubicBezTo>
                      <a:pt x="8" y="25"/>
                      <a:pt x="6" y="28"/>
                      <a:pt x="5" y="31"/>
                    </a:cubicBezTo>
                    <a:cubicBezTo>
                      <a:pt x="5" y="34"/>
                      <a:pt x="5" y="40"/>
                      <a:pt x="6" y="42"/>
                    </a:cubicBezTo>
                  </a:path>
                </a:pathLst>
              </a:custGeom>
              <a:solidFill>
                <a:srgbClr val="FEE9B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448" name="Freeform 298"/>
              <p:cNvSpPr>
                <a:spLocks/>
              </p:cNvSpPr>
              <p:nvPr/>
            </p:nvSpPr>
            <p:spPr bwMode="auto">
              <a:xfrm>
                <a:off x="3470" y="2952"/>
                <a:ext cx="20" cy="53"/>
              </a:xfrm>
              <a:custGeom>
                <a:avLst/>
                <a:gdLst>
                  <a:gd name="T0" fmla="*/ 8 w 8"/>
                  <a:gd name="T1" fmla="*/ 0 h 20"/>
                  <a:gd name="T2" fmla="*/ 2 w 8"/>
                  <a:gd name="T3" fmla="*/ 20 h 20"/>
                </a:gdLst>
                <a:ahLst/>
                <a:cxnLst>
                  <a:cxn ang="0">
                    <a:pos x="T0" y="T1"/>
                  </a:cxn>
                  <a:cxn ang="0">
                    <a:pos x="T2" y="T3"/>
                  </a:cxn>
                </a:cxnLst>
                <a:rect l="0" t="0" r="r" b="b"/>
                <a:pathLst>
                  <a:path w="8" h="20">
                    <a:moveTo>
                      <a:pt x="8" y="0"/>
                    </a:moveTo>
                    <a:cubicBezTo>
                      <a:pt x="5" y="6"/>
                      <a:pt x="0" y="12"/>
                      <a:pt x="2" y="20"/>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449" name="Freeform 299"/>
              <p:cNvSpPr>
                <a:spLocks/>
              </p:cNvSpPr>
              <p:nvPr/>
            </p:nvSpPr>
            <p:spPr bwMode="auto">
              <a:xfrm>
                <a:off x="3643" y="2907"/>
                <a:ext cx="150" cy="184"/>
              </a:xfrm>
              <a:custGeom>
                <a:avLst/>
                <a:gdLst>
                  <a:gd name="T0" fmla="*/ 55 w 60"/>
                  <a:gd name="T1" fmla="*/ 60 h 69"/>
                  <a:gd name="T2" fmla="*/ 14 w 60"/>
                  <a:gd name="T3" fmla="*/ 67 h 69"/>
                  <a:gd name="T4" fmla="*/ 0 w 60"/>
                  <a:gd name="T5" fmla="*/ 23 h 69"/>
                  <a:gd name="T6" fmla="*/ 29 w 60"/>
                  <a:gd name="T7" fmla="*/ 2 h 69"/>
                  <a:gd name="T8" fmla="*/ 58 w 60"/>
                  <a:gd name="T9" fmla="*/ 32 h 69"/>
                  <a:gd name="T10" fmla="*/ 55 w 60"/>
                  <a:gd name="T11" fmla="*/ 60 h 69"/>
                </a:gdLst>
                <a:ahLst/>
                <a:cxnLst>
                  <a:cxn ang="0">
                    <a:pos x="T0" y="T1"/>
                  </a:cxn>
                  <a:cxn ang="0">
                    <a:pos x="T2" y="T3"/>
                  </a:cxn>
                  <a:cxn ang="0">
                    <a:pos x="T4" y="T5"/>
                  </a:cxn>
                  <a:cxn ang="0">
                    <a:pos x="T6" y="T7"/>
                  </a:cxn>
                  <a:cxn ang="0">
                    <a:pos x="T8" y="T9"/>
                  </a:cxn>
                  <a:cxn ang="0">
                    <a:pos x="T10" y="T11"/>
                  </a:cxn>
                </a:cxnLst>
                <a:rect l="0" t="0" r="r" b="b"/>
                <a:pathLst>
                  <a:path w="60" h="69">
                    <a:moveTo>
                      <a:pt x="55" y="60"/>
                    </a:moveTo>
                    <a:cubicBezTo>
                      <a:pt x="44" y="65"/>
                      <a:pt x="26" y="69"/>
                      <a:pt x="14" y="67"/>
                    </a:cubicBezTo>
                    <a:cubicBezTo>
                      <a:pt x="1" y="65"/>
                      <a:pt x="0" y="43"/>
                      <a:pt x="0" y="23"/>
                    </a:cubicBezTo>
                    <a:cubicBezTo>
                      <a:pt x="1" y="4"/>
                      <a:pt x="7" y="3"/>
                      <a:pt x="29" y="2"/>
                    </a:cubicBezTo>
                    <a:cubicBezTo>
                      <a:pt x="50" y="0"/>
                      <a:pt x="58" y="17"/>
                      <a:pt x="58" y="32"/>
                    </a:cubicBezTo>
                    <a:cubicBezTo>
                      <a:pt x="58" y="47"/>
                      <a:pt x="60" y="57"/>
                      <a:pt x="55" y="60"/>
                    </a:cubicBezTo>
                    <a:close/>
                  </a:path>
                </a:pathLst>
              </a:custGeom>
              <a:solidFill>
                <a:srgbClr val="FED182"/>
              </a:solidFill>
              <a:ln w="7938" cap="rnd">
                <a:solidFill>
                  <a:srgbClr val="333333"/>
                </a:solidFill>
                <a:prstDash val="solid"/>
                <a:round/>
                <a:headEnd/>
                <a:tailEnd/>
              </a:ln>
            </p:spPr>
            <p:txBody>
              <a:bodyPr/>
              <a:lstStyle/>
              <a:p>
                <a:endParaRPr lang="es-ES">
                  <a:solidFill>
                    <a:srgbClr val="547C42"/>
                  </a:solidFill>
                </a:endParaRPr>
              </a:p>
            </p:txBody>
          </p:sp>
          <p:sp>
            <p:nvSpPr>
              <p:cNvPr id="450" name="Freeform 300"/>
              <p:cNvSpPr>
                <a:spLocks/>
              </p:cNvSpPr>
              <p:nvPr/>
            </p:nvSpPr>
            <p:spPr bwMode="auto">
              <a:xfrm>
                <a:off x="3660" y="2917"/>
                <a:ext cx="128" cy="168"/>
              </a:xfrm>
              <a:custGeom>
                <a:avLst/>
                <a:gdLst>
                  <a:gd name="T0" fmla="*/ 0 w 51"/>
                  <a:gd name="T1" fmla="*/ 51 h 63"/>
                  <a:gd name="T2" fmla="*/ 24 w 51"/>
                  <a:gd name="T3" fmla="*/ 60 h 63"/>
                  <a:gd name="T4" fmla="*/ 48 w 51"/>
                  <a:gd name="T5" fmla="*/ 47 h 63"/>
                  <a:gd name="T6" fmla="*/ 46 w 51"/>
                  <a:gd name="T7" fmla="*/ 17 h 63"/>
                  <a:gd name="T8" fmla="*/ 37 w 51"/>
                  <a:gd name="T9" fmla="*/ 6 h 63"/>
                  <a:gd name="T10" fmla="*/ 38 w 51"/>
                  <a:gd name="T11" fmla="*/ 18 h 63"/>
                  <a:gd name="T12" fmla="*/ 34 w 51"/>
                  <a:gd name="T13" fmla="*/ 27 h 63"/>
                  <a:gd name="T14" fmla="*/ 24 w 51"/>
                  <a:gd name="T15" fmla="*/ 35 h 63"/>
                  <a:gd name="T16" fmla="*/ 15 w 51"/>
                  <a:gd name="T17" fmla="*/ 38 h 63"/>
                  <a:gd name="T18" fmla="*/ 15 w 51"/>
                  <a:gd name="T19" fmla="*/ 49 h 63"/>
                  <a:gd name="T20" fmla="*/ 2 w 51"/>
                  <a:gd name="T21" fmla="*/ 5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3">
                    <a:moveTo>
                      <a:pt x="0" y="51"/>
                    </a:moveTo>
                    <a:cubicBezTo>
                      <a:pt x="2" y="63"/>
                      <a:pt x="15" y="62"/>
                      <a:pt x="24" y="60"/>
                    </a:cubicBezTo>
                    <a:cubicBezTo>
                      <a:pt x="34" y="58"/>
                      <a:pt x="45" y="57"/>
                      <a:pt x="48" y="47"/>
                    </a:cubicBezTo>
                    <a:cubicBezTo>
                      <a:pt x="51" y="38"/>
                      <a:pt x="48" y="26"/>
                      <a:pt x="46" y="17"/>
                    </a:cubicBezTo>
                    <a:cubicBezTo>
                      <a:pt x="45" y="12"/>
                      <a:pt x="40" y="11"/>
                      <a:pt x="37" y="6"/>
                    </a:cubicBezTo>
                    <a:cubicBezTo>
                      <a:pt x="33" y="0"/>
                      <a:pt x="39" y="7"/>
                      <a:pt x="38" y="18"/>
                    </a:cubicBezTo>
                    <a:cubicBezTo>
                      <a:pt x="38" y="21"/>
                      <a:pt x="37" y="24"/>
                      <a:pt x="34" y="27"/>
                    </a:cubicBezTo>
                    <a:cubicBezTo>
                      <a:pt x="32" y="30"/>
                      <a:pt x="28" y="34"/>
                      <a:pt x="24" y="35"/>
                    </a:cubicBezTo>
                    <a:cubicBezTo>
                      <a:pt x="21" y="36"/>
                      <a:pt x="17" y="34"/>
                      <a:pt x="15" y="38"/>
                    </a:cubicBezTo>
                    <a:cubicBezTo>
                      <a:pt x="13" y="41"/>
                      <a:pt x="16" y="46"/>
                      <a:pt x="15" y="49"/>
                    </a:cubicBezTo>
                    <a:cubicBezTo>
                      <a:pt x="13" y="55"/>
                      <a:pt x="5" y="55"/>
                      <a:pt x="2" y="51"/>
                    </a:cubicBezTo>
                  </a:path>
                </a:pathLst>
              </a:custGeom>
              <a:solidFill>
                <a:srgbClr val="FEBF5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451" name="Freeform 301"/>
              <p:cNvSpPr>
                <a:spLocks/>
              </p:cNvSpPr>
              <p:nvPr/>
            </p:nvSpPr>
            <p:spPr bwMode="auto">
              <a:xfrm>
                <a:off x="3665" y="2968"/>
                <a:ext cx="88" cy="85"/>
              </a:xfrm>
              <a:custGeom>
                <a:avLst/>
                <a:gdLst>
                  <a:gd name="T0" fmla="*/ 17 w 35"/>
                  <a:gd name="T1" fmla="*/ 1 h 32"/>
                  <a:gd name="T2" fmla="*/ 2 w 35"/>
                  <a:gd name="T3" fmla="*/ 13 h 32"/>
                  <a:gd name="T4" fmla="*/ 22 w 35"/>
                  <a:gd name="T5" fmla="*/ 31 h 32"/>
                  <a:gd name="T6" fmla="*/ 31 w 35"/>
                  <a:gd name="T7" fmla="*/ 25 h 32"/>
                  <a:gd name="T8" fmla="*/ 31 w 35"/>
                  <a:gd name="T9" fmla="*/ 10 h 32"/>
                  <a:gd name="T10" fmla="*/ 17 w 35"/>
                  <a:gd name="T11" fmla="*/ 1 h 32"/>
                </a:gdLst>
                <a:ahLst/>
                <a:cxnLst>
                  <a:cxn ang="0">
                    <a:pos x="T0" y="T1"/>
                  </a:cxn>
                  <a:cxn ang="0">
                    <a:pos x="T2" y="T3"/>
                  </a:cxn>
                  <a:cxn ang="0">
                    <a:pos x="T4" y="T5"/>
                  </a:cxn>
                  <a:cxn ang="0">
                    <a:pos x="T6" y="T7"/>
                  </a:cxn>
                  <a:cxn ang="0">
                    <a:pos x="T8" y="T9"/>
                  </a:cxn>
                  <a:cxn ang="0">
                    <a:pos x="T10" y="T11"/>
                  </a:cxn>
                </a:cxnLst>
                <a:rect l="0" t="0" r="r" b="b"/>
                <a:pathLst>
                  <a:path w="35" h="32">
                    <a:moveTo>
                      <a:pt x="17" y="1"/>
                    </a:moveTo>
                    <a:cubicBezTo>
                      <a:pt x="9" y="0"/>
                      <a:pt x="3" y="5"/>
                      <a:pt x="2" y="13"/>
                    </a:cubicBezTo>
                    <a:cubicBezTo>
                      <a:pt x="0" y="24"/>
                      <a:pt x="12" y="31"/>
                      <a:pt x="22" y="31"/>
                    </a:cubicBezTo>
                    <a:cubicBezTo>
                      <a:pt x="27" y="32"/>
                      <a:pt x="29" y="30"/>
                      <a:pt x="31" y="25"/>
                    </a:cubicBezTo>
                    <a:cubicBezTo>
                      <a:pt x="35" y="19"/>
                      <a:pt x="34" y="15"/>
                      <a:pt x="31" y="10"/>
                    </a:cubicBezTo>
                    <a:cubicBezTo>
                      <a:pt x="28" y="3"/>
                      <a:pt x="23" y="3"/>
                      <a:pt x="17" y="1"/>
                    </a:cubicBezTo>
                    <a:close/>
                  </a:path>
                </a:pathLst>
              </a:custGeom>
              <a:solidFill>
                <a:srgbClr val="3D457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452" name="Freeform 302"/>
              <p:cNvSpPr>
                <a:spLocks/>
              </p:cNvSpPr>
              <p:nvPr/>
            </p:nvSpPr>
            <p:spPr bwMode="auto">
              <a:xfrm>
                <a:off x="3675" y="2976"/>
                <a:ext cx="48" cy="59"/>
              </a:xfrm>
              <a:custGeom>
                <a:avLst/>
                <a:gdLst>
                  <a:gd name="T0" fmla="*/ 19 w 19"/>
                  <a:gd name="T1" fmla="*/ 2 h 22"/>
                  <a:gd name="T2" fmla="*/ 2 w 19"/>
                  <a:gd name="T3" fmla="*/ 6 h 22"/>
                  <a:gd name="T4" fmla="*/ 0 w 19"/>
                  <a:gd name="T5" fmla="*/ 14 h 22"/>
                  <a:gd name="T6" fmla="*/ 8 w 19"/>
                  <a:gd name="T7" fmla="*/ 22 h 22"/>
                  <a:gd name="T8" fmla="*/ 5 w 19"/>
                  <a:gd name="T9" fmla="*/ 8 h 22"/>
                  <a:gd name="T10" fmla="*/ 17 w 19"/>
                  <a:gd name="T11" fmla="*/ 2 h 22"/>
                </a:gdLst>
                <a:ahLst/>
                <a:cxnLst>
                  <a:cxn ang="0">
                    <a:pos x="T0" y="T1"/>
                  </a:cxn>
                  <a:cxn ang="0">
                    <a:pos x="T2" y="T3"/>
                  </a:cxn>
                  <a:cxn ang="0">
                    <a:pos x="T4" y="T5"/>
                  </a:cxn>
                  <a:cxn ang="0">
                    <a:pos x="T6" y="T7"/>
                  </a:cxn>
                  <a:cxn ang="0">
                    <a:pos x="T8" y="T9"/>
                  </a:cxn>
                  <a:cxn ang="0">
                    <a:pos x="T10" y="T11"/>
                  </a:cxn>
                </a:cxnLst>
                <a:rect l="0" t="0" r="r" b="b"/>
                <a:pathLst>
                  <a:path w="19" h="22">
                    <a:moveTo>
                      <a:pt x="19" y="2"/>
                    </a:moveTo>
                    <a:cubicBezTo>
                      <a:pt x="12" y="0"/>
                      <a:pt x="6" y="0"/>
                      <a:pt x="2" y="6"/>
                    </a:cubicBezTo>
                    <a:cubicBezTo>
                      <a:pt x="1" y="8"/>
                      <a:pt x="0" y="12"/>
                      <a:pt x="0" y="14"/>
                    </a:cubicBezTo>
                    <a:cubicBezTo>
                      <a:pt x="1" y="18"/>
                      <a:pt x="5" y="20"/>
                      <a:pt x="8" y="22"/>
                    </a:cubicBezTo>
                    <a:cubicBezTo>
                      <a:pt x="5" y="18"/>
                      <a:pt x="2" y="12"/>
                      <a:pt x="5" y="8"/>
                    </a:cubicBezTo>
                    <a:cubicBezTo>
                      <a:pt x="8" y="3"/>
                      <a:pt x="13" y="5"/>
                      <a:pt x="17" y="2"/>
                    </a:cubicBezTo>
                  </a:path>
                </a:pathLst>
              </a:custGeom>
              <a:solidFill>
                <a:srgbClr val="7E7D9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453" name="Freeform 303"/>
              <p:cNvSpPr>
                <a:spLocks/>
              </p:cNvSpPr>
              <p:nvPr/>
            </p:nvSpPr>
            <p:spPr bwMode="auto">
              <a:xfrm>
                <a:off x="3703" y="2987"/>
                <a:ext cx="40" cy="66"/>
              </a:xfrm>
              <a:custGeom>
                <a:avLst/>
                <a:gdLst>
                  <a:gd name="T0" fmla="*/ 0 w 16"/>
                  <a:gd name="T1" fmla="*/ 20 h 25"/>
                  <a:gd name="T2" fmla="*/ 15 w 16"/>
                  <a:gd name="T3" fmla="*/ 16 h 25"/>
                  <a:gd name="T4" fmla="*/ 15 w 16"/>
                  <a:gd name="T5" fmla="*/ 7 h 25"/>
                  <a:gd name="T6" fmla="*/ 10 w 16"/>
                  <a:gd name="T7" fmla="*/ 0 h 25"/>
                  <a:gd name="T8" fmla="*/ 13 w 16"/>
                  <a:gd name="T9" fmla="*/ 10 h 25"/>
                  <a:gd name="T10" fmla="*/ 11 w 16"/>
                  <a:gd name="T11" fmla="*/ 14 h 25"/>
                  <a:gd name="T12" fmla="*/ 7 w 16"/>
                  <a:gd name="T13" fmla="*/ 15 h 25"/>
                  <a:gd name="T14" fmla="*/ 1 w 16"/>
                  <a:gd name="T15" fmla="*/ 20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5">
                    <a:moveTo>
                      <a:pt x="0" y="20"/>
                    </a:moveTo>
                    <a:cubicBezTo>
                      <a:pt x="5" y="25"/>
                      <a:pt x="13" y="21"/>
                      <a:pt x="15" y="16"/>
                    </a:cubicBezTo>
                    <a:cubicBezTo>
                      <a:pt x="16" y="13"/>
                      <a:pt x="16" y="10"/>
                      <a:pt x="15" y="7"/>
                    </a:cubicBezTo>
                    <a:cubicBezTo>
                      <a:pt x="15" y="5"/>
                      <a:pt x="13" y="1"/>
                      <a:pt x="10" y="0"/>
                    </a:cubicBezTo>
                    <a:cubicBezTo>
                      <a:pt x="12" y="3"/>
                      <a:pt x="14" y="7"/>
                      <a:pt x="13" y="10"/>
                    </a:cubicBezTo>
                    <a:cubicBezTo>
                      <a:pt x="12" y="12"/>
                      <a:pt x="12" y="14"/>
                      <a:pt x="11" y="14"/>
                    </a:cubicBezTo>
                    <a:cubicBezTo>
                      <a:pt x="9" y="15"/>
                      <a:pt x="8" y="14"/>
                      <a:pt x="7" y="15"/>
                    </a:cubicBezTo>
                    <a:cubicBezTo>
                      <a:pt x="9" y="18"/>
                      <a:pt x="3" y="20"/>
                      <a:pt x="1" y="20"/>
                    </a:cubicBezTo>
                  </a:path>
                </a:pathLst>
              </a:custGeom>
              <a:solidFill>
                <a:srgbClr val="091F5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454" name="Freeform 304"/>
              <p:cNvSpPr>
                <a:spLocks/>
              </p:cNvSpPr>
              <p:nvPr/>
            </p:nvSpPr>
            <p:spPr bwMode="auto">
              <a:xfrm>
                <a:off x="3680" y="2965"/>
                <a:ext cx="15" cy="16"/>
              </a:xfrm>
              <a:custGeom>
                <a:avLst/>
                <a:gdLst>
                  <a:gd name="T0" fmla="*/ 0 w 6"/>
                  <a:gd name="T1" fmla="*/ 2 h 6"/>
                  <a:gd name="T2" fmla="*/ 4 w 6"/>
                  <a:gd name="T3" fmla="*/ 0 h 6"/>
                  <a:gd name="T4" fmla="*/ 5 w 6"/>
                  <a:gd name="T5" fmla="*/ 4 h 6"/>
                  <a:gd name="T6" fmla="*/ 2 w 6"/>
                  <a:gd name="T7" fmla="*/ 5 h 6"/>
                  <a:gd name="T8" fmla="*/ 0 w 6"/>
                  <a:gd name="T9" fmla="*/ 2 h 6"/>
                </a:gdLst>
                <a:ahLst/>
                <a:cxnLst>
                  <a:cxn ang="0">
                    <a:pos x="T0" y="T1"/>
                  </a:cxn>
                  <a:cxn ang="0">
                    <a:pos x="T2" y="T3"/>
                  </a:cxn>
                  <a:cxn ang="0">
                    <a:pos x="T4" y="T5"/>
                  </a:cxn>
                  <a:cxn ang="0">
                    <a:pos x="T6" y="T7"/>
                  </a:cxn>
                  <a:cxn ang="0">
                    <a:pos x="T8" y="T9"/>
                  </a:cxn>
                </a:cxnLst>
                <a:rect l="0" t="0" r="r" b="b"/>
                <a:pathLst>
                  <a:path w="6" h="6">
                    <a:moveTo>
                      <a:pt x="0" y="2"/>
                    </a:moveTo>
                    <a:cubicBezTo>
                      <a:pt x="1" y="1"/>
                      <a:pt x="2" y="0"/>
                      <a:pt x="4" y="0"/>
                    </a:cubicBezTo>
                    <a:cubicBezTo>
                      <a:pt x="5" y="1"/>
                      <a:pt x="6" y="2"/>
                      <a:pt x="5" y="4"/>
                    </a:cubicBezTo>
                    <a:cubicBezTo>
                      <a:pt x="5" y="5"/>
                      <a:pt x="3" y="6"/>
                      <a:pt x="2" y="5"/>
                    </a:cubicBezTo>
                    <a:cubicBezTo>
                      <a:pt x="1" y="5"/>
                      <a:pt x="0" y="3"/>
                      <a:pt x="0" y="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455" name="Freeform 305"/>
              <p:cNvSpPr>
                <a:spLocks/>
              </p:cNvSpPr>
              <p:nvPr/>
            </p:nvSpPr>
            <p:spPr bwMode="auto">
              <a:xfrm>
                <a:off x="3698" y="2968"/>
                <a:ext cx="5" cy="5"/>
              </a:xfrm>
              <a:custGeom>
                <a:avLst/>
                <a:gdLst>
                  <a:gd name="T0" fmla="*/ 0 w 2"/>
                  <a:gd name="T1" fmla="*/ 1 h 2"/>
                  <a:gd name="T2" fmla="*/ 1 w 2"/>
                  <a:gd name="T3" fmla="*/ 0 h 2"/>
                  <a:gd name="T4" fmla="*/ 2 w 2"/>
                  <a:gd name="T5" fmla="*/ 1 h 2"/>
                  <a:gd name="T6" fmla="*/ 1 w 2"/>
                  <a:gd name="T7" fmla="*/ 2 h 2"/>
                  <a:gd name="T8" fmla="*/ 0 w 2"/>
                  <a:gd name="T9" fmla="*/ 1 h 2"/>
                </a:gdLst>
                <a:ahLst/>
                <a:cxnLst>
                  <a:cxn ang="0">
                    <a:pos x="T0" y="T1"/>
                  </a:cxn>
                  <a:cxn ang="0">
                    <a:pos x="T2" y="T3"/>
                  </a:cxn>
                  <a:cxn ang="0">
                    <a:pos x="T4" y="T5"/>
                  </a:cxn>
                  <a:cxn ang="0">
                    <a:pos x="T6" y="T7"/>
                  </a:cxn>
                  <a:cxn ang="0">
                    <a:pos x="T8" y="T9"/>
                  </a:cxn>
                </a:cxnLst>
                <a:rect l="0" t="0" r="r" b="b"/>
                <a:pathLst>
                  <a:path w="2" h="2">
                    <a:moveTo>
                      <a:pt x="0" y="1"/>
                    </a:moveTo>
                    <a:cubicBezTo>
                      <a:pt x="0" y="0"/>
                      <a:pt x="1" y="0"/>
                      <a:pt x="1" y="0"/>
                    </a:cubicBezTo>
                    <a:cubicBezTo>
                      <a:pt x="2" y="0"/>
                      <a:pt x="2" y="1"/>
                      <a:pt x="2" y="1"/>
                    </a:cubicBezTo>
                    <a:cubicBezTo>
                      <a:pt x="2" y="2"/>
                      <a:pt x="1" y="2"/>
                      <a:pt x="1" y="2"/>
                    </a:cubicBezTo>
                    <a:cubicBezTo>
                      <a:pt x="0" y="2"/>
                      <a:pt x="0" y="1"/>
                      <a:pt x="0" y="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456" name="Freeform 306"/>
              <p:cNvSpPr>
                <a:spLocks/>
              </p:cNvSpPr>
              <p:nvPr/>
            </p:nvSpPr>
            <p:spPr bwMode="auto">
              <a:xfrm>
                <a:off x="3673" y="2976"/>
                <a:ext cx="7" cy="8"/>
              </a:xfrm>
              <a:custGeom>
                <a:avLst/>
                <a:gdLst>
                  <a:gd name="T0" fmla="*/ 0 w 3"/>
                  <a:gd name="T1" fmla="*/ 1 h 3"/>
                  <a:gd name="T2" fmla="*/ 2 w 3"/>
                  <a:gd name="T3" fmla="*/ 0 h 3"/>
                  <a:gd name="T4" fmla="*/ 3 w 3"/>
                  <a:gd name="T5" fmla="*/ 2 h 3"/>
                  <a:gd name="T6" fmla="*/ 1 w 3"/>
                  <a:gd name="T7" fmla="*/ 3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0"/>
                      <a:pt x="1" y="0"/>
                      <a:pt x="2" y="0"/>
                    </a:cubicBezTo>
                    <a:cubicBezTo>
                      <a:pt x="3" y="0"/>
                      <a:pt x="3" y="1"/>
                      <a:pt x="3" y="2"/>
                    </a:cubicBezTo>
                    <a:cubicBezTo>
                      <a:pt x="3" y="3"/>
                      <a:pt x="2" y="3"/>
                      <a:pt x="1" y="3"/>
                    </a:cubicBezTo>
                    <a:cubicBezTo>
                      <a:pt x="0" y="3"/>
                      <a:pt x="0" y="2"/>
                      <a:pt x="0" y="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457" name="Freeform 307"/>
              <p:cNvSpPr>
                <a:spLocks/>
              </p:cNvSpPr>
              <p:nvPr/>
            </p:nvSpPr>
            <p:spPr bwMode="auto">
              <a:xfrm>
                <a:off x="3740" y="2984"/>
                <a:ext cx="43" cy="85"/>
              </a:xfrm>
              <a:custGeom>
                <a:avLst/>
                <a:gdLst>
                  <a:gd name="T0" fmla="*/ 0 w 17"/>
                  <a:gd name="T1" fmla="*/ 32 h 32"/>
                  <a:gd name="T2" fmla="*/ 16 w 17"/>
                  <a:gd name="T3" fmla="*/ 21 h 32"/>
                  <a:gd name="T4" fmla="*/ 15 w 17"/>
                  <a:gd name="T5" fmla="*/ 0 h 32"/>
                  <a:gd name="T6" fmla="*/ 14 w 17"/>
                  <a:gd name="T7" fmla="*/ 20 h 32"/>
                  <a:gd name="T8" fmla="*/ 3 w 17"/>
                  <a:gd name="T9" fmla="*/ 31 h 32"/>
                </a:gdLst>
                <a:ahLst/>
                <a:cxnLst>
                  <a:cxn ang="0">
                    <a:pos x="T0" y="T1"/>
                  </a:cxn>
                  <a:cxn ang="0">
                    <a:pos x="T2" y="T3"/>
                  </a:cxn>
                  <a:cxn ang="0">
                    <a:pos x="T4" y="T5"/>
                  </a:cxn>
                  <a:cxn ang="0">
                    <a:pos x="T6" y="T7"/>
                  </a:cxn>
                  <a:cxn ang="0">
                    <a:pos x="T8" y="T9"/>
                  </a:cxn>
                </a:cxnLst>
                <a:rect l="0" t="0" r="r" b="b"/>
                <a:pathLst>
                  <a:path w="17" h="32">
                    <a:moveTo>
                      <a:pt x="0" y="32"/>
                    </a:moveTo>
                    <a:cubicBezTo>
                      <a:pt x="7" y="32"/>
                      <a:pt x="15" y="27"/>
                      <a:pt x="16" y="21"/>
                    </a:cubicBezTo>
                    <a:cubicBezTo>
                      <a:pt x="17" y="14"/>
                      <a:pt x="16" y="7"/>
                      <a:pt x="15" y="0"/>
                    </a:cubicBezTo>
                    <a:cubicBezTo>
                      <a:pt x="13" y="7"/>
                      <a:pt x="15" y="13"/>
                      <a:pt x="14" y="20"/>
                    </a:cubicBezTo>
                    <a:cubicBezTo>
                      <a:pt x="13" y="24"/>
                      <a:pt x="7" y="32"/>
                      <a:pt x="3" y="31"/>
                    </a:cubicBezTo>
                  </a:path>
                </a:pathLst>
              </a:custGeom>
              <a:solidFill>
                <a:srgbClr val="FF990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458" name="Freeform 308"/>
              <p:cNvSpPr>
                <a:spLocks/>
              </p:cNvSpPr>
              <p:nvPr/>
            </p:nvSpPr>
            <p:spPr bwMode="auto">
              <a:xfrm>
                <a:off x="3648" y="2917"/>
                <a:ext cx="62" cy="78"/>
              </a:xfrm>
              <a:custGeom>
                <a:avLst/>
                <a:gdLst>
                  <a:gd name="T0" fmla="*/ 24 w 25"/>
                  <a:gd name="T1" fmla="*/ 1 h 29"/>
                  <a:gd name="T2" fmla="*/ 8 w 25"/>
                  <a:gd name="T3" fmla="*/ 6 h 29"/>
                  <a:gd name="T4" fmla="*/ 2 w 25"/>
                  <a:gd name="T5" fmla="*/ 15 h 29"/>
                  <a:gd name="T6" fmla="*/ 2 w 25"/>
                  <a:gd name="T7" fmla="*/ 23 h 29"/>
                  <a:gd name="T8" fmla="*/ 1 w 25"/>
                  <a:gd name="T9" fmla="*/ 29 h 29"/>
                  <a:gd name="T10" fmla="*/ 13 w 25"/>
                  <a:gd name="T11" fmla="*/ 8 h 29"/>
                  <a:gd name="T12" fmla="*/ 16 w 25"/>
                  <a:gd name="T13" fmla="*/ 7 h 29"/>
                  <a:gd name="T14" fmla="*/ 19 w 25"/>
                  <a:gd name="T15" fmla="*/ 5 h 29"/>
                  <a:gd name="T16" fmla="*/ 25 w 25"/>
                  <a:gd name="T17" fmla="*/ 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9">
                    <a:moveTo>
                      <a:pt x="24" y="1"/>
                    </a:moveTo>
                    <a:cubicBezTo>
                      <a:pt x="19" y="0"/>
                      <a:pt x="12" y="2"/>
                      <a:pt x="8" y="6"/>
                    </a:cubicBezTo>
                    <a:cubicBezTo>
                      <a:pt x="6" y="8"/>
                      <a:pt x="3" y="12"/>
                      <a:pt x="2" y="15"/>
                    </a:cubicBezTo>
                    <a:cubicBezTo>
                      <a:pt x="2" y="18"/>
                      <a:pt x="2" y="20"/>
                      <a:pt x="2" y="23"/>
                    </a:cubicBezTo>
                    <a:cubicBezTo>
                      <a:pt x="1" y="25"/>
                      <a:pt x="0" y="27"/>
                      <a:pt x="1" y="29"/>
                    </a:cubicBezTo>
                    <a:cubicBezTo>
                      <a:pt x="5" y="22"/>
                      <a:pt x="5" y="12"/>
                      <a:pt x="13" y="8"/>
                    </a:cubicBezTo>
                    <a:cubicBezTo>
                      <a:pt x="14" y="8"/>
                      <a:pt x="15" y="8"/>
                      <a:pt x="16" y="7"/>
                    </a:cubicBezTo>
                    <a:cubicBezTo>
                      <a:pt x="17" y="6"/>
                      <a:pt x="18" y="5"/>
                      <a:pt x="19" y="5"/>
                    </a:cubicBezTo>
                    <a:cubicBezTo>
                      <a:pt x="20" y="3"/>
                      <a:pt x="23" y="2"/>
                      <a:pt x="25" y="1"/>
                    </a:cubicBezTo>
                  </a:path>
                </a:pathLst>
              </a:custGeom>
              <a:solidFill>
                <a:srgbClr val="FEE9B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459" name="Freeform 309"/>
              <p:cNvSpPr>
                <a:spLocks/>
              </p:cNvSpPr>
              <p:nvPr/>
            </p:nvSpPr>
            <p:spPr bwMode="auto">
              <a:xfrm>
                <a:off x="3653" y="2920"/>
                <a:ext cx="40" cy="43"/>
              </a:xfrm>
              <a:custGeom>
                <a:avLst/>
                <a:gdLst>
                  <a:gd name="T0" fmla="*/ 16 w 16"/>
                  <a:gd name="T1" fmla="*/ 1 h 16"/>
                  <a:gd name="T2" fmla="*/ 0 w 16"/>
                  <a:gd name="T3" fmla="*/ 16 h 16"/>
                  <a:gd name="T4" fmla="*/ 6 w 16"/>
                  <a:gd name="T5" fmla="*/ 7 h 16"/>
                  <a:gd name="T6" fmla="*/ 14 w 16"/>
                  <a:gd name="T7" fmla="*/ 2 h 16"/>
                </a:gdLst>
                <a:ahLst/>
                <a:cxnLst>
                  <a:cxn ang="0">
                    <a:pos x="T0" y="T1"/>
                  </a:cxn>
                  <a:cxn ang="0">
                    <a:pos x="T2" y="T3"/>
                  </a:cxn>
                  <a:cxn ang="0">
                    <a:pos x="T4" y="T5"/>
                  </a:cxn>
                  <a:cxn ang="0">
                    <a:pos x="T6" y="T7"/>
                  </a:cxn>
                </a:cxnLst>
                <a:rect l="0" t="0" r="r" b="b"/>
                <a:pathLst>
                  <a:path w="16" h="16">
                    <a:moveTo>
                      <a:pt x="16" y="1"/>
                    </a:moveTo>
                    <a:cubicBezTo>
                      <a:pt x="7" y="0"/>
                      <a:pt x="2" y="9"/>
                      <a:pt x="0" y="16"/>
                    </a:cubicBezTo>
                    <a:cubicBezTo>
                      <a:pt x="3" y="15"/>
                      <a:pt x="4" y="10"/>
                      <a:pt x="6" y="7"/>
                    </a:cubicBezTo>
                    <a:cubicBezTo>
                      <a:pt x="8" y="5"/>
                      <a:pt x="10" y="3"/>
                      <a:pt x="14" y="2"/>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460" name="Freeform 310"/>
              <p:cNvSpPr>
                <a:spLocks/>
              </p:cNvSpPr>
              <p:nvPr/>
            </p:nvSpPr>
            <p:spPr bwMode="auto">
              <a:xfrm>
                <a:off x="3788" y="2907"/>
                <a:ext cx="145" cy="157"/>
              </a:xfrm>
              <a:custGeom>
                <a:avLst/>
                <a:gdLst>
                  <a:gd name="T0" fmla="*/ 3 w 58"/>
                  <a:gd name="T1" fmla="*/ 18 h 59"/>
                  <a:gd name="T2" fmla="*/ 1 w 58"/>
                  <a:gd name="T3" fmla="*/ 51 h 59"/>
                  <a:gd name="T4" fmla="*/ 10 w 58"/>
                  <a:gd name="T5" fmla="*/ 58 h 59"/>
                  <a:gd name="T6" fmla="*/ 49 w 58"/>
                  <a:gd name="T7" fmla="*/ 50 h 59"/>
                  <a:gd name="T8" fmla="*/ 48 w 58"/>
                  <a:gd name="T9" fmla="*/ 16 h 59"/>
                  <a:gd name="T10" fmla="*/ 3 w 58"/>
                  <a:gd name="T11" fmla="*/ 18 h 59"/>
                </a:gdLst>
                <a:ahLst/>
                <a:cxnLst>
                  <a:cxn ang="0">
                    <a:pos x="T0" y="T1"/>
                  </a:cxn>
                  <a:cxn ang="0">
                    <a:pos x="T2" y="T3"/>
                  </a:cxn>
                  <a:cxn ang="0">
                    <a:pos x="T4" y="T5"/>
                  </a:cxn>
                  <a:cxn ang="0">
                    <a:pos x="T6" y="T7"/>
                  </a:cxn>
                  <a:cxn ang="0">
                    <a:pos x="T8" y="T9"/>
                  </a:cxn>
                  <a:cxn ang="0">
                    <a:pos x="T10" y="T11"/>
                  </a:cxn>
                </a:cxnLst>
                <a:rect l="0" t="0" r="r" b="b"/>
                <a:pathLst>
                  <a:path w="58" h="59">
                    <a:moveTo>
                      <a:pt x="3" y="18"/>
                    </a:moveTo>
                    <a:cubicBezTo>
                      <a:pt x="3" y="30"/>
                      <a:pt x="0" y="43"/>
                      <a:pt x="1" y="51"/>
                    </a:cubicBezTo>
                    <a:cubicBezTo>
                      <a:pt x="2" y="58"/>
                      <a:pt x="8" y="58"/>
                      <a:pt x="10" y="58"/>
                    </a:cubicBezTo>
                    <a:cubicBezTo>
                      <a:pt x="21" y="59"/>
                      <a:pt x="41" y="56"/>
                      <a:pt x="49" y="50"/>
                    </a:cubicBezTo>
                    <a:cubicBezTo>
                      <a:pt x="58" y="43"/>
                      <a:pt x="50" y="24"/>
                      <a:pt x="48" y="16"/>
                    </a:cubicBezTo>
                    <a:cubicBezTo>
                      <a:pt x="45" y="5"/>
                      <a:pt x="2" y="0"/>
                      <a:pt x="3" y="18"/>
                    </a:cubicBezTo>
                    <a:close/>
                  </a:path>
                </a:pathLst>
              </a:custGeom>
              <a:solidFill>
                <a:srgbClr val="FED182"/>
              </a:solidFill>
              <a:ln w="7938" cap="rnd">
                <a:solidFill>
                  <a:srgbClr val="333333"/>
                </a:solidFill>
                <a:prstDash val="solid"/>
                <a:round/>
                <a:headEnd/>
                <a:tailEnd/>
              </a:ln>
            </p:spPr>
            <p:txBody>
              <a:bodyPr/>
              <a:lstStyle/>
              <a:p>
                <a:endParaRPr lang="es-ES">
                  <a:solidFill>
                    <a:srgbClr val="547C42"/>
                  </a:solidFill>
                </a:endParaRPr>
              </a:p>
            </p:txBody>
          </p:sp>
          <p:sp>
            <p:nvSpPr>
              <p:cNvPr id="461" name="Freeform 311"/>
              <p:cNvSpPr>
                <a:spLocks/>
              </p:cNvSpPr>
              <p:nvPr/>
            </p:nvSpPr>
            <p:spPr bwMode="auto">
              <a:xfrm>
                <a:off x="3820" y="2933"/>
                <a:ext cx="93" cy="126"/>
              </a:xfrm>
              <a:custGeom>
                <a:avLst/>
                <a:gdLst>
                  <a:gd name="T0" fmla="*/ 36 w 37"/>
                  <a:gd name="T1" fmla="*/ 20 h 47"/>
                  <a:gd name="T2" fmla="*/ 30 w 37"/>
                  <a:gd name="T3" fmla="*/ 40 h 47"/>
                  <a:gd name="T4" fmla="*/ 0 w 37"/>
                  <a:gd name="T5" fmla="*/ 45 h 47"/>
                  <a:gd name="T6" fmla="*/ 0 w 37"/>
                  <a:gd name="T7" fmla="*/ 45 h 47"/>
                  <a:gd name="T8" fmla="*/ 19 w 37"/>
                  <a:gd name="T9" fmla="*/ 17 h 47"/>
                  <a:gd name="T10" fmla="*/ 22 w 37"/>
                  <a:gd name="T11" fmla="*/ 5 h 47"/>
                  <a:gd name="T12" fmla="*/ 36 w 37"/>
                  <a:gd name="T13" fmla="*/ 20 h 47"/>
                </a:gdLst>
                <a:ahLst/>
                <a:cxnLst>
                  <a:cxn ang="0">
                    <a:pos x="T0" y="T1"/>
                  </a:cxn>
                  <a:cxn ang="0">
                    <a:pos x="T2" y="T3"/>
                  </a:cxn>
                  <a:cxn ang="0">
                    <a:pos x="T4" y="T5"/>
                  </a:cxn>
                  <a:cxn ang="0">
                    <a:pos x="T6" y="T7"/>
                  </a:cxn>
                  <a:cxn ang="0">
                    <a:pos x="T8" y="T9"/>
                  </a:cxn>
                  <a:cxn ang="0">
                    <a:pos x="T10" y="T11"/>
                  </a:cxn>
                  <a:cxn ang="0">
                    <a:pos x="T12" y="T13"/>
                  </a:cxn>
                </a:cxnLst>
                <a:rect l="0" t="0" r="r" b="b"/>
                <a:pathLst>
                  <a:path w="37" h="47">
                    <a:moveTo>
                      <a:pt x="36" y="20"/>
                    </a:moveTo>
                    <a:cubicBezTo>
                      <a:pt x="37" y="28"/>
                      <a:pt x="37" y="37"/>
                      <a:pt x="30" y="40"/>
                    </a:cubicBezTo>
                    <a:cubicBezTo>
                      <a:pt x="22" y="44"/>
                      <a:pt x="8" y="47"/>
                      <a:pt x="0" y="45"/>
                    </a:cubicBezTo>
                    <a:cubicBezTo>
                      <a:pt x="1" y="43"/>
                      <a:pt x="1" y="46"/>
                      <a:pt x="0" y="45"/>
                    </a:cubicBezTo>
                    <a:cubicBezTo>
                      <a:pt x="12" y="45"/>
                      <a:pt x="15" y="27"/>
                      <a:pt x="19" y="17"/>
                    </a:cubicBezTo>
                    <a:cubicBezTo>
                      <a:pt x="23" y="10"/>
                      <a:pt x="25" y="12"/>
                      <a:pt x="22" y="5"/>
                    </a:cubicBezTo>
                    <a:cubicBezTo>
                      <a:pt x="21" y="0"/>
                      <a:pt x="35" y="4"/>
                      <a:pt x="36" y="20"/>
                    </a:cubicBezTo>
                    <a:close/>
                  </a:path>
                </a:pathLst>
              </a:custGeom>
              <a:solidFill>
                <a:srgbClr val="FEBF5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462" name="Freeform 312"/>
              <p:cNvSpPr>
                <a:spLocks/>
              </p:cNvSpPr>
              <p:nvPr/>
            </p:nvSpPr>
            <p:spPr bwMode="auto">
              <a:xfrm>
                <a:off x="3828" y="2960"/>
                <a:ext cx="57" cy="72"/>
              </a:xfrm>
              <a:custGeom>
                <a:avLst/>
                <a:gdLst>
                  <a:gd name="T0" fmla="*/ 14 w 23"/>
                  <a:gd name="T1" fmla="*/ 2 h 27"/>
                  <a:gd name="T2" fmla="*/ 2 w 23"/>
                  <a:gd name="T3" fmla="*/ 10 h 27"/>
                  <a:gd name="T4" fmla="*/ 16 w 23"/>
                  <a:gd name="T5" fmla="*/ 25 h 27"/>
                  <a:gd name="T6" fmla="*/ 22 w 23"/>
                  <a:gd name="T7" fmla="*/ 10 h 27"/>
                  <a:gd name="T8" fmla="*/ 14 w 23"/>
                  <a:gd name="T9" fmla="*/ 2 h 27"/>
                </a:gdLst>
                <a:ahLst/>
                <a:cxnLst>
                  <a:cxn ang="0">
                    <a:pos x="T0" y="T1"/>
                  </a:cxn>
                  <a:cxn ang="0">
                    <a:pos x="T2" y="T3"/>
                  </a:cxn>
                  <a:cxn ang="0">
                    <a:pos x="T4" y="T5"/>
                  </a:cxn>
                  <a:cxn ang="0">
                    <a:pos x="T6" y="T7"/>
                  </a:cxn>
                  <a:cxn ang="0">
                    <a:pos x="T8" y="T9"/>
                  </a:cxn>
                </a:cxnLst>
                <a:rect l="0" t="0" r="r" b="b"/>
                <a:pathLst>
                  <a:path w="23" h="27">
                    <a:moveTo>
                      <a:pt x="14" y="2"/>
                    </a:moveTo>
                    <a:cubicBezTo>
                      <a:pt x="9" y="0"/>
                      <a:pt x="3" y="5"/>
                      <a:pt x="2" y="10"/>
                    </a:cubicBezTo>
                    <a:cubicBezTo>
                      <a:pt x="0" y="18"/>
                      <a:pt x="8" y="27"/>
                      <a:pt x="16" y="25"/>
                    </a:cubicBezTo>
                    <a:cubicBezTo>
                      <a:pt x="22" y="23"/>
                      <a:pt x="23" y="15"/>
                      <a:pt x="22" y="10"/>
                    </a:cubicBezTo>
                    <a:cubicBezTo>
                      <a:pt x="21" y="5"/>
                      <a:pt x="17" y="5"/>
                      <a:pt x="14" y="2"/>
                    </a:cubicBezTo>
                    <a:close/>
                  </a:path>
                </a:pathLst>
              </a:custGeom>
              <a:solidFill>
                <a:srgbClr val="3D457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463" name="Freeform 313"/>
              <p:cNvSpPr>
                <a:spLocks/>
              </p:cNvSpPr>
              <p:nvPr/>
            </p:nvSpPr>
            <p:spPr bwMode="auto">
              <a:xfrm>
                <a:off x="3833" y="2965"/>
                <a:ext cx="30" cy="51"/>
              </a:xfrm>
              <a:custGeom>
                <a:avLst/>
                <a:gdLst>
                  <a:gd name="T0" fmla="*/ 12 w 12"/>
                  <a:gd name="T1" fmla="*/ 5 h 19"/>
                  <a:gd name="T2" fmla="*/ 3 w 12"/>
                  <a:gd name="T3" fmla="*/ 7 h 19"/>
                  <a:gd name="T4" fmla="*/ 7 w 12"/>
                  <a:gd name="T5" fmla="*/ 19 h 19"/>
                  <a:gd name="T6" fmla="*/ 6 w 12"/>
                  <a:gd name="T7" fmla="*/ 9 h 19"/>
                  <a:gd name="T8" fmla="*/ 12 w 12"/>
                  <a:gd name="T9" fmla="*/ 4 h 19"/>
                </a:gdLst>
                <a:ahLst/>
                <a:cxnLst>
                  <a:cxn ang="0">
                    <a:pos x="T0" y="T1"/>
                  </a:cxn>
                  <a:cxn ang="0">
                    <a:pos x="T2" y="T3"/>
                  </a:cxn>
                  <a:cxn ang="0">
                    <a:pos x="T4" y="T5"/>
                  </a:cxn>
                  <a:cxn ang="0">
                    <a:pos x="T6" y="T7"/>
                  </a:cxn>
                  <a:cxn ang="0">
                    <a:pos x="T8" y="T9"/>
                  </a:cxn>
                </a:cxnLst>
                <a:rect l="0" t="0" r="r" b="b"/>
                <a:pathLst>
                  <a:path w="12" h="19">
                    <a:moveTo>
                      <a:pt x="12" y="5"/>
                    </a:moveTo>
                    <a:cubicBezTo>
                      <a:pt x="11" y="0"/>
                      <a:pt x="4" y="5"/>
                      <a:pt x="3" y="7"/>
                    </a:cubicBezTo>
                    <a:cubicBezTo>
                      <a:pt x="0" y="12"/>
                      <a:pt x="3" y="16"/>
                      <a:pt x="7" y="19"/>
                    </a:cubicBezTo>
                    <a:cubicBezTo>
                      <a:pt x="5" y="15"/>
                      <a:pt x="3" y="12"/>
                      <a:pt x="6" y="9"/>
                    </a:cubicBezTo>
                    <a:cubicBezTo>
                      <a:pt x="7" y="7"/>
                      <a:pt x="10" y="4"/>
                      <a:pt x="12" y="4"/>
                    </a:cubicBezTo>
                  </a:path>
                </a:pathLst>
              </a:custGeom>
              <a:solidFill>
                <a:srgbClr val="7E7D9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464" name="Freeform 314"/>
              <p:cNvSpPr>
                <a:spLocks/>
              </p:cNvSpPr>
              <p:nvPr/>
            </p:nvSpPr>
            <p:spPr bwMode="auto">
              <a:xfrm>
                <a:off x="3855" y="2981"/>
                <a:ext cx="25" cy="48"/>
              </a:xfrm>
              <a:custGeom>
                <a:avLst/>
                <a:gdLst>
                  <a:gd name="T0" fmla="*/ 0 w 10"/>
                  <a:gd name="T1" fmla="*/ 14 h 18"/>
                  <a:gd name="T2" fmla="*/ 9 w 10"/>
                  <a:gd name="T3" fmla="*/ 10 h 18"/>
                  <a:gd name="T4" fmla="*/ 6 w 10"/>
                  <a:gd name="T5" fmla="*/ 0 h 18"/>
                  <a:gd name="T6" fmla="*/ 5 w 10"/>
                  <a:gd name="T7" fmla="*/ 8 h 18"/>
                  <a:gd name="T8" fmla="*/ 2 w 10"/>
                  <a:gd name="T9" fmla="*/ 15 h 18"/>
                </a:gdLst>
                <a:ahLst/>
                <a:cxnLst>
                  <a:cxn ang="0">
                    <a:pos x="T0" y="T1"/>
                  </a:cxn>
                  <a:cxn ang="0">
                    <a:pos x="T2" y="T3"/>
                  </a:cxn>
                  <a:cxn ang="0">
                    <a:pos x="T4" y="T5"/>
                  </a:cxn>
                  <a:cxn ang="0">
                    <a:pos x="T6" y="T7"/>
                  </a:cxn>
                  <a:cxn ang="0">
                    <a:pos x="T8" y="T9"/>
                  </a:cxn>
                </a:cxnLst>
                <a:rect l="0" t="0" r="r" b="b"/>
                <a:pathLst>
                  <a:path w="10" h="18">
                    <a:moveTo>
                      <a:pt x="0" y="14"/>
                    </a:moveTo>
                    <a:cubicBezTo>
                      <a:pt x="2" y="18"/>
                      <a:pt x="7" y="13"/>
                      <a:pt x="9" y="10"/>
                    </a:cubicBezTo>
                    <a:cubicBezTo>
                      <a:pt x="10" y="6"/>
                      <a:pt x="10" y="2"/>
                      <a:pt x="6" y="0"/>
                    </a:cubicBezTo>
                    <a:cubicBezTo>
                      <a:pt x="8" y="3"/>
                      <a:pt x="9" y="6"/>
                      <a:pt x="5" y="8"/>
                    </a:cubicBezTo>
                    <a:cubicBezTo>
                      <a:pt x="7" y="10"/>
                      <a:pt x="5" y="16"/>
                      <a:pt x="2" y="15"/>
                    </a:cubicBezTo>
                  </a:path>
                </a:pathLst>
              </a:custGeom>
              <a:solidFill>
                <a:srgbClr val="091F5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465" name="Freeform 315"/>
              <p:cNvSpPr>
                <a:spLocks/>
              </p:cNvSpPr>
              <p:nvPr/>
            </p:nvSpPr>
            <p:spPr bwMode="auto">
              <a:xfrm>
                <a:off x="3838" y="2960"/>
                <a:ext cx="15" cy="16"/>
              </a:xfrm>
              <a:custGeom>
                <a:avLst/>
                <a:gdLst>
                  <a:gd name="T0" fmla="*/ 0 w 6"/>
                  <a:gd name="T1" fmla="*/ 3 h 6"/>
                  <a:gd name="T2" fmla="*/ 3 w 6"/>
                  <a:gd name="T3" fmla="*/ 1 h 6"/>
                  <a:gd name="T4" fmla="*/ 5 w 6"/>
                  <a:gd name="T5" fmla="*/ 4 h 6"/>
                  <a:gd name="T6" fmla="*/ 2 w 6"/>
                  <a:gd name="T7" fmla="*/ 6 h 6"/>
                  <a:gd name="T8" fmla="*/ 0 w 6"/>
                  <a:gd name="T9" fmla="*/ 3 h 6"/>
                </a:gdLst>
                <a:ahLst/>
                <a:cxnLst>
                  <a:cxn ang="0">
                    <a:pos x="T0" y="T1"/>
                  </a:cxn>
                  <a:cxn ang="0">
                    <a:pos x="T2" y="T3"/>
                  </a:cxn>
                  <a:cxn ang="0">
                    <a:pos x="T4" y="T5"/>
                  </a:cxn>
                  <a:cxn ang="0">
                    <a:pos x="T6" y="T7"/>
                  </a:cxn>
                  <a:cxn ang="0">
                    <a:pos x="T8" y="T9"/>
                  </a:cxn>
                </a:cxnLst>
                <a:rect l="0" t="0" r="r" b="b"/>
                <a:pathLst>
                  <a:path w="6" h="6">
                    <a:moveTo>
                      <a:pt x="0" y="3"/>
                    </a:moveTo>
                    <a:cubicBezTo>
                      <a:pt x="0" y="1"/>
                      <a:pt x="2" y="0"/>
                      <a:pt x="3" y="1"/>
                    </a:cubicBezTo>
                    <a:cubicBezTo>
                      <a:pt x="5" y="1"/>
                      <a:pt x="6" y="2"/>
                      <a:pt x="5" y="4"/>
                    </a:cubicBezTo>
                    <a:cubicBezTo>
                      <a:pt x="5" y="5"/>
                      <a:pt x="4" y="6"/>
                      <a:pt x="2" y="6"/>
                    </a:cubicBezTo>
                    <a:cubicBezTo>
                      <a:pt x="1" y="6"/>
                      <a:pt x="0" y="4"/>
                      <a:pt x="0" y="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466" name="Freeform 316"/>
              <p:cNvSpPr>
                <a:spLocks/>
              </p:cNvSpPr>
              <p:nvPr/>
            </p:nvSpPr>
            <p:spPr bwMode="auto">
              <a:xfrm>
                <a:off x="3855" y="2960"/>
                <a:ext cx="5" cy="8"/>
              </a:xfrm>
              <a:custGeom>
                <a:avLst/>
                <a:gdLst>
                  <a:gd name="T0" fmla="*/ 0 w 2"/>
                  <a:gd name="T1" fmla="*/ 1 h 3"/>
                  <a:gd name="T2" fmla="*/ 1 w 2"/>
                  <a:gd name="T3" fmla="*/ 0 h 3"/>
                  <a:gd name="T4" fmla="*/ 2 w 2"/>
                  <a:gd name="T5" fmla="*/ 2 h 3"/>
                  <a:gd name="T6" fmla="*/ 1 w 2"/>
                  <a:gd name="T7" fmla="*/ 3 h 3"/>
                  <a:gd name="T8" fmla="*/ 0 w 2"/>
                  <a:gd name="T9" fmla="*/ 1 h 3"/>
                </a:gdLst>
                <a:ahLst/>
                <a:cxnLst>
                  <a:cxn ang="0">
                    <a:pos x="T0" y="T1"/>
                  </a:cxn>
                  <a:cxn ang="0">
                    <a:pos x="T2" y="T3"/>
                  </a:cxn>
                  <a:cxn ang="0">
                    <a:pos x="T4" y="T5"/>
                  </a:cxn>
                  <a:cxn ang="0">
                    <a:pos x="T6" y="T7"/>
                  </a:cxn>
                  <a:cxn ang="0">
                    <a:pos x="T8" y="T9"/>
                  </a:cxn>
                </a:cxnLst>
                <a:rect l="0" t="0" r="r" b="b"/>
                <a:pathLst>
                  <a:path w="2" h="3">
                    <a:moveTo>
                      <a:pt x="0" y="1"/>
                    </a:moveTo>
                    <a:cubicBezTo>
                      <a:pt x="0" y="1"/>
                      <a:pt x="0" y="0"/>
                      <a:pt x="1" y="0"/>
                    </a:cubicBezTo>
                    <a:cubicBezTo>
                      <a:pt x="2" y="1"/>
                      <a:pt x="2" y="1"/>
                      <a:pt x="2" y="2"/>
                    </a:cubicBezTo>
                    <a:cubicBezTo>
                      <a:pt x="2" y="3"/>
                      <a:pt x="1" y="3"/>
                      <a:pt x="1" y="3"/>
                    </a:cubicBezTo>
                    <a:cubicBezTo>
                      <a:pt x="0" y="3"/>
                      <a:pt x="0" y="2"/>
                      <a:pt x="0" y="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467" name="Freeform 317"/>
              <p:cNvSpPr>
                <a:spLocks/>
              </p:cNvSpPr>
              <p:nvPr/>
            </p:nvSpPr>
            <p:spPr bwMode="auto">
              <a:xfrm>
                <a:off x="3830" y="2973"/>
                <a:ext cx="10" cy="11"/>
              </a:xfrm>
              <a:custGeom>
                <a:avLst/>
                <a:gdLst>
                  <a:gd name="T0" fmla="*/ 1 w 4"/>
                  <a:gd name="T1" fmla="*/ 2 h 4"/>
                  <a:gd name="T2" fmla="*/ 2 w 4"/>
                  <a:gd name="T3" fmla="*/ 0 h 4"/>
                  <a:gd name="T4" fmla="*/ 4 w 4"/>
                  <a:gd name="T5" fmla="*/ 2 h 4"/>
                  <a:gd name="T6" fmla="*/ 2 w 4"/>
                  <a:gd name="T7" fmla="*/ 4 h 4"/>
                  <a:gd name="T8" fmla="*/ 1 w 4"/>
                  <a:gd name="T9" fmla="*/ 2 h 4"/>
                </a:gdLst>
                <a:ahLst/>
                <a:cxnLst>
                  <a:cxn ang="0">
                    <a:pos x="T0" y="T1"/>
                  </a:cxn>
                  <a:cxn ang="0">
                    <a:pos x="T2" y="T3"/>
                  </a:cxn>
                  <a:cxn ang="0">
                    <a:pos x="T4" y="T5"/>
                  </a:cxn>
                  <a:cxn ang="0">
                    <a:pos x="T6" y="T7"/>
                  </a:cxn>
                  <a:cxn ang="0">
                    <a:pos x="T8" y="T9"/>
                  </a:cxn>
                </a:cxnLst>
                <a:rect l="0" t="0" r="r" b="b"/>
                <a:pathLst>
                  <a:path w="4" h="4">
                    <a:moveTo>
                      <a:pt x="1" y="2"/>
                    </a:moveTo>
                    <a:cubicBezTo>
                      <a:pt x="1" y="1"/>
                      <a:pt x="2" y="0"/>
                      <a:pt x="2" y="0"/>
                    </a:cubicBezTo>
                    <a:cubicBezTo>
                      <a:pt x="3" y="0"/>
                      <a:pt x="4" y="1"/>
                      <a:pt x="4" y="2"/>
                    </a:cubicBezTo>
                    <a:cubicBezTo>
                      <a:pt x="4" y="3"/>
                      <a:pt x="3" y="4"/>
                      <a:pt x="2" y="4"/>
                    </a:cubicBezTo>
                    <a:cubicBezTo>
                      <a:pt x="1" y="4"/>
                      <a:pt x="0" y="3"/>
                      <a:pt x="1" y="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468" name="Freeform 318"/>
              <p:cNvSpPr>
                <a:spLocks/>
              </p:cNvSpPr>
              <p:nvPr/>
            </p:nvSpPr>
            <p:spPr bwMode="auto">
              <a:xfrm>
                <a:off x="3888" y="2971"/>
                <a:ext cx="25" cy="74"/>
              </a:xfrm>
              <a:custGeom>
                <a:avLst/>
                <a:gdLst>
                  <a:gd name="T0" fmla="*/ 0 w 10"/>
                  <a:gd name="T1" fmla="*/ 28 h 28"/>
                  <a:gd name="T2" fmla="*/ 10 w 10"/>
                  <a:gd name="T3" fmla="*/ 16 h 28"/>
                  <a:gd name="T4" fmla="*/ 10 w 10"/>
                  <a:gd name="T5" fmla="*/ 8 h 28"/>
                  <a:gd name="T6" fmla="*/ 6 w 10"/>
                  <a:gd name="T7" fmla="*/ 0 h 28"/>
                  <a:gd name="T8" fmla="*/ 8 w 10"/>
                  <a:gd name="T9" fmla="*/ 16 h 28"/>
                  <a:gd name="T10" fmla="*/ 0 w 10"/>
                  <a:gd name="T11" fmla="*/ 27 h 28"/>
                </a:gdLst>
                <a:ahLst/>
                <a:cxnLst>
                  <a:cxn ang="0">
                    <a:pos x="T0" y="T1"/>
                  </a:cxn>
                  <a:cxn ang="0">
                    <a:pos x="T2" y="T3"/>
                  </a:cxn>
                  <a:cxn ang="0">
                    <a:pos x="T4" y="T5"/>
                  </a:cxn>
                  <a:cxn ang="0">
                    <a:pos x="T6" y="T7"/>
                  </a:cxn>
                  <a:cxn ang="0">
                    <a:pos x="T8" y="T9"/>
                  </a:cxn>
                  <a:cxn ang="0">
                    <a:pos x="T10" y="T11"/>
                  </a:cxn>
                </a:cxnLst>
                <a:rect l="0" t="0" r="r" b="b"/>
                <a:pathLst>
                  <a:path w="10" h="28">
                    <a:moveTo>
                      <a:pt x="0" y="28"/>
                    </a:moveTo>
                    <a:cubicBezTo>
                      <a:pt x="6" y="27"/>
                      <a:pt x="9" y="22"/>
                      <a:pt x="10" y="16"/>
                    </a:cubicBezTo>
                    <a:cubicBezTo>
                      <a:pt x="10" y="13"/>
                      <a:pt x="10" y="10"/>
                      <a:pt x="10" y="8"/>
                    </a:cubicBezTo>
                    <a:cubicBezTo>
                      <a:pt x="10" y="5"/>
                      <a:pt x="8" y="2"/>
                      <a:pt x="6" y="0"/>
                    </a:cubicBezTo>
                    <a:cubicBezTo>
                      <a:pt x="6" y="6"/>
                      <a:pt x="10" y="10"/>
                      <a:pt x="8" y="16"/>
                    </a:cubicBezTo>
                    <a:cubicBezTo>
                      <a:pt x="7" y="21"/>
                      <a:pt x="5" y="27"/>
                      <a:pt x="0" y="27"/>
                    </a:cubicBezTo>
                  </a:path>
                </a:pathLst>
              </a:custGeom>
              <a:solidFill>
                <a:srgbClr val="FF990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469" name="Freeform 319"/>
              <p:cNvSpPr>
                <a:spLocks/>
              </p:cNvSpPr>
              <p:nvPr/>
            </p:nvSpPr>
            <p:spPr bwMode="auto">
              <a:xfrm>
                <a:off x="3800" y="2931"/>
                <a:ext cx="33" cy="80"/>
              </a:xfrm>
              <a:custGeom>
                <a:avLst/>
                <a:gdLst>
                  <a:gd name="T0" fmla="*/ 13 w 13"/>
                  <a:gd name="T1" fmla="*/ 0 h 30"/>
                  <a:gd name="T2" fmla="*/ 2 w 13"/>
                  <a:gd name="T3" fmla="*/ 9 h 30"/>
                  <a:gd name="T4" fmla="*/ 0 w 13"/>
                  <a:gd name="T5" fmla="*/ 18 h 30"/>
                  <a:gd name="T6" fmla="*/ 2 w 13"/>
                  <a:gd name="T7" fmla="*/ 25 h 30"/>
                  <a:gd name="T8" fmla="*/ 2 w 13"/>
                  <a:gd name="T9" fmla="*/ 30 h 30"/>
                  <a:gd name="T10" fmla="*/ 2 w 13"/>
                  <a:gd name="T11" fmla="*/ 20 h 30"/>
                  <a:gd name="T12" fmla="*/ 4 w 13"/>
                  <a:gd name="T13" fmla="*/ 11 h 30"/>
                  <a:gd name="T14" fmla="*/ 7 w 13"/>
                  <a:gd name="T15" fmla="*/ 4 h 30"/>
                  <a:gd name="T16" fmla="*/ 12 w 13"/>
                  <a:gd name="T1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30">
                    <a:moveTo>
                      <a:pt x="13" y="0"/>
                    </a:moveTo>
                    <a:cubicBezTo>
                      <a:pt x="7" y="0"/>
                      <a:pt x="3" y="4"/>
                      <a:pt x="2" y="9"/>
                    </a:cubicBezTo>
                    <a:cubicBezTo>
                      <a:pt x="0" y="12"/>
                      <a:pt x="0" y="15"/>
                      <a:pt x="0" y="18"/>
                    </a:cubicBezTo>
                    <a:cubicBezTo>
                      <a:pt x="1" y="20"/>
                      <a:pt x="2" y="22"/>
                      <a:pt x="2" y="25"/>
                    </a:cubicBezTo>
                    <a:cubicBezTo>
                      <a:pt x="2" y="26"/>
                      <a:pt x="2" y="28"/>
                      <a:pt x="2" y="30"/>
                    </a:cubicBezTo>
                    <a:cubicBezTo>
                      <a:pt x="3" y="27"/>
                      <a:pt x="2" y="24"/>
                      <a:pt x="2" y="20"/>
                    </a:cubicBezTo>
                    <a:cubicBezTo>
                      <a:pt x="2" y="17"/>
                      <a:pt x="3" y="14"/>
                      <a:pt x="4" y="11"/>
                    </a:cubicBezTo>
                    <a:cubicBezTo>
                      <a:pt x="5" y="9"/>
                      <a:pt x="5" y="5"/>
                      <a:pt x="7" y="4"/>
                    </a:cubicBezTo>
                    <a:cubicBezTo>
                      <a:pt x="9" y="2"/>
                      <a:pt x="11" y="3"/>
                      <a:pt x="12" y="1"/>
                    </a:cubicBezTo>
                  </a:path>
                </a:pathLst>
              </a:custGeom>
              <a:solidFill>
                <a:srgbClr val="FEE9B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470" name="Freeform 320"/>
              <p:cNvSpPr>
                <a:spLocks/>
              </p:cNvSpPr>
              <p:nvPr/>
            </p:nvSpPr>
            <p:spPr bwMode="auto">
              <a:xfrm>
                <a:off x="3798" y="2944"/>
                <a:ext cx="15" cy="35"/>
              </a:xfrm>
              <a:custGeom>
                <a:avLst/>
                <a:gdLst>
                  <a:gd name="T0" fmla="*/ 6 w 6"/>
                  <a:gd name="T1" fmla="*/ 0 h 13"/>
                  <a:gd name="T2" fmla="*/ 0 w 6"/>
                  <a:gd name="T3" fmla="*/ 13 h 13"/>
                </a:gdLst>
                <a:ahLst/>
                <a:cxnLst>
                  <a:cxn ang="0">
                    <a:pos x="T0" y="T1"/>
                  </a:cxn>
                  <a:cxn ang="0">
                    <a:pos x="T2" y="T3"/>
                  </a:cxn>
                </a:cxnLst>
                <a:rect l="0" t="0" r="r" b="b"/>
                <a:pathLst>
                  <a:path w="6" h="13">
                    <a:moveTo>
                      <a:pt x="6" y="0"/>
                    </a:moveTo>
                    <a:cubicBezTo>
                      <a:pt x="2" y="1"/>
                      <a:pt x="1" y="8"/>
                      <a:pt x="0" y="13"/>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471" name="Freeform 321"/>
              <p:cNvSpPr>
                <a:spLocks/>
              </p:cNvSpPr>
              <p:nvPr/>
            </p:nvSpPr>
            <p:spPr bwMode="auto">
              <a:xfrm>
                <a:off x="3048" y="3045"/>
                <a:ext cx="155" cy="190"/>
              </a:xfrm>
              <a:custGeom>
                <a:avLst/>
                <a:gdLst>
                  <a:gd name="T0" fmla="*/ 56 w 62"/>
                  <a:gd name="T1" fmla="*/ 59 h 71"/>
                  <a:gd name="T2" fmla="*/ 16 w 62"/>
                  <a:gd name="T3" fmla="*/ 70 h 71"/>
                  <a:gd name="T4" fmla="*/ 2 w 62"/>
                  <a:gd name="T5" fmla="*/ 38 h 71"/>
                  <a:gd name="T6" fmla="*/ 25 w 62"/>
                  <a:gd name="T7" fmla="*/ 4 h 71"/>
                  <a:gd name="T8" fmla="*/ 57 w 62"/>
                  <a:gd name="T9" fmla="*/ 31 h 71"/>
                  <a:gd name="T10" fmla="*/ 56 w 62"/>
                  <a:gd name="T11" fmla="*/ 59 h 71"/>
                </a:gdLst>
                <a:ahLst/>
                <a:cxnLst>
                  <a:cxn ang="0">
                    <a:pos x="T0" y="T1"/>
                  </a:cxn>
                  <a:cxn ang="0">
                    <a:pos x="T2" y="T3"/>
                  </a:cxn>
                  <a:cxn ang="0">
                    <a:pos x="T4" y="T5"/>
                  </a:cxn>
                  <a:cxn ang="0">
                    <a:pos x="T6" y="T7"/>
                  </a:cxn>
                  <a:cxn ang="0">
                    <a:pos x="T8" y="T9"/>
                  </a:cxn>
                  <a:cxn ang="0">
                    <a:pos x="T10" y="T11"/>
                  </a:cxn>
                </a:cxnLst>
                <a:rect l="0" t="0" r="r" b="b"/>
                <a:pathLst>
                  <a:path w="62" h="71">
                    <a:moveTo>
                      <a:pt x="56" y="59"/>
                    </a:moveTo>
                    <a:cubicBezTo>
                      <a:pt x="47" y="65"/>
                      <a:pt x="29" y="71"/>
                      <a:pt x="16" y="70"/>
                    </a:cubicBezTo>
                    <a:cubicBezTo>
                      <a:pt x="4" y="69"/>
                      <a:pt x="3" y="57"/>
                      <a:pt x="2" y="38"/>
                    </a:cubicBezTo>
                    <a:cubicBezTo>
                      <a:pt x="0" y="19"/>
                      <a:pt x="3" y="7"/>
                      <a:pt x="25" y="4"/>
                    </a:cubicBezTo>
                    <a:cubicBezTo>
                      <a:pt x="46" y="0"/>
                      <a:pt x="56" y="16"/>
                      <a:pt x="57" y="31"/>
                    </a:cubicBezTo>
                    <a:cubicBezTo>
                      <a:pt x="59" y="45"/>
                      <a:pt x="62" y="56"/>
                      <a:pt x="56" y="59"/>
                    </a:cubicBezTo>
                    <a:close/>
                  </a:path>
                </a:pathLst>
              </a:custGeom>
              <a:solidFill>
                <a:srgbClr val="FED182"/>
              </a:solidFill>
              <a:ln w="7938" cap="rnd">
                <a:solidFill>
                  <a:srgbClr val="333333"/>
                </a:solidFill>
                <a:prstDash val="solid"/>
                <a:round/>
                <a:headEnd/>
                <a:tailEnd/>
              </a:ln>
            </p:spPr>
            <p:txBody>
              <a:bodyPr/>
              <a:lstStyle/>
              <a:p>
                <a:endParaRPr lang="es-ES">
                  <a:solidFill>
                    <a:srgbClr val="547C42"/>
                  </a:solidFill>
                </a:endParaRPr>
              </a:p>
            </p:txBody>
          </p:sp>
          <p:sp>
            <p:nvSpPr>
              <p:cNvPr id="472" name="Freeform 322"/>
              <p:cNvSpPr>
                <a:spLocks/>
              </p:cNvSpPr>
              <p:nvPr/>
            </p:nvSpPr>
            <p:spPr bwMode="auto">
              <a:xfrm>
                <a:off x="3068" y="3059"/>
                <a:ext cx="125" cy="176"/>
              </a:xfrm>
              <a:custGeom>
                <a:avLst/>
                <a:gdLst>
                  <a:gd name="T0" fmla="*/ 0 w 50"/>
                  <a:gd name="T1" fmla="*/ 54 h 66"/>
                  <a:gd name="T2" fmla="*/ 26 w 50"/>
                  <a:gd name="T3" fmla="*/ 60 h 66"/>
                  <a:gd name="T4" fmla="*/ 48 w 50"/>
                  <a:gd name="T5" fmla="*/ 45 h 66"/>
                  <a:gd name="T6" fmla="*/ 43 w 50"/>
                  <a:gd name="T7" fmla="*/ 16 h 66"/>
                  <a:gd name="T8" fmla="*/ 35 w 50"/>
                  <a:gd name="T9" fmla="*/ 6 h 66"/>
                  <a:gd name="T10" fmla="*/ 36 w 50"/>
                  <a:gd name="T11" fmla="*/ 17 h 66"/>
                  <a:gd name="T12" fmla="*/ 32 w 50"/>
                  <a:gd name="T13" fmla="*/ 27 h 66"/>
                  <a:gd name="T14" fmla="*/ 23 w 50"/>
                  <a:gd name="T15" fmla="*/ 36 h 66"/>
                  <a:gd name="T16" fmla="*/ 14 w 50"/>
                  <a:gd name="T17" fmla="*/ 39 h 66"/>
                  <a:gd name="T18" fmla="*/ 16 w 50"/>
                  <a:gd name="T19" fmla="*/ 50 h 66"/>
                  <a:gd name="T20" fmla="*/ 2 w 50"/>
                  <a:gd name="T21" fmla="*/ 5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66">
                    <a:moveTo>
                      <a:pt x="0" y="54"/>
                    </a:moveTo>
                    <a:cubicBezTo>
                      <a:pt x="3" y="66"/>
                      <a:pt x="16" y="63"/>
                      <a:pt x="26" y="60"/>
                    </a:cubicBezTo>
                    <a:cubicBezTo>
                      <a:pt x="35" y="57"/>
                      <a:pt x="46" y="55"/>
                      <a:pt x="48" y="45"/>
                    </a:cubicBezTo>
                    <a:cubicBezTo>
                      <a:pt x="50" y="36"/>
                      <a:pt x="46" y="24"/>
                      <a:pt x="43" y="16"/>
                    </a:cubicBezTo>
                    <a:cubicBezTo>
                      <a:pt x="42" y="11"/>
                      <a:pt x="38" y="10"/>
                      <a:pt x="35" y="6"/>
                    </a:cubicBezTo>
                    <a:cubicBezTo>
                      <a:pt x="30" y="0"/>
                      <a:pt x="35" y="6"/>
                      <a:pt x="36" y="17"/>
                    </a:cubicBezTo>
                    <a:cubicBezTo>
                      <a:pt x="36" y="20"/>
                      <a:pt x="34" y="24"/>
                      <a:pt x="32" y="27"/>
                    </a:cubicBezTo>
                    <a:cubicBezTo>
                      <a:pt x="30" y="29"/>
                      <a:pt x="26" y="34"/>
                      <a:pt x="23" y="36"/>
                    </a:cubicBezTo>
                    <a:cubicBezTo>
                      <a:pt x="20" y="37"/>
                      <a:pt x="16" y="36"/>
                      <a:pt x="14" y="39"/>
                    </a:cubicBezTo>
                    <a:cubicBezTo>
                      <a:pt x="13" y="43"/>
                      <a:pt x="17" y="47"/>
                      <a:pt x="16" y="50"/>
                    </a:cubicBezTo>
                    <a:cubicBezTo>
                      <a:pt x="14" y="56"/>
                      <a:pt x="6" y="57"/>
                      <a:pt x="2" y="53"/>
                    </a:cubicBezTo>
                  </a:path>
                </a:pathLst>
              </a:custGeom>
              <a:solidFill>
                <a:srgbClr val="FEBF5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473" name="Freeform 323"/>
              <p:cNvSpPr>
                <a:spLocks/>
              </p:cNvSpPr>
              <p:nvPr/>
            </p:nvSpPr>
            <p:spPr bwMode="auto">
              <a:xfrm>
                <a:off x="3070" y="3112"/>
                <a:ext cx="100" cy="93"/>
              </a:xfrm>
              <a:custGeom>
                <a:avLst/>
                <a:gdLst>
                  <a:gd name="T0" fmla="*/ 18 w 40"/>
                  <a:gd name="T1" fmla="*/ 0 h 35"/>
                  <a:gd name="T2" fmla="*/ 1 w 40"/>
                  <a:gd name="T3" fmla="*/ 16 h 35"/>
                  <a:gd name="T4" fmla="*/ 26 w 40"/>
                  <a:gd name="T5" fmla="*/ 34 h 35"/>
                  <a:gd name="T6" fmla="*/ 37 w 40"/>
                  <a:gd name="T7" fmla="*/ 26 h 35"/>
                  <a:gd name="T8" fmla="*/ 34 w 40"/>
                  <a:gd name="T9" fmla="*/ 8 h 35"/>
                  <a:gd name="T10" fmla="*/ 18 w 40"/>
                  <a:gd name="T11" fmla="*/ 0 h 35"/>
                </a:gdLst>
                <a:ahLst/>
                <a:cxnLst>
                  <a:cxn ang="0">
                    <a:pos x="T0" y="T1"/>
                  </a:cxn>
                  <a:cxn ang="0">
                    <a:pos x="T2" y="T3"/>
                  </a:cxn>
                  <a:cxn ang="0">
                    <a:pos x="T4" y="T5"/>
                  </a:cxn>
                  <a:cxn ang="0">
                    <a:pos x="T6" y="T7"/>
                  </a:cxn>
                  <a:cxn ang="0">
                    <a:pos x="T8" y="T9"/>
                  </a:cxn>
                  <a:cxn ang="0">
                    <a:pos x="T10" y="T11"/>
                  </a:cxn>
                </a:cxnLst>
                <a:rect l="0" t="0" r="r" b="b"/>
                <a:pathLst>
                  <a:path w="40" h="35">
                    <a:moveTo>
                      <a:pt x="18" y="0"/>
                    </a:moveTo>
                    <a:cubicBezTo>
                      <a:pt x="8" y="0"/>
                      <a:pt x="2" y="6"/>
                      <a:pt x="1" y="16"/>
                    </a:cubicBezTo>
                    <a:cubicBezTo>
                      <a:pt x="0" y="29"/>
                      <a:pt x="15" y="35"/>
                      <a:pt x="26" y="34"/>
                    </a:cubicBezTo>
                    <a:cubicBezTo>
                      <a:pt x="33" y="34"/>
                      <a:pt x="34" y="32"/>
                      <a:pt x="37" y="26"/>
                    </a:cubicBezTo>
                    <a:cubicBezTo>
                      <a:pt x="40" y="19"/>
                      <a:pt x="38" y="14"/>
                      <a:pt x="34" y="8"/>
                    </a:cubicBezTo>
                    <a:cubicBezTo>
                      <a:pt x="30" y="1"/>
                      <a:pt x="25" y="2"/>
                      <a:pt x="18" y="0"/>
                    </a:cubicBezTo>
                    <a:close/>
                  </a:path>
                </a:pathLst>
              </a:custGeom>
              <a:solidFill>
                <a:srgbClr val="3D457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474" name="Freeform 324"/>
              <p:cNvSpPr>
                <a:spLocks/>
              </p:cNvSpPr>
              <p:nvPr/>
            </p:nvSpPr>
            <p:spPr bwMode="auto">
              <a:xfrm>
                <a:off x="3080" y="3117"/>
                <a:ext cx="50" cy="70"/>
              </a:xfrm>
              <a:custGeom>
                <a:avLst/>
                <a:gdLst>
                  <a:gd name="T0" fmla="*/ 20 w 20"/>
                  <a:gd name="T1" fmla="*/ 2 h 26"/>
                  <a:gd name="T2" fmla="*/ 2 w 20"/>
                  <a:gd name="T3" fmla="*/ 8 h 26"/>
                  <a:gd name="T4" fmla="*/ 1 w 20"/>
                  <a:gd name="T5" fmla="*/ 18 h 26"/>
                  <a:gd name="T6" fmla="*/ 10 w 20"/>
                  <a:gd name="T7" fmla="*/ 26 h 26"/>
                  <a:gd name="T8" fmla="*/ 5 w 20"/>
                  <a:gd name="T9" fmla="*/ 10 h 26"/>
                  <a:gd name="T10" fmla="*/ 19 w 20"/>
                  <a:gd name="T11" fmla="*/ 2 h 26"/>
                </a:gdLst>
                <a:ahLst/>
                <a:cxnLst>
                  <a:cxn ang="0">
                    <a:pos x="T0" y="T1"/>
                  </a:cxn>
                  <a:cxn ang="0">
                    <a:pos x="T2" y="T3"/>
                  </a:cxn>
                  <a:cxn ang="0">
                    <a:pos x="T4" y="T5"/>
                  </a:cxn>
                  <a:cxn ang="0">
                    <a:pos x="T6" y="T7"/>
                  </a:cxn>
                  <a:cxn ang="0">
                    <a:pos x="T8" y="T9"/>
                  </a:cxn>
                  <a:cxn ang="0">
                    <a:pos x="T10" y="T11"/>
                  </a:cxn>
                </a:cxnLst>
                <a:rect l="0" t="0" r="r" b="b"/>
                <a:pathLst>
                  <a:path w="20" h="26">
                    <a:moveTo>
                      <a:pt x="20" y="2"/>
                    </a:moveTo>
                    <a:cubicBezTo>
                      <a:pt x="13" y="0"/>
                      <a:pt x="5" y="1"/>
                      <a:pt x="2" y="8"/>
                    </a:cubicBezTo>
                    <a:cubicBezTo>
                      <a:pt x="0" y="11"/>
                      <a:pt x="0" y="15"/>
                      <a:pt x="1" y="18"/>
                    </a:cubicBezTo>
                    <a:cubicBezTo>
                      <a:pt x="2" y="23"/>
                      <a:pt x="7" y="24"/>
                      <a:pt x="10" y="26"/>
                    </a:cubicBezTo>
                    <a:cubicBezTo>
                      <a:pt x="7" y="22"/>
                      <a:pt x="3" y="16"/>
                      <a:pt x="5" y="10"/>
                    </a:cubicBezTo>
                    <a:cubicBezTo>
                      <a:pt x="8" y="4"/>
                      <a:pt x="15" y="6"/>
                      <a:pt x="19" y="2"/>
                    </a:cubicBezTo>
                  </a:path>
                </a:pathLst>
              </a:custGeom>
              <a:solidFill>
                <a:srgbClr val="7E7D9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475" name="Freeform 325"/>
              <p:cNvSpPr>
                <a:spLocks/>
              </p:cNvSpPr>
              <p:nvPr/>
            </p:nvSpPr>
            <p:spPr bwMode="auto">
              <a:xfrm>
                <a:off x="3115" y="3128"/>
                <a:ext cx="45" cy="77"/>
              </a:xfrm>
              <a:custGeom>
                <a:avLst/>
                <a:gdLst>
                  <a:gd name="T0" fmla="*/ 0 w 18"/>
                  <a:gd name="T1" fmla="*/ 24 h 29"/>
                  <a:gd name="T2" fmla="*/ 17 w 18"/>
                  <a:gd name="T3" fmla="*/ 18 h 29"/>
                  <a:gd name="T4" fmla="*/ 16 w 18"/>
                  <a:gd name="T5" fmla="*/ 8 h 29"/>
                  <a:gd name="T6" fmla="*/ 10 w 18"/>
                  <a:gd name="T7" fmla="*/ 0 h 29"/>
                  <a:gd name="T8" fmla="*/ 14 w 18"/>
                  <a:gd name="T9" fmla="*/ 12 h 29"/>
                  <a:gd name="T10" fmla="*/ 12 w 18"/>
                  <a:gd name="T11" fmla="*/ 16 h 29"/>
                  <a:gd name="T12" fmla="*/ 7 w 18"/>
                  <a:gd name="T13" fmla="*/ 18 h 29"/>
                  <a:gd name="T14" fmla="*/ 1 w 18"/>
                  <a:gd name="T15" fmla="*/ 25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29">
                    <a:moveTo>
                      <a:pt x="0" y="24"/>
                    </a:moveTo>
                    <a:cubicBezTo>
                      <a:pt x="6" y="29"/>
                      <a:pt x="15" y="24"/>
                      <a:pt x="17" y="18"/>
                    </a:cubicBezTo>
                    <a:cubicBezTo>
                      <a:pt x="18" y="14"/>
                      <a:pt x="17" y="11"/>
                      <a:pt x="16" y="8"/>
                    </a:cubicBezTo>
                    <a:cubicBezTo>
                      <a:pt x="15" y="5"/>
                      <a:pt x="13" y="1"/>
                      <a:pt x="10" y="0"/>
                    </a:cubicBezTo>
                    <a:cubicBezTo>
                      <a:pt x="12" y="3"/>
                      <a:pt x="14" y="8"/>
                      <a:pt x="14" y="12"/>
                    </a:cubicBezTo>
                    <a:cubicBezTo>
                      <a:pt x="13" y="13"/>
                      <a:pt x="13" y="16"/>
                      <a:pt x="12" y="16"/>
                    </a:cubicBezTo>
                    <a:cubicBezTo>
                      <a:pt x="10" y="18"/>
                      <a:pt x="9" y="17"/>
                      <a:pt x="7" y="18"/>
                    </a:cubicBezTo>
                    <a:cubicBezTo>
                      <a:pt x="10" y="21"/>
                      <a:pt x="4" y="24"/>
                      <a:pt x="1" y="25"/>
                    </a:cubicBezTo>
                  </a:path>
                </a:pathLst>
              </a:custGeom>
              <a:solidFill>
                <a:srgbClr val="091F5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476" name="Freeform 326"/>
              <p:cNvSpPr>
                <a:spLocks/>
              </p:cNvSpPr>
              <p:nvPr/>
            </p:nvSpPr>
            <p:spPr bwMode="auto">
              <a:xfrm>
                <a:off x="3080" y="3112"/>
                <a:ext cx="15" cy="16"/>
              </a:xfrm>
              <a:custGeom>
                <a:avLst/>
                <a:gdLst>
                  <a:gd name="T0" fmla="*/ 1 w 6"/>
                  <a:gd name="T1" fmla="*/ 2 h 6"/>
                  <a:gd name="T2" fmla="*/ 4 w 6"/>
                  <a:gd name="T3" fmla="*/ 0 h 6"/>
                  <a:gd name="T4" fmla="*/ 6 w 6"/>
                  <a:gd name="T5" fmla="*/ 3 h 6"/>
                  <a:gd name="T6" fmla="*/ 3 w 6"/>
                  <a:gd name="T7" fmla="*/ 5 h 6"/>
                  <a:gd name="T8" fmla="*/ 1 w 6"/>
                  <a:gd name="T9" fmla="*/ 2 h 6"/>
                </a:gdLst>
                <a:ahLst/>
                <a:cxnLst>
                  <a:cxn ang="0">
                    <a:pos x="T0" y="T1"/>
                  </a:cxn>
                  <a:cxn ang="0">
                    <a:pos x="T2" y="T3"/>
                  </a:cxn>
                  <a:cxn ang="0">
                    <a:pos x="T4" y="T5"/>
                  </a:cxn>
                  <a:cxn ang="0">
                    <a:pos x="T6" y="T7"/>
                  </a:cxn>
                  <a:cxn ang="0">
                    <a:pos x="T8" y="T9"/>
                  </a:cxn>
                </a:cxnLst>
                <a:rect l="0" t="0" r="r" b="b"/>
                <a:pathLst>
                  <a:path w="6" h="6">
                    <a:moveTo>
                      <a:pt x="1" y="2"/>
                    </a:moveTo>
                    <a:cubicBezTo>
                      <a:pt x="1" y="1"/>
                      <a:pt x="3" y="0"/>
                      <a:pt x="4" y="0"/>
                    </a:cubicBezTo>
                    <a:cubicBezTo>
                      <a:pt x="5" y="0"/>
                      <a:pt x="6" y="2"/>
                      <a:pt x="6" y="3"/>
                    </a:cubicBezTo>
                    <a:cubicBezTo>
                      <a:pt x="6" y="5"/>
                      <a:pt x="4" y="6"/>
                      <a:pt x="3" y="5"/>
                    </a:cubicBezTo>
                    <a:cubicBezTo>
                      <a:pt x="1" y="5"/>
                      <a:pt x="0" y="3"/>
                      <a:pt x="1" y="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477" name="Freeform 327"/>
              <p:cNvSpPr>
                <a:spLocks/>
              </p:cNvSpPr>
              <p:nvPr/>
            </p:nvSpPr>
            <p:spPr bwMode="auto">
              <a:xfrm>
                <a:off x="3098" y="3112"/>
                <a:ext cx="7" cy="8"/>
              </a:xfrm>
              <a:custGeom>
                <a:avLst/>
                <a:gdLst>
                  <a:gd name="T0" fmla="*/ 0 w 3"/>
                  <a:gd name="T1" fmla="*/ 1 h 3"/>
                  <a:gd name="T2" fmla="*/ 2 w 3"/>
                  <a:gd name="T3" fmla="*/ 0 h 3"/>
                  <a:gd name="T4" fmla="*/ 3 w 3"/>
                  <a:gd name="T5" fmla="*/ 2 h 3"/>
                  <a:gd name="T6" fmla="*/ 1 w 3"/>
                  <a:gd name="T7" fmla="*/ 2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1" y="0"/>
                      <a:pt x="1" y="0"/>
                      <a:pt x="2" y="0"/>
                    </a:cubicBezTo>
                    <a:cubicBezTo>
                      <a:pt x="2" y="0"/>
                      <a:pt x="3" y="1"/>
                      <a:pt x="3" y="2"/>
                    </a:cubicBezTo>
                    <a:cubicBezTo>
                      <a:pt x="2" y="2"/>
                      <a:pt x="2" y="3"/>
                      <a:pt x="1" y="2"/>
                    </a:cubicBezTo>
                    <a:cubicBezTo>
                      <a:pt x="1" y="2"/>
                      <a:pt x="0" y="2"/>
                      <a:pt x="0" y="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478" name="Freeform 328"/>
              <p:cNvSpPr>
                <a:spLocks/>
              </p:cNvSpPr>
              <p:nvPr/>
            </p:nvSpPr>
            <p:spPr bwMode="auto">
              <a:xfrm>
                <a:off x="3075" y="3123"/>
                <a:ext cx="8" cy="10"/>
              </a:xfrm>
              <a:custGeom>
                <a:avLst/>
                <a:gdLst>
                  <a:gd name="T0" fmla="*/ 0 w 3"/>
                  <a:gd name="T1" fmla="*/ 1 h 4"/>
                  <a:gd name="T2" fmla="*/ 2 w 3"/>
                  <a:gd name="T3" fmla="*/ 0 h 4"/>
                  <a:gd name="T4" fmla="*/ 3 w 3"/>
                  <a:gd name="T5" fmla="*/ 2 h 4"/>
                  <a:gd name="T6" fmla="*/ 1 w 3"/>
                  <a:gd name="T7" fmla="*/ 3 h 4"/>
                  <a:gd name="T8" fmla="*/ 0 w 3"/>
                  <a:gd name="T9" fmla="*/ 1 h 4"/>
                </a:gdLst>
                <a:ahLst/>
                <a:cxnLst>
                  <a:cxn ang="0">
                    <a:pos x="T0" y="T1"/>
                  </a:cxn>
                  <a:cxn ang="0">
                    <a:pos x="T2" y="T3"/>
                  </a:cxn>
                  <a:cxn ang="0">
                    <a:pos x="T4" y="T5"/>
                  </a:cxn>
                  <a:cxn ang="0">
                    <a:pos x="T6" y="T7"/>
                  </a:cxn>
                  <a:cxn ang="0">
                    <a:pos x="T8" y="T9"/>
                  </a:cxn>
                </a:cxnLst>
                <a:rect l="0" t="0" r="r" b="b"/>
                <a:pathLst>
                  <a:path w="3" h="4">
                    <a:moveTo>
                      <a:pt x="0" y="1"/>
                    </a:moveTo>
                    <a:cubicBezTo>
                      <a:pt x="0" y="0"/>
                      <a:pt x="1" y="0"/>
                      <a:pt x="2" y="0"/>
                    </a:cubicBezTo>
                    <a:cubicBezTo>
                      <a:pt x="3" y="0"/>
                      <a:pt x="3" y="1"/>
                      <a:pt x="3" y="2"/>
                    </a:cubicBezTo>
                    <a:cubicBezTo>
                      <a:pt x="3" y="3"/>
                      <a:pt x="2" y="4"/>
                      <a:pt x="1" y="3"/>
                    </a:cubicBezTo>
                    <a:cubicBezTo>
                      <a:pt x="0" y="3"/>
                      <a:pt x="0" y="2"/>
                      <a:pt x="0" y="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479" name="Freeform 329"/>
              <p:cNvSpPr>
                <a:spLocks/>
              </p:cNvSpPr>
              <p:nvPr/>
            </p:nvSpPr>
            <p:spPr bwMode="auto">
              <a:xfrm>
                <a:off x="3150" y="3120"/>
                <a:ext cx="40" cy="91"/>
              </a:xfrm>
              <a:custGeom>
                <a:avLst/>
                <a:gdLst>
                  <a:gd name="T0" fmla="*/ 0 w 16"/>
                  <a:gd name="T1" fmla="*/ 34 h 34"/>
                  <a:gd name="T2" fmla="*/ 15 w 16"/>
                  <a:gd name="T3" fmla="*/ 21 h 34"/>
                  <a:gd name="T4" fmla="*/ 12 w 16"/>
                  <a:gd name="T5" fmla="*/ 0 h 34"/>
                  <a:gd name="T6" fmla="*/ 13 w 16"/>
                  <a:gd name="T7" fmla="*/ 20 h 34"/>
                  <a:gd name="T8" fmla="*/ 3 w 16"/>
                  <a:gd name="T9" fmla="*/ 32 h 34"/>
                </a:gdLst>
                <a:ahLst/>
                <a:cxnLst>
                  <a:cxn ang="0">
                    <a:pos x="T0" y="T1"/>
                  </a:cxn>
                  <a:cxn ang="0">
                    <a:pos x="T2" y="T3"/>
                  </a:cxn>
                  <a:cxn ang="0">
                    <a:pos x="T4" y="T5"/>
                  </a:cxn>
                  <a:cxn ang="0">
                    <a:pos x="T6" y="T7"/>
                  </a:cxn>
                  <a:cxn ang="0">
                    <a:pos x="T8" y="T9"/>
                  </a:cxn>
                </a:cxnLst>
                <a:rect l="0" t="0" r="r" b="b"/>
                <a:pathLst>
                  <a:path w="16" h="34">
                    <a:moveTo>
                      <a:pt x="0" y="34"/>
                    </a:moveTo>
                    <a:cubicBezTo>
                      <a:pt x="7" y="33"/>
                      <a:pt x="14" y="27"/>
                      <a:pt x="15" y="21"/>
                    </a:cubicBezTo>
                    <a:cubicBezTo>
                      <a:pt x="16" y="14"/>
                      <a:pt x="13" y="7"/>
                      <a:pt x="12" y="0"/>
                    </a:cubicBezTo>
                    <a:cubicBezTo>
                      <a:pt x="11" y="7"/>
                      <a:pt x="14" y="13"/>
                      <a:pt x="13" y="20"/>
                    </a:cubicBezTo>
                    <a:cubicBezTo>
                      <a:pt x="12" y="24"/>
                      <a:pt x="7" y="32"/>
                      <a:pt x="3" y="32"/>
                    </a:cubicBezTo>
                  </a:path>
                </a:pathLst>
              </a:custGeom>
              <a:solidFill>
                <a:srgbClr val="FF990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480" name="Freeform 330"/>
              <p:cNvSpPr>
                <a:spLocks/>
              </p:cNvSpPr>
              <p:nvPr/>
            </p:nvSpPr>
            <p:spPr bwMode="auto">
              <a:xfrm>
                <a:off x="3058" y="3072"/>
                <a:ext cx="55" cy="83"/>
              </a:xfrm>
              <a:custGeom>
                <a:avLst/>
                <a:gdLst>
                  <a:gd name="T0" fmla="*/ 21 w 22"/>
                  <a:gd name="T1" fmla="*/ 1 h 31"/>
                  <a:gd name="T2" fmla="*/ 6 w 22"/>
                  <a:gd name="T3" fmla="*/ 7 h 31"/>
                  <a:gd name="T4" fmla="*/ 1 w 22"/>
                  <a:gd name="T5" fmla="*/ 17 h 31"/>
                  <a:gd name="T6" fmla="*/ 1 w 22"/>
                  <a:gd name="T7" fmla="*/ 25 h 31"/>
                  <a:gd name="T8" fmla="*/ 1 w 22"/>
                  <a:gd name="T9" fmla="*/ 31 h 31"/>
                  <a:gd name="T10" fmla="*/ 11 w 22"/>
                  <a:gd name="T11" fmla="*/ 9 h 31"/>
                  <a:gd name="T12" fmla="*/ 14 w 22"/>
                  <a:gd name="T13" fmla="*/ 8 h 31"/>
                  <a:gd name="T14" fmla="*/ 16 w 22"/>
                  <a:gd name="T15" fmla="*/ 5 h 31"/>
                  <a:gd name="T16" fmla="*/ 22 w 22"/>
                  <a:gd name="T17"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31">
                    <a:moveTo>
                      <a:pt x="21" y="1"/>
                    </a:moveTo>
                    <a:cubicBezTo>
                      <a:pt x="16" y="0"/>
                      <a:pt x="9" y="4"/>
                      <a:pt x="6" y="7"/>
                    </a:cubicBezTo>
                    <a:cubicBezTo>
                      <a:pt x="3" y="10"/>
                      <a:pt x="1" y="14"/>
                      <a:pt x="1" y="17"/>
                    </a:cubicBezTo>
                    <a:cubicBezTo>
                      <a:pt x="0" y="20"/>
                      <a:pt x="1" y="22"/>
                      <a:pt x="1" y="25"/>
                    </a:cubicBezTo>
                    <a:cubicBezTo>
                      <a:pt x="1" y="27"/>
                      <a:pt x="0" y="29"/>
                      <a:pt x="1" y="31"/>
                    </a:cubicBezTo>
                    <a:cubicBezTo>
                      <a:pt x="4" y="23"/>
                      <a:pt x="3" y="14"/>
                      <a:pt x="11" y="9"/>
                    </a:cubicBezTo>
                    <a:cubicBezTo>
                      <a:pt x="12" y="9"/>
                      <a:pt x="13" y="8"/>
                      <a:pt x="14" y="8"/>
                    </a:cubicBezTo>
                    <a:cubicBezTo>
                      <a:pt x="15" y="7"/>
                      <a:pt x="15" y="6"/>
                      <a:pt x="16" y="5"/>
                    </a:cubicBezTo>
                    <a:cubicBezTo>
                      <a:pt x="17" y="4"/>
                      <a:pt x="20" y="1"/>
                      <a:pt x="22" y="1"/>
                    </a:cubicBezTo>
                  </a:path>
                </a:pathLst>
              </a:custGeom>
              <a:solidFill>
                <a:srgbClr val="FEE9B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481" name="Freeform 331"/>
              <p:cNvSpPr>
                <a:spLocks/>
              </p:cNvSpPr>
              <p:nvPr/>
            </p:nvSpPr>
            <p:spPr bwMode="auto">
              <a:xfrm>
                <a:off x="3058" y="3080"/>
                <a:ext cx="37" cy="43"/>
              </a:xfrm>
              <a:custGeom>
                <a:avLst/>
                <a:gdLst>
                  <a:gd name="T0" fmla="*/ 15 w 15"/>
                  <a:gd name="T1" fmla="*/ 0 h 16"/>
                  <a:gd name="T2" fmla="*/ 0 w 15"/>
                  <a:gd name="T3" fmla="*/ 16 h 16"/>
                  <a:gd name="T4" fmla="*/ 6 w 15"/>
                  <a:gd name="T5" fmla="*/ 7 h 16"/>
                  <a:gd name="T6" fmla="*/ 13 w 15"/>
                  <a:gd name="T7" fmla="*/ 1 h 16"/>
                </a:gdLst>
                <a:ahLst/>
                <a:cxnLst>
                  <a:cxn ang="0">
                    <a:pos x="T0" y="T1"/>
                  </a:cxn>
                  <a:cxn ang="0">
                    <a:pos x="T2" y="T3"/>
                  </a:cxn>
                  <a:cxn ang="0">
                    <a:pos x="T4" y="T5"/>
                  </a:cxn>
                  <a:cxn ang="0">
                    <a:pos x="T6" y="T7"/>
                  </a:cxn>
                </a:cxnLst>
                <a:rect l="0" t="0" r="r" b="b"/>
                <a:pathLst>
                  <a:path w="15" h="16">
                    <a:moveTo>
                      <a:pt x="15" y="0"/>
                    </a:moveTo>
                    <a:cubicBezTo>
                      <a:pt x="6" y="0"/>
                      <a:pt x="2" y="9"/>
                      <a:pt x="0" y="16"/>
                    </a:cubicBezTo>
                    <a:cubicBezTo>
                      <a:pt x="3" y="14"/>
                      <a:pt x="4" y="9"/>
                      <a:pt x="6" y="7"/>
                    </a:cubicBezTo>
                    <a:cubicBezTo>
                      <a:pt x="7" y="4"/>
                      <a:pt x="10" y="2"/>
                      <a:pt x="13" y="1"/>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482" name="Freeform 332"/>
              <p:cNvSpPr>
                <a:spLocks/>
              </p:cNvSpPr>
              <p:nvPr/>
            </p:nvSpPr>
            <p:spPr bwMode="auto">
              <a:xfrm>
                <a:off x="2920" y="3085"/>
                <a:ext cx="148" cy="168"/>
              </a:xfrm>
              <a:custGeom>
                <a:avLst/>
                <a:gdLst>
                  <a:gd name="T0" fmla="*/ 0 w 59"/>
                  <a:gd name="T1" fmla="*/ 24 h 63"/>
                  <a:gd name="T2" fmla="*/ 2 w 59"/>
                  <a:gd name="T3" fmla="*/ 56 h 63"/>
                  <a:gd name="T4" fmla="*/ 10 w 59"/>
                  <a:gd name="T5" fmla="*/ 62 h 63"/>
                  <a:gd name="T6" fmla="*/ 49 w 59"/>
                  <a:gd name="T7" fmla="*/ 55 h 63"/>
                  <a:gd name="T8" fmla="*/ 49 w 59"/>
                  <a:gd name="T9" fmla="*/ 12 h 63"/>
                  <a:gd name="T10" fmla="*/ 0 w 59"/>
                  <a:gd name="T11" fmla="*/ 24 h 63"/>
                </a:gdLst>
                <a:ahLst/>
                <a:cxnLst>
                  <a:cxn ang="0">
                    <a:pos x="T0" y="T1"/>
                  </a:cxn>
                  <a:cxn ang="0">
                    <a:pos x="T2" y="T3"/>
                  </a:cxn>
                  <a:cxn ang="0">
                    <a:pos x="T4" y="T5"/>
                  </a:cxn>
                  <a:cxn ang="0">
                    <a:pos x="T6" y="T7"/>
                  </a:cxn>
                  <a:cxn ang="0">
                    <a:pos x="T8" y="T9"/>
                  </a:cxn>
                  <a:cxn ang="0">
                    <a:pos x="T10" y="T11"/>
                  </a:cxn>
                </a:cxnLst>
                <a:rect l="0" t="0" r="r" b="b"/>
                <a:pathLst>
                  <a:path w="59" h="63">
                    <a:moveTo>
                      <a:pt x="0" y="24"/>
                    </a:moveTo>
                    <a:cubicBezTo>
                      <a:pt x="1" y="37"/>
                      <a:pt x="0" y="47"/>
                      <a:pt x="2" y="56"/>
                    </a:cubicBezTo>
                    <a:cubicBezTo>
                      <a:pt x="3" y="62"/>
                      <a:pt x="8" y="62"/>
                      <a:pt x="10" y="62"/>
                    </a:cubicBezTo>
                    <a:cubicBezTo>
                      <a:pt x="21" y="63"/>
                      <a:pt x="41" y="61"/>
                      <a:pt x="49" y="55"/>
                    </a:cubicBezTo>
                    <a:cubicBezTo>
                      <a:pt x="59" y="48"/>
                      <a:pt x="51" y="20"/>
                      <a:pt x="49" y="12"/>
                    </a:cubicBezTo>
                    <a:cubicBezTo>
                      <a:pt x="46" y="0"/>
                      <a:pt x="0" y="7"/>
                      <a:pt x="0" y="24"/>
                    </a:cubicBezTo>
                    <a:close/>
                  </a:path>
                </a:pathLst>
              </a:custGeom>
              <a:solidFill>
                <a:srgbClr val="FED182"/>
              </a:solidFill>
              <a:ln w="7938" cap="rnd">
                <a:solidFill>
                  <a:srgbClr val="333333"/>
                </a:solidFill>
                <a:prstDash val="solid"/>
                <a:round/>
                <a:headEnd/>
                <a:tailEnd/>
              </a:ln>
            </p:spPr>
            <p:txBody>
              <a:bodyPr/>
              <a:lstStyle/>
              <a:p>
                <a:endParaRPr lang="es-ES">
                  <a:solidFill>
                    <a:srgbClr val="547C42"/>
                  </a:solidFill>
                </a:endParaRPr>
              </a:p>
            </p:txBody>
          </p:sp>
          <p:sp>
            <p:nvSpPr>
              <p:cNvPr id="483" name="Freeform 333"/>
              <p:cNvSpPr>
                <a:spLocks/>
              </p:cNvSpPr>
              <p:nvPr/>
            </p:nvSpPr>
            <p:spPr bwMode="auto">
              <a:xfrm>
                <a:off x="2950" y="3099"/>
                <a:ext cx="95" cy="141"/>
              </a:xfrm>
              <a:custGeom>
                <a:avLst/>
                <a:gdLst>
                  <a:gd name="T0" fmla="*/ 37 w 38"/>
                  <a:gd name="T1" fmla="*/ 26 h 53"/>
                  <a:gd name="T2" fmla="*/ 30 w 38"/>
                  <a:gd name="T3" fmla="*/ 46 h 53"/>
                  <a:gd name="T4" fmla="*/ 1 w 38"/>
                  <a:gd name="T5" fmla="*/ 51 h 53"/>
                  <a:gd name="T6" fmla="*/ 0 w 38"/>
                  <a:gd name="T7" fmla="*/ 51 h 53"/>
                  <a:gd name="T8" fmla="*/ 20 w 38"/>
                  <a:gd name="T9" fmla="*/ 23 h 53"/>
                  <a:gd name="T10" fmla="*/ 27 w 38"/>
                  <a:gd name="T11" fmla="*/ 5 h 53"/>
                  <a:gd name="T12" fmla="*/ 37 w 38"/>
                  <a:gd name="T13" fmla="*/ 26 h 53"/>
                </a:gdLst>
                <a:ahLst/>
                <a:cxnLst>
                  <a:cxn ang="0">
                    <a:pos x="T0" y="T1"/>
                  </a:cxn>
                  <a:cxn ang="0">
                    <a:pos x="T2" y="T3"/>
                  </a:cxn>
                  <a:cxn ang="0">
                    <a:pos x="T4" y="T5"/>
                  </a:cxn>
                  <a:cxn ang="0">
                    <a:pos x="T6" y="T7"/>
                  </a:cxn>
                  <a:cxn ang="0">
                    <a:pos x="T8" y="T9"/>
                  </a:cxn>
                  <a:cxn ang="0">
                    <a:pos x="T10" y="T11"/>
                  </a:cxn>
                  <a:cxn ang="0">
                    <a:pos x="T12" y="T13"/>
                  </a:cxn>
                </a:cxnLst>
                <a:rect l="0" t="0" r="r" b="b"/>
                <a:pathLst>
                  <a:path w="38" h="53">
                    <a:moveTo>
                      <a:pt x="37" y="26"/>
                    </a:moveTo>
                    <a:cubicBezTo>
                      <a:pt x="37" y="34"/>
                      <a:pt x="38" y="43"/>
                      <a:pt x="30" y="46"/>
                    </a:cubicBezTo>
                    <a:cubicBezTo>
                      <a:pt x="22" y="50"/>
                      <a:pt x="9" y="53"/>
                      <a:pt x="1" y="51"/>
                    </a:cubicBezTo>
                    <a:cubicBezTo>
                      <a:pt x="1" y="49"/>
                      <a:pt x="1" y="52"/>
                      <a:pt x="0" y="51"/>
                    </a:cubicBezTo>
                    <a:cubicBezTo>
                      <a:pt x="12" y="51"/>
                      <a:pt x="16" y="33"/>
                      <a:pt x="20" y="23"/>
                    </a:cubicBezTo>
                    <a:cubicBezTo>
                      <a:pt x="23" y="16"/>
                      <a:pt x="30" y="12"/>
                      <a:pt x="27" y="5"/>
                    </a:cubicBezTo>
                    <a:cubicBezTo>
                      <a:pt x="26" y="0"/>
                      <a:pt x="36" y="10"/>
                      <a:pt x="37" y="26"/>
                    </a:cubicBezTo>
                    <a:close/>
                  </a:path>
                </a:pathLst>
              </a:custGeom>
              <a:solidFill>
                <a:srgbClr val="FEBF5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484" name="Freeform 334"/>
              <p:cNvSpPr>
                <a:spLocks/>
              </p:cNvSpPr>
              <p:nvPr/>
            </p:nvSpPr>
            <p:spPr bwMode="auto">
              <a:xfrm>
                <a:off x="2953" y="3141"/>
                <a:ext cx="75" cy="91"/>
              </a:xfrm>
              <a:custGeom>
                <a:avLst/>
                <a:gdLst>
                  <a:gd name="T0" fmla="*/ 18 w 30"/>
                  <a:gd name="T1" fmla="*/ 3 h 34"/>
                  <a:gd name="T2" fmla="*/ 3 w 30"/>
                  <a:gd name="T3" fmla="*/ 12 h 34"/>
                  <a:gd name="T4" fmla="*/ 20 w 30"/>
                  <a:gd name="T5" fmla="*/ 31 h 34"/>
                  <a:gd name="T6" fmla="*/ 28 w 30"/>
                  <a:gd name="T7" fmla="*/ 12 h 34"/>
                  <a:gd name="T8" fmla="*/ 18 w 30"/>
                  <a:gd name="T9" fmla="*/ 3 h 34"/>
                </a:gdLst>
                <a:ahLst/>
                <a:cxnLst>
                  <a:cxn ang="0">
                    <a:pos x="T0" y="T1"/>
                  </a:cxn>
                  <a:cxn ang="0">
                    <a:pos x="T2" y="T3"/>
                  </a:cxn>
                  <a:cxn ang="0">
                    <a:pos x="T4" y="T5"/>
                  </a:cxn>
                  <a:cxn ang="0">
                    <a:pos x="T6" y="T7"/>
                  </a:cxn>
                  <a:cxn ang="0">
                    <a:pos x="T8" y="T9"/>
                  </a:cxn>
                </a:cxnLst>
                <a:rect l="0" t="0" r="r" b="b"/>
                <a:pathLst>
                  <a:path w="30" h="34">
                    <a:moveTo>
                      <a:pt x="18" y="3"/>
                    </a:moveTo>
                    <a:cubicBezTo>
                      <a:pt x="12" y="0"/>
                      <a:pt x="5" y="7"/>
                      <a:pt x="3" y="12"/>
                    </a:cubicBezTo>
                    <a:cubicBezTo>
                      <a:pt x="0" y="22"/>
                      <a:pt x="11" y="34"/>
                      <a:pt x="20" y="31"/>
                    </a:cubicBezTo>
                    <a:cubicBezTo>
                      <a:pt x="28" y="29"/>
                      <a:pt x="30" y="18"/>
                      <a:pt x="28" y="12"/>
                    </a:cubicBezTo>
                    <a:cubicBezTo>
                      <a:pt x="27" y="7"/>
                      <a:pt x="22" y="6"/>
                      <a:pt x="18" y="3"/>
                    </a:cubicBezTo>
                    <a:close/>
                  </a:path>
                </a:pathLst>
              </a:custGeom>
              <a:solidFill>
                <a:srgbClr val="3D457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485" name="Freeform 335"/>
              <p:cNvSpPr>
                <a:spLocks/>
              </p:cNvSpPr>
              <p:nvPr/>
            </p:nvSpPr>
            <p:spPr bwMode="auto">
              <a:xfrm>
                <a:off x="2960" y="3149"/>
                <a:ext cx="38" cy="62"/>
              </a:xfrm>
              <a:custGeom>
                <a:avLst/>
                <a:gdLst>
                  <a:gd name="T0" fmla="*/ 15 w 15"/>
                  <a:gd name="T1" fmla="*/ 6 h 23"/>
                  <a:gd name="T2" fmla="*/ 4 w 15"/>
                  <a:gd name="T3" fmla="*/ 9 h 23"/>
                  <a:gd name="T4" fmla="*/ 8 w 15"/>
                  <a:gd name="T5" fmla="*/ 23 h 23"/>
                  <a:gd name="T6" fmla="*/ 7 w 15"/>
                  <a:gd name="T7" fmla="*/ 11 h 23"/>
                  <a:gd name="T8" fmla="*/ 15 w 15"/>
                  <a:gd name="T9" fmla="*/ 5 h 23"/>
                </a:gdLst>
                <a:ahLst/>
                <a:cxnLst>
                  <a:cxn ang="0">
                    <a:pos x="T0" y="T1"/>
                  </a:cxn>
                  <a:cxn ang="0">
                    <a:pos x="T2" y="T3"/>
                  </a:cxn>
                  <a:cxn ang="0">
                    <a:pos x="T4" y="T5"/>
                  </a:cxn>
                  <a:cxn ang="0">
                    <a:pos x="T6" y="T7"/>
                  </a:cxn>
                  <a:cxn ang="0">
                    <a:pos x="T8" y="T9"/>
                  </a:cxn>
                </a:cxnLst>
                <a:rect l="0" t="0" r="r" b="b"/>
                <a:pathLst>
                  <a:path w="15" h="23">
                    <a:moveTo>
                      <a:pt x="15" y="6"/>
                    </a:moveTo>
                    <a:cubicBezTo>
                      <a:pt x="14" y="0"/>
                      <a:pt x="5" y="6"/>
                      <a:pt x="4" y="9"/>
                    </a:cubicBezTo>
                    <a:cubicBezTo>
                      <a:pt x="0" y="15"/>
                      <a:pt x="4" y="19"/>
                      <a:pt x="8" y="23"/>
                    </a:cubicBezTo>
                    <a:cubicBezTo>
                      <a:pt x="6" y="19"/>
                      <a:pt x="4" y="15"/>
                      <a:pt x="7" y="11"/>
                    </a:cubicBezTo>
                    <a:cubicBezTo>
                      <a:pt x="9" y="9"/>
                      <a:pt x="13" y="4"/>
                      <a:pt x="15" y="5"/>
                    </a:cubicBezTo>
                  </a:path>
                </a:pathLst>
              </a:custGeom>
              <a:solidFill>
                <a:srgbClr val="7E7D9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486" name="Freeform 336"/>
              <p:cNvSpPr>
                <a:spLocks/>
              </p:cNvSpPr>
              <p:nvPr/>
            </p:nvSpPr>
            <p:spPr bwMode="auto">
              <a:xfrm>
                <a:off x="2988" y="3168"/>
                <a:ext cx="32" cy="61"/>
              </a:xfrm>
              <a:custGeom>
                <a:avLst/>
                <a:gdLst>
                  <a:gd name="T0" fmla="*/ 0 w 13"/>
                  <a:gd name="T1" fmla="*/ 17 h 23"/>
                  <a:gd name="T2" fmla="*/ 11 w 13"/>
                  <a:gd name="T3" fmla="*/ 12 h 23"/>
                  <a:gd name="T4" fmla="*/ 8 w 13"/>
                  <a:gd name="T5" fmla="*/ 0 h 23"/>
                  <a:gd name="T6" fmla="*/ 7 w 13"/>
                  <a:gd name="T7" fmla="*/ 9 h 23"/>
                  <a:gd name="T8" fmla="*/ 3 w 13"/>
                  <a:gd name="T9" fmla="*/ 18 h 23"/>
                </a:gdLst>
                <a:ahLst/>
                <a:cxnLst>
                  <a:cxn ang="0">
                    <a:pos x="T0" y="T1"/>
                  </a:cxn>
                  <a:cxn ang="0">
                    <a:pos x="T2" y="T3"/>
                  </a:cxn>
                  <a:cxn ang="0">
                    <a:pos x="T4" y="T5"/>
                  </a:cxn>
                  <a:cxn ang="0">
                    <a:pos x="T6" y="T7"/>
                  </a:cxn>
                  <a:cxn ang="0">
                    <a:pos x="T8" y="T9"/>
                  </a:cxn>
                </a:cxnLst>
                <a:rect l="0" t="0" r="r" b="b"/>
                <a:pathLst>
                  <a:path w="13" h="23">
                    <a:moveTo>
                      <a:pt x="0" y="17"/>
                    </a:moveTo>
                    <a:cubicBezTo>
                      <a:pt x="3" y="23"/>
                      <a:pt x="9" y="16"/>
                      <a:pt x="11" y="12"/>
                    </a:cubicBezTo>
                    <a:cubicBezTo>
                      <a:pt x="13" y="8"/>
                      <a:pt x="12" y="3"/>
                      <a:pt x="8" y="0"/>
                    </a:cubicBezTo>
                    <a:cubicBezTo>
                      <a:pt x="10" y="3"/>
                      <a:pt x="11" y="8"/>
                      <a:pt x="7" y="9"/>
                    </a:cubicBezTo>
                    <a:cubicBezTo>
                      <a:pt x="9" y="12"/>
                      <a:pt x="6" y="19"/>
                      <a:pt x="3" y="18"/>
                    </a:cubicBezTo>
                  </a:path>
                </a:pathLst>
              </a:custGeom>
              <a:solidFill>
                <a:srgbClr val="091F5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487" name="Freeform 337"/>
              <p:cNvSpPr>
                <a:spLocks/>
              </p:cNvSpPr>
              <p:nvPr/>
            </p:nvSpPr>
            <p:spPr bwMode="auto">
              <a:xfrm>
                <a:off x="2968" y="3144"/>
                <a:ext cx="15" cy="16"/>
              </a:xfrm>
              <a:custGeom>
                <a:avLst/>
                <a:gdLst>
                  <a:gd name="T0" fmla="*/ 0 w 6"/>
                  <a:gd name="T1" fmla="*/ 2 h 6"/>
                  <a:gd name="T2" fmla="*/ 3 w 6"/>
                  <a:gd name="T3" fmla="*/ 0 h 6"/>
                  <a:gd name="T4" fmla="*/ 5 w 6"/>
                  <a:gd name="T5" fmla="*/ 3 h 6"/>
                  <a:gd name="T6" fmla="*/ 2 w 6"/>
                  <a:gd name="T7" fmla="*/ 6 h 6"/>
                  <a:gd name="T8" fmla="*/ 0 w 6"/>
                  <a:gd name="T9" fmla="*/ 2 h 6"/>
                </a:gdLst>
                <a:ahLst/>
                <a:cxnLst>
                  <a:cxn ang="0">
                    <a:pos x="T0" y="T1"/>
                  </a:cxn>
                  <a:cxn ang="0">
                    <a:pos x="T2" y="T3"/>
                  </a:cxn>
                  <a:cxn ang="0">
                    <a:pos x="T4" y="T5"/>
                  </a:cxn>
                  <a:cxn ang="0">
                    <a:pos x="T6" y="T7"/>
                  </a:cxn>
                  <a:cxn ang="0">
                    <a:pos x="T8" y="T9"/>
                  </a:cxn>
                </a:cxnLst>
                <a:rect l="0" t="0" r="r" b="b"/>
                <a:pathLst>
                  <a:path w="6" h="6">
                    <a:moveTo>
                      <a:pt x="0" y="2"/>
                    </a:moveTo>
                    <a:cubicBezTo>
                      <a:pt x="0" y="1"/>
                      <a:pt x="2" y="0"/>
                      <a:pt x="3" y="0"/>
                    </a:cubicBezTo>
                    <a:cubicBezTo>
                      <a:pt x="5" y="0"/>
                      <a:pt x="6" y="2"/>
                      <a:pt x="5" y="3"/>
                    </a:cubicBezTo>
                    <a:cubicBezTo>
                      <a:pt x="5" y="5"/>
                      <a:pt x="4" y="6"/>
                      <a:pt x="2" y="6"/>
                    </a:cubicBezTo>
                    <a:cubicBezTo>
                      <a:pt x="1" y="5"/>
                      <a:pt x="0" y="4"/>
                      <a:pt x="0" y="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488" name="Freeform 338"/>
              <p:cNvSpPr>
                <a:spLocks/>
              </p:cNvSpPr>
              <p:nvPr/>
            </p:nvSpPr>
            <p:spPr bwMode="auto">
              <a:xfrm>
                <a:off x="2985" y="3144"/>
                <a:ext cx="5" cy="8"/>
              </a:xfrm>
              <a:custGeom>
                <a:avLst/>
                <a:gdLst>
                  <a:gd name="T0" fmla="*/ 0 w 2"/>
                  <a:gd name="T1" fmla="*/ 1 h 3"/>
                  <a:gd name="T2" fmla="*/ 1 w 2"/>
                  <a:gd name="T3" fmla="*/ 0 h 3"/>
                  <a:gd name="T4" fmla="*/ 2 w 2"/>
                  <a:gd name="T5" fmla="*/ 1 h 3"/>
                  <a:gd name="T6" fmla="*/ 1 w 2"/>
                  <a:gd name="T7" fmla="*/ 2 h 3"/>
                  <a:gd name="T8" fmla="*/ 0 w 2"/>
                  <a:gd name="T9" fmla="*/ 1 h 3"/>
                </a:gdLst>
                <a:ahLst/>
                <a:cxnLst>
                  <a:cxn ang="0">
                    <a:pos x="T0" y="T1"/>
                  </a:cxn>
                  <a:cxn ang="0">
                    <a:pos x="T2" y="T3"/>
                  </a:cxn>
                  <a:cxn ang="0">
                    <a:pos x="T4" y="T5"/>
                  </a:cxn>
                  <a:cxn ang="0">
                    <a:pos x="T6" y="T7"/>
                  </a:cxn>
                  <a:cxn ang="0">
                    <a:pos x="T8" y="T9"/>
                  </a:cxn>
                </a:cxnLst>
                <a:rect l="0" t="0" r="r" b="b"/>
                <a:pathLst>
                  <a:path w="2" h="3">
                    <a:moveTo>
                      <a:pt x="0" y="1"/>
                    </a:moveTo>
                    <a:cubicBezTo>
                      <a:pt x="0" y="0"/>
                      <a:pt x="0" y="0"/>
                      <a:pt x="1" y="0"/>
                    </a:cubicBezTo>
                    <a:cubicBezTo>
                      <a:pt x="2" y="0"/>
                      <a:pt x="2" y="1"/>
                      <a:pt x="2" y="1"/>
                    </a:cubicBezTo>
                    <a:cubicBezTo>
                      <a:pt x="2" y="2"/>
                      <a:pt x="1" y="3"/>
                      <a:pt x="1" y="2"/>
                    </a:cubicBezTo>
                    <a:cubicBezTo>
                      <a:pt x="0" y="2"/>
                      <a:pt x="0" y="2"/>
                      <a:pt x="0" y="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489" name="Freeform 339"/>
              <p:cNvSpPr>
                <a:spLocks/>
              </p:cNvSpPr>
              <p:nvPr/>
            </p:nvSpPr>
            <p:spPr bwMode="auto">
              <a:xfrm>
                <a:off x="2960" y="3157"/>
                <a:ext cx="10" cy="8"/>
              </a:xfrm>
              <a:custGeom>
                <a:avLst/>
                <a:gdLst>
                  <a:gd name="T0" fmla="*/ 1 w 4"/>
                  <a:gd name="T1" fmla="*/ 1 h 3"/>
                  <a:gd name="T2" fmla="*/ 2 w 4"/>
                  <a:gd name="T3" fmla="*/ 0 h 3"/>
                  <a:gd name="T4" fmla="*/ 4 w 4"/>
                  <a:gd name="T5" fmla="*/ 2 h 3"/>
                  <a:gd name="T6" fmla="*/ 2 w 4"/>
                  <a:gd name="T7" fmla="*/ 3 h 3"/>
                  <a:gd name="T8" fmla="*/ 1 w 4"/>
                  <a:gd name="T9" fmla="*/ 1 h 3"/>
                </a:gdLst>
                <a:ahLst/>
                <a:cxnLst>
                  <a:cxn ang="0">
                    <a:pos x="T0" y="T1"/>
                  </a:cxn>
                  <a:cxn ang="0">
                    <a:pos x="T2" y="T3"/>
                  </a:cxn>
                  <a:cxn ang="0">
                    <a:pos x="T4" y="T5"/>
                  </a:cxn>
                  <a:cxn ang="0">
                    <a:pos x="T6" y="T7"/>
                  </a:cxn>
                  <a:cxn ang="0">
                    <a:pos x="T8" y="T9"/>
                  </a:cxn>
                </a:cxnLst>
                <a:rect l="0" t="0" r="r" b="b"/>
                <a:pathLst>
                  <a:path w="4" h="3">
                    <a:moveTo>
                      <a:pt x="1" y="1"/>
                    </a:moveTo>
                    <a:cubicBezTo>
                      <a:pt x="1" y="0"/>
                      <a:pt x="2" y="0"/>
                      <a:pt x="2" y="0"/>
                    </a:cubicBezTo>
                    <a:cubicBezTo>
                      <a:pt x="3" y="0"/>
                      <a:pt x="4" y="1"/>
                      <a:pt x="4" y="2"/>
                    </a:cubicBezTo>
                    <a:cubicBezTo>
                      <a:pt x="4" y="3"/>
                      <a:pt x="3" y="3"/>
                      <a:pt x="2" y="3"/>
                    </a:cubicBezTo>
                    <a:cubicBezTo>
                      <a:pt x="1" y="3"/>
                      <a:pt x="0" y="2"/>
                      <a:pt x="1" y="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490" name="Freeform 340"/>
              <p:cNvSpPr>
                <a:spLocks/>
              </p:cNvSpPr>
              <p:nvPr/>
            </p:nvSpPr>
            <p:spPr bwMode="auto">
              <a:xfrm>
                <a:off x="3018" y="3147"/>
                <a:ext cx="27" cy="80"/>
              </a:xfrm>
              <a:custGeom>
                <a:avLst/>
                <a:gdLst>
                  <a:gd name="T0" fmla="*/ 0 w 11"/>
                  <a:gd name="T1" fmla="*/ 30 h 30"/>
                  <a:gd name="T2" fmla="*/ 10 w 11"/>
                  <a:gd name="T3" fmla="*/ 18 h 30"/>
                  <a:gd name="T4" fmla="*/ 10 w 11"/>
                  <a:gd name="T5" fmla="*/ 10 h 30"/>
                  <a:gd name="T6" fmla="*/ 9 w 11"/>
                  <a:gd name="T7" fmla="*/ 0 h 30"/>
                  <a:gd name="T8" fmla="*/ 9 w 11"/>
                  <a:gd name="T9" fmla="*/ 18 h 30"/>
                  <a:gd name="T10" fmla="*/ 1 w 11"/>
                  <a:gd name="T11" fmla="*/ 29 h 30"/>
                </a:gdLst>
                <a:ahLst/>
                <a:cxnLst>
                  <a:cxn ang="0">
                    <a:pos x="T0" y="T1"/>
                  </a:cxn>
                  <a:cxn ang="0">
                    <a:pos x="T2" y="T3"/>
                  </a:cxn>
                  <a:cxn ang="0">
                    <a:pos x="T4" y="T5"/>
                  </a:cxn>
                  <a:cxn ang="0">
                    <a:pos x="T6" y="T7"/>
                  </a:cxn>
                  <a:cxn ang="0">
                    <a:pos x="T8" y="T9"/>
                  </a:cxn>
                  <a:cxn ang="0">
                    <a:pos x="T10" y="T11"/>
                  </a:cxn>
                </a:cxnLst>
                <a:rect l="0" t="0" r="r" b="b"/>
                <a:pathLst>
                  <a:path w="11" h="30">
                    <a:moveTo>
                      <a:pt x="0" y="30"/>
                    </a:moveTo>
                    <a:cubicBezTo>
                      <a:pt x="7" y="29"/>
                      <a:pt x="9" y="24"/>
                      <a:pt x="10" y="18"/>
                    </a:cubicBezTo>
                    <a:cubicBezTo>
                      <a:pt x="11" y="15"/>
                      <a:pt x="11" y="12"/>
                      <a:pt x="10" y="10"/>
                    </a:cubicBezTo>
                    <a:cubicBezTo>
                      <a:pt x="10" y="7"/>
                      <a:pt x="10" y="2"/>
                      <a:pt x="9" y="0"/>
                    </a:cubicBezTo>
                    <a:cubicBezTo>
                      <a:pt x="9" y="6"/>
                      <a:pt x="10" y="12"/>
                      <a:pt x="9" y="18"/>
                    </a:cubicBezTo>
                    <a:cubicBezTo>
                      <a:pt x="8" y="23"/>
                      <a:pt x="6" y="29"/>
                      <a:pt x="1" y="29"/>
                    </a:cubicBezTo>
                  </a:path>
                </a:pathLst>
              </a:custGeom>
              <a:solidFill>
                <a:srgbClr val="FF990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491" name="Freeform 341"/>
              <p:cNvSpPr>
                <a:spLocks/>
              </p:cNvSpPr>
              <p:nvPr/>
            </p:nvSpPr>
            <p:spPr bwMode="auto">
              <a:xfrm>
                <a:off x="2930" y="3120"/>
                <a:ext cx="33" cy="77"/>
              </a:xfrm>
              <a:custGeom>
                <a:avLst/>
                <a:gdLst>
                  <a:gd name="T0" fmla="*/ 13 w 13"/>
                  <a:gd name="T1" fmla="*/ 0 h 29"/>
                  <a:gd name="T2" fmla="*/ 2 w 13"/>
                  <a:gd name="T3" fmla="*/ 9 h 29"/>
                  <a:gd name="T4" fmla="*/ 0 w 13"/>
                  <a:gd name="T5" fmla="*/ 17 h 29"/>
                  <a:gd name="T6" fmla="*/ 2 w 13"/>
                  <a:gd name="T7" fmla="*/ 24 h 29"/>
                  <a:gd name="T8" fmla="*/ 2 w 13"/>
                  <a:gd name="T9" fmla="*/ 29 h 29"/>
                  <a:gd name="T10" fmla="*/ 2 w 13"/>
                  <a:gd name="T11" fmla="*/ 20 h 29"/>
                  <a:gd name="T12" fmla="*/ 4 w 13"/>
                  <a:gd name="T13" fmla="*/ 10 h 29"/>
                  <a:gd name="T14" fmla="*/ 7 w 13"/>
                  <a:gd name="T15" fmla="*/ 3 h 29"/>
                  <a:gd name="T16" fmla="*/ 12 w 13"/>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9">
                    <a:moveTo>
                      <a:pt x="13" y="0"/>
                    </a:moveTo>
                    <a:cubicBezTo>
                      <a:pt x="7" y="0"/>
                      <a:pt x="3" y="4"/>
                      <a:pt x="2" y="9"/>
                    </a:cubicBezTo>
                    <a:cubicBezTo>
                      <a:pt x="0" y="11"/>
                      <a:pt x="0" y="14"/>
                      <a:pt x="0" y="17"/>
                    </a:cubicBezTo>
                    <a:cubicBezTo>
                      <a:pt x="1" y="20"/>
                      <a:pt x="2" y="21"/>
                      <a:pt x="2" y="24"/>
                    </a:cubicBezTo>
                    <a:cubicBezTo>
                      <a:pt x="2" y="26"/>
                      <a:pt x="2" y="27"/>
                      <a:pt x="2" y="29"/>
                    </a:cubicBezTo>
                    <a:cubicBezTo>
                      <a:pt x="3" y="26"/>
                      <a:pt x="2" y="23"/>
                      <a:pt x="2" y="20"/>
                    </a:cubicBezTo>
                    <a:cubicBezTo>
                      <a:pt x="2" y="16"/>
                      <a:pt x="3" y="14"/>
                      <a:pt x="4" y="10"/>
                    </a:cubicBezTo>
                    <a:cubicBezTo>
                      <a:pt x="5" y="8"/>
                      <a:pt x="5" y="5"/>
                      <a:pt x="7" y="3"/>
                    </a:cubicBezTo>
                    <a:cubicBezTo>
                      <a:pt x="9" y="2"/>
                      <a:pt x="11" y="2"/>
                      <a:pt x="12" y="0"/>
                    </a:cubicBezTo>
                  </a:path>
                </a:pathLst>
              </a:custGeom>
              <a:solidFill>
                <a:srgbClr val="FEE9B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492" name="Freeform 342"/>
              <p:cNvSpPr>
                <a:spLocks/>
              </p:cNvSpPr>
              <p:nvPr/>
            </p:nvSpPr>
            <p:spPr bwMode="auto">
              <a:xfrm>
                <a:off x="2928" y="3131"/>
                <a:ext cx="15" cy="34"/>
              </a:xfrm>
              <a:custGeom>
                <a:avLst/>
                <a:gdLst>
                  <a:gd name="T0" fmla="*/ 6 w 6"/>
                  <a:gd name="T1" fmla="*/ 0 h 13"/>
                  <a:gd name="T2" fmla="*/ 0 w 6"/>
                  <a:gd name="T3" fmla="*/ 13 h 13"/>
                </a:gdLst>
                <a:ahLst/>
                <a:cxnLst>
                  <a:cxn ang="0">
                    <a:pos x="T0" y="T1"/>
                  </a:cxn>
                  <a:cxn ang="0">
                    <a:pos x="T2" y="T3"/>
                  </a:cxn>
                </a:cxnLst>
                <a:rect l="0" t="0" r="r" b="b"/>
                <a:pathLst>
                  <a:path w="6" h="13">
                    <a:moveTo>
                      <a:pt x="6" y="0"/>
                    </a:moveTo>
                    <a:cubicBezTo>
                      <a:pt x="2" y="2"/>
                      <a:pt x="1" y="8"/>
                      <a:pt x="0" y="13"/>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493" name="Freeform 343"/>
              <p:cNvSpPr>
                <a:spLocks/>
              </p:cNvSpPr>
              <p:nvPr/>
            </p:nvSpPr>
            <p:spPr bwMode="auto">
              <a:xfrm>
                <a:off x="3920" y="2976"/>
                <a:ext cx="88" cy="56"/>
              </a:xfrm>
              <a:custGeom>
                <a:avLst/>
                <a:gdLst>
                  <a:gd name="T0" fmla="*/ 8 w 35"/>
                  <a:gd name="T1" fmla="*/ 2 h 21"/>
                  <a:gd name="T2" fmla="*/ 1 w 35"/>
                  <a:gd name="T3" fmla="*/ 15 h 21"/>
                  <a:gd name="T4" fmla="*/ 2 w 35"/>
                  <a:gd name="T5" fmla="*/ 21 h 21"/>
                  <a:gd name="T6" fmla="*/ 35 w 35"/>
                  <a:gd name="T7" fmla="*/ 0 h 21"/>
                  <a:gd name="T8" fmla="*/ 8 w 35"/>
                  <a:gd name="T9" fmla="*/ 2 h 21"/>
                </a:gdLst>
                <a:ahLst/>
                <a:cxnLst>
                  <a:cxn ang="0">
                    <a:pos x="T0" y="T1"/>
                  </a:cxn>
                  <a:cxn ang="0">
                    <a:pos x="T2" y="T3"/>
                  </a:cxn>
                  <a:cxn ang="0">
                    <a:pos x="T4" y="T5"/>
                  </a:cxn>
                  <a:cxn ang="0">
                    <a:pos x="T6" y="T7"/>
                  </a:cxn>
                  <a:cxn ang="0">
                    <a:pos x="T8" y="T9"/>
                  </a:cxn>
                </a:cxnLst>
                <a:rect l="0" t="0" r="r" b="b"/>
                <a:pathLst>
                  <a:path w="35" h="21">
                    <a:moveTo>
                      <a:pt x="8" y="2"/>
                    </a:moveTo>
                    <a:cubicBezTo>
                      <a:pt x="1" y="3"/>
                      <a:pt x="0" y="9"/>
                      <a:pt x="1" y="15"/>
                    </a:cubicBezTo>
                    <a:cubicBezTo>
                      <a:pt x="1" y="17"/>
                      <a:pt x="1" y="19"/>
                      <a:pt x="2" y="21"/>
                    </a:cubicBezTo>
                    <a:cubicBezTo>
                      <a:pt x="9" y="15"/>
                      <a:pt x="21" y="8"/>
                      <a:pt x="35" y="0"/>
                    </a:cubicBezTo>
                    <a:lnTo>
                      <a:pt x="8" y="2"/>
                    </a:lnTo>
                    <a:close/>
                  </a:path>
                </a:pathLst>
              </a:custGeom>
              <a:solidFill>
                <a:srgbClr val="FEEAB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494" name="Freeform 344"/>
              <p:cNvSpPr>
                <a:spLocks/>
              </p:cNvSpPr>
              <p:nvPr/>
            </p:nvSpPr>
            <p:spPr bwMode="auto">
              <a:xfrm>
                <a:off x="3928" y="2987"/>
                <a:ext cx="72" cy="45"/>
              </a:xfrm>
              <a:custGeom>
                <a:avLst/>
                <a:gdLst>
                  <a:gd name="T0" fmla="*/ 3 w 29"/>
                  <a:gd name="T1" fmla="*/ 17 h 17"/>
                  <a:gd name="T2" fmla="*/ 4 w 29"/>
                  <a:gd name="T3" fmla="*/ 3 h 17"/>
                  <a:gd name="T4" fmla="*/ 29 w 29"/>
                  <a:gd name="T5" fmla="*/ 1 h 17"/>
                  <a:gd name="T6" fmla="*/ 3 w 29"/>
                  <a:gd name="T7" fmla="*/ 14 h 17"/>
                </a:gdLst>
                <a:ahLst/>
                <a:cxnLst>
                  <a:cxn ang="0">
                    <a:pos x="T0" y="T1"/>
                  </a:cxn>
                  <a:cxn ang="0">
                    <a:pos x="T2" y="T3"/>
                  </a:cxn>
                  <a:cxn ang="0">
                    <a:pos x="T4" y="T5"/>
                  </a:cxn>
                  <a:cxn ang="0">
                    <a:pos x="T6" y="T7"/>
                  </a:cxn>
                </a:cxnLst>
                <a:rect l="0" t="0" r="r" b="b"/>
                <a:pathLst>
                  <a:path w="29" h="17">
                    <a:moveTo>
                      <a:pt x="3" y="17"/>
                    </a:moveTo>
                    <a:cubicBezTo>
                      <a:pt x="3" y="13"/>
                      <a:pt x="0" y="6"/>
                      <a:pt x="4" y="3"/>
                    </a:cubicBezTo>
                    <a:cubicBezTo>
                      <a:pt x="7" y="0"/>
                      <a:pt x="25" y="0"/>
                      <a:pt x="29" y="1"/>
                    </a:cubicBezTo>
                    <a:cubicBezTo>
                      <a:pt x="21" y="0"/>
                      <a:pt x="3" y="6"/>
                      <a:pt x="3" y="14"/>
                    </a:cubicBezTo>
                  </a:path>
                </a:pathLst>
              </a:custGeom>
              <a:solidFill>
                <a:srgbClr val="FFF8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495" name="Freeform 345"/>
              <p:cNvSpPr>
                <a:spLocks/>
              </p:cNvSpPr>
              <p:nvPr/>
            </p:nvSpPr>
            <p:spPr bwMode="auto">
              <a:xfrm>
                <a:off x="3920" y="2976"/>
                <a:ext cx="88" cy="56"/>
              </a:xfrm>
              <a:custGeom>
                <a:avLst/>
                <a:gdLst>
                  <a:gd name="T0" fmla="*/ 8 w 35"/>
                  <a:gd name="T1" fmla="*/ 2 h 21"/>
                  <a:gd name="T2" fmla="*/ 1 w 35"/>
                  <a:gd name="T3" fmla="*/ 15 h 21"/>
                  <a:gd name="T4" fmla="*/ 2 w 35"/>
                  <a:gd name="T5" fmla="*/ 21 h 21"/>
                  <a:gd name="T6" fmla="*/ 35 w 35"/>
                  <a:gd name="T7" fmla="*/ 0 h 21"/>
                  <a:gd name="T8" fmla="*/ 8 w 35"/>
                  <a:gd name="T9" fmla="*/ 2 h 21"/>
                </a:gdLst>
                <a:ahLst/>
                <a:cxnLst>
                  <a:cxn ang="0">
                    <a:pos x="T0" y="T1"/>
                  </a:cxn>
                  <a:cxn ang="0">
                    <a:pos x="T2" y="T3"/>
                  </a:cxn>
                  <a:cxn ang="0">
                    <a:pos x="T4" y="T5"/>
                  </a:cxn>
                  <a:cxn ang="0">
                    <a:pos x="T6" y="T7"/>
                  </a:cxn>
                  <a:cxn ang="0">
                    <a:pos x="T8" y="T9"/>
                  </a:cxn>
                </a:cxnLst>
                <a:rect l="0" t="0" r="r" b="b"/>
                <a:pathLst>
                  <a:path w="35" h="21">
                    <a:moveTo>
                      <a:pt x="8" y="2"/>
                    </a:moveTo>
                    <a:cubicBezTo>
                      <a:pt x="1" y="3"/>
                      <a:pt x="0" y="9"/>
                      <a:pt x="1" y="15"/>
                    </a:cubicBezTo>
                    <a:cubicBezTo>
                      <a:pt x="1" y="17"/>
                      <a:pt x="1" y="19"/>
                      <a:pt x="2" y="21"/>
                    </a:cubicBezTo>
                    <a:cubicBezTo>
                      <a:pt x="9" y="15"/>
                      <a:pt x="21" y="8"/>
                      <a:pt x="35" y="0"/>
                    </a:cubicBezTo>
                    <a:lnTo>
                      <a:pt x="8" y="2"/>
                    </a:lnTo>
                    <a:close/>
                  </a:path>
                </a:pathLst>
              </a:custGeom>
              <a:noFill/>
              <a:ln w="7938" cap="rnd">
                <a:solidFill>
                  <a:srgbClr val="333333"/>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496" name="Freeform 346"/>
              <p:cNvSpPr>
                <a:spLocks/>
              </p:cNvSpPr>
              <p:nvPr/>
            </p:nvSpPr>
            <p:spPr bwMode="auto">
              <a:xfrm>
                <a:off x="2777" y="3157"/>
                <a:ext cx="151" cy="118"/>
              </a:xfrm>
              <a:custGeom>
                <a:avLst/>
                <a:gdLst>
                  <a:gd name="T0" fmla="*/ 4 w 60"/>
                  <a:gd name="T1" fmla="*/ 41 h 44"/>
                  <a:gd name="T2" fmla="*/ 2 w 60"/>
                  <a:gd name="T3" fmla="*/ 20 h 44"/>
                  <a:gd name="T4" fmla="*/ 28 w 60"/>
                  <a:gd name="T5" fmla="*/ 5 h 44"/>
                  <a:gd name="T6" fmla="*/ 56 w 60"/>
                  <a:gd name="T7" fmla="*/ 12 h 44"/>
                  <a:gd name="T8" fmla="*/ 46 w 60"/>
                  <a:gd name="T9" fmla="*/ 39 h 44"/>
                  <a:gd name="T10" fmla="*/ 30 w 60"/>
                  <a:gd name="T11" fmla="*/ 40 h 44"/>
                  <a:gd name="T12" fmla="*/ 4 w 60"/>
                  <a:gd name="T13" fmla="*/ 41 h 44"/>
                </a:gdLst>
                <a:ahLst/>
                <a:cxnLst>
                  <a:cxn ang="0">
                    <a:pos x="T0" y="T1"/>
                  </a:cxn>
                  <a:cxn ang="0">
                    <a:pos x="T2" y="T3"/>
                  </a:cxn>
                  <a:cxn ang="0">
                    <a:pos x="T4" y="T5"/>
                  </a:cxn>
                  <a:cxn ang="0">
                    <a:pos x="T6" y="T7"/>
                  </a:cxn>
                  <a:cxn ang="0">
                    <a:pos x="T8" y="T9"/>
                  </a:cxn>
                  <a:cxn ang="0">
                    <a:pos x="T10" y="T11"/>
                  </a:cxn>
                  <a:cxn ang="0">
                    <a:pos x="T12" y="T13"/>
                  </a:cxn>
                </a:cxnLst>
                <a:rect l="0" t="0" r="r" b="b"/>
                <a:pathLst>
                  <a:path w="60" h="44">
                    <a:moveTo>
                      <a:pt x="4" y="41"/>
                    </a:moveTo>
                    <a:cubicBezTo>
                      <a:pt x="0" y="39"/>
                      <a:pt x="0" y="28"/>
                      <a:pt x="2" y="20"/>
                    </a:cubicBezTo>
                    <a:cubicBezTo>
                      <a:pt x="5" y="12"/>
                      <a:pt x="21" y="7"/>
                      <a:pt x="28" y="5"/>
                    </a:cubicBezTo>
                    <a:cubicBezTo>
                      <a:pt x="38" y="3"/>
                      <a:pt x="55" y="0"/>
                      <a:pt x="56" y="12"/>
                    </a:cubicBezTo>
                    <a:cubicBezTo>
                      <a:pt x="58" y="23"/>
                      <a:pt x="60" y="36"/>
                      <a:pt x="46" y="39"/>
                    </a:cubicBezTo>
                    <a:cubicBezTo>
                      <a:pt x="41" y="40"/>
                      <a:pt x="35" y="40"/>
                      <a:pt x="30" y="40"/>
                    </a:cubicBezTo>
                    <a:cubicBezTo>
                      <a:pt x="24" y="40"/>
                      <a:pt x="9" y="44"/>
                      <a:pt x="4" y="41"/>
                    </a:cubicBezTo>
                    <a:close/>
                  </a:path>
                </a:pathLst>
              </a:custGeom>
              <a:solidFill>
                <a:srgbClr val="FED18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497" name="Freeform 347"/>
              <p:cNvSpPr>
                <a:spLocks/>
              </p:cNvSpPr>
              <p:nvPr/>
            </p:nvSpPr>
            <p:spPr bwMode="auto">
              <a:xfrm>
                <a:off x="2820" y="3203"/>
                <a:ext cx="67" cy="45"/>
              </a:xfrm>
              <a:custGeom>
                <a:avLst/>
                <a:gdLst>
                  <a:gd name="T0" fmla="*/ 2 w 27"/>
                  <a:gd name="T1" fmla="*/ 5 h 17"/>
                  <a:gd name="T2" fmla="*/ 1 w 27"/>
                  <a:gd name="T3" fmla="*/ 10 h 17"/>
                  <a:gd name="T4" fmla="*/ 11 w 27"/>
                  <a:gd name="T5" fmla="*/ 17 h 17"/>
                  <a:gd name="T6" fmla="*/ 24 w 27"/>
                  <a:gd name="T7" fmla="*/ 5 h 17"/>
                  <a:gd name="T8" fmla="*/ 11 w 27"/>
                  <a:gd name="T9" fmla="*/ 0 h 17"/>
                  <a:gd name="T10" fmla="*/ 2 w 27"/>
                  <a:gd name="T11" fmla="*/ 4 h 17"/>
                </a:gdLst>
                <a:ahLst/>
                <a:cxnLst>
                  <a:cxn ang="0">
                    <a:pos x="T0" y="T1"/>
                  </a:cxn>
                  <a:cxn ang="0">
                    <a:pos x="T2" y="T3"/>
                  </a:cxn>
                  <a:cxn ang="0">
                    <a:pos x="T4" y="T5"/>
                  </a:cxn>
                  <a:cxn ang="0">
                    <a:pos x="T6" y="T7"/>
                  </a:cxn>
                  <a:cxn ang="0">
                    <a:pos x="T8" y="T9"/>
                  </a:cxn>
                  <a:cxn ang="0">
                    <a:pos x="T10" y="T11"/>
                  </a:cxn>
                </a:cxnLst>
                <a:rect l="0" t="0" r="r" b="b"/>
                <a:pathLst>
                  <a:path w="27" h="17">
                    <a:moveTo>
                      <a:pt x="2" y="5"/>
                    </a:moveTo>
                    <a:cubicBezTo>
                      <a:pt x="0" y="6"/>
                      <a:pt x="1" y="8"/>
                      <a:pt x="1" y="10"/>
                    </a:cubicBezTo>
                    <a:cubicBezTo>
                      <a:pt x="3" y="14"/>
                      <a:pt x="7" y="17"/>
                      <a:pt x="11" y="17"/>
                    </a:cubicBezTo>
                    <a:cubicBezTo>
                      <a:pt x="16" y="17"/>
                      <a:pt x="27" y="13"/>
                      <a:pt x="24" y="5"/>
                    </a:cubicBezTo>
                    <a:cubicBezTo>
                      <a:pt x="22" y="1"/>
                      <a:pt x="15" y="0"/>
                      <a:pt x="11" y="0"/>
                    </a:cubicBezTo>
                    <a:cubicBezTo>
                      <a:pt x="6" y="0"/>
                      <a:pt x="5" y="1"/>
                      <a:pt x="2" y="4"/>
                    </a:cubicBezTo>
                  </a:path>
                </a:pathLst>
              </a:custGeom>
              <a:solidFill>
                <a:srgbClr val="3D457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498" name="Freeform 348"/>
              <p:cNvSpPr>
                <a:spLocks/>
              </p:cNvSpPr>
              <p:nvPr/>
            </p:nvSpPr>
            <p:spPr bwMode="auto">
              <a:xfrm>
                <a:off x="2835" y="3219"/>
                <a:ext cx="40" cy="18"/>
              </a:xfrm>
              <a:custGeom>
                <a:avLst/>
                <a:gdLst>
                  <a:gd name="T0" fmla="*/ 0 w 16"/>
                  <a:gd name="T1" fmla="*/ 5 h 7"/>
                  <a:gd name="T2" fmla="*/ 11 w 16"/>
                  <a:gd name="T3" fmla="*/ 7 h 7"/>
                  <a:gd name="T4" fmla="*/ 12 w 16"/>
                  <a:gd name="T5" fmla="*/ 0 h 7"/>
                  <a:gd name="T6" fmla="*/ 4 w 16"/>
                  <a:gd name="T7" fmla="*/ 4 h 7"/>
                </a:gdLst>
                <a:ahLst/>
                <a:cxnLst>
                  <a:cxn ang="0">
                    <a:pos x="T0" y="T1"/>
                  </a:cxn>
                  <a:cxn ang="0">
                    <a:pos x="T2" y="T3"/>
                  </a:cxn>
                  <a:cxn ang="0">
                    <a:pos x="T4" y="T5"/>
                  </a:cxn>
                  <a:cxn ang="0">
                    <a:pos x="T6" y="T7"/>
                  </a:cxn>
                </a:cxnLst>
                <a:rect l="0" t="0" r="r" b="b"/>
                <a:pathLst>
                  <a:path w="16" h="7">
                    <a:moveTo>
                      <a:pt x="0" y="5"/>
                    </a:moveTo>
                    <a:cubicBezTo>
                      <a:pt x="2" y="7"/>
                      <a:pt x="8" y="7"/>
                      <a:pt x="11" y="7"/>
                    </a:cubicBezTo>
                    <a:cubicBezTo>
                      <a:pt x="16" y="6"/>
                      <a:pt x="16" y="2"/>
                      <a:pt x="12" y="0"/>
                    </a:cubicBezTo>
                    <a:cubicBezTo>
                      <a:pt x="11" y="3"/>
                      <a:pt x="8" y="5"/>
                      <a:pt x="4" y="4"/>
                    </a:cubicBezTo>
                  </a:path>
                </a:pathLst>
              </a:custGeom>
              <a:solidFill>
                <a:srgbClr val="091F5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499" name="Freeform 349"/>
              <p:cNvSpPr>
                <a:spLocks/>
              </p:cNvSpPr>
              <p:nvPr/>
            </p:nvSpPr>
            <p:spPr bwMode="auto">
              <a:xfrm>
                <a:off x="2822" y="3203"/>
                <a:ext cx="28" cy="21"/>
              </a:xfrm>
              <a:custGeom>
                <a:avLst/>
                <a:gdLst>
                  <a:gd name="T0" fmla="*/ 2 w 11"/>
                  <a:gd name="T1" fmla="*/ 8 h 8"/>
                  <a:gd name="T2" fmla="*/ 11 w 11"/>
                  <a:gd name="T3" fmla="*/ 5 h 8"/>
                  <a:gd name="T4" fmla="*/ 3 w 11"/>
                  <a:gd name="T5" fmla="*/ 8 h 8"/>
                </a:gdLst>
                <a:ahLst/>
                <a:cxnLst>
                  <a:cxn ang="0">
                    <a:pos x="T0" y="T1"/>
                  </a:cxn>
                  <a:cxn ang="0">
                    <a:pos x="T2" y="T3"/>
                  </a:cxn>
                  <a:cxn ang="0">
                    <a:pos x="T4" y="T5"/>
                  </a:cxn>
                </a:cxnLst>
                <a:rect l="0" t="0" r="r" b="b"/>
                <a:pathLst>
                  <a:path w="11" h="8">
                    <a:moveTo>
                      <a:pt x="2" y="8"/>
                    </a:moveTo>
                    <a:cubicBezTo>
                      <a:pt x="0" y="5"/>
                      <a:pt x="9" y="0"/>
                      <a:pt x="11" y="5"/>
                    </a:cubicBezTo>
                    <a:cubicBezTo>
                      <a:pt x="8" y="2"/>
                      <a:pt x="4" y="5"/>
                      <a:pt x="3" y="8"/>
                    </a:cubicBezTo>
                  </a:path>
                </a:pathLst>
              </a:custGeom>
              <a:solidFill>
                <a:srgbClr val="7E7D9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500" name="Freeform 350"/>
              <p:cNvSpPr>
                <a:spLocks/>
              </p:cNvSpPr>
              <p:nvPr/>
            </p:nvSpPr>
            <p:spPr bwMode="auto">
              <a:xfrm>
                <a:off x="2777" y="3157"/>
                <a:ext cx="151" cy="118"/>
              </a:xfrm>
              <a:custGeom>
                <a:avLst/>
                <a:gdLst>
                  <a:gd name="T0" fmla="*/ 4 w 60"/>
                  <a:gd name="T1" fmla="*/ 41 h 44"/>
                  <a:gd name="T2" fmla="*/ 2 w 60"/>
                  <a:gd name="T3" fmla="*/ 20 h 44"/>
                  <a:gd name="T4" fmla="*/ 28 w 60"/>
                  <a:gd name="T5" fmla="*/ 5 h 44"/>
                  <a:gd name="T6" fmla="*/ 56 w 60"/>
                  <a:gd name="T7" fmla="*/ 12 h 44"/>
                  <a:gd name="T8" fmla="*/ 46 w 60"/>
                  <a:gd name="T9" fmla="*/ 39 h 44"/>
                  <a:gd name="T10" fmla="*/ 30 w 60"/>
                  <a:gd name="T11" fmla="*/ 40 h 44"/>
                  <a:gd name="T12" fmla="*/ 4 w 60"/>
                  <a:gd name="T13" fmla="*/ 41 h 44"/>
                </a:gdLst>
                <a:ahLst/>
                <a:cxnLst>
                  <a:cxn ang="0">
                    <a:pos x="T0" y="T1"/>
                  </a:cxn>
                  <a:cxn ang="0">
                    <a:pos x="T2" y="T3"/>
                  </a:cxn>
                  <a:cxn ang="0">
                    <a:pos x="T4" y="T5"/>
                  </a:cxn>
                  <a:cxn ang="0">
                    <a:pos x="T6" y="T7"/>
                  </a:cxn>
                  <a:cxn ang="0">
                    <a:pos x="T8" y="T9"/>
                  </a:cxn>
                  <a:cxn ang="0">
                    <a:pos x="T10" y="T11"/>
                  </a:cxn>
                  <a:cxn ang="0">
                    <a:pos x="T12" y="T13"/>
                  </a:cxn>
                </a:cxnLst>
                <a:rect l="0" t="0" r="r" b="b"/>
                <a:pathLst>
                  <a:path w="60" h="44">
                    <a:moveTo>
                      <a:pt x="4" y="41"/>
                    </a:moveTo>
                    <a:cubicBezTo>
                      <a:pt x="0" y="39"/>
                      <a:pt x="0" y="28"/>
                      <a:pt x="2" y="20"/>
                    </a:cubicBezTo>
                    <a:cubicBezTo>
                      <a:pt x="5" y="12"/>
                      <a:pt x="21" y="7"/>
                      <a:pt x="28" y="5"/>
                    </a:cubicBezTo>
                    <a:cubicBezTo>
                      <a:pt x="38" y="3"/>
                      <a:pt x="55" y="0"/>
                      <a:pt x="56" y="12"/>
                    </a:cubicBezTo>
                    <a:cubicBezTo>
                      <a:pt x="58" y="23"/>
                      <a:pt x="60" y="36"/>
                      <a:pt x="46" y="39"/>
                    </a:cubicBezTo>
                    <a:cubicBezTo>
                      <a:pt x="41" y="40"/>
                      <a:pt x="35" y="40"/>
                      <a:pt x="30" y="40"/>
                    </a:cubicBezTo>
                    <a:cubicBezTo>
                      <a:pt x="24" y="40"/>
                      <a:pt x="9" y="44"/>
                      <a:pt x="4" y="41"/>
                    </a:cubicBezTo>
                    <a:close/>
                  </a:path>
                </a:pathLst>
              </a:custGeom>
              <a:noFill/>
              <a:ln w="7938" cap="rnd">
                <a:solidFill>
                  <a:srgbClr val="333333"/>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501" name="Freeform 351"/>
              <p:cNvSpPr>
                <a:spLocks/>
              </p:cNvSpPr>
              <p:nvPr/>
            </p:nvSpPr>
            <p:spPr bwMode="auto">
              <a:xfrm>
                <a:off x="2825" y="3200"/>
                <a:ext cx="12" cy="16"/>
              </a:xfrm>
              <a:custGeom>
                <a:avLst/>
                <a:gdLst>
                  <a:gd name="T0" fmla="*/ 0 w 5"/>
                  <a:gd name="T1" fmla="*/ 2 h 6"/>
                  <a:gd name="T2" fmla="*/ 3 w 5"/>
                  <a:gd name="T3" fmla="*/ 0 h 6"/>
                  <a:gd name="T4" fmla="*/ 5 w 5"/>
                  <a:gd name="T5" fmla="*/ 3 h 6"/>
                  <a:gd name="T6" fmla="*/ 2 w 5"/>
                  <a:gd name="T7" fmla="*/ 5 h 6"/>
                  <a:gd name="T8" fmla="*/ 0 w 5"/>
                  <a:gd name="T9" fmla="*/ 2 h 6"/>
                </a:gdLst>
                <a:ahLst/>
                <a:cxnLst>
                  <a:cxn ang="0">
                    <a:pos x="T0" y="T1"/>
                  </a:cxn>
                  <a:cxn ang="0">
                    <a:pos x="T2" y="T3"/>
                  </a:cxn>
                  <a:cxn ang="0">
                    <a:pos x="T4" y="T5"/>
                  </a:cxn>
                  <a:cxn ang="0">
                    <a:pos x="T6" y="T7"/>
                  </a:cxn>
                  <a:cxn ang="0">
                    <a:pos x="T8" y="T9"/>
                  </a:cxn>
                </a:cxnLst>
                <a:rect l="0" t="0" r="r" b="b"/>
                <a:pathLst>
                  <a:path w="5" h="6">
                    <a:moveTo>
                      <a:pt x="0" y="2"/>
                    </a:moveTo>
                    <a:cubicBezTo>
                      <a:pt x="0" y="1"/>
                      <a:pt x="2" y="0"/>
                      <a:pt x="3" y="0"/>
                    </a:cubicBezTo>
                    <a:cubicBezTo>
                      <a:pt x="5" y="0"/>
                      <a:pt x="5" y="2"/>
                      <a:pt x="5" y="3"/>
                    </a:cubicBezTo>
                    <a:cubicBezTo>
                      <a:pt x="5" y="5"/>
                      <a:pt x="4" y="6"/>
                      <a:pt x="2" y="5"/>
                    </a:cubicBezTo>
                    <a:cubicBezTo>
                      <a:pt x="1" y="5"/>
                      <a:pt x="0" y="4"/>
                      <a:pt x="0" y="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502" name="Freeform 352"/>
              <p:cNvSpPr>
                <a:spLocks/>
              </p:cNvSpPr>
              <p:nvPr/>
            </p:nvSpPr>
            <p:spPr bwMode="auto">
              <a:xfrm>
                <a:off x="2840" y="3200"/>
                <a:ext cx="7" cy="5"/>
              </a:xfrm>
              <a:custGeom>
                <a:avLst/>
                <a:gdLst>
                  <a:gd name="T0" fmla="*/ 1 w 3"/>
                  <a:gd name="T1" fmla="*/ 1 h 2"/>
                  <a:gd name="T2" fmla="*/ 2 w 3"/>
                  <a:gd name="T3" fmla="*/ 0 h 2"/>
                  <a:gd name="T4" fmla="*/ 3 w 3"/>
                  <a:gd name="T5" fmla="*/ 1 h 2"/>
                  <a:gd name="T6" fmla="*/ 1 w 3"/>
                  <a:gd name="T7" fmla="*/ 2 h 2"/>
                  <a:gd name="T8" fmla="*/ 1 w 3"/>
                  <a:gd name="T9" fmla="*/ 1 h 2"/>
                </a:gdLst>
                <a:ahLst/>
                <a:cxnLst>
                  <a:cxn ang="0">
                    <a:pos x="T0" y="T1"/>
                  </a:cxn>
                  <a:cxn ang="0">
                    <a:pos x="T2" y="T3"/>
                  </a:cxn>
                  <a:cxn ang="0">
                    <a:pos x="T4" y="T5"/>
                  </a:cxn>
                  <a:cxn ang="0">
                    <a:pos x="T6" y="T7"/>
                  </a:cxn>
                  <a:cxn ang="0">
                    <a:pos x="T8" y="T9"/>
                  </a:cxn>
                </a:cxnLst>
                <a:rect l="0" t="0" r="r" b="b"/>
                <a:pathLst>
                  <a:path w="3" h="2">
                    <a:moveTo>
                      <a:pt x="1" y="1"/>
                    </a:moveTo>
                    <a:cubicBezTo>
                      <a:pt x="1" y="0"/>
                      <a:pt x="1" y="0"/>
                      <a:pt x="2" y="0"/>
                    </a:cubicBezTo>
                    <a:cubicBezTo>
                      <a:pt x="3" y="0"/>
                      <a:pt x="3" y="0"/>
                      <a:pt x="3" y="1"/>
                    </a:cubicBezTo>
                    <a:cubicBezTo>
                      <a:pt x="3" y="2"/>
                      <a:pt x="2" y="2"/>
                      <a:pt x="1" y="2"/>
                    </a:cubicBezTo>
                    <a:cubicBezTo>
                      <a:pt x="1" y="2"/>
                      <a:pt x="0" y="1"/>
                      <a:pt x="1" y="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503" name="Freeform 353"/>
              <p:cNvSpPr>
                <a:spLocks/>
              </p:cNvSpPr>
              <p:nvPr/>
            </p:nvSpPr>
            <p:spPr bwMode="auto">
              <a:xfrm>
                <a:off x="2817" y="3211"/>
                <a:ext cx="10" cy="10"/>
              </a:xfrm>
              <a:custGeom>
                <a:avLst/>
                <a:gdLst>
                  <a:gd name="T0" fmla="*/ 0 w 4"/>
                  <a:gd name="T1" fmla="*/ 2 h 4"/>
                  <a:gd name="T2" fmla="*/ 2 w 4"/>
                  <a:gd name="T3" fmla="*/ 1 h 4"/>
                  <a:gd name="T4" fmla="*/ 4 w 4"/>
                  <a:gd name="T5" fmla="*/ 3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cubicBezTo>
                      <a:pt x="1" y="1"/>
                      <a:pt x="1" y="0"/>
                      <a:pt x="2" y="1"/>
                    </a:cubicBezTo>
                    <a:cubicBezTo>
                      <a:pt x="3" y="1"/>
                      <a:pt x="4" y="2"/>
                      <a:pt x="4" y="3"/>
                    </a:cubicBezTo>
                    <a:cubicBezTo>
                      <a:pt x="3" y="3"/>
                      <a:pt x="3" y="4"/>
                      <a:pt x="2" y="4"/>
                    </a:cubicBezTo>
                    <a:cubicBezTo>
                      <a:pt x="1" y="4"/>
                      <a:pt x="0" y="3"/>
                      <a:pt x="0" y="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504" name="Freeform 354"/>
              <p:cNvSpPr>
                <a:spLocks/>
              </p:cNvSpPr>
              <p:nvPr/>
            </p:nvSpPr>
            <p:spPr bwMode="auto">
              <a:xfrm>
                <a:off x="2785" y="3192"/>
                <a:ext cx="45" cy="53"/>
              </a:xfrm>
              <a:custGeom>
                <a:avLst/>
                <a:gdLst>
                  <a:gd name="T0" fmla="*/ 17 w 18"/>
                  <a:gd name="T1" fmla="*/ 0 h 20"/>
                  <a:gd name="T2" fmla="*/ 4 w 18"/>
                  <a:gd name="T3" fmla="*/ 6 h 20"/>
                  <a:gd name="T4" fmla="*/ 1 w 18"/>
                  <a:gd name="T5" fmla="*/ 20 h 20"/>
                  <a:gd name="T6" fmla="*/ 3 w 18"/>
                  <a:gd name="T7" fmla="*/ 13 h 20"/>
                  <a:gd name="T8" fmla="*/ 7 w 18"/>
                  <a:gd name="T9" fmla="*/ 7 h 20"/>
                  <a:gd name="T10" fmla="*/ 18 w 18"/>
                  <a:gd name="T11" fmla="*/ 1 h 20"/>
                </a:gdLst>
                <a:ahLst/>
                <a:cxnLst>
                  <a:cxn ang="0">
                    <a:pos x="T0" y="T1"/>
                  </a:cxn>
                  <a:cxn ang="0">
                    <a:pos x="T2" y="T3"/>
                  </a:cxn>
                  <a:cxn ang="0">
                    <a:pos x="T4" y="T5"/>
                  </a:cxn>
                  <a:cxn ang="0">
                    <a:pos x="T6" y="T7"/>
                  </a:cxn>
                  <a:cxn ang="0">
                    <a:pos x="T8" y="T9"/>
                  </a:cxn>
                  <a:cxn ang="0">
                    <a:pos x="T10" y="T11"/>
                  </a:cxn>
                </a:cxnLst>
                <a:rect l="0" t="0" r="r" b="b"/>
                <a:pathLst>
                  <a:path w="18" h="20">
                    <a:moveTo>
                      <a:pt x="17" y="0"/>
                    </a:moveTo>
                    <a:cubicBezTo>
                      <a:pt x="12" y="1"/>
                      <a:pt x="8" y="2"/>
                      <a:pt x="4" y="6"/>
                    </a:cubicBezTo>
                    <a:cubicBezTo>
                      <a:pt x="0" y="9"/>
                      <a:pt x="1" y="15"/>
                      <a:pt x="1" y="20"/>
                    </a:cubicBezTo>
                    <a:cubicBezTo>
                      <a:pt x="2" y="18"/>
                      <a:pt x="2" y="15"/>
                      <a:pt x="3" y="13"/>
                    </a:cubicBezTo>
                    <a:cubicBezTo>
                      <a:pt x="4" y="11"/>
                      <a:pt x="6" y="9"/>
                      <a:pt x="7" y="7"/>
                    </a:cubicBezTo>
                    <a:cubicBezTo>
                      <a:pt x="10" y="3"/>
                      <a:pt x="13" y="2"/>
                      <a:pt x="18" y="1"/>
                    </a:cubicBezTo>
                  </a:path>
                </a:pathLst>
              </a:custGeom>
              <a:solidFill>
                <a:srgbClr val="FEE9B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505" name="Freeform 355"/>
              <p:cNvSpPr>
                <a:spLocks/>
              </p:cNvSpPr>
              <p:nvPr/>
            </p:nvSpPr>
            <p:spPr bwMode="auto">
              <a:xfrm>
                <a:off x="2787" y="3197"/>
                <a:ext cx="23" cy="27"/>
              </a:xfrm>
              <a:custGeom>
                <a:avLst/>
                <a:gdLst>
                  <a:gd name="T0" fmla="*/ 0 w 9"/>
                  <a:gd name="T1" fmla="*/ 10 h 10"/>
                  <a:gd name="T2" fmla="*/ 9 w 9"/>
                  <a:gd name="T3" fmla="*/ 1 h 10"/>
                </a:gdLst>
                <a:ahLst/>
                <a:cxnLst>
                  <a:cxn ang="0">
                    <a:pos x="T0" y="T1"/>
                  </a:cxn>
                  <a:cxn ang="0">
                    <a:pos x="T2" y="T3"/>
                  </a:cxn>
                </a:cxnLst>
                <a:rect l="0" t="0" r="r" b="b"/>
                <a:pathLst>
                  <a:path w="9" h="10">
                    <a:moveTo>
                      <a:pt x="0" y="10"/>
                    </a:moveTo>
                    <a:cubicBezTo>
                      <a:pt x="1" y="7"/>
                      <a:pt x="5" y="0"/>
                      <a:pt x="9" y="1"/>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506" name="Freeform 356"/>
              <p:cNvSpPr>
                <a:spLocks/>
              </p:cNvSpPr>
              <p:nvPr/>
            </p:nvSpPr>
            <p:spPr bwMode="auto">
              <a:xfrm>
                <a:off x="2827" y="3187"/>
                <a:ext cx="91" cy="72"/>
              </a:xfrm>
              <a:custGeom>
                <a:avLst/>
                <a:gdLst>
                  <a:gd name="T0" fmla="*/ 1 w 36"/>
                  <a:gd name="T1" fmla="*/ 25 h 27"/>
                  <a:gd name="T2" fmla="*/ 28 w 36"/>
                  <a:gd name="T3" fmla="*/ 24 h 27"/>
                  <a:gd name="T4" fmla="*/ 30 w 36"/>
                  <a:gd name="T5" fmla="*/ 0 h 27"/>
                  <a:gd name="T6" fmla="*/ 29 w 36"/>
                  <a:gd name="T7" fmla="*/ 13 h 27"/>
                  <a:gd name="T8" fmla="*/ 23 w 36"/>
                  <a:gd name="T9" fmla="*/ 21 h 27"/>
                  <a:gd name="T10" fmla="*/ 10 w 36"/>
                  <a:gd name="T11" fmla="*/ 22 h 27"/>
                  <a:gd name="T12" fmla="*/ 4 w 36"/>
                  <a:gd name="T13" fmla="*/ 24 h 27"/>
                  <a:gd name="T14" fmla="*/ 0 w 36"/>
                  <a:gd name="T15" fmla="*/ 26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27">
                    <a:moveTo>
                      <a:pt x="1" y="25"/>
                    </a:moveTo>
                    <a:cubicBezTo>
                      <a:pt x="9" y="25"/>
                      <a:pt x="20" y="27"/>
                      <a:pt x="28" y="24"/>
                    </a:cubicBezTo>
                    <a:cubicBezTo>
                      <a:pt x="36" y="20"/>
                      <a:pt x="34" y="6"/>
                      <a:pt x="30" y="0"/>
                    </a:cubicBezTo>
                    <a:cubicBezTo>
                      <a:pt x="29" y="5"/>
                      <a:pt x="32" y="8"/>
                      <a:pt x="29" y="13"/>
                    </a:cubicBezTo>
                    <a:cubicBezTo>
                      <a:pt x="27" y="16"/>
                      <a:pt x="26" y="20"/>
                      <a:pt x="23" y="21"/>
                    </a:cubicBezTo>
                    <a:cubicBezTo>
                      <a:pt x="19" y="22"/>
                      <a:pt x="14" y="22"/>
                      <a:pt x="10" y="22"/>
                    </a:cubicBezTo>
                    <a:cubicBezTo>
                      <a:pt x="8" y="23"/>
                      <a:pt x="6" y="23"/>
                      <a:pt x="4" y="24"/>
                    </a:cubicBezTo>
                    <a:cubicBezTo>
                      <a:pt x="3" y="24"/>
                      <a:pt x="1" y="26"/>
                      <a:pt x="0" y="26"/>
                    </a:cubicBezTo>
                  </a:path>
                </a:pathLst>
              </a:custGeom>
              <a:solidFill>
                <a:srgbClr val="FEBF5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507" name="Freeform 357"/>
              <p:cNvSpPr>
                <a:spLocks/>
              </p:cNvSpPr>
              <p:nvPr/>
            </p:nvSpPr>
            <p:spPr bwMode="auto">
              <a:xfrm>
                <a:off x="2867" y="3197"/>
                <a:ext cx="48" cy="62"/>
              </a:xfrm>
              <a:custGeom>
                <a:avLst/>
                <a:gdLst>
                  <a:gd name="T0" fmla="*/ 0 w 19"/>
                  <a:gd name="T1" fmla="*/ 21 h 23"/>
                  <a:gd name="T2" fmla="*/ 17 w 19"/>
                  <a:gd name="T3" fmla="*/ 17 h 23"/>
                  <a:gd name="T4" fmla="*/ 17 w 19"/>
                  <a:gd name="T5" fmla="*/ 0 h 23"/>
                  <a:gd name="T6" fmla="*/ 15 w 19"/>
                  <a:gd name="T7" fmla="*/ 15 h 23"/>
                  <a:gd name="T8" fmla="*/ 6 w 19"/>
                  <a:gd name="T9" fmla="*/ 21 h 23"/>
                </a:gdLst>
                <a:ahLst/>
                <a:cxnLst>
                  <a:cxn ang="0">
                    <a:pos x="T0" y="T1"/>
                  </a:cxn>
                  <a:cxn ang="0">
                    <a:pos x="T2" y="T3"/>
                  </a:cxn>
                  <a:cxn ang="0">
                    <a:pos x="T4" y="T5"/>
                  </a:cxn>
                  <a:cxn ang="0">
                    <a:pos x="T6" y="T7"/>
                  </a:cxn>
                  <a:cxn ang="0">
                    <a:pos x="T8" y="T9"/>
                  </a:cxn>
                </a:cxnLst>
                <a:rect l="0" t="0" r="r" b="b"/>
                <a:pathLst>
                  <a:path w="19" h="23">
                    <a:moveTo>
                      <a:pt x="0" y="21"/>
                    </a:moveTo>
                    <a:cubicBezTo>
                      <a:pt x="3" y="23"/>
                      <a:pt x="14" y="21"/>
                      <a:pt x="17" y="17"/>
                    </a:cubicBezTo>
                    <a:cubicBezTo>
                      <a:pt x="19" y="14"/>
                      <a:pt x="19" y="3"/>
                      <a:pt x="17" y="0"/>
                    </a:cubicBezTo>
                    <a:cubicBezTo>
                      <a:pt x="18" y="5"/>
                      <a:pt x="19" y="11"/>
                      <a:pt x="15" y="15"/>
                    </a:cubicBezTo>
                    <a:cubicBezTo>
                      <a:pt x="13" y="19"/>
                      <a:pt x="9" y="20"/>
                      <a:pt x="6" y="21"/>
                    </a:cubicBezTo>
                  </a:path>
                </a:pathLst>
              </a:custGeom>
              <a:solidFill>
                <a:srgbClr val="FF990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508" name="Freeform 358"/>
              <p:cNvSpPr>
                <a:spLocks/>
              </p:cNvSpPr>
              <p:nvPr/>
            </p:nvSpPr>
            <p:spPr bwMode="auto">
              <a:xfrm>
                <a:off x="3928" y="2936"/>
                <a:ext cx="147" cy="51"/>
              </a:xfrm>
              <a:custGeom>
                <a:avLst/>
                <a:gdLst>
                  <a:gd name="T0" fmla="*/ 0 w 59"/>
                  <a:gd name="T1" fmla="*/ 19 h 19"/>
                  <a:gd name="T2" fmla="*/ 27 w 59"/>
                  <a:gd name="T3" fmla="*/ 6 h 19"/>
                  <a:gd name="T4" fmla="*/ 59 w 59"/>
                  <a:gd name="T5" fmla="*/ 0 h 19"/>
                </a:gdLst>
                <a:ahLst/>
                <a:cxnLst>
                  <a:cxn ang="0">
                    <a:pos x="T0" y="T1"/>
                  </a:cxn>
                  <a:cxn ang="0">
                    <a:pos x="T2" y="T3"/>
                  </a:cxn>
                  <a:cxn ang="0">
                    <a:pos x="T4" y="T5"/>
                  </a:cxn>
                </a:cxnLst>
                <a:rect l="0" t="0" r="r" b="b"/>
                <a:pathLst>
                  <a:path w="59" h="19">
                    <a:moveTo>
                      <a:pt x="0" y="19"/>
                    </a:moveTo>
                    <a:cubicBezTo>
                      <a:pt x="10" y="8"/>
                      <a:pt x="15" y="9"/>
                      <a:pt x="27" y="6"/>
                    </a:cubicBezTo>
                    <a:cubicBezTo>
                      <a:pt x="34" y="5"/>
                      <a:pt x="47" y="2"/>
                      <a:pt x="59" y="0"/>
                    </a:cubicBezTo>
                  </a:path>
                </a:pathLst>
              </a:custGeom>
              <a:noFill/>
              <a:ln w="7938" cap="rnd">
                <a:solidFill>
                  <a:srgbClr val="333333"/>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509" name="Freeform 359"/>
              <p:cNvSpPr>
                <a:spLocks/>
              </p:cNvSpPr>
              <p:nvPr/>
            </p:nvSpPr>
            <p:spPr bwMode="auto">
              <a:xfrm>
                <a:off x="4053" y="2912"/>
                <a:ext cx="72" cy="27"/>
              </a:xfrm>
              <a:custGeom>
                <a:avLst/>
                <a:gdLst>
                  <a:gd name="T0" fmla="*/ 0 w 29"/>
                  <a:gd name="T1" fmla="*/ 10 h 10"/>
                  <a:gd name="T2" fmla="*/ 29 w 29"/>
                  <a:gd name="T3" fmla="*/ 0 h 10"/>
                </a:gdLst>
                <a:ahLst/>
                <a:cxnLst>
                  <a:cxn ang="0">
                    <a:pos x="T0" y="T1"/>
                  </a:cxn>
                  <a:cxn ang="0">
                    <a:pos x="T2" y="T3"/>
                  </a:cxn>
                </a:cxnLst>
                <a:rect l="0" t="0" r="r" b="b"/>
                <a:pathLst>
                  <a:path w="29" h="10">
                    <a:moveTo>
                      <a:pt x="0" y="10"/>
                    </a:moveTo>
                    <a:cubicBezTo>
                      <a:pt x="3" y="4"/>
                      <a:pt x="16" y="1"/>
                      <a:pt x="29" y="0"/>
                    </a:cubicBezTo>
                  </a:path>
                </a:pathLst>
              </a:custGeom>
              <a:noFill/>
              <a:ln w="7938" cap="rnd">
                <a:solidFill>
                  <a:srgbClr val="333333"/>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510" name="Freeform 360"/>
              <p:cNvSpPr>
                <a:spLocks/>
              </p:cNvSpPr>
              <p:nvPr/>
            </p:nvSpPr>
            <p:spPr bwMode="auto">
              <a:xfrm>
                <a:off x="3975" y="2920"/>
                <a:ext cx="85" cy="13"/>
              </a:xfrm>
              <a:custGeom>
                <a:avLst/>
                <a:gdLst>
                  <a:gd name="T0" fmla="*/ 34 w 34"/>
                  <a:gd name="T1" fmla="*/ 3 h 5"/>
                  <a:gd name="T2" fmla="*/ 0 w 34"/>
                  <a:gd name="T3" fmla="*/ 5 h 5"/>
                </a:gdLst>
                <a:ahLst/>
                <a:cxnLst>
                  <a:cxn ang="0">
                    <a:pos x="T0" y="T1"/>
                  </a:cxn>
                  <a:cxn ang="0">
                    <a:pos x="T2" y="T3"/>
                  </a:cxn>
                </a:cxnLst>
                <a:rect l="0" t="0" r="r" b="b"/>
                <a:pathLst>
                  <a:path w="34" h="5">
                    <a:moveTo>
                      <a:pt x="34" y="3"/>
                    </a:moveTo>
                    <a:cubicBezTo>
                      <a:pt x="25" y="3"/>
                      <a:pt x="8" y="0"/>
                      <a:pt x="0" y="5"/>
                    </a:cubicBezTo>
                  </a:path>
                </a:pathLst>
              </a:custGeom>
              <a:noFill/>
              <a:ln w="7938" cap="rnd">
                <a:solidFill>
                  <a:srgbClr val="333333"/>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511" name="Freeform 361"/>
              <p:cNvSpPr>
                <a:spLocks/>
              </p:cNvSpPr>
              <p:nvPr/>
            </p:nvSpPr>
            <p:spPr bwMode="auto">
              <a:xfrm>
                <a:off x="3805" y="2901"/>
                <a:ext cx="140" cy="67"/>
              </a:xfrm>
              <a:custGeom>
                <a:avLst/>
                <a:gdLst>
                  <a:gd name="T0" fmla="*/ 0 w 56"/>
                  <a:gd name="T1" fmla="*/ 11 h 25"/>
                  <a:gd name="T2" fmla="*/ 23 w 56"/>
                  <a:gd name="T3" fmla="*/ 1 h 25"/>
                  <a:gd name="T4" fmla="*/ 49 w 56"/>
                  <a:gd name="T5" fmla="*/ 8 h 25"/>
                  <a:gd name="T6" fmla="*/ 56 w 56"/>
                  <a:gd name="T7" fmla="*/ 25 h 25"/>
                </a:gdLst>
                <a:ahLst/>
                <a:cxnLst>
                  <a:cxn ang="0">
                    <a:pos x="T0" y="T1"/>
                  </a:cxn>
                  <a:cxn ang="0">
                    <a:pos x="T2" y="T3"/>
                  </a:cxn>
                  <a:cxn ang="0">
                    <a:pos x="T4" y="T5"/>
                  </a:cxn>
                  <a:cxn ang="0">
                    <a:pos x="T6" y="T7"/>
                  </a:cxn>
                </a:cxnLst>
                <a:rect l="0" t="0" r="r" b="b"/>
                <a:pathLst>
                  <a:path w="56" h="25">
                    <a:moveTo>
                      <a:pt x="0" y="11"/>
                    </a:moveTo>
                    <a:cubicBezTo>
                      <a:pt x="8" y="5"/>
                      <a:pt x="11" y="3"/>
                      <a:pt x="23" y="1"/>
                    </a:cubicBezTo>
                    <a:cubicBezTo>
                      <a:pt x="35" y="0"/>
                      <a:pt x="44" y="1"/>
                      <a:pt x="49" y="8"/>
                    </a:cubicBezTo>
                    <a:cubicBezTo>
                      <a:pt x="53" y="15"/>
                      <a:pt x="56" y="23"/>
                      <a:pt x="56" y="25"/>
                    </a:cubicBezTo>
                  </a:path>
                </a:pathLst>
              </a:custGeom>
              <a:noFill/>
              <a:ln w="7938" cap="rnd">
                <a:solidFill>
                  <a:srgbClr val="333333"/>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512" name="Freeform 362"/>
              <p:cNvSpPr>
                <a:spLocks/>
              </p:cNvSpPr>
              <p:nvPr/>
            </p:nvSpPr>
            <p:spPr bwMode="auto">
              <a:xfrm>
                <a:off x="3660" y="2891"/>
                <a:ext cx="140" cy="48"/>
              </a:xfrm>
              <a:custGeom>
                <a:avLst/>
                <a:gdLst>
                  <a:gd name="T0" fmla="*/ 0 w 56"/>
                  <a:gd name="T1" fmla="*/ 11 h 18"/>
                  <a:gd name="T2" fmla="*/ 23 w 56"/>
                  <a:gd name="T3" fmla="*/ 2 h 18"/>
                  <a:gd name="T4" fmla="*/ 53 w 56"/>
                  <a:gd name="T5" fmla="*/ 10 h 18"/>
                  <a:gd name="T6" fmla="*/ 56 w 56"/>
                  <a:gd name="T7" fmla="*/ 18 h 18"/>
                </a:gdLst>
                <a:ahLst/>
                <a:cxnLst>
                  <a:cxn ang="0">
                    <a:pos x="T0" y="T1"/>
                  </a:cxn>
                  <a:cxn ang="0">
                    <a:pos x="T2" y="T3"/>
                  </a:cxn>
                  <a:cxn ang="0">
                    <a:pos x="T4" y="T5"/>
                  </a:cxn>
                  <a:cxn ang="0">
                    <a:pos x="T6" y="T7"/>
                  </a:cxn>
                </a:cxnLst>
                <a:rect l="0" t="0" r="r" b="b"/>
                <a:pathLst>
                  <a:path w="56" h="18">
                    <a:moveTo>
                      <a:pt x="0" y="11"/>
                    </a:moveTo>
                    <a:cubicBezTo>
                      <a:pt x="10" y="6"/>
                      <a:pt x="12" y="4"/>
                      <a:pt x="23" y="2"/>
                    </a:cubicBezTo>
                    <a:cubicBezTo>
                      <a:pt x="38" y="0"/>
                      <a:pt x="48" y="5"/>
                      <a:pt x="53" y="10"/>
                    </a:cubicBezTo>
                    <a:cubicBezTo>
                      <a:pt x="56" y="14"/>
                      <a:pt x="56" y="18"/>
                      <a:pt x="56" y="18"/>
                    </a:cubicBezTo>
                  </a:path>
                </a:pathLst>
              </a:custGeom>
              <a:noFill/>
              <a:ln w="7938" cap="rnd">
                <a:solidFill>
                  <a:srgbClr val="333333"/>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513" name="Freeform 363"/>
              <p:cNvSpPr>
                <a:spLocks/>
              </p:cNvSpPr>
              <p:nvPr/>
            </p:nvSpPr>
            <p:spPr bwMode="auto">
              <a:xfrm>
                <a:off x="3498" y="2901"/>
                <a:ext cx="145" cy="54"/>
              </a:xfrm>
              <a:custGeom>
                <a:avLst/>
                <a:gdLst>
                  <a:gd name="T0" fmla="*/ 0 w 58"/>
                  <a:gd name="T1" fmla="*/ 9 h 20"/>
                  <a:gd name="T2" fmla="*/ 32 w 58"/>
                  <a:gd name="T3" fmla="*/ 0 h 20"/>
                  <a:gd name="T4" fmla="*/ 58 w 58"/>
                  <a:gd name="T5" fmla="*/ 20 h 20"/>
                </a:gdLst>
                <a:ahLst/>
                <a:cxnLst>
                  <a:cxn ang="0">
                    <a:pos x="T0" y="T1"/>
                  </a:cxn>
                  <a:cxn ang="0">
                    <a:pos x="T2" y="T3"/>
                  </a:cxn>
                  <a:cxn ang="0">
                    <a:pos x="T4" y="T5"/>
                  </a:cxn>
                </a:cxnLst>
                <a:rect l="0" t="0" r="r" b="b"/>
                <a:pathLst>
                  <a:path w="58" h="20">
                    <a:moveTo>
                      <a:pt x="0" y="9"/>
                    </a:moveTo>
                    <a:cubicBezTo>
                      <a:pt x="9" y="4"/>
                      <a:pt x="17" y="1"/>
                      <a:pt x="32" y="0"/>
                    </a:cubicBezTo>
                    <a:cubicBezTo>
                      <a:pt x="47" y="0"/>
                      <a:pt x="58" y="8"/>
                      <a:pt x="58" y="20"/>
                    </a:cubicBezTo>
                  </a:path>
                </a:pathLst>
              </a:custGeom>
              <a:noFill/>
              <a:ln w="7938" cap="rnd">
                <a:solidFill>
                  <a:srgbClr val="333333"/>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514" name="Freeform 364"/>
              <p:cNvSpPr>
                <a:spLocks/>
              </p:cNvSpPr>
              <p:nvPr/>
            </p:nvSpPr>
            <p:spPr bwMode="auto">
              <a:xfrm>
                <a:off x="3350" y="2941"/>
                <a:ext cx="115" cy="51"/>
              </a:xfrm>
              <a:custGeom>
                <a:avLst/>
                <a:gdLst>
                  <a:gd name="T0" fmla="*/ 0 w 46"/>
                  <a:gd name="T1" fmla="*/ 13 h 19"/>
                  <a:gd name="T2" fmla="*/ 36 w 46"/>
                  <a:gd name="T3" fmla="*/ 7 h 19"/>
                  <a:gd name="T4" fmla="*/ 46 w 46"/>
                  <a:gd name="T5" fmla="*/ 19 h 19"/>
                </a:gdLst>
                <a:ahLst/>
                <a:cxnLst>
                  <a:cxn ang="0">
                    <a:pos x="T0" y="T1"/>
                  </a:cxn>
                  <a:cxn ang="0">
                    <a:pos x="T2" y="T3"/>
                  </a:cxn>
                  <a:cxn ang="0">
                    <a:pos x="T4" y="T5"/>
                  </a:cxn>
                </a:cxnLst>
                <a:rect l="0" t="0" r="r" b="b"/>
                <a:pathLst>
                  <a:path w="46" h="19">
                    <a:moveTo>
                      <a:pt x="0" y="13"/>
                    </a:moveTo>
                    <a:cubicBezTo>
                      <a:pt x="7" y="6"/>
                      <a:pt x="26" y="0"/>
                      <a:pt x="36" y="7"/>
                    </a:cubicBezTo>
                    <a:cubicBezTo>
                      <a:pt x="45" y="13"/>
                      <a:pt x="46" y="19"/>
                      <a:pt x="46" y="19"/>
                    </a:cubicBezTo>
                  </a:path>
                </a:pathLst>
              </a:custGeom>
              <a:noFill/>
              <a:ln w="7938" cap="rnd">
                <a:solidFill>
                  <a:srgbClr val="333333"/>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515" name="Freeform 365"/>
              <p:cNvSpPr>
                <a:spLocks/>
              </p:cNvSpPr>
              <p:nvPr/>
            </p:nvSpPr>
            <p:spPr bwMode="auto">
              <a:xfrm>
                <a:off x="3203" y="2987"/>
                <a:ext cx="132" cy="58"/>
              </a:xfrm>
              <a:custGeom>
                <a:avLst/>
                <a:gdLst>
                  <a:gd name="T0" fmla="*/ 0 w 53"/>
                  <a:gd name="T1" fmla="*/ 11 h 22"/>
                  <a:gd name="T2" fmla="*/ 23 w 53"/>
                  <a:gd name="T3" fmla="*/ 1 h 22"/>
                  <a:gd name="T4" fmla="*/ 47 w 53"/>
                  <a:gd name="T5" fmla="*/ 9 h 22"/>
                  <a:gd name="T6" fmla="*/ 53 w 53"/>
                  <a:gd name="T7" fmla="*/ 22 h 22"/>
                </a:gdLst>
                <a:ahLst/>
                <a:cxnLst>
                  <a:cxn ang="0">
                    <a:pos x="T0" y="T1"/>
                  </a:cxn>
                  <a:cxn ang="0">
                    <a:pos x="T2" y="T3"/>
                  </a:cxn>
                  <a:cxn ang="0">
                    <a:pos x="T4" y="T5"/>
                  </a:cxn>
                  <a:cxn ang="0">
                    <a:pos x="T6" y="T7"/>
                  </a:cxn>
                </a:cxnLst>
                <a:rect l="0" t="0" r="r" b="b"/>
                <a:pathLst>
                  <a:path w="53" h="22">
                    <a:moveTo>
                      <a:pt x="0" y="11"/>
                    </a:moveTo>
                    <a:cubicBezTo>
                      <a:pt x="7" y="5"/>
                      <a:pt x="14" y="1"/>
                      <a:pt x="23" y="1"/>
                    </a:cubicBezTo>
                    <a:cubicBezTo>
                      <a:pt x="32" y="0"/>
                      <a:pt x="41" y="2"/>
                      <a:pt x="47" y="9"/>
                    </a:cubicBezTo>
                    <a:cubicBezTo>
                      <a:pt x="52" y="16"/>
                      <a:pt x="53" y="22"/>
                      <a:pt x="53" y="22"/>
                    </a:cubicBezTo>
                  </a:path>
                </a:pathLst>
              </a:custGeom>
              <a:noFill/>
              <a:ln w="7938" cap="rnd">
                <a:solidFill>
                  <a:srgbClr val="333333"/>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516" name="Freeform 366"/>
              <p:cNvSpPr>
                <a:spLocks/>
              </p:cNvSpPr>
              <p:nvPr/>
            </p:nvSpPr>
            <p:spPr bwMode="auto">
              <a:xfrm>
                <a:off x="3063" y="3032"/>
                <a:ext cx="122" cy="48"/>
              </a:xfrm>
              <a:custGeom>
                <a:avLst/>
                <a:gdLst>
                  <a:gd name="T0" fmla="*/ 0 w 49"/>
                  <a:gd name="T1" fmla="*/ 18 h 18"/>
                  <a:gd name="T2" fmla="*/ 23 w 49"/>
                  <a:gd name="T3" fmla="*/ 3 h 18"/>
                  <a:gd name="T4" fmla="*/ 49 w 49"/>
                  <a:gd name="T5" fmla="*/ 12 h 18"/>
                </a:gdLst>
                <a:ahLst/>
                <a:cxnLst>
                  <a:cxn ang="0">
                    <a:pos x="T0" y="T1"/>
                  </a:cxn>
                  <a:cxn ang="0">
                    <a:pos x="T2" y="T3"/>
                  </a:cxn>
                  <a:cxn ang="0">
                    <a:pos x="T4" y="T5"/>
                  </a:cxn>
                </a:cxnLst>
                <a:rect l="0" t="0" r="r" b="b"/>
                <a:pathLst>
                  <a:path w="49" h="18">
                    <a:moveTo>
                      <a:pt x="0" y="18"/>
                    </a:moveTo>
                    <a:cubicBezTo>
                      <a:pt x="3" y="11"/>
                      <a:pt x="12" y="5"/>
                      <a:pt x="23" y="3"/>
                    </a:cubicBezTo>
                    <a:cubicBezTo>
                      <a:pt x="33" y="0"/>
                      <a:pt x="45" y="4"/>
                      <a:pt x="49" y="12"/>
                    </a:cubicBezTo>
                  </a:path>
                </a:pathLst>
              </a:custGeom>
              <a:noFill/>
              <a:ln w="7938" cap="rnd">
                <a:solidFill>
                  <a:srgbClr val="333333"/>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517" name="Freeform 367"/>
              <p:cNvSpPr>
                <a:spLocks/>
              </p:cNvSpPr>
              <p:nvPr/>
            </p:nvSpPr>
            <p:spPr bwMode="auto">
              <a:xfrm>
                <a:off x="2925" y="3077"/>
                <a:ext cx="130" cy="59"/>
              </a:xfrm>
              <a:custGeom>
                <a:avLst/>
                <a:gdLst>
                  <a:gd name="T0" fmla="*/ 0 w 52"/>
                  <a:gd name="T1" fmla="*/ 22 h 22"/>
                  <a:gd name="T2" fmla="*/ 20 w 52"/>
                  <a:gd name="T3" fmla="*/ 5 h 22"/>
                  <a:gd name="T4" fmla="*/ 48 w 52"/>
                  <a:gd name="T5" fmla="*/ 3 h 22"/>
                  <a:gd name="T6" fmla="*/ 52 w 52"/>
                  <a:gd name="T7" fmla="*/ 8 h 22"/>
                </a:gdLst>
                <a:ahLst/>
                <a:cxnLst>
                  <a:cxn ang="0">
                    <a:pos x="T0" y="T1"/>
                  </a:cxn>
                  <a:cxn ang="0">
                    <a:pos x="T2" y="T3"/>
                  </a:cxn>
                  <a:cxn ang="0">
                    <a:pos x="T4" y="T5"/>
                  </a:cxn>
                  <a:cxn ang="0">
                    <a:pos x="T6" y="T7"/>
                  </a:cxn>
                </a:cxnLst>
                <a:rect l="0" t="0" r="r" b="b"/>
                <a:pathLst>
                  <a:path w="52" h="22">
                    <a:moveTo>
                      <a:pt x="0" y="22"/>
                    </a:moveTo>
                    <a:cubicBezTo>
                      <a:pt x="2" y="12"/>
                      <a:pt x="6" y="9"/>
                      <a:pt x="20" y="5"/>
                    </a:cubicBezTo>
                    <a:cubicBezTo>
                      <a:pt x="34" y="0"/>
                      <a:pt x="45" y="2"/>
                      <a:pt x="48" y="3"/>
                    </a:cubicBezTo>
                    <a:cubicBezTo>
                      <a:pt x="50" y="5"/>
                      <a:pt x="52" y="8"/>
                      <a:pt x="52" y="8"/>
                    </a:cubicBezTo>
                  </a:path>
                </a:pathLst>
              </a:custGeom>
              <a:noFill/>
              <a:ln w="7938" cap="rnd">
                <a:solidFill>
                  <a:srgbClr val="333333"/>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518" name="Freeform 368"/>
              <p:cNvSpPr>
                <a:spLocks/>
              </p:cNvSpPr>
              <p:nvPr/>
            </p:nvSpPr>
            <p:spPr bwMode="auto">
              <a:xfrm>
                <a:off x="2785" y="3144"/>
                <a:ext cx="138" cy="61"/>
              </a:xfrm>
              <a:custGeom>
                <a:avLst/>
                <a:gdLst>
                  <a:gd name="T0" fmla="*/ 0 w 55"/>
                  <a:gd name="T1" fmla="*/ 23 h 23"/>
                  <a:gd name="T2" fmla="*/ 16 w 55"/>
                  <a:gd name="T3" fmla="*/ 7 h 23"/>
                  <a:gd name="T4" fmla="*/ 46 w 55"/>
                  <a:gd name="T5" fmla="*/ 0 h 23"/>
                  <a:gd name="T6" fmla="*/ 55 w 55"/>
                  <a:gd name="T7" fmla="*/ 7 h 23"/>
                </a:gdLst>
                <a:ahLst/>
                <a:cxnLst>
                  <a:cxn ang="0">
                    <a:pos x="T0" y="T1"/>
                  </a:cxn>
                  <a:cxn ang="0">
                    <a:pos x="T2" y="T3"/>
                  </a:cxn>
                  <a:cxn ang="0">
                    <a:pos x="T4" y="T5"/>
                  </a:cxn>
                  <a:cxn ang="0">
                    <a:pos x="T6" y="T7"/>
                  </a:cxn>
                </a:cxnLst>
                <a:rect l="0" t="0" r="r" b="b"/>
                <a:pathLst>
                  <a:path w="55" h="23">
                    <a:moveTo>
                      <a:pt x="0" y="23"/>
                    </a:moveTo>
                    <a:cubicBezTo>
                      <a:pt x="5" y="16"/>
                      <a:pt x="9" y="10"/>
                      <a:pt x="16" y="7"/>
                    </a:cubicBezTo>
                    <a:cubicBezTo>
                      <a:pt x="22" y="4"/>
                      <a:pt x="38" y="1"/>
                      <a:pt x="46" y="0"/>
                    </a:cubicBezTo>
                    <a:cubicBezTo>
                      <a:pt x="55" y="0"/>
                      <a:pt x="55" y="7"/>
                      <a:pt x="55" y="7"/>
                    </a:cubicBezTo>
                  </a:path>
                </a:pathLst>
              </a:custGeom>
              <a:noFill/>
              <a:ln w="7938" cap="rnd">
                <a:solidFill>
                  <a:srgbClr val="333333"/>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519" name="Freeform 369"/>
              <p:cNvSpPr>
                <a:spLocks/>
              </p:cNvSpPr>
              <p:nvPr/>
            </p:nvSpPr>
            <p:spPr bwMode="auto">
              <a:xfrm>
                <a:off x="2830" y="3117"/>
                <a:ext cx="98" cy="40"/>
              </a:xfrm>
              <a:custGeom>
                <a:avLst/>
                <a:gdLst>
                  <a:gd name="T0" fmla="*/ 39 w 39"/>
                  <a:gd name="T1" fmla="*/ 0 h 15"/>
                  <a:gd name="T2" fmla="*/ 0 w 39"/>
                  <a:gd name="T3" fmla="*/ 15 h 15"/>
                </a:gdLst>
                <a:ahLst/>
                <a:cxnLst>
                  <a:cxn ang="0">
                    <a:pos x="T0" y="T1"/>
                  </a:cxn>
                  <a:cxn ang="0">
                    <a:pos x="T2" y="T3"/>
                  </a:cxn>
                </a:cxnLst>
                <a:rect l="0" t="0" r="r" b="b"/>
                <a:pathLst>
                  <a:path w="39" h="15">
                    <a:moveTo>
                      <a:pt x="39" y="0"/>
                    </a:moveTo>
                    <a:cubicBezTo>
                      <a:pt x="24" y="0"/>
                      <a:pt x="6" y="3"/>
                      <a:pt x="0" y="15"/>
                    </a:cubicBezTo>
                  </a:path>
                </a:pathLst>
              </a:custGeom>
              <a:noFill/>
              <a:ln w="7938" cap="rnd">
                <a:solidFill>
                  <a:srgbClr val="333333"/>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520" name="Freeform 370"/>
              <p:cNvSpPr>
                <a:spLocks/>
              </p:cNvSpPr>
              <p:nvPr/>
            </p:nvSpPr>
            <p:spPr bwMode="auto">
              <a:xfrm>
                <a:off x="3425" y="2939"/>
                <a:ext cx="53" cy="10"/>
              </a:xfrm>
              <a:custGeom>
                <a:avLst/>
                <a:gdLst>
                  <a:gd name="T0" fmla="*/ 0 w 21"/>
                  <a:gd name="T1" fmla="*/ 4 h 4"/>
                  <a:gd name="T2" fmla="*/ 21 w 21"/>
                  <a:gd name="T3" fmla="*/ 3 h 4"/>
                </a:gdLst>
                <a:ahLst/>
                <a:cxnLst>
                  <a:cxn ang="0">
                    <a:pos x="T0" y="T1"/>
                  </a:cxn>
                  <a:cxn ang="0">
                    <a:pos x="T2" y="T3"/>
                  </a:cxn>
                </a:cxnLst>
                <a:rect l="0" t="0" r="r" b="b"/>
                <a:pathLst>
                  <a:path w="21" h="4">
                    <a:moveTo>
                      <a:pt x="0" y="4"/>
                    </a:moveTo>
                    <a:cubicBezTo>
                      <a:pt x="5" y="0"/>
                      <a:pt x="15" y="0"/>
                      <a:pt x="21" y="3"/>
                    </a:cubicBezTo>
                  </a:path>
                </a:pathLst>
              </a:custGeom>
              <a:noFill/>
              <a:ln w="7938" cap="rnd">
                <a:solidFill>
                  <a:srgbClr val="333333"/>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521" name="Freeform 371"/>
              <p:cNvSpPr>
                <a:spLocks/>
              </p:cNvSpPr>
              <p:nvPr/>
            </p:nvSpPr>
            <p:spPr bwMode="auto">
              <a:xfrm>
                <a:off x="3608" y="2896"/>
                <a:ext cx="67" cy="16"/>
              </a:xfrm>
              <a:custGeom>
                <a:avLst/>
                <a:gdLst>
                  <a:gd name="T0" fmla="*/ 0 w 27"/>
                  <a:gd name="T1" fmla="*/ 4 h 6"/>
                  <a:gd name="T2" fmla="*/ 27 w 27"/>
                  <a:gd name="T3" fmla="*/ 6 h 6"/>
                </a:gdLst>
                <a:ahLst/>
                <a:cxnLst>
                  <a:cxn ang="0">
                    <a:pos x="T0" y="T1"/>
                  </a:cxn>
                  <a:cxn ang="0">
                    <a:pos x="T2" y="T3"/>
                  </a:cxn>
                </a:cxnLst>
                <a:rect l="0" t="0" r="r" b="b"/>
                <a:pathLst>
                  <a:path w="27" h="6">
                    <a:moveTo>
                      <a:pt x="0" y="4"/>
                    </a:moveTo>
                    <a:cubicBezTo>
                      <a:pt x="9" y="2"/>
                      <a:pt x="19" y="0"/>
                      <a:pt x="27" y="6"/>
                    </a:cubicBezTo>
                  </a:path>
                </a:pathLst>
              </a:custGeom>
              <a:noFill/>
              <a:ln w="7938" cap="rnd">
                <a:solidFill>
                  <a:srgbClr val="333333"/>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522" name="Freeform 372"/>
              <p:cNvSpPr>
                <a:spLocks/>
              </p:cNvSpPr>
              <p:nvPr/>
            </p:nvSpPr>
            <p:spPr bwMode="auto">
              <a:xfrm>
                <a:off x="3773" y="2891"/>
                <a:ext cx="60" cy="21"/>
              </a:xfrm>
              <a:custGeom>
                <a:avLst/>
                <a:gdLst>
                  <a:gd name="T0" fmla="*/ 0 w 24"/>
                  <a:gd name="T1" fmla="*/ 4 h 8"/>
                  <a:gd name="T2" fmla="*/ 24 w 24"/>
                  <a:gd name="T3" fmla="*/ 8 h 8"/>
                </a:gdLst>
                <a:ahLst/>
                <a:cxnLst>
                  <a:cxn ang="0">
                    <a:pos x="T0" y="T1"/>
                  </a:cxn>
                  <a:cxn ang="0">
                    <a:pos x="T2" y="T3"/>
                  </a:cxn>
                </a:cxnLst>
                <a:rect l="0" t="0" r="r" b="b"/>
                <a:pathLst>
                  <a:path w="24" h="8">
                    <a:moveTo>
                      <a:pt x="0" y="4"/>
                    </a:moveTo>
                    <a:cubicBezTo>
                      <a:pt x="8" y="1"/>
                      <a:pt x="19" y="0"/>
                      <a:pt x="24" y="8"/>
                    </a:cubicBezTo>
                  </a:path>
                </a:pathLst>
              </a:custGeom>
              <a:noFill/>
              <a:ln w="7938" cap="rnd">
                <a:solidFill>
                  <a:srgbClr val="333333"/>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523" name="Freeform 373"/>
              <p:cNvSpPr>
                <a:spLocks/>
              </p:cNvSpPr>
              <p:nvPr/>
            </p:nvSpPr>
            <p:spPr bwMode="auto">
              <a:xfrm>
                <a:off x="3928" y="2923"/>
                <a:ext cx="57" cy="29"/>
              </a:xfrm>
              <a:custGeom>
                <a:avLst/>
                <a:gdLst>
                  <a:gd name="T0" fmla="*/ 0 w 23"/>
                  <a:gd name="T1" fmla="*/ 0 h 11"/>
                  <a:gd name="T2" fmla="*/ 23 w 23"/>
                  <a:gd name="T3" fmla="*/ 11 h 11"/>
                </a:gdLst>
                <a:ahLst/>
                <a:cxnLst>
                  <a:cxn ang="0">
                    <a:pos x="T0" y="T1"/>
                  </a:cxn>
                  <a:cxn ang="0">
                    <a:pos x="T2" y="T3"/>
                  </a:cxn>
                </a:cxnLst>
                <a:rect l="0" t="0" r="r" b="b"/>
                <a:pathLst>
                  <a:path w="23" h="11">
                    <a:moveTo>
                      <a:pt x="0" y="0"/>
                    </a:moveTo>
                    <a:cubicBezTo>
                      <a:pt x="10" y="0"/>
                      <a:pt x="19" y="1"/>
                      <a:pt x="23" y="11"/>
                    </a:cubicBezTo>
                  </a:path>
                </a:pathLst>
              </a:custGeom>
              <a:noFill/>
              <a:ln w="7938" cap="rnd">
                <a:solidFill>
                  <a:srgbClr val="333333"/>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524" name="Freeform 374"/>
              <p:cNvSpPr>
                <a:spLocks/>
              </p:cNvSpPr>
              <p:nvPr/>
            </p:nvSpPr>
            <p:spPr bwMode="auto">
              <a:xfrm>
                <a:off x="3863" y="3299"/>
                <a:ext cx="42" cy="82"/>
              </a:xfrm>
              <a:custGeom>
                <a:avLst/>
                <a:gdLst>
                  <a:gd name="T0" fmla="*/ 0 w 17"/>
                  <a:gd name="T1" fmla="*/ 31 h 31"/>
                  <a:gd name="T2" fmla="*/ 17 w 17"/>
                  <a:gd name="T3" fmla="*/ 0 h 31"/>
                </a:gdLst>
                <a:ahLst/>
                <a:cxnLst>
                  <a:cxn ang="0">
                    <a:pos x="T0" y="T1"/>
                  </a:cxn>
                  <a:cxn ang="0">
                    <a:pos x="T2" y="T3"/>
                  </a:cxn>
                </a:cxnLst>
                <a:rect l="0" t="0" r="r" b="b"/>
                <a:pathLst>
                  <a:path w="17" h="31">
                    <a:moveTo>
                      <a:pt x="0" y="31"/>
                    </a:moveTo>
                    <a:cubicBezTo>
                      <a:pt x="5" y="21"/>
                      <a:pt x="12" y="8"/>
                      <a:pt x="17" y="0"/>
                    </a:cubicBezTo>
                  </a:path>
                </a:pathLst>
              </a:custGeom>
              <a:noFill/>
              <a:ln w="7938" cap="rnd">
                <a:solidFill>
                  <a:srgbClr val="4C001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525" name="Freeform 375"/>
              <p:cNvSpPr>
                <a:spLocks/>
              </p:cNvSpPr>
              <p:nvPr/>
            </p:nvSpPr>
            <p:spPr bwMode="auto">
              <a:xfrm>
                <a:off x="3725" y="3083"/>
                <a:ext cx="45" cy="237"/>
              </a:xfrm>
              <a:custGeom>
                <a:avLst/>
                <a:gdLst>
                  <a:gd name="T0" fmla="*/ 0 w 18"/>
                  <a:gd name="T1" fmla="*/ 89 h 89"/>
                  <a:gd name="T2" fmla="*/ 5 w 18"/>
                  <a:gd name="T3" fmla="*/ 67 h 89"/>
                  <a:gd name="T4" fmla="*/ 15 w 18"/>
                  <a:gd name="T5" fmla="*/ 40 h 89"/>
                  <a:gd name="T6" fmla="*/ 7 w 18"/>
                  <a:gd name="T7" fmla="*/ 0 h 89"/>
                </a:gdLst>
                <a:ahLst/>
                <a:cxnLst>
                  <a:cxn ang="0">
                    <a:pos x="T0" y="T1"/>
                  </a:cxn>
                  <a:cxn ang="0">
                    <a:pos x="T2" y="T3"/>
                  </a:cxn>
                  <a:cxn ang="0">
                    <a:pos x="T4" y="T5"/>
                  </a:cxn>
                  <a:cxn ang="0">
                    <a:pos x="T6" y="T7"/>
                  </a:cxn>
                </a:cxnLst>
                <a:rect l="0" t="0" r="r" b="b"/>
                <a:pathLst>
                  <a:path w="18" h="89">
                    <a:moveTo>
                      <a:pt x="0" y="89"/>
                    </a:moveTo>
                    <a:cubicBezTo>
                      <a:pt x="2" y="81"/>
                      <a:pt x="3" y="74"/>
                      <a:pt x="5" y="67"/>
                    </a:cubicBezTo>
                    <a:cubicBezTo>
                      <a:pt x="7" y="57"/>
                      <a:pt x="13" y="49"/>
                      <a:pt x="15" y="40"/>
                    </a:cubicBezTo>
                    <a:cubicBezTo>
                      <a:pt x="18" y="28"/>
                      <a:pt x="13" y="10"/>
                      <a:pt x="7" y="0"/>
                    </a:cubicBezTo>
                  </a:path>
                </a:pathLst>
              </a:custGeom>
              <a:noFill/>
              <a:ln w="7938" cap="rnd">
                <a:solidFill>
                  <a:srgbClr val="4C001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526" name="Freeform 376"/>
              <p:cNvSpPr>
                <a:spLocks/>
              </p:cNvSpPr>
              <p:nvPr/>
            </p:nvSpPr>
            <p:spPr bwMode="auto">
              <a:xfrm>
                <a:off x="3730" y="3509"/>
                <a:ext cx="73" cy="267"/>
              </a:xfrm>
              <a:custGeom>
                <a:avLst/>
                <a:gdLst>
                  <a:gd name="T0" fmla="*/ 21 w 29"/>
                  <a:gd name="T1" fmla="*/ 0 h 100"/>
                  <a:gd name="T2" fmla="*/ 20 w 29"/>
                  <a:gd name="T3" fmla="*/ 64 h 100"/>
                  <a:gd name="T4" fmla="*/ 0 w 29"/>
                  <a:gd name="T5" fmla="*/ 100 h 100"/>
                </a:gdLst>
                <a:ahLst/>
                <a:cxnLst>
                  <a:cxn ang="0">
                    <a:pos x="T0" y="T1"/>
                  </a:cxn>
                  <a:cxn ang="0">
                    <a:pos x="T2" y="T3"/>
                  </a:cxn>
                  <a:cxn ang="0">
                    <a:pos x="T4" y="T5"/>
                  </a:cxn>
                </a:cxnLst>
                <a:rect l="0" t="0" r="r" b="b"/>
                <a:pathLst>
                  <a:path w="29" h="100">
                    <a:moveTo>
                      <a:pt x="21" y="0"/>
                    </a:moveTo>
                    <a:cubicBezTo>
                      <a:pt x="21" y="22"/>
                      <a:pt x="29" y="41"/>
                      <a:pt x="20" y="64"/>
                    </a:cubicBezTo>
                    <a:cubicBezTo>
                      <a:pt x="15" y="77"/>
                      <a:pt x="5" y="89"/>
                      <a:pt x="0" y="100"/>
                    </a:cubicBezTo>
                  </a:path>
                </a:pathLst>
              </a:custGeom>
              <a:noFill/>
              <a:ln w="7938" cap="rnd">
                <a:solidFill>
                  <a:srgbClr val="4C001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527" name="Freeform 377"/>
              <p:cNvSpPr>
                <a:spLocks/>
              </p:cNvSpPr>
              <p:nvPr/>
            </p:nvSpPr>
            <p:spPr bwMode="auto">
              <a:xfrm>
                <a:off x="3863" y="3491"/>
                <a:ext cx="12" cy="40"/>
              </a:xfrm>
              <a:custGeom>
                <a:avLst/>
                <a:gdLst>
                  <a:gd name="T0" fmla="*/ 0 w 5"/>
                  <a:gd name="T1" fmla="*/ 0 h 15"/>
                  <a:gd name="T2" fmla="*/ 5 w 5"/>
                  <a:gd name="T3" fmla="*/ 15 h 15"/>
                </a:gdLst>
                <a:ahLst/>
                <a:cxnLst>
                  <a:cxn ang="0">
                    <a:pos x="T0" y="T1"/>
                  </a:cxn>
                  <a:cxn ang="0">
                    <a:pos x="T2" y="T3"/>
                  </a:cxn>
                </a:cxnLst>
                <a:rect l="0" t="0" r="r" b="b"/>
                <a:pathLst>
                  <a:path w="5" h="15">
                    <a:moveTo>
                      <a:pt x="0" y="0"/>
                    </a:moveTo>
                    <a:cubicBezTo>
                      <a:pt x="1" y="5"/>
                      <a:pt x="4" y="10"/>
                      <a:pt x="5" y="15"/>
                    </a:cubicBezTo>
                  </a:path>
                </a:pathLst>
              </a:custGeom>
              <a:noFill/>
              <a:ln w="7938" cap="rnd">
                <a:solidFill>
                  <a:srgbClr val="4C001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528" name="Freeform 378"/>
              <p:cNvSpPr>
                <a:spLocks/>
              </p:cNvSpPr>
              <p:nvPr/>
            </p:nvSpPr>
            <p:spPr bwMode="auto">
              <a:xfrm>
                <a:off x="3780" y="3661"/>
                <a:ext cx="125" cy="80"/>
              </a:xfrm>
              <a:custGeom>
                <a:avLst/>
                <a:gdLst>
                  <a:gd name="T0" fmla="*/ 50 w 50"/>
                  <a:gd name="T1" fmla="*/ 30 h 30"/>
                  <a:gd name="T2" fmla="*/ 3 w 50"/>
                  <a:gd name="T3" fmla="*/ 0 h 30"/>
                </a:gdLst>
                <a:ahLst/>
                <a:cxnLst>
                  <a:cxn ang="0">
                    <a:pos x="T0" y="T1"/>
                  </a:cxn>
                  <a:cxn ang="0">
                    <a:pos x="T2" y="T3"/>
                  </a:cxn>
                </a:cxnLst>
                <a:rect l="0" t="0" r="r" b="b"/>
                <a:pathLst>
                  <a:path w="50" h="30">
                    <a:moveTo>
                      <a:pt x="50" y="30"/>
                    </a:moveTo>
                    <a:cubicBezTo>
                      <a:pt x="26" y="26"/>
                      <a:pt x="0" y="17"/>
                      <a:pt x="3" y="0"/>
                    </a:cubicBezTo>
                  </a:path>
                </a:pathLst>
              </a:custGeom>
              <a:noFill/>
              <a:ln w="7938" cap="rnd">
                <a:solidFill>
                  <a:srgbClr val="4C001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529" name="Freeform 379"/>
              <p:cNvSpPr>
                <a:spLocks/>
              </p:cNvSpPr>
              <p:nvPr/>
            </p:nvSpPr>
            <p:spPr bwMode="auto">
              <a:xfrm>
                <a:off x="3130" y="3229"/>
                <a:ext cx="115" cy="262"/>
              </a:xfrm>
              <a:custGeom>
                <a:avLst/>
                <a:gdLst>
                  <a:gd name="T0" fmla="*/ 0 w 46"/>
                  <a:gd name="T1" fmla="*/ 0 h 98"/>
                  <a:gd name="T2" fmla="*/ 28 w 46"/>
                  <a:gd name="T3" fmla="*/ 30 h 98"/>
                  <a:gd name="T4" fmla="*/ 34 w 46"/>
                  <a:gd name="T5" fmla="*/ 71 h 98"/>
                  <a:gd name="T6" fmla="*/ 46 w 46"/>
                  <a:gd name="T7" fmla="*/ 98 h 98"/>
                </a:gdLst>
                <a:ahLst/>
                <a:cxnLst>
                  <a:cxn ang="0">
                    <a:pos x="T0" y="T1"/>
                  </a:cxn>
                  <a:cxn ang="0">
                    <a:pos x="T2" y="T3"/>
                  </a:cxn>
                  <a:cxn ang="0">
                    <a:pos x="T4" y="T5"/>
                  </a:cxn>
                  <a:cxn ang="0">
                    <a:pos x="T6" y="T7"/>
                  </a:cxn>
                </a:cxnLst>
                <a:rect l="0" t="0" r="r" b="b"/>
                <a:pathLst>
                  <a:path w="46" h="98">
                    <a:moveTo>
                      <a:pt x="0" y="0"/>
                    </a:moveTo>
                    <a:cubicBezTo>
                      <a:pt x="6" y="13"/>
                      <a:pt x="21" y="18"/>
                      <a:pt x="28" y="30"/>
                    </a:cubicBezTo>
                    <a:cubicBezTo>
                      <a:pt x="37" y="45"/>
                      <a:pt x="33" y="56"/>
                      <a:pt x="34" y="71"/>
                    </a:cubicBezTo>
                    <a:cubicBezTo>
                      <a:pt x="34" y="83"/>
                      <a:pt x="41" y="89"/>
                      <a:pt x="46" y="98"/>
                    </a:cubicBezTo>
                  </a:path>
                </a:pathLst>
              </a:custGeom>
              <a:noFill/>
              <a:ln w="7938" cap="rnd">
                <a:solidFill>
                  <a:srgbClr val="4C001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530" name="Freeform 380"/>
              <p:cNvSpPr>
                <a:spLocks/>
              </p:cNvSpPr>
              <p:nvPr/>
            </p:nvSpPr>
            <p:spPr bwMode="auto">
              <a:xfrm>
                <a:off x="3378" y="3144"/>
                <a:ext cx="127" cy="331"/>
              </a:xfrm>
              <a:custGeom>
                <a:avLst/>
                <a:gdLst>
                  <a:gd name="T0" fmla="*/ 0 w 51"/>
                  <a:gd name="T1" fmla="*/ 124 h 124"/>
                  <a:gd name="T2" fmla="*/ 4 w 51"/>
                  <a:gd name="T3" fmla="*/ 113 h 124"/>
                  <a:gd name="T4" fmla="*/ 9 w 51"/>
                  <a:gd name="T5" fmla="*/ 91 h 124"/>
                  <a:gd name="T6" fmla="*/ 17 w 51"/>
                  <a:gd name="T7" fmla="*/ 69 h 124"/>
                  <a:gd name="T8" fmla="*/ 37 w 51"/>
                  <a:gd name="T9" fmla="*/ 55 h 124"/>
                  <a:gd name="T10" fmla="*/ 51 w 51"/>
                  <a:gd name="T11" fmla="*/ 25 h 124"/>
                  <a:gd name="T12" fmla="*/ 44 w 51"/>
                  <a:gd name="T13" fmla="*/ 0 h 124"/>
                </a:gdLst>
                <a:ahLst/>
                <a:cxnLst>
                  <a:cxn ang="0">
                    <a:pos x="T0" y="T1"/>
                  </a:cxn>
                  <a:cxn ang="0">
                    <a:pos x="T2" y="T3"/>
                  </a:cxn>
                  <a:cxn ang="0">
                    <a:pos x="T4" y="T5"/>
                  </a:cxn>
                  <a:cxn ang="0">
                    <a:pos x="T6" y="T7"/>
                  </a:cxn>
                  <a:cxn ang="0">
                    <a:pos x="T8" y="T9"/>
                  </a:cxn>
                  <a:cxn ang="0">
                    <a:pos x="T10" y="T11"/>
                  </a:cxn>
                  <a:cxn ang="0">
                    <a:pos x="T12" y="T13"/>
                  </a:cxn>
                </a:cxnLst>
                <a:rect l="0" t="0" r="r" b="b"/>
                <a:pathLst>
                  <a:path w="51" h="124">
                    <a:moveTo>
                      <a:pt x="0" y="124"/>
                    </a:moveTo>
                    <a:cubicBezTo>
                      <a:pt x="1" y="120"/>
                      <a:pt x="3" y="117"/>
                      <a:pt x="4" y="113"/>
                    </a:cubicBezTo>
                    <a:cubicBezTo>
                      <a:pt x="8" y="106"/>
                      <a:pt x="8" y="99"/>
                      <a:pt x="9" y="91"/>
                    </a:cubicBezTo>
                    <a:cubicBezTo>
                      <a:pt x="9" y="82"/>
                      <a:pt x="9" y="75"/>
                      <a:pt x="17" y="69"/>
                    </a:cubicBezTo>
                    <a:cubicBezTo>
                      <a:pt x="24" y="64"/>
                      <a:pt x="31" y="61"/>
                      <a:pt x="37" y="55"/>
                    </a:cubicBezTo>
                    <a:cubicBezTo>
                      <a:pt x="45" y="47"/>
                      <a:pt x="51" y="36"/>
                      <a:pt x="51" y="25"/>
                    </a:cubicBezTo>
                    <a:cubicBezTo>
                      <a:pt x="50" y="17"/>
                      <a:pt x="47" y="8"/>
                      <a:pt x="44" y="0"/>
                    </a:cubicBezTo>
                  </a:path>
                </a:pathLst>
              </a:custGeom>
              <a:noFill/>
              <a:ln w="7938" cap="rnd">
                <a:solidFill>
                  <a:srgbClr val="4C001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531" name="Freeform 381"/>
              <p:cNvSpPr>
                <a:spLocks/>
              </p:cNvSpPr>
              <p:nvPr/>
            </p:nvSpPr>
            <p:spPr bwMode="auto">
              <a:xfrm>
                <a:off x="3455" y="3488"/>
                <a:ext cx="263" cy="96"/>
              </a:xfrm>
              <a:custGeom>
                <a:avLst/>
                <a:gdLst>
                  <a:gd name="T0" fmla="*/ 0 w 105"/>
                  <a:gd name="T1" fmla="*/ 11 h 36"/>
                  <a:gd name="T2" fmla="*/ 32 w 105"/>
                  <a:gd name="T3" fmla="*/ 19 h 36"/>
                  <a:gd name="T4" fmla="*/ 72 w 105"/>
                  <a:gd name="T5" fmla="*/ 31 h 36"/>
                  <a:gd name="T6" fmla="*/ 105 w 105"/>
                  <a:gd name="T7" fmla="*/ 0 h 36"/>
                </a:gdLst>
                <a:ahLst/>
                <a:cxnLst>
                  <a:cxn ang="0">
                    <a:pos x="T0" y="T1"/>
                  </a:cxn>
                  <a:cxn ang="0">
                    <a:pos x="T2" y="T3"/>
                  </a:cxn>
                  <a:cxn ang="0">
                    <a:pos x="T4" y="T5"/>
                  </a:cxn>
                  <a:cxn ang="0">
                    <a:pos x="T6" y="T7"/>
                  </a:cxn>
                </a:cxnLst>
                <a:rect l="0" t="0" r="r" b="b"/>
                <a:pathLst>
                  <a:path w="105" h="36">
                    <a:moveTo>
                      <a:pt x="0" y="11"/>
                    </a:moveTo>
                    <a:cubicBezTo>
                      <a:pt x="12" y="11"/>
                      <a:pt x="21" y="14"/>
                      <a:pt x="32" y="19"/>
                    </a:cubicBezTo>
                    <a:cubicBezTo>
                      <a:pt x="45" y="26"/>
                      <a:pt x="56" y="36"/>
                      <a:pt x="72" y="31"/>
                    </a:cubicBezTo>
                    <a:cubicBezTo>
                      <a:pt x="89" y="26"/>
                      <a:pt x="92" y="11"/>
                      <a:pt x="105" y="0"/>
                    </a:cubicBezTo>
                  </a:path>
                </a:pathLst>
              </a:custGeom>
              <a:noFill/>
              <a:ln w="7938" cap="rnd">
                <a:solidFill>
                  <a:srgbClr val="4C001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532" name="Freeform 382"/>
              <p:cNvSpPr>
                <a:spLocks/>
              </p:cNvSpPr>
              <p:nvPr/>
            </p:nvSpPr>
            <p:spPr bwMode="auto">
              <a:xfrm>
                <a:off x="3380" y="3645"/>
                <a:ext cx="25" cy="24"/>
              </a:xfrm>
              <a:custGeom>
                <a:avLst/>
                <a:gdLst>
                  <a:gd name="T0" fmla="*/ 0 w 10"/>
                  <a:gd name="T1" fmla="*/ 0 h 9"/>
                  <a:gd name="T2" fmla="*/ 10 w 10"/>
                  <a:gd name="T3" fmla="*/ 9 h 9"/>
                </a:gdLst>
                <a:ahLst/>
                <a:cxnLst>
                  <a:cxn ang="0">
                    <a:pos x="T0" y="T1"/>
                  </a:cxn>
                  <a:cxn ang="0">
                    <a:pos x="T2" y="T3"/>
                  </a:cxn>
                </a:cxnLst>
                <a:rect l="0" t="0" r="r" b="b"/>
                <a:pathLst>
                  <a:path w="10" h="9">
                    <a:moveTo>
                      <a:pt x="0" y="0"/>
                    </a:moveTo>
                    <a:cubicBezTo>
                      <a:pt x="0" y="4"/>
                      <a:pt x="7" y="7"/>
                      <a:pt x="10" y="9"/>
                    </a:cubicBezTo>
                  </a:path>
                </a:pathLst>
              </a:custGeom>
              <a:noFill/>
              <a:ln w="7938" cap="rnd">
                <a:solidFill>
                  <a:srgbClr val="4C001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533" name="Freeform 383"/>
              <p:cNvSpPr>
                <a:spLocks/>
              </p:cNvSpPr>
              <p:nvPr/>
            </p:nvSpPr>
            <p:spPr bwMode="auto">
              <a:xfrm>
                <a:off x="3213" y="3168"/>
                <a:ext cx="172" cy="176"/>
              </a:xfrm>
              <a:custGeom>
                <a:avLst/>
                <a:gdLst>
                  <a:gd name="T0" fmla="*/ 0 w 69"/>
                  <a:gd name="T1" fmla="*/ 66 h 66"/>
                  <a:gd name="T2" fmla="*/ 10 w 69"/>
                  <a:gd name="T3" fmla="*/ 52 h 66"/>
                  <a:gd name="T4" fmla="*/ 50 w 69"/>
                  <a:gd name="T5" fmla="*/ 29 h 66"/>
                  <a:gd name="T6" fmla="*/ 68 w 69"/>
                  <a:gd name="T7" fmla="*/ 11 h 66"/>
                  <a:gd name="T8" fmla="*/ 69 w 69"/>
                  <a:gd name="T9" fmla="*/ 0 h 66"/>
                </a:gdLst>
                <a:ahLst/>
                <a:cxnLst>
                  <a:cxn ang="0">
                    <a:pos x="T0" y="T1"/>
                  </a:cxn>
                  <a:cxn ang="0">
                    <a:pos x="T2" y="T3"/>
                  </a:cxn>
                  <a:cxn ang="0">
                    <a:pos x="T4" y="T5"/>
                  </a:cxn>
                  <a:cxn ang="0">
                    <a:pos x="T6" y="T7"/>
                  </a:cxn>
                  <a:cxn ang="0">
                    <a:pos x="T8" y="T9"/>
                  </a:cxn>
                </a:cxnLst>
                <a:rect l="0" t="0" r="r" b="b"/>
                <a:pathLst>
                  <a:path w="69" h="66">
                    <a:moveTo>
                      <a:pt x="0" y="66"/>
                    </a:moveTo>
                    <a:cubicBezTo>
                      <a:pt x="1" y="61"/>
                      <a:pt x="6" y="55"/>
                      <a:pt x="10" y="52"/>
                    </a:cubicBezTo>
                    <a:cubicBezTo>
                      <a:pt x="21" y="40"/>
                      <a:pt x="36" y="36"/>
                      <a:pt x="50" y="29"/>
                    </a:cubicBezTo>
                    <a:cubicBezTo>
                      <a:pt x="57" y="25"/>
                      <a:pt x="66" y="19"/>
                      <a:pt x="68" y="11"/>
                    </a:cubicBezTo>
                    <a:cubicBezTo>
                      <a:pt x="69" y="7"/>
                      <a:pt x="69" y="3"/>
                      <a:pt x="69" y="0"/>
                    </a:cubicBezTo>
                  </a:path>
                </a:pathLst>
              </a:custGeom>
              <a:noFill/>
              <a:ln w="7938" cap="rnd">
                <a:solidFill>
                  <a:srgbClr val="4C001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534" name="Freeform 384"/>
              <p:cNvSpPr>
                <a:spLocks/>
              </p:cNvSpPr>
              <p:nvPr/>
            </p:nvSpPr>
            <p:spPr bwMode="auto">
              <a:xfrm>
                <a:off x="3503" y="3083"/>
                <a:ext cx="240" cy="149"/>
              </a:xfrm>
              <a:custGeom>
                <a:avLst/>
                <a:gdLst>
                  <a:gd name="T0" fmla="*/ 0 w 96"/>
                  <a:gd name="T1" fmla="*/ 56 h 56"/>
                  <a:gd name="T2" fmla="*/ 10 w 96"/>
                  <a:gd name="T3" fmla="*/ 51 h 56"/>
                  <a:gd name="T4" fmla="*/ 30 w 96"/>
                  <a:gd name="T5" fmla="*/ 46 h 56"/>
                  <a:gd name="T6" fmla="*/ 41 w 96"/>
                  <a:gd name="T7" fmla="*/ 43 h 56"/>
                  <a:gd name="T8" fmla="*/ 55 w 96"/>
                  <a:gd name="T9" fmla="*/ 30 h 56"/>
                  <a:gd name="T10" fmla="*/ 84 w 96"/>
                  <a:gd name="T11" fmla="*/ 7 h 56"/>
                  <a:gd name="T12" fmla="*/ 96 w 96"/>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96" h="56">
                    <a:moveTo>
                      <a:pt x="0" y="56"/>
                    </a:moveTo>
                    <a:cubicBezTo>
                      <a:pt x="4" y="55"/>
                      <a:pt x="6" y="52"/>
                      <a:pt x="10" y="51"/>
                    </a:cubicBezTo>
                    <a:cubicBezTo>
                      <a:pt x="17" y="49"/>
                      <a:pt x="23" y="49"/>
                      <a:pt x="30" y="46"/>
                    </a:cubicBezTo>
                    <a:cubicBezTo>
                      <a:pt x="33" y="45"/>
                      <a:pt x="37" y="44"/>
                      <a:pt x="41" y="43"/>
                    </a:cubicBezTo>
                    <a:cubicBezTo>
                      <a:pt x="47" y="41"/>
                      <a:pt x="51" y="35"/>
                      <a:pt x="55" y="30"/>
                    </a:cubicBezTo>
                    <a:cubicBezTo>
                      <a:pt x="63" y="21"/>
                      <a:pt x="73" y="12"/>
                      <a:pt x="84" y="7"/>
                    </a:cubicBezTo>
                    <a:cubicBezTo>
                      <a:pt x="89" y="6"/>
                      <a:pt x="93" y="6"/>
                      <a:pt x="96" y="0"/>
                    </a:cubicBezTo>
                  </a:path>
                </a:pathLst>
              </a:custGeom>
              <a:noFill/>
              <a:ln w="7938" cap="rnd">
                <a:solidFill>
                  <a:srgbClr val="4C001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535" name="Freeform 385"/>
              <p:cNvSpPr>
                <a:spLocks/>
              </p:cNvSpPr>
              <p:nvPr/>
            </p:nvSpPr>
            <p:spPr bwMode="auto">
              <a:xfrm>
                <a:off x="2895" y="3501"/>
                <a:ext cx="300" cy="51"/>
              </a:xfrm>
              <a:custGeom>
                <a:avLst/>
                <a:gdLst>
                  <a:gd name="T0" fmla="*/ 0 w 120"/>
                  <a:gd name="T1" fmla="*/ 0 h 19"/>
                  <a:gd name="T2" fmla="*/ 11 w 120"/>
                  <a:gd name="T3" fmla="*/ 4 h 19"/>
                  <a:gd name="T4" fmla="*/ 37 w 120"/>
                  <a:gd name="T5" fmla="*/ 5 h 19"/>
                  <a:gd name="T6" fmla="*/ 87 w 120"/>
                  <a:gd name="T7" fmla="*/ 12 h 19"/>
                  <a:gd name="T8" fmla="*/ 98 w 120"/>
                  <a:gd name="T9" fmla="*/ 15 h 19"/>
                  <a:gd name="T10" fmla="*/ 107 w 120"/>
                  <a:gd name="T11" fmla="*/ 16 h 19"/>
                  <a:gd name="T12" fmla="*/ 120 w 120"/>
                  <a:gd name="T13" fmla="*/ 18 h 19"/>
                </a:gdLst>
                <a:ahLst/>
                <a:cxnLst>
                  <a:cxn ang="0">
                    <a:pos x="T0" y="T1"/>
                  </a:cxn>
                  <a:cxn ang="0">
                    <a:pos x="T2" y="T3"/>
                  </a:cxn>
                  <a:cxn ang="0">
                    <a:pos x="T4" y="T5"/>
                  </a:cxn>
                  <a:cxn ang="0">
                    <a:pos x="T6" y="T7"/>
                  </a:cxn>
                  <a:cxn ang="0">
                    <a:pos x="T8" y="T9"/>
                  </a:cxn>
                  <a:cxn ang="0">
                    <a:pos x="T10" y="T11"/>
                  </a:cxn>
                  <a:cxn ang="0">
                    <a:pos x="T12" y="T13"/>
                  </a:cxn>
                </a:cxnLst>
                <a:rect l="0" t="0" r="r" b="b"/>
                <a:pathLst>
                  <a:path w="120" h="19">
                    <a:moveTo>
                      <a:pt x="0" y="0"/>
                    </a:moveTo>
                    <a:cubicBezTo>
                      <a:pt x="3" y="3"/>
                      <a:pt x="7" y="3"/>
                      <a:pt x="11" y="4"/>
                    </a:cubicBezTo>
                    <a:cubicBezTo>
                      <a:pt x="20" y="5"/>
                      <a:pt x="28" y="6"/>
                      <a:pt x="37" y="5"/>
                    </a:cubicBezTo>
                    <a:cubicBezTo>
                      <a:pt x="54" y="4"/>
                      <a:pt x="70" y="7"/>
                      <a:pt x="87" y="12"/>
                    </a:cubicBezTo>
                    <a:cubicBezTo>
                      <a:pt x="91" y="13"/>
                      <a:pt x="94" y="15"/>
                      <a:pt x="98" y="15"/>
                    </a:cubicBezTo>
                    <a:cubicBezTo>
                      <a:pt x="101" y="16"/>
                      <a:pt x="104" y="15"/>
                      <a:pt x="107" y="16"/>
                    </a:cubicBezTo>
                    <a:cubicBezTo>
                      <a:pt x="111" y="16"/>
                      <a:pt x="111" y="19"/>
                      <a:pt x="120" y="18"/>
                    </a:cubicBezTo>
                  </a:path>
                </a:pathLst>
              </a:custGeom>
              <a:noFill/>
              <a:ln w="7938" cap="rnd">
                <a:solidFill>
                  <a:srgbClr val="4C001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536" name="Freeform 386"/>
              <p:cNvSpPr>
                <a:spLocks/>
              </p:cNvSpPr>
              <p:nvPr/>
            </p:nvSpPr>
            <p:spPr bwMode="auto">
              <a:xfrm>
                <a:off x="3863" y="3491"/>
                <a:ext cx="40" cy="16"/>
              </a:xfrm>
              <a:custGeom>
                <a:avLst/>
                <a:gdLst>
                  <a:gd name="T0" fmla="*/ 0 w 16"/>
                  <a:gd name="T1" fmla="*/ 0 h 6"/>
                  <a:gd name="T2" fmla="*/ 16 w 16"/>
                  <a:gd name="T3" fmla="*/ 5 h 6"/>
                </a:gdLst>
                <a:ahLst/>
                <a:cxnLst>
                  <a:cxn ang="0">
                    <a:pos x="T0" y="T1"/>
                  </a:cxn>
                  <a:cxn ang="0">
                    <a:pos x="T2" y="T3"/>
                  </a:cxn>
                </a:cxnLst>
                <a:rect l="0" t="0" r="r" b="b"/>
                <a:pathLst>
                  <a:path w="16" h="6">
                    <a:moveTo>
                      <a:pt x="0" y="0"/>
                    </a:moveTo>
                    <a:cubicBezTo>
                      <a:pt x="5" y="6"/>
                      <a:pt x="11" y="1"/>
                      <a:pt x="16" y="5"/>
                    </a:cubicBezTo>
                  </a:path>
                </a:pathLst>
              </a:custGeom>
              <a:noFill/>
              <a:ln w="7938" cap="rnd">
                <a:solidFill>
                  <a:srgbClr val="4C001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537" name="Freeform 387"/>
              <p:cNvSpPr>
                <a:spLocks/>
              </p:cNvSpPr>
              <p:nvPr/>
            </p:nvSpPr>
            <p:spPr bwMode="auto">
              <a:xfrm>
                <a:off x="3905" y="2944"/>
                <a:ext cx="185" cy="355"/>
              </a:xfrm>
              <a:custGeom>
                <a:avLst/>
                <a:gdLst>
                  <a:gd name="T0" fmla="*/ 0 w 74"/>
                  <a:gd name="T1" fmla="*/ 133 h 133"/>
                  <a:gd name="T2" fmla="*/ 17 w 74"/>
                  <a:gd name="T3" fmla="*/ 127 h 133"/>
                  <a:gd name="T4" fmla="*/ 23 w 74"/>
                  <a:gd name="T5" fmla="*/ 100 h 133"/>
                  <a:gd name="T6" fmla="*/ 38 w 74"/>
                  <a:gd name="T7" fmla="*/ 77 h 133"/>
                  <a:gd name="T8" fmla="*/ 48 w 74"/>
                  <a:gd name="T9" fmla="*/ 70 h 133"/>
                  <a:gd name="T10" fmla="*/ 59 w 74"/>
                  <a:gd name="T11" fmla="*/ 59 h 133"/>
                  <a:gd name="T12" fmla="*/ 74 w 74"/>
                  <a:gd name="T13" fmla="*/ 38 h 133"/>
                  <a:gd name="T14" fmla="*/ 74 w 74"/>
                  <a:gd name="T15" fmla="*/ 21 h 133"/>
                  <a:gd name="T16" fmla="*/ 66 w 74"/>
                  <a:gd name="T17"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133">
                    <a:moveTo>
                      <a:pt x="0" y="133"/>
                    </a:moveTo>
                    <a:cubicBezTo>
                      <a:pt x="5" y="132"/>
                      <a:pt x="12" y="131"/>
                      <a:pt x="17" y="127"/>
                    </a:cubicBezTo>
                    <a:cubicBezTo>
                      <a:pt x="25" y="121"/>
                      <a:pt x="20" y="109"/>
                      <a:pt x="23" y="100"/>
                    </a:cubicBezTo>
                    <a:cubicBezTo>
                      <a:pt x="25" y="91"/>
                      <a:pt x="32" y="82"/>
                      <a:pt x="38" y="77"/>
                    </a:cubicBezTo>
                    <a:cubicBezTo>
                      <a:pt x="42" y="74"/>
                      <a:pt x="45" y="73"/>
                      <a:pt x="48" y="70"/>
                    </a:cubicBezTo>
                    <a:cubicBezTo>
                      <a:pt x="52" y="67"/>
                      <a:pt x="55" y="62"/>
                      <a:pt x="59" y="59"/>
                    </a:cubicBezTo>
                    <a:cubicBezTo>
                      <a:pt x="65" y="53"/>
                      <a:pt x="73" y="47"/>
                      <a:pt x="74" y="38"/>
                    </a:cubicBezTo>
                    <a:cubicBezTo>
                      <a:pt x="74" y="32"/>
                      <a:pt x="74" y="26"/>
                      <a:pt x="74" y="21"/>
                    </a:cubicBezTo>
                    <a:cubicBezTo>
                      <a:pt x="74" y="14"/>
                      <a:pt x="71" y="5"/>
                      <a:pt x="66" y="0"/>
                    </a:cubicBezTo>
                  </a:path>
                </a:pathLst>
              </a:custGeom>
              <a:noFill/>
              <a:ln w="7938" cap="rnd">
                <a:solidFill>
                  <a:srgbClr val="4C001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538" name="Freeform 388"/>
              <p:cNvSpPr>
                <a:spLocks/>
              </p:cNvSpPr>
              <p:nvPr/>
            </p:nvSpPr>
            <p:spPr bwMode="auto">
              <a:xfrm>
                <a:off x="3908" y="3421"/>
                <a:ext cx="217" cy="75"/>
              </a:xfrm>
              <a:custGeom>
                <a:avLst/>
                <a:gdLst>
                  <a:gd name="T0" fmla="*/ 0 w 87"/>
                  <a:gd name="T1" fmla="*/ 10 h 28"/>
                  <a:gd name="T2" fmla="*/ 9 w 87"/>
                  <a:gd name="T3" fmla="*/ 9 h 28"/>
                  <a:gd name="T4" fmla="*/ 20 w 87"/>
                  <a:gd name="T5" fmla="*/ 7 h 28"/>
                  <a:gd name="T6" fmla="*/ 27 w 87"/>
                  <a:gd name="T7" fmla="*/ 2 h 28"/>
                  <a:gd name="T8" fmla="*/ 40 w 87"/>
                  <a:gd name="T9" fmla="*/ 1 h 28"/>
                  <a:gd name="T10" fmla="*/ 58 w 87"/>
                  <a:gd name="T11" fmla="*/ 7 h 28"/>
                  <a:gd name="T12" fmla="*/ 65 w 87"/>
                  <a:gd name="T13" fmla="*/ 9 h 28"/>
                  <a:gd name="T14" fmla="*/ 72 w 87"/>
                  <a:gd name="T15" fmla="*/ 20 h 28"/>
                  <a:gd name="T16" fmla="*/ 82 w 87"/>
                  <a:gd name="T17" fmla="*/ 25 h 28"/>
                  <a:gd name="T18" fmla="*/ 87 w 87"/>
                  <a:gd name="T19"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28">
                    <a:moveTo>
                      <a:pt x="0" y="10"/>
                    </a:moveTo>
                    <a:cubicBezTo>
                      <a:pt x="3" y="10"/>
                      <a:pt x="6" y="9"/>
                      <a:pt x="9" y="9"/>
                    </a:cubicBezTo>
                    <a:cubicBezTo>
                      <a:pt x="13" y="9"/>
                      <a:pt x="16" y="9"/>
                      <a:pt x="20" y="7"/>
                    </a:cubicBezTo>
                    <a:cubicBezTo>
                      <a:pt x="22" y="6"/>
                      <a:pt x="25" y="3"/>
                      <a:pt x="27" y="2"/>
                    </a:cubicBezTo>
                    <a:cubicBezTo>
                      <a:pt x="31" y="0"/>
                      <a:pt x="36" y="1"/>
                      <a:pt x="40" y="1"/>
                    </a:cubicBezTo>
                    <a:cubicBezTo>
                      <a:pt x="46" y="3"/>
                      <a:pt x="52" y="5"/>
                      <a:pt x="58" y="7"/>
                    </a:cubicBezTo>
                    <a:cubicBezTo>
                      <a:pt x="60" y="8"/>
                      <a:pt x="63" y="7"/>
                      <a:pt x="65" y="9"/>
                    </a:cubicBezTo>
                    <a:cubicBezTo>
                      <a:pt x="68" y="12"/>
                      <a:pt x="68" y="18"/>
                      <a:pt x="72" y="20"/>
                    </a:cubicBezTo>
                    <a:cubicBezTo>
                      <a:pt x="74" y="23"/>
                      <a:pt x="79" y="23"/>
                      <a:pt x="82" y="25"/>
                    </a:cubicBezTo>
                    <a:cubicBezTo>
                      <a:pt x="84" y="26"/>
                      <a:pt x="87" y="28"/>
                      <a:pt x="87" y="28"/>
                    </a:cubicBezTo>
                  </a:path>
                </a:pathLst>
              </a:custGeom>
              <a:noFill/>
              <a:ln w="7938" cap="rnd">
                <a:solidFill>
                  <a:srgbClr val="4C001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539" name="Freeform 389"/>
              <p:cNvSpPr>
                <a:spLocks/>
              </p:cNvSpPr>
              <p:nvPr/>
            </p:nvSpPr>
            <p:spPr bwMode="auto">
              <a:xfrm>
                <a:off x="3988" y="3227"/>
                <a:ext cx="137" cy="194"/>
              </a:xfrm>
              <a:custGeom>
                <a:avLst/>
                <a:gdLst>
                  <a:gd name="T0" fmla="*/ 0 w 55"/>
                  <a:gd name="T1" fmla="*/ 73 h 73"/>
                  <a:gd name="T2" fmla="*/ 11 w 55"/>
                  <a:gd name="T3" fmla="*/ 67 h 73"/>
                  <a:gd name="T4" fmla="*/ 16 w 55"/>
                  <a:gd name="T5" fmla="*/ 56 h 73"/>
                  <a:gd name="T6" fmla="*/ 25 w 55"/>
                  <a:gd name="T7" fmla="*/ 42 h 73"/>
                  <a:gd name="T8" fmla="*/ 38 w 55"/>
                  <a:gd name="T9" fmla="*/ 30 h 73"/>
                  <a:gd name="T10" fmla="*/ 47 w 55"/>
                  <a:gd name="T11" fmla="*/ 12 h 73"/>
                  <a:gd name="T12" fmla="*/ 50 w 55"/>
                  <a:gd name="T13" fmla="*/ 3 h 73"/>
                  <a:gd name="T14" fmla="*/ 55 w 55"/>
                  <a:gd name="T15" fmla="*/ 0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73">
                    <a:moveTo>
                      <a:pt x="0" y="73"/>
                    </a:moveTo>
                    <a:cubicBezTo>
                      <a:pt x="4" y="73"/>
                      <a:pt x="9" y="70"/>
                      <a:pt x="11" y="67"/>
                    </a:cubicBezTo>
                    <a:cubicBezTo>
                      <a:pt x="14" y="63"/>
                      <a:pt x="15" y="59"/>
                      <a:pt x="16" y="56"/>
                    </a:cubicBezTo>
                    <a:cubicBezTo>
                      <a:pt x="18" y="51"/>
                      <a:pt x="22" y="47"/>
                      <a:pt x="25" y="42"/>
                    </a:cubicBezTo>
                    <a:cubicBezTo>
                      <a:pt x="29" y="38"/>
                      <a:pt x="33" y="34"/>
                      <a:pt x="38" y="30"/>
                    </a:cubicBezTo>
                    <a:cubicBezTo>
                      <a:pt x="42" y="25"/>
                      <a:pt x="44" y="19"/>
                      <a:pt x="47" y="12"/>
                    </a:cubicBezTo>
                    <a:cubicBezTo>
                      <a:pt x="48" y="9"/>
                      <a:pt x="48" y="5"/>
                      <a:pt x="50" y="3"/>
                    </a:cubicBezTo>
                    <a:cubicBezTo>
                      <a:pt x="52" y="2"/>
                      <a:pt x="54" y="3"/>
                      <a:pt x="55" y="0"/>
                    </a:cubicBezTo>
                  </a:path>
                </a:pathLst>
              </a:custGeom>
              <a:noFill/>
              <a:ln w="7938" cap="rnd">
                <a:solidFill>
                  <a:srgbClr val="4C001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540" name="Freeform 390"/>
              <p:cNvSpPr>
                <a:spLocks/>
              </p:cNvSpPr>
              <p:nvPr/>
            </p:nvSpPr>
            <p:spPr bwMode="auto">
              <a:xfrm>
                <a:off x="3908" y="3491"/>
                <a:ext cx="57" cy="13"/>
              </a:xfrm>
              <a:custGeom>
                <a:avLst/>
                <a:gdLst>
                  <a:gd name="T0" fmla="*/ 0 w 23"/>
                  <a:gd name="T1" fmla="*/ 4 h 5"/>
                  <a:gd name="T2" fmla="*/ 3 w 23"/>
                  <a:gd name="T3" fmla="*/ 1 h 5"/>
                  <a:gd name="T4" fmla="*/ 11 w 23"/>
                  <a:gd name="T5" fmla="*/ 2 h 5"/>
                  <a:gd name="T6" fmla="*/ 18 w 23"/>
                  <a:gd name="T7" fmla="*/ 2 h 5"/>
                  <a:gd name="T8" fmla="*/ 23 w 23"/>
                  <a:gd name="T9" fmla="*/ 0 h 5"/>
                </a:gdLst>
                <a:ahLst/>
                <a:cxnLst>
                  <a:cxn ang="0">
                    <a:pos x="T0" y="T1"/>
                  </a:cxn>
                  <a:cxn ang="0">
                    <a:pos x="T2" y="T3"/>
                  </a:cxn>
                  <a:cxn ang="0">
                    <a:pos x="T4" y="T5"/>
                  </a:cxn>
                  <a:cxn ang="0">
                    <a:pos x="T6" y="T7"/>
                  </a:cxn>
                  <a:cxn ang="0">
                    <a:pos x="T8" y="T9"/>
                  </a:cxn>
                </a:cxnLst>
                <a:rect l="0" t="0" r="r" b="b"/>
                <a:pathLst>
                  <a:path w="23" h="5">
                    <a:moveTo>
                      <a:pt x="0" y="4"/>
                    </a:moveTo>
                    <a:cubicBezTo>
                      <a:pt x="1" y="5"/>
                      <a:pt x="2" y="2"/>
                      <a:pt x="3" y="1"/>
                    </a:cubicBezTo>
                    <a:cubicBezTo>
                      <a:pt x="6" y="0"/>
                      <a:pt x="8" y="1"/>
                      <a:pt x="11" y="2"/>
                    </a:cubicBezTo>
                    <a:cubicBezTo>
                      <a:pt x="13" y="2"/>
                      <a:pt x="15" y="3"/>
                      <a:pt x="18" y="2"/>
                    </a:cubicBezTo>
                    <a:cubicBezTo>
                      <a:pt x="20" y="1"/>
                      <a:pt x="20" y="0"/>
                      <a:pt x="23" y="0"/>
                    </a:cubicBezTo>
                  </a:path>
                </a:pathLst>
              </a:custGeom>
              <a:noFill/>
              <a:ln w="7938" cap="rnd">
                <a:solidFill>
                  <a:srgbClr val="4C001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541" name="Freeform 391"/>
              <p:cNvSpPr>
                <a:spLocks/>
              </p:cNvSpPr>
              <p:nvPr/>
            </p:nvSpPr>
            <p:spPr bwMode="auto">
              <a:xfrm>
                <a:off x="3908" y="3661"/>
                <a:ext cx="185" cy="80"/>
              </a:xfrm>
              <a:custGeom>
                <a:avLst/>
                <a:gdLst>
                  <a:gd name="T0" fmla="*/ 0 w 74"/>
                  <a:gd name="T1" fmla="*/ 30 h 30"/>
                  <a:gd name="T2" fmla="*/ 5 w 74"/>
                  <a:gd name="T3" fmla="*/ 25 h 30"/>
                  <a:gd name="T4" fmla="*/ 22 w 74"/>
                  <a:gd name="T5" fmla="*/ 13 h 30"/>
                  <a:gd name="T6" fmla="*/ 52 w 74"/>
                  <a:gd name="T7" fmla="*/ 0 h 30"/>
                  <a:gd name="T8" fmla="*/ 65 w 74"/>
                  <a:gd name="T9" fmla="*/ 1 h 30"/>
                  <a:gd name="T10" fmla="*/ 74 w 74"/>
                  <a:gd name="T11" fmla="*/ 5 h 30"/>
                </a:gdLst>
                <a:ahLst/>
                <a:cxnLst>
                  <a:cxn ang="0">
                    <a:pos x="T0" y="T1"/>
                  </a:cxn>
                  <a:cxn ang="0">
                    <a:pos x="T2" y="T3"/>
                  </a:cxn>
                  <a:cxn ang="0">
                    <a:pos x="T4" y="T5"/>
                  </a:cxn>
                  <a:cxn ang="0">
                    <a:pos x="T6" y="T7"/>
                  </a:cxn>
                  <a:cxn ang="0">
                    <a:pos x="T8" y="T9"/>
                  </a:cxn>
                  <a:cxn ang="0">
                    <a:pos x="T10" y="T11"/>
                  </a:cxn>
                </a:cxnLst>
                <a:rect l="0" t="0" r="r" b="b"/>
                <a:pathLst>
                  <a:path w="74" h="30">
                    <a:moveTo>
                      <a:pt x="0" y="30"/>
                    </a:moveTo>
                    <a:cubicBezTo>
                      <a:pt x="2" y="29"/>
                      <a:pt x="3" y="26"/>
                      <a:pt x="5" y="25"/>
                    </a:cubicBezTo>
                    <a:cubicBezTo>
                      <a:pt x="10" y="20"/>
                      <a:pt x="16" y="16"/>
                      <a:pt x="22" y="13"/>
                    </a:cubicBezTo>
                    <a:cubicBezTo>
                      <a:pt x="32" y="7"/>
                      <a:pt x="40" y="0"/>
                      <a:pt x="52" y="0"/>
                    </a:cubicBezTo>
                    <a:cubicBezTo>
                      <a:pt x="57" y="1"/>
                      <a:pt x="61" y="0"/>
                      <a:pt x="65" y="1"/>
                    </a:cubicBezTo>
                    <a:cubicBezTo>
                      <a:pt x="68" y="3"/>
                      <a:pt x="71" y="4"/>
                      <a:pt x="74" y="5"/>
                    </a:cubicBezTo>
                  </a:path>
                </a:pathLst>
              </a:custGeom>
              <a:noFill/>
              <a:ln w="7938" cap="rnd">
                <a:solidFill>
                  <a:srgbClr val="4C001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grpSp>
        <p:grpSp>
          <p:nvGrpSpPr>
            <p:cNvPr id="8" name="Group 392"/>
            <p:cNvGrpSpPr>
              <a:grpSpLocks/>
            </p:cNvGrpSpPr>
            <p:nvPr/>
          </p:nvGrpSpPr>
          <p:grpSpPr bwMode="auto">
            <a:xfrm>
              <a:off x="6356350" y="4592638"/>
              <a:ext cx="1793875" cy="1952625"/>
              <a:chOff x="4059" y="2893"/>
              <a:chExt cx="1130" cy="1230"/>
            </a:xfrm>
          </p:grpSpPr>
          <p:sp>
            <p:nvSpPr>
              <p:cNvPr id="179" name="Freeform 393"/>
              <p:cNvSpPr>
                <a:spLocks/>
              </p:cNvSpPr>
              <p:nvPr/>
            </p:nvSpPr>
            <p:spPr bwMode="auto">
              <a:xfrm>
                <a:off x="4059" y="3592"/>
                <a:ext cx="753" cy="531"/>
              </a:xfrm>
              <a:custGeom>
                <a:avLst/>
                <a:gdLst>
                  <a:gd name="T0" fmla="*/ 36 w 301"/>
                  <a:gd name="T1" fmla="*/ 8 h 199"/>
                  <a:gd name="T2" fmla="*/ 0 w 301"/>
                  <a:gd name="T3" fmla="*/ 0 h 199"/>
                  <a:gd name="T4" fmla="*/ 0 w 301"/>
                  <a:gd name="T5" fmla="*/ 106 h 199"/>
                  <a:gd name="T6" fmla="*/ 301 w 301"/>
                  <a:gd name="T7" fmla="*/ 199 h 199"/>
                  <a:gd name="T8" fmla="*/ 301 w 301"/>
                  <a:gd name="T9" fmla="*/ 92 h 199"/>
                  <a:gd name="T10" fmla="*/ 272 w 301"/>
                  <a:gd name="T11" fmla="*/ 75 h 199"/>
                  <a:gd name="T12" fmla="*/ 127 w 301"/>
                  <a:gd name="T13" fmla="*/ 31 h 199"/>
                  <a:gd name="T14" fmla="*/ 36 w 301"/>
                  <a:gd name="T15" fmla="*/ 8 h 1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1" h="199">
                    <a:moveTo>
                      <a:pt x="36" y="8"/>
                    </a:moveTo>
                    <a:cubicBezTo>
                      <a:pt x="27" y="3"/>
                      <a:pt x="15" y="1"/>
                      <a:pt x="0" y="0"/>
                    </a:cubicBezTo>
                    <a:cubicBezTo>
                      <a:pt x="0" y="106"/>
                      <a:pt x="0" y="106"/>
                      <a:pt x="0" y="106"/>
                    </a:cubicBezTo>
                    <a:cubicBezTo>
                      <a:pt x="301" y="199"/>
                      <a:pt x="301" y="199"/>
                      <a:pt x="301" y="199"/>
                    </a:cubicBezTo>
                    <a:cubicBezTo>
                      <a:pt x="301" y="92"/>
                      <a:pt x="301" y="92"/>
                      <a:pt x="301" y="92"/>
                    </a:cubicBezTo>
                    <a:cubicBezTo>
                      <a:pt x="301" y="92"/>
                      <a:pt x="287" y="80"/>
                      <a:pt x="272" y="75"/>
                    </a:cubicBezTo>
                    <a:cubicBezTo>
                      <a:pt x="257" y="70"/>
                      <a:pt x="147" y="41"/>
                      <a:pt x="127" y="31"/>
                    </a:cubicBezTo>
                    <a:cubicBezTo>
                      <a:pt x="107" y="21"/>
                      <a:pt x="58" y="21"/>
                      <a:pt x="36" y="8"/>
                    </a:cubicBezTo>
                    <a:close/>
                  </a:path>
                </a:pathLst>
              </a:custGeom>
              <a:solidFill>
                <a:srgbClr val="FFF1C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180" name="Freeform 394"/>
              <p:cNvSpPr>
                <a:spLocks/>
              </p:cNvSpPr>
              <p:nvPr/>
            </p:nvSpPr>
            <p:spPr bwMode="auto">
              <a:xfrm>
                <a:off x="4059" y="2917"/>
                <a:ext cx="1125" cy="182"/>
              </a:xfrm>
              <a:custGeom>
                <a:avLst/>
                <a:gdLst>
                  <a:gd name="T0" fmla="*/ 244 w 450"/>
                  <a:gd name="T1" fmla="*/ 6 h 68"/>
                  <a:gd name="T2" fmla="*/ 132 w 450"/>
                  <a:gd name="T3" fmla="*/ 12 h 68"/>
                  <a:gd name="T4" fmla="*/ 82 w 450"/>
                  <a:gd name="T5" fmla="*/ 16 h 68"/>
                  <a:gd name="T6" fmla="*/ 80 w 450"/>
                  <a:gd name="T7" fmla="*/ 17 h 68"/>
                  <a:gd name="T8" fmla="*/ 0 w 450"/>
                  <a:gd name="T9" fmla="*/ 64 h 68"/>
                  <a:gd name="T10" fmla="*/ 0 w 450"/>
                  <a:gd name="T11" fmla="*/ 66 h 68"/>
                  <a:gd name="T12" fmla="*/ 301 w 450"/>
                  <a:gd name="T13" fmla="*/ 68 h 68"/>
                  <a:gd name="T14" fmla="*/ 301 w 450"/>
                  <a:gd name="T15" fmla="*/ 68 h 68"/>
                  <a:gd name="T16" fmla="*/ 339 w 450"/>
                  <a:gd name="T17" fmla="*/ 53 h 68"/>
                  <a:gd name="T18" fmla="*/ 376 w 450"/>
                  <a:gd name="T19" fmla="*/ 34 h 68"/>
                  <a:gd name="T20" fmla="*/ 420 w 450"/>
                  <a:gd name="T21" fmla="*/ 20 h 68"/>
                  <a:gd name="T22" fmla="*/ 450 w 450"/>
                  <a:gd name="T23" fmla="*/ 6 h 68"/>
                  <a:gd name="T24" fmla="*/ 450 w 450"/>
                  <a:gd name="T25" fmla="*/ 6 h 68"/>
                  <a:gd name="T26" fmla="*/ 345 w 450"/>
                  <a:gd name="T27" fmla="*/ 1 h 68"/>
                  <a:gd name="T28" fmla="*/ 244 w 450"/>
                  <a:gd name="T29" fmla="*/ 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0" h="68">
                    <a:moveTo>
                      <a:pt x="244" y="6"/>
                    </a:moveTo>
                    <a:cubicBezTo>
                      <a:pt x="202" y="7"/>
                      <a:pt x="172" y="7"/>
                      <a:pt x="132" y="12"/>
                    </a:cubicBezTo>
                    <a:cubicBezTo>
                      <a:pt x="120" y="13"/>
                      <a:pt x="94" y="14"/>
                      <a:pt x="82" y="16"/>
                    </a:cubicBezTo>
                    <a:cubicBezTo>
                      <a:pt x="81" y="16"/>
                      <a:pt x="81" y="17"/>
                      <a:pt x="80" y="17"/>
                    </a:cubicBezTo>
                    <a:cubicBezTo>
                      <a:pt x="40" y="36"/>
                      <a:pt x="1" y="60"/>
                      <a:pt x="0" y="64"/>
                    </a:cubicBezTo>
                    <a:cubicBezTo>
                      <a:pt x="0" y="66"/>
                      <a:pt x="0" y="66"/>
                      <a:pt x="0" y="66"/>
                    </a:cubicBezTo>
                    <a:cubicBezTo>
                      <a:pt x="108" y="53"/>
                      <a:pt x="231" y="54"/>
                      <a:pt x="301" y="68"/>
                    </a:cubicBezTo>
                    <a:cubicBezTo>
                      <a:pt x="301" y="68"/>
                      <a:pt x="301" y="68"/>
                      <a:pt x="301" y="68"/>
                    </a:cubicBezTo>
                    <a:cubicBezTo>
                      <a:pt x="339" y="53"/>
                      <a:pt x="339" y="53"/>
                      <a:pt x="339" y="53"/>
                    </a:cubicBezTo>
                    <a:cubicBezTo>
                      <a:pt x="339" y="53"/>
                      <a:pt x="362" y="40"/>
                      <a:pt x="376" y="34"/>
                    </a:cubicBezTo>
                    <a:cubicBezTo>
                      <a:pt x="390" y="29"/>
                      <a:pt x="401" y="29"/>
                      <a:pt x="420" y="20"/>
                    </a:cubicBezTo>
                    <a:cubicBezTo>
                      <a:pt x="439" y="12"/>
                      <a:pt x="450" y="6"/>
                      <a:pt x="450" y="6"/>
                    </a:cubicBezTo>
                    <a:cubicBezTo>
                      <a:pt x="450" y="6"/>
                      <a:pt x="450" y="6"/>
                      <a:pt x="450" y="6"/>
                    </a:cubicBezTo>
                    <a:cubicBezTo>
                      <a:pt x="424" y="1"/>
                      <a:pt x="384" y="3"/>
                      <a:pt x="345" y="1"/>
                    </a:cubicBezTo>
                    <a:cubicBezTo>
                      <a:pt x="313" y="0"/>
                      <a:pt x="279" y="5"/>
                      <a:pt x="244" y="6"/>
                    </a:cubicBezTo>
                    <a:close/>
                  </a:path>
                </a:pathLst>
              </a:custGeom>
              <a:solidFill>
                <a:srgbClr val="E7D08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181" name="Freeform 395"/>
              <p:cNvSpPr>
                <a:spLocks/>
              </p:cNvSpPr>
              <p:nvPr/>
            </p:nvSpPr>
            <p:spPr bwMode="auto">
              <a:xfrm>
                <a:off x="4812" y="3264"/>
                <a:ext cx="372" cy="571"/>
              </a:xfrm>
              <a:custGeom>
                <a:avLst/>
                <a:gdLst>
                  <a:gd name="T0" fmla="*/ 142 w 149"/>
                  <a:gd name="T1" fmla="*/ 4 h 214"/>
                  <a:gd name="T2" fmla="*/ 126 w 149"/>
                  <a:gd name="T3" fmla="*/ 15 h 214"/>
                  <a:gd name="T4" fmla="*/ 100 w 149"/>
                  <a:gd name="T5" fmla="*/ 20 h 214"/>
                  <a:gd name="T6" fmla="*/ 43 w 149"/>
                  <a:gd name="T7" fmla="*/ 46 h 214"/>
                  <a:gd name="T8" fmla="*/ 19 w 149"/>
                  <a:gd name="T9" fmla="*/ 54 h 214"/>
                  <a:gd name="T10" fmla="*/ 0 w 149"/>
                  <a:gd name="T11" fmla="*/ 62 h 214"/>
                  <a:gd name="T12" fmla="*/ 0 w 149"/>
                  <a:gd name="T13" fmla="*/ 214 h 214"/>
                  <a:gd name="T14" fmla="*/ 20 w 149"/>
                  <a:gd name="T15" fmla="*/ 205 h 214"/>
                  <a:gd name="T16" fmla="*/ 34 w 149"/>
                  <a:gd name="T17" fmla="*/ 200 h 214"/>
                  <a:gd name="T18" fmla="*/ 49 w 149"/>
                  <a:gd name="T19" fmla="*/ 189 h 214"/>
                  <a:gd name="T20" fmla="*/ 66 w 149"/>
                  <a:gd name="T21" fmla="*/ 181 h 214"/>
                  <a:gd name="T22" fmla="*/ 76 w 149"/>
                  <a:gd name="T23" fmla="*/ 172 h 214"/>
                  <a:gd name="T24" fmla="*/ 107 w 149"/>
                  <a:gd name="T25" fmla="*/ 159 h 214"/>
                  <a:gd name="T26" fmla="*/ 130 w 149"/>
                  <a:gd name="T27" fmla="*/ 141 h 214"/>
                  <a:gd name="T28" fmla="*/ 142 w 149"/>
                  <a:gd name="T29" fmla="*/ 129 h 214"/>
                  <a:gd name="T30" fmla="*/ 149 w 149"/>
                  <a:gd name="T31" fmla="*/ 128 h 214"/>
                  <a:gd name="T32" fmla="*/ 149 w 149"/>
                  <a:gd name="T33" fmla="*/ 0 h 214"/>
                  <a:gd name="T34" fmla="*/ 142 w 149"/>
                  <a:gd name="T35" fmla="*/ 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214">
                    <a:moveTo>
                      <a:pt x="142" y="4"/>
                    </a:moveTo>
                    <a:cubicBezTo>
                      <a:pt x="136" y="8"/>
                      <a:pt x="132" y="12"/>
                      <a:pt x="126" y="15"/>
                    </a:cubicBezTo>
                    <a:cubicBezTo>
                      <a:pt x="118" y="19"/>
                      <a:pt x="109" y="18"/>
                      <a:pt x="100" y="20"/>
                    </a:cubicBezTo>
                    <a:cubicBezTo>
                      <a:pt x="79" y="25"/>
                      <a:pt x="65" y="43"/>
                      <a:pt x="43" y="46"/>
                    </a:cubicBezTo>
                    <a:cubicBezTo>
                      <a:pt x="34" y="48"/>
                      <a:pt x="28" y="50"/>
                      <a:pt x="19" y="54"/>
                    </a:cubicBezTo>
                    <a:cubicBezTo>
                      <a:pt x="13" y="58"/>
                      <a:pt x="6" y="60"/>
                      <a:pt x="0" y="62"/>
                    </a:cubicBezTo>
                    <a:cubicBezTo>
                      <a:pt x="0" y="214"/>
                      <a:pt x="0" y="214"/>
                      <a:pt x="0" y="214"/>
                    </a:cubicBezTo>
                    <a:cubicBezTo>
                      <a:pt x="7" y="212"/>
                      <a:pt x="13" y="209"/>
                      <a:pt x="20" y="205"/>
                    </a:cubicBezTo>
                    <a:cubicBezTo>
                      <a:pt x="25" y="202"/>
                      <a:pt x="30" y="202"/>
                      <a:pt x="34" y="200"/>
                    </a:cubicBezTo>
                    <a:cubicBezTo>
                      <a:pt x="40" y="198"/>
                      <a:pt x="44" y="192"/>
                      <a:pt x="49" y="189"/>
                    </a:cubicBezTo>
                    <a:cubicBezTo>
                      <a:pt x="54" y="185"/>
                      <a:pt x="60" y="184"/>
                      <a:pt x="66" y="181"/>
                    </a:cubicBezTo>
                    <a:cubicBezTo>
                      <a:pt x="69" y="178"/>
                      <a:pt x="72" y="175"/>
                      <a:pt x="76" y="172"/>
                    </a:cubicBezTo>
                    <a:cubicBezTo>
                      <a:pt x="86" y="167"/>
                      <a:pt x="98" y="166"/>
                      <a:pt x="107" y="159"/>
                    </a:cubicBezTo>
                    <a:cubicBezTo>
                      <a:pt x="114" y="154"/>
                      <a:pt x="123" y="147"/>
                      <a:pt x="130" y="141"/>
                    </a:cubicBezTo>
                    <a:cubicBezTo>
                      <a:pt x="134" y="136"/>
                      <a:pt x="136" y="131"/>
                      <a:pt x="142" y="129"/>
                    </a:cubicBezTo>
                    <a:cubicBezTo>
                      <a:pt x="145" y="128"/>
                      <a:pt x="147" y="128"/>
                      <a:pt x="149" y="128"/>
                    </a:cubicBezTo>
                    <a:cubicBezTo>
                      <a:pt x="149" y="0"/>
                      <a:pt x="149" y="0"/>
                      <a:pt x="149" y="0"/>
                    </a:cubicBezTo>
                    <a:cubicBezTo>
                      <a:pt x="146" y="2"/>
                      <a:pt x="144" y="3"/>
                      <a:pt x="142" y="4"/>
                    </a:cubicBezTo>
                    <a:close/>
                  </a:path>
                </a:pathLst>
              </a:custGeom>
              <a:solidFill>
                <a:srgbClr val="F1D58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182" name="Freeform 396"/>
              <p:cNvSpPr>
                <a:spLocks/>
              </p:cNvSpPr>
              <p:nvPr/>
            </p:nvSpPr>
            <p:spPr bwMode="auto">
              <a:xfrm>
                <a:off x="4812" y="2933"/>
                <a:ext cx="372" cy="496"/>
              </a:xfrm>
              <a:custGeom>
                <a:avLst/>
                <a:gdLst>
                  <a:gd name="T0" fmla="*/ 119 w 149"/>
                  <a:gd name="T1" fmla="*/ 14 h 186"/>
                  <a:gd name="T2" fmla="*/ 75 w 149"/>
                  <a:gd name="T3" fmla="*/ 28 h 186"/>
                  <a:gd name="T4" fmla="*/ 38 w 149"/>
                  <a:gd name="T5" fmla="*/ 47 h 186"/>
                  <a:gd name="T6" fmla="*/ 0 w 149"/>
                  <a:gd name="T7" fmla="*/ 62 h 186"/>
                  <a:gd name="T8" fmla="*/ 0 w 149"/>
                  <a:gd name="T9" fmla="*/ 186 h 186"/>
                  <a:gd name="T10" fmla="*/ 19 w 149"/>
                  <a:gd name="T11" fmla="*/ 178 h 186"/>
                  <a:gd name="T12" fmla="*/ 43 w 149"/>
                  <a:gd name="T13" fmla="*/ 170 h 186"/>
                  <a:gd name="T14" fmla="*/ 100 w 149"/>
                  <a:gd name="T15" fmla="*/ 144 h 186"/>
                  <a:gd name="T16" fmla="*/ 126 w 149"/>
                  <a:gd name="T17" fmla="*/ 139 h 186"/>
                  <a:gd name="T18" fmla="*/ 142 w 149"/>
                  <a:gd name="T19" fmla="*/ 128 h 186"/>
                  <a:gd name="T20" fmla="*/ 149 w 149"/>
                  <a:gd name="T21" fmla="*/ 124 h 186"/>
                  <a:gd name="T22" fmla="*/ 149 w 149"/>
                  <a:gd name="T23" fmla="*/ 0 h 186"/>
                  <a:gd name="T24" fmla="*/ 119 w 149"/>
                  <a:gd name="T25" fmla="*/ 1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9" h="186">
                    <a:moveTo>
                      <a:pt x="119" y="14"/>
                    </a:moveTo>
                    <a:cubicBezTo>
                      <a:pt x="100" y="23"/>
                      <a:pt x="89" y="23"/>
                      <a:pt x="75" y="28"/>
                    </a:cubicBezTo>
                    <a:cubicBezTo>
                      <a:pt x="61" y="34"/>
                      <a:pt x="38" y="47"/>
                      <a:pt x="38" y="47"/>
                    </a:cubicBezTo>
                    <a:cubicBezTo>
                      <a:pt x="0" y="62"/>
                      <a:pt x="0" y="62"/>
                      <a:pt x="0" y="62"/>
                    </a:cubicBezTo>
                    <a:cubicBezTo>
                      <a:pt x="0" y="186"/>
                      <a:pt x="0" y="186"/>
                      <a:pt x="0" y="186"/>
                    </a:cubicBezTo>
                    <a:cubicBezTo>
                      <a:pt x="6" y="184"/>
                      <a:pt x="13" y="182"/>
                      <a:pt x="19" y="178"/>
                    </a:cubicBezTo>
                    <a:cubicBezTo>
                      <a:pt x="28" y="174"/>
                      <a:pt x="34" y="172"/>
                      <a:pt x="43" y="170"/>
                    </a:cubicBezTo>
                    <a:cubicBezTo>
                      <a:pt x="65" y="167"/>
                      <a:pt x="79" y="149"/>
                      <a:pt x="100" y="144"/>
                    </a:cubicBezTo>
                    <a:cubicBezTo>
                      <a:pt x="109" y="142"/>
                      <a:pt x="118" y="143"/>
                      <a:pt x="126" y="139"/>
                    </a:cubicBezTo>
                    <a:cubicBezTo>
                      <a:pt x="132" y="136"/>
                      <a:pt x="136" y="132"/>
                      <a:pt x="142" y="128"/>
                    </a:cubicBezTo>
                    <a:cubicBezTo>
                      <a:pt x="144" y="127"/>
                      <a:pt x="146" y="126"/>
                      <a:pt x="149" y="124"/>
                    </a:cubicBezTo>
                    <a:cubicBezTo>
                      <a:pt x="149" y="0"/>
                      <a:pt x="149" y="0"/>
                      <a:pt x="149" y="0"/>
                    </a:cubicBezTo>
                    <a:cubicBezTo>
                      <a:pt x="149" y="0"/>
                      <a:pt x="138" y="6"/>
                      <a:pt x="119" y="14"/>
                    </a:cubicBezTo>
                    <a:close/>
                  </a:path>
                </a:pathLst>
              </a:custGeom>
              <a:solidFill>
                <a:srgbClr val="FFF1C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183" name="Freeform 397"/>
              <p:cNvSpPr>
                <a:spLocks/>
              </p:cNvSpPr>
              <p:nvPr/>
            </p:nvSpPr>
            <p:spPr bwMode="auto">
              <a:xfrm>
                <a:off x="4812" y="2933"/>
                <a:ext cx="372" cy="496"/>
              </a:xfrm>
              <a:custGeom>
                <a:avLst/>
                <a:gdLst>
                  <a:gd name="T0" fmla="*/ 119 w 149"/>
                  <a:gd name="T1" fmla="*/ 14 h 186"/>
                  <a:gd name="T2" fmla="*/ 75 w 149"/>
                  <a:gd name="T3" fmla="*/ 28 h 186"/>
                  <a:gd name="T4" fmla="*/ 38 w 149"/>
                  <a:gd name="T5" fmla="*/ 47 h 186"/>
                  <a:gd name="T6" fmla="*/ 0 w 149"/>
                  <a:gd name="T7" fmla="*/ 62 h 186"/>
                  <a:gd name="T8" fmla="*/ 0 w 149"/>
                  <a:gd name="T9" fmla="*/ 186 h 186"/>
                  <a:gd name="T10" fmla="*/ 19 w 149"/>
                  <a:gd name="T11" fmla="*/ 178 h 186"/>
                  <a:gd name="T12" fmla="*/ 43 w 149"/>
                  <a:gd name="T13" fmla="*/ 170 h 186"/>
                  <a:gd name="T14" fmla="*/ 100 w 149"/>
                  <a:gd name="T15" fmla="*/ 144 h 186"/>
                  <a:gd name="T16" fmla="*/ 126 w 149"/>
                  <a:gd name="T17" fmla="*/ 139 h 186"/>
                  <a:gd name="T18" fmla="*/ 142 w 149"/>
                  <a:gd name="T19" fmla="*/ 128 h 186"/>
                  <a:gd name="T20" fmla="*/ 149 w 149"/>
                  <a:gd name="T21" fmla="*/ 124 h 186"/>
                  <a:gd name="T22" fmla="*/ 149 w 149"/>
                  <a:gd name="T23" fmla="*/ 0 h 186"/>
                  <a:gd name="T24" fmla="*/ 119 w 149"/>
                  <a:gd name="T25" fmla="*/ 1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9" h="186">
                    <a:moveTo>
                      <a:pt x="119" y="14"/>
                    </a:moveTo>
                    <a:cubicBezTo>
                      <a:pt x="100" y="23"/>
                      <a:pt x="89" y="23"/>
                      <a:pt x="75" y="28"/>
                    </a:cubicBezTo>
                    <a:cubicBezTo>
                      <a:pt x="61" y="34"/>
                      <a:pt x="38" y="47"/>
                      <a:pt x="38" y="47"/>
                    </a:cubicBezTo>
                    <a:cubicBezTo>
                      <a:pt x="0" y="62"/>
                      <a:pt x="0" y="62"/>
                      <a:pt x="0" y="62"/>
                    </a:cubicBezTo>
                    <a:cubicBezTo>
                      <a:pt x="0" y="186"/>
                      <a:pt x="0" y="186"/>
                      <a:pt x="0" y="186"/>
                    </a:cubicBezTo>
                    <a:cubicBezTo>
                      <a:pt x="6" y="184"/>
                      <a:pt x="13" y="182"/>
                      <a:pt x="19" y="178"/>
                    </a:cubicBezTo>
                    <a:cubicBezTo>
                      <a:pt x="28" y="174"/>
                      <a:pt x="34" y="172"/>
                      <a:pt x="43" y="170"/>
                    </a:cubicBezTo>
                    <a:cubicBezTo>
                      <a:pt x="65" y="167"/>
                      <a:pt x="79" y="149"/>
                      <a:pt x="100" y="144"/>
                    </a:cubicBezTo>
                    <a:cubicBezTo>
                      <a:pt x="109" y="142"/>
                      <a:pt x="118" y="143"/>
                      <a:pt x="126" y="139"/>
                    </a:cubicBezTo>
                    <a:cubicBezTo>
                      <a:pt x="132" y="136"/>
                      <a:pt x="136" y="132"/>
                      <a:pt x="142" y="128"/>
                    </a:cubicBezTo>
                    <a:cubicBezTo>
                      <a:pt x="144" y="127"/>
                      <a:pt x="146" y="126"/>
                      <a:pt x="149" y="124"/>
                    </a:cubicBezTo>
                    <a:cubicBezTo>
                      <a:pt x="149" y="0"/>
                      <a:pt x="149" y="0"/>
                      <a:pt x="149" y="0"/>
                    </a:cubicBezTo>
                    <a:cubicBezTo>
                      <a:pt x="149" y="0"/>
                      <a:pt x="138" y="6"/>
                      <a:pt x="119" y="14"/>
                    </a:cubicBezTo>
                    <a:close/>
                  </a:path>
                </a:pathLst>
              </a:custGeom>
              <a:solidFill>
                <a:srgbClr val="EFC36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184" name="Freeform 398"/>
              <p:cNvSpPr>
                <a:spLocks/>
              </p:cNvSpPr>
              <p:nvPr/>
            </p:nvSpPr>
            <p:spPr bwMode="auto">
              <a:xfrm>
                <a:off x="4059" y="3059"/>
                <a:ext cx="753" cy="477"/>
              </a:xfrm>
              <a:custGeom>
                <a:avLst/>
                <a:gdLst>
                  <a:gd name="T0" fmla="*/ 219 w 301"/>
                  <a:gd name="T1" fmla="*/ 159 h 179"/>
                  <a:gd name="T2" fmla="*/ 301 w 301"/>
                  <a:gd name="T3" fmla="*/ 179 h 179"/>
                  <a:gd name="T4" fmla="*/ 301 w 301"/>
                  <a:gd name="T5" fmla="*/ 15 h 179"/>
                  <a:gd name="T6" fmla="*/ 0 w 301"/>
                  <a:gd name="T7" fmla="*/ 13 h 179"/>
                  <a:gd name="T8" fmla="*/ 0 w 301"/>
                  <a:gd name="T9" fmla="*/ 116 h 179"/>
                  <a:gd name="T10" fmla="*/ 58 w 301"/>
                  <a:gd name="T11" fmla="*/ 120 h 179"/>
                  <a:gd name="T12" fmla="*/ 132 w 301"/>
                  <a:gd name="T13" fmla="*/ 139 h 179"/>
                  <a:gd name="T14" fmla="*/ 219 w 301"/>
                  <a:gd name="T15" fmla="*/ 159 h 1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1" h="179">
                    <a:moveTo>
                      <a:pt x="219" y="159"/>
                    </a:moveTo>
                    <a:cubicBezTo>
                      <a:pt x="253" y="162"/>
                      <a:pt x="301" y="179"/>
                      <a:pt x="301" y="179"/>
                    </a:cubicBezTo>
                    <a:cubicBezTo>
                      <a:pt x="301" y="15"/>
                      <a:pt x="301" y="15"/>
                      <a:pt x="301" y="15"/>
                    </a:cubicBezTo>
                    <a:cubicBezTo>
                      <a:pt x="231" y="1"/>
                      <a:pt x="108" y="0"/>
                      <a:pt x="0" y="13"/>
                    </a:cubicBezTo>
                    <a:cubicBezTo>
                      <a:pt x="0" y="116"/>
                      <a:pt x="0" y="116"/>
                      <a:pt x="0" y="116"/>
                    </a:cubicBezTo>
                    <a:cubicBezTo>
                      <a:pt x="21" y="118"/>
                      <a:pt x="30" y="114"/>
                      <a:pt x="58" y="120"/>
                    </a:cubicBezTo>
                    <a:cubicBezTo>
                      <a:pt x="98" y="127"/>
                      <a:pt x="95" y="129"/>
                      <a:pt x="132" y="139"/>
                    </a:cubicBezTo>
                    <a:cubicBezTo>
                      <a:pt x="169" y="149"/>
                      <a:pt x="184" y="157"/>
                      <a:pt x="219" y="159"/>
                    </a:cubicBezTo>
                    <a:close/>
                  </a:path>
                </a:pathLst>
              </a:custGeom>
              <a:solidFill>
                <a:srgbClr val="FEDF8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185" name="Freeform 399"/>
              <p:cNvSpPr>
                <a:spLocks/>
              </p:cNvSpPr>
              <p:nvPr/>
            </p:nvSpPr>
            <p:spPr bwMode="auto">
              <a:xfrm>
                <a:off x="4059" y="3339"/>
                <a:ext cx="753" cy="498"/>
              </a:xfrm>
              <a:custGeom>
                <a:avLst/>
                <a:gdLst>
                  <a:gd name="T0" fmla="*/ 0 w 301"/>
                  <a:gd name="T1" fmla="*/ 95 h 187"/>
                  <a:gd name="T2" fmla="*/ 36 w 301"/>
                  <a:gd name="T3" fmla="*/ 103 h 187"/>
                  <a:gd name="T4" fmla="*/ 127 w 301"/>
                  <a:gd name="T5" fmla="*/ 126 h 187"/>
                  <a:gd name="T6" fmla="*/ 272 w 301"/>
                  <a:gd name="T7" fmla="*/ 170 h 187"/>
                  <a:gd name="T8" fmla="*/ 301 w 301"/>
                  <a:gd name="T9" fmla="*/ 187 h 187"/>
                  <a:gd name="T10" fmla="*/ 301 w 301"/>
                  <a:gd name="T11" fmla="*/ 34 h 187"/>
                  <a:gd name="T12" fmla="*/ 219 w 301"/>
                  <a:gd name="T13" fmla="*/ 15 h 187"/>
                  <a:gd name="T14" fmla="*/ 137 w 301"/>
                  <a:gd name="T15" fmla="*/ 10 h 187"/>
                  <a:gd name="T16" fmla="*/ 58 w 301"/>
                  <a:gd name="T17" fmla="*/ 15 h 187"/>
                  <a:gd name="T18" fmla="*/ 0 w 301"/>
                  <a:gd name="T19" fmla="*/ 11 h 187"/>
                  <a:gd name="T20" fmla="*/ 0 w 301"/>
                  <a:gd name="T21" fmla="*/ 95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1" h="187">
                    <a:moveTo>
                      <a:pt x="0" y="95"/>
                    </a:moveTo>
                    <a:cubicBezTo>
                      <a:pt x="15" y="96"/>
                      <a:pt x="27" y="98"/>
                      <a:pt x="36" y="103"/>
                    </a:cubicBezTo>
                    <a:cubicBezTo>
                      <a:pt x="58" y="116"/>
                      <a:pt x="107" y="116"/>
                      <a:pt x="127" y="126"/>
                    </a:cubicBezTo>
                    <a:cubicBezTo>
                      <a:pt x="147" y="136"/>
                      <a:pt x="257" y="165"/>
                      <a:pt x="272" y="170"/>
                    </a:cubicBezTo>
                    <a:cubicBezTo>
                      <a:pt x="287" y="175"/>
                      <a:pt x="301" y="187"/>
                      <a:pt x="301" y="187"/>
                    </a:cubicBezTo>
                    <a:cubicBezTo>
                      <a:pt x="301" y="34"/>
                      <a:pt x="301" y="34"/>
                      <a:pt x="301" y="34"/>
                    </a:cubicBezTo>
                    <a:cubicBezTo>
                      <a:pt x="301" y="34"/>
                      <a:pt x="253" y="17"/>
                      <a:pt x="219" y="15"/>
                    </a:cubicBezTo>
                    <a:cubicBezTo>
                      <a:pt x="184" y="12"/>
                      <a:pt x="174" y="20"/>
                      <a:pt x="137" y="10"/>
                    </a:cubicBezTo>
                    <a:cubicBezTo>
                      <a:pt x="100" y="0"/>
                      <a:pt x="98" y="22"/>
                      <a:pt x="58" y="15"/>
                    </a:cubicBezTo>
                    <a:cubicBezTo>
                      <a:pt x="30" y="9"/>
                      <a:pt x="21" y="13"/>
                      <a:pt x="0" y="11"/>
                    </a:cubicBezTo>
                    <a:lnTo>
                      <a:pt x="0" y="95"/>
                    </a:lnTo>
                    <a:close/>
                  </a:path>
                </a:pathLst>
              </a:custGeom>
              <a:solidFill>
                <a:srgbClr val="FEEBB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186" name="Freeform 400"/>
              <p:cNvSpPr>
                <a:spLocks/>
              </p:cNvSpPr>
              <p:nvPr/>
            </p:nvSpPr>
            <p:spPr bwMode="auto">
              <a:xfrm>
                <a:off x="4812" y="3605"/>
                <a:ext cx="372" cy="518"/>
              </a:xfrm>
              <a:custGeom>
                <a:avLst/>
                <a:gdLst>
                  <a:gd name="T0" fmla="*/ 130 w 149"/>
                  <a:gd name="T1" fmla="*/ 13 h 194"/>
                  <a:gd name="T2" fmla="*/ 107 w 149"/>
                  <a:gd name="T3" fmla="*/ 31 h 194"/>
                  <a:gd name="T4" fmla="*/ 76 w 149"/>
                  <a:gd name="T5" fmla="*/ 44 h 194"/>
                  <a:gd name="T6" fmla="*/ 66 w 149"/>
                  <a:gd name="T7" fmla="*/ 53 h 194"/>
                  <a:gd name="T8" fmla="*/ 49 w 149"/>
                  <a:gd name="T9" fmla="*/ 61 h 194"/>
                  <a:gd name="T10" fmla="*/ 34 w 149"/>
                  <a:gd name="T11" fmla="*/ 72 h 194"/>
                  <a:gd name="T12" fmla="*/ 20 w 149"/>
                  <a:gd name="T13" fmla="*/ 77 h 194"/>
                  <a:gd name="T14" fmla="*/ 0 w 149"/>
                  <a:gd name="T15" fmla="*/ 86 h 194"/>
                  <a:gd name="T16" fmla="*/ 0 w 149"/>
                  <a:gd name="T17" fmla="*/ 194 h 194"/>
                  <a:gd name="T18" fmla="*/ 149 w 149"/>
                  <a:gd name="T19" fmla="*/ 100 h 194"/>
                  <a:gd name="T20" fmla="*/ 149 w 149"/>
                  <a:gd name="T21" fmla="*/ 0 h 194"/>
                  <a:gd name="T22" fmla="*/ 142 w 149"/>
                  <a:gd name="T23" fmla="*/ 1 h 194"/>
                  <a:gd name="T24" fmla="*/ 130 w 149"/>
                  <a:gd name="T25" fmla="*/ 13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9" h="194">
                    <a:moveTo>
                      <a:pt x="130" y="13"/>
                    </a:moveTo>
                    <a:cubicBezTo>
                      <a:pt x="123" y="19"/>
                      <a:pt x="114" y="26"/>
                      <a:pt x="107" y="31"/>
                    </a:cubicBezTo>
                    <a:cubicBezTo>
                      <a:pt x="98" y="38"/>
                      <a:pt x="86" y="39"/>
                      <a:pt x="76" y="44"/>
                    </a:cubicBezTo>
                    <a:cubicBezTo>
                      <a:pt x="72" y="47"/>
                      <a:pt x="69" y="50"/>
                      <a:pt x="66" y="53"/>
                    </a:cubicBezTo>
                    <a:cubicBezTo>
                      <a:pt x="60" y="56"/>
                      <a:pt x="54" y="57"/>
                      <a:pt x="49" y="61"/>
                    </a:cubicBezTo>
                    <a:cubicBezTo>
                      <a:pt x="44" y="64"/>
                      <a:pt x="40" y="70"/>
                      <a:pt x="34" y="72"/>
                    </a:cubicBezTo>
                    <a:cubicBezTo>
                      <a:pt x="30" y="74"/>
                      <a:pt x="25" y="74"/>
                      <a:pt x="20" y="77"/>
                    </a:cubicBezTo>
                    <a:cubicBezTo>
                      <a:pt x="13" y="81"/>
                      <a:pt x="7" y="84"/>
                      <a:pt x="0" y="86"/>
                    </a:cubicBezTo>
                    <a:cubicBezTo>
                      <a:pt x="0" y="194"/>
                      <a:pt x="0" y="194"/>
                      <a:pt x="0" y="194"/>
                    </a:cubicBezTo>
                    <a:cubicBezTo>
                      <a:pt x="149" y="100"/>
                      <a:pt x="149" y="100"/>
                      <a:pt x="149" y="100"/>
                    </a:cubicBezTo>
                    <a:cubicBezTo>
                      <a:pt x="149" y="0"/>
                      <a:pt x="149" y="0"/>
                      <a:pt x="149" y="0"/>
                    </a:cubicBezTo>
                    <a:cubicBezTo>
                      <a:pt x="147" y="0"/>
                      <a:pt x="145" y="0"/>
                      <a:pt x="142" y="1"/>
                    </a:cubicBezTo>
                    <a:cubicBezTo>
                      <a:pt x="136" y="3"/>
                      <a:pt x="134" y="8"/>
                      <a:pt x="130" y="13"/>
                    </a:cubicBezTo>
                    <a:close/>
                  </a:path>
                </a:pathLst>
              </a:custGeom>
              <a:solidFill>
                <a:srgbClr val="FEE8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187" name="Freeform 401"/>
              <p:cNvSpPr>
                <a:spLocks/>
              </p:cNvSpPr>
              <p:nvPr/>
            </p:nvSpPr>
            <p:spPr bwMode="auto">
              <a:xfrm>
                <a:off x="4077" y="2893"/>
                <a:ext cx="1107" cy="152"/>
              </a:xfrm>
              <a:custGeom>
                <a:avLst/>
                <a:gdLst>
                  <a:gd name="T0" fmla="*/ 375 w 443"/>
                  <a:gd name="T1" fmla="*/ 8 h 57"/>
                  <a:gd name="T2" fmla="*/ 355 w 443"/>
                  <a:gd name="T3" fmla="*/ 12 h 57"/>
                  <a:gd name="T4" fmla="*/ 350 w 443"/>
                  <a:gd name="T5" fmla="*/ 8 h 57"/>
                  <a:gd name="T6" fmla="*/ 294 w 443"/>
                  <a:gd name="T7" fmla="*/ 10 h 57"/>
                  <a:gd name="T8" fmla="*/ 219 w 443"/>
                  <a:gd name="T9" fmla="*/ 14 h 57"/>
                  <a:gd name="T10" fmla="*/ 204 w 443"/>
                  <a:gd name="T11" fmla="*/ 18 h 57"/>
                  <a:gd name="T12" fmla="*/ 171 w 443"/>
                  <a:gd name="T13" fmla="*/ 14 h 57"/>
                  <a:gd name="T14" fmla="*/ 151 w 443"/>
                  <a:gd name="T15" fmla="*/ 16 h 57"/>
                  <a:gd name="T16" fmla="*/ 113 w 443"/>
                  <a:gd name="T17" fmla="*/ 20 h 57"/>
                  <a:gd name="T18" fmla="*/ 81 w 443"/>
                  <a:gd name="T19" fmla="*/ 22 h 57"/>
                  <a:gd name="T20" fmla="*/ 51 w 443"/>
                  <a:gd name="T21" fmla="*/ 32 h 57"/>
                  <a:gd name="T22" fmla="*/ 4 w 443"/>
                  <a:gd name="T23" fmla="*/ 47 h 57"/>
                  <a:gd name="T24" fmla="*/ 70 w 443"/>
                  <a:gd name="T25" fmla="*/ 43 h 57"/>
                  <a:gd name="T26" fmla="*/ 80 w 443"/>
                  <a:gd name="T27" fmla="*/ 55 h 57"/>
                  <a:gd name="T28" fmla="*/ 80 w 443"/>
                  <a:gd name="T29" fmla="*/ 54 h 57"/>
                  <a:gd name="T30" fmla="*/ 152 w 443"/>
                  <a:gd name="T31" fmla="*/ 41 h 57"/>
                  <a:gd name="T32" fmla="*/ 161 w 443"/>
                  <a:gd name="T33" fmla="*/ 50 h 57"/>
                  <a:gd name="T34" fmla="*/ 233 w 443"/>
                  <a:gd name="T35" fmla="*/ 44 h 57"/>
                  <a:gd name="T36" fmla="*/ 241 w 443"/>
                  <a:gd name="T37" fmla="*/ 55 h 57"/>
                  <a:gd name="T38" fmla="*/ 294 w 443"/>
                  <a:gd name="T39" fmla="*/ 51 h 57"/>
                  <a:gd name="T40" fmla="*/ 308 w 443"/>
                  <a:gd name="T41" fmla="*/ 49 h 57"/>
                  <a:gd name="T42" fmla="*/ 316 w 443"/>
                  <a:gd name="T43" fmla="*/ 47 h 57"/>
                  <a:gd name="T44" fmla="*/ 358 w 443"/>
                  <a:gd name="T45" fmla="*/ 28 h 57"/>
                  <a:gd name="T46" fmla="*/ 367 w 443"/>
                  <a:gd name="T47" fmla="*/ 31 h 57"/>
                  <a:gd name="T48" fmla="*/ 368 w 443"/>
                  <a:gd name="T49" fmla="*/ 29 h 57"/>
                  <a:gd name="T50" fmla="*/ 368 w 443"/>
                  <a:gd name="T51" fmla="*/ 27 h 57"/>
                  <a:gd name="T52" fmla="*/ 369 w 443"/>
                  <a:gd name="T53" fmla="*/ 25 h 57"/>
                  <a:gd name="T54" fmla="*/ 393 w 443"/>
                  <a:gd name="T55" fmla="*/ 15 h 57"/>
                  <a:gd name="T56" fmla="*/ 419 w 443"/>
                  <a:gd name="T57" fmla="*/ 15 h 57"/>
                  <a:gd name="T58" fmla="*/ 424 w 443"/>
                  <a:gd name="T59" fmla="*/ 8 h 57"/>
                  <a:gd name="T60" fmla="*/ 443 w 443"/>
                  <a:gd name="T61" fmla="*/ 0 h 57"/>
                  <a:gd name="T62" fmla="*/ 376 w 443"/>
                  <a:gd name="T63" fmla="*/ 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3" h="57">
                    <a:moveTo>
                      <a:pt x="376" y="7"/>
                    </a:moveTo>
                    <a:cubicBezTo>
                      <a:pt x="375" y="8"/>
                      <a:pt x="375" y="8"/>
                      <a:pt x="375" y="8"/>
                    </a:cubicBezTo>
                    <a:cubicBezTo>
                      <a:pt x="375" y="8"/>
                      <a:pt x="375" y="8"/>
                      <a:pt x="375" y="8"/>
                    </a:cubicBezTo>
                    <a:cubicBezTo>
                      <a:pt x="370" y="8"/>
                      <a:pt x="362" y="10"/>
                      <a:pt x="355" y="12"/>
                    </a:cubicBezTo>
                    <a:cubicBezTo>
                      <a:pt x="355" y="12"/>
                      <a:pt x="355" y="12"/>
                      <a:pt x="355" y="12"/>
                    </a:cubicBezTo>
                    <a:cubicBezTo>
                      <a:pt x="355" y="12"/>
                      <a:pt x="355" y="8"/>
                      <a:pt x="350" y="8"/>
                    </a:cubicBezTo>
                    <a:cubicBezTo>
                      <a:pt x="345" y="7"/>
                      <a:pt x="323" y="5"/>
                      <a:pt x="311" y="6"/>
                    </a:cubicBezTo>
                    <a:cubicBezTo>
                      <a:pt x="305" y="7"/>
                      <a:pt x="299" y="8"/>
                      <a:pt x="294" y="10"/>
                    </a:cubicBezTo>
                    <a:cubicBezTo>
                      <a:pt x="286" y="9"/>
                      <a:pt x="254" y="10"/>
                      <a:pt x="250" y="13"/>
                    </a:cubicBezTo>
                    <a:cubicBezTo>
                      <a:pt x="239" y="13"/>
                      <a:pt x="226" y="14"/>
                      <a:pt x="219" y="14"/>
                    </a:cubicBezTo>
                    <a:cubicBezTo>
                      <a:pt x="214" y="15"/>
                      <a:pt x="208" y="16"/>
                      <a:pt x="204" y="19"/>
                    </a:cubicBezTo>
                    <a:cubicBezTo>
                      <a:pt x="204" y="18"/>
                      <a:pt x="204" y="18"/>
                      <a:pt x="204" y="18"/>
                    </a:cubicBezTo>
                    <a:cubicBezTo>
                      <a:pt x="204" y="18"/>
                      <a:pt x="204" y="15"/>
                      <a:pt x="199" y="14"/>
                    </a:cubicBezTo>
                    <a:cubicBezTo>
                      <a:pt x="197" y="14"/>
                      <a:pt x="193" y="13"/>
                      <a:pt x="171" y="14"/>
                    </a:cubicBezTo>
                    <a:cubicBezTo>
                      <a:pt x="162" y="15"/>
                      <a:pt x="155" y="15"/>
                      <a:pt x="151" y="17"/>
                    </a:cubicBezTo>
                    <a:cubicBezTo>
                      <a:pt x="151" y="16"/>
                      <a:pt x="151" y="16"/>
                      <a:pt x="151" y="16"/>
                    </a:cubicBezTo>
                    <a:cubicBezTo>
                      <a:pt x="146" y="16"/>
                      <a:pt x="118" y="17"/>
                      <a:pt x="113" y="20"/>
                    </a:cubicBezTo>
                    <a:cubicBezTo>
                      <a:pt x="113" y="20"/>
                      <a:pt x="113" y="20"/>
                      <a:pt x="113" y="20"/>
                    </a:cubicBezTo>
                    <a:cubicBezTo>
                      <a:pt x="107" y="19"/>
                      <a:pt x="98" y="20"/>
                      <a:pt x="91" y="21"/>
                    </a:cubicBezTo>
                    <a:cubicBezTo>
                      <a:pt x="88" y="21"/>
                      <a:pt x="84" y="22"/>
                      <a:pt x="81" y="22"/>
                    </a:cubicBezTo>
                    <a:cubicBezTo>
                      <a:pt x="78" y="23"/>
                      <a:pt x="68" y="23"/>
                      <a:pt x="62" y="25"/>
                    </a:cubicBezTo>
                    <a:cubicBezTo>
                      <a:pt x="57" y="27"/>
                      <a:pt x="57" y="31"/>
                      <a:pt x="51" y="32"/>
                    </a:cubicBezTo>
                    <a:cubicBezTo>
                      <a:pt x="38" y="36"/>
                      <a:pt x="25" y="37"/>
                      <a:pt x="15" y="41"/>
                    </a:cubicBezTo>
                    <a:cubicBezTo>
                      <a:pt x="9" y="43"/>
                      <a:pt x="7" y="46"/>
                      <a:pt x="4" y="47"/>
                    </a:cubicBezTo>
                    <a:cubicBezTo>
                      <a:pt x="0" y="50"/>
                      <a:pt x="38" y="44"/>
                      <a:pt x="34" y="46"/>
                    </a:cubicBezTo>
                    <a:cubicBezTo>
                      <a:pt x="70" y="43"/>
                      <a:pt x="70" y="43"/>
                      <a:pt x="70" y="43"/>
                    </a:cubicBezTo>
                    <a:cubicBezTo>
                      <a:pt x="77" y="42"/>
                      <a:pt x="79" y="47"/>
                      <a:pt x="80" y="54"/>
                    </a:cubicBezTo>
                    <a:cubicBezTo>
                      <a:pt x="80" y="55"/>
                      <a:pt x="80" y="55"/>
                      <a:pt x="80" y="55"/>
                    </a:cubicBezTo>
                    <a:cubicBezTo>
                      <a:pt x="80" y="55"/>
                      <a:pt x="80" y="55"/>
                      <a:pt x="80" y="55"/>
                    </a:cubicBezTo>
                    <a:cubicBezTo>
                      <a:pt x="80" y="55"/>
                      <a:pt x="80" y="54"/>
                      <a:pt x="80" y="54"/>
                    </a:cubicBezTo>
                    <a:cubicBezTo>
                      <a:pt x="80" y="47"/>
                      <a:pt x="81" y="42"/>
                      <a:pt x="88" y="42"/>
                    </a:cubicBezTo>
                    <a:cubicBezTo>
                      <a:pt x="152" y="41"/>
                      <a:pt x="152" y="41"/>
                      <a:pt x="152" y="41"/>
                    </a:cubicBezTo>
                    <a:cubicBezTo>
                      <a:pt x="158" y="41"/>
                      <a:pt x="160" y="45"/>
                      <a:pt x="160" y="50"/>
                    </a:cubicBezTo>
                    <a:cubicBezTo>
                      <a:pt x="161" y="50"/>
                      <a:pt x="161" y="50"/>
                      <a:pt x="161" y="50"/>
                    </a:cubicBezTo>
                    <a:cubicBezTo>
                      <a:pt x="161" y="45"/>
                      <a:pt x="164" y="42"/>
                      <a:pt x="169" y="42"/>
                    </a:cubicBezTo>
                    <a:cubicBezTo>
                      <a:pt x="233" y="44"/>
                      <a:pt x="233" y="44"/>
                      <a:pt x="233" y="44"/>
                    </a:cubicBezTo>
                    <a:cubicBezTo>
                      <a:pt x="240" y="44"/>
                      <a:pt x="241" y="49"/>
                      <a:pt x="241" y="55"/>
                    </a:cubicBezTo>
                    <a:cubicBezTo>
                      <a:pt x="241" y="55"/>
                      <a:pt x="241" y="55"/>
                      <a:pt x="241" y="55"/>
                    </a:cubicBezTo>
                    <a:cubicBezTo>
                      <a:pt x="242" y="49"/>
                      <a:pt x="244" y="44"/>
                      <a:pt x="251" y="45"/>
                    </a:cubicBezTo>
                    <a:cubicBezTo>
                      <a:pt x="294" y="51"/>
                      <a:pt x="294" y="51"/>
                      <a:pt x="294" y="51"/>
                    </a:cubicBezTo>
                    <a:cubicBezTo>
                      <a:pt x="293" y="51"/>
                      <a:pt x="293" y="51"/>
                      <a:pt x="293" y="51"/>
                    </a:cubicBezTo>
                    <a:cubicBezTo>
                      <a:pt x="299" y="50"/>
                      <a:pt x="304" y="47"/>
                      <a:pt x="308" y="49"/>
                    </a:cubicBezTo>
                    <a:cubicBezTo>
                      <a:pt x="310" y="50"/>
                      <a:pt x="311" y="53"/>
                      <a:pt x="312" y="57"/>
                    </a:cubicBezTo>
                    <a:cubicBezTo>
                      <a:pt x="312" y="53"/>
                      <a:pt x="313" y="49"/>
                      <a:pt x="316" y="47"/>
                    </a:cubicBezTo>
                    <a:cubicBezTo>
                      <a:pt x="321" y="40"/>
                      <a:pt x="329" y="38"/>
                      <a:pt x="336" y="36"/>
                    </a:cubicBezTo>
                    <a:cubicBezTo>
                      <a:pt x="344" y="33"/>
                      <a:pt x="350" y="30"/>
                      <a:pt x="358" y="28"/>
                    </a:cubicBezTo>
                    <a:cubicBezTo>
                      <a:pt x="363" y="27"/>
                      <a:pt x="366" y="29"/>
                      <a:pt x="367" y="33"/>
                    </a:cubicBezTo>
                    <a:cubicBezTo>
                      <a:pt x="367" y="32"/>
                      <a:pt x="367" y="32"/>
                      <a:pt x="367" y="31"/>
                    </a:cubicBezTo>
                    <a:cubicBezTo>
                      <a:pt x="367" y="31"/>
                      <a:pt x="367" y="31"/>
                      <a:pt x="367" y="31"/>
                    </a:cubicBezTo>
                    <a:cubicBezTo>
                      <a:pt x="368" y="30"/>
                      <a:pt x="368" y="30"/>
                      <a:pt x="368" y="29"/>
                    </a:cubicBezTo>
                    <a:cubicBezTo>
                      <a:pt x="368" y="29"/>
                      <a:pt x="368" y="29"/>
                      <a:pt x="368" y="29"/>
                    </a:cubicBezTo>
                    <a:cubicBezTo>
                      <a:pt x="368" y="28"/>
                      <a:pt x="368" y="28"/>
                      <a:pt x="368" y="27"/>
                    </a:cubicBezTo>
                    <a:cubicBezTo>
                      <a:pt x="368" y="27"/>
                      <a:pt x="368" y="27"/>
                      <a:pt x="368" y="27"/>
                    </a:cubicBezTo>
                    <a:cubicBezTo>
                      <a:pt x="369" y="26"/>
                      <a:pt x="369" y="26"/>
                      <a:pt x="369" y="25"/>
                    </a:cubicBezTo>
                    <a:cubicBezTo>
                      <a:pt x="371" y="20"/>
                      <a:pt x="380" y="18"/>
                      <a:pt x="389" y="16"/>
                    </a:cubicBezTo>
                    <a:cubicBezTo>
                      <a:pt x="390" y="16"/>
                      <a:pt x="392" y="15"/>
                      <a:pt x="393" y="15"/>
                    </a:cubicBezTo>
                    <a:cubicBezTo>
                      <a:pt x="400" y="13"/>
                      <a:pt x="407" y="11"/>
                      <a:pt x="413" y="11"/>
                    </a:cubicBezTo>
                    <a:cubicBezTo>
                      <a:pt x="416" y="12"/>
                      <a:pt x="418" y="13"/>
                      <a:pt x="419" y="15"/>
                    </a:cubicBezTo>
                    <a:cubicBezTo>
                      <a:pt x="419" y="15"/>
                      <a:pt x="419" y="14"/>
                      <a:pt x="420" y="14"/>
                    </a:cubicBezTo>
                    <a:cubicBezTo>
                      <a:pt x="420" y="13"/>
                      <a:pt x="420" y="11"/>
                      <a:pt x="424" y="8"/>
                    </a:cubicBezTo>
                    <a:cubicBezTo>
                      <a:pt x="429" y="5"/>
                      <a:pt x="441" y="2"/>
                      <a:pt x="443" y="1"/>
                    </a:cubicBezTo>
                    <a:cubicBezTo>
                      <a:pt x="443" y="0"/>
                      <a:pt x="443" y="0"/>
                      <a:pt x="443" y="0"/>
                    </a:cubicBezTo>
                    <a:cubicBezTo>
                      <a:pt x="443" y="0"/>
                      <a:pt x="413" y="1"/>
                      <a:pt x="403" y="1"/>
                    </a:cubicBezTo>
                    <a:cubicBezTo>
                      <a:pt x="394" y="1"/>
                      <a:pt x="383" y="3"/>
                      <a:pt x="376" y="7"/>
                    </a:cubicBezTo>
                    <a:close/>
                  </a:path>
                </a:pathLst>
              </a:custGeom>
              <a:solidFill>
                <a:srgbClr val="FFF4D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188" name="Freeform 402"/>
              <p:cNvSpPr>
                <a:spLocks/>
              </p:cNvSpPr>
              <p:nvPr/>
            </p:nvSpPr>
            <p:spPr bwMode="auto">
              <a:xfrm>
                <a:off x="4144" y="2928"/>
                <a:ext cx="1007" cy="171"/>
              </a:xfrm>
              <a:custGeom>
                <a:avLst/>
                <a:gdLst>
                  <a:gd name="T0" fmla="*/ 9 w 403"/>
                  <a:gd name="T1" fmla="*/ 57 h 64"/>
                  <a:gd name="T2" fmla="*/ 267 w 403"/>
                  <a:gd name="T3" fmla="*/ 64 h 64"/>
                  <a:gd name="T4" fmla="*/ 267 w 403"/>
                  <a:gd name="T5" fmla="*/ 64 h 64"/>
                  <a:gd name="T6" fmla="*/ 305 w 403"/>
                  <a:gd name="T7" fmla="*/ 49 h 64"/>
                  <a:gd name="T8" fmla="*/ 342 w 403"/>
                  <a:gd name="T9" fmla="*/ 30 h 64"/>
                  <a:gd name="T10" fmla="*/ 386 w 403"/>
                  <a:gd name="T11" fmla="*/ 16 h 64"/>
                  <a:gd name="T12" fmla="*/ 403 w 403"/>
                  <a:gd name="T13" fmla="*/ 9 h 64"/>
                  <a:gd name="T14" fmla="*/ 345 w 403"/>
                  <a:gd name="T15" fmla="*/ 12 h 64"/>
                  <a:gd name="T16" fmla="*/ 340 w 403"/>
                  <a:gd name="T17" fmla="*/ 18 h 64"/>
                  <a:gd name="T18" fmla="*/ 302 w 403"/>
                  <a:gd name="T19" fmla="*/ 33 h 64"/>
                  <a:gd name="T20" fmla="*/ 259 w 403"/>
                  <a:gd name="T21" fmla="*/ 44 h 64"/>
                  <a:gd name="T22" fmla="*/ 229 w 403"/>
                  <a:gd name="T23" fmla="*/ 42 h 64"/>
                  <a:gd name="T24" fmla="*/ 182 w 403"/>
                  <a:gd name="T25" fmla="*/ 42 h 64"/>
                  <a:gd name="T26" fmla="*/ 128 w 403"/>
                  <a:gd name="T27" fmla="*/ 38 h 64"/>
                  <a:gd name="T28" fmla="*/ 75 w 403"/>
                  <a:gd name="T29" fmla="*/ 35 h 64"/>
                  <a:gd name="T30" fmla="*/ 29 w 403"/>
                  <a:gd name="T31" fmla="*/ 38 h 64"/>
                  <a:gd name="T32" fmla="*/ 1 w 403"/>
                  <a:gd name="T33" fmla="*/ 48 h 64"/>
                  <a:gd name="T34" fmla="*/ 9 w 403"/>
                  <a:gd name="T3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64">
                    <a:moveTo>
                      <a:pt x="9" y="57"/>
                    </a:moveTo>
                    <a:cubicBezTo>
                      <a:pt x="105" y="49"/>
                      <a:pt x="206" y="52"/>
                      <a:pt x="267" y="64"/>
                    </a:cubicBezTo>
                    <a:cubicBezTo>
                      <a:pt x="267" y="64"/>
                      <a:pt x="267" y="64"/>
                      <a:pt x="267" y="64"/>
                    </a:cubicBezTo>
                    <a:cubicBezTo>
                      <a:pt x="305" y="49"/>
                      <a:pt x="305" y="49"/>
                      <a:pt x="305" y="49"/>
                    </a:cubicBezTo>
                    <a:cubicBezTo>
                      <a:pt x="305" y="49"/>
                      <a:pt x="328" y="36"/>
                      <a:pt x="342" y="30"/>
                    </a:cubicBezTo>
                    <a:cubicBezTo>
                      <a:pt x="356" y="25"/>
                      <a:pt x="367" y="25"/>
                      <a:pt x="386" y="16"/>
                    </a:cubicBezTo>
                    <a:cubicBezTo>
                      <a:pt x="392" y="13"/>
                      <a:pt x="398" y="11"/>
                      <a:pt x="403" y="9"/>
                    </a:cubicBezTo>
                    <a:cubicBezTo>
                      <a:pt x="397" y="0"/>
                      <a:pt x="354" y="10"/>
                      <a:pt x="345" y="12"/>
                    </a:cubicBezTo>
                    <a:cubicBezTo>
                      <a:pt x="343" y="13"/>
                      <a:pt x="342" y="17"/>
                      <a:pt x="340" y="18"/>
                    </a:cubicBezTo>
                    <a:cubicBezTo>
                      <a:pt x="327" y="23"/>
                      <a:pt x="317" y="31"/>
                      <a:pt x="302" y="33"/>
                    </a:cubicBezTo>
                    <a:cubicBezTo>
                      <a:pt x="287" y="35"/>
                      <a:pt x="273" y="40"/>
                      <a:pt x="259" y="44"/>
                    </a:cubicBezTo>
                    <a:cubicBezTo>
                      <a:pt x="248" y="48"/>
                      <a:pt x="240" y="44"/>
                      <a:pt x="229" y="42"/>
                    </a:cubicBezTo>
                    <a:cubicBezTo>
                      <a:pt x="213" y="40"/>
                      <a:pt x="197" y="42"/>
                      <a:pt x="182" y="42"/>
                    </a:cubicBezTo>
                    <a:cubicBezTo>
                      <a:pt x="163" y="42"/>
                      <a:pt x="146" y="39"/>
                      <a:pt x="128" y="38"/>
                    </a:cubicBezTo>
                    <a:cubicBezTo>
                      <a:pt x="110" y="36"/>
                      <a:pt x="93" y="35"/>
                      <a:pt x="75" y="35"/>
                    </a:cubicBezTo>
                    <a:cubicBezTo>
                      <a:pt x="62" y="35"/>
                      <a:pt x="40" y="32"/>
                      <a:pt x="29" y="38"/>
                    </a:cubicBezTo>
                    <a:cubicBezTo>
                      <a:pt x="1" y="48"/>
                      <a:pt x="1" y="48"/>
                      <a:pt x="1" y="48"/>
                    </a:cubicBezTo>
                    <a:cubicBezTo>
                      <a:pt x="0" y="53"/>
                      <a:pt x="4" y="56"/>
                      <a:pt x="9" y="57"/>
                    </a:cubicBezTo>
                    <a:close/>
                  </a:path>
                </a:pathLst>
              </a:custGeom>
              <a:solidFill>
                <a:srgbClr val="D9AE3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189" name="Line 403"/>
              <p:cNvSpPr>
                <a:spLocks noChangeShapeType="1"/>
              </p:cNvSpPr>
              <p:nvPr/>
            </p:nvSpPr>
            <p:spPr bwMode="auto">
              <a:xfrm>
                <a:off x="4804" y="3096"/>
                <a:ext cx="1" cy="1008"/>
              </a:xfrm>
              <a:prstGeom prst="line">
                <a:avLst/>
              </a:prstGeom>
              <a:noFill/>
              <a:ln w="15875" cap="rnd">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s-ES">
                  <a:solidFill>
                    <a:srgbClr val="547C42"/>
                  </a:solidFill>
                </a:endParaRPr>
              </a:p>
            </p:txBody>
          </p:sp>
          <p:sp>
            <p:nvSpPr>
              <p:cNvPr id="190" name="Line 404"/>
              <p:cNvSpPr>
                <a:spLocks noChangeShapeType="1"/>
              </p:cNvSpPr>
              <p:nvPr/>
            </p:nvSpPr>
            <p:spPr bwMode="auto">
              <a:xfrm>
                <a:off x="4819" y="3832"/>
                <a:ext cx="1" cy="275"/>
              </a:xfrm>
              <a:prstGeom prst="line">
                <a:avLst/>
              </a:prstGeom>
              <a:noFill/>
              <a:ln w="15875">
                <a:solidFill>
                  <a:srgbClr val="DFC274"/>
                </a:solidFill>
                <a:miter lim="800000"/>
                <a:headEnd/>
                <a:tailEnd/>
              </a:ln>
              <a:extLst>
                <a:ext uri="{909E8E84-426E-40dd-AFC4-6F175D3DCCD1}">
                  <a14:hiddenFill xmlns:a14="http://schemas.microsoft.com/office/drawing/2010/main" xmlns="">
                    <a:noFill/>
                  </a14:hiddenFill>
                </a:ext>
              </a:extLst>
            </p:spPr>
            <p:txBody>
              <a:bodyPr/>
              <a:lstStyle/>
              <a:p>
                <a:endParaRPr lang="es-ES">
                  <a:solidFill>
                    <a:srgbClr val="547C42"/>
                  </a:solidFill>
                </a:endParaRPr>
              </a:p>
            </p:txBody>
          </p:sp>
          <p:sp>
            <p:nvSpPr>
              <p:cNvPr id="191" name="Line 405"/>
              <p:cNvSpPr>
                <a:spLocks noChangeShapeType="1"/>
              </p:cNvSpPr>
              <p:nvPr/>
            </p:nvSpPr>
            <p:spPr bwMode="auto">
              <a:xfrm>
                <a:off x="4819" y="3432"/>
                <a:ext cx="1" cy="400"/>
              </a:xfrm>
              <a:prstGeom prst="line">
                <a:avLst/>
              </a:prstGeom>
              <a:noFill/>
              <a:ln w="15875">
                <a:solidFill>
                  <a:srgbClr val="D8AF46"/>
                </a:solidFill>
                <a:miter lim="800000"/>
                <a:headEnd/>
                <a:tailEnd/>
              </a:ln>
              <a:extLst>
                <a:ext uri="{909E8E84-426E-40dd-AFC4-6F175D3DCCD1}">
                  <a14:hiddenFill xmlns:a14="http://schemas.microsoft.com/office/drawing/2010/main" xmlns="">
                    <a:noFill/>
                  </a14:hiddenFill>
                </a:ext>
              </a:extLst>
            </p:spPr>
            <p:txBody>
              <a:bodyPr/>
              <a:lstStyle/>
              <a:p>
                <a:endParaRPr lang="es-ES">
                  <a:solidFill>
                    <a:srgbClr val="547C42"/>
                  </a:solidFill>
                </a:endParaRPr>
              </a:p>
            </p:txBody>
          </p:sp>
          <p:sp>
            <p:nvSpPr>
              <p:cNvPr id="192" name="Line 406"/>
              <p:cNvSpPr>
                <a:spLocks noChangeShapeType="1"/>
              </p:cNvSpPr>
              <p:nvPr/>
            </p:nvSpPr>
            <p:spPr bwMode="auto">
              <a:xfrm>
                <a:off x="4819" y="3093"/>
                <a:ext cx="1" cy="339"/>
              </a:xfrm>
              <a:prstGeom prst="line">
                <a:avLst/>
              </a:prstGeom>
              <a:noFill/>
              <a:ln w="15875">
                <a:solidFill>
                  <a:srgbClr val="DFA428"/>
                </a:solidFill>
                <a:miter lim="800000"/>
                <a:headEnd/>
                <a:tailEnd/>
              </a:ln>
              <a:extLst>
                <a:ext uri="{909E8E84-426E-40dd-AFC4-6F175D3DCCD1}">
                  <a14:hiddenFill xmlns:a14="http://schemas.microsoft.com/office/drawing/2010/main" xmlns="">
                    <a:noFill/>
                  </a14:hiddenFill>
                </a:ext>
              </a:extLst>
            </p:spPr>
            <p:txBody>
              <a:bodyPr/>
              <a:lstStyle/>
              <a:p>
                <a:endParaRPr lang="es-ES">
                  <a:solidFill>
                    <a:srgbClr val="547C42"/>
                  </a:solidFill>
                </a:endParaRPr>
              </a:p>
            </p:txBody>
          </p:sp>
          <p:sp>
            <p:nvSpPr>
              <p:cNvPr id="193" name="Freeform 407"/>
              <p:cNvSpPr>
                <a:spLocks/>
              </p:cNvSpPr>
              <p:nvPr/>
            </p:nvSpPr>
            <p:spPr bwMode="auto">
              <a:xfrm>
                <a:off x="4059" y="3339"/>
                <a:ext cx="753" cy="498"/>
              </a:xfrm>
              <a:custGeom>
                <a:avLst/>
                <a:gdLst>
                  <a:gd name="T0" fmla="*/ 0 w 301"/>
                  <a:gd name="T1" fmla="*/ 95 h 187"/>
                  <a:gd name="T2" fmla="*/ 36 w 301"/>
                  <a:gd name="T3" fmla="*/ 103 h 187"/>
                  <a:gd name="T4" fmla="*/ 127 w 301"/>
                  <a:gd name="T5" fmla="*/ 126 h 187"/>
                  <a:gd name="T6" fmla="*/ 272 w 301"/>
                  <a:gd name="T7" fmla="*/ 170 h 187"/>
                  <a:gd name="T8" fmla="*/ 301 w 301"/>
                  <a:gd name="T9" fmla="*/ 187 h 187"/>
                  <a:gd name="T10" fmla="*/ 301 w 301"/>
                  <a:gd name="T11" fmla="*/ 34 h 187"/>
                  <a:gd name="T12" fmla="*/ 219 w 301"/>
                  <a:gd name="T13" fmla="*/ 15 h 187"/>
                  <a:gd name="T14" fmla="*/ 137 w 301"/>
                  <a:gd name="T15" fmla="*/ 10 h 187"/>
                  <a:gd name="T16" fmla="*/ 58 w 301"/>
                  <a:gd name="T17" fmla="*/ 15 h 187"/>
                  <a:gd name="T18" fmla="*/ 0 w 301"/>
                  <a:gd name="T19" fmla="*/ 11 h 187"/>
                  <a:gd name="T20" fmla="*/ 0 w 301"/>
                  <a:gd name="T21" fmla="*/ 95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1" h="187">
                    <a:moveTo>
                      <a:pt x="0" y="95"/>
                    </a:moveTo>
                    <a:cubicBezTo>
                      <a:pt x="15" y="96"/>
                      <a:pt x="27" y="98"/>
                      <a:pt x="36" y="103"/>
                    </a:cubicBezTo>
                    <a:cubicBezTo>
                      <a:pt x="58" y="116"/>
                      <a:pt x="107" y="116"/>
                      <a:pt x="127" y="126"/>
                    </a:cubicBezTo>
                    <a:cubicBezTo>
                      <a:pt x="147" y="136"/>
                      <a:pt x="257" y="165"/>
                      <a:pt x="272" y="170"/>
                    </a:cubicBezTo>
                    <a:cubicBezTo>
                      <a:pt x="287" y="175"/>
                      <a:pt x="301" y="187"/>
                      <a:pt x="301" y="187"/>
                    </a:cubicBezTo>
                    <a:cubicBezTo>
                      <a:pt x="301" y="34"/>
                      <a:pt x="301" y="34"/>
                      <a:pt x="301" y="34"/>
                    </a:cubicBezTo>
                    <a:cubicBezTo>
                      <a:pt x="301" y="34"/>
                      <a:pt x="253" y="17"/>
                      <a:pt x="219" y="15"/>
                    </a:cubicBezTo>
                    <a:cubicBezTo>
                      <a:pt x="184" y="12"/>
                      <a:pt x="174" y="20"/>
                      <a:pt x="137" y="10"/>
                    </a:cubicBezTo>
                    <a:cubicBezTo>
                      <a:pt x="100" y="0"/>
                      <a:pt x="98" y="22"/>
                      <a:pt x="58" y="15"/>
                    </a:cubicBezTo>
                    <a:cubicBezTo>
                      <a:pt x="30" y="9"/>
                      <a:pt x="21" y="13"/>
                      <a:pt x="0" y="11"/>
                    </a:cubicBezTo>
                    <a:lnTo>
                      <a:pt x="0" y="95"/>
                    </a:lnTo>
                    <a:close/>
                  </a:path>
                </a:pathLst>
              </a:custGeom>
              <a:noFill/>
              <a:ln w="7938" cap="rnd">
                <a:solidFill>
                  <a:srgbClr val="333333"/>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194" name="Freeform 408"/>
              <p:cNvSpPr>
                <a:spLocks/>
              </p:cNvSpPr>
              <p:nvPr/>
            </p:nvSpPr>
            <p:spPr bwMode="auto">
              <a:xfrm>
                <a:off x="4059" y="3059"/>
                <a:ext cx="753" cy="370"/>
              </a:xfrm>
              <a:custGeom>
                <a:avLst/>
                <a:gdLst>
                  <a:gd name="T0" fmla="*/ 137 w 301"/>
                  <a:gd name="T1" fmla="*/ 115 h 139"/>
                  <a:gd name="T2" fmla="*/ 219 w 301"/>
                  <a:gd name="T3" fmla="*/ 120 h 139"/>
                  <a:gd name="T4" fmla="*/ 301 w 301"/>
                  <a:gd name="T5" fmla="*/ 139 h 139"/>
                  <a:gd name="T6" fmla="*/ 301 w 301"/>
                  <a:gd name="T7" fmla="*/ 15 h 139"/>
                  <a:gd name="T8" fmla="*/ 0 w 301"/>
                  <a:gd name="T9" fmla="*/ 13 h 139"/>
                  <a:gd name="T10" fmla="*/ 0 w 301"/>
                  <a:gd name="T11" fmla="*/ 116 h 139"/>
                  <a:gd name="T12" fmla="*/ 58 w 301"/>
                  <a:gd name="T13" fmla="*/ 120 h 139"/>
                  <a:gd name="T14" fmla="*/ 137 w 301"/>
                  <a:gd name="T15" fmla="*/ 115 h 1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1" h="139">
                    <a:moveTo>
                      <a:pt x="137" y="115"/>
                    </a:moveTo>
                    <a:cubicBezTo>
                      <a:pt x="174" y="125"/>
                      <a:pt x="184" y="117"/>
                      <a:pt x="219" y="120"/>
                    </a:cubicBezTo>
                    <a:cubicBezTo>
                      <a:pt x="253" y="122"/>
                      <a:pt x="301" y="139"/>
                      <a:pt x="301" y="139"/>
                    </a:cubicBezTo>
                    <a:cubicBezTo>
                      <a:pt x="301" y="15"/>
                      <a:pt x="301" y="15"/>
                      <a:pt x="301" y="15"/>
                    </a:cubicBezTo>
                    <a:cubicBezTo>
                      <a:pt x="231" y="1"/>
                      <a:pt x="108" y="0"/>
                      <a:pt x="0" y="13"/>
                    </a:cubicBezTo>
                    <a:cubicBezTo>
                      <a:pt x="0" y="116"/>
                      <a:pt x="0" y="116"/>
                      <a:pt x="0" y="116"/>
                    </a:cubicBezTo>
                    <a:cubicBezTo>
                      <a:pt x="21" y="118"/>
                      <a:pt x="30" y="114"/>
                      <a:pt x="58" y="120"/>
                    </a:cubicBezTo>
                    <a:cubicBezTo>
                      <a:pt x="98" y="127"/>
                      <a:pt x="100" y="105"/>
                      <a:pt x="137" y="115"/>
                    </a:cubicBezTo>
                    <a:close/>
                  </a:path>
                </a:pathLst>
              </a:custGeom>
              <a:noFill/>
              <a:ln w="7938" cap="rnd">
                <a:solidFill>
                  <a:srgbClr val="333333"/>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195" name="Freeform 409"/>
              <p:cNvSpPr>
                <a:spLocks/>
              </p:cNvSpPr>
              <p:nvPr/>
            </p:nvSpPr>
            <p:spPr bwMode="auto">
              <a:xfrm>
                <a:off x="4059" y="3016"/>
                <a:ext cx="103" cy="77"/>
              </a:xfrm>
              <a:custGeom>
                <a:avLst/>
                <a:gdLst>
                  <a:gd name="T0" fmla="*/ 41 w 41"/>
                  <a:gd name="T1" fmla="*/ 0 h 29"/>
                  <a:gd name="T2" fmla="*/ 0 w 41"/>
                  <a:gd name="T3" fmla="*/ 27 h 29"/>
                  <a:gd name="T4" fmla="*/ 0 w 41"/>
                  <a:gd name="T5" fmla="*/ 29 h 29"/>
                </a:gdLst>
                <a:ahLst/>
                <a:cxnLst>
                  <a:cxn ang="0">
                    <a:pos x="T0" y="T1"/>
                  </a:cxn>
                  <a:cxn ang="0">
                    <a:pos x="T2" y="T3"/>
                  </a:cxn>
                  <a:cxn ang="0">
                    <a:pos x="T4" y="T5"/>
                  </a:cxn>
                </a:cxnLst>
                <a:rect l="0" t="0" r="r" b="b"/>
                <a:pathLst>
                  <a:path w="41" h="29">
                    <a:moveTo>
                      <a:pt x="41" y="0"/>
                    </a:moveTo>
                    <a:cubicBezTo>
                      <a:pt x="18" y="13"/>
                      <a:pt x="1" y="24"/>
                      <a:pt x="0" y="27"/>
                    </a:cubicBezTo>
                    <a:cubicBezTo>
                      <a:pt x="0" y="29"/>
                      <a:pt x="0" y="29"/>
                      <a:pt x="0" y="29"/>
                    </a:cubicBezTo>
                  </a:path>
                </a:pathLst>
              </a:custGeom>
              <a:noFill/>
              <a:ln w="7938" cap="rnd">
                <a:solidFill>
                  <a:srgbClr val="333333"/>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196" name="Freeform 410"/>
              <p:cNvSpPr>
                <a:spLocks/>
              </p:cNvSpPr>
              <p:nvPr/>
            </p:nvSpPr>
            <p:spPr bwMode="auto">
              <a:xfrm>
                <a:off x="4059" y="3592"/>
                <a:ext cx="753" cy="531"/>
              </a:xfrm>
              <a:custGeom>
                <a:avLst/>
                <a:gdLst>
                  <a:gd name="T0" fmla="*/ 36 w 301"/>
                  <a:gd name="T1" fmla="*/ 8 h 199"/>
                  <a:gd name="T2" fmla="*/ 0 w 301"/>
                  <a:gd name="T3" fmla="*/ 0 h 199"/>
                  <a:gd name="T4" fmla="*/ 0 w 301"/>
                  <a:gd name="T5" fmla="*/ 106 h 199"/>
                  <a:gd name="T6" fmla="*/ 301 w 301"/>
                  <a:gd name="T7" fmla="*/ 199 h 199"/>
                  <a:gd name="T8" fmla="*/ 301 w 301"/>
                  <a:gd name="T9" fmla="*/ 92 h 199"/>
                  <a:gd name="T10" fmla="*/ 272 w 301"/>
                  <a:gd name="T11" fmla="*/ 75 h 199"/>
                  <a:gd name="T12" fmla="*/ 127 w 301"/>
                  <a:gd name="T13" fmla="*/ 31 h 199"/>
                  <a:gd name="T14" fmla="*/ 36 w 301"/>
                  <a:gd name="T15" fmla="*/ 8 h 1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1" h="199">
                    <a:moveTo>
                      <a:pt x="36" y="8"/>
                    </a:moveTo>
                    <a:cubicBezTo>
                      <a:pt x="27" y="3"/>
                      <a:pt x="15" y="1"/>
                      <a:pt x="0" y="0"/>
                    </a:cubicBezTo>
                    <a:cubicBezTo>
                      <a:pt x="0" y="106"/>
                      <a:pt x="0" y="106"/>
                      <a:pt x="0" y="106"/>
                    </a:cubicBezTo>
                    <a:cubicBezTo>
                      <a:pt x="301" y="199"/>
                      <a:pt x="301" y="199"/>
                      <a:pt x="301" y="199"/>
                    </a:cubicBezTo>
                    <a:cubicBezTo>
                      <a:pt x="301" y="92"/>
                      <a:pt x="301" y="92"/>
                      <a:pt x="301" y="92"/>
                    </a:cubicBezTo>
                    <a:cubicBezTo>
                      <a:pt x="301" y="92"/>
                      <a:pt x="287" y="80"/>
                      <a:pt x="272" y="75"/>
                    </a:cubicBezTo>
                    <a:cubicBezTo>
                      <a:pt x="257" y="70"/>
                      <a:pt x="147" y="41"/>
                      <a:pt x="127" y="31"/>
                    </a:cubicBezTo>
                    <a:cubicBezTo>
                      <a:pt x="107" y="21"/>
                      <a:pt x="58" y="21"/>
                      <a:pt x="36" y="8"/>
                    </a:cubicBezTo>
                    <a:close/>
                  </a:path>
                </a:pathLst>
              </a:custGeom>
              <a:noFill/>
              <a:ln w="7938" cap="rnd">
                <a:solidFill>
                  <a:srgbClr val="333333"/>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197" name="Freeform 411"/>
              <p:cNvSpPr>
                <a:spLocks/>
              </p:cNvSpPr>
              <p:nvPr/>
            </p:nvSpPr>
            <p:spPr bwMode="auto">
              <a:xfrm>
                <a:off x="4812" y="3264"/>
                <a:ext cx="372" cy="571"/>
              </a:xfrm>
              <a:custGeom>
                <a:avLst/>
                <a:gdLst>
                  <a:gd name="T0" fmla="*/ 142 w 149"/>
                  <a:gd name="T1" fmla="*/ 4 h 214"/>
                  <a:gd name="T2" fmla="*/ 126 w 149"/>
                  <a:gd name="T3" fmla="*/ 15 h 214"/>
                  <a:gd name="T4" fmla="*/ 100 w 149"/>
                  <a:gd name="T5" fmla="*/ 20 h 214"/>
                  <a:gd name="T6" fmla="*/ 43 w 149"/>
                  <a:gd name="T7" fmla="*/ 46 h 214"/>
                  <a:gd name="T8" fmla="*/ 19 w 149"/>
                  <a:gd name="T9" fmla="*/ 54 h 214"/>
                  <a:gd name="T10" fmla="*/ 0 w 149"/>
                  <a:gd name="T11" fmla="*/ 62 h 214"/>
                  <a:gd name="T12" fmla="*/ 0 w 149"/>
                  <a:gd name="T13" fmla="*/ 214 h 214"/>
                  <a:gd name="T14" fmla="*/ 20 w 149"/>
                  <a:gd name="T15" fmla="*/ 205 h 214"/>
                  <a:gd name="T16" fmla="*/ 34 w 149"/>
                  <a:gd name="T17" fmla="*/ 200 h 214"/>
                  <a:gd name="T18" fmla="*/ 49 w 149"/>
                  <a:gd name="T19" fmla="*/ 189 h 214"/>
                  <a:gd name="T20" fmla="*/ 66 w 149"/>
                  <a:gd name="T21" fmla="*/ 181 h 214"/>
                  <a:gd name="T22" fmla="*/ 76 w 149"/>
                  <a:gd name="T23" fmla="*/ 172 h 214"/>
                  <a:gd name="T24" fmla="*/ 107 w 149"/>
                  <a:gd name="T25" fmla="*/ 159 h 214"/>
                  <a:gd name="T26" fmla="*/ 130 w 149"/>
                  <a:gd name="T27" fmla="*/ 141 h 214"/>
                  <a:gd name="T28" fmla="*/ 142 w 149"/>
                  <a:gd name="T29" fmla="*/ 129 h 214"/>
                  <a:gd name="T30" fmla="*/ 149 w 149"/>
                  <a:gd name="T31" fmla="*/ 128 h 214"/>
                  <a:gd name="T32" fmla="*/ 149 w 149"/>
                  <a:gd name="T33" fmla="*/ 0 h 214"/>
                  <a:gd name="T34" fmla="*/ 142 w 149"/>
                  <a:gd name="T35" fmla="*/ 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214">
                    <a:moveTo>
                      <a:pt x="142" y="4"/>
                    </a:moveTo>
                    <a:cubicBezTo>
                      <a:pt x="136" y="8"/>
                      <a:pt x="132" y="12"/>
                      <a:pt x="126" y="15"/>
                    </a:cubicBezTo>
                    <a:cubicBezTo>
                      <a:pt x="118" y="19"/>
                      <a:pt x="109" y="18"/>
                      <a:pt x="100" y="20"/>
                    </a:cubicBezTo>
                    <a:cubicBezTo>
                      <a:pt x="79" y="25"/>
                      <a:pt x="65" y="43"/>
                      <a:pt x="43" y="46"/>
                    </a:cubicBezTo>
                    <a:cubicBezTo>
                      <a:pt x="34" y="48"/>
                      <a:pt x="28" y="50"/>
                      <a:pt x="19" y="54"/>
                    </a:cubicBezTo>
                    <a:cubicBezTo>
                      <a:pt x="13" y="58"/>
                      <a:pt x="6" y="60"/>
                      <a:pt x="0" y="62"/>
                    </a:cubicBezTo>
                    <a:cubicBezTo>
                      <a:pt x="0" y="214"/>
                      <a:pt x="0" y="214"/>
                      <a:pt x="0" y="214"/>
                    </a:cubicBezTo>
                    <a:cubicBezTo>
                      <a:pt x="7" y="212"/>
                      <a:pt x="13" y="209"/>
                      <a:pt x="20" y="205"/>
                    </a:cubicBezTo>
                    <a:cubicBezTo>
                      <a:pt x="25" y="202"/>
                      <a:pt x="30" y="202"/>
                      <a:pt x="34" y="200"/>
                    </a:cubicBezTo>
                    <a:cubicBezTo>
                      <a:pt x="40" y="198"/>
                      <a:pt x="44" y="192"/>
                      <a:pt x="49" y="189"/>
                    </a:cubicBezTo>
                    <a:cubicBezTo>
                      <a:pt x="54" y="185"/>
                      <a:pt x="60" y="184"/>
                      <a:pt x="66" y="181"/>
                    </a:cubicBezTo>
                    <a:cubicBezTo>
                      <a:pt x="69" y="178"/>
                      <a:pt x="72" y="175"/>
                      <a:pt x="76" y="172"/>
                    </a:cubicBezTo>
                    <a:cubicBezTo>
                      <a:pt x="86" y="167"/>
                      <a:pt x="98" y="166"/>
                      <a:pt x="107" y="159"/>
                    </a:cubicBezTo>
                    <a:cubicBezTo>
                      <a:pt x="114" y="154"/>
                      <a:pt x="123" y="147"/>
                      <a:pt x="130" y="141"/>
                    </a:cubicBezTo>
                    <a:cubicBezTo>
                      <a:pt x="134" y="136"/>
                      <a:pt x="136" y="131"/>
                      <a:pt x="142" y="129"/>
                    </a:cubicBezTo>
                    <a:cubicBezTo>
                      <a:pt x="145" y="128"/>
                      <a:pt x="147" y="128"/>
                      <a:pt x="149" y="128"/>
                    </a:cubicBezTo>
                    <a:cubicBezTo>
                      <a:pt x="149" y="0"/>
                      <a:pt x="149" y="0"/>
                      <a:pt x="149" y="0"/>
                    </a:cubicBezTo>
                    <a:cubicBezTo>
                      <a:pt x="146" y="2"/>
                      <a:pt x="144" y="3"/>
                      <a:pt x="142" y="4"/>
                    </a:cubicBezTo>
                    <a:close/>
                  </a:path>
                </a:pathLst>
              </a:custGeom>
              <a:noFill/>
              <a:ln w="7938" cap="rnd">
                <a:solidFill>
                  <a:srgbClr val="333333"/>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198" name="Freeform 412"/>
              <p:cNvSpPr>
                <a:spLocks/>
              </p:cNvSpPr>
              <p:nvPr/>
            </p:nvSpPr>
            <p:spPr bwMode="auto">
              <a:xfrm>
                <a:off x="4812" y="3605"/>
                <a:ext cx="372" cy="518"/>
              </a:xfrm>
              <a:custGeom>
                <a:avLst/>
                <a:gdLst>
                  <a:gd name="T0" fmla="*/ 130 w 149"/>
                  <a:gd name="T1" fmla="*/ 13 h 194"/>
                  <a:gd name="T2" fmla="*/ 107 w 149"/>
                  <a:gd name="T3" fmla="*/ 31 h 194"/>
                  <a:gd name="T4" fmla="*/ 76 w 149"/>
                  <a:gd name="T5" fmla="*/ 44 h 194"/>
                  <a:gd name="T6" fmla="*/ 66 w 149"/>
                  <a:gd name="T7" fmla="*/ 53 h 194"/>
                  <a:gd name="T8" fmla="*/ 49 w 149"/>
                  <a:gd name="T9" fmla="*/ 61 h 194"/>
                  <a:gd name="T10" fmla="*/ 34 w 149"/>
                  <a:gd name="T11" fmla="*/ 72 h 194"/>
                  <a:gd name="T12" fmla="*/ 20 w 149"/>
                  <a:gd name="T13" fmla="*/ 77 h 194"/>
                  <a:gd name="T14" fmla="*/ 0 w 149"/>
                  <a:gd name="T15" fmla="*/ 86 h 194"/>
                  <a:gd name="T16" fmla="*/ 0 w 149"/>
                  <a:gd name="T17" fmla="*/ 194 h 194"/>
                  <a:gd name="T18" fmla="*/ 149 w 149"/>
                  <a:gd name="T19" fmla="*/ 100 h 194"/>
                  <a:gd name="T20" fmla="*/ 149 w 149"/>
                  <a:gd name="T21" fmla="*/ 0 h 194"/>
                  <a:gd name="T22" fmla="*/ 142 w 149"/>
                  <a:gd name="T23" fmla="*/ 1 h 194"/>
                  <a:gd name="T24" fmla="*/ 130 w 149"/>
                  <a:gd name="T25" fmla="*/ 13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9" h="194">
                    <a:moveTo>
                      <a:pt x="130" y="13"/>
                    </a:moveTo>
                    <a:cubicBezTo>
                      <a:pt x="123" y="19"/>
                      <a:pt x="114" y="26"/>
                      <a:pt x="107" y="31"/>
                    </a:cubicBezTo>
                    <a:cubicBezTo>
                      <a:pt x="98" y="38"/>
                      <a:pt x="86" y="39"/>
                      <a:pt x="76" y="44"/>
                    </a:cubicBezTo>
                    <a:cubicBezTo>
                      <a:pt x="72" y="47"/>
                      <a:pt x="69" y="50"/>
                      <a:pt x="66" y="53"/>
                    </a:cubicBezTo>
                    <a:cubicBezTo>
                      <a:pt x="60" y="56"/>
                      <a:pt x="54" y="57"/>
                      <a:pt x="49" y="61"/>
                    </a:cubicBezTo>
                    <a:cubicBezTo>
                      <a:pt x="44" y="64"/>
                      <a:pt x="40" y="70"/>
                      <a:pt x="34" y="72"/>
                    </a:cubicBezTo>
                    <a:cubicBezTo>
                      <a:pt x="30" y="74"/>
                      <a:pt x="25" y="74"/>
                      <a:pt x="20" y="77"/>
                    </a:cubicBezTo>
                    <a:cubicBezTo>
                      <a:pt x="13" y="81"/>
                      <a:pt x="7" y="84"/>
                      <a:pt x="0" y="86"/>
                    </a:cubicBezTo>
                    <a:cubicBezTo>
                      <a:pt x="0" y="194"/>
                      <a:pt x="0" y="194"/>
                      <a:pt x="0" y="194"/>
                    </a:cubicBezTo>
                    <a:cubicBezTo>
                      <a:pt x="149" y="100"/>
                      <a:pt x="149" y="100"/>
                      <a:pt x="149" y="100"/>
                    </a:cubicBezTo>
                    <a:cubicBezTo>
                      <a:pt x="149" y="0"/>
                      <a:pt x="149" y="0"/>
                      <a:pt x="149" y="0"/>
                    </a:cubicBezTo>
                    <a:cubicBezTo>
                      <a:pt x="147" y="0"/>
                      <a:pt x="145" y="0"/>
                      <a:pt x="142" y="1"/>
                    </a:cubicBezTo>
                    <a:cubicBezTo>
                      <a:pt x="136" y="3"/>
                      <a:pt x="134" y="8"/>
                      <a:pt x="130" y="13"/>
                    </a:cubicBezTo>
                    <a:close/>
                  </a:path>
                </a:pathLst>
              </a:custGeom>
              <a:noFill/>
              <a:ln w="7938" cap="rnd">
                <a:solidFill>
                  <a:srgbClr val="333333"/>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199" name="Freeform 413"/>
              <p:cNvSpPr>
                <a:spLocks/>
              </p:cNvSpPr>
              <p:nvPr/>
            </p:nvSpPr>
            <p:spPr bwMode="auto">
              <a:xfrm>
                <a:off x="4812" y="2933"/>
                <a:ext cx="372" cy="496"/>
              </a:xfrm>
              <a:custGeom>
                <a:avLst/>
                <a:gdLst>
                  <a:gd name="T0" fmla="*/ 119 w 149"/>
                  <a:gd name="T1" fmla="*/ 14 h 186"/>
                  <a:gd name="T2" fmla="*/ 75 w 149"/>
                  <a:gd name="T3" fmla="*/ 28 h 186"/>
                  <a:gd name="T4" fmla="*/ 38 w 149"/>
                  <a:gd name="T5" fmla="*/ 47 h 186"/>
                  <a:gd name="T6" fmla="*/ 0 w 149"/>
                  <a:gd name="T7" fmla="*/ 62 h 186"/>
                  <a:gd name="T8" fmla="*/ 0 w 149"/>
                  <a:gd name="T9" fmla="*/ 186 h 186"/>
                  <a:gd name="T10" fmla="*/ 19 w 149"/>
                  <a:gd name="T11" fmla="*/ 178 h 186"/>
                  <a:gd name="T12" fmla="*/ 43 w 149"/>
                  <a:gd name="T13" fmla="*/ 170 h 186"/>
                  <a:gd name="T14" fmla="*/ 100 w 149"/>
                  <a:gd name="T15" fmla="*/ 144 h 186"/>
                  <a:gd name="T16" fmla="*/ 126 w 149"/>
                  <a:gd name="T17" fmla="*/ 139 h 186"/>
                  <a:gd name="T18" fmla="*/ 142 w 149"/>
                  <a:gd name="T19" fmla="*/ 128 h 186"/>
                  <a:gd name="T20" fmla="*/ 149 w 149"/>
                  <a:gd name="T21" fmla="*/ 124 h 186"/>
                  <a:gd name="T22" fmla="*/ 149 w 149"/>
                  <a:gd name="T23" fmla="*/ 0 h 186"/>
                  <a:gd name="T24" fmla="*/ 119 w 149"/>
                  <a:gd name="T25" fmla="*/ 1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9" h="186">
                    <a:moveTo>
                      <a:pt x="119" y="14"/>
                    </a:moveTo>
                    <a:cubicBezTo>
                      <a:pt x="100" y="23"/>
                      <a:pt x="89" y="23"/>
                      <a:pt x="75" y="28"/>
                    </a:cubicBezTo>
                    <a:cubicBezTo>
                      <a:pt x="61" y="34"/>
                      <a:pt x="38" y="47"/>
                      <a:pt x="38" y="47"/>
                    </a:cubicBezTo>
                    <a:cubicBezTo>
                      <a:pt x="0" y="62"/>
                      <a:pt x="0" y="62"/>
                      <a:pt x="0" y="62"/>
                    </a:cubicBezTo>
                    <a:cubicBezTo>
                      <a:pt x="0" y="186"/>
                      <a:pt x="0" y="186"/>
                      <a:pt x="0" y="186"/>
                    </a:cubicBezTo>
                    <a:cubicBezTo>
                      <a:pt x="6" y="184"/>
                      <a:pt x="13" y="182"/>
                      <a:pt x="19" y="178"/>
                    </a:cubicBezTo>
                    <a:cubicBezTo>
                      <a:pt x="28" y="174"/>
                      <a:pt x="34" y="172"/>
                      <a:pt x="43" y="170"/>
                    </a:cubicBezTo>
                    <a:cubicBezTo>
                      <a:pt x="65" y="167"/>
                      <a:pt x="79" y="149"/>
                      <a:pt x="100" y="144"/>
                    </a:cubicBezTo>
                    <a:cubicBezTo>
                      <a:pt x="109" y="142"/>
                      <a:pt x="118" y="143"/>
                      <a:pt x="126" y="139"/>
                    </a:cubicBezTo>
                    <a:cubicBezTo>
                      <a:pt x="132" y="136"/>
                      <a:pt x="136" y="132"/>
                      <a:pt x="142" y="128"/>
                    </a:cubicBezTo>
                    <a:cubicBezTo>
                      <a:pt x="144" y="127"/>
                      <a:pt x="146" y="126"/>
                      <a:pt x="149" y="124"/>
                    </a:cubicBezTo>
                    <a:cubicBezTo>
                      <a:pt x="149" y="0"/>
                      <a:pt x="149" y="0"/>
                      <a:pt x="149" y="0"/>
                    </a:cubicBezTo>
                    <a:cubicBezTo>
                      <a:pt x="149" y="0"/>
                      <a:pt x="138" y="6"/>
                      <a:pt x="119" y="14"/>
                    </a:cubicBezTo>
                    <a:close/>
                  </a:path>
                </a:pathLst>
              </a:custGeom>
              <a:noFill/>
              <a:ln w="7938" cap="rnd">
                <a:solidFill>
                  <a:srgbClr val="333333"/>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200" name="Line 414"/>
              <p:cNvSpPr>
                <a:spLocks noChangeShapeType="1"/>
              </p:cNvSpPr>
              <p:nvPr/>
            </p:nvSpPr>
            <p:spPr bwMode="auto">
              <a:xfrm>
                <a:off x="4906" y="2904"/>
                <a:ext cx="1" cy="1"/>
              </a:xfrm>
              <a:prstGeom prst="line">
                <a:avLst/>
              </a:prstGeom>
              <a:noFill/>
              <a:ln w="7938" cap="rnd">
                <a:solidFill>
                  <a:srgbClr val="333333"/>
                </a:solidFill>
                <a:round/>
                <a:headEnd/>
                <a:tailEnd/>
              </a:ln>
              <a:extLst>
                <a:ext uri="{909E8E84-426E-40dd-AFC4-6F175D3DCCD1}">
                  <a14:hiddenFill xmlns:a14="http://schemas.microsoft.com/office/drawing/2010/main" xmlns="">
                    <a:noFill/>
                  </a14:hiddenFill>
                </a:ext>
              </a:extLst>
            </p:spPr>
            <p:txBody>
              <a:bodyPr/>
              <a:lstStyle/>
              <a:p>
                <a:endParaRPr lang="es-ES">
                  <a:solidFill>
                    <a:srgbClr val="547C42"/>
                  </a:solidFill>
                </a:endParaRPr>
              </a:p>
            </p:txBody>
          </p:sp>
          <p:sp>
            <p:nvSpPr>
              <p:cNvPr id="201" name="Freeform 415"/>
              <p:cNvSpPr>
                <a:spLocks/>
              </p:cNvSpPr>
              <p:nvPr/>
            </p:nvSpPr>
            <p:spPr bwMode="auto">
              <a:xfrm>
                <a:off x="4677" y="3011"/>
                <a:ext cx="137" cy="85"/>
              </a:xfrm>
              <a:custGeom>
                <a:avLst/>
                <a:gdLst>
                  <a:gd name="T0" fmla="*/ 53 w 55"/>
                  <a:gd name="T1" fmla="*/ 32 h 32"/>
                  <a:gd name="T2" fmla="*/ 53 w 55"/>
                  <a:gd name="T3" fmla="*/ 7 h 32"/>
                  <a:gd name="T4" fmla="*/ 54 w 55"/>
                  <a:gd name="T5" fmla="*/ 7 h 32"/>
                  <a:gd name="T6" fmla="*/ 11 w 55"/>
                  <a:gd name="T7" fmla="*/ 1 h 32"/>
                  <a:gd name="T8" fmla="*/ 1 w 55"/>
                  <a:gd name="T9" fmla="*/ 12 h 32"/>
                  <a:gd name="T10" fmla="*/ 8 w 55"/>
                  <a:gd name="T11" fmla="*/ 25 h 32"/>
                  <a:gd name="T12" fmla="*/ 55 w 55"/>
                  <a:gd name="T13" fmla="*/ 32 h 32"/>
                  <a:gd name="T14" fmla="*/ 53 w 55"/>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32">
                    <a:moveTo>
                      <a:pt x="53" y="32"/>
                    </a:moveTo>
                    <a:cubicBezTo>
                      <a:pt x="53" y="7"/>
                      <a:pt x="53" y="7"/>
                      <a:pt x="53" y="7"/>
                    </a:cubicBezTo>
                    <a:cubicBezTo>
                      <a:pt x="54" y="7"/>
                      <a:pt x="54" y="7"/>
                      <a:pt x="54" y="7"/>
                    </a:cubicBezTo>
                    <a:cubicBezTo>
                      <a:pt x="11" y="1"/>
                      <a:pt x="11" y="1"/>
                      <a:pt x="11" y="1"/>
                    </a:cubicBezTo>
                    <a:cubicBezTo>
                      <a:pt x="4" y="0"/>
                      <a:pt x="2" y="5"/>
                      <a:pt x="1" y="12"/>
                    </a:cubicBezTo>
                    <a:cubicBezTo>
                      <a:pt x="0" y="18"/>
                      <a:pt x="1" y="24"/>
                      <a:pt x="8" y="25"/>
                    </a:cubicBezTo>
                    <a:cubicBezTo>
                      <a:pt x="55" y="32"/>
                      <a:pt x="55" y="32"/>
                      <a:pt x="55" y="32"/>
                    </a:cubicBezTo>
                    <a:lnTo>
                      <a:pt x="53" y="32"/>
                    </a:lnTo>
                    <a:close/>
                  </a:path>
                </a:pathLst>
              </a:custGeom>
              <a:solidFill>
                <a:srgbClr val="FEEAB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202" name="Freeform 416"/>
              <p:cNvSpPr>
                <a:spLocks/>
              </p:cNvSpPr>
              <p:nvPr/>
            </p:nvSpPr>
            <p:spPr bwMode="auto">
              <a:xfrm>
                <a:off x="4809" y="3019"/>
                <a:ext cx="52" cy="77"/>
              </a:xfrm>
              <a:custGeom>
                <a:avLst/>
                <a:gdLst>
                  <a:gd name="T0" fmla="*/ 15 w 21"/>
                  <a:gd name="T1" fmla="*/ 2 h 29"/>
                  <a:gd name="T2" fmla="*/ 0 w 21"/>
                  <a:gd name="T3" fmla="*/ 4 h 29"/>
                  <a:gd name="T4" fmla="*/ 0 w 21"/>
                  <a:gd name="T5" fmla="*/ 28 h 29"/>
                  <a:gd name="T6" fmla="*/ 1 w 21"/>
                  <a:gd name="T7" fmla="*/ 29 h 29"/>
                  <a:gd name="T8" fmla="*/ 2 w 21"/>
                  <a:gd name="T9" fmla="*/ 29 h 29"/>
                  <a:gd name="T10" fmla="*/ 1 w 21"/>
                  <a:gd name="T11" fmla="*/ 29 h 29"/>
                  <a:gd name="T12" fmla="*/ 1 w 21"/>
                  <a:gd name="T13" fmla="*/ 29 h 29"/>
                  <a:gd name="T14" fmla="*/ 18 w 21"/>
                  <a:gd name="T15" fmla="*/ 21 h 29"/>
                  <a:gd name="T16" fmla="*/ 15 w 21"/>
                  <a:gd name="T17" fmla="*/ 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9">
                    <a:moveTo>
                      <a:pt x="15" y="2"/>
                    </a:moveTo>
                    <a:cubicBezTo>
                      <a:pt x="11" y="0"/>
                      <a:pt x="6" y="3"/>
                      <a:pt x="0" y="4"/>
                    </a:cubicBezTo>
                    <a:cubicBezTo>
                      <a:pt x="0" y="28"/>
                      <a:pt x="0" y="28"/>
                      <a:pt x="0" y="28"/>
                    </a:cubicBezTo>
                    <a:cubicBezTo>
                      <a:pt x="1" y="29"/>
                      <a:pt x="1" y="29"/>
                      <a:pt x="1" y="29"/>
                    </a:cubicBezTo>
                    <a:cubicBezTo>
                      <a:pt x="2" y="29"/>
                      <a:pt x="2" y="29"/>
                      <a:pt x="2" y="29"/>
                    </a:cubicBezTo>
                    <a:cubicBezTo>
                      <a:pt x="1" y="29"/>
                      <a:pt x="1" y="29"/>
                      <a:pt x="1" y="29"/>
                    </a:cubicBezTo>
                    <a:cubicBezTo>
                      <a:pt x="1" y="29"/>
                      <a:pt x="1" y="29"/>
                      <a:pt x="1" y="29"/>
                    </a:cubicBezTo>
                    <a:cubicBezTo>
                      <a:pt x="1" y="29"/>
                      <a:pt x="15" y="27"/>
                      <a:pt x="18" y="21"/>
                    </a:cubicBezTo>
                    <a:cubicBezTo>
                      <a:pt x="21" y="16"/>
                      <a:pt x="19" y="4"/>
                      <a:pt x="15" y="2"/>
                    </a:cubicBezTo>
                    <a:close/>
                  </a:path>
                </a:pathLst>
              </a:custGeom>
              <a:solidFill>
                <a:srgbClr val="FEE49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203" name="Line 417"/>
              <p:cNvSpPr>
                <a:spLocks noChangeShapeType="1"/>
              </p:cNvSpPr>
              <p:nvPr/>
            </p:nvSpPr>
            <p:spPr bwMode="auto">
              <a:xfrm>
                <a:off x="4804" y="3032"/>
                <a:ext cx="1" cy="64"/>
              </a:xfrm>
              <a:prstGeom prst="line">
                <a:avLst/>
              </a:prstGeom>
              <a:noFill/>
              <a:ln w="15875" cap="rnd">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s-ES">
                  <a:solidFill>
                    <a:srgbClr val="547C42"/>
                  </a:solidFill>
                </a:endParaRPr>
              </a:p>
            </p:txBody>
          </p:sp>
          <p:sp>
            <p:nvSpPr>
              <p:cNvPr id="204" name="Line 418"/>
              <p:cNvSpPr>
                <a:spLocks noChangeShapeType="1"/>
              </p:cNvSpPr>
              <p:nvPr/>
            </p:nvSpPr>
            <p:spPr bwMode="auto">
              <a:xfrm>
                <a:off x="4819" y="3032"/>
                <a:ext cx="1" cy="61"/>
              </a:xfrm>
              <a:prstGeom prst="line">
                <a:avLst/>
              </a:prstGeom>
              <a:noFill/>
              <a:ln w="15875">
                <a:solidFill>
                  <a:srgbClr val="E6C979"/>
                </a:solidFill>
                <a:miter lim="800000"/>
                <a:headEnd/>
                <a:tailEnd/>
              </a:ln>
              <a:extLst>
                <a:ext uri="{909E8E84-426E-40dd-AFC4-6F175D3DCCD1}">
                  <a14:hiddenFill xmlns:a14="http://schemas.microsoft.com/office/drawing/2010/main" xmlns="">
                    <a:noFill/>
                  </a14:hiddenFill>
                </a:ext>
              </a:extLst>
            </p:spPr>
            <p:txBody>
              <a:bodyPr/>
              <a:lstStyle/>
              <a:p>
                <a:endParaRPr lang="es-ES">
                  <a:solidFill>
                    <a:srgbClr val="547C42"/>
                  </a:solidFill>
                </a:endParaRPr>
              </a:p>
            </p:txBody>
          </p:sp>
          <p:sp>
            <p:nvSpPr>
              <p:cNvPr id="205" name="Freeform 419"/>
              <p:cNvSpPr>
                <a:spLocks/>
              </p:cNvSpPr>
              <p:nvPr/>
            </p:nvSpPr>
            <p:spPr bwMode="auto">
              <a:xfrm>
                <a:off x="4344" y="3789"/>
                <a:ext cx="300" cy="150"/>
              </a:xfrm>
              <a:custGeom>
                <a:avLst/>
                <a:gdLst>
                  <a:gd name="T0" fmla="*/ 87 w 120"/>
                  <a:gd name="T1" fmla="*/ 17 h 56"/>
                  <a:gd name="T2" fmla="*/ 87 w 120"/>
                  <a:gd name="T3" fmla="*/ 18 h 56"/>
                  <a:gd name="T4" fmla="*/ 88 w 120"/>
                  <a:gd name="T5" fmla="*/ 20 h 56"/>
                  <a:gd name="T6" fmla="*/ 96 w 120"/>
                  <a:gd name="T7" fmla="*/ 25 h 56"/>
                  <a:gd name="T8" fmla="*/ 103 w 120"/>
                  <a:gd name="T9" fmla="*/ 28 h 56"/>
                  <a:gd name="T10" fmla="*/ 106 w 120"/>
                  <a:gd name="T11" fmla="*/ 29 h 56"/>
                  <a:gd name="T12" fmla="*/ 110 w 120"/>
                  <a:gd name="T13" fmla="*/ 29 h 56"/>
                  <a:gd name="T14" fmla="*/ 112 w 120"/>
                  <a:gd name="T15" fmla="*/ 29 h 56"/>
                  <a:gd name="T16" fmla="*/ 120 w 120"/>
                  <a:gd name="T17" fmla="*/ 26 h 56"/>
                  <a:gd name="T18" fmla="*/ 120 w 120"/>
                  <a:gd name="T19" fmla="*/ 26 h 56"/>
                  <a:gd name="T20" fmla="*/ 113 w 120"/>
                  <a:gd name="T21" fmla="*/ 31 h 56"/>
                  <a:gd name="T22" fmla="*/ 111 w 120"/>
                  <a:gd name="T23" fmla="*/ 31 h 56"/>
                  <a:gd name="T24" fmla="*/ 106 w 120"/>
                  <a:gd name="T25" fmla="*/ 31 h 56"/>
                  <a:gd name="T26" fmla="*/ 103 w 120"/>
                  <a:gd name="T27" fmla="*/ 30 h 56"/>
                  <a:gd name="T28" fmla="*/ 100 w 120"/>
                  <a:gd name="T29" fmla="*/ 29 h 56"/>
                  <a:gd name="T30" fmla="*/ 93 w 120"/>
                  <a:gd name="T31" fmla="*/ 31 h 56"/>
                  <a:gd name="T32" fmla="*/ 87 w 120"/>
                  <a:gd name="T33" fmla="*/ 35 h 56"/>
                  <a:gd name="T34" fmla="*/ 79 w 120"/>
                  <a:gd name="T35" fmla="*/ 40 h 56"/>
                  <a:gd name="T36" fmla="*/ 78 w 120"/>
                  <a:gd name="T37" fmla="*/ 41 h 56"/>
                  <a:gd name="T38" fmla="*/ 78 w 120"/>
                  <a:gd name="T39" fmla="*/ 47 h 56"/>
                  <a:gd name="T40" fmla="*/ 78 w 120"/>
                  <a:gd name="T41" fmla="*/ 47 h 56"/>
                  <a:gd name="T42" fmla="*/ 77 w 120"/>
                  <a:gd name="T43" fmla="*/ 43 h 56"/>
                  <a:gd name="T44" fmla="*/ 74 w 120"/>
                  <a:gd name="T45" fmla="*/ 42 h 56"/>
                  <a:gd name="T46" fmla="*/ 59 w 120"/>
                  <a:gd name="T47" fmla="*/ 47 h 56"/>
                  <a:gd name="T48" fmla="*/ 55 w 120"/>
                  <a:gd name="T49" fmla="*/ 56 h 56"/>
                  <a:gd name="T50" fmla="*/ 55 w 120"/>
                  <a:gd name="T51" fmla="*/ 56 h 56"/>
                  <a:gd name="T52" fmla="*/ 57 w 120"/>
                  <a:gd name="T53" fmla="*/ 46 h 56"/>
                  <a:gd name="T54" fmla="*/ 56 w 120"/>
                  <a:gd name="T55" fmla="*/ 44 h 56"/>
                  <a:gd name="T56" fmla="*/ 48 w 120"/>
                  <a:gd name="T57" fmla="*/ 41 h 56"/>
                  <a:gd name="T58" fmla="*/ 38 w 120"/>
                  <a:gd name="T59" fmla="*/ 41 h 56"/>
                  <a:gd name="T60" fmla="*/ 29 w 120"/>
                  <a:gd name="T61" fmla="*/ 47 h 56"/>
                  <a:gd name="T62" fmla="*/ 28 w 120"/>
                  <a:gd name="T63" fmla="*/ 49 h 56"/>
                  <a:gd name="T64" fmla="*/ 21 w 120"/>
                  <a:gd name="T65" fmla="*/ 55 h 56"/>
                  <a:gd name="T66" fmla="*/ 21 w 120"/>
                  <a:gd name="T67" fmla="*/ 55 h 56"/>
                  <a:gd name="T68" fmla="*/ 26 w 120"/>
                  <a:gd name="T69" fmla="*/ 48 h 56"/>
                  <a:gd name="T70" fmla="*/ 28 w 120"/>
                  <a:gd name="T71" fmla="*/ 46 h 56"/>
                  <a:gd name="T72" fmla="*/ 36 w 120"/>
                  <a:gd name="T73" fmla="*/ 38 h 56"/>
                  <a:gd name="T74" fmla="*/ 38 w 120"/>
                  <a:gd name="T75" fmla="*/ 35 h 56"/>
                  <a:gd name="T76" fmla="*/ 29 w 120"/>
                  <a:gd name="T77" fmla="*/ 30 h 56"/>
                  <a:gd name="T78" fmla="*/ 19 w 120"/>
                  <a:gd name="T79" fmla="*/ 29 h 56"/>
                  <a:gd name="T80" fmla="*/ 0 w 120"/>
                  <a:gd name="T81" fmla="*/ 26 h 56"/>
                  <a:gd name="T82" fmla="*/ 0 w 120"/>
                  <a:gd name="T83" fmla="*/ 26 h 56"/>
                  <a:gd name="T84" fmla="*/ 21 w 120"/>
                  <a:gd name="T85" fmla="*/ 26 h 56"/>
                  <a:gd name="T86" fmla="*/ 29 w 120"/>
                  <a:gd name="T87" fmla="*/ 23 h 56"/>
                  <a:gd name="T88" fmla="*/ 32 w 120"/>
                  <a:gd name="T89" fmla="*/ 16 h 56"/>
                  <a:gd name="T90" fmla="*/ 28 w 120"/>
                  <a:gd name="T91" fmla="*/ 10 h 56"/>
                  <a:gd name="T92" fmla="*/ 24 w 120"/>
                  <a:gd name="T93" fmla="*/ 9 h 56"/>
                  <a:gd name="T94" fmla="*/ 14 w 120"/>
                  <a:gd name="T95" fmla="*/ 0 h 56"/>
                  <a:gd name="T96" fmla="*/ 14 w 120"/>
                  <a:gd name="T97" fmla="*/ 0 h 56"/>
                  <a:gd name="T98" fmla="*/ 25 w 120"/>
                  <a:gd name="T99" fmla="*/ 7 h 56"/>
                  <a:gd name="T100" fmla="*/ 29 w 120"/>
                  <a:gd name="T101" fmla="*/ 8 h 56"/>
                  <a:gd name="T102" fmla="*/ 36 w 120"/>
                  <a:gd name="T103" fmla="*/ 10 h 56"/>
                  <a:gd name="T104" fmla="*/ 43 w 120"/>
                  <a:gd name="T105" fmla="*/ 9 h 56"/>
                  <a:gd name="T106" fmla="*/ 52 w 120"/>
                  <a:gd name="T107" fmla="*/ 5 h 56"/>
                  <a:gd name="T108" fmla="*/ 56 w 120"/>
                  <a:gd name="T109" fmla="*/ 5 h 56"/>
                  <a:gd name="T110" fmla="*/ 61 w 120"/>
                  <a:gd name="T111" fmla="*/ 6 h 56"/>
                  <a:gd name="T112" fmla="*/ 70 w 120"/>
                  <a:gd name="T113" fmla="*/ 11 h 56"/>
                  <a:gd name="T114" fmla="*/ 87 w 120"/>
                  <a:gd name="T115" fmla="*/ 1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0" h="56">
                    <a:moveTo>
                      <a:pt x="87" y="17"/>
                    </a:moveTo>
                    <a:cubicBezTo>
                      <a:pt x="86" y="17"/>
                      <a:pt x="86" y="18"/>
                      <a:pt x="87" y="18"/>
                    </a:cubicBezTo>
                    <a:cubicBezTo>
                      <a:pt x="87" y="19"/>
                      <a:pt x="87" y="19"/>
                      <a:pt x="88" y="20"/>
                    </a:cubicBezTo>
                    <a:cubicBezTo>
                      <a:pt x="90" y="22"/>
                      <a:pt x="96" y="25"/>
                      <a:pt x="96" y="25"/>
                    </a:cubicBezTo>
                    <a:cubicBezTo>
                      <a:pt x="99" y="26"/>
                      <a:pt x="101" y="27"/>
                      <a:pt x="103" y="28"/>
                    </a:cubicBezTo>
                    <a:cubicBezTo>
                      <a:pt x="106" y="29"/>
                      <a:pt x="106" y="29"/>
                      <a:pt x="106" y="29"/>
                    </a:cubicBezTo>
                    <a:cubicBezTo>
                      <a:pt x="107" y="29"/>
                      <a:pt x="109" y="29"/>
                      <a:pt x="110" y="29"/>
                    </a:cubicBezTo>
                    <a:cubicBezTo>
                      <a:pt x="111" y="29"/>
                      <a:pt x="112" y="29"/>
                      <a:pt x="112" y="29"/>
                    </a:cubicBezTo>
                    <a:cubicBezTo>
                      <a:pt x="115" y="29"/>
                      <a:pt x="118" y="28"/>
                      <a:pt x="120" y="26"/>
                    </a:cubicBezTo>
                    <a:cubicBezTo>
                      <a:pt x="120" y="26"/>
                      <a:pt x="120" y="26"/>
                      <a:pt x="120" y="26"/>
                    </a:cubicBezTo>
                    <a:cubicBezTo>
                      <a:pt x="118" y="28"/>
                      <a:pt x="116" y="31"/>
                      <a:pt x="113" y="31"/>
                    </a:cubicBezTo>
                    <a:cubicBezTo>
                      <a:pt x="112" y="31"/>
                      <a:pt x="112" y="31"/>
                      <a:pt x="111" y="31"/>
                    </a:cubicBezTo>
                    <a:cubicBezTo>
                      <a:pt x="113" y="33"/>
                      <a:pt x="110" y="32"/>
                      <a:pt x="106" y="31"/>
                    </a:cubicBezTo>
                    <a:cubicBezTo>
                      <a:pt x="103" y="30"/>
                      <a:pt x="103" y="30"/>
                      <a:pt x="103" y="30"/>
                    </a:cubicBezTo>
                    <a:cubicBezTo>
                      <a:pt x="102" y="29"/>
                      <a:pt x="101" y="29"/>
                      <a:pt x="100" y="29"/>
                    </a:cubicBezTo>
                    <a:cubicBezTo>
                      <a:pt x="97" y="28"/>
                      <a:pt x="95" y="28"/>
                      <a:pt x="93" y="31"/>
                    </a:cubicBezTo>
                    <a:cubicBezTo>
                      <a:pt x="92" y="33"/>
                      <a:pt x="90" y="34"/>
                      <a:pt x="87" y="35"/>
                    </a:cubicBezTo>
                    <a:cubicBezTo>
                      <a:pt x="84" y="37"/>
                      <a:pt x="81" y="38"/>
                      <a:pt x="79" y="40"/>
                    </a:cubicBezTo>
                    <a:cubicBezTo>
                      <a:pt x="79" y="40"/>
                      <a:pt x="78" y="41"/>
                      <a:pt x="78" y="41"/>
                    </a:cubicBezTo>
                    <a:cubicBezTo>
                      <a:pt x="78" y="43"/>
                      <a:pt x="78" y="45"/>
                      <a:pt x="78" y="47"/>
                    </a:cubicBezTo>
                    <a:cubicBezTo>
                      <a:pt x="78" y="47"/>
                      <a:pt x="78" y="47"/>
                      <a:pt x="78" y="47"/>
                    </a:cubicBezTo>
                    <a:cubicBezTo>
                      <a:pt x="78" y="45"/>
                      <a:pt x="77" y="44"/>
                      <a:pt x="77" y="43"/>
                    </a:cubicBezTo>
                    <a:cubicBezTo>
                      <a:pt x="76" y="42"/>
                      <a:pt x="75" y="42"/>
                      <a:pt x="74" y="42"/>
                    </a:cubicBezTo>
                    <a:cubicBezTo>
                      <a:pt x="70" y="43"/>
                      <a:pt x="63" y="42"/>
                      <a:pt x="59" y="47"/>
                    </a:cubicBezTo>
                    <a:cubicBezTo>
                      <a:pt x="57" y="49"/>
                      <a:pt x="55" y="53"/>
                      <a:pt x="55" y="56"/>
                    </a:cubicBezTo>
                    <a:cubicBezTo>
                      <a:pt x="55" y="56"/>
                      <a:pt x="55" y="56"/>
                      <a:pt x="55" y="56"/>
                    </a:cubicBezTo>
                    <a:cubicBezTo>
                      <a:pt x="55" y="53"/>
                      <a:pt x="55" y="48"/>
                      <a:pt x="57" y="46"/>
                    </a:cubicBezTo>
                    <a:cubicBezTo>
                      <a:pt x="59" y="45"/>
                      <a:pt x="57" y="44"/>
                      <a:pt x="56" y="44"/>
                    </a:cubicBezTo>
                    <a:cubicBezTo>
                      <a:pt x="53" y="43"/>
                      <a:pt x="50" y="42"/>
                      <a:pt x="48" y="41"/>
                    </a:cubicBezTo>
                    <a:cubicBezTo>
                      <a:pt x="46" y="41"/>
                      <a:pt x="41" y="40"/>
                      <a:pt x="38" y="41"/>
                    </a:cubicBezTo>
                    <a:cubicBezTo>
                      <a:pt x="33" y="42"/>
                      <a:pt x="31" y="44"/>
                      <a:pt x="29" y="47"/>
                    </a:cubicBezTo>
                    <a:cubicBezTo>
                      <a:pt x="28" y="49"/>
                      <a:pt x="28" y="49"/>
                      <a:pt x="28" y="49"/>
                    </a:cubicBezTo>
                    <a:cubicBezTo>
                      <a:pt x="27" y="51"/>
                      <a:pt x="24" y="53"/>
                      <a:pt x="21" y="55"/>
                    </a:cubicBezTo>
                    <a:cubicBezTo>
                      <a:pt x="21" y="55"/>
                      <a:pt x="21" y="55"/>
                      <a:pt x="21" y="55"/>
                    </a:cubicBezTo>
                    <a:cubicBezTo>
                      <a:pt x="23" y="54"/>
                      <a:pt x="25" y="50"/>
                      <a:pt x="26" y="48"/>
                    </a:cubicBezTo>
                    <a:cubicBezTo>
                      <a:pt x="28" y="46"/>
                      <a:pt x="28" y="46"/>
                      <a:pt x="28" y="46"/>
                    </a:cubicBezTo>
                    <a:cubicBezTo>
                      <a:pt x="29" y="43"/>
                      <a:pt x="31" y="40"/>
                      <a:pt x="36" y="38"/>
                    </a:cubicBezTo>
                    <a:cubicBezTo>
                      <a:pt x="37" y="38"/>
                      <a:pt x="40" y="37"/>
                      <a:pt x="38" y="35"/>
                    </a:cubicBezTo>
                    <a:cubicBezTo>
                      <a:pt x="35" y="34"/>
                      <a:pt x="31" y="32"/>
                      <a:pt x="29" y="30"/>
                    </a:cubicBezTo>
                    <a:cubicBezTo>
                      <a:pt x="27" y="30"/>
                      <a:pt x="22" y="28"/>
                      <a:pt x="19" y="29"/>
                    </a:cubicBezTo>
                    <a:cubicBezTo>
                      <a:pt x="11" y="30"/>
                      <a:pt x="5" y="29"/>
                      <a:pt x="0" y="26"/>
                    </a:cubicBezTo>
                    <a:cubicBezTo>
                      <a:pt x="0" y="26"/>
                      <a:pt x="0" y="26"/>
                      <a:pt x="0" y="26"/>
                    </a:cubicBezTo>
                    <a:cubicBezTo>
                      <a:pt x="5" y="29"/>
                      <a:pt x="12" y="28"/>
                      <a:pt x="21" y="26"/>
                    </a:cubicBezTo>
                    <a:cubicBezTo>
                      <a:pt x="22" y="26"/>
                      <a:pt x="27" y="26"/>
                      <a:pt x="29" y="23"/>
                    </a:cubicBezTo>
                    <a:cubicBezTo>
                      <a:pt x="30" y="21"/>
                      <a:pt x="31" y="19"/>
                      <a:pt x="32" y="16"/>
                    </a:cubicBezTo>
                    <a:cubicBezTo>
                      <a:pt x="32" y="15"/>
                      <a:pt x="31" y="11"/>
                      <a:pt x="28" y="10"/>
                    </a:cubicBezTo>
                    <a:cubicBezTo>
                      <a:pt x="27" y="10"/>
                      <a:pt x="26" y="9"/>
                      <a:pt x="24" y="9"/>
                    </a:cubicBezTo>
                    <a:cubicBezTo>
                      <a:pt x="20" y="8"/>
                      <a:pt x="15" y="6"/>
                      <a:pt x="14" y="0"/>
                    </a:cubicBezTo>
                    <a:cubicBezTo>
                      <a:pt x="14" y="0"/>
                      <a:pt x="14" y="0"/>
                      <a:pt x="14" y="0"/>
                    </a:cubicBezTo>
                    <a:cubicBezTo>
                      <a:pt x="15" y="5"/>
                      <a:pt x="21" y="6"/>
                      <a:pt x="25" y="7"/>
                    </a:cubicBezTo>
                    <a:cubicBezTo>
                      <a:pt x="26" y="7"/>
                      <a:pt x="27" y="8"/>
                      <a:pt x="29" y="8"/>
                    </a:cubicBezTo>
                    <a:cubicBezTo>
                      <a:pt x="30" y="9"/>
                      <a:pt x="33" y="10"/>
                      <a:pt x="36" y="10"/>
                    </a:cubicBezTo>
                    <a:cubicBezTo>
                      <a:pt x="38" y="10"/>
                      <a:pt x="41" y="9"/>
                      <a:pt x="43" y="9"/>
                    </a:cubicBezTo>
                    <a:cubicBezTo>
                      <a:pt x="46" y="8"/>
                      <a:pt x="49" y="5"/>
                      <a:pt x="52" y="5"/>
                    </a:cubicBezTo>
                    <a:cubicBezTo>
                      <a:pt x="53" y="5"/>
                      <a:pt x="55" y="5"/>
                      <a:pt x="56" y="5"/>
                    </a:cubicBezTo>
                    <a:cubicBezTo>
                      <a:pt x="58" y="5"/>
                      <a:pt x="59" y="6"/>
                      <a:pt x="61" y="6"/>
                    </a:cubicBezTo>
                    <a:cubicBezTo>
                      <a:pt x="64" y="7"/>
                      <a:pt x="67" y="10"/>
                      <a:pt x="70" y="11"/>
                    </a:cubicBezTo>
                    <a:cubicBezTo>
                      <a:pt x="73" y="12"/>
                      <a:pt x="85" y="12"/>
                      <a:pt x="87" y="17"/>
                    </a:cubicBezTo>
                    <a:close/>
                  </a:path>
                </a:pathLst>
              </a:custGeom>
              <a:solidFill>
                <a:srgbClr val="D9467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206" name="Freeform 420"/>
              <p:cNvSpPr>
                <a:spLocks/>
              </p:cNvSpPr>
              <p:nvPr/>
            </p:nvSpPr>
            <p:spPr bwMode="auto">
              <a:xfrm>
                <a:off x="4464" y="3851"/>
                <a:ext cx="55" cy="32"/>
              </a:xfrm>
              <a:custGeom>
                <a:avLst/>
                <a:gdLst>
                  <a:gd name="T0" fmla="*/ 0 w 22"/>
                  <a:gd name="T1" fmla="*/ 4 h 12"/>
                  <a:gd name="T2" fmla="*/ 2 w 22"/>
                  <a:gd name="T3" fmla="*/ 7 h 12"/>
                  <a:gd name="T4" fmla="*/ 6 w 22"/>
                  <a:gd name="T5" fmla="*/ 10 h 12"/>
                  <a:gd name="T6" fmla="*/ 14 w 22"/>
                  <a:gd name="T7" fmla="*/ 12 h 12"/>
                  <a:gd name="T8" fmla="*/ 20 w 22"/>
                  <a:gd name="T9" fmla="*/ 9 h 12"/>
                  <a:gd name="T10" fmla="*/ 21 w 22"/>
                  <a:gd name="T11" fmla="*/ 4 h 12"/>
                  <a:gd name="T12" fmla="*/ 16 w 22"/>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22" h="12">
                    <a:moveTo>
                      <a:pt x="0" y="4"/>
                    </a:moveTo>
                    <a:cubicBezTo>
                      <a:pt x="0" y="5"/>
                      <a:pt x="1" y="6"/>
                      <a:pt x="2" y="7"/>
                    </a:cubicBezTo>
                    <a:cubicBezTo>
                      <a:pt x="3" y="8"/>
                      <a:pt x="5" y="9"/>
                      <a:pt x="6" y="10"/>
                    </a:cubicBezTo>
                    <a:cubicBezTo>
                      <a:pt x="9" y="11"/>
                      <a:pt x="11" y="12"/>
                      <a:pt x="14" y="12"/>
                    </a:cubicBezTo>
                    <a:cubicBezTo>
                      <a:pt x="17" y="12"/>
                      <a:pt x="19" y="11"/>
                      <a:pt x="20" y="9"/>
                    </a:cubicBezTo>
                    <a:cubicBezTo>
                      <a:pt x="21" y="8"/>
                      <a:pt x="22" y="5"/>
                      <a:pt x="21" y="4"/>
                    </a:cubicBezTo>
                    <a:cubicBezTo>
                      <a:pt x="21" y="3"/>
                      <a:pt x="17" y="0"/>
                      <a:pt x="16" y="0"/>
                    </a:cubicBezTo>
                  </a:path>
                </a:pathLst>
              </a:custGeom>
              <a:solidFill>
                <a:srgbClr val="AD014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207" name="Freeform 421"/>
              <p:cNvSpPr>
                <a:spLocks/>
              </p:cNvSpPr>
              <p:nvPr/>
            </p:nvSpPr>
            <p:spPr bwMode="auto">
              <a:xfrm>
                <a:off x="4464" y="3840"/>
                <a:ext cx="53" cy="37"/>
              </a:xfrm>
              <a:custGeom>
                <a:avLst/>
                <a:gdLst>
                  <a:gd name="T0" fmla="*/ 20 w 21"/>
                  <a:gd name="T1" fmla="*/ 8 h 14"/>
                  <a:gd name="T2" fmla="*/ 12 w 21"/>
                  <a:gd name="T3" fmla="*/ 13 h 14"/>
                  <a:gd name="T4" fmla="*/ 0 w 21"/>
                  <a:gd name="T5" fmla="*/ 6 h 14"/>
                  <a:gd name="T6" fmla="*/ 20 w 21"/>
                  <a:gd name="T7" fmla="*/ 8 h 14"/>
                </a:gdLst>
                <a:ahLst/>
                <a:cxnLst>
                  <a:cxn ang="0">
                    <a:pos x="T0" y="T1"/>
                  </a:cxn>
                  <a:cxn ang="0">
                    <a:pos x="T2" y="T3"/>
                  </a:cxn>
                  <a:cxn ang="0">
                    <a:pos x="T4" y="T5"/>
                  </a:cxn>
                  <a:cxn ang="0">
                    <a:pos x="T6" y="T7"/>
                  </a:cxn>
                </a:cxnLst>
                <a:rect l="0" t="0" r="r" b="b"/>
                <a:pathLst>
                  <a:path w="21" h="14">
                    <a:moveTo>
                      <a:pt x="20" y="8"/>
                    </a:moveTo>
                    <a:cubicBezTo>
                      <a:pt x="20" y="11"/>
                      <a:pt x="18" y="14"/>
                      <a:pt x="12" y="13"/>
                    </a:cubicBezTo>
                    <a:cubicBezTo>
                      <a:pt x="5" y="13"/>
                      <a:pt x="0" y="10"/>
                      <a:pt x="0" y="6"/>
                    </a:cubicBezTo>
                    <a:cubicBezTo>
                      <a:pt x="1" y="0"/>
                      <a:pt x="21" y="0"/>
                      <a:pt x="20" y="8"/>
                    </a:cubicBezTo>
                    <a:close/>
                  </a:path>
                </a:pathLst>
              </a:custGeom>
              <a:solidFill>
                <a:srgbClr val="F5D3D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208" name="Freeform 422"/>
              <p:cNvSpPr>
                <a:spLocks/>
              </p:cNvSpPr>
              <p:nvPr/>
            </p:nvSpPr>
            <p:spPr bwMode="auto">
              <a:xfrm>
                <a:off x="4419" y="3808"/>
                <a:ext cx="110" cy="51"/>
              </a:xfrm>
              <a:custGeom>
                <a:avLst/>
                <a:gdLst>
                  <a:gd name="T0" fmla="*/ 4 w 44"/>
                  <a:gd name="T1" fmla="*/ 7 h 19"/>
                  <a:gd name="T2" fmla="*/ 3 w 44"/>
                  <a:gd name="T3" fmla="*/ 15 h 19"/>
                  <a:gd name="T4" fmla="*/ 0 w 44"/>
                  <a:gd name="T5" fmla="*/ 19 h 19"/>
                  <a:gd name="T6" fmla="*/ 4 w 44"/>
                  <a:gd name="T7" fmla="*/ 17 h 19"/>
                  <a:gd name="T8" fmla="*/ 6 w 44"/>
                  <a:gd name="T9" fmla="*/ 11 h 19"/>
                  <a:gd name="T10" fmla="*/ 16 w 44"/>
                  <a:gd name="T11" fmla="*/ 6 h 19"/>
                  <a:gd name="T12" fmla="*/ 27 w 44"/>
                  <a:gd name="T13" fmla="*/ 3 h 19"/>
                  <a:gd name="T14" fmla="*/ 33 w 44"/>
                  <a:gd name="T15" fmla="*/ 5 h 19"/>
                  <a:gd name="T16" fmla="*/ 44 w 44"/>
                  <a:gd name="T17" fmla="*/ 8 h 19"/>
                  <a:gd name="T18" fmla="*/ 38 w 44"/>
                  <a:gd name="T19" fmla="*/ 6 h 19"/>
                  <a:gd name="T20" fmla="*/ 32 w 44"/>
                  <a:gd name="T21" fmla="*/ 3 h 19"/>
                  <a:gd name="T22" fmla="*/ 24 w 44"/>
                  <a:gd name="T23" fmla="*/ 0 h 19"/>
                  <a:gd name="T24" fmla="*/ 16 w 44"/>
                  <a:gd name="T25" fmla="*/ 3 h 19"/>
                  <a:gd name="T26" fmla="*/ 5 w 44"/>
                  <a:gd name="T27" fmla="*/ 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19">
                    <a:moveTo>
                      <a:pt x="4" y="7"/>
                    </a:moveTo>
                    <a:cubicBezTo>
                      <a:pt x="6" y="8"/>
                      <a:pt x="4" y="13"/>
                      <a:pt x="3" y="15"/>
                    </a:cubicBezTo>
                    <a:cubicBezTo>
                      <a:pt x="2" y="17"/>
                      <a:pt x="1" y="18"/>
                      <a:pt x="0" y="19"/>
                    </a:cubicBezTo>
                    <a:cubicBezTo>
                      <a:pt x="1" y="19"/>
                      <a:pt x="3" y="18"/>
                      <a:pt x="4" y="17"/>
                    </a:cubicBezTo>
                    <a:cubicBezTo>
                      <a:pt x="5" y="15"/>
                      <a:pt x="5" y="13"/>
                      <a:pt x="6" y="11"/>
                    </a:cubicBezTo>
                    <a:cubicBezTo>
                      <a:pt x="9" y="7"/>
                      <a:pt x="12" y="7"/>
                      <a:pt x="16" y="6"/>
                    </a:cubicBezTo>
                    <a:cubicBezTo>
                      <a:pt x="20" y="5"/>
                      <a:pt x="22" y="2"/>
                      <a:pt x="27" y="3"/>
                    </a:cubicBezTo>
                    <a:cubicBezTo>
                      <a:pt x="29" y="3"/>
                      <a:pt x="31" y="4"/>
                      <a:pt x="33" y="5"/>
                    </a:cubicBezTo>
                    <a:cubicBezTo>
                      <a:pt x="36" y="6"/>
                      <a:pt x="41" y="9"/>
                      <a:pt x="44" y="8"/>
                    </a:cubicBezTo>
                    <a:cubicBezTo>
                      <a:pt x="42" y="7"/>
                      <a:pt x="40" y="7"/>
                      <a:pt x="38" y="6"/>
                    </a:cubicBezTo>
                    <a:cubicBezTo>
                      <a:pt x="36" y="5"/>
                      <a:pt x="34" y="4"/>
                      <a:pt x="32" y="3"/>
                    </a:cubicBezTo>
                    <a:cubicBezTo>
                      <a:pt x="29" y="1"/>
                      <a:pt x="27" y="0"/>
                      <a:pt x="24" y="0"/>
                    </a:cubicBezTo>
                    <a:cubicBezTo>
                      <a:pt x="20" y="0"/>
                      <a:pt x="19" y="1"/>
                      <a:pt x="16" y="3"/>
                    </a:cubicBezTo>
                    <a:cubicBezTo>
                      <a:pt x="14" y="4"/>
                      <a:pt x="7" y="8"/>
                      <a:pt x="5" y="6"/>
                    </a:cubicBezTo>
                  </a:path>
                </a:pathLst>
              </a:custGeom>
              <a:solidFill>
                <a:srgbClr val="E7869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209" name="Freeform 423"/>
              <p:cNvSpPr>
                <a:spLocks/>
              </p:cNvSpPr>
              <p:nvPr/>
            </p:nvSpPr>
            <p:spPr bwMode="auto">
              <a:xfrm>
                <a:off x="4454" y="3861"/>
                <a:ext cx="125" cy="43"/>
              </a:xfrm>
              <a:custGeom>
                <a:avLst/>
                <a:gdLst>
                  <a:gd name="T0" fmla="*/ 19 w 50"/>
                  <a:gd name="T1" fmla="*/ 15 h 16"/>
                  <a:gd name="T2" fmla="*/ 30 w 50"/>
                  <a:gd name="T3" fmla="*/ 13 h 16"/>
                  <a:gd name="T4" fmla="*/ 36 w 50"/>
                  <a:gd name="T5" fmla="*/ 10 h 16"/>
                  <a:gd name="T6" fmla="*/ 44 w 50"/>
                  <a:gd name="T7" fmla="*/ 6 h 16"/>
                  <a:gd name="T8" fmla="*/ 47 w 50"/>
                  <a:gd name="T9" fmla="*/ 3 h 16"/>
                  <a:gd name="T10" fmla="*/ 50 w 50"/>
                  <a:gd name="T11" fmla="*/ 0 h 16"/>
                  <a:gd name="T12" fmla="*/ 44 w 50"/>
                  <a:gd name="T13" fmla="*/ 3 h 16"/>
                  <a:gd name="T14" fmla="*/ 39 w 50"/>
                  <a:gd name="T15" fmla="*/ 4 h 16"/>
                  <a:gd name="T16" fmla="*/ 26 w 50"/>
                  <a:gd name="T17" fmla="*/ 11 h 16"/>
                  <a:gd name="T18" fmla="*/ 20 w 50"/>
                  <a:gd name="T19" fmla="*/ 12 h 16"/>
                  <a:gd name="T20" fmla="*/ 15 w 50"/>
                  <a:gd name="T21" fmla="*/ 12 h 16"/>
                  <a:gd name="T22" fmla="*/ 0 w 50"/>
                  <a:gd name="T23" fmla="*/ 9 h 16"/>
                  <a:gd name="T24" fmla="*/ 9 w 50"/>
                  <a:gd name="T25" fmla="*/ 13 h 16"/>
                  <a:gd name="T26" fmla="*/ 14 w 50"/>
                  <a:gd name="T27" fmla="*/ 15 h 16"/>
                  <a:gd name="T28" fmla="*/ 19 w 50"/>
                  <a:gd name="T29"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16">
                    <a:moveTo>
                      <a:pt x="19" y="15"/>
                    </a:moveTo>
                    <a:cubicBezTo>
                      <a:pt x="22" y="13"/>
                      <a:pt x="26" y="14"/>
                      <a:pt x="30" y="13"/>
                    </a:cubicBezTo>
                    <a:cubicBezTo>
                      <a:pt x="32" y="13"/>
                      <a:pt x="34" y="12"/>
                      <a:pt x="36" y="10"/>
                    </a:cubicBezTo>
                    <a:cubicBezTo>
                      <a:pt x="39" y="8"/>
                      <a:pt x="42" y="8"/>
                      <a:pt x="44" y="6"/>
                    </a:cubicBezTo>
                    <a:cubicBezTo>
                      <a:pt x="45" y="5"/>
                      <a:pt x="46" y="4"/>
                      <a:pt x="47" y="3"/>
                    </a:cubicBezTo>
                    <a:cubicBezTo>
                      <a:pt x="48" y="2"/>
                      <a:pt x="50" y="2"/>
                      <a:pt x="50" y="0"/>
                    </a:cubicBezTo>
                    <a:cubicBezTo>
                      <a:pt x="48" y="1"/>
                      <a:pt x="47" y="3"/>
                      <a:pt x="44" y="3"/>
                    </a:cubicBezTo>
                    <a:cubicBezTo>
                      <a:pt x="42" y="4"/>
                      <a:pt x="41" y="3"/>
                      <a:pt x="39" y="4"/>
                    </a:cubicBezTo>
                    <a:cubicBezTo>
                      <a:pt x="35" y="6"/>
                      <a:pt x="31" y="10"/>
                      <a:pt x="26" y="11"/>
                    </a:cubicBezTo>
                    <a:cubicBezTo>
                      <a:pt x="24" y="11"/>
                      <a:pt x="22" y="11"/>
                      <a:pt x="20" y="12"/>
                    </a:cubicBezTo>
                    <a:cubicBezTo>
                      <a:pt x="18" y="12"/>
                      <a:pt x="17" y="13"/>
                      <a:pt x="15" y="12"/>
                    </a:cubicBezTo>
                    <a:cubicBezTo>
                      <a:pt x="10" y="12"/>
                      <a:pt x="4" y="10"/>
                      <a:pt x="0" y="9"/>
                    </a:cubicBezTo>
                    <a:cubicBezTo>
                      <a:pt x="2" y="11"/>
                      <a:pt x="6" y="12"/>
                      <a:pt x="9" y="13"/>
                    </a:cubicBezTo>
                    <a:cubicBezTo>
                      <a:pt x="11" y="14"/>
                      <a:pt x="11" y="15"/>
                      <a:pt x="14" y="15"/>
                    </a:cubicBezTo>
                    <a:cubicBezTo>
                      <a:pt x="15" y="15"/>
                      <a:pt x="18" y="16"/>
                      <a:pt x="19" y="15"/>
                    </a:cubicBezTo>
                  </a:path>
                </a:pathLst>
              </a:custGeom>
              <a:solidFill>
                <a:srgbClr val="AD014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210" name="Freeform 424"/>
              <p:cNvSpPr>
                <a:spLocks/>
              </p:cNvSpPr>
              <p:nvPr/>
            </p:nvSpPr>
            <p:spPr bwMode="auto">
              <a:xfrm>
                <a:off x="4487" y="3893"/>
                <a:ext cx="30" cy="16"/>
              </a:xfrm>
              <a:custGeom>
                <a:avLst/>
                <a:gdLst>
                  <a:gd name="T0" fmla="*/ 0 w 12"/>
                  <a:gd name="T1" fmla="*/ 2 h 6"/>
                  <a:gd name="T2" fmla="*/ 1 w 12"/>
                  <a:gd name="T3" fmla="*/ 4 h 6"/>
                  <a:gd name="T4" fmla="*/ 2 w 12"/>
                  <a:gd name="T5" fmla="*/ 6 h 6"/>
                  <a:gd name="T6" fmla="*/ 7 w 12"/>
                  <a:gd name="T7" fmla="*/ 3 h 6"/>
                  <a:gd name="T8" fmla="*/ 12 w 12"/>
                  <a:gd name="T9" fmla="*/ 0 h 6"/>
                </a:gdLst>
                <a:ahLst/>
                <a:cxnLst>
                  <a:cxn ang="0">
                    <a:pos x="T0" y="T1"/>
                  </a:cxn>
                  <a:cxn ang="0">
                    <a:pos x="T2" y="T3"/>
                  </a:cxn>
                  <a:cxn ang="0">
                    <a:pos x="T4" y="T5"/>
                  </a:cxn>
                  <a:cxn ang="0">
                    <a:pos x="T6" y="T7"/>
                  </a:cxn>
                  <a:cxn ang="0">
                    <a:pos x="T8" y="T9"/>
                  </a:cxn>
                </a:cxnLst>
                <a:rect l="0" t="0" r="r" b="b"/>
                <a:pathLst>
                  <a:path w="12" h="6">
                    <a:moveTo>
                      <a:pt x="0" y="2"/>
                    </a:moveTo>
                    <a:cubicBezTo>
                      <a:pt x="0" y="3"/>
                      <a:pt x="1" y="3"/>
                      <a:pt x="1" y="4"/>
                    </a:cubicBezTo>
                    <a:cubicBezTo>
                      <a:pt x="2" y="4"/>
                      <a:pt x="2" y="5"/>
                      <a:pt x="2" y="6"/>
                    </a:cubicBezTo>
                    <a:cubicBezTo>
                      <a:pt x="4" y="4"/>
                      <a:pt x="6" y="4"/>
                      <a:pt x="7" y="3"/>
                    </a:cubicBezTo>
                    <a:cubicBezTo>
                      <a:pt x="9" y="2"/>
                      <a:pt x="10" y="0"/>
                      <a:pt x="12" y="0"/>
                    </a:cubicBezTo>
                  </a:path>
                </a:pathLst>
              </a:custGeom>
              <a:solidFill>
                <a:srgbClr val="AD014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211" name="Freeform 425"/>
              <p:cNvSpPr>
                <a:spLocks/>
              </p:cNvSpPr>
              <p:nvPr/>
            </p:nvSpPr>
            <p:spPr bwMode="auto">
              <a:xfrm>
                <a:off x="4472" y="3853"/>
                <a:ext cx="40" cy="19"/>
              </a:xfrm>
              <a:custGeom>
                <a:avLst/>
                <a:gdLst>
                  <a:gd name="T0" fmla="*/ 0 w 16"/>
                  <a:gd name="T1" fmla="*/ 4 h 7"/>
                  <a:gd name="T2" fmla="*/ 11 w 16"/>
                  <a:gd name="T3" fmla="*/ 7 h 7"/>
                  <a:gd name="T4" fmla="*/ 15 w 16"/>
                  <a:gd name="T5" fmla="*/ 5 h 7"/>
                  <a:gd name="T6" fmla="*/ 16 w 16"/>
                  <a:gd name="T7" fmla="*/ 2 h 7"/>
                  <a:gd name="T8" fmla="*/ 14 w 16"/>
                  <a:gd name="T9" fmla="*/ 0 h 7"/>
                  <a:gd name="T10" fmla="*/ 13 w 16"/>
                  <a:gd name="T11" fmla="*/ 3 h 7"/>
                  <a:gd name="T12" fmla="*/ 10 w 16"/>
                  <a:gd name="T13" fmla="*/ 4 h 7"/>
                  <a:gd name="T14" fmla="*/ 7 w 16"/>
                  <a:gd name="T15" fmla="*/ 5 h 7"/>
                  <a:gd name="T16" fmla="*/ 3 w 16"/>
                  <a:gd name="T17" fmla="*/ 5 h 7"/>
                  <a:gd name="T18" fmla="*/ 0 w 16"/>
                  <a:gd name="T1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7">
                    <a:moveTo>
                      <a:pt x="0" y="4"/>
                    </a:moveTo>
                    <a:cubicBezTo>
                      <a:pt x="3" y="6"/>
                      <a:pt x="7" y="7"/>
                      <a:pt x="11" y="7"/>
                    </a:cubicBezTo>
                    <a:cubicBezTo>
                      <a:pt x="13" y="7"/>
                      <a:pt x="14" y="7"/>
                      <a:pt x="15" y="5"/>
                    </a:cubicBezTo>
                    <a:cubicBezTo>
                      <a:pt x="16" y="4"/>
                      <a:pt x="16" y="3"/>
                      <a:pt x="16" y="2"/>
                    </a:cubicBezTo>
                    <a:cubicBezTo>
                      <a:pt x="16" y="1"/>
                      <a:pt x="15" y="1"/>
                      <a:pt x="14" y="0"/>
                    </a:cubicBezTo>
                    <a:cubicBezTo>
                      <a:pt x="14" y="1"/>
                      <a:pt x="14" y="2"/>
                      <a:pt x="13" y="3"/>
                    </a:cubicBezTo>
                    <a:cubicBezTo>
                      <a:pt x="12" y="4"/>
                      <a:pt x="11" y="4"/>
                      <a:pt x="10" y="4"/>
                    </a:cubicBezTo>
                    <a:cubicBezTo>
                      <a:pt x="9" y="5"/>
                      <a:pt x="8" y="5"/>
                      <a:pt x="7" y="5"/>
                    </a:cubicBezTo>
                    <a:cubicBezTo>
                      <a:pt x="6" y="5"/>
                      <a:pt x="4" y="5"/>
                      <a:pt x="3" y="5"/>
                    </a:cubicBezTo>
                    <a:cubicBezTo>
                      <a:pt x="2" y="5"/>
                      <a:pt x="1" y="4"/>
                      <a:pt x="0" y="4"/>
                    </a:cubicBezTo>
                  </a:path>
                </a:pathLst>
              </a:custGeom>
              <a:solidFill>
                <a:srgbClr val="EA9FA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212" name="Freeform 426"/>
              <p:cNvSpPr>
                <a:spLocks/>
              </p:cNvSpPr>
              <p:nvPr/>
            </p:nvSpPr>
            <p:spPr bwMode="auto">
              <a:xfrm>
                <a:off x="4449" y="3805"/>
                <a:ext cx="55" cy="16"/>
              </a:xfrm>
              <a:custGeom>
                <a:avLst/>
                <a:gdLst>
                  <a:gd name="T0" fmla="*/ 0 w 22"/>
                  <a:gd name="T1" fmla="*/ 6 h 6"/>
                  <a:gd name="T2" fmla="*/ 6 w 22"/>
                  <a:gd name="T3" fmla="*/ 3 h 6"/>
                  <a:gd name="T4" fmla="*/ 11 w 22"/>
                  <a:gd name="T5" fmla="*/ 1 h 6"/>
                  <a:gd name="T6" fmla="*/ 22 w 22"/>
                  <a:gd name="T7" fmla="*/ 5 h 6"/>
                  <a:gd name="T8" fmla="*/ 11 w 22"/>
                  <a:gd name="T9" fmla="*/ 2 h 6"/>
                  <a:gd name="T10" fmla="*/ 7 w 22"/>
                  <a:gd name="T11" fmla="*/ 3 h 6"/>
                  <a:gd name="T12" fmla="*/ 2 w 22"/>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22" h="6">
                    <a:moveTo>
                      <a:pt x="0" y="6"/>
                    </a:moveTo>
                    <a:cubicBezTo>
                      <a:pt x="2" y="5"/>
                      <a:pt x="4" y="4"/>
                      <a:pt x="6" y="3"/>
                    </a:cubicBezTo>
                    <a:cubicBezTo>
                      <a:pt x="7" y="2"/>
                      <a:pt x="9" y="1"/>
                      <a:pt x="11" y="1"/>
                    </a:cubicBezTo>
                    <a:cubicBezTo>
                      <a:pt x="15" y="0"/>
                      <a:pt x="19" y="2"/>
                      <a:pt x="22" y="5"/>
                    </a:cubicBezTo>
                    <a:cubicBezTo>
                      <a:pt x="19" y="3"/>
                      <a:pt x="15" y="1"/>
                      <a:pt x="11" y="2"/>
                    </a:cubicBezTo>
                    <a:cubicBezTo>
                      <a:pt x="10" y="2"/>
                      <a:pt x="9" y="3"/>
                      <a:pt x="7" y="3"/>
                    </a:cubicBezTo>
                    <a:cubicBezTo>
                      <a:pt x="5" y="4"/>
                      <a:pt x="4" y="4"/>
                      <a:pt x="2" y="5"/>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213" name="Freeform 427"/>
              <p:cNvSpPr>
                <a:spLocks/>
              </p:cNvSpPr>
              <p:nvPr/>
            </p:nvSpPr>
            <p:spPr bwMode="auto">
              <a:xfrm>
                <a:off x="4344" y="3789"/>
                <a:ext cx="300" cy="150"/>
              </a:xfrm>
              <a:custGeom>
                <a:avLst/>
                <a:gdLst>
                  <a:gd name="T0" fmla="*/ 87 w 120"/>
                  <a:gd name="T1" fmla="*/ 17 h 56"/>
                  <a:gd name="T2" fmla="*/ 87 w 120"/>
                  <a:gd name="T3" fmla="*/ 18 h 56"/>
                  <a:gd name="T4" fmla="*/ 88 w 120"/>
                  <a:gd name="T5" fmla="*/ 20 h 56"/>
                  <a:gd name="T6" fmla="*/ 96 w 120"/>
                  <a:gd name="T7" fmla="*/ 25 h 56"/>
                  <a:gd name="T8" fmla="*/ 103 w 120"/>
                  <a:gd name="T9" fmla="*/ 28 h 56"/>
                  <a:gd name="T10" fmla="*/ 106 w 120"/>
                  <a:gd name="T11" fmla="*/ 29 h 56"/>
                  <a:gd name="T12" fmla="*/ 110 w 120"/>
                  <a:gd name="T13" fmla="*/ 29 h 56"/>
                  <a:gd name="T14" fmla="*/ 112 w 120"/>
                  <a:gd name="T15" fmla="*/ 29 h 56"/>
                  <a:gd name="T16" fmla="*/ 120 w 120"/>
                  <a:gd name="T17" fmla="*/ 26 h 56"/>
                  <a:gd name="T18" fmla="*/ 120 w 120"/>
                  <a:gd name="T19" fmla="*/ 26 h 56"/>
                  <a:gd name="T20" fmla="*/ 113 w 120"/>
                  <a:gd name="T21" fmla="*/ 31 h 56"/>
                  <a:gd name="T22" fmla="*/ 111 w 120"/>
                  <a:gd name="T23" fmla="*/ 31 h 56"/>
                  <a:gd name="T24" fmla="*/ 106 w 120"/>
                  <a:gd name="T25" fmla="*/ 31 h 56"/>
                  <a:gd name="T26" fmla="*/ 103 w 120"/>
                  <a:gd name="T27" fmla="*/ 30 h 56"/>
                  <a:gd name="T28" fmla="*/ 100 w 120"/>
                  <a:gd name="T29" fmla="*/ 29 h 56"/>
                  <a:gd name="T30" fmla="*/ 93 w 120"/>
                  <a:gd name="T31" fmla="*/ 31 h 56"/>
                  <a:gd name="T32" fmla="*/ 87 w 120"/>
                  <a:gd name="T33" fmla="*/ 35 h 56"/>
                  <a:gd name="T34" fmla="*/ 79 w 120"/>
                  <a:gd name="T35" fmla="*/ 40 h 56"/>
                  <a:gd name="T36" fmla="*/ 78 w 120"/>
                  <a:gd name="T37" fmla="*/ 41 h 56"/>
                  <a:gd name="T38" fmla="*/ 78 w 120"/>
                  <a:gd name="T39" fmla="*/ 47 h 56"/>
                  <a:gd name="T40" fmla="*/ 78 w 120"/>
                  <a:gd name="T41" fmla="*/ 47 h 56"/>
                  <a:gd name="T42" fmla="*/ 77 w 120"/>
                  <a:gd name="T43" fmla="*/ 43 h 56"/>
                  <a:gd name="T44" fmla="*/ 74 w 120"/>
                  <a:gd name="T45" fmla="*/ 42 h 56"/>
                  <a:gd name="T46" fmla="*/ 59 w 120"/>
                  <a:gd name="T47" fmla="*/ 47 h 56"/>
                  <a:gd name="T48" fmla="*/ 55 w 120"/>
                  <a:gd name="T49" fmla="*/ 56 h 56"/>
                  <a:gd name="T50" fmla="*/ 55 w 120"/>
                  <a:gd name="T51" fmla="*/ 56 h 56"/>
                  <a:gd name="T52" fmla="*/ 57 w 120"/>
                  <a:gd name="T53" fmla="*/ 46 h 56"/>
                  <a:gd name="T54" fmla="*/ 56 w 120"/>
                  <a:gd name="T55" fmla="*/ 44 h 56"/>
                  <a:gd name="T56" fmla="*/ 48 w 120"/>
                  <a:gd name="T57" fmla="*/ 41 h 56"/>
                  <a:gd name="T58" fmla="*/ 38 w 120"/>
                  <a:gd name="T59" fmla="*/ 41 h 56"/>
                  <a:gd name="T60" fmla="*/ 29 w 120"/>
                  <a:gd name="T61" fmla="*/ 47 h 56"/>
                  <a:gd name="T62" fmla="*/ 28 w 120"/>
                  <a:gd name="T63" fmla="*/ 49 h 56"/>
                  <a:gd name="T64" fmla="*/ 21 w 120"/>
                  <a:gd name="T65" fmla="*/ 55 h 56"/>
                  <a:gd name="T66" fmla="*/ 21 w 120"/>
                  <a:gd name="T67" fmla="*/ 55 h 56"/>
                  <a:gd name="T68" fmla="*/ 26 w 120"/>
                  <a:gd name="T69" fmla="*/ 48 h 56"/>
                  <a:gd name="T70" fmla="*/ 28 w 120"/>
                  <a:gd name="T71" fmla="*/ 46 h 56"/>
                  <a:gd name="T72" fmla="*/ 36 w 120"/>
                  <a:gd name="T73" fmla="*/ 38 h 56"/>
                  <a:gd name="T74" fmla="*/ 38 w 120"/>
                  <a:gd name="T75" fmla="*/ 35 h 56"/>
                  <a:gd name="T76" fmla="*/ 29 w 120"/>
                  <a:gd name="T77" fmla="*/ 30 h 56"/>
                  <a:gd name="T78" fmla="*/ 19 w 120"/>
                  <a:gd name="T79" fmla="*/ 29 h 56"/>
                  <a:gd name="T80" fmla="*/ 0 w 120"/>
                  <a:gd name="T81" fmla="*/ 26 h 56"/>
                  <a:gd name="T82" fmla="*/ 0 w 120"/>
                  <a:gd name="T83" fmla="*/ 26 h 56"/>
                  <a:gd name="T84" fmla="*/ 21 w 120"/>
                  <a:gd name="T85" fmla="*/ 26 h 56"/>
                  <a:gd name="T86" fmla="*/ 29 w 120"/>
                  <a:gd name="T87" fmla="*/ 23 h 56"/>
                  <a:gd name="T88" fmla="*/ 32 w 120"/>
                  <a:gd name="T89" fmla="*/ 16 h 56"/>
                  <a:gd name="T90" fmla="*/ 28 w 120"/>
                  <a:gd name="T91" fmla="*/ 10 h 56"/>
                  <a:gd name="T92" fmla="*/ 24 w 120"/>
                  <a:gd name="T93" fmla="*/ 9 h 56"/>
                  <a:gd name="T94" fmla="*/ 14 w 120"/>
                  <a:gd name="T95" fmla="*/ 0 h 56"/>
                  <a:gd name="T96" fmla="*/ 14 w 120"/>
                  <a:gd name="T97" fmla="*/ 0 h 56"/>
                  <a:gd name="T98" fmla="*/ 25 w 120"/>
                  <a:gd name="T99" fmla="*/ 7 h 56"/>
                  <a:gd name="T100" fmla="*/ 29 w 120"/>
                  <a:gd name="T101" fmla="*/ 8 h 56"/>
                  <a:gd name="T102" fmla="*/ 36 w 120"/>
                  <a:gd name="T103" fmla="*/ 10 h 56"/>
                  <a:gd name="T104" fmla="*/ 43 w 120"/>
                  <a:gd name="T105" fmla="*/ 9 h 56"/>
                  <a:gd name="T106" fmla="*/ 52 w 120"/>
                  <a:gd name="T107" fmla="*/ 5 h 56"/>
                  <a:gd name="T108" fmla="*/ 56 w 120"/>
                  <a:gd name="T109" fmla="*/ 5 h 56"/>
                  <a:gd name="T110" fmla="*/ 61 w 120"/>
                  <a:gd name="T111" fmla="*/ 6 h 56"/>
                  <a:gd name="T112" fmla="*/ 70 w 120"/>
                  <a:gd name="T113" fmla="*/ 11 h 56"/>
                  <a:gd name="T114" fmla="*/ 87 w 120"/>
                  <a:gd name="T115" fmla="*/ 1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0" h="56">
                    <a:moveTo>
                      <a:pt x="87" y="17"/>
                    </a:moveTo>
                    <a:cubicBezTo>
                      <a:pt x="86" y="17"/>
                      <a:pt x="86" y="18"/>
                      <a:pt x="87" y="18"/>
                    </a:cubicBezTo>
                    <a:cubicBezTo>
                      <a:pt x="87" y="19"/>
                      <a:pt x="87" y="19"/>
                      <a:pt x="88" y="20"/>
                    </a:cubicBezTo>
                    <a:cubicBezTo>
                      <a:pt x="90" y="22"/>
                      <a:pt x="96" y="25"/>
                      <a:pt x="96" y="25"/>
                    </a:cubicBezTo>
                    <a:cubicBezTo>
                      <a:pt x="99" y="26"/>
                      <a:pt x="101" y="27"/>
                      <a:pt x="103" y="28"/>
                    </a:cubicBezTo>
                    <a:cubicBezTo>
                      <a:pt x="106" y="29"/>
                      <a:pt x="106" y="29"/>
                      <a:pt x="106" y="29"/>
                    </a:cubicBezTo>
                    <a:cubicBezTo>
                      <a:pt x="107" y="29"/>
                      <a:pt x="109" y="29"/>
                      <a:pt x="110" y="29"/>
                    </a:cubicBezTo>
                    <a:cubicBezTo>
                      <a:pt x="111" y="29"/>
                      <a:pt x="112" y="29"/>
                      <a:pt x="112" y="29"/>
                    </a:cubicBezTo>
                    <a:cubicBezTo>
                      <a:pt x="115" y="29"/>
                      <a:pt x="118" y="28"/>
                      <a:pt x="120" y="26"/>
                    </a:cubicBezTo>
                    <a:cubicBezTo>
                      <a:pt x="120" y="26"/>
                      <a:pt x="120" y="26"/>
                      <a:pt x="120" y="26"/>
                    </a:cubicBezTo>
                    <a:cubicBezTo>
                      <a:pt x="118" y="28"/>
                      <a:pt x="116" y="31"/>
                      <a:pt x="113" y="31"/>
                    </a:cubicBezTo>
                    <a:cubicBezTo>
                      <a:pt x="112" y="31"/>
                      <a:pt x="112" y="31"/>
                      <a:pt x="111" y="31"/>
                    </a:cubicBezTo>
                    <a:cubicBezTo>
                      <a:pt x="113" y="33"/>
                      <a:pt x="110" y="32"/>
                      <a:pt x="106" y="31"/>
                    </a:cubicBezTo>
                    <a:cubicBezTo>
                      <a:pt x="103" y="30"/>
                      <a:pt x="103" y="30"/>
                      <a:pt x="103" y="30"/>
                    </a:cubicBezTo>
                    <a:cubicBezTo>
                      <a:pt x="102" y="29"/>
                      <a:pt x="101" y="29"/>
                      <a:pt x="100" y="29"/>
                    </a:cubicBezTo>
                    <a:cubicBezTo>
                      <a:pt x="97" y="28"/>
                      <a:pt x="95" y="28"/>
                      <a:pt x="93" y="31"/>
                    </a:cubicBezTo>
                    <a:cubicBezTo>
                      <a:pt x="92" y="33"/>
                      <a:pt x="90" y="34"/>
                      <a:pt x="87" y="35"/>
                    </a:cubicBezTo>
                    <a:cubicBezTo>
                      <a:pt x="84" y="37"/>
                      <a:pt x="81" y="38"/>
                      <a:pt x="79" y="40"/>
                    </a:cubicBezTo>
                    <a:cubicBezTo>
                      <a:pt x="79" y="40"/>
                      <a:pt x="78" y="41"/>
                      <a:pt x="78" y="41"/>
                    </a:cubicBezTo>
                    <a:cubicBezTo>
                      <a:pt x="78" y="43"/>
                      <a:pt x="78" y="45"/>
                      <a:pt x="78" y="47"/>
                    </a:cubicBezTo>
                    <a:cubicBezTo>
                      <a:pt x="78" y="47"/>
                      <a:pt x="78" y="47"/>
                      <a:pt x="78" y="47"/>
                    </a:cubicBezTo>
                    <a:cubicBezTo>
                      <a:pt x="78" y="45"/>
                      <a:pt x="77" y="44"/>
                      <a:pt x="77" y="43"/>
                    </a:cubicBezTo>
                    <a:cubicBezTo>
                      <a:pt x="76" y="42"/>
                      <a:pt x="75" y="42"/>
                      <a:pt x="74" y="42"/>
                    </a:cubicBezTo>
                    <a:cubicBezTo>
                      <a:pt x="70" y="43"/>
                      <a:pt x="63" y="42"/>
                      <a:pt x="59" y="47"/>
                    </a:cubicBezTo>
                    <a:cubicBezTo>
                      <a:pt x="57" y="49"/>
                      <a:pt x="55" y="53"/>
                      <a:pt x="55" y="56"/>
                    </a:cubicBezTo>
                    <a:cubicBezTo>
                      <a:pt x="55" y="56"/>
                      <a:pt x="55" y="56"/>
                      <a:pt x="55" y="56"/>
                    </a:cubicBezTo>
                    <a:cubicBezTo>
                      <a:pt x="55" y="53"/>
                      <a:pt x="55" y="48"/>
                      <a:pt x="57" y="46"/>
                    </a:cubicBezTo>
                    <a:cubicBezTo>
                      <a:pt x="59" y="45"/>
                      <a:pt x="57" y="44"/>
                      <a:pt x="56" y="44"/>
                    </a:cubicBezTo>
                    <a:cubicBezTo>
                      <a:pt x="53" y="43"/>
                      <a:pt x="50" y="42"/>
                      <a:pt x="48" y="41"/>
                    </a:cubicBezTo>
                    <a:cubicBezTo>
                      <a:pt x="46" y="41"/>
                      <a:pt x="41" y="40"/>
                      <a:pt x="38" y="41"/>
                    </a:cubicBezTo>
                    <a:cubicBezTo>
                      <a:pt x="33" y="42"/>
                      <a:pt x="31" y="44"/>
                      <a:pt x="29" y="47"/>
                    </a:cubicBezTo>
                    <a:cubicBezTo>
                      <a:pt x="28" y="49"/>
                      <a:pt x="28" y="49"/>
                      <a:pt x="28" y="49"/>
                    </a:cubicBezTo>
                    <a:cubicBezTo>
                      <a:pt x="27" y="51"/>
                      <a:pt x="24" y="53"/>
                      <a:pt x="21" y="55"/>
                    </a:cubicBezTo>
                    <a:cubicBezTo>
                      <a:pt x="21" y="55"/>
                      <a:pt x="21" y="55"/>
                      <a:pt x="21" y="55"/>
                    </a:cubicBezTo>
                    <a:cubicBezTo>
                      <a:pt x="23" y="54"/>
                      <a:pt x="25" y="50"/>
                      <a:pt x="26" y="48"/>
                    </a:cubicBezTo>
                    <a:cubicBezTo>
                      <a:pt x="28" y="46"/>
                      <a:pt x="28" y="46"/>
                      <a:pt x="28" y="46"/>
                    </a:cubicBezTo>
                    <a:cubicBezTo>
                      <a:pt x="29" y="43"/>
                      <a:pt x="31" y="40"/>
                      <a:pt x="36" y="38"/>
                    </a:cubicBezTo>
                    <a:cubicBezTo>
                      <a:pt x="37" y="38"/>
                      <a:pt x="40" y="37"/>
                      <a:pt x="38" y="35"/>
                    </a:cubicBezTo>
                    <a:cubicBezTo>
                      <a:pt x="35" y="34"/>
                      <a:pt x="31" y="32"/>
                      <a:pt x="29" y="30"/>
                    </a:cubicBezTo>
                    <a:cubicBezTo>
                      <a:pt x="27" y="30"/>
                      <a:pt x="22" y="28"/>
                      <a:pt x="19" y="29"/>
                    </a:cubicBezTo>
                    <a:cubicBezTo>
                      <a:pt x="11" y="30"/>
                      <a:pt x="5" y="29"/>
                      <a:pt x="0" y="26"/>
                    </a:cubicBezTo>
                    <a:cubicBezTo>
                      <a:pt x="0" y="26"/>
                      <a:pt x="0" y="26"/>
                      <a:pt x="0" y="26"/>
                    </a:cubicBezTo>
                    <a:cubicBezTo>
                      <a:pt x="5" y="29"/>
                      <a:pt x="12" y="28"/>
                      <a:pt x="21" y="26"/>
                    </a:cubicBezTo>
                    <a:cubicBezTo>
                      <a:pt x="22" y="26"/>
                      <a:pt x="27" y="26"/>
                      <a:pt x="29" y="23"/>
                    </a:cubicBezTo>
                    <a:cubicBezTo>
                      <a:pt x="30" y="21"/>
                      <a:pt x="31" y="19"/>
                      <a:pt x="32" y="16"/>
                    </a:cubicBezTo>
                    <a:cubicBezTo>
                      <a:pt x="32" y="15"/>
                      <a:pt x="31" y="11"/>
                      <a:pt x="28" y="10"/>
                    </a:cubicBezTo>
                    <a:cubicBezTo>
                      <a:pt x="27" y="10"/>
                      <a:pt x="26" y="9"/>
                      <a:pt x="24" y="9"/>
                    </a:cubicBezTo>
                    <a:cubicBezTo>
                      <a:pt x="20" y="8"/>
                      <a:pt x="15" y="6"/>
                      <a:pt x="14" y="0"/>
                    </a:cubicBezTo>
                    <a:cubicBezTo>
                      <a:pt x="14" y="0"/>
                      <a:pt x="14" y="0"/>
                      <a:pt x="14" y="0"/>
                    </a:cubicBezTo>
                    <a:cubicBezTo>
                      <a:pt x="15" y="5"/>
                      <a:pt x="21" y="6"/>
                      <a:pt x="25" y="7"/>
                    </a:cubicBezTo>
                    <a:cubicBezTo>
                      <a:pt x="26" y="7"/>
                      <a:pt x="27" y="8"/>
                      <a:pt x="29" y="8"/>
                    </a:cubicBezTo>
                    <a:cubicBezTo>
                      <a:pt x="30" y="9"/>
                      <a:pt x="33" y="10"/>
                      <a:pt x="36" y="10"/>
                    </a:cubicBezTo>
                    <a:cubicBezTo>
                      <a:pt x="38" y="10"/>
                      <a:pt x="41" y="9"/>
                      <a:pt x="43" y="9"/>
                    </a:cubicBezTo>
                    <a:cubicBezTo>
                      <a:pt x="46" y="8"/>
                      <a:pt x="49" y="5"/>
                      <a:pt x="52" y="5"/>
                    </a:cubicBezTo>
                    <a:cubicBezTo>
                      <a:pt x="53" y="5"/>
                      <a:pt x="55" y="5"/>
                      <a:pt x="56" y="5"/>
                    </a:cubicBezTo>
                    <a:cubicBezTo>
                      <a:pt x="58" y="5"/>
                      <a:pt x="59" y="6"/>
                      <a:pt x="61" y="6"/>
                    </a:cubicBezTo>
                    <a:cubicBezTo>
                      <a:pt x="64" y="7"/>
                      <a:pt x="67" y="10"/>
                      <a:pt x="70" y="11"/>
                    </a:cubicBezTo>
                    <a:cubicBezTo>
                      <a:pt x="73" y="12"/>
                      <a:pt x="85" y="12"/>
                      <a:pt x="87" y="17"/>
                    </a:cubicBezTo>
                    <a:close/>
                  </a:path>
                </a:pathLst>
              </a:custGeom>
              <a:noFill/>
              <a:ln w="7938" cap="rnd">
                <a:solidFill>
                  <a:srgbClr val="4C001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214" name="Freeform 428"/>
              <p:cNvSpPr>
                <a:spLocks/>
              </p:cNvSpPr>
              <p:nvPr/>
            </p:nvSpPr>
            <p:spPr bwMode="auto">
              <a:xfrm>
                <a:off x="4464" y="3837"/>
                <a:ext cx="15" cy="19"/>
              </a:xfrm>
              <a:custGeom>
                <a:avLst/>
                <a:gdLst>
                  <a:gd name="T0" fmla="*/ 1 w 6"/>
                  <a:gd name="T1" fmla="*/ 3 h 7"/>
                  <a:gd name="T2" fmla="*/ 4 w 6"/>
                  <a:gd name="T3" fmla="*/ 1 h 7"/>
                  <a:gd name="T4" fmla="*/ 6 w 6"/>
                  <a:gd name="T5" fmla="*/ 4 h 7"/>
                  <a:gd name="T6" fmla="*/ 2 w 6"/>
                  <a:gd name="T7" fmla="*/ 6 h 7"/>
                  <a:gd name="T8" fmla="*/ 1 w 6"/>
                  <a:gd name="T9" fmla="*/ 3 h 7"/>
                </a:gdLst>
                <a:ahLst/>
                <a:cxnLst>
                  <a:cxn ang="0">
                    <a:pos x="T0" y="T1"/>
                  </a:cxn>
                  <a:cxn ang="0">
                    <a:pos x="T2" y="T3"/>
                  </a:cxn>
                  <a:cxn ang="0">
                    <a:pos x="T4" y="T5"/>
                  </a:cxn>
                  <a:cxn ang="0">
                    <a:pos x="T6" y="T7"/>
                  </a:cxn>
                  <a:cxn ang="0">
                    <a:pos x="T8" y="T9"/>
                  </a:cxn>
                </a:cxnLst>
                <a:rect l="0" t="0" r="r" b="b"/>
                <a:pathLst>
                  <a:path w="6" h="7">
                    <a:moveTo>
                      <a:pt x="1" y="3"/>
                    </a:moveTo>
                    <a:cubicBezTo>
                      <a:pt x="1" y="1"/>
                      <a:pt x="2" y="0"/>
                      <a:pt x="4" y="1"/>
                    </a:cubicBezTo>
                    <a:cubicBezTo>
                      <a:pt x="5" y="1"/>
                      <a:pt x="6" y="3"/>
                      <a:pt x="6" y="4"/>
                    </a:cubicBezTo>
                    <a:cubicBezTo>
                      <a:pt x="5" y="6"/>
                      <a:pt x="4" y="7"/>
                      <a:pt x="2" y="6"/>
                    </a:cubicBezTo>
                    <a:cubicBezTo>
                      <a:pt x="1" y="6"/>
                      <a:pt x="0" y="4"/>
                      <a:pt x="1" y="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215" name="Freeform 429"/>
              <p:cNvSpPr>
                <a:spLocks/>
              </p:cNvSpPr>
              <p:nvPr/>
            </p:nvSpPr>
            <p:spPr bwMode="auto">
              <a:xfrm>
                <a:off x="4482" y="3840"/>
                <a:ext cx="7" cy="8"/>
              </a:xfrm>
              <a:custGeom>
                <a:avLst/>
                <a:gdLst>
                  <a:gd name="T0" fmla="*/ 0 w 3"/>
                  <a:gd name="T1" fmla="*/ 1 h 3"/>
                  <a:gd name="T2" fmla="*/ 2 w 3"/>
                  <a:gd name="T3" fmla="*/ 0 h 3"/>
                  <a:gd name="T4" fmla="*/ 3 w 3"/>
                  <a:gd name="T5" fmla="*/ 2 h 3"/>
                  <a:gd name="T6" fmla="*/ 1 w 3"/>
                  <a:gd name="T7" fmla="*/ 2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0"/>
                      <a:pt x="1" y="0"/>
                      <a:pt x="2" y="0"/>
                    </a:cubicBezTo>
                    <a:cubicBezTo>
                      <a:pt x="2" y="0"/>
                      <a:pt x="3" y="1"/>
                      <a:pt x="3" y="2"/>
                    </a:cubicBezTo>
                    <a:cubicBezTo>
                      <a:pt x="2" y="2"/>
                      <a:pt x="2" y="3"/>
                      <a:pt x="1" y="2"/>
                    </a:cubicBezTo>
                    <a:cubicBezTo>
                      <a:pt x="0" y="2"/>
                      <a:pt x="0" y="2"/>
                      <a:pt x="0" y="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216" name="Freeform 430"/>
              <p:cNvSpPr>
                <a:spLocks/>
              </p:cNvSpPr>
              <p:nvPr/>
            </p:nvSpPr>
            <p:spPr bwMode="auto">
              <a:xfrm>
                <a:off x="4457" y="3851"/>
                <a:ext cx="10" cy="10"/>
              </a:xfrm>
              <a:custGeom>
                <a:avLst/>
                <a:gdLst>
                  <a:gd name="T0" fmla="*/ 1 w 4"/>
                  <a:gd name="T1" fmla="*/ 1 h 4"/>
                  <a:gd name="T2" fmla="*/ 3 w 4"/>
                  <a:gd name="T3" fmla="*/ 0 h 4"/>
                  <a:gd name="T4" fmla="*/ 4 w 4"/>
                  <a:gd name="T5" fmla="*/ 2 h 4"/>
                  <a:gd name="T6" fmla="*/ 2 w 4"/>
                  <a:gd name="T7" fmla="*/ 4 h 4"/>
                  <a:gd name="T8" fmla="*/ 1 w 4"/>
                  <a:gd name="T9" fmla="*/ 1 h 4"/>
                </a:gdLst>
                <a:ahLst/>
                <a:cxnLst>
                  <a:cxn ang="0">
                    <a:pos x="T0" y="T1"/>
                  </a:cxn>
                  <a:cxn ang="0">
                    <a:pos x="T2" y="T3"/>
                  </a:cxn>
                  <a:cxn ang="0">
                    <a:pos x="T4" y="T5"/>
                  </a:cxn>
                  <a:cxn ang="0">
                    <a:pos x="T6" y="T7"/>
                  </a:cxn>
                  <a:cxn ang="0">
                    <a:pos x="T8" y="T9"/>
                  </a:cxn>
                </a:cxnLst>
                <a:rect l="0" t="0" r="r" b="b"/>
                <a:pathLst>
                  <a:path w="4" h="4">
                    <a:moveTo>
                      <a:pt x="1" y="1"/>
                    </a:moveTo>
                    <a:cubicBezTo>
                      <a:pt x="1" y="1"/>
                      <a:pt x="2" y="0"/>
                      <a:pt x="3" y="0"/>
                    </a:cubicBezTo>
                    <a:cubicBezTo>
                      <a:pt x="3" y="0"/>
                      <a:pt x="4" y="1"/>
                      <a:pt x="4" y="2"/>
                    </a:cubicBezTo>
                    <a:cubicBezTo>
                      <a:pt x="3" y="3"/>
                      <a:pt x="3" y="4"/>
                      <a:pt x="2" y="4"/>
                    </a:cubicBezTo>
                    <a:cubicBezTo>
                      <a:pt x="1" y="3"/>
                      <a:pt x="0" y="2"/>
                      <a:pt x="1" y="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217" name="Freeform 431"/>
              <p:cNvSpPr>
                <a:spLocks/>
              </p:cNvSpPr>
              <p:nvPr/>
            </p:nvSpPr>
            <p:spPr bwMode="auto">
              <a:xfrm>
                <a:off x="4834" y="3483"/>
                <a:ext cx="232" cy="242"/>
              </a:xfrm>
              <a:custGeom>
                <a:avLst/>
                <a:gdLst>
                  <a:gd name="T0" fmla="*/ 62 w 93"/>
                  <a:gd name="T1" fmla="*/ 17 h 91"/>
                  <a:gd name="T2" fmla="*/ 63 w 93"/>
                  <a:gd name="T3" fmla="*/ 18 h 91"/>
                  <a:gd name="T4" fmla="*/ 66 w 93"/>
                  <a:gd name="T5" fmla="*/ 18 h 91"/>
                  <a:gd name="T6" fmla="*/ 75 w 93"/>
                  <a:gd name="T7" fmla="*/ 16 h 91"/>
                  <a:gd name="T8" fmla="*/ 82 w 93"/>
                  <a:gd name="T9" fmla="*/ 13 h 91"/>
                  <a:gd name="T10" fmla="*/ 85 w 93"/>
                  <a:gd name="T11" fmla="*/ 12 h 91"/>
                  <a:gd name="T12" fmla="*/ 88 w 93"/>
                  <a:gd name="T13" fmla="*/ 9 h 91"/>
                  <a:gd name="T14" fmla="*/ 90 w 93"/>
                  <a:gd name="T15" fmla="*/ 8 h 91"/>
                  <a:gd name="T16" fmla="*/ 92 w 93"/>
                  <a:gd name="T17" fmla="*/ 0 h 91"/>
                  <a:gd name="T18" fmla="*/ 92 w 93"/>
                  <a:gd name="T19" fmla="*/ 0 h 91"/>
                  <a:gd name="T20" fmla="*/ 91 w 93"/>
                  <a:gd name="T21" fmla="*/ 9 h 91"/>
                  <a:gd name="T22" fmla="*/ 90 w 93"/>
                  <a:gd name="T23" fmla="*/ 10 h 91"/>
                  <a:gd name="T24" fmla="*/ 86 w 93"/>
                  <a:gd name="T25" fmla="*/ 13 h 91"/>
                  <a:gd name="T26" fmla="*/ 83 w 93"/>
                  <a:gd name="T27" fmla="*/ 15 h 91"/>
                  <a:gd name="T28" fmla="*/ 80 w 93"/>
                  <a:gd name="T29" fmla="*/ 16 h 91"/>
                  <a:gd name="T30" fmla="*/ 77 w 93"/>
                  <a:gd name="T31" fmla="*/ 22 h 91"/>
                  <a:gd name="T32" fmla="*/ 76 w 93"/>
                  <a:gd name="T33" fmla="*/ 30 h 91"/>
                  <a:gd name="T34" fmla="*/ 74 w 93"/>
                  <a:gd name="T35" fmla="*/ 39 h 91"/>
                  <a:gd name="T36" fmla="*/ 74 w 93"/>
                  <a:gd name="T37" fmla="*/ 40 h 91"/>
                  <a:gd name="T38" fmla="*/ 78 w 93"/>
                  <a:gd name="T39" fmla="*/ 44 h 91"/>
                  <a:gd name="T40" fmla="*/ 78 w 93"/>
                  <a:gd name="T41" fmla="*/ 44 h 91"/>
                  <a:gd name="T42" fmla="*/ 74 w 93"/>
                  <a:gd name="T43" fmla="*/ 43 h 91"/>
                  <a:gd name="T44" fmla="*/ 72 w 93"/>
                  <a:gd name="T45" fmla="*/ 44 h 91"/>
                  <a:gd name="T46" fmla="*/ 65 w 93"/>
                  <a:gd name="T47" fmla="*/ 58 h 91"/>
                  <a:gd name="T48" fmla="*/ 68 w 93"/>
                  <a:gd name="T49" fmla="*/ 68 h 91"/>
                  <a:gd name="T50" fmla="*/ 68 w 93"/>
                  <a:gd name="T51" fmla="*/ 68 h 91"/>
                  <a:gd name="T52" fmla="*/ 63 w 93"/>
                  <a:gd name="T53" fmla="*/ 58 h 91"/>
                  <a:gd name="T54" fmla="*/ 60 w 93"/>
                  <a:gd name="T55" fmla="*/ 58 h 91"/>
                  <a:gd name="T56" fmla="*/ 53 w 93"/>
                  <a:gd name="T57" fmla="*/ 62 h 91"/>
                  <a:gd name="T58" fmla="*/ 46 w 93"/>
                  <a:gd name="T59" fmla="*/ 68 h 91"/>
                  <a:gd name="T60" fmla="*/ 44 w 93"/>
                  <a:gd name="T61" fmla="*/ 79 h 91"/>
                  <a:gd name="T62" fmla="*/ 45 w 93"/>
                  <a:gd name="T63" fmla="*/ 82 h 91"/>
                  <a:gd name="T64" fmla="*/ 44 w 93"/>
                  <a:gd name="T65" fmla="*/ 91 h 91"/>
                  <a:gd name="T66" fmla="*/ 44 w 93"/>
                  <a:gd name="T67" fmla="*/ 91 h 91"/>
                  <a:gd name="T68" fmla="*/ 43 w 93"/>
                  <a:gd name="T69" fmla="*/ 82 h 91"/>
                  <a:gd name="T70" fmla="*/ 42 w 93"/>
                  <a:gd name="T71" fmla="*/ 80 h 91"/>
                  <a:gd name="T72" fmla="*/ 43 w 93"/>
                  <a:gd name="T73" fmla="*/ 68 h 91"/>
                  <a:gd name="T74" fmla="*/ 42 w 93"/>
                  <a:gd name="T75" fmla="*/ 65 h 91"/>
                  <a:gd name="T76" fmla="*/ 32 w 93"/>
                  <a:gd name="T77" fmla="*/ 68 h 91"/>
                  <a:gd name="T78" fmla="*/ 24 w 93"/>
                  <a:gd name="T79" fmla="*/ 74 h 91"/>
                  <a:gd name="T80" fmla="*/ 8 w 93"/>
                  <a:gd name="T81" fmla="*/ 86 h 91"/>
                  <a:gd name="T82" fmla="*/ 8 w 93"/>
                  <a:gd name="T83" fmla="*/ 86 h 91"/>
                  <a:gd name="T84" fmla="*/ 23 w 93"/>
                  <a:gd name="T85" fmla="*/ 71 h 91"/>
                  <a:gd name="T86" fmla="*/ 27 w 93"/>
                  <a:gd name="T87" fmla="*/ 62 h 91"/>
                  <a:gd name="T88" fmla="*/ 24 w 93"/>
                  <a:gd name="T89" fmla="*/ 56 h 91"/>
                  <a:gd name="T90" fmla="*/ 17 w 93"/>
                  <a:gd name="T91" fmla="*/ 54 h 91"/>
                  <a:gd name="T92" fmla="*/ 13 w 93"/>
                  <a:gd name="T93" fmla="*/ 56 h 91"/>
                  <a:gd name="T94" fmla="*/ 0 w 93"/>
                  <a:gd name="T95" fmla="*/ 57 h 91"/>
                  <a:gd name="T96" fmla="*/ 0 w 93"/>
                  <a:gd name="T97" fmla="*/ 57 h 91"/>
                  <a:gd name="T98" fmla="*/ 12 w 93"/>
                  <a:gd name="T99" fmla="*/ 54 h 91"/>
                  <a:gd name="T100" fmla="*/ 16 w 93"/>
                  <a:gd name="T101" fmla="*/ 53 h 91"/>
                  <a:gd name="T102" fmla="*/ 22 w 93"/>
                  <a:gd name="T103" fmla="*/ 49 h 91"/>
                  <a:gd name="T104" fmla="*/ 26 w 93"/>
                  <a:gd name="T105" fmla="*/ 43 h 91"/>
                  <a:gd name="T106" fmla="*/ 30 w 93"/>
                  <a:gd name="T107" fmla="*/ 34 h 91"/>
                  <a:gd name="T108" fmla="*/ 33 w 93"/>
                  <a:gd name="T109" fmla="*/ 31 h 91"/>
                  <a:gd name="T110" fmla="*/ 37 w 93"/>
                  <a:gd name="T111" fmla="*/ 28 h 91"/>
                  <a:gd name="T112" fmla="*/ 46 w 93"/>
                  <a:gd name="T113" fmla="*/ 25 h 91"/>
                  <a:gd name="T114" fmla="*/ 62 w 93"/>
                  <a:gd name="T115" fmla="*/ 1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3" h="91">
                    <a:moveTo>
                      <a:pt x="62" y="17"/>
                    </a:moveTo>
                    <a:cubicBezTo>
                      <a:pt x="62" y="18"/>
                      <a:pt x="63" y="18"/>
                      <a:pt x="63" y="18"/>
                    </a:cubicBezTo>
                    <a:cubicBezTo>
                      <a:pt x="64" y="18"/>
                      <a:pt x="65" y="18"/>
                      <a:pt x="66" y="18"/>
                    </a:cubicBezTo>
                    <a:cubicBezTo>
                      <a:pt x="69" y="18"/>
                      <a:pt x="75" y="16"/>
                      <a:pt x="75" y="16"/>
                    </a:cubicBezTo>
                    <a:cubicBezTo>
                      <a:pt x="78" y="15"/>
                      <a:pt x="80" y="14"/>
                      <a:pt x="82" y="13"/>
                    </a:cubicBezTo>
                    <a:cubicBezTo>
                      <a:pt x="85" y="12"/>
                      <a:pt x="85" y="12"/>
                      <a:pt x="85" y="12"/>
                    </a:cubicBezTo>
                    <a:cubicBezTo>
                      <a:pt x="85" y="11"/>
                      <a:pt x="87" y="10"/>
                      <a:pt x="88" y="9"/>
                    </a:cubicBezTo>
                    <a:cubicBezTo>
                      <a:pt x="89" y="9"/>
                      <a:pt x="89" y="8"/>
                      <a:pt x="90" y="8"/>
                    </a:cubicBezTo>
                    <a:cubicBezTo>
                      <a:pt x="91" y="6"/>
                      <a:pt x="92" y="3"/>
                      <a:pt x="92" y="0"/>
                    </a:cubicBezTo>
                    <a:cubicBezTo>
                      <a:pt x="92" y="0"/>
                      <a:pt x="92" y="0"/>
                      <a:pt x="92" y="0"/>
                    </a:cubicBezTo>
                    <a:cubicBezTo>
                      <a:pt x="92" y="3"/>
                      <a:pt x="93" y="6"/>
                      <a:pt x="91" y="9"/>
                    </a:cubicBezTo>
                    <a:cubicBezTo>
                      <a:pt x="91" y="9"/>
                      <a:pt x="91" y="10"/>
                      <a:pt x="90" y="10"/>
                    </a:cubicBezTo>
                    <a:cubicBezTo>
                      <a:pt x="93" y="10"/>
                      <a:pt x="90" y="11"/>
                      <a:pt x="86" y="13"/>
                    </a:cubicBezTo>
                    <a:cubicBezTo>
                      <a:pt x="83" y="15"/>
                      <a:pt x="83" y="15"/>
                      <a:pt x="83" y="15"/>
                    </a:cubicBezTo>
                    <a:cubicBezTo>
                      <a:pt x="82" y="15"/>
                      <a:pt x="81" y="16"/>
                      <a:pt x="80" y="16"/>
                    </a:cubicBezTo>
                    <a:cubicBezTo>
                      <a:pt x="78" y="17"/>
                      <a:pt x="77" y="20"/>
                      <a:pt x="77" y="22"/>
                    </a:cubicBezTo>
                    <a:cubicBezTo>
                      <a:pt x="77" y="25"/>
                      <a:pt x="77" y="27"/>
                      <a:pt x="76" y="30"/>
                    </a:cubicBezTo>
                    <a:cubicBezTo>
                      <a:pt x="75" y="33"/>
                      <a:pt x="74" y="36"/>
                      <a:pt x="74" y="39"/>
                    </a:cubicBezTo>
                    <a:cubicBezTo>
                      <a:pt x="74" y="39"/>
                      <a:pt x="74" y="40"/>
                      <a:pt x="74" y="40"/>
                    </a:cubicBezTo>
                    <a:cubicBezTo>
                      <a:pt x="75" y="42"/>
                      <a:pt x="77" y="43"/>
                      <a:pt x="78" y="44"/>
                    </a:cubicBezTo>
                    <a:cubicBezTo>
                      <a:pt x="78" y="44"/>
                      <a:pt x="78" y="44"/>
                      <a:pt x="78" y="44"/>
                    </a:cubicBezTo>
                    <a:cubicBezTo>
                      <a:pt x="77" y="44"/>
                      <a:pt x="75" y="44"/>
                      <a:pt x="74" y="43"/>
                    </a:cubicBezTo>
                    <a:cubicBezTo>
                      <a:pt x="73" y="42"/>
                      <a:pt x="73" y="43"/>
                      <a:pt x="72" y="44"/>
                    </a:cubicBezTo>
                    <a:cubicBezTo>
                      <a:pt x="70" y="47"/>
                      <a:pt x="64" y="52"/>
                      <a:pt x="65" y="58"/>
                    </a:cubicBezTo>
                    <a:cubicBezTo>
                      <a:pt x="65" y="61"/>
                      <a:pt x="66" y="66"/>
                      <a:pt x="68" y="68"/>
                    </a:cubicBezTo>
                    <a:cubicBezTo>
                      <a:pt x="68" y="68"/>
                      <a:pt x="68" y="68"/>
                      <a:pt x="68" y="68"/>
                    </a:cubicBezTo>
                    <a:cubicBezTo>
                      <a:pt x="66" y="65"/>
                      <a:pt x="63" y="62"/>
                      <a:pt x="63" y="58"/>
                    </a:cubicBezTo>
                    <a:cubicBezTo>
                      <a:pt x="63" y="57"/>
                      <a:pt x="61" y="58"/>
                      <a:pt x="60" y="58"/>
                    </a:cubicBezTo>
                    <a:cubicBezTo>
                      <a:pt x="58" y="60"/>
                      <a:pt x="55" y="61"/>
                      <a:pt x="53" y="62"/>
                    </a:cubicBezTo>
                    <a:cubicBezTo>
                      <a:pt x="51" y="63"/>
                      <a:pt x="47" y="66"/>
                      <a:pt x="46" y="68"/>
                    </a:cubicBezTo>
                    <a:cubicBezTo>
                      <a:pt x="43" y="74"/>
                      <a:pt x="43" y="76"/>
                      <a:pt x="44" y="79"/>
                    </a:cubicBezTo>
                    <a:cubicBezTo>
                      <a:pt x="45" y="82"/>
                      <a:pt x="45" y="82"/>
                      <a:pt x="45" y="82"/>
                    </a:cubicBezTo>
                    <a:cubicBezTo>
                      <a:pt x="45" y="84"/>
                      <a:pt x="45" y="88"/>
                      <a:pt x="44" y="91"/>
                    </a:cubicBezTo>
                    <a:cubicBezTo>
                      <a:pt x="44" y="91"/>
                      <a:pt x="44" y="91"/>
                      <a:pt x="44" y="91"/>
                    </a:cubicBezTo>
                    <a:cubicBezTo>
                      <a:pt x="44" y="88"/>
                      <a:pt x="43" y="84"/>
                      <a:pt x="43" y="82"/>
                    </a:cubicBezTo>
                    <a:cubicBezTo>
                      <a:pt x="42" y="80"/>
                      <a:pt x="42" y="80"/>
                      <a:pt x="42" y="80"/>
                    </a:cubicBezTo>
                    <a:cubicBezTo>
                      <a:pt x="41" y="76"/>
                      <a:pt x="40" y="73"/>
                      <a:pt x="43" y="68"/>
                    </a:cubicBezTo>
                    <a:cubicBezTo>
                      <a:pt x="43" y="68"/>
                      <a:pt x="44" y="65"/>
                      <a:pt x="42" y="65"/>
                    </a:cubicBezTo>
                    <a:cubicBezTo>
                      <a:pt x="39" y="66"/>
                      <a:pt x="34" y="67"/>
                      <a:pt x="32" y="68"/>
                    </a:cubicBezTo>
                    <a:cubicBezTo>
                      <a:pt x="30" y="69"/>
                      <a:pt x="26" y="72"/>
                      <a:pt x="24" y="74"/>
                    </a:cubicBezTo>
                    <a:cubicBezTo>
                      <a:pt x="19" y="81"/>
                      <a:pt x="14" y="84"/>
                      <a:pt x="8" y="86"/>
                    </a:cubicBezTo>
                    <a:cubicBezTo>
                      <a:pt x="8" y="86"/>
                      <a:pt x="8" y="86"/>
                      <a:pt x="8" y="86"/>
                    </a:cubicBezTo>
                    <a:cubicBezTo>
                      <a:pt x="14" y="84"/>
                      <a:pt x="19" y="78"/>
                      <a:pt x="23" y="71"/>
                    </a:cubicBezTo>
                    <a:cubicBezTo>
                      <a:pt x="24" y="70"/>
                      <a:pt x="27" y="66"/>
                      <a:pt x="27" y="62"/>
                    </a:cubicBezTo>
                    <a:cubicBezTo>
                      <a:pt x="26" y="60"/>
                      <a:pt x="25" y="58"/>
                      <a:pt x="24" y="56"/>
                    </a:cubicBezTo>
                    <a:cubicBezTo>
                      <a:pt x="23" y="55"/>
                      <a:pt x="19" y="53"/>
                      <a:pt x="17" y="54"/>
                    </a:cubicBezTo>
                    <a:cubicBezTo>
                      <a:pt x="15" y="55"/>
                      <a:pt x="14" y="56"/>
                      <a:pt x="13" y="56"/>
                    </a:cubicBezTo>
                    <a:cubicBezTo>
                      <a:pt x="9" y="59"/>
                      <a:pt x="5" y="60"/>
                      <a:pt x="0" y="57"/>
                    </a:cubicBezTo>
                    <a:cubicBezTo>
                      <a:pt x="0" y="57"/>
                      <a:pt x="0" y="57"/>
                      <a:pt x="0" y="57"/>
                    </a:cubicBezTo>
                    <a:cubicBezTo>
                      <a:pt x="4" y="60"/>
                      <a:pt x="8" y="57"/>
                      <a:pt x="12" y="54"/>
                    </a:cubicBezTo>
                    <a:cubicBezTo>
                      <a:pt x="13" y="54"/>
                      <a:pt x="15" y="53"/>
                      <a:pt x="16" y="53"/>
                    </a:cubicBezTo>
                    <a:cubicBezTo>
                      <a:pt x="17" y="52"/>
                      <a:pt x="21" y="51"/>
                      <a:pt x="22" y="49"/>
                    </a:cubicBezTo>
                    <a:cubicBezTo>
                      <a:pt x="24" y="47"/>
                      <a:pt x="25" y="45"/>
                      <a:pt x="26" y="43"/>
                    </a:cubicBezTo>
                    <a:cubicBezTo>
                      <a:pt x="28" y="40"/>
                      <a:pt x="28" y="36"/>
                      <a:pt x="30" y="34"/>
                    </a:cubicBezTo>
                    <a:cubicBezTo>
                      <a:pt x="30" y="33"/>
                      <a:pt x="32" y="31"/>
                      <a:pt x="33" y="31"/>
                    </a:cubicBezTo>
                    <a:cubicBezTo>
                      <a:pt x="34" y="30"/>
                      <a:pt x="36" y="29"/>
                      <a:pt x="37" y="28"/>
                    </a:cubicBezTo>
                    <a:cubicBezTo>
                      <a:pt x="40" y="27"/>
                      <a:pt x="44" y="27"/>
                      <a:pt x="46" y="25"/>
                    </a:cubicBezTo>
                    <a:cubicBezTo>
                      <a:pt x="50" y="24"/>
                      <a:pt x="58" y="15"/>
                      <a:pt x="62" y="17"/>
                    </a:cubicBezTo>
                    <a:close/>
                  </a:path>
                </a:pathLst>
              </a:custGeom>
              <a:solidFill>
                <a:srgbClr val="D9467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218" name="Freeform 432"/>
              <p:cNvSpPr>
                <a:spLocks/>
              </p:cNvSpPr>
              <p:nvPr/>
            </p:nvSpPr>
            <p:spPr bwMode="auto">
              <a:xfrm>
                <a:off x="4941" y="3579"/>
                <a:ext cx="45" cy="45"/>
              </a:xfrm>
              <a:custGeom>
                <a:avLst/>
                <a:gdLst>
                  <a:gd name="T0" fmla="*/ 0 w 18"/>
                  <a:gd name="T1" fmla="*/ 16 h 17"/>
                  <a:gd name="T2" fmla="*/ 3 w 18"/>
                  <a:gd name="T3" fmla="*/ 17 h 17"/>
                  <a:gd name="T4" fmla="*/ 8 w 18"/>
                  <a:gd name="T5" fmla="*/ 16 h 17"/>
                  <a:gd name="T6" fmla="*/ 15 w 18"/>
                  <a:gd name="T7" fmla="*/ 11 h 17"/>
                  <a:gd name="T8" fmla="*/ 17 w 18"/>
                  <a:gd name="T9" fmla="*/ 5 h 17"/>
                  <a:gd name="T10" fmla="*/ 15 w 18"/>
                  <a:gd name="T11" fmla="*/ 1 h 17"/>
                  <a:gd name="T12" fmla="*/ 8 w 18"/>
                  <a:gd name="T13" fmla="*/ 2 h 17"/>
                </a:gdLst>
                <a:ahLst/>
                <a:cxnLst>
                  <a:cxn ang="0">
                    <a:pos x="T0" y="T1"/>
                  </a:cxn>
                  <a:cxn ang="0">
                    <a:pos x="T2" y="T3"/>
                  </a:cxn>
                  <a:cxn ang="0">
                    <a:pos x="T4" y="T5"/>
                  </a:cxn>
                  <a:cxn ang="0">
                    <a:pos x="T6" y="T7"/>
                  </a:cxn>
                  <a:cxn ang="0">
                    <a:pos x="T8" y="T9"/>
                  </a:cxn>
                  <a:cxn ang="0">
                    <a:pos x="T10" y="T11"/>
                  </a:cxn>
                  <a:cxn ang="0">
                    <a:pos x="T12" y="T13"/>
                  </a:cxn>
                </a:cxnLst>
                <a:rect l="0" t="0" r="r" b="b"/>
                <a:pathLst>
                  <a:path w="18" h="17">
                    <a:moveTo>
                      <a:pt x="0" y="16"/>
                    </a:moveTo>
                    <a:cubicBezTo>
                      <a:pt x="0" y="17"/>
                      <a:pt x="2" y="17"/>
                      <a:pt x="3" y="17"/>
                    </a:cubicBezTo>
                    <a:cubicBezTo>
                      <a:pt x="5" y="17"/>
                      <a:pt x="7" y="16"/>
                      <a:pt x="8" y="16"/>
                    </a:cubicBezTo>
                    <a:cubicBezTo>
                      <a:pt x="11" y="15"/>
                      <a:pt x="13" y="13"/>
                      <a:pt x="15" y="11"/>
                    </a:cubicBezTo>
                    <a:cubicBezTo>
                      <a:pt x="17" y="9"/>
                      <a:pt x="18" y="7"/>
                      <a:pt x="17" y="5"/>
                    </a:cubicBezTo>
                    <a:cubicBezTo>
                      <a:pt x="17" y="4"/>
                      <a:pt x="16" y="1"/>
                      <a:pt x="15" y="1"/>
                    </a:cubicBezTo>
                    <a:cubicBezTo>
                      <a:pt x="13" y="0"/>
                      <a:pt x="9" y="1"/>
                      <a:pt x="8" y="2"/>
                    </a:cubicBezTo>
                  </a:path>
                </a:pathLst>
              </a:custGeom>
              <a:solidFill>
                <a:srgbClr val="AD014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219" name="Freeform 433"/>
              <p:cNvSpPr>
                <a:spLocks/>
              </p:cNvSpPr>
              <p:nvPr/>
            </p:nvSpPr>
            <p:spPr bwMode="auto">
              <a:xfrm>
                <a:off x="4929" y="3568"/>
                <a:ext cx="52" cy="59"/>
              </a:xfrm>
              <a:custGeom>
                <a:avLst/>
                <a:gdLst>
                  <a:gd name="T0" fmla="*/ 19 w 21"/>
                  <a:gd name="T1" fmla="*/ 6 h 22"/>
                  <a:gd name="T2" fmla="*/ 17 w 21"/>
                  <a:gd name="T3" fmla="*/ 15 h 22"/>
                  <a:gd name="T4" fmla="*/ 3 w 21"/>
                  <a:gd name="T5" fmla="*/ 18 h 22"/>
                  <a:gd name="T6" fmla="*/ 19 w 21"/>
                  <a:gd name="T7" fmla="*/ 6 h 22"/>
                </a:gdLst>
                <a:ahLst/>
                <a:cxnLst>
                  <a:cxn ang="0">
                    <a:pos x="T0" y="T1"/>
                  </a:cxn>
                  <a:cxn ang="0">
                    <a:pos x="T2" y="T3"/>
                  </a:cxn>
                  <a:cxn ang="0">
                    <a:pos x="T4" y="T5"/>
                  </a:cxn>
                  <a:cxn ang="0">
                    <a:pos x="T6" y="T7"/>
                  </a:cxn>
                </a:cxnLst>
                <a:rect l="0" t="0" r="r" b="b"/>
                <a:pathLst>
                  <a:path w="21" h="22">
                    <a:moveTo>
                      <a:pt x="19" y="6"/>
                    </a:moveTo>
                    <a:cubicBezTo>
                      <a:pt x="21" y="8"/>
                      <a:pt x="21" y="11"/>
                      <a:pt x="17" y="15"/>
                    </a:cubicBezTo>
                    <a:cubicBezTo>
                      <a:pt x="12" y="19"/>
                      <a:pt x="6" y="22"/>
                      <a:pt x="3" y="18"/>
                    </a:cubicBezTo>
                    <a:cubicBezTo>
                      <a:pt x="0" y="14"/>
                      <a:pt x="14" y="0"/>
                      <a:pt x="19" y="6"/>
                    </a:cubicBezTo>
                    <a:close/>
                  </a:path>
                </a:pathLst>
              </a:custGeom>
              <a:solidFill>
                <a:srgbClr val="F5D3D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220" name="Freeform 434"/>
              <p:cNvSpPr>
                <a:spLocks/>
              </p:cNvSpPr>
              <p:nvPr/>
            </p:nvSpPr>
            <p:spPr bwMode="auto">
              <a:xfrm>
                <a:off x="4894" y="3549"/>
                <a:ext cx="72" cy="107"/>
              </a:xfrm>
              <a:custGeom>
                <a:avLst/>
                <a:gdLst>
                  <a:gd name="T0" fmla="*/ 0 w 29"/>
                  <a:gd name="T1" fmla="*/ 27 h 40"/>
                  <a:gd name="T2" fmla="*/ 4 w 29"/>
                  <a:gd name="T3" fmla="*/ 34 h 40"/>
                  <a:gd name="T4" fmla="*/ 5 w 29"/>
                  <a:gd name="T5" fmla="*/ 40 h 40"/>
                  <a:gd name="T6" fmla="*/ 6 w 29"/>
                  <a:gd name="T7" fmla="*/ 35 h 40"/>
                  <a:gd name="T8" fmla="*/ 4 w 29"/>
                  <a:gd name="T9" fmla="*/ 29 h 40"/>
                  <a:gd name="T10" fmla="*/ 7 w 29"/>
                  <a:gd name="T11" fmla="*/ 19 h 40"/>
                  <a:gd name="T12" fmla="*/ 12 w 29"/>
                  <a:gd name="T13" fmla="*/ 9 h 40"/>
                  <a:gd name="T14" fmla="*/ 19 w 29"/>
                  <a:gd name="T15" fmla="*/ 6 h 40"/>
                  <a:gd name="T16" fmla="*/ 29 w 29"/>
                  <a:gd name="T17" fmla="*/ 0 h 40"/>
                  <a:gd name="T18" fmla="*/ 23 w 29"/>
                  <a:gd name="T19" fmla="*/ 3 h 40"/>
                  <a:gd name="T20" fmla="*/ 16 w 29"/>
                  <a:gd name="T21" fmla="*/ 5 h 40"/>
                  <a:gd name="T22" fmla="*/ 8 w 29"/>
                  <a:gd name="T23" fmla="*/ 9 h 40"/>
                  <a:gd name="T24" fmla="*/ 5 w 29"/>
                  <a:gd name="T25" fmla="*/ 16 h 40"/>
                  <a:gd name="T26" fmla="*/ 0 w 29"/>
                  <a:gd name="T27" fmla="*/ 2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40">
                    <a:moveTo>
                      <a:pt x="0" y="27"/>
                    </a:moveTo>
                    <a:cubicBezTo>
                      <a:pt x="2" y="28"/>
                      <a:pt x="4" y="32"/>
                      <a:pt x="4" y="34"/>
                    </a:cubicBezTo>
                    <a:cubicBezTo>
                      <a:pt x="6" y="36"/>
                      <a:pt x="5" y="38"/>
                      <a:pt x="5" y="40"/>
                    </a:cubicBezTo>
                    <a:cubicBezTo>
                      <a:pt x="6" y="38"/>
                      <a:pt x="6" y="36"/>
                      <a:pt x="6" y="35"/>
                    </a:cubicBezTo>
                    <a:cubicBezTo>
                      <a:pt x="6" y="33"/>
                      <a:pt x="5" y="31"/>
                      <a:pt x="4" y="29"/>
                    </a:cubicBezTo>
                    <a:cubicBezTo>
                      <a:pt x="3" y="25"/>
                      <a:pt x="5" y="22"/>
                      <a:pt x="7" y="19"/>
                    </a:cubicBezTo>
                    <a:cubicBezTo>
                      <a:pt x="9" y="15"/>
                      <a:pt x="9" y="11"/>
                      <a:pt x="12" y="9"/>
                    </a:cubicBezTo>
                    <a:cubicBezTo>
                      <a:pt x="14" y="7"/>
                      <a:pt x="16" y="6"/>
                      <a:pt x="19" y="6"/>
                    </a:cubicBezTo>
                    <a:cubicBezTo>
                      <a:pt x="21" y="5"/>
                      <a:pt x="27" y="3"/>
                      <a:pt x="29" y="0"/>
                    </a:cubicBezTo>
                    <a:cubicBezTo>
                      <a:pt x="26" y="1"/>
                      <a:pt x="25" y="3"/>
                      <a:pt x="23" y="3"/>
                    </a:cubicBezTo>
                    <a:cubicBezTo>
                      <a:pt x="21" y="4"/>
                      <a:pt x="18" y="4"/>
                      <a:pt x="16" y="5"/>
                    </a:cubicBezTo>
                    <a:cubicBezTo>
                      <a:pt x="13" y="6"/>
                      <a:pt x="11" y="6"/>
                      <a:pt x="8" y="9"/>
                    </a:cubicBezTo>
                    <a:cubicBezTo>
                      <a:pt x="6" y="12"/>
                      <a:pt x="6" y="13"/>
                      <a:pt x="5" y="16"/>
                    </a:cubicBezTo>
                    <a:cubicBezTo>
                      <a:pt x="4" y="19"/>
                      <a:pt x="2" y="26"/>
                      <a:pt x="0" y="27"/>
                    </a:cubicBezTo>
                  </a:path>
                </a:pathLst>
              </a:custGeom>
              <a:solidFill>
                <a:srgbClr val="E7869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221" name="Freeform 435"/>
              <p:cNvSpPr>
                <a:spLocks/>
              </p:cNvSpPr>
              <p:nvPr/>
            </p:nvSpPr>
            <p:spPr bwMode="auto">
              <a:xfrm>
                <a:off x="4949" y="3533"/>
                <a:ext cx="75" cy="115"/>
              </a:xfrm>
              <a:custGeom>
                <a:avLst/>
                <a:gdLst>
                  <a:gd name="T0" fmla="*/ 18 w 30"/>
                  <a:gd name="T1" fmla="*/ 33 h 43"/>
                  <a:gd name="T2" fmla="*/ 24 w 30"/>
                  <a:gd name="T3" fmla="*/ 24 h 43"/>
                  <a:gd name="T4" fmla="*/ 27 w 30"/>
                  <a:gd name="T5" fmla="*/ 17 h 43"/>
                  <a:gd name="T6" fmla="*/ 29 w 30"/>
                  <a:gd name="T7" fmla="*/ 9 h 43"/>
                  <a:gd name="T8" fmla="*/ 29 w 30"/>
                  <a:gd name="T9" fmla="*/ 5 h 43"/>
                  <a:gd name="T10" fmla="*/ 29 w 30"/>
                  <a:gd name="T11" fmla="*/ 0 h 43"/>
                  <a:gd name="T12" fmla="*/ 28 w 30"/>
                  <a:gd name="T13" fmla="*/ 6 h 43"/>
                  <a:gd name="T14" fmla="*/ 24 w 30"/>
                  <a:gd name="T15" fmla="*/ 11 h 43"/>
                  <a:gd name="T16" fmla="*/ 20 w 30"/>
                  <a:gd name="T17" fmla="*/ 25 h 43"/>
                  <a:gd name="T18" fmla="*/ 16 w 30"/>
                  <a:gd name="T19" fmla="*/ 30 h 43"/>
                  <a:gd name="T20" fmla="*/ 14 w 30"/>
                  <a:gd name="T21" fmla="*/ 34 h 43"/>
                  <a:gd name="T22" fmla="*/ 0 w 30"/>
                  <a:gd name="T23" fmla="*/ 42 h 43"/>
                  <a:gd name="T24" fmla="*/ 10 w 30"/>
                  <a:gd name="T25" fmla="*/ 39 h 43"/>
                  <a:gd name="T26" fmla="*/ 14 w 30"/>
                  <a:gd name="T27" fmla="*/ 37 h 43"/>
                  <a:gd name="T28" fmla="*/ 18 w 30"/>
                  <a:gd name="T29" fmla="*/ 3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43">
                    <a:moveTo>
                      <a:pt x="18" y="33"/>
                    </a:moveTo>
                    <a:cubicBezTo>
                      <a:pt x="19" y="30"/>
                      <a:pt x="22" y="27"/>
                      <a:pt x="24" y="24"/>
                    </a:cubicBezTo>
                    <a:cubicBezTo>
                      <a:pt x="26" y="22"/>
                      <a:pt x="26" y="20"/>
                      <a:pt x="27" y="17"/>
                    </a:cubicBezTo>
                    <a:cubicBezTo>
                      <a:pt x="27" y="14"/>
                      <a:pt x="29" y="12"/>
                      <a:pt x="29" y="9"/>
                    </a:cubicBezTo>
                    <a:cubicBezTo>
                      <a:pt x="29" y="8"/>
                      <a:pt x="29" y="6"/>
                      <a:pt x="29" y="5"/>
                    </a:cubicBezTo>
                    <a:cubicBezTo>
                      <a:pt x="29" y="3"/>
                      <a:pt x="30" y="1"/>
                      <a:pt x="29" y="0"/>
                    </a:cubicBezTo>
                    <a:cubicBezTo>
                      <a:pt x="29" y="2"/>
                      <a:pt x="29" y="5"/>
                      <a:pt x="28" y="6"/>
                    </a:cubicBezTo>
                    <a:cubicBezTo>
                      <a:pt x="26" y="8"/>
                      <a:pt x="25" y="9"/>
                      <a:pt x="24" y="11"/>
                    </a:cubicBezTo>
                    <a:cubicBezTo>
                      <a:pt x="22" y="15"/>
                      <a:pt x="22" y="21"/>
                      <a:pt x="20" y="25"/>
                    </a:cubicBezTo>
                    <a:cubicBezTo>
                      <a:pt x="19" y="26"/>
                      <a:pt x="17" y="28"/>
                      <a:pt x="16" y="30"/>
                    </a:cubicBezTo>
                    <a:cubicBezTo>
                      <a:pt x="15" y="31"/>
                      <a:pt x="15" y="33"/>
                      <a:pt x="14" y="34"/>
                    </a:cubicBezTo>
                    <a:cubicBezTo>
                      <a:pt x="10" y="37"/>
                      <a:pt x="4" y="40"/>
                      <a:pt x="0" y="42"/>
                    </a:cubicBezTo>
                    <a:cubicBezTo>
                      <a:pt x="3" y="43"/>
                      <a:pt x="7" y="40"/>
                      <a:pt x="10" y="39"/>
                    </a:cubicBezTo>
                    <a:cubicBezTo>
                      <a:pt x="12" y="38"/>
                      <a:pt x="13" y="38"/>
                      <a:pt x="14" y="37"/>
                    </a:cubicBezTo>
                    <a:cubicBezTo>
                      <a:pt x="15" y="36"/>
                      <a:pt x="18" y="34"/>
                      <a:pt x="18" y="33"/>
                    </a:cubicBezTo>
                  </a:path>
                </a:pathLst>
              </a:custGeom>
              <a:solidFill>
                <a:srgbClr val="AD014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222" name="Freeform 436"/>
              <p:cNvSpPr>
                <a:spLocks/>
              </p:cNvSpPr>
              <p:nvPr/>
            </p:nvSpPr>
            <p:spPr bwMode="auto">
              <a:xfrm>
                <a:off x="4981" y="3605"/>
                <a:ext cx="18" cy="27"/>
              </a:xfrm>
              <a:custGeom>
                <a:avLst/>
                <a:gdLst>
                  <a:gd name="T0" fmla="*/ 0 w 7"/>
                  <a:gd name="T1" fmla="*/ 10 h 10"/>
                  <a:gd name="T2" fmla="*/ 2 w 7"/>
                  <a:gd name="T3" fmla="*/ 10 h 10"/>
                  <a:gd name="T4" fmla="*/ 4 w 7"/>
                  <a:gd name="T5" fmla="*/ 10 h 10"/>
                  <a:gd name="T6" fmla="*/ 6 w 7"/>
                  <a:gd name="T7" fmla="*/ 5 h 10"/>
                  <a:gd name="T8" fmla="*/ 7 w 7"/>
                  <a:gd name="T9" fmla="*/ 0 h 10"/>
                </a:gdLst>
                <a:ahLst/>
                <a:cxnLst>
                  <a:cxn ang="0">
                    <a:pos x="T0" y="T1"/>
                  </a:cxn>
                  <a:cxn ang="0">
                    <a:pos x="T2" y="T3"/>
                  </a:cxn>
                  <a:cxn ang="0">
                    <a:pos x="T4" y="T5"/>
                  </a:cxn>
                  <a:cxn ang="0">
                    <a:pos x="T6" y="T7"/>
                  </a:cxn>
                  <a:cxn ang="0">
                    <a:pos x="T8" y="T9"/>
                  </a:cxn>
                </a:cxnLst>
                <a:rect l="0" t="0" r="r" b="b"/>
                <a:pathLst>
                  <a:path w="7" h="10">
                    <a:moveTo>
                      <a:pt x="0" y="10"/>
                    </a:moveTo>
                    <a:cubicBezTo>
                      <a:pt x="1" y="10"/>
                      <a:pt x="1" y="10"/>
                      <a:pt x="2" y="10"/>
                    </a:cubicBezTo>
                    <a:cubicBezTo>
                      <a:pt x="3" y="10"/>
                      <a:pt x="3" y="10"/>
                      <a:pt x="4" y="10"/>
                    </a:cubicBezTo>
                    <a:cubicBezTo>
                      <a:pt x="4" y="8"/>
                      <a:pt x="5" y="7"/>
                      <a:pt x="6" y="5"/>
                    </a:cubicBezTo>
                    <a:cubicBezTo>
                      <a:pt x="6" y="3"/>
                      <a:pt x="6" y="1"/>
                      <a:pt x="7" y="0"/>
                    </a:cubicBezTo>
                  </a:path>
                </a:pathLst>
              </a:custGeom>
              <a:solidFill>
                <a:srgbClr val="AD014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223" name="Freeform 437"/>
              <p:cNvSpPr>
                <a:spLocks/>
              </p:cNvSpPr>
              <p:nvPr/>
            </p:nvSpPr>
            <p:spPr bwMode="auto">
              <a:xfrm>
                <a:off x="4946" y="3581"/>
                <a:ext cx="30" cy="38"/>
              </a:xfrm>
              <a:custGeom>
                <a:avLst/>
                <a:gdLst>
                  <a:gd name="T0" fmla="*/ 0 w 12"/>
                  <a:gd name="T1" fmla="*/ 14 h 14"/>
                  <a:gd name="T2" fmla="*/ 10 w 12"/>
                  <a:gd name="T3" fmla="*/ 8 h 14"/>
                  <a:gd name="T4" fmla="*/ 12 w 12"/>
                  <a:gd name="T5" fmla="*/ 4 h 14"/>
                  <a:gd name="T6" fmla="*/ 10 w 12"/>
                  <a:gd name="T7" fmla="*/ 1 h 14"/>
                  <a:gd name="T8" fmla="*/ 7 w 12"/>
                  <a:gd name="T9" fmla="*/ 1 h 14"/>
                  <a:gd name="T10" fmla="*/ 9 w 12"/>
                  <a:gd name="T11" fmla="*/ 4 h 14"/>
                  <a:gd name="T12" fmla="*/ 8 w 12"/>
                  <a:gd name="T13" fmla="*/ 6 h 14"/>
                  <a:gd name="T14" fmla="*/ 7 w 12"/>
                  <a:gd name="T15" fmla="*/ 9 h 14"/>
                  <a:gd name="T16" fmla="*/ 3 w 12"/>
                  <a:gd name="T17" fmla="*/ 12 h 14"/>
                  <a:gd name="T18" fmla="*/ 1 w 12"/>
                  <a:gd name="T19"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4">
                    <a:moveTo>
                      <a:pt x="0" y="14"/>
                    </a:moveTo>
                    <a:cubicBezTo>
                      <a:pt x="4" y="13"/>
                      <a:pt x="8" y="11"/>
                      <a:pt x="10" y="8"/>
                    </a:cubicBezTo>
                    <a:cubicBezTo>
                      <a:pt x="11" y="7"/>
                      <a:pt x="12" y="5"/>
                      <a:pt x="12" y="4"/>
                    </a:cubicBezTo>
                    <a:cubicBezTo>
                      <a:pt x="12" y="3"/>
                      <a:pt x="11" y="2"/>
                      <a:pt x="10" y="1"/>
                    </a:cubicBezTo>
                    <a:cubicBezTo>
                      <a:pt x="9" y="0"/>
                      <a:pt x="8" y="1"/>
                      <a:pt x="7" y="1"/>
                    </a:cubicBezTo>
                    <a:cubicBezTo>
                      <a:pt x="9" y="1"/>
                      <a:pt x="9" y="2"/>
                      <a:pt x="9" y="4"/>
                    </a:cubicBezTo>
                    <a:cubicBezTo>
                      <a:pt x="9" y="5"/>
                      <a:pt x="8" y="6"/>
                      <a:pt x="8" y="6"/>
                    </a:cubicBezTo>
                    <a:cubicBezTo>
                      <a:pt x="8" y="7"/>
                      <a:pt x="7" y="8"/>
                      <a:pt x="7" y="9"/>
                    </a:cubicBezTo>
                    <a:cubicBezTo>
                      <a:pt x="6" y="10"/>
                      <a:pt x="4" y="12"/>
                      <a:pt x="3" y="12"/>
                    </a:cubicBezTo>
                    <a:cubicBezTo>
                      <a:pt x="2" y="13"/>
                      <a:pt x="2" y="13"/>
                      <a:pt x="1" y="14"/>
                    </a:cubicBezTo>
                  </a:path>
                </a:pathLst>
              </a:custGeom>
              <a:solidFill>
                <a:srgbClr val="EA9FA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224" name="Freeform 438"/>
              <p:cNvSpPr>
                <a:spLocks/>
              </p:cNvSpPr>
              <p:nvPr/>
            </p:nvSpPr>
            <p:spPr bwMode="auto">
              <a:xfrm>
                <a:off x="4904" y="3560"/>
                <a:ext cx="35" cy="45"/>
              </a:xfrm>
              <a:custGeom>
                <a:avLst/>
                <a:gdLst>
                  <a:gd name="T0" fmla="*/ 0 w 14"/>
                  <a:gd name="T1" fmla="*/ 17 h 17"/>
                  <a:gd name="T2" fmla="*/ 2 w 14"/>
                  <a:gd name="T3" fmla="*/ 11 h 17"/>
                  <a:gd name="T4" fmla="*/ 4 w 14"/>
                  <a:gd name="T5" fmla="*/ 5 h 17"/>
                  <a:gd name="T6" fmla="*/ 14 w 14"/>
                  <a:gd name="T7" fmla="*/ 0 h 17"/>
                  <a:gd name="T8" fmla="*/ 5 w 14"/>
                  <a:gd name="T9" fmla="*/ 6 h 17"/>
                  <a:gd name="T10" fmla="*/ 3 w 14"/>
                  <a:gd name="T11" fmla="*/ 10 h 17"/>
                  <a:gd name="T12" fmla="*/ 1 w 14"/>
                  <a:gd name="T13" fmla="*/ 15 h 17"/>
                </a:gdLst>
                <a:ahLst/>
                <a:cxnLst>
                  <a:cxn ang="0">
                    <a:pos x="T0" y="T1"/>
                  </a:cxn>
                  <a:cxn ang="0">
                    <a:pos x="T2" y="T3"/>
                  </a:cxn>
                  <a:cxn ang="0">
                    <a:pos x="T4" y="T5"/>
                  </a:cxn>
                  <a:cxn ang="0">
                    <a:pos x="T6" y="T7"/>
                  </a:cxn>
                  <a:cxn ang="0">
                    <a:pos x="T8" y="T9"/>
                  </a:cxn>
                  <a:cxn ang="0">
                    <a:pos x="T10" y="T11"/>
                  </a:cxn>
                  <a:cxn ang="0">
                    <a:pos x="T12" y="T13"/>
                  </a:cxn>
                </a:cxnLst>
                <a:rect l="0" t="0" r="r" b="b"/>
                <a:pathLst>
                  <a:path w="14" h="17">
                    <a:moveTo>
                      <a:pt x="0" y="17"/>
                    </a:moveTo>
                    <a:cubicBezTo>
                      <a:pt x="0" y="15"/>
                      <a:pt x="1" y="13"/>
                      <a:pt x="2" y="11"/>
                    </a:cubicBezTo>
                    <a:cubicBezTo>
                      <a:pt x="2" y="9"/>
                      <a:pt x="3" y="7"/>
                      <a:pt x="4" y="5"/>
                    </a:cubicBezTo>
                    <a:cubicBezTo>
                      <a:pt x="6" y="2"/>
                      <a:pt x="11" y="1"/>
                      <a:pt x="14" y="0"/>
                    </a:cubicBezTo>
                    <a:cubicBezTo>
                      <a:pt x="11" y="1"/>
                      <a:pt x="7" y="3"/>
                      <a:pt x="5" y="6"/>
                    </a:cubicBezTo>
                    <a:cubicBezTo>
                      <a:pt x="4" y="7"/>
                      <a:pt x="4" y="8"/>
                      <a:pt x="3" y="10"/>
                    </a:cubicBezTo>
                    <a:cubicBezTo>
                      <a:pt x="2" y="12"/>
                      <a:pt x="1" y="13"/>
                      <a:pt x="1" y="15"/>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225" name="Freeform 439"/>
              <p:cNvSpPr>
                <a:spLocks/>
              </p:cNvSpPr>
              <p:nvPr/>
            </p:nvSpPr>
            <p:spPr bwMode="auto">
              <a:xfrm>
                <a:off x="4834" y="3483"/>
                <a:ext cx="232" cy="242"/>
              </a:xfrm>
              <a:custGeom>
                <a:avLst/>
                <a:gdLst>
                  <a:gd name="T0" fmla="*/ 62 w 93"/>
                  <a:gd name="T1" fmla="*/ 17 h 91"/>
                  <a:gd name="T2" fmla="*/ 63 w 93"/>
                  <a:gd name="T3" fmla="*/ 18 h 91"/>
                  <a:gd name="T4" fmla="*/ 66 w 93"/>
                  <a:gd name="T5" fmla="*/ 18 h 91"/>
                  <a:gd name="T6" fmla="*/ 75 w 93"/>
                  <a:gd name="T7" fmla="*/ 16 h 91"/>
                  <a:gd name="T8" fmla="*/ 82 w 93"/>
                  <a:gd name="T9" fmla="*/ 13 h 91"/>
                  <a:gd name="T10" fmla="*/ 85 w 93"/>
                  <a:gd name="T11" fmla="*/ 12 h 91"/>
                  <a:gd name="T12" fmla="*/ 88 w 93"/>
                  <a:gd name="T13" fmla="*/ 9 h 91"/>
                  <a:gd name="T14" fmla="*/ 90 w 93"/>
                  <a:gd name="T15" fmla="*/ 8 h 91"/>
                  <a:gd name="T16" fmla="*/ 92 w 93"/>
                  <a:gd name="T17" fmla="*/ 0 h 91"/>
                  <a:gd name="T18" fmla="*/ 92 w 93"/>
                  <a:gd name="T19" fmla="*/ 0 h 91"/>
                  <a:gd name="T20" fmla="*/ 91 w 93"/>
                  <a:gd name="T21" fmla="*/ 9 h 91"/>
                  <a:gd name="T22" fmla="*/ 90 w 93"/>
                  <a:gd name="T23" fmla="*/ 10 h 91"/>
                  <a:gd name="T24" fmla="*/ 86 w 93"/>
                  <a:gd name="T25" fmla="*/ 13 h 91"/>
                  <a:gd name="T26" fmla="*/ 83 w 93"/>
                  <a:gd name="T27" fmla="*/ 15 h 91"/>
                  <a:gd name="T28" fmla="*/ 80 w 93"/>
                  <a:gd name="T29" fmla="*/ 16 h 91"/>
                  <a:gd name="T30" fmla="*/ 77 w 93"/>
                  <a:gd name="T31" fmla="*/ 22 h 91"/>
                  <a:gd name="T32" fmla="*/ 76 w 93"/>
                  <a:gd name="T33" fmla="*/ 30 h 91"/>
                  <a:gd name="T34" fmla="*/ 74 w 93"/>
                  <a:gd name="T35" fmla="*/ 39 h 91"/>
                  <a:gd name="T36" fmla="*/ 74 w 93"/>
                  <a:gd name="T37" fmla="*/ 40 h 91"/>
                  <a:gd name="T38" fmla="*/ 78 w 93"/>
                  <a:gd name="T39" fmla="*/ 44 h 91"/>
                  <a:gd name="T40" fmla="*/ 78 w 93"/>
                  <a:gd name="T41" fmla="*/ 44 h 91"/>
                  <a:gd name="T42" fmla="*/ 74 w 93"/>
                  <a:gd name="T43" fmla="*/ 43 h 91"/>
                  <a:gd name="T44" fmla="*/ 72 w 93"/>
                  <a:gd name="T45" fmla="*/ 44 h 91"/>
                  <a:gd name="T46" fmla="*/ 65 w 93"/>
                  <a:gd name="T47" fmla="*/ 58 h 91"/>
                  <a:gd name="T48" fmla="*/ 68 w 93"/>
                  <a:gd name="T49" fmla="*/ 68 h 91"/>
                  <a:gd name="T50" fmla="*/ 68 w 93"/>
                  <a:gd name="T51" fmla="*/ 68 h 91"/>
                  <a:gd name="T52" fmla="*/ 63 w 93"/>
                  <a:gd name="T53" fmla="*/ 58 h 91"/>
                  <a:gd name="T54" fmla="*/ 60 w 93"/>
                  <a:gd name="T55" fmla="*/ 58 h 91"/>
                  <a:gd name="T56" fmla="*/ 53 w 93"/>
                  <a:gd name="T57" fmla="*/ 62 h 91"/>
                  <a:gd name="T58" fmla="*/ 46 w 93"/>
                  <a:gd name="T59" fmla="*/ 68 h 91"/>
                  <a:gd name="T60" fmla="*/ 44 w 93"/>
                  <a:gd name="T61" fmla="*/ 79 h 91"/>
                  <a:gd name="T62" fmla="*/ 45 w 93"/>
                  <a:gd name="T63" fmla="*/ 82 h 91"/>
                  <a:gd name="T64" fmla="*/ 44 w 93"/>
                  <a:gd name="T65" fmla="*/ 91 h 91"/>
                  <a:gd name="T66" fmla="*/ 44 w 93"/>
                  <a:gd name="T67" fmla="*/ 91 h 91"/>
                  <a:gd name="T68" fmla="*/ 43 w 93"/>
                  <a:gd name="T69" fmla="*/ 82 h 91"/>
                  <a:gd name="T70" fmla="*/ 42 w 93"/>
                  <a:gd name="T71" fmla="*/ 80 h 91"/>
                  <a:gd name="T72" fmla="*/ 43 w 93"/>
                  <a:gd name="T73" fmla="*/ 68 h 91"/>
                  <a:gd name="T74" fmla="*/ 42 w 93"/>
                  <a:gd name="T75" fmla="*/ 65 h 91"/>
                  <a:gd name="T76" fmla="*/ 32 w 93"/>
                  <a:gd name="T77" fmla="*/ 68 h 91"/>
                  <a:gd name="T78" fmla="*/ 24 w 93"/>
                  <a:gd name="T79" fmla="*/ 74 h 91"/>
                  <a:gd name="T80" fmla="*/ 8 w 93"/>
                  <a:gd name="T81" fmla="*/ 86 h 91"/>
                  <a:gd name="T82" fmla="*/ 8 w 93"/>
                  <a:gd name="T83" fmla="*/ 86 h 91"/>
                  <a:gd name="T84" fmla="*/ 23 w 93"/>
                  <a:gd name="T85" fmla="*/ 71 h 91"/>
                  <a:gd name="T86" fmla="*/ 27 w 93"/>
                  <a:gd name="T87" fmla="*/ 62 h 91"/>
                  <a:gd name="T88" fmla="*/ 24 w 93"/>
                  <a:gd name="T89" fmla="*/ 56 h 91"/>
                  <a:gd name="T90" fmla="*/ 17 w 93"/>
                  <a:gd name="T91" fmla="*/ 54 h 91"/>
                  <a:gd name="T92" fmla="*/ 13 w 93"/>
                  <a:gd name="T93" fmla="*/ 56 h 91"/>
                  <a:gd name="T94" fmla="*/ 0 w 93"/>
                  <a:gd name="T95" fmla="*/ 57 h 91"/>
                  <a:gd name="T96" fmla="*/ 0 w 93"/>
                  <a:gd name="T97" fmla="*/ 57 h 91"/>
                  <a:gd name="T98" fmla="*/ 12 w 93"/>
                  <a:gd name="T99" fmla="*/ 54 h 91"/>
                  <a:gd name="T100" fmla="*/ 16 w 93"/>
                  <a:gd name="T101" fmla="*/ 53 h 91"/>
                  <a:gd name="T102" fmla="*/ 22 w 93"/>
                  <a:gd name="T103" fmla="*/ 49 h 91"/>
                  <a:gd name="T104" fmla="*/ 26 w 93"/>
                  <a:gd name="T105" fmla="*/ 43 h 91"/>
                  <a:gd name="T106" fmla="*/ 30 w 93"/>
                  <a:gd name="T107" fmla="*/ 34 h 91"/>
                  <a:gd name="T108" fmla="*/ 33 w 93"/>
                  <a:gd name="T109" fmla="*/ 31 h 91"/>
                  <a:gd name="T110" fmla="*/ 37 w 93"/>
                  <a:gd name="T111" fmla="*/ 28 h 91"/>
                  <a:gd name="T112" fmla="*/ 46 w 93"/>
                  <a:gd name="T113" fmla="*/ 25 h 91"/>
                  <a:gd name="T114" fmla="*/ 62 w 93"/>
                  <a:gd name="T115" fmla="*/ 1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3" h="91">
                    <a:moveTo>
                      <a:pt x="62" y="17"/>
                    </a:moveTo>
                    <a:cubicBezTo>
                      <a:pt x="62" y="18"/>
                      <a:pt x="63" y="18"/>
                      <a:pt x="63" y="18"/>
                    </a:cubicBezTo>
                    <a:cubicBezTo>
                      <a:pt x="64" y="18"/>
                      <a:pt x="65" y="18"/>
                      <a:pt x="66" y="18"/>
                    </a:cubicBezTo>
                    <a:cubicBezTo>
                      <a:pt x="69" y="18"/>
                      <a:pt x="75" y="16"/>
                      <a:pt x="75" y="16"/>
                    </a:cubicBezTo>
                    <a:cubicBezTo>
                      <a:pt x="78" y="15"/>
                      <a:pt x="80" y="14"/>
                      <a:pt x="82" y="13"/>
                    </a:cubicBezTo>
                    <a:cubicBezTo>
                      <a:pt x="85" y="12"/>
                      <a:pt x="85" y="12"/>
                      <a:pt x="85" y="12"/>
                    </a:cubicBezTo>
                    <a:cubicBezTo>
                      <a:pt x="85" y="11"/>
                      <a:pt x="87" y="10"/>
                      <a:pt x="88" y="9"/>
                    </a:cubicBezTo>
                    <a:cubicBezTo>
                      <a:pt x="89" y="9"/>
                      <a:pt x="89" y="8"/>
                      <a:pt x="90" y="8"/>
                    </a:cubicBezTo>
                    <a:cubicBezTo>
                      <a:pt x="91" y="6"/>
                      <a:pt x="92" y="3"/>
                      <a:pt x="92" y="0"/>
                    </a:cubicBezTo>
                    <a:cubicBezTo>
                      <a:pt x="92" y="0"/>
                      <a:pt x="92" y="0"/>
                      <a:pt x="92" y="0"/>
                    </a:cubicBezTo>
                    <a:cubicBezTo>
                      <a:pt x="92" y="3"/>
                      <a:pt x="93" y="6"/>
                      <a:pt x="91" y="9"/>
                    </a:cubicBezTo>
                    <a:cubicBezTo>
                      <a:pt x="91" y="9"/>
                      <a:pt x="91" y="10"/>
                      <a:pt x="90" y="10"/>
                    </a:cubicBezTo>
                    <a:cubicBezTo>
                      <a:pt x="93" y="10"/>
                      <a:pt x="90" y="11"/>
                      <a:pt x="86" y="13"/>
                    </a:cubicBezTo>
                    <a:cubicBezTo>
                      <a:pt x="83" y="15"/>
                      <a:pt x="83" y="15"/>
                      <a:pt x="83" y="15"/>
                    </a:cubicBezTo>
                    <a:cubicBezTo>
                      <a:pt x="82" y="15"/>
                      <a:pt x="81" y="16"/>
                      <a:pt x="80" y="16"/>
                    </a:cubicBezTo>
                    <a:cubicBezTo>
                      <a:pt x="78" y="17"/>
                      <a:pt x="77" y="20"/>
                      <a:pt x="77" y="22"/>
                    </a:cubicBezTo>
                    <a:cubicBezTo>
                      <a:pt x="77" y="25"/>
                      <a:pt x="77" y="27"/>
                      <a:pt x="76" y="30"/>
                    </a:cubicBezTo>
                    <a:cubicBezTo>
                      <a:pt x="75" y="33"/>
                      <a:pt x="74" y="36"/>
                      <a:pt x="74" y="39"/>
                    </a:cubicBezTo>
                    <a:cubicBezTo>
                      <a:pt x="74" y="39"/>
                      <a:pt x="74" y="40"/>
                      <a:pt x="74" y="40"/>
                    </a:cubicBezTo>
                    <a:cubicBezTo>
                      <a:pt x="75" y="42"/>
                      <a:pt x="77" y="43"/>
                      <a:pt x="78" y="44"/>
                    </a:cubicBezTo>
                    <a:cubicBezTo>
                      <a:pt x="78" y="44"/>
                      <a:pt x="78" y="44"/>
                      <a:pt x="78" y="44"/>
                    </a:cubicBezTo>
                    <a:cubicBezTo>
                      <a:pt x="77" y="44"/>
                      <a:pt x="75" y="44"/>
                      <a:pt x="74" y="43"/>
                    </a:cubicBezTo>
                    <a:cubicBezTo>
                      <a:pt x="73" y="42"/>
                      <a:pt x="73" y="43"/>
                      <a:pt x="72" y="44"/>
                    </a:cubicBezTo>
                    <a:cubicBezTo>
                      <a:pt x="70" y="47"/>
                      <a:pt x="64" y="52"/>
                      <a:pt x="65" y="58"/>
                    </a:cubicBezTo>
                    <a:cubicBezTo>
                      <a:pt x="65" y="61"/>
                      <a:pt x="66" y="66"/>
                      <a:pt x="68" y="68"/>
                    </a:cubicBezTo>
                    <a:cubicBezTo>
                      <a:pt x="68" y="68"/>
                      <a:pt x="68" y="68"/>
                      <a:pt x="68" y="68"/>
                    </a:cubicBezTo>
                    <a:cubicBezTo>
                      <a:pt x="66" y="65"/>
                      <a:pt x="63" y="62"/>
                      <a:pt x="63" y="58"/>
                    </a:cubicBezTo>
                    <a:cubicBezTo>
                      <a:pt x="63" y="57"/>
                      <a:pt x="61" y="58"/>
                      <a:pt x="60" y="58"/>
                    </a:cubicBezTo>
                    <a:cubicBezTo>
                      <a:pt x="58" y="60"/>
                      <a:pt x="55" y="61"/>
                      <a:pt x="53" y="62"/>
                    </a:cubicBezTo>
                    <a:cubicBezTo>
                      <a:pt x="51" y="63"/>
                      <a:pt x="47" y="66"/>
                      <a:pt x="46" y="68"/>
                    </a:cubicBezTo>
                    <a:cubicBezTo>
                      <a:pt x="43" y="74"/>
                      <a:pt x="43" y="76"/>
                      <a:pt x="44" y="79"/>
                    </a:cubicBezTo>
                    <a:cubicBezTo>
                      <a:pt x="45" y="82"/>
                      <a:pt x="45" y="82"/>
                      <a:pt x="45" y="82"/>
                    </a:cubicBezTo>
                    <a:cubicBezTo>
                      <a:pt x="45" y="84"/>
                      <a:pt x="45" y="88"/>
                      <a:pt x="44" y="91"/>
                    </a:cubicBezTo>
                    <a:cubicBezTo>
                      <a:pt x="44" y="91"/>
                      <a:pt x="44" y="91"/>
                      <a:pt x="44" y="91"/>
                    </a:cubicBezTo>
                    <a:cubicBezTo>
                      <a:pt x="44" y="88"/>
                      <a:pt x="43" y="84"/>
                      <a:pt x="43" y="82"/>
                    </a:cubicBezTo>
                    <a:cubicBezTo>
                      <a:pt x="42" y="80"/>
                      <a:pt x="42" y="80"/>
                      <a:pt x="42" y="80"/>
                    </a:cubicBezTo>
                    <a:cubicBezTo>
                      <a:pt x="41" y="76"/>
                      <a:pt x="40" y="73"/>
                      <a:pt x="43" y="68"/>
                    </a:cubicBezTo>
                    <a:cubicBezTo>
                      <a:pt x="43" y="68"/>
                      <a:pt x="44" y="65"/>
                      <a:pt x="42" y="65"/>
                    </a:cubicBezTo>
                    <a:cubicBezTo>
                      <a:pt x="39" y="66"/>
                      <a:pt x="34" y="67"/>
                      <a:pt x="32" y="68"/>
                    </a:cubicBezTo>
                    <a:cubicBezTo>
                      <a:pt x="30" y="69"/>
                      <a:pt x="26" y="72"/>
                      <a:pt x="24" y="74"/>
                    </a:cubicBezTo>
                    <a:cubicBezTo>
                      <a:pt x="19" y="81"/>
                      <a:pt x="14" y="84"/>
                      <a:pt x="8" y="86"/>
                    </a:cubicBezTo>
                    <a:cubicBezTo>
                      <a:pt x="8" y="86"/>
                      <a:pt x="8" y="86"/>
                      <a:pt x="8" y="86"/>
                    </a:cubicBezTo>
                    <a:cubicBezTo>
                      <a:pt x="14" y="84"/>
                      <a:pt x="19" y="78"/>
                      <a:pt x="23" y="71"/>
                    </a:cubicBezTo>
                    <a:cubicBezTo>
                      <a:pt x="24" y="70"/>
                      <a:pt x="27" y="66"/>
                      <a:pt x="27" y="62"/>
                    </a:cubicBezTo>
                    <a:cubicBezTo>
                      <a:pt x="26" y="60"/>
                      <a:pt x="25" y="58"/>
                      <a:pt x="24" y="56"/>
                    </a:cubicBezTo>
                    <a:cubicBezTo>
                      <a:pt x="23" y="55"/>
                      <a:pt x="19" y="53"/>
                      <a:pt x="17" y="54"/>
                    </a:cubicBezTo>
                    <a:cubicBezTo>
                      <a:pt x="15" y="55"/>
                      <a:pt x="14" y="56"/>
                      <a:pt x="13" y="56"/>
                    </a:cubicBezTo>
                    <a:cubicBezTo>
                      <a:pt x="9" y="59"/>
                      <a:pt x="5" y="60"/>
                      <a:pt x="0" y="57"/>
                    </a:cubicBezTo>
                    <a:cubicBezTo>
                      <a:pt x="0" y="57"/>
                      <a:pt x="0" y="57"/>
                      <a:pt x="0" y="57"/>
                    </a:cubicBezTo>
                    <a:cubicBezTo>
                      <a:pt x="4" y="60"/>
                      <a:pt x="8" y="57"/>
                      <a:pt x="12" y="54"/>
                    </a:cubicBezTo>
                    <a:cubicBezTo>
                      <a:pt x="13" y="54"/>
                      <a:pt x="15" y="53"/>
                      <a:pt x="16" y="53"/>
                    </a:cubicBezTo>
                    <a:cubicBezTo>
                      <a:pt x="17" y="52"/>
                      <a:pt x="21" y="51"/>
                      <a:pt x="22" y="49"/>
                    </a:cubicBezTo>
                    <a:cubicBezTo>
                      <a:pt x="24" y="47"/>
                      <a:pt x="25" y="45"/>
                      <a:pt x="26" y="43"/>
                    </a:cubicBezTo>
                    <a:cubicBezTo>
                      <a:pt x="28" y="40"/>
                      <a:pt x="28" y="36"/>
                      <a:pt x="30" y="34"/>
                    </a:cubicBezTo>
                    <a:cubicBezTo>
                      <a:pt x="30" y="33"/>
                      <a:pt x="32" y="31"/>
                      <a:pt x="33" y="31"/>
                    </a:cubicBezTo>
                    <a:cubicBezTo>
                      <a:pt x="34" y="30"/>
                      <a:pt x="36" y="29"/>
                      <a:pt x="37" y="28"/>
                    </a:cubicBezTo>
                    <a:cubicBezTo>
                      <a:pt x="40" y="27"/>
                      <a:pt x="44" y="27"/>
                      <a:pt x="46" y="25"/>
                    </a:cubicBezTo>
                    <a:cubicBezTo>
                      <a:pt x="50" y="24"/>
                      <a:pt x="58" y="15"/>
                      <a:pt x="62" y="17"/>
                    </a:cubicBezTo>
                    <a:close/>
                  </a:path>
                </a:pathLst>
              </a:custGeom>
              <a:noFill/>
              <a:ln w="7938" cap="rnd">
                <a:solidFill>
                  <a:srgbClr val="4C001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226" name="Freeform 440"/>
              <p:cNvSpPr>
                <a:spLocks/>
              </p:cNvSpPr>
              <p:nvPr/>
            </p:nvSpPr>
            <p:spPr bwMode="auto">
              <a:xfrm>
                <a:off x="4929" y="3597"/>
                <a:ext cx="15" cy="16"/>
              </a:xfrm>
              <a:custGeom>
                <a:avLst/>
                <a:gdLst>
                  <a:gd name="T0" fmla="*/ 1 w 6"/>
                  <a:gd name="T1" fmla="*/ 4 h 6"/>
                  <a:gd name="T2" fmla="*/ 2 w 6"/>
                  <a:gd name="T3" fmla="*/ 1 h 6"/>
                  <a:gd name="T4" fmla="*/ 5 w 6"/>
                  <a:gd name="T5" fmla="*/ 2 h 6"/>
                  <a:gd name="T6" fmla="*/ 4 w 6"/>
                  <a:gd name="T7" fmla="*/ 5 h 6"/>
                  <a:gd name="T8" fmla="*/ 1 w 6"/>
                  <a:gd name="T9" fmla="*/ 4 h 6"/>
                </a:gdLst>
                <a:ahLst/>
                <a:cxnLst>
                  <a:cxn ang="0">
                    <a:pos x="T0" y="T1"/>
                  </a:cxn>
                  <a:cxn ang="0">
                    <a:pos x="T2" y="T3"/>
                  </a:cxn>
                  <a:cxn ang="0">
                    <a:pos x="T4" y="T5"/>
                  </a:cxn>
                  <a:cxn ang="0">
                    <a:pos x="T6" y="T7"/>
                  </a:cxn>
                  <a:cxn ang="0">
                    <a:pos x="T8" y="T9"/>
                  </a:cxn>
                </a:cxnLst>
                <a:rect l="0" t="0" r="r" b="b"/>
                <a:pathLst>
                  <a:path w="6" h="6">
                    <a:moveTo>
                      <a:pt x="1" y="4"/>
                    </a:moveTo>
                    <a:cubicBezTo>
                      <a:pt x="0" y="3"/>
                      <a:pt x="0" y="1"/>
                      <a:pt x="2" y="1"/>
                    </a:cubicBezTo>
                    <a:cubicBezTo>
                      <a:pt x="3" y="0"/>
                      <a:pt x="5" y="0"/>
                      <a:pt x="5" y="2"/>
                    </a:cubicBezTo>
                    <a:cubicBezTo>
                      <a:pt x="6" y="3"/>
                      <a:pt x="6" y="5"/>
                      <a:pt x="4" y="5"/>
                    </a:cubicBezTo>
                    <a:cubicBezTo>
                      <a:pt x="3" y="6"/>
                      <a:pt x="2" y="6"/>
                      <a:pt x="1" y="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227" name="Freeform 441"/>
              <p:cNvSpPr>
                <a:spLocks/>
              </p:cNvSpPr>
              <p:nvPr/>
            </p:nvSpPr>
            <p:spPr bwMode="auto">
              <a:xfrm>
                <a:off x="4939" y="3589"/>
                <a:ext cx="7" cy="8"/>
              </a:xfrm>
              <a:custGeom>
                <a:avLst/>
                <a:gdLst>
                  <a:gd name="T0" fmla="*/ 1 w 3"/>
                  <a:gd name="T1" fmla="*/ 2 h 3"/>
                  <a:gd name="T2" fmla="*/ 1 w 3"/>
                  <a:gd name="T3" fmla="*/ 0 h 3"/>
                  <a:gd name="T4" fmla="*/ 3 w 3"/>
                  <a:gd name="T5" fmla="*/ 1 h 3"/>
                  <a:gd name="T6" fmla="*/ 2 w 3"/>
                  <a:gd name="T7" fmla="*/ 2 h 3"/>
                  <a:gd name="T8" fmla="*/ 1 w 3"/>
                  <a:gd name="T9" fmla="*/ 2 h 3"/>
                </a:gdLst>
                <a:ahLst/>
                <a:cxnLst>
                  <a:cxn ang="0">
                    <a:pos x="T0" y="T1"/>
                  </a:cxn>
                  <a:cxn ang="0">
                    <a:pos x="T2" y="T3"/>
                  </a:cxn>
                  <a:cxn ang="0">
                    <a:pos x="T4" y="T5"/>
                  </a:cxn>
                  <a:cxn ang="0">
                    <a:pos x="T6" y="T7"/>
                  </a:cxn>
                  <a:cxn ang="0">
                    <a:pos x="T8" y="T9"/>
                  </a:cxn>
                </a:cxnLst>
                <a:rect l="0" t="0" r="r" b="b"/>
                <a:pathLst>
                  <a:path w="3" h="3">
                    <a:moveTo>
                      <a:pt x="1" y="2"/>
                    </a:moveTo>
                    <a:cubicBezTo>
                      <a:pt x="0" y="1"/>
                      <a:pt x="1" y="1"/>
                      <a:pt x="1" y="0"/>
                    </a:cubicBezTo>
                    <a:cubicBezTo>
                      <a:pt x="2" y="0"/>
                      <a:pt x="3" y="0"/>
                      <a:pt x="3" y="1"/>
                    </a:cubicBezTo>
                    <a:cubicBezTo>
                      <a:pt x="3" y="1"/>
                      <a:pt x="3" y="2"/>
                      <a:pt x="2" y="2"/>
                    </a:cubicBezTo>
                    <a:cubicBezTo>
                      <a:pt x="2" y="3"/>
                      <a:pt x="1" y="2"/>
                      <a:pt x="1" y="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228" name="Freeform 442"/>
              <p:cNvSpPr>
                <a:spLocks/>
              </p:cNvSpPr>
              <p:nvPr/>
            </p:nvSpPr>
            <p:spPr bwMode="auto">
              <a:xfrm>
                <a:off x="4931" y="3613"/>
                <a:ext cx="10" cy="11"/>
              </a:xfrm>
              <a:custGeom>
                <a:avLst/>
                <a:gdLst>
                  <a:gd name="T0" fmla="*/ 0 w 4"/>
                  <a:gd name="T1" fmla="*/ 3 h 4"/>
                  <a:gd name="T2" fmla="*/ 1 w 4"/>
                  <a:gd name="T3" fmla="*/ 1 h 4"/>
                  <a:gd name="T4" fmla="*/ 3 w 4"/>
                  <a:gd name="T5" fmla="*/ 1 h 4"/>
                  <a:gd name="T6" fmla="*/ 2 w 4"/>
                  <a:gd name="T7" fmla="*/ 4 h 4"/>
                  <a:gd name="T8" fmla="*/ 0 w 4"/>
                  <a:gd name="T9" fmla="*/ 3 h 4"/>
                </a:gdLst>
                <a:ahLst/>
                <a:cxnLst>
                  <a:cxn ang="0">
                    <a:pos x="T0" y="T1"/>
                  </a:cxn>
                  <a:cxn ang="0">
                    <a:pos x="T2" y="T3"/>
                  </a:cxn>
                  <a:cxn ang="0">
                    <a:pos x="T4" y="T5"/>
                  </a:cxn>
                  <a:cxn ang="0">
                    <a:pos x="T6" y="T7"/>
                  </a:cxn>
                  <a:cxn ang="0">
                    <a:pos x="T8" y="T9"/>
                  </a:cxn>
                </a:cxnLst>
                <a:rect l="0" t="0" r="r" b="b"/>
                <a:pathLst>
                  <a:path w="4" h="4">
                    <a:moveTo>
                      <a:pt x="0" y="3"/>
                    </a:moveTo>
                    <a:cubicBezTo>
                      <a:pt x="0" y="2"/>
                      <a:pt x="0" y="1"/>
                      <a:pt x="1" y="1"/>
                    </a:cubicBezTo>
                    <a:cubicBezTo>
                      <a:pt x="2" y="0"/>
                      <a:pt x="3" y="1"/>
                      <a:pt x="3" y="1"/>
                    </a:cubicBezTo>
                    <a:cubicBezTo>
                      <a:pt x="4" y="2"/>
                      <a:pt x="3" y="3"/>
                      <a:pt x="2" y="4"/>
                    </a:cubicBezTo>
                    <a:cubicBezTo>
                      <a:pt x="2" y="4"/>
                      <a:pt x="1" y="4"/>
                      <a:pt x="0" y="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229" name="Freeform 443"/>
              <p:cNvSpPr>
                <a:spLocks/>
              </p:cNvSpPr>
              <p:nvPr/>
            </p:nvSpPr>
            <p:spPr bwMode="auto">
              <a:xfrm>
                <a:off x="5029" y="3061"/>
                <a:ext cx="160" cy="182"/>
              </a:xfrm>
              <a:custGeom>
                <a:avLst/>
                <a:gdLst>
                  <a:gd name="T0" fmla="*/ 62 w 64"/>
                  <a:gd name="T1" fmla="*/ 8 h 68"/>
                  <a:gd name="T2" fmla="*/ 58 w 64"/>
                  <a:gd name="T3" fmla="*/ 9 h 68"/>
                  <a:gd name="T4" fmla="*/ 53 w 64"/>
                  <a:gd name="T5" fmla="*/ 6 h 68"/>
                  <a:gd name="T6" fmla="*/ 53 w 64"/>
                  <a:gd name="T7" fmla="*/ 4 h 68"/>
                  <a:gd name="T8" fmla="*/ 51 w 64"/>
                  <a:gd name="T9" fmla="*/ 8 h 68"/>
                  <a:gd name="T10" fmla="*/ 48 w 64"/>
                  <a:gd name="T11" fmla="*/ 13 h 68"/>
                  <a:gd name="T12" fmla="*/ 34 w 64"/>
                  <a:gd name="T13" fmla="*/ 19 h 68"/>
                  <a:gd name="T14" fmla="*/ 31 w 64"/>
                  <a:gd name="T15" fmla="*/ 17 h 68"/>
                  <a:gd name="T16" fmla="*/ 22 w 64"/>
                  <a:gd name="T17" fmla="*/ 11 h 68"/>
                  <a:gd name="T18" fmla="*/ 29 w 64"/>
                  <a:gd name="T19" fmla="*/ 19 h 68"/>
                  <a:gd name="T20" fmla="*/ 31 w 64"/>
                  <a:gd name="T21" fmla="*/ 26 h 68"/>
                  <a:gd name="T22" fmla="*/ 29 w 64"/>
                  <a:gd name="T23" fmla="*/ 35 h 68"/>
                  <a:gd name="T24" fmla="*/ 22 w 64"/>
                  <a:gd name="T25" fmla="*/ 41 h 68"/>
                  <a:gd name="T26" fmla="*/ 18 w 64"/>
                  <a:gd name="T27" fmla="*/ 44 h 68"/>
                  <a:gd name="T28" fmla="*/ 0 w 64"/>
                  <a:gd name="T29" fmla="*/ 54 h 68"/>
                  <a:gd name="T30" fmla="*/ 12 w 64"/>
                  <a:gd name="T31" fmla="*/ 51 h 68"/>
                  <a:gd name="T32" fmla="*/ 11 w 64"/>
                  <a:gd name="T33" fmla="*/ 58 h 68"/>
                  <a:gd name="T34" fmla="*/ 20 w 64"/>
                  <a:gd name="T35" fmla="*/ 46 h 68"/>
                  <a:gd name="T36" fmla="*/ 38 w 64"/>
                  <a:gd name="T37" fmla="*/ 44 h 68"/>
                  <a:gd name="T38" fmla="*/ 38 w 64"/>
                  <a:gd name="T39" fmla="*/ 51 h 68"/>
                  <a:gd name="T40" fmla="*/ 26 w 64"/>
                  <a:gd name="T41" fmla="*/ 68 h 68"/>
                  <a:gd name="T42" fmla="*/ 40 w 64"/>
                  <a:gd name="T43" fmla="*/ 51 h 68"/>
                  <a:gd name="T44" fmla="*/ 46 w 64"/>
                  <a:gd name="T45" fmla="*/ 46 h 68"/>
                  <a:gd name="T46" fmla="*/ 55 w 64"/>
                  <a:gd name="T47" fmla="*/ 44 h 68"/>
                  <a:gd name="T48" fmla="*/ 60 w 64"/>
                  <a:gd name="T49" fmla="*/ 55 h 68"/>
                  <a:gd name="T50" fmla="*/ 51 w 64"/>
                  <a:gd name="T51" fmla="*/ 62 h 68"/>
                  <a:gd name="T52" fmla="*/ 60 w 64"/>
                  <a:gd name="T53" fmla="*/ 58 h 68"/>
                  <a:gd name="T54" fmla="*/ 62 w 64"/>
                  <a:gd name="T55" fmla="*/ 65 h 68"/>
                  <a:gd name="T56" fmla="*/ 62 w 64"/>
                  <a:gd name="T57" fmla="*/ 56 h 68"/>
                  <a:gd name="T58" fmla="*/ 62 w 64"/>
                  <a:gd name="T59" fmla="*/ 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4" h="68">
                    <a:moveTo>
                      <a:pt x="62" y="8"/>
                    </a:moveTo>
                    <a:cubicBezTo>
                      <a:pt x="61" y="9"/>
                      <a:pt x="59" y="9"/>
                      <a:pt x="58" y="9"/>
                    </a:cubicBezTo>
                    <a:cubicBezTo>
                      <a:pt x="56" y="9"/>
                      <a:pt x="53" y="9"/>
                      <a:pt x="53" y="6"/>
                    </a:cubicBezTo>
                    <a:cubicBezTo>
                      <a:pt x="53" y="5"/>
                      <a:pt x="53" y="4"/>
                      <a:pt x="53" y="4"/>
                    </a:cubicBezTo>
                    <a:cubicBezTo>
                      <a:pt x="54" y="0"/>
                      <a:pt x="51" y="6"/>
                      <a:pt x="51" y="8"/>
                    </a:cubicBezTo>
                    <a:cubicBezTo>
                      <a:pt x="52" y="11"/>
                      <a:pt x="50" y="12"/>
                      <a:pt x="48" y="13"/>
                    </a:cubicBezTo>
                    <a:cubicBezTo>
                      <a:pt x="44" y="15"/>
                      <a:pt x="38" y="18"/>
                      <a:pt x="34" y="19"/>
                    </a:cubicBezTo>
                    <a:cubicBezTo>
                      <a:pt x="32" y="20"/>
                      <a:pt x="31" y="18"/>
                      <a:pt x="31" y="17"/>
                    </a:cubicBezTo>
                    <a:cubicBezTo>
                      <a:pt x="29" y="15"/>
                      <a:pt x="27" y="13"/>
                      <a:pt x="22" y="11"/>
                    </a:cubicBezTo>
                    <a:cubicBezTo>
                      <a:pt x="26" y="13"/>
                      <a:pt x="27" y="16"/>
                      <a:pt x="29" y="19"/>
                    </a:cubicBezTo>
                    <a:cubicBezTo>
                      <a:pt x="29" y="20"/>
                      <a:pt x="31" y="23"/>
                      <a:pt x="31" y="26"/>
                    </a:cubicBezTo>
                    <a:cubicBezTo>
                      <a:pt x="31" y="29"/>
                      <a:pt x="31" y="32"/>
                      <a:pt x="29" y="35"/>
                    </a:cubicBezTo>
                    <a:cubicBezTo>
                      <a:pt x="28" y="38"/>
                      <a:pt x="24" y="40"/>
                      <a:pt x="22" y="41"/>
                    </a:cubicBezTo>
                    <a:cubicBezTo>
                      <a:pt x="21" y="42"/>
                      <a:pt x="19" y="44"/>
                      <a:pt x="18" y="44"/>
                    </a:cubicBezTo>
                    <a:cubicBezTo>
                      <a:pt x="13" y="48"/>
                      <a:pt x="8" y="53"/>
                      <a:pt x="0" y="54"/>
                    </a:cubicBezTo>
                    <a:cubicBezTo>
                      <a:pt x="5" y="53"/>
                      <a:pt x="9" y="53"/>
                      <a:pt x="12" y="51"/>
                    </a:cubicBezTo>
                    <a:cubicBezTo>
                      <a:pt x="11" y="53"/>
                      <a:pt x="11" y="55"/>
                      <a:pt x="11" y="58"/>
                    </a:cubicBezTo>
                    <a:cubicBezTo>
                      <a:pt x="11" y="54"/>
                      <a:pt x="15" y="50"/>
                      <a:pt x="20" y="46"/>
                    </a:cubicBezTo>
                    <a:cubicBezTo>
                      <a:pt x="26" y="41"/>
                      <a:pt x="36" y="42"/>
                      <a:pt x="38" y="44"/>
                    </a:cubicBezTo>
                    <a:cubicBezTo>
                      <a:pt x="40" y="46"/>
                      <a:pt x="39" y="49"/>
                      <a:pt x="38" y="51"/>
                    </a:cubicBezTo>
                    <a:cubicBezTo>
                      <a:pt x="37" y="56"/>
                      <a:pt x="35" y="64"/>
                      <a:pt x="26" y="68"/>
                    </a:cubicBezTo>
                    <a:cubicBezTo>
                      <a:pt x="35" y="63"/>
                      <a:pt x="38" y="57"/>
                      <a:pt x="40" y="51"/>
                    </a:cubicBezTo>
                    <a:cubicBezTo>
                      <a:pt x="41" y="48"/>
                      <a:pt x="43" y="47"/>
                      <a:pt x="46" y="46"/>
                    </a:cubicBezTo>
                    <a:cubicBezTo>
                      <a:pt x="48" y="45"/>
                      <a:pt x="51" y="44"/>
                      <a:pt x="55" y="44"/>
                    </a:cubicBezTo>
                    <a:cubicBezTo>
                      <a:pt x="64" y="43"/>
                      <a:pt x="60" y="54"/>
                      <a:pt x="60" y="55"/>
                    </a:cubicBezTo>
                    <a:cubicBezTo>
                      <a:pt x="57" y="59"/>
                      <a:pt x="54" y="61"/>
                      <a:pt x="51" y="62"/>
                    </a:cubicBezTo>
                    <a:cubicBezTo>
                      <a:pt x="55" y="61"/>
                      <a:pt x="58" y="61"/>
                      <a:pt x="60" y="58"/>
                    </a:cubicBezTo>
                    <a:cubicBezTo>
                      <a:pt x="60" y="61"/>
                      <a:pt x="61" y="63"/>
                      <a:pt x="62" y="65"/>
                    </a:cubicBezTo>
                    <a:cubicBezTo>
                      <a:pt x="61" y="63"/>
                      <a:pt x="61" y="60"/>
                      <a:pt x="62" y="56"/>
                    </a:cubicBezTo>
                    <a:lnTo>
                      <a:pt x="62" y="8"/>
                    </a:lnTo>
                    <a:close/>
                  </a:path>
                </a:pathLst>
              </a:custGeom>
              <a:solidFill>
                <a:srgbClr val="D9467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230" name="Freeform 444"/>
              <p:cNvSpPr>
                <a:spLocks/>
              </p:cNvSpPr>
              <p:nvPr/>
            </p:nvSpPr>
            <p:spPr bwMode="auto">
              <a:xfrm>
                <a:off x="5154" y="3123"/>
                <a:ext cx="30" cy="37"/>
              </a:xfrm>
              <a:custGeom>
                <a:avLst/>
                <a:gdLst>
                  <a:gd name="T0" fmla="*/ 12 w 12"/>
                  <a:gd name="T1" fmla="*/ 0 h 14"/>
                  <a:gd name="T2" fmla="*/ 0 w 12"/>
                  <a:gd name="T3" fmla="*/ 11 h 14"/>
                  <a:gd name="T4" fmla="*/ 9 w 12"/>
                  <a:gd name="T5" fmla="*/ 13 h 14"/>
                  <a:gd name="T6" fmla="*/ 12 w 12"/>
                  <a:gd name="T7" fmla="*/ 11 h 14"/>
                  <a:gd name="T8" fmla="*/ 12 w 12"/>
                  <a:gd name="T9" fmla="*/ 0 h 14"/>
                </a:gdLst>
                <a:ahLst/>
                <a:cxnLst>
                  <a:cxn ang="0">
                    <a:pos x="T0" y="T1"/>
                  </a:cxn>
                  <a:cxn ang="0">
                    <a:pos x="T2" y="T3"/>
                  </a:cxn>
                  <a:cxn ang="0">
                    <a:pos x="T4" y="T5"/>
                  </a:cxn>
                  <a:cxn ang="0">
                    <a:pos x="T6" y="T7"/>
                  </a:cxn>
                  <a:cxn ang="0">
                    <a:pos x="T8" y="T9"/>
                  </a:cxn>
                </a:cxnLst>
                <a:rect l="0" t="0" r="r" b="b"/>
                <a:pathLst>
                  <a:path w="12" h="14">
                    <a:moveTo>
                      <a:pt x="12" y="0"/>
                    </a:moveTo>
                    <a:cubicBezTo>
                      <a:pt x="0" y="11"/>
                      <a:pt x="0" y="11"/>
                      <a:pt x="0" y="11"/>
                    </a:cubicBezTo>
                    <a:cubicBezTo>
                      <a:pt x="0" y="14"/>
                      <a:pt x="7" y="14"/>
                      <a:pt x="9" y="13"/>
                    </a:cubicBezTo>
                    <a:cubicBezTo>
                      <a:pt x="10" y="12"/>
                      <a:pt x="11" y="12"/>
                      <a:pt x="12" y="11"/>
                    </a:cubicBezTo>
                    <a:lnTo>
                      <a:pt x="12" y="0"/>
                    </a:lnTo>
                    <a:close/>
                  </a:path>
                </a:pathLst>
              </a:custGeom>
              <a:solidFill>
                <a:srgbClr val="AD014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231" name="Freeform 445"/>
              <p:cNvSpPr>
                <a:spLocks/>
              </p:cNvSpPr>
              <p:nvPr/>
            </p:nvSpPr>
            <p:spPr bwMode="auto">
              <a:xfrm>
                <a:off x="5146" y="3112"/>
                <a:ext cx="38" cy="45"/>
              </a:xfrm>
              <a:custGeom>
                <a:avLst/>
                <a:gdLst>
                  <a:gd name="T0" fmla="*/ 15 w 15"/>
                  <a:gd name="T1" fmla="*/ 0 h 17"/>
                  <a:gd name="T2" fmla="*/ 2 w 15"/>
                  <a:gd name="T3" fmla="*/ 14 h 17"/>
                  <a:gd name="T4" fmla="*/ 15 w 15"/>
                  <a:gd name="T5" fmla="*/ 13 h 17"/>
                  <a:gd name="T6" fmla="*/ 15 w 15"/>
                  <a:gd name="T7" fmla="*/ 0 h 17"/>
                </a:gdLst>
                <a:ahLst/>
                <a:cxnLst>
                  <a:cxn ang="0">
                    <a:pos x="T0" y="T1"/>
                  </a:cxn>
                  <a:cxn ang="0">
                    <a:pos x="T2" y="T3"/>
                  </a:cxn>
                  <a:cxn ang="0">
                    <a:pos x="T4" y="T5"/>
                  </a:cxn>
                  <a:cxn ang="0">
                    <a:pos x="T6" y="T7"/>
                  </a:cxn>
                </a:cxnLst>
                <a:rect l="0" t="0" r="r" b="b"/>
                <a:pathLst>
                  <a:path w="15" h="17">
                    <a:moveTo>
                      <a:pt x="15" y="0"/>
                    </a:moveTo>
                    <a:cubicBezTo>
                      <a:pt x="9" y="2"/>
                      <a:pt x="0" y="10"/>
                      <a:pt x="2" y="14"/>
                    </a:cubicBezTo>
                    <a:cubicBezTo>
                      <a:pt x="4" y="17"/>
                      <a:pt x="10" y="16"/>
                      <a:pt x="15" y="13"/>
                    </a:cubicBezTo>
                    <a:lnTo>
                      <a:pt x="15" y="0"/>
                    </a:lnTo>
                    <a:close/>
                  </a:path>
                </a:pathLst>
              </a:custGeom>
              <a:solidFill>
                <a:srgbClr val="F5D3D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232" name="Freeform 446"/>
              <p:cNvSpPr>
                <a:spLocks/>
              </p:cNvSpPr>
              <p:nvPr/>
            </p:nvSpPr>
            <p:spPr bwMode="auto">
              <a:xfrm>
                <a:off x="5104" y="3091"/>
                <a:ext cx="80" cy="88"/>
              </a:xfrm>
              <a:custGeom>
                <a:avLst/>
                <a:gdLst>
                  <a:gd name="T0" fmla="*/ 26 w 32"/>
                  <a:gd name="T1" fmla="*/ 6 h 33"/>
                  <a:gd name="T2" fmla="*/ 32 w 32"/>
                  <a:gd name="T3" fmla="*/ 4 h 33"/>
                  <a:gd name="T4" fmla="*/ 32 w 32"/>
                  <a:gd name="T5" fmla="*/ 0 h 33"/>
                  <a:gd name="T6" fmla="*/ 32 w 32"/>
                  <a:gd name="T7" fmla="*/ 0 h 33"/>
                  <a:gd name="T8" fmla="*/ 25 w 32"/>
                  <a:gd name="T9" fmla="*/ 1 h 33"/>
                  <a:gd name="T10" fmla="*/ 22 w 32"/>
                  <a:gd name="T11" fmla="*/ 2 h 33"/>
                  <a:gd name="T12" fmla="*/ 17 w 32"/>
                  <a:gd name="T13" fmla="*/ 4 h 33"/>
                  <a:gd name="T14" fmla="*/ 9 w 32"/>
                  <a:gd name="T15" fmla="*/ 8 h 33"/>
                  <a:gd name="T16" fmla="*/ 4 w 32"/>
                  <a:gd name="T17" fmla="*/ 12 h 33"/>
                  <a:gd name="T18" fmla="*/ 4 w 32"/>
                  <a:gd name="T19" fmla="*/ 20 h 33"/>
                  <a:gd name="T20" fmla="*/ 1 w 32"/>
                  <a:gd name="T21" fmla="*/ 27 h 33"/>
                  <a:gd name="T22" fmla="*/ 9 w 32"/>
                  <a:gd name="T23" fmla="*/ 33 h 33"/>
                  <a:gd name="T24" fmla="*/ 7 w 32"/>
                  <a:gd name="T25" fmla="*/ 28 h 33"/>
                  <a:gd name="T26" fmla="*/ 8 w 32"/>
                  <a:gd name="T27" fmla="*/ 19 h 33"/>
                  <a:gd name="T28" fmla="*/ 26 w 32"/>
                  <a:gd name="T29"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 h="33">
                    <a:moveTo>
                      <a:pt x="26" y="6"/>
                    </a:moveTo>
                    <a:cubicBezTo>
                      <a:pt x="28" y="5"/>
                      <a:pt x="30" y="5"/>
                      <a:pt x="32" y="4"/>
                    </a:cubicBezTo>
                    <a:cubicBezTo>
                      <a:pt x="32" y="0"/>
                      <a:pt x="32" y="0"/>
                      <a:pt x="32" y="0"/>
                    </a:cubicBezTo>
                    <a:cubicBezTo>
                      <a:pt x="32" y="0"/>
                      <a:pt x="32" y="0"/>
                      <a:pt x="32" y="0"/>
                    </a:cubicBezTo>
                    <a:cubicBezTo>
                      <a:pt x="29" y="1"/>
                      <a:pt x="27" y="1"/>
                      <a:pt x="25" y="1"/>
                    </a:cubicBezTo>
                    <a:cubicBezTo>
                      <a:pt x="24" y="1"/>
                      <a:pt x="23" y="2"/>
                      <a:pt x="22" y="2"/>
                    </a:cubicBezTo>
                    <a:cubicBezTo>
                      <a:pt x="20" y="3"/>
                      <a:pt x="19" y="4"/>
                      <a:pt x="17" y="4"/>
                    </a:cubicBezTo>
                    <a:cubicBezTo>
                      <a:pt x="14" y="6"/>
                      <a:pt x="12" y="7"/>
                      <a:pt x="9" y="8"/>
                    </a:cubicBezTo>
                    <a:cubicBezTo>
                      <a:pt x="7" y="9"/>
                      <a:pt x="5" y="10"/>
                      <a:pt x="4" y="12"/>
                    </a:cubicBezTo>
                    <a:cubicBezTo>
                      <a:pt x="3" y="15"/>
                      <a:pt x="4" y="17"/>
                      <a:pt x="4" y="20"/>
                    </a:cubicBezTo>
                    <a:cubicBezTo>
                      <a:pt x="3" y="22"/>
                      <a:pt x="1" y="25"/>
                      <a:pt x="1" y="27"/>
                    </a:cubicBezTo>
                    <a:cubicBezTo>
                      <a:pt x="0" y="31"/>
                      <a:pt x="8" y="28"/>
                      <a:pt x="9" y="33"/>
                    </a:cubicBezTo>
                    <a:cubicBezTo>
                      <a:pt x="9" y="31"/>
                      <a:pt x="7" y="30"/>
                      <a:pt x="7" y="28"/>
                    </a:cubicBezTo>
                    <a:cubicBezTo>
                      <a:pt x="6" y="25"/>
                      <a:pt x="7" y="21"/>
                      <a:pt x="8" y="19"/>
                    </a:cubicBezTo>
                    <a:cubicBezTo>
                      <a:pt x="11" y="12"/>
                      <a:pt x="19" y="7"/>
                      <a:pt x="26" y="6"/>
                    </a:cubicBezTo>
                    <a:close/>
                  </a:path>
                </a:pathLst>
              </a:custGeom>
              <a:solidFill>
                <a:srgbClr val="E7869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233" name="Freeform 447"/>
              <p:cNvSpPr>
                <a:spLocks/>
              </p:cNvSpPr>
              <p:nvPr/>
            </p:nvSpPr>
            <p:spPr bwMode="auto">
              <a:xfrm>
                <a:off x="5029" y="3061"/>
                <a:ext cx="160" cy="182"/>
              </a:xfrm>
              <a:custGeom>
                <a:avLst/>
                <a:gdLst>
                  <a:gd name="T0" fmla="*/ 62 w 64"/>
                  <a:gd name="T1" fmla="*/ 8 h 68"/>
                  <a:gd name="T2" fmla="*/ 58 w 64"/>
                  <a:gd name="T3" fmla="*/ 9 h 68"/>
                  <a:gd name="T4" fmla="*/ 53 w 64"/>
                  <a:gd name="T5" fmla="*/ 6 h 68"/>
                  <a:gd name="T6" fmla="*/ 53 w 64"/>
                  <a:gd name="T7" fmla="*/ 4 h 68"/>
                  <a:gd name="T8" fmla="*/ 51 w 64"/>
                  <a:gd name="T9" fmla="*/ 8 h 68"/>
                  <a:gd name="T10" fmla="*/ 48 w 64"/>
                  <a:gd name="T11" fmla="*/ 13 h 68"/>
                  <a:gd name="T12" fmla="*/ 34 w 64"/>
                  <a:gd name="T13" fmla="*/ 19 h 68"/>
                  <a:gd name="T14" fmla="*/ 31 w 64"/>
                  <a:gd name="T15" fmla="*/ 17 h 68"/>
                  <a:gd name="T16" fmla="*/ 22 w 64"/>
                  <a:gd name="T17" fmla="*/ 11 h 68"/>
                  <a:gd name="T18" fmla="*/ 29 w 64"/>
                  <a:gd name="T19" fmla="*/ 19 h 68"/>
                  <a:gd name="T20" fmla="*/ 31 w 64"/>
                  <a:gd name="T21" fmla="*/ 26 h 68"/>
                  <a:gd name="T22" fmla="*/ 29 w 64"/>
                  <a:gd name="T23" fmla="*/ 35 h 68"/>
                  <a:gd name="T24" fmla="*/ 22 w 64"/>
                  <a:gd name="T25" fmla="*/ 41 h 68"/>
                  <a:gd name="T26" fmla="*/ 18 w 64"/>
                  <a:gd name="T27" fmla="*/ 44 h 68"/>
                  <a:gd name="T28" fmla="*/ 0 w 64"/>
                  <a:gd name="T29" fmla="*/ 54 h 68"/>
                  <a:gd name="T30" fmla="*/ 12 w 64"/>
                  <a:gd name="T31" fmla="*/ 51 h 68"/>
                  <a:gd name="T32" fmla="*/ 11 w 64"/>
                  <a:gd name="T33" fmla="*/ 58 h 68"/>
                  <a:gd name="T34" fmla="*/ 20 w 64"/>
                  <a:gd name="T35" fmla="*/ 46 h 68"/>
                  <a:gd name="T36" fmla="*/ 38 w 64"/>
                  <a:gd name="T37" fmla="*/ 44 h 68"/>
                  <a:gd name="T38" fmla="*/ 38 w 64"/>
                  <a:gd name="T39" fmla="*/ 51 h 68"/>
                  <a:gd name="T40" fmla="*/ 26 w 64"/>
                  <a:gd name="T41" fmla="*/ 68 h 68"/>
                  <a:gd name="T42" fmla="*/ 40 w 64"/>
                  <a:gd name="T43" fmla="*/ 51 h 68"/>
                  <a:gd name="T44" fmla="*/ 46 w 64"/>
                  <a:gd name="T45" fmla="*/ 46 h 68"/>
                  <a:gd name="T46" fmla="*/ 55 w 64"/>
                  <a:gd name="T47" fmla="*/ 44 h 68"/>
                  <a:gd name="T48" fmla="*/ 60 w 64"/>
                  <a:gd name="T49" fmla="*/ 55 h 68"/>
                  <a:gd name="T50" fmla="*/ 51 w 64"/>
                  <a:gd name="T51" fmla="*/ 62 h 68"/>
                  <a:gd name="T52" fmla="*/ 60 w 64"/>
                  <a:gd name="T53" fmla="*/ 58 h 68"/>
                  <a:gd name="T54" fmla="*/ 62 w 64"/>
                  <a:gd name="T55" fmla="*/ 65 h 68"/>
                  <a:gd name="T56" fmla="*/ 62 w 64"/>
                  <a:gd name="T57" fmla="*/ 56 h 68"/>
                  <a:gd name="T58" fmla="*/ 62 w 64"/>
                  <a:gd name="T59" fmla="*/ 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4" h="68">
                    <a:moveTo>
                      <a:pt x="62" y="8"/>
                    </a:moveTo>
                    <a:cubicBezTo>
                      <a:pt x="61" y="9"/>
                      <a:pt x="59" y="9"/>
                      <a:pt x="58" y="9"/>
                    </a:cubicBezTo>
                    <a:cubicBezTo>
                      <a:pt x="56" y="9"/>
                      <a:pt x="53" y="9"/>
                      <a:pt x="53" y="6"/>
                    </a:cubicBezTo>
                    <a:cubicBezTo>
                      <a:pt x="53" y="5"/>
                      <a:pt x="53" y="4"/>
                      <a:pt x="53" y="4"/>
                    </a:cubicBezTo>
                    <a:cubicBezTo>
                      <a:pt x="54" y="0"/>
                      <a:pt x="51" y="6"/>
                      <a:pt x="51" y="8"/>
                    </a:cubicBezTo>
                    <a:cubicBezTo>
                      <a:pt x="52" y="11"/>
                      <a:pt x="50" y="12"/>
                      <a:pt x="48" y="13"/>
                    </a:cubicBezTo>
                    <a:cubicBezTo>
                      <a:pt x="44" y="15"/>
                      <a:pt x="38" y="18"/>
                      <a:pt x="34" y="19"/>
                    </a:cubicBezTo>
                    <a:cubicBezTo>
                      <a:pt x="32" y="20"/>
                      <a:pt x="31" y="18"/>
                      <a:pt x="31" y="17"/>
                    </a:cubicBezTo>
                    <a:cubicBezTo>
                      <a:pt x="29" y="15"/>
                      <a:pt x="27" y="13"/>
                      <a:pt x="22" y="11"/>
                    </a:cubicBezTo>
                    <a:cubicBezTo>
                      <a:pt x="26" y="13"/>
                      <a:pt x="27" y="16"/>
                      <a:pt x="29" y="19"/>
                    </a:cubicBezTo>
                    <a:cubicBezTo>
                      <a:pt x="29" y="20"/>
                      <a:pt x="31" y="23"/>
                      <a:pt x="31" y="26"/>
                    </a:cubicBezTo>
                    <a:cubicBezTo>
                      <a:pt x="31" y="29"/>
                      <a:pt x="31" y="32"/>
                      <a:pt x="29" y="35"/>
                    </a:cubicBezTo>
                    <a:cubicBezTo>
                      <a:pt x="28" y="38"/>
                      <a:pt x="24" y="40"/>
                      <a:pt x="22" y="41"/>
                    </a:cubicBezTo>
                    <a:cubicBezTo>
                      <a:pt x="21" y="42"/>
                      <a:pt x="19" y="44"/>
                      <a:pt x="18" y="44"/>
                    </a:cubicBezTo>
                    <a:cubicBezTo>
                      <a:pt x="13" y="48"/>
                      <a:pt x="8" y="53"/>
                      <a:pt x="0" y="54"/>
                    </a:cubicBezTo>
                    <a:cubicBezTo>
                      <a:pt x="5" y="53"/>
                      <a:pt x="9" y="53"/>
                      <a:pt x="12" y="51"/>
                    </a:cubicBezTo>
                    <a:cubicBezTo>
                      <a:pt x="11" y="53"/>
                      <a:pt x="11" y="55"/>
                      <a:pt x="11" y="58"/>
                    </a:cubicBezTo>
                    <a:cubicBezTo>
                      <a:pt x="11" y="54"/>
                      <a:pt x="15" y="50"/>
                      <a:pt x="20" y="46"/>
                    </a:cubicBezTo>
                    <a:cubicBezTo>
                      <a:pt x="26" y="41"/>
                      <a:pt x="36" y="42"/>
                      <a:pt x="38" y="44"/>
                    </a:cubicBezTo>
                    <a:cubicBezTo>
                      <a:pt x="40" y="46"/>
                      <a:pt x="39" y="49"/>
                      <a:pt x="38" y="51"/>
                    </a:cubicBezTo>
                    <a:cubicBezTo>
                      <a:pt x="37" y="56"/>
                      <a:pt x="35" y="64"/>
                      <a:pt x="26" y="68"/>
                    </a:cubicBezTo>
                    <a:cubicBezTo>
                      <a:pt x="35" y="63"/>
                      <a:pt x="38" y="57"/>
                      <a:pt x="40" y="51"/>
                    </a:cubicBezTo>
                    <a:cubicBezTo>
                      <a:pt x="41" y="48"/>
                      <a:pt x="43" y="47"/>
                      <a:pt x="46" y="46"/>
                    </a:cubicBezTo>
                    <a:cubicBezTo>
                      <a:pt x="48" y="45"/>
                      <a:pt x="51" y="44"/>
                      <a:pt x="55" y="44"/>
                    </a:cubicBezTo>
                    <a:cubicBezTo>
                      <a:pt x="64" y="43"/>
                      <a:pt x="60" y="54"/>
                      <a:pt x="60" y="55"/>
                    </a:cubicBezTo>
                    <a:cubicBezTo>
                      <a:pt x="57" y="59"/>
                      <a:pt x="54" y="61"/>
                      <a:pt x="51" y="62"/>
                    </a:cubicBezTo>
                    <a:cubicBezTo>
                      <a:pt x="55" y="61"/>
                      <a:pt x="58" y="61"/>
                      <a:pt x="60" y="58"/>
                    </a:cubicBezTo>
                    <a:cubicBezTo>
                      <a:pt x="60" y="61"/>
                      <a:pt x="61" y="63"/>
                      <a:pt x="62" y="65"/>
                    </a:cubicBezTo>
                    <a:cubicBezTo>
                      <a:pt x="61" y="63"/>
                      <a:pt x="61" y="60"/>
                      <a:pt x="62" y="56"/>
                    </a:cubicBezTo>
                    <a:lnTo>
                      <a:pt x="62" y="8"/>
                    </a:lnTo>
                    <a:close/>
                  </a:path>
                </a:pathLst>
              </a:custGeom>
              <a:noFill/>
              <a:ln w="7938" cap="rnd">
                <a:solidFill>
                  <a:srgbClr val="4C001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234" name="Freeform 448"/>
              <p:cNvSpPr>
                <a:spLocks/>
              </p:cNvSpPr>
              <p:nvPr/>
            </p:nvSpPr>
            <p:spPr bwMode="auto">
              <a:xfrm>
                <a:off x="5149" y="3125"/>
                <a:ext cx="15" cy="19"/>
              </a:xfrm>
              <a:custGeom>
                <a:avLst/>
                <a:gdLst>
                  <a:gd name="T0" fmla="*/ 0 w 6"/>
                  <a:gd name="T1" fmla="*/ 5 h 7"/>
                  <a:gd name="T2" fmla="*/ 2 w 6"/>
                  <a:gd name="T3" fmla="*/ 1 h 7"/>
                  <a:gd name="T4" fmla="*/ 5 w 6"/>
                  <a:gd name="T5" fmla="*/ 2 h 7"/>
                  <a:gd name="T6" fmla="*/ 4 w 6"/>
                  <a:gd name="T7" fmla="*/ 6 h 7"/>
                  <a:gd name="T8" fmla="*/ 0 w 6"/>
                  <a:gd name="T9" fmla="*/ 5 h 7"/>
                </a:gdLst>
                <a:ahLst/>
                <a:cxnLst>
                  <a:cxn ang="0">
                    <a:pos x="T0" y="T1"/>
                  </a:cxn>
                  <a:cxn ang="0">
                    <a:pos x="T2" y="T3"/>
                  </a:cxn>
                  <a:cxn ang="0">
                    <a:pos x="T4" y="T5"/>
                  </a:cxn>
                  <a:cxn ang="0">
                    <a:pos x="T6" y="T7"/>
                  </a:cxn>
                  <a:cxn ang="0">
                    <a:pos x="T8" y="T9"/>
                  </a:cxn>
                </a:cxnLst>
                <a:rect l="0" t="0" r="r" b="b"/>
                <a:pathLst>
                  <a:path w="6" h="7">
                    <a:moveTo>
                      <a:pt x="0" y="5"/>
                    </a:moveTo>
                    <a:cubicBezTo>
                      <a:pt x="0" y="3"/>
                      <a:pt x="0" y="2"/>
                      <a:pt x="2" y="1"/>
                    </a:cubicBezTo>
                    <a:cubicBezTo>
                      <a:pt x="3" y="0"/>
                      <a:pt x="5" y="1"/>
                      <a:pt x="5" y="2"/>
                    </a:cubicBezTo>
                    <a:cubicBezTo>
                      <a:pt x="6" y="4"/>
                      <a:pt x="5" y="5"/>
                      <a:pt x="4" y="6"/>
                    </a:cubicBezTo>
                    <a:cubicBezTo>
                      <a:pt x="2" y="7"/>
                      <a:pt x="1" y="6"/>
                      <a:pt x="0" y="5"/>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235" name="Freeform 449"/>
              <p:cNvSpPr>
                <a:spLocks/>
              </p:cNvSpPr>
              <p:nvPr/>
            </p:nvSpPr>
            <p:spPr bwMode="auto">
              <a:xfrm>
                <a:off x="5161" y="3120"/>
                <a:ext cx="8" cy="5"/>
              </a:xfrm>
              <a:custGeom>
                <a:avLst/>
                <a:gdLst>
                  <a:gd name="T0" fmla="*/ 0 w 3"/>
                  <a:gd name="T1" fmla="*/ 2 h 2"/>
                  <a:gd name="T2" fmla="*/ 1 w 3"/>
                  <a:gd name="T3" fmla="*/ 0 h 2"/>
                  <a:gd name="T4" fmla="*/ 3 w 3"/>
                  <a:gd name="T5" fmla="*/ 1 h 2"/>
                  <a:gd name="T6" fmla="*/ 2 w 3"/>
                  <a:gd name="T7" fmla="*/ 2 h 2"/>
                  <a:gd name="T8" fmla="*/ 0 w 3"/>
                  <a:gd name="T9" fmla="*/ 2 h 2"/>
                </a:gdLst>
                <a:ahLst/>
                <a:cxnLst>
                  <a:cxn ang="0">
                    <a:pos x="T0" y="T1"/>
                  </a:cxn>
                  <a:cxn ang="0">
                    <a:pos x="T2" y="T3"/>
                  </a:cxn>
                  <a:cxn ang="0">
                    <a:pos x="T4" y="T5"/>
                  </a:cxn>
                  <a:cxn ang="0">
                    <a:pos x="T6" y="T7"/>
                  </a:cxn>
                  <a:cxn ang="0">
                    <a:pos x="T8" y="T9"/>
                  </a:cxn>
                </a:cxnLst>
                <a:rect l="0" t="0" r="r" b="b"/>
                <a:pathLst>
                  <a:path w="3" h="2">
                    <a:moveTo>
                      <a:pt x="0" y="2"/>
                    </a:moveTo>
                    <a:cubicBezTo>
                      <a:pt x="0" y="1"/>
                      <a:pt x="1" y="0"/>
                      <a:pt x="1" y="0"/>
                    </a:cubicBezTo>
                    <a:cubicBezTo>
                      <a:pt x="2" y="0"/>
                      <a:pt x="3" y="0"/>
                      <a:pt x="3" y="1"/>
                    </a:cubicBezTo>
                    <a:cubicBezTo>
                      <a:pt x="3" y="1"/>
                      <a:pt x="3" y="2"/>
                      <a:pt x="2" y="2"/>
                    </a:cubicBezTo>
                    <a:cubicBezTo>
                      <a:pt x="1" y="2"/>
                      <a:pt x="1" y="2"/>
                      <a:pt x="0" y="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236" name="Freeform 450"/>
              <p:cNvSpPr>
                <a:spLocks/>
              </p:cNvSpPr>
              <p:nvPr/>
            </p:nvSpPr>
            <p:spPr bwMode="auto">
              <a:xfrm>
                <a:off x="5146" y="3144"/>
                <a:ext cx="10" cy="11"/>
              </a:xfrm>
              <a:custGeom>
                <a:avLst/>
                <a:gdLst>
                  <a:gd name="T0" fmla="*/ 0 w 4"/>
                  <a:gd name="T1" fmla="*/ 2 h 4"/>
                  <a:gd name="T2" fmla="*/ 2 w 4"/>
                  <a:gd name="T3" fmla="*/ 0 h 4"/>
                  <a:gd name="T4" fmla="*/ 4 w 4"/>
                  <a:gd name="T5" fmla="*/ 1 h 4"/>
                  <a:gd name="T6" fmla="*/ 3 w 4"/>
                  <a:gd name="T7" fmla="*/ 3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cubicBezTo>
                      <a:pt x="0" y="2"/>
                      <a:pt x="1" y="1"/>
                      <a:pt x="2" y="0"/>
                    </a:cubicBezTo>
                    <a:cubicBezTo>
                      <a:pt x="2" y="0"/>
                      <a:pt x="3" y="0"/>
                      <a:pt x="4" y="1"/>
                    </a:cubicBezTo>
                    <a:cubicBezTo>
                      <a:pt x="4" y="2"/>
                      <a:pt x="4" y="3"/>
                      <a:pt x="3" y="3"/>
                    </a:cubicBezTo>
                    <a:cubicBezTo>
                      <a:pt x="2" y="4"/>
                      <a:pt x="1" y="3"/>
                      <a:pt x="0" y="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237" name="Freeform 451"/>
              <p:cNvSpPr>
                <a:spLocks/>
              </p:cNvSpPr>
              <p:nvPr/>
            </p:nvSpPr>
            <p:spPr bwMode="auto">
              <a:xfrm>
                <a:off x="4277" y="3003"/>
                <a:ext cx="202" cy="66"/>
              </a:xfrm>
              <a:custGeom>
                <a:avLst/>
                <a:gdLst>
                  <a:gd name="T0" fmla="*/ 80 w 81"/>
                  <a:gd name="T1" fmla="*/ 12 h 25"/>
                  <a:gd name="T2" fmla="*/ 72 w 81"/>
                  <a:gd name="T3" fmla="*/ 24 h 25"/>
                  <a:gd name="T4" fmla="*/ 8 w 81"/>
                  <a:gd name="T5" fmla="*/ 25 h 25"/>
                  <a:gd name="T6" fmla="*/ 0 w 81"/>
                  <a:gd name="T7" fmla="*/ 13 h 25"/>
                  <a:gd name="T8" fmla="*/ 0 w 81"/>
                  <a:gd name="T9" fmla="*/ 13 h 25"/>
                  <a:gd name="T10" fmla="*/ 8 w 81"/>
                  <a:gd name="T11" fmla="*/ 1 h 25"/>
                  <a:gd name="T12" fmla="*/ 72 w 81"/>
                  <a:gd name="T13" fmla="*/ 0 h 25"/>
                  <a:gd name="T14" fmla="*/ 80 w 81"/>
                  <a:gd name="T15" fmla="*/ 12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25">
                    <a:moveTo>
                      <a:pt x="80" y="12"/>
                    </a:moveTo>
                    <a:cubicBezTo>
                      <a:pt x="81" y="19"/>
                      <a:pt x="79" y="24"/>
                      <a:pt x="72" y="24"/>
                    </a:cubicBezTo>
                    <a:cubicBezTo>
                      <a:pt x="8" y="25"/>
                      <a:pt x="8" y="25"/>
                      <a:pt x="8" y="25"/>
                    </a:cubicBezTo>
                    <a:cubicBezTo>
                      <a:pt x="1" y="25"/>
                      <a:pt x="0" y="20"/>
                      <a:pt x="0" y="13"/>
                    </a:cubicBezTo>
                    <a:cubicBezTo>
                      <a:pt x="0" y="13"/>
                      <a:pt x="0" y="13"/>
                      <a:pt x="0" y="13"/>
                    </a:cubicBezTo>
                    <a:cubicBezTo>
                      <a:pt x="0" y="6"/>
                      <a:pt x="1" y="1"/>
                      <a:pt x="8" y="1"/>
                    </a:cubicBezTo>
                    <a:cubicBezTo>
                      <a:pt x="72" y="0"/>
                      <a:pt x="72" y="0"/>
                      <a:pt x="72" y="0"/>
                    </a:cubicBezTo>
                    <a:cubicBezTo>
                      <a:pt x="79" y="0"/>
                      <a:pt x="80" y="5"/>
                      <a:pt x="80" y="12"/>
                    </a:cubicBezTo>
                    <a:close/>
                  </a:path>
                </a:pathLst>
              </a:custGeom>
              <a:solidFill>
                <a:srgbClr val="FEEAB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238" name="Freeform 452"/>
              <p:cNvSpPr>
                <a:spLocks/>
              </p:cNvSpPr>
              <p:nvPr/>
            </p:nvSpPr>
            <p:spPr bwMode="auto">
              <a:xfrm>
                <a:off x="4339" y="3021"/>
                <a:ext cx="58" cy="30"/>
              </a:xfrm>
              <a:custGeom>
                <a:avLst/>
                <a:gdLst>
                  <a:gd name="T0" fmla="*/ 0 w 23"/>
                  <a:gd name="T1" fmla="*/ 6 h 11"/>
                  <a:gd name="T2" fmla="*/ 11 w 23"/>
                  <a:gd name="T3" fmla="*/ 0 h 11"/>
                  <a:gd name="T4" fmla="*/ 22 w 23"/>
                  <a:gd name="T5" fmla="*/ 5 h 11"/>
                  <a:gd name="T6" fmla="*/ 12 w 23"/>
                  <a:gd name="T7" fmla="*/ 11 h 11"/>
                  <a:gd name="T8" fmla="*/ 0 w 23"/>
                  <a:gd name="T9" fmla="*/ 6 h 11"/>
                </a:gdLst>
                <a:ahLst/>
                <a:cxnLst>
                  <a:cxn ang="0">
                    <a:pos x="T0" y="T1"/>
                  </a:cxn>
                  <a:cxn ang="0">
                    <a:pos x="T2" y="T3"/>
                  </a:cxn>
                  <a:cxn ang="0">
                    <a:pos x="T4" y="T5"/>
                  </a:cxn>
                  <a:cxn ang="0">
                    <a:pos x="T6" y="T7"/>
                  </a:cxn>
                  <a:cxn ang="0">
                    <a:pos x="T8" y="T9"/>
                  </a:cxn>
                </a:cxnLst>
                <a:rect l="0" t="0" r="r" b="b"/>
                <a:pathLst>
                  <a:path w="23" h="11">
                    <a:moveTo>
                      <a:pt x="0" y="6"/>
                    </a:moveTo>
                    <a:cubicBezTo>
                      <a:pt x="0" y="2"/>
                      <a:pt x="5" y="0"/>
                      <a:pt x="11" y="0"/>
                    </a:cubicBezTo>
                    <a:cubicBezTo>
                      <a:pt x="18" y="0"/>
                      <a:pt x="22" y="2"/>
                      <a:pt x="22" y="5"/>
                    </a:cubicBezTo>
                    <a:cubicBezTo>
                      <a:pt x="23" y="9"/>
                      <a:pt x="18" y="11"/>
                      <a:pt x="12" y="11"/>
                    </a:cubicBezTo>
                    <a:cubicBezTo>
                      <a:pt x="5" y="11"/>
                      <a:pt x="1" y="9"/>
                      <a:pt x="0" y="6"/>
                    </a:cubicBezTo>
                    <a:close/>
                  </a:path>
                </a:pathLst>
              </a:custGeom>
              <a:solidFill>
                <a:srgbClr val="FCBEA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239" name="Freeform 453"/>
              <p:cNvSpPr>
                <a:spLocks/>
              </p:cNvSpPr>
              <p:nvPr/>
            </p:nvSpPr>
            <p:spPr bwMode="auto">
              <a:xfrm>
                <a:off x="4344" y="3024"/>
                <a:ext cx="38" cy="24"/>
              </a:xfrm>
              <a:custGeom>
                <a:avLst/>
                <a:gdLst>
                  <a:gd name="T0" fmla="*/ 3 w 15"/>
                  <a:gd name="T1" fmla="*/ 5 h 9"/>
                  <a:gd name="T2" fmla="*/ 12 w 15"/>
                  <a:gd name="T3" fmla="*/ 0 h 9"/>
                  <a:gd name="T4" fmla="*/ 15 w 15"/>
                  <a:gd name="T5" fmla="*/ 1 h 9"/>
                  <a:gd name="T6" fmla="*/ 9 w 15"/>
                  <a:gd name="T7" fmla="*/ 0 h 9"/>
                  <a:gd name="T8" fmla="*/ 0 w 15"/>
                  <a:gd name="T9" fmla="*/ 5 h 9"/>
                  <a:gd name="T10" fmla="*/ 6 w 15"/>
                  <a:gd name="T11" fmla="*/ 9 h 9"/>
                  <a:gd name="T12" fmla="*/ 3 w 15"/>
                  <a:gd name="T13" fmla="*/ 5 h 9"/>
                </a:gdLst>
                <a:ahLst/>
                <a:cxnLst>
                  <a:cxn ang="0">
                    <a:pos x="T0" y="T1"/>
                  </a:cxn>
                  <a:cxn ang="0">
                    <a:pos x="T2" y="T3"/>
                  </a:cxn>
                  <a:cxn ang="0">
                    <a:pos x="T4" y="T5"/>
                  </a:cxn>
                  <a:cxn ang="0">
                    <a:pos x="T6" y="T7"/>
                  </a:cxn>
                  <a:cxn ang="0">
                    <a:pos x="T8" y="T9"/>
                  </a:cxn>
                  <a:cxn ang="0">
                    <a:pos x="T10" y="T11"/>
                  </a:cxn>
                  <a:cxn ang="0">
                    <a:pos x="T12" y="T13"/>
                  </a:cxn>
                </a:cxnLst>
                <a:rect l="0" t="0" r="r" b="b"/>
                <a:pathLst>
                  <a:path w="15" h="9">
                    <a:moveTo>
                      <a:pt x="3" y="5"/>
                    </a:moveTo>
                    <a:cubicBezTo>
                      <a:pt x="3" y="3"/>
                      <a:pt x="7" y="0"/>
                      <a:pt x="12" y="0"/>
                    </a:cubicBezTo>
                    <a:cubicBezTo>
                      <a:pt x="13" y="0"/>
                      <a:pt x="14" y="1"/>
                      <a:pt x="15" y="1"/>
                    </a:cubicBezTo>
                    <a:cubicBezTo>
                      <a:pt x="14" y="0"/>
                      <a:pt x="11" y="0"/>
                      <a:pt x="9" y="0"/>
                    </a:cubicBezTo>
                    <a:cubicBezTo>
                      <a:pt x="4" y="0"/>
                      <a:pt x="0" y="2"/>
                      <a:pt x="0" y="5"/>
                    </a:cubicBezTo>
                    <a:cubicBezTo>
                      <a:pt x="0" y="7"/>
                      <a:pt x="2" y="8"/>
                      <a:pt x="6" y="9"/>
                    </a:cubicBezTo>
                    <a:cubicBezTo>
                      <a:pt x="4" y="8"/>
                      <a:pt x="3" y="7"/>
                      <a:pt x="3" y="5"/>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240" name="Freeform 454"/>
              <p:cNvSpPr>
                <a:spLocks/>
              </p:cNvSpPr>
              <p:nvPr/>
            </p:nvSpPr>
            <p:spPr bwMode="auto">
              <a:xfrm>
                <a:off x="4284" y="3011"/>
                <a:ext cx="73" cy="42"/>
              </a:xfrm>
              <a:custGeom>
                <a:avLst/>
                <a:gdLst>
                  <a:gd name="T0" fmla="*/ 2 w 29"/>
                  <a:gd name="T1" fmla="*/ 16 h 16"/>
                  <a:gd name="T2" fmla="*/ 4 w 29"/>
                  <a:gd name="T3" fmla="*/ 3 h 16"/>
                  <a:gd name="T4" fmla="*/ 29 w 29"/>
                  <a:gd name="T5" fmla="*/ 2 h 16"/>
                  <a:gd name="T6" fmla="*/ 2 w 29"/>
                  <a:gd name="T7" fmla="*/ 13 h 16"/>
                </a:gdLst>
                <a:ahLst/>
                <a:cxnLst>
                  <a:cxn ang="0">
                    <a:pos x="T0" y="T1"/>
                  </a:cxn>
                  <a:cxn ang="0">
                    <a:pos x="T2" y="T3"/>
                  </a:cxn>
                  <a:cxn ang="0">
                    <a:pos x="T4" y="T5"/>
                  </a:cxn>
                  <a:cxn ang="0">
                    <a:pos x="T6" y="T7"/>
                  </a:cxn>
                </a:cxnLst>
                <a:rect l="0" t="0" r="r" b="b"/>
                <a:pathLst>
                  <a:path w="29" h="16">
                    <a:moveTo>
                      <a:pt x="2" y="16"/>
                    </a:moveTo>
                    <a:cubicBezTo>
                      <a:pt x="1" y="12"/>
                      <a:pt x="0" y="5"/>
                      <a:pt x="4" y="3"/>
                    </a:cubicBezTo>
                    <a:cubicBezTo>
                      <a:pt x="7" y="0"/>
                      <a:pt x="25" y="0"/>
                      <a:pt x="29" y="2"/>
                    </a:cubicBezTo>
                    <a:cubicBezTo>
                      <a:pt x="21" y="0"/>
                      <a:pt x="3" y="5"/>
                      <a:pt x="2" y="13"/>
                    </a:cubicBezTo>
                  </a:path>
                </a:pathLst>
              </a:custGeom>
              <a:solidFill>
                <a:srgbClr val="FFF8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241" name="Freeform 455"/>
              <p:cNvSpPr>
                <a:spLocks/>
              </p:cNvSpPr>
              <p:nvPr/>
            </p:nvSpPr>
            <p:spPr bwMode="auto">
              <a:xfrm>
                <a:off x="4377" y="3016"/>
                <a:ext cx="92" cy="48"/>
              </a:xfrm>
              <a:custGeom>
                <a:avLst/>
                <a:gdLst>
                  <a:gd name="T0" fmla="*/ 5 w 37"/>
                  <a:gd name="T1" fmla="*/ 16 h 18"/>
                  <a:gd name="T2" fmla="*/ 30 w 37"/>
                  <a:gd name="T3" fmla="*/ 16 h 18"/>
                  <a:gd name="T4" fmla="*/ 36 w 37"/>
                  <a:gd name="T5" fmla="*/ 9 h 18"/>
                  <a:gd name="T6" fmla="*/ 34 w 37"/>
                  <a:gd name="T7" fmla="*/ 0 h 18"/>
                  <a:gd name="T8" fmla="*/ 22 w 37"/>
                  <a:gd name="T9" fmla="*/ 14 h 18"/>
                  <a:gd name="T10" fmla="*/ 10 w 37"/>
                  <a:gd name="T11" fmla="*/ 14 h 18"/>
                  <a:gd name="T12" fmla="*/ 0 w 37"/>
                  <a:gd name="T13" fmla="*/ 16 h 18"/>
                </a:gdLst>
                <a:ahLst/>
                <a:cxnLst>
                  <a:cxn ang="0">
                    <a:pos x="T0" y="T1"/>
                  </a:cxn>
                  <a:cxn ang="0">
                    <a:pos x="T2" y="T3"/>
                  </a:cxn>
                  <a:cxn ang="0">
                    <a:pos x="T4" y="T5"/>
                  </a:cxn>
                  <a:cxn ang="0">
                    <a:pos x="T6" y="T7"/>
                  </a:cxn>
                  <a:cxn ang="0">
                    <a:pos x="T8" y="T9"/>
                  </a:cxn>
                  <a:cxn ang="0">
                    <a:pos x="T10" y="T11"/>
                  </a:cxn>
                  <a:cxn ang="0">
                    <a:pos x="T12" y="T13"/>
                  </a:cxn>
                </a:cxnLst>
                <a:rect l="0" t="0" r="r" b="b"/>
                <a:pathLst>
                  <a:path w="37" h="18">
                    <a:moveTo>
                      <a:pt x="5" y="16"/>
                    </a:moveTo>
                    <a:cubicBezTo>
                      <a:pt x="12" y="18"/>
                      <a:pt x="22" y="17"/>
                      <a:pt x="30" y="16"/>
                    </a:cubicBezTo>
                    <a:cubicBezTo>
                      <a:pt x="34" y="16"/>
                      <a:pt x="36" y="14"/>
                      <a:pt x="36" y="9"/>
                    </a:cubicBezTo>
                    <a:cubicBezTo>
                      <a:pt x="37" y="7"/>
                      <a:pt x="36" y="2"/>
                      <a:pt x="34" y="0"/>
                    </a:cubicBezTo>
                    <a:cubicBezTo>
                      <a:pt x="36" y="8"/>
                      <a:pt x="28" y="13"/>
                      <a:pt x="22" y="14"/>
                    </a:cubicBezTo>
                    <a:cubicBezTo>
                      <a:pt x="18" y="14"/>
                      <a:pt x="14" y="14"/>
                      <a:pt x="10" y="14"/>
                    </a:cubicBezTo>
                    <a:cubicBezTo>
                      <a:pt x="7" y="15"/>
                      <a:pt x="4" y="16"/>
                      <a:pt x="0" y="16"/>
                    </a:cubicBezTo>
                  </a:path>
                </a:pathLst>
              </a:custGeom>
              <a:solidFill>
                <a:srgbClr val="EAD08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242" name="Freeform 456"/>
              <p:cNvSpPr>
                <a:spLocks/>
              </p:cNvSpPr>
              <p:nvPr/>
            </p:nvSpPr>
            <p:spPr bwMode="auto">
              <a:xfrm>
                <a:off x="4277" y="3003"/>
                <a:ext cx="202" cy="66"/>
              </a:xfrm>
              <a:custGeom>
                <a:avLst/>
                <a:gdLst>
                  <a:gd name="T0" fmla="*/ 80 w 81"/>
                  <a:gd name="T1" fmla="*/ 12 h 25"/>
                  <a:gd name="T2" fmla="*/ 72 w 81"/>
                  <a:gd name="T3" fmla="*/ 24 h 25"/>
                  <a:gd name="T4" fmla="*/ 8 w 81"/>
                  <a:gd name="T5" fmla="*/ 25 h 25"/>
                  <a:gd name="T6" fmla="*/ 0 w 81"/>
                  <a:gd name="T7" fmla="*/ 13 h 25"/>
                  <a:gd name="T8" fmla="*/ 0 w 81"/>
                  <a:gd name="T9" fmla="*/ 13 h 25"/>
                  <a:gd name="T10" fmla="*/ 8 w 81"/>
                  <a:gd name="T11" fmla="*/ 1 h 25"/>
                  <a:gd name="T12" fmla="*/ 72 w 81"/>
                  <a:gd name="T13" fmla="*/ 0 h 25"/>
                  <a:gd name="T14" fmla="*/ 80 w 81"/>
                  <a:gd name="T15" fmla="*/ 12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25">
                    <a:moveTo>
                      <a:pt x="80" y="12"/>
                    </a:moveTo>
                    <a:cubicBezTo>
                      <a:pt x="81" y="19"/>
                      <a:pt x="79" y="24"/>
                      <a:pt x="72" y="24"/>
                    </a:cubicBezTo>
                    <a:cubicBezTo>
                      <a:pt x="8" y="25"/>
                      <a:pt x="8" y="25"/>
                      <a:pt x="8" y="25"/>
                    </a:cubicBezTo>
                    <a:cubicBezTo>
                      <a:pt x="1" y="25"/>
                      <a:pt x="0" y="20"/>
                      <a:pt x="0" y="13"/>
                    </a:cubicBezTo>
                    <a:cubicBezTo>
                      <a:pt x="0" y="13"/>
                      <a:pt x="0" y="13"/>
                      <a:pt x="0" y="13"/>
                    </a:cubicBezTo>
                    <a:cubicBezTo>
                      <a:pt x="0" y="6"/>
                      <a:pt x="1" y="1"/>
                      <a:pt x="8" y="1"/>
                    </a:cubicBezTo>
                    <a:cubicBezTo>
                      <a:pt x="72" y="0"/>
                      <a:pt x="72" y="0"/>
                      <a:pt x="72" y="0"/>
                    </a:cubicBezTo>
                    <a:cubicBezTo>
                      <a:pt x="79" y="0"/>
                      <a:pt x="80" y="5"/>
                      <a:pt x="80" y="12"/>
                    </a:cubicBezTo>
                    <a:close/>
                  </a:path>
                </a:pathLst>
              </a:custGeom>
              <a:noFill/>
              <a:ln w="7938" cap="rnd">
                <a:solidFill>
                  <a:srgbClr val="333333"/>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243" name="Freeform 457"/>
              <p:cNvSpPr>
                <a:spLocks/>
              </p:cNvSpPr>
              <p:nvPr/>
            </p:nvSpPr>
            <p:spPr bwMode="auto">
              <a:xfrm>
                <a:off x="4074" y="3005"/>
                <a:ext cx="203" cy="83"/>
              </a:xfrm>
              <a:custGeom>
                <a:avLst/>
                <a:gdLst>
                  <a:gd name="T0" fmla="*/ 81 w 81"/>
                  <a:gd name="T1" fmla="*/ 12 h 31"/>
                  <a:gd name="T2" fmla="*/ 74 w 81"/>
                  <a:gd name="T3" fmla="*/ 25 h 31"/>
                  <a:gd name="T4" fmla="*/ 10 w 81"/>
                  <a:gd name="T5" fmla="*/ 31 h 31"/>
                  <a:gd name="T6" fmla="*/ 1 w 81"/>
                  <a:gd name="T7" fmla="*/ 19 h 31"/>
                  <a:gd name="T8" fmla="*/ 1 w 81"/>
                  <a:gd name="T9" fmla="*/ 19 h 31"/>
                  <a:gd name="T10" fmla="*/ 8 w 81"/>
                  <a:gd name="T11" fmla="*/ 7 h 31"/>
                  <a:gd name="T12" fmla="*/ 71 w 81"/>
                  <a:gd name="T13" fmla="*/ 1 h 31"/>
                  <a:gd name="T14" fmla="*/ 81 w 81"/>
                  <a:gd name="T15" fmla="*/ 12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31">
                    <a:moveTo>
                      <a:pt x="81" y="12"/>
                    </a:moveTo>
                    <a:cubicBezTo>
                      <a:pt x="81" y="19"/>
                      <a:pt x="80" y="24"/>
                      <a:pt x="74" y="25"/>
                    </a:cubicBezTo>
                    <a:cubicBezTo>
                      <a:pt x="10" y="31"/>
                      <a:pt x="10" y="31"/>
                      <a:pt x="10" y="31"/>
                    </a:cubicBezTo>
                    <a:cubicBezTo>
                      <a:pt x="3" y="31"/>
                      <a:pt x="1" y="26"/>
                      <a:pt x="1" y="19"/>
                    </a:cubicBezTo>
                    <a:cubicBezTo>
                      <a:pt x="1" y="19"/>
                      <a:pt x="1" y="19"/>
                      <a:pt x="1" y="19"/>
                    </a:cubicBezTo>
                    <a:cubicBezTo>
                      <a:pt x="0" y="13"/>
                      <a:pt x="1" y="7"/>
                      <a:pt x="8" y="7"/>
                    </a:cubicBezTo>
                    <a:cubicBezTo>
                      <a:pt x="71" y="1"/>
                      <a:pt x="71" y="1"/>
                      <a:pt x="71" y="1"/>
                    </a:cubicBezTo>
                    <a:cubicBezTo>
                      <a:pt x="78" y="0"/>
                      <a:pt x="80" y="5"/>
                      <a:pt x="81" y="12"/>
                    </a:cubicBezTo>
                    <a:close/>
                  </a:path>
                </a:pathLst>
              </a:custGeom>
              <a:solidFill>
                <a:srgbClr val="FEEAB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244" name="Freeform 458"/>
              <p:cNvSpPr>
                <a:spLocks/>
              </p:cNvSpPr>
              <p:nvPr/>
            </p:nvSpPr>
            <p:spPr bwMode="auto">
              <a:xfrm>
                <a:off x="4139" y="3032"/>
                <a:ext cx="55" cy="35"/>
              </a:xfrm>
              <a:custGeom>
                <a:avLst/>
                <a:gdLst>
                  <a:gd name="T0" fmla="*/ 0 w 22"/>
                  <a:gd name="T1" fmla="*/ 7 h 13"/>
                  <a:gd name="T2" fmla="*/ 10 w 22"/>
                  <a:gd name="T3" fmla="*/ 0 h 13"/>
                  <a:gd name="T4" fmla="*/ 22 w 22"/>
                  <a:gd name="T5" fmla="*/ 5 h 13"/>
                  <a:gd name="T6" fmla="*/ 12 w 22"/>
                  <a:gd name="T7" fmla="*/ 12 h 13"/>
                  <a:gd name="T8" fmla="*/ 0 w 22"/>
                  <a:gd name="T9" fmla="*/ 7 h 13"/>
                </a:gdLst>
                <a:ahLst/>
                <a:cxnLst>
                  <a:cxn ang="0">
                    <a:pos x="T0" y="T1"/>
                  </a:cxn>
                  <a:cxn ang="0">
                    <a:pos x="T2" y="T3"/>
                  </a:cxn>
                  <a:cxn ang="0">
                    <a:pos x="T4" y="T5"/>
                  </a:cxn>
                  <a:cxn ang="0">
                    <a:pos x="T6" y="T7"/>
                  </a:cxn>
                  <a:cxn ang="0">
                    <a:pos x="T8" y="T9"/>
                  </a:cxn>
                </a:cxnLst>
                <a:rect l="0" t="0" r="r" b="b"/>
                <a:pathLst>
                  <a:path w="22" h="13">
                    <a:moveTo>
                      <a:pt x="0" y="7"/>
                    </a:moveTo>
                    <a:cubicBezTo>
                      <a:pt x="0" y="4"/>
                      <a:pt x="4" y="1"/>
                      <a:pt x="10" y="0"/>
                    </a:cubicBezTo>
                    <a:cubicBezTo>
                      <a:pt x="17" y="0"/>
                      <a:pt x="22" y="2"/>
                      <a:pt x="22" y="5"/>
                    </a:cubicBezTo>
                    <a:cubicBezTo>
                      <a:pt x="22" y="8"/>
                      <a:pt x="18" y="11"/>
                      <a:pt x="12" y="12"/>
                    </a:cubicBezTo>
                    <a:cubicBezTo>
                      <a:pt x="5" y="13"/>
                      <a:pt x="0" y="10"/>
                      <a:pt x="0" y="7"/>
                    </a:cubicBezTo>
                    <a:close/>
                  </a:path>
                </a:pathLst>
              </a:custGeom>
              <a:solidFill>
                <a:srgbClr val="FCBEA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245" name="Freeform 459"/>
              <p:cNvSpPr>
                <a:spLocks/>
              </p:cNvSpPr>
              <p:nvPr/>
            </p:nvSpPr>
            <p:spPr bwMode="auto">
              <a:xfrm>
                <a:off x="4142" y="3035"/>
                <a:ext cx="37" cy="26"/>
              </a:xfrm>
              <a:custGeom>
                <a:avLst/>
                <a:gdLst>
                  <a:gd name="T0" fmla="*/ 3 w 15"/>
                  <a:gd name="T1" fmla="*/ 7 h 10"/>
                  <a:gd name="T2" fmla="*/ 12 w 15"/>
                  <a:gd name="T3" fmla="*/ 1 h 10"/>
                  <a:gd name="T4" fmla="*/ 15 w 15"/>
                  <a:gd name="T5" fmla="*/ 1 h 10"/>
                  <a:gd name="T6" fmla="*/ 9 w 15"/>
                  <a:gd name="T7" fmla="*/ 0 h 10"/>
                  <a:gd name="T8" fmla="*/ 1 w 15"/>
                  <a:gd name="T9" fmla="*/ 6 h 10"/>
                  <a:gd name="T10" fmla="*/ 7 w 15"/>
                  <a:gd name="T11" fmla="*/ 10 h 10"/>
                  <a:gd name="T12" fmla="*/ 3 w 15"/>
                  <a:gd name="T13" fmla="*/ 7 h 10"/>
                </a:gdLst>
                <a:ahLst/>
                <a:cxnLst>
                  <a:cxn ang="0">
                    <a:pos x="T0" y="T1"/>
                  </a:cxn>
                  <a:cxn ang="0">
                    <a:pos x="T2" y="T3"/>
                  </a:cxn>
                  <a:cxn ang="0">
                    <a:pos x="T4" y="T5"/>
                  </a:cxn>
                  <a:cxn ang="0">
                    <a:pos x="T6" y="T7"/>
                  </a:cxn>
                  <a:cxn ang="0">
                    <a:pos x="T8" y="T9"/>
                  </a:cxn>
                  <a:cxn ang="0">
                    <a:pos x="T10" y="T11"/>
                  </a:cxn>
                  <a:cxn ang="0">
                    <a:pos x="T12" y="T13"/>
                  </a:cxn>
                </a:cxnLst>
                <a:rect l="0" t="0" r="r" b="b"/>
                <a:pathLst>
                  <a:path w="15" h="10">
                    <a:moveTo>
                      <a:pt x="3" y="7"/>
                    </a:moveTo>
                    <a:cubicBezTo>
                      <a:pt x="3" y="4"/>
                      <a:pt x="7" y="1"/>
                      <a:pt x="12" y="1"/>
                    </a:cubicBezTo>
                    <a:cubicBezTo>
                      <a:pt x="13" y="1"/>
                      <a:pt x="14" y="1"/>
                      <a:pt x="15" y="1"/>
                    </a:cubicBezTo>
                    <a:cubicBezTo>
                      <a:pt x="14" y="0"/>
                      <a:pt x="12" y="0"/>
                      <a:pt x="9" y="0"/>
                    </a:cubicBezTo>
                    <a:cubicBezTo>
                      <a:pt x="4" y="1"/>
                      <a:pt x="0" y="3"/>
                      <a:pt x="1" y="6"/>
                    </a:cubicBezTo>
                    <a:cubicBezTo>
                      <a:pt x="1" y="8"/>
                      <a:pt x="3" y="10"/>
                      <a:pt x="7" y="10"/>
                    </a:cubicBezTo>
                    <a:cubicBezTo>
                      <a:pt x="5" y="9"/>
                      <a:pt x="4" y="8"/>
                      <a:pt x="3" y="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246" name="Freeform 460"/>
              <p:cNvSpPr>
                <a:spLocks/>
              </p:cNvSpPr>
              <p:nvPr/>
            </p:nvSpPr>
            <p:spPr bwMode="auto">
              <a:xfrm>
                <a:off x="4082" y="3027"/>
                <a:ext cx="72" cy="45"/>
              </a:xfrm>
              <a:custGeom>
                <a:avLst/>
                <a:gdLst>
                  <a:gd name="T0" fmla="*/ 3 w 29"/>
                  <a:gd name="T1" fmla="*/ 17 h 17"/>
                  <a:gd name="T2" fmla="*/ 4 w 29"/>
                  <a:gd name="T3" fmla="*/ 4 h 17"/>
                  <a:gd name="T4" fmla="*/ 29 w 29"/>
                  <a:gd name="T5" fmla="*/ 1 h 17"/>
                  <a:gd name="T6" fmla="*/ 3 w 29"/>
                  <a:gd name="T7" fmla="*/ 14 h 17"/>
                </a:gdLst>
                <a:ahLst/>
                <a:cxnLst>
                  <a:cxn ang="0">
                    <a:pos x="T0" y="T1"/>
                  </a:cxn>
                  <a:cxn ang="0">
                    <a:pos x="T2" y="T3"/>
                  </a:cxn>
                  <a:cxn ang="0">
                    <a:pos x="T4" y="T5"/>
                  </a:cxn>
                  <a:cxn ang="0">
                    <a:pos x="T6" y="T7"/>
                  </a:cxn>
                </a:cxnLst>
                <a:rect l="0" t="0" r="r" b="b"/>
                <a:pathLst>
                  <a:path w="29" h="17">
                    <a:moveTo>
                      <a:pt x="3" y="17"/>
                    </a:moveTo>
                    <a:cubicBezTo>
                      <a:pt x="2" y="13"/>
                      <a:pt x="0" y="6"/>
                      <a:pt x="4" y="4"/>
                    </a:cubicBezTo>
                    <a:cubicBezTo>
                      <a:pt x="7" y="1"/>
                      <a:pt x="25" y="0"/>
                      <a:pt x="29" y="1"/>
                    </a:cubicBezTo>
                    <a:cubicBezTo>
                      <a:pt x="21" y="0"/>
                      <a:pt x="3" y="6"/>
                      <a:pt x="3" y="14"/>
                    </a:cubicBezTo>
                  </a:path>
                </a:pathLst>
              </a:custGeom>
              <a:solidFill>
                <a:srgbClr val="FFF8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247" name="Freeform 461"/>
              <p:cNvSpPr>
                <a:spLocks/>
              </p:cNvSpPr>
              <p:nvPr/>
            </p:nvSpPr>
            <p:spPr bwMode="auto">
              <a:xfrm>
                <a:off x="4177" y="3021"/>
                <a:ext cx="90" cy="51"/>
              </a:xfrm>
              <a:custGeom>
                <a:avLst/>
                <a:gdLst>
                  <a:gd name="T0" fmla="*/ 5 w 36"/>
                  <a:gd name="T1" fmla="*/ 18 h 19"/>
                  <a:gd name="T2" fmla="*/ 30 w 36"/>
                  <a:gd name="T3" fmla="*/ 16 h 19"/>
                  <a:gd name="T4" fmla="*/ 36 w 36"/>
                  <a:gd name="T5" fmla="*/ 9 h 19"/>
                  <a:gd name="T6" fmla="*/ 32 w 36"/>
                  <a:gd name="T7" fmla="*/ 0 h 19"/>
                  <a:gd name="T8" fmla="*/ 22 w 36"/>
                  <a:gd name="T9" fmla="*/ 14 h 19"/>
                  <a:gd name="T10" fmla="*/ 10 w 36"/>
                  <a:gd name="T11" fmla="*/ 16 h 19"/>
                  <a:gd name="T12" fmla="*/ 0 w 36"/>
                  <a:gd name="T13" fmla="*/ 18 h 19"/>
                </a:gdLst>
                <a:ahLst/>
                <a:cxnLst>
                  <a:cxn ang="0">
                    <a:pos x="T0" y="T1"/>
                  </a:cxn>
                  <a:cxn ang="0">
                    <a:pos x="T2" y="T3"/>
                  </a:cxn>
                  <a:cxn ang="0">
                    <a:pos x="T4" y="T5"/>
                  </a:cxn>
                  <a:cxn ang="0">
                    <a:pos x="T6" y="T7"/>
                  </a:cxn>
                  <a:cxn ang="0">
                    <a:pos x="T8" y="T9"/>
                  </a:cxn>
                  <a:cxn ang="0">
                    <a:pos x="T10" y="T11"/>
                  </a:cxn>
                  <a:cxn ang="0">
                    <a:pos x="T12" y="T13"/>
                  </a:cxn>
                </a:cxnLst>
                <a:rect l="0" t="0" r="r" b="b"/>
                <a:pathLst>
                  <a:path w="36" h="19">
                    <a:moveTo>
                      <a:pt x="5" y="18"/>
                    </a:moveTo>
                    <a:cubicBezTo>
                      <a:pt x="12" y="19"/>
                      <a:pt x="23" y="17"/>
                      <a:pt x="30" y="16"/>
                    </a:cubicBezTo>
                    <a:cubicBezTo>
                      <a:pt x="34" y="15"/>
                      <a:pt x="36" y="14"/>
                      <a:pt x="36" y="9"/>
                    </a:cubicBezTo>
                    <a:cubicBezTo>
                      <a:pt x="36" y="6"/>
                      <a:pt x="35" y="1"/>
                      <a:pt x="32" y="0"/>
                    </a:cubicBezTo>
                    <a:cubicBezTo>
                      <a:pt x="36" y="7"/>
                      <a:pt x="28" y="13"/>
                      <a:pt x="22" y="14"/>
                    </a:cubicBezTo>
                    <a:cubicBezTo>
                      <a:pt x="18" y="15"/>
                      <a:pt x="14" y="15"/>
                      <a:pt x="10" y="16"/>
                    </a:cubicBezTo>
                    <a:cubicBezTo>
                      <a:pt x="7" y="17"/>
                      <a:pt x="4" y="18"/>
                      <a:pt x="0" y="18"/>
                    </a:cubicBezTo>
                  </a:path>
                </a:pathLst>
              </a:custGeom>
              <a:solidFill>
                <a:srgbClr val="EAD08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248" name="Freeform 462"/>
              <p:cNvSpPr>
                <a:spLocks/>
              </p:cNvSpPr>
              <p:nvPr/>
            </p:nvSpPr>
            <p:spPr bwMode="auto">
              <a:xfrm>
                <a:off x="4074" y="3005"/>
                <a:ext cx="203" cy="83"/>
              </a:xfrm>
              <a:custGeom>
                <a:avLst/>
                <a:gdLst>
                  <a:gd name="T0" fmla="*/ 81 w 81"/>
                  <a:gd name="T1" fmla="*/ 12 h 31"/>
                  <a:gd name="T2" fmla="*/ 74 w 81"/>
                  <a:gd name="T3" fmla="*/ 25 h 31"/>
                  <a:gd name="T4" fmla="*/ 10 w 81"/>
                  <a:gd name="T5" fmla="*/ 31 h 31"/>
                  <a:gd name="T6" fmla="*/ 1 w 81"/>
                  <a:gd name="T7" fmla="*/ 19 h 31"/>
                  <a:gd name="T8" fmla="*/ 1 w 81"/>
                  <a:gd name="T9" fmla="*/ 19 h 31"/>
                  <a:gd name="T10" fmla="*/ 8 w 81"/>
                  <a:gd name="T11" fmla="*/ 7 h 31"/>
                  <a:gd name="T12" fmla="*/ 71 w 81"/>
                  <a:gd name="T13" fmla="*/ 1 h 31"/>
                  <a:gd name="T14" fmla="*/ 81 w 81"/>
                  <a:gd name="T15" fmla="*/ 12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31">
                    <a:moveTo>
                      <a:pt x="81" y="12"/>
                    </a:moveTo>
                    <a:cubicBezTo>
                      <a:pt x="81" y="19"/>
                      <a:pt x="80" y="24"/>
                      <a:pt x="74" y="25"/>
                    </a:cubicBezTo>
                    <a:cubicBezTo>
                      <a:pt x="10" y="31"/>
                      <a:pt x="10" y="31"/>
                      <a:pt x="10" y="31"/>
                    </a:cubicBezTo>
                    <a:cubicBezTo>
                      <a:pt x="3" y="31"/>
                      <a:pt x="1" y="26"/>
                      <a:pt x="1" y="19"/>
                    </a:cubicBezTo>
                    <a:cubicBezTo>
                      <a:pt x="1" y="19"/>
                      <a:pt x="1" y="19"/>
                      <a:pt x="1" y="19"/>
                    </a:cubicBezTo>
                    <a:cubicBezTo>
                      <a:pt x="0" y="13"/>
                      <a:pt x="1" y="7"/>
                      <a:pt x="8" y="7"/>
                    </a:cubicBezTo>
                    <a:cubicBezTo>
                      <a:pt x="71" y="1"/>
                      <a:pt x="71" y="1"/>
                      <a:pt x="71" y="1"/>
                    </a:cubicBezTo>
                    <a:cubicBezTo>
                      <a:pt x="78" y="0"/>
                      <a:pt x="80" y="5"/>
                      <a:pt x="81" y="12"/>
                    </a:cubicBezTo>
                    <a:close/>
                  </a:path>
                </a:pathLst>
              </a:custGeom>
              <a:noFill/>
              <a:ln w="7938" cap="rnd">
                <a:solidFill>
                  <a:srgbClr val="333333"/>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249" name="Freeform 463"/>
              <p:cNvSpPr>
                <a:spLocks/>
              </p:cNvSpPr>
              <p:nvPr/>
            </p:nvSpPr>
            <p:spPr bwMode="auto">
              <a:xfrm>
                <a:off x="4477" y="3005"/>
                <a:ext cx="202" cy="70"/>
              </a:xfrm>
              <a:custGeom>
                <a:avLst/>
                <a:gdLst>
                  <a:gd name="T0" fmla="*/ 81 w 81"/>
                  <a:gd name="T1" fmla="*/ 14 h 26"/>
                  <a:gd name="T2" fmla="*/ 72 w 81"/>
                  <a:gd name="T3" fmla="*/ 26 h 26"/>
                  <a:gd name="T4" fmla="*/ 8 w 81"/>
                  <a:gd name="T5" fmla="*/ 24 h 26"/>
                  <a:gd name="T6" fmla="*/ 0 w 81"/>
                  <a:gd name="T7" fmla="*/ 12 h 26"/>
                  <a:gd name="T8" fmla="*/ 0 w 81"/>
                  <a:gd name="T9" fmla="*/ 12 h 26"/>
                  <a:gd name="T10" fmla="*/ 9 w 81"/>
                  <a:gd name="T11" fmla="*/ 0 h 26"/>
                  <a:gd name="T12" fmla="*/ 73 w 81"/>
                  <a:gd name="T13" fmla="*/ 2 h 26"/>
                  <a:gd name="T14" fmla="*/ 81 w 81"/>
                  <a:gd name="T15" fmla="*/ 14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26">
                    <a:moveTo>
                      <a:pt x="81" y="14"/>
                    </a:moveTo>
                    <a:cubicBezTo>
                      <a:pt x="81" y="21"/>
                      <a:pt x="79" y="26"/>
                      <a:pt x="72" y="26"/>
                    </a:cubicBezTo>
                    <a:cubicBezTo>
                      <a:pt x="8" y="24"/>
                      <a:pt x="8" y="24"/>
                      <a:pt x="8" y="24"/>
                    </a:cubicBezTo>
                    <a:cubicBezTo>
                      <a:pt x="1" y="24"/>
                      <a:pt x="0" y="18"/>
                      <a:pt x="0" y="12"/>
                    </a:cubicBezTo>
                    <a:cubicBezTo>
                      <a:pt x="0" y="12"/>
                      <a:pt x="0" y="12"/>
                      <a:pt x="0" y="12"/>
                    </a:cubicBezTo>
                    <a:cubicBezTo>
                      <a:pt x="1" y="5"/>
                      <a:pt x="2" y="0"/>
                      <a:pt x="9" y="0"/>
                    </a:cubicBezTo>
                    <a:cubicBezTo>
                      <a:pt x="73" y="2"/>
                      <a:pt x="73" y="2"/>
                      <a:pt x="73" y="2"/>
                    </a:cubicBezTo>
                    <a:cubicBezTo>
                      <a:pt x="80" y="2"/>
                      <a:pt x="81" y="8"/>
                      <a:pt x="81" y="14"/>
                    </a:cubicBezTo>
                    <a:close/>
                  </a:path>
                </a:pathLst>
              </a:custGeom>
              <a:solidFill>
                <a:srgbClr val="FEEAB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250" name="Freeform 464"/>
              <p:cNvSpPr>
                <a:spLocks/>
              </p:cNvSpPr>
              <p:nvPr/>
            </p:nvSpPr>
            <p:spPr bwMode="auto">
              <a:xfrm>
                <a:off x="4542" y="3024"/>
                <a:ext cx="55" cy="32"/>
              </a:xfrm>
              <a:custGeom>
                <a:avLst/>
                <a:gdLst>
                  <a:gd name="T0" fmla="*/ 0 w 22"/>
                  <a:gd name="T1" fmla="*/ 6 h 12"/>
                  <a:gd name="T2" fmla="*/ 11 w 22"/>
                  <a:gd name="T3" fmla="*/ 0 h 12"/>
                  <a:gd name="T4" fmla="*/ 22 w 22"/>
                  <a:gd name="T5" fmla="*/ 6 h 12"/>
                  <a:gd name="T6" fmla="*/ 11 w 22"/>
                  <a:gd name="T7" fmla="*/ 12 h 12"/>
                  <a:gd name="T8" fmla="*/ 0 w 22"/>
                  <a:gd name="T9" fmla="*/ 6 h 12"/>
                </a:gdLst>
                <a:ahLst/>
                <a:cxnLst>
                  <a:cxn ang="0">
                    <a:pos x="T0" y="T1"/>
                  </a:cxn>
                  <a:cxn ang="0">
                    <a:pos x="T2" y="T3"/>
                  </a:cxn>
                  <a:cxn ang="0">
                    <a:pos x="T4" y="T5"/>
                  </a:cxn>
                  <a:cxn ang="0">
                    <a:pos x="T6" y="T7"/>
                  </a:cxn>
                  <a:cxn ang="0">
                    <a:pos x="T8" y="T9"/>
                  </a:cxn>
                </a:cxnLst>
                <a:rect l="0" t="0" r="r" b="b"/>
                <a:pathLst>
                  <a:path w="22" h="12">
                    <a:moveTo>
                      <a:pt x="0" y="6"/>
                    </a:moveTo>
                    <a:cubicBezTo>
                      <a:pt x="0" y="2"/>
                      <a:pt x="5" y="0"/>
                      <a:pt x="11" y="0"/>
                    </a:cubicBezTo>
                    <a:cubicBezTo>
                      <a:pt x="17" y="0"/>
                      <a:pt x="22" y="3"/>
                      <a:pt x="22" y="6"/>
                    </a:cubicBezTo>
                    <a:cubicBezTo>
                      <a:pt x="22" y="9"/>
                      <a:pt x="17" y="12"/>
                      <a:pt x="11" y="12"/>
                    </a:cubicBezTo>
                    <a:cubicBezTo>
                      <a:pt x="5" y="12"/>
                      <a:pt x="0" y="9"/>
                      <a:pt x="0" y="6"/>
                    </a:cubicBezTo>
                    <a:close/>
                  </a:path>
                </a:pathLst>
              </a:custGeom>
              <a:solidFill>
                <a:srgbClr val="FCBEA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251" name="Freeform 465"/>
              <p:cNvSpPr>
                <a:spLocks/>
              </p:cNvSpPr>
              <p:nvPr/>
            </p:nvSpPr>
            <p:spPr bwMode="auto">
              <a:xfrm>
                <a:off x="4544" y="3027"/>
                <a:ext cx="40" cy="24"/>
              </a:xfrm>
              <a:custGeom>
                <a:avLst/>
                <a:gdLst>
                  <a:gd name="T0" fmla="*/ 3 w 16"/>
                  <a:gd name="T1" fmla="*/ 6 h 9"/>
                  <a:gd name="T2" fmla="*/ 13 w 16"/>
                  <a:gd name="T3" fmla="*/ 1 h 9"/>
                  <a:gd name="T4" fmla="*/ 16 w 16"/>
                  <a:gd name="T5" fmla="*/ 1 h 9"/>
                  <a:gd name="T6" fmla="*/ 10 w 16"/>
                  <a:gd name="T7" fmla="*/ 0 h 9"/>
                  <a:gd name="T8" fmla="*/ 1 w 16"/>
                  <a:gd name="T9" fmla="*/ 5 h 9"/>
                  <a:gd name="T10" fmla="*/ 6 w 16"/>
                  <a:gd name="T11" fmla="*/ 9 h 9"/>
                  <a:gd name="T12" fmla="*/ 3 w 16"/>
                  <a:gd name="T13" fmla="*/ 6 h 9"/>
                </a:gdLst>
                <a:ahLst/>
                <a:cxnLst>
                  <a:cxn ang="0">
                    <a:pos x="T0" y="T1"/>
                  </a:cxn>
                  <a:cxn ang="0">
                    <a:pos x="T2" y="T3"/>
                  </a:cxn>
                  <a:cxn ang="0">
                    <a:pos x="T4" y="T5"/>
                  </a:cxn>
                  <a:cxn ang="0">
                    <a:pos x="T6" y="T7"/>
                  </a:cxn>
                  <a:cxn ang="0">
                    <a:pos x="T8" y="T9"/>
                  </a:cxn>
                  <a:cxn ang="0">
                    <a:pos x="T10" y="T11"/>
                  </a:cxn>
                  <a:cxn ang="0">
                    <a:pos x="T12" y="T13"/>
                  </a:cxn>
                </a:cxnLst>
                <a:rect l="0" t="0" r="r" b="b"/>
                <a:pathLst>
                  <a:path w="16" h="9">
                    <a:moveTo>
                      <a:pt x="3" y="6"/>
                    </a:moveTo>
                    <a:cubicBezTo>
                      <a:pt x="3" y="3"/>
                      <a:pt x="8" y="1"/>
                      <a:pt x="13" y="1"/>
                    </a:cubicBezTo>
                    <a:cubicBezTo>
                      <a:pt x="14" y="1"/>
                      <a:pt x="15" y="1"/>
                      <a:pt x="16" y="1"/>
                    </a:cubicBezTo>
                    <a:cubicBezTo>
                      <a:pt x="14" y="1"/>
                      <a:pt x="12" y="0"/>
                      <a:pt x="10" y="0"/>
                    </a:cubicBezTo>
                    <a:cubicBezTo>
                      <a:pt x="5" y="0"/>
                      <a:pt x="1" y="2"/>
                      <a:pt x="1" y="5"/>
                    </a:cubicBezTo>
                    <a:cubicBezTo>
                      <a:pt x="0" y="7"/>
                      <a:pt x="3" y="8"/>
                      <a:pt x="6" y="9"/>
                    </a:cubicBezTo>
                    <a:cubicBezTo>
                      <a:pt x="4" y="8"/>
                      <a:pt x="3" y="7"/>
                      <a:pt x="3" y="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252" name="Freeform 466"/>
              <p:cNvSpPr>
                <a:spLocks/>
              </p:cNvSpPr>
              <p:nvPr/>
            </p:nvSpPr>
            <p:spPr bwMode="auto">
              <a:xfrm>
                <a:off x="4487" y="3011"/>
                <a:ext cx="72" cy="42"/>
              </a:xfrm>
              <a:custGeom>
                <a:avLst/>
                <a:gdLst>
                  <a:gd name="T0" fmla="*/ 1 w 29"/>
                  <a:gd name="T1" fmla="*/ 16 h 16"/>
                  <a:gd name="T2" fmla="*/ 3 w 29"/>
                  <a:gd name="T3" fmla="*/ 3 h 16"/>
                  <a:gd name="T4" fmla="*/ 29 w 29"/>
                  <a:gd name="T5" fmla="*/ 3 h 16"/>
                  <a:gd name="T6" fmla="*/ 2 w 29"/>
                  <a:gd name="T7" fmla="*/ 13 h 16"/>
                </a:gdLst>
                <a:ahLst/>
                <a:cxnLst>
                  <a:cxn ang="0">
                    <a:pos x="T0" y="T1"/>
                  </a:cxn>
                  <a:cxn ang="0">
                    <a:pos x="T2" y="T3"/>
                  </a:cxn>
                  <a:cxn ang="0">
                    <a:pos x="T4" y="T5"/>
                  </a:cxn>
                  <a:cxn ang="0">
                    <a:pos x="T6" y="T7"/>
                  </a:cxn>
                </a:cxnLst>
                <a:rect l="0" t="0" r="r" b="b"/>
                <a:pathLst>
                  <a:path w="29" h="16">
                    <a:moveTo>
                      <a:pt x="1" y="16"/>
                    </a:moveTo>
                    <a:cubicBezTo>
                      <a:pt x="1" y="12"/>
                      <a:pt x="0" y="5"/>
                      <a:pt x="3" y="3"/>
                    </a:cubicBezTo>
                    <a:cubicBezTo>
                      <a:pt x="7" y="0"/>
                      <a:pt x="25" y="1"/>
                      <a:pt x="29" y="3"/>
                    </a:cubicBezTo>
                    <a:cubicBezTo>
                      <a:pt x="21" y="1"/>
                      <a:pt x="3" y="5"/>
                      <a:pt x="2" y="13"/>
                    </a:cubicBezTo>
                  </a:path>
                </a:pathLst>
              </a:custGeom>
              <a:solidFill>
                <a:srgbClr val="FFF8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253" name="Freeform 467"/>
              <p:cNvSpPr>
                <a:spLocks/>
              </p:cNvSpPr>
              <p:nvPr/>
            </p:nvSpPr>
            <p:spPr bwMode="auto">
              <a:xfrm>
                <a:off x="4577" y="3024"/>
                <a:ext cx="92" cy="45"/>
              </a:xfrm>
              <a:custGeom>
                <a:avLst/>
                <a:gdLst>
                  <a:gd name="T0" fmla="*/ 5 w 37"/>
                  <a:gd name="T1" fmla="*/ 15 h 17"/>
                  <a:gd name="T2" fmla="*/ 30 w 37"/>
                  <a:gd name="T3" fmla="*/ 16 h 17"/>
                  <a:gd name="T4" fmla="*/ 37 w 37"/>
                  <a:gd name="T5" fmla="*/ 9 h 17"/>
                  <a:gd name="T6" fmla="*/ 34 w 37"/>
                  <a:gd name="T7" fmla="*/ 0 h 17"/>
                  <a:gd name="T8" fmla="*/ 22 w 37"/>
                  <a:gd name="T9" fmla="*/ 13 h 17"/>
                  <a:gd name="T10" fmla="*/ 11 w 37"/>
                  <a:gd name="T11" fmla="*/ 13 h 17"/>
                  <a:gd name="T12" fmla="*/ 0 w 37"/>
                  <a:gd name="T13" fmla="*/ 15 h 17"/>
                </a:gdLst>
                <a:ahLst/>
                <a:cxnLst>
                  <a:cxn ang="0">
                    <a:pos x="T0" y="T1"/>
                  </a:cxn>
                  <a:cxn ang="0">
                    <a:pos x="T2" y="T3"/>
                  </a:cxn>
                  <a:cxn ang="0">
                    <a:pos x="T4" y="T5"/>
                  </a:cxn>
                  <a:cxn ang="0">
                    <a:pos x="T6" y="T7"/>
                  </a:cxn>
                  <a:cxn ang="0">
                    <a:pos x="T8" y="T9"/>
                  </a:cxn>
                  <a:cxn ang="0">
                    <a:pos x="T10" y="T11"/>
                  </a:cxn>
                  <a:cxn ang="0">
                    <a:pos x="T12" y="T13"/>
                  </a:cxn>
                </a:cxnLst>
                <a:rect l="0" t="0" r="r" b="b"/>
                <a:pathLst>
                  <a:path w="37" h="17">
                    <a:moveTo>
                      <a:pt x="5" y="15"/>
                    </a:moveTo>
                    <a:cubicBezTo>
                      <a:pt x="12" y="17"/>
                      <a:pt x="22" y="16"/>
                      <a:pt x="30" y="16"/>
                    </a:cubicBezTo>
                    <a:cubicBezTo>
                      <a:pt x="34" y="16"/>
                      <a:pt x="36" y="14"/>
                      <a:pt x="37" y="9"/>
                    </a:cubicBezTo>
                    <a:cubicBezTo>
                      <a:pt x="37" y="7"/>
                      <a:pt x="37" y="2"/>
                      <a:pt x="34" y="0"/>
                    </a:cubicBezTo>
                    <a:cubicBezTo>
                      <a:pt x="37" y="8"/>
                      <a:pt x="29" y="12"/>
                      <a:pt x="22" y="13"/>
                    </a:cubicBezTo>
                    <a:cubicBezTo>
                      <a:pt x="18" y="14"/>
                      <a:pt x="14" y="13"/>
                      <a:pt x="11" y="13"/>
                    </a:cubicBezTo>
                    <a:cubicBezTo>
                      <a:pt x="7" y="14"/>
                      <a:pt x="4" y="15"/>
                      <a:pt x="0" y="15"/>
                    </a:cubicBezTo>
                  </a:path>
                </a:pathLst>
              </a:custGeom>
              <a:solidFill>
                <a:srgbClr val="EAD08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254" name="Freeform 468"/>
              <p:cNvSpPr>
                <a:spLocks/>
              </p:cNvSpPr>
              <p:nvPr/>
            </p:nvSpPr>
            <p:spPr bwMode="auto">
              <a:xfrm>
                <a:off x="4477" y="3005"/>
                <a:ext cx="202" cy="70"/>
              </a:xfrm>
              <a:custGeom>
                <a:avLst/>
                <a:gdLst>
                  <a:gd name="T0" fmla="*/ 81 w 81"/>
                  <a:gd name="T1" fmla="*/ 14 h 26"/>
                  <a:gd name="T2" fmla="*/ 72 w 81"/>
                  <a:gd name="T3" fmla="*/ 26 h 26"/>
                  <a:gd name="T4" fmla="*/ 8 w 81"/>
                  <a:gd name="T5" fmla="*/ 24 h 26"/>
                  <a:gd name="T6" fmla="*/ 0 w 81"/>
                  <a:gd name="T7" fmla="*/ 12 h 26"/>
                  <a:gd name="T8" fmla="*/ 0 w 81"/>
                  <a:gd name="T9" fmla="*/ 12 h 26"/>
                  <a:gd name="T10" fmla="*/ 9 w 81"/>
                  <a:gd name="T11" fmla="*/ 0 h 26"/>
                  <a:gd name="T12" fmla="*/ 73 w 81"/>
                  <a:gd name="T13" fmla="*/ 2 h 26"/>
                  <a:gd name="T14" fmla="*/ 81 w 81"/>
                  <a:gd name="T15" fmla="*/ 14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26">
                    <a:moveTo>
                      <a:pt x="81" y="14"/>
                    </a:moveTo>
                    <a:cubicBezTo>
                      <a:pt x="81" y="21"/>
                      <a:pt x="79" y="26"/>
                      <a:pt x="72" y="26"/>
                    </a:cubicBezTo>
                    <a:cubicBezTo>
                      <a:pt x="8" y="24"/>
                      <a:pt x="8" y="24"/>
                      <a:pt x="8" y="24"/>
                    </a:cubicBezTo>
                    <a:cubicBezTo>
                      <a:pt x="1" y="24"/>
                      <a:pt x="0" y="18"/>
                      <a:pt x="0" y="12"/>
                    </a:cubicBezTo>
                    <a:cubicBezTo>
                      <a:pt x="0" y="12"/>
                      <a:pt x="0" y="12"/>
                      <a:pt x="0" y="12"/>
                    </a:cubicBezTo>
                    <a:cubicBezTo>
                      <a:pt x="1" y="5"/>
                      <a:pt x="2" y="0"/>
                      <a:pt x="9" y="0"/>
                    </a:cubicBezTo>
                    <a:cubicBezTo>
                      <a:pt x="73" y="2"/>
                      <a:pt x="73" y="2"/>
                      <a:pt x="73" y="2"/>
                    </a:cubicBezTo>
                    <a:cubicBezTo>
                      <a:pt x="80" y="2"/>
                      <a:pt x="81" y="8"/>
                      <a:pt x="81" y="14"/>
                    </a:cubicBezTo>
                    <a:close/>
                  </a:path>
                </a:pathLst>
              </a:custGeom>
              <a:noFill/>
              <a:ln w="7938" cap="rnd">
                <a:solidFill>
                  <a:srgbClr val="333333"/>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255" name="Freeform 469"/>
              <p:cNvSpPr>
                <a:spLocks/>
              </p:cNvSpPr>
              <p:nvPr/>
            </p:nvSpPr>
            <p:spPr bwMode="auto">
              <a:xfrm>
                <a:off x="4742" y="3037"/>
                <a:ext cx="57" cy="38"/>
              </a:xfrm>
              <a:custGeom>
                <a:avLst/>
                <a:gdLst>
                  <a:gd name="T0" fmla="*/ 0 w 23"/>
                  <a:gd name="T1" fmla="*/ 5 h 14"/>
                  <a:gd name="T2" fmla="*/ 12 w 23"/>
                  <a:gd name="T3" fmla="*/ 1 h 14"/>
                  <a:gd name="T4" fmla="*/ 22 w 23"/>
                  <a:gd name="T5" fmla="*/ 9 h 14"/>
                  <a:gd name="T6" fmla="*/ 11 w 23"/>
                  <a:gd name="T7" fmla="*/ 13 h 14"/>
                  <a:gd name="T8" fmla="*/ 0 w 23"/>
                  <a:gd name="T9" fmla="*/ 5 h 14"/>
                </a:gdLst>
                <a:ahLst/>
                <a:cxnLst>
                  <a:cxn ang="0">
                    <a:pos x="T0" y="T1"/>
                  </a:cxn>
                  <a:cxn ang="0">
                    <a:pos x="T2" y="T3"/>
                  </a:cxn>
                  <a:cxn ang="0">
                    <a:pos x="T4" y="T5"/>
                  </a:cxn>
                  <a:cxn ang="0">
                    <a:pos x="T6" y="T7"/>
                  </a:cxn>
                  <a:cxn ang="0">
                    <a:pos x="T8" y="T9"/>
                  </a:cxn>
                </a:cxnLst>
                <a:rect l="0" t="0" r="r" b="b"/>
                <a:pathLst>
                  <a:path w="23" h="14">
                    <a:moveTo>
                      <a:pt x="0" y="5"/>
                    </a:moveTo>
                    <a:cubicBezTo>
                      <a:pt x="1" y="2"/>
                      <a:pt x="6" y="0"/>
                      <a:pt x="12" y="1"/>
                    </a:cubicBezTo>
                    <a:cubicBezTo>
                      <a:pt x="18" y="2"/>
                      <a:pt x="23" y="6"/>
                      <a:pt x="22" y="9"/>
                    </a:cubicBezTo>
                    <a:cubicBezTo>
                      <a:pt x="22" y="12"/>
                      <a:pt x="17" y="14"/>
                      <a:pt x="11" y="13"/>
                    </a:cubicBezTo>
                    <a:cubicBezTo>
                      <a:pt x="4" y="12"/>
                      <a:pt x="0" y="9"/>
                      <a:pt x="0" y="5"/>
                    </a:cubicBezTo>
                    <a:close/>
                  </a:path>
                </a:pathLst>
              </a:custGeom>
              <a:solidFill>
                <a:srgbClr val="FCBEA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256" name="Freeform 470"/>
              <p:cNvSpPr>
                <a:spLocks/>
              </p:cNvSpPr>
              <p:nvPr/>
            </p:nvSpPr>
            <p:spPr bwMode="auto">
              <a:xfrm>
                <a:off x="4747" y="3040"/>
                <a:ext cx="40" cy="27"/>
              </a:xfrm>
              <a:custGeom>
                <a:avLst/>
                <a:gdLst>
                  <a:gd name="T0" fmla="*/ 3 w 16"/>
                  <a:gd name="T1" fmla="*/ 6 h 10"/>
                  <a:gd name="T2" fmla="*/ 12 w 16"/>
                  <a:gd name="T3" fmla="*/ 3 h 10"/>
                  <a:gd name="T4" fmla="*/ 16 w 16"/>
                  <a:gd name="T5" fmla="*/ 3 h 10"/>
                  <a:gd name="T6" fmla="*/ 10 w 16"/>
                  <a:gd name="T7" fmla="*/ 1 h 10"/>
                  <a:gd name="T8" fmla="*/ 0 w 16"/>
                  <a:gd name="T9" fmla="*/ 5 h 10"/>
                  <a:gd name="T10" fmla="*/ 5 w 16"/>
                  <a:gd name="T11" fmla="*/ 10 h 10"/>
                  <a:gd name="T12" fmla="*/ 3 w 16"/>
                  <a:gd name="T13" fmla="*/ 6 h 10"/>
                </a:gdLst>
                <a:ahLst/>
                <a:cxnLst>
                  <a:cxn ang="0">
                    <a:pos x="T0" y="T1"/>
                  </a:cxn>
                  <a:cxn ang="0">
                    <a:pos x="T2" y="T3"/>
                  </a:cxn>
                  <a:cxn ang="0">
                    <a:pos x="T4" y="T5"/>
                  </a:cxn>
                  <a:cxn ang="0">
                    <a:pos x="T6" y="T7"/>
                  </a:cxn>
                  <a:cxn ang="0">
                    <a:pos x="T8" y="T9"/>
                  </a:cxn>
                  <a:cxn ang="0">
                    <a:pos x="T10" y="T11"/>
                  </a:cxn>
                  <a:cxn ang="0">
                    <a:pos x="T12" y="T13"/>
                  </a:cxn>
                </a:cxnLst>
                <a:rect l="0" t="0" r="r" b="b"/>
                <a:pathLst>
                  <a:path w="16" h="10">
                    <a:moveTo>
                      <a:pt x="3" y="6"/>
                    </a:moveTo>
                    <a:cubicBezTo>
                      <a:pt x="3" y="3"/>
                      <a:pt x="7" y="2"/>
                      <a:pt x="12" y="3"/>
                    </a:cubicBezTo>
                    <a:cubicBezTo>
                      <a:pt x="14" y="3"/>
                      <a:pt x="15" y="3"/>
                      <a:pt x="16" y="3"/>
                    </a:cubicBezTo>
                    <a:cubicBezTo>
                      <a:pt x="14" y="2"/>
                      <a:pt x="12" y="2"/>
                      <a:pt x="10" y="1"/>
                    </a:cubicBezTo>
                    <a:cubicBezTo>
                      <a:pt x="5" y="0"/>
                      <a:pt x="0" y="2"/>
                      <a:pt x="0" y="5"/>
                    </a:cubicBezTo>
                    <a:cubicBezTo>
                      <a:pt x="0" y="7"/>
                      <a:pt x="2" y="9"/>
                      <a:pt x="5" y="10"/>
                    </a:cubicBezTo>
                    <a:cubicBezTo>
                      <a:pt x="3" y="9"/>
                      <a:pt x="2" y="7"/>
                      <a:pt x="3" y="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257" name="Freeform 471"/>
              <p:cNvSpPr>
                <a:spLocks/>
              </p:cNvSpPr>
              <p:nvPr/>
            </p:nvSpPr>
            <p:spPr bwMode="auto">
              <a:xfrm>
                <a:off x="4689" y="3019"/>
                <a:ext cx="73" cy="42"/>
              </a:xfrm>
              <a:custGeom>
                <a:avLst/>
                <a:gdLst>
                  <a:gd name="T0" fmla="*/ 0 w 29"/>
                  <a:gd name="T1" fmla="*/ 16 h 16"/>
                  <a:gd name="T2" fmla="*/ 4 w 29"/>
                  <a:gd name="T3" fmla="*/ 3 h 16"/>
                  <a:gd name="T4" fmla="*/ 29 w 29"/>
                  <a:gd name="T5" fmla="*/ 6 h 16"/>
                  <a:gd name="T6" fmla="*/ 1 w 29"/>
                  <a:gd name="T7" fmla="*/ 13 h 16"/>
                </a:gdLst>
                <a:ahLst/>
                <a:cxnLst>
                  <a:cxn ang="0">
                    <a:pos x="T0" y="T1"/>
                  </a:cxn>
                  <a:cxn ang="0">
                    <a:pos x="T2" y="T3"/>
                  </a:cxn>
                  <a:cxn ang="0">
                    <a:pos x="T4" y="T5"/>
                  </a:cxn>
                  <a:cxn ang="0">
                    <a:pos x="T6" y="T7"/>
                  </a:cxn>
                </a:cxnLst>
                <a:rect l="0" t="0" r="r" b="b"/>
                <a:pathLst>
                  <a:path w="29" h="16">
                    <a:moveTo>
                      <a:pt x="0" y="16"/>
                    </a:moveTo>
                    <a:cubicBezTo>
                      <a:pt x="0" y="12"/>
                      <a:pt x="0" y="5"/>
                      <a:pt x="4" y="3"/>
                    </a:cubicBezTo>
                    <a:cubicBezTo>
                      <a:pt x="8" y="0"/>
                      <a:pt x="25" y="4"/>
                      <a:pt x="29" y="6"/>
                    </a:cubicBezTo>
                    <a:cubicBezTo>
                      <a:pt x="22" y="3"/>
                      <a:pt x="3" y="4"/>
                      <a:pt x="1" y="13"/>
                    </a:cubicBezTo>
                  </a:path>
                </a:pathLst>
              </a:custGeom>
              <a:solidFill>
                <a:srgbClr val="FFF8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258" name="Freeform 472"/>
              <p:cNvSpPr>
                <a:spLocks/>
              </p:cNvSpPr>
              <p:nvPr/>
            </p:nvSpPr>
            <p:spPr bwMode="auto">
              <a:xfrm>
                <a:off x="4329" y="3133"/>
                <a:ext cx="300" cy="219"/>
              </a:xfrm>
              <a:custGeom>
                <a:avLst/>
                <a:gdLst>
                  <a:gd name="T0" fmla="*/ 99 w 120"/>
                  <a:gd name="T1" fmla="*/ 36 h 82"/>
                  <a:gd name="T2" fmla="*/ 120 w 120"/>
                  <a:gd name="T3" fmla="*/ 34 h 82"/>
                  <a:gd name="T4" fmla="*/ 100 w 120"/>
                  <a:gd name="T5" fmla="*/ 33 h 82"/>
                  <a:gd name="T6" fmla="*/ 90 w 120"/>
                  <a:gd name="T7" fmla="*/ 33 h 82"/>
                  <a:gd name="T8" fmla="*/ 81 w 120"/>
                  <a:gd name="T9" fmla="*/ 28 h 82"/>
                  <a:gd name="T10" fmla="*/ 82 w 120"/>
                  <a:gd name="T11" fmla="*/ 26 h 82"/>
                  <a:gd name="T12" fmla="*/ 90 w 120"/>
                  <a:gd name="T13" fmla="*/ 17 h 82"/>
                  <a:gd name="T14" fmla="*/ 91 w 120"/>
                  <a:gd name="T15" fmla="*/ 15 h 82"/>
                  <a:gd name="T16" fmla="*/ 95 w 120"/>
                  <a:gd name="T17" fmla="*/ 8 h 82"/>
                  <a:gd name="T18" fmla="*/ 89 w 120"/>
                  <a:gd name="T19" fmla="*/ 14 h 82"/>
                  <a:gd name="T20" fmla="*/ 88 w 120"/>
                  <a:gd name="T21" fmla="*/ 16 h 82"/>
                  <a:gd name="T22" fmla="*/ 80 w 120"/>
                  <a:gd name="T23" fmla="*/ 24 h 82"/>
                  <a:gd name="T24" fmla="*/ 70 w 120"/>
                  <a:gd name="T25" fmla="*/ 24 h 82"/>
                  <a:gd name="T26" fmla="*/ 62 w 120"/>
                  <a:gd name="T27" fmla="*/ 22 h 82"/>
                  <a:gd name="T28" fmla="*/ 60 w 120"/>
                  <a:gd name="T29" fmla="*/ 20 h 82"/>
                  <a:gd name="T30" fmla="*/ 63 w 120"/>
                  <a:gd name="T31" fmla="*/ 0 h 82"/>
                  <a:gd name="T32" fmla="*/ 58 w 120"/>
                  <a:gd name="T33" fmla="*/ 19 h 82"/>
                  <a:gd name="T34" fmla="*/ 44 w 120"/>
                  <a:gd name="T35" fmla="*/ 24 h 82"/>
                  <a:gd name="T36" fmla="*/ 42 w 120"/>
                  <a:gd name="T37" fmla="*/ 24 h 82"/>
                  <a:gd name="T38" fmla="*/ 32 w 120"/>
                  <a:gd name="T39" fmla="*/ 7 h 82"/>
                  <a:gd name="T40" fmla="*/ 40 w 120"/>
                  <a:gd name="T41" fmla="*/ 27 h 82"/>
                  <a:gd name="T42" fmla="*/ 39 w 120"/>
                  <a:gd name="T43" fmla="*/ 29 h 82"/>
                  <a:gd name="T44" fmla="*/ 32 w 120"/>
                  <a:gd name="T45" fmla="*/ 34 h 82"/>
                  <a:gd name="T46" fmla="*/ 26 w 120"/>
                  <a:gd name="T47" fmla="*/ 39 h 82"/>
                  <a:gd name="T48" fmla="*/ 20 w 120"/>
                  <a:gd name="T49" fmla="*/ 42 h 82"/>
                  <a:gd name="T50" fmla="*/ 17 w 120"/>
                  <a:gd name="T51" fmla="*/ 41 h 82"/>
                  <a:gd name="T52" fmla="*/ 14 w 120"/>
                  <a:gd name="T53" fmla="*/ 40 h 82"/>
                  <a:gd name="T54" fmla="*/ 8 w 120"/>
                  <a:gd name="T55" fmla="*/ 40 h 82"/>
                  <a:gd name="T56" fmla="*/ 7 w 120"/>
                  <a:gd name="T57" fmla="*/ 40 h 82"/>
                  <a:gd name="T58" fmla="*/ 0 w 120"/>
                  <a:gd name="T59" fmla="*/ 47 h 82"/>
                  <a:gd name="T60" fmla="*/ 7 w 120"/>
                  <a:gd name="T61" fmla="*/ 42 h 82"/>
                  <a:gd name="T62" fmla="*/ 9 w 120"/>
                  <a:gd name="T63" fmla="*/ 42 h 82"/>
                  <a:gd name="T64" fmla="*/ 13 w 120"/>
                  <a:gd name="T65" fmla="*/ 42 h 82"/>
                  <a:gd name="T66" fmla="*/ 16 w 120"/>
                  <a:gd name="T67" fmla="*/ 43 h 82"/>
                  <a:gd name="T68" fmla="*/ 24 w 120"/>
                  <a:gd name="T69" fmla="*/ 45 h 82"/>
                  <a:gd name="T70" fmla="*/ 32 w 120"/>
                  <a:gd name="T71" fmla="*/ 49 h 82"/>
                  <a:gd name="T72" fmla="*/ 34 w 120"/>
                  <a:gd name="T73" fmla="*/ 51 h 82"/>
                  <a:gd name="T74" fmla="*/ 34 w 120"/>
                  <a:gd name="T75" fmla="*/ 51 h 82"/>
                  <a:gd name="T76" fmla="*/ 34 w 120"/>
                  <a:gd name="T77" fmla="*/ 52 h 82"/>
                  <a:gd name="T78" fmla="*/ 34 w 120"/>
                  <a:gd name="T79" fmla="*/ 52 h 82"/>
                  <a:gd name="T80" fmla="*/ 34 w 120"/>
                  <a:gd name="T81" fmla="*/ 52 h 82"/>
                  <a:gd name="T82" fmla="*/ 29 w 120"/>
                  <a:gd name="T83" fmla="*/ 62 h 82"/>
                  <a:gd name="T84" fmla="*/ 27 w 120"/>
                  <a:gd name="T85" fmla="*/ 73 h 82"/>
                  <a:gd name="T86" fmla="*/ 33 w 120"/>
                  <a:gd name="T87" fmla="*/ 61 h 82"/>
                  <a:gd name="T88" fmla="*/ 40 w 120"/>
                  <a:gd name="T89" fmla="*/ 55 h 82"/>
                  <a:gd name="T90" fmla="*/ 52 w 120"/>
                  <a:gd name="T91" fmla="*/ 56 h 82"/>
                  <a:gd name="T92" fmla="*/ 61 w 120"/>
                  <a:gd name="T93" fmla="*/ 60 h 82"/>
                  <a:gd name="T94" fmla="*/ 66 w 120"/>
                  <a:gd name="T95" fmla="*/ 61 h 82"/>
                  <a:gd name="T96" fmla="*/ 66 w 120"/>
                  <a:gd name="T97" fmla="*/ 61 h 82"/>
                  <a:gd name="T98" fmla="*/ 68 w 120"/>
                  <a:gd name="T99" fmla="*/ 61 h 82"/>
                  <a:gd name="T100" fmla="*/ 68 w 120"/>
                  <a:gd name="T101" fmla="*/ 68 h 82"/>
                  <a:gd name="T102" fmla="*/ 69 w 120"/>
                  <a:gd name="T103" fmla="*/ 82 h 82"/>
                  <a:gd name="T104" fmla="*/ 74 w 120"/>
                  <a:gd name="T105" fmla="*/ 58 h 82"/>
                  <a:gd name="T106" fmla="*/ 78 w 120"/>
                  <a:gd name="T107" fmla="*/ 56 h 82"/>
                  <a:gd name="T108" fmla="*/ 85 w 120"/>
                  <a:gd name="T109" fmla="*/ 54 h 82"/>
                  <a:gd name="T110" fmla="*/ 93 w 120"/>
                  <a:gd name="T111" fmla="*/ 55 h 82"/>
                  <a:gd name="T112" fmla="*/ 97 w 120"/>
                  <a:gd name="T113" fmla="*/ 56 h 82"/>
                  <a:gd name="T114" fmla="*/ 108 w 120"/>
                  <a:gd name="T115" fmla="*/ 61 h 82"/>
                  <a:gd name="T116" fmla="*/ 97 w 120"/>
                  <a:gd name="T117" fmla="*/ 54 h 82"/>
                  <a:gd name="T118" fmla="*/ 93 w 120"/>
                  <a:gd name="T119" fmla="*/ 53 h 82"/>
                  <a:gd name="T120" fmla="*/ 88 w 120"/>
                  <a:gd name="T121" fmla="*/ 47 h 82"/>
                  <a:gd name="T122" fmla="*/ 90 w 120"/>
                  <a:gd name="T123" fmla="*/ 40 h 82"/>
                  <a:gd name="T124" fmla="*/ 99 w 120"/>
                  <a:gd name="T125" fmla="*/ 3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0" h="82">
                    <a:moveTo>
                      <a:pt x="99" y="36"/>
                    </a:moveTo>
                    <a:cubicBezTo>
                      <a:pt x="107" y="33"/>
                      <a:pt x="114" y="32"/>
                      <a:pt x="120" y="34"/>
                    </a:cubicBezTo>
                    <a:cubicBezTo>
                      <a:pt x="114" y="32"/>
                      <a:pt x="108" y="31"/>
                      <a:pt x="100" y="33"/>
                    </a:cubicBezTo>
                    <a:cubicBezTo>
                      <a:pt x="97" y="34"/>
                      <a:pt x="92" y="33"/>
                      <a:pt x="90" y="33"/>
                    </a:cubicBezTo>
                    <a:cubicBezTo>
                      <a:pt x="87" y="32"/>
                      <a:pt x="83" y="30"/>
                      <a:pt x="81" y="28"/>
                    </a:cubicBezTo>
                    <a:cubicBezTo>
                      <a:pt x="78" y="27"/>
                      <a:pt x="81" y="26"/>
                      <a:pt x="82" y="26"/>
                    </a:cubicBezTo>
                    <a:cubicBezTo>
                      <a:pt x="87" y="23"/>
                      <a:pt x="88" y="20"/>
                      <a:pt x="90" y="17"/>
                    </a:cubicBezTo>
                    <a:cubicBezTo>
                      <a:pt x="91" y="15"/>
                      <a:pt x="91" y="15"/>
                      <a:pt x="91" y="15"/>
                    </a:cubicBezTo>
                    <a:cubicBezTo>
                      <a:pt x="92" y="13"/>
                      <a:pt x="93" y="9"/>
                      <a:pt x="95" y="8"/>
                    </a:cubicBezTo>
                    <a:cubicBezTo>
                      <a:pt x="93" y="9"/>
                      <a:pt x="90" y="12"/>
                      <a:pt x="89" y="14"/>
                    </a:cubicBezTo>
                    <a:cubicBezTo>
                      <a:pt x="88" y="16"/>
                      <a:pt x="88" y="16"/>
                      <a:pt x="88" y="16"/>
                    </a:cubicBezTo>
                    <a:cubicBezTo>
                      <a:pt x="86" y="19"/>
                      <a:pt x="85" y="21"/>
                      <a:pt x="80" y="24"/>
                    </a:cubicBezTo>
                    <a:cubicBezTo>
                      <a:pt x="77" y="25"/>
                      <a:pt x="72" y="24"/>
                      <a:pt x="70" y="24"/>
                    </a:cubicBezTo>
                    <a:cubicBezTo>
                      <a:pt x="67" y="23"/>
                      <a:pt x="65" y="22"/>
                      <a:pt x="62" y="22"/>
                    </a:cubicBezTo>
                    <a:cubicBezTo>
                      <a:pt x="61" y="22"/>
                      <a:pt x="59" y="21"/>
                      <a:pt x="60" y="20"/>
                    </a:cubicBezTo>
                    <a:cubicBezTo>
                      <a:pt x="62" y="17"/>
                      <a:pt x="64" y="3"/>
                      <a:pt x="63" y="0"/>
                    </a:cubicBezTo>
                    <a:cubicBezTo>
                      <a:pt x="63" y="3"/>
                      <a:pt x="60" y="17"/>
                      <a:pt x="58" y="19"/>
                    </a:cubicBezTo>
                    <a:cubicBezTo>
                      <a:pt x="55" y="25"/>
                      <a:pt x="49" y="24"/>
                      <a:pt x="44" y="24"/>
                    </a:cubicBezTo>
                    <a:cubicBezTo>
                      <a:pt x="44" y="25"/>
                      <a:pt x="43" y="25"/>
                      <a:pt x="42" y="24"/>
                    </a:cubicBezTo>
                    <a:cubicBezTo>
                      <a:pt x="42" y="23"/>
                      <a:pt x="33" y="8"/>
                      <a:pt x="32" y="7"/>
                    </a:cubicBezTo>
                    <a:cubicBezTo>
                      <a:pt x="33" y="8"/>
                      <a:pt x="40" y="25"/>
                      <a:pt x="40" y="27"/>
                    </a:cubicBezTo>
                    <a:cubicBezTo>
                      <a:pt x="40" y="27"/>
                      <a:pt x="39" y="28"/>
                      <a:pt x="39" y="29"/>
                    </a:cubicBezTo>
                    <a:cubicBezTo>
                      <a:pt x="37" y="31"/>
                      <a:pt x="34" y="32"/>
                      <a:pt x="32" y="34"/>
                    </a:cubicBezTo>
                    <a:cubicBezTo>
                      <a:pt x="29" y="35"/>
                      <a:pt x="27" y="37"/>
                      <a:pt x="26" y="39"/>
                    </a:cubicBezTo>
                    <a:cubicBezTo>
                      <a:pt x="25" y="41"/>
                      <a:pt x="22" y="43"/>
                      <a:pt x="20" y="42"/>
                    </a:cubicBezTo>
                    <a:cubicBezTo>
                      <a:pt x="19" y="42"/>
                      <a:pt x="18" y="41"/>
                      <a:pt x="17" y="41"/>
                    </a:cubicBezTo>
                    <a:cubicBezTo>
                      <a:pt x="14" y="40"/>
                      <a:pt x="14" y="40"/>
                      <a:pt x="14" y="40"/>
                    </a:cubicBezTo>
                    <a:cubicBezTo>
                      <a:pt x="9" y="39"/>
                      <a:pt x="6" y="38"/>
                      <a:pt x="8" y="40"/>
                    </a:cubicBezTo>
                    <a:cubicBezTo>
                      <a:pt x="8" y="40"/>
                      <a:pt x="7" y="40"/>
                      <a:pt x="7" y="40"/>
                    </a:cubicBezTo>
                    <a:cubicBezTo>
                      <a:pt x="4" y="41"/>
                      <a:pt x="2" y="44"/>
                      <a:pt x="0" y="47"/>
                    </a:cubicBezTo>
                    <a:cubicBezTo>
                      <a:pt x="2" y="45"/>
                      <a:pt x="5" y="43"/>
                      <a:pt x="7" y="42"/>
                    </a:cubicBezTo>
                    <a:cubicBezTo>
                      <a:pt x="8" y="42"/>
                      <a:pt x="9" y="42"/>
                      <a:pt x="9" y="42"/>
                    </a:cubicBezTo>
                    <a:cubicBezTo>
                      <a:pt x="10" y="42"/>
                      <a:pt x="13" y="42"/>
                      <a:pt x="13" y="42"/>
                    </a:cubicBezTo>
                    <a:cubicBezTo>
                      <a:pt x="16" y="43"/>
                      <a:pt x="16" y="43"/>
                      <a:pt x="16" y="43"/>
                    </a:cubicBezTo>
                    <a:cubicBezTo>
                      <a:pt x="19" y="44"/>
                      <a:pt x="21" y="44"/>
                      <a:pt x="24" y="45"/>
                    </a:cubicBezTo>
                    <a:cubicBezTo>
                      <a:pt x="24" y="45"/>
                      <a:pt x="30" y="47"/>
                      <a:pt x="32" y="49"/>
                    </a:cubicBezTo>
                    <a:cubicBezTo>
                      <a:pt x="33" y="50"/>
                      <a:pt x="33" y="50"/>
                      <a:pt x="34" y="51"/>
                    </a:cubicBezTo>
                    <a:cubicBezTo>
                      <a:pt x="34" y="51"/>
                      <a:pt x="34" y="51"/>
                      <a:pt x="34" y="51"/>
                    </a:cubicBezTo>
                    <a:cubicBezTo>
                      <a:pt x="34" y="51"/>
                      <a:pt x="34" y="52"/>
                      <a:pt x="34" y="52"/>
                    </a:cubicBezTo>
                    <a:cubicBezTo>
                      <a:pt x="34" y="52"/>
                      <a:pt x="34" y="52"/>
                      <a:pt x="34" y="52"/>
                    </a:cubicBezTo>
                    <a:cubicBezTo>
                      <a:pt x="34" y="52"/>
                      <a:pt x="34" y="52"/>
                      <a:pt x="34" y="52"/>
                    </a:cubicBezTo>
                    <a:cubicBezTo>
                      <a:pt x="34" y="56"/>
                      <a:pt x="31" y="59"/>
                      <a:pt x="29" y="62"/>
                    </a:cubicBezTo>
                    <a:cubicBezTo>
                      <a:pt x="27" y="66"/>
                      <a:pt x="27" y="69"/>
                      <a:pt x="27" y="73"/>
                    </a:cubicBezTo>
                    <a:cubicBezTo>
                      <a:pt x="27" y="69"/>
                      <a:pt x="30" y="64"/>
                      <a:pt x="33" y="61"/>
                    </a:cubicBezTo>
                    <a:cubicBezTo>
                      <a:pt x="35" y="58"/>
                      <a:pt x="38" y="57"/>
                      <a:pt x="40" y="55"/>
                    </a:cubicBezTo>
                    <a:cubicBezTo>
                      <a:pt x="44" y="56"/>
                      <a:pt x="49" y="56"/>
                      <a:pt x="52" y="56"/>
                    </a:cubicBezTo>
                    <a:cubicBezTo>
                      <a:pt x="55" y="57"/>
                      <a:pt x="58" y="60"/>
                      <a:pt x="61" y="60"/>
                    </a:cubicBezTo>
                    <a:cubicBezTo>
                      <a:pt x="62" y="60"/>
                      <a:pt x="64" y="61"/>
                      <a:pt x="66" y="61"/>
                    </a:cubicBezTo>
                    <a:cubicBezTo>
                      <a:pt x="66" y="61"/>
                      <a:pt x="66" y="61"/>
                      <a:pt x="66" y="61"/>
                    </a:cubicBezTo>
                    <a:cubicBezTo>
                      <a:pt x="67" y="61"/>
                      <a:pt x="67" y="61"/>
                      <a:pt x="68" y="61"/>
                    </a:cubicBezTo>
                    <a:cubicBezTo>
                      <a:pt x="69" y="63"/>
                      <a:pt x="69" y="66"/>
                      <a:pt x="68" y="68"/>
                    </a:cubicBezTo>
                    <a:cubicBezTo>
                      <a:pt x="68" y="73"/>
                      <a:pt x="67" y="78"/>
                      <a:pt x="69" y="82"/>
                    </a:cubicBezTo>
                    <a:cubicBezTo>
                      <a:pt x="69" y="74"/>
                      <a:pt x="69" y="65"/>
                      <a:pt x="74" y="58"/>
                    </a:cubicBezTo>
                    <a:cubicBezTo>
                      <a:pt x="75" y="57"/>
                      <a:pt x="77" y="56"/>
                      <a:pt x="78" y="56"/>
                    </a:cubicBezTo>
                    <a:cubicBezTo>
                      <a:pt x="80" y="55"/>
                      <a:pt x="83" y="54"/>
                      <a:pt x="85" y="54"/>
                    </a:cubicBezTo>
                    <a:cubicBezTo>
                      <a:pt x="88" y="53"/>
                      <a:pt x="91" y="54"/>
                      <a:pt x="93" y="55"/>
                    </a:cubicBezTo>
                    <a:cubicBezTo>
                      <a:pt x="94" y="55"/>
                      <a:pt x="95" y="55"/>
                      <a:pt x="97" y="56"/>
                    </a:cubicBezTo>
                    <a:cubicBezTo>
                      <a:pt x="101" y="56"/>
                      <a:pt x="106" y="57"/>
                      <a:pt x="108" y="61"/>
                    </a:cubicBezTo>
                    <a:cubicBezTo>
                      <a:pt x="106" y="56"/>
                      <a:pt x="102" y="54"/>
                      <a:pt x="97" y="54"/>
                    </a:cubicBezTo>
                    <a:cubicBezTo>
                      <a:pt x="96" y="53"/>
                      <a:pt x="94" y="53"/>
                      <a:pt x="93" y="53"/>
                    </a:cubicBezTo>
                    <a:cubicBezTo>
                      <a:pt x="90" y="52"/>
                      <a:pt x="88" y="48"/>
                      <a:pt x="88" y="47"/>
                    </a:cubicBezTo>
                    <a:cubicBezTo>
                      <a:pt x="89" y="44"/>
                      <a:pt x="90" y="42"/>
                      <a:pt x="90" y="40"/>
                    </a:cubicBezTo>
                    <a:cubicBezTo>
                      <a:pt x="93" y="37"/>
                      <a:pt x="97" y="36"/>
                      <a:pt x="99" y="36"/>
                    </a:cubicBezTo>
                    <a:close/>
                  </a:path>
                </a:pathLst>
              </a:custGeom>
              <a:solidFill>
                <a:srgbClr val="D9467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259" name="Freeform 473"/>
              <p:cNvSpPr>
                <a:spLocks/>
              </p:cNvSpPr>
              <p:nvPr/>
            </p:nvSpPr>
            <p:spPr bwMode="auto">
              <a:xfrm>
                <a:off x="4462" y="3227"/>
                <a:ext cx="55" cy="32"/>
              </a:xfrm>
              <a:custGeom>
                <a:avLst/>
                <a:gdLst>
                  <a:gd name="T0" fmla="*/ 0 w 22"/>
                  <a:gd name="T1" fmla="*/ 5 h 12"/>
                  <a:gd name="T2" fmla="*/ 2 w 22"/>
                  <a:gd name="T3" fmla="*/ 9 h 12"/>
                  <a:gd name="T4" fmla="*/ 7 w 22"/>
                  <a:gd name="T5" fmla="*/ 11 h 12"/>
                  <a:gd name="T6" fmla="*/ 15 w 22"/>
                  <a:gd name="T7" fmla="*/ 12 h 12"/>
                  <a:gd name="T8" fmla="*/ 21 w 22"/>
                  <a:gd name="T9" fmla="*/ 8 h 12"/>
                  <a:gd name="T10" fmla="*/ 21 w 22"/>
                  <a:gd name="T11" fmla="*/ 3 h 12"/>
                  <a:gd name="T12" fmla="*/ 15 w 22"/>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22" h="12">
                    <a:moveTo>
                      <a:pt x="0" y="5"/>
                    </a:moveTo>
                    <a:cubicBezTo>
                      <a:pt x="0" y="7"/>
                      <a:pt x="2" y="8"/>
                      <a:pt x="2" y="9"/>
                    </a:cubicBezTo>
                    <a:cubicBezTo>
                      <a:pt x="4" y="10"/>
                      <a:pt x="5" y="11"/>
                      <a:pt x="7" y="11"/>
                    </a:cubicBezTo>
                    <a:cubicBezTo>
                      <a:pt x="10" y="12"/>
                      <a:pt x="12" y="12"/>
                      <a:pt x="15" y="12"/>
                    </a:cubicBezTo>
                    <a:cubicBezTo>
                      <a:pt x="17" y="11"/>
                      <a:pt x="20" y="11"/>
                      <a:pt x="21" y="8"/>
                    </a:cubicBezTo>
                    <a:cubicBezTo>
                      <a:pt x="21" y="7"/>
                      <a:pt x="22" y="4"/>
                      <a:pt x="21" y="3"/>
                    </a:cubicBezTo>
                    <a:cubicBezTo>
                      <a:pt x="20" y="2"/>
                      <a:pt x="17" y="0"/>
                      <a:pt x="15" y="0"/>
                    </a:cubicBezTo>
                  </a:path>
                </a:pathLst>
              </a:custGeom>
              <a:solidFill>
                <a:srgbClr val="AD014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260" name="Freeform 474"/>
              <p:cNvSpPr>
                <a:spLocks/>
              </p:cNvSpPr>
              <p:nvPr/>
            </p:nvSpPr>
            <p:spPr bwMode="auto">
              <a:xfrm>
                <a:off x="4457" y="3224"/>
                <a:ext cx="50" cy="37"/>
              </a:xfrm>
              <a:custGeom>
                <a:avLst/>
                <a:gdLst>
                  <a:gd name="T0" fmla="*/ 0 w 20"/>
                  <a:gd name="T1" fmla="*/ 6 h 14"/>
                  <a:gd name="T2" fmla="*/ 8 w 20"/>
                  <a:gd name="T3" fmla="*/ 0 h 14"/>
                  <a:gd name="T4" fmla="*/ 20 w 20"/>
                  <a:gd name="T5" fmla="*/ 7 h 14"/>
                  <a:gd name="T6" fmla="*/ 0 w 20"/>
                  <a:gd name="T7" fmla="*/ 6 h 14"/>
                </a:gdLst>
                <a:ahLst/>
                <a:cxnLst>
                  <a:cxn ang="0">
                    <a:pos x="T0" y="T1"/>
                  </a:cxn>
                  <a:cxn ang="0">
                    <a:pos x="T2" y="T3"/>
                  </a:cxn>
                  <a:cxn ang="0">
                    <a:pos x="T4" y="T5"/>
                  </a:cxn>
                  <a:cxn ang="0">
                    <a:pos x="T6" y="T7"/>
                  </a:cxn>
                </a:cxnLst>
                <a:rect l="0" t="0" r="r" b="b"/>
                <a:pathLst>
                  <a:path w="20" h="14">
                    <a:moveTo>
                      <a:pt x="0" y="6"/>
                    </a:moveTo>
                    <a:cubicBezTo>
                      <a:pt x="0" y="3"/>
                      <a:pt x="2" y="0"/>
                      <a:pt x="8" y="0"/>
                    </a:cubicBezTo>
                    <a:cubicBezTo>
                      <a:pt x="15" y="0"/>
                      <a:pt x="20" y="2"/>
                      <a:pt x="20" y="7"/>
                    </a:cubicBezTo>
                    <a:cubicBezTo>
                      <a:pt x="20" y="12"/>
                      <a:pt x="0" y="14"/>
                      <a:pt x="0" y="6"/>
                    </a:cubicBezTo>
                    <a:close/>
                  </a:path>
                </a:pathLst>
              </a:custGeom>
              <a:solidFill>
                <a:srgbClr val="F5D3D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261" name="Freeform 475"/>
              <p:cNvSpPr>
                <a:spLocks/>
              </p:cNvSpPr>
              <p:nvPr/>
            </p:nvSpPr>
            <p:spPr bwMode="auto">
              <a:xfrm>
                <a:off x="4447" y="3232"/>
                <a:ext cx="107" cy="59"/>
              </a:xfrm>
              <a:custGeom>
                <a:avLst/>
                <a:gdLst>
                  <a:gd name="T0" fmla="*/ 39 w 43"/>
                  <a:gd name="T1" fmla="*/ 13 h 22"/>
                  <a:gd name="T2" fmla="*/ 40 w 43"/>
                  <a:gd name="T3" fmla="*/ 5 h 22"/>
                  <a:gd name="T4" fmla="*/ 43 w 43"/>
                  <a:gd name="T5" fmla="*/ 0 h 22"/>
                  <a:gd name="T6" fmla="*/ 39 w 43"/>
                  <a:gd name="T7" fmla="*/ 3 h 22"/>
                  <a:gd name="T8" fmla="*/ 37 w 43"/>
                  <a:gd name="T9" fmla="*/ 9 h 22"/>
                  <a:gd name="T10" fmla="*/ 28 w 43"/>
                  <a:gd name="T11" fmla="*/ 15 h 22"/>
                  <a:gd name="T12" fmla="*/ 18 w 43"/>
                  <a:gd name="T13" fmla="*/ 19 h 22"/>
                  <a:gd name="T14" fmla="*/ 11 w 43"/>
                  <a:gd name="T15" fmla="*/ 18 h 22"/>
                  <a:gd name="T16" fmla="*/ 0 w 43"/>
                  <a:gd name="T17" fmla="*/ 15 h 22"/>
                  <a:gd name="T18" fmla="*/ 6 w 43"/>
                  <a:gd name="T19" fmla="*/ 17 h 22"/>
                  <a:gd name="T20" fmla="*/ 12 w 43"/>
                  <a:gd name="T21" fmla="*/ 20 h 22"/>
                  <a:gd name="T22" fmla="*/ 21 w 43"/>
                  <a:gd name="T23" fmla="*/ 22 h 22"/>
                  <a:gd name="T24" fmla="*/ 28 w 43"/>
                  <a:gd name="T25" fmla="*/ 18 h 22"/>
                  <a:gd name="T26" fmla="*/ 39 w 43"/>
                  <a:gd name="T2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 h="22">
                    <a:moveTo>
                      <a:pt x="39" y="13"/>
                    </a:moveTo>
                    <a:cubicBezTo>
                      <a:pt x="38" y="12"/>
                      <a:pt x="40" y="7"/>
                      <a:pt x="40" y="5"/>
                    </a:cubicBezTo>
                    <a:cubicBezTo>
                      <a:pt x="40" y="2"/>
                      <a:pt x="42" y="2"/>
                      <a:pt x="43" y="0"/>
                    </a:cubicBezTo>
                    <a:cubicBezTo>
                      <a:pt x="42" y="1"/>
                      <a:pt x="40" y="2"/>
                      <a:pt x="39" y="3"/>
                    </a:cubicBezTo>
                    <a:cubicBezTo>
                      <a:pt x="38" y="5"/>
                      <a:pt x="38" y="7"/>
                      <a:pt x="37" y="9"/>
                    </a:cubicBezTo>
                    <a:cubicBezTo>
                      <a:pt x="35" y="13"/>
                      <a:pt x="32" y="13"/>
                      <a:pt x="28" y="15"/>
                    </a:cubicBezTo>
                    <a:cubicBezTo>
                      <a:pt x="24" y="16"/>
                      <a:pt x="22" y="19"/>
                      <a:pt x="18" y="19"/>
                    </a:cubicBezTo>
                    <a:cubicBezTo>
                      <a:pt x="15" y="19"/>
                      <a:pt x="13" y="18"/>
                      <a:pt x="11" y="18"/>
                    </a:cubicBezTo>
                    <a:cubicBezTo>
                      <a:pt x="8" y="17"/>
                      <a:pt x="3" y="14"/>
                      <a:pt x="0" y="15"/>
                    </a:cubicBezTo>
                    <a:cubicBezTo>
                      <a:pt x="2" y="16"/>
                      <a:pt x="4" y="16"/>
                      <a:pt x="6" y="17"/>
                    </a:cubicBezTo>
                    <a:cubicBezTo>
                      <a:pt x="8" y="18"/>
                      <a:pt x="10" y="19"/>
                      <a:pt x="12" y="20"/>
                    </a:cubicBezTo>
                    <a:cubicBezTo>
                      <a:pt x="15" y="21"/>
                      <a:pt x="17" y="22"/>
                      <a:pt x="21" y="22"/>
                    </a:cubicBezTo>
                    <a:cubicBezTo>
                      <a:pt x="24" y="21"/>
                      <a:pt x="25" y="20"/>
                      <a:pt x="28" y="18"/>
                    </a:cubicBezTo>
                    <a:cubicBezTo>
                      <a:pt x="30" y="17"/>
                      <a:pt x="37" y="12"/>
                      <a:pt x="39" y="13"/>
                    </a:cubicBezTo>
                  </a:path>
                </a:pathLst>
              </a:custGeom>
              <a:solidFill>
                <a:srgbClr val="AD014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262" name="Freeform 476"/>
              <p:cNvSpPr>
                <a:spLocks/>
              </p:cNvSpPr>
              <p:nvPr/>
            </p:nvSpPr>
            <p:spPr bwMode="auto">
              <a:xfrm>
                <a:off x="4394" y="3197"/>
                <a:ext cx="123" cy="51"/>
              </a:xfrm>
              <a:custGeom>
                <a:avLst/>
                <a:gdLst>
                  <a:gd name="T0" fmla="*/ 29 w 49"/>
                  <a:gd name="T1" fmla="*/ 0 h 19"/>
                  <a:gd name="T2" fmla="*/ 19 w 49"/>
                  <a:gd name="T3" fmla="*/ 3 h 19"/>
                  <a:gd name="T4" fmla="*/ 12 w 49"/>
                  <a:gd name="T5" fmla="*/ 7 h 19"/>
                  <a:gd name="T6" fmla="*/ 5 w 49"/>
                  <a:gd name="T7" fmla="*/ 12 h 19"/>
                  <a:gd name="T8" fmla="*/ 2 w 49"/>
                  <a:gd name="T9" fmla="*/ 15 h 19"/>
                  <a:gd name="T10" fmla="*/ 0 w 49"/>
                  <a:gd name="T11" fmla="*/ 19 h 19"/>
                  <a:gd name="T12" fmla="*/ 5 w 49"/>
                  <a:gd name="T13" fmla="*/ 15 h 19"/>
                  <a:gd name="T14" fmla="*/ 10 w 49"/>
                  <a:gd name="T15" fmla="*/ 14 h 19"/>
                  <a:gd name="T16" fmla="*/ 22 w 49"/>
                  <a:gd name="T17" fmla="*/ 6 h 19"/>
                  <a:gd name="T18" fmla="*/ 28 w 49"/>
                  <a:gd name="T19" fmla="*/ 4 h 19"/>
                  <a:gd name="T20" fmla="*/ 33 w 49"/>
                  <a:gd name="T21" fmla="*/ 3 h 19"/>
                  <a:gd name="T22" fmla="*/ 49 w 49"/>
                  <a:gd name="T23" fmla="*/ 5 h 19"/>
                  <a:gd name="T24" fmla="*/ 39 w 49"/>
                  <a:gd name="T25" fmla="*/ 1 h 19"/>
                  <a:gd name="T26" fmla="*/ 34 w 49"/>
                  <a:gd name="T27" fmla="*/ 0 h 19"/>
                  <a:gd name="T28" fmla="*/ 29 w 49"/>
                  <a:gd name="T2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 h="19">
                    <a:moveTo>
                      <a:pt x="29" y="0"/>
                    </a:moveTo>
                    <a:cubicBezTo>
                      <a:pt x="26" y="3"/>
                      <a:pt x="22" y="3"/>
                      <a:pt x="19" y="3"/>
                    </a:cubicBezTo>
                    <a:cubicBezTo>
                      <a:pt x="16" y="4"/>
                      <a:pt x="14" y="5"/>
                      <a:pt x="12" y="7"/>
                    </a:cubicBezTo>
                    <a:cubicBezTo>
                      <a:pt x="10" y="9"/>
                      <a:pt x="7" y="10"/>
                      <a:pt x="5" y="12"/>
                    </a:cubicBezTo>
                    <a:cubicBezTo>
                      <a:pt x="4" y="13"/>
                      <a:pt x="3" y="14"/>
                      <a:pt x="2" y="15"/>
                    </a:cubicBezTo>
                    <a:cubicBezTo>
                      <a:pt x="2" y="16"/>
                      <a:pt x="0" y="17"/>
                      <a:pt x="0" y="19"/>
                    </a:cubicBezTo>
                    <a:cubicBezTo>
                      <a:pt x="1" y="17"/>
                      <a:pt x="3" y="15"/>
                      <a:pt x="5" y="15"/>
                    </a:cubicBezTo>
                    <a:cubicBezTo>
                      <a:pt x="7" y="14"/>
                      <a:pt x="8" y="15"/>
                      <a:pt x="10" y="14"/>
                    </a:cubicBezTo>
                    <a:cubicBezTo>
                      <a:pt x="14" y="11"/>
                      <a:pt x="18" y="7"/>
                      <a:pt x="22" y="6"/>
                    </a:cubicBezTo>
                    <a:cubicBezTo>
                      <a:pt x="24" y="5"/>
                      <a:pt x="26" y="5"/>
                      <a:pt x="28" y="4"/>
                    </a:cubicBezTo>
                    <a:cubicBezTo>
                      <a:pt x="30" y="4"/>
                      <a:pt x="31" y="3"/>
                      <a:pt x="33" y="3"/>
                    </a:cubicBezTo>
                    <a:cubicBezTo>
                      <a:pt x="38" y="2"/>
                      <a:pt x="44" y="4"/>
                      <a:pt x="49" y="5"/>
                    </a:cubicBezTo>
                    <a:cubicBezTo>
                      <a:pt x="46" y="2"/>
                      <a:pt x="42" y="2"/>
                      <a:pt x="39" y="1"/>
                    </a:cubicBezTo>
                    <a:cubicBezTo>
                      <a:pt x="37" y="1"/>
                      <a:pt x="36" y="0"/>
                      <a:pt x="34" y="0"/>
                    </a:cubicBezTo>
                    <a:cubicBezTo>
                      <a:pt x="33" y="0"/>
                      <a:pt x="30" y="0"/>
                      <a:pt x="29" y="0"/>
                    </a:cubicBezTo>
                  </a:path>
                </a:pathLst>
              </a:custGeom>
              <a:solidFill>
                <a:srgbClr val="E7869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263" name="Freeform 477"/>
              <p:cNvSpPr>
                <a:spLocks/>
              </p:cNvSpPr>
              <p:nvPr/>
            </p:nvSpPr>
            <p:spPr bwMode="auto">
              <a:xfrm>
                <a:off x="4452" y="3192"/>
                <a:ext cx="30" cy="16"/>
              </a:xfrm>
              <a:custGeom>
                <a:avLst/>
                <a:gdLst>
                  <a:gd name="T0" fmla="*/ 12 w 12"/>
                  <a:gd name="T1" fmla="*/ 3 h 6"/>
                  <a:gd name="T2" fmla="*/ 11 w 12"/>
                  <a:gd name="T3" fmla="*/ 2 h 6"/>
                  <a:gd name="T4" fmla="*/ 9 w 12"/>
                  <a:gd name="T5" fmla="*/ 0 h 6"/>
                  <a:gd name="T6" fmla="*/ 5 w 12"/>
                  <a:gd name="T7" fmla="*/ 3 h 6"/>
                  <a:gd name="T8" fmla="*/ 0 w 12"/>
                  <a:gd name="T9" fmla="*/ 6 h 6"/>
                </a:gdLst>
                <a:ahLst/>
                <a:cxnLst>
                  <a:cxn ang="0">
                    <a:pos x="T0" y="T1"/>
                  </a:cxn>
                  <a:cxn ang="0">
                    <a:pos x="T2" y="T3"/>
                  </a:cxn>
                  <a:cxn ang="0">
                    <a:pos x="T4" y="T5"/>
                  </a:cxn>
                  <a:cxn ang="0">
                    <a:pos x="T6" y="T7"/>
                  </a:cxn>
                  <a:cxn ang="0">
                    <a:pos x="T8" y="T9"/>
                  </a:cxn>
                </a:cxnLst>
                <a:rect l="0" t="0" r="r" b="b"/>
                <a:pathLst>
                  <a:path w="12" h="6">
                    <a:moveTo>
                      <a:pt x="12" y="3"/>
                    </a:moveTo>
                    <a:cubicBezTo>
                      <a:pt x="12" y="2"/>
                      <a:pt x="11" y="2"/>
                      <a:pt x="11" y="2"/>
                    </a:cubicBezTo>
                    <a:cubicBezTo>
                      <a:pt x="10" y="1"/>
                      <a:pt x="10" y="0"/>
                      <a:pt x="9" y="0"/>
                    </a:cubicBezTo>
                    <a:cubicBezTo>
                      <a:pt x="8" y="1"/>
                      <a:pt x="6" y="2"/>
                      <a:pt x="5" y="3"/>
                    </a:cubicBezTo>
                    <a:cubicBezTo>
                      <a:pt x="3" y="4"/>
                      <a:pt x="2" y="6"/>
                      <a:pt x="0" y="6"/>
                    </a:cubicBezTo>
                  </a:path>
                </a:pathLst>
              </a:custGeom>
              <a:solidFill>
                <a:srgbClr val="E7869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264" name="Freeform 478"/>
              <p:cNvSpPr>
                <a:spLocks/>
              </p:cNvSpPr>
              <p:nvPr/>
            </p:nvSpPr>
            <p:spPr bwMode="auto">
              <a:xfrm>
                <a:off x="4464" y="3232"/>
                <a:ext cx="40" cy="19"/>
              </a:xfrm>
              <a:custGeom>
                <a:avLst/>
                <a:gdLst>
                  <a:gd name="T0" fmla="*/ 0 w 16"/>
                  <a:gd name="T1" fmla="*/ 5 h 7"/>
                  <a:gd name="T2" fmla="*/ 11 w 16"/>
                  <a:gd name="T3" fmla="*/ 7 h 7"/>
                  <a:gd name="T4" fmla="*/ 15 w 16"/>
                  <a:gd name="T5" fmla="*/ 5 h 7"/>
                  <a:gd name="T6" fmla="*/ 16 w 16"/>
                  <a:gd name="T7" fmla="*/ 2 h 7"/>
                  <a:gd name="T8" fmla="*/ 14 w 16"/>
                  <a:gd name="T9" fmla="*/ 0 h 7"/>
                  <a:gd name="T10" fmla="*/ 13 w 16"/>
                  <a:gd name="T11" fmla="*/ 3 h 7"/>
                  <a:gd name="T12" fmla="*/ 11 w 16"/>
                  <a:gd name="T13" fmla="*/ 4 h 7"/>
                  <a:gd name="T14" fmla="*/ 8 w 16"/>
                  <a:gd name="T15" fmla="*/ 6 h 7"/>
                  <a:gd name="T16" fmla="*/ 3 w 16"/>
                  <a:gd name="T17" fmla="*/ 6 h 7"/>
                  <a:gd name="T18" fmla="*/ 0 w 16"/>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7">
                    <a:moveTo>
                      <a:pt x="0" y="5"/>
                    </a:moveTo>
                    <a:cubicBezTo>
                      <a:pt x="4" y="7"/>
                      <a:pt x="8" y="7"/>
                      <a:pt x="11" y="7"/>
                    </a:cubicBezTo>
                    <a:cubicBezTo>
                      <a:pt x="13" y="7"/>
                      <a:pt x="14" y="6"/>
                      <a:pt x="15" y="5"/>
                    </a:cubicBezTo>
                    <a:cubicBezTo>
                      <a:pt x="16" y="4"/>
                      <a:pt x="16" y="3"/>
                      <a:pt x="16" y="2"/>
                    </a:cubicBezTo>
                    <a:cubicBezTo>
                      <a:pt x="15" y="0"/>
                      <a:pt x="15" y="0"/>
                      <a:pt x="14" y="0"/>
                    </a:cubicBezTo>
                    <a:cubicBezTo>
                      <a:pt x="14" y="1"/>
                      <a:pt x="14" y="2"/>
                      <a:pt x="13" y="3"/>
                    </a:cubicBezTo>
                    <a:cubicBezTo>
                      <a:pt x="12" y="4"/>
                      <a:pt x="11" y="4"/>
                      <a:pt x="11" y="4"/>
                    </a:cubicBezTo>
                    <a:cubicBezTo>
                      <a:pt x="10" y="5"/>
                      <a:pt x="9" y="5"/>
                      <a:pt x="8" y="6"/>
                    </a:cubicBezTo>
                    <a:cubicBezTo>
                      <a:pt x="7" y="6"/>
                      <a:pt x="4" y="6"/>
                      <a:pt x="3" y="6"/>
                    </a:cubicBezTo>
                    <a:cubicBezTo>
                      <a:pt x="2" y="6"/>
                      <a:pt x="1" y="5"/>
                      <a:pt x="0" y="5"/>
                    </a:cubicBezTo>
                  </a:path>
                </a:pathLst>
              </a:custGeom>
              <a:solidFill>
                <a:srgbClr val="EA9FA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265" name="Freeform 479"/>
              <p:cNvSpPr>
                <a:spLocks/>
              </p:cNvSpPr>
              <p:nvPr/>
            </p:nvSpPr>
            <p:spPr bwMode="auto">
              <a:xfrm>
                <a:off x="4462" y="3219"/>
                <a:ext cx="12" cy="16"/>
              </a:xfrm>
              <a:custGeom>
                <a:avLst/>
                <a:gdLst>
                  <a:gd name="T0" fmla="*/ 0 w 5"/>
                  <a:gd name="T1" fmla="*/ 3 h 6"/>
                  <a:gd name="T2" fmla="*/ 3 w 5"/>
                  <a:gd name="T3" fmla="*/ 0 h 6"/>
                  <a:gd name="T4" fmla="*/ 5 w 5"/>
                  <a:gd name="T5" fmla="*/ 3 h 6"/>
                  <a:gd name="T6" fmla="*/ 2 w 5"/>
                  <a:gd name="T7" fmla="*/ 6 h 6"/>
                  <a:gd name="T8" fmla="*/ 0 w 5"/>
                  <a:gd name="T9" fmla="*/ 3 h 6"/>
                </a:gdLst>
                <a:ahLst/>
                <a:cxnLst>
                  <a:cxn ang="0">
                    <a:pos x="T0" y="T1"/>
                  </a:cxn>
                  <a:cxn ang="0">
                    <a:pos x="T2" y="T3"/>
                  </a:cxn>
                  <a:cxn ang="0">
                    <a:pos x="T4" y="T5"/>
                  </a:cxn>
                  <a:cxn ang="0">
                    <a:pos x="T6" y="T7"/>
                  </a:cxn>
                  <a:cxn ang="0">
                    <a:pos x="T8" y="T9"/>
                  </a:cxn>
                </a:cxnLst>
                <a:rect l="0" t="0" r="r" b="b"/>
                <a:pathLst>
                  <a:path w="5" h="6">
                    <a:moveTo>
                      <a:pt x="0" y="3"/>
                    </a:moveTo>
                    <a:cubicBezTo>
                      <a:pt x="0" y="1"/>
                      <a:pt x="2" y="0"/>
                      <a:pt x="3" y="0"/>
                    </a:cubicBezTo>
                    <a:cubicBezTo>
                      <a:pt x="4" y="0"/>
                      <a:pt x="5" y="2"/>
                      <a:pt x="5" y="3"/>
                    </a:cubicBezTo>
                    <a:cubicBezTo>
                      <a:pt x="5" y="5"/>
                      <a:pt x="4" y="6"/>
                      <a:pt x="2" y="6"/>
                    </a:cubicBezTo>
                    <a:cubicBezTo>
                      <a:pt x="1" y="6"/>
                      <a:pt x="0" y="4"/>
                      <a:pt x="0" y="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266" name="Freeform 480"/>
              <p:cNvSpPr>
                <a:spLocks/>
              </p:cNvSpPr>
              <p:nvPr/>
            </p:nvSpPr>
            <p:spPr bwMode="auto">
              <a:xfrm>
                <a:off x="4477" y="3219"/>
                <a:ext cx="7" cy="5"/>
              </a:xfrm>
              <a:custGeom>
                <a:avLst/>
                <a:gdLst>
                  <a:gd name="T0" fmla="*/ 1 w 3"/>
                  <a:gd name="T1" fmla="*/ 1 h 2"/>
                  <a:gd name="T2" fmla="*/ 2 w 3"/>
                  <a:gd name="T3" fmla="*/ 0 h 2"/>
                  <a:gd name="T4" fmla="*/ 3 w 3"/>
                  <a:gd name="T5" fmla="*/ 1 h 2"/>
                  <a:gd name="T6" fmla="*/ 1 w 3"/>
                  <a:gd name="T7" fmla="*/ 2 h 2"/>
                  <a:gd name="T8" fmla="*/ 1 w 3"/>
                  <a:gd name="T9" fmla="*/ 1 h 2"/>
                </a:gdLst>
                <a:ahLst/>
                <a:cxnLst>
                  <a:cxn ang="0">
                    <a:pos x="T0" y="T1"/>
                  </a:cxn>
                  <a:cxn ang="0">
                    <a:pos x="T2" y="T3"/>
                  </a:cxn>
                  <a:cxn ang="0">
                    <a:pos x="T4" y="T5"/>
                  </a:cxn>
                  <a:cxn ang="0">
                    <a:pos x="T6" y="T7"/>
                  </a:cxn>
                  <a:cxn ang="0">
                    <a:pos x="T8" y="T9"/>
                  </a:cxn>
                </a:cxnLst>
                <a:rect l="0" t="0" r="r" b="b"/>
                <a:pathLst>
                  <a:path w="3" h="2">
                    <a:moveTo>
                      <a:pt x="1" y="1"/>
                    </a:moveTo>
                    <a:cubicBezTo>
                      <a:pt x="1" y="0"/>
                      <a:pt x="1" y="0"/>
                      <a:pt x="2" y="0"/>
                    </a:cubicBezTo>
                    <a:cubicBezTo>
                      <a:pt x="3" y="0"/>
                      <a:pt x="3" y="1"/>
                      <a:pt x="3" y="1"/>
                    </a:cubicBezTo>
                    <a:cubicBezTo>
                      <a:pt x="3" y="2"/>
                      <a:pt x="2" y="2"/>
                      <a:pt x="1" y="2"/>
                    </a:cubicBezTo>
                    <a:cubicBezTo>
                      <a:pt x="1" y="2"/>
                      <a:pt x="0" y="2"/>
                      <a:pt x="1" y="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267" name="Freeform 481"/>
              <p:cNvSpPr>
                <a:spLocks/>
              </p:cNvSpPr>
              <p:nvPr/>
            </p:nvSpPr>
            <p:spPr bwMode="auto">
              <a:xfrm>
                <a:off x="4454" y="3232"/>
                <a:ext cx="10" cy="11"/>
              </a:xfrm>
              <a:custGeom>
                <a:avLst/>
                <a:gdLst>
                  <a:gd name="T0" fmla="*/ 0 w 4"/>
                  <a:gd name="T1" fmla="*/ 1 h 4"/>
                  <a:gd name="T2" fmla="*/ 2 w 4"/>
                  <a:gd name="T3" fmla="*/ 0 h 4"/>
                  <a:gd name="T4" fmla="*/ 4 w 4"/>
                  <a:gd name="T5" fmla="*/ 2 h 4"/>
                  <a:gd name="T6" fmla="*/ 2 w 4"/>
                  <a:gd name="T7" fmla="*/ 3 h 4"/>
                  <a:gd name="T8" fmla="*/ 0 w 4"/>
                  <a:gd name="T9" fmla="*/ 1 h 4"/>
                </a:gdLst>
                <a:ahLst/>
                <a:cxnLst>
                  <a:cxn ang="0">
                    <a:pos x="T0" y="T1"/>
                  </a:cxn>
                  <a:cxn ang="0">
                    <a:pos x="T2" y="T3"/>
                  </a:cxn>
                  <a:cxn ang="0">
                    <a:pos x="T4" y="T5"/>
                  </a:cxn>
                  <a:cxn ang="0">
                    <a:pos x="T6" y="T7"/>
                  </a:cxn>
                  <a:cxn ang="0">
                    <a:pos x="T8" y="T9"/>
                  </a:cxn>
                </a:cxnLst>
                <a:rect l="0" t="0" r="r" b="b"/>
                <a:pathLst>
                  <a:path w="4" h="4">
                    <a:moveTo>
                      <a:pt x="0" y="1"/>
                    </a:moveTo>
                    <a:cubicBezTo>
                      <a:pt x="0" y="0"/>
                      <a:pt x="1" y="0"/>
                      <a:pt x="2" y="0"/>
                    </a:cubicBezTo>
                    <a:cubicBezTo>
                      <a:pt x="3" y="0"/>
                      <a:pt x="4" y="1"/>
                      <a:pt x="4" y="2"/>
                    </a:cubicBezTo>
                    <a:cubicBezTo>
                      <a:pt x="3" y="3"/>
                      <a:pt x="3" y="4"/>
                      <a:pt x="2" y="3"/>
                    </a:cubicBezTo>
                    <a:cubicBezTo>
                      <a:pt x="1" y="3"/>
                      <a:pt x="0" y="2"/>
                      <a:pt x="0" y="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268" name="Freeform 482"/>
              <p:cNvSpPr>
                <a:spLocks/>
              </p:cNvSpPr>
              <p:nvPr/>
            </p:nvSpPr>
            <p:spPr bwMode="auto">
              <a:xfrm>
                <a:off x="4427" y="3203"/>
                <a:ext cx="37" cy="13"/>
              </a:xfrm>
              <a:custGeom>
                <a:avLst/>
                <a:gdLst>
                  <a:gd name="T0" fmla="*/ 0 w 15"/>
                  <a:gd name="T1" fmla="*/ 5 h 5"/>
                  <a:gd name="T2" fmla="*/ 3 w 15"/>
                  <a:gd name="T3" fmla="*/ 3 h 5"/>
                  <a:gd name="T4" fmla="*/ 6 w 15"/>
                  <a:gd name="T5" fmla="*/ 2 h 5"/>
                  <a:gd name="T6" fmla="*/ 15 w 15"/>
                  <a:gd name="T7" fmla="*/ 0 h 5"/>
                  <a:gd name="T8" fmla="*/ 10 w 15"/>
                  <a:gd name="T9" fmla="*/ 2 h 5"/>
                  <a:gd name="T10" fmla="*/ 3 w 15"/>
                  <a:gd name="T11" fmla="*/ 4 h 5"/>
                </a:gdLst>
                <a:ahLst/>
                <a:cxnLst>
                  <a:cxn ang="0">
                    <a:pos x="T0" y="T1"/>
                  </a:cxn>
                  <a:cxn ang="0">
                    <a:pos x="T2" y="T3"/>
                  </a:cxn>
                  <a:cxn ang="0">
                    <a:pos x="T4" y="T5"/>
                  </a:cxn>
                  <a:cxn ang="0">
                    <a:pos x="T6" y="T7"/>
                  </a:cxn>
                  <a:cxn ang="0">
                    <a:pos x="T8" y="T9"/>
                  </a:cxn>
                  <a:cxn ang="0">
                    <a:pos x="T10" y="T11"/>
                  </a:cxn>
                </a:cxnLst>
                <a:rect l="0" t="0" r="r" b="b"/>
                <a:pathLst>
                  <a:path w="15" h="5">
                    <a:moveTo>
                      <a:pt x="0" y="5"/>
                    </a:moveTo>
                    <a:cubicBezTo>
                      <a:pt x="1" y="5"/>
                      <a:pt x="2" y="4"/>
                      <a:pt x="3" y="3"/>
                    </a:cubicBezTo>
                    <a:cubicBezTo>
                      <a:pt x="4" y="2"/>
                      <a:pt x="5" y="2"/>
                      <a:pt x="6" y="2"/>
                    </a:cubicBezTo>
                    <a:cubicBezTo>
                      <a:pt x="9" y="1"/>
                      <a:pt x="13" y="2"/>
                      <a:pt x="15" y="0"/>
                    </a:cubicBezTo>
                    <a:cubicBezTo>
                      <a:pt x="13" y="1"/>
                      <a:pt x="12" y="2"/>
                      <a:pt x="10" y="2"/>
                    </a:cubicBezTo>
                    <a:cubicBezTo>
                      <a:pt x="7" y="2"/>
                      <a:pt x="5" y="2"/>
                      <a:pt x="3" y="4"/>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269" name="Freeform 483"/>
              <p:cNvSpPr>
                <a:spLocks noEditPoints="1"/>
              </p:cNvSpPr>
              <p:nvPr/>
            </p:nvSpPr>
            <p:spPr bwMode="auto">
              <a:xfrm>
                <a:off x="4329" y="3133"/>
                <a:ext cx="300" cy="219"/>
              </a:xfrm>
              <a:custGeom>
                <a:avLst/>
                <a:gdLst>
                  <a:gd name="T0" fmla="*/ 27 w 120"/>
                  <a:gd name="T1" fmla="*/ 73 h 82"/>
                  <a:gd name="T2" fmla="*/ 99 w 120"/>
                  <a:gd name="T3" fmla="*/ 36 h 82"/>
                  <a:gd name="T4" fmla="*/ 100 w 120"/>
                  <a:gd name="T5" fmla="*/ 33 h 82"/>
                  <a:gd name="T6" fmla="*/ 81 w 120"/>
                  <a:gd name="T7" fmla="*/ 28 h 82"/>
                  <a:gd name="T8" fmla="*/ 90 w 120"/>
                  <a:gd name="T9" fmla="*/ 17 h 82"/>
                  <a:gd name="T10" fmla="*/ 95 w 120"/>
                  <a:gd name="T11" fmla="*/ 8 h 82"/>
                  <a:gd name="T12" fmla="*/ 88 w 120"/>
                  <a:gd name="T13" fmla="*/ 16 h 82"/>
                  <a:gd name="T14" fmla="*/ 70 w 120"/>
                  <a:gd name="T15" fmla="*/ 24 h 82"/>
                  <a:gd name="T16" fmla="*/ 60 w 120"/>
                  <a:gd name="T17" fmla="*/ 20 h 82"/>
                  <a:gd name="T18" fmla="*/ 58 w 120"/>
                  <a:gd name="T19" fmla="*/ 19 h 82"/>
                  <a:gd name="T20" fmla="*/ 42 w 120"/>
                  <a:gd name="T21" fmla="*/ 24 h 82"/>
                  <a:gd name="T22" fmla="*/ 40 w 120"/>
                  <a:gd name="T23" fmla="*/ 27 h 82"/>
                  <a:gd name="T24" fmla="*/ 32 w 120"/>
                  <a:gd name="T25" fmla="*/ 34 h 82"/>
                  <a:gd name="T26" fmla="*/ 20 w 120"/>
                  <a:gd name="T27" fmla="*/ 42 h 82"/>
                  <a:gd name="T28" fmla="*/ 14 w 120"/>
                  <a:gd name="T29" fmla="*/ 40 h 82"/>
                  <a:gd name="T30" fmla="*/ 7 w 120"/>
                  <a:gd name="T31" fmla="*/ 40 h 82"/>
                  <a:gd name="T32" fmla="*/ 7 w 120"/>
                  <a:gd name="T33" fmla="*/ 42 h 82"/>
                  <a:gd name="T34" fmla="*/ 13 w 120"/>
                  <a:gd name="T35" fmla="*/ 42 h 82"/>
                  <a:gd name="T36" fmla="*/ 24 w 120"/>
                  <a:gd name="T37" fmla="*/ 45 h 82"/>
                  <a:gd name="T38" fmla="*/ 34 w 120"/>
                  <a:gd name="T39" fmla="*/ 51 h 82"/>
                  <a:gd name="T40" fmla="*/ 34 w 120"/>
                  <a:gd name="T41" fmla="*/ 52 h 82"/>
                  <a:gd name="T42" fmla="*/ 34 w 120"/>
                  <a:gd name="T43" fmla="*/ 52 h 82"/>
                  <a:gd name="T44" fmla="*/ 27 w 120"/>
                  <a:gd name="T45" fmla="*/ 73 h 82"/>
                  <a:gd name="T46" fmla="*/ 40 w 120"/>
                  <a:gd name="T47" fmla="*/ 55 h 82"/>
                  <a:gd name="T48" fmla="*/ 61 w 120"/>
                  <a:gd name="T49" fmla="*/ 60 h 82"/>
                  <a:gd name="T50" fmla="*/ 66 w 120"/>
                  <a:gd name="T51" fmla="*/ 61 h 82"/>
                  <a:gd name="T52" fmla="*/ 68 w 120"/>
                  <a:gd name="T53" fmla="*/ 68 h 82"/>
                  <a:gd name="T54" fmla="*/ 74 w 120"/>
                  <a:gd name="T55" fmla="*/ 58 h 82"/>
                  <a:gd name="T56" fmla="*/ 85 w 120"/>
                  <a:gd name="T57" fmla="*/ 54 h 82"/>
                  <a:gd name="T58" fmla="*/ 97 w 120"/>
                  <a:gd name="T59" fmla="*/ 56 h 82"/>
                  <a:gd name="T60" fmla="*/ 97 w 120"/>
                  <a:gd name="T61" fmla="*/ 54 h 82"/>
                  <a:gd name="T62" fmla="*/ 88 w 120"/>
                  <a:gd name="T63" fmla="*/ 47 h 82"/>
                  <a:gd name="T64" fmla="*/ 99 w 120"/>
                  <a:gd name="T65" fmla="*/ 3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82">
                    <a:moveTo>
                      <a:pt x="27" y="76"/>
                    </a:moveTo>
                    <a:cubicBezTo>
                      <a:pt x="27" y="75"/>
                      <a:pt x="27" y="74"/>
                      <a:pt x="27" y="73"/>
                    </a:cubicBezTo>
                    <a:cubicBezTo>
                      <a:pt x="27" y="74"/>
                      <a:pt x="27" y="75"/>
                      <a:pt x="27" y="76"/>
                    </a:cubicBezTo>
                    <a:close/>
                    <a:moveTo>
                      <a:pt x="99" y="36"/>
                    </a:moveTo>
                    <a:cubicBezTo>
                      <a:pt x="107" y="33"/>
                      <a:pt x="114" y="32"/>
                      <a:pt x="120" y="34"/>
                    </a:cubicBezTo>
                    <a:cubicBezTo>
                      <a:pt x="114" y="32"/>
                      <a:pt x="108" y="31"/>
                      <a:pt x="100" y="33"/>
                    </a:cubicBezTo>
                    <a:cubicBezTo>
                      <a:pt x="97" y="34"/>
                      <a:pt x="92" y="33"/>
                      <a:pt x="90" y="33"/>
                    </a:cubicBezTo>
                    <a:cubicBezTo>
                      <a:pt x="87" y="32"/>
                      <a:pt x="83" y="30"/>
                      <a:pt x="81" y="28"/>
                    </a:cubicBezTo>
                    <a:cubicBezTo>
                      <a:pt x="78" y="27"/>
                      <a:pt x="81" y="26"/>
                      <a:pt x="82" y="26"/>
                    </a:cubicBezTo>
                    <a:cubicBezTo>
                      <a:pt x="87" y="23"/>
                      <a:pt x="88" y="20"/>
                      <a:pt x="90" y="17"/>
                    </a:cubicBezTo>
                    <a:cubicBezTo>
                      <a:pt x="91" y="15"/>
                      <a:pt x="91" y="15"/>
                      <a:pt x="91" y="15"/>
                    </a:cubicBezTo>
                    <a:cubicBezTo>
                      <a:pt x="92" y="13"/>
                      <a:pt x="93" y="9"/>
                      <a:pt x="95" y="8"/>
                    </a:cubicBezTo>
                    <a:cubicBezTo>
                      <a:pt x="93" y="9"/>
                      <a:pt x="90" y="12"/>
                      <a:pt x="89" y="14"/>
                    </a:cubicBezTo>
                    <a:cubicBezTo>
                      <a:pt x="88" y="16"/>
                      <a:pt x="88" y="16"/>
                      <a:pt x="88" y="16"/>
                    </a:cubicBezTo>
                    <a:cubicBezTo>
                      <a:pt x="86" y="19"/>
                      <a:pt x="85" y="21"/>
                      <a:pt x="80" y="24"/>
                    </a:cubicBezTo>
                    <a:cubicBezTo>
                      <a:pt x="77" y="25"/>
                      <a:pt x="72" y="24"/>
                      <a:pt x="70" y="24"/>
                    </a:cubicBezTo>
                    <a:cubicBezTo>
                      <a:pt x="67" y="23"/>
                      <a:pt x="65" y="22"/>
                      <a:pt x="62" y="22"/>
                    </a:cubicBezTo>
                    <a:cubicBezTo>
                      <a:pt x="61" y="22"/>
                      <a:pt x="59" y="21"/>
                      <a:pt x="60" y="20"/>
                    </a:cubicBezTo>
                    <a:cubicBezTo>
                      <a:pt x="62" y="17"/>
                      <a:pt x="64" y="3"/>
                      <a:pt x="63" y="0"/>
                    </a:cubicBezTo>
                    <a:cubicBezTo>
                      <a:pt x="63" y="3"/>
                      <a:pt x="60" y="17"/>
                      <a:pt x="58" y="19"/>
                    </a:cubicBezTo>
                    <a:cubicBezTo>
                      <a:pt x="55" y="25"/>
                      <a:pt x="49" y="24"/>
                      <a:pt x="44" y="24"/>
                    </a:cubicBezTo>
                    <a:cubicBezTo>
                      <a:pt x="44" y="25"/>
                      <a:pt x="43" y="25"/>
                      <a:pt x="42" y="24"/>
                    </a:cubicBezTo>
                    <a:cubicBezTo>
                      <a:pt x="42" y="23"/>
                      <a:pt x="33" y="8"/>
                      <a:pt x="32" y="7"/>
                    </a:cubicBezTo>
                    <a:cubicBezTo>
                      <a:pt x="33" y="8"/>
                      <a:pt x="40" y="25"/>
                      <a:pt x="40" y="27"/>
                    </a:cubicBezTo>
                    <a:cubicBezTo>
                      <a:pt x="40" y="27"/>
                      <a:pt x="39" y="28"/>
                      <a:pt x="39" y="29"/>
                    </a:cubicBezTo>
                    <a:cubicBezTo>
                      <a:pt x="37" y="31"/>
                      <a:pt x="34" y="32"/>
                      <a:pt x="32" y="34"/>
                    </a:cubicBezTo>
                    <a:cubicBezTo>
                      <a:pt x="29" y="35"/>
                      <a:pt x="27" y="37"/>
                      <a:pt x="26" y="39"/>
                    </a:cubicBezTo>
                    <a:cubicBezTo>
                      <a:pt x="25" y="41"/>
                      <a:pt x="22" y="43"/>
                      <a:pt x="20" y="42"/>
                    </a:cubicBezTo>
                    <a:cubicBezTo>
                      <a:pt x="19" y="42"/>
                      <a:pt x="18" y="41"/>
                      <a:pt x="17" y="41"/>
                    </a:cubicBezTo>
                    <a:cubicBezTo>
                      <a:pt x="14" y="40"/>
                      <a:pt x="14" y="40"/>
                      <a:pt x="14" y="40"/>
                    </a:cubicBezTo>
                    <a:cubicBezTo>
                      <a:pt x="9" y="39"/>
                      <a:pt x="6" y="38"/>
                      <a:pt x="8" y="40"/>
                    </a:cubicBezTo>
                    <a:cubicBezTo>
                      <a:pt x="8" y="40"/>
                      <a:pt x="7" y="40"/>
                      <a:pt x="7" y="40"/>
                    </a:cubicBezTo>
                    <a:cubicBezTo>
                      <a:pt x="4" y="41"/>
                      <a:pt x="2" y="44"/>
                      <a:pt x="0" y="47"/>
                    </a:cubicBezTo>
                    <a:cubicBezTo>
                      <a:pt x="2" y="45"/>
                      <a:pt x="5" y="43"/>
                      <a:pt x="7" y="42"/>
                    </a:cubicBezTo>
                    <a:cubicBezTo>
                      <a:pt x="8" y="42"/>
                      <a:pt x="9" y="42"/>
                      <a:pt x="9" y="42"/>
                    </a:cubicBezTo>
                    <a:cubicBezTo>
                      <a:pt x="10" y="42"/>
                      <a:pt x="13" y="42"/>
                      <a:pt x="13" y="42"/>
                    </a:cubicBezTo>
                    <a:cubicBezTo>
                      <a:pt x="16" y="43"/>
                      <a:pt x="16" y="43"/>
                      <a:pt x="16" y="43"/>
                    </a:cubicBezTo>
                    <a:cubicBezTo>
                      <a:pt x="19" y="44"/>
                      <a:pt x="21" y="44"/>
                      <a:pt x="24" y="45"/>
                    </a:cubicBezTo>
                    <a:cubicBezTo>
                      <a:pt x="24" y="45"/>
                      <a:pt x="30" y="47"/>
                      <a:pt x="32" y="49"/>
                    </a:cubicBezTo>
                    <a:cubicBezTo>
                      <a:pt x="33" y="50"/>
                      <a:pt x="33" y="50"/>
                      <a:pt x="34" y="51"/>
                    </a:cubicBezTo>
                    <a:cubicBezTo>
                      <a:pt x="34" y="51"/>
                      <a:pt x="34" y="51"/>
                      <a:pt x="34" y="51"/>
                    </a:cubicBezTo>
                    <a:cubicBezTo>
                      <a:pt x="34" y="51"/>
                      <a:pt x="34" y="52"/>
                      <a:pt x="34" y="52"/>
                    </a:cubicBezTo>
                    <a:cubicBezTo>
                      <a:pt x="34" y="52"/>
                      <a:pt x="34" y="52"/>
                      <a:pt x="34" y="52"/>
                    </a:cubicBezTo>
                    <a:cubicBezTo>
                      <a:pt x="34" y="52"/>
                      <a:pt x="34" y="52"/>
                      <a:pt x="34" y="52"/>
                    </a:cubicBezTo>
                    <a:cubicBezTo>
                      <a:pt x="34" y="56"/>
                      <a:pt x="31" y="59"/>
                      <a:pt x="29" y="62"/>
                    </a:cubicBezTo>
                    <a:cubicBezTo>
                      <a:pt x="27" y="66"/>
                      <a:pt x="27" y="69"/>
                      <a:pt x="27" y="73"/>
                    </a:cubicBezTo>
                    <a:cubicBezTo>
                      <a:pt x="27" y="69"/>
                      <a:pt x="30" y="64"/>
                      <a:pt x="33" y="61"/>
                    </a:cubicBezTo>
                    <a:cubicBezTo>
                      <a:pt x="35" y="58"/>
                      <a:pt x="38" y="57"/>
                      <a:pt x="40" y="55"/>
                    </a:cubicBezTo>
                    <a:cubicBezTo>
                      <a:pt x="44" y="56"/>
                      <a:pt x="49" y="56"/>
                      <a:pt x="52" y="56"/>
                    </a:cubicBezTo>
                    <a:cubicBezTo>
                      <a:pt x="55" y="57"/>
                      <a:pt x="58" y="60"/>
                      <a:pt x="61" y="60"/>
                    </a:cubicBezTo>
                    <a:cubicBezTo>
                      <a:pt x="62" y="60"/>
                      <a:pt x="64" y="61"/>
                      <a:pt x="66" y="61"/>
                    </a:cubicBezTo>
                    <a:cubicBezTo>
                      <a:pt x="66" y="61"/>
                      <a:pt x="66" y="61"/>
                      <a:pt x="66" y="61"/>
                    </a:cubicBezTo>
                    <a:cubicBezTo>
                      <a:pt x="67" y="61"/>
                      <a:pt x="67" y="61"/>
                      <a:pt x="68" y="61"/>
                    </a:cubicBezTo>
                    <a:cubicBezTo>
                      <a:pt x="69" y="63"/>
                      <a:pt x="69" y="66"/>
                      <a:pt x="68" y="68"/>
                    </a:cubicBezTo>
                    <a:cubicBezTo>
                      <a:pt x="68" y="73"/>
                      <a:pt x="67" y="78"/>
                      <a:pt x="69" y="82"/>
                    </a:cubicBezTo>
                    <a:cubicBezTo>
                      <a:pt x="69" y="74"/>
                      <a:pt x="69" y="65"/>
                      <a:pt x="74" y="58"/>
                    </a:cubicBezTo>
                    <a:cubicBezTo>
                      <a:pt x="75" y="57"/>
                      <a:pt x="77" y="56"/>
                      <a:pt x="78" y="56"/>
                    </a:cubicBezTo>
                    <a:cubicBezTo>
                      <a:pt x="80" y="55"/>
                      <a:pt x="83" y="54"/>
                      <a:pt x="85" y="54"/>
                    </a:cubicBezTo>
                    <a:cubicBezTo>
                      <a:pt x="88" y="53"/>
                      <a:pt x="91" y="54"/>
                      <a:pt x="93" y="55"/>
                    </a:cubicBezTo>
                    <a:cubicBezTo>
                      <a:pt x="94" y="55"/>
                      <a:pt x="95" y="55"/>
                      <a:pt x="97" y="56"/>
                    </a:cubicBezTo>
                    <a:cubicBezTo>
                      <a:pt x="101" y="56"/>
                      <a:pt x="106" y="57"/>
                      <a:pt x="108" y="61"/>
                    </a:cubicBezTo>
                    <a:cubicBezTo>
                      <a:pt x="106" y="56"/>
                      <a:pt x="102" y="54"/>
                      <a:pt x="97" y="54"/>
                    </a:cubicBezTo>
                    <a:cubicBezTo>
                      <a:pt x="96" y="53"/>
                      <a:pt x="94" y="53"/>
                      <a:pt x="93" y="53"/>
                    </a:cubicBezTo>
                    <a:cubicBezTo>
                      <a:pt x="90" y="52"/>
                      <a:pt x="88" y="48"/>
                      <a:pt x="88" y="47"/>
                    </a:cubicBezTo>
                    <a:cubicBezTo>
                      <a:pt x="89" y="44"/>
                      <a:pt x="90" y="42"/>
                      <a:pt x="90" y="40"/>
                    </a:cubicBezTo>
                    <a:cubicBezTo>
                      <a:pt x="93" y="37"/>
                      <a:pt x="97" y="36"/>
                      <a:pt x="99" y="36"/>
                    </a:cubicBezTo>
                    <a:close/>
                  </a:path>
                </a:pathLst>
              </a:custGeom>
              <a:noFill/>
              <a:ln w="7938" cap="rnd">
                <a:solidFill>
                  <a:srgbClr val="4C001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270" name="Freeform 484"/>
              <p:cNvSpPr>
                <a:spLocks/>
              </p:cNvSpPr>
              <p:nvPr/>
            </p:nvSpPr>
            <p:spPr bwMode="auto">
              <a:xfrm>
                <a:off x="4677" y="3011"/>
                <a:ext cx="135" cy="88"/>
              </a:xfrm>
              <a:custGeom>
                <a:avLst/>
                <a:gdLst>
                  <a:gd name="T0" fmla="*/ 53 w 54"/>
                  <a:gd name="T1" fmla="*/ 32 h 33"/>
                  <a:gd name="T2" fmla="*/ 53 w 54"/>
                  <a:gd name="T3" fmla="*/ 7 h 33"/>
                  <a:gd name="T4" fmla="*/ 54 w 54"/>
                  <a:gd name="T5" fmla="*/ 7 h 33"/>
                  <a:gd name="T6" fmla="*/ 11 w 54"/>
                  <a:gd name="T7" fmla="*/ 1 h 33"/>
                  <a:gd name="T8" fmla="*/ 1 w 54"/>
                  <a:gd name="T9" fmla="*/ 12 h 33"/>
                  <a:gd name="T10" fmla="*/ 8 w 54"/>
                  <a:gd name="T11" fmla="*/ 25 h 33"/>
                  <a:gd name="T12" fmla="*/ 54 w 54"/>
                  <a:gd name="T13" fmla="*/ 33 h 33"/>
                  <a:gd name="T14" fmla="*/ 53 w 54"/>
                  <a:gd name="T15" fmla="*/ 32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33">
                    <a:moveTo>
                      <a:pt x="53" y="32"/>
                    </a:moveTo>
                    <a:cubicBezTo>
                      <a:pt x="53" y="7"/>
                      <a:pt x="53" y="7"/>
                      <a:pt x="53" y="7"/>
                    </a:cubicBezTo>
                    <a:cubicBezTo>
                      <a:pt x="54" y="7"/>
                      <a:pt x="54" y="7"/>
                      <a:pt x="54" y="7"/>
                    </a:cubicBezTo>
                    <a:cubicBezTo>
                      <a:pt x="11" y="1"/>
                      <a:pt x="11" y="1"/>
                      <a:pt x="11" y="1"/>
                    </a:cubicBezTo>
                    <a:cubicBezTo>
                      <a:pt x="4" y="0"/>
                      <a:pt x="2" y="5"/>
                      <a:pt x="1" y="12"/>
                    </a:cubicBezTo>
                    <a:cubicBezTo>
                      <a:pt x="0" y="18"/>
                      <a:pt x="1" y="24"/>
                      <a:pt x="8" y="25"/>
                    </a:cubicBezTo>
                    <a:cubicBezTo>
                      <a:pt x="54" y="33"/>
                      <a:pt x="54" y="33"/>
                      <a:pt x="54" y="33"/>
                    </a:cubicBezTo>
                    <a:lnTo>
                      <a:pt x="53" y="32"/>
                    </a:lnTo>
                    <a:close/>
                  </a:path>
                </a:pathLst>
              </a:custGeom>
              <a:noFill/>
              <a:ln w="7938" cap="rnd">
                <a:solidFill>
                  <a:srgbClr val="333333"/>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271" name="Freeform 485"/>
              <p:cNvSpPr>
                <a:spLocks/>
              </p:cNvSpPr>
              <p:nvPr/>
            </p:nvSpPr>
            <p:spPr bwMode="auto">
              <a:xfrm>
                <a:off x="4809" y="3019"/>
                <a:ext cx="52" cy="77"/>
              </a:xfrm>
              <a:custGeom>
                <a:avLst/>
                <a:gdLst>
                  <a:gd name="T0" fmla="*/ 15 w 21"/>
                  <a:gd name="T1" fmla="*/ 2 h 29"/>
                  <a:gd name="T2" fmla="*/ 0 w 21"/>
                  <a:gd name="T3" fmla="*/ 4 h 29"/>
                  <a:gd name="T4" fmla="*/ 0 w 21"/>
                  <a:gd name="T5" fmla="*/ 28 h 29"/>
                  <a:gd name="T6" fmla="*/ 1 w 21"/>
                  <a:gd name="T7" fmla="*/ 29 h 29"/>
                  <a:gd name="T8" fmla="*/ 2 w 21"/>
                  <a:gd name="T9" fmla="*/ 29 h 29"/>
                  <a:gd name="T10" fmla="*/ 1 w 21"/>
                  <a:gd name="T11" fmla="*/ 29 h 29"/>
                  <a:gd name="T12" fmla="*/ 1 w 21"/>
                  <a:gd name="T13" fmla="*/ 29 h 29"/>
                  <a:gd name="T14" fmla="*/ 18 w 21"/>
                  <a:gd name="T15" fmla="*/ 21 h 29"/>
                  <a:gd name="T16" fmla="*/ 15 w 21"/>
                  <a:gd name="T17" fmla="*/ 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9">
                    <a:moveTo>
                      <a:pt x="15" y="2"/>
                    </a:moveTo>
                    <a:cubicBezTo>
                      <a:pt x="11" y="0"/>
                      <a:pt x="6" y="3"/>
                      <a:pt x="0" y="4"/>
                    </a:cubicBezTo>
                    <a:cubicBezTo>
                      <a:pt x="0" y="28"/>
                      <a:pt x="0" y="28"/>
                      <a:pt x="0" y="28"/>
                    </a:cubicBezTo>
                    <a:cubicBezTo>
                      <a:pt x="1" y="29"/>
                      <a:pt x="1" y="29"/>
                      <a:pt x="1" y="29"/>
                    </a:cubicBezTo>
                    <a:cubicBezTo>
                      <a:pt x="2" y="29"/>
                      <a:pt x="2" y="29"/>
                      <a:pt x="2" y="29"/>
                    </a:cubicBezTo>
                    <a:cubicBezTo>
                      <a:pt x="1" y="29"/>
                      <a:pt x="1" y="29"/>
                      <a:pt x="1" y="29"/>
                    </a:cubicBezTo>
                    <a:cubicBezTo>
                      <a:pt x="1" y="29"/>
                      <a:pt x="1" y="29"/>
                      <a:pt x="1" y="29"/>
                    </a:cubicBezTo>
                    <a:cubicBezTo>
                      <a:pt x="1" y="29"/>
                      <a:pt x="15" y="27"/>
                      <a:pt x="18" y="21"/>
                    </a:cubicBezTo>
                    <a:cubicBezTo>
                      <a:pt x="21" y="16"/>
                      <a:pt x="19" y="4"/>
                      <a:pt x="15" y="2"/>
                    </a:cubicBezTo>
                    <a:close/>
                  </a:path>
                </a:pathLst>
              </a:custGeom>
              <a:noFill/>
              <a:ln w="7938" cap="rnd">
                <a:solidFill>
                  <a:srgbClr val="333333"/>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272" name="Freeform 486"/>
              <p:cNvSpPr>
                <a:spLocks/>
              </p:cNvSpPr>
              <p:nvPr/>
            </p:nvSpPr>
            <p:spPr bwMode="auto">
              <a:xfrm>
                <a:off x="4082" y="2971"/>
                <a:ext cx="217" cy="56"/>
              </a:xfrm>
              <a:custGeom>
                <a:avLst/>
                <a:gdLst>
                  <a:gd name="T0" fmla="*/ 0 w 87"/>
                  <a:gd name="T1" fmla="*/ 21 h 21"/>
                  <a:gd name="T2" fmla="*/ 26 w 87"/>
                  <a:gd name="T3" fmla="*/ 8 h 21"/>
                  <a:gd name="T4" fmla="*/ 76 w 87"/>
                  <a:gd name="T5" fmla="*/ 1 h 21"/>
                  <a:gd name="T6" fmla="*/ 86 w 87"/>
                  <a:gd name="T7" fmla="*/ 6 h 21"/>
                </a:gdLst>
                <a:ahLst/>
                <a:cxnLst>
                  <a:cxn ang="0">
                    <a:pos x="T0" y="T1"/>
                  </a:cxn>
                  <a:cxn ang="0">
                    <a:pos x="T2" y="T3"/>
                  </a:cxn>
                  <a:cxn ang="0">
                    <a:pos x="T4" y="T5"/>
                  </a:cxn>
                  <a:cxn ang="0">
                    <a:pos x="T6" y="T7"/>
                  </a:cxn>
                </a:cxnLst>
                <a:rect l="0" t="0" r="r" b="b"/>
                <a:pathLst>
                  <a:path w="87" h="21">
                    <a:moveTo>
                      <a:pt x="0" y="21"/>
                    </a:moveTo>
                    <a:cubicBezTo>
                      <a:pt x="10" y="10"/>
                      <a:pt x="14" y="11"/>
                      <a:pt x="26" y="8"/>
                    </a:cubicBezTo>
                    <a:cubicBezTo>
                      <a:pt x="38" y="6"/>
                      <a:pt x="66" y="0"/>
                      <a:pt x="76" y="1"/>
                    </a:cubicBezTo>
                    <a:cubicBezTo>
                      <a:pt x="87" y="2"/>
                      <a:pt x="86" y="6"/>
                      <a:pt x="86" y="6"/>
                    </a:cubicBezTo>
                  </a:path>
                </a:pathLst>
              </a:custGeom>
              <a:noFill/>
              <a:ln w="7938" cap="rnd">
                <a:solidFill>
                  <a:srgbClr val="333333"/>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273" name="Freeform 487"/>
              <p:cNvSpPr>
                <a:spLocks/>
              </p:cNvSpPr>
              <p:nvPr/>
            </p:nvSpPr>
            <p:spPr bwMode="auto">
              <a:xfrm>
                <a:off x="4282" y="2963"/>
                <a:ext cx="225" cy="50"/>
              </a:xfrm>
              <a:custGeom>
                <a:avLst/>
                <a:gdLst>
                  <a:gd name="T0" fmla="*/ 0 w 90"/>
                  <a:gd name="T1" fmla="*/ 19 h 19"/>
                  <a:gd name="T2" fmla="*/ 14 w 90"/>
                  <a:gd name="T3" fmla="*/ 5 h 19"/>
                  <a:gd name="T4" fmla="*/ 41 w 90"/>
                  <a:gd name="T5" fmla="*/ 1 h 19"/>
                  <a:gd name="T6" fmla="*/ 75 w 90"/>
                  <a:gd name="T7" fmla="*/ 1 h 19"/>
                  <a:gd name="T8" fmla="*/ 90 w 90"/>
                  <a:gd name="T9" fmla="*/ 9 h 19"/>
                </a:gdLst>
                <a:ahLst/>
                <a:cxnLst>
                  <a:cxn ang="0">
                    <a:pos x="T0" y="T1"/>
                  </a:cxn>
                  <a:cxn ang="0">
                    <a:pos x="T2" y="T3"/>
                  </a:cxn>
                  <a:cxn ang="0">
                    <a:pos x="T4" y="T5"/>
                  </a:cxn>
                  <a:cxn ang="0">
                    <a:pos x="T6" y="T7"/>
                  </a:cxn>
                  <a:cxn ang="0">
                    <a:pos x="T8" y="T9"/>
                  </a:cxn>
                </a:cxnLst>
                <a:rect l="0" t="0" r="r" b="b"/>
                <a:pathLst>
                  <a:path w="90" h="19">
                    <a:moveTo>
                      <a:pt x="0" y="19"/>
                    </a:moveTo>
                    <a:cubicBezTo>
                      <a:pt x="6" y="9"/>
                      <a:pt x="7" y="7"/>
                      <a:pt x="14" y="5"/>
                    </a:cubicBezTo>
                    <a:cubicBezTo>
                      <a:pt x="22" y="2"/>
                      <a:pt x="30" y="2"/>
                      <a:pt x="41" y="1"/>
                    </a:cubicBezTo>
                    <a:cubicBezTo>
                      <a:pt x="52" y="1"/>
                      <a:pt x="67" y="1"/>
                      <a:pt x="75" y="1"/>
                    </a:cubicBezTo>
                    <a:cubicBezTo>
                      <a:pt x="88" y="0"/>
                      <a:pt x="90" y="9"/>
                      <a:pt x="90" y="9"/>
                    </a:cubicBezTo>
                  </a:path>
                </a:pathLst>
              </a:custGeom>
              <a:noFill/>
              <a:ln w="7938" cap="rnd">
                <a:solidFill>
                  <a:srgbClr val="333333"/>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274" name="Freeform 488"/>
              <p:cNvSpPr>
                <a:spLocks/>
              </p:cNvSpPr>
              <p:nvPr/>
            </p:nvSpPr>
            <p:spPr bwMode="auto">
              <a:xfrm>
                <a:off x="4487" y="2963"/>
                <a:ext cx="227" cy="45"/>
              </a:xfrm>
              <a:custGeom>
                <a:avLst/>
                <a:gdLst>
                  <a:gd name="T0" fmla="*/ 0 w 91"/>
                  <a:gd name="T1" fmla="*/ 17 h 17"/>
                  <a:gd name="T2" fmla="*/ 28 w 91"/>
                  <a:gd name="T3" fmla="*/ 1 h 17"/>
                  <a:gd name="T4" fmla="*/ 83 w 91"/>
                  <a:gd name="T5" fmla="*/ 4 h 17"/>
                  <a:gd name="T6" fmla="*/ 91 w 91"/>
                  <a:gd name="T7" fmla="*/ 15 h 17"/>
                </a:gdLst>
                <a:ahLst/>
                <a:cxnLst>
                  <a:cxn ang="0">
                    <a:pos x="T0" y="T1"/>
                  </a:cxn>
                  <a:cxn ang="0">
                    <a:pos x="T2" y="T3"/>
                  </a:cxn>
                  <a:cxn ang="0">
                    <a:pos x="T4" y="T5"/>
                  </a:cxn>
                  <a:cxn ang="0">
                    <a:pos x="T6" y="T7"/>
                  </a:cxn>
                </a:cxnLst>
                <a:rect l="0" t="0" r="r" b="b"/>
                <a:pathLst>
                  <a:path w="91" h="17">
                    <a:moveTo>
                      <a:pt x="0" y="17"/>
                    </a:moveTo>
                    <a:cubicBezTo>
                      <a:pt x="5" y="11"/>
                      <a:pt x="17" y="2"/>
                      <a:pt x="28" y="1"/>
                    </a:cubicBezTo>
                    <a:cubicBezTo>
                      <a:pt x="38" y="1"/>
                      <a:pt x="67" y="0"/>
                      <a:pt x="83" y="4"/>
                    </a:cubicBezTo>
                    <a:cubicBezTo>
                      <a:pt x="90" y="5"/>
                      <a:pt x="91" y="15"/>
                      <a:pt x="91" y="15"/>
                    </a:cubicBezTo>
                  </a:path>
                </a:pathLst>
              </a:custGeom>
              <a:noFill/>
              <a:ln w="7938" cap="rnd">
                <a:solidFill>
                  <a:srgbClr val="333333"/>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275" name="Freeform 489"/>
              <p:cNvSpPr>
                <a:spLocks/>
              </p:cNvSpPr>
              <p:nvPr/>
            </p:nvSpPr>
            <p:spPr bwMode="auto">
              <a:xfrm>
                <a:off x="4692" y="2995"/>
                <a:ext cx="152" cy="26"/>
              </a:xfrm>
              <a:custGeom>
                <a:avLst/>
                <a:gdLst>
                  <a:gd name="T0" fmla="*/ 0 w 61"/>
                  <a:gd name="T1" fmla="*/ 8 h 10"/>
                  <a:gd name="T2" fmla="*/ 20 w 61"/>
                  <a:gd name="T3" fmla="*/ 2 h 10"/>
                  <a:gd name="T4" fmla="*/ 61 w 61"/>
                  <a:gd name="T5" fmla="*/ 10 h 10"/>
                </a:gdLst>
                <a:ahLst/>
                <a:cxnLst>
                  <a:cxn ang="0">
                    <a:pos x="T0" y="T1"/>
                  </a:cxn>
                  <a:cxn ang="0">
                    <a:pos x="T2" y="T3"/>
                  </a:cxn>
                  <a:cxn ang="0">
                    <a:pos x="T4" y="T5"/>
                  </a:cxn>
                </a:cxnLst>
                <a:rect l="0" t="0" r="r" b="b"/>
                <a:pathLst>
                  <a:path w="61" h="10">
                    <a:moveTo>
                      <a:pt x="0" y="8"/>
                    </a:moveTo>
                    <a:cubicBezTo>
                      <a:pt x="7" y="2"/>
                      <a:pt x="14" y="3"/>
                      <a:pt x="20" y="2"/>
                    </a:cubicBezTo>
                    <a:cubicBezTo>
                      <a:pt x="30" y="0"/>
                      <a:pt x="59" y="7"/>
                      <a:pt x="61" y="10"/>
                    </a:cubicBezTo>
                  </a:path>
                </a:pathLst>
              </a:custGeom>
              <a:noFill/>
              <a:ln w="7938" cap="rnd">
                <a:solidFill>
                  <a:srgbClr val="333333"/>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276" name="Freeform 490"/>
              <p:cNvSpPr>
                <a:spLocks/>
              </p:cNvSpPr>
              <p:nvPr/>
            </p:nvSpPr>
            <p:spPr bwMode="auto">
              <a:xfrm>
                <a:off x="4499" y="2976"/>
                <a:ext cx="28" cy="3"/>
              </a:xfrm>
              <a:custGeom>
                <a:avLst/>
                <a:gdLst>
                  <a:gd name="T0" fmla="*/ 0 w 11"/>
                  <a:gd name="T1" fmla="*/ 0 h 1"/>
                  <a:gd name="T2" fmla="*/ 11 w 11"/>
                  <a:gd name="T3" fmla="*/ 0 h 1"/>
                </a:gdLst>
                <a:ahLst/>
                <a:cxnLst>
                  <a:cxn ang="0">
                    <a:pos x="T0" y="T1"/>
                  </a:cxn>
                  <a:cxn ang="0">
                    <a:pos x="T2" y="T3"/>
                  </a:cxn>
                </a:cxnLst>
                <a:rect l="0" t="0" r="r" b="b"/>
                <a:pathLst>
                  <a:path w="11" h="1">
                    <a:moveTo>
                      <a:pt x="0" y="0"/>
                    </a:moveTo>
                    <a:cubicBezTo>
                      <a:pt x="5" y="1"/>
                      <a:pt x="11" y="0"/>
                      <a:pt x="11" y="0"/>
                    </a:cubicBezTo>
                  </a:path>
                </a:pathLst>
              </a:custGeom>
              <a:noFill/>
              <a:ln w="7938" cap="rnd">
                <a:solidFill>
                  <a:srgbClr val="333333"/>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277" name="Freeform 491"/>
              <p:cNvSpPr>
                <a:spLocks/>
              </p:cNvSpPr>
              <p:nvPr/>
            </p:nvSpPr>
            <p:spPr bwMode="auto">
              <a:xfrm>
                <a:off x="4564" y="2923"/>
                <a:ext cx="190" cy="40"/>
              </a:xfrm>
              <a:custGeom>
                <a:avLst/>
                <a:gdLst>
                  <a:gd name="T0" fmla="*/ 0 w 76"/>
                  <a:gd name="T1" fmla="*/ 15 h 15"/>
                  <a:gd name="T2" fmla="*/ 24 w 76"/>
                  <a:gd name="T3" fmla="*/ 3 h 15"/>
                  <a:gd name="T4" fmla="*/ 66 w 76"/>
                  <a:gd name="T5" fmla="*/ 3 h 15"/>
                  <a:gd name="T6" fmla="*/ 76 w 76"/>
                  <a:gd name="T7" fmla="*/ 9 h 15"/>
                </a:gdLst>
                <a:ahLst/>
                <a:cxnLst>
                  <a:cxn ang="0">
                    <a:pos x="T0" y="T1"/>
                  </a:cxn>
                  <a:cxn ang="0">
                    <a:pos x="T2" y="T3"/>
                  </a:cxn>
                  <a:cxn ang="0">
                    <a:pos x="T4" y="T5"/>
                  </a:cxn>
                  <a:cxn ang="0">
                    <a:pos x="T6" y="T7"/>
                  </a:cxn>
                </a:cxnLst>
                <a:rect l="0" t="0" r="r" b="b"/>
                <a:pathLst>
                  <a:path w="76" h="15">
                    <a:moveTo>
                      <a:pt x="0" y="15"/>
                    </a:moveTo>
                    <a:cubicBezTo>
                      <a:pt x="4" y="10"/>
                      <a:pt x="14" y="4"/>
                      <a:pt x="24" y="3"/>
                    </a:cubicBezTo>
                    <a:cubicBezTo>
                      <a:pt x="33" y="3"/>
                      <a:pt x="54" y="0"/>
                      <a:pt x="66" y="3"/>
                    </a:cubicBezTo>
                    <a:cubicBezTo>
                      <a:pt x="72" y="4"/>
                      <a:pt x="74" y="7"/>
                      <a:pt x="76" y="9"/>
                    </a:cubicBezTo>
                  </a:path>
                </a:pathLst>
              </a:custGeom>
              <a:noFill/>
              <a:ln w="7938" cap="rnd">
                <a:solidFill>
                  <a:srgbClr val="333333"/>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278" name="Freeform 492"/>
              <p:cNvSpPr>
                <a:spLocks/>
              </p:cNvSpPr>
              <p:nvPr/>
            </p:nvSpPr>
            <p:spPr bwMode="auto">
              <a:xfrm>
                <a:off x="4854" y="2963"/>
                <a:ext cx="147" cy="104"/>
              </a:xfrm>
              <a:custGeom>
                <a:avLst/>
                <a:gdLst>
                  <a:gd name="T0" fmla="*/ 25 w 59"/>
                  <a:gd name="T1" fmla="*/ 10 h 39"/>
                  <a:gd name="T2" fmla="*/ 47 w 59"/>
                  <a:gd name="T3" fmla="*/ 2 h 39"/>
                  <a:gd name="T4" fmla="*/ 58 w 59"/>
                  <a:gd name="T5" fmla="*/ 15 h 39"/>
                  <a:gd name="T6" fmla="*/ 44 w 59"/>
                  <a:gd name="T7" fmla="*/ 22 h 39"/>
                  <a:gd name="T8" fmla="*/ 18 w 59"/>
                  <a:gd name="T9" fmla="*/ 37 h 39"/>
                  <a:gd name="T10" fmla="*/ 1 w 59"/>
                  <a:gd name="T11" fmla="*/ 34 h 39"/>
                  <a:gd name="T12" fmla="*/ 5 w 59"/>
                  <a:gd name="T13" fmla="*/ 21 h 39"/>
                  <a:gd name="T14" fmla="*/ 25 w 59"/>
                  <a:gd name="T15" fmla="*/ 10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39">
                    <a:moveTo>
                      <a:pt x="25" y="10"/>
                    </a:moveTo>
                    <a:cubicBezTo>
                      <a:pt x="33" y="7"/>
                      <a:pt x="39" y="4"/>
                      <a:pt x="47" y="2"/>
                    </a:cubicBezTo>
                    <a:cubicBezTo>
                      <a:pt x="56" y="0"/>
                      <a:pt x="59" y="10"/>
                      <a:pt x="58" y="15"/>
                    </a:cubicBezTo>
                    <a:cubicBezTo>
                      <a:pt x="56" y="20"/>
                      <a:pt x="54" y="18"/>
                      <a:pt x="44" y="22"/>
                    </a:cubicBezTo>
                    <a:cubicBezTo>
                      <a:pt x="34" y="26"/>
                      <a:pt x="28" y="35"/>
                      <a:pt x="18" y="37"/>
                    </a:cubicBezTo>
                    <a:cubicBezTo>
                      <a:pt x="8" y="39"/>
                      <a:pt x="2" y="38"/>
                      <a:pt x="1" y="34"/>
                    </a:cubicBezTo>
                    <a:cubicBezTo>
                      <a:pt x="0" y="29"/>
                      <a:pt x="2" y="23"/>
                      <a:pt x="5" y="21"/>
                    </a:cubicBezTo>
                    <a:cubicBezTo>
                      <a:pt x="10" y="14"/>
                      <a:pt x="18" y="12"/>
                      <a:pt x="25" y="10"/>
                    </a:cubicBezTo>
                    <a:close/>
                  </a:path>
                </a:pathLst>
              </a:custGeom>
              <a:solidFill>
                <a:srgbClr val="FEE49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279" name="Freeform 493"/>
              <p:cNvSpPr>
                <a:spLocks/>
              </p:cNvSpPr>
              <p:nvPr/>
            </p:nvSpPr>
            <p:spPr bwMode="auto">
              <a:xfrm>
                <a:off x="4991" y="2923"/>
                <a:ext cx="138" cy="80"/>
              </a:xfrm>
              <a:custGeom>
                <a:avLst/>
                <a:gdLst>
                  <a:gd name="T0" fmla="*/ 3 w 55"/>
                  <a:gd name="T1" fmla="*/ 14 h 30"/>
                  <a:gd name="T2" fmla="*/ 4 w 55"/>
                  <a:gd name="T3" fmla="*/ 26 h 30"/>
                  <a:gd name="T4" fmla="*/ 15 w 55"/>
                  <a:gd name="T5" fmla="*/ 28 h 30"/>
                  <a:gd name="T6" fmla="*/ 43 w 55"/>
                  <a:gd name="T7" fmla="*/ 20 h 30"/>
                  <a:gd name="T8" fmla="*/ 53 w 55"/>
                  <a:gd name="T9" fmla="*/ 14 h 30"/>
                  <a:gd name="T10" fmla="*/ 47 w 55"/>
                  <a:gd name="T11" fmla="*/ 0 h 30"/>
                  <a:gd name="T12" fmla="*/ 23 w 55"/>
                  <a:gd name="T13" fmla="*/ 5 h 30"/>
                  <a:gd name="T14" fmla="*/ 3 w 55"/>
                  <a:gd name="T15" fmla="*/ 14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30">
                    <a:moveTo>
                      <a:pt x="3" y="14"/>
                    </a:moveTo>
                    <a:cubicBezTo>
                      <a:pt x="1" y="19"/>
                      <a:pt x="0" y="22"/>
                      <a:pt x="4" y="26"/>
                    </a:cubicBezTo>
                    <a:cubicBezTo>
                      <a:pt x="7" y="29"/>
                      <a:pt x="7" y="30"/>
                      <a:pt x="15" y="28"/>
                    </a:cubicBezTo>
                    <a:cubicBezTo>
                      <a:pt x="23" y="26"/>
                      <a:pt x="34" y="24"/>
                      <a:pt x="43" y="20"/>
                    </a:cubicBezTo>
                    <a:cubicBezTo>
                      <a:pt x="53" y="17"/>
                      <a:pt x="52" y="16"/>
                      <a:pt x="53" y="14"/>
                    </a:cubicBezTo>
                    <a:cubicBezTo>
                      <a:pt x="55" y="11"/>
                      <a:pt x="55" y="1"/>
                      <a:pt x="47" y="0"/>
                    </a:cubicBezTo>
                    <a:cubicBezTo>
                      <a:pt x="39" y="0"/>
                      <a:pt x="32" y="3"/>
                      <a:pt x="23" y="5"/>
                    </a:cubicBezTo>
                    <a:cubicBezTo>
                      <a:pt x="14" y="7"/>
                      <a:pt x="5" y="9"/>
                      <a:pt x="3" y="14"/>
                    </a:cubicBezTo>
                    <a:close/>
                  </a:path>
                </a:pathLst>
              </a:custGeom>
              <a:solidFill>
                <a:srgbClr val="FEE49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280" name="Freeform 494"/>
              <p:cNvSpPr>
                <a:spLocks/>
              </p:cNvSpPr>
              <p:nvPr/>
            </p:nvSpPr>
            <p:spPr bwMode="auto">
              <a:xfrm>
                <a:off x="4854" y="2963"/>
                <a:ext cx="147" cy="104"/>
              </a:xfrm>
              <a:custGeom>
                <a:avLst/>
                <a:gdLst>
                  <a:gd name="T0" fmla="*/ 25 w 59"/>
                  <a:gd name="T1" fmla="*/ 10 h 39"/>
                  <a:gd name="T2" fmla="*/ 47 w 59"/>
                  <a:gd name="T3" fmla="*/ 2 h 39"/>
                  <a:gd name="T4" fmla="*/ 58 w 59"/>
                  <a:gd name="T5" fmla="*/ 15 h 39"/>
                  <a:gd name="T6" fmla="*/ 44 w 59"/>
                  <a:gd name="T7" fmla="*/ 22 h 39"/>
                  <a:gd name="T8" fmla="*/ 18 w 59"/>
                  <a:gd name="T9" fmla="*/ 37 h 39"/>
                  <a:gd name="T10" fmla="*/ 1 w 59"/>
                  <a:gd name="T11" fmla="*/ 34 h 39"/>
                  <a:gd name="T12" fmla="*/ 5 w 59"/>
                  <a:gd name="T13" fmla="*/ 21 h 39"/>
                  <a:gd name="T14" fmla="*/ 25 w 59"/>
                  <a:gd name="T15" fmla="*/ 10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39">
                    <a:moveTo>
                      <a:pt x="25" y="10"/>
                    </a:moveTo>
                    <a:cubicBezTo>
                      <a:pt x="33" y="7"/>
                      <a:pt x="39" y="4"/>
                      <a:pt x="47" y="2"/>
                    </a:cubicBezTo>
                    <a:cubicBezTo>
                      <a:pt x="56" y="0"/>
                      <a:pt x="59" y="10"/>
                      <a:pt x="58" y="15"/>
                    </a:cubicBezTo>
                    <a:cubicBezTo>
                      <a:pt x="56" y="20"/>
                      <a:pt x="54" y="18"/>
                      <a:pt x="44" y="22"/>
                    </a:cubicBezTo>
                    <a:cubicBezTo>
                      <a:pt x="34" y="26"/>
                      <a:pt x="28" y="35"/>
                      <a:pt x="18" y="37"/>
                    </a:cubicBezTo>
                    <a:cubicBezTo>
                      <a:pt x="8" y="39"/>
                      <a:pt x="2" y="38"/>
                      <a:pt x="1" y="34"/>
                    </a:cubicBezTo>
                    <a:cubicBezTo>
                      <a:pt x="0" y="29"/>
                      <a:pt x="2" y="23"/>
                      <a:pt x="5" y="21"/>
                    </a:cubicBezTo>
                    <a:cubicBezTo>
                      <a:pt x="10" y="14"/>
                      <a:pt x="18" y="12"/>
                      <a:pt x="25" y="10"/>
                    </a:cubicBezTo>
                    <a:close/>
                  </a:path>
                </a:pathLst>
              </a:custGeom>
              <a:noFill/>
              <a:ln w="7938" cap="rnd">
                <a:solidFill>
                  <a:srgbClr val="333333"/>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281" name="Freeform 495"/>
              <p:cNvSpPr>
                <a:spLocks/>
              </p:cNvSpPr>
              <p:nvPr/>
            </p:nvSpPr>
            <p:spPr bwMode="auto">
              <a:xfrm>
                <a:off x="4991" y="2923"/>
                <a:ext cx="138" cy="80"/>
              </a:xfrm>
              <a:custGeom>
                <a:avLst/>
                <a:gdLst>
                  <a:gd name="T0" fmla="*/ 3 w 55"/>
                  <a:gd name="T1" fmla="*/ 14 h 30"/>
                  <a:gd name="T2" fmla="*/ 4 w 55"/>
                  <a:gd name="T3" fmla="*/ 26 h 30"/>
                  <a:gd name="T4" fmla="*/ 15 w 55"/>
                  <a:gd name="T5" fmla="*/ 28 h 30"/>
                  <a:gd name="T6" fmla="*/ 43 w 55"/>
                  <a:gd name="T7" fmla="*/ 20 h 30"/>
                  <a:gd name="T8" fmla="*/ 53 w 55"/>
                  <a:gd name="T9" fmla="*/ 14 h 30"/>
                  <a:gd name="T10" fmla="*/ 47 w 55"/>
                  <a:gd name="T11" fmla="*/ 0 h 30"/>
                  <a:gd name="T12" fmla="*/ 23 w 55"/>
                  <a:gd name="T13" fmla="*/ 5 h 30"/>
                  <a:gd name="T14" fmla="*/ 3 w 55"/>
                  <a:gd name="T15" fmla="*/ 14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30">
                    <a:moveTo>
                      <a:pt x="3" y="14"/>
                    </a:moveTo>
                    <a:cubicBezTo>
                      <a:pt x="1" y="19"/>
                      <a:pt x="0" y="22"/>
                      <a:pt x="4" y="26"/>
                    </a:cubicBezTo>
                    <a:cubicBezTo>
                      <a:pt x="7" y="29"/>
                      <a:pt x="7" y="30"/>
                      <a:pt x="15" y="28"/>
                    </a:cubicBezTo>
                    <a:cubicBezTo>
                      <a:pt x="23" y="26"/>
                      <a:pt x="34" y="24"/>
                      <a:pt x="43" y="20"/>
                    </a:cubicBezTo>
                    <a:cubicBezTo>
                      <a:pt x="53" y="17"/>
                      <a:pt x="52" y="16"/>
                      <a:pt x="53" y="14"/>
                    </a:cubicBezTo>
                    <a:cubicBezTo>
                      <a:pt x="55" y="11"/>
                      <a:pt x="55" y="1"/>
                      <a:pt x="47" y="0"/>
                    </a:cubicBezTo>
                    <a:cubicBezTo>
                      <a:pt x="39" y="0"/>
                      <a:pt x="32" y="3"/>
                      <a:pt x="23" y="5"/>
                    </a:cubicBezTo>
                    <a:cubicBezTo>
                      <a:pt x="14" y="7"/>
                      <a:pt x="5" y="9"/>
                      <a:pt x="3" y="14"/>
                    </a:cubicBezTo>
                    <a:close/>
                  </a:path>
                </a:pathLst>
              </a:custGeom>
              <a:noFill/>
              <a:ln w="7938" cap="rnd">
                <a:solidFill>
                  <a:srgbClr val="333333"/>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282" name="Freeform 496"/>
              <p:cNvSpPr>
                <a:spLocks/>
              </p:cNvSpPr>
              <p:nvPr/>
            </p:nvSpPr>
            <p:spPr bwMode="auto">
              <a:xfrm>
                <a:off x="4802" y="2947"/>
                <a:ext cx="179" cy="56"/>
              </a:xfrm>
              <a:custGeom>
                <a:avLst/>
                <a:gdLst>
                  <a:gd name="T0" fmla="*/ 0 w 72"/>
                  <a:gd name="T1" fmla="*/ 21 h 21"/>
                  <a:gd name="T2" fmla="*/ 30 w 72"/>
                  <a:gd name="T3" fmla="*/ 4 h 21"/>
                  <a:gd name="T4" fmla="*/ 72 w 72"/>
                  <a:gd name="T5" fmla="*/ 8 h 21"/>
                </a:gdLst>
                <a:ahLst/>
                <a:cxnLst>
                  <a:cxn ang="0">
                    <a:pos x="T0" y="T1"/>
                  </a:cxn>
                  <a:cxn ang="0">
                    <a:pos x="T2" y="T3"/>
                  </a:cxn>
                  <a:cxn ang="0">
                    <a:pos x="T4" y="T5"/>
                  </a:cxn>
                </a:cxnLst>
                <a:rect l="0" t="0" r="r" b="b"/>
                <a:pathLst>
                  <a:path w="72" h="21">
                    <a:moveTo>
                      <a:pt x="0" y="21"/>
                    </a:moveTo>
                    <a:cubicBezTo>
                      <a:pt x="9" y="12"/>
                      <a:pt x="21" y="8"/>
                      <a:pt x="30" y="4"/>
                    </a:cubicBezTo>
                    <a:cubicBezTo>
                      <a:pt x="40" y="0"/>
                      <a:pt x="67" y="5"/>
                      <a:pt x="72" y="8"/>
                    </a:cubicBezTo>
                  </a:path>
                </a:pathLst>
              </a:custGeom>
              <a:noFill/>
              <a:ln w="7938" cap="rnd">
                <a:solidFill>
                  <a:srgbClr val="333333"/>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283" name="Freeform 497"/>
              <p:cNvSpPr>
                <a:spLocks/>
              </p:cNvSpPr>
              <p:nvPr/>
            </p:nvSpPr>
            <p:spPr bwMode="auto">
              <a:xfrm>
                <a:off x="4909" y="2915"/>
                <a:ext cx="200" cy="40"/>
              </a:xfrm>
              <a:custGeom>
                <a:avLst/>
                <a:gdLst>
                  <a:gd name="T0" fmla="*/ 0 w 80"/>
                  <a:gd name="T1" fmla="*/ 15 h 15"/>
                  <a:gd name="T2" fmla="*/ 42 w 80"/>
                  <a:gd name="T3" fmla="*/ 0 h 15"/>
                  <a:gd name="T4" fmla="*/ 80 w 80"/>
                  <a:gd name="T5" fmla="*/ 3 h 15"/>
                </a:gdLst>
                <a:ahLst/>
                <a:cxnLst>
                  <a:cxn ang="0">
                    <a:pos x="T0" y="T1"/>
                  </a:cxn>
                  <a:cxn ang="0">
                    <a:pos x="T2" y="T3"/>
                  </a:cxn>
                  <a:cxn ang="0">
                    <a:pos x="T4" y="T5"/>
                  </a:cxn>
                </a:cxnLst>
                <a:rect l="0" t="0" r="r" b="b"/>
                <a:pathLst>
                  <a:path w="80" h="15">
                    <a:moveTo>
                      <a:pt x="0" y="15"/>
                    </a:moveTo>
                    <a:cubicBezTo>
                      <a:pt x="5" y="9"/>
                      <a:pt x="31" y="0"/>
                      <a:pt x="42" y="0"/>
                    </a:cubicBezTo>
                    <a:cubicBezTo>
                      <a:pt x="52" y="0"/>
                      <a:pt x="74" y="1"/>
                      <a:pt x="80" y="3"/>
                    </a:cubicBezTo>
                  </a:path>
                </a:pathLst>
              </a:custGeom>
              <a:noFill/>
              <a:ln w="7938" cap="rnd">
                <a:solidFill>
                  <a:srgbClr val="333333"/>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284" name="Freeform 498"/>
              <p:cNvSpPr>
                <a:spLocks/>
              </p:cNvSpPr>
              <p:nvPr/>
            </p:nvSpPr>
            <p:spPr bwMode="auto">
              <a:xfrm>
                <a:off x="4702" y="2936"/>
                <a:ext cx="169" cy="43"/>
              </a:xfrm>
              <a:custGeom>
                <a:avLst/>
                <a:gdLst>
                  <a:gd name="T0" fmla="*/ 0 w 68"/>
                  <a:gd name="T1" fmla="*/ 16 h 16"/>
                  <a:gd name="T2" fmla="*/ 32 w 68"/>
                  <a:gd name="T3" fmla="*/ 2 h 16"/>
                  <a:gd name="T4" fmla="*/ 68 w 68"/>
                  <a:gd name="T5" fmla="*/ 8 h 16"/>
                </a:gdLst>
                <a:ahLst/>
                <a:cxnLst>
                  <a:cxn ang="0">
                    <a:pos x="T0" y="T1"/>
                  </a:cxn>
                  <a:cxn ang="0">
                    <a:pos x="T2" y="T3"/>
                  </a:cxn>
                  <a:cxn ang="0">
                    <a:pos x="T4" y="T5"/>
                  </a:cxn>
                </a:cxnLst>
                <a:rect l="0" t="0" r="r" b="b"/>
                <a:pathLst>
                  <a:path w="68" h="16">
                    <a:moveTo>
                      <a:pt x="0" y="16"/>
                    </a:moveTo>
                    <a:cubicBezTo>
                      <a:pt x="9" y="7"/>
                      <a:pt x="21" y="3"/>
                      <a:pt x="32" y="2"/>
                    </a:cubicBezTo>
                    <a:cubicBezTo>
                      <a:pt x="42" y="0"/>
                      <a:pt x="66" y="5"/>
                      <a:pt x="68" y="8"/>
                    </a:cubicBezTo>
                  </a:path>
                </a:pathLst>
              </a:custGeom>
              <a:noFill/>
              <a:ln w="7938" cap="rnd">
                <a:solidFill>
                  <a:srgbClr val="333333"/>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285" name="Freeform 499"/>
              <p:cNvSpPr>
                <a:spLocks/>
              </p:cNvSpPr>
              <p:nvPr/>
            </p:nvSpPr>
            <p:spPr bwMode="auto">
              <a:xfrm>
                <a:off x="4712" y="2995"/>
                <a:ext cx="15" cy="5"/>
              </a:xfrm>
              <a:custGeom>
                <a:avLst/>
                <a:gdLst>
                  <a:gd name="T0" fmla="*/ 0 w 6"/>
                  <a:gd name="T1" fmla="*/ 0 h 2"/>
                  <a:gd name="T2" fmla="*/ 6 w 6"/>
                  <a:gd name="T3" fmla="*/ 2 h 2"/>
                </a:gdLst>
                <a:ahLst/>
                <a:cxnLst>
                  <a:cxn ang="0">
                    <a:pos x="T0" y="T1"/>
                  </a:cxn>
                  <a:cxn ang="0">
                    <a:pos x="T2" y="T3"/>
                  </a:cxn>
                </a:cxnLst>
                <a:rect l="0" t="0" r="r" b="b"/>
                <a:pathLst>
                  <a:path w="6" h="2">
                    <a:moveTo>
                      <a:pt x="0" y="0"/>
                    </a:moveTo>
                    <a:cubicBezTo>
                      <a:pt x="2" y="2"/>
                      <a:pt x="4" y="2"/>
                      <a:pt x="6" y="2"/>
                    </a:cubicBezTo>
                  </a:path>
                </a:pathLst>
              </a:custGeom>
              <a:noFill/>
              <a:ln w="7938" cap="rnd">
                <a:solidFill>
                  <a:srgbClr val="333333"/>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286" name="Freeform 500"/>
              <p:cNvSpPr>
                <a:spLocks/>
              </p:cNvSpPr>
              <p:nvPr/>
            </p:nvSpPr>
            <p:spPr bwMode="auto">
              <a:xfrm>
                <a:off x="4787" y="2907"/>
                <a:ext cx="177" cy="32"/>
              </a:xfrm>
              <a:custGeom>
                <a:avLst/>
                <a:gdLst>
                  <a:gd name="T0" fmla="*/ 0 w 71"/>
                  <a:gd name="T1" fmla="*/ 12 h 12"/>
                  <a:gd name="T2" fmla="*/ 27 w 71"/>
                  <a:gd name="T3" fmla="*/ 1 h 12"/>
                  <a:gd name="T4" fmla="*/ 66 w 71"/>
                  <a:gd name="T5" fmla="*/ 3 h 12"/>
                  <a:gd name="T6" fmla="*/ 71 w 71"/>
                  <a:gd name="T7" fmla="*/ 7 h 12"/>
                </a:gdLst>
                <a:ahLst/>
                <a:cxnLst>
                  <a:cxn ang="0">
                    <a:pos x="T0" y="T1"/>
                  </a:cxn>
                  <a:cxn ang="0">
                    <a:pos x="T2" y="T3"/>
                  </a:cxn>
                  <a:cxn ang="0">
                    <a:pos x="T4" y="T5"/>
                  </a:cxn>
                  <a:cxn ang="0">
                    <a:pos x="T6" y="T7"/>
                  </a:cxn>
                </a:cxnLst>
                <a:rect l="0" t="0" r="r" b="b"/>
                <a:pathLst>
                  <a:path w="71" h="12">
                    <a:moveTo>
                      <a:pt x="0" y="12"/>
                    </a:moveTo>
                    <a:cubicBezTo>
                      <a:pt x="4" y="5"/>
                      <a:pt x="15" y="2"/>
                      <a:pt x="27" y="1"/>
                    </a:cubicBezTo>
                    <a:cubicBezTo>
                      <a:pt x="39" y="0"/>
                      <a:pt x="61" y="2"/>
                      <a:pt x="66" y="3"/>
                    </a:cubicBezTo>
                    <a:cubicBezTo>
                      <a:pt x="71" y="3"/>
                      <a:pt x="71" y="7"/>
                      <a:pt x="71" y="7"/>
                    </a:cubicBezTo>
                  </a:path>
                </a:pathLst>
              </a:custGeom>
              <a:noFill/>
              <a:ln w="7938" cap="rnd">
                <a:solidFill>
                  <a:srgbClr val="333333"/>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287" name="Freeform 501"/>
              <p:cNvSpPr>
                <a:spLocks/>
              </p:cNvSpPr>
              <p:nvPr/>
            </p:nvSpPr>
            <p:spPr bwMode="auto">
              <a:xfrm>
                <a:off x="4427" y="2928"/>
                <a:ext cx="160" cy="35"/>
              </a:xfrm>
              <a:custGeom>
                <a:avLst/>
                <a:gdLst>
                  <a:gd name="T0" fmla="*/ 0 w 64"/>
                  <a:gd name="T1" fmla="*/ 13 h 13"/>
                  <a:gd name="T2" fmla="*/ 31 w 64"/>
                  <a:gd name="T3" fmla="*/ 1 h 13"/>
                  <a:gd name="T4" fmla="*/ 59 w 64"/>
                  <a:gd name="T5" fmla="*/ 1 h 13"/>
                  <a:gd name="T6" fmla="*/ 64 w 64"/>
                  <a:gd name="T7" fmla="*/ 5 h 13"/>
                </a:gdLst>
                <a:ahLst/>
                <a:cxnLst>
                  <a:cxn ang="0">
                    <a:pos x="T0" y="T1"/>
                  </a:cxn>
                  <a:cxn ang="0">
                    <a:pos x="T2" y="T3"/>
                  </a:cxn>
                  <a:cxn ang="0">
                    <a:pos x="T4" y="T5"/>
                  </a:cxn>
                  <a:cxn ang="0">
                    <a:pos x="T6" y="T7"/>
                  </a:cxn>
                </a:cxnLst>
                <a:rect l="0" t="0" r="r" b="b"/>
                <a:pathLst>
                  <a:path w="64" h="13">
                    <a:moveTo>
                      <a:pt x="0" y="13"/>
                    </a:moveTo>
                    <a:cubicBezTo>
                      <a:pt x="2" y="5"/>
                      <a:pt x="9" y="2"/>
                      <a:pt x="31" y="1"/>
                    </a:cubicBezTo>
                    <a:cubicBezTo>
                      <a:pt x="53" y="0"/>
                      <a:pt x="57" y="1"/>
                      <a:pt x="59" y="1"/>
                    </a:cubicBezTo>
                    <a:cubicBezTo>
                      <a:pt x="64" y="2"/>
                      <a:pt x="64" y="5"/>
                      <a:pt x="64" y="5"/>
                    </a:cubicBezTo>
                  </a:path>
                </a:pathLst>
              </a:custGeom>
              <a:noFill/>
              <a:ln w="7938" cap="rnd">
                <a:solidFill>
                  <a:srgbClr val="333333"/>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288" name="Freeform 502"/>
              <p:cNvSpPr>
                <a:spLocks/>
              </p:cNvSpPr>
              <p:nvPr/>
            </p:nvSpPr>
            <p:spPr bwMode="auto">
              <a:xfrm>
                <a:off x="4207" y="2939"/>
                <a:ext cx="177" cy="40"/>
              </a:xfrm>
              <a:custGeom>
                <a:avLst/>
                <a:gdLst>
                  <a:gd name="T0" fmla="*/ 0 w 71"/>
                  <a:gd name="T1" fmla="*/ 15 h 15"/>
                  <a:gd name="T2" fmla="*/ 39 w 71"/>
                  <a:gd name="T3" fmla="*/ 4 h 15"/>
                  <a:gd name="T4" fmla="*/ 71 w 71"/>
                  <a:gd name="T5" fmla="*/ 10 h 15"/>
                </a:gdLst>
                <a:ahLst/>
                <a:cxnLst>
                  <a:cxn ang="0">
                    <a:pos x="T0" y="T1"/>
                  </a:cxn>
                  <a:cxn ang="0">
                    <a:pos x="T2" y="T3"/>
                  </a:cxn>
                  <a:cxn ang="0">
                    <a:pos x="T4" y="T5"/>
                  </a:cxn>
                </a:cxnLst>
                <a:rect l="0" t="0" r="r" b="b"/>
                <a:pathLst>
                  <a:path w="71" h="15">
                    <a:moveTo>
                      <a:pt x="0" y="15"/>
                    </a:moveTo>
                    <a:cubicBezTo>
                      <a:pt x="4" y="7"/>
                      <a:pt x="25" y="5"/>
                      <a:pt x="39" y="4"/>
                    </a:cubicBezTo>
                    <a:cubicBezTo>
                      <a:pt x="53" y="2"/>
                      <a:pt x="70" y="0"/>
                      <a:pt x="71" y="10"/>
                    </a:cubicBezTo>
                  </a:path>
                </a:pathLst>
              </a:custGeom>
              <a:noFill/>
              <a:ln w="7938" cap="rnd">
                <a:solidFill>
                  <a:srgbClr val="333333"/>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289" name="Freeform 503"/>
              <p:cNvSpPr>
                <a:spLocks/>
              </p:cNvSpPr>
              <p:nvPr/>
            </p:nvSpPr>
            <p:spPr bwMode="auto">
              <a:xfrm>
                <a:off x="4359" y="2936"/>
                <a:ext cx="95" cy="11"/>
              </a:xfrm>
              <a:custGeom>
                <a:avLst/>
                <a:gdLst>
                  <a:gd name="T0" fmla="*/ 0 w 38"/>
                  <a:gd name="T1" fmla="*/ 4 h 4"/>
                  <a:gd name="T2" fmla="*/ 38 w 38"/>
                  <a:gd name="T3" fmla="*/ 0 h 4"/>
                </a:gdLst>
                <a:ahLst/>
                <a:cxnLst>
                  <a:cxn ang="0">
                    <a:pos x="T0" y="T1"/>
                  </a:cxn>
                  <a:cxn ang="0">
                    <a:pos x="T2" y="T3"/>
                  </a:cxn>
                </a:cxnLst>
                <a:rect l="0" t="0" r="r" b="b"/>
                <a:pathLst>
                  <a:path w="38" h="4">
                    <a:moveTo>
                      <a:pt x="0" y="4"/>
                    </a:moveTo>
                    <a:cubicBezTo>
                      <a:pt x="5" y="1"/>
                      <a:pt x="33" y="0"/>
                      <a:pt x="38" y="0"/>
                    </a:cubicBezTo>
                  </a:path>
                </a:pathLst>
              </a:custGeom>
              <a:noFill/>
              <a:ln w="7938" cap="rnd">
                <a:solidFill>
                  <a:srgbClr val="333333"/>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290" name="Freeform 504"/>
              <p:cNvSpPr>
                <a:spLocks/>
              </p:cNvSpPr>
              <p:nvPr/>
            </p:nvSpPr>
            <p:spPr bwMode="auto">
              <a:xfrm>
                <a:off x="4702" y="2917"/>
                <a:ext cx="110" cy="11"/>
              </a:xfrm>
              <a:custGeom>
                <a:avLst/>
                <a:gdLst>
                  <a:gd name="T0" fmla="*/ 0 w 44"/>
                  <a:gd name="T1" fmla="*/ 4 h 4"/>
                  <a:gd name="T2" fmla="*/ 44 w 44"/>
                  <a:gd name="T3" fmla="*/ 1 h 4"/>
                </a:gdLst>
                <a:ahLst/>
                <a:cxnLst>
                  <a:cxn ang="0">
                    <a:pos x="T0" y="T1"/>
                  </a:cxn>
                  <a:cxn ang="0">
                    <a:pos x="T2" y="T3"/>
                  </a:cxn>
                </a:cxnLst>
                <a:rect l="0" t="0" r="r" b="b"/>
                <a:pathLst>
                  <a:path w="44" h="4">
                    <a:moveTo>
                      <a:pt x="0" y="4"/>
                    </a:moveTo>
                    <a:cubicBezTo>
                      <a:pt x="4" y="1"/>
                      <a:pt x="36" y="0"/>
                      <a:pt x="44" y="1"/>
                    </a:cubicBezTo>
                  </a:path>
                </a:pathLst>
              </a:custGeom>
              <a:noFill/>
              <a:ln w="7938" cap="rnd">
                <a:solidFill>
                  <a:srgbClr val="333333"/>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291" name="Freeform 505"/>
              <p:cNvSpPr>
                <a:spLocks/>
              </p:cNvSpPr>
              <p:nvPr/>
            </p:nvSpPr>
            <p:spPr bwMode="auto">
              <a:xfrm>
                <a:off x="4901" y="2992"/>
                <a:ext cx="58" cy="43"/>
              </a:xfrm>
              <a:custGeom>
                <a:avLst/>
                <a:gdLst>
                  <a:gd name="T0" fmla="*/ 1 w 23"/>
                  <a:gd name="T1" fmla="*/ 12 h 16"/>
                  <a:gd name="T2" fmla="*/ 9 w 23"/>
                  <a:gd name="T3" fmla="*/ 3 h 16"/>
                  <a:gd name="T4" fmla="*/ 22 w 23"/>
                  <a:gd name="T5" fmla="*/ 4 h 16"/>
                  <a:gd name="T6" fmla="*/ 13 w 23"/>
                  <a:gd name="T7" fmla="*/ 14 h 16"/>
                  <a:gd name="T8" fmla="*/ 1 w 23"/>
                  <a:gd name="T9" fmla="*/ 12 h 16"/>
                </a:gdLst>
                <a:ahLst/>
                <a:cxnLst>
                  <a:cxn ang="0">
                    <a:pos x="T0" y="T1"/>
                  </a:cxn>
                  <a:cxn ang="0">
                    <a:pos x="T2" y="T3"/>
                  </a:cxn>
                  <a:cxn ang="0">
                    <a:pos x="T4" y="T5"/>
                  </a:cxn>
                  <a:cxn ang="0">
                    <a:pos x="T6" y="T7"/>
                  </a:cxn>
                  <a:cxn ang="0">
                    <a:pos x="T8" y="T9"/>
                  </a:cxn>
                </a:cxnLst>
                <a:rect l="0" t="0" r="r" b="b"/>
                <a:pathLst>
                  <a:path w="23" h="16">
                    <a:moveTo>
                      <a:pt x="1" y="12"/>
                    </a:moveTo>
                    <a:cubicBezTo>
                      <a:pt x="0" y="9"/>
                      <a:pt x="4" y="5"/>
                      <a:pt x="9" y="3"/>
                    </a:cubicBezTo>
                    <a:cubicBezTo>
                      <a:pt x="15" y="0"/>
                      <a:pt x="20" y="1"/>
                      <a:pt x="22" y="4"/>
                    </a:cubicBezTo>
                    <a:cubicBezTo>
                      <a:pt x="23" y="7"/>
                      <a:pt x="19" y="11"/>
                      <a:pt x="13" y="14"/>
                    </a:cubicBezTo>
                    <a:cubicBezTo>
                      <a:pt x="8" y="16"/>
                      <a:pt x="2" y="15"/>
                      <a:pt x="1" y="12"/>
                    </a:cubicBezTo>
                    <a:close/>
                  </a:path>
                </a:pathLst>
              </a:custGeom>
              <a:solidFill>
                <a:srgbClr val="FCB39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292" name="Freeform 506"/>
              <p:cNvSpPr>
                <a:spLocks/>
              </p:cNvSpPr>
              <p:nvPr/>
            </p:nvSpPr>
            <p:spPr bwMode="auto">
              <a:xfrm>
                <a:off x="4906" y="2997"/>
                <a:ext cx="33" cy="32"/>
              </a:xfrm>
              <a:custGeom>
                <a:avLst/>
                <a:gdLst>
                  <a:gd name="T0" fmla="*/ 3 w 13"/>
                  <a:gd name="T1" fmla="*/ 9 h 12"/>
                  <a:gd name="T2" fmla="*/ 10 w 13"/>
                  <a:gd name="T3" fmla="*/ 1 h 12"/>
                  <a:gd name="T4" fmla="*/ 13 w 13"/>
                  <a:gd name="T5" fmla="*/ 1 h 12"/>
                  <a:gd name="T6" fmla="*/ 7 w 13"/>
                  <a:gd name="T7" fmla="*/ 2 h 12"/>
                  <a:gd name="T8" fmla="*/ 1 w 13"/>
                  <a:gd name="T9" fmla="*/ 10 h 12"/>
                  <a:gd name="T10" fmla="*/ 8 w 13"/>
                  <a:gd name="T11" fmla="*/ 12 h 12"/>
                  <a:gd name="T12" fmla="*/ 3 w 13"/>
                  <a:gd name="T13" fmla="*/ 9 h 12"/>
                </a:gdLst>
                <a:ahLst/>
                <a:cxnLst>
                  <a:cxn ang="0">
                    <a:pos x="T0" y="T1"/>
                  </a:cxn>
                  <a:cxn ang="0">
                    <a:pos x="T2" y="T3"/>
                  </a:cxn>
                  <a:cxn ang="0">
                    <a:pos x="T4" y="T5"/>
                  </a:cxn>
                  <a:cxn ang="0">
                    <a:pos x="T6" y="T7"/>
                  </a:cxn>
                  <a:cxn ang="0">
                    <a:pos x="T8" y="T9"/>
                  </a:cxn>
                  <a:cxn ang="0">
                    <a:pos x="T10" y="T11"/>
                  </a:cxn>
                  <a:cxn ang="0">
                    <a:pos x="T12" y="T13"/>
                  </a:cxn>
                </a:cxnLst>
                <a:rect l="0" t="0" r="r" b="b"/>
                <a:pathLst>
                  <a:path w="13" h="12">
                    <a:moveTo>
                      <a:pt x="3" y="9"/>
                    </a:moveTo>
                    <a:cubicBezTo>
                      <a:pt x="2" y="7"/>
                      <a:pt x="5" y="3"/>
                      <a:pt x="10" y="1"/>
                    </a:cubicBezTo>
                    <a:cubicBezTo>
                      <a:pt x="11" y="1"/>
                      <a:pt x="12" y="1"/>
                      <a:pt x="13" y="1"/>
                    </a:cubicBezTo>
                    <a:cubicBezTo>
                      <a:pt x="12" y="0"/>
                      <a:pt x="9" y="1"/>
                      <a:pt x="7" y="2"/>
                    </a:cubicBezTo>
                    <a:cubicBezTo>
                      <a:pt x="3" y="3"/>
                      <a:pt x="0" y="7"/>
                      <a:pt x="1" y="10"/>
                    </a:cubicBezTo>
                    <a:cubicBezTo>
                      <a:pt x="1" y="11"/>
                      <a:pt x="4" y="12"/>
                      <a:pt x="8" y="12"/>
                    </a:cubicBezTo>
                    <a:cubicBezTo>
                      <a:pt x="6" y="11"/>
                      <a:pt x="4" y="11"/>
                      <a:pt x="3" y="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293" name="Freeform 507"/>
              <p:cNvSpPr>
                <a:spLocks/>
              </p:cNvSpPr>
              <p:nvPr/>
            </p:nvSpPr>
            <p:spPr bwMode="auto">
              <a:xfrm>
                <a:off x="5034" y="2941"/>
                <a:ext cx="57" cy="40"/>
              </a:xfrm>
              <a:custGeom>
                <a:avLst/>
                <a:gdLst>
                  <a:gd name="T0" fmla="*/ 1 w 23"/>
                  <a:gd name="T1" fmla="*/ 12 h 15"/>
                  <a:gd name="T2" fmla="*/ 9 w 23"/>
                  <a:gd name="T3" fmla="*/ 2 h 15"/>
                  <a:gd name="T4" fmla="*/ 22 w 23"/>
                  <a:gd name="T5" fmla="*/ 4 h 15"/>
                  <a:gd name="T6" fmla="*/ 13 w 23"/>
                  <a:gd name="T7" fmla="*/ 13 h 15"/>
                  <a:gd name="T8" fmla="*/ 1 w 23"/>
                  <a:gd name="T9" fmla="*/ 12 h 15"/>
                </a:gdLst>
                <a:ahLst/>
                <a:cxnLst>
                  <a:cxn ang="0">
                    <a:pos x="T0" y="T1"/>
                  </a:cxn>
                  <a:cxn ang="0">
                    <a:pos x="T2" y="T3"/>
                  </a:cxn>
                  <a:cxn ang="0">
                    <a:pos x="T4" y="T5"/>
                  </a:cxn>
                  <a:cxn ang="0">
                    <a:pos x="T6" y="T7"/>
                  </a:cxn>
                  <a:cxn ang="0">
                    <a:pos x="T8" y="T9"/>
                  </a:cxn>
                </a:cxnLst>
                <a:rect l="0" t="0" r="r" b="b"/>
                <a:pathLst>
                  <a:path w="23" h="15">
                    <a:moveTo>
                      <a:pt x="1" y="12"/>
                    </a:moveTo>
                    <a:cubicBezTo>
                      <a:pt x="0" y="9"/>
                      <a:pt x="4" y="4"/>
                      <a:pt x="9" y="2"/>
                    </a:cubicBezTo>
                    <a:cubicBezTo>
                      <a:pt x="15" y="0"/>
                      <a:pt x="20" y="1"/>
                      <a:pt x="22" y="4"/>
                    </a:cubicBezTo>
                    <a:cubicBezTo>
                      <a:pt x="23" y="7"/>
                      <a:pt x="19" y="11"/>
                      <a:pt x="13" y="13"/>
                    </a:cubicBezTo>
                    <a:cubicBezTo>
                      <a:pt x="8" y="15"/>
                      <a:pt x="2" y="15"/>
                      <a:pt x="1" y="12"/>
                    </a:cubicBezTo>
                    <a:close/>
                  </a:path>
                </a:pathLst>
              </a:custGeom>
              <a:solidFill>
                <a:srgbClr val="FCB39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294" name="Freeform 508"/>
              <p:cNvSpPr>
                <a:spLocks/>
              </p:cNvSpPr>
              <p:nvPr/>
            </p:nvSpPr>
            <p:spPr bwMode="auto">
              <a:xfrm>
                <a:off x="5039" y="2947"/>
                <a:ext cx="32" cy="32"/>
              </a:xfrm>
              <a:custGeom>
                <a:avLst/>
                <a:gdLst>
                  <a:gd name="T0" fmla="*/ 3 w 13"/>
                  <a:gd name="T1" fmla="*/ 9 h 12"/>
                  <a:gd name="T2" fmla="*/ 10 w 13"/>
                  <a:gd name="T3" fmla="*/ 1 h 12"/>
                  <a:gd name="T4" fmla="*/ 13 w 13"/>
                  <a:gd name="T5" fmla="*/ 0 h 12"/>
                  <a:gd name="T6" fmla="*/ 7 w 13"/>
                  <a:gd name="T7" fmla="*/ 1 h 12"/>
                  <a:gd name="T8" fmla="*/ 1 w 13"/>
                  <a:gd name="T9" fmla="*/ 9 h 12"/>
                  <a:gd name="T10" fmla="*/ 8 w 13"/>
                  <a:gd name="T11" fmla="*/ 11 h 12"/>
                  <a:gd name="T12" fmla="*/ 3 w 13"/>
                  <a:gd name="T13" fmla="*/ 9 h 12"/>
                </a:gdLst>
                <a:ahLst/>
                <a:cxnLst>
                  <a:cxn ang="0">
                    <a:pos x="T0" y="T1"/>
                  </a:cxn>
                  <a:cxn ang="0">
                    <a:pos x="T2" y="T3"/>
                  </a:cxn>
                  <a:cxn ang="0">
                    <a:pos x="T4" y="T5"/>
                  </a:cxn>
                  <a:cxn ang="0">
                    <a:pos x="T6" y="T7"/>
                  </a:cxn>
                  <a:cxn ang="0">
                    <a:pos x="T8" y="T9"/>
                  </a:cxn>
                  <a:cxn ang="0">
                    <a:pos x="T10" y="T11"/>
                  </a:cxn>
                  <a:cxn ang="0">
                    <a:pos x="T12" y="T13"/>
                  </a:cxn>
                </a:cxnLst>
                <a:rect l="0" t="0" r="r" b="b"/>
                <a:pathLst>
                  <a:path w="13" h="12">
                    <a:moveTo>
                      <a:pt x="3" y="9"/>
                    </a:moveTo>
                    <a:cubicBezTo>
                      <a:pt x="2" y="6"/>
                      <a:pt x="5" y="3"/>
                      <a:pt x="10" y="1"/>
                    </a:cubicBezTo>
                    <a:cubicBezTo>
                      <a:pt x="11" y="1"/>
                      <a:pt x="12" y="0"/>
                      <a:pt x="13" y="0"/>
                    </a:cubicBezTo>
                    <a:cubicBezTo>
                      <a:pt x="12" y="0"/>
                      <a:pt x="9" y="0"/>
                      <a:pt x="7" y="1"/>
                    </a:cubicBezTo>
                    <a:cubicBezTo>
                      <a:pt x="3" y="3"/>
                      <a:pt x="0" y="6"/>
                      <a:pt x="1" y="9"/>
                    </a:cubicBezTo>
                    <a:cubicBezTo>
                      <a:pt x="1" y="11"/>
                      <a:pt x="4" y="12"/>
                      <a:pt x="8" y="11"/>
                    </a:cubicBezTo>
                    <a:cubicBezTo>
                      <a:pt x="6" y="11"/>
                      <a:pt x="4" y="10"/>
                      <a:pt x="3" y="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295" name="Freeform 509"/>
              <p:cNvSpPr>
                <a:spLocks/>
              </p:cNvSpPr>
              <p:nvPr/>
            </p:nvSpPr>
            <p:spPr bwMode="auto">
              <a:xfrm>
                <a:off x="4819" y="3032"/>
                <a:ext cx="27" cy="53"/>
              </a:xfrm>
              <a:custGeom>
                <a:avLst/>
                <a:gdLst>
                  <a:gd name="T0" fmla="*/ 0 w 11"/>
                  <a:gd name="T1" fmla="*/ 20 h 20"/>
                  <a:gd name="T2" fmla="*/ 10 w 11"/>
                  <a:gd name="T3" fmla="*/ 14 h 20"/>
                  <a:gd name="T4" fmla="*/ 8 w 11"/>
                  <a:gd name="T5" fmla="*/ 0 h 20"/>
                  <a:gd name="T6" fmla="*/ 2 w 11"/>
                  <a:gd name="T7" fmla="*/ 18 h 20"/>
                </a:gdLst>
                <a:ahLst/>
                <a:cxnLst>
                  <a:cxn ang="0">
                    <a:pos x="T0" y="T1"/>
                  </a:cxn>
                  <a:cxn ang="0">
                    <a:pos x="T2" y="T3"/>
                  </a:cxn>
                  <a:cxn ang="0">
                    <a:pos x="T4" y="T5"/>
                  </a:cxn>
                  <a:cxn ang="0">
                    <a:pos x="T6" y="T7"/>
                  </a:cxn>
                </a:cxnLst>
                <a:rect l="0" t="0" r="r" b="b"/>
                <a:pathLst>
                  <a:path w="11" h="20">
                    <a:moveTo>
                      <a:pt x="0" y="20"/>
                    </a:moveTo>
                    <a:cubicBezTo>
                      <a:pt x="4" y="19"/>
                      <a:pt x="8" y="17"/>
                      <a:pt x="10" y="14"/>
                    </a:cubicBezTo>
                    <a:cubicBezTo>
                      <a:pt x="11" y="11"/>
                      <a:pt x="11" y="1"/>
                      <a:pt x="8" y="0"/>
                    </a:cubicBezTo>
                    <a:cubicBezTo>
                      <a:pt x="8" y="3"/>
                      <a:pt x="4" y="18"/>
                      <a:pt x="2" y="18"/>
                    </a:cubicBezTo>
                  </a:path>
                </a:pathLst>
              </a:custGeom>
              <a:solidFill>
                <a:srgbClr val="E6C97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296" name="Freeform 510"/>
              <p:cNvSpPr>
                <a:spLocks/>
              </p:cNvSpPr>
              <p:nvPr/>
            </p:nvSpPr>
            <p:spPr bwMode="auto">
              <a:xfrm>
                <a:off x="4959" y="2971"/>
                <a:ext cx="35" cy="40"/>
              </a:xfrm>
              <a:custGeom>
                <a:avLst/>
                <a:gdLst>
                  <a:gd name="T0" fmla="*/ 0 w 14"/>
                  <a:gd name="T1" fmla="*/ 15 h 15"/>
                  <a:gd name="T2" fmla="*/ 12 w 14"/>
                  <a:gd name="T3" fmla="*/ 11 h 15"/>
                  <a:gd name="T4" fmla="*/ 5 w 14"/>
                  <a:gd name="T5" fmla="*/ 2 h 15"/>
                  <a:gd name="T6" fmla="*/ 3 w 14"/>
                  <a:gd name="T7" fmla="*/ 12 h 15"/>
                </a:gdLst>
                <a:ahLst/>
                <a:cxnLst>
                  <a:cxn ang="0">
                    <a:pos x="T0" y="T1"/>
                  </a:cxn>
                  <a:cxn ang="0">
                    <a:pos x="T2" y="T3"/>
                  </a:cxn>
                  <a:cxn ang="0">
                    <a:pos x="T4" y="T5"/>
                  </a:cxn>
                  <a:cxn ang="0">
                    <a:pos x="T6" y="T7"/>
                  </a:cxn>
                </a:cxnLst>
                <a:rect l="0" t="0" r="r" b="b"/>
                <a:pathLst>
                  <a:path w="14" h="15">
                    <a:moveTo>
                      <a:pt x="0" y="15"/>
                    </a:moveTo>
                    <a:cubicBezTo>
                      <a:pt x="3" y="15"/>
                      <a:pt x="11" y="14"/>
                      <a:pt x="12" y="11"/>
                    </a:cubicBezTo>
                    <a:cubicBezTo>
                      <a:pt x="14" y="8"/>
                      <a:pt x="8" y="0"/>
                      <a:pt x="5" y="2"/>
                    </a:cubicBezTo>
                    <a:cubicBezTo>
                      <a:pt x="6" y="4"/>
                      <a:pt x="8" y="11"/>
                      <a:pt x="3" y="12"/>
                    </a:cubicBezTo>
                  </a:path>
                </a:pathLst>
              </a:custGeom>
              <a:solidFill>
                <a:srgbClr val="E6C97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297" name="Freeform 511"/>
              <p:cNvSpPr>
                <a:spLocks/>
              </p:cNvSpPr>
              <p:nvPr/>
            </p:nvSpPr>
            <p:spPr bwMode="auto">
              <a:xfrm>
                <a:off x="5086" y="2923"/>
                <a:ext cx="33" cy="50"/>
              </a:xfrm>
              <a:custGeom>
                <a:avLst/>
                <a:gdLst>
                  <a:gd name="T0" fmla="*/ 0 w 13"/>
                  <a:gd name="T1" fmla="*/ 18 h 19"/>
                  <a:gd name="T2" fmla="*/ 11 w 13"/>
                  <a:gd name="T3" fmla="*/ 12 h 19"/>
                  <a:gd name="T4" fmla="*/ 5 w 13"/>
                  <a:gd name="T5" fmla="*/ 3 h 19"/>
                  <a:gd name="T6" fmla="*/ 8 w 13"/>
                  <a:gd name="T7" fmla="*/ 8 h 19"/>
                  <a:gd name="T8" fmla="*/ 3 w 13"/>
                  <a:gd name="T9" fmla="*/ 16 h 19"/>
                </a:gdLst>
                <a:ahLst/>
                <a:cxnLst>
                  <a:cxn ang="0">
                    <a:pos x="T0" y="T1"/>
                  </a:cxn>
                  <a:cxn ang="0">
                    <a:pos x="T2" y="T3"/>
                  </a:cxn>
                  <a:cxn ang="0">
                    <a:pos x="T4" y="T5"/>
                  </a:cxn>
                  <a:cxn ang="0">
                    <a:pos x="T6" y="T7"/>
                  </a:cxn>
                  <a:cxn ang="0">
                    <a:pos x="T8" y="T9"/>
                  </a:cxn>
                </a:cxnLst>
                <a:rect l="0" t="0" r="r" b="b"/>
                <a:pathLst>
                  <a:path w="13" h="19">
                    <a:moveTo>
                      <a:pt x="0" y="18"/>
                    </a:moveTo>
                    <a:cubicBezTo>
                      <a:pt x="3" y="19"/>
                      <a:pt x="10" y="15"/>
                      <a:pt x="11" y="12"/>
                    </a:cubicBezTo>
                    <a:cubicBezTo>
                      <a:pt x="13" y="8"/>
                      <a:pt x="10" y="0"/>
                      <a:pt x="5" y="3"/>
                    </a:cubicBezTo>
                    <a:cubicBezTo>
                      <a:pt x="6" y="5"/>
                      <a:pt x="8" y="5"/>
                      <a:pt x="8" y="8"/>
                    </a:cubicBezTo>
                    <a:cubicBezTo>
                      <a:pt x="8" y="11"/>
                      <a:pt x="5" y="14"/>
                      <a:pt x="3" y="16"/>
                    </a:cubicBezTo>
                  </a:path>
                </a:pathLst>
              </a:custGeom>
              <a:solidFill>
                <a:srgbClr val="E6C97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298" name="Freeform 512"/>
              <p:cNvSpPr>
                <a:spLocks/>
              </p:cNvSpPr>
              <p:nvPr/>
            </p:nvSpPr>
            <p:spPr bwMode="auto">
              <a:xfrm>
                <a:off x="4861" y="3013"/>
                <a:ext cx="28" cy="38"/>
              </a:xfrm>
              <a:custGeom>
                <a:avLst/>
                <a:gdLst>
                  <a:gd name="T0" fmla="*/ 11 w 11"/>
                  <a:gd name="T1" fmla="*/ 0 h 14"/>
                  <a:gd name="T2" fmla="*/ 6 w 11"/>
                  <a:gd name="T3" fmla="*/ 14 h 14"/>
                  <a:gd name="T4" fmla="*/ 11 w 11"/>
                  <a:gd name="T5" fmla="*/ 0 h 14"/>
                </a:gdLst>
                <a:ahLst/>
                <a:cxnLst>
                  <a:cxn ang="0">
                    <a:pos x="T0" y="T1"/>
                  </a:cxn>
                  <a:cxn ang="0">
                    <a:pos x="T2" y="T3"/>
                  </a:cxn>
                  <a:cxn ang="0">
                    <a:pos x="T4" y="T5"/>
                  </a:cxn>
                </a:cxnLst>
                <a:rect l="0" t="0" r="r" b="b"/>
                <a:pathLst>
                  <a:path w="11" h="14">
                    <a:moveTo>
                      <a:pt x="11" y="0"/>
                    </a:moveTo>
                    <a:cubicBezTo>
                      <a:pt x="4" y="4"/>
                      <a:pt x="0" y="7"/>
                      <a:pt x="6" y="14"/>
                    </a:cubicBezTo>
                    <a:cubicBezTo>
                      <a:pt x="1" y="8"/>
                      <a:pt x="9" y="4"/>
                      <a:pt x="11" y="0"/>
                    </a:cubicBezTo>
                  </a:path>
                </a:pathLst>
              </a:custGeom>
              <a:solidFill>
                <a:srgbClr val="FFF8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299" name="Freeform 513"/>
              <p:cNvSpPr>
                <a:spLocks/>
              </p:cNvSpPr>
              <p:nvPr/>
            </p:nvSpPr>
            <p:spPr bwMode="auto">
              <a:xfrm>
                <a:off x="5006" y="2952"/>
                <a:ext cx="28" cy="37"/>
              </a:xfrm>
              <a:custGeom>
                <a:avLst/>
                <a:gdLst>
                  <a:gd name="T0" fmla="*/ 11 w 11"/>
                  <a:gd name="T1" fmla="*/ 0 h 14"/>
                  <a:gd name="T2" fmla="*/ 2 w 11"/>
                  <a:gd name="T3" fmla="*/ 4 h 14"/>
                  <a:gd name="T4" fmla="*/ 4 w 11"/>
                  <a:gd name="T5" fmla="*/ 14 h 14"/>
                  <a:gd name="T6" fmla="*/ 4 w 11"/>
                  <a:gd name="T7" fmla="*/ 5 h 14"/>
                  <a:gd name="T8" fmla="*/ 10 w 11"/>
                  <a:gd name="T9" fmla="*/ 2 h 14"/>
                </a:gdLst>
                <a:ahLst/>
                <a:cxnLst>
                  <a:cxn ang="0">
                    <a:pos x="T0" y="T1"/>
                  </a:cxn>
                  <a:cxn ang="0">
                    <a:pos x="T2" y="T3"/>
                  </a:cxn>
                  <a:cxn ang="0">
                    <a:pos x="T4" y="T5"/>
                  </a:cxn>
                  <a:cxn ang="0">
                    <a:pos x="T6" y="T7"/>
                  </a:cxn>
                  <a:cxn ang="0">
                    <a:pos x="T8" y="T9"/>
                  </a:cxn>
                </a:cxnLst>
                <a:rect l="0" t="0" r="r" b="b"/>
                <a:pathLst>
                  <a:path w="11" h="14">
                    <a:moveTo>
                      <a:pt x="11" y="0"/>
                    </a:moveTo>
                    <a:cubicBezTo>
                      <a:pt x="8" y="2"/>
                      <a:pt x="4" y="1"/>
                      <a:pt x="2" y="4"/>
                    </a:cubicBezTo>
                    <a:cubicBezTo>
                      <a:pt x="0" y="7"/>
                      <a:pt x="1" y="12"/>
                      <a:pt x="4" y="14"/>
                    </a:cubicBezTo>
                    <a:cubicBezTo>
                      <a:pt x="3" y="12"/>
                      <a:pt x="3" y="7"/>
                      <a:pt x="4" y="5"/>
                    </a:cubicBezTo>
                    <a:cubicBezTo>
                      <a:pt x="5" y="3"/>
                      <a:pt x="7" y="3"/>
                      <a:pt x="10" y="2"/>
                    </a:cubicBezTo>
                  </a:path>
                </a:pathLst>
              </a:custGeom>
              <a:solidFill>
                <a:srgbClr val="FFF8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300" name="Freeform 514"/>
              <p:cNvSpPr>
                <a:spLocks/>
              </p:cNvSpPr>
              <p:nvPr/>
            </p:nvSpPr>
            <p:spPr bwMode="auto">
              <a:xfrm>
                <a:off x="5121" y="2896"/>
                <a:ext cx="63" cy="61"/>
              </a:xfrm>
              <a:custGeom>
                <a:avLst/>
                <a:gdLst>
                  <a:gd name="T0" fmla="*/ 6 w 25"/>
                  <a:gd name="T1" fmla="*/ 7 h 23"/>
                  <a:gd name="T2" fmla="*/ 2 w 25"/>
                  <a:gd name="T3" fmla="*/ 17 h 23"/>
                  <a:gd name="T4" fmla="*/ 6 w 25"/>
                  <a:gd name="T5" fmla="*/ 22 h 23"/>
                  <a:gd name="T6" fmla="*/ 25 w 25"/>
                  <a:gd name="T7" fmla="*/ 14 h 23"/>
                  <a:gd name="T8" fmla="*/ 25 w 25"/>
                  <a:gd name="T9" fmla="*/ 0 h 23"/>
                  <a:gd name="T10" fmla="*/ 6 w 25"/>
                  <a:gd name="T11" fmla="*/ 7 h 23"/>
                </a:gdLst>
                <a:ahLst/>
                <a:cxnLst>
                  <a:cxn ang="0">
                    <a:pos x="T0" y="T1"/>
                  </a:cxn>
                  <a:cxn ang="0">
                    <a:pos x="T2" y="T3"/>
                  </a:cxn>
                  <a:cxn ang="0">
                    <a:pos x="T4" y="T5"/>
                  </a:cxn>
                  <a:cxn ang="0">
                    <a:pos x="T6" y="T7"/>
                  </a:cxn>
                  <a:cxn ang="0">
                    <a:pos x="T8" y="T9"/>
                  </a:cxn>
                  <a:cxn ang="0">
                    <a:pos x="T10" y="T11"/>
                  </a:cxn>
                </a:cxnLst>
                <a:rect l="0" t="0" r="r" b="b"/>
                <a:pathLst>
                  <a:path w="25" h="23">
                    <a:moveTo>
                      <a:pt x="6" y="7"/>
                    </a:moveTo>
                    <a:cubicBezTo>
                      <a:pt x="0" y="11"/>
                      <a:pt x="2" y="14"/>
                      <a:pt x="2" y="17"/>
                    </a:cubicBezTo>
                    <a:cubicBezTo>
                      <a:pt x="2" y="20"/>
                      <a:pt x="3" y="23"/>
                      <a:pt x="6" y="22"/>
                    </a:cubicBezTo>
                    <a:cubicBezTo>
                      <a:pt x="9" y="22"/>
                      <a:pt x="23" y="15"/>
                      <a:pt x="25" y="14"/>
                    </a:cubicBezTo>
                    <a:cubicBezTo>
                      <a:pt x="25" y="0"/>
                      <a:pt x="25" y="0"/>
                      <a:pt x="25" y="0"/>
                    </a:cubicBezTo>
                    <a:cubicBezTo>
                      <a:pt x="25" y="0"/>
                      <a:pt x="12" y="4"/>
                      <a:pt x="6" y="7"/>
                    </a:cubicBezTo>
                    <a:close/>
                  </a:path>
                </a:pathLst>
              </a:custGeom>
              <a:solidFill>
                <a:srgbClr val="FEE49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301" name="Freeform 515"/>
              <p:cNvSpPr>
                <a:spLocks/>
              </p:cNvSpPr>
              <p:nvPr/>
            </p:nvSpPr>
            <p:spPr bwMode="auto">
              <a:xfrm>
                <a:off x="5121" y="2896"/>
                <a:ext cx="63" cy="61"/>
              </a:xfrm>
              <a:custGeom>
                <a:avLst/>
                <a:gdLst>
                  <a:gd name="T0" fmla="*/ 6 w 25"/>
                  <a:gd name="T1" fmla="*/ 7 h 23"/>
                  <a:gd name="T2" fmla="*/ 2 w 25"/>
                  <a:gd name="T3" fmla="*/ 17 h 23"/>
                  <a:gd name="T4" fmla="*/ 6 w 25"/>
                  <a:gd name="T5" fmla="*/ 22 h 23"/>
                  <a:gd name="T6" fmla="*/ 25 w 25"/>
                  <a:gd name="T7" fmla="*/ 14 h 23"/>
                  <a:gd name="T8" fmla="*/ 25 w 25"/>
                  <a:gd name="T9" fmla="*/ 0 h 23"/>
                  <a:gd name="T10" fmla="*/ 6 w 25"/>
                  <a:gd name="T11" fmla="*/ 7 h 23"/>
                </a:gdLst>
                <a:ahLst/>
                <a:cxnLst>
                  <a:cxn ang="0">
                    <a:pos x="T0" y="T1"/>
                  </a:cxn>
                  <a:cxn ang="0">
                    <a:pos x="T2" y="T3"/>
                  </a:cxn>
                  <a:cxn ang="0">
                    <a:pos x="T4" y="T5"/>
                  </a:cxn>
                  <a:cxn ang="0">
                    <a:pos x="T6" y="T7"/>
                  </a:cxn>
                  <a:cxn ang="0">
                    <a:pos x="T8" y="T9"/>
                  </a:cxn>
                  <a:cxn ang="0">
                    <a:pos x="T10" y="T11"/>
                  </a:cxn>
                </a:cxnLst>
                <a:rect l="0" t="0" r="r" b="b"/>
                <a:pathLst>
                  <a:path w="25" h="23">
                    <a:moveTo>
                      <a:pt x="6" y="7"/>
                    </a:moveTo>
                    <a:cubicBezTo>
                      <a:pt x="0" y="11"/>
                      <a:pt x="2" y="14"/>
                      <a:pt x="2" y="17"/>
                    </a:cubicBezTo>
                    <a:cubicBezTo>
                      <a:pt x="2" y="20"/>
                      <a:pt x="3" y="23"/>
                      <a:pt x="6" y="22"/>
                    </a:cubicBezTo>
                    <a:cubicBezTo>
                      <a:pt x="9" y="22"/>
                      <a:pt x="23" y="15"/>
                      <a:pt x="25" y="14"/>
                    </a:cubicBezTo>
                    <a:cubicBezTo>
                      <a:pt x="25" y="0"/>
                      <a:pt x="25" y="0"/>
                      <a:pt x="25" y="0"/>
                    </a:cubicBezTo>
                    <a:cubicBezTo>
                      <a:pt x="25" y="0"/>
                      <a:pt x="12" y="4"/>
                      <a:pt x="6" y="7"/>
                    </a:cubicBezTo>
                    <a:close/>
                  </a:path>
                </a:pathLst>
              </a:custGeom>
              <a:noFill/>
              <a:ln w="7938" cap="rnd">
                <a:solidFill>
                  <a:srgbClr val="333333"/>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302" name="Freeform 516"/>
              <p:cNvSpPr>
                <a:spLocks/>
              </p:cNvSpPr>
              <p:nvPr/>
            </p:nvSpPr>
            <p:spPr bwMode="auto">
              <a:xfrm>
                <a:off x="5016" y="2893"/>
                <a:ext cx="168" cy="19"/>
              </a:xfrm>
              <a:custGeom>
                <a:avLst/>
                <a:gdLst>
                  <a:gd name="T0" fmla="*/ 0 w 67"/>
                  <a:gd name="T1" fmla="*/ 7 h 7"/>
                  <a:gd name="T2" fmla="*/ 27 w 67"/>
                  <a:gd name="T3" fmla="*/ 1 h 7"/>
                  <a:gd name="T4" fmla="*/ 67 w 67"/>
                  <a:gd name="T5" fmla="*/ 0 h 7"/>
                </a:gdLst>
                <a:ahLst/>
                <a:cxnLst>
                  <a:cxn ang="0">
                    <a:pos x="T0" y="T1"/>
                  </a:cxn>
                  <a:cxn ang="0">
                    <a:pos x="T2" y="T3"/>
                  </a:cxn>
                  <a:cxn ang="0">
                    <a:pos x="T4" y="T5"/>
                  </a:cxn>
                </a:cxnLst>
                <a:rect l="0" t="0" r="r" b="b"/>
                <a:pathLst>
                  <a:path w="67" h="7">
                    <a:moveTo>
                      <a:pt x="0" y="7"/>
                    </a:moveTo>
                    <a:cubicBezTo>
                      <a:pt x="7" y="3"/>
                      <a:pt x="18" y="1"/>
                      <a:pt x="27" y="1"/>
                    </a:cubicBezTo>
                    <a:cubicBezTo>
                      <a:pt x="37" y="1"/>
                      <a:pt x="67" y="0"/>
                      <a:pt x="67" y="0"/>
                    </a:cubicBezTo>
                  </a:path>
                </a:pathLst>
              </a:custGeom>
              <a:noFill/>
              <a:ln w="7938" cap="rnd">
                <a:solidFill>
                  <a:srgbClr val="333333"/>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303" name="Freeform 517"/>
              <p:cNvSpPr>
                <a:spLocks/>
              </p:cNvSpPr>
              <p:nvPr/>
            </p:nvSpPr>
            <p:spPr bwMode="auto">
              <a:xfrm>
                <a:off x="4312" y="2976"/>
                <a:ext cx="62" cy="16"/>
              </a:xfrm>
              <a:custGeom>
                <a:avLst/>
                <a:gdLst>
                  <a:gd name="T0" fmla="*/ 0 w 25"/>
                  <a:gd name="T1" fmla="*/ 6 h 6"/>
                  <a:gd name="T2" fmla="*/ 8 w 25"/>
                  <a:gd name="T3" fmla="*/ 1 h 6"/>
                  <a:gd name="T4" fmla="*/ 25 w 25"/>
                  <a:gd name="T5" fmla="*/ 0 h 6"/>
                  <a:gd name="T6" fmla="*/ 5 w 25"/>
                  <a:gd name="T7" fmla="*/ 4 h 6"/>
                </a:gdLst>
                <a:ahLst/>
                <a:cxnLst>
                  <a:cxn ang="0">
                    <a:pos x="T0" y="T1"/>
                  </a:cxn>
                  <a:cxn ang="0">
                    <a:pos x="T2" y="T3"/>
                  </a:cxn>
                  <a:cxn ang="0">
                    <a:pos x="T4" y="T5"/>
                  </a:cxn>
                  <a:cxn ang="0">
                    <a:pos x="T6" y="T7"/>
                  </a:cxn>
                </a:cxnLst>
                <a:rect l="0" t="0" r="r" b="b"/>
                <a:pathLst>
                  <a:path w="25" h="6">
                    <a:moveTo>
                      <a:pt x="0" y="6"/>
                    </a:moveTo>
                    <a:cubicBezTo>
                      <a:pt x="2" y="4"/>
                      <a:pt x="4" y="2"/>
                      <a:pt x="8" y="1"/>
                    </a:cubicBezTo>
                    <a:cubicBezTo>
                      <a:pt x="13" y="0"/>
                      <a:pt x="19" y="0"/>
                      <a:pt x="25" y="0"/>
                    </a:cubicBezTo>
                    <a:cubicBezTo>
                      <a:pt x="19" y="0"/>
                      <a:pt x="10" y="1"/>
                      <a:pt x="5" y="4"/>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304" name="Freeform 518"/>
              <p:cNvSpPr>
                <a:spLocks/>
              </p:cNvSpPr>
              <p:nvPr/>
            </p:nvSpPr>
            <p:spPr bwMode="auto">
              <a:xfrm>
                <a:off x="4522" y="2968"/>
                <a:ext cx="72" cy="24"/>
              </a:xfrm>
              <a:custGeom>
                <a:avLst/>
                <a:gdLst>
                  <a:gd name="T0" fmla="*/ 0 w 29"/>
                  <a:gd name="T1" fmla="*/ 9 h 9"/>
                  <a:gd name="T2" fmla="*/ 12 w 29"/>
                  <a:gd name="T3" fmla="*/ 2 h 9"/>
                  <a:gd name="T4" fmla="*/ 29 w 29"/>
                  <a:gd name="T5" fmla="*/ 4 h 9"/>
                  <a:gd name="T6" fmla="*/ 11 w 29"/>
                  <a:gd name="T7" fmla="*/ 6 h 9"/>
                </a:gdLst>
                <a:ahLst/>
                <a:cxnLst>
                  <a:cxn ang="0">
                    <a:pos x="T0" y="T1"/>
                  </a:cxn>
                  <a:cxn ang="0">
                    <a:pos x="T2" y="T3"/>
                  </a:cxn>
                  <a:cxn ang="0">
                    <a:pos x="T4" y="T5"/>
                  </a:cxn>
                  <a:cxn ang="0">
                    <a:pos x="T6" y="T7"/>
                  </a:cxn>
                </a:cxnLst>
                <a:rect l="0" t="0" r="r" b="b"/>
                <a:pathLst>
                  <a:path w="29" h="9">
                    <a:moveTo>
                      <a:pt x="0" y="9"/>
                    </a:moveTo>
                    <a:cubicBezTo>
                      <a:pt x="5" y="7"/>
                      <a:pt x="7" y="3"/>
                      <a:pt x="12" y="2"/>
                    </a:cubicBezTo>
                    <a:cubicBezTo>
                      <a:pt x="18" y="2"/>
                      <a:pt x="24" y="3"/>
                      <a:pt x="29" y="4"/>
                    </a:cubicBezTo>
                    <a:cubicBezTo>
                      <a:pt x="24" y="6"/>
                      <a:pt x="16" y="0"/>
                      <a:pt x="11" y="6"/>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305" name="Freeform 519"/>
              <p:cNvSpPr>
                <a:spLocks/>
              </p:cNvSpPr>
              <p:nvPr/>
            </p:nvSpPr>
            <p:spPr bwMode="auto">
              <a:xfrm>
                <a:off x="4594" y="2933"/>
                <a:ext cx="58" cy="19"/>
              </a:xfrm>
              <a:custGeom>
                <a:avLst/>
                <a:gdLst>
                  <a:gd name="T0" fmla="*/ 0 w 23"/>
                  <a:gd name="T1" fmla="*/ 7 h 7"/>
                  <a:gd name="T2" fmla="*/ 9 w 23"/>
                  <a:gd name="T3" fmla="*/ 1 h 7"/>
                  <a:gd name="T4" fmla="*/ 23 w 23"/>
                  <a:gd name="T5" fmla="*/ 1 h 7"/>
                  <a:gd name="T6" fmla="*/ 5 w 23"/>
                  <a:gd name="T7" fmla="*/ 5 h 7"/>
                </a:gdLst>
                <a:ahLst/>
                <a:cxnLst>
                  <a:cxn ang="0">
                    <a:pos x="T0" y="T1"/>
                  </a:cxn>
                  <a:cxn ang="0">
                    <a:pos x="T2" y="T3"/>
                  </a:cxn>
                  <a:cxn ang="0">
                    <a:pos x="T4" y="T5"/>
                  </a:cxn>
                  <a:cxn ang="0">
                    <a:pos x="T6" y="T7"/>
                  </a:cxn>
                </a:cxnLst>
                <a:rect l="0" t="0" r="r" b="b"/>
                <a:pathLst>
                  <a:path w="23" h="7">
                    <a:moveTo>
                      <a:pt x="0" y="7"/>
                    </a:moveTo>
                    <a:cubicBezTo>
                      <a:pt x="3" y="5"/>
                      <a:pt x="6" y="2"/>
                      <a:pt x="9" y="1"/>
                    </a:cubicBezTo>
                    <a:cubicBezTo>
                      <a:pt x="14" y="0"/>
                      <a:pt x="19" y="1"/>
                      <a:pt x="23" y="1"/>
                    </a:cubicBezTo>
                    <a:cubicBezTo>
                      <a:pt x="17" y="2"/>
                      <a:pt x="11" y="3"/>
                      <a:pt x="5" y="5"/>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306" name="Freeform 520"/>
              <p:cNvSpPr>
                <a:spLocks/>
              </p:cNvSpPr>
              <p:nvPr/>
            </p:nvSpPr>
            <p:spPr bwMode="auto">
              <a:xfrm>
                <a:off x="4727" y="2947"/>
                <a:ext cx="77" cy="24"/>
              </a:xfrm>
              <a:custGeom>
                <a:avLst/>
                <a:gdLst>
                  <a:gd name="T0" fmla="*/ 0 w 31"/>
                  <a:gd name="T1" fmla="*/ 9 h 9"/>
                  <a:gd name="T2" fmla="*/ 7 w 31"/>
                  <a:gd name="T3" fmla="*/ 5 h 9"/>
                  <a:gd name="T4" fmla="*/ 16 w 31"/>
                  <a:gd name="T5" fmla="*/ 2 h 9"/>
                  <a:gd name="T6" fmla="*/ 31 w 31"/>
                  <a:gd name="T7" fmla="*/ 5 h 9"/>
                  <a:gd name="T8" fmla="*/ 12 w 31"/>
                  <a:gd name="T9" fmla="*/ 5 h 9"/>
                </a:gdLst>
                <a:ahLst/>
                <a:cxnLst>
                  <a:cxn ang="0">
                    <a:pos x="T0" y="T1"/>
                  </a:cxn>
                  <a:cxn ang="0">
                    <a:pos x="T2" y="T3"/>
                  </a:cxn>
                  <a:cxn ang="0">
                    <a:pos x="T4" y="T5"/>
                  </a:cxn>
                  <a:cxn ang="0">
                    <a:pos x="T6" y="T7"/>
                  </a:cxn>
                  <a:cxn ang="0">
                    <a:pos x="T8" y="T9"/>
                  </a:cxn>
                </a:cxnLst>
                <a:rect l="0" t="0" r="r" b="b"/>
                <a:pathLst>
                  <a:path w="31" h="9">
                    <a:moveTo>
                      <a:pt x="0" y="9"/>
                    </a:moveTo>
                    <a:cubicBezTo>
                      <a:pt x="3" y="8"/>
                      <a:pt x="5" y="6"/>
                      <a:pt x="7" y="5"/>
                    </a:cubicBezTo>
                    <a:cubicBezTo>
                      <a:pt x="9" y="3"/>
                      <a:pt x="13" y="3"/>
                      <a:pt x="16" y="2"/>
                    </a:cubicBezTo>
                    <a:cubicBezTo>
                      <a:pt x="20" y="1"/>
                      <a:pt x="28" y="0"/>
                      <a:pt x="31" y="5"/>
                    </a:cubicBezTo>
                    <a:cubicBezTo>
                      <a:pt x="24" y="4"/>
                      <a:pt x="18" y="4"/>
                      <a:pt x="12" y="5"/>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307" name="Freeform 521"/>
              <p:cNvSpPr>
                <a:spLocks/>
              </p:cNvSpPr>
              <p:nvPr/>
            </p:nvSpPr>
            <p:spPr bwMode="auto">
              <a:xfrm>
                <a:off x="4834" y="2952"/>
                <a:ext cx="80" cy="35"/>
              </a:xfrm>
              <a:custGeom>
                <a:avLst/>
                <a:gdLst>
                  <a:gd name="T0" fmla="*/ 0 w 32"/>
                  <a:gd name="T1" fmla="*/ 13 h 13"/>
                  <a:gd name="T2" fmla="*/ 32 w 32"/>
                  <a:gd name="T3" fmla="*/ 5 h 13"/>
                  <a:gd name="T4" fmla="*/ 25 w 32"/>
                  <a:gd name="T5" fmla="*/ 6 h 13"/>
                  <a:gd name="T6" fmla="*/ 14 w 32"/>
                  <a:gd name="T7" fmla="*/ 7 h 13"/>
                </a:gdLst>
                <a:ahLst/>
                <a:cxnLst>
                  <a:cxn ang="0">
                    <a:pos x="T0" y="T1"/>
                  </a:cxn>
                  <a:cxn ang="0">
                    <a:pos x="T2" y="T3"/>
                  </a:cxn>
                  <a:cxn ang="0">
                    <a:pos x="T4" y="T5"/>
                  </a:cxn>
                  <a:cxn ang="0">
                    <a:pos x="T6" y="T7"/>
                  </a:cxn>
                </a:cxnLst>
                <a:rect l="0" t="0" r="r" b="b"/>
                <a:pathLst>
                  <a:path w="32" h="13">
                    <a:moveTo>
                      <a:pt x="0" y="13"/>
                    </a:moveTo>
                    <a:cubicBezTo>
                      <a:pt x="9" y="10"/>
                      <a:pt x="21" y="0"/>
                      <a:pt x="32" y="5"/>
                    </a:cubicBezTo>
                    <a:cubicBezTo>
                      <a:pt x="31" y="6"/>
                      <a:pt x="27" y="5"/>
                      <a:pt x="25" y="6"/>
                    </a:cubicBezTo>
                    <a:cubicBezTo>
                      <a:pt x="21" y="6"/>
                      <a:pt x="17" y="6"/>
                      <a:pt x="14" y="7"/>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308" name="Freeform 522"/>
              <p:cNvSpPr>
                <a:spLocks/>
              </p:cNvSpPr>
              <p:nvPr/>
            </p:nvSpPr>
            <p:spPr bwMode="auto">
              <a:xfrm>
                <a:off x="4816" y="2915"/>
                <a:ext cx="50" cy="13"/>
              </a:xfrm>
              <a:custGeom>
                <a:avLst/>
                <a:gdLst>
                  <a:gd name="T0" fmla="*/ 0 w 20"/>
                  <a:gd name="T1" fmla="*/ 5 h 5"/>
                  <a:gd name="T2" fmla="*/ 9 w 20"/>
                  <a:gd name="T3" fmla="*/ 1 h 5"/>
                  <a:gd name="T4" fmla="*/ 20 w 20"/>
                  <a:gd name="T5" fmla="*/ 1 h 5"/>
                </a:gdLst>
                <a:ahLst/>
                <a:cxnLst>
                  <a:cxn ang="0">
                    <a:pos x="T0" y="T1"/>
                  </a:cxn>
                  <a:cxn ang="0">
                    <a:pos x="T2" y="T3"/>
                  </a:cxn>
                  <a:cxn ang="0">
                    <a:pos x="T4" y="T5"/>
                  </a:cxn>
                </a:cxnLst>
                <a:rect l="0" t="0" r="r" b="b"/>
                <a:pathLst>
                  <a:path w="20" h="5">
                    <a:moveTo>
                      <a:pt x="0" y="5"/>
                    </a:moveTo>
                    <a:cubicBezTo>
                      <a:pt x="2" y="3"/>
                      <a:pt x="6" y="2"/>
                      <a:pt x="9" y="1"/>
                    </a:cubicBezTo>
                    <a:cubicBezTo>
                      <a:pt x="13" y="0"/>
                      <a:pt x="16" y="1"/>
                      <a:pt x="20" y="1"/>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309" name="Freeform 523"/>
              <p:cNvSpPr>
                <a:spLocks/>
              </p:cNvSpPr>
              <p:nvPr/>
            </p:nvSpPr>
            <p:spPr bwMode="auto">
              <a:xfrm>
                <a:off x="4444" y="2941"/>
                <a:ext cx="40" cy="11"/>
              </a:xfrm>
              <a:custGeom>
                <a:avLst/>
                <a:gdLst>
                  <a:gd name="T0" fmla="*/ 0 w 16"/>
                  <a:gd name="T1" fmla="*/ 4 h 4"/>
                  <a:gd name="T2" fmla="*/ 6 w 16"/>
                  <a:gd name="T3" fmla="*/ 0 h 4"/>
                  <a:gd name="T4" fmla="*/ 16 w 16"/>
                  <a:gd name="T5" fmla="*/ 0 h 4"/>
                </a:gdLst>
                <a:ahLst/>
                <a:cxnLst>
                  <a:cxn ang="0">
                    <a:pos x="T0" y="T1"/>
                  </a:cxn>
                  <a:cxn ang="0">
                    <a:pos x="T2" y="T3"/>
                  </a:cxn>
                  <a:cxn ang="0">
                    <a:pos x="T4" y="T5"/>
                  </a:cxn>
                </a:cxnLst>
                <a:rect l="0" t="0" r="r" b="b"/>
                <a:pathLst>
                  <a:path w="16" h="4">
                    <a:moveTo>
                      <a:pt x="0" y="4"/>
                    </a:moveTo>
                    <a:cubicBezTo>
                      <a:pt x="2" y="2"/>
                      <a:pt x="3" y="1"/>
                      <a:pt x="6" y="0"/>
                    </a:cubicBezTo>
                    <a:cubicBezTo>
                      <a:pt x="9" y="0"/>
                      <a:pt x="13" y="0"/>
                      <a:pt x="16" y="0"/>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310" name="Freeform 524"/>
              <p:cNvSpPr>
                <a:spLocks/>
              </p:cNvSpPr>
              <p:nvPr/>
            </p:nvSpPr>
            <p:spPr bwMode="auto">
              <a:xfrm>
                <a:off x="4207" y="2979"/>
                <a:ext cx="67" cy="10"/>
              </a:xfrm>
              <a:custGeom>
                <a:avLst/>
                <a:gdLst>
                  <a:gd name="T0" fmla="*/ 0 w 27"/>
                  <a:gd name="T1" fmla="*/ 4 h 4"/>
                  <a:gd name="T2" fmla="*/ 17 w 27"/>
                  <a:gd name="T3" fmla="*/ 1 h 4"/>
                  <a:gd name="T4" fmla="*/ 27 w 27"/>
                  <a:gd name="T5" fmla="*/ 3 h 4"/>
                </a:gdLst>
                <a:ahLst/>
                <a:cxnLst>
                  <a:cxn ang="0">
                    <a:pos x="T0" y="T1"/>
                  </a:cxn>
                  <a:cxn ang="0">
                    <a:pos x="T2" y="T3"/>
                  </a:cxn>
                  <a:cxn ang="0">
                    <a:pos x="T4" y="T5"/>
                  </a:cxn>
                </a:cxnLst>
                <a:rect l="0" t="0" r="r" b="b"/>
                <a:pathLst>
                  <a:path w="27" h="4">
                    <a:moveTo>
                      <a:pt x="0" y="4"/>
                    </a:moveTo>
                    <a:cubicBezTo>
                      <a:pt x="5" y="2"/>
                      <a:pt x="12" y="2"/>
                      <a:pt x="17" y="1"/>
                    </a:cubicBezTo>
                    <a:cubicBezTo>
                      <a:pt x="20" y="1"/>
                      <a:pt x="26" y="0"/>
                      <a:pt x="27" y="3"/>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311" name="Freeform 525"/>
              <p:cNvSpPr>
                <a:spLocks/>
              </p:cNvSpPr>
              <p:nvPr/>
            </p:nvSpPr>
            <p:spPr bwMode="auto">
              <a:xfrm>
                <a:off x="4282" y="2955"/>
                <a:ext cx="50" cy="5"/>
              </a:xfrm>
              <a:custGeom>
                <a:avLst/>
                <a:gdLst>
                  <a:gd name="T0" fmla="*/ 0 w 20"/>
                  <a:gd name="T1" fmla="*/ 2 h 2"/>
                  <a:gd name="T2" fmla="*/ 8 w 20"/>
                  <a:gd name="T3" fmla="*/ 0 h 2"/>
                  <a:gd name="T4" fmla="*/ 20 w 20"/>
                  <a:gd name="T5" fmla="*/ 0 h 2"/>
                </a:gdLst>
                <a:ahLst/>
                <a:cxnLst>
                  <a:cxn ang="0">
                    <a:pos x="T0" y="T1"/>
                  </a:cxn>
                  <a:cxn ang="0">
                    <a:pos x="T2" y="T3"/>
                  </a:cxn>
                  <a:cxn ang="0">
                    <a:pos x="T4" y="T5"/>
                  </a:cxn>
                </a:cxnLst>
                <a:rect l="0" t="0" r="r" b="b"/>
                <a:pathLst>
                  <a:path w="20" h="2">
                    <a:moveTo>
                      <a:pt x="0" y="2"/>
                    </a:moveTo>
                    <a:cubicBezTo>
                      <a:pt x="3" y="1"/>
                      <a:pt x="5" y="0"/>
                      <a:pt x="8" y="0"/>
                    </a:cubicBezTo>
                    <a:cubicBezTo>
                      <a:pt x="12" y="0"/>
                      <a:pt x="16" y="1"/>
                      <a:pt x="20" y="0"/>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312" name="Freeform 526"/>
              <p:cNvSpPr>
                <a:spLocks/>
              </p:cNvSpPr>
              <p:nvPr/>
            </p:nvSpPr>
            <p:spPr bwMode="auto">
              <a:xfrm>
                <a:off x="4949" y="2925"/>
                <a:ext cx="52" cy="24"/>
              </a:xfrm>
              <a:custGeom>
                <a:avLst/>
                <a:gdLst>
                  <a:gd name="T0" fmla="*/ 0 w 21"/>
                  <a:gd name="T1" fmla="*/ 6 h 9"/>
                  <a:gd name="T2" fmla="*/ 21 w 21"/>
                  <a:gd name="T3" fmla="*/ 0 h 9"/>
                  <a:gd name="T4" fmla="*/ 8 w 21"/>
                  <a:gd name="T5" fmla="*/ 9 h 9"/>
                  <a:gd name="T6" fmla="*/ 1 w 21"/>
                  <a:gd name="T7" fmla="*/ 7 h 9"/>
                </a:gdLst>
                <a:ahLst/>
                <a:cxnLst>
                  <a:cxn ang="0">
                    <a:pos x="T0" y="T1"/>
                  </a:cxn>
                  <a:cxn ang="0">
                    <a:pos x="T2" y="T3"/>
                  </a:cxn>
                  <a:cxn ang="0">
                    <a:pos x="T4" y="T5"/>
                  </a:cxn>
                  <a:cxn ang="0">
                    <a:pos x="T6" y="T7"/>
                  </a:cxn>
                </a:cxnLst>
                <a:rect l="0" t="0" r="r" b="b"/>
                <a:pathLst>
                  <a:path w="21" h="9">
                    <a:moveTo>
                      <a:pt x="0" y="6"/>
                    </a:moveTo>
                    <a:cubicBezTo>
                      <a:pt x="7" y="4"/>
                      <a:pt x="13" y="1"/>
                      <a:pt x="21" y="0"/>
                    </a:cubicBezTo>
                    <a:cubicBezTo>
                      <a:pt x="17" y="1"/>
                      <a:pt x="8" y="4"/>
                      <a:pt x="8" y="9"/>
                    </a:cubicBezTo>
                    <a:cubicBezTo>
                      <a:pt x="6" y="9"/>
                      <a:pt x="3" y="7"/>
                      <a:pt x="1" y="7"/>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313" name="Freeform 527"/>
              <p:cNvSpPr>
                <a:spLocks/>
              </p:cNvSpPr>
              <p:nvPr/>
            </p:nvSpPr>
            <p:spPr bwMode="auto">
              <a:xfrm>
                <a:off x="4734" y="3005"/>
                <a:ext cx="33" cy="3"/>
              </a:xfrm>
              <a:custGeom>
                <a:avLst/>
                <a:gdLst>
                  <a:gd name="T0" fmla="*/ 0 w 13"/>
                  <a:gd name="T1" fmla="*/ 1 h 1"/>
                  <a:gd name="T2" fmla="*/ 13 w 13"/>
                  <a:gd name="T3" fmla="*/ 0 h 1"/>
                </a:gdLst>
                <a:ahLst/>
                <a:cxnLst>
                  <a:cxn ang="0">
                    <a:pos x="T0" y="T1"/>
                  </a:cxn>
                  <a:cxn ang="0">
                    <a:pos x="T2" y="T3"/>
                  </a:cxn>
                </a:cxnLst>
                <a:rect l="0" t="0" r="r" b="b"/>
                <a:pathLst>
                  <a:path w="13" h="1">
                    <a:moveTo>
                      <a:pt x="0" y="1"/>
                    </a:moveTo>
                    <a:cubicBezTo>
                      <a:pt x="4" y="0"/>
                      <a:pt x="8" y="0"/>
                      <a:pt x="13" y="0"/>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314" name="Freeform 528"/>
              <p:cNvSpPr>
                <a:spLocks/>
              </p:cNvSpPr>
              <p:nvPr/>
            </p:nvSpPr>
            <p:spPr bwMode="auto">
              <a:xfrm>
                <a:off x="4831" y="2989"/>
                <a:ext cx="65" cy="35"/>
              </a:xfrm>
              <a:custGeom>
                <a:avLst/>
                <a:gdLst>
                  <a:gd name="T0" fmla="*/ 0 w 26"/>
                  <a:gd name="T1" fmla="*/ 7 h 13"/>
                  <a:gd name="T2" fmla="*/ 6 w 26"/>
                  <a:gd name="T3" fmla="*/ 9 h 13"/>
                  <a:gd name="T4" fmla="*/ 11 w 26"/>
                  <a:gd name="T5" fmla="*/ 10 h 13"/>
                  <a:gd name="T6" fmla="*/ 16 w 26"/>
                  <a:gd name="T7" fmla="*/ 5 h 13"/>
                  <a:gd name="T8" fmla="*/ 26 w 26"/>
                  <a:gd name="T9" fmla="*/ 1 h 13"/>
                  <a:gd name="T10" fmla="*/ 13 w 26"/>
                  <a:gd name="T11" fmla="*/ 4 h 13"/>
                  <a:gd name="T12" fmla="*/ 8 w 26"/>
                  <a:gd name="T13" fmla="*/ 5 h 13"/>
                  <a:gd name="T14" fmla="*/ 1 w 26"/>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13">
                    <a:moveTo>
                      <a:pt x="0" y="7"/>
                    </a:moveTo>
                    <a:cubicBezTo>
                      <a:pt x="2" y="7"/>
                      <a:pt x="4" y="7"/>
                      <a:pt x="6" y="9"/>
                    </a:cubicBezTo>
                    <a:cubicBezTo>
                      <a:pt x="8" y="11"/>
                      <a:pt x="8" y="13"/>
                      <a:pt x="11" y="10"/>
                    </a:cubicBezTo>
                    <a:cubicBezTo>
                      <a:pt x="13" y="9"/>
                      <a:pt x="14" y="7"/>
                      <a:pt x="16" y="5"/>
                    </a:cubicBezTo>
                    <a:cubicBezTo>
                      <a:pt x="19" y="3"/>
                      <a:pt x="23" y="2"/>
                      <a:pt x="26" y="1"/>
                    </a:cubicBezTo>
                    <a:cubicBezTo>
                      <a:pt x="22" y="0"/>
                      <a:pt x="17" y="2"/>
                      <a:pt x="13" y="4"/>
                    </a:cubicBezTo>
                    <a:cubicBezTo>
                      <a:pt x="11" y="5"/>
                      <a:pt x="11" y="5"/>
                      <a:pt x="8" y="5"/>
                    </a:cubicBezTo>
                    <a:cubicBezTo>
                      <a:pt x="6" y="5"/>
                      <a:pt x="3" y="5"/>
                      <a:pt x="1" y="6"/>
                    </a:cubicBezTo>
                  </a:path>
                </a:pathLst>
              </a:custGeom>
              <a:solidFill>
                <a:srgbClr val="FEE9A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315" name="Freeform 529"/>
              <p:cNvSpPr>
                <a:spLocks/>
              </p:cNvSpPr>
              <p:nvPr/>
            </p:nvSpPr>
            <p:spPr bwMode="auto">
              <a:xfrm>
                <a:off x="4971" y="2941"/>
                <a:ext cx="45" cy="19"/>
              </a:xfrm>
              <a:custGeom>
                <a:avLst/>
                <a:gdLst>
                  <a:gd name="T0" fmla="*/ 0 w 18"/>
                  <a:gd name="T1" fmla="*/ 5 h 7"/>
                  <a:gd name="T2" fmla="*/ 7 w 18"/>
                  <a:gd name="T3" fmla="*/ 7 h 7"/>
                  <a:gd name="T4" fmla="*/ 18 w 18"/>
                  <a:gd name="T5" fmla="*/ 0 h 7"/>
                  <a:gd name="T6" fmla="*/ 3 w 18"/>
                  <a:gd name="T7" fmla="*/ 3 h 7"/>
                </a:gdLst>
                <a:ahLst/>
                <a:cxnLst>
                  <a:cxn ang="0">
                    <a:pos x="T0" y="T1"/>
                  </a:cxn>
                  <a:cxn ang="0">
                    <a:pos x="T2" y="T3"/>
                  </a:cxn>
                  <a:cxn ang="0">
                    <a:pos x="T4" y="T5"/>
                  </a:cxn>
                  <a:cxn ang="0">
                    <a:pos x="T6" y="T7"/>
                  </a:cxn>
                </a:cxnLst>
                <a:rect l="0" t="0" r="r" b="b"/>
                <a:pathLst>
                  <a:path w="18" h="7">
                    <a:moveTo>
                      <a:pt x="0" y="5"/>
                    </a:moveTo>
                    <a:cubicBezTo>
                      <a:pt x="2" y="6"/>
                      <a:pt x="5" y="6"/>
                      <a:pt x="7" y="7"/>
                    </a:cubicBezTo>
                    <a:cubicBezTo>
                      <a:pt x="9" y="3"/>
                      <a:pt x="13" y="1"/>
                      <a:pt x="18" y="0"/>
                    </a:cubicBezTo>
                    <a:cubicBezTo>
                      <a:pt x="12" y="0"/>
                      <a:pt x="9" y="2"/>
                      <a:pt x="3" y="3"/>
                    </a:cubicBezTo>
                  </a:path>
                </a:pathLst>
              </a:custGeom>
              <a:solidFill>
                <a:srgbClr val="FEE9A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316" name="Freeform 530"/>
              <p:cNvSpPr>
                <a:spLocks/>
              </p:cNvSpPr>
              <p:nvPr/>
            </p:nvSpPr>
            <p:spPr bwMode="auto">
              <a:xfrm>
                <a:off x="5096" y="2904"/>
                <a:ext cx="43" cy="13"/>
              </a:xfrm>
              <a:custGeom>
                <a:avLst/>
                <a:gdLst>
                  <a:gd name="T0" fmla="*/ 0 w 17"/>
                  <a:gd name="T1" fmla="*/ 3 h 5"/>
                  <a:gd name="T2" fmla="*/ 10 w 17"/>
                  <a:gd name="T3" fmla="*/ 5 h 5"/>
                  <a:gd name="T4" fmla="*/ 17 w 17"/>
                  <a:gd name="T5" fmla="*/ 0 h 5"/>
                  <a:gd name="T6" fmla="*/ 3 w 17"/>
                  <a:gd name="T7" fmla="*/ 2 h 5"/>
                </a:gdLst>
                <a:ahLst/>
                <a:cxnLst>
                  <a:cxn ang="0">
                    <a:pos x="T0" y="T1"/>
                  </a:cxn>
                  <a:cxn ang="0">
                    <a:pos x="T2" y="T3"/>
                  </a:cxn>
                  <a:cxn ang="0">
                    <a:pos x="T4" y="T5"/>
                  </a:cxn>
                  <a:cxn ang="0">
                    <a:pos x="T6" y="T7"/>
                  </a:cxn>
                </a:cxnLst>
                <a:rect l="0" t="0" r="r" b="b"/>
                <a:pathLst>
                  <a:path w="17" h="5">
                    <a:moveTo>
                      <a:pt x="0" y="3"/>
                    </a:moveTo>
                    <a:cubicBezTo>
                      <a:pt x="4" y="4"/>
                      <a:pt x="7" y="5"/>
                      <a:pt x="10" y="5"/>
                    </a:cubicBezTo>
                    <a:cubicBezTo>
                      <a:pt x="11" y="2"/>
                      <a:pt x="15" y="1"/>
                      <a:pt x="17" y="0"/>
                    </a:cubicBezTo>
                    <a:cubicBezTo>
                      <a:pt x="13" y="0"/>
                      <a:pt x="7" y="1"/>
                      <a:pt x="3" y="2"/>
                    </a:cubicBezTo>
                  </a:path>
                </a:pathLst>
              </a:custGeom>
              <a:solidFill>
                <a:srgbClr val="FEE9A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317" name="Freeform 531"/>
              <p:cNvSpPr>
                <a:spLocks/>
              </p:cNvSpPr>
              <p:nvPr/>
            </p:nvSpPr>
            <p:spPr bwMode="auto">
              <a:xfrm>
                <a:off x="4856" y="2925"/>
                <a:ext cx="75" cy="24"/>
              </a:xfrm>
              <a:custGeom>
                <a:avLst/>
                <a:gdLst>
                  <a:gd name="T0" fmla="*/ 0 w 30"/>
                  <a:gd name="T1" fmla="*/ 7 h 9"/>
                  <a:gd name="T2" fmla="*/ 6 w 30"/>
                  <a:gd name="T3" fmla="*/ 9 h 9"/>
                  <a:gd name="T4" fmla="*/ 14 w 30"/>
                  <a:gd name="T5" fmla="*/ 8 h 9"/>
                  <a:gd name="T6" fmla="*/ 20 w 30"/>
                  <a:gd name="T7" fmla="*/ 7 h 9"/>
                  <a:gd name="T8" fmla="*/ 24 w 30"/>
                  <a:gd name="T9" fmla="*/ 3 h 9"/>
                  <a:gd name="T10" fmla="*/ 30 w 30"/>
                  <a:gd name="T11" fmla="*/ 0 h 9"/>
                  <a:gd name="T12" fmla="*/ 17 w 30"/>
                  <a:gd name="T13" fmla="*/ 4 h 9"/>
                  <a:gd name="T14" fmla="*/ 12 w 30"/>
                  <a:gd name="T15" fmla="*/ 7 h 9"/>
                  <a:gd name="T16" fmla="*/ 3 w 30"/>
                  <a:gd name="T17"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9">
                    <a:moveTo>
                      <a:pt x="0" y="7"/>
                    </a:moveTo>
                    <a:cubicBezTo>
                      <a:pt x="3" y="6"/>
                      <a:pt x="4" y="8"/>
                      <a:pt x="6" y="9"/>
                    </a:cubicBezTo>
                    <a:cubicBezTo>
                      <a:pt x="8" y="9"/>
                      <a:pt x="12" y="8"/>
                      <a:pt x="14" y="8"/>
                    </a:cubicBezTo>
                    <a:cubicBezTo>
                      <a:pt x="16" y="8"/>
                      <a:pt x="19" y="9"/>
                      <a:pt x="20" y="7"/>
                    </a:cubicBezTo>
                    <a:cubicBezTo>
                      <a:pt x="22" y="6"/>
                      <a:pt x="22" y="5"/>
                      <a:pt x="24" y="3"/>
                    </a:cubicBezTo>
                    <a:cubicBezTo>
                      <a:pt x="26" y="2"/>
                      <a:pt x="28" y="1"/>
                      <a:pt x="30" y="0"/>
                    </a:cubicBezTo>
                    <a:cubicBezTo>
                      <a:pt x="26" y="2"/>
                      <a:pt x="21" y="2"/>
                      <a:pt x="17" y="4"/>
                    </a:cubicBezTo>
                    <a:cubicBezTo>
                      <a:pt x="15" y="5"/>
                      <a:pt x="14" y="6"/>
                      <a:pt x="12" y="7"/>
                    </a:cubicBezTo>
                    <a:cubicBezTo>
                      <a:pt x="9" y="7"/>
                      <a:pt x="6" y="6"/>
                      <a:pt x="3" y="6"/>
                    </a:cubicBezTo>
                  </a:path>
                </a:pathLst>
              </a:custGeom>
              <a:solidFill>
                <a:srgbClr val="FEE9A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318" name="Freeform 532"/>
              <p:cNvSpPr>
                <a:spLocks/>
              </p:cNvSpPr>
              <p:nvPr/>
            </p:nvSpPr>
            <p:spPr bwMode="auto">
              <a:xfrm>
                <a:off x="4737" y="2965"/>
                <a:ext cx="102" cy="32"/>
              </a:xfrm>
              <a:custGeom>
                <a:avLst/>
                <a:gdLst>
                  <a:gd name="T0" fmla="*/ 0 w 41"/>
                  <a:gd name="T1" fmla="*/ 10 h 12"/>
                  <a:gd name="T2" fmla="*/ 21 w 41"/>
                  <a:gd name="T3" fmla="*/ 11 h 12"/>
                  <a:gd name="T4" fmla="*/ 24 w 41"/>
                  <a:gd name="T5" fmla="*/ 11 h 12"/>
                  <a:gd name="T6" fmla="*/ 29 w 41"/>
                  <a:gd name="T7" fmla="*/ 7 h 12"/>
                  <a:gd name="T8" fmla="*/ 41 w 41"/>
                  <a:gd name="T9" fmla="*/ 0 h 12"/>
                  <a:gd name="T10" fmla="*/ 30 w 41"/>
                  <a:gd name="T11" fmla="*/ 3 h 12"/>
                  <a:gd name="T12" fmla="*/ 23 w 41"/>
                  <a:gd name="T13" fmla="*/ 7 h 12"/>
                  <a:gd name="T14" fmla="*/ 17 w 41"/>
                  <a:gd name="T15" fmla="*/ 7 h 12"/>
                  <a:gd name="T16" fmla="*/ 5 w 41"/>
                  <a:gd name="T17"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12">
                    <a:moveTo>
                      <a:pt x="0" y="10"/>
                    </a:moveTo>
                    <a:cubicBezTo>
                      <a:pt x="8" y="9"/>
                      <a:pt x="13" y="10"/>
                      <a:pt x="21" y="11"/>
                    </a:cubicBezTo>
                    <a:cubicBezTo>
                      <a:pt x="23" y="12"/>
                      <a:pt x="22" y="12"/>
                      <a:pt x="24" y="11"/>
                    </a:cubicBezTo>
                    <a:cubicBezTo>
                      <a:pt x="25" y="10"/>
                      <a:pt x="27" y="8"/>
                      <a:pt x="29" y="7"/>
                    </a:cubicBezTo>
                    <a:cubicBezTo>
                      <a:pt x="32" y="4"/>
                      <a:pt x="37" y="3"/>
                      <a:pt x="41" y="0"/>
                    </a:cubicBezTo>
                    <a:cubicBezTo>
                      <a:pt x="37" y="1"/>
                      <a:pt x="33" y="1"/>
                      <a:pt x="30" y="3"/>
                    </a:cubicBezTo>
                    <a:cubicBezTo>
                      <a:pt x="27" y="4"/>
                      <a:pt x="25" y="5"/>
                      <a:pt x="23" y="7"/>
                    </a:cubicBezTo>
                    <a:cubicBezTo>
                      <a:pt x="20" y="8"/>
                      <a:pt x="19" y="7"/>
                      <a:pt x="17" y="7"/>
                    </a:cubicBezTo>
                    <a:cubicBezTo>
                      <a:pt x="13" y="7"/>
                      <a:pt x="9" y="8"/>
                      <a:pt x="5" y="9"/>
                    </a:cubicBezTo>
                  </a:path>
                </a:pathLst>
              </a:custGeom>
              <a:solidFill>
                <a:srgbClr val="FEE9A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319" name="Freeform 533"/>
              <p:cNvSpPr>
                <a:spLocks/>
              </p:cNvSpPr>
              <p:nvPr/>
            </p:nvSpPr>
            <p:spPr bwMode="auto">
              <a:xfrm>
                <a:off x="4639" y="2944"/>
                <a:ext cx="90" cy="24"/>
              </a:xfrm>
              <a:custGeom>
                <a:avLst/>
                <a:gdLst>
                  <a:gd name="T0" fmla="*/ 0 w 36"/>
                  <a:gd name="T1" fmla="*/ 6 h 9"/>
                  <a:gd name="T2" fmla="*/ 21 w 36"/>
                  <a:gd name="T3" fmla="*/ 8 h 9"/>
                  <a:gd name="T4" fmla="*/ 25 w 36"/>
                  <a:gd name="T5" fmla="*/ 9 h 9"/>
                  <a:gd name="T6" fmla="*/ 28 w 36"/>
                  <a:gd name="T7" fmla="*/ 6 h 9"/>
                  <a:gd name="T8" fmla="*/ 36 w 36"/>
                  <a:gd name="T9" fmla="*/ 1 h 9"/>
                  <a:gd name="T10" fmla="*/ 25 w 36"/>
                  <a:gd name="T11" fmla="*/ 4 h 9"/>
                  <a:gd name="T12" fmla="*/ 6 w 36"/>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36" h="9">
                    <a:moveTo>
                      <a:pt x="0" y="6"/>
                    </a:moveTo>
                    <a:cubicBezTo>
                      <a:pt x="7" y="6"/>
                      <a:pt x="15" y="6"/>
                      <a:pt x="21" y="8"/>
                    </a:cubicBezTo>
                    <a:cubicBezTo>
                      <a:pt x="22" y="8"/>
                      <a:pt x="23" y="9"/>
                      <a:pt x="25" y="9"/>
                    </a:cubicBezTo>
                    <a:cubicBezTo>
                      <a:pt x="25" y="9"/>
                      <a:pt x="27" y="6"/>
                      <a:pt x="28" y="6"/>
                    </a:cubicBezTo>
                    <a:cubicBezTo>
                      <a:pt x="30" y="4"/>
                      <a:pt x="34" y="3"/>
                      <a:pt x="36" y="1"/>
                    </a:cubicBezTo>
                    <a:cubicBezTo>
                      <a:pt x="32" y="0"/>
                      <a:pt x="28" y="3"/>
                      <a:pt x="25" y="4"/>
                    </a:cubicBezTo>
                    <a:cubicBezTo>
                      <a:pt x="19" y="6"/>
                      <a:pt x="12" y="4"/>
                      <a:pt x="6" y="4"/>
                    </a:cubicBezTo>
                  </a:path>
                </a:pathLst>
              </a:custGeom>
              <a:solidFill>
                <a:srgbClr val="FEE9A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320" name="Freeform 534"/>
              <p:cNvSpPr>
                <a:spLocks/>
              </p:cNvSpPr>
              <p:nvPr/>
            </p:nvSpPr>
            <p:spPr bwMode="auto">
              <a:xfrm>
                <a:off x="4749" y="2923"/>
                <a:ext cx="40" cy="16"/>
              </a:xfrm>
              <a:custGeom>
                <a:avLst/>
                <a:gdLst>
                  <a:gd name="T0" fmla="*/ 0 w 16"/>
                  <a:gd name="T1" fmla="*/ 3 h 6"/>
                  <a:gd name="T2" fmla="*/ 6 w 16"/>
                  <a:gd name="T3" fmla="*/ 6 h 6"/>
                  <a:gd name="T4" fmla="*/ 14 w 16"/>
                  <a:gd name="T5" fmla="*/ 4 h 6"/>
                  <a:gd name="T6" fmla="*/ 16 w 16"/>
                  <a:gd name="T7" fmla="*/ 0 h 6"/>
                  <a:gd name="T8" fmla="*/ 7 w 16"/>
                  <a:gd name="T9" fmla="*/ 3 h 6"/>
                </a:gdLst>
                <a:ahLst/>
                <a:cxnLst>
                  <a:cxn ang="0">
                    <a:pos x="T0" y="T1"/>
                  </a:cxn>
                  <a:cxn ang="0">
                    <a:pos x="T2" y="T3"/>
                  </a:cxn>
                  <a:cxn ang="0">
                    <a:pos x="T4" y="T5"/>
                  </a:cxn>
                  <a:cxn ang="0">
                    <a:pos x="T6" y="T7"/>
                  </a:cxn>
                  <a:cxn ang="0">
                    <a:pos x="T8" y="T9"/>
                  </a:cxn>
                </a:cxnLst>
                <a:rect l="0" t="0" r="r" b="b"/>
                <a:pathLst>
                  <a:path w="16" h="6">
                    <a:moveTo>
                      <a:pt x="0" y="3"/>
                    </a:moveTo>
                    <a:cubicBezTo>
                      <a:pt x="4" y="4"/>
                      <a:pt x="2" y="6"/>
                      <a:pt x="6" y="6"/>
                    </a:cubicBezTo>
                    <a:cubicBezTo>
                      <a:pt x="8" y="5"/>
                      <a:pt x="12" y="5"/>
                      <a:pt x="14" y="4"/>
                    </a:cubicBezTo>
                    <a:cubicBezTo>
                      <a:pt x="13" y="2"/>
                      <a:pt x="14" y="1"/>
                      <a:pt x="16" y="0"/>
                    </a:cubicBezTo>
                    <a:cubicBezTo>
                      <a:pt x="13" y="1"/>
                      <a:pt x="10" y="3"/>
                      <a:pt x="7" y="3"/>
                    </a:cubicBezTo>
                  </a:path>
                </a:pathLst>
              </a:custGeom>
              <a:solidFill>
                <a:srgbClr val="FEE9A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321" name="Freeform 535"/>
              <p:cNvSpPr>
                <a:spLocks/>
              </p:cNvSpPr>
              <p:nvPr/>
            </p:nvSpPr>
            <p:spPr bwMode="auto">
              <a:xfrm>
                <a:off x="4642" y="2981"/>
                <a:ext cx="67" cy="32"/>
              </a:xfrm>
              <a:custGeom>
                <a:avLst/>
                <a:gdLst>
                  <a:gd name="T0" fmla="*/ 0 w 27"/>
                  <a:gd name="T1" fmla="*/ 7 h 12"/>
                  <a:gd name="T2" fmla="*/ 11 w 27"/>
                  <a:gd name="T3" fmla="*/ 8 h 12"/>
                  <a:gd name="T4" fmla="*/ 16 w 27"/>
                  <a:gd name="T5" fmla="*/ 12 h 12"/>
                  <a:gd name="T6" fmla="*/ 20 w 27"/>
                  <a:gd name="T7" fmla="*/ 8 h 12"/>
                  <a:gd name="T8" fmla="*/ 25 w 27"/>
                  <a:gd name="T9" fmla="*/ 6 h 12"/>
                  <a:gd name="T10" fmla="*/ 14 w 27"/>
                  <a:gd name="T11" fmla="*/ 0 h 12"/>
                  <a:gd name="T12" fmla="*/ 18 w 27"/>
                  <a:gd name="T13" fmla="*/ 3 h 12"/>
                  <a:gd name="T14" fmla="*/ 14 w 27"/>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2">
                    <a:moveTo>
                      <a:pt x="0" y="7"/>
                    </a:moveTo>
                    <a:cubicBezTo>
                      <a:pt x="3" y="7"/>
                      <a:pt x="7" y="6"/>
                      <a:pt x="11" y="8"/>
                    </a:cubicBezTo>
                    <a:cubicBezTo>
                      <a:pt x="13" y="9"/>
                      <a:pt x="14" y="11"/>
                      <a:pt x="16" y="12"/>
                    </a:cubicBezTo>
                    <a:cubicBezTo>
                      <a:pt x="17" y="11"/>
                      <a:pt x="18" y="9"/>
                      <a:pt x="20" y="8"/>
                    </a:cubicBezTo>
                    <a:cubicBezTo>
                      <a:pt x="21" y="7"/>
                      <a:pt x="24" y="7"/>
                      <a:pt x="25" y="6"/>
                    </a:cubicBezTo>
                    <a:cubicBezTo>
                      <a:pt x="27" y="1"/>
                      <a:pt x="17" y="0"/>
                      <a:pt x="14" y="0"/>
                    </a:cubicBezTo>
                    <a:cubicBezTo>
                      <a:pt x="15" y="1"/>
                      <a:pt x="18" y="1"/>
                      <a:pt x="18" y="3"/>
                    </a:cubicBezTo>
                    <a:cubicBezTo>
                      <a:pt x="18" y="5"/>
                      <a:pt x="16" y="6"/>
                      <a:pt x="14" y="6"/>
                    </a:cubicBezTo>
                  </a:path>
                </a:pathLst>
              </a:custGeom>
              <a:solidFill>
                <a:srgbClr val="FEE9A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322" name="Freeform 536"/>
              <p:cNvSpPr>
                <a:spLocks/>
              </p:cNvSpPr>
              <p:nvPr/>
            </p:nvSpPr>
            <p:spPr bwMode="auto">
              <a:xfrm>
                <a:off x="4432" y="2971"/>
                <a:ext cx="65" cy="32"/>
              </a:xfrm>
              <a:custGeom>
                <a:avLst/>
                <a:gdLst>
                  <a:gd name="T0" fmla="*/ 0 w 26"/>
                  <a:gd name="T1" fmla="*/ 9 h 12"/>
                  <a:gd name="T2" fmla="*/ 13 w 26"/>
                  <a:gd name="T3" fmla="*/ 9 h 12"/>
                  <a:gd name="T4" fmla="*/ 17 w 26"/>
                  <a:gd name="T5" fmla="*/ 12 h 12"/>
                  <a:gd name="T6" fmla="*/ 20 w 26"/>
                  <a:gd name="T7" fmla="*/ 10 h 12"/>
                  <a:gd name="T8" fmla="*/ 23 w 26"/>
                  <a:gd name="T9" fmla="*/ 3 h 12"/>
                  <a:gd name="T10" fmla="*/ 13 w 26"/>
                  <a:gd name="T11" fmla="*/ 1 h 12"/>
                  <a:gd name="T12" fmla="*/ 17 w 26"/>
                  <a:gd name="T13" fmla="*/ 3 h 12"/>
                  <a:gd name="T14" fmla="*/ 14 w 26"/>
                  <a:gd name="T15" fmla="*/ 8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12">
                    <a:moveTo>
                      <a:pt x="0" y="9"/>
                    </a:moveTo>
                    <a:cubicBezTo>
                      <a:pt x="4" y="9"/>
                      <a:pt x="9" y="8"/>
                      <a:pt x="13" y="9"/>
                    </a:cubicBezTo>
                    <a:cubicBezTo>
                      <a:pt x="14" y="10"/>
                      <a:pt x="16" y="12"/>
                      <a:pt x="17" y="12"/>
                    </a:cubicBezTo>
                    <a:cubicBezTo>
                      <a:pt x="19" y="12"/>
                      <a:pt x="19" y="11"/>
                      <a:pt x="20" y="10"/>
                    </a:cubicBezTo>
                    <a:cubicBezTo>
                      <a:pt x="23" y="7"/>
                      <a:pt x="26" y="6"/>
                      <a:pt x="23" y="3"/>
                    </a:cubicBezTo>
                    <a:cubicBezTo>
                      <a:pt x="21" y="1"/>
                      <a:pt x="15" y="0"/>
                      <a:pt x="13" y="1"/>
                    </a:cubicBezTo>
                    <a:cubicBezTo>
                      <a:pt x="14" y="1"/>
                      <a:pt x="16" y="2"/>
                      <a:pt x="17" y="3"/>
                    </a:cubicBezTo>
                    <a:cubicBezTo>
                      <a:pt x="18" y="5"/>
                      <a:pt x="16" y="8"/>
                      <a:pt x="14" y="8"/>
                    </a:cubicBezTo>
                  </a:path>
                </a:pathLst>
              </a:custGeom>
              <a:solidFill>
                <a:srgbClr val="FEE9A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323" name="Freeform 537"/>
              <p:cNvSpPr>
                <a:spLocks/>
              </p:cNvSpPr>
              <p:nvPr/>
            </p:nvSpPr>
            <p:spPr bwMode="auto">
              <a:xfrm>
                <a:off x="4509" y="2933"/>
                <a:ext cx="65" cy="38"/>
              </a:xfrm>
              <a:custGeom>
                <a:avLst/>
                <a:gdLst>
                  <a:gd name="T0" fmla="*/ 0 w 26"/>
                  <a:gd name="T1" fmla="*/ 14 h 14"/>
                  <a:gd name="T2" fmla="*/ 16 w 26"/>
                  <a:gd name="T3" fmla="*/ 10 h 14"/>
                  <a:gd name="T4" fmla="*/ 21 w 26"/>
                  <a:gd name="T5" fmla="*/ 7 h 14"/>
                  <a:gd name="T6" fmla="*/ 26 w 26"/>
                  <a:gd name="T7" fmla="*/ 2 h 14"/>
                  <a:gd name="T8" fmla="*/ 16 w 26"/>
                  <a:gd name="T9" fmla="*/ 2 h 14"/>
                  <a:gd name="T10" fmla="*/ 15 w 26"/>
                  <a:gd name="T11" fmla="*/ 8 h 14"/>
                  <a:gd name="T12" fmla="*/ 3 w 26"/>
                  <a:gd name="T13" fmla="*/ 11 h 14"/>
                </a:gdLst>
                <a:ahLst/>
                <a:cxnLst>
                  <a:cxn ang="0">
                    <a:pos x="T0" y="T1"/>
                  </a:cxn>
                  <a:cxn ang="0">
                    <a:pos x="T2" y="T3"/>
                  </a:cxn>
                  <a:cxn ang="0">
                    <a:pos x="T4" y="T5"/>
                  </a:cxn>
                  <a:cxn ang="0">
                    <a:pos x="T6" y="T7"/>
                  </a:cxn>
                  <a:cxn ang="0">
                    <a:pos x="T8" y="T9"/>
                  </a:cxn>
                  <a:cxn ang="0">
                    <a:pos x="T10" y="T11"/>
                  </a:cxn>
                  <a:cxn ang="0">
                    <a:pos x="T12" y="T13"/>
                  </a:cxn>
                </a:cxnLst>
                <a:rect l="0" t="0" r="r" b="b"/>
                <a:pathLst>
                  <a:path w="26" h="14">
                    <a:moveTo>
                      <a:pt x="0" y="14"/>
                    </a:moveTo>
                    <a:cubicBezTo>
                      <a:pt x="6" y="13"/>
                      <a:pt x="11" y="10"/>
                      <a:pt x="16" y="10"/>
                    </a:cubicBezTo>
                    <a:cubicBezTo>
                      <a:pt x="20" y="10"/>
                      <a:pt x="19" y="10"/>
                      <a:pt x="21" y="7"/>
                    </a:cubicBezTo>
                    <a:cubicBezTo>
                      <a:pt x="22" y="5"/>
                      <a:pt x="26" y="4"/>
                      <a:pt x="26" y="2"/>
                    </a:cubicBezTo>
                    <a:cubicBezTo>
                      <a:pt x="23" y="0"/>
                      <a:pt x="19" y="1"/>
                      <a:pt x="16" y="2"/>
                    </a:cubicBezTo>
                    <a:cubicBezTo>
                      <a:pt x="21" y="2"/>
                      <a:pt x="17" y="6"/>
                      <a:pt x="15" y="8"/>
                    </a:cubicBezTo>
                    <a:cubicBezTo>
                      <a:pt x="12" y="10"/>
                      <a:pt x="7" y="9"/>
                      <a:pt x="3" y="11"/>
                    </a:cubicBezTo>
                  </a:path>
                </a:pathLst>
              </a:custGeom>
              <a:solidFill>
                <a:srgbClr val="FEE9A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324" name="Freeform 538"/>
              <p:cNvSpPr>
                <a:spLocks/>
              </p:cNvSpPr>
              <p:nvPr/>
            </p:nvSpPr>
            <p:spPr bwMode="auto">
              <a:xfrm>
                <a:off x="4397" y="2941"/>
                <a:ext cx="30" cy="19"/>
              </a:xfrm>
              <a:custGeom>
                <a:avLst/>
                <a:gdLst>
                  <a:gd name="T0" fmla="*/ 0 w 12"/>
                  <a:gd name="T1" fmla="*/ 7 h 7"/>
                  <a:gd name="T2" fmla="*/ 10 w 12"/>
                  <a:gd name="T3" fmla="*/ 6 h 7"/>
                  <a:gd name="T4" fmla="*/ 12 w 12"/>
                  <a:gd name="T5" fmla="*/ 1 h 7"/>
                  <a:gd name="T6" fmla="*/ 2 w 12"/>
                  <a:gd name="T7" fmla="*/ 1 h 7"/>
                  <a:gd name="T8" fmla="*/ 5 w 12"/>
                  <a:gd name="T9" fmla="*/ 5 h 7"/>
                </a:gdLst>
                <a:ahLst/>
                <a:cxnLst>
                  <a:cxn ang="0">
                    <a:pos x="T0" y="T1"/>
                  </a:cxn>
                  <a:cxn ang="0">
                    <a:pos x="T2" y="T3"/>
                  </a:cxn>
                  <a:cxn ang="0">
                    <a:pos x="T4" y="T5"/>
                  </a:cxn>
                  <a:cxn ang="0">
                    <a:pos x="T6" y="T7"/>
                  </a:cxn>
                  <a:cxn ang="0">
                    <a:pos x="T8" y="T9"/>
                  </a:cxn>
                </a:cxnLst>
                <a:rect l="0" t="0" r="r" b="b"/>
                <a:pathLst>
                  <a:path w="12" h="7">
                    <a:moveTo>
                      <a:pt x="0" y="7"/>
                    </a:moveTo>
                    <a:cubicBezTo>
                      <a:pt x="3" y="6"/>
                      <a:pt x="6" y="7"/>
                      <a:pt x="10" y="6"/>
                    </a:cubicBezTo>
                    <a:cubicBezTo>
                      <a:pt x="9" y="4"/>
                      <a:pt x="11" y="3"/>
                      <a:pt x="12" y="1"/>
                    </a:cubicBezTo>
                    <a:cubicBezTo>
                      <a:pt x="10" y="0"/>
                      <a:pt x="5" y="0"/>
                      <a:pt x="2" y="1"/>
                    </a:cubicBezTo>
                    <a:cubicBezTo>
                      <a:pt x="4" y="2"/>
                      <a:pt x="7" y="2"/>
                      <a:pt x="5" y="5"/>
                    </a:cubicBezTo>
                  </a:path>
                </a:pathLst>
              </a:custGeom>
              <a:solidFill>
                <a:srgbClr val="FEE9A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325" name="Freeform 539"/>
              <p:cNvSpPr>
                <a:spLocks/>
              </p:cNvSpPr>
              <p:nvPr/>
            </p:nvSpPr>
            <p:spPr bwMode="auto">
              <a:xfrm>
                <a:off x="4254" y="2984"/>
                <a:ext cx="33" cy="24"/>
              </a:xfrm>
              <a:custGeom>
                <a:avLst/>
                <a:gdLst>
                  <a:gd name="T0" fmla="*/ 0 w 13"/>
                  <a:gd name="T1" fmla="*/ 6 h 9"/>
                  <a:gd name="T2" fmla="*/ 7 w 13"/>
                  <a:gd name="T3" fmla="*/ 9 h 9"/>
                  <a:gd name="T4" fmla="*/ 13 w 13"/>
                  <a:gd name="T5" fmla="*/ 0 h 9"/>
                  <a:gd name="T6" fmla="*/ 1 w 13"/>
                  <a:gd name="T7" fmla="*/ 6 h 9"/>
                </a:gdLst>
                <a:ahLst/>
                <a:cxnLst>
                  <a:cxn ang="0">
                    <a:pos x="T0" y="T1"/>
                  </a:cxn>
                  <a:cxn ang="0">
                    <a:pos x="T2" y="T3"/>
                  </a:cxn>
                  <a:cxn ang="0">
                    <a:pos x="T4" y="T5"/>
                  </a:cxn>
                  <a:cxn ang="0">
                    <a:pos x="T6" y="T7"/>
                  </a:cxn>
                </a:cxnLst>
                <a:rect l="0" t="0" r="r" b="b"/>
                <a:pathLst>
                  <a:path w="13" h="9">
                    <a:moveTo>
                      <a:pt x="0" y="6"/>
                    </a:moveTo>
                    <a:cubicBezTo>
                      <a:pt x="3" y="6"/>
                      <a:pt x="6" y="7"/>
                      <a:pt x="7" y="9"/>
                    </a:cubicBezTo>
                    <a:cubicBezTo>
                      <a:pt x="10" y="8"/>
                      <a:pt x="12" y="3"/>
                      <a:pt x="13" y="0"/>
                    </a:cubicBezTo>
                    <a:cubicBezTo>
                      <a:pt x="10" y="2"/>
                      <a:pt x="6" y="6"/>
                      <a:pt x="1" y="6"/>
                    </a:cubicBezTo>
                  </a:path>
                </a:pathLst>
              </a:custGeom>
              <a:solidFill>
                <a:srgbClr val="FEE9A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326" name="Freeform 540"/>
              <p:cNvSpPr>
                <a:spLocks/>
              </p:cNvSpPr>
              <p:nvPr/>
            </p:nvSpPr>
            <p:spPr bwMode="auto">
              <a:xfrm>
                <a:off x="4299" y="2949"/>
                <a:ext cx="70" cy="24"/>
              </a:xfrm>
              <a:custGeom>
                <a:avLst/>
                <a:gdLst>
                  <a:gd name="T0" fmla="*/ 0 w 28"/>
                  <a:gd name="T1" fmla="*/ 8 h 9"/>
                  <a:gd name="T2" fmla="*/ 1 w 28"/>
                  <a:gd name="T3" fmla="*/ 9 h 9"/>
                  <a:gd name="T4" fmla="*/ 13 w 28"/>
                  <a:gd name="T5" fmla="*/ 5 h 9"/>
                  <a:gd name="T6" fmla="*/ 28 w 28"/>
                  <a:gd name="T7" fmla="*/ 5 h 9"/>
                  <a:gd name="T8" fmla="*/ 19 w 28"/>
                  <a:gd name="T9" fmla="*/ 1 h 9"/>
                  <a:gd name="T10" fmla="*/ 20 w 28"/>
                  <a:gd name="T11" fmla="*/ 3 h 9"/>
                  <a:gd name="T12" fmla="*/ 18 w 28"/>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28" h="9">
                    <a:moveTo>
                      <a:pt x="0" y="8"/>
                    </a:moveTo>
                    <a:cubicBezTo>
                      <a:pt x="0" y="8"/>
                      <a:pt x="0" y="9"/>
                      <a:pt x="1" y="9"/>
                    </a:cubicBezTo>
                    <a:cubicBezTo>
                      <a:pt x="3" y="5"/>
                      <a:pt x="10" y="5"/>
                      <a:pt x="13" y="5"/>
                    </a:cubicBezTo>
                    <a:cubicBezTo>
                      <a:pt x="18" y="4"/>
                      <a:pt x="23" y="5"/>
                      <a:pt x="28" y="5"/>
                    </a:cubicBezTo>
                    <a:cubicBezTo>
                      <a:pt x="28" y="0"/>
                      <a:pt x="21" y="1"/>
                      <a:pt x="19" y="1"/>
                    </a:cubicBezTo>
                    <a:cubicBezTo>
                      <a:pt x="19" y="1"/>
                      <a:pt x="20" y="2"/>
                      <a:pt x="20" y="3"/>
                    </a:cubicBezTo>
                    <a:cubicBezTo>
                      <a:pt x="20" y="3"/>
                      <a:pt x="19" y="4"/>
                      <a:pt x="18" y="4"/>
                    </a:cubicBezTo>
                  </a:path>
                </a:pathLst>
              </a:custGeom>
              <a:solidFill>
                <a:srgbClr val="FEE9A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327" name="Freeform 541"/>
              <p:cNvSpPr>
                <a:spLocks/>
              </p:cNvSpPr>
              <p:nvPr/>
            </p:nvSpPr>
            <p:spPr bwMode="auto">
              <a:xfrm>
                <a:off x="4059" y="3083"/>
                <a:ext cx="125" cy="253"/>
              </a:xfrm>
              <a:custGeom>
                <a:avLst/>
                <a:gdLst>
                  <a:gd name="T0" fmla="*/ 0 w 50"/>
                  <a:gd name="T1" fmla="*/ 95 h 95"/>
                  <a:gd name="T2" fmla="*/ 7 w 50"/>
                  <a:gd name="T3" fmla="*/ 90 h 95"/>
                  <a:gd name="T4" fmla="*/ 33 w 50"/>
                  <a:gd name="T5" fmla="*/ 63 h 95"/>
                  <a:gd name="T6" fmla="*/ 32 w 50"/>
                  <a:gd name="T7" fmla="*/ 45 h 95"/>
                  <a:gd name="T8" fmla="*/ 41 w 50"/>
                  <a:gd name="T9" fmla="*/ 28 h 95"/>
                  <a:gd name="T10" fmla="*/ 50 w 50"/>
                  <a:gd name="T11" fmla="*/ 0 h 95"/>
                </a:gdLst>
                <a:ahLst/>
                <a:cxnLst>
                  <a:cxn ang="0">
                    <a:pos x="T0" y="T1"/>
                  </a:cxn>
                  <a:cxn ang="0">
                    <a:pos x="T2" y="T3"/>
                  </a:cxn>
                  <a:cxn ang="0">
                    <a:pos x="T4" y="T5"/>
                  </a:cxn>
                  <a:cxn ang="0">
                    <a:pos x="T6" y="T7"/>
                  </a:cxn>
                  <a:cxn ang="0">
                    <a:pos x="T8" y="T9"/>
                  </a:cxn>
                  <a:cxn ang="0">
                    <a:pos x="T10" y="T11"/>
                  </a:cxn>
                </a:cxnLst>
                <a:rect l="0" t="0" r="r" b="b"/>
                <a:pathLst>
                  <a:path w="50" h="95">
                    <a:moveTo>
                      <a:pt x="0" y="95"/>
                    </a:moveTo>
                    <a:cubicBezTo>
                      <a:pt x="2" y="93"/>
                      <a:pt x="4" y="91"/>
                      <a:pt x="7" y="90"/>
                    </a:cubicBezTo>
                    <a:cubicBezTo>
                      <a:pt x="19" y="83"/>
                      <a:pt x="32" y="79"/>
                      <a:pt x="33" y="63"/>
                    </a:cubicBezTo>
                    <a:cubicBezTo>
                      <a:pt x="33" y="57"/>
                      <a:pt x="32" y="51"/>
                      <a:pt x="32" y="45"/>
                    </a:cubicBezTo>
                    <a:cubicBezTo>
                      <a:pt x="32" y="35"/>
                      <a:pt x="34" y="34"/>
                      <a:pt x="41" y="28"/>
                    </a:cubicBezTo>
                    <a:cubicBezTo>
                      <a:pt x="50" y="20"/>
                      <a:pt x="46" y="11"/>
                      <a:pt x="50" y="0"/>
                    </a:cubicBezTo>
                  </a:path>
                </a:pathLst>
              </a:custGeom>
              <a:noFill/>
              <a:ln w="7938" cap="rnd">
                <a:solidFill>
                  <a:srgbClr val="4C001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328" name="Freeform 542"/>
              <p:cNvSpPr>
                <a:spLocks/>
              </p:cNvSpPr>
              <p:nvPr/>
            </p:nvSpPr>
            <p:spPr bwMode="auto">
              <a:xfrm>
                <a:off x="4074" y="3451"/>
                <a:ext cx="443" cy="352"/>
              </a:xfrm>
              <a:custGeom>
                <a:avLst/>
                <a:gdLst>
                  <a:gd name="T0" fmla="*/ 0 w 177"/>
                  <a:gd name="T1" fmla="*/ 16 h 132"/>
                  <a:gd name="T2" fmla="*/ 22 w 177"/>
                  <a:gd name="T3" fmla="*/ 14 h 132"/>
                  <a:gd name="T4" fmla="*/ 67 w 177"/>
                  <a:gd name="T5" fmla="*/ 5 h 132"/>
                  <a:gd name="T6" fmla="*/ 93 w 177"/>
                  <a:gd name="T7" fmla="*/ 0 h 132"/>
                  <a:gd name="T8" fmla="*/ 116 w 177"/>
                  <a:gd name="T9" fmla="*/ 8 h 132"/>
                  <a:gd name="T10" fmla="*/ 143 w 177"/>
                  <a:gd name="T11" fmla="*/ 42 h 132"/>
                  <a:gd name="T12" fmla="*/ 153 w 177"/>
                  <a:gd name="T13" fmla="*/ 77 h 132"/>
                  <a:gd name="T14" fmla="*/ 165 w 177"/>
                  <a:gd name="T15" fmla="*/ 94 h 132"/>
                  <a:gd name="T16" fmla="*/ 163 w 177"/>
                  <a:gd name="T17"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132">
                    <a:moveTo>
                      <a:pt x="0" y="16"/>
                    </a:moveTo>
                    <a:cubicBezTo>
                      <a:pt x="7" y="14"/>
                      <a:pt x="15" y="14"/>
                      <a:pt x="22" y="14"/>
                    </a:cubicBezTo>
                    <a:cubicBezTo>
                      <a:pt x="38" y="14"/>
                      <a:pt x="52" y="10"/>
                      <a:pt x="67" y="5"/>
                    </a:cubicBezTo>
                    <a:cubicBezTo>
                      <a:pt x="75" y="2"/>
                      <a:pt x="85" y="0"/>
                      <a:pt x="93" y="0"/>
                    </a:cubicBezTo>
                    <a:cubicBezTo>
                      <a:pt x="101" y="1"/>
                      <a:pt x="109" y="5"/>
                      <a:pt x="116" y="8"/>
                    </a:cubicBezTo>
                    <a:cubicBezTo>
                      <a:pt x="133" y="14"/>
                      <a:pt x="141" y="25"/>
                      <a:pt x="143" y="42"/>
                    </a:cubicBezTo>
                    <a:cubicBezTo>
                      <a:pt x="145" y="55"/>
                      <a:pt x="144" y="67"/>
                      <a:pt x="153" y="77"/>
                    </a:cubicBezTo>
                    <a:cubicBezTo>
                      <a:pt x="158" y="83"/>
                      <a:pt x="162" y="88"/>
                      <a:pt x="165" y="94"/>
                    </a:cubicBezTo>
                    <a:cubicBezTo>
                      <a:pt x="171" y="107"/>
                      <a:pt x="177" y="122"/>
                      <a:pt x="163" y="132"/>
                    </a:cubicBezTo>
                  </a:path>
                </a:pathLst>
              </a:custGeom>
              <a:noFill/>
              <a:ln w="7938" cap="rnd">
                <a:solidFill>
                  <a:srgbClr val="4C001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329" name="Freeform 543"/>
              <p:cNvSpPr>
                <a:spLocks/>
              </p:cNvSpPr>
              <p:nvPr/>
            </p:nvSpPr>
            <p:spPr bwMode="auto">
              <a:xfrm>
                <a:off x="4487" y="3075"/>
                <a:ext cx="22" cy="69"/>
              </a:xfrm>
              <a:custGeom>
                <a:avLst/>
                <a:gdLst>
                  <a:gd name="T0" fmla="*/ 0 w 9"/>
                  <a:gd name="T1" fmla="*/ 26 h 26"/>
                  <a:gd name="T2" fmla="*/ 2 w 9"/>
                  <a:gd name="T3" fmla="*/ 10 h 26"/>
                  <a:gd name="T4" fmla="*/ 9 w 9"/>
                  <a:gd name="T5" fmla="*/ 0 h 26"/>
                </a:gdLst>
                <a:ahLst/>
                <a:cxnLst>
                  <a:cxn ang="0">
                    <a:pos x="T0" y="T1"/>
                  </a:cxn>
                  <a:cxn ang="0">
                    <a:pos x="T2" y="T3"/>
                  </a:cxn>
                  <a:cxn ang="0">
                    <a:pos x="T4" y="T5"/>
                  </a:cxn>
                </a:cxnLst>
                <a:rect l="0" t="0" r="r" b="b"/>
                <a:pathLst>
                  <a:path w="9" h="26">
                    <a:moveTo>
                      <a:pt x="0" y="26"/>
                    </a:moveTo>
                    <a:cubicBezTo>
                      <a:pt x="1" y="20"/>
                      <a:pt x="0" y="14"/>
                      <a:pt x="2" y="10"/>
                    </a:cubicBezTo>
                    <a:cubicBezTo>
                      <a:pt x="4" y="6"/>
                      <a:pt x="8" y="5"/>
                      <a:pt x="9" y="0"/>
                    </a:cubicBezTo>
                  </a:path>
                </a:pathLst>
              </a:custGeom>
              <a:noFill/>
              <a:ln w="7938" cap="rnd">
                <a:solidFill>
                  <a:srgbClr val="4C001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330" name="Freeform 544"/>
              <p:cNvSpPr>
                <a:spLocks/>
              </p:cNvSpPr>
              <p:nvPr/>
            </p:nvSpPr>
            <p:spPr bwMode="auto">
              <a:xfrm>
                <a:off x="4564" y="3083"/>
                <a:ext cx="150" cy="72"/>
              </a:xfrm>
              <a:custGeom>
                <a:avLst/>
                <a:gdLst>
                  <a:gd name="T0" fmla="*/ 0 w 60"/>
                  <a:gd name="T1" fmla="*/ 27 h 27"/>
                  <a:gd name="T2" fmla="*/ 34 w 60"/>
                  <a:gd name="T3" fmla="*/ 14 h 27"/>
                  <a:gd name="T4" fmla="*/ 49 w 60"/>
                  <a:gd name="T5" fmla="*/ 7 h 27"/>
                  <a:gd name="T6" fmla="*/ 60 w 60"/>
                  <a:gd name="T7" fmla="*/ 0 h 27"/>
                </a:gdLst>
                <a:ahLst/>
                <a:cxnLst>
                  <a:cxn ang="0">
                    <a:pos x="T0" y="T1"/>
                  </a:cxn>
                  <a:cxn ang="0">
                    <a:pos x="T2" y="T3"/>
                  </a:cxn>
                  <a:cxn ang="0">
                    <a:pos x="T4" y="T5"/>
                  </a:cxn>
                  <a:cxn ang="0">
                    <a:pos x="T6" y="T7"/>
                  </a:cxn>
                </a:cxnLst>
                <a:rect l="0" t="0" r="r" b="b"/>
                <a:pathLst>
                  <a:path w="60" h="27">
                    <a:moveTo>
                      <a:pt x="0" y="27"/>
                    </a:moveTo>
                    <a:cubicBezTo>
                      <a:pt x="13" y="17"/>
                      <a:pt x="27" y="25"/>
                      <a:pt x="34" y="14"/>
                    </a:cubicBezTo>
                    <a:cubicBezTo>
                      <a:pt x="38" y="8"/>
                      <a:pt x="42" y="8"/>
                      <a:pt x="49" y="7"/>
                    </a:cubicBezTo>
                    <a:cubicBezTo>
                      <a:pt x="54" y="7"/>
                      <a:pt x="59" y="6"/>
                      <a:pt x="60" y="0"/>
                    </a:cubicBezTo>
                  </a:path>
                </a:pathLst>
              </a:custGeom>
              <a:noFill/>
              <a:ln w="7938" cap="rnd">
                <a:solidFill>
                  <a:srgbClr val="4C001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331" name="Freeform 545"/>
              <p:cNvSpPr>
                <a:spLocks/>
              </p:cNvSpPr>
              <p:nvPr/>
            </p:nvSpPr>
            <p:spPr bwMode="auto">
              <a:xfrm>
                <a:off x="4984" y="3016"/>
                <a:ext cx="100" cy="77"/>
              </a:xfrm>
              <a:custGeom>
                <a:avLst/>
                <a:gdLst>
                  <a:gd name="T0" fmla="*/ 0 w 40"/>
                  <a:gd name="T1" fmla="*/ 0 h 29"/>
                  <a:gd name="T2" fmla="*/ 18 w 40"/>
                  <a:gd name="T3" fmla="*/ 7 h 29"/>
                  <a:gd name="T4" fmla="*/ 25 w 40"/>
                  <a:gd name="T5" fmla="*/ 17 h 29"/>
                  <a:gd name="T6" fmla="*/ 40 w 40"/>
                  <a:gd name="T7" fmla="*/ 29 h 29"/>
                </a:gdLst>
                <a:ahLst/>
                <a:cxnLst>
                  <a:cxn ang="0">
                    <a:pos x="T0" y="T1"/>
                  </a:cxn>
                  <a:cxn ang="0">
                    <a:pos x="T2" y="T3"/>
                  </a:cxn>
                  <a:cxn ang="0">
                    <a:pos x="T4" y="T5"/>
                  </a:cxn>
                  <a:cxn ang="0">
                    <a:pos x="T6" y="T7"/>
                  </a:cxn>
                </a:cxnLst>
                <a:rect l="0" t="0" r="r" b="b"/>
                <a:pathLst>
                  <a:path w="40" h="29">
                    <a:moveTo>
                      <a:pt x="0" y="0"/>
                    </a:moveTo>
                    <a:cubicBezTo>
                      <a:pt x="6" y="3"/>
                      <a:pt x="13" y="3"/>
                      <a:pt x="18" y="7"/>
                    </a:cubicBezTo>
                    <a:cubicBezTo>
                      <a:pt x="22" y="10"/>
                      <a:pt x="22" y="14"/>
                      <a:pt x="25" y="17"/>
                    </a:cubicBezTo>
                    <a:cubicBezTo>
                      <a:pt x="29" y="23"/>
                      <a:pt x="36" y="24"/>
                      <a:pt x="40" y="29"/>
                    </a:cubicBezTo>
                  </a:path>
                </a:pathLst>
              </a:custGeom>
              <a:noFill/>
              <a:ln w="7938" cap="rnd">
                <a:solidFill>
                  <a:srgbClr val="4C001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332" name="Freeform 546"/>
              <p:cNvSpPr>
                <a:spLocks/>
              </p:cNvSpPr>
              <p:nvPr/>
            </p:nvSpPr>
            <p:spPr bwMode="auto">
              <a:xfrm>
                <a:off x="5064" y="3387"/>
                <a:ext cx="120" cy="104"/>
              </a:xfrm>
              <a:custGeom>
                <a:avLst/>
                <a:gdLst>
                  <a:gd name="T0" fmla="*/ 0 w 48"/>
                  <a:gd name="T1" fmla="*/ 39 h 39"/>
                  <a:gd name="T2" fmla="*/ 27 w 48"/>
                  <a:gd name="T3" fmla="*/ 16 h 39"/>
                  <a:gd name="T4" fmla="*/ 48 w 48"/>
                  <a:gd name="T5" fmla="*/ 0 h 39"/>
                </a:gdLst>
                <a:ahLst/>
                <a:cxnLst>
                  <a:cxn ang="0">
                    <a:pos x="T0" y="T1"/>
                  </a:cxn>
                  <a:cxn ang="0">
                    <a:pos x="T2" y="T3"/>
                  </a:cxn>
                  <a:cxn ang="0">
                    <a:pos x="T4" y="T5"/>
                  </a:cxn>
                </a:cxnLst>
                <a:rect l="0" t="0" r="r" b="b"/>
                <a:pathLst>
                  <a:path w="48" h="39">
                    <a:moveTo>
                      <a:pt x="0" y="39"/>
                    </a:moveTo>
                    <a:cubicBezTo>
                      <a:pt x="2" y="24"/>
                      <a:pt x="13" y="19"/>
                      <a:pt x="27" y="16"/>
                    </a:cubicBezTo>
                    <a:cubicBezTo>
                      <a:pt x="38" y="14"/>
                      <a:pt x="40" y="6"/>
                      <a:pt x="48" y="0"/>
                    </a:cubicBezTo>
                  </a:path>
                </a:pathLst>
              </a:custGeom>
              <a:noFill/>
              <a:ln w="7938" cap="rnd">
                <a:solidFill>
                  <a:srgbClr val="4C001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333" name="Freeform 547"/>
              <p:cNvSpPr>
                <a:spLocks/>
              </p:cNvSpPr>
              <p:nvPr/>
            </p:nvSpPr>
            <p:spPr bwMode="auto">
              <a:xfrm>
                <a:off x="5029" y="3600"/>
                <a:ext cx="155" cy="147"/>
              </a:xfrm>
              <a:custGeom>
                <a:avLst/>
                <a:gdLst>
                  <a:gd name="T0" fmla="*/ 0 w 62"/>
                  <a:gd name="T1" fmla="*/ 0 h 55"/>
                  <a:gd name="T2" fmla="*/ 18 w 62"/>
                  <a:gd name="T3" fmla="*/ 11 h 55"/>
                  <a:gd name="T4" fmla="*/ 28 w 62"/>
                  <a:gd name="T5" fmla="*/ 32 h 55"/>
                  <a:gd name="T6" fmla="*/ 49 w 62"/>
                  <a:gd name="T7" fmla="*/ 48 h 55"/>
                  <a:gd name="T8" fmla="*/ 62 w 62"/>
                  <a:gd name="T9" fmla="*/ 55 h 55"/>
                </a:gdLst>
                <a:ahLst/>
                <a:cxnLst>
                  <a:cxn ang="0">
                    <a:pos x="T0" y="T1"/>
                  </a:cxn>
                  <a:cxn ang="0">
                    <a:pos x="T2" y="T3"/>
                  </a:cxn>
                  <a:cxn ang="0">
                    <a:pos x="T4" y="T5"/>
                  </a:cxn>
                  <a:cxn ang="0">
                    <a:pos x="T6" y="T7"/>
                  </a:cxn>
                  <a:cxn ang="0">
                    <a:pos x="T8" y="T9"/>
                  </a:cxn>
                </a:cxnLst>
                <a:rect l="0" t="0" r="r" b="b"/>
                <a:pathLst>
                  <a:path w="62" h="55">
                    <a:moveTo>
                      <a:pt x="0" y="0"/>
                    </a:moveTo>
                    <a:cubicBezTo>
                      <a:pt x="5" y="5"/>
                      <a:pt x="12" y="8"/>
                      <a:pt x="18" y="11"/>
                    </a:cubicBezTo>
                    <a:cubicBezTo>
                      <a:pt x="26" y="15"/>
                      <a:pt x="25" y="25"/>
                      <a:pt x="28" y="32"/>
                    </a:cubicBezTo>
                    <a:cubicBezTo>
                      <a:pt x="32" y="42"/>
                      <a:pt x="39" y="46"/>
                      <a:pt x="49" y="48"/>
                    </a:cubicBezTo>
                    <a:cubicBezTo>
                      <a:pt x="53" y="49"/>
                      <a:pt x="59" y="51"/>
                      <a:pt x="62" y="55"/>
                    </a:cubicBezTo>
                  </a:path>
                </a:pathLst>
              </a:custGeom>
              <a:noFill/>
              <a:ln w="7938" cap="rnd">
                <a:solidFill>
                  <a:srgbClr val="4C001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334" name="Freeform 548"/>
              <p:cNvSpPr>
                <a:spLocks/>
              </p:cNvSpPr>
              <p:nvPr/>
            </p:nvSpPr>
            <p:spPr bwMode="auto">
              <a:xfrm>
                <a:off x="5086" y="3549"/>
                <a:ext cx="98" cy="96"/>
              </a:xfrm>
              <a:custGeom>
                <a:avLst/>
                <a:gdLst>
                  <a:gd name="T0" fmla="*/ 0 w 39"/>
                  <a:gd name="T1" fmla="*/ 33 h 36"/>
                  <a:gd name="T2" fmla="*/ 24 w 39"/>
                  <a:gd name="T3" fmla="*/ 13 h 36"/>
                  <a:gd name="T4" fmla="*/ 39 w 39"/>
                  <a:gd name="T5" fmla="*/ 0 h 36"/>
                </a:gdLst>
                <a:ahLst/>
                <a:cxnLst>
                  <a:cxn ang="0">
                    <a:pos x="T0" y="T1"/>
                  </a:cxn>
                  <a:cxn ang="0">
                    <a:pos x="T2" y="T3"/>
                  </a:cxn>
                  <a:cxn ang="0">
                    <a:pos x="T4" y="T5"/>
                  </a:cxn>
                </a:cxnLst>
                <a:rect l="0" t="0" r="r" b="b"/>
                <a:pathLst>
                  <a:path w="39" h="36">
                    <a:moveTo>
                      <a:pt x="0" y="33"/>
                    </a:moveTo>
                    <a:cubicBezTo>
                      <a:pt x="12" y="36"/>
                      <a:pt x="18" y="20"/>
                      <a:pt x="24" y="13"/>
                    </a:cubicBezTo>
                    <a:cubicBezTo>
                      <a:pt x="28" y="8"/>
                      <a:pt x="36" y="5"/>
                      <a:pt x="39" y="0"/>
                    </a:cubicBezTo>
                  </a:path>
                </a:pathLst>
              </a:custGeom>
              <a:noFill/>
              <a:ln w="7938" cap="rnd">
                <a:solidFill>
                  <a:srgbClr val="4C001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335" name="Freeform 549"/>
              <p:cNvSpPr>
                <a:spLocks/>
              </p:cNvSpPr>
              <p:nvPr/>
            </p:nvSpPr>
            <p:spPr bwMode="auto">
              <a:xfrm>
                <a:off x="4839" y="3717"/>
                <a:ext cx="105" cy="382"/>
              </a:xfrm>
              <a:custGeom>
                <a:avLst/>
                <a:gdLst>
                  <a:gd name="T0" fmla="*/ 42 w 42"/>
                  <a:gd name="T1" fmla="*/ 0 h 143"/>
                  <a:gd name="T2" fmla="*/ 30 w 42"/>
                  <a:gd name="T3" fmla="*/ 25 h 143"/>
                  <a:gd name="T4" fmla="*/ 10 w 42"/>
                  <a:gd name="T5" fmla="*/ 51 h 143"/>
                  <a:gd name="T6" fmla="*/ 3 w 42"/>
                  <a:gd name="T7" fmla="*/ 82 h 143"/>
                  <a:gd name="T8" fmla="*/ 4 w 42"/>
                  <a:gd name="T9" fmla="*/ 121 h 143"/>
                  <a:gd name="T10" fmla="*/ 0 w 42"/>
                  <a:gd name="T11" fmla="*/ 143 h 143"/>
                </a:gdLst>
                <a:ahLst/>
                <a:cxnLst>
                  <a:cxn ang="0">
                    <a:pos x="T0" y="T1"/>
                  </a:cxn>
                  <a:cxn ang="0">
                    <a:pos x="T2" y="T3"/>
                  </a:cxn>
                  <a:cxn ang="0">
                    <a:pos x="T4" y="T5"/>
                  </a:cxn>
                  <a:cxn ang="0">
                    <a:pos x="T6" y="T7"/>
                  </a:cxn>
                  <a:cxn ang="0">
                    <a:pos x="T8" y="T9"/>
                  </a:cxn>
                  <a:cxn ang="0">
                    <a:pos x="T10" y="T11"/>
                  </a:cxn>
                </a:cxnLst>
                <a:rect l="0" t="0" r="r" b="b"/>
                <a:pathLst>
                  <a:path w="42" h="143">
                    <a:moveTo>
                      <a:pt x="42" y="0"/>
                    </a:moveTo>
                    <a:cubicBezTo>
                      <a:pt x="42" y="10"/>
                      <a:pt x="36" y="18"/>
                      <a:pt x="30" y="25"/>
                    </a:cubicBezTo>
                    <a:cubicBezTo>
                      <a:pt x="22" y="33"/>
                      <a:pt x="15" y="42"/>
                      <a:pt x="10" y="51"/>
                    </a:cubicBezTo>
                    <a:cubicBezTo>
                      <a:pt x="5" y="61"/>
                      <a:pt x="4" y="71"/>
                      <a:pt x="3" y="82"/>
                    </a:cubicBezTo>
                    <a:cubicBezTo>
                      <a:pt x="2" y="95"/>
                      <a:pt x="3" y="108"/>
                      <a:pt x="4" y="121"/>
                    </a:cubicBezTo>
                    <a:cubicBezTo>
                      <a:pt x="4" y="129"/>
                      <a:pt x="2" y="135"/>
                      <a:pt x="0" y="143"/>
                    </a:cubicBezTo>
                  </a:path>
                </a:pathLst>
              </a:custGeom>
              <a:noFill/>
              <a:ln w="7938" cap="rnd">
                <a:solidFill>
                  <a:srgbClr val="4C001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336" name="Freeform 550"/>
              <p:cNvSpPr>
                <a:spLocks/>
              </p:cNvSpPr>
              <p:nvPr/>
            </p:nvSpPr>
            <p:spPr bwMode="auto">
              <a:xfrm>
                <a:off x="4812" y="3619"/>
                <a:ext cx="27" cy="16"/>
              </a:xfrm>
              <a:custGeom>
                <a:avLst/>
                <a:gdLst>
                  <a:gd name="T0" fmla="*/ 0 w 11"/>
                  <a:gd name="T1" fmla="*/ 0 h 6"/>
                  <a:gd name="T2" fmla="*/ 11 w 11"/>
                  <a:gd name="T3" fmla="*/ 6 h 6"/>
                </a:gdLst>
                <a:ahLst/>
                <a:cxnLst>
                  <a:cxn ang="0">
                    <a:pos x="T0" y="T1"/>
                  </a:cxn>
                  <a:cxn ang="0">
                    <a:pos x="T2" y="T3"/>
                  </a:cxn>
                </a:cxnLst>
                <a:rect l="0" t="0" r="r" b="b"/>
                <a:pathLst>
                  <a:path w="11" h="6">
                    <a:moveTo>
                      <a:pt x="0" y="0"/>
                    </a:moveTo>
                    <a:cubicBezTo>
                      <a:pt x="2" y="5"/>
                      <a:pt x="6" y="4"/>
                      <a:pt x="11" y="6"/>
                    </a:cubicBezTo>
                  </a:path>
                </a:pathLst>
              </a:custGeom>
              <a:noFill/>
              <a:ln w="7938" cap="rnd">
                <a:solidFill>
                  <a:srgbClr val="4C001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337" name="Freeform 551"/>
              <p:cNvSpPr>
                <a:spLocks/>
              </p:cNvSpPr>
              <p:nvPr/>
            </p:nvSpPr>
            <p:spPr bwMode="auto">
              <a:xfrm>
                <a:off x="4637" y="3619"/>
                <a:ext cx="175" cy="245"/>
              </a:xfrm>
              <a:custGeom>
                <a:avLst/>
                <a:gdLst>
                  <a:gd name="T0" fmla="*/ 70 w 70"/>
                  <a:gd name="T1" fmla="*/ 0 h 92"/>
                  <a:gd name="T2" fmla="*/ 32 w 70"/>
                  <a:gd name="T3" fmla="*/ 13 h 92"/>
                  <a:gd name="T4" fmla="*/ 12 w 70"/>
                  <a:gd name="T5" fmla="*/ 51 h 92"/>
                  <a:gd name="T6" fmla="*/ 9 w 70"/>
                  <a:gd name="T7" fmla="*/ 61 h 92"/>
                  <a:gd name="T8" fmla="*/ 9 w 70"/>
                  <a:gd name="T9" fmla="*/ 78 h 92"/>
                  <a:gd name="T10" fmla="*/ 0 w 70"/>
                  <a:gd name="T11" fmla="*/ 92 h 92"/>
                </a:gdLst>
                <a:ahLst/>
                <a:cxnLst>
                  <a:cxn ang="0">
                    <a:pos x="T0" y="T1"/>
                  </a:cxn>
                  <a:cxn ang="0">
                    <a:pos x="T2" y="T3"/>
                  </a:cxn>
                  <a:cxn ang="0">
                    <a:pos x="T4" y="T5"/>
                  </a:cxn>
                  <a:cxn ang="0">
                    <a:pos x="T6" y="T7"/>
                  </a:cxn>
                  <a:cxn ang="0">
                    <a:pos x="T8" y="T9"/>
                  </a:cxn>
                  <a:cxn ang="0">
                    <a:pos x="T10" y="T11"/>
                  </a:cxn>
                </a:cxnLst>
                <a:rect l="0" t="0" r="r" b="b"/>
                <a:pathLst>
                  <a:path w="70" h="92">
                    <a:moveTo>
                      <a:pt x="70" y="0"/>
                    </a:moveTo>
                    <a:cubicBezTo>
                      <a:pt x="59" y="10"/>
                      <a:pt x="43" y="5"/>
                      <a:pt x="32" y="13"/>
                    </a:cubicBezTo>
                    <a:cubicBezTo>
                      <a:pt x="21" y="21"/>
                      <a:pt x="14" y="38"/>
                      <a:pt x="12" y="51"/>
                    </a:cubicBezTo>
                    <a:cubicBezTo>
                      <a:pt x="11" y="54"/>
                      <a:pt x="10" y="58"/>
                      <a:pt x="9" y="61"/>
                    </a:cubicBezTo>
                    <a:cubicBezTo>
                      <a:pt x="8" y="67"/>
                      <a:pt x="9" y="72"/>
                      <a:pt x="9" y="78"/>
                    </a:cubicBezTo>
                    <a:cubicBezTo>
                      <a:pt x="8" y="83"/>
                      <a:pt x="5" y="91"/>
                      <a:pt x="0" y="92"/>
                    </a:cubicBezTo>
                  </a:path>
                </a:pathLst>
              </a:custGeom>
              <a:noFill/>
              <a:ln w="7938" cap="rnd">
                <a:solidFill>
                  <a:srgbClr val="4C001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338" name="Freeform 552"/>
              <p:cNvSpPr>
                <a:spLocks/>
              </p:cNvSpPr>
              <p:nvPr/>
            </p:nvSpPr>
            <p:spPr bwMode="auto">
              <a:xfrm>
                <a:off x="4981" y="3211"/>
                <a:ext cx="80" cy="314"/>
              </a:xfrm>
              <a:custGeom>
                <a:avLst/>
                <a:gdLst>
                  <a:gd name="T0" fmla="*/ 30 w 32"/>
                  <a:gd name="T1" fmla="*/ 0 h 118"/>
                  <a:gd name="T2" fmla="*/ 26 w 32"/>
                  <a:gd name="T3" fmla="*/ 32 h 118"/>
                  <a:gd name="T4" fmla="*/ 5 w 32"/>
                  <a:gd name="T5" fmla="*/ 71 h 118"/>
                  <a:gd name="T6" fmla="*/ 2 w 32"/>
                  <a:gd name="T7" fmla="*/ 99 h 118"/>
                  <a:gd name="T8" fmla="*/ 0 w 32"/>
                  <a:gd name="T9" fmla="*/ 118 h 118"/>
                </a:gdLst>
                <a:ahLst/>
                <a:cxnLst>
                  <a:cxn ang="0">
                    <a:pos x="T0" y="T1"/>
                  </a:cxn>
                  <a:cxn ang="0">
                    <a:pos x="T2" y="T3"/>
                  </a:cxn>
                  <a:cxn ang="0">
                    <a:pos x="T4" y="T5"/>
                  </a:cxn>
                  <a:cxn ang="0">
                    <a:pos x="T6" y="T7"/>
                  </a:cxn>
                  <a:cxn ang="0">
                    <a:pos x="T8" y="T9"/>
                  </a:cxn>
                </a:cxnLst>
                <a:rect l="0" t="0" r="r" b="b"/>
                <a:pathLst>
                  <a:path w="32" h="118">
                    <a:moveTo>
                      <a:pt x="30" y="0"/>
                    </a:moveTo>
                    <a:cubicBezTo>
                      <a:pt x="27" y="10"/>
                      <a:pt x="32" y="22"/>
                      <a:pt x="26" y="32"/>
                    </a:cubicBezTo>
                    <a:cubicBezTo>
                      <a:pt x="18" y="46"/>
                      <a:pt x="5" y="54"/>
                      <a:pt x="5" y="71"/>
                    </a:cubicBezTo>
                    <a:cubicBezTo>
                      <a:pt x="4" y="81"/>
                      <a:pt x="2" y="90"/>
                      <a:pt x="2" y="99"/>
                    </a:cubicBezTo>
                    <a:cubicBezTo>
                      <a:pt x="2" y="103"/>
                      <a:pt x="3" y="116"/>
                      <a:pt x="0" y="118"/>
                    </a:cubicBezTo>
                  </a:path>
                </a:pathLst>
              </a:custGeom>
              <a:noFill/>
              <a:ln w="7938" cap="rnd">
                <a:solidFill>
                  <a:srgbClr val="4C001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339" name="Freeform 553"/>
              <p:cNvSpPr>
                <a:spLocks/>
              </p:cNvSpPr>
              <p:nvPr/>
            </p:nvSpPr>
            <p:spPr bwMode="auto">
              <a:xfrm>
                <a:off x="4824" y="3099"/>
                <a:ext cx="205" cy="109"/>
              </a:xfrm>
              <a:custGeom>
                <a:avLst/>
                <a:gdLst>
                  <a:gd name="T0" fmla="*/ 82 w 82"/>
                  <a:gd name="T1" fmla="*/ 40 h 41"/>
                  <a:gd name="T2" fmla="*/ 64 w 82"/>
                  <a:gd name="T3" fmla="*/ 39 h 41"/>
                  <a:gd name="T4" fmla="*/ 24 w 82"/>
                  <a:gd name="T5" fmla="*/ 25 h 41"/>
                  <a:gd name="T6" fmla="*/ 14 w 82"/>
                  <a:gd name="T7" fmla="*/ 8 h 41"/>
                  <a:gd name="T8" fmla="*/ 0 w 82"/>
                  <a:gd name="T9" fmla="*/ 0 h 41"/>
                </a:gdLst>
                <a:ahLst/>
                <a:cxnLst>
                  <a:cxn ang="0">
                    <a:pos x="T0" y="T1"/>
                  </a:cxn>
                  <a:cxn ang="0">
                    <a:pos x="T2" y="T3"/>
                  </a:cxn>
                  <a:cxn ang="0">
                    <a:pos x="T4" y="T5"/>
                  </a:cxn>
                  <a:cxn ang="0">
                    <a:pos x="T6" y="T7"/>
                  </a:cxn>
                  <a:cxn ang="0">
                    <a:pos x="T8" y="T9"/>
                  </a:cxn>
                </a:cxnLst>
                <a:rect l="0" t="0" r="r" b="b"/>
                <a:pathLst>
                  <a:path w="82" h="41">
                    <a:moveTo>
                      <a:pt x="82" y="40"/>
                    </a:moveTo>
                    <a:cubicBezTo>
                      <a:pt x="76" y="41"/>
                      <a:pt x="70" y="40"/>
                      <a:pt x="64" y="39"/>
                    </a:cubicBezTo>
                    <a:cubicBezTo>
                      <a:pt x="50" y="36"/>
                      <a:pt x="35" y="36"/>
                      <a:pt x="24" y="25"/>
                    </a:cubicBezTo>
                    <a:cubicBezTo>
                      <a:pt x="19" y="20"/>
                      <a:pt x="19" y="13"/>
                      <a:pt x="14" y="8"/>
                    </a:cubicBezTo>
                    <a:cubicBezTo>
                      <a:pt x="10" y="4"/>
                      <a:pt x="3" y="5"/>
                      <a:pt x="0" y="0"/>
                    </a:cubicBezTo>
                  </a:path>
                </a:pathLst>
              </a:custGeom>
              <a:noFill/>
              <a:ln w="7938" cap="rnd">
                <a:solidFill>
                  <a:srgbClr val="4C001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340" name="Freeform 554"/>
              <p:cNvSpPr>
                <a:spLocks/>
              </p:cNvSpPr>
              <p:nvPr/>
            </p:nvSpPr>
            <p:spPr bwMode="auto">
              <a:xfrm>
                <a:off x="4879" y="3053"/>
                <a:ext cx="40" cy="99"/>
              </a:xfrm>
              <a:custGeom>
                <a:avLst/>
                <a:gdLst>
                  <a:gd name="T0" fmla="*/ 0 w 16"/>
                  <a:gd name="T1" fmla="*/ 37 h 37"/>
                  <a:gd name="T2" fmla="*/ 2 w 16"/>
                  <a:gd name="T3" fmla="*/ 27 h 37"/>
                  <a:gd name="T4" fmla="*/ 12 w 16"/>
                  <a:gd name="T5" fmla="*/ 15 h 37"/>
                  <a:gd name="T6" fmla="*/ 15 w 16"/>
                  <a:gd name="T7" fmla="*/ 0 h 37"/>
                </a:gdLst>
                <a:ahLst/>
                <a:cxnLst>
                  <a:cxn ang="0">
                    <a:pos x="T0" y="T1"/>
                  </a:cxn>
                  <a:cxn ang="0">
                    <a:pos x="T2" y="T3"/>
                  </a:cxn>
                  <a:cxn ang="0">
                    <a:pos x="T4" y="T5"/>
                  </a:cxn>
                  <a:cxn ang="0">
                    <a:pos x="T6" y="T7"/>
                  </a:cxn>
                </a:cxnLst>
                <a:rect l="0" t="0" r="r" b="b"/>
                <a:pathLst>
                  <a:path w="16" h="37">
                    <a:moveTo>
                      <a:pt x="0" y="37"/>
                    </a:moveTo>
                    <a:cubicBezTo>
                      <a:pt x="1" y="34"/>
                      <a:pt x="1" y="30"/>
                      <a:pt x="2" y="27"/>
                    </a:cubicBezTo>
                    <a:cubicBezTo>
                      <a:pt x="5" y="23"/>
                      <a:pt x="9" y="19"/>
                      <a:pt x="12" y="15"/>
                    </a:cubicBezTo>
                    <a:cubicBezTo>
                      <a:pt x="16" y="10"/>
                      <a:pt x="16" y="6"/>
                      <a:pt x="15" y="0"/>
                    </a:cubicBezTo>
                  </a:path>
                </a:pathLst>
              </a:custGeom>
              <a:noFill/>
              <a:ln w="7938" cap="rnd">
                <a:solidFill>
                  <a:srgbClr val="4C001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341" name="Freeform 555"/>
              <p:cNvSpPr>
                <a:spLocks/>
              </p:cNvSpPr>
              <p:nvPr/>
            </p:nvSpPr>
            <p:spPr bwMode="auto">
              <a:xfrm>
                <a:off x="5159" y="2941"/>
                <a:ext cx="15" cy="131"/>
              </a:xfrm>
              <a:custGeom>
                <a:avLst/>
                <a:gdLst>
                  <a:gd name="T0" fmla="*/ 4 w 6"/>
                  <a:gd name="T1" fmla="*/ 0 h 49"/>
                  <a:gd name="T2" fmla="*/ 2 w 6"/>
                  <a:gd name="T3" fmla="*/ 26 h 49"/>
                  <a:gd name="T4" fmla="*/ 0 w 6"/>
                  <a:gd name="T5" fmla="*/ 49 h 49"/>
                </a:gdLst>
                <a:ahLst/>
                <a:cxnLst>
                  <a:cxn ang="0">
                    <a:pos x="T0" y="T1"/>
                  </a:cxn>
                  <a:cxn ang="0">
                    <a:pos x="T2" y="T3"/>
                  </a:cxn>
                  <a:cxn ang="0">
                    <a:pos x="T4" y="T5"/>
                  </a:cxn>
                </a:cxnLst>
                <a:rect l="0" t="0" r="r" b="b"/>
                <a:pathLst>
                  <a:path w="6" h="49">
                    <a:moveTo>
                      <a:pt x="4" y="0"/>
                    </a:moveTo>
                    <a:cubicBezTo>
                      <a:pt x="6" y="11"/>
                      <a:pt x="3" y="16"/>
                      <a:pt x="2" y="26"/>
                    </a:cubicBezTo>
                    <a:cubicBezTo>
                      <a:pt x="0" y="34"/>
                      <a:pt x="2" y="42"/>
                      <a:pt x="0" y="49"/>
                    </a:cubicBezTo>
                  </a:path>
                </a:pathLst>
              </a:custGeom>
              <a:noFill/>
              <a:ln w="7938" cap="rnd">
                <a:solidFill>
                  <a:srgbClr val="4C001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342" name="Freeform 556"/>
              <p:cNvSpPr>
                <a:spLocks/>
              </p:cNvSpPr>
              <p:nvPr/>
            </p:nvSpPr>
            <p:spPr bwMode="auto">
              <a:xfrm>
                <a:off x="4347" y="3067"/>
                <a:ext cx="62" cy="88"/>
              </a:xfrm>
              <a:custGeom>
                <a:avLst/>
                <a:gdLst>
                  <a:gd name="T0" fmla="*/ 0 w 25"/>
                  <a:gd name="T1" fmla="*/ 1 h 33"/>
                  <a:gd name="T2" fmla="*/ 25 w 25"/>
                  <a:gd name="T3" fmla="*/ 33 h 33"/>
                </a:gdLst>
                <a:ahLst/>
                <a:cxnLst>
                  <a:cxn ang="0">
                    <a:pos x="T0" y="T1"/>
                  </a:cxn>
                  <a:cxn ang="0">
                    <a:pos x="T2" y="T3"/>
                  </a:cxn>
                </a:cxnLst>
                <a:rect l="0" t="0" r="r" b="b"/>
                <a:pathLst>
                  <a:path w="25" h="33">
                    <a:moveTo>
                      <a:pt x="0" y="1"/>
                    </a:moveTo>
                    <a:cubicBezTo>
                      <a:pt x="6" y="0"/>
                      <a:pt x="24" y="26"/>
                      <a:pt x="25" y="33"/>
                    </a:cubicBezTo>
                  </a:path>
                </a:pathLst>
              </a:custGeom>
              <a:noFill/>
              <a:ln w="7938" cap="rnd">
                <a:solidFill>
                  <a:srgbClr val="4C001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343" name="Freeform 557"/>
              <p:cNvSpPr>
                <a:spLocks/>
              </p:cNvSpPr>
              <p:nvPr/>
            </p:nvSpPr>
            <p:spPr bwMode="auto">
              <a:xfrm>
                <a:off x="4442" y="3344"/>
                <a:ext cx="87" cy="272"/>
              </a:xfrm>
              <a:custGeom>
                <a:avLst/>
                <a:gdLst>
                  <a:gd name="T0" fmla="*/ 23 w 35"/>
                  <a:gd name="T1" fmla="*/ 0 h 102"/>
                  <a:gd name="T2" fmla="*/ 26 w 35"/>
                  <a:gd name="T3" fmla="*/ 19 h 102"/>
                  <a:gd name="T4" fmla="*/ 28 w 35"/>
                  <a:gd name="T5" fmla="*/ 61 h 102"/>
                  <a:gd name="T6" fmla="*/ 0 w 35"/>
                  <a:gd name="T7" fmla="*/ 102 h 102"/>
                </a:gdLst>
                <a:ahLst/>
                <a:cxnLst>
                  <a:cxn ang="0">
                    <a:pos x="T0" y="T1"/>
                  </a:cxn>
                  <a:cxn ang="0">
                    <a:pos x="T2" y="T3"/>
                  </a:cxn>
                  <a:cxn ang="0">
                    <a:pos x="T4" y="T5"/>
                  </a:cxn>
                  <a:cxn ang="0">
                    <a:pos x="T6" y="T7"/>
                  </a:cxn>
                </a:cxnLst>
                <a:rect l="0" t="0" r="r" b="b"/>
                <a:pathLst>
                  <a:path w="35" h="102">
                    <a:moveTo>
                      <a:pt x="23" y="0"/>
                    </a:moveTo>
                    <a:cubicBezTo>
                      <a:pt x="23" y="7"/>
                      <a:pt x="24" y="12"/>
                      <a:pt x="26" y="19"/>
                    </a:cubicBezTo>
                    <a:cubicBezTo>
                      <a:pt x="31" y="32"/>
                      <a:pt x="35" y="48"/>
                      <a:pt x="28" y="61"/>
                    </a:cubicBezTo>
                    <a:cubicBezTo>
                      <a:pt x="21" y="75"/>
                      <a:pt x="4" y="87"/>
                      <a:pt x="0" y="102"/>
                    </a:cubicBezTo>
                  </a:path>
                </a:pathLst>
              </a:custGeom>
              <a:noFill/>
              <a:ln w="7938" cap="rnd">
                <a:solidFill>
                  <a:srgbClr val="4C001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344" name="Freeform 558"/>
              <p:cNvSpPr>
                <a:spLocks/>
              </p:cNvSpPr>
              <p:nvPr/>
            </p:nvSpPr>
            <p:spPr bwMode="auto">
              <a:xfrm>
                <a:off x="4062" y="3781"/>
                <a:ext cx="297" cy="83"/>
              </a:xfrm>
              <a:custGeom>
                <a:avLst/>
                <a:gdLst>
                  <a:gd name="T0" fmla="*/ 119 w 119"/>
                  <a:gd name="T1" fmla="*/ 31 h 31"/>
                  <a:gd name="T2" fmla="*/ 89 w 119"/>
                  <a:gd name="T3" fmla="*/ 20 h 31"/>
                  <a:gd name="T4" fmla="*/ 65 w 119"/>
                  <a:gd name="T5" fmla="*/ 9 h 31"/>
                  <a:gd name="T6" fmla="*/ 0 w 119"/>
                  <a:gd name="T7" fmla="*/ 0 h 31"/>
                </a:gdLst>
                <a:ahLst/>
                <a:cxnLst>
                  <a:cxn ang="0">
                    <a:pos x="T0" y="T1"/>
                  </a:cxn>
                  <a:cxn ang="0">
                    <a:pos x="T2" y="T3"/>
                  </a:cxn>
                  <a:cxn ang="0">
                    <a:pos x="T4" y="T5"/>
                  </a:cxn>
                  <a:cxn ang="0">
                    <a:pos x="T6" y="T7"/>
                  </a:cxn>
                </a:cxnLst>
                <a:rect l="0" t="0" r="r" b="b"/>
                <a:pathLst>
                  <a:path w="119" h="31">
                    <a:moveTo>
                      <a:pt x="119" y="31"/>
                    </a:moveTo>
                    <a:cubicBezTo>
                      <a:pt x="107" y="28"/>
                      <a:pt x="98" y="26"/>
                      <a:pt x="89" y="20"/>
                    </a:cubicBezTo>
                    <a:cubicBezTo>
                      <a:pt x="81" y="15"/>
                      <a:pt x="73" y="13"/>
                      <a:pt x="65" y="9"/>
                    </a:cubicBezTo>
                    <a:cubicBezTo>
                      <a:pt x="59" y="5"/>
                      <a:pt x="27" y="5"/>
                      <a:pt x="0" y="0"/>
                    </a:cubicBezTo>
                  </a:path>
                </a:pathLst>
              </a:custGeom>
              <a:noFill/>
              <a:ln w="7938" cap="rnd">
                <a:solidFill>
                  <a:srgbClr val="4C001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345" name="Freeform 559"/>
              <p:cNvSpPr>
                <a:spLocks/>
              </p:cNvSpPr>
              <p:nvPr/>
            </p:nvSpPr>
            <p:spPr bwMode="auto">
              <a:xfrm>
                <a:off x="4299" y="3925"/>
                <a:ext cx="108" cy="38"/>
              </a:xfrm>
              <a:custGeom>
                <a:avLst/>
                <a:gdLst>
                  <a:gd name="T0" fmla="*/ 0 w 43"/>
                  <a:gd name="T1" fmla="*/ 11 h 14"/>
                  <a:gd name="T2" fmla="*/ 43 w 43"/>
                  <a:gd name="T3" fmla="*/ 0 h 14"/>
                </a:gdLst>
                <a:ahLst/>
                <a:cxnLst>
                  <a:cxn ang="0">
                    <a:pos x="T0" y="T1"/>
                  </a:cxn>
                  <a:cxn ang="0">
                    <a:pos x="T2" y="T3"/>
                  </a:cxn>
                </a:cxnLst>
                <a:rect l="0" t="0" r="r" b="b"/>
                <a:pathLst>
                  <a:path w="43" h="14">
                    <a:moveTo>
                      <a:pt x="0" y="11"/>
                    </a:moveTo>
                    <a:cubicBezTo>
                      <a:pt x="14" y="14"/>
                      <a:pt x="32" y="12"/>
                      <a:pt x="43" y="0"/>
                    </a:cubicBezTo>
                  </a:path>
                </a:pathLst>
              </a:custGeom>
              <a:noFill/>
              <a:ln w="7938" cap="rnd">
                <a:solidFill>
                  <a:srgbClr val="4C001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346" name="Freeform 560"/>
              <p:cNvSpPr>
                <a:spLocks/>
              </p:cNvSpPr>
              <p:nvPr/>
            </p:nvSpPr>
            <p:spPr bwMode="auto">
              <a:xfrm>
                <a:off x="4112" y="3821"/>
                <a:ext cx="155" cy="80"/>
              </a:xfrm>
              <a:custGeom>
                <a:avLst/>
                <a:gdLst>
                  <a:gd name="T0" fmla="*/ 0 w 62"/>
                  <a:gd name="T1" fmla="*/ 27 h 30"/>
                  <a:gd name="T2" fmla="*/ 38 w 62"/>
                  <a:gd name="T3" fmla="*/ 16 h 30"/>
                  <a:gd name="T4" fmla="*/ 62 w 62"/>
                  <a:gd name="T5" fmla="*/ 1 h 30"/>
                </a:gdLst>
                <a:ahLst/>
                <a:cxnLst>
                  <a:cxn ang="0">
                    <a:pos x="T0" y="T1"/>
                  </a:cxn>
                  <a:cxn ang="0">
                    <a:pos x="T2" y="T3"/>
                  </a:cxn>
                  <a:cxn ang="0">
                    <a:pos x="T4" y="T5"/>
                  </a:cxn>
                </a:cxnLst>
                <a:rect l="0" t="0" r="r" b="b"/>
                <a:pathLst>
                  <a:path w="62" h="30">
                    <a:moveTo>
                      <a:pt x="0" y="27"/>
                    </a:moveTo>
                    <a:cubicBezTo>
                      <a:pt x="10" y="30"/>
                      <a:pt x="29" y="22"/>
                      <a:pt x="38" y="16"/>
                    </a:cubicBezTo>
                    <a:cubicBezTo>
                      <a:pt x="46" y="10"/>
                      <a:pt x="51" y="0"/>
                      <a:pt x="62" y="1"/>
                    </a:cubicBezTo>
                  </a:path>
                </a:pathLst>
              </a:custGeom>
              <a:noFill/>
              <a:ln w="7938" cap="rnd">
                <a:solidFill>
                  <a:srgbClr val="4C001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347" name="Freeform 561"/>
              <p:cNvSpPr>
                <a:spLocks/>
              </p:cNvSpPr>
              <p:nvPr/>
            </p:nvSpPr>
            <p:spPr bwMode="auto">
              <a:xfrm>
                <a:off x="4594" y="3291"/>
                <a:ext cx="153" cy="344"/>
              </a:xfrm>
              <a:custGeom>
                <a:avLst/>
                <a:gdLst>
                  <a:gd name="T0" fmla="*/ 0 w 61"/>
                  <a:gd name="T1" fmla="*/ 0 h 129"/>
                  <a:gd name="T2" fmla="*/ 21 w 61"/>
                  <a:gd name="T3" fmla="*/ 23 h 129"/>
                  <a:gd name="T4" fmla="*/ 49 w 61"/>
                  <a:gd name="T5" fmla="*/ 73 h 129"/>
                  <a:gd name="T6" fmla="*/ 57 w 61"/>
                  <a:gd name="T7" fmla="*/ 106 h 129"/>
                  <a:gd name="T8" fmla="*/ 61 w 61"/>
                  <a:gd name="T9" fmla="*/ 129 h 129"/>
                </a:gdLst>
                <a:ahLst/>
                <a:cxnLst>
                  <a:cxn ang="0">
                    <a:pos x="T0" y="T1"/>
                  </a:cxn>
                  <a:cxn ang="0">
                    <a:pos x="T2" y="T3"/>
                  </a:cxn>
                  <a:cxn ang="0">
                    <a:pos x="T4" y="T5"/>
                  </a:cxn>
                  <a:cxn ang="0">
                    <a:pos x="T6" y="T7"/>
                  </a:cxn>
                  <a:cxn ang="0">
                    <a:pos x="T8" y="T9"/>
                  </a:cxn>
                </a:cxnLst>
                <a:rect l="0" t="0" r="r" b="b"/>
                <a:pathLst>
                  <a:path w="61" h="129">
                    <a:moveTo>
                      <a:pt x="0" y="0"/>
                    </a:moveTo>
                    <a:cubicBezTo>
                      <a:pt x="4" y="10"/>
                      <a:pt x="15" y="15"/>
                      <a:pt x="21" y="23"/>
                    </a:cubicBezTo>
                    <a:cubicBezTo>
                      <a:pt x="34" y="38"/>
                      <a:pt x="43" y="55"/>
                      <a:pt x="49" y="73"/>
                    </a:cubicBezTo>
                    <a:cubicBezTo>
                      <a:pt x="53" y="84"/>
                      <a:pt x="56" y="95"/>
                      <a:pt x="57" y="106"/>
                    </a:cubicBezTo>
                    <a:cubicBezTo>
                      <a:pt x="58" y="114"/>
                      <a:pt x="56" y="123"/>
                      <a:pt x="61" y="129"/>
                    </a:cubicBezTo>
                  </a:path>
                </a:pathLst>
              </a:custGeom>
              <a:noFill/>
              <a:ln w="7938" cap="rnd">
                <a:solidFill>
                  <a:srgbClr val="4C001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348" name="Freeform 562"/>
              <p:cNvSpPr>
                <a:spLocks/>
              </p:cNvSpPr>
              <p:nvPr/>
            </p:nvSpPr>
            <p:spPr bwMode="auto">
              <a:xfrm>
                <a:off x="4119" y="3248"/>
                <a:ext cx="218" cy="45"/>
              </a:xfrm>
              <a:custGeom>
                <a:avLst/>
                <a:gdLst>
                  <a:gd name="T0" fmla="*/ 0 w 87"/>
                  <a:gd name="T1" fmla="*/ 17 h 17"/>
                  <a:gd name="T2" fmla="*/ 9 w 87"/>
                  <a:gd name="T3" fmla="*/ 13 h 17"/>
                  <a:gd name="T4" fmla="*/ 29 w 87"/>
                  <a:gd name="T5" fmla="*/ 10 h 17"/>
                  <a:gd name="T6" fmla="*/ 64 w 87"/>
                  <a:gd name="T7" fmla="*/ 9 h 17"/>
                  <a:gd name="T8" fmla="*/ 87 w 87"/>
                  <a:gd name="T9" fmla="*/ 0 h 17"/>
                </a:gdLst>
                <a:ahLst/>
                <a:cxnLst>
                  <a:cxn ang="0">
                    <a:pos x="T0" y="T1"/>
                  </a:cxn>
                  <a:cxn ang="0">
                    <a:pos x="T2" y="T3"/>
                  </a:cxn>
                  <a:cxn ang="0">
                    <a:pos x="T4" y="T5"/>
                  </a:cxn>
                  <a:cxn ang="0">
                    <a:pos x="T6" y="T7"/>
                  </a:cxn>
                  <a:cxn ang="0">
                    <a:pos x="T8" y="T9"/>
                  </a:cxn>
                </a:cxnLst>
                <a:rect l="0" t="0" r="r" b="b"/>
                <a:pathLst>
                  <a:path w="87" h="17">
                    <a:moveTo>
                      <a:pt x="0" y="17"/>
                    </a:moveTo>
                    <a:cubicBezTo>
                      <a:pt x="3" y="17"/>
                      <a:pt x="6" y="14"/>
                      <a:pt x="9" y="13"/>
                    </a:cubicBezTo>
                    <a:cubicBezTo>
                      <a:pt x="15" y="10"/>
                      <a:pt x="22" y="10"/>
                      <a:pt x="29" y="10"/>
                    </a:cubicBezTo>
                    <a:cubicBezTo>
                      <a:pt x="41" y="10"/>
                      <a:pt x="52" y="12"/>
                      <a:pt x="64" y="9"/>
                    </a:cubicBezTo>
                    <a:cubicBezTo>
                      <a:pt x="71" y="8"/>
                      <a:pt x="83" y="8"/>
                      <a:pt x="87" y="0"/>
                    </a:cubicBezTo>
                  </a:path>
                </a:pathLst>
              </a:custGeom>
              <a:noFill/>
              <a:ln w="7938" cap="rnd">
                <a:solidFill>
                  <a:srgbClr val="4C001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349" name="Freeform 563"/>
              <p:cNvSpPr>
                <a:spLocks/>
              </p:cNvSpPr>
              <p:nvPr/>
            </p:nvSpPr>
            <p:spPr bwMode="auto">
              <a:xfrm>
                <a:off x="4627" y="3187"/>
                <a:ext cx="289" cy="125"/>
              </a:xfrm>
              <a:custGeom>
                <a:avLst/>
                <a:gdLst>
                  <a:gd name="T0" fmla="*/ 0 w 116"/>
                  <a:gd name="T1" fmla="*/ 13 h 47"/>
                  <a:gd name="T2" fmla="*/ 27 w 116"/>
                  <a:gd name="T3" fmla="*/ 23 h 47"/>
                  <a:gd name="T4" fmla="*/ 50 w 116"/>
                  <a:gd name="T5" fmla="*/ 38 h 47"/>
                  <a:gd name="T6" fmla="*/ 74 w 116"/>
                  <a:gd name="T7" fmla="*/ 47 h 47"/>
                  <a:gd name="T8" fmla="*/ 83 w 116"/>
                  <a:gd name="T9" fmla="*/ 32 h 47"/>
                  <a:gd name="T10" fmla="*/ 99 w 116"/>
                  <a:gd name="T11" fmla="*/ 18 h 47"/>
                  <a:gd name="T12" fmla="*/ 116 w 116"/>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16" h="47">
                    <a:moveTo>
                      <a:pt x="0" y="13"/>
                    </a:moveTo>
                    <a:cubicBezTo>
                      <a:pt x="10" y="16"/>
                      <a:pt x="19" y="18"/>
                      <a:pt x="27" y="23"/>
                    </a:cubicBezTo>
                    <a:cubicBezTo>
                      <a:pt x="35" y="28"/>
                      <a:pt x="42" y="34"/>
                      <a:pt x="50" y="38"/>
                    </a:cubicBezTo>
                    <a:cubicBezTo>
                      <a:pt x="57" y="41"/>
                      <a:pt x="68" y="42"/>
                      <a:pt x="74" y="47"/>
                    </a:cubicBezTo>
                    <a:cubicBezTo>
                      <a:pt x="75" y="42"/>
                      <a:pt x="80" y="36"/>
                      <a:pt x="83" y="32"/>
                    </a:cubicBezTo>
                    <a:cubicBezTo>
                      <a:pt x="87" y="27"/>
                      <a:pt x="93" y="21"/>
                      <a:pt x="99" y="18"/>
                    </a:cubicBezTo>
                    <a:cubicBezTo>
                      <a:pt x="108" y="13"/>
                      <a:pt x="113" y="11"/>
                      <a:pt x="116" y="0"/>
                    </a:cubicBezTo>
                  </a:path>
                </a:pathLst>
              </a:custGeom>
              <a:noFill/>
              <a:ln w="7938" cap="rnd">
                <a:solidFill>
                  <a:srgbClr val="4C001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350" name="Freeform 564"/>
              <p:cNvSpPr>
                <a:spLocks/>
              </p:cNvSpPr>
              <p:nvPr/>
            </p:nvSpPr>
            <p:spPr bwMode="auto">
              <a:xfrm>
                <a:off x="4539" y="3912"/>
                <a:ext cx="40" cy="133"/>
              </a:xfrm>
              <a:custGeom>
                <a:avLst/>
                <a:gdLst>
                  <a:gd name="T0" fmla="*/ 0 w 16"/>
                  <a:gd name="T1" fmla="*/ 0 h 50"/>
                  <a:gd name="T2" fmla="*/ 12 w 16"/>
                  <a:gd name="T3" fmla="*/ 26 h 50"/>
                  <a:gd name="T4" fmla="*/ 15 w 16"/>
                  <a:gd name="T5" fmla="*/ 50 h 50"/>
                </a:gdLst>
                <a:ahLst/>
                <a:cxnLst>
                  <a:cxn ang="0">
                    <a:pos x="T0" y="T1"/>
                  </a:cxn>
                  <a:cxn ang="0">
                    <a:pos x="T2" y="T3"/>
                  </a:cxn>
                  <a:cxn ang="0">
                    <a:pos x="T4" y="T5"/>
                  </a:cxn>
                </a:cxnLst>
                <a:rect l="0" t="0" r="r" b="b"/>
                <a:pathLst>
                  <a:path w="16" h="50">
                    <a:moveTo>
                      <a:pt x="0" y="0"/>
                    </a:moveTo>
                    <a:cubicBezTo>
                      <a:pt x="1" y="10"/>
                      <a:pt x="7" y="17"/>
                      <a:pt x="12" y="26"/>
                    </a:cubicBezTo>
                    <a:cubicBezTo>
                      <a:pt x="16" y="34"/>
                      <a:pt x="16" y="42"/>
                      <a:pt x="15" y="50"/>
                    </a:cubicBezTo>
                  </a:path>
                </a:pathLst>
              </a:custGeom>
              <a:noFill/>
              <a:ln w="7938" cap="rnd">
                <a:solidFill>
                  <a:srgbClr val="4C001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grpSp>
        <p:grpSp>
          <p:nvGrpSpPr>
            <p:cNvPr id="9" name="Group 565"/>
            <p:cNvGrpSpPr>
              <a:grpSpLocks/>
            </p:cNvGrpSpPr>
            <p:nvPr/>
          </p:nvGrpSpPr>
          <p:grpSpPr bwMode="auto">
            <a:xfrm>
              <a:off x="1619250" y="2379663"/>
              <a:ext cx="219075" cy="254000"/>
              <a:chOff x="2810" y="2080"/>
              <a:chExt cx="138" cy="160"/>
            </a:xfrm>
          </p:grpSpPr>
          <p:sp>
            <p:nvSpPr>
              <p:cNvPr id="168" name="Freeform 566"/>
              <p:cNvSpPr>
                <a:spLocks/>
              </p:cNvSpPr>
              <p:nvPr/>
            </p:nvSpPr>
            <p:spPr bwMode="auto">
              <a:xfrm>
                <a:off x="2810" y="2080"/>
                <a:ext cx="138" cy="160"/>
              </a:xfrm>
              <a:custGeom>
                <a:avLst/>
                <a:gdLst>
                  <a:gd name="T0" fmla="*/ 52 w 55"/>
                  <a:gd name="T1" fmla="*/ 27 h 60"/>
                  <a:gd name="T2" fmla="*/ 49 w 55"/>
                  <a:gd name="T3" fmla="*/ 27 h 60"/>
                  <a:gd name="T4" fmla="*/ 49 w 55"/>
                  <a:gd name="T5" fmla="*/ 27 h 60"/>
                  <a:gd name="T6" fmla="*/ 45 w 55"/>
                  <a:gd name="T7" fmla="*/ 12 h 60"/>
                  <a:gd name="T8" fmla="*/ 49 w 55"/>
                  <a:gd name="T9" fmla="*/ 8 h 60"/>
                  <a:gd name="T10" fmla="*/ 46 w 55"/>
                  <a:gd name="T11" fmla="*/ 9 h 60"/>
                  <a:gd name="T12" fmla="*/ 42 w 55"/>
                  <a:gd name="T13" fmla="*/ 10 h 60"/>
                  <a:gd name="T14" fmla="*/ 42 w 55"/>
                  <a:gd name="T15" fmla="*/ 10 h 60"/>
                  <a:gd name="T16" fmla="*/ 30 w 55"/>
                  <a:gd name="T17" fmla="*/ 5 h 60"/>
                  <a:gd name="T18" fmla="*/ 30 w 55"/>
                  <a:gd name="T19" fmla="*/ 2 h 60"/>
                  <a:gd name="T20" fmla="*/ 30 w 55"/>
                  <a:gd name="T21" fmla="*/ 0 h 60"/>
                  <a:gd name="T22" fmla="*/ 29 w 55"/>
                  <a:gd name="T23" fmla="*/ 3 h 60"/>
                  <a:gd name="T24" fmla="*/ 26 w 55"/>
                  <a:gd name="T25" fmla="*/ 5 h 60"/>
                  <a:gd name="T26" fmla="*/ 22 w 55"/>
                  <a:gd name="T27" fmla="*/ 5 h 60"/>
                  <a:gd name="T28" fmla="*/ 21 w 55"/>
                  <a:gd name="T29" fmla="*/ 2 h 60"/>
                  <a:gd name="T30" fmla="*/ 19 w 55"/>
                  <a:gd name="T31" fmla="*/ 1 h 60"/>
                  <a:gd name="T32" fmla="*/ 19 w 55"/>
                  <a:gd name="T33" fmla="*/ 4 h 60"/>
                  <a:gd name="T34" fmla="*/ 17 w 55"/>
                  <a:gd name="T35" fmla="*/ 5 h 60"/>
                  <a:gd name="T36" fmla="*/ 7 w 55"/>
                  <a:gd name="T37" fmla="*/ 10 h 60"/>
                  <a:gd name="T38" fmla="*/ 0 w 55"/>
                  <a:gd name="T39" fmla="*/ 31 h 60"/>
                  <a:gd name="T40" fmla="*/ 8 w 55"/>
                  <a:gd name="T41" fmla="*/ 49 h 60"/>
                  <a:gd name="T42" fmla="*/ 11 w 55"/>
                  <a:gd name="T43" fmla="*/ 52 h 60"/>
                  <a:gd name="T44" fmla="*/ 10 w 55"/>
                  <a:gd name="T45" fmla="*/ 56 h 60"/>
                  <a:gd name="T46" fmla="*/ 12 w 55"/>
                  <a:gd name="T47" fmla="*/ 57 h 60"/>
                  <a:gd name="T48" fmla="*/ 13 w 55"/>
                  <a:gd name="T49" fmla="*/ 55 h 60"/>
                  <a:gd name="T50" fmla="*/ 15 w 55"/>
                  <a:gd name="T51" fmla="*/ 54 h 60"/>
                  <a:gd name="T52" fmla="*/ 15 w 55"/>
                  <a:gd name="T53" fmla="*/ 54 h 60"/>
                  <a:gd name="T54" fmla="*/ 20 w 55"/>
                  <a:gd name="T55" fmla="*/ 55 h 60"/>
                  <a:gd name="T56" fmla="*/ 20 w 55"/>
                  <a:gd name="T57" fmla="*/ 57 h 60"/>
                  <a:gd name="T58" fmla="*/ 21 w 55"/>
                  <a:gd name="T59" fmla="*/ 60 h 60"/>
                  <a:gd name="T60" fmla="*/ 22 w 55"/>
                  <a:gd name="T61" fmla="*/ 58 h 60"/>
                  <a:gd name="T62" fmla="*/ 22 w 55"/>
                  <a:gd name="T63" fmla="*/ 56 h 60"/>
                  <a:gd name="T64" fmla="*/ 28 w 55"/>
                  <a:gd name="T65" fmla="*/ 55 h 60"/>
                  <a:gd name="T66" fmla="*/ 42 w 55"/>
                  <a:gd name="T67" fmla="*/ 45 h 60"/>
                  <a:gd name="T68" fmla="*/ 45 w 55"/>
                  <a:gd name="T69" fmla="*/ 37 h 60"/>
                  <a:gd name="T70" fmla="*/ 47 w 55"/>
                  <a:gd name="T71" fmla="*/ 37 h 60"/>
                  <a:gd name="T72" fmla="*/ 49 w 55"/>
                  <a:gd name="T73" fmla="*/ 36 h 60"/>
                  <a:gd name="T74" fmla="*/ 47 w 55"/>
                  <a:gd name="T75" fmla="*/ 35 h 60"/>
                  <a:gd name="T76" fmla="*/ 47 w 55"/>
                  <a:gd name="T77" fmla="*/ 34 h 60"/>
                  <a:gd name="T78" fmla="*/ 47 w 55"/>
                  <a:gd name="T79" fmla="*/ 33 h 60"/>
                  <a:gd name="T80" fmla="*/ 47 w 55"/>
                  <a:gd name="T81" fmla="*/ 32 h 60"/>
                  <a:gd name="T82" fmla="*/ 51 w 55"/>
                  <a:gd name="T83" fmla="*/ 30 h 60"/>
                  <a:gd name="T84" fmla="*/ 54 w 55"/>
                  <a:gd name="T85" fmla="*/ 28 h 60"/>
                  <a:gd name="T86" fmla="*/ 52 w 55"/>
                  <a:gd name="T87" fmla="*/ 2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 h="60">
                    <a:moveTo>
                      <a:pt x="52" y="27"/>
                    </a:moveTo>
                    <a:cubicBezTo>
                      <a:pt x="51" y="28"/>
                      <a:pt x="49" y="28"/>
                      <a:pt x="49" y="27"/>
                    </a:cubicBezTo>
                    <a:cubicBezTo>
                      <a:pt x="49" y="27"/>
                      <a:pt x="49" y="27"/>
                      <a:pt x="49" y="27"/>
                    </a:cubicBezTo>
                    <a:cubicBezTo>
                      <a:pt x="49" y="22"/>
                      <a:pt x="48" y="14"/>
                      <a:pt x="45" y="12"/>
                    </a:cubicBezTo>
                    <a:cubicBezTo>
                      <a:pt x="43" y="10"/>
                      <a:pt x="50" y="9"/>
                      <a:pt x="49" y="8"/>
                    </a:cubicBezTo>
                    <a:cubicBezTo>
                      <a:pt x="48" y="7"/>
                      <a:pt x="47" y="8"/>
                      <a:pt x="46" y="9"/>
                    </a:cubicBezTo>
                    <a:cubicBezTo>
                      <a:pt x="44" y="10"/>
                      <a:pt x="44" y="10"/>
                      <a:pt x="42" y="10"/>
                    </a:cubicBezTo>
                    <a:cubicBezTo>
                      <a:pt x="42" y="10"/>
                      <a:pt x="42" y="10"/>
                      <a:pt x="42" y="10"/>
                    </a:cubicBezTo>
                    <a:cubicBezTo>
                      <a:pt x="39" y="8"/>
                      <a:pt x="35" y="6"/>
                      <a:pt x="30" y="5"/>
                    </a:cubicBezTo>
                    <a:cubicBezTo>
                      <a:pt x="28" y="5"/>
                      <a:pt x="30" y="3"/>
                      <a:pt x="30" y="2"/>
                    </a:cubicBezTo>
                    <a:cubicBezTo>
                      <a:pt x="30" y="1"/>
                      <a:pt x="31" y="1"/>
                      <a:pt x="30" y="0"/>
                    </a:cubicBezTo>
                    <a:cubicBezTo>
                      <a:pt x="29" y="0"/>
                      <a:pt x="29" y="1"/>
                      <a:pt x="29" y="3"/>
                    </a:cubicBezTo>
                    <a:cubicBezTo>
                      <a:pt x="28" y="4"/>
                      <a:pt x="27" y="5"/>
                      <a:pt x="26" y="5"/>
                    </a:cubicBezTo>
                    <a:cubicBezTo>
                      <a:pt x="22" y="5"/>
                      <a:pt x="22" y="5"/>
                      <a:pt x="22" y="5"/>
                    </a:cubicBezTo>
                    <a:cubicBezTo>
                      <a:pt x="20" y="5"/>
                      <a:pt x="21" y="3"/>
                      <a:pt x="21" y="2"/>
                    </a:cubicBezTo>
                    <a:cubicBezTo>
                      <a:pt x="21" y="2"/>
                      <a:pt x="20" y="1"/>
                      <a:pt x="19" y="1"/>
                    </a:cubicBezTo>
                    <a:cubicBezTo>
                      <a:pt x="19" y="2"/>
                      <a:pt x="19" y="3"/>
                      <a:pt x="19" y="4"/>
                    </a:cubicBezTo>
                    <a:cubicBezTo>
                      <a:pt x="19" y="5"/>
                      <a:pt x="18" y="5"/>
                      <a:pt x="17" y="5"/>
                    </a:cubicBezTo>
                    <a:cubicBezTo>
                      <a:pt x="17" y="5"/>
                      <a:pt x="11" y="7"/>
                      <a:pt x="7" y="10"/>
                    </a:cubicBezTo>
                    <a:cubicBezTo>
                      <a:pt x="1" y="16"/>
                      <a:pt x="0" y="26"/>
                      <a:pt x="0" y="31"/>
                    </a:cubicBezTo>
                    <a:cubicBezTo>
                      <a:pt x="1" y="36"/>
                      <a:pt x="6" y="46"/>
                      <a:pt x="8" y="49"/>
                    </a:cubicBezTo>
                    <a:cubicBezTo>
                      <a:pt x="9" y="50"/>
                      <a:pt x="11" y="50"/>
                      <a:pt x="11" y="52"/>
                    </a:cubicBezTo>
                    <a:cubicBezTo>
                      <a:pt x="11" y="53"/>
                      <a:pt x="11" y="54"/>
                      <a:pt x="10" y="56"/>
                    </a:cubicBezTo>
                    <a:cubicBezTo>
                      <a:pt x="10" y="58"/>
                      <a:pt x="11" y="58"/>
                      <a:pt x="12" y="57"/>
                    </a:cubicBezTo>
                    <a:cubicBezTo>
                      <a:pt x="12" y="57"/>
                      <a:pt x="12" y="56"/>
                      <a:pt x="13" y="55"/>
                    </a:cubicBezTo>
                    <a:cubicBezTo>
                      <a:pt x="13" y="53"/>
                      <a:pt x="13" y="53"/>
                      <a:pt x="15" y="54"/>
                    </a:cubicBezTo>
                    <a:cubicBezTo>
                      <a:pt x="15" y="54"/>
                      <a:pt x="15" y="54"/>
                      <a:pt x="15" y="54"/>
                    </a:cubicBezTo>
                    <a:cubicBezTo>
                      <a:pt x="17" y="54"/>
                      <a:pt x="18" y="55"/>
                      <a:pt x="20" y="55"/>
                    </a:cubicBezTo>
                    <a:cubicBezTo>
                      <a:pt x="20" y="56"/>
                      <a:pt x="20" y="56"/>
                      <a:pt x="20" y="57"/>
                    </a:cubicBezTo>
                    <a:cubicBezTo>
                      <a:pt x="20" y="58"/>
                      <a:pt x="20" y="60"/>
                      <a:pt x="21" y="60"/>
                    </a:cubicBezTo>
                    <a:cubicBezTo>
                      <a:pt x="22" y="60"/>
                      <a:pt x="22" y="59"/>
                      <a:pt x="22" y="58"/>
                    </a:cubicBezTo>
                    <a:cubicBezTo>
                      <a:pt x="22" y="57"/>
                      <a:pt x="22" y="56"/>
                      <a:pt x="22" y="56"/>
                    </a:cubicBezTo>
                    <a:cubicBezTo>
                      <a:pt x="24" y="56"/>
                      <a:pt x="26" y="56"/>
                      <a:pt x="28" y="55"/>
                    </a:cubicBezTo>
                    <a:cubicBezTo>
                      <a:pt x="37" y="54"/>
                      <a:pt x="39" y="51"/>
                      <a:pt x="42" y="45"/>
                    </a:cubicBezTo>
                    <a:cubicBezTo>
                      <a:pt x="43" y="41"/>
                      <a:pt x="44" y="39"/>
                      <a:pt x="45" y="37"/>
                    </a:cubicBezTo>
                    <a:cubicBezTo>
                      <a:pt x="46" y="36"/>
                      <a:pt x="47" y="36"/>
                      <a:pt x="47" y="37"/>
                    </a:cubicBezTo>
                    <a:cubicBezTo>
                      <a:pt x="48" y="37"/>
                      <a:pt x="49" y="37"/>
                      <a:pt x="49" y="36"/>
                    </a:cubicBezTo>
                    <a:cubicBezTo>
                      <a:pt x="49" y="35"/>
                      <a:pt x="48" y="35"/>
                      <a:pt x="47" y="35"/>
                    </a:cubicBezTo>
                    <a:cubicBezTo>
                      <a:pt x="47" y="35"/>
                      <a:pt x="46" y="35"/>
                      <a:pt x="47" y="34"/>
                    </a:cubicBezTo>
                    <a:cubicBezTo>
                      <a:pt x="47" y="34"/>
                      <a:pt x="47" y="33"/>
                      <a:pt x="47" y="33"/>
                    </a:cubicBezTo>
                    <a:cubicBezTo>
                      <a:pt x="47" y="33"/>
                      <a:pt x="47" y="33"/>
                      <a:pt x="47" y="32"/>
                    </a:cubicBezTo>
                    <a:cubicBezTo>
                      <a:pt x="48" y="31"/>
                      <a:pt x="49" y="30"/>
                      <a:pt x="51" y="30"/>
                    </a:cubicBezTo>
                    <a:cubicBezTo>
                      <a:pt x="53" y="30"/>
                      <a:pt x="54" y="31"/>
                      <a:pt x="54" y="28"/>
                    </a:cubicBezTo>
                    <a:cubicBezTo>
                      <a:pt x="55" y="26"/>
                      <a:pt x="54" y="27"/>
                      <a:pt x="52" y="27"/>
                    </a:cubicBezTo>
                    <a:close/>
                  </a:path>
                </a:pathLst>
              </a:custGeom>
              <a:solidFill>
                <a:srgbClr val="BFE6B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169" name="Freeform 567"/>
              <p:cNvSpPr>
                <a:spLocks/>
              </p:cNvSpPr>
              <p:nvPr/>
            </p:nvSpPr>
            <p:spPr bwMode="auto">
              <a:xfrm>
                <a:off x="2838" y="2139"/>
                <a:ext cx="93" cy="90"/>
              </a:xfrm>
              <a:custGeom>
                <a:avLst/>
                <a:gdLst>
                  <a:gd name="T0" fmla="*/ 0 w 37"/>
                  <a:gd name="T1" fmla="*/ 27 h 34"/>
                  <a:gd name="T2" fmla="*/ 1 w 37"/>
                  <a:gd name="T3" fmla="*/ 29 h 34"/>
                  <a:gd name="T4" fmla="*/ 1 w 37"/>
                  <a:gd name="T5" fmla="*/ 31 h 34"/>
                  <a:gd name="T6" fmla="*/ 3 w 37"/>
                  <a:gd name="T7" fmla="*/ 30 h 34"/>
                  <a:gd name="T8" fmla="*/ 6 w 37"/>
                  <a:gd name="T9" fmla="*/ 31 h 34"/>
                  <a:gd name="T10" fmla="*/ 10 w 37"/>
                  <a:gd name="T11" fmla="*/ 34 h 34"/>
                  <a:gd name="T12" fmla="*/ 18 w 37"/>
                  <a:gd name="T13" fmla="*/ 31 h 34"/>
                  <a:gd name="T14" fmla="*/ 26 w 37"/>
                  <a:gd name="T15" fmla="*/ 28 h 34"/>
                  <a:gd name="T16" fmla="*/ 31 w 37"/>
                  <a:gd name="T17" fmla="*/ 20 h 34"/>
                  <a:gd name="T18" fmla="*/ 35 w 37"/>
                  <a:gd name="T19" fmla="*/ 14 h 34"/>
                  <a:gd name="T20" fmla="*/ 37 w 37"/>
                  <a:gd name="T21" fmla="*/ 7 h 34"/>
                  <a:gd name="T22" fmla="*/ 37 w 37"/>
                  <a:gd name="T23" fmla="*/ 4 h 34"/>
                  <a:gd name="T24" fmla="*/ 36 w 37"/>
                  <a:gd name="T25" fmla="*/ 0 h 34"/>
                  <a:gd name="T26" fmla="*/ 35 w 37"/>
                  <a:gd name="T27" fmla="*/ 6 h 34"/>
                  <a:gd name="T28" fmla="*/ 32 w 37"/>
                  <a:gd name="T29" fmla="*/ 12 h 34"/>
                  <a:gd name="T30" fmla="*/ 27 w 37"/>
                  <a:gd name="T31" fmla="*/ 16 h 34"/>
                  <a:gd name="T32" fmla="*/ 24 w 37"/>
                  <a:gd name="T33" fmla="*/ 23 h 34"/>
                  <a:gd name="T34" fmla="*/ 11 w 37"/>
                  <a:gd name="T35" fmla="*/ 30 h 34"/>
                  <a:gd name="T36" fmla="*/ 4 w 37"/>
                  <a:gd name="T37" fmla="*/ 29 h 34"/>
                  <a:gd name="T38" fmla="*/ 0 w 37"/>
                  <a:gd name="T39" fmla="*/ 2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 h="34">
                    <a:moveTo>
                      <a:pt x="0" y="27"/>
                    </a:moveTo>
                    <a:cubicBezTo>
                      <a:pt x="0" y="28"/>
                      <a:pt x="1" y="28"/>
                      <a:pt x="1" y="29"/>
                    </a:cubicBezTo>
                    <a:cubicBezTo>
                      <a:pt x="1" y="30"/>
                      <a:pt x="0" y="30"/>
                      <a:pt x="1" y="31"/>
                    </a:cubicBezTo>
                    <a:cubicBezTo>
                      <a:pt x="2" y="31"/>
                      <a:pt x="2" y="30"/>
                      <a:pt x="3" y="30"/>
                    </a:cubicBezTo>
                    <a:cubicBezTo>
                      <a:pt x="4" y="30"/>
                      <a:pt x="5" y="31"/>
                      <a:pt x="6" y="31"/>
                    </a:cubicBezTo>
                    <a:cubicBezTo>
                      <a:pt x="8" y="31"/>
                      <a:pt x="9" y="32"/>
                      <a:pt x="10" y="34"/>
                    </a:cubicBezTo>
                    <a:cubicBezTo>
                      <a:pt x="11" y="32"/>
                      <a:pt x="16" y="32"/>
                      <a:pt x="18" y="31"/>
                    </a:cubicBezTo>
                    <a:cubicBezTo>
                      <a:pt x="21" y="31"/>
                      <a:pt x="24" y="31"/>
                      <a:pt x="26" y="28"/>
                    </a:cubicBezTo>
                    <a:cubicBezTo>
                      <a:pt x="28" y="26"/>
                      <a:pt x="30" y="23"/>
                      <a:pt x="31" y="20"/>
                    </a:cubicBezTo>
                    <a:cubicBezTo>
                      <a:pt x="32" y="17"/>
                      <a:pt x="32" y="15"/>
                      <a:pt x="35" y="14"/>
                    </a:cubicBezTo>
                    <a:cubicBezTo>
                      <a:pt x="32" y="12"/>
                      <a:pt x="36" y="9"/>
                      <a:pt x="37" y="7"/>
                    </a:cubicBezTo>
                    <a:cubicBezTo>
                      <a:pt x="37" y="6"/>
                      <a:pt x="37" y="5"/>
                      <a:pt x="37" y="4"/>
                    </a:cubicBezTo>
                    <a:cubicBezTo>
                      <a:pt x="37" y="3"/>
                      <a:pt x="37" y="1"/>
                      <a:pt x="36" y="0"/>
                    </a:cubicBezTo>
                    <a:cubicBezTo>
                      <a:pt x="36" y="2"/>
                      <a:pt x="36" y="4"/>
                      <a:pt x="35" y="6"/>
                    </a:cubicBezTo>
                    <a:cubicBezTo>
                      <a:pt x="34" y="9"/>
                      <a:pt x="34" y="10"/>
                      <a:pt x="32" y="12"/>
                    </a:cubicBezTo>
                    <a:cubicBezTo>
                      <a:pt x="30" y="13"/>
                      <a:pt x="28" y="15"/>
                      <a:pt x="27" y="16"/>
                    </a:cubicBezTo>
                    <a:cubicBezTo>
                      <a:pt x="26" y="18"/>
                      <a:pt x="26" y="21"/>
                      <a:pt x="24" y="23"/>
                    </a:cubicBezTo>
                    <a:cubicBezTo>
                      <a:pt x="21" y="28"/>
                      <a:pt x="17" y="30"/>
                      <a:pt x="11" y="30"/>
                    </a:cubicBezTo>
                    <a:cubicBezTo>
                      <a:pt x="9" y="30"/>
                      <a:pt x="6" y="30"/>
                      <a:pt x="4" y="29"/>
                    </a:cubicBezTo>
                    <a:cubicBezTo>
                      <a:pt x="3" y="29"/>
                      <a:pt x="0" y="28"/>
                      <a:pt x="0" y="27"/>
                    </a:cubicBezTo>
                  </a:path>
                </a:pathLst>
              </a:custGeom>
              <a:solidFill>
                <a:srgbClr val="83CB7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170" name="Freeform 568"/>
              <p:cNvSpPr>
                <a:spLocks/>
              </p:cNvSpPr>
              <p:nvPr/>
            </p:nvSpPr>
            <p:spPr bwMode="auto">
              <a:xfrm>
                <a:off x="2816" y="2109"/>
                <a:ext cx="27" cy="59"/>
              </a:xfrm>
              <a:custGeom>
                <a:avLst/>
                <a:gdLst>
                  <a:gd name="T0" fmla="*/ 11 w 11"/>
                  <a:gd name="T1" fmla="*/ 0 h 22"/>
                  <a:gd name="T2" fmla="*/ 2 w 11"/>
                  <a:gd name="T3" fmla="*/ 8 h 22"/>
                  <a:gd name="T4" fmla="*/ 3 w 11"/>
                  <a:gd name="T5" fmla="*/ 22 h 22"/>
                  <a:gd name="T6" fmla="*/ 2 w 11"/>
                  <a:gd name="T7" fmla="*/ 13 h 22"/>
                  <a:gd name="T8" fmla="*/ 5 w 11"/>
                  <a:gd name="T9" fmla="*/ 8 h 22"/>
                  <a:gd name="T10" fmla="*/ 7 w 11"/>
                  <a:gd name="T11" fmla="*/ 4 h 22"/>
                  <a:gd name="T12" fmla="*/ 11 w 11"/>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1" h="22">
                    <a:moveTo>
                      <a:pt x="11" y="0"/>
                    </a:moveTo>
                    <a:cubicBezTo>
                      <a:pt x="7" y="2"/>
                      <a:pt x="4" y="4"/>
                      <a:pt x="2" y="8"/>
                    </a:cubicBezTo>
                    <a:cubicBezTo>
                      <a:pt x="0" y="13"/>
                      <a:pt x="1" y="17"/>
                      <a:pt x="3" y="22"/>
                    </a:cubicBezTo>
                    <a:cubicBezTo>
                      <a:pt x="3" y="19"/>
                      <a:pt x="2" y="16"/>
                      <a:pt x="2" y="13"/>
                    </a:cubicBezTo>
                    <a:cubicBezTo>
                      <a:pt x="3" y="11"/>
                      <a:pt x="4" y="9"/>
                      <a:pt x="5" y="8"/>
                    </a:cubicBezTo>
                    <a:cubicBezTo>
                      <a:pt x="5" y="6"/>
                      <a:pt x="5" y="5"/>
                      <a:pt x="7" y="4"/>
                    </a:cubicBezTo>
                    <a:cubicBezTo>
                      <a:pt x="9" y="3"/>
                      <a:pt x="9" y="1"/>
                      <a:pt x="11" y="0"/>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171" name="Freeform 569"/>
              <p:cNvSpPr>
                <a:spLocks/>
              </p:cNvSpPr>
              <p:nvPr/>
            </p:nvSpPr>
            <p:spPr bwMode="auto">
              <a:xfrm>
                <a:off x="2836" y="2099"/>
                <a:ext cx="95" cy="122"/>
              </a:xfrm>
              <a:custGeom>
                <a:avLst/>
                <a:gdLst>
                  <a:gd name="T0" fmla="*/ 8 w 38"/>
                  <a:gd name="T1" fmla="*/ 10 h 46"/>
                  <a:gd name="T2" fmla="*/ 1 w 38"/>
                  <a:gd name="T3" fmla="*/ 31 h 46"/>
                  <a:gd name="T4" fmla="*/ 8 w 38"/>
                  <a:gd name="T5" fmla="*/ 43 h 46"/>
                  <a:gd name="T6" fmla="*/ 21 w 38"/>
                  <a:gd name="T7" fmla="*/ 43 h 46"/>
                  <a:gd name="T8" fmla="*/ 27 w 38"/>
                  <a:gd name="T9" fmla="*/ 37 h 46"/>
                  <a:gd name="T10" fmla="*/ 35 w 38"/>
                  <a:gd name="T11" fmla="*/ 21 h 46"/>
                  <a:gd name="T12" fmla="*/ 8 w 38"/>
                  <a:gd name="T13" fmla="*/ 10 h 46"/>
                </a:gdLst>
                <a:ahLst/>
                <a:cxnLst>
                  <a:cxn ang="0">
                    <a:pos x="T0" y="T1"/>
                  </a:cxn>
                  <a:cxn ang="0">
                    <a:pos x="T2" y="T3"/>
                  </a:cxn>
                  <a:cxn ang="0">
                    <a:pos x="T4" y="T5"/>
                  </a:cxn>
                  <a:cxn ang="0">
                    <a:pos x="T6" y="T7"/>
                  </a:cxn>
                  <a:cxn ang="0">
                    <a:pos x="T8" y="T9"/>
                  </a:cxn>
                  <a:cxn ang="0">
                    <a:pos x="T10" y="T11"/>
                  </a:cxn>
                  <a:cxn ang="0">
                    <a:pos x="T12" y="T13"/>
                  </a:cxn>
                </a:cxnLst>
                <a:rect l="0" t="0" r="r" b="b"/>
                <a:pathLst>
                  <a:path w="38" h="46">
                    <a:moveTo>
                      <a:pt x="8" y="10"/>
                    </a:moveTo>
                    <a:cubicBezTo>
                      <a:pt x="0" y="15"/>
                      <a:pt x="2" y="23"/>
                      <a:pt x="1" y="31"/>
                    </a:cubicBezTo>
                    <a:cubicBezTo>
                      <a:pt x="1" y="39"/>
                      <a:pt x="3" y="40"/>
                      <a:pt x="8" y="43"/>
                    </a:cubicBezTo>
                    <a:cubicBezTo>
                      <a:pt x="12" y="46"/>
                      <a:pt x="16" y="46"/>
                      <a:pt x="21" y="43"/>
                    </a:cubicBezTo>
                    <a:cubicBezTo>
                      <a:pt x="26" y="41"/>
                      <a:pt x="26" y="40"/>
                      <a:pt x="27" y="37"/>
                    </a:cubicBezTo>
                    <a:cubicBezTo>
                      <a:pt x="29" y="34"/>
                      <a:pt x="33" y="30"/>
                      <a:pt x="35" y="21"/>
                    </a:cubicBezTo>
                    <a:cubicBezTo>
                      <a:pt x="38" y="11"/>
                      <a:pt x="21" y="0"/>
                      <a:pt x="8" y="10"/>
                    </a:cubicBezTo>
                    <a:close/>
                  </a:path>
                </a:pathLst>
              </a:custGeom>
              <a:solidFill>
                <a:srgbClr val="D7B0C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172" name="Freeform 570"/>
              <p:cNvSpPr>
                <a:spLocks/>
              </p:cNvSpPr>
              <p:nvPr/>
            </p:nvSpPr>
            <p:spPr bwMode="auto">
              <a:xfrm>
                <a:off x="2836" y="2099"/>
                <a:ext cx="95" cy="122"/>
              </a:xfrm>
              <a:custGeom>
                <a:avLst/>
                <a:gdLst>
                  <a:gd name="T0" fmla="*/ 8 w 38"/>
                  <a:gd name="T1" fmla="*/ 10 h 46"/>
                  <a:gd name="T2" fmla="*/ 1 w 38"/>
                  <a:gd name="T3" fmla="*/ 31 h 46"/>
                  <a:gd name="T4" fmla="*/ 8 w 38"/>
                  <a:gd name="T5" fmla="*/ 43 h 46"/>
                  <a:gd name="T6" fmla="*/ 21 w 38"/>
                  <a:gd name="T7" fmla="*/ 43 h 46"/>
                  <a:gd name="T8" fmla="*/ 27 w 38"/>
                  <a:gd name="T9" fmla="*/ 37 h 46"/>
                  <a:gd name="T10" fmla="*/ 35 w 38"/>
                  <a:gd name="T11" fmla="*/ 21 h 46"/>
                  <a:gd name="T12" fmla="*/ 8 w 38"/>
                  <a:gd name="T13" fmla="*/ 10 h 46"/>
                </a:gdLst>
                <a:ahLst/>
                <a:cxnLst>
                  <a:cxn ang="0">
                    <a:pos x="T0" y="T1"/>
                  </a:cxn>
                  <a:cxn ang="0">
                    <a:pos x="T2" y="T3"/>
                  </a:cxn>
                  <a:cxn ang="0">
                    <a:pos x="T4" y="T5"/>
                  </a:cxn>
                  <a:cxn ang="0">
                    <a:pos x="T6" y="T7"/>
                  </a:cxn>
                  <a:cxn ang="0">
                    <a:pos x="T8" y="T9"/>
                  </a:cxn>
                  <a:cxn ang="0">
                    <a:pos x="T10" y="T11"/>
                  </a:cxn>
                  <a:cxn ang="0">
                    <a:pos x="T12" y="T13"/>
                  </a:cxn>
                </a:cxnLst>
                <a:rect l="0" t="0" r="r" b="b"/>
                <a:pathLst>
                  <a:path w="38" h="46">
                    <a:moveTo>
                      <a:pt x="8" y="10"/>
                    </a:moveTo>
                    <a:cubicBezTo>
                      <a:pt x="0" y="15"/>
                      <a:pt x="2" y="23"/>
                      <a:pt x="1" y="31"/>
                    </a:cubicBezTo>
                    <a:cubicBezTo>
                      <a:pt x="1" y="39"/>
                      <a:pt x="3" y="40"/>
                      <a:pt x="8" y="43"/>
                    </a:cubicBezTo>
                    <a:cubicBezTo>
                      <a:pt x="12" y="46"/>
                      <a:pt x="16" y="46"/>
                      <a:pt x="21" y="43"/>
                    </a:cubicBezTo>
                    <a:cubicBezTo>
                      <a:pt x="26" y="41"/>
                      <a:pt x="26" y="40"/>
                      <a:pt x="27" y="37"/>
                    </a:cubicBezTo>
                    <a:cubicBezTo>
                      <a:pt x="29" y="34"/>
                      <a:pt x="33" y="30"/>
                      <a:pt x="35" y="21"/>
                    </a:cubicBezTo>
                    <a:cubicBezTo>
                      <a:pt x="38" y="11"/>
                      <a:pt x="21" y="0"/>
                      <a:pt x="8" y="10"/>
                    </a:cubicBezTo>
                    <a:close/>
                  </a:path>
                </a:pathLst>
              </a:custGeom>
              <a:noFill/>
              <a:ln w="4763" cap="rnd">
                <a:solidFill>
                  <a:srgbClr val="333333"/>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173" name="Freeform 571"/>
              <p:cNvSpPr>
                <a:spLocks/>
              </p:cNvSpPr>
              <p:nvPr/>
            </p:nvSpPr>
            <p:spPr bwMode="auto">
              <a:xfrm>
                <a:off x="2873" y="2141"/>
                <a:ext cx="50" cy="78"/>
              </a:xfrm>
              <a:custGeom>
                <a:avLst/>
                <a:gdLst>
                  <a:gd name="T0" fmla="*/ 19 w 20"/>
                  <a:gd name="T1" fmla="*/ 1 h 29"/>
                  <a:gd name="T2" fmla="*/ 16 w 20"/>
                  <a:gd name="T3" fmla="*/ 10 h 29"/>
                  <a:gd name="T4" fmla="*/ 11 w 20"/>
                  <a:gd name="T5" fmla="*/ 17 h 29"/>
                  <a:gd name="T6" fmla="*/ 8 w 20"/>
                  <a:gd name="T7" fmla="*/ 25 h 29"/>
                  <a:gd name="T8" fmla="*/ 0 w 20"/>
                  <a:gd name="T9" fmla="*/ 28 h 29"/>
                  <a:gd name="T10" fmla="*/ 8 w 20"/>
                  <a:gd name="T11" fmla="*/ 22 h 29"/>
                  <a:gd name="T12" fmla="*/ 9 w 20"/>
                  <a:gd name="T13" fmla="*/ 17 h 29"/>
                  <a:gd name="T14" fmla="*/ 10 w 20"/>
                  <a:gd name="T15" fmla="*/ 13 h 29"/>
                  <a:gd name="T16" fmla="*/ 17 w 20"/>
                  <a:gd name="T17" fmla="*/ 8 h 29"/>
                  <a:gd name="T18" fmla="*/ 18 w 20"/>
                  <a:gd name="T1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9">
                    <a:moveTo>
                      <a:pt x="19" y="1"/>
                    </a:moveTo>
                    <a:cubicBezTo>
                      <a:pt x="20" y="4"/>
                      <a:pt x="18" y="8"/>
                      <a:pt x="16" y="10"/>
                    </a:cubicBezTo>
                    <a:cubicBezTo>
                      <a:pt x="14" y="12"/>
                      <a:pt x="10" y="13"/>
                      <a:pt x="11" y="17"/>
                    </a:cubicBezTo>
                    <a:cubicBezTo>
                      <a:pt x="11" y="20"/>
                      <a:pt x="11" y="23"/>
                      <a:pt x="8" y="25"/>
                    </a:cubicBezTo>
                    <a:cubicBezTo>
                      <a:pt x="6" y="26"/>
                      <a:pt x="2" y="29"/>
                      <a:pt x="0" y="28"/>
                    </a:cubicBezTo>
                    <a:cubicBezTo>
                      <a:pt x="3" y="27"/>
                      <a:pt x="7" y="26"/>
                      <a:pt x="8" y="22"/>
                    </a:cubicBezTo>
                    <a:cubicBezTo>
                      <a:pt x="9" y="21"/>
                      <a:pt x="9" y="19"/>
                      <a:pt x="9" y="17"/>
                    </a:cubicBezTo>
                    <a:cubicBezTo>
                      <a:pt x="9" y="15"/>
                      <a:pt x="8" y="14"/>
                      <a:pt x="10" y="13"/>
                    </a:cubicBezTo>
                    <a:cubicBezTo>
                      <a:pt x="12" y="11"/>
                      <a:pt x="15" y="10"/>
                      <a:pt x="17" y="8"/>
                    </a:cubicBezTo>
                    <a:cubicBezTo>
                      <a:pt x="17" y="6"/>
                      <a:pt x="20" y="1"/>
                      <a:pt x="18" y="0"/>
                    </a:cubicBezTo>
                  </a:path>
                </a:pathLst>
              </a:custGeom>
              <a:solidFill>
                <a:srgbClr val="BF84A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174" name="Freeform 572"/>
              <p:cNvSpPr>
                <a:spLocks/>
              </p:cNvSpPr>
              <p:nvPr/>
            </p:nvSpPr>
            <p:spPr bwMode="auto">
              <a:xfrm>
                <a:off x="2843" y="2133"/>
                <a:ext cx="18" cy="54"/>
              </a:xfrm>
              <a:custGeom>
                <a:avLst/>
                <a:gdLst>
                  <a:gd name="T0" fmla="*/ 7 w 7"/>
                  <a:gd name="T1" fmla="*/ 0 h 20"/>
                  <a:gd name="T2" fmla="*/ 3 w 7"/>
                  <a:gd name="T3" fmla="*/ 3 h 20"/>
                  <a:gd name="T4" fmla="*/ 1 w 7"/>
                  <a:gd name="T5" fmla="*/ 9 h 20"/>
                  <a:gd name="T6" fmla="*/ 0 w 7"/>
                  <a:gd name="T7" fmla="*/ 20 h 20"/>
                  <a:gd name="T8" fmla="*/ 2 w 7"/>
                  <a:gd name="T9" fmla="*/ 13 h 20"/>
                  <a:gd name="T10" fmla="*/ 2 w 7"/>
                  <a:gd name="T11" fmla="*/ 7 h 20"/>
                  <a:gd name="T12" fmla="*/ 4 w 7"/>
                  <a:gd name="T13" fmla="*/ 4 h 20"/>
                  <a:gd name="T14" fmla="*/ 6 w 7"/>
                  <a:gd name="T15" fmla="*/ 1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20">
                    <a:moveTo>
                      <a:pt x="7" y="0"/>
                    </a:moveTo>
                    <a:cubicBezTo>
                      <a:pt x="6" y="1"/>
                      <a:pt x="4" y="2"/>
                      <a:pt x="3" y="3"/>
                    </a:cubicBezTo>
                    <a:cubicBezTo>
                      <a:pt x="2" y="5"/>
                      <a:pt x="1" y="7"/>
                      <a:pt x="1" y="9"/>
                    </a:cubicBezTo>
                    <a:cubicBezTo>
                      <a:pt x="1" y="12"/>
                      <a:pt x="0" y="16"/>
                      <a:pt x="0" y="20"/>
                    </a:cubicBezTo>
                    <a:cubicBezTo>
                      <a:pt x="1" y="18"/>
                      <a:pt x="1" y="15"/>
                      <a:pt x="2" y="13"/>
                    </a:cubicBezTo>
                    <a:cubicBezTo>
                      <a:pt x="2" y="11"/>
                      <a:pt x="2" y="9"/>
                      <a:pt x="2" y="7"/>
                    </a:cubicBezTo>
                    <a:cubicBezTo>
                      <a:pt x="3" y="6"/>
                      <a:pt x="4" y="5"/>
                      <a:pt x="4" y="4"/>
                    </a:cubicBezTo>
                    <a:cubicBezTo>
                      <a:pt x="5" y="3"/>
                      <a:pt x="5" y="2"/>
                      <a:pt x="6" y="1"/>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175" name="Oval 573"/>
              <p:cNvSpPr>
                <a:spLocks noChangeArrowheads="1"/>
              </p:cNvSpPr>
              <p:nvPr/>
            </p:nvSpPr>
            <p:spPr bwMode="auto">
              <a:xfrm>
                <a:off x="2861" y="2112"/>
                <a:ext cx="12" cy="16"/>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176" name="Oval 574"/>
              <p:cNvSpPr>
                <a:spLocks noChangeArrowheads="1"/>
              </p:cNvSpPr>
              <p:nvPr/>
            </p:nvSpPr>
            <p:spPr bwMode="auto">
              <a:xfrm>
                <a:off x="2878" y="2115"/>
                <a:ext cx="3" cy="5"/>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177" name="Oval 575"/>
              <p:cNvSpPr>
                <a:spLocks noChangeArrowheads="1"/>
              </p:cNvSpPr>
              <p:nvPr/>
            </p:nvSpPr>
            <p:spPr bwMode="auto">
              <a:xfrm>
                <a:off x="2851" y="2123"/>
                <a:ext cx="7" cy="8"/>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178" name="Freeform 576"/>
              <p:cNvSpPr>
                <a:spLocks/>
              </p:cNvSpPr>
              <p:nvPr/>
            </p:nvSpPr>
            <p:spPr bwMode="auto">
              <a:xfrm>
                <a:off x="2810" y="2080"/>
                <a:ext cx="138" cy="160"/>
              </a:xfrm>
              <a:custGeom>
                <a:avLst/>
                <a:gdLst>
                  <a:gd name="T0" fmla="*/ 52 w 55"/>
                  <a:gd name="T1" fmla="*/ 27 h 60"/>
                  <a:gd name="T2" fmla="*/ 49 w 55"/>
                  <a:gd name="T3" fmla="*/ 27 h 60"/>
                  <a:gd name="T4" fmla="*/ 49 w 55"/>
                  <a:gd name="T5" fmla="*/ 27 h 60"/>
                  <a:gd name="T6" fmla="*/ 45 w 55"/>
                  <a:gd name="T7" fmla="*/ 12 h 60"/>
                  <a:gd name="T8" fmla="*/ 49 w 55"/>
                  <a:gd name="T9" fmla="*/ 8 h 60"/>
                  <a:gd name="T10" fmla="*/ 46 w 55"/>
                  <a:gd name="T11" fmla="*/ 9 h 60"/>
                  <a:gd name="T12" fmla="*/ 42 w 55"/>
                  <a:gd name="T13" fmla="*/ 10 h 60"/>
                  <a:gd name="T14" fmla="*/ 42 w 55"/>
                  <a:gd name="T15" fmla="*/ 10 h 60"/>
                  <a:gd name="T16" fmla="*/ 30 w 55"/>
                  <a:gd name="T17" fmla="*/ 5 h 60"/>
                  <a:gd name="T18" fmla="*/ 30 w 55"/>
                  <a:gd name="T19" fmla="*/ 2 h 60"/>
                  <a:gd name="T20" fmla="*/ 30 w 55"/>
                  <a:gd name="T21" fmla="*/ 0 h 60"/>
                  <a:gd name="T22" fmla="*/ 29 w 55"/>
                  <a:gd name="T23" fmla="*/ 3 h 60"/>
                  <a:gd name="T24" fmla="*/ 26 w 55"/>
                  <a:gd name="T25" fmla="*/ 5 h 60"/>
                  <a:gd name="T26" fmla="*/ 22 w 55"/>
                  <a:gd name="T27" fmla="*/ 5 h 60"/>
                  <a:gd name="T28" fmla="*/ 21 w 55"/>
                  <a:gd name="T29" fmla="*/ 2 h 60"/>
                  <a:gd name="T30" fmla="*/ 19 w 55"/>
                  <a:gd name="T31" fmla="*/ 1 h 60"/>
                  <a:gd name="T32" fmla="*/ 19 w 55"/>
                  <a:gd name="T33" fmla="*/ 4 h 60"/>
                  <a:gd name="T34" fmla="*/ 17 w 55"/>
                  <a:gd name="T35" fmla="*/ 5 h 60"/>
                  <a:gd name="T36" fmla="*/ 7 w 55"/>
                  <a:gd name="T37" fmla="*/ 10 h 60"/>
                  <a:gd name="T38" fmla="*/ 0 w 55"/>
                  <a:gd name="T39" fmla="*/ 31 h 60"/>
                  <a:gd name="T40" fmla="*/ 8 w 55"/>
                  <a:gd name="T41" fmla="*/ 49 h 60"/>
                  <a:gd name="T42" fmla="*/ 11 w 55"/>
                  <a:gd name="T43" fmla="*/ 52 h 60"/>
                  <a:gd name="T44" fmla="*/ 10 w 55"/>
                  <a:gd name="T45" fmla="*/ 56 h 60"/>
                  <a:gd name="T46" fmla="*/ 12 w 55"/>
                  <a:gd name="T47" fmla="*/ 57 h 60"/>
                  <a:gd name="T48" fmla="*/ 13 w 55"/>
                  <a:gd name="T49" fmla="*/ 55 h 60"/>
                  <a:gd name="T50" fmla="*/ 15 w 55"/>
                  <a:gd name="T51" fmla="*/ 54 h 60"/>
                  <a:gd name="T52" fmla="*/ 15 w 55"/>
                  <a:gd name="T53" fmla="*/ 54 h 60"/>
                  <a:gd name="T54" fmla="*/ 20 w 55"/>
                  <a:gd name="T55" fmla="*/ 55 h 60"/>
                  <a:gd name="T56" fmla="*/ 20 w 55"/>
                  <a:gd name="T57" fmla="*/ 57 h 60"/>
                  <a:gd name="T58" fmla="*/ 21 w 55"/>
                  <a:gd name="T59" fmla="*/ 60 h 60"/>
                  <a:gd name="T60" fmla="*/ 22 w 55"/>
                  <a:gd name="T61" fmla="*/ 58 h 60"/>
                  <a:gd name="T62" fmla="*/ 22 w 55"/>
                  <a:gd name="T63" fmla="*/ 56 h 60"/>
                  <a:gd name="T64" fmla="*/ 28 w 55"/>
                  <a:gd name="T65" fmla="*/ 55 h 60"/>
                  <a:gd name="T66" fmla="*/ 42 w 55"/>
                  <a:gd name="T67" fmla="*/ 45 h 60"/>
                  <a:gd name="T68" fmla="*/ 45 w 55"/>
                  <a:gd name="T69" fmla="*/ 37 h 60"/>
                  <a:gd name="T70" fmla="*/ 47 w 55"/>
                  <a:gd name="T71" fmla="*/ 37 h 60"/>
                  <a:gd name="T72" fmla="*/ 49 w 55"/>
                  <a:gd name="T73" fmla="*/ 36 h 60"/>
                  <a:gd name="T74" fmla="*/ 47 w 55"/>
                  <a:gd name="T75" fmla="*/ 35 h 60"/>
                  <a:gd name="T76" fmla="*/ 47 w 55"/>
                  <a:gd name="T77" fmla="*/ 34 h 60"/>
                  <a:gd name="T78" fmla="*/ 47 w 55"/>
                  <a:gd name="T79" fmla="*/ 33 h 60"/>
                  <a:gd name="T80" fmla="*/ 47 w 55"/>
                  <a:gd name="T81" fmla="*/ 32 h 60"/>
                  <a:gd name="T82" fmla="*/ 51 w 55"/>
                  <a:gd name="T83" fmla="*/ 30 h 60"/>
                  <a:gd name="T84" fmla="*/ 54 w 55"/>
                  <a:gd name="T85" fmla="*/ 28 h 60"/>
                  <a:gd name="T86" fmla="*/ 52 w 55"/>
                  <a:gd name="T87" fmla="*/ 2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 h="60">
                    <a:moveTo>
                      <a:pt x="52" y="27"/>
                    </a:moveTo>
                    <a:cubicBezTo>
                      <a:pt x="51" y="28"/>
                      <a:pt x="49" y="28"/>
                      <a:pt x="49" y="27"/>
                    </a:cubicBezTo>
                    <a:cubicBezTo>
                      <a:pt x="49" y="27"/>
                      <a:pt x="49" y="27"/>
                      <a:pt x="49" y="27"/>
                    </a:cubicBezTo>
                    <a:cubicBezTo>
                      <a:pt x="49" y="22"/>
                      <a:pt x="48" y="14"/>
                      <a:pt x="45" y="12"/>
                    </a:cubicBezTo>
                    <a:cubicBezTo>
                      <a:pt x="43" y="10"/>
                      <a:pt x="50" y="9"/>
                      <a:pt x="49" y="8"/>
                    </a:cubicBezTo>
                    <a:cubicBezTo>
                      <a:pt x="48" y="7"/>
                      <a:pt x="47" y="8"/>
                      <a:pt x="46" y="9"/>
                    </a:cubicBezTo>
                    <a:cubicBezTo>
                      <a:pt x="44" y="10"/>
                      <a:pt x="44" y="10"/>
                      <a:pt x="42" y="10"/>
                    </a:cubicBezTo>
                    <a:cubicBezTo>
                      <a:pt x="42" y="10"/>
                      <a:pt x="42" y="10"/>
                      <a:pt x="42" y="10"/>
                    </a:cubicBezTo>
                    <a:cubicBezTo>
                      <a:pt x="39" y="8"/>
                      <a:pt x="35" y="6"/>
                      <a:pt x="30" y="5"/>
                    </a:cubicBezTo>
                    <a:cubicBezTo>
                      <a:pt x="28" y="5"/>
                      <a:pt x="30" y="3"/>
                      <a:pt x="30" y="2"/>
                    </a:cubicBezTo>
                    <a:cubicBezTo>
                      <a:pt x="30" y="1"/>
                      <a:pt x="31" y="1"/>
                      <a:pt x="30" y="0"/>
                    </a:cubicBezTo>
                    <a:cubicBezTo>
                      <a:pt x="29" y="0"/>
                      <a:pt x="29" y="1"/>
                      <a:pt x="29" y="3"/>
                    </a:cubicBezTo>
                    <a:cubicBezTo>
                      <a:pt x="28" y="4"/>
                      <a:pt x="27" y="5"/>
                      <a:pt x="26" y="5"/>
                    </a:cubicBezTo>
                    <a:cubicBezTo>
                      <a:pt x="22" y="5"/>
                      <a:pt x="22" y="5"/>
                      <a:pt x="22" y="5"/>
                    </a:cubicBezTo>
                    <a:cubicBezTo>
                      <a:pt x="20" y="5"/>
                      <a:pt x="21" y="3"/>
                      <a:pt x="21" y="2"/>
                    </a:cubicBezTo>
                    <a:cubicBezTo>
                      <a:pt x="21" y="2"/>
                      <a:pt x="20" y="1"/>
                      <a:pt x="19" y="1"/>
                    </a:cubicBezTo>
                    <a:cubicBezTo>
                      <a:pt x="19" y="2"/>
                      <a:pt x="19" y="3"/>
                      <a:pt x="19" y="4"/>
                    </a:cubicBezTo>
                    <a:cubicBezTo>
                      <a:pt x="19" y="5"/>
                      <a:pt x="18" y="5"/>
                      <a:pt x="17" y="5"/>
                    </a:cubicBezTo>
                    <a:cubicBezTo>
                      <a:pt x="17" y="5"/>
                      <a:pt x="11" y="7"/>
                      <a:pt x="7" y="10"/>
                    </a:cubicBezTo>
                    <a:cubicBezTo>
                      <a:pt x="1" y="16"/>
                      <a:pt x="0" y="26"/>
                      <a:pt x="0" y="31"/>
                    </a:cubicBezTo>
                    <a:cubicBezTo>
                      <a:pt x="1" y="36"/>
                      <a:pt x="6" y="46"/>
                      <a:pt x="8" y="49"/>
                    </a:cubicBezTo>
                    <a:cubicBezTo>
                      <a:pt x="9" y="50"/>
                      <a:pt x="11" y="50"/>
                      <a:pt x="11" y="52"/>
                    </a:cubicBezTo>
                    <a:cubicBezTo>
                      <a:pt x="11" y="53"/>
                      <a:pt x="11" y="54"/>
                      <a:pt x="10" y="56"/>
                    </a:cubicBezTo>
                    <a:cubicBezTo>
                      <a:pt x="10" y="58"/>
                      <a:pt x="11" y="58"/>
                      <a:pt x="12" y="57"/>
                    </a:cubicBezTo>
                    <a:cubicBezTo>
                      <a:pt x="12" y="57"/>
                      <a:pt x="12" y="56"/>
                      <a:pt x="13" y="55"/>
                    </a:cubicBezTo>
                    <a:cubicBezTo>
                      <a:pt x="13" y="53"/>
                      <a:pt x="13" y="53"/>
                      <a:pt x="15" y="54"/>
                    </a:cubicBezTo>
                    <a:cubicBezTo>
                      <a:pt x="15" y="54"/>
                      <a:pt x="15" y="54"/>
                      <a:pt x="15" y="54"/>
                    </a:cubicBezTo>
                    <a:cubicBezTo>
                      <a:pt x="17" y="54"/>
                      <a:pt x="18" y="55"/>
                      <a:pt x="20" y="55"/>
                    </a:cubicBezTo>
                    <a:cubicBezTo>
                      <a:pt x="20" y="56"/>
                      <a:pt x="20" y="56"/>
                      <a:pt x="20" y="57"/>
                    </a:cubicBezTo>
                    <a:cubicBezTo>
                      <a:pt x="20" y="58"/>
                      <a:pt x="20" y="60"/>
                      <a:pt x="21" y="60"/>
                    </a:cubicBezTo>
                    <a:cubicBezTo>
                      <a:pt x="22" y="60"/>
                      <a:pt x="22" y="59"/>
                      <a:pt x="22" y="58"/>
                    </a:cubicBezTo>
                    <a:cubicBezTo>
                      <a:pt x="22" y="57"/>
                      <a:pt x="22" y="56"/>
                      <a:pt x="22" y="56"/>
                    </a:cubicBezTo>
                    <a:cubicBezTo>
                      <a:pt x="24" y="56"/>
                      <a:pt x="26" y="56"/>
                      <a:pt x="28" y="55"/>
                    </a:cubicBezTo>
                    <a:cubicBezTo>
                      <a:pt x="37" y="54"/>
                      <a:pt x="39" y="51"/>
                      <a:pt x="42" y="45"/>
                    </a:cubicBezTo>
                    <a:cubicBezTo>
                      <a:pt x="43" y="41"/>
                      <a:pt x="44" y="39"/>
                      <a:pt x="45" y="37"/>
                    </a:cubicBezTo>
                    <a:cubicBezTo>
                      <a:pt x="46" y="36"/>
                      <a:pt x="47" y="36"/>
                      <a:pt x="47" y="37"/>
                    </a:cubicBezTo>
                    <a:cubicBezTo>
                      <a:pt x="48" y="37"/>
                      <a:pt x="49" y="37"/>
                      <a:pt x="49" y="36"/>
                    </a:cubicBezTo>
                    <a:cubicBezTo>
                      <a:pt x="49" y="35"/>
                      <a:pt x="48" y="35"/>
                      <a:pt x="47" y="35"/>
                    </a:cubicBezTo>
                    <a:cubicBezTo>
                      <a:pt x="47" y="35"/>
                      <a:pt x="46" y="35"/>
                      <a:pt x="47" y="34"/>
                    </a:cubicBezTo>
                    <a:cubicBezTo>
                      <a:pt x="47" y="34"/>
                      <a:pt x="47" y="33"/>
                      <a:pt x="47" y="33"/>
                    </a:cubicBezTo>
                    <a:cubicBezTo>
                      <a:pt x="47" y="33"/>
                      <a:pt x="47" y="33"/>
                      <a:pt x="47" y="32"/>
                    </a:cubicBezTo>
                    <a:cubicBezTo>
                      <a:pt x="48" y="31"/>
                      <a:pt x="49" y="30"/>
                      <a:pt x="51" y="30"/>
                    </a:cubicBezTo>
                    <a:cubicBezTo>
                      <a:pt x="53" y="30"/>
                      <a:pt x="54" y="31"/>
                      <a:pt x="54" y="28"/>
                    </a:cubicBezTo>
                    <a:cubicBezTo>
                      <a:pt x="55" y="26"/>
                      <a:pt x="54" y="27"/>
                      <a:pt x="52" y="27"/>
                    </a:cubicBezTo>
                    <a:close/>
                  </a:path>
                </a:pathLst>
              </a:custGeom>
              <a:noFill/>
              <a:ln w="7938" cap="rnd">
                <a:solidFill>
                  <a:srgbClr val="333333"/>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grpSp>
        <p:grpSp>
          <p:nvGrpSpPr>
            <p:cNvPr id="10" name="Group 578"/>
            <p:cNvGrpSpPr>
              <a:grpSpLocks/>
            </p:cNvGrpSpPr>
            <p:nvPr/>
          </p:nvGrpSpPr>
          <p:grpSpPr bwMode="auto">
            <a:xfrm>
              <a:off x="1089025" y="1774825"/>
              <a:ext cx="719138" cy="558800"/>
              <a:chOff x="818" y="1011"/>
              <a:chExt cx="453" cy="352"/>
            </a:xfrm>
          </p:grpSpPr>
          <p:sp>
            <p:nvSpPr>
              <p:cNvPr id="151" name="Freeform 579"/>
              <p:cNvSpPr>
                <a:spLocks/>
              </p:cNvSpPr>
              <p:nvPr/>
            </p:nvSpPr>
            <p:spPr bwMode="auto">
              <a:xfrm>
                <a:off x="1084" y="1160"/>
                <a:ext cx="187" cy="203"/>
              </a:xfrm>
              <a:custGeom>
                <a:avLst/>
                <a:gdLst>
                  <a:gd name="T0" fmla="*/ 0 w 75"/>
                  <a:gd name="T1" fmla="*/ 38 h 76"/>
                  <a:gd name="T2" fmla="*/ 12 w 75"/>
                  <a:gd name="T3" fmla="*/ 15 h 76"/>
                  <a:gd name="T4" fmla="*/ 38 w 75"/>
                  <a:gd name="T5" fmla="*/ 0 h 76"/>
                  <a:gd name="T6" fmla="*/ 52 w 75"/>
                  <a:gd name="T7" fmla="*/ 3 h 76"/>
                  <a:gd name="T8" fmla="*/ 75 w 75"/>
                  <a:gd name="T9" fmla="*/ 38 h 76"/>
                  <a:gd name="T10" fmla="*/ 72 w 75"/>
                  <a:gd name="T11" fmla="*/ 52 h 76"/>
                  <a:gd name="T12" fmla="*/ 57 w 75"/>
                  <a:gd name="T13" fmla="*/ 71 h 76"/>
                  <a:gd name="T14" fmla="*/ 38 w 75"/>
                  <a:gd name="T15" fmla="*/ 76 h 76"/>
                  <a:gd name="T16" fmla="*/ 0 w 75"/>
                  <a:gd name="T17" fmla="*/ 3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76">
                    <a:moveTo>
                      <a:pt x="0" y="38"/>
                    </a:moveTo>
                    <a:cubicBezTo>
                      <a:pt x="0" y="28"/>
                      <a:pt x="6" y="21"/>
                      <a:pt x="12" y="15"/>
                    </a:cubicBezTo>
                    <a:cubicBezTo>
                      <a:pt x="19" y="7"/>
                      <a:pt x="26" y="0"/>
                      <a:pt x="38" y="0"/>
                    </a:cubicBezTo>
                    <a:cubicBezTo>
                      <a:pt x="42" y="0"/>
                      <a:pt x="48" y="2"/>
                      <a:pt x="52" y="3"/>
                    </a:cubicBezTo>
                    <a:cubicBezTo>
                      <a:pt x="67" y="8"/>
                      <a:pt x="75" y="22"/>
                      <a:pt x="75" y="38"/>
                    </a:cubicBezTo>
                    <a:cubicBezTo>
                      <a:pt x="75" y="43"/>
                      <a:pt x="74" y="48"/>
                      <a:pt x="72" y="52"/>
                    </a:cubicBezTo>
                    <a:cubicBezTo>
                      <a:pt x="69" y="60"/>
                      <a:pt x="64" y="66"/>
                      <a:pt x="57" y="71"/>
                    </a:cubicBezTo>
                    <a:cubicBezTo>
                      <a:pt x="51" y="74"/>
                      <a:pt x="45" y="76"/>
                      <a:pt x="38" y="76"/>
                    </a:cubicBezTo>
                    <a:cubicBezTo>
                      <a:pt x="17" y="76"/>
                      <a:pt x="0" y="58"/>
                      <a:pt x="0" y="38"/>
                    </a:cubicBezTo>
                    <a:close/>
                  </a:path>
                </a:pathLst>
              </a:custGeom>
              <a:solidFill>
                <a:srgbClr val="F9C0A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152" name="Freeform 580"/>
              <p:cNvSpPr>
                <a:spLocks/>
              </p:cNvSpPr>
              <p:nvPr/>
            </p:nvSpPr>
            <p:spPr bwMode="auto">
              <a:xfrm>
                <a:off x="1094" y="1165"/>
                <a:ext cx="155" cy="176"/>
              </a:xfrm>
              <a:custGeom>
                <a:avLst/>
                <a:gdLst>
                  <a:gd name="T0" fmla="*/ 21 w 62"/>
                  <a:gd name="T1" fmla="*/ 11 h 66"/>
                  <a:gd name="T2" fmla="*/ 7 w 62"/>
                  <a:gd name="T3" fmla="*/ 33 h 66"/>
                  <a:gd name="T4" fmla="*/ 14 w 62"/>
                  <a:gd name="T5" fmla="*/ 57 h 66"/>
                  <a:gd name="T6" fmla="*/ 31 w 62"/>
                  <a:gd name="T7" fmla="*/ 66 h 66"/>
                  <a:gd name="T8" fmla="*/ 49 w 62"/>
                  <a:gd name="T9" fmla="*/ 60 h 66"/>
                  <a:gd name="T10" fmla="*/ 60 w 62"/>
                  <a:gd name="T11" fmla="*/ 48 h 66"/>
                  <a:gd name="T12" fmla="*/ 61 w 62"/>
                  <a:gd name="T13" fmla="*/ 34 h 66"/>
                  <a:gd name="T14" fmla="*/ 49 w 62"/>
                  <a:gd name="T15" fmla="*/ 10 h 66"/>
                  <a:gd name="T16" fmla="*/ 21 w 62"/>
                  <a:gd name="T17" fmla="*/ 1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66">
                    <a:moveTo>
                      <a:pt x="21" y="11"/>
                    </a:moveTo>
                    <a:cubicBezTo>
                      <a:pt x="16" y="18"/>
                      <a:pt x="14" y="29"/>
                      <a:pt x="7" y="33"/>
                    </a:cubicBezTo>
                    <a:cubicBezTo>
                      <a:pt x="0" y="38"/>
                      <a:pt x="8" y="49"/>
                      <a:pt x="14" y="57"/>
                    </a:cubicBezTo>
                    <a:cubicBezTo>
                      <a:pt x="18" y="61"/>
                      <a:pt x="24" y="66"/>
                      <a:pt x="31" y="66"/>
                    </a:cubicBezTo>
                    <a:cubicBezTo>
                      <a:pt x="41" y="62"/>
                      <a:pt x="45" y="63"/>
                      <a:pt x="49" y="60"/>
                    </a:cubicBezTo>
                    <a:cubicBezTo>
                      <a:pt x="53" y="56"/>
                      <a:pt x="58" y="53"/>
                      <a:pt x="60" y="48"/>
                    </a:cubicBezTo>
                    <a:cubicBezTo>
                      <a:pt x="62" y="44"/>
                      <a:pt x="60" y="38"/>
                      <a:pt x="61" y="34"/>
                    </a:cubicBezTo>
                    <a:cubicBezTo>
                      <a:pt x="62" y="24"/>
                      <a:pt x="57" y="13"/>
                      <a:pt x="49" y="10"/>
                    </a:cubicBezTo>
                    <a:cubicBezTo>
                      <a:pt x="41" y="7"/>
                      <a:pt x="29" y="0"/>
                      <a:pt x="21" y="11"/>
                    </a:cubicBezTo>
                    <a:close/>
                  </a:path>
                </a:pathLst>
              </a:custGeom>
              <a:solidFill>
                <a:srgbClr val="F66E4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153" name="Freeform 581"/>
              <p:cNvSpPr>
                <a:spLocks/>
              </p:cNvSpPr>
              <p:nvPr/>
            </p:nvSpPr>
            <p:spPr bwMode="auto">
              <a:xfrm>
                <a:off x="818" y="1011"/>
                <a:ext cx="416" cy="338"/>
              </a:xfrm>
              <a:custGeom>
                <a:avLst/>
                <a:gdLst>
                  <a:gd name="T0" fmla="*/ 106 w 166"/>
                  <a:gd name="T1" fmla="*/ 94 h 127"/>
                  <a:gd name="T2" fmla="*/ 118 w 166"/>
                  <a:gd name="T3" fmla="*/ 71 h 127"/>
                  <a:gd name="T4" fmla="*/ 144 w 166"/>
                  <a:gd name="T5" fmla="*/ 56 h 127"/>
                  <a:gd name="T6" fmla="*/ 158 w 166"/>
                  <a:gd name="T7" fmla="*/ 59 h 127"/>
                  <a:gd name="T8" fmla="*/ 166 w 166"/>
                  <a:gd name="T9" fmla="*/ 63 h 127"/>
                  <a:gd name="T10" fmla="*/ 82 w 166"/>
                  <a:gd name="T11" fmla="*/ 33 h 127"/>
                  <a:gd name="T12" fmla="*/ 10 w 166"/>
                  <a:gd name="T13" fmla="*/ 0 h 127"/>
                  <a:gd name="T14" fmla="*/ 0 w 166"/>
                  <a:gd name="T15" fmla="*/ 0 h 127"/>
                  <a:gd name="T16" fmla="*/ 55 w 166"/>
                  <a:gd name="T17" fmla="*/ 51 h 127"/>
                  <a:gd name="T18" fmla="*/ 126 w 166"/>
                  <a:gd name="T19" fmla="*/ 127 h 127"/>
                  <a:gd name="T20" fmla="*/ 106 w 166"/>
                  <a:gd name="T21" fmla="*/ 9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6" h="127">
                    <a:moveTo>
                      <a:pt x="106" y="94"/>
                    </a:moveTo>
                    <a:cubicBezTo>
                      <a:pt x="106" y="84"/>
                      <a:pt x="112" y="77"/>
                      <a:pt x="118" y="71"/>
                    </a:cubicBezTo>
                    <a:cubicBezTo>
                      <a:pt x="125" y="63"/>
                      <a:pt x="132" y="56"/>
                      <a:pt x="144" y="56"/>
                    </a:cubicBezTo>
                    <a:cubicBezTo>
                      <a:pt x="148" y="56"/>
                      <a:pt x="154" y="58"/>
                      <a:pt x="158" y="59"/>
                    </a:cubicBezTo>
                    <a:cubicBezTo>
                      <a:pt x="161" y="60"/>
                      <a:pt x="164" y="61"/>
                      <a:pt x="166" y="63"/>
                    </a:cubicBezTo>
                    <a:cubicBezTo>
                      <a:pt x="150" y="48"/>
                      <a:pt x="128" y="41"/>
                      <a:pt x="82" y="33"/>
                    </a:cubicBezTo>
                    <a:cubicBezTo>
                      <a:pt x="48" y="27"/>
                      <a:pt x="10" y="20"/>
                      <a:pt x="10" y="0"/>
                    </a:cubicBezTo>
                    <a:cubicBezTo>
                      <a:pt x="0" y="0"/>
                      <a:pt x="0" y="0"/>
                      <a:pt x="0" y="0"/>
                    </a:cubicBezTo>
                    <a:cubicBezTo>
                      <a:pt x="4" y="34"/>
                      <a:pt x="24" y="28"/>
                      <a:pt x="55" y="51"/>
                    </a:cubicBezTo>
                    <a:cubicBezTo>
                      <a:pt x="100" y="83"/>
                      <a:pt x="101" y="115"/>
                      <a:pt x="126" y="127"/>
                    </a:cubicBezTo>
                    <a:cubicBezTo>
                      <a:pt x="114" y="120"/>
                      <a:pt x="106" y="108"/>
                      <a:pt x="106" y="94"/>
                    </a:cubicBezTo>
                    <a:close/>
                  </a:path>
                </a:pathLst>
              </a:custGeom>
              <a:solidFill>
                <a:srgbClr val="F6816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154" name="Freeform 582"/>
              <p:cNvSpPr>
                <a:spLocks/>
              </p:cNvSpPr>
              <p:nvPr/>
            </p:nvSpPr>
            <p:spPr bwMode="auto">
              <a:xfrm>
                <a:off x="1094" y="1165"/>
                <a:ext cx="155" cy="166"/>
              </a:xfrm>
              <a:custGeom>
                <a:avLst/>
                <a:gdLst>
                  <a:gd name="T0" fmla="*/ 61 w 62"/>
                  <a:gd name="T1" fmla="*/ 34 h 62"/>
                  <a:gd name="T2" fmla="*/ 49 w 62"/>
                  <a:gd name="T3" fmla="*/ 10 h 62"/>
                  <a:gd name="T4" fmla="*/ 21 w 62"/>
                  <a:gd name="T5" fmla="*/ 11 h 62"/>
                  <a:gd name="T6" fmla="*/ 7 w 62"/>
                  <a:gd name="T7" fmla="*/ 33 h 62"/>
                  <a:gd name="T8" fmla="*/ 14 w 62"/>
                  <a:gd name="T9" fmla="*/ 57 h 62"/>
                  <a:gd name="T10" fmla="*/ 15 w 62"/>
                  <a:gd name="T11" fmla="*/ 58 h 62"/>
                  <a:gd name="T12" fmla="*/ 15 w 62"/>
                  <a:gd name="T13" fmla="*/ 58 h 62"/>
                  <a:gd name="T14" fmla="*/ 16 w 62"/>
                  <a:gd name="T15" fmla="*/ 58 h 62"/>
                  <a:gd name="T16" fmla="*/ 18 w 62"/>
                  <a:gd name="T17" fmla="*/ 61 h 62"/>
                  <a:gd name="T18" fmla="*/ 16 w 62"/>
                  <a:gd name="T19" fmla="*/ 48 h 62"/>
                  <a:gd name="T20" fmla="*/ 25 w 62"/>
                  <a:gd name="T21" fmla="*/ 36 h 62"/>
                  <a:gd name="T22" fmla="*/ 46 w 62"/>
                  <a:gd name="T23" fmla="*/ 28 h 62"/>
                  <a:gd name="T24" fmla="*/ 60 w 62"/>
                  <a:gd name="T25" fmla="*/ 47 h 62"/>
                  <a:gd name="T26" fmla="*/ 61 w 62"/>
                  <a:gd name="T27" fmla="*/ 3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 h="62">
                    <a:moveTo>
                      <a:pt x="61" y="34"/>
                    </a:moveTo>
                    <a:cubicBezTo>
                      <a:pt x="62" y="24"/>
                      <a:pt x="57" y="13"/>
                      <a:pt x="49" y="10"/>
                    </a:cubicBezTo>
                    <a:cubicBezTo>
                      <a:pt x="41" y="7"/>
                      <a:pt x="29" y="0"/>
                      <a:pt x="21" y="11"/>
                    </a:cubicBezTo>
                    <a:cubicBezTo>
                      <a:pt x="16" y="18"/>
                      <a:pt x="14" y="29"/>
                      <a:pt x="7" y="33"/>
                    </a:cubicBezTo>
                    <a:cubicBezTo>
                      <a:pt x="0" y="38"/>
                      <a:pt x="8" y="49"/>
                      <a:pt x="14" y="57"/>
                    </a:cubicBezTo>
                    <a:cubicBezTo>
                      <a:pt x="15" y="57"/>
                      <a:pt x="15" y="57"/>
                      <a:pt x="15" y="58"/>
                    </a:cubicBezTo>
                    <a:cubicBezTo>
                      <a:pt x="15" y="58"/>
                      <a:pt x="15" y="58"/>
                      <a:pt x="15" y="58"/>
                    </a:cubicBezTo>
                    <a:cubicBezTo>
                      <a:pt x="16" y="58"/>
                      <a:pt x="16" y="58"/>
                      <a:pt x="16" y="58"/>
                    </a:cubicBezTo>
                    <a:cubicBezTo>
                      <a:pt x="17" y="59"/>
                      <a:pt x="17" y="60"/>
                      <a:pt x="18" y="61"/>
                    </a:cubicBezTo>
                    <a:cubicBezTo>
                      <a:pt x="20" y="62"/>
                      <a:pt x="14" y="55"/>
                      <a:pt x="16" y="48"/>
                    </a:cubicBezTo>
                    <a:cubicBezTo>
                      <a:pt x="17" y="44"/>
                      <a:pt x="22" y="40"/>
                      <a:pt x="25" y="36"/>
                    </a:cubicBezTo>
                    <a:cubicBezTo>
                      <a:pt x="35" y="24"/>
                      <a:pt x="37" y="25"/>
                      <a:pt x="46" y="28"/>
                    </a:cubicBezTo>
                    <a:cubicBezTo>
                      <a:pt x="54" y="32"/>
                      <a:pt x="58" y="47"/>
                      <a:pt x="60" y="47"/>
                    </a:cubicBezTo>
                    <a:cubicBezTo>
                      <a:pt x="61" y="43"/>
                      <a:pt x="60" y="38"/>
                      <a:pt x="61" y="34"/>
                    </a:cubicBezTo>
                    <a:close/>
                  </a:path>
                </a:pathLst>
              </a:custGeom>
              <a:solidFill>
                <a:srgbClr val="F44D3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155" name="Freeform 583"/>
              <p:cNvSpPr>
                <a:spLocks/>
              </p:cNvSpPr>
              <p:nvPr/>
            </p:nvSpPr>
            <p:spPr bwMode="auto">
              <a:xfrm>
                <a:off x="891" y="1072"/>
                <a:ext cx="290" cy="128"/>
              </a:xfrm>
              <a:custGeom>
                <a:avLst/>
                <a:gdLst>
                  <a:gd name="T0" fmla="*/ 0 w 116"/>
                  <a:gd name="T1" fmla="*/ 0 h 48"/>
                  <a:gd name="T2" fmla="*/ 59 w 116"/>
                  <a:gd name="T3" fmla="*/ 14 h 48"/>
                  <a:gd name="T4" fmla="*/ 116 w 116"/>
                  <a:gd name="T5" fmla="*/ 30 h 48"/>
                  <a:gd name="T6" fmla="*/ 94 w 116"/>
                  <a:gd name="T7" fmla="*/ 38 h 48"/>
                  <a:gd name="T8" fmla="*/ 85 w 116"/>
                  <a:gd name="T9" fmla="*/ 48 h 48"/>
                  <a:gd name="T10" fmla="*/ 94 w 116"/>
                  <a:gd name="T11" fmla="*/ 31 h 48"/>
                  <a:gd name="T12" fmla="*/ 58 w 116"/>
                  <a:gd name="T13" fmla="*/ 17 h 48"/>
                  <a:gd name="T14" fmla="*/ 0 w 116"/>
                  <a:gd name="T15" fmla="*/ 0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48">
                    <a:moveTo>
                      <a:pt x="0" y="0"/>
                    </a:moveTo>
                    <a:cubicBezTo>
                      <a:pt x="9" y="6"/>
                      <a:pt x="36" y="9"/>
                      <a:pt x="59" y="14"/>
                    </a:cubicBezTo>
                    <a:cubicBezTo>
                      <a:pt x="83" y="19"/>
                      <a:pt x="104" y="24"/>
                      <a:pt x="116" y="30"/>
                    </a:cubicBezTo>
                    <a:cubicBezTo>
                      <a:pt x="107" y="30"/>
                      <a:pt x="98" y="33"/>
                      <a:pt x="94" y="38"/>
                    </a:cubicBezTo>
                    <a:cubicBezTo>
                      <a:pt x="91" y="42"/>
                      <a:pt x="85" y="48"/>
                      <a:pt x="85" y="48"/>
                    </a:cubicBezTo>
                    <a:cubicBezTo>
                      <a:pt x="88" y="39"/>
                      <a:pt x="94" y="35"/>
                      <a:pt x="94" y="31"/>
                    </a:cubicBezTo>
                    <a:cubicBezTo>
                      <a:pt x="94" y="24"/>
                      <a:pt x="74" y="22"/>
                      <a:pt x="58" y="17"/>
                    </a:cubicBezTo>
                    <a:cubicBezTo>
                      <a:pt x="41" y="12"/>
                      <a:pt x="9" y="9"/>
                      <a:pt x="0" y="0"/>
                    </a:cubicBezTo>
                    <a:close/>
                  </a:path>
                </a:pathLst>
              </a:custGeom>
              <a:solidFill>
                <a:srgbClr val="F9B39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156" name="Freeform 584"/>
              <p:cNvSpPr>
                <a:spLocks/>
              </p:cNvSpPr>
              <p:nvPr/>
            </p:nvSpPr>
            <p:spPr bwMode="auto">
              <a:xfrm>
                <a:off x="991" y="1165"/>
                <a:ext cx="100" cy="118"/>
              </a:xfrm>
              <a:custGeom>
                <a:avLst/>
                <a:gdLst>
                  <a:gd name="T0" fmla="*/ 0 w 40"/>
                  <a:gd name="T1" fmla="*/ 0 h 44"/>
                  <a:gd name="T2" fmla="*/ 24 w 40"/>
                  <a:gd name="T3" fmla="*/ 27 h 44"/>
                  <a:gd name="T4" fmla="*/ 36 w 40"/>
                  <a:gd name="T5" fmla="*/ 44 h 44"/>
                  <a:gd name="T6" fmla="*/ 40 w 40"/>
                  <a:gd name="T7" fmla="*/ 20 h 44"/>
                  <a:gd name="T8" fmla="*/ 29 w 40"/>
                  <a:gd name="T9" fmla="*/ 24 h 44"/>
                  <a:gd name="T10" fmla="*/ 0 w 40"/>
                  <a:gd name="T11" fmla="*/ 0 h 44"/>
                </a:gdLst>
                <a:ahLst/>
                <a:cxnLst>
                  <a:cxn ang="0">
                    <a:pos x="T0" y="T1"/>
                  </a:cxn>
                  <a:cxn ang="0">
                    <a:pos x="T2" y="T3"/>
                  </a:cxn>
                  <a:cxn ang="0">
                    <a:pos x="T4" y="T5"/>
                  </a:cxn>
                  <a:cxn ang="0">
                    <a:pos x="T6" y="T7"/>
                  </a:cxn>
                  <a:cxn ang="0">
                    <a:pos x="T8" y="T9"/>
                  </a:cxn>
                  <a:cxn ang="0">
                    <a:pos x="T10" y="T11"/>
                  </a:cxn>
                </a:cxnLst>
                <a:rect l="0" t="0" r="r" b="b"/>
                <a:pathLst>
                  <a:path w="40" h="44">
                    <a:moveTo>
                      <a:pt x="0" y="0"/>
                    </a:moveTo>
                    <a:cubicBezTo>
                      <a:pt x="8" y="5"/>
                      <a:pt x="18" y="16"/>
                      <a:pt x="24" y="27"/>
                    </a:cubicBezTo>
                    <a:cubicBezTo>
                      <a:pt x="31" y="38"/>
                      <a:pt x="36" y="44"/>
                      <a:pt x="36" y="44"/>
                    </a:cubicBezTo>
                    <a:cubicBezTo>
                      <a:pt x="35" y="35"/>
                      <a:pt x="33" y="29"/>
                      <a:pt x="40" y="20"/>
                    </a:cubicBezTo>
                    <a:cubicBezTo>
                      <a:pt x="36" y="23"/>
                      <a:pt x="32" y="25"/>
                      <a:pt x="29" y="24"/>
                    </a:cubicBezTo>
                    <a:cubicBezTo>
                      <a:pt x="26" y="23"/>
                      <a:pt x="15" y="7"/>
                      <a:pt x="0" y="0"/>
                    </a:cubicBezTo>
                    <a:close/>
                  </a:path>
                </a:pathLst>
              </a:custGeom>
              <a:solidFill>
                <a:srgbClr val="F55B3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157" name="Freeform 585"/>
              <p:cNvSpPr>
                <a:spLocks/>
              </p:cNvSpPr>
              <p:nvPr/>
            </p:nvSpPr>
            <p:spPr bwMode="auto">
              <a:xfrm>
                <a:off x="1176" y="1168"/>
                <a:ext cx="30" cy="11"/>
              </a:xfrm>
              <a:custGeom>
                <a:avLst/>
                <a:gdLst>
                  <a:gd name="T0" fmla="*/ 0 w 12"/>
                  <a:gd name="T1" fmla="*/ 4 h 4"/>
                  <a:gd name="T2" fmla="*/ 12 w 12"/>
                  <a:gd name="T3" fmla="*/ 0 h 4"/>
                </a:gdLst>
                <a:ahLst/>
                <a:cxnLst>
                  <a:cxn ang="0">
                    <a:pos x="T0" y="T1"/>
                  </a:cxn>
                  <a:cxn ang="0">
                    <a:pos x="T2" y="T3"/>
                  </a:cxn>
                </a:cxnLst>
                <a:rect l="0" t="0" r="r" b="b"/>
                <a:pathLst>
                  <a:path w="12" h="4">
                    <a:moveTo>
                      <a:pt x="0" y="4"/>
                    </a:moveTo>
                    <a:cubicBezTo>
                      <a:pt x="7" y="3"/>
                      <a:pt x="11" y="1"/>
                      <a:pt x="12" y="0"/>
                    </a:cubicBezTo>
                  </a:path>
                </a:pathLst>
              </a:custGeom>
              <a:noFill/>
              <a:ln w="7938" cap="rnd">
                <a:solidFill>
                  <a:srgbClr val="FFFFFF"/>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158" name="Freeform 586"/>
              <p:cNvSpPr>
                <a:spLocks/>
              </p:cNvSpPr>
              <p:nvPr/>
            </p:nvSpPr>
            <p:spPr bwMode="auto">
              <a:xfrm>
                <a:off x="1246" y="1291"/>
                <a:ext cx="5" cy="40"/>
              </a:xfrm>
              <a:custGeom>
                <a:avLst/>
                <a:gdLst>
                  <a:gd name="T0" fmla="*/ 0 w 2"/>
                  <a:gd name="T1" fmla="*/ 0 h 15"/>
                  <a:gd name="T2" fmla="*/ 0 w 2"/>
                  <a:gd name="T3" fmla="*/ 15 h 15"/>
                </a:gdLst>
                <a:ahLst/>
                <a:cxnLst>
                  <a:cxn ang="0">
                    <a:pos x="T0" y="T1"/>
                  </a:cxn>
                  <a:cxn ang="0">
                    <a:pos x="T2" y="T3"/>
                  </a:cxn>
                </a:cxnLst>
                <a:rect l="0" t="0" r="r" b="b"/>
                <a:pathLst>
                  <a:path w="2" h="15">
                    <a:moveTo>
                      <a:pt x="0" y="0"/>
                    </a:moveTo>
                    <a:cubicBezTo>
                      <a:pt x="0" y="5"/>
                      <a:pt x="2" y="11"/>
                      <a:pt x="0" y="15"/>
                    </a:cubicBezTo>
                  </a:path>
                </a:pathLst>
              </a:custGeom>
              <a:noFill/>
              <a:ln w="7938" cap="rnd">
                <a:solidFill>
                  <a:srgbClr val="FFFFFF"/>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159" name="Freeform 587"/>
              <p:cNvSpPr>
                <a:spLocks/>
              </p:cNvSpPr>
              <p:nvPr/>
            </p:nvSpPr>
            <p:spPr bwMode="auto">
              <a:xfrm>
                <a:off x="1109" y="1328"/>
                <a:ext cx="62" cy="24"/>
              </a:xfrm>
              <a:custGeom>
                <a:avLst/>
                <a:gdLst>
                  <a:gd name="T0" fmla="*/ 0 w 25"/>
                  <a:gd name="T1" fmla="*/ 0 h 9"/>
                  <a:gd name="T2" fmla="*/ 25 w 25"/>
                  <a:gd name="T3" fmla="*/ 5 h 9"/>
                </a:gdLst>
                <a:ahLst/>
                <a:cxnLst>
                  <a:cxn ang="0">
                    <a:pos x="T0" y="T1"/>
                  </a:cxn>
                  <a:cxn ang="0">
                    <a:pos x="T2" y="T3"/>
                  </a:cxn>
                </a:cxnLst>
                <a:rect l="0" t="0" r="r" b="b"/>
                <a:pathLst>
                  <a:path w="25" h="9">
                    <a:moveTo>
                      <a:pt x="0" y="0"/>
                    </a:moveTo>
                    <a:cubicBezTo>
                      <a:pt x="2" y="2"/>
                      <a:pt x="13" y="9"/>
                      <a:pt x="25" y="5"/>
                    </a:cubicBezTo>
                  </a:path>
                </a:pathLst>
              </a:custGeom>
              <a:noFill/>
              <a:ln w="7938" cap="rnd">
                <a:solidFill>
                  <a:srgbClr val="FFFFFF"/>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160" name="Freeform 588"/>
              <p:cNvSpPr>
                <a:spLocks/>
              </p:cNvSpPr>
              <p:nvPr/>
            </p:nvSpPr>
            <p:spPr bwMode="auto">
              <a:xfrm>
                <a:off x="1094" y="1213"/>
                <a:ext cx="12" cy="54"/>
              </a:xfrm>
              <a:custGeom>
                <a:avLst/>
                <a:gdLst>
                  <a:gd name="T0" fmla="*/ 4 w 5"/>
                  <a:gd name="T1" fmla="*/ 0 h 20"/>
                  <a:gd name="T2" fmla="*/ 4 w 5"/>
                  <a:gd name="T3" fmla="*/ 20 h 20"/>
                </a:gdLst>
                <a:ahLst/>
                <a:cxnLst>
                  <a:cxn ang="0">
                    <a:pos x="T0" y="T1"/>
                  </a:cxn>
                  <a:cxn ang="0">
                    <a:pos x="T2" y="T3"/>
                  </a:cxn>
                </a:cxnLst>
                <a:rect l="0" t="0" r="r" b="b"/>
                <a:pathLst>
                  <a:path w="5" h="20">
                    <a:moveTo>
                      <a:pt x="4" y="0"/>
                    </a:moveTo>
                    <a:cubicBezTo>
                      <a:pt x="0" y="5"/>
                      <a:pt x="5" y="9"/>
                      <a:pt x="4" y="20"/>
                    </a:cubicBezTo>
                  </a:path>
                </a:pathLst>
              </a:custGeom>
              <a:noFill/>
              <a:ln w="7938" cap="rnd">
                <a:solidFill>
                  <a:srgbClr val="FFFFFF"/>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161" name="Freeform 589"/>
              <p:cNvSpPr>
                <a:spLocks/>
              </p:cNvSpPr>
              <p:nvPr/>
            </p:nvSpPr>
            <p:spPr bwMode="auto">
              <a:xfrm>
                <a:off x="1084" y="1160"/>
                <a:ext cx="187" cy="203"/>
              </a:xfrm>
              <a:custGeom>
                <a:avLst/>
                <a:gdLst>
                  <a:gd name="T0" fmla="*/ 0 w 75"/>
                  <a:gd name="T1" fmla="*/ 38 h 76"/>
                  <a:gd name="T2" fmla="*/ 12 w 75"/>
                  <a:gd name="T3" fmla="*/ 15 h 76"/>
                  <a:gd name="T4" fmla="*/ 38 w 75"/>
                  <a:gd name="T5" fmla="*/ 0 h 76"/>
                  <a:gd name="T6" fmla="*/ 52 w 75"/>
                  <a:gd name="T7" fmla="*/ 3 h 76"/>
                  <a:gd name="T8" fmla="*/ 75 w 75"/>
                  <a:gd name="T9" fmla="*/ 38 h 76"/>
                  <a:gd name="T10" fmla="*/ 72 w 75"/>
                  <a:gd name="T11" fmla="*/ 52 h 76"/>
                  <a:gd name="T12" fmla="*/ 57 w 75"/>
                  <a:gd name="T13" fmla="*/ 71 h 76"/>
                  <a:gd name="T14" fmla="*/ 38 w 75"/>
                  <a:gd name="T15" fmla="*/ 76 h 76"/>
                  <a:gd name="T16" fmla="*/ 0 w 75"/>
                  <a:gd name="T17" fmla="*/ 3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76">
                    <a:moveTo>
                      <a:pt x="0" y="38"/>
                    </a:moveTo>
                    <a:cubicBezTo>
                      <a:pt x="0" y="28"/>
                      <a:pt x="6" y="21"/>
                      <a:pt x="12" y="15"/>
                    </a:cubicBezTo>
                    <a:cubicBezTo>
                      <a:pt x="19" y="7"/>
                      <a:pt x="26" y="0"/>
                      <a:pt x="38" y="0"/>
                    </a:cubicBezTo>
                    <a:cubicBezTo>
                      <a:pt x="42" y="0"/>
                      <a:pt x="48" y="2"/>
                      <a:pt x="52" y="3"/>
                    </a:cubicBezTo>
                    <a:cubicBezTo>
                      <a:pt x="67" y="8"/>
                      <a:pt x="75" y="22"/>
                      <a:pt x="75" y="38"/>
                    </a:cubicBezTo>
                    <a:cubicBezTo>
                      <a:pt x="75" y="43"/>
                      <a:pt x="74" y="48"/>
                      <a:pt x="72" y="52"/>
                    </a:cubicBezTo>
                    <a:cubicBezTo>
                      <a:pt x="69" y="60"/>
                      <a:pt x="64" y="66"/>
                      <a:pt x="57" y="71"/>
                    </a:cubicBezTo>
                    <a:cubicBezTo>
                      <a:pt x="51" y="74"/>
                      <a:pt x="45" y="76"/>
                      <a:pt x="38" y="76"/>
                    </a:cubicBezTo>
                    <a:cubicBezTo>
                      <a:pt x="17" y="76"/>
                      <a:pt x="0" y="58"/>
                      <a:pt x="0" y="38"/>
                    </a:cubicBezTo>
                    <a:close/>
                  </a:path>
                </a:pathLst>
              </a:custGeom>
              <a:noFill/>
              <a:ln w="7938" cap="rnd">
                <a:solidFill>
                  <a:srgbClr val="333333"/>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162" name="Freeform 590"/>
              <p:cNvSpPr>
                <a:spLocks/>
              </p:cNvSpPr>
              <p:nvPr/>
            </p:nvSpPr>
            <p:spPr bwMode="auto">
              <a:xfrm>
                <a:off x="1094" y="1165"/>
                <a:ext cx="155" cy="176"/>
              </a:xfrm>
              <a:custGeom>
                <a:avLst/>
                <a:gdLst>
                  <a:gd name="T0" fmla="*/ 21 w 62"/>
                  <a:gd name="T1" fmla="*/ 11 h 66"/>
                  <a:gd name="T2" fmla="*/ 7 w 62"/>
                  <a:gd name="T3" fmla="*/ 33 h 66"/>
                  <a:gd name="T4" fmla="*/ 14 w 62"/>
                  <a:gd name="T5" fmla="*/ 57 h 66"/>
                  <a:gd name="T6" fmla="*/ 31 w 62"/>
                  <a:gd name="T7" fmla="*/ 66 h 66"/>
                  <a:gd name="T8" fmla="*/ 49 w 62"/>
                  <a:gd name="T9" fmla="*/ 60 h 66"/>
                  <a:gd name="T10" fmla="*/ 60 w 62"/>
                  <a:gd name="T11" fmla="*/ 48 h 66"/>
                  <a:gd name="T12" fmla="*/ 61 w 62"/>
                  <a:gd name="T13" fmla="*/ 34 h 66"/>
                  <a:gd name="T14" fmla="*/ 49 w 62"/>
                  <a:gd name="T15" fmla="*/ 10 h 66"/>
                  <a:gd name="T16" fmla="*/ 21 w 62"/>
                  <a:gd name="T17" fmla="*/ 1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66">
                    <a:moveTo>
                      <a:pt x="21" y="11"/>
                    </a:moveTo>
                    <a:cubicBezTo>
                      <a:pt x="16" y="18"/>
                      <a:pt x="14" y="29"/>
                      <a:pt x="7" y="33"/>
                    </a:cubicBezTo>
                    <a:cubicBezTo>
                      <a:pt x="0" y="38"/>
                      <a:pt x="8" y="49"/>
                      <a:pt x="14" y="57"/>
                    </a:cubicBezTo>
                    <a:cubicBezTo>
                      <a:pt x="18" y="61"/>
                      <a:pt x="24" y="66"/>
                      <a:pt x="31" y="66"/>
                    </a:cubicBezTo>
                    <a:cubicBezTo>
                      <a:pt x="41" y="62"/>
                      <a:pt x="45" y="63"/>
                      <a:pt x="49" y="60"/>
                    </a:cubicBezTo>
                    <a:cubicBezTo>
                      <a:pt x="53" y="56"/>
                      <a:pt x="58" y="53"/>
                      <a:pt x="60" y="48"/>
                    </a:cubicBezTo>
                    <a:cubicBezTo>
                      <a:pt x="62" y="44"/>
                      <a:pt x="60" y="38"/>
                      <a:pt x="61" y="34"/>
                    </a:cubicBezTo>
                    <a:cubicBezTo>
                      <a:pt x="62" y="24"/>
                      <a:pt x="57" y="13"/>
                      <a:pt x="49" y="10"/>
                    </a:cubicBezTo>
                    <a:cubicBezTo>
                      <a:pt x="41" y="7"/>
                      <a:pt x="29" y="0"/>
                      <a:pt x="21" y="11"/>
                    </a:cubicBezTo>
                    <a:close/>
                  </a:path>
                </a:pathLst>
              </a:custGeom>
              <a:noFill/>
              <a:ln w="7938" cap="rnd">
                <a:solidFill>
                  <a:srgbClr val="FFFFFF"/>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163" name="Freeform 591"/>
              <p:cNvSpPr>
                <a:spLocks/>
              </p:cNvSpPr>
              <p:nvPr/>
            </p:nvSpPr>
            <p:spPr bwMode="auto">
              <a:xfrm>
                <a:off x="818" y="1011"/>
                <a:ext cx="416" cy="338"/>
              </a:xfrm>
              <a:custGeom>
                <a:avLst/>
                <a:gdLst>
                  <a:gd name="T0" fmla="*/ 0 w 166"/>
                  <a:gd name="T1" fmla="*/ 0 h 127"/>
                  <a:gd name="T2" fmla="*/ 55 w 166"/>
                  <a:gd name="T3" fmla="*/ 51 h 127"/>
                  <a:gd name="T4" fmla="*/ 126 w 166"/>
                  <a:gd name="T5" fmla="*/ 127 h 127"/>
                  <a:gd name="T6" fmla="*/ 106 w 166"/>
                  <a:gd name="T7" fmla="*/ 94 h 127"/>
                  <a:gd name="T8" fmla="*/ 118 w 166"/>
                  <a:gd name="T9" fmla="*/ 71 h 127"/>
                  <a:gd name="T10" fmla="*/ 144 w 166"/>
                  <a:gd name="T11" fmla="*/ 56 h 127"/>
                  <a:gd name="T12" fmla="*/ 158 w 166"/>
                  <a:gd name="T13" fmla="*/ 59 h 127"/>
                  <a:gd name="T14" fmla="*/ 166 w 166"/>
                  <a:gd name="T15" fmla="*/ 63 h 127"/>
                  <a:gd name="T16" fmla="*/ 82 w 166"/>
                  <a:gd name="T17" fmla="*/ 33 h 127"/>
                  <a:gd name="T18" fmla="*/ 10 w 166"/>
                  <a:gd name="T19"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 h="127">
                    <a:moveTo>
                      <a:pt x="0" y="0"/>
                    </a:moveTo>
                    <a:cubicBezTo>
                      <a:pt x="4" y="34"/>
                      <a:pt x="24" y="28"/>
                      <a:pt x="55" y="51"/>
                    </a:cubicBezTo>
                    <a:cubicBezTo>
                      <a:pt x="100" y="83"/>
                      <a:pt x="101" y="115"/>
                      <a:pt x="126" y="127"/>
                    </a:cubicBezTo>
                    <a:cubicBezTo>
                      <a:pt x="114" y="120"/>
                      <a:pt x="106" y="108"/>
                      <a:pt x="106" y="94"/>
                    </a:cubicBezTo>
                    <a:cubicBezTo>
                      <a:pt x="106" y="84"/>
                      <a:pt x="112" y="77"/>
                      <a:pt x="118" y="71"/>
                    </a:cubicBezTo>
                    <a:cubicBezTo>
                      <a:pt x="125" y="63"/>
                      <a:pt x="132" y="56"/>
                      <a:pt x="144" y="56"/>
                    </a:cubicBezTo>
                    <a:cubicBezTo>
                      <a:pt x="148" y="56"/>
                      <a:pt x="154" y="58"/>
                      <a:pt x="158" y="59"/>
                    </a:cubicBezTo>
                    <a:cubicBezTo>
                      <a:pt x="161" y="60"/>
                      <a:pt x="164" y="61"/>
                      <a:pt x="166" y="63"/>
                    </a:cubicBezTo>
                    <a:cubicBezTo>
                      <a:pt x="150" y="48"/>
                      <a:pt x="128" y="41"/>
                      <a:pt x="82" y="33"/>
                    </a:cubicBezTo>
                    <a:cubicBezTo>
                      <a:pt x="48" y="27"/>
                      <a:pt x="10" y="20"/>
                      <a:pt x="10" y="0"/>
                    </a:cubicBezTo>
                  </a:path>
                </a:pathLst>
              </a:custGeom>
              <a:noFill/>
              <a:ln w="7938" cap="rnd">
                <a:solidFill>
                  <a:srgbClr val="333333"/>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164" name="Freeform 592"/>
              <p:cNvSpPr>
                <a:spLocks/>
              </p:cNvSpPr>
              <p:nvPr/>
            </p:nvSpPr>
            <p:spPr bwMode="auto">
              <a:xfrm>
                <a:off x="1116" y="1203"/>
                <a:ext cx="15" cy="16"/>
              </a:xfrm>
              <a:custGeom>
                <a:avLst/>
                <a:gdLst>
                  <a:gd name="T0" fmla="*/ 5 w 6"/>
                  <a:gd name="T1" fmla="*/ 1 h 6"/>
                  <a:gd name="T2" fmla="*/ 4 w 6"/>
                  <a:gd name="T3" fmla="*/ 5 h 6"/>
                  <a:gd name="T4" fmla="*/ 1 w 6"/>
                  <a:gd name="T5" fmla="*/ 5 h 6"/>
                  <a:gd name="T6" fmla="*/ 2 w 6"/>
                  <a:gd name="T7" fmla="*/ 1 h 6"/>
                  <a:gd name="T8" fmla="*/ 5 w 6"/>
                  <a:gd name="T9" fmla="*/ 1 h 6"/>
                </a:gdLst>
                <a:ahLst/>
                <a:cxnLst>
                  <a:cxn ang="0">
                    <a:pos x="T0" y="T1"/>
                  </a:cxn>
                  <a:cxn ang="0">
                    <a:pos x="T2" y="T3"/>
                  </a:cxn>
                  <a:cxn ang="0">
                    <a:pos x="T4" y="T5"/>
                  </a:cxn>
                  <a:cxn ang="0">
                    <a:pos x="T6" y="T7"/>
                  </a:cxn>
                  <a:cxn ang="0">
                    <a:pos x="T8" y="T9"/>
                  </a:cxn>
                </a:cxnLst>
                <a:rect l="0" t="0" r="r" b="b"/>
                <a:pathLst>
                  <a:path w="6" h="6">
                    <a:moveTo>
                      <a:pt x="5" y="1"/>
                    </a:moveTo>
                    <a:cubicBezTo>
                      <a:pt x="6" y="2"/>
                      <a:pt x="6" y="4"/>
                      <a:pt x="4" y="5"/>
                    </a:cubicBezTo>
                    <a:cubicBezTo>
                      <a:pt x="3" y="6"/>
                      <a:pt x="2" y="6"/>
                      <a:pt x="1" y="5"/>
                    </a:cubicBezTo>
                    <a:cubicBezTo>
                      <a:pt x="0" y="4"/>
                      <a:pt x="1" y="3"/>
                      <a:pt x="2" y="1"/>
                    </a:cubicBezTo>
                    <a:cubicBezTo>
                      <a:pt x="3" y="0"/>
                      <a:pt x="5" y="0"/>
                      <a:pt x="5" y="1"/>
                    </a:cubicBezTo>
                    <a:close/>
                  </a:path>
                </a:pathLst>
              </a:custGeom>
              <a:solidFill>
                <a:srgbClr val="FEEBE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165" name="Oval 593"/>
              <p:cNvSpPr>
                <a:spLocks noChangeArrowheads="1"/>
              </p:cNvSpPr>
              <p:nvPr/>
            </p:nvSpPr>
            <p:spPr bwMode="auto">
              <a:xfrm>
                <a:off x="1254" y="1261"/>
                <a:ext cx="10" cy="16"/>
              </a:xfrm>
              <a:prstGeom prst="ellipse">
                <a:avLst/>
              </a:prstGeom>
              <a:solidFill>
                <a:srgbClr val="FEEBE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166" name="Freeform 594"/>
              <p:cNvSpPr>
                <a:spLocks/>
              </p:cNvSpPr>
              <p:nvPr/>
            </p:nvSpPr>
            <p:spPr bwMode="auto">
              <a:xfrm>
                <a:off x="1201" y="1336"/>
                <a:ext cx="15" cy="13"/>
              </a:xfrm>
              <a:custGeom>
                <a:avLst/>
                <a:gdLst>
                  <a:gd name="T0" fmla="*/ 1 w 6"/>
                  <a:gd name="T1" fmla="*/ 3 h 5"/>
                  <a:gd name="T2" fmla="*/ 3 w 6"/>
                  <a:gd name="T3" fmla="*/ 0 h 5"/>
                  <a:gd name="T4" fmla="*/ 6 w 6"/>
                  <a:gd name="T5" fmla="*/ 1 h 5"/>
                  <a:gd name="T6" fmla="*/ 4 w 6"/>
                  <a:gd name="T7" fmla="*/ 4 h 5"/>
                  <a:gd name="T8" fmla="*/ 1 w 6"/>
                  <a:gd name="T9" fmla="*/ 3 h 5"/>
                </a:gdLst>
                <a:ahLst/>
                <a:cxnLst>
                  <a:cxn ang="0">
                    <a:pos x="T0" y="T1"/>
                  </a:cxn>
                  <a:cxn ang="0">
                    <a:pos x="T2" y="T3"/>
                  </a:cxn>
                  <a:cxn ang="0">
                    <a:pos x="T4" y="T5"/>
                  </a:cxn>
                  <a:cxn ang="0">
                    <a:pos x="T6" y="T7"/>
                  </a:cxn>
                  <a:cxn ang="0">
                    <a:pos x="T8" y="T9"/>
                  </a:cxn>
                </a:cxnLst>
                <a:rect l="0" t="0" r="r" b="b"/>
                <a:pathLst>
                  <a:path w="6" h="5">
                    <a:moveTo>
                      <a:pt x="1" y="3"/>
                    </a:moveTo>
                    <a:cubicBezTo>
                      <a:pt x="0" y="2"/>
                      <a:pt x="1" y="1"/>
                      <a:pt x="3" y="0"/>
                    </a:cubicBezTo>
                    <a:cubicBezTo>
                      <a:pt x="4" y="0"/>
                      <a:pt x="6" y="0"/>
                      <a:pt x="6" y="1"/>
                    </a:cubicBezTo>
                    <a:cubicBezTo>
                      <a:pt x="6" y="2"/>
                      <a:pt x="5" y="4"/>
                      <a:pt x="4" y="4"/>
                    </a:cubicBezTo>
                    <a:cubicBezTo>
                      <a:pt x="2" y="5"/>
                      <a:pt x="1" y="4"/>
                      <a:pt x="1" y="3"/>
                    </a:cubicBezTo>
                    <a:close/>
                  </a:path>
                </a:pathLst>
              </a:custGeom>
              <a:solidFill>
                <a:srgbClr val="FEEBE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167" name="Freeform 595"/>
              <p:cNvSpPr>
                <a:spLocks/>
              </p:cNvSpPr>
              <p:nvPr/>
            </p:nvSpPr>
            <p:spPr bwMode="auto">
              <a:xfrm>
                <a:off x="1106" y="1304"/>
                <a:ext cx="13" cy="16"/>
              </a:xfrm>
              <a:custGeom>
                <a:avLst/>
                <a:gdLst>
                  <a:gd name="T0" fmla="*/ 1 w 5"/>
                  <a:gd name="T1" fmla="*/ 0 h 6"/>
                  <a:gd name="T2" fmla="*/ 4 w 5"/>
                  <a:gd name="T3" fmla="*/ 2 h 6"/>
                  <a:gd name="T4" fmla="*/ 3 w 5"/>
                  <a:gd name="T5" fmla="*/ 5 h 6"/>
                  <a:gd name="T6" fmla="*/ 0 w 5"/>
                  <a:gd name="T7" fmla="*/ 4 h 6"/>
                  <a:gd name="T8" fmla="*/ 1 w 5"/>
                  <a:gd name="T9" fmla="*/ 0 h 6"/>
                </a:gdLst>
                <a:ahLst/>
                <a:cxnLst>
                  <a:cxn ang="0">
                    <a:pos x="T0" y="T1"/>
                  </a:cxn>
                  <a:cxn ang="0">
                    <a:pos x="T2" y="T3"/>
                  </a:cxn>
                  <a:cxn ang="0">
                    <a:pos x="T4" y="T5"/>
                  </a:cxn>
                  <a:cxn ang="0">
                    <a:pos x="T6" y="T7"/>
                  </a:cxn>
                  <a:cxn ang="0">
                    <a:pos x="T8" y="T9"/>
                  </a:cxn>
                </a:cxnLst>
                <a:rect l="0" t="0" r="r" b="b"/>
                <a:pathLst>
                  <a:path w="5" h="6">
                    <a:moveTo>
                      <a:pt x="1" y="0"/>
                    </a:moveTo>
                    <a:cubicBezTo>
                      <a:pt x="2" y="0"/>
                      <a:pt x="3" y="0"/>
                      <a:pt x="4" y="2"/>
                    </a:cubicBezTo>
                    <a:cubicBezTo>
                      <a:pt x="5" y="3"/>
                      <a:pt x="4" y="5"/>
                      <a:pt x="3" y="5"/>
                    </a:cubicBezTo>
                    <a:cubicBezTo>
                      <a:pt x="3" y="6"/>
                      <a:pt x="1" y="5"/>
                      <a:pt x="0" y="4"/>
                    </a:cubicBezTo>
                    <a:cubicBezTo>
                      <a:pt x="0" y="2"/>
                      <a:pt x="0" y="1"/>
                      <a:pt x="1" y="0"/>
                    </a:cubicBezTo>
                    <a:close/>
                  </a:path>
                </a:pathLst>
              </a:custGeom>
              <a:solidFill>
                <a:srgbClr val="FEEBE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grpSp>
        <p:grpSp>
          <p:nvGrpSpPr>
            <p:cNvPr id="11" name="Group 596"/>
            <p:cNvGrpSpPr>
              <a:grpSpLocks/>
            </p:cNvGrpSpPr>
            <p:nvPr/>
          </p:nvGrpSpPr>
          <p:grpSpPr bwMode="auto">
            <a:xfrm>
              <a:off x="1847850" y="2303463"/>
              <a:ext cx="219075" cy="254000"/>
              <a:chOff x="2810" y="2080"/>
              <a:chExt cx="138" cy="160"/>
            </a:xfrm>
          </p:grpSpPr>
          <p:sp>
            <p:nvSpPr>
              <p:cNvPr id="140" name="Freeform 597"/>
              <p:cNvSpPr>
                <a:spLocks/>
              </p:cNvSpPr>
              <p:nvPr/>
            </p:nvSpPr>
            <p:spPr bwMode="auto">
              <a:xfrm>
                <a:off x="2810" y="2080"/>
                <a:ext cx="138" cy="160"/>
              </a:xfrm>
              <a:custGeom>
                <a:avLst/>
                <a:gdLst>
                  <a:gd name="T0" fmla="*/ 52 w 55"/>
                  <a:gd name="T1" fmla="*/ 27 h 60"/>
                  <a:gd name="T2" fmla="*/ 49 w 55"/>
                  <a:gd name="T3" fmla="*/ 27 h 60"/>
                  <a:gd name="T4" fmla="*/ 49 w 55"/>
                  <a:gd name="T5" fmla="*/ 27 h 60"/>
                  <a:gd name="T6" fmla="*/ 45 w 55"/>
                  <a:gd name="T7" fmla="*/ 12 h 60"/>
                  <a:gd name="T8" fmla="*/ 49 w 55"/>
                  <a:gd name="T9" fmla="*/ 8 h 60"/>
                  <a:gd name="T10" fmla="*/ 46 w 55"/>
                  <a:gd name="T11" fmla="*/ 9 h 60"/>
                  <a:gd name="T12" fmla="*/ 42 w 55"/>
                  <a:gd name="T13" fmla="*/ 10 h 60"/>
                  <a:gd name="T14" fmla="*/ 42 w 55"/>
                  <a:gd name="T15" fmla="*/ 10 h 60"/>
                  <a:gd name="T16" fmla="*/ 30 w 55"/>
                  <a:gd name="T17" fmla="*/ 5 h 60"/>
                  <a:gd name="T18" fmla="*/ 30 w 55"/>
                  <a:gd name="T19" fmla="*/ 2 h 60"/>
                  <a:gd name="T20" fmla="*/ 30 w 55"/>
                  <a:gd name="T21" fmla="*/ 0 h 60"/>
                  <a:gd name="T22" fmla="*/ 29 w 55"/>
                  <a:gd name="T23" fmla="*/ 3 h 60"/>
                  <a:gd name="T24" fmla="*/ 26 w 55"/>
                  <a:gd name="T25" fmla="*/ 5 h 60"/>
                  <a:gd name="T26" fmla="*/ 22 w 55"/>
                  <a:gd name="T27" fmla="*/ 5 h 60"/>
                  <a:gd name="T28" fmla="*/ 21 w 55"/>
                  <a:gd name="T29" fmla="*/ 2 h 60"/>
                  <a:gd name="T30" fmla="*/ 19 w 55"/>
                  <a:gd name="T31" fmla="*/ 1 h 60"/>
                  <a:gd name="T32" fmla="*/ 19 w 55"/>
                  <a:gd name="T33" fmla="*/ 4 h 60"/>
                  <a:gd name="T34" fmla="*/ 17 w 55"/>
                  <a:gd name="T35" fmla="*/ 5 h 60"/>
                  <a:gd name="T36" fmla="*/ 7 w 55"/>
                  <a:gd name="T37" fmla="*/ 10 h 60"/>
                  <a:gd name="T38" fmla="*/ 0 w 55"/>
                  <a:gd name="T39" fmla="*/ 31 h 60"/>
                  <a:gd name="T40" fmla="*/ 8 w 55"/>
                  <a:gd name="T41" fmla="*/ 49 h 60"/>
                  <a:gd name="T42" fmla="*/ 11 w 55"/>
                  <a:gd name="T43" fmla="*/ 52 h 60"/>
                  <a:gd name="T44" fmla="*/ 10 w 55"/>
                  <a:gd name="T45" fmla="*/ 56 h 60"/>
                  <a:gd name="T46" fmla="*/ 12 w 55"/>
                  <a:gd name="T47" fmla="*/ 57 h 60"/>
                  <a:gd name="T48" fmla="*/ 13 w 55"/>
                  <a:gd name="T49" fmla="*/ 55 h 60"/>
                  <a:gd name="T50" fmla="*/ 15 w 55"/>
                  <a:gd name="T51" fmla="*/ 54 h 60"/>
                  <a:gd name="T52" fmla="*/ 15 w 55"/>
                  <a:gd name="T53" fmla="*/ 54 h 60"/>
                  <a:gd name="T54" fmla="*/ 20 w 55"/>
                  <a:gd name="T55" fmla="*/ 55 h 60"/>
                  <a:gd name="T56" fmla="*/ 20 w 55"/>
                  <a:gd name="T57" fmla="*/ 57 h 60"/>
                  <a:gd name="T58" fmla="*/ 21 w 55"/>
                  <a:gd name="T59" fmla="*/ 60 h 60"/>
                  <a:gd name="T60" fmla="*/ 22 w 55"/>
                  <a:gd name="T61" fmla="*/ 58 h 60"/>
                  <a:gd name="T62" fmla="*/ 22 w 55"/>
                  <a:gd name="T63" fmla="*/ 56 h 60"/>
                  <a:gd name="T64" fmla="*/ 28 w 55"/>
                  <a:gd name="T65" fmla="*/ 55 h 60"/>
                  <a:gd name="T66" fmla="*/ 42 w 55"/>
                  <a:gd name="T67" fmla="*/ 45 h 60"/>
                  <a:gd name="T68" fmla="*/ 45 w 55"/>
                  <a:gd name="T69" fmla="*/ 37 h 60"/>
                  <a:gd name="T70" fmla="*/ 47 w 55"/>
                  <a:gd name="T71" fmla="*/ 37 h 60"/>
                  <a:gd name="T72" fmla="*/ 49 w 55"/>
                  <a:gd name="T73" fmla="*/ 36 h 60"/>
                  <a:gd name="T74" fmla="*/ 47 w 55"/>
                  <a:gd name="T75" fmla="*/ 35 h 60"/>
                  <a:gd name="T76" fmla="*/ 47 w 55"/>
                  <a:gd name="T77" fmla="*/ 34 h 60"/>
                  <a:gd name="T78" fmla="*/ 47 w 55"/>
                  <a:gd name="T79" fmla="*/ 33 h 60"/>
                  <a:gd name="T80" fmla="*/ 47 w 55"/>
                  <a:gd name="T81" fmla="*/ 32 h 60"/>
                  <a:gd name="T82" fmla="*/ 51 w 55"/>
                  <a:gd name="T83" fmla="*/ 30 h 60"/>
                  <a:gd name="T84" fmla="*/ 54 w 55"/>
                  <a:gd name="T85" fmla="*/ 28 h 60"/>
                  <a:gd name="T86" fmla="*/ 52 w 55"/>
                  <a:gd name="T87" fmla="*/ 2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 h="60">
                    <a:moveTo>
                      <a:pt x="52" y="27"/>
                    </a:moveTo>
                    <a:cubicBezTo>
                      <a:pt x="51" y="28"/>
                      <a:pt x="49" y="28"/>
                      <a:pt x="49" y="27"/>
                    </a:cubicBezTo>
                    <a:cubicBezTo>
                      <a:pt x="49" y="27"/>
                      <a:pt x="49" y="27"/>
                      <a:pt x="49" y="27"/>
                    </a:cubicBezTo>
                    <a:cubicBezTo>
                      <a:pt x="49" y="22"/>
                      <a:pt x="48" y="14"/>
                      <a:pt x="45" y="12"/>
                    </a:cubicBezTo>
                    <a:cubicBezTo>
                      <a:pt x="43" y="10"/>
                      <a:pt x="50" y="9"/>
                      <a:pt x="49" y="8"/>
                    </a:cubicBezTo>
                    <a:cubicBezTo>
                      <a:pt x="48" y="7"/>
                      <a:pt x="47" y="8"/>
                      <a:pt x="46" y="9"/>
                    </a:cubicBezTo>
                    <a:cubicBezTo>
                      <a:pt x="44" y="10"/>
                      <a:pt x="44" y="10"/>
                      <a:pt x="42" y="10"/>
                    </a:cubicBezTo>
                    <a:cubicBezTo>
                      <a:pt x="42" y="10"/>
                      <a:pt x="42" y="10"/>
                      <a:pt x="42" y="10"/>
                    </a:cubicBezTo>
                    <a:cubicBezTo>
                      <a:pt x="39" y="8"/>
                      <a:pt x="35" y="6"/>
                      <a:pt x="30" y="5"/>
                    </a:cubicBezTo>
                    <a:cubicBezTo>
                      <a:pt x="28" y="5"/>
                      <a:pt x="30" y="3"/>
                      <a:pt x="30" y="2"/>
                    </a:cubicBezTo>
                    <a:cubicBezTo>
                      <a:pt x="30" y="1"/>
                      <a:pt x="31" y="1"/>
                      <a:pt x="30" y="0"/>
                    </a:cubicBezTo>
                    <a:cubicBezTo>
                      <a:pt x="29" y="0"/>
                      <a:pt x="29" y="1"/>
                      <a:pt x="29" y="3"/>
                    </a:cubicBezTo>
                    <a:cubicBezTo>
                      <a:pt x="28" y="4"/>
                      <a:pt x="27" y="5"/>
                      <a:pt x="26" y="5"/>
                    </a:cubicBezTo>
                    <a:cubicBezTo>
                      <a:pt x="22" y="5"/>
                      <a:pt x="22" y="5"/>
                      <a:pt x="22" y="5"/>
                    </a:cubicBezTo>
                    <a:cubicBezTo>
                      <a:pt x="20" y="5"/>
                      <a:pt x="21" y="3"/>
                      <a:pt x="21" y="2"/>
                    </a:cubicBezTo>
                    <a:cubicBezTo>
                      <a:pt x="21" y="2"/>
                      <a:pt x="20" y="1"/>
                      <a:pt x="19" y="1"/>
                    </a:cubicBezTo>
                    <a:cubicBezTo>
                      <a:pt x="19" y="2"/>
                      <a:pt x="19" y="3"/>
                      <a:pt x="19" y="4"/>
                    </a:cubicBezTo>
                    <a:cubicBezTo>
                      <a:pt x="19" y="5"/>
                      <a:pt x="18" y="5"/>
                      <a:pt x="17" y="5"/>
                    </a:cubicBezTo>
                    <a:cubicBezTo>
                      <a:pt x="17" y="5"/>
                      <a:pt x="11" y="7"/>
                      <a:pt x="7" y="10"/>
                    </a:cubicBezTo>
                    <a:cubicBezTo>
                      <a:pt x="1" y="16"/>
                      <a:pt x="0" y="26"/>
                      <a:pt x="0" y="31"/>
                    </a:cubicBezTo>
                    <a:cubicBezTo>
                      <a:pt x="1" y="36"/>
                      <a:pt x="6" y="46"/>
                      <a:pt x="8" y="49"/>
                    </a:cubicBezTo>
                    <a:cubicBezTo>
                      <a:pt x="9" y="50"/>
                      <a:pt x="11" y="50"/>
                      <a:pt x="11" y="52"/>
                    </a:cubicBezTo>
                    <a:cubicBezTo>
                      <a:pt x="11" y="53"/>
                      <a:pt x="11" y="54"/>
                      <a:pt x="10" y="56"/>
                    </a:cubicBezTo>
                    <a:cubicBezTo>
                      <a:pt x="10" y="58"/>
                      <a:pt x="11" y="58"/>
                      <a:pt x="12" y="57"/>
                    </a:cubicBezTo>
                    <a:cubicBezTo>
                      <a:pt x="12" y="57"/>
                      <a:pt x="12" y="56"/>
                      <a:pt x="13" y="55"/>
                    </a:cubicBezTo>
                    <a:cubicBezTo>
                      <a:pt x="13" y="53"/>
                      <a:pt x="13" y="53"/>
                      <a:pt x="15" y="54"/>
                    </a:cubicBezTo>
                    <a:cubicBezTo>
                      <a:pt x="15" y="54"/>
                      <a:pt x="15" y="54"/>
                      <a:pt x="15" y="54"/>
                    </a:cubicBezTo>
                    <a:cubicBezTo>
                      <a:pt x="17" y="54"/>
                      <a:pt x="18" y="55"/>
                      <a:pt x="20" y="55"/>
                    </a:cubicBezTo>
                    <a:cubicBezTo>
                      <a:pt x="20" y="56"/>
                      <a:pt x="20" y="56"/>
                      <a:pt x="20" y="57"/>
                    </a:cubicBezTo>
                    <a:cubicBezTo>
                      <a:pt x="20" y="58"/>
                      <a:pt x="20" y="60"/>
                      <a:pt x="21" y="60"/>
                    </a:cubicBezTo>
                    <a:cubicBezTo>
                      <a:pt x="22" y="60"/>
                      <a:pt x="22" y="59"/>
                      <a:pt x="22" y="58"/>
                    </a:cubicBezTo>
                    <a:cubicBezTo>
                      <a:pt x="22" y="57"/>
                      <a:pt x="22" y="56"/>
                      <a:pt x="22" y="56"/>
                    </a:cubicBezTo>
                    <a:cubicBezTo>
                      <a:pt x="24" y="56"/>
                      <a:pt x="26" y="56"/>
                      <a:pt x="28" y="55"/>
                    </a:cubicBezTo>
                    <a:cubicBezTo>
                      <a:pt x="37" y="54"/>
                      <a:pt x="39" y="51"/>
                      <a:pt x="42" y="45"/>
                    </a:cubicBezTo>
                    <a:cubicBezTo>
                      <a:pt x="43" y="41"/>
                      <a:pt x="44" y="39"/>
                      <a:pt x="45" y="37"/>
                    </a:cubicBezTo>
                    <a:cubicBezTo>
                      <a:pt x="46" y="36"/>
                      <a:pt x="47" y="36"/>
                      <a:pt x="47" y="37"/>
                    </a:cubicBezTo>
                    <a:cubicBezTo>
                      <a:pt x="48" y="37"/>
                      <a:pt x="49" y="37"/>
                      <a:pt x="49" y="36"/>
                    </a:cubicBezTo>
                    <a:cubicBezTo>
                      <a:pt x="49" y="35"/>
                      <a:pt x="48" y="35"/>
                      <a:pt x="47" y="35"/>
                    </a:cubicBezTo>
                    <a:cubicBezTo>
                      <a:pt x="47" y="35"/>
                      <a:pt x="46" y="35"/>
                      <a:pt x="47" y="34"/>
                    </a:cubicBezTo>
                    <a:cubicBezTo>
                      <a:pt x="47" y="34"/>
                      <a:pt x="47" y="33"/>
                      <a:pt x="47" y="33"/>
                    </a:cubicBezTo>
                    <a:cubicBezTo>
                      <a:pt x="47" y="33"/>
                      <a:pt x="47" y="33"/>
                      <a:pt x="47" y="32"/>
                    </a:cubicBezTo>
                    <a:cubicBezTo>
                      <a:pt x="48" y="31"/>
                      <a:pt x="49" y="30"/>
                      <a:pt x="51" y="30"/>
                    </a:cubicBezTo>
                    <a:cubicBezTo>
                      <a:pt x="53" y="30"/>
                      <a:pt x="54" y="31"/>
                      <a:pt x="54" y="28"/>
                    </a:cubicBezTo>
                    <a:cubicBezTo>
                      <a:pt x="55" y="26"/>
                      <a:pt x="54" y="27"/>
                      <a:pt x="52" y="27"/>
                    </a:cubicBezTo>
                    <a:close/>
                  </a:path>
                </a:pathLst>
              </a:custGeom>
              <a:solidFill>
                <a:srgbClr val="BFE6B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141" name="Freeform 598"/>
              <p:cNvSpPr>
                <a:spLocks/>
              </p:cNvSpPr>
              <p:nvPr/>
            </p:nvSpPr>
            <p:spPr bwMode="auto">
              <a:xfrm>
                <a:off x="2838" y="2139"/>
                <a:ext cx="93" cy="90"/>
              </a:xfrm>
              <a:custGeom>
                <a:avLst/>
                <a:gdLst>
                  <a:gd name="T0" fmla="*/ 0 w 37"/>
                  <a:gd name="T1" fmla="*/ 27 h 34"/>
                  <a:gd name="T2" fmla="*/ 1 w 37"/>
                  <a:gd name="T3" fmla="*/ 29 h 34"/>
                  <a:gd name="T4" fmla="*/ 1 w 37"/>
                  <a:gd name="T5" fmla="*/ 31 h 34"/>
                  <a:gd name="T6" fmla="*/ 3 w 37"/>
                  <a:gd name="T7" fmla="*/ 30 h 34"/>
                  <a:gd name="T8" fmla="*/ 6 w 37"/>
                  <a:gd name="T9" fmla="*/ 31 h 34"/>
                  <a:gd name="T10" fmla="*/ 10 w 37"/>
                  <a:gd name="T11" fmla="*/ 34 h 34"/>
                  <a:gd name="T12" fmla="*/ 18 w 37"/>
                  <a:gd name="T13" fmla="*/ 31 h 34"/>
                  <a:gd name="T14" fmla="*/ 26 w 37"/>
                  <a:gd name="T15" fmla="*/ 28 h 34"/>
                  <a:gd name="T16" fmla="*/ 31 w 37"/>
                  <a:gd name="T17" fmla="*/ 20 h 34"/>
                  <a:gd name="T18" fmla="*/ 35 w 37"/>
                  <a:gd name="T19" fmla="*/ 14 h 34"/>
                  <a:gd name="T20" fmla="*/ 37 w 37"/>
                  <a:gd name="T21" fmla="*/ 7 h 34"/>
                  <a:gd name="T22" fmla="*/ 37 w 37"/>
                  <a:gd name="T23" fmla="*/ 4 h 34"/>
                  <a:gd name="T24" fmla="*/ 36 w 37"/>
                  <a:gd name="T25" fmla="*/ 0 h 34"/>
                  <a:gd name="T26" fmla="*/ 35 w 37"/>
                  <a:gd name="T27" fmla="*/ 6 h 34"/>
                  <a:gd name="T28" fmla="*/ 32 w 37"/>
                  <a:gd name="T29" fmla="*/ 12 h 34"/>
                  <a:gd name="T30" fmla="*/ 27 w 37"/>
                  <a:gd name="T31" fmla="*/ 16 h 34"/>
                  <a:gd name="T32" fmla="*/ 24 w 37"/>
                  <a:gd name="T33" fmla="*/ 23 h 34"/>
                  <a:gd name="T34" fmla="*/ 11 w 37"/>
                  <a:gd name="T35" fmla="*/ 30 h 34"/>
                  <a:gd name="T36" fmla="*/ 4 w 37"/>
                  <a:gd name="T37" fmla="*/ 29 h 34"/>
                  <a:gd name="T38" fmla="*/ 0 w 37"/>
                  <a:gd name="T39" fmla="*/ 2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 h="34">
                    <a:moveTo>
                      <a:pt x="0" y="27"/>
                    </a:moveTo>
                    <a:cubicBezTo>
                      <a:pt x="0" y="28"/>
                      <a:pt x="1" y="28"/>
                      <a:pt x="1" y="29"/>
                    </a:cubicBezTo>
                    <a:cubicBezTo>
                      <a:pt x="1" y="30"/>
                      <a:pt x="0" y="30"/>
                      <a:pt x="1" y="31"/>
                    </a:cubicBezTo>
                    <a:cubicBezTo>
                      <a:pt x="2" y="31"/>
                      <a:pt x="2" y="30"/>
                      <a:pt x="3" y="30"/>
                    </a:cubicBezTo>
                    <a:cubicBezTo>
                      <a:pt x="4" y="30"/>
                      <a:pt x="5" y="31"/>
                      <a:pt x="6" y="31"/>
                    </a:cubicBezTo>
                    <a:cubicBezTo>
                      <a:pt x="8" y="31"/>
                      <a:pt x="9" y="32"/>
                      <a:pt x="10" y="34"/>
                    </a:cubicBezTo>
                    <a:cubicBezTo>
                      <a:pt x="11" y="32"/>
                      <a:pt x="16" y="32"/>
                      <a:pt x="18" y="31"/>
                    </a:cubicBezTo>
                    <a:cubicBezTo>
                      <a:pt x="21" y="31"/>
                      <a:pt x="24" y="31"/>
                      <a:pt x="26" y="28"/>
                    </a:cubicBezTo>
                    <a:cubicBezTo>
                      <a:pt x="28" y="26"/>
                      <a:pt x="30" y="23"/>
                      <a:pt x="31" y="20"/>
                    </a:cubicBezTo>
                    <a:cubicBezTo>
                      <a:pt x="32" y="17"/>
                      <a:pt x="32" y="15"/>
                      <a:pt x="35" y="14"/>
                    </a:cubicBezTo>
                    <a:cubicBezTo>
                      <a:pt x="32" y="12"/>
                      <a:pt x="36" y="9"/>
                      <a:pt x="37" y="7"/>
                    </a:cubicBezTo>
                    <a:cubicBezTo>
                      <a:pt x="37" y="6"/>
                      <a:pt x="37" y="5"/>
                      <a:pt x="37" y="4"/>
                    </a:cubicBezTo>
                    <a:cubicBezTo>
                      <a:pt x="37" y="3"/>
                      <a:pt x="37" y="1"/>
                      <a:pt x="36" y="0"/>
                    </a:cubicBezTo>
                    <a:cubicBezTo>
                      <a:pt x="36" y="2"/>
                      <a:pt x="36" y="4"/>
                      <a:pt x="35" y="6"/>
                    </a:cubicBezTo>
                    <a:cubicBezTo>
                      <a:pt x="34" y="9"/>
                      <a:pt x="34" y="10"/>
                      <a:pt x="32" y="12"/>
                    </a:cubicBezTo>
                    <a:cubicBezTo>
                      <a:pt x="30" y="13"/>
                      <a:pt x="28" y="15"/>
                      <a:pt x="27" y="16"/>
                    </a:cubicBezTo>
                    <a:cubicBezTo>
                      <a:pt x="26" y="18"/>
                      <a:pt x="26" y="21"/>
                      <a:pt x="24" y="23"/>
                    </a:cubicBezTo>
                    <a:cubicBezTo>
                      <a:pt x="21" y="28"/>
                      <a:pt x="17" y="30"/>
                      <a:pt x="11" y="30"/>
                    </a:cubicBezTo>
                    <a:cubicBezTo>
                      <a:pt x="9" y="30"/>
                      <a:pt x="6" y="30"/>
                      <a:pt x="4" y="29"/>
                    </a:cubicBezTo>
                    <a:cubicBezTo>
                      <a:pt x="3" y="29"/>
                      <a:pt x="0" y="28"/>
                      <a:pt x="0" y="27"/>
                    </a:cubicBezTo>
                  </a:path>
                </a:pathLst>
              </a:custGeom>
              <a:solidFill>
                <a:srgbClr val="83CB7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142" name="Freeform 599"/>
              <p:cNvSpPr>
                <a:spLocks/>
              </p:cNvSpPr>
              <p:nvPr/>
            </p:nvSpPr>
            <p:spPr bwMode="auto">
              <a:xfrm>
                <a:off x="2816" y="2109"/>
                <a:ext cx="27" cy="59"/>
              </a:xfrm>
              <a:custGeom>
                <a:avLst/>
                <a:gdLst>
                  <a:gd name="T0" fmla="*/ 11 w 11"/>
                  <a:gd name="T1" fmla="*/ 0 h 22"/>
                  <a:gd name="T2" fmla="*/ 2 w 11"/>
                  <a:gd name="T3" fmla="*/ 8 h 22"/>
                  <a:gd name="T4" fmla="*/ 3 w 11"/>
                  <a:gd name="T5" fmla="*/ 22 h 22"/>
                  <a:gd name="T6" fmla="*/ 2 w 11"/>
                  <a:gd name="T7" fmla="*/ 13 h 22"/>
                  <a:gd name="T8" fmla="*/ 5 w 11"/>
                  <a:gd name="T9" fmla="*/ 8 h 22"/>
                  <a:gd name="T10" fmla="*/ 7 w 11"/>
                  <a:gd name="T11" fmla="*/ 4 h 22"/>
                  <a:gd name="T12" fmla="*/ 11 w 11"/>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1" h="22">
                    <a:moveTo>
                      <a:pt x="11" y="0"/>
                    </a:moveTo>
                    <a:cubicBezTo>
                      <a:pt x="7" y="2"/>
                      <a:pt x="4" y="4"/>
                      <a:pt x="2" y="8"/>
                    </a:cubicBezTo>
                    <a:cubicBezTo>
                      <a:pt x="0" y="13"/>
                      <a:pt x="1" y="17"/>
                      <a:pt x="3" y="22"/>
                    </a:cubicBezTo>
                    <a:cubicBezTo>
                      <a:pt x="3" y="19"/>
                      <a:pt x="2" y="16"/>
                      <a:pt x="2" y="13"/>
                    </a:cubicBezTo>
                    <a:cubicBezTo>
                      <a:pt x="3" y="11"/>
                      <a:pt x="4" y="9"/>
                      <a:pt x="5" y="8"/>
                    </a:cubicBezTo>
                    <a:cubicBezTo>
                      <a:pt x="5" y="6"/>
                      <a:pt x="5" y="5"/>
                      <a:pt x="7" y="4"/>
                    </a:cubicBezTo>
                    <a:cubicBezTo>
                      <a:pt x="9" y="3"/>
                      <a:pt x="9" y="1"/>
                      <a:pt x="11" y="0"/>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143" name="Freeform 600"/>
              <p:cNvSpPr>
                <a:spLocks/>
              </p:cNvSpPr>
              <p:nvPr/>
            </p:nvSpPr>
            <p:spPr bwMode="auto">
              <a:xfrm>
                <a:off x="2836" y="2099"/>
                <a:ext cx="95" cy="122"/>
              </a:xfrm>
              <a:custGeom>
                <a:avLst/>
                <a:gdLst>
                  <a:gd name="T0" fmla="*/ 8 w 38"/>
                  <a:gd name="T1" fmla="*/ 10 h 46"/>
                  <a:gd name="T2" fmla="*/ 1 w 38"/>
                  <a:gd name="T3" fmla="*/ 31 h 46"/>
                  <a:gd name="T4" fmla="*/ 8 w 38"/>
                  <a:gd name="T5" fmla="*/ 43 h 46"/>
                  <a:gd name="T6" fmla="*/ 21 w 38"/>
                  <a:gd name="T7" fmla="*/ 43 h 46"/>
                  <a:gd name="T8" fmla="*/ 27 w 38"/>
                  <a:gd name="T9" fmla="*/ 37 h 46"/>
                  <a:gd name="T10" fmla="*/ 35 w 38"/>
                  <a:gd name="T11" fmla="*/ 21 h 46"/>
                  <a:gd name="T12" fmla="*/ 8 w 38"/>
                  <a:gd name="T13" fmla="*/ 10 h 46"/>
                </a:gdLst>
                <a:ahLst/>
                <a:cxnLst>
                  <a:cxn ang="0">
                    <a:pos x="T0" y="T1"/>
                  </a:cxn>
                  <a:cxn ang="0">
                    <a:pos x="T2" y="T3"/>
                  </a:cxn>
                  <a:cxn ang="0">
                    <a:pos x="T4" y="T5"/>
                  </a:cxn>
                  <a:cxn ang="0">
                    <a:pos x="T6" y="T7"/>
                  </a:cxn>
                  <a:cxn ang="0">
                    <a:pos x="T8" y="T9"/>
                  </a:cxn>
                  <a:cxn ang="0">
                    <a:pos x="T10" y="T11"/>
                  </a:cxn>
                  <a:cxn ang="0">
                    <a:pos x="T12" y="T13"/>
                  </a:cxn>
                </a:cxnLst>
                <a:rect l="0" t="0" r="r" b="b"/>
                <a:pathLst>
                  <a:path w="38" h="46">
                    <a:moveTo>
                      <a:pt x="8" y="10"/>
                    </a:moveTo>
                    <a:cubicBezTo>
                      <a:pt x="0" y="15"/>
                      <a:pt x="2" y="23"/>
                      <a:pt x="1" y="31"/>
                    </a:cubicBezTo>
                    <a:cubicBezTo>
                      <a:pt x="1" y="39"/>
                      <a:pt x="3" y="40"/>
                      <a:pt x="8" y="43"/>
                    </a:cubicBezTo>
                    <a:cubicBezTo>
                      <a:pt x="12" y="46"/>
                      <a:pt x="16" y="46"/>
                      <a:pt x="21" y="43"/>
                    </a:cubicBezTo>
                    <a:cubicBezTo>
                      <a:pt x="26" y="41"/>
                      <a:pt x="26" y="40"/>
                      <a:pt x="27" y="37"/>
                    </a:cubicBezTo>
                    <a:cubicBezTo>
                      <a:pt x="29" y="34"/>
                      <a:pt x="33" y="30"/>
                      <a:pt x="35" y="21"/>
                    </a:cubicBezTo>
                    <a:cubicBezTo>
                      <a:pt x="38" y="11"/>
                      <a:pt x="21" y="0"/>
                      <a:pt x="8" y="10"/>
                    </a:cubicBezTo>
                    <a:close/>
                  </a:path>
                </a:pathLst>
              </a:custGeom>
              <a:solidFill>
                <a:srgbClr val="D7B0C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144" name="Freeform 601"/>
              <p:cNvSpPr>
                <a:spLocks/>
              </p:cNvSpPr>
              <p:nvPr/>
            </p:nvSpPr>
            <p:spPr bwMode="auto">
              <a:xfrm>
                <a:off x="2836" y="2099"/>
                <a:ext cx="95" cy="122"/>
              </a:xfrm>
              <a:custGeom>
                <a:avLst/>
                <a:gdLst>
                  <a:gd name="T0" fmla="*/ 8 w 38"/>
                  <a:gd name="T1" fmla="*/ 10 h 46"/>
                  <a:gd name="T2" fmla="*/ 1 w 38"/>
                  <a:gd name="T3" fmla="*/ 31 h 46"/>
                  <a:gd name="T4" fmla="*/ 8 w 38"/>
                  <a:gd name="T5" fmla="*/ 43 h 46"/>
                  <a:gd name="T6" fmla="*/ 21 w 38"/>
                  <a:gd name="T7" fmla="*/ 43 h 46"/>
                  <a:gd name="T8" fmla="*/ 27 w 38"/>
                  <a:gd name="T9" fmla="*/ 37 h 46"/>
                  <a:gd name="T10" fmla="*/ 35 w 38"/>
                  <a:gd name="T11" fmla="*/ 21 h 46"/>
                  <a:gd name="T12" fmla="*/ 8 w 38"/>
                  <a:gd name="T13" fmla="*/ 10 h 46"/>
                </a:gdLst>
                <a:ahLst/>
                <a:cxnLst>
                  <a:cxn ang="0">
                    <a:pos x="T0" y="T1"/>
                  </a:cxn>
                  <a:cxn ang="0">
                    <a:pos x="T2" y="T3"/>
                  </a:cxn>
                  <a:cxn ang="0">
                    <a:pos x="T4" y="T5"/>
                  </a:cxn>
                  <a:cxn ang="0">
                    <a:pos x="T6" y="T7"/>
                  </a:cxn>
                  <a:cxn ang="0">
                    <a:pos x="T8" y="T9"/>
                  </a:cxn>
                  <a:cxn ang="0">
                    <a:pos x="T10" y="T11"/>
                  </a:cxn>
                  <a:cxn ang="0">
                    <a:pos x="T12" y="T13"/>
                  </a:cxn>
                </a:cxnLst>
                <a:rect l="0" t="0" r="r" b="b"/>
                <a:pathLst>
                  <a:path w="38" h="46">
                    <a:moveTo>
                      <a:pt x="8" y="10"/>
                    </a:moveTo>
                    <a:cubicBezTo>
                      <a:pt x="0" y="15"/>
                      <a:pt x="2" y="23"/>
                      <a:pt x="1" y="31"/>
                    </a:cubicBezTo>
                    <a:cubicBezTo>
                      <a:pt x="1" y="39"/>
                      <a:pt x="3" y="40"/>
                      <a:pt x="8" y="43"/>
                    </a:cubicBezTo>
                    <a:cubicBezTo>
                      <a:pt x="12" y="46"/>
                      <a:pt x="16" y="46"/>
                      <a:pt x="21" y="43"/>
                    </a:cubicBezTo>
                    <a:cubicBezTo>
                      <a:pt x="26" y="41"/>
                      <a:pt x="26" y="40"/>
                      <a:pt x="27" y="37"/>
                    </a:cubicBezTo>
                    <a:cubicBezTo>
                      <a:pt x="29" y="34"/>
                      <a:pt x="33" y="30"/>
                      <a:pt x="35" y="21"/>
                    </a:cubicBezTo>
                    <a:cubicBezTo>
                      <a:pt x="38" y="11"/>
                      <a:pt x="21" y="0"/>
                      <a:pt x="8" y="10"/>
                    </a:cubicBezTo>
                    <a:close/>
                  </a:path>
                </a:pathLst>
              </a:custGeom>
              <a:noFill/>
              <a:ln w="4763" cap="rnd">
                <a:solidFill>
                  <a:srgbClr val="333333"/>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145" name="Freeform 602"/>
              <p:cNvSpPr>
                <a:spLocks/>
              </p:cNvSpPr>
              <p:nvPr/>
            </p:nvSpPr>
            <p:spPr bwMode="auto">
              <a:xfrm>
                <a:off x="2873" y="2141"/>
                <a:ext cx="50" cy="78"/>
              </a:xfrm>
              <a:custGeom>
                <a:avLst/>
                <a:gdLst>
                  <a:gd name="T0" fmla="*/ 19 w 20"/>
                  <a:gd name="T1" fmla="*/ 1 h 29"/>
                  <a:gd name="T2" fmla="*/ 16 w 20"/>
                  <a:gd name="T3" fmla="*/ 10 h 29"/>
                  <a:gd name="T4" fmla="*/ 11 w 20"/>
                  <a:gd name="T5" fmla="*/ 17 h 29"/>
                  <a:gd name="T6" fmla="*/ 8 w 20"/>
                  <a:gd name="T7" fmla="*/ 25 h 29"/>
                  <a:gd name="T8" fmla="*/ 0 w 20"/>
                  <a:gd name="T9" fmla="*/ 28 h 29"/>
                  <a:gd name="T10" fmla="*/ 8 w 20"/>
                  <a:gd name="T11" fmla="*/ 22 h 29"/>
                  <a:gd name="T12" fmla="*/ 9 w 20"/>
                  <a:gd name="T13" fmla="*/ 17 h 29"/>
                  <a:gd name="T14" fmla="*/ 10 w 20"/>
                  <a:gd name="T15" fmla="*/ 13 h 29"/>
                  <a:gd name="T16" fmla="*/ 17 w 20"/>
                  <a:gd name="T17" fmla="*/ 8 h 29"/>
                  <a:gd name="T18" fmla="*/ 18 w 20"/>
                  <a:gd name="T1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9">
                    <a:moveTo>
                      <a:pt x="19" y="1"/>
                    </a:moveTo>
                    <a:cubicBezTo>
                      <a:pt x="20" y="4"/>
                      <a:pt x="18" y="8"/>
                      <a:pt x="16" y="10"/>
                    </a:cubicBezTo>
                    <a:cubicBezTo>
                      <a:pt x="14" y="12"/>
                      <a:pt x="10" y="13"/>
                      <a:pt x="11" y="17"/>
                    </a:cubicBezTo>
                    <a:cubicBezTo>
                      <a:pt x="11" y="20"/>
                      <a:pt x="11" y="23"/>
                      <a:pt x="8" y="25"/>
                    </a:cubicBezTo>
                    <a:cubicBezTo>
                      <a:pt x="6" y="26"/>
                      <a:pt x="2" y="29"/>
                      <a:pt x="0" y="28"/>
                    </a:cubicBezTo>
                    <a:cubicBezTo>
                      <a:pt x="3" y="27"/>
                      <a:pt x="7" y="26"/>
                      <a:pt x="8" y="22"/>
                    </a:cubicBezTo>
                    <a:cubicBezTo>
                      <a:pt x="9" y="21"/>
                      <a:pt x="9" y="19"/>
                      <a:pt x="9" y="17"/>
                    </a:cubicBezTo>
                    <a:cubicBezTo>
                      <a:pt x="9" y="15"/>
                      <a:pt x="8" y="14"/>
                      <a:pt x="10" y="13"/>
                    </a:cubicBezTo>
                    <a:cubicBezTo>
                      <a:pt x="12" y="11"/>
                      <a:pt x="15" y="10"/>
                      <a:pt x="17" y="8"/>
                    </a:cubicBezTo>
                    <a:cubicBezTo>
                      <a:pt x="17" y="6"/>
                      <a:pt x="20" y="1"/>
                      <a:pt x="18" y="0"/>
                    </a:cubicBezTo>
                  </a:path>
                </a:pathLst>
              </a:custGeom>
              <a:solidFill>
                <a:srgbClr val="BF84A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146" name="Freeform 603"/>
              <p:cNvSpPr>
                <a:spLocks/>
              </p:cNvSpPr>
              <p:nvPr/>
            </p:nvSpPr>
            <p:spPr bwMode="auto">
              <a:xfrm>
                <a:off x="2843" y="2133"/>
                <a:ext cx="18" cy="54"/>
              </a:xfrm>
              <a:custGeom>
                <a:avLst/>
                <a:gdLst>
                  <a:gd name="T0" fmla="*/ 7 w 7"/>
                  <a:gd name="T1" fmla="*/ 0 h 20"/>
                  <a:gd name="T2" fmla="*/ 3 w 7"/>
                  <a:gd name="T3" fmla="*/ 3 h 20"/>
                  <a:gd name="T4" fmla="*/ 1 w 7"/>
                  <a:gd name="T5" fmla="*/ 9 h 20"/>
                  <a:gd name="T6" fmla="*/ 0 w 7"/>
                  <a:gd name="T7" fmla="*/ 20 h 20"/>
                  <a:gd name="T8" fmla="*/ 2 w 7"/>
                  <a:gd name="T9" fmla="*/ 13 h 20"/>
                  <a:gd name="T10" fmla="*/ 2 w 7"/>
                  <a:gd name="T11" fmla="*/ 7 h 20"/>
                  <a:gd name="T12" fmla="*/ 4 w 7"/>
                  <a:gd name="T13" fmla="*/ 4 h 20"/>
                  <a:gd name="T14" fmla="*/ 6 w 7"/>
                  <a:gd name="T15" fmla="*/ 1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20">
                    <a:moveTo>
                      <a:pt x="7" y="0"/>
                    </a:moveTo>
                    <a:cubicBezTo>
                      <a:pt x="6" y="1"/>
                      <a:pt x="4" y="2"/>
                      <a:pt x="3" y="3"/>
                    </a:cubicBezTo>
                    <a:cubicBezTo>
                      <a:pt x="2" y="5"/>
                      <a:pt x="1" y="7"/>
                      <a:pt x="1" y="9"/>
                    </a:cubicBezTo>
                    <a:cubicBezTo>
                      <a:pt x="1" y="12"/>
                      <a:pt x="0" y="16"/>
                      <a:pt x="0" y="20"/>
                    </a:cubicBezTo>
                    <a:cubicBezTo>
                      <a:pt x="1" y="18"/>
                      <a:pt x="1" y="15"/>
                      <a:pt x="2" y="13"/>
                    </a:cubicBezTo>
                    <a:cubicBezTo>
                      <a:pt x="2" y="11"/>
                      <a:pt x="2" y="9"/>
                      <a:pt x="2" y="7"/>
                    </a:cubicBezTo>
                    <a:cubicBezTo>
                      <a:pt x="3" y="6"/>
                      <a:pt x="4" y="5"/>
                      <a:pt x="4" y="4"/>
                    </a:cubicBezTo>
                    <a:cubicBezTo>
                      <a:pt x="5" y="3"/>
                      <a:pt x="5" y="2"/>
                      <a:pt x="6" y="1"/>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147" name="Oval 604"/>
              <p:cNvSpPr>
                <a:spLocks noChangeArrowheads="1"/>
              </p:cNvSpPr>
              <p:nvPr/>
            </p:nvSpPr>
            <p:spPr bwMode="auto">
              <a:xfrm>
                <a:off x="2861" y="2112"/>
                <a:ext cx="12" cy="16"/>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148" name="Oval 605"/>
              <p:cNvSpPr>
                <a:spLocks noChangeArrowheads="1"/>
              </p:cNvSpPr>
              <p:nvPr/>
            </p:nvSpPr>
            <p:spPr bwMode="auto">
              <a:xfrm>
                <a:off x="2878" y="2115"/>
                <a:ext cx="3" cy="5"/>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149" name="Oval 606"/>
              <p:cNvSpPr>
                <a:spLocks noChangeArrowheads="1"/>
              </p:cNvSpPr>
              <p:nvPr/>
            </p:nvSpPr>
            <p:spPr bwMode="auto">
              <a:xfrm>
                <a:off x="2851" y="2123"/>
                <a:ext cx="7" cy="8"/>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150" name="Freeform 607"/>
              <p:cNvSpPr>
                <a:spLocks/>
              </p:cNvSpPr>
              <p:nvPr/>
            </p:nvSpPr>
            <p:spPr bwMode="auto">
              <a:xfrm>
                <a:off x="2810" y="2080"/>
                <a:ext cx="138" cy="160"/>
              </a:xfrm>
              <a:custGeom>
                <a:avLst/>
                <a:gdLst>
                  <a:gd name="T0" fmla="*/ 52 w 55"/>
                  <a:gd name="T1" fmla="*/ 27 h 60"/>
                  <a:gd name="T2" fmla="*/ 49 w 55"/>
                  <a:gd name="T3" fmla="*/ 27 h 60"/>
                  <a:gd name="T4" fmla="*/ 49 w 55"/>
                  <a:gd name="T5" fmla="*/ 27 h 60"/>
                  <a:gd name="T6" fmla="*/ 45 w 55"/>
                  <a:gd name="T7" fmla="*/ 12 h 60"/>
                  <a:gd name="T8" fmla="*/ 49 w 55"/>
                  <a:gd name="T9" fmla="*/ 8 h 60"/>
                  <a:gd name="T10" fmla="*/ 46 w 55"/>
                  <a:gd name="T11" fmla="*/ 9 h 60"/>
                  <a:gd name="T12" fmla="*/ 42 w 55"/>
                  <a:gd name="T13" fmla="*/ 10 h 60"/>
                  <a:gd name="T14" fmla="*/ 42 w 55"/>
                  <a:gd name="T15" fmla="*/ 10 h 60"/>
                  <a:gd name="T16" fmla="*/ 30 w 55"/>
                  <a:gd name="T17" fmla="*/ 5 h 60"/>
                  <a:gd name="T18" fmla="*/ 30 w 55"/>
                  <a:gd name="T19" fmla="*/ 2 h 60"/>
                  <a:gd name="T20" fmla="*/ 30 w 55"/>
                  <a:gd name="T21" fmla="*/ 0 h 60"/>
                  <a:gd name="T22" fmla="*/ 29 w 55"/>
                  <a:gd name="T23" fmla="*/ 3 h 60"/>
                  <a:gd name="T24" fmla="*/ 26 w 55"/>
                  <a:gd name="T25" fmla="*/ 5 h 60"/>
                  <a:gd name="T26" fmla="*/ 22 w 55"/>
                  <a:gd name="T27" fmla="*/ 5 h 60"/>
                  <a:gd name="T28" fmla="*/ 21 w 55"/>
                  <a:gd name="T29" fmla="*/ 2 h 60"/>
                  <a:gd name="T30" fmla="*/ 19 w 55"/>
                  <a:gd name="T31" fmla="*/ 1 h 60"/>
                  <a:gd name="T32" fmla="*/ 19 w 55"/>
                  <a:gd name="T33" fmla="*/ 4 h 60"/>
                  <a:gd name="T34" fmla="*/ 17 w 55"/>
                  <a:gd name="T35" fmla="*/ 5 h 60"/>
                  <a:gd name="T36" fmla="*/ 7 w 55"/>
                  <a:gd name="T37" fmla="*/ 10 h 60"/>
                  <a:gd name="T38" fmla="*/ 0 w 55"/>
                  <a:gd name="T39" fmla="*/ 31 h 60"/>
                  <a:gd name="T40" fmla="*/ 8 w 55"/>
                  <a:gd name="T41" fmla="*/ 49 h 60"/>
                  <a:gd name="T42" fmla="*/ 11 w 55"/>
                  <a:gd name="T43" fmla="*/ 52 h 60"/>
                  <a:gd name="T44" fmla="*/ 10 w 55"/>
                  <a:gd name="T45" fmla="*/ 56 h 60"/>
                  <a:gd name="T46" fmla="*/ 12 w 55"/>
                  <a:gd name="T47" fmla="*/ 57 h 60"/>
                  <a:gd name="T48" fmla="*/ 13 w 55"/>
                  <a:gd name="T49" fmla="*/ 55 h 60"/>
                  <a:gd name="T50" fmla="*/ 15 w 55"/>
                  <a:gd name="T51" fmla="*/ 54 h 60"/>
                  <a:gd name="T52" fmla="*/ 15 w 55"/>
                  <a:gd name="T53" fmla="*/ 54 h 60"/>
                  <a:gd name="T54" fmla="*/ 20 w 55"/>
                  <a:gd name="T55" fmla="*/ 55 h 60"/>
                  <a:gd name="T56" fmla="*/ 20 w 55"/>
                  <a:gd name="T57" fmla="*/ 57 h 60"/>
                  <a:gd name="T58" fmla="*/ 21 w 55"/>
                  <a:gd name="T59" fmla="*/ 60 h 60"/>
                  <a:gd name="T60" fmla="*/ 22 w 55"/>
                  <a:gd name="T61" fmla="*/ 58 h 60"/>
                  <a:gd name="T62" fmla="*/ 22 w 55"/>
                  <a:gd name="T63" fmla="*/ 56 h 60"/>
                  <a:gd name="T64" fmla="*/ 28 w 55"/>
                  <a:gd name="T65" fmla="*/ 55 h 60"/>
                  <a:gd name="T66" fmla="*/ 42 w 55"/>
                  <a:gd name="T67" fmla="*/ 45 h 60"/>
                  <a:gd name="T68" fmla="*/ 45 w 55"/>
                  <a:gd name="T69" fmla="*/ 37 h 60"/>
                  <a:gd name="T70" fmla="*/ 47 w 55"/>
                  <a:gd name="T71" fmla="*/ 37 h 60"/>
                  <a:gd name="T72" fmla="*/ 49 w 55"/>
                  <a:gd name="T73" fmla="*/ 36 h 60"/>
                  <a:gd name="T74" fmla="*/ 47 w 55"/>
                  <a:gd name="T75" fmla="*/ 35 h 60"/>
                  <a:gd name="T76" fmla="*/ 47 w 55"/>
                  <a:gd name="T77" fmla="*/ 34 h 60"/>
                  <a:gd name="T78" fmla="*/ 47 w 55"/>
                  <a:gd name="T79" fmla="*/ 33 h 60"/>
                  <a:gd name="T80" fmla="*/ 47 w 55"/>
                  <a:gd name="T81" fmla="*/ 32 h 60"/>
                  <a:gd name="T82" fmla="*/ 51 w 55"/>
                  <a:gd name="T83" fmla="*/ 30 h 60"/>
                  <a:gd name="T84" fmla="*/ 54 w 55"/>
                  <a:gd name="T85" fmla="*/ 28 h 60"/>
                  <a:gd name="T86" fmla="*/ 52 w 55"/>
                  <a:gd name="T87" fmla="*/ 2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 h="60">
                    <a:moveTo>
                      <a:pt x="52" y="27"/>
                    </a:moveTo>
                    <a:cubicBezTo>
                      <a:pt x="51" y="28"/>
                      <a:pt x="49" y="28"/>
                      <a:pt x="49" y="27"/>
                    </a:cubicBezTo>
                    <a:cubicBezTo>
                      <a:pt x="49" y="27"/>
                      <a:pt x="49" y="27"/>
                      <a:pt x="49" y="27"/>
                    </a:cubicBezTo>
                    <a:cubicBezTo>
                      <a:pt x="49" y="22"/>
                      <a:pt x="48" y="14"/>
                      <a:pt x="45" y="12"/>
                    </a:cubicBezTo>
                    <a:cubicBezTo>
                      <a:pt x="43" y="10"/>
                      <a:pt x="50" y="9"/>
                      <a:pt x="49" y="8"/>
                    </a:cubicBezTo>
                    <a:cubicBezTo>
                      <a:pt x="48" y="7"/>
                      <a:pt x="47" y="8"/>
                      <a:pt x="46" y="9"/>
                    </a:cubicBezTo>
                    <a:cubicBezTo>
                      <a:pt x="44" y="10"/>
                      <a:pt x="44" y="10"/>
                      <a:pt x="42" y="10"/>
                    </a:cubicBezTo>
                    <a:cubicBezTo>
                      <a:pt x="42" y="10"/>
                      <a:pt x="42" y="10"/>
                      <a:pt x="42" y="10"/>
                    </a:cubicBezTo>
                    <a:cubicBezTo>
                      <a:pt x="39" y="8"/>
                      <a:pt x="35" y="6"/>
                      <a:pt x="30" y="5"/>
                    </a:cubicBezTo>
                    <a:cubicBezTo>
                      <a:pt x="28" y="5"/>
                      <a:pt x="30" y="3"/>
                      <a:pt x="30" y="2"/>
                    </a:cubicBezTo>
                    <a:cubicBezTo>
                      <a:pt x="30" y="1"/>
                      <a:pt x="31" y="1"/>
                      <a:pt x="30" y="0"/>
                    </a:cubicBezTo>
                    <a:cubicBezTo>
                      <a:pt x="29" y="0"/>
                      <a:pt x="29" y="1"/>
                      <a:pt x="29" y="3"/>
                    </a:cubicBezTo>
                    <a:cubicBezTo>
                      <a:pt x="28" y="4"/>
                      <a:pt x="27" y="5"/>
                      <a:pt x="26" y="5"/>
                    </a:cubicBezTo>
                    <a:cubicBezTo>
                      <a:pt x="22" y="5"/>
                      <a:pt x="22" y="5"/>
                      <a:pt x="22" y="5"/>
                    </a:cubicBezTo>
                    <a:cubicBezTo>
                      <a:pt x="20" y="5"/>
                      <a:pt x="21" y="3"/>
                      <a:pt x="21" y="2"/>
                    </a:cubicBezTo>
                    <a:cubicBezTo>
                      <a:pt x="21" y="2"/>
                      <a:pt x="20" y="1"/>
                      <a:pt x="19" y="1"/>
                    </a:cubicBezTo>
                    <a:cubicBezTo>
                      <a:pt x="19" y="2"/>
                      <a:pt x="19" y="3"/>
                      <a:pt x="19" y="4"/>
                    </a:cubicBezTo>
                    <a:cubicBezTo>
                      <a:pt x="19" y="5"/>
                      <a:pt x="18" y="5"/>
                      <a:pt x="17" y="5"/>
                    </a:cubicBezTo>
                    <a:cubicBezTo>
                      <a:pt x="17" y="5"/>
                      <a:pt x="11" y="7"/>
                      <a:pt x="7" y="10"/>
                    </a:cubicBezTo>
                    <a:cubicBezTo>
                      <a:pt x="1" y="16"/>
                      <a:pt x="0" y="26"/>
                      <a:pt x="0" y="31"/>
                    </a:cubicBezTo>
                    <a:cubicBezTo>
                      <a:pt x="1" y="36"/>
                      <a:pt x="6" y="46"/>
                      <a:pt x="8" y="49"/>
                    </a:cubicBezTo>
                    <a:cubicBezTo>
                      <a:pt x="9" y="50"/>
                      <a:pt x="11" y="50"/>
                      <a:pt x="11" y="52"/>
                    </a:cubicBezTo>
                    <a:cubicBezTo>
                      <a:pt x="11" y="53"/>
                      <a:pt x="11" y="54"/>
                      <a:pt x="10" y="56"/>
                    </a:cubicBezTo>
                    <a:cubicBezTo>
                      <a:pt x="10" y="58"/>
                      <a:pt x="11" y="58"/>
                      <a:pt x="12" y="57"/>
                    </a:cubicBezTo>
                    <a:cubicBezTo>
                      <a:pt x="12" y="57"/>
                      <a:pt x="12" y="56"/>
                      <a:pt x="13" y="55"/>
                    </a:cubicBezTo>
                    <a:cubicBezTo>
                      <a:pt x="13" y="53"/>
                      <a:pt x="13" y="53"/>
                      <a:pt x="15" y="54"/>
                    </a:cubicBezTo>
                    <a:cubicBezTo>
                      <a:pt x="15" y="54"/>
                      <a:pt x="15" y="54"/>
                      <a:pt x="15" y="54"/>
                    </a:cubicBezTo>
                    <a:cubicBezTo>
                      <a:pt x="17" y="54"/>
                      <a:pt x="18" y="55"/>
                      <a:pt x="20" y="55"/>
                    </a:cubicBezTo>
                    <a:cubicBezTo>
                      <a:pt x="20" y="56"/>
                      <a:pt x="20" y="56"/>
                      <a:pt x="20" y="57"/>
                    </a:cubicBezTo>
                    <a:cubicBezTo>
                      <a:pt x="20" y="58"/>
                      <a:pt x="20" y="60"/>
                      <a:pt x="21" y="60"/>
                    </a:cubicBezTo>
                    <a:cubicBezTo>
                      <a:pt x="22" y="60"/>
                      <a:pt x="22" y="59"/>
                      <a:pt x="22" y="58"/>
                    </a:cubicBezTo>
                    <a:cubicBezTo>
                      <a:pt x="22" y="57"/>
                      <a:pt x="22" y="56"/>
                      <a:pt x="22" y="56"/>
                    </a:cubicBezTo>
                    <a:cubicBezTo>
                      <a:pt x="24" y="56"/>
                      <a:pt x="26" y="56"/>
                      <a:pt x="28" y="55"/>
                    </a:cubicBezTo>
                    <a:cubicBezTo>
                      <a:pt x="37" y="54"/>
                      <a:pt x="39" y="51"/>
                      <a:pt x="42" y="45"/>
                    </a:cubicBezTo>
                    <a:cubicBezTo>
                      <a:pt x="43" y="41"/>
                      <a:pt x="44" y="39"/>
                      <a:pt x="45" y="37"/>
                    </a:cubicBezTo>
                    <a:cubicBezTo>
                      <a:pt x="46" y="36"/>
                      <a:pt x="47" y="36"/>
                      <a:pt x="47" y="37"/>
                    </a:cubicBezTo>
                    <a:cubicBezTo>
                      <a:pt x="48" y="37"/>
                      <a:pt x="49" y="37"/>
                      <a:pt x="49" y="36"/>
                    </a:cubicBezTo>
                    <a:cubicBezTo>
                      <a:pt x="49" y="35"/>
                      <a:pt x="48" y="35"/>
                      <a:pt x="47" y="35"/>
                    </a:cubicBezTo>
                    <a:cubicBezTo>
                      <a:pt x="47" y="35"/>
                      <a:pt x="46" y="35"/>
                      <a:pt x="47" y="34"/>
                    </a:cubicBezTo>
                    <a:cubicBezTo>
                      <a:pt x="47" y="34"/>
                      <a:pt x="47" y="33"/>
                      <a:pt x="47" y="33"/>
                    </a:cubicBezTo>
                    <a:cubicBezTo>
                      <a:pt x="47" y="33"/>
                      <a:pt x="47" y="33"/>
                      <a:pt x="47" y="32"/>
                    </a:cubicBezTo>
                    <a:cubicBezTo>
                      <a:pt x="48" y="31"/>
                      <a:pt x="49" y="30"/>
                      <a:pt x="51" y="30"/>
                    </a:cubicBezTo>
                    <a:cubicBezTo>
                      <a:pt x="53" y="30"/>
                      <a:pt x="54" y="31"/>
                      <a:pt x="54" y="28"/>
                    </a:cubicBezTo>
                    <a:cubicBezTo>
                      <a:pt x="55" y="26"/>
                      <a:pt x="54" y="27"/>
                      <a:pt x="52" y="27"/>
                    </a:cubicBezTo>
                    <a:close/>
                  </a:path>
                </a:pathLst>
              </a:custGeom>
              <a:noFill/>
              <a:ln w="7938" cap="rnd">
                <a:solidFill>
                  <a:srgbClr val="333333"/>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grpSp>
        <p:grpSp>
          <p:nvGrpSpPr>
            <p:cNvPr id="12" name="Group 608"/>
            <p:cNvGrpSpPr>
              <a:grpSpLocks/>
            </p:cNvGrpSpPr>
            <p:nvPr/>
          </p:nvGrpSpPr>
          <p:grpSpPr bwMode="auto">
            <a:xfrm>
              <a:off x="1695450" y="2455863"/>
              <a:ext cx="234950" cy="238125"/>
              <a:chOff x="2803" y="2089"/>
              <a:chExt cx="148" cy="150"/>
            </a:xfrm>
          </p:grpSpPr>
          <p:sp>
            <p:nvSpPr>
              <p:cNvPr id="125" name="Freeform 609"/>
              <p:cNvSpPr>
                <a:spLocks/>
              </p:cNvSpPr>
              <p:nvPr/>
            </p:nvSpPr>
            <p:spPr bwMode="auto">
              <a:xfrm>
                <a:off x="2803" y="2089"/>
                <a:ext cx="148" cy="150"/>
              </a:xfrm>
              <a:custGeom>
                <a:avLst/>
                <a:gdLst>
                  <a:gd name="T0" fmla="*/ 2 w 59"/>
                  <a:gd name="T1" fmla="*/ 22 h 56"/>
                  <a:gd name="T2" fmla="*/ 12 w 59"/>
                  <a:gd name="T3" fmla="*/ 40 h 56"/>
                  <a:gd name="T4" fmla="*/ 21 w 59"/>
                  <a:gd name="T5" fmla="*/ 43 h 56"/>
                  <a:gd name="T6" fmla="*/ 28 w 59"/>
                  <a:gd name="T7" fmla="*/ 49 h 56"/>
                  <a:gd name="T8" fmla="*/ 56 w 59"/>
                  <a:gd name="T9" fmla="*/ 18 h 56"/>
                  <a:gd name="T10" fmla="*/ 20 w 59"/>
                  <a:gd name="T11" fmla="*/ 3 h 56"/>
                  <a:gd name="T12" fmla="*/ 6 w 59"/>
                  <a:gd name="T13" fmla="*/ 7 h 56"/>
                  <a:gd name="T14" fmla="*/ 2 w 59"/>
                  <a:gd name="T15" fmla="*/ 22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56">
                    <a:moveTo>
                      <a:pt x="2" y="22"/>
                    </a:moveTo>
                    <a:cubicBezTo>
                      <a:pt x="6" y="28"/>
                      <a:pt x="5" y="35"/>
                      <a:pt x="12" y="40"/>
                    </a:cubicBezTo>
                    <a:cubicBezTo>
                      <a:pt x="15" y="42"/>
                      <a:pt x="18" y="42"/>
                      <a:pt x="21" y="43"/>
                    </a:cubicBezTo>
                    <a:cubicBezTo>
                      <a:pt x="24" y="45"/>
                      <a:pt x="25" y="48"/>
                      <a:pt x="28" y="49"/>
                    </a:cubicBezTo>
                    <a:cubicBezTo>
                      <a:pt x="44" y="56"/>
                      <a:pt x="59" y="31"/>
                      <a:pt x="56" y="18"/>
                    </a:cubicBezTo>
                    <a:cubicBezTo>
                      <a:pt x="52" y="0"/>
                      <a:pt x="32" y="6"/>
                      <a:pt x="20" y="3"/>
                    </a:cubicBezTo>
                    <a:cubicBezTo>
                      <a:pt x="14" y="2"/>
                      <a:pt x="10" y="1"/>
                      <a:pt x="6" y="7"/>
                    </a:cubicBezTo>
                    <a:cubicBezTo>
                      <a:pt x="4" y="10"/>
                      <a:pt x="0" y="18"/>
                      <a:pt x="2" y="22"/>
                    </a:cubicBezTo>
                    <a:close/>
                  </a:path>
                </a:pathLst>
              </a:custGeom>
              <a:solidFill>
                <a:srgbClr val="FEE36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126" name="Freeform 610"/>
              <p:cNvSpPr>
                <a:spLocks/>
              </p:cNvSpPr>
              <p:nvPr/>
            </p:nvSpPr>
            <p:spPr bwMode="auto">
              <a:xfrm>
                <a:off x="2856" y="2105"/>
                <a:ext cx="82" cy="102"/>
              </a:xfrm>
              <a:custGeom>
                <a:avLst/>
                <a:gdLst>
                  <a:gd name="T0" fmla="*/ 0 w 33"/>
                  <a:gd name="T1" fmla="*/ 32 h 38"/>
                  <a:gd name="T2" fmla="*/ 11 w 33"/>
                  <a:gd name="T3" fmla="*/ 37 h 38"/>
                  <a:gd name="T4" fmla="*/ 24 w 33"/>
                  <a:gd name="T5" fmla="*/ 30 h 38"/>
                  <a:gd name="T6" fmla="*/ 30 w 33"/>
                  <a:gd name="T7" fmla="*/ 11 h 38"/>
                  <a:gd name="T8" fmla="*/ 23 w 33"/>
                  <a:gd name="T9" fmla="*/ 1 h 38"/>
                  <a:gd name="T10" fmla="*/ 8 w 33"/>
                  <a:gd name="T11" fmla="*/ 2 h 38"/>
                  <a:gd name="T12" fmla="*/ 18 w 33"/>
                  <a:gd name="T13" fmla="*/ 13 h 38"/>
                  <a:gd name="T14" fmla="*/ 4 w 33"/>
                  <a:gd name="T15" fmla="*/ 27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38">
                    <a:moveTo>
                      <a:pt x="0" y="32"/>
                    </a:moveTo>
                    <a:cubicBezTo>
                      <a:pt x="4" y="35"/>
                      <a:pt x="6" y="38"/>
                      <a:pt x="11" y="37"/>
                    </a:cubicBezTo>
                    <a:cubicBezTo>
                      <a:pt x="16" y="37"/>
                      <a:pt x="21" y="34"/>
                      <a:pt x="24" y="30"/>
                    </a:cubicBezTo>
                    <a:cubicBezTo>
                      <a:pt x="30" y="25"/>
                      <a:pt x="33" y="19"/>
                      <a:pt x="30" y="11"/>
                    </a:cubicBezTo>
                    <a:cubicBezTo>
                      <a:pt x="29" y="7"/>
                      <a:pt x="27" y="2"/>
                      <a:pt x="23" y="1"/>
                    </a:cubicBezTo>
                    <a:cubicBezTo>
                      <a:pt x="18" y="0"/>
                      <a:pt x="12" y="0"/>
                      <a:pt x="8" y="2"/>
                    </a:cubicBezTo>
                    <a:cubicBezTo>
                      <a:pt x="14" y="4"/>
                      <a:pt x="19" y="6"/>
                      <a:pt x="18" y="13"/>
                    </a:cubicBezTo>
                    <a:cubicBezTo>
                      <a:pt x="18" y="22"/>
                      <a:pt x="12" y="26"/>
                      <a:pt x="4" y="27"/>
                    </a:cubicBezTo>
                  </a:path>
                </a:pathLst>
              </a:custGeom>
              <a:solidFill>
                <a:srgbClr val="FFCE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127" name="Freeform 611"/>
              <p:cNvSpPr>
                <a:spLocks/>
              </p:cNvSpPr>
              <p:nvPr/>
            </p:nvSpPr>
            <p:spPr bwMode="auto">
              <a:xfrm>
                <a:off x="2828" y="2111"/>
                <a:ext cx="98" cy="90"/>
              </a:xfrm>
              <a:custGeom>
                <a:avLst/>
                <a:gdLst>
                  <a:gd name="T0" fmla="*/ 7 w 39"/>
                  <a:gd name="T1" fmla="*/ 3 h 34"/>
                  <a:gd name="T2" fmla="*/ 9 w 39"/>
                  <a:gd name="T3" fmla="*/ 29 h 34"/>
                  <a:gd name="T4" fmla="*/ 23 w 39"/>
                  <a:gd name="T5" fmla="*/ 31 h 34"/>
                  <a:gd name="T6" fmla="*/ 34 w 39"/>
                  <a:gd name="T7" fmla="*/ 19 h 34"/>
                  <a:gd name="T8" fmla="*/ 26 w 39"/>
                  <a:gd name="T9" fmla="*/ 1 h 34"/>
                  <a:gd name="T10" fmla="*/ 16 w 39"/>
                  <a:gd name="T11" fmla="*/ 2 h 34"/>
                  <a:gd name="T12" fmla="*/ 7 w 39"/>
                  <a:gd name="T13" fmla="*/ 3 h 34"/>
                </a:gdLst>
                <a:ahLst/>
                <a:cxnLst>
                  <a:cxn ang="0">
                    <a:pos x="T0" y="T1"/>
                  </a:cxn>
                  <a:cxn ang="0">
                    <a:pos x="T2" y="T3"/>
                  </a:cxn>
                  <a:cxn ang="0">
                    <a:pos x="T4" y="T5"/>
                  </a:cxn>
                  <a:cxn ang="0">
                    <a:pos x="T6" y="T7"/>
                  </a:cxn>
                  <a:cxn ang="0">
                    <a:pos x="T8" y="T9"/>
                  </a:cxn>
                  <a:cxn ang="0">
                    <a:pos x="T10" y="T11"/>
                  </a:cxn>
                  <a:cxn ang="0">
                    <a:pos x="T12" y="T13"/>
                  </a:cxn>
                </a:cxnLst>
                <a:rect l="0" t="0" r="r" b="b"/>
                <a:pathLst>
                  <a:path w="39" h="34">
                    <a:moveTo>
                      <a:pt x="7" y="3"/>
                    </a:moveTo>
                    <a:cubicBezTo>
                      <a:pt x="0" y="9"/>
                      <a:pt x="2" y="24"/>
                      <a:pt x="9" y="29"/>
                    </a:cubicBezTo>
                    <a:cubicBezTo>
                      <a:pt x="13" y="32"/>
                      <a:pt x="18" y="34"/>
                      <a:pt x="23" y="31"/>
                    </a:cubicBezTo>
                    <a:cubicBezTo>
                      <a:pt x="28" y="29"/>
                      <a:pt x="32" y="24"/>
                      <a:pt x="34" y="19"/>
                    </a:cubicBezTo>
                    <a:cubicBezTo>
                      <a:pt x="39" y="11"/>
                      <a:pt x="34" y="4"/>
                      <a:pt x="26" y="1"/>
                    </a:cubicBezTo>
                    <a:cubicBezTo>
                      <a:pt x="22" y="0"/>
                      <a:pt x="20" y="1"/>
                      <a:pt x="16" y="2"/>
                    </a:cubicBezTo>
                    <a:cubicBezTo>
                      <a:pt x="13" y="2"/>
                      <a:pt x="11" y="1"/>
                      <a:pt x="7" y="3"/>
                    </a:cubicBezTo>
                    <a:close/>
                  </a:path>
                </a:pathLst>
              </a:custGeom>
              <a:solidFill>
                <a:srgbClr val="B63B6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128" name="Freeform 612"/>
              <p:cNvSpPr>
                <a:spLocks/>
              </p:cNvSpPr>
              <p:nvPr/>
            </p:nvSpPr>
            <p:spPr bwMode="auto">
              <a:xfrm>
                <a:off x="2856" y="2113"/>
                <a:ext cx="85" cy="104"/>
              </a:xfrm>
              <a:custGeom>
                <a:avLst/>
                <a:gdLst>
                  <a:gd name="T0" fmla="*/ 0 w 34"/>
                  <a:gd name="T1" fmla="*/ 32 h 39"/>
                  <a:gd name="T2" fmla="*/ 14 w 34"/>
                  <a:gd name="T3" fmla="*/ 39 h 39"/>
                  <a:gd name="T4" fmla="*/ 28 w 34"/>
                  <a:gd name="T5" fmla="*/ 29 h 39"/>
                  <a:gd name="T6" fmla="*/ 34 w 34"/>
                  <a:gd name="T7" fmla="*/ 12 h 39"/>
                  <a:gd name="T8" fmla="*/ 32 w 34"/>
                  <a:gd name="T9" fmla="*/ 3 h 39"/>
                  <a:gd name="T10" fmla="*/ 26 w 34"/>
                  <a:gd name="T11" fmla="*/ 0 h 39"/>
                  <a:gd name="T12" fmla="*/ 29 w 34"/>
                  <a:gd name="T13" fmla="*/ 13 h 39"/>
                  <a:gd name="T14" fmla="*/ 26 w 34"/>
                  <a:gd name="T15" fmla="*/ 22 h 39"/>
                  <a:gd name="T16" fmla="*/ 21 w 34"/>
                  <a:gd name="T17" fmla="*/ 26 h 39"/>
                  <a:gd name="T18" fmla="*/ 11 w 34"/>
                  <a:gd name="T19" fmla="*/ 33 h 39"/>
                  <a:gd name="T20" fmla="*/ 6 w 34"/>
                  <a:gd name="T21" fmla="*/ 32 h 39"/>
                  <a:gd name="T22" fmla="*/ 0 w 34"/>
                  <a:gd name="T23"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39">
                    <a:moveTo>
                      <a:pt x="0" y="32"/>
                    </a:moveTo>
                    <a:cubicBezTo>
                      <a:pt x="5" y="35"/>
                      <a:pt x="8" y="39"/>
                      <a:pt x="14" y="39"/>
                    </a:cubicBezTo>
                    <a:cubicBezTo>
                      <a:pt x="20" y="39"/>
                      <a:pt x="25" y="34"/>
                      <a:pt x="28" y="29"/>
                    </a:cubicBezTo>
                    <a:cubicBezTo>
                      <a:pt x="32" y="23"/>
                      <a:pt x="34" y="19"/>
                      <a:pt x="34" y="12"/>
                    </a:cubicBezTo>
                    <a:cubicBezTo>
                      <a:pt x="34" y="10"/>
                      <a:pt x="33" y="6"/>
                      <a:pt x="32" y="3"/>
                    </a:cubicBezTo>
                    <a:cubicBezTo>
                      <a:pt x="30" y="0"/>
                      <a:pt x="29" y="1"/>
                      <a:pt x="26" y="0"/>
                    </a:cubicBezTo>
                    <a:cubicBezTo>
                      <a:pt x="29" y="4"/>
                      <a:pt x="30" y="8"/>
                      <a:pt x="29" y="13"/>
                    </a:cubicBezTo>
                    <a:cubicBezTo>
                      <a:pt x="29" y="16"/>
                      <a:pt x="28" y="20"/>
                      <a:pt x="26" y="22"/>
                    </a:cubicBezTo>
                    <a:cubicBezTo>
                      <a:pt x="25" y="24"/>
                      <a:pt x="23" y="25"/>
                      <a:pt x="21" y="26"/>
                    </a:cubicBezTo>
                    <a:cubicBezTo>
                      <a:pt x="18" y="31"/>
                      <a:pt x="17" y="33"/>
                      <a:pt x="11" y="33"/>
                    </a:cubicBezTo>
                    <a:cubicBezTo>
                      <a:pt x="9" y="33"/>
                      <a:pt x="8" y="32"/>
                      <a:pt x="6" y="32"/>
                    </a:cubicBezTo>
                    <a:cubicBezTo>
                      <a:pt x="4" y="32"/>
                      <a:pt x="1" y="33"/>
                      <a:pt x="0" y="31"/>
                    </a:cubicBezTo>
                  </a:path>
                </a:pathLst>
              </a:custGeom>
              <a:solidFill>
                <a:srgbClr val="FFCE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129" name="Freeform 613"/>
              <p:cNvSpPr>
                <a:spLocks/>
              </p:cNvSpPr>
              <p:nvPr/>
            </p:nvSpPr>
            <p:spPr bwMode="auto">
              <a:xfrm>
                <a:off x="2823" y="2172"/>
                <a:ext cx="58" cy="43"/>
              </a:xfrm>
              <a:custGeom>
                <a:avLst/>
                <a:gdLst>
                  <a:gd name="T0" fmla="*/ 0 w 23"/>
                  <a:gd name="T1" fmla="*/ 0 h 16"/>
                  <a:gd name="T2" fmla="*/ 9 w 23"/>
                  <a:gd name="T3" fmla="*/ 9 h 16"/>
                  <a:gd name="T4" fmla="*/ 23 w 23"/>
                  <a:gd name="T5" fmla="*/ 16 h 16"/>
                  <a:gd name="T6" fmla="*/ 11 w 23"/>
                  <a:gd name="T7" fmla="*/ 8 h 16"/>
                  <a:gd name="T8" fmla="*/ 0 w 23"/>
                  <a:gd name="T9" fmla="*/ 0 h 16"/>
                </a:gdLst>
                <a:ahLst/>
                <a:cxnLst>
                  <a:cxn ang="0">
                    <a:pos x="T0" y="T1"/>
                  </a:cxn>
                  <a:cxn ang="0">
                    <a:pos x="T2" y="T3"/>
                  </a:cxn>
                  <a:cxn ang="0">
                    <a:pos x="T4" y="T5"/>
                  </a:cxn>
                  <a:cxn ang="0">
                    <a:pos x="T6" y="T7"/>
                  </a:cxn>
                  <a:cxn ang="0">
                    <a:pos x="T8" y="T9"/>
                  </a:cxn>
                </a:cxnLst>
                <a:rect l="0" t="0" r="r" b="b"/>
                <a:pathLst>
                  <a:path w="23" h="16">
                    <a:moveTo>
                      <a:pt x="0" y="0"/>
                    </a:moveTo>
                    <a:cubicBezTo>
                      <a:pt x="1" y="5"/>
                      <a:pt x="4" y="7"/>
                      <a:pt x="9" y="9"/>
                    </a:cubicBezTo>
                    <a:cubicBezTo>
                      <a:pt x="13" y="11"/>
                      <a:pt x="20" y="13"/>
                      <a:pt x="23" y="16"/>
                    </a:cubicBezTo>
                    <a:cubicBezTo>
                      <a:pt x="20" y="12"/>
                      <a:pt x="15" y="10"/>
                      <a:pt x="11" y="8"/>
                    </a:cubicBezTo>
                    <a:cubicBezTo>
                      <a:pt x="6" y="7"/>
                      <a:pt x="2" y="4"/>
                      <a:pt x="0" y="0"/>
                    </a:cubicBezTo>
                  </a:path>
                </a:pathLst>
              </a:custGeom>
              <a:solidFill>
                <a:srgbClr val="FFCE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130" name="Freeform 614"/>
              <p:cNvSpPr>
                <a:spLocks/>
              </p:cNvSpPr>
              <p:nvPr/>
            </p:nvSpPr>
            <p:spPr bwMode="auto">
              <a:xfrm>
                <a:off x="2866" y="2153"/>
                <a:ext cx="75" cy="67"/>
              </a:xfrm>
              <a:custGeom>
                <a:avLst/>
                <a:gdLst>
                  <a:gd name="T0" fmla="*/ 0 w 30"/>
                  <a:gd name="T1" fmla="*/ 20 h 25"/>
                  <a:gd name="T2" fmla="*/ 9 w 30"/>
                  <a:gd name="T3" fmla="*/ 25 h 25"/>
                  <a:gd name="T4" fmla="*/ 30 w 30"/>
                  <a:gd name="T5" fmla="*/ 0 h 25"/>
                  <a:gd name="T6" fmla="*/ 15 w 30"/>
                  <a:gd name="T7" fmla="*/ 20 h 25"/>
                  <a:gd name="T8" fmla="*/ 4 w 30"/>
                  <a:gd name="T9" fmla="*/ 22 h 25"/>
                  <a:gd name="T10" fmla="*/ 0 w 30"/>
                  <a:gd name="T11" fmla="*/ 20 h 25"/>
                </a:gdLst>
                <a:ahLst/>
                <a:cxnLst>
                  <a:cxn ang="0">
                    <a:pos x="T0" y="T1"/>
                  </a:cxn>
                  <a:cxn ang="0">
                    <a:pos x="T2" y="T3"/>
                  </a:cxn>
                  <a:cxn ang="0">
                    <a:pos x="T4" y="T5"/>
                  </a:cxn>
                  <a:cxn ang="0">
                    <a:pos x="T6" y="T7"/>
                  </a:cxn>
                  <a:cxn ang="0">
                    <a:pos x="T8" y="T9"/>
                  </a:cxn>
                  <a:cxn ang="0">
                    <a:pos x="T10" y="T11"/>
                  </a:cxn>
                </a:cxnLst>
                <a:rect l="0" t="0" r="r" b="b"/>
                <a:pathLst>
                  <a:path w="30" h="25">
                    <a:moveTo>
                      <a:pt x="0" y="20"/>
                    </a:moveTo>
                    <a:cubicBezTo>
                      <a:pt x="2" y="22"/>
                      <a:pt x="4" y="25"/>
                      <a:pt x="9" y="25"/>
                    </a:cubicBezTo>
                    <a:cubicBezTo>
                      <a:pt x="14" y="24"/>
                      <a:pt x="28" y="18"/>
                      <a:pt x="30" y="0"/>
                    </a:cubicBezTo>
                    <a:cubicBezTo>
                      <a:pt x="29" y="2"/>
                      <a:pt x="24" y="16"/>
                      <a:pt x="15" y="20"/>
                    </a:cubicBezTo>
                    <a:cubicBezTo>
                      <a:pt x="7" y="24"/>
                      <a:pt x="5" y="23"/>
                      <a:pt x="4" y="22"/>
                    </a:cubicBezTo>
                    <a:cubicBezTo>
                      <a:pt x="2" y="21"/>
                      <a:pt x="0" y="20"/>
                      <a:pt x="0" y="20"/>
                    </a:cubicBezTo>
                    <a:close/>
                  </a:path>
                </a:pathLst>
              </a:custGeom>
              <a:solidFill>
                <a:srgbClr val="FFA8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131" name="Freeform 615"/>
              <p:cNvSpPr>
                <a:spLocks/>
              </p:cNvSpPr>
              <p:nvPr/>
            </p:nvSpPr>
            <p:spPr bwMode="auto">
              <a:xfrm>
                <a:off x="2810" y="2092"/>
                <a:ext cx="51" cy="67"/>
              </a:xfrm>
              <a:custGeom>
                <a:avLst/>
                <a:gdLst>
                  <a:gd name="T0" fmla="*/ 20 w 20"/>
                  <a:gd name="T1" fmla="*/ 4 h 25"/>
                  <a:gd name="T2" fmla="*/ 5 w 20"/>
                  <a:gd name="T3" fmla="*/ 7 h 25"/>
                  <a:gd name="T4" fmla="*/ 1 w 20"/>
                  <a:gd name="T5" fmla="*/ 15 h 25"/>
                  <a:gd name="T6" fmla="*/ 4 w 20"/>
                  <a:gd name="T7" fmla="*/ 25 h 25"/>
                  <a:gd name="T8" fmla="*/ 4 w 20"/>
                  <a:gd name="T9" fmla="*/ 15 h 25"/>
                  <a:gd name="T10" fmla="*/ 6 w 20"/>
                  <a:gd name="T11" fmla="*/ 12 h 25"/>
                  <a:gd name="T12" fmla="*/ 8 w 20"/>
                  <a:gd name="T13" fmla="*/ 7 h 25"/>
                  <a:gd name="T14" fmla="*/ 13 w 20"/>
                  <a:gd name="T15" fmla="*/ 4 h 25"/>
                  <a:gd name="T16" fmla="*/ 20 w 20"/>
                  <a:gd name="T17"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5">
                    <a:moveTo>
                      <a:pt x="20" y="4"/>
                    </a:moveTo>
                    <a:cubicBezTo>
                      <a:pt x="14" y="4"/>
                      <a:pt x="8" y="0"/>
                      <a:pt x="5" y="7"/>
                    </a:cubicBezTo>
                    <a:cubicBezTo>
                      <a:pt x="3" y="9"/>
                      <a:pt x="2" y="12"/>
                      <a:pt x="1" y="15"/>
                    </a:cubicBezTo>
                    <a:cubicBezTo>
                      <a:pt x="0" y="19"/>
                      <a:pt x="2" y="22"/>
                      <a:pt x="4" y="25"/>
                    </a:cubicBezTo>
                    <a:cubicBezTo>
                      <a:pt x="4" y="22"/>
                      <a:pt x="3" y="18"/>
                      <a:pt x="4" y="15"/>
                    </a:cubicBezTo>
                    <a:cubicBezTo>
                      <a:pt x="5" y="14"/>
                      <a:pt x="6" y="13"/>
                      <a:pt x="6" y="12"/>
                    </a:cubicBezTo>
                    <a:cubicBezTo>
                      <a:pt x="7" y="10"/>
                      <a:pt x="7" y="9"/>
                      <a:pt x="8" y="7"/>
                    </a:cubicBezTo>
                    <a:cubicBezTo>
                      <a:pt x="10" y="6"/>
                      <a:pt x="11" y="4"/>
                      <a:pt x="13" y="4"/>
                    </a:cubicBezTo>
                    <a:cubicBezTo>
                      <a:pt x="16" y="4"/>
                      <a:pt x="18" y="4"/>
                      <a:pt x="20" y="4"/>
                    </a:cubicBezTo>
                  </a:path>
                </a:pathLst>
              </a:custGeom>
              <a:solidFill>
                <a:srgbClr val="FFF4C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132" name="Freeform 616"/>
              <p:cNvSpPr>
                <a:spLocks/>
              </p:cNvSpPr>
              <p:nvPr/>
            </p:nvSpPr>
            <p:spPr bwMode="auto">
              <a:xfrm>
                <a:off x="2808" y="2097"/>
                <a:ext cx="28" cy="48"/>
              </a:xfrm>
              <a:custGeom>
                <a:avLst/>
                <a:gdLst>
                  <a:gd name="T0" fmla="*/ 3 w 11"/>
                  <a:gd name="T1" fmla="*/ 18 h 18"/>
                  <a:gd name="T2" fmla="*/ 4 w 11"/>
                  <a:gd name="T3" fmla="*/ 9 h 18"/>
                  <a:gd name="T4" fmla="*/ 11 w 11"/>
                  <a:gd name="T5" fmla="*/ 2 h 18"/>
                  <a:gd name="T6" fmla="*/ 6 w 11"/>
                  <a:gd name="T7" fmla="*/ 8 h 18"/>
                  <a:gd name="T8" fmla="*/ 4 w 11"/>
                  <a:gd name="T9" fmla="*/ 11 h 18"/>
                  <a:gd name="T10" fmla="*/ 2 w 11"/>
                  <a:gd name="T11" fmla="*/ 14 h 18"/>
                </a:gdLst>
                <a:ahLst/>
                <a:cxnLst>
                  <a:cxn ang="0">
                    <a:pos x="T0" y="T1"/>
                  </a:cxn>
                  <a:cxn ang="0">
                    <a:pos x="T2" y="T3"/>
                  </a:cxn>
                  <a:cxn ang="0">
                    <a:pos x="T4" y="T5"/>
                  </a:cxn>
                  <a:cxn ang="0">
                    <a:pos x="T6" y="T7"/>
                  </a:cxn>
                  <a:cxn ang="0">
                    <a:pos x="T8" y="T9"/>
                  </a:cxn>
                  <a:cxn ang="0">
                    <a:pos x="T10" y="T11"/>
                  </a:cxn>
                </a:cxnLst>
                <a:rect l="0" t="0" r="r" b="b"/>
                <a:pathLst>
                  <a:path w="11" h="18">
                    <a:moveTo>
                      <a:pt x="3" y="18"/>
                    </a:moveTo>
                    <a:cubicBezTo>
                      <a:pt x="0" y="15"/>
                      <a:pt x="3" y="12"/>
                      <a:pt x="4" y="9"/>
                    </a:cubicBezTo>
                    <a:cubicBezTo>
                      <a:pt x="5" y="6"/>
                      <a:pt x="7" y="0"/>
                      <a:pt x="11" y="2"/>
                    </a:cubicBezTo>
                    <a:cubicBezTo>
                      <a:pt x="8" y="2"/>
                      <a:pt x="7" y="5"/>
                      <a:pt x="6" y="8"/>
                    </a:cubicBezTo>
                    <a:cubicBezTo>
                      <a:pt x="5" y="9"/>
                      <a:pt x="5" y="10"/>
                      <a:pt x="4" y="11"/>
                    </a:cubicBezTo>
                    <a:cubicBezTo>
                      <a:pt x="3" y="12"/>
                      <a:pt x="2" y="13"/>
                      <a:pt x="2" y="14"/>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133" name="Freeform 617"/>
              <p:cNvSpPr>
                <a:spLocks/>
              </p:cNvSpPr>
              <p:nvPr/>
            </p:nvSpPr>
            <p:spPr bwMode="auto">
              <a:xfrm>
                <a:off x="2838" y="2113"/>
                <a:ext cx="55" cy="70"/>
              </a:xfrm>
              <a:custGeom>
                <a:avLst/>
                <a:gdLst>
                  <a:gd name="T0" fmla="*/ 22 w 22"/>
                  <a:gd name="T1" fmla="*/ 2 h 26"/>
                  <a:gd name="T2" fmla="*/ 12 w 22"/>
                  <a:gd name="T3" fmla="*/ 2 h 26"/>
                  <a:gd name="T4" fmla="*/ 7 w 22"/>
                  <a:gd name="T5" fmla="*/ 3 h 26"/>
                  <a:gd name="T6" fmla="*/ 3 w 22"/>
                  <a:gd name="T7" fmla="*/ 5 h 26"/>
                  <a:gd name="T8" fmla="*/ 1 w 22"/>
                  <a:gd name="T9" fmla="*/ 15 h 26"/>
                  <a:gd name="T10" fmla="*/ 3 w 22"/>
                  <a:gd name="T11" fmla="*/ 22 h 26"/>
                  <a:gd name="T12" fmla="*/ 8 w 22"/>
                  <a:gd name="T13" fmla="*/ 26 h 26"/>
                  <a:gd name="T14" fmla="*/ 5 w 22"/>
                  <a:gd name="T15" fmla="*/ 21 h 26"/>
                  <a:gd name="T16" fmla="*/ 3 w 22"/>
                  <a:gd name="T17" fmla="*/ 13 h 26"/>
                  <a:gd name="T18" fmla="*/ 8 w 22"/>
                  <a:gd name="T19" fmla="*/ 5 h 26"/>
                  <a:gd name="T20" fmla="*/ 12 w 22"/>
                  <a:gd name="T21" fmla="*/ 4 h 26"/>
                  <a:gd name="T22" fmla="*/ 16 w 22"/>
                  <a:gd name="T23" fmla="*/ 3 h 26"/>
                  <a:gd name="T24" fmla="*/ 21 w 22"/>
                  <a:gd name="T25" fmla="*/ 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26">
                    <a:moveTo>
                      <a:pt x="22" y="2"/>
                    </a:moveTo>
                    <a:cubicBezTo>
                      <a:pt x="19" y="0"/>
                      <a:pt x="15" y="2"/>
                      <a:pt x="12" y="2"/>
                    </a:cubicBezTo>
                    <a:cubicBezTo>
                      <a:pt x="10" y="3"/>
                      <a:pt x="8" y="2"/>
                      <a:pt x="7" y="3"/>
                    </a:cubicBezTo>
                    <a:cubicBezTo>
                      <a:pt x="5" y="3"/>
                      <a:pt x="4" y="4"/>
                      <a:pt x="3" y="5"/>
                    </a:cubicBezTo>
                    <a:cubicBezTo>
                      <a:pt x="1" y="8"/>
                      <a:pt x="0" y="12"/>
                      <a:pt x="1" y="15"/>
                    </a:cubicBezTo>
                    <a:cubicBezTo>
                      <a:pt x="1" y="17"/>
                      <a:pt x="2" y="20"/>
                      <a:pt x="3" y="22"/>
                    </a:cubicBezTo>
                    <a:cubicBezTo>
                      <a:pt x="4" y="24"/>
                      <a:pt x="6" y="25"/>
                      <a:pt x="8" y="26"/>
                    </a:cubicBezTo>
                    <a:cubicBezTo>
                      <a:pt x="7" y="25"/>
                      <a:pt x="6" y="23"/>
                      <a:pt x="5" y="21"/>
                    </a:cubicBezTo>
                    <a:cubicBezTo>
                      <a:pt x="3" y="19"/>
                      <a:pt x="3" y="16"/>
                      <a:pt x="3" y="13"/>
                    </a:cubicBezTo>
                    <a:cubicBezTo>
                      <a:pt x="4" y="9"/>
                      <a:pt x="5" y="6"/>
                      <a:pt x="8" y="5"/>
                    </a:cubicBezTo>
                    <a:cubicBezTo>
                      <a:pt x="10" y="4"/>
                      <a:pt x="11" y="4"/>
                      <a:pt x="12" y="4"/>
                    </a:cubicBezTo>
                    <a:cubicBezTo>
                      <a:pt x="13" y="3"/>
                      <a:pt x="15" y="3"/>
                      <a:pt x="16" y="3"/>
                    </a:cubicBezTo>
                    <a:cubicBezTo>
                      <a:pt x="17" y="2"/>
                      <a:pt x="19" y="1"/>
                      <a:pt x="21" y="1"/>
                    </a:cubicBezTo>
                  </a:path>
                </a:pathLst>
              </a:custGeom>
              <a:solidFill>
                <a:srgbClr val="D27E9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134" name="Freeform 618"/>
              <p:cNvSpPr>
                <a:spLocks/>
              </p:cNvSpPr>
              <p:nvPr/>
            </p:nvSpPr>
            <p:spPr bwMode="auto">
              <a:xfrm>
                <a:off x="2866" y="2121"/>
                <a:ext cx="50" cy="75"/>
              </a:xfrm>
              <a:custGeom>
                <a:avLst/>
                <a:gdLst>
                  <a:gd name="T0" fmla="*/ 0 w 20"/>
                  <a:gd name="T1" fmla="*/ 26 h 28"/>
                  <a:gd name="T2" fmla="*/ 2 w 20"/>
                  <a:gd name="T3" fmla="*/ 27 h 28"/>
                  <a:gd name="T4" fmla="*/ 4 w 20"/>
                  <a:gd name="T5" fmla="*/ 28 h 28"/>
                  <a:gd name="T6" fmla="*/ 9 w 20"/>
                  <a:gd name="T7" fmla="*/ 26 h 28"/>
                  <a:gd name="T8" fmla="*/ 16 w 20"/>
                  <a:gd name="T9" fmla="*/ 18 h 28"/>
                  <a:gd name="T10" fmla="*/ 20 w 20"/>
                  <a:gd name="T11" fmla="*/ 9 h 28"/>
                  <a:gd name="T12" fmla="*/ 18 w 20"/>
                  <a:gd name="T13" fmla="*/ 3 h 28"/>
                  <a:gd name="T14" fmla="*/ 14 w 20"/>
                  <a:gd name="T15" fmla="*/ 0 h 28"/>
                  <a:gd name="T16" fmla="*/ 17 w 20"/>
                  <a:gd name="T17" fmla="*/ 6 h 28"/>
                  <a:gd name="T18" fmla="*/ 16 w 20"/>
                  <a:gd name="T19" fmla="*/ 11 h 28"/>
                  <a:gd name="T20" fmla="*/ 11 w 20"/>
                  <a:gd name="T21" fmla="*/ 16 h 28"/>
                  <a:gd name="T22" fmla="*/ 6 w 20"/>
                  <a:gd name="T23" fmla="*/ 25 h 28"/>
                  <a:gd name="T24" fmla="*/ 0 w 20"/>
                  <a:gd name="T25"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8">
                    <a:moveTo>
                      <a:pt x="0" y="26"/>
                    </a:moveTo>
                    <a:cubicBezTo>
                      <a:pt x="0" y="26"/>
                      <a:pt x="1" y="27"/>
                      <a:pt x="2" y="27"/>
                    </a:cubicBezTo>
                    <a:cubicBezTo>
                      <a:pt x="2" y="28"/>
                      <a:pt x="3" y="28"/>
                      <a:pt x="4" y="28"/>
                    </a:cubicBezTo>
                    <a:cubicBezTo>
                      <a:pt x="5" y="28"/>
                      <a:pt x="7" y="27"/>
                      <a:pt x="9" y="26"/>
                    </a:cubicBezTo>
                    <a:cubicBezTo>
                      <a:pt x="12" y="24"/>
                      <a:pt x="14" y="22"/>
                      <a:pt x="16" y="18"/>
                    </a:cubicBezTo>
                    <a:cubicBezTo>
                      <a:pt x="18" y="16"/>
                      <a:pt x="20" y="12"/>
                      <a:pt x="20" y="9"/>
                    </a:cubicBezTo>
                    <a:cubicBezTo>
                      <a:pt x="20" y="7"/>
                      <a:pt x="19" y="5"/>
                      <a:pt x="18" y="3"/>
                    </a:cubicBezTo>
                    <a:cubicBezTo>
                      <a:pt x="17" y="2"/>
                      <a:pt x="15" y="0"/>
                      <a:pt x="14" y="0"/>
                    </a:cubicBezTo>
                    <a:cubicBezTo>
                      <a:pt x="15" y="2"/>
                      <a:pt x="17" y="3"/>
                      <a:pt x="17" y="6"/>
                    </a:cubicBezTo>
                    <a:cubicBezTo>
                      <a:pt x="17" y="8"/>
                      <a:pt x="17" y="10"/>
                      <a:pt x="16" y="11"/>
                    </a:cubicBezTo>
                    <a:cubicBezTo>
                      <a:pt x="15" y="14"/>
                      <a:pt x="13" y="14"/>
                      <a:pt x="11" y="16"/>
                    </a:cubicBezTo>
                    <a:cubicBezTo>
                      <a:pt x="7" y="17"/>
                      <a:pt x="9" y="22"/>
                      <a:pt x="6" y="25"/>
                    </a:cubicBezTo>
                    <a:cubicBezTo>
                      <a:pt x="5" y="25"/>
                      <a:pt x="1" y="27"/>
                      <a:pt x="0" y="26"/>
                    </a:cubicBezTo>
                  </a:path>
                </a:pathLst>
              </a:custGeom>
              <a:solidFill>
                <a:srgbClr val="9D0D4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135" name="Freeform 619"/>
              <p:cNvSpPr>
                <a:spLocks/>
              </p:cNvSpPr>
              <p:nvPr/>
            </p:nvSpPr>
            <p:spPr bwMode="auto">
              <a:xfrm>
                <a:off x="2803" y="2089"/>
                <a:ext cx="148" cy="150"/>
              </a:xfrm>
              <a:custGeom>
                <a:avLst/>
                <a:gdLst>
                  <a:gd name="T0" fmla="*/ 2 w 59"/>
                  <a:gd name="T1" fmla="*/ 22 h 56"/>
                  <a:gd name="T2" fmla="*/ 12 w 59"/>
                  <a:gd name="T3" fmla="*/ 40 h 56"/>
                  <a:gd name="T4" fmla="*/ 21 w 59"/>
                  <a:gd name="T5" fmla="*/ 43 h 56"/>
                  <a:gd name="T6" fmla="*/ 28 w 59"/>
                  <a:gd name="T7" fmla="*/ 49 h 56"/>
                  <a:gd name="T8" fmla="*/ 56 w 59"/>
                  <a:gd name="T9" fmla="*/ 18 h 56"/>
                  <a:gd name="T10" fmla="*/ 20 w 59"/>
                  <a:gd name="T11" fmla="*/ 3 h 56"/>
                  <a:gd name="T12" fmla="*/ 6 w 59"/>
                  <a:gd name="T13" fmla="*/ 7 h 56"/>
                  <a:gd name="T14" fmla="*/ 2 w 59"/>
                  <a:gd name="T15" fmla="*/ 22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56">
                    <a:moveTo>
                      <a:pt x="2" y="22"/>
                    </a:moveTo>
                    <a:cubicBezTo>
                      <a:pt x="6" y="28"/>
                      <a:pt x="5" y="35"/>
                      <a:pt x="12" y="40"/>
                    </a:cubicBezTo>
                    <a:cubicBezTo>
                      <a:pt x="15" y="42"/>
                      <a:pt x="18" y="42"/>
                      <a:pt x="21" y="43"/>
                    </a:cubicBezTo>
                    <a:cubicBezTo>
                      <a:pt x="24" y="45"/>
                      <a:pt x="25" y="48"/>
                      <a:pt x="28" y="49"/>
                    </a:cubicBezTo>
                    <a:cubicBezTo>
                      <a:pt x="44" y="56"/>
                      <a:pt x="59" y="31"/>
                      <a:pt x="56" y="18"/>
                    </a:cubicBezTo>
                    <a:cubicBezTo>
                      <a:pt x="52" y="0"/>
                      <a:pt x="32" y="6"/>
                      <a:pt x="20" y="3"/>
                    </a:cubicBezTo>
                    <a:cubicBezTo>
                      <a:pt x="14" y="2"/>
                      <a:pt x="10" y="1"/>
                      <a:pt x="6" y="7"/>
                    </a:cubicBezTo>
                    <a:cubicBezTo>
                      <a:pt x="4" y="10"/>
                      <a:pt x="0" y="18"/>
                      <a:pt x="2" y="22"/>
                    </a:cubicBezTo>
                    <a:close/>
                  </a:path>
                </a:pathLst>
              </a:custGeom>
              <a:noFill/>
              <a:ln w="7938" cap="rnd">
                <a:solidFill>
                  <a:srgbClr val="333333"/>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136" name="Freeform 620"/>
              <p:cNvSpPr>
                <a:spLocks/>
              </p:cNvSpPr>
              <p:nvPr/>
            </p:nvSpPr>
            <p:spPr bwMode="auto">
              <a:xfrm>
                <a:off x="2828" y="2111"/>
                <a:ext cx="98" cy="90"/>
              </a:xfrm>
              <a:custGeom>
                <a:avLst/>
                <a:gdLst>
                  <a:gd name="T0" fmla="*/ 7 w 39"/>
                  <a:gd name="T1" fmla="*/ 3 h 34"/>
                  <a:gd name="T2" fmla="*/ 9 w 39"/>
                  <a:gd name="T3" fmla="*/ 29 h 34"/>
                  <a:gd name="T4" fmla="*/ 23 w 39"/>
                  <a:gd name="T5" fmla="*/ 31 h 34"/>
                  <a:gd name="T6" fmla="*/ 34 w 39"/>
                  <a:gd name="T7" fmla="*/ 19 h 34"/>
                  <a:gd name="T8" fmla="*/ 26 w 39"/>
                  <a:gd name="T9" fmla="*/ 1 h 34"/>
                  <a:gd name="T10" fmla="*/ 16 w 39"/>
                  <a:gd name="T11" fmla="*/ 2 h 34"/>
                  <a:gd name="T12" fmla="*/ 7 w 39"/>
                  <a:gd name="T13" fmla="*/ 3 h 34"/>
                </a:gdLst>
                <a:ahLst/>
                <a:cxnLst>
                  <a:cxn ang="0">
                    <a:pos x="T0" y="T1"/>
                  </a:cxn>
                  <a:cxn ang="0">
                    <a:pos x="T2" y="T3"/>
                  </a:cxn>
                  <a:cxn ang="0">
                    <a:pos x="T4" y="T5"/>
                  </a:cxn>
                  <a:cxn ang="0">
                    <a:pos x="T6" y="T7"/>
                  </a:cxn>
                  <a:cxn ang="0">
                    <a:pos x="T8" y="T9"/>
                  </a:cxn>
                  <a:cxn ang="0">
                    <a:pos x="T10" y="T11"/>
                  </a:cxn>
                  <a:cxn ang="0">
                    <a:pos x="T12" y="T13"/>
                  </a:cxn>
                </a:cxnLst>
                <a:rect l="0" t="0" r="r" b="b"/>
                <a:pathLst>
                  <a:path w="39" h="34">
                    <a:moveTo>
                      <a:pt x="7" y="3"/>
                    </a:moveTo>
                    <a:cubicBezTo>
                      <a:pt x="0" y="9"/>
                      <a:pt x="2" y="24"/>
                      <a:pt x="9" y="29"/>
                    </a:cubicBezTo>
                    <a:cubicBezTo>
                      <a:pt x="13" y="32"/>
                      <a:pt x="18" y="34"/>
                      <a:pt x="23" y="31"/>
                    </a:cubicBezTo>
                    <a:cubicBezTo>
                      <a:pt x="28" y="29"/>
                      <a:pt x="32" y="24"/>
                      <a:pt x="34" y="19"/>
                    </a:cubicBezTo>
                    <a:cubicBezTo>
                      <a:pt x="39" y="11"/>
                      <a:pt x="34" y="4"/>
                      <a:pt x="26" y="1"/>
                    </a:cubicBezTo>
                    <a:cubicBezTo>
                      <a:pt x="22" y="0"/>
                      <a:pt x="20" y="1"/>
                      <a:pt x="16" y="2"/>
                    </a:cubicBezTo>
                    <a:cubicBezTo>
                      <a:pt x="13" y="2"/>
                      <a:pt x="11" y="1"/>
                      <a:pt x="7" y="3"/>
                    </a:cubicBezTo>
                    <a:close/>
                  </a:path>
                </a:pathLst>
              </a:custGeom>
              <a:noFill/>
              <a:ln w="7938" cap="rnd">
                <a:solidFill>
                  <a:srgbClr val="333333"/>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137" name="Freeform 621"/>
              <p:cNvSpPr>
                <a:spLocks/>
              </p:cNvSpPr>
              <p:nvPr/>
            </p:nvSpPr>
            <p:spPr bwMode="auto">
              <a:xfrm>
                <a:off x="2831" y="2116"/>
                <a:ext cx="17" cy="19"/>
              </a:xfrm>
              <a:custGeom>
                <a:avLst/>
                <a:gdLst>
                  <a:gd name="T0" fmla="*/ 1 w 7"/>
                  <a:gd name="T1" fmla="*/ 4 h 7"/>
                  <a:gd name="T2" fmla="*/ 3 w 7"/>
                  <a:gd name="T3" fmla="*/ 0 h 7"/>
                  <a:gd name="T4" fmla="*/ 7 w 7"/>
                  <a:gd name="T5" fmla="*/ 2 h 7"/>
                  <a:gd name="T6" fmla="*/ 5 w 7"/>
                  <a:gd name="T7" fmla="*/ 6 h 7"/>
                  <a:gd name="T8" fmla="*/ 1 w 7"/>
                  <a:gd name="T9" fmla="*/ 4 h 7"/>
                </a:gdLst>
                <a:ahLst/>
                <a:cxnLst>
                  <a:cxn ang="0">
                    <a:pos x="T0" y="T1"/>
                  </a:cxn>
                  <a:cxn ang="0">
                    <a:pos x="T2" y="T3"/>
                  </a:cxn>
                  <a:cxn ang="0">
                    <a:pos x="T4" y="T5"/>
                  </a:cxn>
                  <a:cxn ang="0">
                    <a:pos x="T6" y="T7"/>
                  </a:cxn>
                  <a:cxn ang="0">
                    <a:pos x="T8" y="T9"/>
                  </a:cxn>
                </a:cxnLst>
                <a:rect l="0" t="0" r="r" b="b"/>
                <a:pathLst>
                  <a:path w="7" h="7">
                    <a:moveTo>
                      <a:pt x="1" y="4"/>
                    </a:moveTo>
                    <a:cubicBezTo>
                      <a:pt x="0" y="3"/>
                      <a:pt x="1" y="1"/>
                      <a:pt x="3" y="0"/>
                    </a:cubicBezTo>
                    <a:cubicBezTo>
                      <a:pt x="4" y="0"/>
                      <a:pt x="6" y="0"/>
                      <a:pt x="7" y="2"/>
                    </a:cubicBezTo>
                    <a:cubicBezTo>
                      <a:pt x="7" y="4"/>
                      <a:pt x="7" y="6"/>
                      <a:pt x="5" y="6"/>
                    </a:cubicBezTo>
                    <a:cubicBezTo>
                      <a:pt x="3" y="7"/>
                      <a:pt x="1" y="6"/>
                      <a:pt x="1" y="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138" name="Freeform 622"/>
              <p:cNvSpPr>
                <a:spLocks/>
              </p:cNvSpPr>
              <p:nvPr/>
            </p:nvSpPr>
            <p:spPr bwMode="auto">
              <a:xfrm>
                <a:off x="2848" y="2111"/>
                <a:ext cx="8" cy="8"/>
              </a:xfrm>
              <a:custGeom>
                <a:avLst/>
                <a:gdLst>
                  <a:gd name="T0" fmla="*/ 0 w 3"/>
                  <a:gd name="T1" fmla="*/ 2 h 3"/>
                  <a:gd name="T2" fmla="*/ 1 w 3"/>
                  <a:gd name="T3" fmla="*/ 0 h 3"/>
                  <a:gd name="T4" fmla="*/ 3 w 3"/>
                  <a:gd name="T5" fmla="*/ 1 h 3"/>
                  <a:gd name="T6" fmla="*/ 2 w 3"/>
                  <a:gd name="T7" fmla="*/ 3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0" y="1"/>
                      <a:pt x="0" y="0"/>
                      <a:pt x="1" y="0"/>
                    </a:cubicBezTo>
                    <a:cubicBezTo>
                      <a:pt x="2" y="0"/>
                      <a:pt x="3" y="0"/>
                      <a:pt x="3" y="1"/>
                    </a:cubicBezTo>
                    <a:cubicBezTo>
                      <a:pt x="3" y="2"/>
                      <a:pt x="3" y="3"/>
                      <a:pt x="2" y="3"/>
                    </a:cubicBezTo>
                    <a:cubicBezTo>
                      <a:pt x="1" y="3"/>
                      <a:pt x="0" y="3"/>
                      <a:pt x="0" y="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139" name="Freeform 623"/>
              <p:cNvSpPr>
                <a:spLocks/>
              </p:cNvSpPr>
              <p:nvPr/>
            </p:nvSpPr>
            <p:spPr bwMode="auto">
              <a:xfrm>
                <a:off x="2831" y="2135"/>
                <a:ext cx="10" cy="13"/>
              </a:xfrm>
              <a:custGeom>
                <a:avLst/>
                <a:gdLst>
                  <a:gd name="T0" fmla="*/ 0 w 4"/>
                  <a:gd name="T1" fmla="*/ 3 h 5"/>
                  <a:gd name="T2" fmla="*/ 1 w 4"/>
                  <a:gd name="T3" fmla="*/ 0 h 5"/>
                  <a:gd name="T4" fmla="*/ 4 w 4"/>
                  <a:gd name="T5" fmla="*/ 2 h 5"/>
                  <a:gd name="T6" fmla="*/ 3 w 4"/>
                  <a:gd name="T7" fmla="*/ 4 h 5"/>
                  <a:gd name="T8" fmla="*/ 0 w 4"/>
                  <a:gd name="T9" fmla="*/ 3 h 5"/>
                </a:gdLst>
                <a:ahLst/>
                <a:cxnLst>
                  <a:cxn ang="0">
                    <a:pos x="T0" y="T1"/>
                  </a:cxn>
                  <a:cxn ang="0">
                    <a:pos x="T2" y="T3"/>
                  </a:cxn>
                  <a:cxn ang="0">
                    <a:pos x="T4" y="T5"/>
                  </a:cxn>
                  <a:cxn ang="0">
                    <a:pos x="T6" y="T7"/>
                  </a:cxn>
                  <a:cxn ang="0">
                    <a:pos x="T8" y="T9"/>
                  </a:cxn>
                </a:cxnLst>
                <a:rect l="0" t="0" r="r" b="b"/>
                <a:pathLst>
                  <a:path w="4" h="5">
                    <a:moveTo>
                      <a:pt x="0" y="3"/>
                    </a:moveTo>
                    <a:cubicBezTo>
                      <a:pt x="0" y="2"/>
                      <a:pt x="0" y="1"/>
                      <a:pt x="1" y="0"/>
                    </a:cubicBezTo>
                    <a:cubicBezTo>
                      <a:pt x="2" y="0"/>
                      <a:pt x="4" y="1"/>
                      <a:pt x="4" y="2"/>
                    </a:cubicBezTo>
                    <a:cubicBezTo>
                      <a:pt x="4" y="3"/>
                      <a:pt x="4" y="4"/>
                      <a:pt x="3" y="4"/>
                    </a:cubicBezTo>
                    <a:cubicBezTo>
                      <a:pt x="2" y="5"/>
                      <a:pt x="1" y="4"/>
                      <a:pt x="0" y="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grpSp>
        <p:grpSp>
          <p:nvGrpSpPr>
            <p:cNvPr id="13" name="Group 624"/>
            <p:cNvGrpSpPr>
              <a:grpSpLocks/>
            </p:cNvGrpSpPr>
            <p:nvPr/>
          </p:nvGrpSpPr>
          <p:grpSpPr bwMode="auto">
            <a:xfrm>
              <a:off x="2000250" y="2455863"/>
              <a:ext cx="274638" cy="249237"/>
              <a:chOff x="2786" y="2084"/>
              <a:chExt cx="173" cy="157"/>
            </a:xfrm>
          </p:grpSpPr>
          <p:sp>
            <p:nvSpPr>
              <p:cNvPr id="112" name="Freeform 625"/>
              <p:cNvSpPr>
                <a:spLocks/>
              </p:cNvSpPr>
              <p:nvPr/>
            </p:nvSpPr>
            <p:spPr bwMode="auto">
              <a:xfrm>
                <a:off x="2786" y="2084"/>
                <a:ext cx="173" cy="157"/>
              </a:xfrm>
              <a:custGeom>
                <a:avLst/>
                <a:gdLst>
                  <a:gd name="T0" fmla="*/ 51 w 69"/>
                  <a:gd name="T1" fmla="*/ 3 h 59"/>
                  <a:gd name="T2" fmla="*/ 27 w 69"/>
                  <a:gd name="T3" fmla="*/ 10 h 59"/>
                  <a:gd name="T4" fmla="*/ 20 w 69"/>
                  <a:gd name="T5" fmla="*/ 19 h 59"/>
                  <a:gd name="T6" fmla="*/ 11 w 69"/>
                  <a:gd name="T7" fmla="*/ 28 h 59"/>
                  <a:gd name="T8" fmla="*/ 36 w 69"/>
                  <a:gd name="T9" fmla="*/ 55 h 59"/>
                  <a:gd name="T10" fmla="*/ 45 w 69"/>
                  <a:gd name="T11" fmla="*/ 51 h 59"/>
                  <a:gd name="T12" fmla="*/ 53 w 69"/>
                  <a:gd name="T13" fmla="*/ 48 h 59"/>
                  <a:gd name="T14" fmla="*/ 67 w 69"/>
                  <a:gd name="T15" fmla="*/ 31 h 59"/>
                  <a:gd name="T16" fmla="*/ 64 w 69"/>
                  <a:gd name="T17" fmla="*/ 10 h 59"/>
                  <a:gd name="T18" fmla="*/ 51 w 69"/>
                  <a:gd name="T19" fmla="*/ 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59">
                    <a:moveTo>
                      <a:pt x="51" y="3"/>
                    </a:moveTo>
                    <a:cubicBezTo>
                      <a:pt x="43" y="0"/>
                      <a:pt x="32" y="4"/>
                      <a:pt x="27" y="10"/>
                    </a:cubicBezTo>
                    <a:cubicBezTo>
                      <a:pt x="24" y="13"/>
                      <a:pt x="23" y="16"/>
                      <a:pt x="20" y="19"/>
                    </a:cubicBezTo>
                    <a:cubicBezTo>
                      <a:pt x="17" y="22"/>
                      <a:pt x="13" y="24"/>
                      <a:pt x="11" y="28"/>
                    </a:cubicBezTo>
                    <a:cubicBezTo>
                      <a:pt x="0" y="42"/>
                      <a:pt x="22" y="59"/>
                      <a:pt x="36" y="55"/>
                    </a:cubicBezTo>
                    <a:cubicBezTo>
                      <a:pt x="39" y="54"/>
                      <a:pt x="42" y="52"/>
                      <a:pt x="45" y="51"/>
                    </a:cubicBezTo>
                    <a:cubicBezTo>
                      <a:pt x="48" y="50"/>
                      <a:pt x="50" y="49"/>
                      <a:pt x="53" y="48"/>
                    </a:cubicBezTo>
                    <a:cubicBezTo>
                      <a:pt x="59" y="45"/>
                      <a:pt x="65" y="37"/>
                      <a:pt x="67" y="31"/>
                    </a:cubicBezTo>
                    <a:cubicBezTo>
                      <a:pt x="69" y="25"/>
                      <a:pt x="68" y="17"/>
                      <a:pt x="64" y="10"/>
                    </a:cubicBezTo>
                    <a:cubicBezTo>
                      <a:pt x="61" y="5"/>
                      <a:pt x="55" y="3"/>
                      <a:pt x="51" y="3"/>
                    </a:cubicBezTo>
                    <a:close/>
                  </a:path>
                </a:pathLst>
              </a:custGeom>
              <a:solidFill>
                <a:srgbClr val="FEE36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113" name="Freeform 626"/>
              <p:cNvSpPr>
                <a:spLocks/>
              </p:cNvSpPr>
              <p:nvPr/>
            </p:nvSpPr>
            <p:spPr bwMode="auto">
              <a:xfrm>
                <a:off x="2808" y="2095"/>
                <a:ext cx="151" cy="138"/>
              </a:xfrm>
              <a:custGeom>
                <a:avLst/>
                <a:gdLst>
                  <a:gd name="T0" fmla="*/ 1 w 60"/>
                  <a:gd name="T1" fmla="*/ 31 h 52"/>
                  <a:gd name="T2" fmla="*/ 3 w 60"/>
                  <a:gd name="T3" fmla="*/ 40 h 52"/>
                  <a:gd name="T4" fmla="*/ 13 w 60"/>
                  <a:gd name="T5" fmla="*/ 48 h 52"/>
                  <a:gd name="T6" fmla="*/ 34 w 60"/>
                  <a:gd name="T7" fmla="*/ 46 h 52"/>
                  <a:gd name="T8" fmla="*/ 52 w 60"/>
                  <a:gd name="T9" fmla="*/ 34 h 52"/>
                  <a:gd name="T10" fmla="*/ 55 w 60"/>
                  <a:gd name="T11" fmla="*/ 9 h 52"/>
                  <a:gd name="T12" fmla="*/ 43 w 60"/>
                  <a:gd name="T13" fmla="*/ 0 h 52"/>
                  <a:gd name="T14" fmla="*/ 49 w 60"/>
                  <a:gd name="T15" fmla="*/ 8 h 52"/>
                  <a:gd name="T16" fmla="*/ 43 w 60"/>
                  <a:gd name="T17" fmla="*/ 21 h 52"/>
                  <a:gd name="T18" fmla="*/ 36 w 60"/>
                  <a:gd name="T19" fmla="*/ 25 h 52"/>
                  <a:gd name="T20" fmla="*/ 29 w 60"/>
                  <a:gd name="T21" fmla="*/ 30 h 52"/>
                  <a:gd name="T22" fmla="*/ 19 w 60"/>
                  <a:gd name="T23" fmla="*/ 17 h 52"/>
                  <a:gd name="T24" fmla="*/ 18 w 60"/>
                  <a:gd name="T25" fmla="*/ 24 h 52"/>
                  <a:gd name="T26" fmla="*/ 15 w 60"/>
                  <a:gd name="T27" fmla="*/ 38 h 52"/>
                  <a:gd name="T28" fmla="*/ 8 w 60"/>
                  <a:gd name="T29" fmla="*/ 39 h 52"/>
                  <a:gd name="T30" fmla="*/ 1 w 60"/>
                  <a:gd name="T31" fmla="*/ 3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52">
                    <a:moveTo>
                      <a:pt x="1" y="31"/>
                    </a:moveTo>
                    <a:cubicBezTo>
                      <a:pt x="0" y="34"/>
                      <a:pt x="1" y="37"/>
                      <a:pt x="3" y="40"/>
                    </a:cubicBezTo>
                    <a:cubicBezTo>
                      <a:pt x="5" y="43"/>
                      <a:pt x="9" y="47"/>
                      <a:pt x="13" y="48"/>
                    </a:cubicBezTo>
                    <a:cubicBezTo>
                      <a:pt x="20" y="52"/>
                      <a:pt x="27" y="49"/>
                      <a:pt x="34" y="46"/>
                    </a:cubicBezTo>
                    <a:cubicBezTo>
                      <a:pt x="41" y="43"/>
                      <a:pt x="47" y="41"/>
                      <a:pt x="52" y="34"/>
                    </a:cubicBezTo>
                    <a:cubicBezTo>
                      <a:pt x="56" y="28"/>
                      <a:pt x="60" y="17"/>
                      <a:pt x="55" y="9"/>
                    </a:cubicBezTo>
                    <a:cubicBezTo>
                      <a:pt x="52" y="5"/>
                      <a:pt x="49" y="1"/>
                      <a:pt x="43" y="0"/>
                    </a:cubicBezTo>
                    <a:cubicBezTo>
                      <a:pt x="46" y="2"/>
                      <a:pt x="48" y="4"/>
                      <a:pt x="49" y="8"/>
                    </a:cubicBezTo>
                    <a:cubicBezTo>
                      <a:pt x="50" y="13"/>
                      <a:pt x="47" y="18"/>
                      <a:pt x="43" y="21"/>
                    </a:cubicBezTo>
                    <a:cubicBezTo>
                      <a:pt x="41" y="24"/>
                      <a:pt x="39" y="24"/>
                      <a:pt x="36" y="25"/>
                    </a:cubicBezTo>
                    <a:cubicBezTo>
                      <a:pt x="34" y="26"/>
                      <a:pt x="32" y="28"/>
                      <a:pt x="29" y="30"/>
                    </a:cubicBezTo>
                    <a:cubicBezTo>
                      <a:pt x="20" y="34"/>
                      <a:pt x="22" y="21"/>
                      <a:pt x="19" y="17"/>
                    </a:cubicBezTo>
                    <a:cubicBezTo>
                      <a:pt x="18" y="18"/>
                      <a:pt x="18" y="22"/>
                      <a:pt x="18" y="24"/>
                    </a:cubicBezTo>
                    <a:cubicBezTo>
                      <a:pt x="18" y="29"/>
                      <a:pt x="18" y="34"/>
                      <a:pt x="15" y="38"/>
                    </a:cubicBezTo>
                    <a:cubicBezTo>
                      <a:pt x="13" y="42"/>
                      <a:pt x="11" y="41"/>
                      <a:pt x="8" y="39"/>
                    </a:cubicBezTo>
                    <a:cubicBezTo>
                      <a:pt x="5" y="37"/>
                      <a:pt x="1" y="34"/>
                      <a:pt x="1" y="31"/>
                    </a:cubicBezTo>
                  </a:path>
                </a:pathLst>
              </a:custGeom>
              <a:solidFill>
                <a:srgbClr val="FFCE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114" name="Freeform 627"/>
              <p:cNvSpPr>
                <a:spLocks/>
              </p:cNvSpPr>
              <p:nvPr/>
            </p:nvSpPr>
            <p:spPr bwMode="auto">
              <a:xfrm>
                <a:off x="2846" y="2097"/>
                <a:ext cx="100" cy="112"/>
              </a:xfrm>
              <a:custGeom>
                <a:avLst/>
                <a:gdLst>
                  <a:gd name="T0" fmla="*/ 35 w 40"/>
                  <a:gd name="T1" fmla="*/ 8 h 42"/>
                  <a:gd name="T2" fmla="*/ 13 w 40"/>
                  <a:gd name="T3" fmla="*/ 4 h 42"/>
                  <a:gd name="T4" fmla="*/ 11 w 40"/>
                  <a:gd name="T5" fmla="*/ 36 h 42"/>
                  <a:gd name="T6" fmla="*/ 36 w 40"/>
                  <a:gd name="T7" fmla="*/ 29 h 42"/>
                  <a:gd name="T8" fmla="*/ 35 w 40"/>
                  <a:gd name="T9" fmla="*/ 8 h 42"/>
                </a:gdLst>
                <a:ahLst/>
                <a:cxnLst>
                  <a:cxn ang="0">
                    <a:pos x="T0" y="T1"/>
                  </a:cxn>
                  <a:cxn ang="0">
                    <a:pos x="T2" y="T3"/>
                  </a:cxn>
                  <a:cxn ang="0">
                    <a:pos x="T4" y="T5"/>
                  </a:cxn>
                  <a:cxn ang="0">
                    <a:pos x="T6" y="T7"/>
                  </a:cxn>
                  <a:cxn ang="0">
                    <a:pos x="T8" y="T9"/>
                  </a:cxn>
                </a:cxnLst>
                <a:rect l="0" t="0" r="r" b="b"/>
                <a:pathLst>
                  <a:path w="40" h="42">
                    <a:moveTo>
                      <a:pt x="35" y="8"/>
                    </a:moveTo>
                    <a:cubicBezTo>
                      <a:pt x="30" y="0"/>
                      <a:pt x="18" y="2"/>
                      <a:pt x="13" y="4"/>
                    </a:cubicBezTo>
                    <a:cubicBezTo>
                      <a:pt x="2" y="10"/>
                      <a:pt x="0" y="28"/>
                      <a:pt x="11" y="36"/>
                    </a:cubicBezTo>
                    <a:cubicBezTo>
                      <a:pt x="19" y="42"/>
                      <a:pt x="31" y="38"/>
                      <a:pt x="36" y="29"/>
                    </a:cubicBezTo>
                    <a:cubicBezTo>
                      <a:pt x="39" y="23"/>
                      <a:pt x="40" y="14"/>
                      <a:pt x="35" y="8"/>
                    </a:cubicBezTo>
                    <a:close/>
                  </a:path>
                </a:pathLst>
              </a:custGeom>
              <a:solidFill>
                <a:srgbClr val="B63B6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115" name="Freeform 628"/>
              <p:cNvSpPr>
                <a:spLocks/>
              </p:cNvSpPr>
              <p:nvPr/>
            </p:nvSpPr>
            <p:spPr bwMode="auto">
              <a:xfrm>
                <a:off x="2824" y="2159"/>
                <a:ext cx="127" cy="77"/>
              </a:xfrm>
              <a:custGeom>
                <a:avLst/>
                <a:gdLst>
                  <a:gd name="T0" fmla="*/ 51 w 51"/>
                  <a:gd name="T1" fmla="*/ 0 h 29"/>
                  <a:gd name="T2" fmla="*/ 40 w 51"/>
                  <a:gd name="T3" fmla="*/ 17 h 29"/>
                  <a:gd name="T4" fmla="*/ 24 w 51"/>
                  <a:gd name="T5" fmla="*/ 24 h 29"/>
                  <a:gd name="T6" fmla="*/ 0 w 51"/>
                  <a:gd name="T7" fmla="*/ 20 h 29"/>
                  <a:gd name="T8" fmla="*/ 18 w 51"/>
                  <a:gd name="T9" fmla="*/ 24 h 29"/>
                  <a:gd name="T10" fmla="*/ 29 w 51"/>
                  <a:gd name="T11" fmla="*/ 21 h 29"/>
                  <a:gd name="T12" fmla="*/ 51 w 51"/>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51" h="29">
                    <a:moveTo>
                      <a:pt x="51" y="0"/>
                    </a:moveTo>
                    <a:cubicBezTo>
                      <a:pt x="50" y="4"/>
                      <a:pt x="46" y="14"/>
                      <a:pt x="40" y="17"/>
                    </a:cubicBezTo>
                    <a:cubicBezTo>
                      <a:pt x="34" y="20"/>
                      <a:pt x="29" y="22"/>
                      <a:pt x="24" y="24"/>
                    </a:cubicBezTo>
                    <a:cubicBezTo>
                      <a:pt x="19" y="26"/>
                      <a:pt x="9" y="29"/>
                      <a:pt x="0" y="20"/>
                    </a:cubicBezTo>
                    <a:cubicBezTo>
                      <a:pt x="5" y="23"/>
                      <a:pt x="11" y="26"/>
                      <a:pt x="18" y="24"/>
                    </a:cubicBezTo>
                    <a:cubicBezTo>
                      <a:pt x="24" y="23"/>
                      <a:pt x="26" y="21"/>
                      <a:pt x="29" y="21"/>
                    </a:cubicBezTo>
                    <a:cubicBezTo>
                      <a:pt x="31" y="20"/>
                      <a:pt x="50" y="11"/>
                      <a:pt x="51" y="0"/>
                    </a:cubicBezTo>
                    <a:close/>
                  </a:path>
                </a:pathLst>
              </a:custGeom>
              <a:solidFill>
                <a:srgbClr val="FFA8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116" name="Freeform 629"/>
              <p:cNvSpPr>
                <a:spLocks/>
              </p:cNvSpPr>
              <p:nvPr/>
            </p:nvSpPr>
            <p:spPr bwMode="auto">
              <a:xfrm>
                <a:off x="2811" y="2100"/>
                <a:ext cx="60" cy="77"/>
              </a:xfrm>
              <a:custGeom>
                <a:avLst/>
                <a:gdLst>
                  <a:gd name="T0" fmla="*/ 24 w 24"/>
                  <a:gd name="T1" fmla="*/ 0 h 29"/>
                  <a:gd name="T2" fmla="*/ 17 w 24"/>
                  <a:gd name="T3" fmla="*/ 5 h 29"/>
                  <a:gd name="T4" fmla="*/ 12 w 24"/>
                  <a:gd name="T5" fmla="*/ 13 h 29"/>
                  <a:gd name="T6" fmla="*/ 0 w 24"/>
                  <a:gd name="T7" fmla="*/ 29 h 29"/>
                  <a:gd name="T8" fmla="*/ 3 w 24"/>
                  <a:gd name="T9" fmla="*/ 24 h 29"/>
                  <a:gd name="T10" fmla="*/ 9 w 24"/>
                  <a:gd name="T11" fmla="*/ 21 h 29"/>
                  <a:gd name="T12" fmla="*/ 15 w 24"/>
                  <a:gd name="T13" fmla="*/ 14 h 29"/>
                  <a:gd name="T14" fmla="*/ 18 w 24"/>
                  <a:gd name="T15" fmla="*/ 7 h 29"/>
                  <a:gd name="T16" fmla="*/ 24 w 24"/>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9">
                    <a:moveTo>
                      <a:pt x="24" y="0"/>
                    </a:moveTo>
                    <a:cubicBezTo>
                      <a:pt x="22" y="2"/>
                      <a:pt x="19" y="3"/>
                      <a:pt x="17" y="5"/>
                    </a:cubicBezTo>
                    <a:cubicBezTo>
                      <a:pt x="15" y="8"/>
                      <a:pt x="14" y="11"/>
                      <a:pt x="12" y="13"/>
                    </a:cubicBezTo>
                    <a:cubicBezTo>
                      <a:pt x="9" y="18"/>
                      <a:pt x="1" y="22"/>
                      <a:pt x="0" y="29"/>
                    </a:cubicBezTo>
                    <a:cubicBezTo>
                      <a:pt x="1" y="27"/>
                      <a:pt x="2" y="25"/>
                      <a:pt x="3" y="24"/>
                    </a:cubicBezTo>
                    <a:cubicBezTo>
                      <a:pt x="5" y="23"/>
                      <a:pt x="7" y="22"/>
                      <a:pt x="9" y="21"/>
                    </a:cubicBezTo>
                    <a:cubicBezTo>
                      <a:pt x="12" y="20"/>
                      <a:pt x="14" y="17"/>
                      <a:pt x="15" y="14"/>
                    </a:cubicBezTo>
                    <a:cubicBezTo>
                      <a:pt x="16" y="12"/>
                      <a:pt x="17" y="9"/>
                      <a:pt x="18" y="7"/>
                    </a:cubicBezTo>
                    <a:cubicBezTo>
                      <a:pt x="19" y="5"/>
                      <a:pt x="23" y="1"/>
                      <a:pt x="24" y="0"/>
                    </a:cubicBezTo>
                  </a:path>
                </a:pathLst>
              </a:custGeom>
              <a:solidFill>
                <a:srgbClr val="FFF4C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117" name="Freeform 630"/>
              <p:cNvSpPr>
                <a:spLocks/>
              </p:cNvSpPr>
              <p:nvPr/>
            </p:nvSpPr>
            <p:spPr bwMode="auto">
              <a:xfrm>
                <a:off x="2819" y="2121"/>
                <a:ext cx="30" cy="38"/>
              </a:xfrm>
              <a:custGeom>
                <a:avLst/>
                <a:gdLst>
                  <a:gd name="T0" fmla="*/ 12 w 12"/>
                  <a:gd name="T1" fmla="*/ 0 h 14"/>
                  <a:gd name="T2" fmla="*/ 7 w 12"/>
                  <a:gd name="T3" fmla="*/ 8 h 14"/>
                  <a:gd name="T4" fmla="*/ 0 w 12"/>
                  <a:gd name="T5" fmla="*/ 14 h 14"/>
                  <a:gd name="T6" fmla="*/ 8 w 12"/>
                  <a:gd name="T7" fmla="*/ 10 h 14"/>
                  <a:gd name="T8" fmla="*/ 12 w 12"/>
                  <a:gd name="T9" fmla="*/ 2 h 14"/>
                </a:gdLst>
                <a:ahLst/>
                <a:cxnLst>
                  <a:cxn ang="0">
                    <a:pos x="T0" y="T1"/>
                  </a:cxn>
                  <a:cxn ang="0">
                    <a:pos x="T2" y="T3"/>
                  </a:cxn>
                  <a:cxn ang="0">
                    <a:pos x="T4" y="T5"/>
                  </a:cxn>
                  <a:cxn ang="0">
                    <a:pos x="T6" y="T7"/>
                  </a:cxn>
                  <a:cxn ang="0">
                    <a:pos x="T8" y="T9"/>
                  </a:cxn>
                </a:cxnLst>
                <a:rect l="0" t="0" r="r" b="b"/>
                <a:pathLst>
                  <a:path w="12" h="14">
                    <a:moveTo>
                      <a:pt x="12" y="0"/>
                    </a:moveTo>
                    <a:cubicBezTo>
                      <a:pt x="11" y="3"/>
                      <a:pt x="9" y="6"/>
                      <a:pt x="7" y="8"/>
                    </a:cubicBezTo>
                    <a:cubicBezTo>
                      <a:pt x="5" y="10"/>
                      <a:pt x="1" y="11"/>
                      <a:pt x="0" y="14"/>
                    </a:cubicBezTo>
                    <a:cubicBezTo>
                      <a:pt x="2" y="12"/>
                      <a:pt x="5" y="11"/>
                      <a:pt x="8" y="10"/>
                    </a:cubicBezTo>
                    <a:cubicBezTo>
                      <a:pt x="10" y="8"/>
                      <a:pt x="10" y="5"/>
                      <a:pt x="12" y="2"/>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118" name="Freeform 631"/>
              <p:cNvSpPr>
                <a:spLocks/>
              </p:cNvSpPr>
              <p:nvPr/>
            </p:nvSpPr>
            <p:spPr bwMode="auto">
              <a:xfrm>
                <a:off x="2859" y="2135"/>
                <a:ext cx="85" cy="64"/>
              </a:xfrm>
              <a:custGeom>
                <a:avLst/>
                <a:gdLst>
                  <a:gd name="T0" fmla="*/ 1 w 34"/>
                  <a:gd name="T1" fmla="*/ 10 h 24"/>
                  <a:gd name="T2" fmla="*/ 17 w 34"/>
                  <a:gd name="T3" fmla="*/ 23 h 24"/>
                  <a:gd name="T4" fmla="*/ 31 w 34"/>
                  <a:gd name="T5" fmla="*/ 0 h 24"/>
                  <a:gd name="T6" fmla="*/ 16 w 34"/>
                  <a:gd name="T7" fmla="*/ 19 h 24"/>
                  <a:gd name="T8" fmla="*/ 1 w 34"/>
                  <a:gd name="T9" fmla="*/ 10 h 24"/>
                </a:gdLst>
                <a:ahLst/>
                <a:cxnLst>
                  <a:cxn ang="0">
                    <a:pos x="T0" y="T1"/>
                  </a:cxn>
                  <a:cxn ang="0">
                    <a:pos x="T2" y="T3"/>
                  </a:cxn>
                  <a:cxn ang="0">
                    <a:pos x="T4" y="T5"/>
                  </a:cxn>
                  <a:cxn ang="0">
                    <a:pos x="T6" y="T7"/>
                  </a:cxn>
                  <a:cxn ang="0">
                    <a:pos x="T8" y="T9"/>
                  </a:cxn>
                </a:cxnLst>
                <a:rect l="0" t="0" r="r" b="b"/>
                <a:pathLst>
                  <a:path w="34" h="24">
                    <a:moveTo>
                      <a:pt x="1" y="10"/>
                    </a:moveTo>
                    <a:cubicBezTo>
                      <a:pt x="0" y="14"/>
                      <a:pt x="7" y="24"/>
                      <a:pt x="17" y="23"/>
                    </a:cubicBezTo>
                    <a:cubicBezTo>
                      <a:pt x="27" y="21"/>
                      <a:pt x="34" y="10"/>
                      <a:pt x="31" y="0"/>
                    </a:cubicBezTo>
                    <a:cubicBezTo>
                      <a:pt x="31" y="6"/>
                      <a:pt x="25" y="18"/>
                      <a:pt x="16" y="19"/>
                    </a:cubicBezTo>
                    <a:cubicBezTo>
                      <a:pt x="7" y="20"/>
                      <a:pt x="2" y="13"/>
                      <a:pt x="1" y="10"/>
                    </a:cubicBezTo>
                    <a:close/>
                  </a:path>
                </a:pathLst>
              </a:custGeom>
              <a:solidFill>
                <a:srgbClr val="9D0D4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119" name="Freeform 632"/>
              <p:cNvSpPr>
                <a:spLocks/>
              </p:cNvSpPr>
              <p:nvPr/>
            </p:nvSpPr>
            <p:spPr bwMode="auto">
              <a:xfrm>
                <a:off x="2859" y="2103"/>
                <a:ext cx="72" cy="56"/>
              </a:xfrm>
              <a:custGeom>
                <a:avLst/>
                <a:gdLst>
                  <a:gd name="T0" fmla="*/ 29 w 29"/>
                  <a:gd name="T1" fmla="*/ 7 h 21"/>
                  <a:gd name="T2" fmla="*/ 12 w 29"/>
                  <a:gd name="T3" fmla="*/ 3 h 21"/>
                  <a:gd name="T4" fmla="*/ 1 w 29"/>
                  <a:gd name="T5" fmla="*/ 21 h 21"/>
                  <a:gd name="T6" fmla="*/ 12 w 29"/>
                  <a:gd name="T7" fmla="*/ 7 h 21"/>
                  <a:gd name="T8" fmla="*/ 29 w 29"/>
                  <a:gd name="T9" fmla="*/ 7 h 21"/>
                </a:gdLst>
                <a:ahLst/>
                <a:cxnLst>
                  <a:cxn ang="0">
                    <a:pos x="T0" y="T1"/>
                  </a:cxn>
                  <a:cxn ang="0">
                    <a:pos x="T2" y="T3"/>
                  </a:cxn>
                  <a:cxn ang="0">
                    <a:pos x="T4" y="T5"/>
                  </a:cxn>
                  <a:cxn ang="0">
                    <a:pos x="T6" y="T7"/>
                  </a:cxn>
                  <a:cxn ang="0">
                    <a:pos x="T8" y="T9"/>
                  </a:cxn>
                </a:cxnLst>
                <a:rect l="0" t="0" r="r" b="b"/>
                <a:pathLst>
                  <a:path w="29" h="21">
                    <a:moveTo>
                      <a:pt x="29" y="7"/>
                    </a:moveTo>
                    <a:cubicBezTo>
                      <a:pt x="26" y="3"/>
                      <a:pt x="20" y="0"/>
                      <a:pt x="12" y="3"/>
                    </a:cubicBezTo>
                    <a:cubicBezTo>
                      <a:pt x="4" y="7"/>
                      <a:pt x="0" y="13"/>
                      <a:pt x="1" y="21"/>
                    </a:cubicBezTo>
                    <a:cubicBezTo>
                      <a:pt x="1" y="18"/>
                      <a:pt x="4" y="9"/>
                      <a:pt x="12" y="7"/>
                    </a:cubicBezTo>
                    <a:cubicBezTo>
                      <a:pt x="19" y="4"/>
                      <a:pt x="25" y="3"/>
                      <a:pt x="29" y="7"/>
                    </a:cubicBezTo>
                    <a:close/>
                  </a:path>
                </a:pathLst>
              </a:custGeom>
              <a:solidFill>
                <a:srgbClr val="D27E9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120" name="Freeform 633"/>
              <p:cNvSpPr>
                <a:spLocks/>
              </p:cNvSpPr>
              <p:nvPr/>
            </p:nvSpPr>
            <p:spPr bwMode="auto">
              <a:xfrm>
                <a:off x="2786" y="2084"/>
                <a:ext cx="173" cy="157"/>
              </a:xfrm>
              <a:custGeom>
                <a:avLst/>
                <a:gdLst>
                  <a:gd name="T0" fmla="*/ 51 w 69"/>
                  <a:gd name="T1" fmla="*/ 3 h 59"/>
                  <a:gd name="T2" fmla="*/ 27 w 69"/>
                  <a:gd name="T3" fmla="*/ 10 h 59"/>
                  <a:gd name="T4" fmla="*/ 20 w 69"/>
                  <a:gd name="T5" fmla="*/ 19 h 59"/>
                  <a:gd name="T6" fmla="*/ 11 w 69"/>
                  <a:gd name="T7" fmla="*/ 28 h 59"/>
                  <a:gd name="T8" fmla="*/ 36 w 69"/>
                  <a:gd name="T9" fmla="*/ 55 h 59"/>
                  <a:gd name="T10" fmla="*/ 45 w 69"/>
                  <a:gd name="T11" fmla="*/ 51 h 59"/>
                  <a:gd name="T12" fmla="*/ 53 w 69"/>
                  <a:gd name="T13" fmla="*/ 48 h 59"/>
                  <a:gd name="T14" fmla="*/ 67 w 69"/>
                  <a:gd name="T15" fmla="*/ 31 h 59"/>
                  <a:gd name="T16" fmla="*/ 64 w 69"/>
                  <a:gd name="T17" fmla="*/ 10 h 59"/>
                  <a:gd name="T18" fmla="*/ 51 w 69"/>
                  <a:gd name="T19" fmla="*/ 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59">
                    <a:moveTo>
                      <a:pt x="51" y="3"/>
                    </a:moveTo>
                    <a:cubicBezTo>
                      <a:pt x="43" y="0"/>
                      <a:pt x="32" y="4"/>
                      <a:pt x="27" y="10"/>
                    </a:cubicBezTo>
                    <a:cubicBezTo>
                      <a:pt x="24" y="13"/>
                      <a:pt x="23" y="16"/>
                      <a:pt x="20" y="19"/>
                    </a:cubicBezTo>
                    <a:cubicBezTo>
                      <a:pt x="17" y="22"/>
                      <a:pt x="13" y="24"/>
                      <a:pt x="11" y="28"/>
                    </a:cubicBezTo>
                    <a:cubicBezTo>
                      <a:pt x="0" y="42"/>
                      <a:pt x="22" y="59"/>
                      <a:pt x="36" y="55"/>
                    </a:cubicBezTo>
                    <a:cubicBezTo>
                      <a:pt x="39" y="54"/>
                      <a:pt x="42" y="52"/>
                      <a:pt x="45" y="51"/>
                    </a:cubicBezTo>
                    <a:cubicBezTo>
                      <a:pt x="48" y="50"/>
                      <a:pt x="50" y="49"/>
                      <a:pt x="53" y="48"/>
                    </a:cubicBezTo>
                    <a:cubicBezTo>
                      <a:pt x="59" y="45"/>
                      <a:pt x="65" y="37"/>
                      <a:pt x="67" y="31"/>
                    </a:cubicBezTo>
                    <a:cubicBezTo>
                      <a:pt x="69" y="25"/>
                      <a:pt x="68" y="17"/>
                      <a:pt x="64" y="10"/>
                    </a:cubicBezTo>
                    <a:cubicBezTo>
                      <a:pt x="61" y="5"/>
                      <a:pt x="55" y="3"/>
                      <a:pt x="51" y="3"/>
                    </a:cubicBezTo>
                    <a:close/>
                  </a:path>
                </a:pathLst>
              </a:custGeom>
              <a:noFill/>
              <a:ln w="7938" cap="rnd">
                <a:solidFill>
                  <a:srgbClr val="333333"/>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121" name="Freeform 634"/>
              <p:cNvSpPr>
                <a:spLocks/>
              </p:cNvSpPr>
              <p:nvPr/>
            </p:nvSpPr>
            <p:spPr bwMode="auto">
              <a:xfrm>
                <a:off x="2846" y="2097"/>
                <a:ext cx="100" cy="112"/>
              </a:xfrm>
              <a:custGeom>
                <a:avLst/>
                <a:gdLst>
                  <a:gd name="T0" fmla="*/ 35 w 40"/>
                  <a:gd name="T1" fmla="*/ 8 h 42"/>
                  <a:gd name="T2" fmla="*/ 13 w 40"/>
                  <a:gd name="T3" fmla="*/ 4 h 42"/>
                  <a:gd name="T4" fmla="*/ 11 w 40"/>
                  <a:gd name="T5" fmla="*/ 36 h 42"/>
                  <a:gd name="T6" fmla="*/ 36 w 40"/>
                  <a:gd name="T7" fmla="*/ 29 h 42"/>
                  <a:gd name="T8" fmla="*/ 35 w 40"/>
                  <a:gd name="T9" fmla="*/ 8 h 42"/>
                </a:gdLst>
                <a:ahLst/>
                <a:cxnLst>
                  <a:cxn ang="0">
                    <a:pos x="T0" y="T1"/>
                  </a:cxn>
                  <a:cxn ang="0">
                    <a:pos x="T2" y="T3"/>
                  </a:cxn>
                  <a:cxn ang="0">
                    <a:pos x="T4" y="T5"/>
                  </a:cxn>
                  <a:cxn ang="0">
                    <a:pos x="T6" y="T7"/>
                  </a:cxn>
                  <a:cxn ang="0">
                    <a:pos x="T8" y="T9"/>
                  </a:cxn>
                </a:cxnLst>
                <a:rect l="0" t="0" r="r" b="b"/>
                <a:pathLst>
                  <a:path w="40" h="42">
                    <a:moveTo>
                      <a:pt x="35" y="8"/>
                    </a:moveTo>
                    <a:cubicBezTo>
                      <a:pt x="30" y="0"/>
                      <a:pt x="18" y="2"/>
                      <a:pt x="13" y="4"/>
                    </a:cubicBezTo>
                    <a:cubicBezTo>
                      <a:pt x="2" y="10"/>
                      <a:pt x="0" y="28"/>
                      <a:pt x="11" y="36"/>
                    </a:cubicBezTo>
                    <a:cubicBezTo>
                      <a:pt x="19" y="42"/>
                      <a:pt x="31" y="38"/>
                      <a:pt x="36" y="29"/>
                    </a:cubicBezTo>
                    <a:cubicBezTo>
                      <a:pt x="39" y="23"/>
                      <a:pt x="40" y="14"/>
                      <a:pt x="35" y="8"/>
                    </a:cubicBezTo>
                    <a:close/>
                  </a:path>
                </a:pathLst>
              </a:custGeom>
              <a:noFill/>
              <a:ln w="7938" cap="rnd">
                <a:solidFill>
                  <a:srgbClr val="333333"/>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122" name="Freeform 635"/>
              <p:cNvSpPr>
                <a:spLocks/>
              </p:cNvSpPr>
              <p:nvPr/>
            </p:nvSpPr>
            <p:spPr bwMode="auto">
              <a:xfrm>
                <a:off x="2874" y="2100"/>
                <a:ext cx="12" cy="13"/>
              </a:xfrm>
              <a:custGeom>
                <a:avLst/>
                <a:gdLst>
                  <a:gd name="T0" fmla="*/ 0 w 5"/>
                  <a:gd name="T1" fmla="*/ 2 h 5"/>
                  <a:gd name="T2" fmla="*/ 3 w 5"/>
                  <a:gd name="T3" fmla="*/ 0 h 5"/>
                  <a:gd name="T4" fmla="*/ 5 w 5"/>
                  <a:gd name="T5" fmla="*/ 3 h 5"/>
                  <a:gd name="T6" fmla="*/ 2 w 5"/>
                  <a:gd name="T7" fmla="*/ 5 h 5"/>
                  <a:gd name="T8" fmla="*/ 0 w 5"/>
                  <a:gd name="T9" fmla="*/ 2 h 5"/>
                </a:gdLst>
                <a:ahLst/>
                <a:cxnLst>
                  <a:cxn ang="0">
                    <a:pos x="T0" y="T1"/>
                  </a:cxn>
                  <a:cxn ang="0">
                    <a:pos x="T2" y="T3"/>
                  </a:cxn>
                  <a:cxn ang="0">
                    <a:pos x="T4" y="T5"/>
                  </a:cxn>
                  <a:cxn ang="0">
                    <a:pos x="T6" y="T7"/>
                  </a:cxn>
                  <a:cxn ang="0">
                    <a:pos x="T8" y="T9"/>
                  </a:cxn>
                </a:cxnLst>
                <a:rect l="0" t="0" r="r" b="b"/>
                <a:pathLst>
                  <a:path w="5" h="5">
                    <a:moveTo>
                      <a:pt x="0" y="2"/>
                    </a:moveTo>
                    <a:cubicBezTo>
                      <a:pt x="0" y="1"/>
                      <a:pt x="1" y="0"/>
                      <a:pt x="3" y="0"/>
                    </a:cubicBezTo>
                    <a:cubicBezTo>
                      <a:pt x="4" y="0"/>
                      <a:pt x="5" y="2"/>
                      <a:pt x="5" y="3"/>
                    </a:cubicBezTo>
                    <a:cubicBezTo>
                      <a:pt x="4" y="4"/>
                      <a:pt x="3" y="5"/>
                      <a:pt x="2" y="5"/>
                    </a:cubicBezTo>
                    <a:cubicBezTo>
                      <a:pt x="0" y="5"/>
                      <a:pt x="0" y="3"/>
                      <a:pt x="0" y="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123" name="Freeform 636"/>
              <p:cNvSpPr>
                <a:spLocks/>
              </p:cNvSpPr>
              <p:nvPr/>
            </p:nvSpPr>
            <p:spPr bwMode="auto">
              <a:xfrm>
                <a:off x="2889" y="2100"/>
                <a:ext cx="5" cy="5"/>
              </a:xfrm>
              <a:custGeom>
                <a:avLst/>
                <a:gdLst>
                  <a:gd name="T0" fmla="*/ 0 w 2"/>
                  <a:gd name="T1" fmla="*/ 1 h 2"/>
                  <a:gd name="T2" fmla="*/ 1 w 2"/>
                  <a:gd name="T3" fmla="*/ 0 h 2"/>
                  <a:gd name="T4" fmla="*/ 2 w 2"/>
                  <a:gd name="T5" fmla="*/ 1 h 2"/>
                  <a:gd name="T6" fmla="*/ 1 w 2"/>
                  <a:gd name="T7" fmla="*/ 2 h 2"/>
                  <a:gd name="T8" fmla="*/ 0 w 2"/>
                  <a:gd name="T9" fmla="*/ 1 h 2"/>
                </a:gdLst>
                <a:ahLst/>
                <a:cxnLst>
                  <a:cxn ang="0">
                    <a:pos x="T0" y="T1"/>
                  </a:cxn>
                  <a:cxn ang="0">
                    <a:pos x="T2" y="T3"/>
                  </a:cxn>
                  <a:cxn ang="0">
                    <a:pos x="T4" y="T5"/>
                  </a:cxn>
                  <a:cxn ang="0">
                    <a:pos x="T6" y="T7"/>
                  </a:cxn>
                  <a:cxn ang="0">
                    <a:pos x="T8" y="T9"/>
                  </a:cxn>
                </a:cxnLst>
                <a:rect l="0" t="0" r="r" b="b"/>
                <a:pathLst>
                  <a:path w="2" h="2">
                    <a:moveTo>
                      <a:pt x="0" y="1"/>
                    </a:moveTo>
                    <a:cubicBezTo>
                      <a:pt x="0" y="0"/>
                      <a:pt x="1" y="0"/>
                      <a:pt x="1" y="0"/>
                    </a:cubicBezTo>
                    <a:cubicBezTo>
                      <a:pt x="2" y="0"/>
                      <a:pt x="2" y="1"/>
                      <a:pt x="2" y="1"/>
                    </a:cubicBezTo>
                    <a:cubicBezTo>
                      <a:pt x="2" y="2"/>
                      <a:pt x="1" y="2"/>
                      <a:pt x="1" y="2"/>
                    </a:cubicBezTo>
                    <a:cubicBezTo>
                      <a:pt x="0" y="2"/>
                      <a:pt x="0" y="2"/>
                      <a:pt x="0" y="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124" name="Freeform 637"/>
              <p:cNvSpPr>
                <a:spLocks/>
              </p:cNvSpPr>
              <p:nvPr/>
            </p:nvSpPr>
            <p:spPr bwMode="auto">
              <a:xfrm>
                <a:off x="2866" y="2111"/>
                <a:ext cx="8" cy="8"/>
              </a:xfrm>
              <a:custGeom>
                <a:avLst/>
                <a:gdLst>
                  <a:gd name="T0" fmla="*/ 0 w 3"/>
                  <a:gd name="T1" fmla="*/ 1 h 3"/>
                  <a:gd name="T2" fmla="*/ 2 w 3"/>
                  <a:gd name="T3" fmla="*/ 0 h 3"/>
                  <a:gd name="T4" fmla="*/ 3 w 3"/>
                  <a:gd name="T5" fmla="*/ 2 h 3"/>
                  <a:gd name="T6" fmla="*/ 2 w 3"/>
                  <a:gd name="T7" fmla="*/ 3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1" y="1"/>
                      <a:pt x="1" y="0"/>
                      <a:pt x="2" y="0"/>
                    </a:cubicBezTo>
                    <a:cubicBezTo>
                      <a:pt x="3" y="0"/>
                      <a:pt x="3" y="1"/>
                      <a:pt x="3" y="2"/>
                    </a:cubicBezTo>
                    <a:cubicBezTo>
                      <a:pt x="3" y="3"/>
                      <a:pt x="2" y="3"/>
                      <a:pt x="2" y="3"/>
                    </a:cubicBezTo>
                    <a:cubicBezTo>
                      <a:pt x="1" y="3"/>
                      <a:pt x="0" y="2"/>
                      <a:pt x="0" y="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grpSp>
        <p:grpSp>
          <p:nvGrpSpPr>
            <p:cNvPr id="14" name="Group 638"/>
            <p:cNvGrpSpPr>
              <a:grpSpLocks/>
            </p:cNvGrpSpPr>
            <p:nvPr/>
          </p:nvGrpSpPr>
          <p:grpSpPr bwMode="auto">
            <a:xfrm>
              <a:off x="1847850" y="2684463"/>
              <a:ext cx="265113" cy="258762"/>
              <a:chOff x="2803" y="2077"/>
              <a:chExt cx="167" cy="163"/>
            </a:xfrm>
          </p:grpSpPr>
          <p:sp>
            <p:nvSpPr>
              <p:cNvPr id="99" name="Freeform 639"/>
              <p:cNvSpPr>
                <a:spLocks/>
              </p:cNvSpPr>
              <p:nvPr/>
            </p:nvSpPr>
            <p:spPr bwMode="auto">
              <a:xfrm>
                <a:off x="2803" y="2077"/>
                <a:ext cx="167" cy="163"/>
              </a:xfrm>
              <a:custGeom>
                <a:avLst/>
                <a:gdLst>
                  <a:gd name="T0" fmla="*/ 11 w 67"/>
                  <a:gd name="T1" fmla="*/ 10 h 61"/>
                  <a:gd name="T2" fmla="*/ 1 w 67"/>
                  <a:gd name="T3" fmla="*/ 32 h 61"/>
                  <a:gd name="T4" fmla="*/ 12 w 67"/>
                  <a:gd name="T5" fmla="*/ 56 h 61"/>
                  <a:gd name="T6" fmla="*/ 24 w 67"/>
                  <a:gd name="T7" fmla="*/ 57 h 61"/>
                  <a:gd name="T8" fmla="*/ 36 w 67"/>
                  <a:gd name="T9" fmla="*/ 61 h 61"/>
                  <a:gd name="T10" fmla="*/ 46 w 67"/>
                  <a:gd name="T11" fmla="*/ 55 h 61"/>
                  <a:gd name="T12" fmla="*/ 56 w 67"/>
                  <a:gd name="T13" fmla="*/ 46 h 61"/>
                  <a:gd name="T14" fmla="*/ 38 w 67"/>
                  <a:gd name="T15" fmla="*/ 2 h 61"/>
                  <a:gd name="T16" fmla="*/ 20 w 67"/>
                  <a:gd name="T17" fmla="*/ 4 h 61"/>
                  <a:gd name="T18" fmla="*/ 11 w 67"/>
                  <a:gd name="T1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1">
                    <a:moveTo>
                      <a:pt x="11" y="10"/>
                    </a:moveTo>
                    <a:cubicBezTo>
                      <a:pt x="5" y="16"/>
                      <a:pt x="2" y="24"/>
                      <a:pt x="1" y="32"/>
                    </a:cubicBezTo>
                    <a:cubicBezTo>
                      <a:pt x="0" y="40"/>
                      <a:pt x="2" y="54"/>
                      <a:pt x="12" y="56"/>
                    </a:cubicBezTo>
                    <a:cubicBezTo>
                      <a:pt x="16" y="57"/>
                      <a:pt x="20" y="56"/>
                      <a:pt x="24" y="57"/>
                    </a:cubicBezTo>
                    <a:cubicBezTo>
                      <a:pt x="28" y="58"/>
                      <a:pt x="32" y="61"/>
                      <a:pt x="36" y="61"/>
                    </a:cubicBezTo>
                    <a:cubicBezTo>
                      <a:pt x="40" y="60"/>
                      <a:pt x="43" y="57"/>
                      <a:pt x="46" y="55"/>
                    </a:cubicBezTo>
                    <a:cubicBezTo>
                      <a:pt x="50" y="53"/>
                      <a:pt x="54" y="50"/>
                      <a:pt x="56" y="46"/>
                    </a:cubicBezTo>
                    <a:cubicBezTo>
                      <a:pt x="67" y="28"/>
                      <a:pt x="56" y="8"/>
                      <a:pt x="38" y="2"/>
                    </a:cubicBezTo>
                    <a:cubicBezTo>
                      <a:pt x="31" y="0"/>
                      <a:pt x="26" y="1"/>
                      <a:pt x="20" y="4"/>
                    </a:cubicBezTo>
                    <a:cubicBezTo>
                      <a:pt x="16" y="5"/>
                      <a:pt x="13" y="7"/>
                      <a:pt x="11" y="10"/>
                    </a:cubicBezTo>
                    <a:close/>
                  </a:path>
                </a:pathLst>
              </a:custGeom>
              <a:solidFill>
                <a:srgbClr val="FEE36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100" name="Freeform 640"/>
              <p:cNvSpPr>
                <a:spLocks/>
              </p:cNvSpPr>
              <p:nvPr/>
            </p:nvSpPr>
            <p:spPr bwMode="auto">
              <a:xfrm>
                <a:off x="2818" y="2091"/>
                <a:ext cx="132" cy="144"/>
              </a:xfrm>
              <a:custGeom>
                <a:avLst/>
                <a:gdLst>
                  <a:gd name="T0" fmla="*/ 1 w 53"/>
                  <a:gd name="T1" fmla="*/ 33 h 54"/>
                  <a:gd name="T2" fmla="*/ 3 w 53"/>
                  <a:gd name="T3" fmla="*/ 39 h 54"/>
                  <a:gd name="T4" fmla="*/ 8 w 53"/>
                  <a:gd name="T5" fmla="*/ 43 h 54"/>
                  <a:gd name="T6" fmla="*/ 12 w 53"/>
                  <a:gd name="T7" fmla="*/ 45 h 54"/>
                  <a:gd name="T8" fmla="*/ 18 w 53"/>
                  <a:gd name="T9" fmla="*/ 46 h 54"/>
                  <a:gd name="T10" fmla="*/ 11 w 53"/>
                  <a:gd name="T11" fmla="*/ 48 h 54"/>
                  <a:gd name="T12" fmla="*/ 1 w 53"/>
                  <a:gd name="T13" fmla="*/ 46 h 54"/>
                  <a:gd name="T14" fmla="*/ 10 w 53"/>
                  <a:gd name="T15" fmla="*/ 49 h 54"/>
                  <a:gd name="T16" fmla="*/ 21 w 53"/>
                  <a:gd name="T17" fmla="*/ 51 h 54"/>
                  <a:gd name="T18" fmla="*/ 31 w 53"/>
                  <a:gd name="T19" fmla="*/ 53 h 54"/>
                  <a:gd name="T20" fmla="*/ 41 w 53"/>
                  <a:gd name="T21" fmla="*/ 48 h 54"/>
                  <a:gd name="T22" fmla="*/ 53 w 53"/>
                  <a:gd name="T23" fmla="*/ 28 h 54"/>
                  <a:gd name="T24" fmla="*/ 52 w 53"/>
                  <a:gd name="T25" fmla="*/ 17 h 54"/>
                  <a:gd name="T26" fmla="*/ 40 w 53"/>
                  <a:gd name="T27" fmla="*/ 3 h 54"/>
                  <a:gd name="T28" fmla="*/ 26 w 53"/>
                  <a:gd name="T29" fmla="*/ 1 h 54"/>
                  <a:gd name="T30" fmla="*/ 22 w 53"/>
                  <a:gd name="T31" fmla="*/ 3 h 54"/>
                  <a:gd name="T32" fmla="*/ 29 w 53"/>
                  <a:gd name="T33" fmla="*/ 9 h 54"/>
                  <a:gd name="T34" fmla="*/ 32 w 53"/>
                  <a:gd name="T35" fmla="*/ 23 h 54"/>
                  <a:gd name="T36" fmla="*/ 22 w 53"/>
                  <a:gd name="T3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 h="54">
                    <a:moveTo>
                      <a:pt x="1" y="33"/>
                    </a:moveTo>
                    <a:cubicBezTo>
                      <a:pt x="1" y="36"/>
                      <a:pt x="1" y="37"/>
                      <a:pt x="3" y="39"/>
                    </a:cubicBezTo>
                    <a:cubicBezTo>
                      <a:pt x="4" y="41"/>
                      <a:pt x="6" y="42"/>
                      <a:pt x="8" y="43"/>
                    </a:cubicBezTo>
                    <a:cubicBezTo>
                      <a:pt x="10" y="44"/>
                      <a:pt x="11" y="44"/>
                      <a:pt x="12" y="45"/>
                    </a:cubicBezTo>
                    <a:cubicBezTo>
                      <a:pt x="14" y="45"/>
                      <a:pt x="16" y="45"/>
                      <a:pt x="18" y="46"/>
                    </a:cubicBezTo>
                    <a:cubicBezTo>
                      <a:pt x="22" y="48"/>
                      <a:pt x="12" y="48"/>
                      <a:pt x="11" y="48"/>
                    </a:cubicBezTo>
                    <a:cubicBezTo>
                      <a:pt x="7" y="48"/>
                      <a:pt x="4" y="48"/>
                      <a:pt x="1" y="46"/>
                    </a:cubicBezTo>
                    <a:cubicBezTo>
                      <a:pt x="0" y="50"/>
                      <a:pt x="8" y="49"/>
                      <a:pt x="10" y="49"/>
                    </a:cubicBezTo>
                    <a:cubicBezTo>
                      <a:pt x="14" y="49"/>
                      <a:pt x="17" y="50"/>
                      <a:pt x="21" y="51"/>
                    </a:cubicBezTo>
                    <a:cubicBezTo>
                      <a:pt x="24" y="52"/>
                      <a:pt x="28" y="54"/>
                      <a:pt x="31" y="53"/>
                    </a:cubicBezTo>
                    <a:cubicBezTo>
                      <a:pt x="34" y="52"/>
                      <a:pt x="38" y="50"/>
                      <a:pt x="41" y="48"/>
                    </a:cubicBezTo>
                    <a:cubicBezTo>
                      <a:pt x="47" y="43"/>
                      <a:pt x="52" y="36"/>
                      <a:pt x="53" y="28"/>
                    </a:cubicBezTo>
                    <a:cubicBezTo>
                      <a:pt x="53" y="24"/>
                      <a:pt x="53" y="21"/>
                      <a:pt x="52" y="17"/>
                    </a:cubicBezTo>
                    <a:cubicBezTo>
                      <a:pt x="50" y="12"/>
                      <a:pt x="44" y="6"/>
                      <a:pt x="40" y="3"/>
                    </a:cubicBezTo>
                    <a:cubicBezTo>
                      <a:pt x="35" y="0"/>
                      <a:pt x="31" y="0"/>
                      <a:pt x="26" y="1"/>
                    </a:cubicBezTo>
                    <a:cubicBezTo>
                      <a:pt x="24" y="2"/>
                      <a:pt x="22" y="2"/>
                      <a:pt x="22" y="3"/>
                    </a:cubicBezTo>
                    <a:cubicBezTo>
                      <a:pt x="21" y="6"/>
                      <a:pt x="27" y="8"/>
                      <a:pt x="29" y="9"/>
                    </a:cubicBezTo>
                    <a:cubicBezTo>
                      <a:pt x="34" y="12"/>
                      <a:pt x="35" y="17"/>
                      <a:pt x="32" y="23"/>
                    </a:cubicBezTo>
                    <a:cubicBezTo>
                      <a:pt x="30" y="28"/>
                      <a:pt x="27" y="29"/>
                      <a:pt x="22" y="31"/>
                    </a:cubicBezTo>
                  </a:path>
                </a:pathLst>
              </a:custGeom>
              <a:solidFill>
                <a:srgbClr val="FFCE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101" name="Freeform 641"/>
              <p:cNvSpPr>
                <a:spLocks/>
              </p:cNvSpPr>
              <p:nvPr/>
            </p:nvSpPr>
            <p:spPr bwMode="auto">
              <a:xfrm>
                <a:off x="2810" y="2093"/>
                <a:ext cx="128" cy="118"/>
              </a:xfrm>
              <a:custGeom>
                <a:avLst/>
                <a:gdLst>
                  <a:gd name="T0" fmla="*/ 23 w 51"/>
                  <a:gd name="T1" fmla="*/ 1 h 44"/>
                  <a:gd name="T2" fmla="*/ 3 w 51"/>
                  <a:gd name="T3" fmla="*/ 24 h 44"/>
                  <a:gd name="T4" fmla="*/ 21 w 51"/>
                  <a:gd name="T5" fmla="*/ 42 h 44"/>
                  <a:gd name="T6" fmla="*/ 28 w 51"/>
                  <a:gd name="T7" fmla="*/ 43 h 44"/>
                  <a:gd name="T8" fmla="*/ 38 w 51"/>
                  <a:gd name="T9" fmla="*/ 42 h 44"/>
                  <a:gd name="T10" fmla="*/ 51 w 51"/>
                  <a:gd name="T11" fmla="*/ 22 h 44"/>
                  <a:gd name="T12" fmla="*/ 23 w 51"/>
                  <a:gd name="T13" fmla="*/ 1 h 44"/>
                </a:gdLst>
                <a:ahLst/>
                <a:cxnLst>
                  <a:cxn ang="0">
                    <a:pos x="T0" y="T1"/>
                  </a:cxn>
                  <a:cxn ang="0">
                    <a:pos x="T2" y="T3"/>
                  </a:cxn>
                  <a:cxn ang="0">
                    <a:pos x="T4" y="T5"/>
                  </a:cxn>
                  <a:cxn ang="0">
                    <a:pos x="T6" y="T7"/>
                  </a:cxn>
                  <a:cxn ang="0">
                    <a:pos x="T8" y="T9"/>
                  </a:cxn>
                  <a:cxn ang="0">
                    <a:pos x="T10" y="T11"/>
                  </a:cxn>
                  <a:cxn ang="0">
                    <a:pos x="T12" y="T13"/>
                  </a:cxn>
                </a:cxnLst>
                <a:rect l="0" t="0" r="r" b="b"/>
                <a:pathLst>
                  <a:path w="51" h="44">
                    <a:moveTo>
                      <a:pt x="23" y="1"/>
                    </a:moveTo>
                    <a:cubicBezTo>
                      <a:pt x="12" y="1"/>
                      <a:pt x="5" y="15"/>
                      <a:pt x="3" y="24"/>
                    </a:cubicBezTo>
                    <a:cubicBezTo>
                      <a:pt x="0" y="36"/>
                      <a:pt x="10" y="42"/>
                      <a:pt x="21" y="42"/>
                    </a:cubicBezTo>
                    <a:cubicBezTo>
                      <a:pt x="24" y="42"/>
                      <a:pt x="26" y="43"/>
                      <a:pt x="28" y="43"/>
                    </a:cubicBezTo>
                    <a:cubicBezTo>
                      <a:pt x="32" y="44"/>
                      <a:pt x="35" y="44"/>
                      <a:pt x="38" y="42"/>
                    </a:cubicBezTo>
                    <a:cubicBezTo>
                      <a:pt x="44" y="39"/>
                      <a:pt x="51" y="30"/>
                      <a:pt x="51" y="22"/>
                    </a:cubicBezTo>
                    <a:cubicBezTo>
                      <a:pt x="50" y="8"/>
                      <a:pt x="35" y="0"/>
                      <a:pt x="23" y="1"/>
                    </a:cubicBezTo>
                    <a:close/>
                  </a:path>
                </a:pathLst>
              </a:custGeom>
              <a:solidFill>
                <a:srgbClr val="B63B6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102" name="Freeform 642"/>
              <p:cNvSpPr>
                <a:spLocks/>
              </p:cNvSpPr>
              <p:nvPr/>
            </p:nvSpPr>
            <p:spPr bwMode="auto">
              <a:xfrm>
                <a:off x="2858" y="2136"/>
                <a:ext cx="97" cy="99"/>
              </a:xfrm>
              <a:custGeom>
                <a:avLst/>
                <a:gdLst>
                  <a:gd name="T0" fmla="*/ 0 w 39"/>
                  <a:gd name="T1" fmla="*/ 33 h 37"/>
                  <a:gd name="T2" fmla="*/ 12 w 39"/>
                  <a:gd name="T3" fmla="*/ 37 h 37"/>
                  <a:gd name="T4" fmla="*/ 30 w 39"/>
                  <a:gd name="T5" fmla="*/ 27 h 37"/>
                  <a:gd name="T6" fmla="*/ 35 w 39"/>
                  <a:gd name="T7" fmla="*/ 0 h 37"/>
                  <a:gd name="T8" fmla="*/ 28 w 39"/>
                  <a:gd name="T9" fmla="*/ 27 h 37"/>
                  <a:gd name="T10" fmla="*/ 11 w 39"/>
                  <a:gd name="T11" fmla="*/ 34 h 37"/>
                  <a:gd name="T12" fmla="*/ 0 w 39"/>
                  <a:gd name="T13" fmla="*/ 33 h 37"/>
                </a:gdLst>
                <a:ahLst/>
                <a:cxnLst>
                  <a:cxn ang="0">
                    <a:pos x="T0" y="T1"/>
                  </a:cxn>
                  <a:cxn ang="0">
                    <a:pos x="T2" y="T3"/>
                  </a:cxn>
                  <a:cxn ang="0">
                    <a:pos x="T4" y="T5"/>
                  </a:cxn>
                  <a:cxn ang="0">
                    <a:pos x="T6" y="T7"/>
                  </a:cxn>
                  <a:cxn ang="0">
                    <a:pos x="T8" y="T9"/>
                  </a:cxn>
                  <a:cxn ang="0">
                    <a:pos x="T10" y="T11"/>
                  </a:cxn>
                  <a:cxn ang="0">
                    <a:pos x="T12" y="T13"/>
                  </a:cxn>
                </a:cxnLst>
                <a:rect l="0" t="0" r="r" b="b"/>
                <a:pathLst>
                  <a:path w="39" h="37">
                    <a:moveTo>
                      <a:pt x="0" y="33"/>
                    </a:moveTo>
                    <a:cubicBezTo>
                      <a:pt x="3" y="33"/>
                      <a:pt x="8" y="36"/>
                      <a:pt x="12" y="37"/>
                    </a:cubicBezTo>
                    <a:cubicBezTo>
                      <a:pt x="16" y="37"/>
                      <a:pt x="25" y="32"/>
                      <a:pt x="30" y="27"/>
                    </a:cubicBezTo>
                    <a:cubicBezTo>
                      <a:pt x="35" y="21"/>
                      <a:pt x="39" y="11"/>
                      <a:pt x="35" y="0"/>
                    </a:cubicBezTo>
                    <a:cubicBezTo>
                      <a:pt x="36" y="2"/>
                      <a:pt x="37" y="19"/>
                      <a:pt x="28" y="27"/>
                    </a:cubicBezTo>
                    <a:cubicBezTo>
                      <a:pt x="19" y="34"/>
                      <a:pt x="14" y="35"/>
                      <a:pt x="11" y="34"/>
                    </a:cubicBezTo>
                    <a:cubicBezTo>
                      <a:pt x="8" y="33"/>
                      <a:pt x="2" y="33"/>
                      <a:pt x="0" y="33"/>
                    </a:cubicBezTo>
                    <a:close/>
                  </a:path>
                </a:pathLst>
              </a:custGeom>
              <a:solidFill>
                <a:srgbClr val="FFA8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103" name="Freeform 643"/>
              <p:cNvSpPr>
                <a:spLocks/>
              </p:cNvSpPr>
              <p:nvPr/>
            </p:nvSpPr>
            <p:spPr bwMode="auto">
              <a:xfrm>
                <a:off x="2805" y="2149"/>
                <a:ext cx="10" cy="59"/>
              </a:xfrm>
              <a:custGeom>
                <a:avLst/>
                <a:gdLst>
                  <a:gd name="T0" fmla="*/ 2 w 4"/>
                  <a:gd name="T1" fmla="*/ 0 h 22"/>
                  <a:gd name="T2" fmla="*/ 4 w 4"/>
                  <a:gd name="T3" fmla="*/ 22 h 22"/>
                  <a:gd name="T4" fmla="*/ 2 w 4"/>
                  <a:gd name="T5" fmla="*/ 0 h 22"/>
                </a:gdLst>
                <a:ahLst/>
                <a:cxnLst>
                  <a:cxn ang="0">
                    <a:pos x="T0" y="T1"/>
                  </a:cxn>
                  <a:cxn ang="0">
                    <a:pos x="T2" y="T3"/>
                  </a:cxn>
                  <a:cxn ang="0">
                    <a:pos x="T4" y="T5"/>
                  </a:cxn>
                </a:cxnLst>
                <a:rect l="0" t="0" r="r" b="b"/>
                <a:pathLst>
                  <a:path w="4" h="22">
                    <a:moveTo>
                      <a:pt x="2" y="0"/>
                    </a:moveTo>
                    <a:cubicBezTo>
                      <a:pt x="0" y="5"/>
                      <a:pt x="0" y="16"/>
                      <a:pt x="4" y="22"/>
                    </a:cubicBezTo>
                    <a:cubicBezTo>
                      <a:pt x="3" y="18"/>
                      <a:pt x="1" y="3"/>
                      <a:pt x="2" y="0"/>
                    </a:cubicBezTo>
                    <a:close/>
                  </a:path>
                </a:pathLst>
              </a:custGeom>
              <a:solidFill>
                <a:srgbClr val="FFF4C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104" name="Freeform 644"/>
              <p:cNvSpPr>
                <a:spLocks/>
              </p:cNvSpPr>
              <p:nvPr/>
            </p:nvSpPr>
            <p:spPr bwMode="auto">
              <a:xfrm>
                <a:off x="2808" y="2171"/>
                <a:ext cx="2" cy="21"/>
              </a:xfrm>
              <a:custGeom>
                <a:avLst/>
                <a:gdLst>
                  <a:gd name="T0" fmla="*/ 1 w 1"/>
                  <a:gd name="T1" fmla="*/ 0 h 8"/>
                  <a:gd name="T2" fmla="*/ 1 w 1"/>
                  <a:gd name="T3" fmla="*/ 8 h 8"/>
                </a:gdLst>
                <a:ahLst/>
                <a:cxnLst>
                  <a:cxn ang="0">
                    <a:pos x="T0" y="T1"/>
                  </a:cxn>
                  <a:cxn ang="0">
                    <a:pos x="T2" y="T3"/>
                  </a:cxn>
                </a:cxnLst>
                <a:rect l="0" t="0" r="r" b="b"/>
                <a:pathLst>
                  <a:path w="1" h="8">
                    <a:moveTo>
                      <a:pt x="1" y="0"/>
                    </a:moveTo>
                    <a:cubicBezTo>
                      <a:pt x="0" y="3"/>
                      <a:pt x="1" y="5"/>
                      <a:pt x="1" y="8"/>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105" name="Freeform 645"/>
              <p:cNvSpPr>
                <a:spLocks/>
              </p:cNvSpPr>
              <p:nvPr/>
            </p:nvSpPr>
            <p:spPr bwMode="auto">
              <a:xfrm>
                <a:off x="2823" y="2101"/>
                <a:ext cx="112" cy="107"/>
              </a:xfrm>
              <a:custGeom>
                <a:avLst/>
                <a:gdLst>
                  <a:gd name="T0" fmla="*/ 0 w 45"/>
                  <a:gd name="T1" fmla="*/ 31 h 40"/>
                  <a:gd name="T2" fmla="*/ 6 w 45"/>
                  <a:gd name="T3" fmla="*/ 36 h 40"/>
                  <a:gd name="T4" fmla="*/ 14 w 45"/>
                  <a:gd name="T5" fmla="*/ 38 h 40"/>
                  <a:gd name="T6" fmla="*/ 22 w 45"/>
                  <a:gd name="T7" fmla="*/ 39 h 40"/>
                  <a:gd name="T8" fmla="*/ 29 w 45"/>
                  <a:gd name="T9" fmla="*/ 39 h 40"/>
                  <a:gd name="T10" fmla="*/ 40 w 45"/>
                  <a:gd name="T11" fmla="*/ 30 h 40"/>
                  <a:gd name="T12" fmla="*/ 43 w 45"/>
                  <a:gd name="T13" fmla="*/ 14 h 40"/>
                  <a:gd name="T14" fmla="*/ 37 w 45"/>
                  <a:gd name="T15" fmla="*/ 6 h 40"/>
                  <a:gd name="T16" fmla="*/ 27 w 45"/>
                  <a:gd name="T17" fmla="*/ 0 h 40"/>
                  <a:gd name="T18" fmla="*/ 30 w 45"/>
                  <a:gd name="T19" fmla="*/ 2 h 40"/>
                  <a:gd name="T20" fmla="*/ 35 w 45"/>
                  <a:gd name="T21" fmla="*/ 6 h 40"/>
                  <a:gd name="T22" fmla="*/ 38 w 45"/>
                  <a:gd name="T23" fmla="*/ 12 h 40"/>
                  <a:gd name="T24" fmla="*/ 38 w 45"/>
                  <a:gd name="T25" fmla="*/ 19 h 40"/>
                  <a:gd name="T26" fmla="*/ 33 w 45"/>
                  <a:gd name="T27" fmla="*/ 28 h 40"/>
                  <a:gd name="T28" fmla="*/ 28 w 45"/>
                  <a:gd name="T29" fmla="*/ 30 h 40"/>
                  <a:gd name="T30" fmla="*/ 24 w 45"/>
                  <a:gd name="T31" fmla="*/ 29 h 40"/>
                  <a:gd name="T32" fmla="*/ 17 w 45"/>
                  <a:gd name="T33" fmla="*/ 33 h 40"/>
                  <a:gd name="T34" fmla="*/ 9 w 45"/>
                  <a:gd name="T35" fmla="*/ 34 h 40"/>
                  <a:gd name="T36" fmla="*/ 1 w 45"/>
                  <a:gd name="T37" fmla="*/ 3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 h="40">
                    <a:moveTo>
                      <a:pt x="0" y="31"/>
                    </a:moveTo>
                    <a:cubicBezTo>
                      <a:pt x="2" y="33"/>
                      <a:pt x="3" y="35"/>
                      <a:pt x="6" y="36"/>
                    </a:cubicBezTo>
                    <a:cubicBezTo>
                      <a:pt x="9" y="37"/>
                      <a:pt x="12" y="38"/>
                      <a:pt x="14" y="38"/>
                    </a:cubicBezTo>
                    <a:cubicBezTo>
                      <a:pt x="17" y="38"/>
                      <a:pt x="20" y="38"/>
                      <a:pt x="22" y="39"/>
                    </a:cubicBezTo>
                    <a:cubicBezTo>
                      <a:pt x="25" y="39"/>
                      <a:pt x="27" y="40"/>
                      <a:pt x="29" y="39"/>
                    </a:cubicBezTo>
                    <a:cubicBezTo>
                      <a:pt x="34" y="38"/>
                      <a:pt x="37" y="35"/>
                      <a:pt x="40" y="30"/>
                    </a:cubicBezTo>
                    <a:cubicBezTo>
                      <a:pt x="43" y="25"/>
                      <a:pt x="45" y="20"/>
                      <a:pt x="43" y="14"/>
                    </a:cubicBezTo>
                    <a:cubicBezTo>
                      <a:pt x="42" y="11"/>
                      <a:pt x="40" y="8"/>
                      <a:pt x="37" y="6"/>
                    </a:cubicBezTo>
                    <a:cubicBezTo>
                      <a:pt x="34" y="3"/>
                      <a:pt x="31" y="1"/>
                      <a:pt x="27" y="0"/>
                    </a:cubicBezTo>
                    <a:cubicBezTo>
                      <a:pt x="27" y="1"/>
                      <a:pt x="29" y="2"/>
                      <a:pt x="30" y="2"/>
                    </a:cubicBezTo>
                    <a:cubicBezTo>
                      <a:pt x="32" y="3"/>
                      <a:pt x="34" y="4"/>
                      <a:pt x="35" y="6"/>
                    </a:cubicBezTo>
                    <a:cubicBezTo>
                      <a:pt x="36" y="7"/>
                      <a:pt x="38" y="10"/>
                      <a:pt x="38" y="12"/>
                    </a:cubicBezTo>
                    <a:cubicBezTo>
                      <a:pt x="39" y="14"/>
                      <a:pt x="38" y="17"/>
                      <a:pt x="38" y="19"/>
                    </a:cubicBezTo>
                    <a:cubicBezTo>
                      <a:pt x="37" y="22"/>
                      <a:pt x="36" y="26"/>
                      <a:pt x="33" y="28"/>
                    </a:cubicBezTo>
                    <a:cubicBezTo>
                      <a:pt x="32" y="30"/>
                      <a:pt x="30" y="30"/>
                      <a:pt x="28" y="30"/>
                    </a:cubicBezTo>
                    <a:cubicBezTo>
                      <a:pt x="27" y="30"/>
                      <a:pt x="26" y="29"/>
                      <a:pt x="24" y="29"/>
                    </a:cubicBezTo>
                    <a:cubicBezTo>
                      <a:pt x="21" y="30"/>
                      <a:pt x="20" y="32"/>
                      <a:pt x="17" y="33"/>
                    </a:cubicBezTo>
                    <a:cubicBezTo>
                      <a:pt x="14" y="34"/>
                      <a:pt x="12" y="34"/>
                      <a:pt x="9" y="34"/>
                    </a:cubicBezTo>
                    <a:cubicBezTo>
                      <a:pt x="6" y="33"/>
                      <a:pt x="2" y="34"/>
                      <a:pt x="1" y="31"/>
                    </a:cubicBezTo>
                  </a:path>
                </a:pathLst>
              </a:custGeom>
              <a:solidFill>
                <a:srgbClr val="9D0D4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106" name="Freeform 646"/>
              <p:cNvSpPr>
                <a:spLocks/>
              </p:cNvSpPr>
              <p:nvPr/>
            </p:nvSpPr>
            <p:spPr bwMode="auto">
              <a:xfrm>
                <a:off x="2820" y="2099"/>
                <a:ext cx="65" cy="74"/>
              </a:xfrm>
              <a:custGeom>
                <a:avLst/>
                <a:gdLst>
                  <a:gd name="T0" fmla="*/ 1 w 26"/>
                  <a:gd name="T1" fmla="*/ 27 h 28"/>
                  <a:gd name="T2" fmla="*/ 1 w 26"/>
                  <a:gd name="T3" fmla="*/ 25 h 28"/>
                  <a:gd name="T4" fmla="*/ 1 w 26"/>
                  <a:gd name="T5" fmla="*/ 22 h 28"/>
                  <a:gd name="T6" fmla="*/ 2 w 26"/>
                  <a:gd name="T7" fmla="*/ 18 h 28"/>
                  <a:gd name="T8" fmla="*/ 7 w 26"/>
                  <a:gd name="T9" fmla="*/ 9 h 28"/>
                  <a:gd name="T10" fmla="*/ 15 w 26"/>
                  <a:gd name="T11" fmla="*/ 1 h 28"/>
                  <a:gd name="T12" fmla="*/ 20 w 26"/>
                  <a:gd name="T13" fmla="*/ 0 h 28"/>
                  <a:gd name="T14" fmla="*/ 26 w 26"/>
                  <a:gd name="T15" fmla="*/ 1 h 28"/>
                  <a:gd name="T16" fmla="*/ 14 w 26"/>
                  <a:gd name="T17" fmla="*/ 4 h 28"/>
                  <a:gd name="T18" fmla="*/ 12 w 26"/>
                  <a:gd name="T19" fmla="*/ 10 h 28"/>
                  <a:gd name="T20" fmla="*/ 9 w 26"/>
                  <a:gd name="T21" fmla="*/ 14 h 28"/>
                  <a:gd name="T22" fmla="*/ 3 w 26"/>
                  <a:gd name="T23" fmla="*/ 22 h 28"/>
                  <a:gd name="T24" fmla="*/ 1 w 26"/>
                  <a:gd name="T25"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28">
                    <a:moveTo>
                      <a:pt x="1" y="27"/>
                    </a:moveTo>
                    <a:cubicBezTo>
                      <a:pt x="1" y="26"/>
                      <a:pt x="0" y="26"/>
                      <a:pt x="1" y="25"/>
                    </a:cubicBezTo>
                    <a:cubicBezTo>
                      <a:pt x="1" y="24"/>
                      <a:pt x="1" y="23"/>
                      <a:pt x="1" y="22"/>
                    </a:cubicBezTo>
                    <a:cubicBezTo>
                      <a:pt x="1" y="21"/>
                      <a:pt x="1" y="19"/>
                      <a:pt x="2" y="18"/>
                    </a:cubicBezTo>
                    <a:cubicBezTo>
                      <a:pt x="3" y="14"/>
                      <a:pt x="5" y="12"/>
                      <a:pt x="7" y="9"/>
                    </a:cubicBezTo>
                    <a:cubicBezTo>
                      <a:pt x="10" y="6"/>
                      <a:pt x="11" y="3"/>
                      <a:pt x="15" y="1"/>
                    </a:cubicBezTo>
                    <a:cubicBezTo>
                      <a:pt x="16" y="0"/>
                      <a:pt x="18" y="0"/>
                      <a:pt x="20" y="0"/>
                    </a:cubicBezTo>
                    <a:cubicBezTo>
                      <a:pt x="22" y="0"/>
                      <a:pt x="24" y="1"/>
                      <a:pt x="26" y="1"/>
                    </a:cubicBezTo>
                    <a:cubicBezTo>
                      <a:pt x="22" y="1"/>
                      <a:pt x="17" y="1"/>
                      <a:pt x="14" y="4"/>
                    </a:cubicBezTo>
                    <a:cubicBezTo>
                      <a:pt x="13" y="6"/>
                      <a:pt x="13" y="8"/>
                      <a:pt x="12" y="10"/>
                    </a:cubicBezTo>
                    <a:cubicBezTo>
                      <a:pt x="12" y="12"/>
                      <a:pt x="11" y="13"/>
                      <a:pt x="9" y="14"/>
                    </a:cubicBezTo>
                    <a:cubicBezTo>
                      <a:pt x="6" y="17"/>
                      <a:pt x="3" y="18"/>
                      <a:pt x="3" y="22"/>
                    </a:cubicBezTo>
                    <a:cubicBezTo>
                      <a:pt x="2" y="24"/>
                      <a:pt x="1" y="26"/>
                      <a:pt x="1" y="28"/>
                    </a:cubicBezTo>
                  </a:path>
                </a:pathLst>
              </a:custGeom>
              <a:solidFill>
                <a:srgbClr val="D27E9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107" name="Freeform 647"/>
              <p:cNvSpPr>
                <a:spLocks/>
              </p:cNvSpPr>
              <p:nvPr/>
            </p:nvSpPr>
            <p:spPr bwMode="auto">
              <a:xfrm>
                <a:off x="2803" y="2077"/>
                <a:ext cx="167" cy="163"/>
              </a:xfrm>
              <a:custGeom>
                <a:avLst/>
                <a:gdLst>
                  <a:gd name="T0" fmla="*/ 11 w 67"/>
                  <a:gd name="T1" fmla="*/ 10 h 61"/>
                  <a:gd name="T2" fmla="*/ 1 w 67"/>
                  <a:gd name="T3" fmla="*/ 32 h 61"/>
                  <a:gd name="T4" fmla="*/ 12 w 67"/>
                  <a:gd name="T5" fmla="*/ 56 h 61"/>
                  <a:gd name="T6" fmla="*/ 24 w 67"/>
                  <a:gd name="T7" fmla="*/ 57 h 61"/>
                  <a:gd name="T8" fmla="*/ 36 w 67"/>
                  <a:gd name="T9" fmla="*/ 61 h 61"/>
                  <a:gd name="T10" fmla="*/ 46 w 67"/>
                  <a:gd name="T11" fmla="*/ 55 h 61"/>
                  <a:gd name="T12" fmla="*/ 56 w 67"/>
                  <a:gd name="T13" fmla="*/ 46 h 61"/>
                  <a:gd name="T14" fmla="*/ 38 w 67"/>
                  <a:gd name="T15" fmla="*/ 2 h 61"/>
                  <a:gd name="T16" fmla="*/ 20 w 67"/>
                  <a:gd name="T17" fmla="*/ 4 h 61"/>
                  <a:gd name="T18" fmla="*/ 11 w 67"/>
                  <a:gd name="T1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1">
                    <a:moveTo>
                      <a:pt x="11" y="10"/>
                    </a:moveTo>
                    <a:cubicBezTo>
                      <a:pt x="5" y="16"/>
                      <a:pt x="2" y="24"/>
                      <a:pt x="1" y="32"/>
                    </a:cubicBezTo>
                    <a:cubicBezTo>
                      <a:pt x="0" y="40"/>
                      <a:pt x="2" y="54"/>
                      <a:pt x="12" y="56"/>
                    </a:cubicBezTo>
                    <a:cubicBezTo>
                      <a:pt x="16" y="57"/>
                      <a:pt x="20" y="56"/>
                      <a:pt x="24" y="57"/>
                    </a:cubicBezTo>
                    <a:cubicBezTo>
                      <a:pt x="28" y="58"/>
                      <a:pt x="32" y="61"/>
                      <a:pt x="36" y="61"/>
                    </a:cubicBezTo>
                    <a:cubicBezTo>
                      <a:pt x="40" y="60"/>
                      <a:pt x="43" y="57"/>
                      <a:pt x="46" y="55"/>
                    </a:cubicBezTo>
                    <a:cubicBezTo>
                      <a:pt x="50" y="53"/>
                      <a:pt x="54" y="50"/>
                      <a:pt x="56" y="46"/>
                    </a:cubicBezTo>
                    <a:cubicBezTo>
                      <a:pt x="67" y="28"/>
                      <a:pt x="56" y="8"/>
                      <a:pt x="38" y="2"/>
                    </a:cubicBezTo>
                    <a:cubicBezTo>
                      <a:pt x="31" y="0"/>
                      <a:pt x="26" y="1"/>
                      <a:pt x="20" y="4"/>
                    </a:cubicBezTo>
                    <a:cubicBezTo>
                      <a:pt x="16" y="5"/>
                      <a:pt x="13" y="7"/>
                      <a:pt x="11" y="10"/>
                    </a:cubicBezTo>
                    <a:close/>
                  </a:path>
                </a:pathLst>
              </a:custGeom>
              <a:noFill/>
              <a:ln w="7938" cap="rnd">
                <a:solidFill>
                  <a:srgbClr val="333333"/>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108" name="Freeform 648"/>
              <p:cNvSpPr>
                <a:spLocks/>
              </p:cNvSpPr>
              <p:nvPr/>
            </p:nvSpPr>
            <p:spPr bwMode="auto">
              <a:xfrm>
                <a:off x="2810" y="2093"/>
                <a:ext cx="128" cy="118"/>
              </a:xfrm>
              <a:custGeom>
                <a:avLst/>
                <a:gdLst>
                  <a:gd name="T0" fmla="*/ 23 w 51"/>
                  <a:gd name="T1" fmla="*/ 1 h 44"/>
                  <a:gd name="T2" fmla="*/ 3 w 51"/>
                  <a:gd name="T3" fmla="*/ 24 h 44"/>
                  <a:gd name="T4" fmla="*/ 21 w 51"/>
                  <a:gd name="T5" fmla="*/ 42 h 44"/>
                  <a:gd name="T6" fmla="*/ 28 w 51"/>
                  <a:gd name="T7" fmla="*/ 43 h 44"/>
                  <a:gd name="T8" fmla="*/ 38 w 51"/>
                  <a:gd name="T9" fmla="*/ 42 h 44"/>
                  <a:gd name="T10" fmla="*/ 51 w 51"/>
                  <a:gd name="T11" fmla="*/ 22 h 44"/>
                  <a:gd name="T12" fmla="*/ 23 w 51"/>
                  <a:gd name="T13" fmla="*/ 1 h 44"/>
                </a:gdLst>
                <a:ahLst/>
                <a:cxnLst>
                  <a:cxn ang="0">
                    <a:pos x="T0" y="T1"/>
                  </a:cxn>
                  <a:cxn ang="0">
                    <a:pos x="T2" y="T3"/>
                  </a:cxn>
                  <a:cxn ang="0">
                    <a:pos x="T4" y="T5"/>
                  </a:cxn>
                  <a:cxn ang="0">
                    <a:pos x="T6" y="T7"/>
                  </a:cxn>
                  <a:cxn ang="0">
                    <a:pos x="T8" y="T9"/>
                  </a:cxn>
                  <a:cxn ang="0">
                    <a:pos x="T10" y="T11"/>
                  </a:cxn>
                  <a:cxn ang="0">
                    <a:pos x="T12" y="T13"/>
                  </a:cxn>
                </a:cxnLst>
                <a:rect l="0" t="0" r="r" b="b"/>
                <a:pathLst>
                  <a:path w="51" h="44">
                    <a:moveTo>
                      <a:pt x="23" y="1"/>
                    </a:moveTo>
                    <a:cubicBezTo>
                      <a:pt x="12" y="1"/>
                      <a:pt x="5" y="15"/>
                      <a:pt x="3" y="24"/>
                    </a:cubicBezTo>
                    <a:cubicBezTo>
                      <a:pt x="0" y="36"/>
                      <a:pt x="10" y="42"/>
                      <a:pt x="21" y="42"/>
                    </a:cubicBezTo>
                    <a:cubicBezTo>
                      <a:pt x="24" y="42"/>
                      <a:pt x="26" y="43"/>
                      <a:pt x="28" y="43"/>
                    </a:cubicBezTo>
                    <a:cubicBezTo>
                      <a:pt x="32" y="44"/>
                      <a:pt x="35" y="44"/>
                      <a:pt x="38" y="42"/>
                    </a:cubicBezTo>
                    <a:cubicBezTo>
                      <a:pt x="44" y="39"/>
                      <a:pt x="51" y="30"/>
                      <a:pt x="51" y="22"/>
                    </a:cubicBezTo>
                    <a:cubicBezTo>
                      <a:pt x="50" y="8"/>
                      <a:pt x="35" y="0"/>
                      <a:pt x="23" y="1"/>
                    </a:cubicBezTo>
                    <a:close/>
                  </a:path>
                </a:pathLst>
              </a:custGeom>
              <a:noFill/>
              <a:ln w="7938" cap="rnd">
                <a:solidFill>
                  <a:srgbClr val="333333"/>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109" name="Freeform 649"/>
              <p:cNvSpPr>
                <a:spLocks/>
              </p:cNvSpPr>
              <p:nvPr/>
            </p:nvSpPr>
            <p:spPr bwMode="auto">
              <a:xfrm>
                <a:off x="2820" y="2120"/>
                <a:ext cx="18" cy="16"/>
              </a:xfrm>
              <a:custGeom>
                <a:avLst/>
                <a:gdLst>
                  <a:gd name="T0" fmla="*/ 1 w 7"/>
                  <a:gd name="T1" fmla="*/ 4 h 6"/>
                  <a:gd name="T2" fmla="*/ 3 w 7"/>
                  <a:gd name="T3" fmla="*/ 1 h 6"/>
                  <a:gd name="T4" fmla="*/ 6 w 7"/>
                  <a:gd name="T5" fmla="*/ 2 h 6"/>
                  <a:gd name="T6" fmla="*/ 5 w 7"/>
                  <a:gd name="T7" fmla="*/ 6 h 6"/>
                  <a:gd name="T8" fmla="*/ 1 w 7"/>
                  <a:gd name="T9" fmla="*/ 4 h 6"/>
                </a:gdLst>
                <a:ahLst/>
                <a:cxnLst>
                  <a:cxn ang="0">
                    <a:pos x="T0" y="T1"/>
                  </a:cxn>
                  <a:cxn ang="0">
                    <a:pos x="T2" y="T3"/>
                  </a:cxn>
                  <a:cxn ang="0">
                    <a:pos x="T4" y="T5"/>
                  </a:cxn>
                  <a:cxn ang="0">
                    <a:pos x="T6" y="T7"/>
                  </a:cxn>
                  <a:cxn ang="0">
                    <a:pos x="T8" y="T9"/>
                  </a:cxn>
                </a:cxnLst>
                <a:rect l="0" t="0" r="r" b="b"/>
                <a:pathLst>
                  <a:path w="7" h="6">
                    <a:moveTo>
                      <a:pt x="1" y="4"/>
                    </a:moveTo>
                    <a:cubicBezTo>
                      <a:pt x="0" y="3"/>
                      <a:pt x="1" y="1"/>
                      <a:pt x="3" y="1"/>
                    </a:cubicBezTo>
                    <a:cubicBezTo>
                      <a:pt x="4" y="0"/>
                      <a:pt x="6" y="1"/>
                      <a:pt x="6" y="2"/>
                    </a:cubicBezTo>
                    <a:cubicBezTo>
                      <a:pt x="7" y="4"/>
                      <a:pt x="6" y="5"/>
                      <a:pt x="5" y="6"/>
                    </a:cubicBezTo>
                    <a:cubicBezTo>
                      <a:pt x="3" y="6"/>
                      <a:pt x="2" y="6"/>
                      <a:pt x="1" y="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110" name="Freeform 650"/>
              <p:cNvSpPr>
                <a:spLocks/>
              </p:cNvSpPr>
              <p:nvPr/>
            </p:nvSpPr>
            <p:spPr bwMode="auto">
              <a:xfrm>
                <a:off x="2835" y="2115"/>
                <a:ext cx="8" cy="5"/>
              </a:xfrm>
              <a:custGeom>
                <a:avLst/>
                <a:gdLst>
                  <a:gd name="T0" fmla="*/ 0 w 3"/>
                  <a:gd name="T1" fmla="*/ 1 h 2"/>
                  <a:gd name="T2" fmla="*/ 1 w 3"/>
                  <a:gd name="T3" fmla="*/ 0 h 2"/>
                  <a:gd name="T4" fmla="*/ 2 w 3"/>
                  <a:gd name="T5" fmla="*/ 1 h 2"/>
                  <a:gd name="T6" fmla="*/ 2 w 3"/>
                  <a:gd name="T7" fmla="*/ 2 h 2"/>
                  <a:gd name="T8" fmla="*/ 0 w 3"/>
                  <a:gd name="T9" fmla="*/ 1 h 2"/>
                </a:gdLst>
                <a:ahLst/>
                <a:cxnLst>
                  <a:cxn ang="0">
                    <a:pos x="T0" y="T1"/>
                  </a:cxn>
                  <a:cxn ang="0">
                    <a:pos x="T2" y="T3"/>
                  </a:cxn>
                  <a:cxn ang="0">
                    <a:pos x="T4" y="T5"/>
                  </a:cxn>
                  <a:cxn ang="0">
                    <a:pos x="T6" y="T7"/>
                  </a:cxn>
                  <a:cxn ang="0">
                    <a:pos x="T8" y="T9"/>
                  </a:cxn>
                </a:cxnLst>
                <a:rect l="0" t="0" r="r" b="b"/>
                <a:pathLst>
                  <a:path w="3" h="2">
                    <a:moveTo>
                      <a:pt x="0" y="1"/>
                    </a:moveTo>
                    <a:cubicBezTo>
                      <a:pt x="0" y="1"/>
                      <a:pt x="0" y="0"/>
                      <a:pt x="1" y="0"/>
                    </a:cubicBezTo>
                    <a:cubicBezTo>
                      <a:pt x="1" y="0"/>
                      <a:pt x="2" y="0"/>
                      <a:pt x="2" y="1"/>
                    </a:cubicBezTo>
                    <a:cubicBezTo>
                      <a:pt x="3" y="1"/>
                      <a:pt x="2" y="2"/>
                      <a:pt x="2" y="2"/>
                    </a:cubicBezTo>
                    <a:cubicBezTo>
                      <a:pt x="1" y="2"/>
                      <a:pt x="0" y="2"/>
                      <a:pt x="0" y="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111" name="Freeform 651"/>
              <p:cNvSpPr>
                <a:spLocks/>
              </p:cNvSpPr>
              <p:nvPr/>
            </p:nvSpPr>
            <p:spPr bwMode="auto">
              <a:xfrm>
                <a:off x="2820" y="2136"/>
                <a:ext cx="10" cy="11"/>
              </a:xfrm>
              <a:custGeom>
                <a:avLst/>
                <a:gdLst>
                  <a:gd name="T0" fmla="*/ 1 w 4"/>
                  <a:gd name="T1" fmla="*/ 3 h 4"/>
                  <a:gd name="T2" fmla="*/ 2 w 4"/>
                  <a:gd name="T3" fmla="*/ 1 h 4"/>
                  <a:gd name="T4" fmla="*/ 4 w 4"/>
                  <a:gd name="T5" fmla="*/ 1 h 4"/>
                  <a:gd name="T6" fmla="*/ 3 w 4"/>
                  <a:gd name="T7" fmla="*/ 4 h 4"/>
                  <a:gd name="T8" fmla="*/ 1 w 4"/>
                  <a:gd name="T9" fmla="*/ 3 h 4"/>
                </a:gdLst>
                <a:ahLst/>
                <a:cxnLst>
                  <a:cxn ang="0">
                    <a:pos x="T0" y="T1"/>
                  </a:cxn>
                  <a:cxn ang="0">
                    <a:pos x="T2" y="T3"/>
                  </a:cxn>
                  <a:cxn ang="0">
                    <a:pos x="T4" y="T5"/>
                  </a:cxn>
                  <a:cxn ang="0">
                    <a:pos x="T6" y="T7"/>
                  </a:cxn>
                  <a:cxn ang="0">
                    <a:pos x="T8" y="T9"/>
                  </a:cxn>
                </a:cxnLst>
                <a:rect l="0" t="0" r="r" b="b"/>
                <a:pathLst>
                  <a:path w="4" h="4">
                    <a:moveTo>
                      <a:pt x="1" y="3"/>
                    </a:moveTo>
                    <a:cubicBezTo>
                      <a:pt x="0" y="2"/>
                      <a:pt x="1" y="1"/>
                      <a:pt x="2" y="1"/>
                    </a:cubicBezTo>
                    <a:cubicBezTo>
                      <a:pt x="2" y="0"/>
                      <a:pt x="3" y="1"/>
                      <a:pt x="4" y="1"/>
                    </a:cubicBezTo>
                    <a:cubicBezTo>
                      <a:pt x="4" y="2"/>
                      <a:pt x="4" y="3"/>
                      <a:pt x="3" y="4"/>
                    </a:cubicBezTo>
                    <a:cubicBezTo>
                      <a:pt x="2" y="4"/>
                      <a:pt x="1" y="4"/>
                      <a:pt x="1" y="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grpSp>
        <p:grpSp>
          <p:nvGrpSpPr>
            <p:cNvPr id="15" name="Group 652"/>
            <p:cNvGrpSpPr>
              <a:grpSpLocks/>
            </p:cNvGrpSpPr>
            <p:nvPr/>
          </p:nvGrpSpPr>
          <p:grpSpPr bwMode="auto">
            <a:xfrm>
              <a:off x="1949450" y="3708400"/>
              <a:ext cx="630238" cy="635000"/>
              <a:chOff x="2680" y="1963"/>
              <a:chExt cx="397" cy="400"/>
            </a:xfrm>
          </p:grpSpPr>
          <p:sp>
            <p:nvSpPr>
              <p:cNvPr id="68" name="Freeform 653"/>
              <p:cNvSpPr>
                <a:spLocks/>
              </p:cNvSpPr>
              <p:nvPr/>
            </p:nvSpPr>
            <p:spPr bwMode="auto">
              <a:xfrm>
                <a:off x="2680" y="1979"/>
                <a:ext cx="315" cy="384"/>
              </a:xfrm>
              <a:custGeom>
                <a:avLst/>
                <a:gdLst>
                  <a:gd name="T0" fmla="*/ 51 w 126"/>
                  <a:gd name="T1" fmla="*/ 12 h 144"/>
                  <a:gd name="T2" fmla="*/ 39 w 126"/>
                  <a:gd name="T3" fmla="*/ 2 h 144"/>
                  <a:gd name="T4" fmla="*/ 36 w 126"/>
                  <a:gd name="T5" fmla="*/ 19 h 144"/>
                  <a:gd name="T6" fmla="*/ 5 w 126"/>
                  <a:gd name="T7" fmla="*/ 23 h 144"/>
                  <a:gd name="T8" fmla="*/ 17 w 126"/>
                  <a:gd name="T9" fmla="*/ 44 h 144"/>
                  <a:gd name="T10" fmla="*/ 2 w 126"/>
                  <a:gd name="T11" fmla="*/ 57 h 144"/>
                  <a:gd name="T12" fmla="*/ 24 w 126"/>
                  <a:gd name="T13" fmla="*/ 55 h 144"/>
                  <a:gd name="T14" fmla="*/ 12 w 126"/>
                  <a:gd name="T15" fmla="*/ 81 h 144"/>
                  <a:gd name="T16" fmla="*/ 32 w 126"/>
                  <a:gd name="T17" fmla="*/ 79 h 144"/>
                  <a:gd name="T18" fmla="*/ 28 w 126"/>
                  <a:gd name="T19" fmla="*/ 98 h 144"/>
                  <a:gd name="T20" fmla="*/ 39 w 126"/>
                  <a:gd name="T21" fmla="*/ 102 h 144"/>
                  <a:gd name="T22" fmla="*/ 49 w 126"/>
                  <a:gd name="T23" fmla="*/ 108 h 144"/>
                  <a:gd name="T24" fmla="*/ 53 w 126"/>
                  <a:gd name="T25" fmla="*/ 122 h 144"/>
                  <a:gd name="T26" fmla="*/ 68 w 126"/>
                  <a:gd name="T27" fmla="*/ 117 h 144"/>
                  <a:gd name="T28" fmla="*/ 69 w 126"/>
                  <a:gd name="T29" fmla="*/ 137 h 144"/>
                  <a:gd name="T30" fmla="*/ 82 w 126"/>
                  <a:gd name="T31" fmla="*/ 121 h 144"/>
                  <a:gd name="T32" fmla="*/ 85 w 126"/>
                  <a:gd name="T33" fmla="*/ 141 h 144"/>
                  <a:gd name="T34" fmla="*/ 92 w 126"/>
                  <a:gd name="T35" fmla="*/ 127 h 144"/>
                  <a:gd name="T36" fmla="*/ 98 w 126"/>
                  <a:gd name="T37" fmla="*/ 124 h 144"/>
                  <a:gd name="T38" fmla="*/ 123 w 126"/>
                  <a:gd name="T39" fmla="*/ 63 h 144"/>
                  <a:gd name="T40" fmla="*/ 87 w 126"/>
                  <a:gd name="T41" fmla="*/ 14 h 144"/>
                  <a:gd name="T42" fmla="*/ 51 w 126"/>
                  <a:gd name="T43" fmla="*/ 1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6" h="144">
                    <a:moveTo>
                      <a:pt x="51" y="12"/>
                    </a:moveTo>
                    <a:cubicBezTo>
                      <a:pt x="46" y="13"/>
                      <a:pt x="43" y="0"/>
                      <a:pt x="39" y="2"/>
                    </a:cubicBezTo>
                    <a:cubicBezTo>
                      <a:pt x="35" y="3"/>
                      <a:pt x="41" y="16"/>
                      <a:pt x="36" y="19"/>
                    </a:cubicBezTo>
                    <a:cubicBezTo>
                      <a:pt x="27" y="22"/>
                      <a:pt x="5" y="15"/>
                      <a:pt x="5" y="23"/>
                    </a:cubicBezTo>
                    <a:cubicBezTo>
                      <a:pt x="5" y="30"/>
                      <a:pt x="42" y="28"/>
                      <a:pt x="17" y="44"/>
                    </a:cubicBezTo>
                    <a:cubicBezTo>
                      <a:pt x="13" y="47"/>
                      <a:pt x="0" y="50"/>
                      <a:pt x="2" y="57"/>
                    </a:cubicBezTo>
                    <a:cubicBezTo>
                      <a:pt x="5" y="67"/>
                      <a:pt x="20" y="48"/>
                      <a:pt x="24" y="55"/>
                    </a:cubicBezTo>
                    <a:cubicBezTo>
                      <a:pt x="28" y="62"/>
                      <a:pt x="8" y="74"/>
                      <a:pt x="12" y="81"/>
                    </a:cubicBezTo>
                    <a:cubicBezTo>
                      <a:pt x="15" y="89"/>
                      <a:pt x="27" y="73"/>
                      <a:pt x="32" y="79"/>
                    </a:cubicBezTo>
                    <a:cubicBezTo>
                      <a:pt x="37" y="85"/>
                      <a:pt x="29" y="90"/>
                      <a:pt x="28" y="98"/>
                    </a:cubicBezTo>
                    <a:cubicBezTo>
                      <a:pt x="27" y="112"/>
                      <a:pt x="33" y="113"/>
                      <a:pt x="39" y="102"/>
                    </a:cubicBezTo>
                    <a:cubicBezTo>
                      <a:pt x="45" y="91"/>
                      <a:pt x="49" y="95"/>
                      <a:pt x="49" y="108"/>
                    </a:cubicBezTo>
                    <a:cubicBezTo>
                      <a:pt x="49" y="111"/>
                      <a:pt x="48" y="120"/>
                      <a:pt x="53" y="122"/>
                    </a:cubicBezTo>
                    <a:cubicBezTo>
                      <a:pt x="58" y="125"/>
                      <a:pt x="65" y="110"/>
                      <a:pt x="68" y="117"/>
                    </a:cubicBezTo>
                    <a:cubicBezTo>
                      <a:pt x="69" y="122"/>
                      <a:pt x="58" y="136"/>
                      <a:pt x="69" y="137"/>
                    </a:cubicBezTo>
                    <a:cubicBezTo>
                      <a:pt x="79" y="138"/>
                      <a:pt x="72" y="115"/>
                      <a:pt x="82" y="121"/>
                    </a:cubicBezTo>
                    <a:cubicBezTo>
                      <a:pt x="87" y="124"/>
                      <a:pt x="81" y="139"/>
                      <a:pt x="85" y="141"/>
                    </a:cubicBezTo>
                    <a:cubicBezTo>
                      <a:pt x="89" y="144"/>
                      <a:pt x="89" y="130"/>
                      <a:pt x="92" y="127"/>
                    </a:cubicBezTo>
                    <a:cubicBezTo>
                      <a:pt x="95" y="124"/>
                      <a:pt x="98" y="124"/>
                      <a:pt x="98" y="124"/>
                    </a:cubicBezTo>
                    <a:cubicBezTo>
                      <a:pt x="118" y="117"/>
                      <a:pt x="126" y="83"/>
                      <a:pt x="123" y="63"/>
                    </a:cubicBezTo>
                    <a:cubicBezTo>
                      <a:pt x="121" y="46"/>
                      <a:pt x="105" y="22"/>
                      <a:pt x="87" y="14"/>
                    </a:cubicBezTo>
                    <a:cubicBezTo>
                      <a:pt x="76" y="9"/>
                      <a:pt x="63" y="11"/>
                      <a:pt x="51" y="12"/>
                    </a:cubicBezTo>
                  </a:path>
                </a:pathLst>
              </a:custGeom>
              <a:solidFill>
                <a:srgbClr val="FDCF9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69" name="Freeform 654"/>
              <p:cNvSpPr>
                <a:spLocks/>
              </p:cNvSpPr>
              <p:nvPr/>
            </p:nvSpPr>
            <p:spPr bwMode="auto">
              <a:xfrm>
                <a:off x="2800" y="1963"/>
                <a:ext cx="277" cy="394"/>
              </a:xfrm>
              <a:custGeom>
                <a:avLst/>
                <a:gdLst>
                  <a:gd name="T0" fmla="*/ 104 w 111"/>
                  <a:gd name="T1" fmla="*/ 87 h 148"/>
                  <a:gd name="T2" fmla="*/ 109 w 111"/>
                  <a:gd name="T3" fmla="*/ 83 h 148"/>
                  <a:gd name="T4" fmla="*/ 105 w 111"/>
                  <a:gd name="T5" fmla="*/ 80 h 148"/>
                  <a:gd name="T6" fmla="*/ 104 w 111"/>
                  <a:gd name="T7" fmla="*/ 79 h 148"/>
                  <a:gd name="T8" fmla="*/ 73 w 111"/>
                  <a:gd name="T9" fmla="*/ 30 h 148"/>
                  <a:gd name="T10" fmla="*/ 45 w 111"/>
                  <a:gd name="T11" fmla="*/ 14 h 148"/>
                  <a:gd name="T12" fmla="*/ 44 w 111"/>
                  <a:gd name="T13" fmla="*/ 5 h 148"/>
                  <a:gd name="T14" fmla="*/ 40 w 111"/>
                  <a:gd name="T15" fmla="*/ 14 h 148"/>
                  <a:gd name="T16" fmla="*/ 33 w 111"/>
                  <a:gd name="T17" fmla="*/ 13 h 148"/>
                  <a:gd name="T18" fmla="*/ 29 w 111"/>
                  <a:gd name="T19" fmla="*/ 1 h 148"/>
                  <a:gd name="T20" fmla="*/ 25 w 111"/>
                  <a:gd name="T21" fmla="*/ 13 h 148"/>
                  <a:gd name="T22" fmla="*/ 0 w 111"/>
                  <a:gd name="T23" fmla="*/ 17 h 148"/>
                  <a:gd name="T24" fmla="*/ 1 w 111"/>
                  <a:gd name="T25" fmla="*/ 18 h 148"/>
                  <a:gd name="T26" fmla="*/ 3 w 111"/>
                  <a:gd name="T27" fmla="*/ 18 h 148"/>
                  <a:gd name="T28" fmla="*/ 3 w 111"/>
                  <a:gd name="T29" fmla="*/ 18 h 148"/>
                  <a:gd name="T30" fmla="*/ 39 w 111"/>
                  <a:gd name="T31" fmla="*/ 20 h 148"/>
                  <a:gd name="T32" fmla="*/ 75 w 111"/>
                  <a:gd name="T33" fmla="*/ 69 h 148"/>
                  <a:gd name="T34" fmla="*/ 50 w 111"/>
                  <a:gd name="T35" fmla="*/ 130 h 148"/>
                  <a:gd name="T36" fmla="*/ 44 w 111"/>
                  <a:gd name="T37" fmla="*/ 133 h 148"/>
                  <a:gd name="T38" fmla="*/ 38 w 111"/>
                  <a:gd name="T39" fmla="*/ 148 h 148"/>
                  <a:gd name="T40" fmla="*/ 38 w 111"/>
                  <a:gd name="T41" fmla="*/ 148 h 148"/>
                  <a:gd name="T42" fmla="*/ 53 w 111"/>
                  <a:gd name="T43" fmla="*/ 139 h 148"/>
                  <a:gd name="T44" fmla="*/ 53 w 111"/>
                  <a:gd name="T45" fmla="*/ 139 h 148"/>
                  <a:gd name="T46" fmla="*/ 57 w 111"/>
                  <a:gd name="T47" fmla="*/ 148 h 148"/>
                  <a:gd name="T48" fmla="*/ 62 w 111"/>
                  <a:gd name="T49" fmla="*/ 140 h 148"/>
                  <a:gd name="T50" fmla="*/ 84 w 111"/>
                  <a:gd name="T51" fmla="*/ 136 h 148"/>
                  <a:gd name="T52" fmla="*/ 89 w 111"/>
                  <a:gd name="T53" fmla="*/ 141 h 148"/>
                  <a:gd name="T54" fmla="*/ 89 w 111"/>
                  <a:gd name="T55" fmla="*/ 131 h 148"/>
                  <a:gd name="T56" fmla="*/ 94 w 111"/>
                  <a:gd name="T57" fmla="*/ 124 h 148"/>
                  <a:gd name="T58" fmla="*/ 100 w 111"/>
                  <a:gd name="T59" fmla="*/ 126 h 148"/>
                  <a:gd name="T60" fmla="*/ 97 w 111"/>
                  <a:gd name="T61" fmla="*/ 118 h 148"/>
                  <a:gd name="T62" fmla="*/ 98 w 111"/>
                  <a:gd name="T63" fmla="*/ 113 h 148"/>
                  <a:gd name="T64" fmla="*/ 105 w 111"/>
                  <a:gd name="T65" fmla="*/ 114 h 148"/>
                  <a:gd name="T66" fmla="*/ 100 w 111"/>
                  <a:gd name="T67" fmla="*/ 108 h 148"/>
                  <a:gd name="T68" fmla="*/ 101 w 111"/>
                  <a:gd name="T69" fmla="*/ 104 h 148"/>
                  <a:gd name="T70" fmla="*/ 104 w 111"/>
                  <a:gd name="T71" fmla="*/ 105 h 148"/>
                  <a:gd name="T72" fmla="*/ 104 w 111"/>
                  <a:gd name="T73" fmla="*/ 97 h 148"/>
                  <a:gd name="T74" fmla="*/ 103 w 111"/>
                  <a:gd name="T75" fmla="*/ 96 h 148"/>
                  <a:gd name="T76" fmla="*/ 104 w 111"/>
                  <a:gd name="T77" fmla="*/ 87 h 148"/>
                  <a:gd name="T78" fmla="*/ 104 w 111"/>
                  <a:gd name="T79" fmla="*/ 87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1" h="148">
                    <a:moveTo>
                      <a:pt x="104" y="87"/>
                    </a:moveTo>
                    <a:cubicBezTo>
                      <a:pt x="107" y="87"/>
                      <a:pt x="111" y="88"/>
                      <a:pt x="109" y="83"/>
                    </a:cubicBezTo>
                    <a:cubicBezTo>
                      <a:pt x="108" y="81"/>
                      <a:pt x="106" y="81"/>
                      <a:pt x="105" y="80"/>
                    </a:cubicBezTo>
                    <a:cubicBezTo>
                      <a:pt x="105" y="80"/>
                      <a:pt x="104" y="80"/>
                      <a:pt x="104" y="79"/>
                    </a:cubicBezTo>
                    <a:cubicBezTo>
                      <a:pt x="103" y="61"/>
                      <a:pt x="93" y="49"/>
                      <a:pt x="73" y="30"/>
                    </a:cubicBezTo>
                    <a:cubicBezTo>
                      <a:pt x="64" y="21"/>
                      <a:pt x="54" y="16"/>
                      <a:pt x="45" y="14"/>
                    </a:cubicBezTo>
                    <a:cubicBezTo>
                      <a:pt x="45" y="11"/>
                      <a:pt x="45" y="6"/>
                      <a:pt x="44" y="5"/>
                    </a:cubicBezTo>
                    <a:cubicBezTo>
                      <a:pt x="42" y="5"/>
                      <a:pt x="41" y="11"/>
                      <a:pt x="40" y="14"/>
                    </a:cubicBezTo>
                    <a:cubicBezTo>
                      <a:pt x="38" y="13"/>
                      <a:pt x="35" y="13"/>
                      <a:pt x="33" y="13"/>
                    </a:cubicBezTo>
                    <a:cubicBezTo>
                      <a:pt x="31" y="10"/>
                      <a:pt x="33" y="0"/>
                      <a:pt x="29" y="1"/>
                    </a:cubicBezTo>
                    <a:cubicBezTo>
                      <a:pt x="26" y="2"/>
                      <a:pt x="28" y="11"/>
                      <a:pt x="25" y="13"/>
                    </a:cubicBezTo>
                    <a:cubicBezTo>
                      <a:pt x="15" y="14"/>
                      <a:pt x="5" y="19"/>
                      <a:pt x="0" y="17"/>
                    </a:cubicBezTo>
                    <a:cubicBezTo>
                      <a:pt x="1" y="18"/>
                      <a:pt x="1" y="18"/>
                      <a:pt x="1" y="18"/>
                    </a:cubicBezTo>
                    <a:cubicBezTo>
                      <a:pt x="2" y="18"/>
                      <a:pt x="2" y="18"/>
                      <a:pt x="3" y="18"/>
                    </a:cubicBezTo>
                    <a:cubicBezTo>
                      <a:pt x="3" y="18"/>
                      <a:pt x="3" y="18"/>
                      <a:pt x="3" y="18"/>
                    </a:cubicBezTo>
                    <a:cubicBezTo>
                      <a:pt x="15" y="17"/>
                      <a:pt x="28" y="15"/>
                      <a:pt x="39" y="20"/>
                    </a:cubicBezTo>
                    <a:cubicBezTo>
                      <a:pt x="57" y="28"/>
                      <a:pt x="73" y="52"/>
                      <a:pt x="75" y="69"/>
                    </a:cubicBezTo>
                    <a:cubicBezTo>
                      <a:pt x="78" y="89"/>
                      <a:pt x="70" y="123"/>
                      <a:pt x="50" y="130"/>
                    </a:cubicBezTo>
                    <a:cubicBezTo>
                      <a:pt x="50" y="130"/>
                      <a:pt x="47" y="130"/>
                      <a:pt x="44" y="133"/>
                    </a:cubicBezTo>
                    <a:cubicBezTo>
                      <a:pt x="41" y="136"/>
                      <a:pt x="41" y="147"/>
                      <a:pt x="38" y="148"/>
                    </a:cubicBezTo>
                    <a:cubicBezTo>
                      <a:pt x="38" y="148"/>
                      <a:pt x="38" y="148"/>
                      <a:pt x="38" y="148"/>
                    </a:cubicBezTo>
                    <a:cubicBezTo>
                      <a:pt x="43" y="148"/>
                      <a:pt x="49" y="139"/>
                      <a:pt x="53" y="139"/>
                    </a:cubicBezTo>
                    <a:cubicBezTo>
                      <a:pt x="53" y="139"/>
                      <a:pt x="53" y="139"/>
                      <a:pt x="53" y="139"/>
                    </a:cubicBezTo>
                    <a:cubicBezTo>
                      <a:pt x="53" y="143"/>
                      <a:pt x="53" y="148"/>
                      <a:pt x="57" y="148"/>
                    </a:cubicBezTo>
                    <a:cubicBezTo>
                      <a:pt x="60" y="148"/>
                      <a:pt x="61" y="144"/>
                      <a:pt x="62" y="140"/>
                    </a:cubicBezTo>
                    <a:cubicBezTo>
                      <a:pt x="68" y="141"/>
                      <a:pt x="76" y="141"/>
                      <a:pt x="84" y="136"/>
                    </a:cubicBezTo>
                    <a:cubicBezTo>
                      <a:pt x="85" y="139"/>
                      <a:pt x="86" y="142"/>
                      <a:pt x="89" y="141"/>
                    </a:cubicBezTo>
                    <a:cubicBezTo>
                      <a:pt x="93" y="139"/>
                      <a:pt x="91" y="135"/>
                      <a:pt x="89" y="131"/>
                    </a:cubicBezTo>
                    <a:cubicBezTo>
                      <a:pt x="91" y="129"/>
                      <a:pt x="92" y="127"/>
                      <a:pt x="94" y="124"/>
                    </a:cubicBezTo>
                    <a:cubicBezTo>
                      <a:pt x="96" y="126"/>
                      <a:pt x="98" y="128"/>
                      <a:pt x="100" y="126"/>
                    </a:cubicBezTo>
                    <a:cubicBezTo>
                      <a:pt x="101" y="124"/>
                      <a:pt x="99" y="120"/>
                      <a:pt x="97" y="118"/>
                    </a:cubicBezTo>
                    <a:cubicBezTo>
                      <a:pt x="97" y="116"/>
                      <a:pt x="98" y="115"/>
                      <a:pt x="98" y="113"/>
                    </a:cubicBezTo>
                    <a:cubicBezTo>
                      <a:pt x="101" y="115"/>
                      <a:pt x="104" y="117"/>
                      <a:pt x="105" y="114"/>
                    </a:cubicBezTo>
                    <a:cubicBezTo>
                      <a:pt x="106" y="112"/>
                      <a:pt x="102" y="109"/>
                      <a:pt x="100" y="108"/>
                    </a:cubicBezTo>
                    <a:cubicBezTo>
                      <a:pt x="100" y="107"/>
                      <a:pt x="101" y="105"/>
                      <a:pt x="101" y="104"/>
                    </a:cubicBezTo>
                    <a:cubicBezTo>
                      <a:pt x="102" y="105"/>
                      <a:pt x="103" y="105"/>
                      <a:pt x="104" y="105"/>
                    </a:cubicBezTo>
                    <a:cubicBezTo>
                      <a:pt x="111" y="106"/>
                      <a:pt x="107" y="99"/>
                      <a:pt x="104" y="97"/>
                    </a:cubicBezTo>
                    <a:cubicBezTo>
                      <a:pt x="104" y="96"/>
                      <a:pt x="103" y="96"/>
                      <a:pt x="103" y="96"/>
                    </a:cubicBezTo>
                    <a:cubicBezTo>
                      <a:pt x="103" y="92"/>
                      <a:pt x="104" y="89"/>
                      <a:pt x="104" y="87"/>
                    </a:cubicBezTo>
                    <a:cubicBezTo>
                      <a:pt x="104" y="87"/>
                      <a:pt x="104" y="87"/>
                      <a:pt x="104" y="87"/>
                    </a:cubicBezTo>
                    <a:close/>
                  </a:path>
                </a:pathLst>
              </a:custGeom>
              <a:solidFill>
                <a:srgbClr val="FDBA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70" name="Freeform 655"/>
              <p:cNvSpPr>
                <a:spLocks/>
              </p:cNvSpPr>
              <p:nvPr/>
            </p:nvSpPr>
            <p:spPr bwMode="auto">
              <a:xfrm>
                <a:off x="2882" y="2125"/>
                <a:ext cx="58" cy="43"/>
              </a:xfrm>
              <a:custGeom>
                <a:avLst/>
                <a:gdLst>
                  <a:gd name="T0" fmla="*/ 4 w 23"/>
                  <a:gd name="T1" fmla="*/ 5 h 16"/>
                  <a:gd name="T2" fmla="*/ 13 w 23"/>
                  <a:gd name="T3" fmla="*/ 15 h 16"/>
                  <a:gd name="T4" fmla="*/ 15 w 23"/>
                  <a:gd name="T5" fmla="*/ 0 h 16"/>
                </a:gdLst>
                <a:ahLst/>
                <a:cxnLst>
                  <a:cxn ang="0">
                    <a:pos x="T0" y="T1"/>
                  </a:cxn>
                  <a:cxn ang="0">
                    <a:pos x="T2" y="T3"/>
                  </a:cxn>
                  <a:cxn ang="0">
                    <a:pos x="T4" y="T5"/>
                  </a:cxn>
                </a:cxnLst>
                <a:rect l="0" t="0" r="r" b="b"/>
                <a:pathLst>
                  <a:path w="23" h="16">
                    <a:moveTo>
                      <a:pt x="4" y="5"/>
                    </a:moveTo>
                    <a:cubicBezTo>
                      <a:pt x="0" y="11"/>
                      <a:pt x="9" y="16"/>
                      <a:pt x="13" y="15"/>
                    </a:cubicBezTo>
                    <a:cubicBezTo>
                      <a:pt x="21" y="14"/>
                      <a:pt x="23" y="3"/>
                      <a:pt x="15" y="0"/>
                    </a:cubicBezTo>
                  </a:path>
                </a:pathLst>
              </a:custGeom>
              <a:solidFill>
                <a:srgbClr val="FE901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71" name="Freeform 656"/>
              <p:cNvSpPr>
                <a:spLocks/>
              </p:cNvSpPr>
              <p:nvPr/>
            </p:nvSpPr>
            <p:spPr bwMode="auto">
              <a:xfrm>
                <a:off x="2865" y="2184"/>
                <a:ext cx="72" cy="45"/>
              </a:xfrm>
              <a:custGeom>
                <a:avLst/>
                <a:gdLst>
                  <a:gd name="T0" fmla="*/ 6 w 29"/>
                  <a:gd name="T1" fmla="*/ 8 h 17"/>
                  <a:gd name="T2" fmla="*/ 19 w 29"/>
                  <a:gd name="T3" fmla="*/ 14 h 17"/>
                  <a:gd name="T4" fmla="*/ 22 w 29"/>
                  <a:gd name="T5" fmla="*/ 0 h 17"/>
                </a:gdLst>
                <a:ahLst/>
                <a:cxnLst>
                  <a:cxn ang="0">
                    <a:pos x="T0" y="T1"/>
                  </a:cxn>
                  <a:cxn ang="0">
                    <a:pos x="T2" y="T3"/>
                  </a:cxn>
                  <a:cxn ang="0">
                    <a:pos x="T4" y="T5"/>
                  </a:cxn>
                </a:cxnLst>
                <a:rect l="0" t="0" r="r" b="b"/>
                <a:pathLst>
                  <a:path w="29" h="17">
                    <a:moveTo>
                      <a:pt x="6" y="8"/>
                    </a:moveTo>
                    <a:cubicBezTo>
                      <a:pt x="0" y="15"/>
                      <a:pt x="14" y="17"/>
                      <a:pt x="19" y="14"/>
                    </a:cubicBezTo>
                    <a:cubicBezTo>
                      <a:pt x="22" y="12"/>
                      <a:pt x="29" y="2"/>
                      <a:pt x="22" y="0"/>
                    </a:cubicBezTo>
                  </a:path>
                </a:pathLst>
              </a:custGeom>
              <a:solidFill>
                <a:srgbClr val="FE901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72" name="Freeform 657"/>
              <p:cNvSpPr>
                <a:spLocks/>
              </p:cNvSpPr>
              <p:nvPr/>
            </p:nvSpPr>
            <p:spPr bwMode="auto">
              <a:xfrm>
                <a:off x="2785" y="2115"/>
                <a:ext cx="95" cy="72"/>
              </a:xfrm>
              <a:custGeom>
                <a:avLst/>
                <a:gdLst>
                  <a:gd name="T0" fmla="*/ 1 w 38"/>
                  <a:gd name="T1" fmla="*/ 13 h 27"/>
                  <a:gd name="T2" fmla="*/ 15 w 38"/>
                  <a:gd name="T3" fmla="*/ 19 h 27"/>
                  <a:gd name="T4" fmla="*/ 25 w 38"/>
                  <a:gd name="T5" fmla="*/ 23 h 27"/>
                  <a:gd name="T6" fmla="*/ 36 w 38"/>
                  <a:gd name="T7" fmla="*/ 15 h 27"/>
                  <a:gd name="T8" fmla="*/ 26 w 38"/>
                  <a:gd name="T9" fmla="*/ 4 h 27"/>
                  <a:gd name="T10" fmla="*/ 11 w 38"/>
                  <a:gd name="T11" fmla="*/ 7 h 27"/>
                </a:gdLst>
                <a:ahLst/>
                <a:cxnLst>
                  <a:cxn ang="0">
                    <a:pos x="T0" y="T1"/>
                  </a:cxn>
                  <a:cxn ang="0">
                    <a:pos x="T2" y="T3"/>
                  </a:cxn>
                  <a:cxn ang="0">
                    <a:pos x="T4" y="T5"/>
                  </a:cxn>
                  <a:cxn ang="0">
                    <a:pos x="T6" y="T7"/>
                  </a:cxn>
                  <a:cxn ang="0">
                    <a:pos x="T8" y="T9"/>
                  </a:cxn>
                  <a:cxn ang="0">
                    <a:pos x="T10" y="T11"/>
                  </a:cxn>
                </a:cxnLst>
                <a:rect l="0" t="0" r="r" b="b"/>
                <a:pathLst>
                  <a:path w="38" h="27">
                    <a:moveTo>
                      <a:pt x="1" y="13"/>
                    </a:moveTo>
                    <a:cubicBezTo>
                      <a:pt x="0" y="20"/>
                      <a:pt x="11" y="27"/>
                      <a:pt x="15" y="19"/>
                    </a:cubicBezTo>
                    <a:cubicBezTo>
                      <a:pt x="18" y="21"/>
                      <a:pt x="20" y="24"/>
                      <a:pt x="25" y="23"/>
                    </a:cubicBezTo>
                    <a:cubicBezTo>
                      <a:pt x="29" y="23"/>
                      <a:pt x="35" y="19"/>
                      <a:pt x="36" y="15"/>
                    </a:cubicBezTo>
                    <a:cubicBezTo>
                      <a:pt x="38" y="10"/>
                      <a:pt x="30" y="6"/>
                      <a:pt x="26" y="4"/>
                    </a:cubicBezTo>
                    <a:cubicBezTo>
                      <a:pt x="19" y="0"/>
                      <a:pt x="17" y="3"/>
                      <a:pt x="11" y="7"/>
                    </a:cubicBezTo>
                  </a:path>
                </a:pathLst>
              </a:custGeom>
              <a:solidFill>
                <a:srgbClr val="FE901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73" name="Freeform 658"/>
              <p:cNvSpPr>
                <a:spLocks/>
              </p:cNvSpPr>
              <p:nvPr/>
            </p:nvSpPr>
            <p:spPr bwMode="auto">
              <a:xfrm>
                <a:off x="2820" y="2104"/>
                <a:ext cx="67" cy="75"/>
              </a:xfrm>
              <a:custGeom>
                <a:avLst/>
                <a:gdLst>
                  <a:gd name="T0" fmla="*/ 21 w 27"/>
                  <a:gd name="T1" fmla="*/ 9 h 28"/>
                  <a:gd name="T2" fmla="*/ 7 w 27"/>
                  <a:gd name="T3" fmla="*/ 22 h 28"/>
                  <a:gd name="T4" fmla="*/ 21 w 27"/>
                  <a:gd name="T5" fmla="*/ 9 h 28"/>
                </a:gdLst>
                <a:ahLst/>
                <a:cxnLst>
                  <a:cxn ang="0">
                    <a:pos x="T0" y="T1"/>
                  </a:cxn>
                  <a:cxn ang="0">
                    <a:pos x="T2" y="T3"/>
                  </a:cxn>
                  <a:cxn ang="0">
                    <a:pos x="T4" y="T5"/>
                  </a:cxn>
                </a:cxnLst>
                <a:rect l="0" t="0" r="r" b="b"/>
                <a:pathLst>
                  <a:path w="27" h="28">
                    <a:moveTo>
                      <a:pt x="21" y="9"/>
                    </a:moveTo>
                    <a:cubicBezTo>
                      <a:pt x="27" y="16"/>
                      <a:pt x="14" y="28"/>
                      <a:pt x="7" y="22"/>
                    </a:cubicBezTo>
                    <a:cubicBezTo>
                      <a:pt x="0" y="15"/>
                      <a:pt x="10" y="0"/>
                      <a:pt x="21" y="9"/>
                    </a:cubicBezTo>
                    <a:close/>
                  </a:path>
                </a:pathLst>
              </a:custGeom>
              <a:solidFill>
                <a:srgbClr val="B63B6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74" name="Freeform 659"/>
              <p:cNvSpPr>
                <a:spLocks/>
              </p:cNvSpPr>
              <p:nvPr/>
            </p:nvSpPr>
            <p:spPr bwMode="auto">
              <a:xfrm>
                <a:off x="2862" y="2155"/>
                <a:ext cx="80" cy="77"/>
              </a:xfrm>
              <a:custGeom>
                <a:avLst/>
                <a:gdLst>
                  <a:gd name="T0" fmla="*/ 18 w 32"/>
                  <a:gd name="T1" fmla="*/ 22 h 29"/>
                  <a:gd name="T2" fmla="*/ 11 w 32"/>
                  <a:gd name="T3" fmla="*/ 6 h 29"/>
                  <a:gd name="T4" fmla="*/ 18 w 32"/>
                  <a:gd name="T5" fmla="*/ 22 h 29"/>
                </a:gdLst>
                <a:ahLst/>
                <a:cxnLst>
                  <a:cxn ang="0">
                    <a:pos x="T0" y="T1"/>
                  </a:cxn>
                  <a:cxn ang="0">
                    <a:pos x="T2" y="T3"/>
                  </a:cxn>
                  <a:cxn ang="0">
                    <a:pos x="T4" y="T5"/>
                  </a:cxn>
                </a:cxnLst>
                <a:rect l="0" t="0" r="r" b="b"/>
                <a:pathLst>
                  <a:path w="32" h="29">
                    <a:moveTo>
                      <a:pt x="18" y="22"/>
                    </a:moveTo>
                    <a:cubicBezTo>
                      <a:pt x="3" y="29"/>
                      <a:pt x="0" y="13"/>
                      <a:pt x="11" y="6"/>
                    </a:cubicBezTo>
                    <a:cubicBezTo>
                      <a:pt x="22" y="0"/>
                      <a:pt x="32" y="15"/>
                      <a:pt x="18" y="22"/>
                    </a:cubicBezTo>
                    <a:close/>
                  </a:path>
                </a:pathLst>
              </a:custGeom>
              <a:solidFill>
                <a:srgbClr val="B63B6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75" name="Freeform 660"/>
              <p:cNvSpPr>
                <a:spLocks/>
              </p:cNvSpPr>
              <p:nvPr/>
            </p:nvSpPr>
            <p:spPr bwMode="auto">
              <a:xfrm>
                <a:off x="2882" y="2107"/>
                <a:ext cx="48" cy="56"/>
              </a:xfrm>
              <a:custGeom>
                <a:avLst/>
                <a:gdLst>
                  <a:gd name="T0" fmla="*/ 2 w 19"/>
                  <a:gd name="T1" fmla="*/ 14 h 21"/>
                  <a:gd name="T2" fmla="*/ 18 w 19"/>
                  <a:gd name="T3" fmla="*/ 9 h 21"/>
                  <a:gd name="T4" fmla="*/ 2 w 19"/>
                  <a:gd name="T5" fmla="*/ 14 h 21"/>
                </a:gdLst>
                <a:ahLst/>
                <a:cxnLst>
                  <a:cxn ang="0">
                    <a:pos x="T0" y="T1"/>
                  </a:cxn>
                  <a:cxn ang="0">
                    <a:pos x="T2" y="T3"/>
                  </a:cxn>
                  <a:cxn ang="0">
                    <a:pos x="T4" y="T5"/>
                  </a:cxn>
                </a:cxnLst>
                <a:rect l="0" t="0" r="r" b="b"/>
                <a:pathLst>
                  <a:path w="19" h="21">
                    <a:moveTo>
                      <a:pt x="2" y="14"/>
                    </a:moveTo>
                    <a:cubicBezTo>
                      <a:pt x="5" y="21"/>
                      <a:pt x="19" y="19"/>
                      <a:pt x="18" y="9"/>
                    </a:cubicBezTo>
                    <a:cubicBezTo>
                      <a:pt x="16" y="0"/>
                      <a:pt x="0" y="1"/>
                      <a:pt x="2" y="14"/>
                    </a:cubicBezTo>
                    <a:close/>
                  </a:path>
                </a:pathLst>
              </a:custGeom>
              <a:solidFill>
                <a:srgbClr val="B63B6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76" name="Freeform 661"/>
              <p:cNvSpPr>
                <a:spLocks/>
              </p:cNvSpPr>
              <p:nvPr/>
            </p:nvSpPr>
            <p:spPr bwMode="auto">
              <a:xfrm>
                <a:off x="2775" y="2109"/>
                <a:ext cx="57" cy="62"/>
              </a:xfrm>
              <a:custGeom>
                <a:avLst/>
                <a:gdLst>
                  <a:gd name="T0" fmla="*/ 18 w 23"/>
                  <a:gd name="T1" fmla="*/ 15 h 23"/>
                  <a:gd name="T2" fmla="*/ 5 w 23"/>
                  <a:gd name="T3" fmla="*/ 9 h 23"/>
                  <a:gd name="T4" fmla="*/ 18 w 23"/>
                  <a:gd name="T5" fmla="*/ 15 h 23"/>
                </a:gdLst>
                <a:ahLst/>
                <a:cxnLst>
                  <a:cxn ang="0">
                    <a:pos x="T0" y="T1"/>
                  </a:cxn>
                  <a:cxn ang="0">
                    <a:pos x="T2" y="T3"/>
                  </a:cxn>
                  <a:cxn ang="0">
                    <a:pos x="T4" y="T5"/>
                  </a:cxn>
                </a:cxnLst>
                <a:rect l="0" t="0" r="r" b="b"/>
                <a:pathLst>
                  <a:path w="23" h="23">
                    <a:moveTo>
                      <a:pt x="18" y="15"/>
                    </a:moveTo>
                    <a:cubicBezTo>
                      <a:pt x="15" y="23"/>
                      <a:pt x="0" y="22"/>
                      <a:pt x="5" y="9"/>
                    </a:cubicBezTo>
                    <a:cubicBezTo>
                      <a:pt x="8" y="0"/>
                      <a:pt x="23" y="1"/>
                      <a:pt x="18" y="15"/>
                    </a:cubicBezTo>
                    <a:close/>
                  </a:path>
                </a:pathLst>
              </a:custGeom>
              <a:solidFill>
                <a:srgbClr val="B63B6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77" name="Freeform 662"/>
              <p:cNvSpPr>
                <a:spLocks/>
              </p:cNvSpPr>
              <p:nvPr/>
            </p:nvSpPr>
            <p:spPr bwMode="auto">
              <a:xfrm>
                <a:off x="2872" y="2176"/>
                <a:ext cx="48" cy="37"/>
              </a:xfrm>
              <a:custGeom>
                <a:avLst/>
                <a:gdLst>
                  <a:gd name="T0" fmla="*/ 3 w 19"/>
                  <a:gd name="T1" fmla="*/ 7 h 14"/>
                  <a:gd name="T2" fmla="*/ 15 w 19"/>
                  <a:gd name="T3" fmla="*/ 11 h 14"/>
                  <a:gd name="T4" fmla="*/ 18 w 19"/>
                  <a:gd name="T5" fmla="*/ 5 h 14"/>
                  <a:gd name="T6" fmla="*/ 14 w 19"/>
                  <a:gd name="T7" fmla="*/ 0 h 14"/>
                  <a:gd name="T8" fmla="*/ 6 w 19"/>
                  <a:gd name="T9" fmla="*/ 9 h 14"/>
                </a:gdLst>
                <a:ahLst/>
                <a:cxnLst>
                  <a:cxn ang="0">
                    <a:pos x="T0" y="T1"/>
                  </a:cxn>
                  <a:cxn ang="0">
                    <a:pos x="T2" y="T3"/>
                  </a:cxn>
                  <a:cxn ang="0">
                    <a:pos x="T4" y="T5"/>
                  </a:cxn>
                  <a:cxn ang="0">
                    <a:pos x="T6" y="T7"/>
                  </a:cxn>
                  <a:cxn ang="0">
                    <a:pos x="T8" y="T9"/>
                  </a:cxn>
                </a:cxnLst>
                <a:rect l="0" t="0" r="r" b="b"/>
                <a:pathLst>
                  <a:path w="19" h="14">
                    <a:moveTo>
                      <a:pt x="3" y="7"/>
                    </a:moveTo>
                    <a:cubicBezTo>
                      <a:pt x="0" y="14"/>
                      <a:pt x="11" y="14"/>
                      <a:pt x="15" y="11"/>
                    </a:cubicBezTo>
                    <a:cubicBezTo>
                      <a:pt x="16" y="10"/>
                      <a:pt x="18" y="7"/>
                      <a:pt x="18" y="5"/>
                    </a:cubicBezTo>
                    <a:cubicBezTo>
                      <a:pt x="19" y="2"/>
                      <a:pt x="16" y="0"/>
                      <a:pt x="14" y="0"/>
                    </a:cubicBezTo>
                    <a:cubicBezTo>
                      <a:pt x="17" y="6"/>
                      <a:pt x="11" y="10"/>
                      <a:pt x="6" y="9"/>
                    </a:cubicBezTo>
                  </a:path>
                </a:pathLst>
              </a:custGeom>
              <a:solidFill>
                <a:srgbClr val="9D0D4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78" name="Freeform 663"/>
              <p:cNvSpPr>
                <a:spLocks/>
              </p:cNvSpPr>
              <p:nvPr/>
            </p:nvSpPr>
            <p:spPr bwMode="auto">
              <a:xfrm>
                <a:off x="2892" y="2117"/>
                <a:ext cx="33" cy="35"/>
              </a:xfrm>
              <a:custGeom>
                <a:avLst/>
                <a:gdLst>
                  <a:gd name="T0" fmla="*/ 1 w 13"/>
                  <a:gd name="T1" fmla="*/ 7 h 13"/>
                  <a:gd name="T2" fmla="*/ 10 w 13"/>
                  <a:gd name="T3" fmla="*/ 10 h 13"/>
                  <a:gd name="T4" fmla="*/ 6 w 13"/>
                  <a:gd name="T5" fmla="*/ 1 h 13"/>
                  <a:gd name="T6" fmla="*/ 4 w 13"/>
                  <a:gd name="T7" fmla="*/ 8 h 13"/>
                </a:gdLst>
                <a:ahLst/>
                <a:cxnLst>
                  <a:cxn ang="0">
                    <a:pos x="T0" y="T1"/>
                  </a:cxn>
                  <a:cxn ang="0">
                    <a:pos x="T2" y="T3"/>
                  </a:cxn>
                  <a:cxn ang="0">
                    <a:pos x="T4" y="T5"/>
                  </a:cxn>
                  <a:cxn ang="0">
                    <a:pos x="T6" y="T7"/>
                  </a:cxn>
                </a:cxnLst>
                <a:rect l="0" t="0" r="r" b="b"/>
                <a:pathLst>
                  <a:path w="13" h="13">
                    <a:moveTo>
                      <a:pt x="1" y="7"/>
                    </a:moveTo>
                    <a:cubicBezTo>
                      <a:pt x="0" y="13"/>
                      <a:pt x="7" y="12"/>
                      <a:pt x="10" y="10"/>
                    </a:cubicBezTo>
                    <a:cubicBezTo>
                      <a:pt x="13" y="6"/>
                      <a:pt x="11" y="0"/>
                      <a:pt x="6" y="1"/>
                    </a:cubicBezTo>
                    <a:cubicBezTo>
                      <a:pt x="8" y="4"/>
                      <a:pt x="9" y="7"/>
                      <a:pt x="4" y="8"/>
                    </a:cubicBezTo>
                  </a:path>
                </a:pathLst>
              </a:custGeom>
              <a:solidFill>
                <a:srgbClr val="9D0D4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79" name="Freeform 664"/>
              <p:cNvSpPr>
                <a:spLocks/>
              </p:cNvSpPr>
              <p:nvPr/>
            </p:nvSpPr>
            <p:spPr bwMode="auto">
              <a:xfrm>
                <a:off x="2835" y="2131"/>
                <a:ext cx="42" cy="32"/>
              </a:xfrm>
              <a:custGeom>
                <a:avLst/>
                <a:gdLst>
                  <a:gd name="T0" fmla="*/ 1 w 17"/>
                  <a:gd name="T1" fmla="*/ 4 h 12"/>
                  <a:gd name="T2" fmla="*/ 3 w 17"/>
                  <a:gd name="T3" fmla="*/ 10 h 12"/>
                  <a:gd name="T4" fmla="*/ 10 w 17"/>
                  <a:gd name="T5" fmla="*/ 10 h 12"/>
                  <a:gd name="T6" fmla="*/ 11 w 17"/>
                  <a:gd name="T7" fmla="*/ 0 h 12"/>
                  <a:gd name="T8" fmla="*/ 11 w 17"/>
                  <a:gd name="T9" fmla="*/ 4 h 12"/>
                  <a:gd name="T10" fmla="*/ 5 w 17"/>
                  <a:gd name="T11" fmla="*/ 6 h 12"/>
                </a:gdLst>
                <a:ahLst/>
                <a:cxnLst>
                  <a:cxn ang="0">
                    <a:pos x="T0" y="T1"/>
                  </a:cxn>
                  <a:cxn ang="0">
                    <a:pos x="T2" y="T3"/>
                  </a:cxn>
                  <a:cxn ang="0">
                    <a:pos x="T4" y="T5"/>
                  </a:cxn>
                  <a:cxn ang="0">
                    <a:pos x="T6" y="T7"/>
                  </a:cxn>
                  <a:cxn ang="0">
                    <a:pos x="T8" y="T9"/>
                  </a:cxn>
                  <a:cxn ang="0">
                    <a:pos x="T10" y="T11"/>
                  </a:cxn>
                </a:cxnLst>
                <a:rect l="0" t="0" r="r" b="b"/>
                <a:pathLst>
                  <a:path w="17" h="12">
                    <a:moveTo>
                      <a:pt x="1" y="4"/>
                    </a:moveTo>
                    <a:cubicBezTo>
                      <a:pt x="0" y="6"/>
                      <a:pt x="2" y="9"/>
                      <a:pt x="3" y="10"/>
                    </a:cubicBezTo>
                    <a:cubicBezTo>
                      <a:pt x="5" y="12"/>
                      <a:pt x="7" y="12"/>
                      <a:pt x="10" y="10"/>
                    </a:cubicBezTo>
                    <a:cubicBezTo>
                      <a:pt x="12" y="9"/>
                      <a:pt x="17" y="0"/>
                      <a:pt x="11" y="0"/>
                    </a:cubicBezTo>
                    <a:cubicBezTo>
                      <a:pt x="13" y="1"/>
                      <a:pt x="12" y="3"/>
                      <a:pt x="11" y="4"/>
                    </a:cubicBezTo>
                    <a:cubicBezTo>
                      <a:pt x="9" y="6"/>
                      <a:pt x="7" y="6"/>
                      <a:pt x="5" y="6"/>
                    </a:cubicBezTo>
                  </a:path>
                </a:pathLst>
              </a:custGeom>
              <a:solidFill>
                <a:srgbClr val="9D0D4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80" name="Freeform 665"/>
              <p:cNvSpPr>
                <a:spLocks/>
              </p:cNvSpPr>
              <p:nvPr/>
            </p:nvSpPr>
            <p:spPr bwMode="auto">
              <a:xfrm>
                <a:off x="2785" y="2128"/>
                <a:ext cx="35" cy="32"/>
              </a:xfrm>
              <a:custGeom>
                <a:avLst/>
                <a:gdLst>
                  <a:gd name="T0" fmla="*/ 3 w 14"/>
                  <a:gd name="T1" fmla="*/ 6 h 12"/>
                  <a:gd name="T2" fmla="*/ 10 w 14"/>
                  <a:gd name="T3" fmla="*/ 10 h 12"/>
                  <a:gd name="T4" fmla="*/ 14 w 14"/>
                  <a:gd name="T5" fmla="*/ 4 h 12"/>
                  <a:gd name="T6" fmla="*/ 11 w 14"/>
                  <a:gd name="T7" fmla="*/ 0 h 12"/>
                  <a:gd name="T8" fmla="*/ 10 w 14"/>
                  <a:gd name="T9" fmla="*/ 5 h 12"/>
                  <a:gd name="T10" fmla="*/ 5 w 14"/>
                  <a:gd name="T11" fmla="*/ 8 h 12"/>
                </a:gdLst>
                <a:ahLst/>
                <a:cxnLst>
                  <a:cxn ang="0">
                    <a:pos x="T0" y="T1"/>
                  </a:cxn>
                  <a:cxn ang="0">
                    <a:pos x="T2" y="T3"/>
                  </a:cxn>
                  <a:cxn ang="0">
                    <a:pos x="T4" y="T5"/>
                  </a:cxn>
                  <a:cxn ang="0">
                    <a:pos x="T6" y="T7"/>
                  </a:cxn>
                  <a:cxn ang="0">
                    <a:pos x="T8" y="T9"/>
                  </a:cxn>
                  <a:cxn ang="0">
                    <a:pos x="T10" y="T11"/>
                  </a:cxn>
                </a:cxnLst>
                <a:rect l="0" t="0" r="r" b="b"/>
                <a:pathLst>
                  <a:path w="14" h="12">
                    <a:moveTo>
                      <a:pt x="3" y="6"/>
                    </a:moveTo>
                    <a:cubicBezTo>
                      <a:pt x="0" y="11"/>
                      <a:pt x="7" y="12"/>
                      <a:pt x="10" y="10"/>
                    </a:cubicBezTo>
                    <a:cubicBezTo>
                      <a:pt x="12" y="8"/>
                      <a:pt x="14" y="6"/>
                      <a:pt x="14" y="4"/>
                    </a:cubicBezTo>
                    <a:cubicBezTo>
                      <a:pt x="13" y="2"/>
                      <a:pt x="12" y="2"/>
                      <a:pt x="11" y="0"/>
                    </a:cubicBezTo>
                    <a:cubicBezTo>
                      <a:pt x="10" y="1"/>
                      <a:pt x="11" y="3"/>
                      <a:pt x="10" y="5"/>
                    </a:cubicBezTo>
                    <a:cubicBezTo>
                      <a:pt x="9" y="6"/>
                      <a:pt x="7" y="9"/>
                      <a:pt x="5" y="8"/>
                    </a:cubicBezTo>
                  </a:path>
                </a:pathLst>
              </a:custGeom>
              <a:solidFill>
                <a:srgbClr val="9D0D4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81" name="Freeform 666"/>
              <p:cNvSpPr>
                <a:spLocks/>
              </p:cNvSpPr>
              <p:nvPr/>
            </p:nvSpPr>
            <p:spPr bwMode="auto">
              <a:xfrm>
                <a:off x="2885" y="2176"/>
                <a:ext cx="15" cy="13"/>
              </a:xfrm>
              <a:custGeom>
                <a:avLst/>
                <a:gdLst>
                  <a:gd name="T0" fmla="*/ 6 w 6"/>
                  <a:gd name="T1" fmla="*/ 0 h 5"/>
                  <a:gd name="T2" fmla="*/ 0 w 6"/>
                  <a:gd name="T3" fmla="*/ 5 h 5"/>
                  <a:gd name="T4" fmla="*/ 5 w 6"/>
                  <a:gd name="T5" fmla="*/ 1 h 5"/>
                </a:gdLst>
                <a:ahLst/>
                <a:cxnLst>
                  <a:cxn ang="0">
                    <a:pos x="T0" y="T1"/>
                  </a:cxn>
                  <a:cxn ang="0">
                    <a:pos x="T2" y="T3"/>
                  </a:cxn>
                  <a:cxn ang="0">
                    <a:pos x="T4" y="T5"/>
                  </a:cxn>
                </a:cxnLst>
                <a:rect l="0" t="0" r="r" b="b"/>
                <a:pathLst>
                  <a:path w="6" h="5">
                    <a:moveTo>
                      <a:pt x="6" y="0"/>
                    </a:moveTo>
                    <a:cubicBezTo>
                      <a:pt x="3" y="0"/>
                      <a:pt x="1" y="2"/>
                      <a:pt x="0" y="5"/>
                    </a:cubicBezTo>
                    <a:cubicBezTo>
                      <a:pt x="2" y="4"/>
                      <a:pt x="3" y="2"/>
                      <a:pt x="5" y="1"/>
                    </a:cubicBezTo>
                  </a:path>
                </a:pathLst>
              </a:custGeom>
              <a:solidFill>
                <a:srgbClr val="D27E9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82" name="Freeform 667"/>
              <p:cNvSpPr>
                <a:spLocks/>
              </p:cNvSpPr>
              <p:nvPr/>
            </p:nvSpPr>
            <p:spPr bwMode="auto">
              <a:xfrm>
                <a:off x="2895" y="2123"/>
                <a:ext cx="7" cy="10"/>
              </a:xfrm>
              <a:custGeom>
                <a:avLst/>
                <a:gdLst>
                  <a:gd name="T0" fmla="*/ 3 w 3"/>
                  <a:gd name="T1" fmla="*/ 0 h 4"/>
                  <a:gd name="T2" fmla="*/ 0 w 3"/>
                  <a:gd name="T3" fmla="*/ 4 h 4"/>
                </a:gdLst>
                <a:ahLst/>
                <a:cxnLst>
                  <a:cxn ang="0">
                    <a:pos x="T0" y="T1"/>
                  </a:cxn>
                  <a:cxn ang="0">
                    <a:pos x="T2" y="T3"/>
                  </a:cxn>
                </a:cxnLst>
                <a:rect l="0" t="0" r="r" b="b"/>
                <a:pathLst>
                  <a:path w="3" h="4">
                    <a:moveTo>
                      <a:pt x="3" y="0"/>
                    </a:moveTo>
                    <a:cubicBezTo>
                      <a:pt x="1" y="0"/>
                      <a:pt x="0" y="2"/>
                      <a:pt x="0" y="4"/>
                    </a:cubicBezTo>
                  </a:path>
                </a:pathLst>
              </a:custGeom>
              <a:solidFill>
                <a:srgbClr val="D27E9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83" name="Freeform 668"/>
              <p:cNvSpPr>
                <a:spLocks/>
              </p:cNvSpPr>
              <p:nvPr/>
            </p:nvSpPr>
            <p:spPr bwMode="auto">
              <a:xfrm>
                <a:off x="2802" y="2093"/>
                <a:ext cx="60" cy="51"/>
              </a:xfrm>
              <a:custGeom>
                <a:avLst/>
                <a:gdLst>
                  <a:gd name="T0" fmla="*/ 10 w 24"/>
                  <a:gd name="T1" fmla="*/ 16 h 19"/>
                  <a:gd name="T2" fmla="*/ 14 w 24"/>
                  <a:gd name="T3" fmla="*/ 3 h 19"/>
                  <a:gd name="T4" fmla="*/ 10 w 24"/>
                  <a:gd name="T5" fmla="*/ 16 h 19"/>
                </a:gdLst>
                <a:ahLst/>
                <a:cxnLst>
                  <a:cxn ang="0">
                    <a:pos x="T0" y="T1"/>
                  </a:cxn>
                  <a:cxn ang="0">
                    <a:pos x="T2" y="T3"/>
                  </a:cxn>
                  <a:cxn ang="0">
                    <a:pos x="T4" y="T5"/>
                  </a:cxn>
                </a:cxnLst>
                <a:rect l="0" t="0" r="r" b="b"/>
                <a:pathLst>
                  <a:path w="24" h="19">
                    <a:moveTo>
                      <a:pt x="10" y="16"/>
                    </a:moveTo>
                    <a:cubicBezTo>
                      <a:pt x="20" y="19"/>
                      <a:pt x="24" y="7"/>
                      <a:pt x="14" y="3"/>
                    </a:cubicBezTo>
                    <a:cubicBezTo>
                      <a:pt x="3" y="0"/>
                      <a:pt x="0" y="13"/>
                      <a:pt x="10" y="16"/>
                    </a:cubicBezTo>
                    <a:close/>
                  </a:path>
                </a:pathLst>
              </a:custGeom>
              <a:solidFill>
                <a:srgbClr val="B63B6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84" name="Freeform 669"/>
              <p:cNvSpPr>
                <a:spLocks/>
              </p:cNvSpPr>
              <p:nvPr/>
            </p:nvSpPr>
            <p:spPr bwMode="auto">
              <a:xfrm>
                <a:off x="2822" y="2107"/>
                <a:ext cx="20" cy="10"/>
              </a:xfrm>
              <a:custGeom>
                <a:avLst/>
                <a:gdLst>
                  <a:gd name="T0" fmla="*/ 0 w 8"/>
                  <a:gd name="T1" fmla="*/ 0 h 4"/>
                  <a:gd name="T2" fmla="*/ 8 w 8"/>
                  <a:gd name="T3" fmla="*/ 4 h 4"/>
                </a:gdLst>
                <a:ahLst/>
                <a:cxnLst>
                  <a:cxn ang="0">
                    <a:pos x="T0" y="T1"/>
                  </a:cxn>
                  <a:cxn ang="0">
                    <a:pos x="T2" y="T3"/>
                  </a:cxn>
                </a:cxnLst>
                <a:rect l="0" t="0" r="r" b="b"/>
                <a:pathLst>
                  <a:path w="8" h="4">
                    <a:moveTo>
                      <a:pt x="0" y="0"/>
                    </a:moveTo>
                    <a:cubicBezTo>
                      <a:pt x="4" y="0"/>
                      <a:pt x="7" y="1"/>
                      <a:pt x="8" y="4"/>
                    </a:cubicBezTo>
                  </a:path>
                </a:pathLst>
              </a:custGeom>
              <a:solidFill>
                <a:srgbClr val="D27E9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85" name="Freeform 670"/>
              <p:cNvSpPr>
                <a:spLocks/>
              </p:cNvSpPr>
              <p:nvPr/>
            </p:nvSpPr>
            <p:spPr bwMode="auto">
              <a:xfrm>
                <a:off x="2797" y="2096"/>
                <a:ext cx="25" cy="27"/>
              </a:xfrm>
              <a:custGeom>
                <a:avLst/>
                <a:gdLst>
                  <a:gd name="T0" fmla="*/ 0 w 10"/>
                  <a:gd name="T1" fmla="*/ 5 h 10"/>
                  <a:gd name="T2" fmla="*/ 5 w 10"/>
                  <a:gd name="T3" fmla="*/ 0 h 10"/>
                  <a:gd name="T4" fmla="*/ 10 w 10"/>
                  <a:gd name="T5" fmla="*/ 5 h 10"/>
                  <a:gd name="T6" fmla="*/ 5 w 10"/>
                  <a:gd name="T7" fmla="*/ 10 h 10"/>
                  <a:gd name="T8" fmla="*/ 0 w 10"/>
                  <a:gd name="T9" fmla="*/ 5 h 10"/>
                </a:gdLst>
                <a:ahLst/>
                <a:cxnLst>
                  <a:cxn ang="0">
                    <a:pos x="T0" y="T1"/>
                  </a:cxn>
                  <a:cxn ang="0">
                    <a:pos x="T2" y="T3"/>
                  </a:cxn>
                  <a:cxn ang="0">
                    <a:pos x="T4" y="T5"/>
                  </a:cxn>
                  <a:cxn ang="0">
                    <a:pos x="T6" y="T7"/>
                  </a:cxn>
                  <a:cxn ang="0">
                    <a:pos x="T8" y="T9"/>
                  </a:cxn>
                </a:cxnLst>
                <a:rect l="0" t="0" r="r" b="b"/>
                <a:pathLst>
                  <a:path w="10" h="10">
                    <a:moveTo>
                      <a:pt x="0" y="5"/>
                    </a:moveTo>
                    <a:cubicBezTo>
                      <a:pt x="0" y="2"/>
                      <a:pt x="3" y="0"/>
                      <a:pt x="5" y="0"/>
                    </a:cubicBezTo>
                    <a:cubicBezTo>
                      <a:pt x="8" y="1"/>
                      <a:pt x="10" y="3"/>
                      <a:pt x="10" y="5"/>
                    </a:cubicBezTo>
                    <a:cubicBezTo>
                      <a:pt x="10" y="8"/>
                      <a:pt x="7" y="10"/>
                      <a:pt x="5" y="10"/>
                    </a:cubicBezTo>
                    <a:cubicBezTo>
                      <a:pt x="2" y="10"/>
                      <a:pt x="0" y="7"/>
                      <a:pt x="0" y="5"/>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86" name="Freeform 671"/>
              <p:cNvSpPr>
                <a:spLocks/>
              </p:cNvSpPr>
              <p:nvPr/>
            </p:nvSpPr>
            <p:spPr bwMode="auto">
              <a:xfrm>
                <a:off x="2827" y="2093"/>
                <a:ext cx="10" cy="11"/>
              </a:xfrm>
              <a:custGeom>
                <a:avLst/>
                <a:gdLst>
                  <a:gd name="T0" fmla="*/ 0 w 4"/>
                  <a:gd name="T1" fmla="*/ 2 h 4"/>
                  <a:gd name="T2" fmla="*/ 2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cubicBezTo>
                      <a:pt x="0" y="1"/>
                      <a:pt x="1" y="0"/>
                      <a:pt x="2" y="0"/>
                    </a:cubicBezTo>
                    <a:cubicBezTo>
                      <a:pt x="3" y="0"/>
                      <a:pt x="4" y="1"/>
                      <a:pt x="4" y="2"/>
                    </a:cubicBezTo>
                    <a:cubicBezTo>
                      <a:pt x="4" y="4"/>
                      <a:pt x="3" y="4"/>
                      <a:pt x="2" y="4"/>
                    </a:cubicBezTo>
                    <a:cubicBezTo>
                      <a:pt x="1" y="4"/>
                      <a:pt x="0" y="3"/>
                      <a:pt x="0" y="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87" name="Freeform 672"/>
              <p:cNvSpPr>
                <a:spLocks/>
              </p:cNvSpPr>
              <p:nvPr/>
            </p:nvSpPr>
            <p:spPr bwMode="auto">
              <a:xfrm>
                <a:off x="2787" y="2120"/>
                <a:ext cx="15" cy="16"/>
              </a:xfrm>
              <a:custGeom>
                <a:avLst/>
                <a:gdLst>
                  <a:gd name="T0" fmla="*/ 0 w 6"/>
                  <a:gd name="T1" fmla="*/ 3 h 6"/>
                  <a:gd name="T2" fmla="*/ 3 w 6"/>
                  <a:gd name="T3" fmla="*/ 0 h 6"/>
                  <a:gd name="T4" fmla="*/ 6 w 6"/>
                  <a:gd name="T5" fmla="*/ 3 h 6"/>
                  <a:gd name="T6" fmla="*/ 3 w 6"/>
                  <a:gd name="T7" fmla="*/ 6 h 6"/>
                  <a:gd name="T8" fmla="*/ 0 w 6"/>
                  <a:gd name="T9" fmla="*/ 3 h 6"/>
                </a:gdLst>
                <a:ahLst/>
                <a:cxnLst>
                  <a:cxn ang="0">
                    <a:pos x="T0" y="T1"/>
                  </a:cxn>
                  <a:cxn ang="0">
                    <a:pos x="T2" y="T3"/>
                  </a:cxn>
                  <a:cxn ang="0">
                    <a:pos x="T4" y="T5"/>
                  </a:cxn>
                  <a:cxn ang="0">
                    <a:pos x="T6" y="T7"/>
                  </a:cxn>
                  <a:cxn ang="0">
                    <a:pos x="T8" y="T9"/>
                  </a:cxn>
                </a:cxnLst>
                <a:rect l="0" t="0" r="r" b="b"/>
                <a:pathLst>
                  <a:path w="6" h="6">
                    <a:moveTo>
                      <a:pt x="0" y="3"/>
                    </a:moveTo>
                    <a:cubicBezTo>
                      <a:pt x="0" y="1"/>
                      <a:pt x="2" y="0"/>
                      <a:pt x="3" y="0"/>
                    </a:cubicBezTo>
                    <a:cubicBezTo>
                      <a:pt x="5" y="0"/>
                      <a:pt x="6" y="1"/>
                      <a:pt x="6" y="3"/>
                    </a:cubicBezTo>
                    <a:cubicBezTo>
                      <a:pt x="6" y="5"/>
                      <a:pt x="4" y="6"/>
                      <a:pt x="3" y="6"/>
                    </a:cubicBezTo>
                    <a:cubicBezTo>
                      <a:pt x="1" y="6"/>
                      <a:pt x="0" y="4"/>
                      <a:pt x="0" y="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88" name="Freeform 673"/>
              <p:cNvSpPr>
                <a:spLocks/>
              </p:cNvSpPr>
              <p:nvPr/>
            </p:nvSpPr>
            <p:spPr bwMode="auto">
              <a:xfrm>
                <a:off x="2817" y="2123"/>
                <a:ext cx="28" cy="10"/>
              </a:xfrm>
              <a:custGeom>
                <a:avLst/>
                <a:gdLst>
                  <a:gd name="T0" fmla="*/ 1 w 11"/>
                  <a:gd name="T1" fmla="*/ 0 h 4"/>
                  <a:gd name="T2" fmla="*/ 5 w 11"/>
                  <a:gd name="T3" fmla="*/ 3 h 4"/>
                  <a:gd name="T4" fmla="*/ 11 w 11"/>
                  <a:gd name="T5" fmla="*/ 1 h 4"/>
                  <a:gd name="T6" fmla="*/ 0 w 11"/>
                  <a:gd name="T7" fmla="*/ 0 h 4"/>
                </a:gdLst>
                <a:ahLst/>
                <a:cxnLst>
                  <a:cxn ang="0">
                    <a:pos x="T0" y="T1"/>
                  </a:cxn>
                  <a:cxn ang="0">
                    <a:pos x="T2" y="T3"/>
                  </a:cxn>
                  <a:cxn ang="0">
                    <a:pos x="T4" y="T5"/>
                  </a:cxn>
                  <a:cxn ang="0">
                    <a:pos x="T6" y="T7"/>
                  </a:cxn>
                </a:cxnLst>
                <a:rect l="0" t="0" r="r" b="b"/>
                <a:pathLst>
                  <a:path w="11" h="4">
                    <a:moveTo>
                      <a:pt x="1" y="0"/>
                    </a:moveTo>
                    <a:cubicBezTo>
                      <a:pt x="1" y="2"/>
                      <a:pt x="3" y="3"/>
                      <a:pt x="5" y="3"/>
                    </a:cubicBezTo>
                    <a:cubicBezTo>
                      <a:pt x="8" y="4"/>
                      <a:pt x="9" y="2"/>
                      <a:pt x="11" y="1"/>
                    </a:cubicBezTo>
                    <a:cubicBezTo>
                      <a:pt x="8" y="3"/>
                      <a:pt x="3" y="2"/>
                      <a:pt x="0" y="0"/>
                    </a:cubicBezTo>
                  </a:path>
                </a:pathLst>
              </a:custGeom>
              <a:solidFill>
                <a:srgbClr val="9D0D4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89" name="Freeform 674"/>
              <p:cNvSpPr>
                <a:spLocks/>
              </p:cNvSpPr>
              <p:nvPr/>
            </p:nvSpPr>
            <p:spPr bwMode="auto">
              <a:xfrm>
                <a:off x="2680" y="1979"/>
                <a:ext cx="315" cy="384"/>
              </a:xfrm>
              <a:custGeom>
                <a:avLst/>
                <a:gdLst>
                  <a:gd name="T0" fmla="*/ 51 w 126"/>
                  <a:gd name="T1" fmla="*/ 12 h 144"/>
                  <a:gd name="T2" fmla="*/ 39 w 126"/>
                  <a:gd name="T3" fmla="*/ 2 h 144"/>
                  <a:gd name="T4" fmla="*/ 36 w 126"/>
                  <a:gd name="T5" fmla="*/ 19 h 144"/>
                  <a:gd name="T6" fmla="*/ 5 w 126"/>
                  <a:gd name="T7" fmla="*/ 23 h 144"/>
                  <a:gd name="T8" fmla="*/ 17 w 126"/>
                  <a:gd name="T9" fmla="*/ 44 h 144"/>
                  <a:gd name="T10" fmla="*/ 2 w 126"/>
                  <a:gd name="T11" fmla="*/ 57 h 144"/>
                  <a:gd name="T12" fmla="*/ 24 w 126"/>
                  <a:gd name="T13" fmla="*/ 55 h 144"/>
                  <a:gd name="T14" fmla="*/ 12 w 126"/>
                  <a:gd name="T15" fmla="*/ 81 h 144"/>
                  <a:gd name="T16" fmla="*/ 32 w 126"/>
                  <a:gd name="T17" fmla="*/ 79 h 144"/>
                  <a:gd name="T18" fmla="*/ 28 w 126"/>
                  <a:gd name="T19" fmla="*/ 98 h 144"/>
                  <a:gd name="T20" fmla="*/ 39 w 126"/>
                  <a:gd name="T21" fmla="*/ 102 h 144"/>
                  <a:gd name="T22" fmla="*/ 49 w 126"/>
                  <a:gd name="T23" fmla="*/ 108 h 144"/>
                  <a:gd name="T24" fmla="*/ 53 w 126"/>
                  <a:gd name="T25" fmla="*/ 122 h 144"/>
                  <a:gd name="T26" fmla="*/ 68 w 126"/>
                  <a:gd name="T27" fmla="*/ 117 h 144"/>
                  <a:gd name="T28" fmla="*/ 69 w 126"/>
                  <a:gd name="T29" fmla="*/ 137 h 144"/>
                  <a:gd name="T30" fmla="*/ 82 w 126"/>
                  <a:gd name="T31" fmla="*/ 121 h 144"/>
                  <a:gd name="T32" fmla="*/ 85 w 126"/>
                  <a:gd name="T33" fmla="*/ 141 h 144"/>
                  <a:gd name="T34" fmla="*/ 92 w 126"/>
                  <a:gd name="T35" fmla="*/ 127 h 144"/>
                  <a:gd name="T36" fmla="*/ 98 w 126"/>
                  <a:gd name="T37" fmla="*/ 124 h 144"/>
                  <a:gd name="T38" fmla="*/ 123 w 126"/>
                  <a:gd name="T39" fmla="*/ 63 h 144"/>
                  <a:gd name="T40" fmla="*/ 87 w 126"/>
                  <a:gd name="T41" fmla="*/ 14 h 144"/>
                  <a:gd name="T42" fmla="*/ 51 w 126"/>
                  <a:gd name="T43" fmla="*/ 1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6" h="144">
                    <a:moveTo>
                      <a:pt x="51" y="12"/>
                    </a:moveTo>
                    <a:cubicBezTo>
                      <a:pt x="46" y="13"/>
                      <a:pt x="43" y="0"/>
                      <a:pt x="39" y="2"/>
                    </a:cubicBezTo>
                    <a:cubicBezTo>
                      <a:pt x="35" y="3"/>
                      <a:pt x="41" y="16"/>
                      <a:pt x="36" y="19"/>
                    </a:cubicBezTo>
                    <a:cubicBezTo>
                      <a:pt x="27" y="22"/>
                      <a:pt x="5" y="15"/>
                      <a:pt x="5" y="23"/>
                    </a:cubicBezTo>
                    <a:cubicBezTo>
                      <a:pt x="5" y="30"/>
                      <a:pt x="42" y="28"/>
                      <a:pt x="17" y="44"/>
                    </a:cubicBezTo>
                    <a:cubicBezTo>
                      <a:pt x="13" y="47"/>
                      <a:pt x="0" y="50"/>
                      <a:pt x="2" y="57"/>
                    </a:cubicBezTo>
                    <a:cubicBezTo>
                      <a:pt x="5" y="67"/>
                      <a:pt x="20" y="48"/>
                      <a:pt x="24" y="55"/>
                    </a:cubicBezTo>
                    <a:cubicBezTo>
                      <a:pt x="28" y="62"/>
                      <a:pt x="8" y="74"/>
                      <a:pt x="12" y="81"/>
                    </a:cubicBezTo>
                    <a:cubicBezTo>
                      <a:pt x="15" y="89"/>
                      <a:pt x="27" y="73"/>
                      <a:pt x="32" y="79"/>
                    </a:cubicBezTo>
                    <a:cubicBezTo>
                      <a:pt x="37" y="85"/>
                      <a:pt x="29" y="90"/>
                      <a:pt x="28" y="98"/>
                    </a:cubicBezTo>
                    <a:cubicBezTo>
                      <a:pt x="27" y="112"/>
                      <a:pt x="33" y="113"/>
                      <a:pt x="39" y="102"/>
                    </a:cubicBezTo>
                    <a:cubicBezTo>
                      <a:pt x="45" y="91"/>
                      <a:pt x="49" y="95"/>
                      <a:pt x="49" y="108"/>
                    </a:cubicBezTo>
                    <a:cubicBezTo>
                      <a:pt x="49" y="111"/>
                      <a:pt x="48" y="120"/>
                      <a:pt x="53" y="122"/>
                    </a:cubicBezTo>
                    <a:cubicBezTo>
                      <a:pt x="58" y="125"/>
                      <a:pt x="65" y="110"/>
                      <a:pt x="68" y="117"/>
                    </a:cubicBezTo>
                    <a:cubicBezTo>
                      <a:pt x="69" y="122"/>
                      <a:pt x="58" y="136"/>
                      <a:pt x="69" y="137"/>
                    </a:cubicBezTo>
                    <a:cubicBezTo>
                      <a:pt x="79" y="138"/>
                      <a:pt x="72" y="115"/>
                      <a:pt x="82" y="121"/>
                    </a:cubicBezTo>
                    <a:cubicBezTo>
                      <a:pt x="87" y="124"/>
                      <a:pt x="81" y="139"/>
                      <a:pt x="85" y="141"/>
                    </a:cubicBezTo>
                    <a:cubicBezTo>
                      <a:pt x="89" y="144"/>
                      <a:pt x="89" y="130"/>
                      <a:pt x="92" y="127"/>
                    </a:cubicBezTo>
                    <a:cubicBezTo>
                      <a:pt x="95" y="124"/>
                      <a:pt x="98" y="124"/>
                      <a:pt x="98" y="124"/>
                    </a:cubicBezTo>
                    <a:cubicBezTo>
                      <a:pt x="118" y="117"/>
                      <a:pt x="126" y="83"/>
                      <a:pt x="123" y="63"/>
                    </a:cubicBezTo>
                    <a:cubicBezTo>
                      <a:pt x="121" y="46"/>
                      <a:pt x="105" y="22"/>
                      <a:pt x="87" y="14"/>
                    </a:cubicBezTo>
                    <a:cubicBezTo>
                      <a:pt x="76" y="9"/>
                      <a:pt x="63" y="11"/>
                      <a:pt x="51" y="12"/>
                    </a:cubicBezTo>
                  </a:path>
                </a:pathLst>
              </a:custGeom>
              <a:noFill/>
              <a:ln w="7938" cap="rnd">
                <a:solidFill>
                  <a:srgbClr val="333333"/>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90" name="Freeform 675"/>
              <p:cNvSpPr>
                <a:spLocks/>
              </p:cNvSpPr>
              <p:nvPr/>
            </p:nvSpPr>
            <p:spPr bwMode="auto">
              <a:xfrm>
                <a:off x="2800" y="1963"/>
                <a:ext cx="277" cy="394"/>
              </a:xfrm>
              <a:custGeom>
                <a:avLst/>
                <a:gdLst>
                  <a:gd name="T0" fmla="*/ 104 w 111"/>
                  <a:gd name="T1" fmla="*/ 87 h 148"/>
                  <a:gd name="T2" fmla="*/ 109 w 111"/>
                  <a:gd name="T3" fmla="*/ 83 h 148"/>
                  <a:gd name="T4" fmla="*/ 105 w 111"/>
                  <a:gd name="T5" fmla="*/ 80 h 148"/>
                  <a:gd name="T6" fmla="*/ 104 w 111"/>
                  <a:gd name="T7" fmla="*/ 79 h 148"/>
                  <a:gd name="T8" fmla="*/ 73 w 111"/>
                  <a:gd name="T9" fmla="*/ 30 h 148"/>
                  <a:gd name="T10" fmla="*/ 45 w 111"/>
                  <a:gd name="T11" fmla="*/ 14 h 148"/>
                  <a:gd name="T12" fmla="*/ 44 w 111"/>
                  <a:gd name="T13" fmla="*/ 5 h 148"/>
                  <a:gd name="T14" fmla="*/ 40 w 111"/>
                  <a:gd name="T15" fmla="*/ 14 h 148"/>
                  <a:gd name="T16" fmla="*/ 33 w 111"/>
                  <a:gd name="T17" fmla="*/ 13 h 148"/>
                  <a:gd name="T18" fmla="*/ 29 w 111"/>
                  <a:gd name="T19" fmla="*/ 1 h 148"/>
                  <a:gd name="T20" fmla="*/ 25 w 111"/>
                  <a:gd name="T21" fmla="*/ 13 h 148"/>
                  <a:gd name="T22" fmla="*/ 0 w 111"/>
                  <a:gd name="T23" fmla="*/ 17 h 148"/>
                  <a:gd name="T24" fmla="*/ 1 w 111"/>
                  <a:gd name="T25" fmla="*/ 18 h 148"/>
                  <a:gd name="T26" fmla="*/ 3 w 111"/>
                  <a:gd name="T27" fmla="*/ 18 h 148"/>
                  <a:gd name="T28" fmla="*/ 3 w 111"/>
                  <a:gd name="T29" fmla="*/ 18 h 148"/>
                  <a:gd name="T30" fmla="*/ 39 w 111"/>
                  <a:gd name="T31" fmla="*/ 20 h 148"/>
                  <a:gd name="T32" fmla="*/ 75 w 111"/>
                  <a:gd name="T33" fmla="*/ 69 h 148"/>
                  <a:gd name="T34" fmla="*/ 50 w 111"/>
                  <a:gd name="T35" fmla="*/ 130 h 148"/>
                  <a:gd name="T36" fmla="*/ 44 w 111"/>
                  <a:gd name="T37" fmla="*/ 133 h 148"/>
                  <a:gd name="T38" fmla="*/ 38 w 111"/>
                  <a:gd name="T39" fmla="*/ 148 h 148"/>
                  <a:gd name="T40" fmla="*/ 38 w 111"/>
                  <a:gd name="T41" fmla="*/ 148 h 148"/>
                  <a:gd name="T42" fmla="*/ 53 w 111"/>
                  <a:gd name="T43" fmla="*/ 139 h 148"/>
                  <a:gd name="T44" fmla="*/ 53 w 111"/>
                  <a:gd name="T45" fmla="*/ 139 h 148"/>
                  <a:gd name="T46" fmla="*/ 57 w 111"/>
                  <a:gd name="T47" fmla="*/ 148 h 148"/>
                  <a:gd name="T48" fmla="*/ 62 w 111"/>
                  <a:gd name="T49" fmla="*/ 140 h 148"/>
                  <a:gd name="T50" fmla="*/ 84 w 111"/>
                  <a:gd name="T51" fmla="*/ 136 h 148"/>
                  <a:gd name="T52" fmla="*/ 89 w 111"/>
                  <a:gd name="T53" fmla="*/ 141 h 148"/>
                  <a:gd name="T54" fmla="*/ 89 w 111"/>
                  <a:gd name="T55" fmla="*/ 131 h 148"/>
                  <a:gd name="T56" fmla="*/ 94 w 111"/>
                  <a:gd name="T57" fmla="*/ 124 h 148"/>
                  <a:gd name="T58" fmla="*/ 100 w 111"/>
                  <a:gd name="T59" fmla="*/ 126 h 148"/>
                  <a:gd name="T60" fmla="*/ 97 w 111"/>
                  <a:gd name="T61" fmla="*/ 118 h 148"/>
                  <a:gd name="T62" fmla="*/ 98 w 111"/>
                  <a:gd name="T63" fmla="*/ 113 h 148"/>
                  <a:gd name="T64" fmla="*/ 105 w 111"/>
                  <a:gd name="T65" fmla="*/ 114 h 148"/>
                  <a:gd name="T66" fmla="*/ 100 w 111"/>
                  <a:gd name="T67" fmla="*/ 108 h 148"/>
                  <a:gd name="T68" fmla="*/ 101 w 111"/>
                  <a:gd name="T69" fmla="*/ 104 h 148"/>
                  <a:gd name="T70" fmla="*/ 104 w 111"/>
                  <a:gd name="T71" fmla="*/ 105 h 148"/>
                  <a:gd name="T72" fmla="*/ 104 w 111"/>
                  <a:gd name="T73" fmla="*/ 97 h 148"/>
                  <a:gd name="T74" fmla="*/ 103 w 111"/>
                  <a:gd name="T75" fmla="*/ 96 h 148"/>
                  <a:gd name="T76" fmla="*/ 104 w 111"/>
                  <a:gd name="T77" fmla="*/ 87 h 148"/>
                  <a:gd name="T78" fmla="*/ 104 w 111"/>
                  <a:gd name="T79" fmla="*/ 87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1" h="148">
                    <a:moveTo>
                      <a:pt x="104" y="87"/>
                    </a:moveTo>
                    <a:cubicBezTo>
                      <a:pt x="107" y="87"/>
                      <a:pt x="111" y="88"/>
                      <a:pt x="109" y="83"/>
                    </a:cubicBezTo>
                    <a:cubicBezTo>
                      <a:pt x="108" y="81"/>
                      <a:pt x="106" y="81"/>
                      <a:pt x="105" y="80"/>
                    </a:cubicBezTo>
                    <a:cubicBezTo>
                      <a:pt x="105" y="80"/>
                      <a:pt x="104" y="80"/>
                      <a:pt x="104" y="79"/>
                    </a:cubicBezTo>
                    <a:cubicBezTo>
                      <a:pt x="103" y="61"/>
                      <a:pt x="93" y="49"/>
                      <a:pt x="73" y="30"/>
                    </a:cubicBezTo>
                    <a:cubicBezTo>
                      <a:pt x="64" y="21"/>
                      <a:pt x="54" y="16"/>
                      <a:pt x="45" y="14"/>
                    </a:cubicBezTo>
                    <a:cubicBezTo>
                      <a:pt x="45" y="11"/>
                      <a:pt x="45" y="6"/>
                      <a:pt x="44" y="5"/>
                    </a:cubicBezTo>
                    <a:cubicBezTo>
                      <a:pt x="42" y="5"/>
                      <a:pt x="41" y="11"/>
                      <a:pt x="40" y="14"/>
                    </a:cubicBezTo>
                    <a:cubicBezTo>
                      <a:pt x="38" y="13"/>
                      <a:pt x="35" y="13"/>
                      <a:pt x="33" y="13"/>
                    </a:cubicBezTo>
                    <a:cubicBezTo>
                      <a:pt x="31" y="10"/>
                      <a:pt x="33" y="0"/>
                      <a:pt x="29" y="1"/>
                    </a:cubicBezTo>
                    <a:cubicBezTo>
                      <a:pt x="26" y="2"/>
                      <a:pt x="28" y="11"/>
                      <a:pt x="25" y="13"/>
                    </a:cubicBezTo>
                    <a:cubicBezTo>
                      <a:pt x="15" y="14"/>
                      <a:pt x="5" y="19"/>
                      <a:pt x="0" y="17"/>
                    </a:cubicBezTo>
                    <a:cubicBezTo>
                      <a:pt x="1" y="18"/>
                      <a:pt x="1" y="18"/>
                      <a:pt x="1" y="18"/>
                    </a:cubicBezTo>
                    <a:cubicBezTo>
                      <a:pt x="2" y="18"/>
                      <a:pt x="2" y="18"/>
                      <a:pt x="3" y="18"/>
                    </a:cubicBezTo>
                    <a:cubicBezTo>
                      <a:pt x="3" y="18"/>
                      <a:pt x="3" y="18"/>
                      <a:pt x="3" y="18"/>
                    </a:cubicBezTo>
                    <a:cubicBezTo>
                      <a:pt x="15" y="17"/>
                      <a:pt x="28" y="15"/>
                      <a:pt x="39" y="20"/>
                    </a:cubicBezTo>
                    <a:cubicBezTo>
                      <a:pt x="57" y="28"/>
                      <a:pt x="73" y="52"/>
                      <a:pt x="75" y="69"/>
                    </a:cubicBezTo>
                    <a:cubicBezTo>
                      <a:pt x="78" y="89"/>
                      <a:pt x="70" y="123"/>
                      <a:pt x="50" y="130"/>
                    </a:cubicBezTo>
                    <a:cubicBezTo>
                      <a:pt x="50" y="130"/>
                      <a:pt x="47" y="130"/>
                      <a:pt x="44" y="133"/>
                    </a:cubicBezTo>
                    <a:cubicBezTo>
                      <a:pt x="41" y="136"/>
                      <a:pt x="41" y="147"/>
                      <a:pt x="38" y="148"/>
                    </a:cubicBezTo>
                    <a:cubicBezTo>
                      <a:pt x="38" y="148"/>
                      <a:pt x="38" y="148"/>
                      <a:pt x="38" y="148"/>
                    </a:cubicBezTo>
                    <a:cubicBezTo>
                      <a:pt x="43" y="148"/>
                      <a:pt x="49" y="139"/>
                      <a:pt x="53" y="139"/>
                    </a:cubicBezTo>
                    <a:cubicBezTo>
                      <a:pt x="53" y="139"/>
                      <a:pt x="53" y="139"/>
                      <a:pt x="53" y="139"/>
                    </a:cubicBezTo>
                    <a:cubicBezTo>
                      <a:pt x="53" y="143"/>
                      <a:pt x="53" y="148"/>
                      <a:pt x="57" y="148"/>
                    </a:cubicBezTo>
                    <a:cubicBezTo>
                      <a:pt x="60" y="148"/>
                      <a:pt x="61" y="144"/>
                      <a:pt x="62" y="140"/>
                    </a:cubicBezTo>
                    <a:cubicBezTo>
                      <a:pt x="68" y="141"/>
                      <a:pt x="76" y="141"/>
                      <a:pt x="84" y="136"/>
                    </a:cubicBezTo>
                    <a:cubicBezTo>
                      <a:pt x="85" y="139"/>
                      <a:pt x="86" y="142"/>
                      <a:pt x="89" y="141"/>
                    </a:cubicBezTo>
                    <a:cubicBezTo>
                      <a:pt x="93" y="139"/>
                      <a:pt x="91" y="135"/>
                      <a:pt x="89" y="131"/>
                    </a:cubicBezTo>
                    <a:cubicBezTo>
                      <a:pt x="91" y="129"/>
                      <a:pt x="92" y="127"/>
                      <a:pt x="94" y="124"/>
                    </a:cubicBezTo>
                    <a:cubicBezTo>
                      <a:pt x="96" y="126"/>
                      <a:pt x="98" y="128"/>
                      <a:pt x="100" y="126"/>
                    </a:cubicBezTo>
                    <a:cubicBezTo>
                      <a:pt x="101" y="124"/>
                      <a:pt x="99" y="120"/>
                      <a:pt x="97" y="118"/>
                    </a:cubicBezTo>
                    <a:cubicBezTo>
                      <a:pt x="97" y="116"/>
                      <a:pt x="98" y="115"/>
                      <a:pt x="98" y="113"/>
                    </a:cubicBezTo>
                    <a:cubicBezTo>
                      <a:pt x="101" y="115"/>
                      <a:pt x="104" y="117"/>
                      <a:pt x="105" y="114"/>
                    </a:cubicBezTo>
                    <a:cubicBezTo>
                      <a:pt x="106" y="112"/>
                      <a:pt x="102" y="109"/>
                      <a:pt x="100" y="108"/>
                    </a:cubicBezTo>
                    <a:cubicBezTo>
                      <a:pt x="100" y="107"/>
                      <a:pt x="101" y="105"/>
                      <a:pt x="101" y="104"/>
                    </a:cubicBezTo>
                    <a:cubicBezTo>
                      <a:pt x="102" y="105"/>
                      <a:pt x="103" y="105"/>
                      <a:pt x="104" y="105"/>
                    </a:cubicBezTo>
                    <a:cubicBezTo>
                      <a:pt x="111" y="106"/>
                      <a:pt x="107" y="99"/>
                      <a:pt x="104" y="97"/>
                    </a:cubicBezTo>
                    <a:cubicBezTo>
                      <a:pt x="104" y="96"/>
                      <a:pt x="103" y="96"/>
                      <a:pt x="103" y="96"/>
                    </a:cubicBezTo>
                    <a:cubicBezTo>
                      <a:pt x="103" y="92"/>
                      <a:pt x="104" y="89"/>
                      <a:pt x="104" y="87"/>
                    </a:cubicBezTo>
                    <a:cubicBezTo>
                      <a:pt x="104" y="87"/>
                      <a:pt x="104" y="87"/>
                      <a:pt x="104" y="87"/>
                    </a:cubicBezTo>
                    <a:close/>
                  </a:path>
                </a:pathLst>
              </a:custGeom>
              <a:noFill/>
              <a:ln w="7938" cap="rnd">
                <a:solidFill>
                  <a:srgbClr val="333333"/>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91" name="Freeform 676"/>
              <p:cNvSpPr>
                <a:spLocks/>
              </p:cNvSpPr>
              <p:nvPr/>
            </p:nvSpPr>
            <p:spPr bwMode="auto">
              <a:xfrm>
                <a:off x="2897" y="2056"/>
                <a:ext cx="83" cy="275"/>
              </a:xfrm>
              <a:custGeom>
                <a:avLst/>
                <a:gdLst>
                  <a:gd name="T0" fmla="*/ 25 w 33"/>
                  <a:gd name="T1" fmla="*/ 45 h 103"/>
                  <a:gd name="T2" fmla="*/ 7 w 33"/>
                  <a:gd name="T3" fmla="*/ 85 h 103"/>
                  <a:gd name="T4" fmla="*/ 0 w 33"/>
                  <a:gd name="T5" fmla="*/ 103 h 103"/>
                  <a:gd name="T6" fmla="*/ 13 w 33"/>
                  <a:gd name="T7" fmla="*/ 89 h 103"/>
                  <a:gd name="T8" fmla="*/ 32 w 33"/>
                  <a:gd name="T9" fmla="*/ 44 h 103"/>
                  <a:gd name="T10" fmla="*/ 15 w 33"/>
                  <a:gd name="T11" fmla="*/ 0 h 103"/>
                  <a:gd name="T12" fmla="*/ 25 w 33"/>
                  <a:gd name="T13" fmla="*/ 45 h 103"/>
                </a:gdLst>
                <a:ahLst/>
                <a:cxnLst>
                  <a:cxn ang="0">
                    <a:pos x="T0" y="T1"/>
                  </a:cxn>
                  <a:cxn ang="0">
                    <a:pos x="T2" y="T3"/>
                  </a:cxn>
                  <a:cxn ang="0">
                    <a:pos x="T4" y="T5"/>
                  </a:cxn>
                  <a:cxn ang="0">
                    <a:pos x="T6" y="T7"/>
                  </a:cxn>
                  <a:cxn ang="0">
                    <a:pos x="T8" y="T9"/>
                  </a:cxn>
                  <a:cxn ang="0">
                    <a:pos x="T10" y="T11"/>
                  </a:cxn>
                  <a:cxn ang="0">
                    <a:pos x="T12" y="T13"/>
                  </a:cxn>
                </a:cxnLst>
                <a:rect l="0" t="0" r="r" b="b"/>
                <a:pathLst>
                  <a:path w="33" h="103">
                    <a:moveTo>
                      <a:pt x="25" y="45"/>
                    </a:moveTo>
                    <a:cubicBezTo>
                      <a:pt x="21" y="81"/>
                      <a:pt x="13" y="81"/>
                      <a:pt x="7" y="85"/>
                    </a:cubicBezTo>
                    <a:cubicBezTo>
                      <a:pt x="2" y="88"/>
                      <a:pt x="1" y="90"/>
                      <a:pt x="0" y="103"/>
                    </a:cubicBezTo>
                    <a:cubicBezTo>
                      <a:pt x="1" y="99"/>
                      <a:pt x="0" y="95"/>
                      <a:pt x="13" y="89"/>
                    </a:cubicBezTo>
                    <a:cubicBezTo>
                      <a:pt x="26" y="84"/>
                      <a:pt x="30" y="64"/>
                      <a:pt x="32" y="44"/>
                    </a:cubicBezTo>
                    <a:cubicBezTo>
                      <a:pt x="33" y="24"/>
                      <a:pt x="23" y="10"/>
                      <a:pt x="15" y="0"/>
                    </a:cubicBezTo>
                    <a:cubicBezTo>
                      <a:pt x="18" y="9"/>
                      <a:pt x="27" y="22"/>
                      <a:pt x="25" y="45"/>
                    </a:cubicBezTo>
                    <a:close/>
                  </a:path>
                </a:pathLst>
              </a:custGeom>
              <a:solidFill>
                <a:srgbClr val="FDBA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92" name="Freeform 677"/>
              <p:cNvSpPr>
                <a:spLocks/>
              </p:cNvSpPr>
              <p:nvPr/>
            </p:nvSpPr>
            <p:spPr bwMode="auto">
              <a:xfrm>
                <a:off x="2910" y="2112"/>
                <a:ext cx="150" cy="240"/>
              </a:xfrm>
              <a:custGeom>
                <a:avLst/>
                <a:gdLst>
                  <a:gd name="T0" fmla="*/ 2 w 60"/>
                  <a:gd name="T1" fmla="*/ 78 h 90"/>
                  <a:gd name="T2" fmla="*/ 0 w 60"/>
                  <a:gd name="T3" fmla="*/ 84 h 90"/>
                  <a:gd name="T4" fmla="*/ 11 w 60"/>
                  <a:gd name="T5" fmla="*/ 82 h 90"/>
                  <a:gd name="T6" fmla="*/ 12 w 60"/>
                  <a:gd name="T7" fmla="*/ 88 h 90"/>
                  <a:gd name="T8" fmla="*/ 16 w 60"/>
                  <a:gd name="T9" fmla="*/ 86 h 90"/>
                  <a:gd name="T10" fmla="*/ 27 w 60"/>
                  <a:gd name="T11" fmla="*/ 81 h 90"/>
                  <a:gd name="T12" fmla="*/ 33 w 60"/>
                  <a:gd name="T13" fmla="*/ 80 h 90"/>
                  <a:gd name="T14" fmla="*/ 35 w 60"/>
                  <a:gd name="T15" fmla="*/ 79 h 90"/>
                  <a:gd name="T16" fmla="*/ 38 w 60"/>
                  <a:gd name="T17" fmla="*/ 76 h 90"/>
                  <a:gd name="T18" fmla="*/ 41 w 60"/>
                  <a:gd name="T19" fmla="*/ 80 h 90"/>
                  <a:gd name="T20" fmla="*/ 43 w 60"/>
                  <a:gd name="T21" fmla="*/ 74 h 90"/>
                  <a:gd name="T22" fmla="*/ 46 w 60"/>
                  <a:gd name="T23" fmla="*/ 68 h 90"/>
                  <a:gd name="T24" fmla="*/ 48 w 60"/>
                  <a:gd name="T25" fmla="*/ 66 h 90"/>
                  <a:gd name="T26" fmla="*/ 51 w 60"/>
                  <a:gd name="T27" fmla="*/ 66 h 90"/>
                  <a:gd name="T28" fmla="*/ 50 w 60"/>
                  <a:gd name="T29" fmla="*/ 61 h 90"/>
                  <a:gd name="T30" fmla="*/ 52 w 60"/>
                  <a:gd name="T31" fmla="*/ 54 h 90"/>
                  <a:gd name="T32" fmla="*/ 54 w 60"/>
                  <a:gd name="T33" fmla="*/ 48 h 90"/>
                  <a:gd name="T34" fmla="*/ 55 w 60"/>
                  <a:gd name="T35" fmla="*/ 45 h 90"/>
                  <a:gd name="T36" fmla="*/ 58 w 60"/>
                  <a:gd name="T37" fmla="*/ 45 h 90"/>
                  <a:gd name="T38" fmla="*/ 57 w 60"/>
                  <a:gd name="T39" fmla="*/ 42 h 90"/>
                  <a:gd name="T40" fmla="*/ 57 w 60"/>
                  <a:gd name="T41" fmla="*/ 37 h 90"/>
                  <a:gd name="T42" fmla="*/ 58 w 60"/>
                  <a:gd name="T43" fmla="*/ 33 h 90"/>
                  <a:gd name="T44" fmla="*/ 59 w 60"/>
                  <a:gd name="T45" fmla="*/ 29 h 90"/>
                  <a:gd name="T46" fmla="*/ 59 w 60"/>
                  <a:gd name="T47" fmla="*/ 26 h 90"/>
                  <a:gd name="T48" fmla="*/ 59 w 60"/>
                  <a:gd name="T49" fmla="*/ 20 h 90"/>
                  <a:gd name="T50" fmla="*/ 50 w 60"/>
                  <a:gd name="T51" fmla="*/ 0 h 90"/>
                  <a:gd name="T52" fmla="*/ 56 w 60"/>
                  <a:gd name="T53" fmla="*/ 14 h 90"/>
                  <a:gd name="T54" fmla="*/ 50 w 60"/>
                  <a:gd name="T55" fmla="*/ 45 h 90"/>
                  <a:gd name="T56" fmla="*/ 43 w 60"/>
                  <a:gd name="T57" fmla="*/ 54 h 90"/>
                  <a:gd name="T58" fmla="*/ 37 w 60"/>
                  <a:gd name="T59" fmla="*/ 66 h 90"/>
                  <a:gd name="T60" fmla="*/ 29 w 60"/>
                  <a:gd name="T61" fmla="*/ 64 h 90"/>
                  <a:gd name="T62" fmla="*/ 30 w 60"/>
                  <a:gd name="T63" fmla="*/ 45 h 90"/>
                  <a:gd name="T64" fmla="*/ 25 w 60"/>
                  <a:gd name="T65" fmla="*/ 59 h 90"/>
                  <a:gd name="T66" fmla="*/ 19 w 60"/>
                  <a:gd name="T67" fmla="*/ 68 h 90"/>
                  <a:gd name="T68" fmla="*/ 6 w 60"/>
                  <a:gd name="T69" fmla="*/ 7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0" h="90">
                    <a:moveTo>
                      <a:pt x="2" y="78"/>
                    </a:moveTo>
                    <a:cubicBezTo>
                      <a:pt x="1" y="80"/>
                      <a:pt x="0" y="82"/>
                      <a:pt x="0" y="84"/>
                    </a:cubicBezTo>
                    <a:cubicBezTo>
                      <a:pt x="3" y="85"/>
                      <a:pt x="8" y="76"/>
                      <a:pt x="11" y="82"/>
                    </a:cubicBezTo>
                    <a:cubicBezTo>
                      <a:pt x="12" y="83"/>
                      <a:pt x="11" y="86"/>
                      <a:pt x="12" y="88"/>
                    </a:cubicBezTo>
                    <a:cubicBezTo>
                      <a:pt x="14" y="90"/>
                      <a:pt x="15" y="87"/>
                      <a:pt x="16" y="86"/>
                    </a:cubicBezTo>
                    <a:cubicBezTo>
                      <a:pt x="18" y="81"/>
                      <a:pt x="22" y="83"/>
                      <a:pt x="27" y="81"/>
                    </a:cubicBezTo>
                    <a:cubicBezTo>
                      <a:pt x="29" y="81"/>
                      <a:pt x="31" y="80"/>
                      <a:pt x="33" y="80"/>
                    </a:cubicBezTo>
                    <a:cubicBezTo>
                      <a:pt x="34" y="79"/>
                      <a:pt x="35" y="79"/>
                      <a:pt x="35" y="79"/>
                    </a:cubicBezTo>
                    <a:cubicBezTo>
                      <a:pt x="36" y="78"/>
                      <a:pt x="37" y="76"/>
                      <a:pt x="38" y="76"/>
                    </a:cubicBezTo>
                    <a:cubicBezTo>
                      <a:pt x="41" y="75"/>
                      <a:pt x="40" y="79"/>
                      <a:pt x="41" y="80"/>
                    </a:cubicBezTo>
                    <a:cubicBezTo>
                      <a:pt x="45" y="82"/>
                      <a:pt x="43" y="75"/>
                      <a:pt x="43" y="74"/>
                    </a:cubicBezTo>
                    <a:cubicBezTo>
                      <a:pt x="43" y="71"/>
                      <a:pt x="45" y="69"/>
                      <a:pt x="46" y="68"/>
                    </a:cubicBezTo>
                    <a:cubicBezTo>
                      <a:pt x="47" y="67"/>
                      <a:pt x="47" y="66"/>
                      <a:pt x="48" y="66"/>
                    </a:cubicBezTo>
                    <a:cubicBezTo>
                      <a:pt x="50" y="65"/>
                      <a:pt x="50" y="66"/>
                      <a:pt x="51" y="66"/>
                    </a:cubicBezTo>
                    <a:cubicBezTo>
                      <a:pt x="54" y="64"/>
                      <a:pt x="50" y="63"/>
                      <a:pt x="50" y="61"/>
                    </a:cubicBezTo>
                    <a:cubicBezTo>
                      <a:pt x="49" y="59"/>
                      <a:pt x="52" y="56"/>
                      <a:pt x="52" y="54"/>
                    </a:cubicBezTo>
                    <a:cubicBezTo>
                      <a:pt x="53" y="52"/>
                      <a:pt x="54" y="50"/>
                      <a:pt x="54" y="48"/>
                    </a:cubicBezTo>
                    <a:cubicBezTo>
                      <a:pt x="54" y="47"/>
                      <a:pt x="54" y="46"/>
                      <a:pt x="55" y="45"/>
                    </a:cubicBezTo>
                    <a:cubicBezTo>
                      <a:pt x="56" y="45"/>
                      <a:pt x="57" y="46"/>
                      <a:pt x="58" y="45"/>
                    </a:cubicBezTo>
                    <a:cubicBezTo>
                      <a:pt x="60" y="44"/>
                      <a:pt x="58" y="43"/>
                      <a:pt x="57" y="42"/>
                    </a:cubicBezTo>
                    <a:cubicBezTo>
                      <a:pt x="56" y="41"/>
                      <a:pt x="56" y="40"/>
                      <a:pt x="57" y="37"/>
                    </a:cubicBezTo>
                    <a:cubicBezTo>
                      <a:pt x="58" y="35"/>
                      <a:pt x="58" y="35"/>
                      <a:pt x="58" y="33"/>
                    </a:cubicBezTo>
                    <a:cubicBezTo>
                      <a:pt x="58" y="31"/>
                      <a:pt x="57" y="30"/>
                      <a:pt x="59" y="29"/>
                    </a:cubicBezTo>
                    <a:cubicBezTo>
                      <a:pt x="58" y="28"/>
                      <a:pt x="58" y="28"/>
                      <a:pt x="59" y="26"/>
                    </a:cubicBezTo>
                    <a:cubicBezTo>
                      <a:pt x="59" y="24"/>
                      <a:pt x="59" y="22"/>
                      <a:pt x="59" y="20"/>
                    </a:cubicBezTo>
                    <a:cubicBezTo>
                      <a:pt x="58" y="13"/>
                      <a:pt x="54" y="6"/>
                      <a:pt x="50" y="0"/>
                    </a:cubicBezTo>
                    <a:cubicBezTo>
                      <a:pt x="50" y="5"/>
                      <a:pt x="55" y="9"/>
                      <a:pt x="56" y="14"/>
                    </a:cubicBezTo>
                    <a:cubicBezTo>
                      <a:pt x="56" y="25"/>
                      <a:pt x="56" y="36"/>
                      <a:pt x="50" y="45"/>
                    </a:cubicBezTo>
                    <a:cubicBezTo>
                      <a:pt x="47" y="48"/>
                      <a:pt x="44" y="50"/>
                      <a:pt x="43" y="54"/>
                    </a:cubicBezTo>
                    <a:cubicBezTo>
                      <a:pt x="42" y="58"/>
                      <a:pt x="41" y="63"/>
                      <a:pt x="37" y="66"/>
                    </a:cubicBezTo>
                    <a:cubicBezTo>
                      <a:pt x="35" y="69"/>
                      <a:pt x="31" y="69"/>
                      <a:pt x="29" y="64"/>
                    </a:cubicBezTo>
                    <a:cubicBezTo>
                      <a:pt x="28" y="61"/>
                      <a:pt x="32" y="49"/>
                      <a:pt x="30" y="45"/>
                    </a:cubicBezTo>
                    <a:cubicBezTo>
                      <a:pt x="30" y="49"/>
                      <a:pt x="26" y="57"/>
                      <a:pt x="25" y="59"/>
                    </a:cubicBezTo>
                    <a:cubicBezTo>
                      <a:pt x="22" y="62"/>
                      <a:pt x="21" y="66"/>
                      <a:pt x="19" y="68"/>
                    </a:cubicBezTo>
                    <a:cubicBezTo>
                      <a:pt x="15" y="73"/>
                      <a:pt x="11" y="74"/>
                      <a:pt x="6" y="76"/>
                    </a:cubicBezTo>
                  </a:path>
                </a:pathLst>
              </a:custGeom>
              <a:solidFill>
                <a:srgbClr val="FE9D3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93" name="Freeform 678"/>
              <p:cNvSpPr>
                <a:spLocks/>
              </p:cNvSpPr>
              <p:nvPr/>
            </p:nvSpPr>
            <p:spPr bwMode="auto">
              <a:xfrm>
                <a:off x="3050" y="2179"/>
                <a:ext cx="12" cy="13"/>
              </a:xfrm>
              <a:custGeom>
                <a:avLst/>
                <a:gdLst>
                  <a:gd name="T0" fmla="*/ 2 w 5"/>
                  <a:gd name="T1" fmla="*/ 0 h 5"/>
                  <a:gd name="T2" fmla="*/ 5 w 5"/>
                  <a:gd name="T3" fmla="*/ 3 h 5"/>
                  <a:gd name="T4" fmla="*/ 0 w 5"/>
                  <a:gd name="T5" fmla="*/ 4 h 5"/>
                </a:gdLst>
                <a:ahLst/>
                <a:cxnLst>
                  <a:cxn ang="0">
                    <a:pos x="T0" y="T1"/>
                  </a:cxn>
                  <a:cxn ang="0">
                    <a:pos x="T2" y="T3"/>
                  </a:cxn>
                  <a:cxn ang="0">
                    <a:pos x="T4" y="T5"/>
                  </a:cxn>
                </a:cxnLst>
                <a:rect l="0" t="0" r="r" b="b"/>
                <a:pathLst>
                  <a:path w="5" h="5">
                    <a:moveTo>
                      <a:pt x="2" y="0"/>
                    </a:moveTo>
                    <a:cubicBezTo>
                      <a:pt x="3" y="2"/>
                      <a:pt x="5" y="1"/>
                      <a:pt x="5" y="3"/>
                    </a:cubicBezTo>
                    <a:cubicBezTo>
                      <a:pt x="5" y="4"/>
                      <a:pt x="1" y="5"/>
                      <a:pt x="0" y="4"/>
                    </a:cubicBezTo>
                  </a:path>
                </a:pathLst>
              </a:custGeom>
              <a:solidFill>
                <a:srgbClr val="FE9D3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94" name="Freeform 679"/>
              <p:cNvSpPr>
                <a:spLocks/>
              </p:cNvSpPr>
              <p:nvPr/>
            </p:nvSpPr>
            <p:spPr bwMode="auto">
              <a:xfrm>
                <a:off x="2910" y="2291"/>
                <a:ext cx="115" cy="53"/>
              </a:xfrm>
              <a:custGeom>
                <a:avLst/>
                <a:gdLst>
                  <a:gd name="T0" fmla="*/ 9 w 46"/>
                  <a:gd name="T1" fmla="*/ 13 h 20"/>
                  <a:gd name="T2" fmla="*/ 12 w 46"/>
                  <a:gd name="T3" fmla="*/ 16 h 20"/>
                  <a:gd name="T4" fmla="*/ 13 w 46"/>
                  <a:gd name="T5" fmla="*/ 20 h 20"/>
                  <a:gd name="T6" fmla="*/ 16 w 46"/>
                  <a:gd name="T7" fmla="*/ 16 h 20"/>
                  <a:gd name="T8" fmla="*/ 19 w 46"/>
                  <a:gd name="T9" fmla="*/ 14 h 20"/>
                  <a:gd name="T10" fmla="*/ 29 w 46"/>
                  <a:gd name="T11" fmla="*/ 14 h 20"/>
                  <a:gd name="T12" fmla="*/ 33 w 46"/>
                  <a:gd name="T13" fmla="*/ 12 h 20"/>
                  <a:gd name="T14" fmla="*/ 37 w 46"/>
                  <a:gd name="T15" fmla="*/ 10 h 20"/>
                  <a:gd name="T16" fmla="*/ 44 w 46"/>
                  <a:gd name="T17" fmla="*/ 14 h 20"/>
                  <a:gd name="T18" fmla="*/ 46 w 46"/>
                  <a:gd name="T19" fmla="*/ 0 h 20"/>
                  <a:gd name="T20" fmla="*/ 35 w 46"/>
                  <a:gd name="T21" fmla="*/ 7 h 20"/>
                  <a:gd name="T22" fmla="*/ 23 w 46"/>
                  <a:gd name="T23" fmla="*/ 13 h 20"/>
                  <a:gd name="T24" fmla="*/ 11 w 46"/>
                  <a:gd name="T25" fmla="*/ 11 h 20"/>
                  <a:gd name="T26" fmla="*/ 0 w 46"/>
                  <a:gd name="T27"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20">
                    <a:moveTo>
                      <a:pt x="9" y="13"/>
                    </a:moveTo>
                    <a:cubicBezTo>
                      <a:pt x="11" y="14"/>
                      <a:pt x="11" y="15"/>
                      <a:pt x="12" y="16"/>
                    </a:cubicBezTo>
                    <a:cubicBezTo>
                      <a:pt x="12" y="17"/>
                      <a:pt x="12" y="19"/>
                      <a:pt x="13" y="20"/>
                    </a:cubicBezTo>
                    <a:cubicBezTo>
                      <a:pt x="15" y="20"/>
                      <a:pt x="15" y="17"/>
                      <a:pt x="16" y="16"/>
                    </a:cubicBezTo>
                    <a:cubicBezTo>
                      <a:pt x="17" y="15"/>
                      <a:pt x="18" y="15"/>
                      <a:pt x="19" y="14"/>
                    </a:cubicBezTo>
                    <a:cubicBezTo>
                      <a:pt x="22" y="14"/>
                      <a:pt x="26" y="14"/>
                      <a:pt x="29" y="14"/>
                    </a:cubicBezTo>
                    <a:cubicBezTo>
                      <a:pt x="31" y="13"/>
                      <a:pt x="32" y="13"/>
                      <a:pt x="33" y="12"/>
                    </a:cubicBezTo>
                    <a:cubicBezTo>
                      <a:pt x="34" y="11"/>
                      <a:pt x="36" y="10"/>
                      <a:pt x="37" y="10"/>
                    </a:cubicBezTo>
                    <a:cubicBezTo>
                      <a:pt x="40" y="9"/>
                      <a:pt x="42" y="16"/>
                      <a:pt x="44" y="14"/>
                    </a:cubicBezTo>
                    <a:cubicBezTo>
                      <a:pt x="39" y="13"/>
                      <a:pt x="45" y="2"/>
                      <a:pt x="46" y="0"/>
                    </a:cubicBezTo>
                    <a:cubicBezTo>
                      <a:pt x="42" y="3"/>
                      <a:pt x="40" y="7"/>
                      <a:pt x="35" y="7"/>
                    </a:cubicBezTo>
                    <a:cubicBezTo>
                      <a:pt x="30" y="8"/>
                      <a:pt x="27" y="12"/>
                      <a:pt x="23" y="13"/>
                    </a:cubicBezTo>
                    <a:cubicBezTo>
                      <a:pt x="19" y="14"/>
                      <a:pt x="15" y="11"/>
                      <a:pt x="11" y="11"/>
                    </a:cubicBezTo>
                    <a:cubicBezTo>
                      <a:pt x="6" y="11"/>
                      <a:pt x="4" y="16"/>
                      <a:pt x="0" y="16"/>
                    </a:cubicBezTo>
                  </a:path>
                </a:pathLst>
              </a:custGeom>
              <a:solidFill>
                <a:srgbClr val="ED78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95" name="Freeform 680"/>
              <p:cNvSpPr>
                <a:spLocks/>
              </p:cNvSpPr>
              <p:nvPr/>
            </p:nvSpPr>
            <p:spPr bwMode="auto">
              <a:xfrm>
                <a:off x="2692" y="2019"/>
                <a:ext cx="193" cy="90"/>
              </a:xfrm>
              <a:custGeom>
                <a:avLst/>
                <a:gdLst>
                  <a:gd name="T0" fmla="*/ 24 w 77"/>
                  <a:gd name="T1" fmla="*/ 9 h 34"/>
                  <a:gd name="T2" fmla="*/ 36 w 77"/>
                  <a:gd name="T3" fmla="*/ 6 h 34"/>
                  <a:gd name="T4" fmla="*/ 37 w 77"/>
                  <a:gd name="T5" fmla="*/ 1 h 34"/>
                  <a:gd name="T6" fmla="*/ 41 w 77"/>
                  <a:gd name="T7" fmla="*/ 2 h 34"/>
                  <a:gd name="T8" fmla="*/ 53 w 77"/>
                  <a:gd name="T9" fmla="*/ 1 h 34"/>
                  <a:gd name="T10" fmla="*/ 65 w 77"/>
                  <a:gd name="T11" fmla="*/ 2 h 34"/>
                  <a:gd name="T12" fmla="*/ 77 w 77"/>
                  <a:gd name="T13" fmla="*/ 5 h 34"/>
                  <a:gd name="T14" fmla="*/ 65 w 77"/>
                  <a:gd name="T15" fmla="*/ 3 h 34"/>
                  <a:gd name="T16" fmla="*/ 56 w 77"/>
                  <a:gd name="T17" fmla="*/ 4 h 34"/>
                  <a:gd name="T18" fmla="*/ 37 w 77"/>
                  <a:gd name="T19" fmla="*/ 10 h 34"/>
                  <a:gd name="T20" fmla="*/ 27 w 77"/>
                  <a:gd name="T21" fmla="*/ 22 h 34"/>
                  <a:gd name="T22" fmla="*/ 23 w 77"/>
                  <a:gd name="T23" fmla="*/ 34 h 34"/>
                  <a:gd name="T24" fmla="*/ 24 w 77"/>
                  <a:gd name="T25" fmla="*/ 25 h 34"/>
                  <a:gd name="T26" fmla="*/ 24 w 77"/>
                  <a:gd name="T27" fmla="*/ 18 h 34"/>
                  <a:gd name="T28" fmla="*/ 8 w 77"/>
                  <a:gd name="T29" fmla="*/ 10 h 34"/>
                  <a:gd name="T30" fmla="*/ 24 w 77"/>
                  <a:gd name="T31" fmla="*/ 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 h="34">
                    <a:moveTo>
                      <a:pt x="24" y="9"/>
                    </a:moveTo>
                    <a:cubicBezTo>
                      <a:pt x="27" y="10"/>
                      <a:pt x="34" y="9"/>
                      <a:pt x="36" y="6"/>
                    </a:cubicBezTo>
                    <a:cubicBezTo>
                      <a:pt x="37" y="5"/>
                      <a:pt x="36" y="2"/>
                      <a:pt x="37" y="1"/>
                    </a:cubicBezTo>
                    <a:cubicBezTo>
                      <a:pt x="39" y="0"/>
                      <a:pt x="40" y="2"/>
                      <a:pt x="41" y="2"/>
                    </a:cubicBezTo>
                    <a:cubicBezTo>
                      <a:pt x="45" y="3"/>
                      <a:pt x="50" y="1"/>
                      <a:pt x="53" y="1"/>
                    </a:cubicBezTo>
                    <a:cubicBezTo>
                      <a:pt x="57" y="1"/>
                      <a:pt x="61" y="1"/>
                      <a:pt x="65" y="2"/>
                    </a:cubicBezTo>
                    <a:cubicBezTo>
                      <a:pt x="69" y="2"/>
                      <a:pt x="75" y="3"/>
                      <a:pt x="77" y="5"/>
                    </a:cubicBezTo>
                    <a:cubicBezTo>
                      <a:pt x="73" y="4"/>
                      <a:pt x="70" y="2"/>
                      <a:pt x="65" y="3"/>
                    </a:cubicBezTo>
                    <a:cubicBezTo>
                      <a:pt x="62" y="3"/>
                      <a:pt x="59" y="4"/>
                      <a:pt x="56" y="4"/>
                    </a:cubicBezTo>
                    <a:cubicBezTo>
                      <a:pt x="50" y="5"/>
                      <a:pt x="43" y="7"/>
                      <a:pt x="37" y="10"/>
                    </a:cubicBezTo>
                    <a:cubicBezTo>
                      <a:pt x="32" y="12"/>
                      <a:pt x="29" y="16"/>
                      <a:pt x="27" y="22"/>
                    </a:cubicBezTo>
                    <a:cubicBezTo>
                      <a:pt x="26" y="25"/>
                      <a:pt x="26" y="32"/>
                      <a:pt x="23" y="34"/>
                    </a:cubicBezTo>
                    <a:cubicBezTo>
                      <a:pt x="24" y="31"/>
                      <a:pt x="23" y="28"/>
                      <a:pt x="24" y="25"/>
                    </a:cubicBezTo>
                    <a:cubicBezTo>
                      <a:pt x="24" y="23"/>
                      <a:pt x="25" y="20"/>
                      <a:pt x="24" y="18"/>
                    </a:cubicBezTo>
                    <a:cubicBezTo>
                      <a:pt x="23" y="14"/>
                      <a:pt x="12" y="11"/>
                      <a:pt x="8" y="10"/>
                    </a:cubicBezTo>
                    <a:cubicBezTo>
                      <a:pt x="0" y="5"/>
                      <a:pt x="21" y="9"/>
                      <a:pt x="24" y="9"/>
                    </a:cubicBezTo>
                  </a:path>
                </a:pathLst>
              </a:custGeom>
              <a:solidFill>
                <a:srgbClr val="FEEED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96" name="Freeform 681"/>
              <p:cNvSpPr>
                <a:spLocks/>
              </p:cNvSpPr>
              <p:nvPr/>
            </p:nvSpPr>
            <p:spPr bwMode="auto">
              <a:xfrm>
                <a:off x="2695" y="2067"/>
                <a:ext cx="62" cy="58"/>
              </a:xfrm>
              <a:custGeom>
                <a:avLst/>
                <a:gdLst>
                  <a:gd name="T0" fmla="*/ 25 w 25"/>
                  <a:gd name="T1" fmla="*/ 0 h 22"/>
                  <a:gd name="T2" fmla="*/ 15 w 25"/>
                  <a:gd name="T3" fmla="*/ 12 h 22"/>
                  <a:gd name="T4" fmla="*/ 7 w 25"/>
                  <a:gd name="T5" fmla="*/ 16 h 22"/>
                  <a:gd name="T6" fmla="*/ 0 w 25"/>
                  <a:gd name="T7" fmla="*/ 20 h 22"/>
                  <a:gd name="T8" fmla="*/ 11 w 25"/>
                  <a:gd name="T9" fmla="*/ 17 h 22"/>
                  <a:gd name="T10" fmla="*/ 22 w 25"/>
                  <a:gd name="T11" fmla="*/ 15 h 22"/>
                  <a:gd name="T12" fmla="*/ 23 w 25"/>
                  <a:gd name="T13" fmla="*/ 13 h 22"/>
                </a:gdLst>
                <a:ahLst/>
                <a:cxnLst>
                  <a:cxn ang="0">
                    <a:pos x="T0" y="T1"/>
                  </a:cxn>
                  <a:cxn ang="0">
                    <a:pos x="T2" y="T3"/>
                  </a:cxn>
                  <a:cxn ang="0">
                    <a:pos x="T4" y="T5"/>
                  </a:cxn>
                  <a:cxn ang="0">
                    <a:pos x="T6" y="T7"/>
                  </a:cxn>
                  <a:cxn ang="0">
                    <a:pos x="T8" y="T9"/>
                  </a:cxn>
                  <a:cxn ang="0">
                    <a:pos x="T10" y="T11"/>
                  </a:cxn>
                  <a:cxn ang="0">
                    <a:pos x="T12" y="T13"/>
                  </a:cxn>
                </a:cxnLst>
                <a:rect l="0" t="0" r="r" b="b"/>
                <a:pathLst>
                  <a:path w="25" h="22">
                    <a:moveTo>
                      <a:pt x="25" y="0"/>
                    </a:moveTo>
                    <a:cubicBezTo>
                      <a:pt x="24" y="6"/>
                      <a:pt x="20" y="9"/>
                      <a:pt x="15" y="12"/>
                    </a:cubicBezTo>
                    <a:cubicBezTo>
                      <a:pt x="12" y="13"/>
                      <a:pt x="10" y="14"/>
                      <a:pt x="7" y="16"/>
                    </a:cubicBezTo>
                    <a:cubicBezTo>
                      <a:pt x="5" y="17"/>
                      <a:pt x="1" y="18"/>
                      <a:pt x="0" y="20"/>
                    </a:cubicBezTo>
                    <a:cubicBezTo>
                      <a:pt x="3" y="22"/>
                      <a:pt x="8" y="18"/>
                      <a:pt x="11" y="17"/>
                    </a:cubicBezTo>
                    <a:cubicBezTo>
                      <a:pt x="14" y="15"/>
                      <a:pt x="18" y="13"/>
                      <a:pt x="22" y="15"/>
                    </a:cubicBezTo>
                    <a:cubicBezTo>
                      <a:pt x="22" y="14"/>
                      <a:pt x="23" y="13"/>
                      <a:pt x="23" y="13"/>
                    </a:cubicBezTo>
                  </a:path>
                </a:pathLst>
              </a:custGeom>
              <a:solidFill>
                <a:srgbClr val="FEEED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97" name="Freeform 682"/>
              <p:cNvSpPr>
                <a:spLocks/>
              </p:cNvSpPr>
              <p:nvPr/>
            </p:nvSpPr>
            <p:spPr bwMode="auto">
              <a:xfrm>
                <a:off x="2717" y="2075"/>
                <a:ext cx="45" cy="117"/>
              </a:xfrm>
              <a:custGeom>
                <a:avLst/>
                <a:gdLst>
                  <a:gd name="T0" fmla="*/ 3 w 18"/>
                  <a:gd name="T1" fmla="*/ 13 h 44"/>
                  <a:gd name="T2" fmla="*/ 12 w 18"/>
                  <a:gd name="T3" fmla="*/ 17 h 44"/>
                  <a:gd name="T4" fmla="*/ 11 w 18"/>
                  <a:gd name="T5" fmla="*/ 26 h 44"/>
                  <a:gd name="T6" fmla="*/ 5 w 18"/>
                  <a:gd name="T7" fmla="*/ 35 h 44"/>
                  <a:gd name="T8" fmla="*/ 0 w 18"/>
                  <a:gd name="T9" fmla="*/ 44 h 44"/>
                  <a:gd name="T10" fmla="*/ 7 w 18"/>
                  <a:gd name="T11" fmla="*/ 36 h 44"/>
                  <a:gd name="T12" fmla="*/ 14 w 18"/>
                  <a:gd name="T13" fmla="*/ 27 h 44"/>
                  <a:gd name="T14" fmla="*/ 15 w 18"/>
                  <a:gd name="T15" fmla="*/ 17 h 44"/>
                  <a:gd name="T16" fmla="*/ 18 w 18"/>
                  <a:gd name="T1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44">
                    <a:moveTo>
                      <a:pt x="3" y="13"/>
                    </a:moveTo>
                    <a:cubicBezTo>
                      <a:pt x="6" y="11"/>
                      <a:pt x="11" y="15"/>
                      <a:pt x="12" y="17"/>
                    </a:cubicBezTo>
                    <a:cubicBezTo>
                      <a:pt x="12" y="20"/>
                      <a:pt x="12" y="24"/>
                      <a:pt x="11" y="26"/>
                    </a:cubicBezTo>
                    <a:cubicBezTo>
                      <a:pt x="9" y="29"/>
                      <a:pt x="7" y="32"/>
                      <a:pt x="5" y="35"/>
                    </a:cubicBezTo>
                    <a:cubicBezTo>
                      <a:pt x="3" y="37"/>
                      <a:pt x="1" y="40"/>
                      <a:pt x="0" y="44"/>
                    </a:cubicBezTo>
                    <a:cubicBezTo>
                      <a:pt x="3" y="42"/>
                      <a:pt x="5" y="38"/>
                      <a:pt x="7" y="36"/>
                    </a:cubicBezTo>
                    <a:cubicBezTo>
                      <a:pt x="10" y="33"/>
                      <a:pt x="12" y="31"/>
                      <a:pt x="14" y="27"/>
                    </a:cubicBezTo>
                    <a:cubicBezTo>
                      <a:pt x="15" y="24"/>
                      <a:pt x="15" y="20"/>
                      <a:pt x="15" y="17"/>
                    </a:cubicBezTo>
                    <a:cubicBezTo>
                      <a:pt x="15" y="11"/>
                      <a:pt x="16" y="6"/>
                      <a:pt x="18" y="0"/>
                    </a:cubicBezTo>
                  </a:path>
                </a:pathLst>
              </a:custGeom>
              <a:solidFill>
                <a:srgbClr val="FEEED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98" name="Freeform 683"/>
              <p:cNvSpPr>
                <a:spLocks/>
              </p:cNvSpPr>
              <p:nvPr/>
            </p:nvSpPr>
            <p:spPr bwMode="auto">
              <a:xfrm>
                <a:off x="2922" y="2016"/>
                <a:ext cx="85" cy="67"/>
              </a:xfrm>
              <a:custGeom>
                <a:avLst/>
                <a:gdLst>
                  <a:gd name="T0" fmla="*/ 34 w 34"/>
                  <a:gd name="T1" fmla="*/ 25 h 25"/>
                  <a:gd name="T2" fmla="*/ 28 w 34"/>
                  <a:gd name="T3" fmla="*/ 16 h 25"/>
                  <a:gd name="T4" fmla="*/ 6 w 34"/>
                  <a:gd name="T5" fmla="*/ 2 h 25"/>
                  <a:gd name="T6" fmla="*/ 0 w 34"/>
                  <a:gd name="T7" fmla="*/ 0 h 25"/>
                  <a:gd name="T8" fmla="*/ 34 w 34"/>
                  <a:gd name="T9" fmla="*/ 25 h 25"/>
                </a:gdLst>
                <a:ahLst/>
                <a:cxnLst>
                  <a:cxn ang="0">
                    <a:pos x="T0" y="T1"/>
                  </a:cxn>
                  <a:cxn ang="0">
                    <a:pos x="T2" y="T3"/>
                  </a:cxn>
                  <a:cxn ang="0">
                    <a:pos x="T4" y="T5"/>
                  </a:cxn>
                  <a:cxn ang="0">
                    <a:pos x="T6" y="T7"/>
                  </a:cxn>
                  <a:cxn ang="0">
                    <a:pos x="T8" y="T9"/>
                  </a:cxn>
                </a:cxnLst>
                <a:rect l="0" t="0" r="r" b="b"/>
                <a:pathLst>
                  <a:path w="34" h="25">
                    <a:moveTo>
                      <a:pt x="34" y="25"/>
                    </a:moveTo>
                    <a:cubicBezTo>
                      <a:pt x="32" y="24"/>
                      <a:pt x="29" y="18"/>
                      <a:pt x="28" y="16"/>
                    </a:cubicBezTo>
                    <a:cubicBezTo>
                      <a:pt x="25" y="13"/>
                      <a:pt x="17" y="5"/>
                      <a:pt x="6" y="2"/>
                    </a:cubicBezTo>
                    <a:cubicBezTo>
                      <a:pt x="4" y="1"/>
                      <a:pt x="3" y="1"/>
                      <a:pt x="0" y="0"/>
                    </a:cubicBezTo>
                    <a:cubicBezTo>
                      <a:pt x="5" y="2"/>
                      <a:pt x="25" y="16"/>
                      <a:pt x="34" y="25"/>
                    </a:cubicBezTo>
                    <a:close/>
                  </a:path>
                </a:pathLst>
              </a:custGeom>
              <a:solidFill>
                <a:srgbClr val="FED39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grpSp>
        <p:grpSp>
          <p:nvGrpSpPr>
            <p:cNvPr id="16" name="Group 684"/>
            <p:cNvGrpSpPr>
              <a:grpSpLocks/>
            </p:cNvGrpSpPr>
            <p:nvPr/>
          </p:nvGrpSpPr>
          <p:grpSpPr bwMode="auto">
            <a:xfrm>
              <a:off x="4633913" y="3460750"/>
              <a:ext cx="298450" cy="385763"/>
              <a:chOff x="2782" y="2036"/>
              <a:chExt cx="188" cy="243"/>
            </a:xfrm>
          </p:grpSpPr>
          <p:sp>
            <p:nvSpPr>
              <p:cNvPr id="56" name="Freeform 685"/>
              <p:cNvSpPr>
                <a:spLocks/>
              </p:cNvSpPr>
              <p:nvPr/>
            </p:nvSpPr>
            <p:spPr bwMode="auto">
              <a:xfrm>
                <a:off x="2782" y="2036"/>
                <a:ext cx="188" cy="243"/>
              </a:xfrm>
              <a:custGeom>
                <a:avLst/>
                <a:gdLst>
                  <a:gd name="T0" fmla="*/ 21 w 75"/>
                  <a:gd name="T1" fmla="*/ 7 h 91"/>
                  <a:gd name="T2" fmla="*/ 5 w 75"/>
                  <a:gd name="T3" fmla="*/ 40 h 91"/>
                  <a:gd name="T4" fmla="*/ 19 w 75"/>
                  <a:gd name="T5" fmla="*/ 79 h 91"/>
                  <a:gd name="T6" fmla="*/ 52 w 75"/>
                  <a:gd name="T7" fmla="*/ 86 h 91"/>
                  <a:gd name="T8" fmla="*/ 72 w 75"/>
                  <a:gd name="T9" fmla="*/ 66 h 91"/>
                  <a:gd name="T10" fmla="*/ 53 w 75"/>
                  <a:gd name="T11" fmla="*/ 12 h 91"/>
                  <a:gd name="T12" fmla="*/ 21 w 75"/>
                  <a:gd name="T13" fmla="*/ 7 h 91"/>
                </a:gdLst>
                <a:ahLst/>
                <a:cxnLst>
                  <a:cxn ang="0">
                    <a:pos x="T0" y="T1"/>
                  </a:cxn>
                  <a:cxn ang="0">
                    <a:pos x="T2" y="T3"/>
                  </a:cxn>
                  <a:cxn ang="0">
                    <a:pos x="T4" y="T5"/>
                  </a:cxn>
                  <a:cxn ang="0">
                    <a:pos x="T6" y="T7"/>
                  </a:cxn>
                  <a:cxn ang="0">
                    <a:pos x="T8" y="T9"/>
                  </a:cxn>
                  <a:cxn ang="0">
                    <a:pos x="T10" y="T11"/>
                  </a:cxn>
                  <a:cxn ang="0">
                    <a:pos x="T12" y="T13"/>
                  </a:cxn>
                </a:cxnLst>
                <a:rect l="0" t="0" r="r" b="b"/>
                <a:pathLst>
                  <a:path w="75" h="91">
                    <a:moveTo>
                      <a:pt x="21" y="7"/>
                    </a:moveTo>
                    <a:cubicBezTo>
                      <a:pt x="8" y="12"/>
                      <a:pt x="0" y="23"/>
                      <a:pt x="5" y="40"/>
                    </a:cubicBezTo>
                    <a:cubicBezTo>
                      <a:pt x="10" y="57"/>
                      <a:pt x="16" y="73"/>
                      <a:pt x="19" y="79"/>
                    </a:cubicBezTo>
                    <a:cubicBezTo>
                      <a:pt x="26" y="91"/>
                      <a:pt x="42" y="90"/>
                      <a:pt x="52" y="86"/>
                    </a:cubicBezTo>
                    <a:cubicBezTo>
                      <a:pt x="62" y="82"/>
                      <a:pt x="75" y="75"/>
                      <a:pt x="72" y="66"/>
                    </a:cubicBezTo>
                    <a:cubicBezTo>
                      <a:pt x="70" y="56"/>
                      <a:pt x="56" y="20"/>
                      <a:pt x="53" y="12"/>
                    </a:cubicBezTo>
                    <a:cubicBezTo>
                      <a:pt x="49" y="0"/>
                      <a:pt x="33" y="2"/>
                      <a:pt x="21" y="7"/>
                    </a:cubicBezTo>
                    <a:close/>
                  </a:path>
                </a:pathLst>
              </a:custGeom>
              <a:solidFill>
                <a:srgbClr val="FEE3A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57" name="Freeform 686"/>
              <p:cNvSpPr>
                <a:spLocks/>
              </p:cNvSpPr>
              <p:nvPr/>
            </p:nvSpPr>
            <p:spPr bwMode="auto">
              <a:xfrm>
                <a:off x="2847" y="2047"/>
                <a:ext cx="110" cy="216"/>
              </a:xfrm>
              <a:custGeom>
                <a:avLst/>
                <a:gdLst>
                  <a:gd name="T0" fmla="*/ 15 w 44"/>
                  <a:gd name="T1" fmla="*/ 81 h 81"/>
                  <a:gd name="T2" fmla="*/ 39 w 44"/>
                  <a:gd name="T3" fmla="*/ 69 h 81"/>
                  <a:gd name="T4" fmla="*/ 38 w 44"/>
                  <a:gd name="T5" fmla="*/ 49 h 81"/>
                  <a:gd name="T6" fmla="*/ 26 w 44"/>
                  <a:gd name="T7" fmla="*/ 14 h 81"/>
                  <a:gd name="T8" fmla="*/ 18 w 44"/>
                  <a:gd name="T9" fmla="*/ 3 h 81"/>
                  <a:gd name="T10" fmla="*/ 0 w 44"/>
                  <a:gd name="T11" fmla="*/ 4 h 81"/>
                  <a:gd name="T12" fmla="*/ 12 w 44"/>
                  <a:gd name="T13" fmla="*/ 6 h 81"/>
                  <a:gd name="T14" fmla="*/ 17 w 44"/>
                  <a:gd name="T15" fmla="*/ 17 h 81"/>
                  <a:gd name="T16" fmla="*/ 18 w 44"/>
                  <a:gd name="T17" fmla="*/ 34 h 81"/>
                  <a:gd name="T18" fmla="*/ 24 w 44"/>
                  <a:gd name="T19" fmla="*/ 46 h 81"/>
                  <a:gd name="T20" fmla="*/ 27 w 44"/>
                  <a:gd name="T21" fmla="*/ 73 h 81"/>
                  <a:gd name="T22" fmla="*/ 11 w 44"/>
                  <a:gd name="T23"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81">
                    <a:moveTo>
                      <a:pt x="15" y="81"/>
                    </a:moveTo>
                    <a:cubicBezTo>
                      <a:pt x="25" y="80"/>
                      <a:pt x="33" y="76"/>
                      <a:pt x="39" y="69"/>
                    </a:cubicBezTo>
                    <a:cubicBezTo>
                      <a:pt x="44" y="65"/>
                      <a:pt x="40" y="54"/>
                      <a:pt x="38" y="49"/>
                    </a:cubicBezTo>
                    <a:cubicBezTo>
                      <a:pt x="35" y="39"/>
                      <a:pt x="30" y="23"/>
                      <a:pt x="26" y="14"/>
                    </a:cubicBezTo>
                    <a:cubicBezTo>
                      <a:pt x="25" y="10"/>
                      <a:pt x="22" y="5"/>
                      <a:pt x="18" y="3"/>
                    </a:cubicBezTo>
                    <a:cubicBezTo>
                      <a:pt x="13" y="0"/>
                      <a:pt x="5" y="1"/>
                      <a:pt x="0" y="4"/>
                    </a:cubicBezTo>
                    <a:cubicBezTo>
                      <a:pt x="5" y="4"/>
                      <a:pt x="9" y="3"/>
                      <a:pt x="12" y="6"/>
                    </a:cubicBezTo>
                    <a:cubicBezTo>
                      <a:pt x="15" y="9"/>
                      <a:pt x="17" y="13"/>
                      <a:pt x="17" y="17"/>
                    </a:cubicBezTo>
                    <a:cubicBezTo>
                      <a:pt x="18" y="20"/>
                      <a:pt x="17" y="31"/>
                      <a:pt x="18" y="34"/>
                    </a:cubicBezTo>
                    <a:cubicBezTo>
                      <a:pt x="19" y="38"/>
                      <a:pt x="22" y="42"/>
                      <a:pt x="24" y="46"/>
                    </a:cubicBezTo>
                    <a:cubicBezTo>
                      <a:pt x="30" y="55"/>
                      <a:pt x="30" y="63"/>
                      <a:pt x="27" y="73"/>
                    </a:cubicBezTo>
                    <a:cubicBezTo>
                      <a:pt x="26" y="79"/>
                      <a:pt x="17" y="81"/>
                      <a:pt x="11" y="81"/>
                    </a:cubicBezTo>
                  </a:path>
                </a:pathLst>
              </a:custGeom>
              <a:solidFill>
                <a:srgbClr val="FED37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58" name="Freeform 687"/>
              <p:cNvSpPr>
                <a:spLocks/>
              </p:cNvSpPr>
              <p:nvPr/>
            </p:nvSpPr>
            <p:spPr bwMode="auto">
              <a:xfrm>
                <a:off x="2920" y="2161"/>
                <a:ext cx="35" cy="91"/>
              </a:xfrm>
              <a:custGeom>
                <a:avLst/>
                <a:gdLst>
                  <a:gd name="T0" fmla="*/ 0 w 14"/>
                  <a:gd name="T1" fmla="*/ 34 h 34"/>
                  <a:gd name="T2" fmla="*/ 13 w 14"/>
                  <a:gd name="T3" fmla="*/ 18 h 34"/>
                  <a:gd name="T4" fmla="*/ 10 w 14"/>
                  <a:gd name="T5" fmla="*/ 8 h 34"/>
                  <a:gd name="T6" fmla="*/ 6 w 14"/>
                  <a:gd name="T7" fmla="*/ 0 h 34"/>
                  <a:gd name="T8" fmla="*/ 9 w 14"/>
                  <a:gd name="T9" fmla="*/ 10 h 34"/>
                  <a:gd name="T10" fmla="*/ 11 w 14"/>
                  <a:gd name="T11" fmla="*/ 20 h 34"/>
                  <a:gd name="T12" fmla="*/ 9 w 14"/>
                  <a:gd name="T13" fmla="*/ 28 h 34"/>
                  <a:gd name="T14" fmla="*/ 1 w 14"/>
                  <a:gd name="T15" fmla="*/ 33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34">
                    <a:moveTo>
                      <a:pt x="0" y="34"/>
                    </a:moveTo>
                    <a:cubicBezTo>
                      <a:pt x="8" y="31"/>
                      <a:pt x="14" y="26"/>
                      <a:pt x="13" y="18"/>
                    </a:cubicBezTo>
                    <a:cubicBezTo>
                      <a:pt x="13" y="14"/>
                      <a:pt x="12" y="12"/>
                      <a:pt x="10" y="8"/>
                    </a:cubicBezTo>
                    <a:cubicBezTo>
                      <a:pt x="8" y="6"/>
                      <a:pt x="8" y="2"/>
                      <a:pt x="6" y="0"/>
                    </a:cubicBezTo>
                    <a:cubicBezTo>
                      <a:pt x="8" y="3"/>
                      <a:pt x="8" y="7"/>
                      <a:pt x="9" y="10"/>
                    </a:cubicBezTo>
                    <a:cubicBezTo>
                      <a:pt x="11" y="13"/>
                      <a:pt x="12" y="16"/>
                      <a:pt x="11" y="20"/>
                    </a:cubicBezTo>
                    <a:cubicBezTo>
                      <a:pt x="11" y="23"/>
                      <a:pt x="10" y="26"/>
                      <a:pt x="9" y="28"/>
                    </a:cubicBezTo>
                    <a:cubicBezTo>
                      <a:pt x="7" y="31"/>
                      <a:pt x="4" y="31"/>
                      <a:pt x="1" y="33"/>
                    </a:cubicBezTo>
                  </a:path>
                </a:pathLst>
              </a:custGeom>
              <a:solidFill>
                <a:srgbClr val="FFB01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59" name="Freeform 688"/>
              <p:cNvSpPr>
                <a:spLocks/>
              </p:cNvSpPr>
              <p:nvPr/>
            </p:nvSpPr>
            <p:spPr bwMode="auto">
              <a:xfrm>
                <a:off x="2840" y="2164"/>
                <a:ext cx="87" cy="85"/>
              </a:xfrm>
              <a:custGeom>
                <a:avLst/>
                <a:gdLst>
                  <a:gd name="T0" fmla="*/ 20 w 35"/>
                  <a:gd name="T1" fmla="*/ 2 h 32"/>
                  <a:gd name="T2" fmla="*/ 1 w 35"/>
                  <a:gd name="T3" fmla="*/ 15 h 32"/>
                  <a:gd name="T4" fmla="*/ 19 w 35"/>
                  <a:gd name="T5" fmla="*/ 32 h 32"/>
                  <a:gd name="T6" fmla="*/ 34 w 35"/>
                  <a:gd name="T7" fmla="*/ 17 h 32"/>
                  <a:gd name="T8" fmla="*/ 20 w 35"/>
                  <a:gd name="T9" fmla="*/ 2 h 32"/>
                </a:gdLst>
                <a:ahLst/>
                <a:cxnLst>
                  <a:cxn ang="0">
                    <a:pos x="T0" y="T1"/>
                  </a:cxn>
                  <a:cxn ang="0">
                    <a:pos x="T2" y="T3"/>
                  </a:cxn>
                  <a:cxn ang="0">
                    <a:pos x="T4" y="T5"/>
                  </a:cxn>
                  <a:cxn ang="0">
                    <a:pos x="T6" y="T7"/>
                  </a:cxn>
                  <a:cxn ang="0">
                    <a:pos x="T8" y="T9"/>
                  </a:cxn>
                </a:cxnLst>
                <a:rect l="0" t="0" r="r" b="b"/>
                <a:pathLst>
                  <a:path w="35" h="32">
                    <a:moveTo>
                      <a:pt x="20" y="2"/>
                    </a:moveTo>
                    <a:cubicBezTo>
                      <a:pt x="9" y="0"/>
                      <a:pt x="0" y="6"/>
                      <a:pt x="1" y="15"/>
                    </a:cubicBezTo>
                    <a:cubicBezTo>
                      <a:pt x="1" y="26"/>
                      <a:pt x="8" y="32"/>
                      <a:pt x="19" y="32"/>
                    </a:cubicBezTo>
                    <a:cubicBezTo>
                      <a:pt x="28" y="31"/>
                      <a:pt x="33" y="25"/>
                      <a:pt x="34" y="17"/>
                    </a:cubicBezTo>
                    <a:cubicBezTo>
                      <a:pt x="35" y="8"/>
                      <a:pt x="28" y="2"/>
                      <a:pt x="20" y="2"/>
                    </a:cubicBezTo>
                    <a:close/>
                  </a:path>
                </a:pathLst>
              </a:custGeom>
              <a:solidFill>
                <a:srgbClr val="3B778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60" name="Freeform 689"/>
              <p:cNvSpPr>
                <a:spLocks/>
              </p:cNvSpPr>
              <p:nvPr/>
            </p:nvSpPr>
            <p:spPr bwMode="auto">
              <a:xfrm>
                <a:off x="2782" y="2036"/>
                <a:ext cx="188" cy="243"/>
              </a:xfrm>
              <a:custGeom>
                <a:avLst/>
                <a:gdLst>
                  <a:gd name="T0" fmla="*/ 21 w 75"/>
                  <a:gd name="T1" fmla="*/ 7 h 91"/>
                  <a:gd name="T2" fmla="*/ 5 w 75"/>
                  <a:gd name="T3" fmla="*/ 40 h 91"/>
                  <a:gd name="T4" fmla="*/ 19 w 75"/>
                  <a:gd name="T5" fmla="*/ 79 h 91"/>
                  <a:gd name="T6" fmla="*/ 52 w 75"/>
                  <a:gd name="T7" fmla="*/ 86 h 91"/>
                  <a:gd name="T8" fmla="*/ 72 w 75"/>
                  <a:gd name="T9" fmla="*/ 66 h 91"/>
                  <a:gd name="T10" fmla="*/ 53 w 75"/>
                  <a:gd name="T11" fmla="*/ 12 h 91"/>
                  <a:gd name="T12" fmla="*/ 21 w 75"/>
                  <a:gd name="T13" fmla="*/ 7 h 91"/>
                </a:gdLst>
                <a:ahLst/>
                <a:cxnLst>
                  <a:cxn ang="0">
                    <a:pos x="T0" y="T1"/>
                  </a:cxn>
                  <a:cxn ang="0">
                    <a:pos x="T2" y="T3"/>
                  </a:cxn>
                  <a:cxn ang="0">
                    <a:pos x="T4" y="T5"/>
                  </a:cxn>
                  <a:cxn ang="0">
                    <a:pos x="T6" y="T7"/>
                  </a:cxn>
                  <a:cxn ang="0">
                    <a:pos x="T8" y="T9"/>
                  </a:cxn>
                  <a:cxn ang="0">
                    <a:pos x="T10" y="T11"/>
                  </a:cxn>
                  <a:cxn ang="0">
                    <a:pos x="T12" y="T13"/>
                  </a:cxn>
                </a:cxnLst>
                <a:rect l="0" t="0" r="r" b="b"/>
                <a:pathLst>
                  <a:path w="75" h="91">
                    <a:moveTo>
                      <a:pt x="21" y="7"/>
                    </a:moveTo>
                    <a:cubicBezTo>
                      <a:pt x="8" y="12"/>
                      <a:pt x="0" y="23"/>
                      <a:pt x="5" y="40"/>
                    </a:cubicBezTo>
                    <a:cubicBezTo>
                      <a:pt x="10" y="57"/>
                      <a:pt x="16" y="73"/>
                      <a:pt x="19" y="79"/>
                    </a:cubicBezTo>
                    <a:cubicBezTo>
                      <a:pt x="26" y="91"/>
                      <a:pt x="42" y="90"/>
                      <a:pt x="52" y="86"/>
                    </a:cubicBezTo>
                    <a:cubicBezTo>
                      <a:pt x="62" y="82"/>
                      <a:pt x="75" y="75"/>
                      <a:pt x="72" y="66"/>
                    </a:cubicBezTo>
                    <a:cubicBezTo>
                      <a:pt x="70" y="56"/>
                      <a:pt x="56" y="20"/>
                      <a:pt x="53" y="12"/>
                    </a:cubicBezTo>
                    <a:cubicBezTo>
                      <a:pt x="49" y="0"/>
                      <a:pt x="33" y="2"/>
                      <a:pt x="21" y="7"/>
                    </a:cubicBezTo>
                    <a:close/>
                  </a:path>
                </a:pathLst>
              </a:custGeom>
              <a:noFill/>
              <a:ln w="7938" cap="rnd">
                <a:solidFill>
                  <a:srgbClr val="333333"/>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61" name="Freeform 690"/>
              <p:cNvSpPr>
                <a:spLocks/>
              </p:cNvSpPr>
              <p:nvPr/>
            </p:nvSpPr>
            <p:spPr bwMode="auto">
              <a:xfrm>
                <a:off x="2845" y="2175"/>
                <a:ext cx="40" cy="56"/>
              </a:xfrm>
              <a:custGeom>
                <a:avLst/>
                <a:gdLst>
                  <a:gd name="T0" fmla="*/ 16 w 16"/>
                  <a:gd name="T1" fmla="*/ 2 h 21"/>
                  <a:gd name="T2" fmla="*/ 8 w 16"/>
                  <a:gd name="T3" fmla="*/ 2 h 21"/>
                  <a:gd name="T4" fmla="*/ 3 w 16"/>
                  <a:gd name="T5" fmla="*/ 7 h 21"/>
                  <a:gd name="T6" fmla="*/ 9 w 16"/>
                  <a:gd name="T7" fmla="*/ 21 h 21"/>
                  <a:gd name="T8" fmla="*/ 6 w 16"/>
                  <a:gd name="T9" fmla="*/ 10 h 21"/>
                  <a:gd name="T10" fmla="*/ 7 w 16"/>
                  <a:gd name="T11" fmla="*/ 8 h 21"/>
                  <a:gd name="T12" fmla="*/ 8 w 16"/>
                  <a:gd name="T13" fmla="*/ 5 h 21"/>
                  <a:gd name="T14" fmla="*/ 14 w 16"/>
                  <a:gd name="T15" fmla="*/ 2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1">
                    <a:moveTo>
                      <a:pt x="16" y="2"/>
                    </a:moveTo>
                    <a:cubicBezTo>
                      <a:pt x="13" y="3"/>
                      <a:pt x="11" y="0"/>
                      <a:pt x="8" y="2"/>
                    </a:cubicBezTo>
                    <a:cubicBezTo>
                      <a:pt x="6" y="4"/>
                      <a:pt x="4" y="5"/>
                      <a:pt x="3" y="7"/>
                    </a:cubicBezTo>
                    <a:cubicBezTo>
                      <a:pt x="0" y="13"/>
                      <a:pt x="5" y="18"/>
                      <a:pt x="9" y="21"/>
                    </a:cubicBezTo>
                    <a:cubicBezTo>
                      <a:pt x="6" y="18"/>
                      <a:pt x="4" y="14"/>
                      <a:pt x="6" y="10"/>
                    </a:cubicBezTo>
                    <a:cubicBezTo>
                      <a:pt x="6" y="9"/>
                      <a:pt x="7" y="8"/>
                      <a:pt x="7" y="8"/>
                    </a:cubicBezTo>
                    <a:cubicBezTo>
                      <a:pt x="8" y="7"/>
                      <a:pt x="7" y="6"/>
                      <a:pt x="8" y="5"/>
                    </a:cubicBezTo>
                    <a:cubicBezTo>
                      <a:pt x="10" y="4"/>
                      <a:pt x="12" y="4"/>
                      <a:pt x="14" y="2"/>
                    </a:cubicBezTo>
                  </a:path>
                </a:pathLst>
              </a:custGeom>
              <a:solidFill>
                <a:srgbClr val="8AABB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62" name="Freeform 691"/>
              <p:cNvSpPr>
                <a:spLocks/>
              </p:cNvSpPr>
              <p:nvPr/>
            </p:nvSpPr>
            <p:spPr bwMode="auto">
              <a:xfrm>
                <a:off x="2880" y="2193"/>
                <a:ext cx="42" cy="56"/>
              </a:xfrm>
              <a:custGeom>
                <a:avLst/>
                <a:gdLst>
                  <a:gd name="T0" fmla="*/ 0 w 17"/>
                  <a:gd name="T1" fmla="*/ 17 h 21"/>
                  <a:gd name="T2" fmla="*/ 11 w 17"/>
                  <a:gd name="T3" fmla="*/ 13 h 21"/>
                  <a:gd name="T4" fmla="*/ 11 w 17"/>
                  <a:gd name="T5" fmla="*/ 0 h 21"/>
                  <a:gd name="T6" fmla="*/ 8 w 17"/>
                  <a:gd name="T7" fmla="*/ 8 h 21"/>
                  <a:gd name="T8" fmla="*/ 7 w 17"/>
                  <a:gd name="T9" fmla="*/ 13 h 21"/>
                  <a:gd name="T10" fmla="*/ 3 w 17"/>
                  <a:gd name="T11" fmla="*/ 17 h 21"/>
                </a:gdLst>
                <a:ahLst/>
                <a:cxnLst>
                  <a:cxn ang="0">
                    <a:pos x="T0" y="T1"/>
                  </a:cxn>
                  <a:cxn ang="0">
                    <a:pos x="T2" y="T3"/>
                  </a:cxn>
                  <a:cxn ang="0">
                    <a:pos x="T4" y="T5"/>
                  </a:cxn>
                  <a:cxn ang="0">
                    <a:pos x="T6" y="T7"/>
                  </a:cxn>
                  <a:cxn ang="0">
                    <a:pos x="T8" y="T9"/>
                  </a:cxn>
                  <a:cxn ang="0">
                    <a:pos x="T10" y="T11"/>
                  </a:cxn>
                </a:cxnLst>
                <a:rect l="0" t="0" r="r" b="b"/>
                <a:pathLst>
                  <a:path w="17" h="21">
                    <a:moveTo>
                      <a:pt x="0" y="17"/>
                    </a:moveTo>
                    <a:cubicBezTo>
                      <a:pt x="4" y="21"/>
                      <a:pt x="9" y="16"/>
                      <a:pt x="11" y="13"/>
                    </a:cubicBezTo>
                    <a:cubicBezTo>
                      <a:pt x="12" y="10"/>
                      <a:pt x="17" y="1"/>
                      <a:pt x="11" y="0"/>
                    </a:cubicBezTo>
                    <a:cubicBezTo>
                      <a:pt x="14" y="5"/>
                      <a:pt x="10" y="5"/>
                      <a:pt x="8" y="8"/>
                    </a:cubicBezTo>
                    <a:cubicBezTo>
                      <a:pt x="7" y="10"/>
                      <a:pt x="8" y="11"/>
                      <a:pt x="7" y="13"/>
                    </a:cubicBezTo>
                    <a:cubicBezTo>
                      <a:pt x="6" y="14"/>
                      <a:pt x="4" y="16"/>
                      <a:pt x="3" y="17"/>
                    </a:cubicBezTo>
                  </a:path>
                </a:pathLst>
              </a:custGeom>
              <a:solidFill>
                <a:srgbClr val="18617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63" name="Freeform 692"/>
              <p:cNvSpPr>
                <a:spLocks/>
              </p:cNvSpPr>
              <p:nvPr/>
            </p:nvSpPr>
            <p:spPr bwMode="auto">
              <a:xfrm>
                <a:off x="2842" y="2172"/>
                <a:ext cx="15" cy="16"/>
              </a:xfrm>
              <a:custGeom>
                <a:avLst/>
                <a:gdLst>
                  <a:gd name="T0" fmla="*/ 0 w 6"/>
                  <a:gd name="T1" fmla="*/ 3 h 6"/>
                  <a:gd name="T2" fmla="*/ 3 w 6"/>
                  <a:gd name="T3" fmla="*/ 0 h 6"/>
                  <a:gd name="T4" fmla="*/ 6 w 6"/>
                  <a:gd name="T5" fmla="*/ 3 h 6"/>
                  <a:gd name="T6" fmla="*/ 3 w 6"/>
                  <a:gd name="T7" fmla="*/ 6 h 6"/>
                  <a:gd name="T8" fmla="*/ 0 w 6"/>
                  <a:gd name="T9" fmla="*/ 3 h 6"/>
                </a:gdLst>
                <a:ahLst/>
                <a:cxnLst>
                  <a:cxn ang="0">
                    <a:pos x="T0" y="T1"/>
                  </a:cxn>
                  <a:cxn ang="0">
                    <a:pos x="T2" y="T3"/>
                  </a:cxn>
                  <a:cxn ang="0">
                    <a:pos x="T4" y="T5"/>
                  </a:cxn>
                  <a:cxn ang="0">
                    <a:pos x="T6" y="T7"/>
                  </a:cxn>
                  <a:cxn ang="0">
                    <a:pos x="T8" y="T9"/>
                  </a:cxn>
                </a:cxnLst>
                <a:rect l="0" t="0" r="r" b="b"/>
                <a:pathLst>
                  <a:path w="6" h="6">
                    <a:moveTo>
                      <a:pt x="0" y="3"/>
                    </a:moveTo>
                    <a:cubicBezTo>
                      <a:pt x="0" y="2"/>
                      <a:pt x="1" y="0"/>
                      <a:pt x="3" y="0"/>
                    </a:cubicBezTo>
                    <a:cubicBezTo>
                      <a:pt x="4" y="0"/>
                      <a:pt x="6" y="1"/>
                      <a:pt x="6" y="3"/>
                    </a:cubicBezTo>
                    <a:cubicBezTo>
                      <a:pt x="6" y="5"/>
                      <a:pt x="5" y="6"/>
                      <a:pt x="3" y="6"/>
                    </a:cubicBezTo>
                    <a:cubicBezTo>
                      <a:pt x="1" y="6"/>
                      <a:pt x="0" y="5"/>
                      <a:pt x="0" y="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64" name="Freeform 693"/>
              <p:cNvSpPr>
                <a:spLocks/>
              </p:cNvSpPr>
              <p:nvPr/>
            </p:nvSpPr>
            <p:spPr bwMode="auto">
              <a:xfrm>
                <a:off x="2860" y="2167"/>
                <a:ext cx="5" cy="8"/>
              </a:xfrm>
              <a:custGeom>
                <a:avLst/>
                <a:gdLst>
                  <a:gd name="T0" fmla="*/ 0 w 2"/>
                  <a:gd name="T1" fmla="*/ 2 h 3"/>
                  <a:gd name="T2" fmla="*/ 1 w 2"/>
                  <a:gd name="T3" fmla="*/ 1 h 3"/>
                  <a:gd name="T4" fmla="*/ 2 w 2"/>
                  <a:gd name="T5" fmla="*/ 2 h 3"/>
                  <a:gd name="T6" fmla="*/ 1 w 2"/>
                  <a:gd name="T7" fmla="*/ 3 h 3"/>
                  <a:gd name="T8" fmla="*/ 0 w 2"/>
                  <a:gd name="T9" fmla="*/ 2 h 3"/>
                </a:gdLst>
                <a:ahLst/>
                <a:cxnLst>
                  <a:cxn ang="0">
                    <a:pos x="T0" y="T1"/>
                  </a:cxn>
                  <a:cxn ang="0">
                    <a:pos x="T2" y="T3"/>
                  </a:cxn>
                  <a:cxn ang="0">
                    <a:pos x="T4" y="T5"/>
                  </a:cxn>
                  <a:cxn ang="0">
                    <a:pos x="T6" y="T7"/>
                  </a:cxn>
                  <a:cxn ang="0">
                    <a:pos x="T8" y="T9"/>
                  </a:cxn>
                </a:cxnLst>
                <a:rect l="0" t="0" r="r" b="b"/>
                <a:pathLst>
                  <a:path w="2" h="3">
                    <a:moveTo>
                      <a:pt x="0" y="2"/>
                    </a:moveTo>
                    <a:cubicBezTo>
                      <a:pt x="0" y="1"/>
                      <a:pt x="0" y="1"/>
                      <a:pt x="1" y="1"/>
                    </a:cubicBezTo>
                    <a:cubicBezTo>
                      <a:pt x="2" y="0"/>
                      <a:pt x="2" y="1"/>
                      <a:pt x="2" y="2"/>
                    </a:cubicBezTo>
                    <a:cubicBezTo>
                      <a:pt x="2" y="3"/>
                      <a:pt x="2" y="3"/>
                      <a:pt x="1" y="3"/>
                    </a:cubicBezTo>
                    <a:cubicBezTo>
                      <a:pt x="0" y="3"/>
                      <a:pt x="0" y="3"/>
                      <a:pt x="0" y="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65" name="Oval 694"/>
              <p:cNvSpPr>
                <a:spLocks noChangeArrowheads="1"/>
              </p:cNvSpPr>
              <p:nvPr/>
            </p:nvSpPr>
            <p:spPr bwMode="auto">
              <a:xfrm>
                <a:off x="2837" y="2188"/>
                <a:ext cx="10" cy="11"/>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66" name="Freeform 695"/>
              <p:cNvSpPr>
                <a:spLocks/>
              </p:cNvSpPr>
              <p:nvPr/>
            </p:nvSpPr>
            <p:spPr bwMode="auto">
              <a:xfrm>
                <a:off x="2797" y="2071"/>
                <a:ext cx="38" cy="125"/>
              </a:xfrm>
              <a:custGeom>
                <a:avLst/>
                <a:gdLst>
                  <a:gd name="T0" fmla="*/ 10 w 15"/>
                  <a:gd name="T1" fmla="*/ 47 h 47"/>
                  <a:gd name="T2" fmla="*/ 5 w 15"/>
                  <a:gd name="T3" fmla="*/ 32 h 47"/>
                  <a:gd name="T4" fmla="*/ 1 w 15"/>
                  <a:gd name="T5" fmla="*/ 19 h 47"/>
                  <a:gd name="T6" fmla="*/ 15 w 15"/>
                  <a:gd name="T7" fmla="*/ 0 h 47"/>
                  <a:gd name="T8" fmla="*/ 6 w 15"/>
                  <a:gd name="T9" fmla="*/ 17 h 47"/>
                  <a:gd name="T10" fmla="*/ 6 w 15"/>
                  <a:gd name="T11" fmla="*/ 28 h 47"/>
                  <a:gd name="T12" fmla="*/ 8 w 15"/>
                  <a:gd name="T13" fmla="*/ 39 h 47"/>
                </a:gdLst>
                <a:ahLst/>
                <a:cxnLst>
                  <a:cxn ang="0">
                    <a:pos x="T0" y="T1"/>
                  </a:cxn>
                  <a:cxn ang="0">
                    <a:pos x="T2" y="T3"/>
                  </a:cxn>
                  <a:cxn ang="0">
                    <a:pos x="T4" y="T5"/>
                  </a:cxn>
                  <a:cxn ang="0">
                    <a:pos x="T6" y="T7"/>
                  </a:cxn>
                  <a:cxn ang="0">
                    <a:pos x="T8" y="T9"/>
                  </a:cxn>
                  <a:cxn ang="0">
                    <a:pos x="T10" y="T11"/>
                  </a:cxn>
                  <a:cxn ang="0">
                    <a:pos x="T12" y="T13"/>
                  </a:cxn>
                </a:cxnLst>
                <a:rect l="0" t="0" r="r" b="b"/>
                <a:pathLst>
                  <a:path w="15" h="47">
                    <a:moveTo>
                      <a:pt x="10" y="47"/>
                    </a:moveTo>
                    <a:cubicBezTo>
                      <a:pt x="9" y="42"/>
                      <a:pt x="6" y="37"/>
                      <a:pt x="5" y="32"/>
                    </a:cubicBezTo>
                    <a:cubicBezTo>
                      <a:pt x="3" y="28"/>
                      <a:pt x="2" y="24"/>
                      <a:pt x="1" y="19"/>
                    </a:cubicBezTo>
                    <a:cubicBezTo>
                      <a:pt x="0" y="10"/>
                      <a:pt x="5" y="1"/>
                      <a:pt x="15" y="0"/>
                    </a:cubicBezTo>
                    <a:cubicBezTo>
                      <a:pt x="9" y="3"/>
                      <a:pt x="5" y="10"/>
                      <a:pt x="6" y="17"/>
                    </a:cubicBezTo>
                    <a:cubicBezTo>
                      <a:pt x="6" y="21"/>
                      <a:pt x="6" y="24"/>
                      <a:pt x="6" y="28"/>
                    </a:cubicBezTo>
                    <a:cubicBezTo>
                      <a:pt x="6" y="32"/>
                      <a:pt x="7" y="35"/>
                      <a:pt x="8" y="39"/>
                    </a:cubicBezTo>
                  </a:path>
                </a:pathLst>
              </a:custGeom>
              <a:solidFill>
                <a:srgbClr val="FFF6E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67" name="Freeform 696"/>
              <p:cNvSpPr>
                <a:spLocks/>
              </p:cNvSpPr>
              <p:nvPr/>
            </p:nvSpPr>
            <p:spPr bwMode="auto">
              <a:xfrm>
                <a:off x="2795" y="2081"/>
                <a:ext cx="17" cy="54"/>
              </a:xfrm>
              <a:custGeom>
                <a:avLst/>
                <a:gdLst>
                  <a:gd name="T0" fmla="*/ 7 w 7"/>
                  <a:gd name="T1" fmla="*/ 0 h 20"/>
                  <a:gd name="T2" fmla="*/ 4 w 7"/>
                  <a:gd name="T3" fmla="*/ 20 h 20"/>
                </a:gdLst>
                <a:ahLst/>
                <a:cxnLst>
                  <a:cxn ang="0">
                    <a:pos x="T0" y="T1"/>
                  </a:cxn>
                  <a:cxn ang="0">
                    <a:pos x="T2" y="T3"/>
                  </a:cxn>
                </a:cxnLst>
                <a:rect l="0" t="0" r="r" b="b"/>
                <a:pathLst>
                  <a:path w="7" h="20">
                    <a:moveTo>
                      <a:pt x="7" y="0"/>
                    </a:moveTo>
                    <a:cubicBezTo>
                      <a:pt x="3" y="3"/>
                      <a:pt x="0" y="16"/>
                      <a:pt x="4" y="20"/>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grpSp>
        <p:grpSp>
          <p:nvGrpSpPr>
            <p:cNvPr id="17" name="Group 697"/>
            <p:cNvGrpSpPr>
              <a:grpSpLocks/>
            </p:cNvGrpSpPr>
            <p:nvPr/>
          </p:nvGrpSpPr>
          <p:grpSpPr bwMode="auto">
            <a:xfrm>
              <a:off x="5010150" y="3429000"/>
              <a:ext cx="258763" cy="355600"/>
              <a:chOff x="3019" y="2016"/>
              <a:chExt cx="163" cy="224"/>
            </a:xfrm>
          </p:grpSpPr>
          <p:sp>
            <p:nvSpPr>
              <p:cNvPr id="45" name="Freeform 698"/>
              <p:cNvSpPr>
                <a:spLocks/>
              </p:cNvSpPr>
              <p:nvPr/>
            </p:nvSpPr>
            <p:spPr bwMode="auto">
              <a:xfrm>
                <a:off x="3019" y="2016"/>
                <a:ext cx="163" cy="224"/>
              </a:xfrm>
              <a:custGeom>
                <a:avLst/>
                <a:gdLst>
                  <a:gd name="T0" fmla="*/ 44 w 65"/>
                  <a:gd name="T1" fmla="*/ 4 h 84"/>
                  <a:gd name="T2" fmla="*/ 13 w 65"/>
                  <a:gd name="T3" fmla="*/ 17 h 84"/>
                  <a:gd name="T4" fmla="*/ 2 w 65"/>
                  <a:gd name="T5" fmla="*/ 58 h 84"/>
                  <a:gd name="T6" fmla="*/ 24 w 65"/>
                  <a:gd name="T7" fmla="*/ 82 h 84"/>
                  <a:gd name="T8" fmla="*/ 52 w 65"/>
                  <a:gd name="T9" fmla="*/ 75 h 84"/>
                  <a:gd name="T10" fmla="*/ 64 w 65"/>
                  <a:gd name="T11" fmla="*/ 25 h 84"/>
                  <a:gd name="T12" fmla="*/ 44 w 65"/>
                  <a:gd name="T13" fmla="*/ 4 h 84"/>
                </a:gdLst>
                <a:ahLst/>
                <a:cxnLst>
                  <a:cxn ang="0">
                    <a:pos x="T0" y="T1"/>
                  </a:cxn>
                  <a:cxn ang="0">
                    <a:pos x="T2" y="T3"/>
                  </a:cxn>
                  <a:cxn ang="0">
                    <a:pos x="T4" y="T5"/>
                  </a:cxn>
                  <a:cxn ang="0">
                    <a:pos x="T6" y="T7"/>
                  </a:cxn>
                  <a:cxn ang="0">
                    <a:pos x="T8" y="T9"/>
                  </a:cxn>
                  <a:cxn ang="0">
                    <a:pos x="T10" y="T11"/>
                  </a:cxn>
                  <a:cxn ang="0">
                    <a:pos x="T12" y="T13"/>
                  </a:cxn>
                </a:cxnLst>
                <a:rect l="0" t="0" r="r" b="b"/>
                <a:pathLst>
                  <a:path w="65" h="84">
                    <a:moveTo>
                      <a:pt x="44" y="4"/>
                    </a:moveTo>
                    <a:cubicBezTo>
                      <a:pt x="31" y="1"/>
                      <a:pt x="19" y="0"/>
                      <a:pt x="13" y="17"/>
                    </a:cubicBezTo>
                    <a:cubicBezTo>
                      <a:pt x="7" y="33"/>
                      <a:pt x="4" y="52"/>
                      <a:pt x="2" y="58"/>
                    </a:cubicBezTo>
                    <a:cubicBezTo>
                      <a:pt x="0" y="72"/>
                      <a:pt x="13" y="79"/>
                      <a:pt x="24" y="82"/>
                    </a:cubicBezTo>
                    <a:cubicBezTo>
                      <a:pt x="35" y="84"/>
                      <a:pt x="48" y="84"/>
                      <a:pt x="52" y="75"/>
                    </a:cubicBezTo>
                    <a:cubicBezTo>
                      <a:pt x="56" y="65"/>
                      <a:pt x="62" y="34"/>
                      <a:pt x="64" y="25"/>
                    </a:cubicBezTo>
                    <a:cubicBezTo>
                      <a:pt x="65" y="17"/>
                      <a:pt x="57" y="7"/>
                      <a:pt x="44" y="4"/>
                    </a:cubicBezTo>
                    <a:close/>
                  </a:path>
                </a:pathLst>
              </a:custGeom>
              <a:solidFill>
                <a:srgbClr val="FEE3A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46" name="Freeform 699"/>
              <p:cNvSpPr>
                <a:spLocks/>
              </p:cNvSpPr>
              <p:nvPr/>
            </p:nvSpPr>
            <p:spPr bwMode="auto">
              <a:xfrm>
                <a:off x="3047" y="2037"/>
                <a:ext cx="123" cy="192"/>
              </a:xfrm>
              <a:custGeom>
                <a:avLst/>
                <a:gdLst>
                  <a:gd name="T0" fmla="*/ 4 w 49"/>
                  <a:gd name="T1" fmla="*/ 66 h 72"/>
                  <a:gd name="T2" fmla="*/ 31 w 49"/>
                  <a:gd name="T3" fmla="*/ 70 h 72"/>
                  <a:gd name="T4" fmla="*/ 41 w 49"/>
                  <a:gd name="T5" fmla="*/ 53 h 72"/>
                  <a:gd name="T6" fmla="*/ 47 w 49"/>
                  <a:gd name="T7" fmla="*/ 22 h 72"/>
                  <a:gd name="T8" fmla="*/ 46 w 49"/>
                  <a:gd name="T9" fmla="*/ 9 h 72"/>
                  <a:gd name="T10" fmla="*/ 31 w 49"/>
                  <a:gd name="T11" fmla="*/ 0 h 72"/>
                  <a:gd name="T12" fmla="*/ 40 w 49"/>
                  <a:gd name="T13" fmla="*/ 9 h 72"/>
                  <a:gd name="T14" fmla="*/ 38 w 49"/>
                  <a:gd name="T15" fmla="*/ 20 h 72"/>
                  <a:gd name="T16" fmla="*/ 33 w 49"/>
                  <a:gd name="T17" fmla="*/ 29 h 72"/>
                  <a:gd name="T18" fmla="*/ 31 w 49"/>
                  <a:gd name="T19" fmla="*/ 42 h 72"/>
                  <a:gd name="T20" fmla="*/ 19 w 49"/>
                  <a:gd name="T21" fmla="*/ 66 h 72"/>
                  <a:gd name="T22" fmla="*/ 0 w 49"/>
                  <a:gd name="T23"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 h="72">
                    <a:moveTo>
                      <a:pt x="4" y="66"/>
                    </a:moveTo>
                    <a:cubicBezTo>
                      <a:pt x="13" y="71"/>
                      <a:pt x="21" y="72"/>
                      <a:pt x="31" y="70"/>
                    </a:cubicBezTo>
                    <a:cubicBezTo>
                      <a:pt x="37" y="69"/>
                      <a:pt x="40" y="58"/>
                      <a:pt x="41" y="53"/>
                    </a:cubicBezTo>
                    <a:cubicBezTo>
                      <a:pt x="43" y="43"/>
                      <a:pt x="45" y="32"/>
                      <a:pt x="47" y="22"/>
                    </a:cubicBezTo>
                    <a:cubicBezTo>
                      <a:pt x="48" y="18"/>
                      <a:pt x="49" y="13"/>
                      <a:pt x="46" y="9"/>
                    </a:cubicBezTo>
                    <a:cubicBezTo>
                      <a:pt x="44" y="4"/>
                      <a:pt x="36" y="0"/>
                      <a:pt x="31" y="0"/>
                    </a:cubicBezTo>
                    <a:cubicBezTo>
                      <a:pt x="34" y="3"/>
                      <a:pt x="38" y="4"/>
                      <a:pt x="40" y="9"/>
                    </a:cubicBezTo>
                    <a:cubicBezTo>
                      <a:pt x="41" y="12"/>
                      <a:pt x="39" y="16"/>
                      <a:pt x="38" y="20"/>
                    </a:cubicBezTo>
                    <a:cubicBezTo>
                      <a:pt x="37" y="23"/>
                      <a:pt x="34" y="26"/>
                      <a:pt x="33" y="29"/>
                    </a:cubicBezTo>
                    <a:cubicBezTo>
                      <a:pt x="31" y="33"/>
                      <a:pt x="31" y="38"/>
                      <a:pt x="31" y="42"/>
                    </a:cubicBezTo>
                    <a:cubicBezTo>
                      <a:pt x="31" y="52"/>
                      <a:pt x="26" y="59"/>
                      <a:pt x="19" y="66"/>
                    </a:cubicBezTo>
                    <a:cubicBezTo>
                      <a:pt x="14" y="70"/>
                      <a:pt x="5" y="67"/>
                      <a:pt x="0" y="64"/>
                    </a:cubicBezTo>
                  </a:path>
                </a:pathLst>
              </a:custGeom>
              <a:solidFill>
                <a:srgbClr val="FED37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47" name="Freeform 700"/>
              <p:cNvSpPr>
                <a:spLocks/>
              </p:cNvSpPr>
              <p:nvPr/>
            </p:nvSpPr>
            <p:spPr bwMode="auto">
              <a:xfrm>
                <a:off x="3019" y="2016"/>
                <a:ext cx="163" cy="224"/>
              </a:xfrm>
              <a:custGeom>
                <a:avLst/>
                <a:gdLst>
                  <a:gd name="T0" fmla="*/ 44 w 65"/>
                  <a:gd name="T1" fmla="*/ 4 h 84"/>
                  <a:gd name="T2" fmla="*/ 13 w 65"/>
                  <a:gd name="T3" fmla="*/ 17 h 84"/>
                  <a:gd name="T4" fmla="*/ 2 w 65"/>
                  <a:gd name="T5" fmla="*/ 58 h 84"/>
                  <a:gd name="T6" fmla="*/ 24 w 65"/>
                  <a:gd name="T7" fmla="*/ 82 h 84"/>
                  <a:gd name="T8" fmla="*/ 52 w 65"/>
                  <a:gd name="T9" fmla="*/ 75 h 84"/>
                  <a:gd name="T10" fmla="*/ 64 w 65"/>
                  <a:gd name="T11" fmla="*/ 25 h 84"/>
                  <a:gd name="T12" fmla="*/ 44 w 65"/>
                  <a:gd name="T13" fmla="*/ 4 h 84"/>
                </a:gdLst>
                <a:ahLst/>
                <a:cxnLst>
                  <a:cxn ang="0">
                    <a:pos x="T0" y="T1"/>
                  </a:cxn>
                  <a:cxn ang="0">
                    <a:pos x="T2" y="T3"/>
                  </a:cxn>
                  <a:cxn ang="0">
                    <a:pos x="T4" y="T5"/>
                  </a:cxn>
                  <a:cxn ang="0">
                    <a:pos x="T6" y="T7"/>
                  </a:cxn>
                  <a:cxn ang="0">
                    <a:pos x="T8" y="T9"/>
                  </a:cxn>
                  <a:cxn ang="0">
                    <a:pos x="T10" y="T11"/>
                  </a:cxn>
                  <a:cxn ang="0">
                    <a:pos x="T12" y="T13"/>
                  </a:cxn>
                </a:cxnLst>
                <a:rect l="0" t="0" r="r" b="b"/>
                <a:pathLst>
                  <a:path w="65" h="84">
                    <a:moveTo>
                      <a:pt x="44" y="4"/>
                    </a:moveTo>
                    <a:cubicBezTo>
                      <a:pt x="31" y="1"/>
                      <a:pt x="19" y="0"/>
                      <a:pt x="13" y="17"/>
                    </a:cubicBezTo>
                    <a:cubicBezTo>
                      <a:pt x="7" y="33"/>
                      <a:pt x="4" y="52"/>
                      <a:pt x="2" y="58"/>
                    </a:cubicBezTo>
                    <a:cubicBezTo>
                      <a:pt x="0" y="72"/>
                      <a:pt x="13" y="79"/>
                      <a:pt x="24" y="82"/>
                    </a:cubicBezTo>
                    <a:cubicBezTo>
                      <a:pt x="35" y="84"/>
                      <a:pt x="48" y="84"/>
                      <a:pt x="52" y="75"/>
                    </a:cubicBezTo>
                    <a:cubicBezTo>
                      <a:pt x="56" y="65"/>
                      <a:pt x="62" y="34"/>
                      <a:pt x="64" y="25"/>
                    </a:cubicBezTo>
                    <a:cubicBezTo>
                      <a:pt x="65" y="17"/>
                      <a:pt x="57" y="7"/>
                      <a:pt x="44" y="4"/>
                    </a:cubicBezTo>
                    <a:close/>
                  </a:path>
                </a:pathLst>
              </a:custGeom>
              <a:noFill/>
              <a:ln w="7938" cap="rnd">
                <a:solidFill>
                  <a:srgbClr val="333333"/>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48" name="Freeform 701"/>
              <p:cNvSpPr>
                <a:spLocks/>
              </p:cNvSpPr>
              <p:nvPr/>
            </p:nvSpPr>
            <p:spPr bwMode="auto">
              <a:xfrm>
                <a:off x="3037" y="2123"/>
                <a:ext cx="95" cy="93"/>
              </a:xfrm>
              <a:custGeom>
                <a:avLst/>
                <a:gdLst>
                  <a:gd name="T0" fmla="*/ 22 w 38"/>
                  <a:gd name="T1" fmla="*/ 4 h 35"/>
                  <a:gd name="T2" fmla="*/ 8 w 38"/>
                  <a:gd name="T3" fmla="*/ 23 h 35"/>
                  <a:gd name="T4" fmla="*/ 17 w 38"/>
                  <a:gd name="T5" fmla="*/ 32 h 35"/>
                  <a:gd name="T6" fmla="*/ 32 w 38"/>
                  <a:gd name="T7" fmla="*/ 28 h 35"/>
                  <a:gd name="T8" fmla="*/ 32 w 38"/>
                  <a:gd name="T9" fmla="*/ 7 h 35"/>
                  <a:gd name="T10" fmla="*/ 27 w 38"/>
                  <a:gd name="T11" fmla="*/ 5 h 35"/>
                  <a:gd name="T12" fmla="*/ 22 w 38"/>
                  <a:gd name="T13" fmla="*/ 4 h 35"/>
                </a:gdLst>
                <a:ahLst/>
                <a:cxnLst>
                  <a:cxn ang="0">
                    <a:pos x="T0" y="T1"/>
                  </a:cxn>
                  <a:cxn ang="0">
                    <a:pos x="T2" y="T3"/>
                  </a:cxn>
                  <a:cxn ang="0">
                    <a:pos x="T4" y="T5"/>
                  </a:cxn>
                  <a:cxn ang="0">
                    <a:pos x="T6" y="T7"/>
                  </a:cxn>
                  <a:cxn ang="0">
                    <a:pos x="T8" y="T9"/>
                  </a:cxn>
                  <a:cxn ang="0">
                    <a:pos x="T10" y="T11"/>
                  </a:cxn>
                  <a:cxn ang="0">
                    <a:pos x="T12" y="T13"/>
                  </a:cxn>
                </a:cxnLst>
                <a:rect l="0" t="0" r="r" b="b"/>
                <a:pathLst>
                  <a:path w="38" h="35">
                    <a:moveTo>
                      <a:pt x="22" y="4"/>
                    </a:moveTo>
                    <a:cubicBezTo>
                      <a:pt x="10" y="0"/>
                      <a:pt x="0" y="13"/>
                      <a:pt x="8" y="23"/>
                    </a:cubicBezTo>
                    <a:cubicBezTo>
                      <a:pt x="11" y="26"/>
                      <a:pt x="14" y="30"/>
                      <a:pt x="17" y="32"/>
                    </a:cubicBezTo>
                    <a:cubicBezTo>
                      <a:pt x="23" y="35"/>
                      <a:pt x="28" y="32"/>
                      <a:pt x="32" y="28"/>
                    </a:cubicBezTo>
                    <a:cubicBezTo>
                      <a:pt x="37" y="21"/>
                      <a:pt x="38" y="13"/>
                      <a:pt x="32" y="7"/>
                    </a:cubicBezTo>
                    <a:cubicBezTo>
                      <a:pt x="30" y="6"/>
                      <a:pt x="29" y="5"/>
                      <a:pt x="27" y="5"/>
                    </a:cubicBezTo>
                    <a:cubicBezTo>
                      <a:pt x="25" y="4"/>
                      <a:pt x="23" y="4"/>
                      <a:pt x="22" y="4"/>
                    </a:cubicBezTo>
                    <a:close/>
                  </a:path>
                </a:pathLst>
              </a:custGeom>
              <a:solidFill>
                <a:srgbClr val="3B778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49" name="Freeform 702"/>
              <p:cNvSpPr>
                <a:spLocks/>
              </p:cNvSpPr>
              <p:nvPr/>
            </p:nvSpPr>
            <p:spPr bwMode="auto">
              <a:xfrm>
                <a:off x="3052" y="2136"/>
                <a:ext cx="45" cy="53"/>
              </a:xfrm>
              <a:custGeom>
                <a:avLst/>
                <a:gdLst>
                  <a:gd name="T0" fmla="*/ 18 w 18"/>
                  <a:gd name="T1" fmla="*/ 2 h 20"/>
                  <a:gd name="T2" fmla="*/ 10 w 18"/>
                  <a:gd name="T3" fmla="*/ 1 h 20"/>
                  <a:gd name="T4" fmla="*/ 4 w 18"/>
                  <a:gd name="T5" fmla="*/ 5 h 20"/>
                  <a:gd name="T6" fmla="*/ 8 w 18"/>
                  <a:gd name="T7" fmla="*/ 20 h 20"/>
                  <a:gd name="T8" fmla="*/ 7 w 18"/>
                  <a:gd name="T9" fmla="*/ 8 h 20"/>
                  <a:gd name="T10" fmla="*/ 8 w 18"/>
                  <a:gd name="T11" fmla="*/ 6 h 20"/>
                  <a:gd name="T12" fmla="*/ 10 w 18"/>
                  <a:gd name="T13" fmla="*/ 4 h 20"/>
                  <a:gd name="T14" fmla="*/ 16 w 18"/>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20">
                    <a:moveTo>
                      <a:pt x="18" y="2"/>
                    </a:moveTo>
                    <a:cubicBezTo>
                      <a:pt x="15" y="2"/>
                      <a:pt x="13" y="0"/>
                      <a:pt x="10" y="1"/>
                    </a:cubicBezTo>
                    <a:cubicBezTo>
                      <a:pt x="8" y="2"/>
                      <a:pt x="5" y="3"/>
                      <a:pt x="4" y="5"/>
                    </a:cubicBezTo>
                    <a:cubicBezTo>
                      <a:pt x="0" y="11"/>
                      <a:pt x="4" y="16"/>
                      <a:pt x="8" y="20"/>
                    </a:cubicBezTo>
                    <a:cubicBezTo>
                      <a:pt x="5" y="16"/>
                      <a:pt x="4" y="12"/>
                      <a:pt x="7" y="8"/>
                    </a:cubicBezTo>
                    <a:cubicBezTo>
                      <a:pt x="7" y="8"/>
                      <a:pt x="8" y="7"/>
                      <a:pt x="8" y="6"/>
                    </a:cubicBezTo>
                    <a:cubicBezTo>
                      <a:pt x="9" y="5"/>
                      <a:pt x="9" y="5"/>
                      <a:pt x="10" y="4"/>
                    </a:cubicBezTo>
                    <a:cubicBezTo>
                      <a:pt x="11" y="3"/>
                      <a:pt x="14" y="3"/>
                      <a:pt x="16" y="2"/>
                    </a:cubicBezTo>
                  </a:path>
                </a:pathLst>
              </a:custGeom>
              <a:solidFill>
                <a:srgbClr val="8AABB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50" name="Freeform 703"/>
              <p:cNvSpPr>
                <a:spLocks/>
              </p:cNvSpPr>
              <p:nvPr/>
            </p:nvSpPr>
            <p:spPr bwMode="auto">
              <a:xfrm>
                <a:off x="3079" y="2160"/>
                <a:ext cx="48" cy="53"/>
              </a:xfrm>
              <a:custGeom>
                <a:avLst/>
                <a:gdLst>
                  <a:gd name="T0" fmla="*/ 0 w 19"/>
                  <a:gd name="T1" fmla="*/ 15 h 20"/>
                  <a:gd name="T2" fmla="*/ 11 w 19"/>
                  <a:gd name="T3" fmla="*/ 12 h 20"/>
                  <a:gd name="T4" fmla="*/ 14 w 19"/>
                  <a:gd name="T5" fmla="*/ 0 h 20"/>
                  <a:gd name="T6" fmla="*/ 9 w 19"/>
                  <a:gd name="T7" fmla="*/ 7 h 20"/>
                  <a:gd name="T8" fmla="*/ 8 w 19"/>
                  <a:gd name="T9" fmla="*/ 12 h 20"/>
                  <a:gd name="T10" fmla="*/ 3 w 19"/>
                  <a:gd name="T11" fmla="*/ 15 h 20"/>
                </a:gdLst>
                <a:ahLst/>
                <a:cxnLst>
                  <a:cxn ang="0">
                    <a:pos x="T0" y="T1"/>
                  </a:cxn>
                  <a:cxn ang="0">
                    <a:pos x="T2" y="T3"/>
                  </a:cxn>
                  <a:cxn ang="0">
                    <a:pos x="T4" y="T5"/>
                  </a:cxn>
                  <a:cxn ang="0">
                    <a:pos x="T6" y="T7"/>
                  </a:cxn>
                  <a:cxn ang="0">
                    <a:pos x="T8" y="T9"/>
                  </a:cxn>
                  <a:cxn ang="0">
                    <a:pos x="T10" y="T11"/>
                  </a:cxn>
                </a:cxnLst>
                <a:rect l="0" t="0" r="r" b="b"/>
                <a:pathLst>
                  <a:path w="19" h="20">
                    <a:moveTo>
                      <a:pt x="0" y="15"/>
                    </a:moveTo>
                    <a:cubicBezTo>
                      <a:pt x="4" y="20"/>
                      <a:pt x="9" y="16"/>
                      <a:pt x="11" y="12"/>
                    </a:cubicBezTo>
                    <a:cubicBezTo>
                      <a:pt x="13" y="10"/>
                      <a:pt x="19" y="2"/>
                      <a:pt x="14" y="0"/>
                    </a:cubicBezTo>
                    <a:cubicBezTo>
                      <a:pt x="16" y="5"/>
                      <a:pt x="12" y="4"/>
                      <a:pt x="9" y="7"/>
                    </a:cubicBezTo>
                    <a:cubicBezTo>
                      <a:pt x="8" y="8"/>
                      <a:pt x="9" y="10"/>
                      <a:pt x="8" y="12"/>
                    </a:cubicBezTo>
                    <a:cubicBezTo>
                      <a:pt x="7" y="13"/>
                      <a:pt x="5" y="14"/>
                      <a:pt x="3" y="15"/>
                    </a:cubicBezTo>
                  </a:path>
                </a:pathLst>
              </a:custGeom>
              <a:solidFill>
                <a:srgbClr val="18617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51" name="Freeform 704"/>
              <p:cNvSpPr>
                <a:spLocks/>
              </p:cNvSpPr>
              <p:nvPr/>
            </p:nvSpPr>
            <p:spPr bwMode="auto">
              <a:xfrm>
                <a:off x="3057" y="2131"/>
                <a:ext cx="17" cy="18"/>
              </a:xfrm>
              <a:custGeom>
                <a:avLst/>
                <a:gdLst>
                  <a:gd name="T0" fmla="*/ 1 w 7"/>
                  <a:gd name="T1" fmla="*/ 3 h 7"/>
                  <a:gd name="T2" fmla="*/ 4 w 7"/>
                  <a:gd name="T3" fmla="*/ 0 h 7"/>
                  <a:gd name="T4" fmla="*/ 7 w 7"/>
                  <a:gd name="T5" fmla="*/ 4 h 7"/>
                  <a:gd name="T6" fmla="*/ 3 w 7"/>
                  <a:gd name="T7" fmla="*/ 6 h 7"/>
                  <a:gd name="T8" fmla="*/ 1 w 7"/>
                  <a:gd name="T9" fmla="*/ 3 h 7"/>
                </a:gdLst>
                <a:ahLst/>
                <a:cxnLst>
                  <a:cxn ang="0">
                    <a:pos x="T0" y="T1"/>
                  </a:cxn>
                  <a:cxn ang="0">
                    <a:pos x="T2" y="T3"/>
                  </a:cxn>
                  <a:cxn ang="0">
                    <a:pos x="T4" y="T5"/>
                  </a:cxn>
                  <a:cxn ang="0">
                    <a:pos x="T6" y="T7"/>
                  </a:cxn>
                  <a:cxn ang="0">
                    <a:pos x="T8" y="T9"/>
                  </a:cxn>
                </a:cxnLst>
                <a:rect l="0" t="0" r="r" b="b"/>
                <a:pathLst>
                  <a:path w="7" h="7">
                    <a:moveTo>
                      <a:pt x="1" y="3"/>
                    </a:moveTo>
                    <a:cubicBezTo>
                      <a:pt x="1" y="1"/>
                      <a:pt x="2" y="0"/>
                      <a:pt x="4" y="0"/>
                    </a:cubicBezTo>
                    <a:cubicBezTo>
                      <a:pt x="6" y="0"/>
                      <a:pt x="7" y="2"/>
                      <a:pt x="7" y="4"/>
                    </a:cubicBezTo>
                    <a:cubicBezTo>
                      <a:pt x="6" y="5"/>
                      <a:pt x="5" y="7"/>
                      <a:pt x="3" y="6"/>
                    </a:cubicBezTo>
                    <a:cubicBezTo>
                      <a:pt x="2" y="6"/>
                      <a:pt x="0" y="5"/>
                      <a:pt x="1" y="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52" name="Freeform 705"/>
              <p:cNvSpPr>
                <a:spLocks/>
              </p:cNvSpPr>
              <p:nvPr/>
            </p:nvSpPr>
            <p:spPr bwMode="auto">
              <a:xfrm>
                <a:off x="3077" y="2128"/>
                <a:ext cx="7" cy="8"/>
              </a:xfrm>
              <a:custGeom>
                <a:avLst/>
                <a:gdLst>
                  <a:gd name="T0" fmla="*/ 0 w 3"/>
                  <a:gd name="T1" fmla="*/ 2 h 3"/>
                  <a:gd name="T2" fmla="*/ 1 w 3"/>
                  <a:gd name="T3" fmla="*/ 0 h 3"/>
                  <a:gd name="T4" fmla="*/ 2 w 3"/>
                  <a:gd name="T5" fmla="*/ 2 h 3"/>
                  <a:gd name="T6" fmla="*/ 1 w 3"/>
                  <a:gd name="T7" fmla="*/ 3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0" y="1"/>
                      <a:pt x="1" y="0"/>
                      <a:pt x="1" y="0"/>
                    </a:cubicBezTo>
                    <a:cubicBezTo>
                      <a:pt x="2" y="1"/>
                      <a:pt x="3" y="1"/>
                      <a:pt x="2" y="2"/>
                    </a:cubicBezTo>
                    <a:cubicBezTo>
                      <a:pt x="2" y="3"/>
                      <a:pt x="2" y="3"/>
                      <a:pt x="1" y="3"/>
                    </a:cubicBezTo>
                    <a:cubicBezTo>
                      <a:pt x="0" y="3"/>
                      <a:pt x="0" y="2"/>
                      <a:pt x="0" y="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53" name="Freeform 706"/>
              <p:cNvSpPr>
                <a:spLocks/>
              </p:cNvSpPr>
              <p:nvPr/>
            </p:nvSpPr>
            <p:spPr bwMode="auto">
              <a:xfrm>
                <a:off x="3092" y="2160"/>
                <a:ext cx="60" cy="72"/>
              </a:xfrm>
              <a:custGeom>
                <a:avLst/>
                <a:gdLst>
                  <a:gd name="T0" fmla="*/ 0 w 24"/>
                  <a:gd name="T1" fmla="*/ 25 h 27"/>
                  <a:gd name="T2" fmla="*/ 20 w 24"/>
                  <a:gd name="T3" fmla="*/ 18 h 27"/>
                  <a:gd name="T4" fmla="*/ 22 w 24"/>
                  <a:gd name="T5" fmla="*/ 9 h 27"/>
                  <a:gd name="T6" fmla="*/ 24 w 24"/>
                  <a:gd name="T7" fmla="*/ 0 h 27"/>
                  <a:gd name="T8" fmla="*/ 21 w 24"/>
                  <a:gd name="T9" fmla="*/ 10 h 27"/>
                  <a:gd name="T10" fmla="*/ 17 w 24"/>
                  <a:gd name="T11" fmla="*/ 19 h 27"/>
                  <a:gd name="T12" fmla="*/ 10 w 24"/>
                  <a:gd name="T13" fmla="*/ 25 h 27"/>
                  <a:gd name="T14" fmla="*/ 1 w 24"/>
                  <a:gd name="T15" fmla="*/ 25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27">
                    <a:moveTo>
                      <a:pt x="0" y="25"/>
                    </a:moveTo>
                    <a:cubicBezTo>
                      <a:pt x="8" y="27"/>
                      <a:pt x="16" y="26"/>
                      <a:pt x="20" y="18"/>
                    </a:cubicBezTo>
                    <a:cubicBezTo>
                      <a:pt x="21" y="15"/>
                      <a:pt x="22" y="13"/>
                      <a:pt x="22" y="9"/>
                    </a:cubicBezTo>
                    <a:cubicBezTo>
                      <a:pt x="22" y="6"/>
                      <a:pt x="24" y="3"/>
                      <a:pt x="24" y="0"/>
                    </a:cubicBezTo>
                    <a:cubicBezTo>
                      <a:pt x="23" y="4"/>
                      <a:pt x="22" y="7"/>
                      <a:pt x="21" y="10"/>
                    </a:cubicBezTo>
                    <a:cubicBezTo>
                      <a:pt x="20" y="13"/>
                      <a:pt x="19" y="16"/>
                      <a:pt x="17" y="19"/>
                    </a:cubicBezTo>
                    <a:cubicBezTo>
                      <a:pt x="15" y="22"/>
                      <a:pt x="13" y="24"/>
                      <a:pt x="10" y="25"/>
                    </a:cubicBezTo>
                    <a:cubicBezTo>
                      <a:pt x="7" y="26"/>
                      <a:pt x="4" y="25"/>
                      <a:pt x="1" y="25"/>
                    </a:cubicBezTo>
                  </a:path>
                </a:pathLst>
              </a:custGeom>
              <a:solidFill>
                <a:srgbClr val="FFB01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54" name="Freeform 707"/>
              <p:cNvSpPr>
                <a:spLocks/>
              </p:cNvSpPr>
              <p:nvPr/>
            </p:nvSpPr>
            <p:spPr bwMode="auto">
              <a:xfrm>
                <a:off x="3042" y="2021"/>
                <a:ext cx="80" cy="107"/>
              </a:xfrm>
              <a:custGeom>
                <a:avLst/>
                <a:gdLst>
                  <a:gd name="T0" fmla="*/ 0 w 32"/>
                  <a:gd name="T1" fmla="*/ 40 h 40"/>
                  <a:gd name="T2" fmla="*/ 4 w 32"/>
                  <a:gd name="T3" fmla="*/ 25 h 40"/>
                  <a:gd name="T4" fmla="*/ 9 w 32"/>
                  <a:gd name="T5" fmla="*/ 13 h 40"/>
                  <a:gd name="T6" fmla="*/ 32 w 32"/>
                  <a:gd name="T7" fmla="*/ 5 h 40"/>
                  <a:gd name="T8" fmla="*/ 14 w 32"/>
                  <a:gd name="T9" fmla="*/ 13 h 40"/>
                  <a:gd name="T10" fmla="*/ 8 w 32"/>
                  <a:gd name="T11" fmla="*/ 22 h 40"/>
                  <a:gd name="T12" fmla="*/ 3 w 32"/>
                  <a:gd name="T13" fmla="*/ 32 h 40"/>
                </a:gdLst>
                <a:ahLst/>
                <a:cxnLst>
                  <a:cxn ang="0">
                    <a:pos x="T0" y="T1"/>
                  </a:cxn>
                  <a:cxn ang="0">
                    <a:pos x="T2" y="T3"/>
                  </a:cxn>
                  <a:cxn ang="0">
                    <a:pos x="T4" y="T5"/>
                  </a:cxn>
                  <a:cxn ang="0">
                    <a:pos x="T6" y="T7"/>
                  </a:cxn>
                  <a:cxn ang="0">
                    <a:pos x="T8" y="T9"/>
                  </a:cxn>
                  <a:cxn ang="0">
                    <a:pos x="T10" y="T11"/>
                  </a:cxn>
                  <a:cxn ang="0">
                    <a:pos x="T12" y="T13"/>
                  </a:cxn>
                </a:cxnLst>
                <a:rect l="0" t="0" r="r" b="b"/>
                <a:pathLst>
                  <a:path w="32" h="40">
                    <a:moveTo>
                      <a:pt x="0" y="40"/>
                    </a:moveTo>
                    <a:cubicBezTo>
                      <a:pt x="2" y="35"/>
                      <a:pt x="2" y="30"/>
                      <a:pt x="4" y="25"/>
                    </a:cubicBezTo>
                    <a:cubicBezTo>
                      <a:pt x="5" y="21"/>
                      <a:pt x="7" y="16"/>
                      <a:pt x="9" y="13"/>
                    </a:cubicBezTo>
                    <a:cubicBezTo>
                      <a:pt x="14" y="4"/>
                      <a:pt x="23" y="0"/>
                      <a:pt x="32" y="5"/>
                    </a:cubicBezTo>
                    <a:cubicBezTo>
                      <a:pt x="25" y="4"/>
                      <a:pt x="18" y="8"/>
                      <a:pt x="14" y="13"/>
                    </a:cubicBezTo>
                    <a:cubicBezTo>
                      <a:pt x="12" y="17"/>
                      <a:pt x="11" y="19"/>
                      <a:pt x="8" y="22"/>
                    </a:cubicBezTo>
                    <a:cubicBezTo>
                      <a:pt x="5" y="25"/>
                      <a:pt x="5" y="29"/>
                      <a:pt x="3" y="32"/>
                    </a:cubicBezTo>
                  </a:path>
                </a:pathLst>
              </a:custGeom>
              <a:solidFill>
                <a:srgbClr val="FFF6E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55" name="Freeform 708"/>
              <p:cNvSpPr>
                <a:spLocks/>
              </p:cNvSpPr>
              <p:nvPr/>
            </p:nvSpPr>
            <p:spPr bwMode="auto">
              <a:xfrm>
                <a:off x="3059" y="2029"/>
                <a:ext cx="40" cy="38"/>
              </a:xfrm>
              <a:custGeom>
                <a:avLst/>
                <a:gdLst>
                  <a:gd name="T0" fmla="*/ 16 w 16"/>
                  <a:gd name="T1" fmla="*/ 0 h 14"/>
                  <a:gd name="T2" fmla="*/ 0 w 16"/>
                  <a:gd name="T3" fmla="*/ 14 h 14"/>
                </a:gdLst>
                <a:ahLst/>
                <a:cxnLst>
                  <a:cxn ang="0">
                    <a:pos x="T0" y="T1"/>
                  </a:cxn>
                  <a:cxn ang="0">
                    <a:pos x="T2" y="T3"/>
                  </a:cxn>
                </a:cxnLst>
                <a:rect l="0" t="0" r="r" b="b"/>
                <a:pathLst>
                  <a:path w="16" h="14">
                    <a:moveTo>
                      <a:pt x="16" y="0"/>
                    </a:moveTo>
                    <a:cubicBezTo>
                      <a:pt x="10" y="0"/>
                      <a:pt x="0" y="9"/>
                      <a:pt x="0" y="14"/>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grpSp>
        <p:grpSp>
          <p:nvGrpSpPr>
            <p:cNvPr id="18" name="Group 709"/>
            <p:cNvGrpSpPr>
              <a:grpSpLocks/>
            </p:cNvGrpSpPr>
            <p:nvPr/>
          </p:nvGrpSpPr>
          <p:grpSpPr bwMode="auto">
            <a:xfrm>
              <a:off x="4789488" y="3048000"/>
              <a:ext cx="276225" cy="371475"/>
              <a:chOff x="3309" y="2011"/>
              <a:chExt cx="174" cy="234"/>
            </a:xfrm>
          </p:grpSpPr>
          <p:sp>
            <p:nvSpPr>
              <p:cNvPr id="33" name="Freeform 710"/>
              <p:cNvSpPr>
                <a:spLocks/>
              </p:cNvSpPr>
              <p:nvPr/>
            </p:nvSpPr>
            <p:spPr bwMode="auto">
              <a:xfrm>
                <a:off x="3309" y="2011"/>
                <a:ext cx="174" cy="234"/>
              </a:xfrm>
              <a:custGeom>
                <a:avLst/>
                <a:gdLst>
                  <a:gd name="T0" fmla="*/ 25 w 69"/>
                  <a:gd name="T1" fmla="*/ 3 h 88"/>
                  <a:gd name="T2" fmla="*/ 2 w 69"/>
                  <a:gd name="T3" fmla="*/ 36 h 88"/>
                  <a:gd name="T4" fmla="*/ 16 w 69"/>
                  <a:gd name="T5" fmla="*/ 85 h 88"/>
                  <a:gd name="T6" fmla="*/ 58 w 69"/>
                  <a:gd name="T7" fmla="*/ 75 h 88"/>
                  <a:gd name="T8" fmla="*/ 56 w 69"/>
                  <a:gd name="T9" fmla="*/ 23 h 88"/>
                  <a:gd name="T10" fmla="*/ 25 w 69"/>
                  <a:gd name="T11" fmla="*/ 3 h 88"/>
                </a:gdLst>
                <a:ahLst/>
                <a:cxnLst>
                  <a:cxn ang="0">
                    <a:pos x="T0" y="T1"/>
                  </a:cxn>
                  <a:cxn ang="0">
                    <a:pos x="T2" y="T3"/>
                  </a:cxn>
                  <a:cxn ang="0">
                    <a:pos x="T4" y="T5"/>
                  </a:cxn>
                  <a:cxn ang="0">
                    <a:pos x="T6" y="T7"/>
                  </a:cxn>
                  <a:cxn ang="0">
                    <a:pos x="T8" y="T9"/>
                  </a:cxn>
                  <a:cxn ang="0">
                    <a:pos x="T10" y="T11"/>
                  </a:cxn>
                </a:cxnLst>
                <a:rect l="0" t="0" r="r" b="b"/>
                <a:pathLst>
                  <a:path w="69" h="88">
                    <a:moveTo>
                      <a:pt x="25" y="3"/>
                    </a:moveTo>
                    <a:cubicBezTo>
                      <a:pt x="10" y="6"/>
                      <a:pt x="0" y="16"/>
                      <a:pt x="2" y="36"/>
                    </a:cubicBezTo>
                    <a:cubicBezTo>
                      <a:pt x="4" y="55"/>
                      <a:pt x="5" y="81"/>
                      <a:pt x="16" y="85"/>
                    </a:cubicBezTo>
                    <a:cubicBezTo>
                      <a:pt x="25" y="88"/>
                      <a:pt x="48" y="84"/>
                      <a:pt x="58" y="75"/>
                    </a:cubicBezTo>
                    <a:cubicBezTo>
                      <a:pt x="69" y="67"/>
                      <a:pt x="59" y="32"/>
                      <a:pt x="56" y="23"/>
                    </a:cubicBezTo>
                    <a:cubicBezTo>
                      <a:pt x="52" y="10"/>
                      <a:pt x="40" y="0"/>
                      <a:pt x="25" y="3"/>
                    </a:cubicBezTo>
                    <a:close/>
                  </a:path>
                </a:pathLst>
              </a:custGeom>
              <a:solidFill>
                <a:srgbClr val="FEE3A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34" name="Freeform 711"/>
              <p:cNvSpPr>
                <a:spLocks/>
              </p:cNvSpPr>
              <p:nvPr/>
            </p:nvSpPr>
            <p:spPr bwMode="auto">
              <a:xfrm>
                <a:off x="3357" y="2027"/>
                <a:ext cx="103" cy="205"/>
              </a:xfrm>
              <a:custGeom>
                <a:avLst/>
                <a:gdLst>
                  <a:gd name="T0" fmla="*/ 7 w 41"/>
                  <a:gd name="T1" fmla="*/ 5 h 77"/>
                  <a:gd name="T2" fmla="*/ 39 w 41"/>
                  <a:gd name="T3" fmla="*/ 44 h 77"/>
                  <a:gd name="T4" fmla="*/ 33 w 41"/>
                  <a:gd name="T5" fmla="*/ 68 h 77"/>
                  <a:gd name="T6" fmla="*/ 0 w 41"/>
                  <a:gd name="T7" fmla="*/ 75 h 77"/>
                  <a:gd name="T8" fmla="*/ 0 w 41"/>
                  <a:gd name="T9" fmla="*/ 75 h 77"/>
                  <a:gd name="T10" fmla="*/ 20 w 41"/>
                  <a:gd name="T11" fmla="*/ 42 h 77"/>
                  <a:gd name="T12" fmla="*/ 19 w 41"/>
                  <a:gd name="T13" fmla="*/ 19 h 77"/>
                  <a:gd name="T14" fmla="*/ 10 w 41"/>
                  <a:gd name="T15" fmla="*/ 7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77">
                    <a:moveTo>
                      <a:pt x="7" y="5"/>
                    </a:moveTo>
                    <a:cubicBezTo>
                      <a:pt x="28" y="0"/>
                      <a:pt x="37" y="26"/>
                      <a:pt x="39" y="44"/>
                    </a:cubicBezTo>
                    <a:cubicBezTo>
                      <a:pt x="40" y="53"/>
                      <a:pt x="41" y="63"/>
                      <a:pt x="33" y="68"/>
                    </a:cubicBezTo>
                    <a:cubicBezTo>
                      <a:pt x="25" y="72"/>
                      <a:pt x="10" y="77"/>
                      <a:pt x="0" y="75"/>
                    </a:cubicBezTo>
                    <a:cubicBezTo>
                      <a:pt x="1" y="73"/>
                      <a:pt x="1" y="77"/>
                      <a:pt x="0" y="75"/>
                    </a:cubicBezTo>
                    <a:cubicBezTo>
                      <a:pt x="13" y="74"/>
                      <a:pt x="16" y="53"/>
                      <a:pt x="20" y="42"/>
                    </a:cubicBezTo>
                    <a:cubicBezTo>
                      <a:pt x="23" y="34"/>
                      <a:pt x="23" y="27"/>
                      <a:pt x="19" y="19"/>
                    </a:cubicBezTo>
                    <a:cubicBezTo>
                      <a:pt x="17" y="14"/>
                      <a:pt x="11" y="11"/>
                      <a:pt x="10" y="7"/>
                    </a:cubicBezTo>
                  </a:path>
                </a:pathLst>
              </a:custGeom>
              <a:solidFill>
                <a:srgbClr val="FED37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35" name="Freeform 712"/>
              <p:cNvSpPr>
                <a:spLocks/>
              </p:cNvSpPr>
              <p:nvPr/>
            </p:nvSpPr>
            <p:spPr bwMode="auto">
              <a:xfrm>
                <a:off x="3309" y="2011"/>
                <a:ext cx="174" cy="232"/>
              </a:xfrm>
              <a:custGeom>
                <a:avLst/>
                <a:gdLst>
                  <a:gd name="T0" fmla="*/ 25 w 69"/>
                  <a:gd name="T1" fmla="*/ 3 h 87"/>
                  <a:gd name="T2" fmla="*/ 2 w 69"/>
                  <a:gd name="T3" fmla="*/ 36 h 87"/>
                  <a:gd name="T4" fmla="*/ 16 w 69"/>
                  <a:gd name="T5" fmla="*/ 85 h 87"/>
                  <a:gd name="T6" fmla="*/ 58 w 69"/>
                  <a:gd name="T7" fmla="*/ 75 h 87"/>
                  <a:gd name="T8" fmla="*/ 56 w 69"/>
                  <a:gd name="T9" fmla="*/ 23 h 87"/>
                  <a:gd name="T10" fmla="*/ 25 w 69"/>
                  <a:gd name="T11" fmla="*/ 3 h 87"/>
                </a:gdLst>
                <a:ahLst/>
                <a:cxnLst>
                  <a:cxn ang="0">
                    <a:pos x="T0" y="T1"/>
                  </a:cxn>
                  <a:cxn ang="0">
                    <a:pos x="T2" y="T3"/>
                  </a:cxn>
                  <a:cxn ang="0">
                    <a:pos x="T4" y="T5"/>
                  </a:cxn>
                  <a:cxn ang="0">
                    <a:pos x="T6" y="T7"/>
                  </a:cxn>
                  <a:cxn ang="0">
                    <a:pos x="T8" y="T9"/>
                  </a:cxn>
                  <a:cxn ang="0">
                    <a:pos x="T10" y="T11"/>
                  </a:cxn>
                </a:cxnLst>
                <a:rect l="0" t="0" r="r" b="b"/>
                <a:pathLst>
                  <a:path w="69" h="87">
                    <a:moveTo>
                      <a:pt x="25" y="3"/>
                    </a:moveTo>
                    <a:cubicBezTo>
                      <a:pt x="10" y="6"/>
                      <a:pt x="0" y="16"/>
                      <a:pt x="2" y="36"/>
                    </a:cubicBezTo>
                    <a:cubicBezTo>
                      <a:pt x="4" y="55"/>
                      <a:pt x="4" y="82"/>
                      <a:pt x="16" y="85"/>
                    </a:cubicBezTo>
                    <a:cubicBezTo>
                      <a:pt x="25" y="87"/>
                      <a:pt x="48" y="84"/>
                      <a:pt x="58" y="75"/>
                    </a:cubicBezTo>
                    <a:cubicBezTo>
                      <a:pt x="69" y="67"/>
                      <a:pt x="59" y="32"/>
                      <a:pt x="56" y="23"/>
                    </a:cubicBezTo>
                    <a:cubicBezTo>
                      <a:pt x="52" y="10"/>
                      <a:pt x="40" y="0"/>
                      <a:pt x="25" y="3"/>
                    </a:cubicBezTo>
                    <a:close/>
                  </a:path>
                </a:pathLst>
              </a:custGeom>
              <a:noFill/>
              <a:ln w="7938" cap="rnd">
                <a:solidFill>
                  <a:srgbClr val="333333"/>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srgbClr val="547C42"/>
                  </a:solidFill>
                </a:endParaRPr>
              </a:p>
            </p:txBody>
          </p:sp>
          <p:sp>
            <p:nvSpPr>
              <p:cNvPr id="36" name="Freeform 713"/>
              <p:cNvSpPr>
                <a:spLocks/>
              </p:cNvSpPr>
              <p:nvPr/>
            </p:nvSpPr>
            <p:spPr bwMode="auto">
              <a:xfrm>
                <a:off x="3347" y="2112"/>
                <a:ext cx="83" cy="104"/>
              </a:xfrm>
              <a:custGeom>
                <a:avLst/>
                <a:gdLst>
                  <a:gd name="T0" fmla="*/ 19 w 33"/>
                  <a:gd name="T1" fmla="*/ 3 h 39"/>
                  <a:gd name="T2" fmla="*/ 3 w 33"/>
                  <a:gd name="T3" fmla="*/ 14 h 39"/>
                  <a:gd name="T4" fmla="*/ 24 w 33"/>
                  <a:gd name="T5" fmla="*/ 35 h 39"/>
                  <a:gd name="T6" fmla="*/ 31 w 33"/>
                  <a:gd name="T7" fmla="*/ 12 h 39"/>
                  <a:gd name="T8" fmla="*/ 19 w 33"/>
                  <a:gd name="T9" fmla="*/ 3 h 39"/>
                </a:gdLst>
                <a:ahLst/>
                <a:cxnLst>
                  <a:cxn ang="0">
                    <a:pos x="T0" y="T1"/>
                  </a:cxn>
                  <a:cxn ang="0">
                    <a:pos x="T2" y="T3"/>
                  </a:cxn>
                  <a:cxn ang="0">
                    <a:pos x="T4" y="T5"/>
                  </a:cxn>
                  <a:cxn ang="0">
                    <a:pos x="T6" y="T7"/>
                  </a:cxn>
                  <a:cxn ang="0">
                    <a:pos x="T8" y="T9"/>
                  </a:cxn>
                </a:cxnLst>
                <a:rect l="0" t="0" r="r" b="b"/>
                <a:pathLst>
                  <a:path w="33" h="39">
                    <a:moveTo>
                      <a:pt x="19" y="3"/>
                    </a:moveTo>
                    <a:cubicBezTo>
                      <a:pt x="12" y="0"/>
                      <a:pt x="5" y="8"/>
                      <a:pt x="3" y="14"/>
                    </a:cubicBezTo>
                    <a:cubicBezTo>
                      <a:pt x="0" y="26"/>
                      <a:pt x="13" y="39"/>
                      <a:pt x="24" y="35"/>
                    </a:cubicBezTo>
                    <a:cubicBezTo>
                      <a:pt x="32" y="32"/>
                      <a:pt x="33" y="20"/>
                      <a:pt x="31" y="12"/>
                    </a:cubicBezTo>
                    <a:cubicBezTo>
                      <a:pt x="29" y="7"/>
                      <a:pt x="24" y="6"/>
                      <a:pt x="19" y="3"/>
                    </a:cubicBezTo>
                    <a:close/>
                  </a:path>
                </a:pathLst>
              </a:custGeom>
              <a:solidFill>
                <a:srgbClr val="3B778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37" name="Freeform 714"/>
              <p:cNvSpPr>
                <a:spLocks/>
              </p:cNvSpPr>
              <p:nvPr/>
            </p:nvSpPr>
            <p:spPr bwMode="auto">
              <a:xfrm>
                <a:off x="3355" y="2120"/>
                <a:ext cx="42" cy="69"/>
              </a:xfrm>
              <a:custGeom>
                <a:avLst/>
                <a:gdLst>
                  <a:gd name="T0" fmla="*/ 17 w 17"/>
                  <a:gd name="T1" fmla="*/ 7 h 26"/>
                  <a:gd name="T2" fmla="*/ 4 w 17"/>
                  <a:gd name="T3" fmla="*/ 11 h 26"/>
                  <a:gd name="T4" fmla="*/ 10 w 17"/>
                  <a:gd name="T5" fmla="*/ 26 h 26"/>
                  <a:gd name="T6" fmla="*/ 8 w 17"/>
                  <a:gd name="T7" fmla="*/ 13 h 26"/>
                  <a:gd name="T8" fmla="*/ 16 w 17"/>
                  <a:gd name="T9" fmla="*/ 6 h 26"/>
                </a:gdLst>
                <a:ahLst/>
                <a:cxnLst>
                  <a:cxn ang="0">
                    <a:pos x="T0" y="T1"/>
                  </a:cxn>
                  <a:cxn ang="0">
                    <a:pos x="T2" y="T3"/>
                  </a:cxn>
                  <a:cxn ang="0">
                    <a:pos x="T4" y="T5"/>
                  </a:cxn>
                  <a:cxn ang="0">
                    <a:pos x="T6" y="T7"/>
                  </a:cxn>
                  <a:cxn ang="0">
                    <a:pos x="T8" y="T9"/>
                  </a:cxn>
                </a:cxnLst>
                <a:rect l="0" t="0" r="r" b="b"/>
                <a:pathLst>
                  <a:path w="17" h="26">
                    <a:moveTo>
                      <a:pt x="17" y="7"/>
                    </a:moveTo>
                    <a:cubicBezTo>
                      <a:pt x="15" y="0"/>
                      <a:pt x="6" y="8"/>
                      <a:pt x="4" y="11"/>
                    </a:cubicBezTo>
                    <a:cubicBezTo>
                      <a:pt x="0" y="18"/>
                      <a:pt x="5" y="22"/>
                      <a:pt x="10" y="26"/>
                    </a:cubicBezTo>
                    <a:cubicBezTo>
                      <a:pt x="7" y="22"/>
                      <a:pt x="4" y="18"/>
                      <a:pt x="8" y="13"/>
                    </a:cubicBezTo>
                    <a:cubicBezTo>
                      <a:pt x="10" y="10"/>
                      <a:pt x="14" y="5"/>
                      <a:pt x="16" y="6"/>
                    </a:cubicBezTo>
                  </a:path>
                </a:pathLst>
              </a:custGeom>
              <a:solidFill>
                <a:srgbClr val="8AABB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38" name="Freeform 715"/>
              <p:cNvSpPr>
                <a:spLocks/>
              </p:cNvSpPr>
              <p:nvPr/>
            </p:nvSpPr>
            <p:spPr bwMode="auto">
              <a:xfrm>
                <a:off x="3387" y="2141"/>
                <a:ext cx="35" cy="70"/>
              </a:xfrm>
              <a:custGeom>
                <a:avLst/>
                <a:gdLst>
                  <a:gd name="T0" fmla="*/ 0 w 14"/>
                  <a:gd name="T1" fmla="*/ 19 h 26"/>
                  <a:gd name="T2" fmla="*/ 12 w 14"/>
                  <a:gd name="T3" fmla="*/ 13 h 26"/>
                  <a:gd name="T4" fmla="*/ 8 w 14"/>
                  <a:gd name="T5" fmla="*/ 0 h 26"/>
                  <a:gd name="T6" fmla="*/ 7 w 14"/>
                  <a:gd name="T7" fmla="*/ 10 h 26"/>
                  <a:gd name="T8" fmla="*/ 4 w 14"/>
                  <a:gd name="T9" fmla="*/ 21 h 26"/>
                </a:gdLst>
                <a:ahLst/>
                <a:cxnLst>
                  <a:cxn ang="0">
                    <a:pos x="T0" y="T1"/>
                  </a:cxn>
                  <a:cxn ang="0">
                    <a:pos x="T2" y="T3"/>
                  </a:cxn>
                  <a:cxn ang="0">
                    <a:pos x="T4" y="T5"/>
                  </a:cxn>
                  <a:cxn ang="0">
                    <a:pos x="T6" y="T7"/>
                  </a:cxn>
                  <a:cxn ang="0">
                    <a:pos x="T8" y="T9"/>
                  </a:cxn>
                </a:cxnLst>
                <a:rect l="0" t="0" r="r" b="b"/>
                <a:pathLst>
                  <a:path w="14" h="26">
                    <a:moveTo>
                      <a:pt x="0" y="19"/>
                    </a:moveTo>
                    <a:cubicBezTo>
                      <a:pt x="4" y="26"/>
                      <a:pt x="11" y="17"/>
                      <a:pt x="12" y="13"/>
                    </a:cubicBezTo>
                    <a:cubicBezTo>
                      <a:pt x="14" y="8"/>
                      <a:pt x="13" y="2"/>
                      <a:pt x="8" y="0"/>
                    </a:cubicBezTo>
                    <a:cubicBezTo>
                      <a:pt x="10" y="3"/>
                      <a:pt x="12" y="8"/>
                      <a:pt x="7" y="10"/>
                    </a:cubicBezTo>
                    <a:cubicBezTo>
                      <a:pt x="10" y="13"/>
                      <a:pt x="8" y="22"/>
                      <a:pt x="4" y="21"/>
                    </a:cubicBezTo>
                  </a:path>
                </a:pathLst>
              </a:custGeom>
              <a:solidFill>
                <a:srgbClr val="18617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39" name="Freeform 716"/>
              <p:cNvSpPr>
                <a:spLocks/>
              </p:cNvSpPr>
              <p:nvPr/>
            </p:nvSpPr>
            <p:spPr bwMode="auto">
              <a:xfrm>
                <a:off x="3362" y="2115"/>
                <a:ext cx="15" cy="18"/>
              </a:xfrm>
              <a:custGeom>
                <a:avLst/>
                <a:gdLst>
                  <a:gd name="T0" fmla="*/ 0 w 6"/>
                  <a:gd name="T1" fmla="*/ 3 h 7"/>
                  <a:gd name="T2" fmla="*/ 3 w 6"/>
                  <a:gd name="T3" fmla="*/ 0 h 7"/>
                  <a:gd name="T4" fmla="*/ 6 w 6"/>
                  <a:gd name="T5" fmla="*/ 4 h 7"/>
                  <a:gd name="T6" fmla="*/ 2 w 6"/>
                  <a:gd name="T7" fmla="*/ 7 h 7"/>
                  <a:gd name="T8" fmla="*/ 0 w 6"/>
                  <a:gd name="T9" fmla="*/ 3 h 7"/>
                </a:gdLst>
                <a:ahLst/>
                <a:cxnLst>
                  <a:cxn ang="0">
                    <a:pos x="T0" y="T1"/>
                  </a:cxn>
                  <a:cxn ang="0">
                    <a:pos x="T2" y="T3"/>
                  </a:cxn>
                  <a:cxn ang="0">
                    <a:pos x="T4" y="T5"/>
                  </a:cxn>
                  <a:cxn ang="0">
                    <a:pos x="T6" y="T7"/>
                  </a:cxn>
                  <a:cxn ang="0">
                    <a:pos x="T8" y="T9"/>
                  </a:cxn>
                </a:cxnLst>
                <a:rect l="0" t="0" r="r" b="b"/>
                <a:pathLst>
                  <a:path w="6" h="7">
                    <a:moveTo>
                      <a:pt x="0" y="3"/>
                    </a:moveTo>
                    <a:cubicBezTo>
                      <a:pt x="0" y="2"/>
                      <a:pt x="2" y="0"/>
                      <a:pt x="3" y="0"/>
                    </a:cubicBezTo>
                    <a:cubicBezTo>
                      <a:pt x="5" y="1"/>
                      <a:pt x="6" y="2"/>
                      <a:pt x="6" y="4"/>
                    </a:cubicBezTo>
                    <a:cubicBezTo>
                      <a:pt x="6" y="6"/>
                      <a:pt x="4" y="7"/>
                      <a:pt x="2" y="7"/>
                    </a:cubicBezTo>
                    <a:cubicBezTo>
                      <a:pt x="1" y="7"/>
                      <a:pt x="0" y="5"/>
                      <a:pt x="0" y="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40" name="Freeform 717"/>
              <p:cNvSpPr>
                <a:spLocks/>
              </p:cNvSpPr>
              <p:nvPr/>
            </p:nvSpPr>
            <p:spPr bwMode="auto">
              <a:xfrm>
                <a:off x="3380" y="2115"/>
                <a:ext cx="7" cy="8"/>
              </a:xfrm>
              <a:custGeom>
                <a:avLst/>
                <a:gdLst>
                  <a:gd name="T0" fmla="*/ 0 w 3"/>
                  <a:gd name="T1" fmla="*/ 1 h 3"/>
                  <a:gd name="T2" fmla="*/ 2 w 3"/>
                  <a:gd name="T3" fmla="*/ 0 h 3"/>
                  <a:gd name="T4" fmla="*/ 3 w 3"/>
                  <a:gd name="T5" fmla="*/ 1 h 3"/>
                  <a:gd name="T6" fmla="*/ 1 w 3"/>
                  <a:gd name="T7" fmla="*/ 3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0"/>
                      <a:pt x="1" y="0"/>
                      <a:pt x="2" y="0"/>
                    </a:cubicBezTo>
                    <a:cubicBezTo>
                      <a:pt x="2" y="0"/>
                      <a:pt x="3" y="1"/>
                      <a:pt x="3" y="1"/>
                    </a:cubicBezTo>
                    <a:cubicBezTo>
                      <a:pt x="3" y="2"/>
                      <a:pt x="2" y="3"/>
                      <a:pt x="1" y="3"/>
                    </a:cubicBezTo>
                    <a:cubicBezTo>
                      <a:pt x="1" y="3"/>
                      <a:pt x="0" y="2"/>
                      <a:pt x="0" y="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41" name="Oval 718"/>
              <p:cNvSpPr>
                <a:spLocks noChangeArrowheads="1"/>
              </p:cNvSpPr>
              <p:nvPr/>
            </p:nvSpPr>
            <p:spPr bwMode="auto">
              <a:xfrm>
                <a:off x="3355" y="2131"/>
                <a:ext cx="10" cy="10"/>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42" name="Freeform 719"/>
              <p:cNvSpPr>
                <a:spLocks/>
              </p:cNvSpPr>
              <p:nvPr/>
            </p:nvSpPr>
            <p:spPr bwMode="auto">
              <a:xfrm>
                <a:off x="3432" y="2123"/>
                <a:ext cx="28" cy="90"/>
              </a:xfrm>
              <a:custGeom>
                <a:avLst/>
                <a:gdLst>
                  <a:gd name="T0" fmla="*/ 0 w 11"/>
                  <a:gd name="T1" fmla="*/ 34 h 34"/>
                  <a:gd name="T2" fmla="*/ 11 w 11"/>
                  <a:gd name="T3" fmla="*/ 19 h 34"/>
                  <a:gd name="T4" fmla="*/ 10 w 11"/>
                  <a:gd name="T5" fmla="*/ 10 h 34"/>
                  <a:gd name="T6" fmla="*/ 8 w 11"/>
                  <a:gd name="T7" fmla="*/ 0 h 34"/>
                  <a:gd name="T8" fmla="*/ 9 w 11"/>
                  <a:gd name="T9" fmla="*/ 20 h 34"/>
                  <a:gd name="T10" fmla="*/ 0 w 11"/>
                  <a:gd name="T11" fmla="*/ 33 h 34"/>
                </a:gdLst>
                <a:ahLst/>
                <a:cxnLst>
                  <a:cxn ang="0">
                    <a:pos x="T0" y="T1"/>
                  </a:cxn>
                  <a:cxn ang="0">
                    <a:pos x="T2" y="T3"/>
                  </a:cxn>
                  <a:cxn ang="0">
                    <a:pos x="T4" y="T5"/>
                  </a:cxn>
                  <a:cxn ang="0">
                    <a:pos x="T6" y="T7"/>
                  </a:cxn>
                  <a:cxn ang="0">
                    <a:pos x="T8" y="T9"/>
                  </a:cxn>
                  <a:cxn ang="0">
                    <a:pos x="T10" y="T11"/>
                  </a:cxn>
                </a:cxnLst>
                <a:rect l="0" t="0" r="r" b="b"/>
                <a:pathLst>
                  <a:path w="11" h="34">
                    <a:moveTo>
                      <a:pt x="0" y="34"/>
                    </a:moveTo>
                    <a:cubicBezTo>
                      <a:pt x="7" y="32"/>
                      <a:pt x="10" y="26"/>
                      <a:pt x="11" y="19"/>
                    </a:cubicBezTo>
                    <a:cubicBezTo>
                      <a:pt x="11" y="16"/>
                      <a:pt x="11" y="13"/>
                      <a:pt x="10" y="10"/>
                    </a:cubicBezTo>
                    <a:cubicBezTo>
                      <a:pt x="10" y="7"/>
                      <a:pt x="9" y="2"/>
                      <a:pt x="8" y="0"/>
                    </a:cubicBezTo>
                    <a:cubicBezTo>
                      <a:pt x="8" y="7"/>
                      <a:pt x="10" y="13"/>
                      <a:pt x="9" y="20"/>
                    </a:cubicBezTo>
                    <a:cubicBezTo>
                      <a:pt x="8" y="25"/>
                      <a:pt x="6" y="32"/>
                      <a:pt x="0" y="33"/>
                    </a:cubicBezTo>
                  </a:path>
                </a:pathLst>
              </a:custGeom>
              <a:solidFill>
                <a:srgbClr val="FFB01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43" name="Freeform 720"/>
              <p:cNvSpPr>
                <a:spLocks/>
              </p:cNvSpPr>
              <p:nvPr/>
            </p:nvSpPr>
            <p:spPr bwMode="auto">
              <a:xfrm>
                <a:off x="3320" y="2035"/>
                <a:ext cx="40" cy="120"/>
              </a:xfrm>
              <a:custGeom>
                <a:avLst/>
                <a:gdLst>
                  <a:gd name="T0" fmla="*/ 16 w 16"/>
                  <a:gd name="T1" fmla="*/ 0 h 45"/>
                  <a:gd name="T2" fmla="*/ 2 w 16"/>
                  <a:gd name="T3" fmla="*/ 14 h 45"/>
                  <a:gd name="T4" fmla="*/ 1 w 16"/>
                  <a:gd name="T5" fmla="*/ 26 h 45"/>
                  <a:gd name="T6" fmla="*/ 3 w 16"/>
                  <a:gd name="T7" fmla="*/ 39 h 45"/>
                  <a:gd name="T8" fmla="*/ 4 w 16"/>
                  <a:gd name="T9" fmla="*/ 45 h 45"/>
                  <a:gd name="T10" fmla="*/ 4 w 16"/>
                  <a:gd name="T11" fmla="*/ 27 h 45"/>
                  <a:gd name="T12" fmla="*/ 6 w 16"/>
                  <a:gd name="T13" fmla="*/ 16 h 45"/>
                  <a:gd name="T14" fmla="*/ 9 w 16"/>
                  <a:gd name="T15" fmla="*/ 7 h 45"/>
                  <a:gd name="T16" fmla="*/ 16 w 16"/>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45">
                    <a:moveTo>
                      <a:pt x="16" y="0"/>
                    </a:moveTo>
                    <a:cubicBezTo>
                      <a:pt x="11" y="1"/>
                      <a:pt x="4" y="8"/>
                      <a:pt x="2" y="14"/>
                    </a:cubicBezTo>
                    <a:cubicBezTo>
                      <a:pt x="1" y="17"/>
                      <a:pt x="0" y="22"/>
                      <a:pt x="1" y="26"/>
                    </a:cubicBezTo>
                    <a:cubicBezTo>
                      <a:pt x="2" y="29"/>
                      <a:pt x="2" y="36"/>
                      <a:pt x="3" y="39"/>
                    </a:cubicBezTo>
                    <a:cubicBezTo>
                      <a:pt x="3" y="41"/>
                      <a:pt x="3" y="43"/>
                      <a:pt x="4" y="45"/>
                    </a:cubicBezTo>
                    <a:cubicBezTo>
                      <a:pt x="4" y="41"/>
                      <a:pt x="4" y="30"/>
                      <a:pt x="4" y="27"/>
                    </a:cubicBezTo>
                    <a:cubicBezTo>
                      <a:pt x="4" y="22"/>
                      <a:pt x="5" y="20"/>
                      <a:pt x="6" y="16"/>
                    </a:cubicBezTo>
                    <a:cubicBezTo>
                      <a:pt x="7" y="13"/>
                      <a:pt x="7" y="10"/>
                      <a:pt x="9" y="7"/>
                    </a:cubicBezTo>
                    <a:cubicBezTo>
                      <a:pt x="10" y="6"/>
                      <a:pt x="13" y="2"/>
                      <a:pt x="16" y="0"/>
                    </a:cubicBezTo>
                  </a:path>
                </a:pathLst>
              </a:custGeom>
              <a:solidFill>
                <a:srgbClr val="FFF6E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sp>
            <p:nvSpPr>
              <p:cNvPr id="44" name="Freeform 721"/>
              <p:cNvSpPr>
                <a:spLocks/>
              </p:cNvSpPr>
              <p:nvPr/>
            </p:nvSpPr>
            <p:spPr bwMode="auto">
              <a:xfrm>
                <a:off x="3322" y="2048"/>
                <a:ext cx="18" cy="51"/>
              </a:xfrm>
              <a:custGeom>
                <a:avLst/>
                <a:gdLst>
                  <a:gd name="T0" fmla="*/ 7 w 7"/>
                  <a:gd name="T1" fmla="*/ 0 h 19"/>
                  <a:gd name="T2" fmla="*/ 0 w 7"/>
                  <a:gd name="T3" fmla="*/ 19 h 19"/>
                </a:gdLst>
                <a:ahLst/>
                <a:cxnLst>
                  <a:cxn ang="0">
                    <a:pos x="T0" y="T1"/>
                  </a:cxn>
                  <a:cxn ang="0">
                    <a:pos x="T2" y="T3"/>
                  </a:cxn>
                </a:cxnLst>
                <a:rect l="0" t="0" r="r" b="b"/>
                <a:pathLst>
                  <a:path w="7" h="19">
                    <a:moveTo>
                      <a:pt x="7" y="0"/>
                    </a:moveTo>
                    <a:cubicBezTo>
                      <a:pt x="2" y="3"/>
                      <a:pt x="0" y="13"/>
                      <a:pt x="0" y="19"/>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
                  <a:solidFill>
                    <a:srgbClr val="547C42"/>
                  </a:solidFill>
                </a:endParaRPr>
              </a:p>
            </p:txBody>
          </p:sp>
        </p:grpSp>
        <p:sp>
          <p:nvSpPr>
            <p:cNvPr id="19" name="Line 722"/>
            <p:cNvSpPr>
              <a:spLocks noChangeShapeType="1"/>
            </p:cNvSpPr>
            <p:nvPr/>
          </p:nvSpPr>
          <p:spPr bwMode="auto">
            <a:xfrm rot="1420925">
              <a:off x="2014538" y="2800350"/>
              <a:ext cx="641350" cy="800100"/>
            </a:xfrm>
            <a:prstGeom prst="line">
              <a:avLst/>
            </a:prstGeom>
            <a:noFill/>
            <a:ln w="12700">
              <a:solidFill>
                <a:schemeClr val="bg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s-ES">
                <a:solidFill>
                  <a:srgbClr val="547C42"/>
                </a:solidFill>
              </a:endParaRPr>
            </a:p>
          </p:txBody>
        </p:sp>
        <p:sp>
          <p:nvSpPr>
            <p:cNvPr id="20" name="Line 723"/>
            <p:cNvSpPr>
              <a:spLocks noChangeShapeType="1"/>
            </p:cNvSpPr>
            <p:nvPr/>
          </p:nvSpPr>
          <p:spPr bwMode="auto">
            <a:xfrm rot="1420925">
              <a:off x="4816475" y="3967163"/>
              <a:ext cx="565150" cy="571500"/>
            </a:xfrm>
            <a:prstGeom prst="line">
              <a:avLst/>
            </a:prstGeom>
            <a:noFill/>
            <a:ln w="12700">
              <a:solidFill>
                <a:schemeClr val="bg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s-ES">
                <a:solidFill>
                  <a:srgbClr val="547C42"/>
                </a:solidFill>
              </a:endParaRPr>
            </a:p>
          </p:txBody>
        </p:sp>
        <p:sp>
          <p:nvSpPr>
            <p:cNvPr id="21" name="Text Box 724"/>
            <p:cNvSpPr txBox="1">
              <a:spLocks noChangeArrowheads="1"/>
            </p:cNvSpPr>
            <p:nvPr/>
          </p:nvSpPr>
          <p:spPr bwMode="auto">
            <a:xfrm>
              <a:off x="1238250" y="1651000"/>
              <a:ext cx="1110600" cy="2743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sz="1200" b="1" dirty="0" err="1">
                  <a:solidFill>
                    <a:srgbClr val="004586"/>
                  </a:solidFill>
                </a:rPr>
                <a:t>Endosteal</a:t>
              </a:r>
              <a:r>
                <a:rPr lang="fr-FR" sz="1200" b="1" dirty="0">
                  <a:solidFill>
                    <a:srgbClr val="004586"/>
                  </a:solidFill>
                </a:rPr>
                <a:t> sinus</a:t>
              </a:r>
            </a:p>
          </p:txBody>
        </p:sp>
        <p:sp>
          <p:nvSpPr>
            <p:cNvPr id="22" name="Text Box 725"/>
            <p:cNvSpPr txBox="1">
              <a:spLocks noChangeArrowheads="1"/>
            </p:cNvSpPr>
            <p:nvPr/>
          </p:nvSpPr>
          <p:spPr bwMode="auto">
            <a:xfrm>
              <a:off x="1847850" y="2049463"/>
              <a:ext cx="789783" cy="2743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sz="1200" b="1" dirty="0">
                  <a:solidFill>
                    <a:srgbClr val="004586"/>
                  </a:solidFill>
                  <a:latin typeface="+mj-lt"/>
                </a:rPr>
                <a:t>Monocyte</a:t>
              </a:r>
            </a:p>
          </p:txBody>
        </p:sp>
        <p:sp>
          <p:nvSpPr>
            <p:cNvPr id="23" name="Text Box 726"/>
            <p:cNvSpPr txBox="1">
              <a:spLocks noChangeArrowheads="1"/>
            </p:cNvSpPr>
            <p:nvPr/>
          </p:nvSpPr>
          <p:spPr bwMode="auto">
            <a:xfrm>
              <a:off x="585788" y="2735263"/>
              <a:ext cx="1028423" cy="2743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sz="1200" b="1" dirty="0" err="1">
                  <a:solidFill>
                    <a:srgbClr val="004586"/>
                  </a:solidFill>
                </a:rPr>
                <a:t>Pre-osteoclast</a:t>
              </a:r>
              <a:endParaRPr lang="fr-FR" sz="1200" b="1" dirty="0">
                <a:solidFill>
                  <a:srgbClr val="004586"/>
                </a:solidFill>
              </a:endParaRPr>
            </a:p>
          </p:txBody>
        </p:sp>
        <p:sp>
          <p:nvSpPr>
            <p:cNvPr id="24" name="Text Box 727"/>
            <p:cNvSpPr txBox="1">
              <a:spLocks noChangeArrowheads="1"/>
            </p:cNvSpPr>
            <p:nvPr/>
          </p:nvSpPr>
          <p:spPr bwMode="auto">
            <a:xfrm>
              <a:off x="136525" y="4165600"/>
              <a:ext cx="780315" cy="2743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sz="1200" b="1" dirty="0" err="1">
                  <a:solidFill>
                    <a:srgbClr val="004586"/>
                  </a:solidFill>
                  <a:latin typeface="+mj-lt"/>
                </a:rPr>
                <a:t>Osteocyte</a:t>
              </a:r>
              <a:endParaRPr lang="fr-FR" sz="1200" b="1" dirty="0">
                <a:solidFill>
                  <a:srgbClr val="004586"/>
                </a:solidFill>
                <a:latin typeface="+mj-lt"/>
              </a:endParaRPr>
            </a:p>
          </p:txBody>
        </p:sp>
        <p:sp>
          <p:nvSpPr>
            <p:cNvPr id="25" name="Text Box 728"/>
            <p:cNvSpPr txBox="1">
              <a:spLocks noChangeArrowheads="1"/>
            </p:cNvSpPr>
            <p:nvPr/>
          </p:nvSpPr>
          <p:spPr bwMode="auto">
            <a:xfrm>
              <a:off x="2484438" y="3708400"/>
              <a:ext cx="803985" cy="2743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sz="1200" b="1" dirty="0" err="1">
                  <a:solidFill>
                    <a:srgbClr val="004586"/>
                  </a:solidFill>
                  <a:latin typeface="+mj-lt"/>
                </a:rPr>
                <a:t>Osteoclast</a:t>
              </a:r>
              <a:endParaRPr lang="fr-FR" sz="1200" b="1" dirty="0">
                <a:solidFill>
                  <a:srgbClr val="004586"/>
                </a:solidFill>
                <a:latin typeface="+mj-lt"/>
              </a:endParaRPr>
            </a:p>
          </p:txBody>
        </p:sp>
        <p:sp>
          <p:nvSpPr>
            <p:cNvPr id="26" name="Text Box 729"/>
            <p:cNvSpPr txBox="1">
              <a:spLocks noChangeArrowheads="1"/>
            </p:cNvSpPr>
            <p:nvPr/>
          </p:nvSpPr>
          <p:spPr bwMode="auto">
            <a:xfrm>
              <a:off x="3417888" y="4241800"/>
              <a:ext cx="933136" cy="2743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sz="1200" b="1" dirty="0">
                  <a:solidFill>
                    <a:srgbClr val="004586"/>
                  </a:solidFill>
                  <a:latin typeface="+mj-lt"/>
                </a:rPr>
                <a:t>Macrophage</a:t>
              </a:r>
            </a:p>
          </p:txBody>
        </p:sp>
        <p:sp>
          <p:nvSpPr>
            <p:cNvPr id="27" name="Text Box 730"/>
            <p:cNvSpPr txBox="1">
              <a:spLocks noChangeArrowheads="1"/>
            </p:cNvSpPr>
            <p:nvPr/>
          </p:nvSpPr>
          <p:spPr bwMode="auto">
            <a:xfrm>
              <a:off x="5170488" y="3022600"/>
              <a:ext cx="1046630" cy="2743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sz="1200" b="1" dirty="0" err="1">
                  <a:solidFill>
                    <a:srgbClr val="004586"/>
                  </a:solidFill>
                  <a:latin typeface="+mj-lt"/>
                </a:rPr>
                <a:t>Pre-osteoblast</a:t>
              </a:r>
              <a:endParaRPr lang="fr-FR" sz="1200" b="1" dirty="0">
                <a:solidFill>
                  <a:srgbClr val="004586"/>
                </a:solidFill>
                <a:latin typeface="+mj-lt"/>
              </a:endParaRPr>
            </a:p>
          </p:txBody>
        </p:sp>
        <p:sp>
          <p:nvSpPr>
            <p:cNvPr id="28" name="Text Box 731"/>
            <p:cNvSpPr txBox="1">
              <a:spLocks noChangeArrowheads="1"/>
            </p:cNvSpPr>
            <p:nvPr/>
          </p:nvSpPr>
          <p:spPr bwMode="auto">
            <a:xfrm>
              <a:off x="5322888" y="4241800"/>
              <a:ext cx="822192" cy="2743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sz="1200" b="1" dirty="0" err="1">
                  <a:solidFill>
                    <a:srgbClr val="004586"/>
                  </a:solidFill>
                  <a:latin typeface="+mj-lt"/>
                </a:rPr>
                <a:t>Osteoblast</a:t>
              </a:r>
              <a:endParaRPr lang="fr-FR" sz="1200" b="1" dirty="0">
                <a:solidFill>
                  <a:srgbClr val="004586"/>
                </a:solidFill>
                <a:latin typeface="+mj-lt"/>
              </a:endParaRPr>
            </a:p>
          </p:txBody>
        </p:sp>
        <p:sp>
          <p:nvSpPr>
            <p:cNvPr id="29" name="Text Box 732"/>
            <p:cNvSpPr txBox="1">
              <a:spLocks noChangeArrowheads="1"/>
            </p:cNvSpPr>
            <p:nvPr/>
          </p:nvSpPr>
          <p:spPr bwMode="auto">
            <a:xfrm>
              <a:off x="6770687" y="4241800"/>
              <a:ext cx="1151930" cy="2743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sz="1200" b="1" dirty="0" err="1">
                  <a:solidFill>
                    <a:srgbClr val="004586"/>
                  </a:solidFill>
                  <a:latin typeface="+mj-lt"/>
                </a:rPr>
                <a:t>Bone-lining</a:t>
              </a:r>
              <a:r>
                <a:rPr lang="fr-FR" sz="1200" b="1" dirty="0">
                  <a:solidFill>
                    <a:srgbClr val="004586"/>
                  </a:solidFill>
                  <a:latin typeface="Arial" charset="0"/>
                </a:rPr>
                <a:t> </a:t>
              </a:r>
              <a:r>
                <a:rPr lang="fr-FR" sz="1200" b="1" dirty="0" err="1">
                  <a:solidFill>
                    <a:srgbClr val="004586"/>
                  </a:solidFill>
                  <a:latin typeface="+mj-lt"/>
                </a:rPr>
                <a:t>cell</a:t>
              </a:r>
              <a:endParaRPr lang="fr-FR" sz="1200" b="1" dirty="0">
                <a:solidFill>
                  <a:srgbClr val="004586"/>
                </a:solidFill>
                <a:latin typeface="+mj-lt"/>
              </a:endParaRPr>
            </a:p>
          </p:txBody>
        </p:sp>
        <p:sp>
          <p:nvSpPr>
            <p:cNvPr id="30" name="Text Box 733"/>
            <p:cNvSpPr txBox="1">
              <a:spLocks noChangeArrowheads="1"/>
            </p:cNvSpPr>
            <p:nvPr/>
          </p:nvSpPr>
          <p:spPr bwMode="auto">
            <a:xfrm>
              <a:off x="8113713" y="4699000"/>
              <a:ext cx="644789" cy="2743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sz="1200" b="1" dirty="0" err="1">
                  <a:solidFill>
                    <a:srgbClr val="004586"/>
                  </a:solidFill>
                  <a:latin typeface="+mj-lt"/>
                </a:rPr>
                <a:t>Osteoid</a:t>
              </a:r>
              <a:endParaRPr lang="fr-FR" sz="1200" b="1" dirty="0">
                <a:solidFill>
                  <a:srgbClr val="004586"/>
                </a:solidFill>
                <a:latin typeface="+mj-lt"/>
              </a:endParaRPr>
            </a:p>
          </p:txBody>
        </p:sp>
        <p:sp>
          <p:nvSpPr>
            <p:cNvPr id="31" name="Text Box 734"/>
            <p:cNvSpPr txBox="1">
              <a:spLocks noChangeArrowheads="1"/>
            </p:cNvSpPr>
            <p:nvPr/>
          </p:nvSpPr>
          <p:spPr bwMode="auto">
            <a:xfrm>
              <a:off x="8113713" y="5232400"/>
              <a:ext cx="794638" cy="2743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sz="1200" b="1" dirty="0">
                  <a:solidFill>
                    <a:srgbClr val="004586"/>
                  </a:solidFill>
                  <a:latin typeface="+mj-lt"/>
                </a:rPr>
                <a:t>New </a:t>
              </a:r>
              <a:r>
                <a:rPr lang="fr-FR" sz="1200" b="1" dirty="0" err="1">
                  <a:solidFill>
                    <a:srgbClr val="004586"/>
                  </a:solidFill>
                  <a:latin typeface="+mj-lt"/>
                </a:rPr>
                <a:t>bone</a:t>
              </a:r>
              <a:endParaRPr lang="fr-FR" sz="1200" b="1" dirty="0">
                <a:solidFill>
                  <a:srgbClr val="004586"/>
                </a:solidFill>
                <a:latin typeface="+mj-lt"/>
              </a:endParaRPr>
            </a:p>
          </p:txBody>
        </p:sp>
        <p:sp>
          <p:nvSpPr>
            <p:cNvPr id="32" name="Text Box 735"/>
            <p:cNvSpPr txBox="1">
              <a:spLocks noChangeArrowheads="1"/>
            </p:cNvSpPr>
            <p:nvPr/>
          </p:nvSpPr>
          <p:spPr bwMode="auto">
            <a:xfrm>
              <a:off x="8113713" y="5765800"/>
              <a:ext cx="731640" cy="2743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sz="1200" b="1" dirty="0">
                  <a:solidFill>
                    <a:srgbClr val="004586"/>
                  </a:solidFill>
                  <a:latin typeface="+mj-lt"/>
                </a:rPr>
                <a:t>Old </a:t>
              </a:r>
              <a:r>
                <a:rPr lang="fr-FR" sz="1200" b="1" dirty="0" err="1">
                  <a:solidFill>
                    <a:srgbClr val="004586"/>
                  </a:solidFill>
                  <a:latin typeface="+mj-lt"/>
                </a:rPr>
                <a:t>bone</a:t>
              </a:r>
              <a:endParaRPr lang="fr-FR" sz="1200" b="1" dirty="0">
                <a:solidFill>
                  <a:srgbClr val="004586"/>
                </a:solidFill>
                <a:latin typeface="+mj-lt"/>
              </a:endParaRPr>
            </a:p>
          </p:txBody>
        </p:sp>
      </p:grpSp>
      <p:sp>
        <p:nvSpPr>
          <p:cNvPr id="738" name="Flecha abajo 737"/>
          <p:cNvSpPr/>
          <p:nvPr/>
        </p:nvSpPr>
        <p:spPr>
          <a:xfrm rot="2522183">
            <a:off x="10752322" y="2907960"/>
            <a:ext cx="720080" cy="1554987"/>
          </a:xfrm>
          <a:prstGeom prst="downArrow">
            <a:avLst/>
          </a:prstGeom>
          <a:solidFill>
            <a:srgbClr val="C0000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746570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Marcador de contenido 3"/>
          <p:cNvSpPr>
            <a:spLocks noGrp="1"/>
          </p:cNvSpPr>
          <p:nvPr>
            <p:ph idx="10"/>
          </p:nvPr>
        </p:nvSpPr>
        <p:spPr>
          <a:xfrm>
            <a:off x="1" y="1015674"/>
            <a:ext cx="4151784" cy="4645574"/>
          </a:xfrm>
        </p:spPr>
        <p:txBody>
          <a:bodyPr/>
          <a:lstStyle/>
          <a:p>
            <a:r>
              <a:rPr lang="en-US" i="1" dirty="0"/>
              <a:t>Among men and women, </a:t>
            </a:r>
            <a:r>
              <a:rPr lang="en-US" i="1" dirty="0">
                <a:solidFill>
                  <a:srgbClr val="C00000"/>
                </a:solidFill>
              </a:rPr>
              <a:t>25(OH)D status appears to be the dominant predictor of BMD relative to calcium intake</a:t>
            </a:r>
            <a:r>
              <a:rPr lang="en-US" i="1" dirty="0"/>
              <a:t>. Only women with 25(OH)D concentrations below 50 </a:t>
            </a:r>
            <a:r>
              <a:rPr lang="en-US" i="1" dirty="0" err="1"/>
              <a:t>nmol</a:t>
            </a:r>
            <a:r>
              <a:rPr lang="en-US" i="1" dirty="0"/>
              <a:t>/l appear to benefit from a higher calcium intake.</a:t>
            </a:r>
            <a:endParaRPr lang="es-ES" i="1" dirty="0"/>
          </a:p>
          <a:p>
            <a:endParaRPr lang="es-ES" dirty="0"/>
          </a:p>
        </p:txBody>
      </p:sp>
      <p:sp>
        <p:nvSpPr>
          <p:cNvPr id="5" name="Marcador de texto 4"/>
          <p:cNvSpPr>
            <a:spLocks noGrp="1"/>
          </p:cNvSpPr>
          <p:nvPr>
            <p:ph type="body" sz="quarter" idx="12"/>
          </p:nvPr>
        </p:nvSpPr>
        <p:spPr>
          <a:xfrm>
            <a:off x="-43" y="5942150"/>
            <a:ext cx="11582443" cy="295162"/>
          </a:xfrm>
        </p:spPr>
        <p:txBody>
          <a:bodyPr>
            <a:normAutofit/>
          </a:bodyPr>
          <a:lstStyle/>
          <a:p>
            <a:r>
              <a:rPr lang="es-ES" sz="1200" dirty="0" err="1">
                <a:cs typeface="Lucida Sans Unicode" pitchFamily="34" charset="0"/>
              </a:rPr>
              <a:t>Bishoff</a:t>
            </a:r>
            <a:r>
              <a:rPr lang="es-ES" sz="1200" dirty="0">
                <a:cs typeface="Lucida Sans Unicode" pitchFamily="34" charset="0"/>
              </a:rPr>
              <a:t>-Ferrari y cols. JBMR 2009 (DOI): 10.1359/JBMR.</a:t>
            </a:r>
            <a:r>
              <a:rPr lang="es-ES" sz="1200" dirty="0" smtClean="0">
                <a:cs typeface="Lucida Sans Unicode" pitchFamily="34" charset="0"/>
              </a:rPr>
              <a:t>081242</a:t>
            </a:r>
            <a:endParaRPr lang="es-ES" sz="1200" dirty="0">
              <a:cs typeface="Lucida Sans Unicode" pitchFamily="34" charset="0"/>
            </a:endParaRPr>
          </a:p>
        </p:txBody>
      </p:sp>
      <p:sp>
        <p:nvSpPr>
          <p:cNvPr id="2" name="1 Título"/>
          <p:cNvSpPr>
            <a:spLocks noGrp="1"/>
          </p:cNvSpPr>
          <p:nvPr>
            <p:ph type="title"/>
          </p:nvPr>
        </p:nvSpPr>
        <p:spPr/>
        <p:txBody>
          <a:bodyPr anchor="ctr">
            <a:noAutofit/>
          </a:bodyPr>
          <a:lstStyle/>
          <a:p>
            <a:pPr eaLnBrk="1" hangingPunct="1">
              <a:defRPr/>
            </a:pPr>
            <a:r>
              <a:rPr lang="es-ES" sz="2800" dirty="0"/>
              <a:t>Influencia </a:t>
            </a:r>
            <a:r>
              <a:rPr lang="es-ES" sz="2800" dirty="0" smtClean="0"/>
              <a:t>de </a:t>
            </a:r>
            <a:r>
              <a:rPr lang="es-ES" sz="2800" dirty="0"/>
              <a:t>vitamina D en la DMO en función de la ingesta de calcio</a:t>
            </a:r>
          </a:p>
        </p:txBody>
      </p:sp>
      <p:pic>
        <p:nvPicPr>
          <p:cNvPr id="481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7808" y="764704"/>
            <a:ext cx="6902310" cy="52018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ángulo redondeado 2"/>
          <p:cNvSpPr/>
          <p:nvPr/>
        </p:nvSpPr>
        <p:spPr>
          <a:xfrm>
            <a:off x="5216522" y="2708920"/>
            <a:ext cx="1599558" cy="3096344"/>
          </a:xfrm>
          <a:prstGeom prst="round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66927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par>
                          <p:cTn id="10" fill="hold">
                            <p:stCondLst>
                              <p:cond delay="1000"/>
                            </p:stCondLst>
                            <p:childTnLst>
                              <p:par>
                                <p:cTn id="11" presetID="9"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texto 7"/>
          <p:cNvSpPr>
            <a:spLocks noGrp="1"/>
          </p:cNvSpPr>
          <p:nvPr>
            <p:ph type="body" sz="quarter" idx="12"/>
          </p:nvPr>
        </p:nvSpPr>
        <p:spPr>
          <a:xfrm>
            <a:off x="479376" y="5798134"/>
            <a:ext cx="11582443" cy="295162"/>
          </a:xfrm>
        </p:spPr>
        <p:txBody>
          <a:bodyPr>
            <a:normAutofit/>
          </a:bodyPr>
          <a:lstStyle/>
          <a:p>
            <a:r>
              <a:rPr lang="en-GB" sz="1200" dirty="0" smtClean="0"/>
              <a:t>Ian </a:t>
            </a:r>
            <a:r>
              <a:rPr lang="en-GB" sz="1200" dirty="0"/>
              <a:t>R </a:t>
            </a:r>
            <a:r>
              <a:rPr lang="en-GB" sz="1200" dirty="0" smtClean="0"/>
              <a:t>Reid et al.  </a:t>
            </a:r>
            <a:r>
              <a:rPr lang="en-GB" sz="1200" dirty="0" err="1"/>
              <a:t>www.thelancet.com</a:t>
            </a:r>
            <a:r>
              <a:rPr lang="en-GB" sz="1200" dirty="0"/>
              <a:t> </a:t>
            </a:r>
            <a:r>
              <a:rPr lang="en-GB" sz="1200" b="1" dirty="0"/>
              <a:t>Vol383 January11,2014 </a:t>
            </a:r>
            <a:endParaRPr lang="en-GB" sz="1200" dirty="0"/>
          </a:p>
          <a:p>
            <a:endParaRPr lang="en-GB" dirty="0"/>
          </a:p>
        </p:txBody>
      </p:sp>
      <p:sp>
        <p:nvSpPr>
          <p:cNvPr id="9" name="Marcador de contenido 8"/>
          <p:cNvSpPr>
            <a:spLocks noGrp="1"/>
          </p:cNvSpPr>
          <p:nvPr>
            <p:ph idx="13"/>
          </p:nvPr>
        </p:nvSpPr>
        <p:spPr>
          <a:xfrm>
            <a:off x="6456040" y="3068960"/>
            <a:ext cx="5112568" cy="2808312"/>
          </a:xfrm>
        </p:spPr>
        <p:txBody>
          <a:bodyPr>
            <a:normAutofit lnSpcReduction="10000"/>
          </a:bodyPr>
          <a:lstStyle/>
          <a:p>
            <a:r>
              <a:rPr lang="en-GB" sz="2000" i="1" dirty="0"/>
              <a:t>Results of our meta-analysis showed a small benefit at the femoral neck (weighted mean difference 0·8%, 95% CI 0·2–1·4) with heterogeneity among trials (I2=67%, p&lt;0·00027).</a:t>
            </a:r>
          </a:p>
          <a:p>
            <a:r>
              <a:rPr lang="en-GB" sz="2000" i="1" dirty="0"/>
              <a:t>No effect at any other site was reported, including the total hip. We recorded a bias toward positive results at the femoral neck and total hip.</a:t>
            </a:r>
          </a:p>
          <a:p>
            <a:endParaRPr lang="es-ES" sz="2000" dirty="0"/>
          </a:p>
        </p:txBody>
      </p:sp>
      <p:sp>
        <p:nvSpPr>
          <p:cNvPr id="2" name="Título 1"/>
          <p:cNvSpPr>
            <a:spLocks noGrp="1"/>
          </p:cNvSpPr>
          <p:nvPr>
            <p:ph type="title"/>
          </p:nvPr>
        </p:nvSpPr>
        <p:spPr/>
        <p:txBody>
          <a:bodyPr>
            <a:normAutofit/>
          </a:bodyPr>
          <a:lstStyle/>
          <a:p>
            <a:r>
              <a:rPr lang="en-GB" dirty="0" err="1" smtClean="0"/>
              <a:t>Suplemento</a:t>
            </a:r>
            <a:r>
              <a:rPr lang="en-GB" dirty="0" smtClean="0"/>
              <a:t> </a:t>
            </a:r>
            <a:r>
              <a:rPr lang="en-GB" dirty="0" err="1"/>
              <a:t>v</a:t>
            </a:r>
            <a:r>
              <a:rPr lang="en-GB" dirty="0" err="1" smtClean="0"/>
              <a:t>itamina</a:t>
            </a:r>
            <a:r>
              <a:rPr lang="en-GB" dirty="0" smtClean="0"/>
              <a:t> D y DMO. </a:t>
            </a:r>
            <a:r>
              <a:rPr lang="en-GB" dirty="0" err="1" smtClean="0"/>
              <a:t>Ausencia</a:t>
            </a:r>
            <a:r>
              <a:rPr lang="en-GB" dirty="0" smtClean="0"/>
              <a:t> de </a:t>
            </a:r>
            <a:r>
              <a:rPr lang="en-GB" dirty="0" err="1" smtClean="0"/>
              <a:t>efecto</a:t>
            </a:r>
            <a:endParaRPr lang="en-GB" dirty="0"/>
          </a:p>
        </p:txBody>
      </p:sp>
      <p:pic>
        <p:nvPicPr>
          <p:cNvPr id="4" name="Imagen 3" descr="Captura de pantalla 2015-11-09 a las 12.11.00.png"/>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839416" y="888349"/>
            <a:ext cx="4968552" cy="5375675"/>
          </a:xfrm>
          <a:prstGeom prst="rect">
            <a:avLst/>
          </a:prstGeom>
        </p:spPr>
      </p:pic>
      <p:pic>
        <p:nvPicPr>
          <p:cNvPr id="5" name="Imagen 4" descr="Captura de pantalla 2015-11-09 a las 12.11.18.png"/>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7824192" y="836713"/>
            <a:ext cx="2944248" cy="1922201"/>
          </a:xfrm>
          <a:prstGeom prst="rect">
            <a:avLst/>
          </a:prstGeom>
        </p:spPr>
      </p:pic>
      <p:sp>
        <p:nvSpPr>
          <p:cNvPr id="6" name="CuadroTexto 5"/>
          <p:cNvSpPr txBox="1"/>
          <p:nvPr/>
        </p:nvSpPr>
        <p:spPr>
          <a:xfrm>
            <a:off x="3431704" y="6434752"/>
            <a:ext cx="184666" cy="415498"/>
          </a:xfrm>
          <a:prstGeom prst="rect">
            <a:avLst/>
          </a:prstGeom>
          <a:noFill/>
        </p:spPr>
        <p:txBody>
          <a:bodyPr wrap="none" rtlCol="0">
            <a:spAutoFit/>
          </a:bodyPr>
          <a:lstStyle/>
          <a:p>
            <a:endParaRPr lang="en-GB" sz="1050" dirty="0"/>
          </a:p>
          <a:p>
            <a:endParaRPr lang="en-GB" sz="1050" dirty="0"/>
          </a:p>
        </p:txBody>
      </p:sp>
    </p:spTree>
    <p:extLst>
      <p:ext uri="{BB962C8B-B14F-4D97-AF65-F5344CB8AC3E}">
        <p14:creationId xmlns:p14="http://schemas.microsoft.com/office/powerpoint/2010/main" val="892723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sz="quarter" idx="12"/>
          </p:nvPr>
        </p:nvSpPr>
        <p:spPr>
          <a:xfrm>
            <a:off x="-43" y="5878181"/>
            <a:ext cx="11582443" cy="295162"/>
          </a:xfrm>
        </p:spPr>
        <p:txBody>
          <a:bodyPr>
            <a:normAutofit lnSpcReduction="10000"/>
          </a:bodyPr>
          <a:lstStyle/>
          <a:p>
            <a:r>
              <a:rPr lang="en-US" dirty="0" smtClean="0"/>
              <a:t>Bischoff-Ferrari HA et al. JBMR 2004                                                       Ceglia L and Dawson-Hughes et al. Journal of Molecular Histology 2010 </a:t>
            </a:r>
          </a:p>
          <a:p>
            <a:endParaRPr lang="en-US" dirty="0" smtClean="0"/>
          </a:p>
          <a:p>
            <a:endParaRPr lang="en-GB" dirty="0"/>
          </a:p>
        </p:txBody>
      </p:sp>
      <p:sp>
        <p:nvSpPr>
          <p:cNvPr id="12" name="Marcador de contenido 11"/>
          <p:cNvSpPr>
            <a:spLocks noGrp="1"/>
          </p:cNvSpPr>
          <p:nvPr>
            <p:ph idx="13"/>
          </p:nvPr>
        </p:nvSpPr>
        <p:spPr>
          <a:xfrm>
            <a:off x="6399832" y="4221088"/>
            <a:ext cx="5384800" cy="4645574"/>
          </a:xfrm>
        </p:spPr>
        <p:txBody>
          <a:bodyPr/>
          <a:lstStyle/>
          <a:p>
            <a:r>
              <a:rPr lang="en-US" dirty="0" smtClean="0">
                <a:solidFill>
                  <a:srgbClr val="C00000"/>
                </a:solidFill>
              </a:rPr>
              <a:t>Number of VDRs in muscle decrease with age.</a:t>
            </a:r>
          </a:p>
          <a:p>
            <a:pPr lvl="1"/>
            <a:r>
              <a:rPr lang="en-GB" i="1" dirty="0"/>
              <a:t>A</a:t>
            </a:r>
            <a:r>
              <a:rPr lang="en-GB" i="1" dirty="0" smtClean="0"/>
              <a:t>mong 32 women age 21 – 91 </a:t>
            </a:r>
            <a:r>
              <a:rPr lang="en-GB" i="1" dirty="0" err="1" smtClean="0"/>
              <a:t>yrs</a:t>
            </a:r>
            <a:r>
              <a:rPr lang="en-GB" i="1" dirty="0" smtClean="0"/>
              <a:t> with hip or spine surgery  (</a:t>
            </a:r>
            <a:r>
              <a:rPr lang="en-US" i="1" dirty="0" smtClean="0"/>
              <a:t>p = .047).</a:t>
            </a:r>
          </a:p>
          <a:p>
            <a:pPr marL="0" indent="0">
              <a:buNone/>
            </a:pPr>
            <a:endParaRPr lang="es-ES" dirty="0"/>
          </a:p>
        </p:txBody>
      </p:sp>
      <p:sp>
        <p:nvSpPr>
          <p:cNvPr id="2" name="Título 1"/>
          <p:cNvSpPr>
            <a:spLocks noGrp="1"/>
          </p:cNvSpPr>
          <p:nvPr>
            <p:ph type="title"/>
          </p:nvPr>
        </p:nvSpPr>
        <p:spPr/>
        <p:txBody>
          <a:bodyPr/>
          <a:lstStyle/>
          <a:p>
            <a:r>
              <a:rPr lang="en-GB" smtClean="0"/>
              <a:t>Receptores de vitamina D en el músculo humano</a:t>
            </a:r>
            <a:endParaRPr lang="en-GB" dirty="0"/>
          </a:p>
        </p:txBody>
      </p:sp>
      <p:graphicFrame>
        <p:nvGraphicFramePr>
          <p:cNvPr id="6" name="Object 4"/>
          <p:cNvGraphicFramePr>
            <a:graphicFrameLocks noChangeAspect="1"/>
          </p:cNvGraphicFramePr>
          <p:nvPr>
            <p:extLst>
              <p:ext uri="{D42A27DB-BD31-4B8C-83A1-F6EECF244321}">
                <p14:modId xmlns:p14="http://schemas.microsoft.com/office/powerpoint/2010/main" val="119260721"/>
              </p:ext>
            </p:extLst>
          </p:nvPr>
        </p:nvGraphicFramePr>
        <p:xfrm>
          <a:off x="6549189" y="1033264"/>
          <a:ext cx="4680520" cy="2971800"/>
        </p:xfrm>
        <a:graphic>
          <a:graphicData uri="http://schemas.openxmlformats.org/presentationml/2006/ole">
            <mc:AlternateContent xmlns:mc="http://schemas.openxmlformats.org/markup-compatibility/2006">
              <mc:Choice xmlns:v="urn:schemas-microsoft-com:vml" Requires="v">
                <p:oleObj spid="_x0000_s4152" r:id="rId3" imgW="4478694" imgH="3582955" progId="StaticEnhancedMetafile">
                  <p:embed/>
                </p:oleObj>
              </mc:Choice>
              <mc:Fallback>
                <p:oleObj r:id="rId3" imgW="4478694" imgH="3582955" progId="StaticEnhancedMetafil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9189" y="1033264"/>
                        <a:ext cx="4680520" cy="2971800"/>
                      </a:xfrm>
                      <a:prstGeom prst="rect">
                        <a:avLst/>
                      </a:prstGeom>
                      <a:noFill/>
                      <a:ln w="38100">
                        <a:solidFill>
                          <a:srgbClr val="004586"/>
                        </a:solidFill>
                        <a:miter lim="800000"/>
                        <a:headEnd/>
                        <a:tailEnd/>
                      </a:ln>
                      <a:extLst/>
                    </p:spPr>
                  </p:pic>
                </p:oleObj>
              </mc:Fallback>
            </mc:AlternateContent>
          </a:graphicData>
        </a:graphic>
      </p:graphicFrame>
      <p:sp>
        <p:nvSpPr>
          <p:cNvPr id="8" name="TextBox 8"/>
          <p:cNvSpPr txBox="1">
            <a:spLocks noChangeArrowheads="1"/>
          </p:cNvSpPr>
          <p:nvPr/>
        </p:nvSpPr>
        <p:spPr bwMode="auto">
          <a:xfrm>
            <a:off x="914400" y="5880754"/>
            <a:ext cx="5181600" cy="9848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endParaRPr lang="de-CH" sz="2000" b="1" dirty="0" smtClean="0">
              <a:solidFill>
                <a:srgbClr val="004586"/>
              </a:solidFill>
              <a:latin typeface="Calibri" charset="0"/>
            </a:endParaRPr>
          </a:p>
          <a:p>
            <a:pPr eaLnBrk="1" hangingPunct="1"/>
            <a:endParaRPr lang="de-CH" sz="2000" b="1" dirty="0">
              <a:latin typeface="Calibri" charset="0"/>
            </a:endParaRPr>
          </a:p>
          <a:p>
            <a:pPr eaLnBrk="1" hangingPunct="1"/>
            <a:endParaRPr lang="en-US" dirty="0">
              <a:latin typeface="Calibri" charset="0"/>
            </a:endParaRPr>
          </a:p>
        </p:txBody>
      </p:sp>
      <p:sp>
        <p:nvSpPr>
          <p:cNvPr id="3" name="Marcador de contenido 2"/>
          <p:cNvSpPr>
            <a:spLocks noGrp="1"/>
          </p:cNvSpPr>
          <p:nvPr>
            <p:ph idx="10"/>
          </p:nvPr>
        </p:nvSpPr>
        <p:spPr>
          <a:xfrm>
            <a:off x="-43" y="4293096"/>
            <a:ext cx="6197643" cy="936104"/>
          </a:xfrm>
        </p:spPr>
        <p:txBody>
          <a:bodyPr/>
          <a:lstStyle/>
          <a:p>
            <a:r>
              <a:rPr lang="de-CH" dirty="0">
                <a:solidFill>
                  <a:srgbClr val="C00000"/>
                </a:solidFill>
                <a:latin typeface="Calibri" charset="0"/>
              </a:rPr>
              <a:t>Human muscle </a:t>
            </a:r>
            <a:r>
              <a:rPr lang="de-CH" dirty="0" smtClean="0">
                <a:solidFill>
                  <a:srgbClr val="C00000"/>
                </a:solidFill>
                <a:latin typeface="Calibri" charset="0"/>
              </a:rPr>
              <a:t>- immunohistochemistry</a:t>
            </a:r>
            <a:endParaRPr lang="de-CH" dirty="0">
              <a:solidFill>
                <a:srgbClr val="C00000"/>
              </a:solidFill>
              <a:latin typeface="Calibri" charset="0"/>
            </a:endParaRPr>
          </a:p>
          <a:p>
            <a:pPr marL="542925" indent="0">
              <a:buNone/>
            </a:pPr>
            <a:endParaRPr lang="es-ES" dirty="0"/>
          </a:p>
        </p:txBody>
      </p:sp>
      <p:pic>
        <p:nvPicPr>
          <p:cNvPr id="9" name="Picture 5" descr="mucle"/>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a:xfrm>
            <a:off x="1138234" y="1662343"/>
            <a:ext cx="4130062" cy="2198705"/>
          </a:xfrm>
          <a:prstGeom prst="rect">
            <a:avLst/>
          </a:prstGeom>
        </p:spPr>
      </p:pic>
    </p:spTree>
    <p:extLst>
      <p:ext uri="{BB962C8B-B14F-4D97-AF65-F5344CB8AC3E}">
        <p14:creationId xmlns:p14="http://schemas.microsoft.com/office/powerpoint/2010/main" val="516057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1 Título"/>
          <p:cNvSpPr>
            <a:spLocks noGrp="1"/>
          </p:cNvSpPr>
          <p:nvPr>
            <p:ph type="title"/>
          </p:nvPr>
        </p:nvSpPr>
        <p:spPr/>
        <p:txBody>
          <a:bodyPr>
            <a:normAutofit/>
          </a:bodyPr>
          <a:lstStyle/>
          <a:p>
            <a:pPr eaLnBrk="1" hangingPunct="1">
              <a:defRPr/>
            </a:pPr>
            <a:r>
              <a:rPr lang="en-US" smtClean="0"/>
              <a:t>Vitamina D y caídas</a:t>
            </a:r>
          </a:p>
        </p:txBody>
      </p:sp>
      <p:sp>
        <p:nvSpPr>
          <p:cNvPr id="2" name="Marcador de texto 1"/>
          <p:cNvSpPr>
            <a:spLocks noGrp="1"/>
          </p:cNvSpPr>
          <p:nvPr>
            <p:ph type="body" sz="quarter" idx="10"/>
          </p:nvPr>
        </p:nvSpPr>
        <p:spPr>
          <a:xfrm>
            <a:off x="490221" y="5942150"/>
            <a:ext cx="11582443" cy="295162"/>
          </a:xfrm>
        </p:spPr>
        <p:txBody>
          <a:bodyPr>
            <a:normAutofit/>
          </a:bodyPr>
          <a:lstStyle/>
          <a:p>
            <a:r>
              <a:rPr lang="en-GB" sz="1200" dirty="0" err="1" smtClean="0"/>
              <a:t>Bishof</a:t>
            </a:r>
            <a:r>
              <a:rPr lang="en-GB" sz="1200" dirty="0" smtClean="0"/>
              <a:t> Ferrari H et al. BMJ 2009: 339: b3692</a:t>
            </a:r>
            <a:endParaRPr lang="en-GB" sz="1200" dirty="0"/>
          </a:p>
        </p:txBody>
      </p:sp>
      <p:pic>
        <p:nvPicPr>
          <p:cNvPr id="80901" name="Picture 4"/>
          <p:cNvPicPr>
            <a:picLocks noChangeAspect="1" noChangeArrowheads="1"/>
          </p:cNvPicPr>
          <p:nvPr/>
        </p:nvPicPr>
        <p:blipFill>
          <a:blip r:embed="rId3" cstate="print"/>
          <a:srcRect/>
          <a:stretch>
            <a:fillRect/>
          </a:stretch>
        </p:blipFill>
        <p:spPr bwMode="auto">
          <a:xfrm>
            <a:off x="1590677" y="2071691"/>
            <a:ext cx="4219575" cy="2486025"/>
          </a:xfrm>
          <a:prstGeom prst="rect">
            <a:avLst/>
          </a:prstGeom>
          <a:noFill/>
          <a:ln w="9525">
            <a:noFill/>
            <a:miter lim="800000"/>
            <a:headEnd/>
            <a:tailEnd/>
          </a:ln>
        </p:spPr>
      </p:pic>
      <p:pic>
        <p:nvPicPr>
          <p:cNvPr id="80902" name="Picture 5"/>
          <p:cNvPicPr>
            <a:picLocks noChangeAspect="1" noChangeArrowheads="1"/>
          </p:cNvPicPr>
          <p:nvPr/>
        </p:nvPicPr>
        <p:blipFill>
          <a:blip r:embed="rId4" cstate="print"/>
          <a:srcRect/>
          <a:stretch>
            <a:fillRect/>
          </a:stretch>
        </p:blipFill>
        <p:spPr bwMode="auto">
          <a:xfrm>
            <a:off x="6096001" y="2143128"/>
            <a:ext cx="4219575" cy="2879725"/>
          </a:xfrm>
          <a:prstGeom prst="rect">
            <a:avLst/>
          </a:prstGeom>
          <a:noFill/>
          <a:ln w="9525">
            <a:noFill/>
            <a:miter lim="800000"/>
            <a:headEnd/>
            <a:tailEnd/>
          </a:ln>
        </p:spPr>
      </p:pic>
      <p:pic>
        <p:nvPicPr>
          <p:cNvPr id="9222" name="Picture 6"/>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contrast="-40000"/>
                    </a14:imgEffect>
                  </a14:imgLayer>
                </a14:imgProps>
              </a:ext>
            </a:extLst>
          </a:blip>
          <a:srcRect/>
          <a:stretch>
            <a:fillRect/>
          </a:stretch>
        </p:blipFill>
        <p:spPr bwMode="auto">
          <a:xfrm>
            <a:off x="1343472" y="1556792"/>
            <a:ext cx="4643438" cy="3349625"/>
          </a:xfrm>
          <a:prstGeom prst="rect">
            <a:avLst/>
          </a:prstGeom>
          <a:noFill/>
          <a:ln w="9525">
            <a:noFill/>
            <a:miter lim="800000"/>
            <a:headEnd/>
            <a:tailEnd/>
          </a:ln>
        </p:spPr>
      </p:pic>
      <p:pic>
        <p:nvPicPr>
          <p:cNvPr id="9223" name="Picture 7"/>
          <p:cNvPicPr>
            <a:picLocks noChangeAspect="1" noChangeArrowheads="1"/>
          </p:cNvPicPr>
          <p:nvPr/>
        </p:nvPicPr>
        <p:blipFill>
          <a:blip r:embed="rId7" cstate="print">
            <a:extLst>
              <a:ext uri="{BEBA8EAE-BF5A-486C-A8C5-ECC9F3942E4B}">
                <a14:imgProps xmlns:a14="http://schemas.microsoft.com/office/drawing/2010/main">
                  <a14:imgLayer r:embed="rId8">
                    <a14:imgEffect>
                      <a14:brightnessContrast contrast="-40000"/>
                    </a14:imgEffect>
                  </a14:imgLayer>
                </a14:imgProps>
              </a:ext>
            </a:extLst>
          </a:blip>
          <a:srcRect/>
          <a:stretch>
            <a:fillRect/>
          </a:stretch>
        </p:blipFill>
        <p:spPr bwMode="auto">
          <a:xfrm>
            <a:off x="6112244" y="1556792"/>
            <a:ext cx="4652962" cy="3105150"/>
          </a:xfrm>
          <a:prstGeom prst="rect">
            <a:avLst/>
          </a:prstGeom>
          <a:noFill/>
          <a:ln w="9525">
            <a:noFill/>
            <a:miter lim="800000"/>
            <a:headEnd/>
            <a:tailEnd/>
          </a:ln>
        </p:spPr>
      </p:pic>
    </p:spTree>
    <p:extLst>
      <p:ext uri="{BB962C8B-B14F-4D97-AF65-F5344CB8AC3E}">
        <p14:creationId xmlns:p14="http://schemas.microsoft.com/office/powerpoint/2010/main" val="16775938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222"/>
                                        </p:tgtEl>
                                        <p:attrNameLst>
                                          <p:attrName>style.visibility</p:attrName>
                                        </p:attrNameLst>
                                      </p:cBhvr>
                                      <p:to>
                                        <p:strVal val="visible"/>
                                      </p:to>
                                    </p:set>
                                    <p:animEffect transition="in" filter="dissolve">
                                      <p:cBhvr>
                                        <p:cTn id="7" dur="500"/>
                                        <p:tgtEl>
                                          <p:spTgt spid="9222"/>
                                        </p:tgtEl>
                                      </p:cBhvr>
                                    </p:animEffect>
                                  </p:childTnLst>
                                </p:cTn>
                              </p:par>
                              <p:par>
                                <p:cTn id="8" presetID="9" presetClass="entr" presetSubtype="0" fill="hold" nodeType="withEffect">
                                  <p:stCondLst>
                                    <p:cond delay="0"/>
                                  </p:stCondLst>
                                  <p:childTnLst>
                                    <p:set>
                                      <p:cBhvr>
                                        <p:cTn id="9" dur="1" fill="hold">
                                          <p:stCondLst>
                                            <p:cond delay="0"/>
                                          </p:stCondLst>
                                        </p:cTn>
                                        <p:tgtEl>
                                          <p:spTgt spid="9223"/>
                                        </p:tgtEl>
                                        <p:attrNameLst>
                                          <p:attrName>style.visibility</p:attrName>
                                        </p:attrNameLst>
                                      </p:cBhvr>
                                      <p:to>
                                        <p:strVal val="visible"/>
                                      </p:to>
                                    </p:set>
                                    <p:animEffect transition="in" filter="dissolve">
                                      <p:cBhvr>
                                        <p:cTn id="10" dur="500"/>
                                        <p:tgtEl>
                                          <p:spTgt spid="9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texto 5"/>
          <p:cNvSpPr>
            <a:spLocks noGrp="1"/>
          </p:cNvSpPr>
          <p:nvPr>
            <p:ph type="body" idx="1"/>
          </p:nvPr>
        </p:nvSpPr>
        <p:spPr/>
        <p:txBody>
          <a:bodyPr/>
          <a:lstStyle/>
          <a:p>
            <a:r>
              <a:rPr lang="es-ES" dirty="0"/>
              <a:t>Es una hormona </a:t>
            </a:r>
            <a:r>
              <a:rPr lang="es-ES" dirty="0" smtClean="0"/>
              <a:t>peptídica.</a:t>
            </a:r>
            <a:endParaRPr lang="es-ES" dirty="0"/>
          </a:p>
          <a:p>
            <a:r>
              <a:rPr lang="es-ES" dirty="0"/>
              <a:t>Es una hormona similar a las </a:t>
            </a:r>
            <a:r>
              <a:rPr lang="es-ES" dirty="0" smtClean="0"/>
              <a:t>esteroideas.</a:t>
            </a:r>
            <a:endParaRPr lang="es-ES" dirty="0"/>
          </a:p>
          <a:p>
            <a:r>
              <a:rPr lang="es-ES" dirty="0"/>
              <a:t>Realmente es una vitamina </a:t>
            </a:r>
            <a:r>
              <a:rPr lang="es-ES" dirty="0" smtClean="0"/>
              <a:t>liposoluble.</a:t>
            </a:r>
            <a:endParaRPr lang="es-ES" dirty="0"/>
          </a:p>
          <a:p>
            <a:r>
              <a:rPr lang="es-ES" dirty="0"/>
              <a:t>En realidad es una vitamina </a:t>
            </a:r>
            <a:r>
              <a:rPr lang="es-ES" dirty="0" smtClean="0"/>
              <a:t>liposoluble.</a:t>
            </a:r>
            <a:endParaRPr lang="es-ES" dirty="0"/>
          </a:p>
        </p:txBody>
      </p:sp>
      <p:sp>
        <p:nvSpPr>
          <p:cNvPr id="7" name="Marcador de texto 6"/>
          <p:cNvSpPr>
            <a:spLocks noGrp="1"/>
          </p:cNvSpPr>
          <p:nvPr>
            <p:ph type="body" idx="10"/>
          </p:nvPr>
        </p:nvSpPr>
        <p:spPr/>
        <p:txBody>
          <a:bodyPr/>
          <a:lstStyle/>
          <a:p>
            <a:r>
              <a:rPr lang="es-ES" dirty="0" smtClean="0"/>
              <a:t>¿Es </a:t>
            </a:r>
            <a:r>
              <a:rPr lang="es-ES" dirty="0"/>
              <a:t>cierto en cuanto a la hormona </a:t>
            </a:r>
            <a:r>
              <a:rPr lang="es-ES" dirty="0" smtClean="0"/>
              <a:t>D?</a:t>
            </a:r>
            <a:endParaRPr lang="es-ES" dirty="0"/>
          </a:p>
          <a:p>
            <a:endParaRPr lang="es-ES" dirty="0"/>
          </a:p>
        </p:txBody>
      </p:sp>
      <p:sp>
        <p:nvSpPr>
          <p:cNvPr id="8" name="Marcador de texto 7"/>
          <p:cNvSpPr>
            <a:spLocks noGrp="1"/>
          </p:cNvSpPr>
          <p:nvPr>
            <p:ph type="body" sz="quarter" idx="11"/>
          </p:nvPr>
        </p:nvSpPr>
        <p:spPr/>
        <p:txBody>
          <a:bodyPr>
            <a:normAutofit lnSpcReduction="10000"/>
          </a:bodyPr>
          <a:lstStyle/>
          <a:p>
            <a:endParaRPr lang="es-ES"/>
          </a:p>
        </p:txBody>
      </p:sp>
      <p:sp>
        <p:nvSpPr>
          <p:cNvPr id="5" name="Título 4"/>
          <p:cNvSpPr>
            <a:spLocks noGrp="1"/>
          </p:cNvSpPr>
          <p:nvPr>
            <p:ph type="title"/>
          </p:nvPr>
        </p:nvSpPr>
        <p:spPr/>
        <p:txBody>
          <a:bodyPr/>
          <a:lstStyle/>
          <a:p>
            <a:r>
              <a:rPr lang="es-ES" dirty="0" smtClean="0"/>
              <a:t>Pregunta 1</a:t>
            </a:r>
            <a:endParaRPr lang="es-ES" dirty="0"/>
          </a:p>
        </p:txBody>
      </p:sp>
    </p:spTree>
    <p:extLst>
      <p:ext uri="{BB962C8B-B14F-4D97-AF65-F5344CB8AC3E}">
        <p14:creationId xmlns:p14="http://schemas.microsoft.com/office/powerpoint/2010/main" val="21486967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Captura de pantalla 2013-12-12 a la(s) 13.32.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7321" y="1628801"/>
            <a:ext cx="3961127" cy="3638727"/>
          </a:xfrm>
          <a:prstGeom prst="rect">
            <a:avLst/>
          </a:prstGeom>
        </p:spPr>
      </p:pic>
      <p:pic>
        <p:nvPicPr>
          <p:cNvPr id="3" name="Imagen 2" descr="Captura de pantalla 2013-12-12 a la(s) 13.31.5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7329" y="1628801"/>
            <a:ext cx="4003510" cy="3672408"/>
          </a:xfrm>
          <a:prstGeom prst="rect">
            <a:avLst/>
          </a:prstGeom>
        </p:spPr>
      </p:pic>
      <p:sp>
        <p:nvSpPr>
          <p:cNvPr id="2" name="Título 1"/>
          <p:cNvSpPr>
            <a:spLocks noGrp="1"/>
          </p:cNvSpPr>
          <p:nvPr>
            <p:ph type="title"/>
          </p:nvPr>
        </p:nvSpPr>
        <p:spPr/>
        <p:txBody>
          <a:bodyPr>
            <a:normAutofit/>
          </a:bodyPr>
          <a:lstStyle/>
          <a:p>
            <a:r>
              <a:rPr lang="en-GB" dirty="0" err="1" smtClean="0"/>
              <a:t>Vitamina</a:t>
            </a:r>
            <a:r>
              <a:rPr lang="en-GB" dirty="0" smtClean="0"/>
              <a:t> D y </a:t>
            </a:r>
            <a:r>
              <a:rPr lang="en-GB" dirty="0" err="1" smtClean="0"/>
              <a:t>fracturas</a:t>
            </a:r>
            <a:r>
              <a:rPr lang="en-GB" dirty="0" smtClean="0"/>
              <a:t>: Meta-</a:t>
            </a:r>
            <a:r>
              <a:rPr lang="en-GB" dirty="0" err="1" smtClean="0"/>
              <a:t>análisis</a:t>
            </a:r>
            <a:r>
              <a:rPr lang="en-GB" dirty="0" smtClean="0"/>
              <a:t> </a:t>
            </a:r>
            <a:r>
              <a:rPr lang="en-GB" dirty="0" err="1" smtClean="0"/>
              <a:t>conjunto</a:t>
            </a:r>
            <a:endParaRPr lang="en-GB" dirty="0"/>
          </a:p>
        </p:txBody>
      </p:sp>
      <p:sp>
        <p:nvSpPr>
          <p:cNvPr id="6" name="Marcador de texto 5"/>
          <p:cNvSpPr>
            <a:spLocks noGrp="1"/>
          </p:cNvSpPr>
          <p:nvPr>
            <p:ph type="body" sz="quarter" idx="10"/>
          </p:nvPr>
        </p:nvSpPr>
        <p:spPr>
          <a:xfrm>
            <a:off x="490221" y="5870142"/>
            <a:ext cx="11582443" cy="295162"/>
          </a:xfrm>
        </p:spPr>
        <p:txBody>
          <a:bodyPr>
            <a:normAutofit/>
          </a:bodyPr>
          <a:lstStyle/>
          <a:p>
            <a:r>
              <a:rPr lang="en-GB" sz="1200" dirty="0" err="1" smtClean="0"/>
              <a:t>Bishof</a:t>
            </a:r>
            <a:r>
              <a:rPr lang="en-GB" sz="1200" dirty="0" smtClean="0"/>
              <a:t> Ferrari H </a:t>
            </a:r>
            <a:r>
              <a:rPr lang="en-GB" sz="1200" dirty="0" err="1" smtClean="0"/>
              <a:t>etb</a:t>
            </a:r>
            <a:r>
              <a:rPr lang="en-GB" sz="1200" dirty="0" smtClean="0"/>
              <a:t> al. </a:t>
            </a:r>
            <a:r>
              <a:rPr lang="en-GB" sz="1200" dirty="0" err="1" smtClean="0"/>
              <a:t>NEJMed</a:t>
            </a:r>
            <a:r>
              <a:rPr lang="en-GB" sz="1200" dirty="0" smtClean="0"/>
              <a:t> 2012</a:t>
            </a:r>
            <a:endParaRPr lang="en-GB" sz="1200" dirty="0"/>
          </a:p>
        </p:txBody>
      </p:sp>
      <p:sp>
        <p:nvSpPr>
          <p:cNvPr id="11" name="CuadroTexto 10"/>
          <p:cNvSpPr txBox="1"/>
          <p:nvPr/>
        </p:nvSpPr>
        <p:spPr>
          <a:xfrm>
            <a:off x="2705900" y="3512317"/>
            <a:ext cx="661202" cy="369332"/>
          </a:xfrm>
          <a:prstGeom prst="rect">
            <a:avLst/>
          </a:prstGeom>
          <a:noFill/>
        </p:spPr>
        <p:txBody>
          <a:bodyPr wrap="square" rtlCol="0">
            <a:spAutoFit/>
          </a:bodyPr>
          <a:lstStyle/>
          <a:p>
            <a:pPr defTabSz="457200"/>
            <a:r>
              <a:rPr lang="en-GB" b="1" dirty="0">
                <a:ln w="1905"/>
                <a:gradFill>
                  <a:gsLst>
                    <a:gs pos="0">
                      <a:srgbClr val="B90000">
                        <a:shade val="20000"/>
                        <a:satMod val="200000"/>
                      </a:srgbClr>
                    </a:gs>
                    <a:gs pos="78000">
                      <a:srgbClr val="B90000">
                        <a:tint val="90000"/>
                        <a:shade val="89000"/>
                        <a:satMod val="220000"/>
                      </a:srgbClr>
                    </a:gs>
                    <a:gs pos="100000">
                      <a:srgbClr val="B90000">
                        <a:tint val="12000"/>
                        <a:satMod val="255000"/>
                      </a:srgbClr>
                    </a:gs>
                  </a:gsLst>
                  <a:lin ang="5400000"/>
                </a:gradFill>
                <a:effectLst>
                  <a:innerShdw blurRad="69850" dist="43180" dir="5400000">
                    <a:srgbClr val="000000">
                      <a:alpha val="65000"/>
                    </a:srgbClr>
                  </a:innerShdw>
                </a:effectLst>
              </a:rPr>
              <a:t>HIP</a:t>
            </a:r>
            <a:endParaRPr lang="en-GB" sz="1100" dirty="0">
              <a:solidFill>
                <a:srgbClr val="000000"/>
              </a:solidFill>
            </a:endParaRPr>
          </a:p>
        </p:txBody>
      </p:sp>
      <p:sp>
        <p:nvSpPr>
          <p:cNvPr id="12" name="CuadroTexto 11"/>
          <p:cNvSpPr txBox="1"/>
          <p:nvPr/>
        </p:nvSpPr>
        <p:spPr>
          <a:xfrm>
            <a:off x="7203859" y="3512314"/>
            <a:ext cx="1200911" cy="369332"/>
          </a:xfrm>
          <a:prstGeom prst="rect">
            <a:avLst/>
          </a:prstGeom>
          <a:noFill/>
        </p:spPr>
        <p:txBody>
          <a:bodyPr wrap="square" rtlCol="0">
            <a:spAutoFit/>
          </a:bodyPr>
          <a:lstStyle>
            <a:defPPr>
              <a:defRPr lang="es-ES"/>
            </a:defPPr>
            <a:lvl1pPr>
              <a:defRPr sz="32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pPr defTabSz="457200"/>
            <a:r>
              <a:rPr lang="en-GB" sz="1800" dirty="0">
                <a:gradFill>
                  <a:gsLst>
                    <a:gs pos="0">
                      <a:srgbClr val="B90000">
                        <a:shade val="20000"/>
                        <a:satMod val="200000"/>
                      </a:srgbClr>
                    </a:gs>
                    <a:gs pos="78000">
                      <a:srgbClr val="B90000">
                        <a:tint val="90000"/>
                        <a:shade val="89000"/>
                        <a:satMod val="220000"/>
                      </a:srgbClr>
                    </a:gs>
                    <a:gs pos="100000">
                      <a:srgbClr val="B90000">
                        <a:tint val="12000"/>
                        <a:satMod val="255000"/>
                      </a:srgbClr>
                    </a:gs>
                  </a:gsLst>
                  <a:lin ang="5400000"/>
                </a:gradFill>
              </a:rPr>
              <a:t>NON VT</a:t>
            </a:r>
          </a:p>
        </p:txBody>
      </p:sp>
    </p:spTree>
    <p:extLst>
      <p:ext uri="{BB962C8B-B14F-4D97-AF65-F5344CB8AC3E}">
        <p14:creationId xmlns:p14="http://schemas.microsoft.com/office/powerpoint/2010/main" val="26883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idx="1"/>
          </p:nvPr>
        </p:nvSpPr>
        <p:spPr/>
        <p:txBody>
          <a:bodyPr/>
          <a:lstStyle/>
          <a:p>
            <a:r>
              <a:rPr lang="es-ES" dirty="0" smtClean="0"/>
              <a:t>Sí, </a:t>
            </a:r>
            <a:r>
              <a:rPr lang="es-ES" dirty="0"/>
              <a:t>1,25 OH2D3 en todo mi cupo.</a:t>
            </a:r>
          </a:p>
          <a:p>
            <a:r>
              <a:rPr lang="es-ES" dirty="0"/>
              <a:t>No, no hace </a:t>
            </a:r>
            <a:r>
              <a:rPr lang="es-ES" dirty="0" smtClean="0"/>
              <a:t>falta.</a:t>
            </a:r>
            <a:endParaRPr lang="es-ES" dirty="0"/>
          </a:p>
          <a:p>
            <a:r>
              <a:rPr lang="es-ES" dirty="0" smtClean="0"/>
              <a:t>Sí </a:t>
            </a:r>
            <a:r>
              <a:rPr lang="es-ES" dirty="0"/>
              <a:t>es preciso, debería medir </a:t>
            </a:r>
            <a:r>
              <a:rPr lang="es-ES" dirty="0" smtClean="0"/>
              <a:t>25(OH) vitamina D.</a:t>
            </a:r>
            <a:endParaRPr lang="es-ES" dirty="0"/>
          </a:p>
          <a:p>
            <a:r>
              <a:rPr lang="es-ES" dirty="0"/>
              <a:t>Hay que medir vitamina D3 y D2 en población de </a:t>
            </a:r>
            <a:r>
              <a:rPr lang="es-ES" dirty="0" smtClean="0"/>
              <a:t>riesgo.</a:t>
            </a:r>
            <a:endParaRPr lang="es-ES" dirty="0"/>
          </a:p>
          <a:p>
            <a:endParaRPr lang="es-ES" dirty="0"/>
          </a:p>
        </p:txBody>
      </p:sp>
      <p:sp>
        <p:nvSpPr>
          <p:cNvPr id="6" name="Marcador de texto 5"/>
          <p:cNvSpPr>
            <a:spLocks noGrp="1"/>
          </p:cNvSpPr>
          <p:nvPr>
            <p:ph type="body" idx="10"/>
          </p:nvPr>
        </p:nvSpPr>
        <p:spPr/>
        <p:txBody>
          <a:bodyPr/>
          <a:lstStyle/>
          <a:p>
            <a:r>
              <a:rPr lang="es-ES" dirty="0"/>
              <a:t>¿Realmente en el caso de Fátima necesito medir vitamina D</a:t>
            </a:r>
            <a:r>
              <a:rPr lang="es-ES" dirty="0" smtClean="0"/>
              <a:t>?, </a:t>
            </a:r>
            <a:r>
              <a:rPr lang="es-ES" dirty="0"/>
              <a:t>¿debo empezar a medirla de rutina en consulta</a:t>
            </a:r>
            <a:r>
              <a:rPr lang="es-ES" dirty="0" smtClean="0"/>
              <a:t>?</a:t>
            </a:r>
            <a:endParaRPr lang="es-ES" dirty="0"/>
          </a:p>
        </p:txBody>
      </p:sp>
      <p:sp>
        <p:nvSpPr>
          <p:cNvPr id="7" name="Marcador de texto 6"/>
          <p:cNvSpPr>
            <a:spLocks noGrp="1"/>
          </p:cNvSpPr>
          <p:nvPr>
            <p:ph type="body" sz="quarter" idx="11"/>
          </p:nvPr>
        </p:nvSpPr>
        <p:spPr/>
        <p:txBody>
          <a:bodyPr>
            <a:normAutofit lnSpcReduction="10000"/>
          </a:bodyPr>
          <a:lstStyle/>
          <a:p>
            <a:endParaRPr lang="es-ES"/>
          </a:p>
        </p:txBody>
      </p:sp>
      <p:sp>
        <p:nvSpPr>
          <p:cNvPr id="2" name="Título 1"/>
          <p:cNvSpPr>
            <a:spLocks noGrp="1"/>
          </p:cNvSpPr>
          <p:nvPr>
            <p:ph type="title"/>
          </p:nvPr>
        </p:nvSpPr>
        <p:spPr/>
        <p:txBody>
          <a:bodyPr/>
          <a:lstStyle/>
          <a:p>
            <a:r>
              <a:rPr lang="es-ES" dirty="0" smtClean="0"/>
              <a:t>Pregunta 4</a:t>
            </a:r>
            <a:endParaRPr lang="es-ES" dirty="0"/>
          </a:p>
        </p:txBody>
      </p:sp>
    </p:spTree>
    <p:extLst>
      <p:ext uri="{BB962C8B-B14F-4D97-AF65-F5344CB8AC3E}">
        <p14:creationId xmlns:p14="http://schemas.microsoft.com/office/powerpoint/2010/main" val="3086383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1026"/>
          <p:cNvSpPr>
            <a:spLocks noGrp="1" noChangeArrowheads="1"/>
          </p:cNvSpPr>
          <p:nvPr>
            <p:ph type="title"/>
          </p:nvPr>
        </p:nvSpPr>
        <p:spPr/>
        <p:txBody>
          <a:bodyPr>
            <a:normAutofit/>
          </a:bodyPr>
          <a:lstStyle/>
          <a:p>
            <a:pPr>
              <a:defRPr/>
            </a:pPr>
            <a:r>
              <a:rPr lang="es-ES_tradnl" dirty="0" smtClean="0"/>
              <a:t>Sistema hormonal de la Vitamina D</a:t>
            </a:r>
          </a:p>
        </p:txBody>
      </p:sp>
      <p:sp>
        <p:nvSpPr>
          <p:cNvPr id="3" name="Marcador de texto 2"/>
          <p:cNvSpPr>
            <a:spLocks noGrp="1"/>
          </p:cNvSpPr>
          <p:nvPr>
            <p:ph type="body" sz="quarter" idx="10"/>
          </p:nvPr>
        </p:nvSpPr>
        <p:spPr>
          <a:xfrm>
            <a:off x="418213" y="5870142"/>
            <a:ext cx="11582443" cy="295162"/>
          </a:xfrm>
        </p:spPr>
        <p:txBody>
          <a:bodyPr>
            <a:normAutofit/>
          </a:bodyPr>
          <a:lstStyle/>
          <a:p>
            <a:r>
              <a:rPr lang="en-GB" sz="1200" dirty="0" err="1">
                <a:latin typeface="+mj-lt"/>
              </a:rPr>
              <a:t>E.Jodar</a:t>
            </a:r>
            <a:r>
              <a:rPr lang="en-GB" sz="1200" dirty="0">
                <a:latin typeface="+mj-lt"/>
              </a:rPr>
              <a:t> </a:t>
            </a:r>
            <a:r>
              <a:rPr lang="en-GB" sz="1200" dirty="0" err="1">
                <a:latin typeface="+mj-lt"/>
              </a:rPr>
              <a:t>Apuntes</a:t>
            </a:r>
            <a:r>
              <a:rPr lang="en-GB" sz="1200" dirty="0">
                <a:latin typeface="+mj-lt"/>
              </a:rPr>
              <a:t> de MEF. 2º </a:t>
            </a:r>
            <a:r>
              <a:rPr lang="en-GB" sz="1200" dirty="0" err="1">
                <a:latin typeface="+mj-lt"/>
              </a:rPr>
              <a:t>Medicina</a:t>
            </a:r>
            <a:r>
              <a:rPr lang="en-GB" sz="1200" dirty="0">
                <a:latin typeface="+mj-lt"/>
              </a:rPr>
              <a:t> UEM. </a:t>
            </a:r>
            <a:r>
              <a:rPr lang="en-GB" sz="1200" dirty="0" smtClean="0">
                <a:latin typeface="+mj-lt"/>
              </a:rPr>
              <a:t>2017 </a:t>
            </a:r>
            <a:endParaRPr lang="en-GB" sz="1200" dirty="0">
              <a:latin typeface="+mj-lt"/>
            </a:endParaRPr>
          </a:p>
          <a:p>
            <a:endParaRPr lang="en-GB" dirty="0">
              <a:latin typeface="+mj-lt"/>
            </a:endParaRPr>
          </a:p>
        </p:txBody>
      </p:sp>
      <p:sp>
        <p:nvSpPr>
          <p:cNvPr id="27651" name="Rectangle 1027"/>
          <p:cNvSpPr>
            <a:spLocks noChangeArrowheads="1"/>
          </p:cNvSpPr>
          <p:nvPr/>
        </p:nvSpPr>
        <p:spPr bwMode="auto">
          <a:xfrm>
            <a:off x="1998134" y="2055588"/>
            <a:ext cx="1693333" cy="914400"/>
          </a:xfrm>
          <a:prstGeom prst="rect">
            <a:avLst/>
          </a:prstGeom>
          <a:ln>
            <a:headEnd type="none" w="sm" len="sm"/>
            <a:tailEnd type="none" w="sm" len="sm"/>
          </a:ln>
        </p:spPr>
        <p:style>
          <a:lnRef idx="1">
            <a:schemeClr val="dk1"/>
          </a:lnRef>
          <a:fillRef idx="2">
            <a:schemeClr val="dk1"/>
          </a:fillRef>
          <a:effectRef idx="1">
            <a:schemeClr val="dk1"/>
          </a:effectRef>
          <a:fontRef idx="minor">
            <a:schemeClr val="dk1"/>
          </a:fontRef>
        </p:style>
        <p:txBody>
          <a:bodyPr wrap="none" anchor="ctr"/>
          <a:lstStyle/>
          <a:p>
            <a:pPr algn="ctr"/>
            <a:endParaRPr lang="es-ES_tradnl">
              <a:solidFill>
                <a:schemeClr val="bg2"/>
              </a:solidFill>
              <a:latin typeface="+mj-lt"/>
            </a:endParaRPr>
          </a:p>
        </p:txBody>
      </p:sp>
      <p:sp>
        <p:nvSpPr>
          <p:cNvPr id="27652" name="Rectangle 1029"/>
          <p:cNvSpPr>
            <a:spLocks noChangeArrowheads="1"/>
          </p:cNvSpPr>
          <p:nvPr/>
        </p:nvSpPr>
        <p:spPr bwMode="auto">
          <a:xfrm>
            <a:off x="4978401" y="2055588"/>
            <a:ext cx="1693333" cy="914400"/>
          </a:xfrm>
          <a:prstGeom prst="rect">
            <a:avLst/>
          </a:prstGeom>
          <a:solidFill>
            <a:srgbClr val="1401CB"/>
          </a:solidFill>
          <a:ln w="12700" cap="sq">
            <a:solidFill>
              <a:schemeClr val="tx1"/>
            </a:solidFill>
            <a:miter lim="800000"/>
            <a:headEnd type="none" w="sm" len="sm"/>
            <a:tailEnd type="none" w="sm" len="sm"/>
          </a:ln>
        </p:spPr>
        <p:txBody>
          <a:bodyPr wrap="none" anchor="ctr"/>
          <a:lstStyle/>
          <a:p>
            <a:endParaRPr lang="es-ES">
              <a:latin typeface="+mj-lt"/>
            </a:endParaRPr>
          </a:p>
        </p:txBody>
      </p:sp>
      <p:sp>
        <p:nvSpPr>
          <p:cNvPr id="27653" name="Rectangle 1030"/>
          <p:cNvSpPr>
            <a:spLocks noChangeArrowheads="1"/>
          </p:cNvSpPr>
          <p:nvPr/>
        </p:nvSpPr>
        <p:spPr bwMode="auto">
          <a:xfrm>
            <a:off x="7958668" y="2055588"/>
            <a:ext cx="1693333" cy="914400"/>
          </a:xfrm>
          <a:prstGeom prst="rect">
            <a:avLst/>
          </a:prstGeom>
          <a:ln>
            <a:headEnd type="none" w="sm" len="sm"/>
            <a:tailEnd type="none" w="sm" len="sm"/>
          </a:ln>
        </p:spPr>
        <p:style>
          <a:lnRef idx="3">
            <a:schemeClr val="lt1"/>
          </a:lnRef>
          <a:fillRef idx="1">
            <a:schemeClr val="accent1"/>
          </a:fillRef>
          <a:effectRef idx="1">
            <a:schemeClr val="accent1"/>
          </a:effectRef>
          <a:fontRef idx="minor">
            <a:schemeClr val="lt1"/>
          </a:fontRef>
        </p:style>
        <p:txBody>
          <a:bodyPr wrap="none" anchor="ctr"/>
          <a:lstStyle/>
          <a:p>
            <a:endParaRPr lang="es-ES">
              <a:latin typeface="+mj-lt"/>
            </a:endParaRPr>
          </a:p>
        </p:txBody>
      </p:sp>
      <p:sp>
        <p:nvSpPr>
          <p:cNvPr id="27654" name="Rectangle 1031"/>
          <p:cNvSpPr>
            <a:spLocks noChangeArrowheads="1"/>
          </p:cNvSpPr>
          <p:nvPr/>
        </p:nvSpPr>
        <p:spPr bwMode="auto">
          <a:xfrm>
            <a:off x="7958668" y="4189188"/>
            <a:ext cx="1693333" cy="914400"/>
          </a:xfrm>
          <a:prstGeom prst="rect">
            <a:avLst/>
          </a:prstGeom>
          <a:solidFill>
            <a:srgbClr val="1401CB"/>
          </a:solidFill>
          <a:ln w="12700" cap="sq">
            <a:solidFill>
              <a:schemeClr val="tx1"/>
            </a:solidFill>
            <a:miter lim="800000"/>
            <a:headEnd type="none" w="sm" len="sm"/>
            <a:tailEnd type="none" w="sm" len="sm"/>
          </a:ln>
        </p:spPr>
        <p:txBody>
          <a:bodyPr wrap="none" anchor="ctr"/>
          <a:lstStyle/>
          <a:p>
            <a:endParaRPr lang="es-ES">
              <a:latin typeface="+mj-lt"/>
            </a:endParaRPr>
          </a:p>
        </p:txBody>
      </p:sp>
      <p:sp>
        <p:nvSpPr>
          <p:cNvPr id="27655" name="Rectangle 1032"/>
          <p:cNvSpPr>
            <a:spLocks noChangeArrowheads="1"/>
          </p:cNvSpPr>
          <p:nvPr/>
        </p:nvSpPr>
        <p:spPr bwMode="auto">
          <a:xfrm>
            <a:off x="5046135" y="4189188"/>
            <a:ext cx="1693333" cy="914400"/>
          </a:xfrm>
          <a:prstGeom prst="rect">
            <a:avLst/>
          </a:prstGeom>
          <a:solidFill>
            <a:srgbClr val="800000"/>
          </a:solidFill>
          <a:ln w="12700" cap="sq">
            <a:solidFill>
              <a:schemeClr val="tx1"/>
            </a:solidFill>
            <a:miter lim="800000"/>
            <a:headEnd type="none" w="sm" len="sm"/>
            <a:tailEnd type="none" w="sm" len="sm"/>
          </a:ln>
        </p:spPr>
        <p:txBody>
          <a:bodyPr wrap="none" anchor="ctr"/>
          <a:lstStyle/>
          <a:p>
            <a:endParaRPr lang="es-ES">
              <a:latin typeface="+mj-lt"/>
            </a:endParaRPr>
          </a:p>
        </p:txBody>
      </p:sp>
      <p:cxnSp>
        <p:nvCxnSpPr>
          <p:cNvPr id="27656" name="AutoShape 1033"/>
          <p:cNvCxnSpPr>
            <a:cxnSpLocks noChangeShapeType="1"/>
            <a:stCxn id="27651" idx="3"/>
            <a:endCxn id="27652" idx="1"/>
          </p:cNvCxnSpPr>
          <p:nvPr/>
        </p:nvCxnSpPr>
        <p:spPr bwMode="auto">
          <a:xfrm>
            <a:off x="3691468" y="2512788"/>
            <a:ext cx="1286933" cy="0"/>
          </a:xfrm>
          <a:prstGeom prst="straightConnector1">
            <a:avLst/>
          </a:prstGeom>
          <a:noFill/>
          <a:ln w="76200" cap="sq">
            <a:solidFill>
              <a:schemeClr val="tx1"/>
            </a:solidFill>
            <a:round/>
            <a:headEnd type="none" w="sm" len="sm"/>
            <a:tailEnd type="triangle" w="sm" len="sm"/>
          </a:ln>
          <a:extLst>
            <a:ext uri="{909E8E84-426E-40dd-AFC4-6F175D3DCCD1}">
              <a14:hiddenFill xmlns:a14="http://schemas.microsoft.com/office/drawing/2010/main" xmlns="">
                <a:noFill/>
              </a14:hiddenFill>
            </a:ext>
          </a:extLst>
        </p:spPr>
      </p:cxnSp>
      <p:cxnSp>
        <p:nvCxnSpPr>
          <p:cNvPr id="27657" name="AutoShape 1035"/>
          <p:cNvCxnSpPr>
            <a:cxnSpLocks noChangeShapeType="1"/>
            <a:stCxn id="27652" idx="3"/>
            <a:endCxn id="27653" idx="1"/>
          </p:cNvCxnSpPr>
          <p:nvPr/>
        </p:nvCxnSpPr>
        <p:spPr bwMode="auto">
          <a:xfrm>
            <a:off x="6671735" y="2512788"/>
            <a:ext cx="1286933" cy="0"/>
          </a:xfrm>
          <a:prstGeom prst="straightConnector1">
            <a:avLst/>
          </a:prstGeom>
          <a:noFill/>
          <a:ln w="76200" cap="sq">
            <a:solidFill>
              <a:schemeClr val="tx1"/>
            </a:solidFill>
            <a:round/>
            <a:headEnd type="none" w="sm" len="sm"/>
            <a:tailEnd type="triangle" w="sm" len="sm"/>
          </a:ln>
          <a:extLst>
            <a:ext uri="{909E8E84-426E-40dd-AFC4-6F175D3DCCD1}">
              <a14:hiddenFill xmlns:a14="http://schemas.microsoft.com/office/drawing/2010/main" xmlns="">
                <a:noFill/>
              </a14:hiddenFill>
            </a:ext>
          </a:extLst>
        </p:spPr>
      </p:cxnSp>
      <p:cxnSp>
        <p:nvCxnSpPr>
          <p:cNvPr id="27658" name="AutoShape 1037"/>
          <p:cNvCxnSpPr>
            <a:cxnSpLocks noChangeShapeType="1"/>
            <a:stCxn id="27654" idx="1"/>
            <a:endCxn id="27655" idx="3"/>
          </p:cNvCxnSpPr>
          <p:nvPr/>
        </p:nvCxnSpPr>
        <p:spPr bwMode="auto">
          <a:xfrm flipH="1">
            <a:off x="6739467" y="4646388"/>
            <a:ext cx="1219200" cy="0"/>
          </a:xfrm>
          <a:prstGeom prst="straightConnector1">
            <a:avLst/>
          </a:prstGeom>
          <a:noFill/>
          <a:ln w="76200" cap="sq">
            <a:solidFill>
              <a:schemeClr val="tx1"/>
            </a:solidFill>
            <a:round/>
            <a:headEnd type="none" w="sm" len="sm"/>
            <a:tailEnd type="triangle" w="sm" len="sm"/>
          </a:ln>
          <a:extLst>
            <a:ext uri="{909E8E84-426E-40dd-AFC4-6F175D3DCCD1}">
              <a14:hiddenFill xmlns:a14="http://schemas.microsoft.com/office/drawing/2010/main" xmlns="">
                <a:noFill/>
              </a14:hiddenFill>
            </a:ext>
          </a:extLst>
        </p:spPr>
      </p:cxnSp>
      <p:cxnSp>
        <p:nvCxnSpPr>
          <p:cNvPr id="27659" name="AutoShape 1038"/>
          <p:cNvCxnSpPr>
            <a:cxnSpLocks noChangeShapeType="1"/>
            <a:stCxn id="27653" idx="3"/>
            <a:endCxn id="27654" idx="3"/>
          </p:cNvCxnSpPr>
          <p:nvPr/>
        </p:nvCxnSpPr>
        <p:spPr bwMode="auto">
          <a:xfrm>
            <a:off x="9652000" y="2512788"/>
            <a:ext cx="1412" cy="2133600"/>
          </a:xfrm>
          <a:prstGeom prst="bentConnector3">
            <a:avLst>
              <a:gd name="adj1" fmla="val 63921742"/>
            </a:avLst>
          </a:prstGeom>
          <a:noFill/>
          <a:ln w="76200" cap="sq">
            <a:solidFill>
              <a:schemeClr val="tx1"/>
            </a:solidFill>
            <a:miter lim="800000"/>
            <a:headEnd type="none" w="sm" len="sm"/>
            <a:tailEnd type="triangle" w="sm" len="sm"/>
          </a:ln>
          <a:extLst>
            <a:ext uri="{909E8E84-426E-40dd-AFC4-6F175D3DCCD1}">
              <a14:hiddenFill xmlns:a14="http://schemas.microsoft.com/office/drawing/2010/main" xmlns="">
                <a:noFill/>
              </a14:hiddenFill>
            </a:ext>
          </a:extLst>
        </p:spPr>
      </p:cxnSp>
      <p:cxnSp>
        <p:nvCxnSpPr>
          <p:cNvPr id="27660" name="AutoShape 1039"/>
          <p:cNvCxnSpPr>
            <a:cxnSpLocks noChangeShapeType="1"/>
            <a:stCxn id="27654" idx="2"/>
            <a:endCxn id="27677" idx="2"/>
          </p:cNvCxnSpPr>
          <p:nvPr/>
        </p:nvCxnSpPr>
        <p:spPr bwMode="auto">
          <a:xfrm rot="5400000" flipH="1">
            <a:off x="6089651" y="2387906"/>
            <a:ext cx="12700" cy="5418667"/>
          </a:xfrm>
          <a:prstGeom prst="bentConnector3">
            <a:avLst>
              <a:gd name="adj1" fmla="val -1800000"/>
            </a:avLst>
          </a:prstGeom>
          <a:noFill/>
          <a:ln w="57150" cap="sq">
            <a:solidFill>
              <a:schemeClr val="tx1"/>
            </a:solidFill>
            <a:miter lim="800000"/>
            <a:headEnd type="none" w="sm" len="sm"/>
            <a:tailEnd type="triangle" w="sm" len="sm"/>
          </a:ln>
          <a:extLst>
            <a:ext uri="{909E8E84-426E-40dd-AFC4-6F175D3DCCD1}">
              <a14:hiddenFill xmlns:a14="http://schemas.microsoft.com/office/drawing/2010/main" xmlns="">
                <a:noFill/>
              </a14:hiddenFill>
            </a:ext>
          </a:extLst>
        </p:spPr>
      </p:cxnSp>
      <p:sp>
        <p:nvSpPr>
          <p:cNvPr id="27661" name="Text Box 1041"/>
          <p:cNvSpPr txBox="1">
            <a:spLocks noChangeArrowheads="1"/>
          </p:cNvSpPr>
          <p:nvPr/>
        </p:nvSpPr>
        <p:spPr bwMode="auto">
          <a:xfrm>
            <a:off x="1998134" y="2268315"/>
            <a:ext cx="169333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a:spcBef>
                <a:spcPct val="50000"/>
              </a:spcBef>
            </a:pPr>
            <a:r>
              <a:rPr lang="es-ES_tradnl" sz="2000" b="1" dirty="0">
                <a:solidFill>
                  <a:schemeClr val="accent1"/>
                </a:solidFill>
                <a:latin typeface="+mj-lt"/>
              </a:rPr>
              <a:t>7-dehidroChol</a:t>
            </a:r>
          </a:p>
        </p:txBody>
      </p:sp>
      <p:sp>
        <p:nvSpPr>
          <p:cNvPr id="27662" name="Text Box 1042"/>
          <p:cNvSpPr txBox="1">
            <a:spLocks noChangeArrowheads="1"/>
          </p:cNvSpPr>
          <p:nvPr/>
        </p:nvSpPr>
        <p:spPr bwMode="auto">
          <a:xfrm>
            <a:off x="4978401" y="2060848"/>
            <a:ext cx="1693333" cy="861774"/>
          </a:xfrm>
          <a:prstGeom prst="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style>
          <a:lnRef idx="3">
            <a:schemeClr val="lt1"/>
          </a:lnRef>
          <a:fillRef idx="1">
            <a:schemeClr val="accent1"/>
          </a:fillRef>
          <a:effectRef idx="1">
            <a:schemeClr val="accent1"/>
          </a:effectRef>
          <a:fontRef idx="minor">
            <a:schemeClr val="lt1"/>
          </a:fontRef>
        </p:style>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a:spcBef>
                <a:spcPct val="50000"/>
              </a:spcBef>
            </a:pPr>
            <a:r>
              <a:rPr lang="es-ES_tradnl" sz="2000" b="1" dirty="0">
                <a:solidFill>
                  <a:schemeClr val="bg1"/>
                </a:solidFill>
                <a:latin typeface="+mj-lt"/>
              </a:rPr>
              <a:t>Vitamina D</a:t>
            </a:r>
          </a:p>
          <a:p>
            <a:pPr algn="ctr">
              <a:spcBef>
                <a:spcPct val="50000"/>
              </a:spcBef>
            </a:pPr>
            <a:r>
              <a:rPr lang="es-ES_tradnl" sz="2000" b="1" dirty="0" err="1">
                <a:solidFill>
                  <a:schemeClr val="bg1"/>
                </a:solidFill>
                <a:latin typeface="+mj-lt"/>
              </a:rPr>
              <a:t>Colecalciferol</a:t>
            </a:r>
            <a:endParaRPr lang="es-ES_tradnl" sz="2000" b="1" dirty="0">
              <a:solidFill>
                <a:schemeClr val="bg1"/>
              </a:solidFill>
              <a:latin typeface="+mj-lt"/>
            </a:endParaRPr>
          </a:p>
        </p:txBody>
      </p:sp>
      <p:sp>
        <p:nvSpPr>
          <p:cNvPr id="27663" name="Text Box 1043"/>
          <p:cNvSpPr txBox="1">
            <a:spLocks noChangeArrowheads="1"/>
          </p:cNvSpPr>
          <p:nvPr/>
        </p:nvSpPr>
        <p:spPr bwMode="auto">
          <a:xfrm>
            <a:off x="7958668" y="2135179"/>
            <a:ext cx="1693333"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a:spcBef>
                <a:spcPct val="50000"/>
              </a:spcBef>
            </a:pPr>
            <a:r>
              <a:rPr lang="es-ES_tradnl" sz="2000" b="1" dirty="0">
                <a:solidFill>
                  <a:schemeClr val="bg1"/>
                </a:solidFill>
                <a:latin typeface="+mj-lt"/>
              </a:rPr>
              <a:t>25(OH)</a:t>
            </a:r>
            <a:r>
              <a:rPr lang="es-ES_tradnl" sz="2000" b="1" dirty="0" err="1">
                <a:solidFill>
                  <a:schemeClr val="bg1"/>
                </a:solidFill>
                <a:latin typeface="+mj-lt"/>
              </a:rPr>
              <a:t>vitD</a:t>
            </a:r>
            <a:endParaRPr lang="es-ES_tradnl" sz="2000" b="1" dirty="0">
              <a:solidFill>
                <a:schemeClr val="bg1"/>
              </a:solidFill>
              <a:latin typeface="+mj-lt"/>
            </a:endParaRPr>
          </a:p>
          <a:p>
            <a:pPr algn="ctr">
              <a:spcBef>
                <a:spcPct val="50000"/>
              </a:spcBef>
            </a:pPr>
            <a:r>
              <a:rPr lang="es-ES_tradnl" sz="2000" b="1" dirty="0" err="1">
                <a:solidFill>
                  <a:schemeClr val="bg1"/>
                </a:solidFill>
                <a:latin typeface="+mj-lt"/>
              </a:rPr>
              <a:t>Calcidiol</a:t>
            </a:r>
            <a:endParaRPr lang="es-ES_tradnl" sz="2000" b="1" dirty="0">
              <a:solidFill>
                <a:schemeClr val="bg1"/>
              </a:solidFill>
              <a:latin typeface="+mj-lt"/>
            </a:endParaRPr>
          </a:p>
          <a:p>
            <a:pPr algn="ctr">
              <a:spcBef>
                <a:spcPct val="50000"/>
              </a:spcBef>
            </a:pPr>
            <a:endParaRPr lang="es-ES_tradnl" sz="2000" b="1" dirty="0">
              <a:solidFill>
                <a:schemeClr val="bg1"/>
              </a:solidFill>
              <a:latin typeface="+mj-lt"/>
            </a:endParaRPr>
          </a:p>
        </p:txBody>
      </p:sp>
      <p:sp>
        <p:nvSpPr>
          <p:cNvPr id="27664" name="Text Box 1044"/>
          <p:cNvSpPr txBox="1">
            <a:spLocks noChangeArrowheads="1"/>
          </p:cNvSpPr>
          <p:nvPr/>
        </p:nvSpPr>
        <p:spPr bwMode="auto">
          <a:xfrm>
            <a:off x="7958668" y="4163368"/>
            <a:ext cx="1693333" cy="947951"/>
          </a:xfrm>
          <a:prstGeom prst="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style>
          <a:lnRef idx="3">
            <a:schemeClr val="lt1"/>
          </a:lnRef>
          <a:fillRef idx="1">
            <a:schemeClr val="accent1"/>
          </a:fillRef>
          <a:effectRef idx="1">
            <a:schemeClr val="accent1"/>
          </a:effectRef>
          <a:fontRef idx="minor">
            <a:schemeClr val="lt1"/>
          </a:fontRef>
        </p:style>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a:spcBef>
                <a:spcPct val="50000"/>
              </a:spcBef>
            </a:pPr>
            <a:r>
              <a:rPr lang="es-ES_tradnl" sz="2000" b="1" dirty="0">
                <a:solidFill>
                  <a:schemeClr val="bg1"/>
                </a:solidFill>
                <a:latin typeface="+mj-lt"/>
              </a:rPr>
              <a:t>1,25(OH)</a:t>
            </a:r>
            <a:r>
              <a:rPr lang="es-ES_tradnl" sz="2000" b="1" baseline="-25000" dirty="0">
                <a:solidFill>
                  <a:schemeClr val="bg1"/>
                </a:solidFill>
                <a:latin typeface="+mj-lt"/>
              </a:rPr>
              <a:t>2</a:t>
            </a:r>
            <a:r>
              <a:rPr lang="es-ES_tradnl" sz="2000" b="1" dirty="0">
                <a:solidFill>
                  <a:schemeClr val="bg1"/>
                </a:solidFill>
                <a:latin typeface="+mj-lt"/>
              </a:rPr>
              <a:t>vitD</a:t>
            </a:r>
          </a:p>
          <a:p>
            <a:pPr algn="ctr">
              <a:spcBef>
                <a:spcPct val="50000"/>
              </a:spcBef>
            </a:pPr>
            <a:r>
              <a:rPr lang="es-ES_tradnl" sz="2000" b="1" dirty="0">
                <a:solidFill>
                  <a:schemeClr val="bg1"/>
                </a:solidFill>
                <a:latin typeface="+mj-lt"/>
              </a:rPr>
              <a:t>Calcitriol</a:t>
            </a:r>
          </a:p>
        </p:txBody>
      </p:sp>
      <p:sp>
        <p:nvSpPr>
          <p:cNvPr id="27665" name="Text Box 1045"/>
          <p:cNvSpPr txBox="1">
            <a:spLocks noChangeArrowheads="1"/>
          </p:cNvSpPr>
          <p:nvPr/>
        </p:nvSpPr>
        <p:spPr bwMode="auto">
          <a:xfrm>
            <a:off x="5046135" y="4437113"/>
            <a:ext cx="169333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a:spcBef>
                <a:spcPct val="50000"/>
              </a:spcBef>
            </a:pPr>
            <a:r>
              <a:rPr lang="es-ES_tradnl" sz="2000" b="1" dirty="0">
                <a:solidFill>
                  <a:schemeClr val="bg1"/>
                </a:solidFill>
                <a:latin typeface="+mj-lt"/>
              </a:rPr>
              <a:t>RVD</a:t>
            </a:r>
          </a:p>
        </p:txBody>
      </p:sp>
      <p:sp>
        <p:nvSpPr>
          <p:cNvPr id="27666" name="Rectangle 1046"/>
          <p:cNvSpPr>
            <a:spLocks noChangeArrowheads="1"/>
          </p:cNvSpPr>
          <p:nvPr/>
        </p:nvSpPr>
        <p:spPr bwMode="auto">
          <a:xfrm>
            <a:off x="4978401" y="760188"/>
            <a:ext cx="1693333" cy="914400"/>
          </a:xfrm>
          <a:prstGeom prst="rect">
            <a:avLst/>
          </a:prstGeom>
          <a:ln>
            <a:headEnd type="none" w="sm" len="sm"/>
            <a:tailEnd type="none" w="sm" len="sm"/>
          </a:ln>
        </p:spPr>
        <p:style>
          <a:lnRef idx="1">
            <a:schemeClr val="dk1"/>
          </a:lnRef>
          <a:fillRef idx="2">
            <a:schemeClr val="dk1"/>
          </a:fillRef>
          <a:effectRef idx="1">
            <a:schemeClr val="dk1"/>
          </a:effectRef>
          <a:fontRef idx="minor">
            <a:schemeClr val="dk1"/>
          </a:fontRef>
        </p:style>
        <p:txBody>
          <a:bodyPr wrap="none" anchor="ctr"/>
          <a:lstStyle/>
          <a:p>
            <a:endParaRPr lang="es-ES">
              <a:solidFill>
                <a:schemeClr val="accent1"/>
              </a:solidFill>
              <a:latin typeface="+mj-lt"/>
            </a:endParaRPr>
          </a:p>
        </p:txBody>
      </p:sp>
      <p:sp>
        <p:nvSpPr>
          <p:cNvPr id="27667" name="Text Box 1047"/>
          <p:cNvSpPr txBox="1">
            <a:spLocks noChangeArrowheads="1"/>
          </p:cNvSpPr>
          <p:nvPr/>
        </p:nvSpPr>
        <p:spPr bwMode="auto">
          <a:xfrm>
            <a:off x="4978401" y="988790"/>
            <a:ext cx="169333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a:spcBef>
                <a:spcPct val="50000"/>
              </a:spcBef>
            </a:pPr>
            <a:r>
              <a:rPr lang="es-ES_tradnl" sz="2000" b="1" dirty="0">
                <a:solidFill>
                  <a:schemeClr val="accent1"/>
                </a:solidFill>
                <a:latin typeface="+mj-lt"/>
              </a:rPr>
              <a:t>Dieta</a:t>
            </a:r>
          </a:p>
        </p:txBody>
      </p:sp>
      <p:cxnSp>
        <p:nvCxnSpPr>
          <p:cNvPr id="27668" name="AutoShape 1048"/>
          <p:cNvCxnSpPr>
            <a:cxnSpLocks noChangeShapeType="1"/>
            <a:stCxn id="27666" idx="2"/>
            <a:endCxn id="27652" idx="0"/>
          </p:cNvCxnSpPr>
          <p:nvPr/>
        </p:nvCxnSpPr>
        <p:spPr bwMode="auto">
          <a:xfrm>
            <a:off x="5825067" y="1674588"/>
            <a:ext cx="0" cy="381000"/>
          </a:xfrm>
          <a:prstGeom prst="straightConnector1">
            <a:avLst/>
          </a:prstGeom>
          <a:noFill/>
          <a:ln w="57150" cap="sq">
            <a:solidFill>
              <a:schemeClr val="tx1"/>
            </a:solidFill>
            <a:round/>
            <a:headEnd type="none" w="sm" len="sm"/>
            <a:tailEnd type="triangle" w="sm" len="sm"/>
          </a:ln>
          <a:extLst>
            <a:ext uri="{909E8E84-426E-40dd-AFC4-6F175D3DCCD1}">
              <a14:hiddenFill xmlns:a14="http://schemas.microsoft.com/office/drawing/2010/main" xmlns="">
                <a:noFill/>
              </a14:hiddenFill>
            </a:ext>
          </a:extLst>
        </p:spPr>
      </p:cxnSp>
      <p:sp>
        <p:nvSpPr>
          <p:cNvPr id="27669" name="Text Box 1049"/>
          <p:cNvSpPr txBox="1">
            <a:spLocks noChangeArrowheads="1"/>
          </p:cNvSpPr>
          <p:nvPr/>
        </p:nvSpPr>
        <p:spPr bwMode="auto">
          <a:xfrm>
            <a:off x="3420535" y="2055588"/>
            <a:ext cx="1693333" cy="427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a:spcBef>
                <a:spcPct val="50000"/>
              </a:spcBef>
            </a:pPr>
            <a:r>
              <a:rPr lang="es-ES_tradnl" sz="2200" b="1" dirty="0">
                <a:solidFill>
                  <a:schemeClr val="accent1"/>
                </a:solidFill>
                <a:latin typeface="+mn-lt"/>
              </a:rPr>
              <a:t>Piel</a:t>
            </a:r>
          </a:p>
        </p:txBody>
      </p:sp>
      <p:sp>
        <p:nvSpPr>
          <p:cNvPr id="27670" name="Text Box 1050"/>
          <p:cNvSpPr txBox="1">
            <a:spLocks noChangeArrowheads="1"/>
          </p:cNvSpPr>
          <p:nvPr/>
        </p:nvSpPr>
        <p:spPr bwMode="auto">
          <a:xfrm>
            <a:off x="3420535" y="2573115"/>
            <a:ext cx="169333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a:spcBef>
                <a:spcPct val="50000"/>
              </a:spcBef>
            </a:pPr>
            <a:r>
              <a:rPr lang="es-ES_tradnl" sz="2000" b="1">
                <a:solidFill>
                  <a:schemeClr val="accent1"/>
                </a:solidFill>
                <a:latin typeface="+mn-lt"/>
              </a:rPr>
              <a:t>Luz</a:t>
            </a:r>
          </a:p>
        </p:txBody>
      </p:sp>
      <p:sp>
        <p:nvSpPr>
          <p:cNvPr id="27671" name="Text Box 1051"/>
          <p:cNvSpPr txBox="1">
            <a:spLocks noChangeArrowheads="1"/>
          </p:cNvSpPr>
          <p:nvPr/>
        </p:nvSpPr>
        <p:spPr bwMode="auto">
          <a:xfrm>
            <a:off x="6400801" y="2071463"/>
            <a:ext cx="1693333" cy="427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a:spcBef>
                <a:spcPct val="50000"/>
              </a:spcBef>
            </a:pPr>
            <a:r>
              <a:rPr lang="es-ES_tradnl" sz="2200" b="1">
                <a:solidFill>
                  <a:schemeClr val="accent1"/>
                </a:solidFill>
                <a:latin typeface="+mn-lt"/>
              </a:rPr>
              <a:t>Higado</a:t>
            </a:r>
          </a:p>
        </p:txBody>
      </p:sp>
      <p:sp>
        <p:nvSpPr>
          <p:cNvPr id="27672" name="Text Box 1052"/>
          <p:cNvSpPr txBox="1">
            <a:spLocks noChangeArrowheads="1"/>
          </p:cNvSpPr>
          <p:nvPr/>
        </p:nvSpPr>
        <p:spPr bwMode="auto">
          <a:xfrm>
            <a:off x="6400801" y="2588990"/>
            <a:ext cx="169333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a:spcBef>
                <a:spcPct val="50000"/>
              </a:spcBef>
            </a:pPr>
            <a:r>
              <a:rPr lang="es-ES_tradnl" sz="2000" b="1">
                <a:solidFill>
                  <a:schemeClr val="accent1"/>
                </a:solidFill>
                <a:latin typeface="+mn-lt"/>
              </a:rPr>
              <a:t>25OHasa</a:t>
            </a:r>
          </a:p>
        </p:txBody>
      </p:sp>
      <p:sp>
        <p:nvSpPr>
          <p:cNvPr id="27673" name="Text Box 1053"/>
          <p:cNvSpPr txBox="1">
            <a:spLocks noChangeArrowheads="1"/>
          </p:cNvSpPr>
          <p:nvPr/>
        </p:nvSpPr>
        <p:spPr bwMode="auto">
          <a:xfrm rot="5400000">
            <a:off x="9850967" y="3364145"/>
            <a:ext cx="1905000"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a:spcBef>
                <a:spcPct val="50000"/>
              </a:spcBef>
            </a:pPr>
            <a:r>
              <a:rPr lang="es-ES_tradnl" sz="2200" b="1">
                <a:solidFill>
                  <a:schemeClr val="accent1"/>
                </a:solidFill>
                <a:latin typeface="+mn-lt"/>
              </a:rPr>
              <a:t>Riñón</a:t>
            </a:r>
          </a:p>
        </p:txBody>
      </p:sp>
      <p:sp>
        <p:nvSpPr>
          <p:cNvPr id="27674" name="Text Box 1054"/>
          <p:cNvSpPr txBox="1">
            <a:spLocks noChangeArrowheads="1"/>
          </p:cNvSpPr>
          <p:nvPr/>
        </p:nvSpPr>
        <p:spPr bwMode="auto">
          <a:xfrm rot="5400000">
            <a:off x="9405669" y="3417635"/>
            <a:ext cx="19050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a:spcBef>
                <a:spcPct val="50000"/>
              </a:spcBef>
            </a:pPr>
            <a:r>
              <a:rPr lang="es-ES_tradnl" sz="2000" b="1" dirty="0">
                <a:solidFill>
                  <a:schemeClr val="accent1"/>
                </a:solidFill>
                <a:latin typeface="+mn-lt"/>
              </a:rPr>
              <a:t>1-alfa-</a:t>
            </a:r>
            <a:r>
              <a:rPr lang="es-ES_tradnl" sz="2000" b="1" dirty="0">
                <a:solidFill>
                  <a:schemeClr val="accent1"/>
                </a:solidFill>
                <a:latin typeface="+mn-lt"/>
                <a:sym typeface="Symbol" pitchFamily="18" charset="2"/>
              </a:rPr>
              <a:t>OHasa</a:t>
            </a:r>
            <a:endParaRPr lang="es-ES_tradnl" sz="2000" b="1" dirty="0">
              <a:solidFill>
                <a:schemeClr val="accent1"/>
              </a:solidFill>
              <a:latin typeface="+mn-lt"/>
            </a:endParaRPr>
          </a:p>
        </p:txBody>
      </p:sp>
      <p:sp>
        <p:nvSpPr>
          <p:cNvPr id="27675" name="Text Box 1055"/>
          <p:cNvSpPr txBox="1">
            <a:spLocks noChangeArrowheads="1"/>
          </p:cNvSpPr>
          <p:nvPr/>
        </p:nvSpPr>
        <p:spPr bwMode="auto">
          <a:xfrm>
            <a:off x="6604001" y="4205063"/>
            <a:ext cx="1693333" cy="427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a:spcBef>
                <a:spcPct val="50000"/>
              </a:spcBef>
            </a:pPr>
            <a:r>
              <a:rPr lang="es-ES_tradnl" sz="2200" b="1">
                <a:solidFill>
                  <a:schemeClr val="accent1"/>
                </a:solidFill>
                <a:latin typeface="+mn-lt"/>
              </a:rPr>
              <a:t>Cs diana</a:t>
            </a:r>
          </a:p>
        </p:txBody>
      </p:sp>
      <p:sp>
        <p:nvSpPr>
          <p:cNvPr id="27676" name="Text Box 1056"/>
          <p:cNvSpPr txBox="1">
            <a:spLocks noChangeArrowheads="1"/>
          </p:cNvSpPr>
          <p:nvPr/>
        </p:nvSpPr>
        <p:spPr bwMode="auto">
          <a:xfrm>
            <a:off x="6604001" y="4722590"/>
            <a:ext cx="169333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a:spcBef>
                <a:spcPct val="50000"/>
              </a:spcBef>
            </a:pPr>
            <a:r>
              <a:rPr lang="es-ES_tradnl" sz="2000" b="1">
                <a:solidFill>
                  <a:schemeClr val="accent1"/>
                </a:solidFill>
                <a:latin typeface="+mn-lt"/>
              </a:rPr>
              <a:t>Nucleo</a:t>
            </a:r>
          </a:p>
        </p:txBody>
      </p:sp>
      <p:sp>
        <p:nvSpPr>
          <p:cNvPr id="27677" name="Rectangle 1057"/>
          <p:cNvSpPr>
            <a:spLocks noChangeArrowheads="1"/>
          </p:cNvSpPr>
          <p:nvPr/>
        </p:nvSpPr>
        <p:spPr bwMode="auto">
          <a:xfrm>
            <a:off x="2540001" y="4176488"/>
            <a:ext cx="1693333" cy="914400"/>
          </a:xfrm>
          <a:prstGeom prst="rect">
            <a:avLst/>
          </a:prstGeom>
          <a:solidFill>
            <a:srgbClr val="FF9900"/>
          </a:solidFill>
          <a:ln w="12700" cap="sq">
            <a:solidFill>
              <a:schemeClr val="tx1"/>
            </a:solidFill>
            <a:miter lim="800000"/>
            <a:headEnd type="none" w="sm" len="sm"/>
            <a:tailEnd type="none" w="sm" len="sm"/>
          </a:ln>
        </p:spPr>
        <p:txBody>
          <a:bodyPr wrap="none" anchor="ctr"/>
          <a:lstStyle/>
          <a:p>
            <a:endParaRPr lang="es-ES">
              <a:latin typeface="+mj-lt"/>
            </a:endParaRPr>
          </a:p>
        </p:txBody>
      </p:sp>
      <p:sp>
        <p:nvSpPr>
          <p:cNvPr id="27678" name="Text Box 1058"/>
          <p:cNvSpPr txBox="1">
            <a:spLocks noChangeArrowheads="1"/>
          </p:cNvSpPr>
          <p:nvPr/>
        </p:nvSpPr>
        <p:spPr bwMode="auto">
          <a:xfrm>
            <a:off x="2540001" y="4311501"/>
            <a:ext cx="1693333"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a:spcBef>
                <a:spcPct val="50000"/>
              </a:spcBef>
            </a:pPr>
            <a:r>
              <a:rPr lang="es-ES_tradnl" sz="2000" b="1" dirty="0">
                <a:solidFill>
                  <a:schemeClr val="bg2"/>
                </a:solidFill>
                <a:latin typeface="+mj-lt"/>
              </a:rPr>
              <a:t>Efectos biológicos</a:t>
            </a:r>
          </a:p>
        </p:txBody>
      </p:sp>
      <p:cxnSp>
        <p:nvCxnSpPr>
          <p:cNvPr id="27679" name="AutoShape 1059"/>
          <p:cNvCxnSpPr>
            <a:cxnSpLocks noChangeShapeType="1"/>
            <a:stCxn id="27665" idx="1"/>
            <a:endCxn id="27677" idx="3"/>
          </p:cNvCxnSpPr>
          <p:nvPr/>
        </p:nvCxnSpPr>
        <p:spPr bwMode="auto">
          <a:xfrm flipH="1" flipV="1">
            <a:off x="4233334" y="4633688"/>
            <a:ext cx="812801" cy="1862"/>
          </a:xfrm>
          <a:prstGeom prst="straightConnector1">
            <a:avLst/>
          </a:prstGeom>
          <a:noFill/>
          <a:ln w="76200" cap="sq">
            <a:solidFill>
              <a:schemeClr val="tx1"/>
            </a:solidFill>
            <a:round/>
            <a:headEnd type="none" w="sm" len="sm"/>
            <a:tailEnd type="triangle" w="sm" len="sm"/>
          </a:ln>
          <a:extLst>
            <a:ext uri="{909E8E84-426E-40dd-AFC4-6F175D3DCCD1}">
              <a14:hiddenFill xmlns:a14="http://schemas.microsoft.com/office/drawing/2010/main" xmlns="">
                <a:noFill/>
              </a14:hiddenFill>
            </a:ext>
          </a:extLst>
        </p:spPr>
      </p:cxnSp>
      <p:sp>
        <p:nvSpPr>
          <p:cNvPr id="27680" name="Text Box 1060"/>
          <p:cNvSpPr txBox="1">
            <a:spLocks noChangeArrowheads="1"/>
          </p:cNvSpPr>
          <p:nvPr/>
        </p:nvSpPr>
        <p:spPr bwMode="auto">
          <a:xfrm>
            <a:off x="4504268" y="5408390"/>
            <a:ext cx="291253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a:spcBef>
                <a:spcPct val="50000"/>
              </a:spcBef>
            </a:pPr>
            <a:r>
              <a:rPr lang="es-ES_tradnl" sz="2000" b="1" dirty="0">
                <a:solidFill>
                  <a:schemeClr val="accent1"/>
                </a:solidFill>
                <a:latin typeface="+mn-lt"/>
              </a:rPr>
              <a:t>Acciones de membrana</a:t>
            </a:r>
          </a:p>
        </p:txBody>
      </p:sp>
    </p:spTree>
    <p:extLst>
      <p:ext uri="{BB962C8B-B14F-4D97-AF65-F5344CB8AC3E}">
        <p14:creationId xmlns:p14="http://schemas.microsoft.com/office/powerpoint/2010/main" val="1832601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3"/>
          </p:nvPr>
        </p:nvSpPr>
        <p:spPr/>
        <p:txBody>
          <a:bodyPr>
            <a:normAutofit lnSpcReduction="10000"/>
          </a:bodyPr>
          <a:lstStyle/>
          <a:p>
            <a:endParaRPr lang="es-ES"/>
          </a:p>
        </p:txBody>
      </p:sp>
      <p:pic>
        <p:nvPicPr>
          <p:cNvPr id="29699" name="Picture 6" descr="nº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672" y="908720"/>
            <a:ext cx="5568244" cy="4464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896048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80" name="Rectangle 64"/>
          <p:cNvSpPr>
            <a:spLocks noGrp="1" noChangeArrowheads="1"/>
          </p:cNvSpPr>
          <p:nvPr>
            <p:ph type="title"/>
          </p:nvPr>
        </p:nvSpPr>
        <p:spPr/>
        <p:txBody>
          <a:bodyPr/>
          <a:lstStyle/>
          <a:p>
            <a:pPr>
              <a:defRPr/>
            </a:pPr>
            <a:r>
              <a:rPr lang="es-ES" smtClean="0"/>
              <a:t>Alimentación y vitamina D</a:t>
            </a:r>
          </a:p>
        </p:txBody>
      </p:sp>
      <p:graphicFrame>
        <p:nvGraphicFramePr>
          <p:cNvPr id="444580" name="Group 164"/>
          <p:cNvGraphicFramePr>
            <a:graphicFrameLocks noGrp="1"/>
          </p:cNvGraphicFramePr>
          <p:nvPr>
            <p:ph idx="1"/>
            <p:extLst>
              <p:ext uri="{D42A27DB-BD31-4B8C-83A1-F6EECF244321}">
                <p14:modId xmlns:p14="http://schemas.microsoft.com/office/powerpoint/2010/main" val="3113173112"/>
              </p:ext>
            </p:extLst>
          </p:nvPr>
        </p:nvGraphicFramePr>
        <p:xfrm>
          <a:off x="216977" y="907512"/>
          <a:ext cx="11581866" cy="4789263"/>
        </p:xfrm>
        <a:graphic>
          <a:graphicData uri="http://schemas.openxmlformats.org/drawingml/2006/table">
            <a:tbl>
              <a:tblPr>
                <a:tableStyleId>{125E5076-3810-47DD-B79F-674D7AD40C01}</a:tableStyleId>
              </a:tblPr>
              <a:tblGrid>
                <a:gridCol w="6268255"/>
                <a:gridCol w="2308423"/>
                <a:gridCol w="3005188"/>
              </a:tblGrid>
              <a:tr h="61328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s-ES" sz="2000" b="1" u="none" strike="noStrike" cap="none" normalizeH="0" baseline="0" dirty="0" smtClean="0">
                          <a:ln>
                            <a:noFill/>
                          </a:ln>
                          <a:effectLst/>
                        </a:rPr>
                        <a:t>Comida</a:t>
                      </a:r>
                      <a:endParaRPr kumimoji="1" lang="es-ES" sz="2000" b="1" i="0" u="none" strike="noStrike" cap="none" normalizeH="0" baseline="0" dirty="0" smtClean="0">
                        <a:ln>
                          <a:noFill/>
                        </a:ln>
                        <a:solidFill>
                          <a:schemeClr val="bg1"/>
                        </a:solidFill>
                        <a:effectLst/>
                        <a:latin typeface="Tahoma" pitchFamily="34" charset="0"/>
                      </a:endParaRPr>
                    </a:p>
                  </a:txBody>
                  <a:tcPr marL="130290" marR="130290" marT="45717" marB="45717" anchor="ct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s-ES" sz="2000" b="1" u="none" strike="noStrike" cap="none" normalizeH="0" baseline="0" dirty="0" smtClean="0">
                          <a:ln>
                            <a:noFill/>
                          </a:ln>
                          <a:effectLst/>
                        </a:rPr>
                        <a:t>UI/Ración</a:t>
                      </a:r>
                      <a:endParaRPr kumimoji="1" lang="es-ES" sz="2000" b="1" i="0" u="none" strike="noStrike" cap="none" normalizeH="0" baseline="0" dirty="0" smtClean="0">
                        <a:ln>
                          <a:noFill/>
                        </a:ln>
                        <a:solidFill>
                          <a:schemeClr val="bg1"/>
                        </a:solidFill>
                        <a:effectLst/>
                        <a:latin typeface="Tahoma" pitchFamily="34" charset="0"/>
                      </a:endParaRPr>
                    </a:p>
                  </a:txBody>
                  <a:tcPr marL="130290" marR="130290" marT="45717" marB="45717"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s-ES" sz="2000" b="1" u="none" strike="noStrike" cap="none" normalizeH="0" baseline="0" dirty="0" smtClean="0">
                          <a:ln>
                            <a:noFill/>
                          </a:ln>
                          <a:effectLst/>
                        </a:rPr>
                        <a:t>%VD / Nº para VD</a:t>
                      </a:r>
                      <a:endParaRPr kumimoji="1" lang="es-ES" sz="2000" b="1" i="0" u="none" strike="noStrike" cap="none" normalizeH="0" baseline="0" dirty="0" smtClean="0">
                        <a:ln>
                          <a:noFill/>
                        </a:ln>
                        <a:solidFill>
                          <a:schemeClr val="bg1"/>
                        </a:solidFill>
                        <a:effectLst/>
                        <a:latin typeface="Tahoma" pitchFamily="34" charset="0"/>
                      </a:endParaRPr>
                    </a:p>
                  </a:txBody>
                  <a:tcPr marL="130290" marR="130290" marT="45717" marB="45717" anchor="ctr"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tr>
              <a:tr h="37963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s-ES" sz="1800" u="none" strike="noStrike" cap="none" normalizeH="0" baseline="0" dirty="0" smtClean="0">
                          <a:ln>
                            <a:noFill/>
                          </a:ln>
                          <a:solidFill>
                            <a:schemeClr val="accent1"/>
                          </a:solidFill>
                          <a:effectLst/>
                        </a:rPr>
                        <a:t>Aceite de hígado de bacalao (1 cucharada)</a:t>
                      </a:r>
                      <a:endParaRPr kumimoji="1" lang="es-ES" sz="1800" b="0" i="0" u="none" strike="noStrike" cap="none" normalizeH="0" baseline="0" dirty="0" smtClean="0">
                        <a:ln>
                          <a:noFill/>
                        </a:ln>
                        <a:solidFill>
                          <a:schemeClr val="accent1"/>
                        </a:solidFill>
                        <a:effectLst/>
                        <a:latin typeface="Tahoma" pitchFamily="34" charset="0"/>
                      </a:endParaRPr>
                    </a:p>
                  </a:txBody>
                  <a:tcPr marL="130290" marR="130290" marT="45717" marB="45717" anchor="ct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CDD7EB"/>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s-ES" sz="1800" u="none" strike="noStrike" cap="none" normalizeH="0" baseline="0" dirty="0" smtClean="0">
                          <a:ln>
                            <a:noFill/>
                          </a:ln>
                          <a:solidFill>
                            <a:schemeClr val="accent1"/>
                          </a:solidFill>
                          <a:effectLst/>
                        </a:rPr>
                        <a:t>1.360</a:t>
                      </a:r>
                      <a:endParaRPr kumimoji="1" lang="es-ES" sz="1800" b="0" i="0" u="none" strike="noStrike" cap="none" normalizeH="0" baseline="0" dirty="0" smtClean="0">
                        <a:ln>
                          <a:noFill/>
                        </a:ln>
                        <a:solidFill>
                          <a:schemeClr val="accent1"/>
                        </a:solidFill>
                        <a:effectLst/>
                        <a:latin typeface="Tahoma" pitchFamily="34" charset="0"/>
                      </a:endParaRPr>
                    </a:p>
                  </a:txBody>
                  <a:tcPr marL="130290" marR="130290" marT="45717" marB="45717"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CDD7EB"/>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s-ES" sz="1800" u="none" strike="noStrike" cap="none" normalizeH="0" baseline="0" dirty="0" smtClean="0">
                          <a:ln>
                            <a:noFill/>
                          </a:ln>
                          <a:solidFill>
                            <a:schemeClr val="accent1"/>
                          </a:solidFill>
                          <a:effectLst/>
                        </a:rPr>
                        <a:t>340 / 0,29</a:t>
                      </a:r>
                      <a:endParaRPr kumimoji="1" lang="es-ES" sz="1800" b="1" i="0" u="none" strike="noStrike" cap="none" normalizeH="0" baseline="0" dirty="0" smtClean="0">
                        <a:ln>
                          <a:noFill/>
                        </a:ln>
                        <a:solidFill>
                          <a:schemeClr val="accent1"/>
                        </a:solidFill>
                        <a:effectLst/>
                        <a:latin typeface="Tahoma" pitchFamily="34" charset="0"/>
                      </a:endParaRPr>
                    </a:p>
                  </a:txBody>
                  <a:tcPr marL="130290" marR="130290" marT="45717" marB="45717" anchor="ctr"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CDD7EB"/>
                    </a:solidFill>
                  </a:tcPr>
                </a:tc>
              </a:tr>
              <a:tr h="37963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s-ES" sz="1800" u="none" strike="noStrike" cap="none" normalizeH="0" baseline="0" dirty="0" smtClean="0">
                          <a:ln>
                            <a:noFill/>
                          </a:ln>
                          <a:solidFill>
                            <a:schemeClr val="accent1"/>
                          </a:solidFill>
                          <a:effectLst/>
                        </a:rPr>
                        <a:t>Salmón, cocinado (100 g)</a:t>
                      </a:r>
                      <a:endParaRPr kumimoji="1" lang="es-ES" sz="1800" b="0" i="0" u="none" strike="noStrike" cap="none" normalizeH="0" baseline="0" dirty="0" smtClean="0">
                        <a:ln>
                          <a:noFill/>
                        </a:ln>
                        <a:solidFill>
                          <a:schemeClr val="accent1"/>
                        </a:solidFill>
                        <a:effectLst/>
                        <a:latin typeface="Tahoma" pitchFamily="34" charset="0"/>
                      </a:endParaRPr>
                    </a:p>
                  </a:txBody>
                  <a:tcPr marL="130290" marR="130290" marT="45717" marB="45717" anchor="ct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E8ECF5"/>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s-ES" sz="1800" u="none" strike="noStrike" cap="none" normalizeH="0" baseline="0" smtClean="0">
                          <a:ln>
                            <a:noFill/>
                          </a:ln>
                          <a:solidFill>
                            <a:schemeClr val="accent1"/>
                          </a:solidFill>
                          <a:effectLst/>
                        </a:rPr>
                        <a:t>360</a:t>
                      </a:r>
                      <a:endParaRPr kumimoji="1" lang="es-ES" sz="1800" b="0" i="0" u="none" strike="noStrike" cap="none" normalizeH="0" baseline="0" smtClean="0">
                        <a:ln>
                          <a:noFill/>
                        </a:ln>
                        <a:solidFill>
                          <a:schemeClr val="accent1"/>
                        </a:solidFill>
                        <a:effectLst/>
                        <a:latin typeface="Tahoma" pitchFamily="34" charset="0"/>
                      </a:endParaRPr>
                    </a:p>
                  </a:txBody>
                  <a:tcPr marL="130290" marR="130290" marT="45717" marB="45717"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E8ECF5"/>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s-ES" sz="1800" u="none" strike="noStrike" cap="none" normalizeH="0" baseline="0" dirty="0" smtClean="0">
                          <a:ln>
                            <a:noFill/>
                          </a:ln>
                          <a:solidFill>
                            <a:schemeClr val="accent1"/>
                          </a:solidFill>
                          <a:effectLst/>
                        </a:rPr>
                        <a:t>90 / 1,11</a:t>
                      </a:r>
                      <a:endParaRPr kumimoji="1" lang="es-ES" sz="1800" b="1" i="0" u="none" strike="noStrike" cap="none" normalizeH="0" baseline="0" dirty="0" smtClean="0">
                        <a:ln>
                          <a:noFill/>
                        </a:ln>
                        <a:solidFill>
                          <a:schemeClr val="accent1"/>
                        </a:solidFill>
                        <a:effectLst/>
                        <a:latin typeface="Tahoma" pitchFamily="34" charset="0"/>
                      </a:endParaRPr>
                    </a:p>
                  </a:txBody>
                  <a:tcPr marL="130290" marR="130290" marT="45717" marB="45717" anchor="ctr"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8ECF5"/>
                    </a:solidFill>
                  </a:tcPr>
                </a:tc>
              </a:tr>
              <a:tr h="37963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s-ES" sz="1800" u="none" strike="noStrike" cap="none" normalizeH="0" baseline="0" dirty="0" smtClean="0">
                          <a:ln>
                            <a:noFill/>
                          </a:ln>
                          <a:solidFill>
                            <a:schemeClr val="accent1"/>
                          </a:solidFill>
                          <a:effectLst/>
                        </a:rPr>
                        <a:t>Caballa, cocinada (100 g)</a:t>
                      </a:r>
                      <a:endParaRPr kumimoji="1" lang="es-ES" sz="1800" b="0" i="0" u="none" strike="noStrike" cap="none" normalizeH="0" baseline="0" dirty="0" smtClean="0">
                        <a:ln>
                          <a:noFill/>
                        </a:ln>
                        <a:solidFill>
                          <a:schemeClr val="accent1"/>
                        </a:solidFill>
                        <a:effectLst/>
                        <a:latin typeface="Tahoma" pitchFamily="34" charset="0"/>
                      </a:endParaRPr>
                    </a:p>
                  </a:txBody>
                  <a:tcPr marL="130290" marR="130290" marT="45717" marB="45717" anchor="ct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CDD7EB"/>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s-ES" sz="1800" u="none" strike="noStrike" cap="none" normalizeH="0" baseline="0" smtClean="0">
                          <a:ln>
                            <a:noFill/>
                          </a:ln>
                          <a:solidFill>
                            <a:schemeClr val="accent1"/>
                          </a:solidFill>
                          <a:effectLst/>
                        </a:rPr>
                        <a:t>345</a:t>
                      </a:r>
                      <a:endParaRPr kumimoji="1" lang="es-ES" sz="1800" b="0" i="0" u="none" strike="noStrike" cap="none" normalizeH="0" baseline="0" smtClean="0">
                        <a:ln>
                          <a:noFill/>
                        </a:ln>
                        <a:solidFill>
                          <a:schemeClr val="accent1"/>
                        </a:solidFill>
                        <a:effectLst/>
                        <a:latin typeface="Tahoma" pitchFamily="34" charset="0"/>
                      </a:endParaRPr>
                    </a:p>
                  </a:txBody>
                  <a:tcPr marL="130290" marR="130290" marT="45717" marB="45717"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CDD7EB"/>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s-ES" sz="1800" u="none" strike="noStrike" cap="none" normalizeH="0" baseline="0" dirty="0" smtClean="0">
                          <a:ln>
                            <a:noFill/>
                          </a:ln>
                          <a:solidFill>
                            <a:schemeClr val="accent1"/>
                          </a:solidFill>
                          <a:effectLst/>
                        </a:rPr>
                        <a:t>90 / 1,16</a:t>
                      </a:r>
                      <a:endParaRPr kumimoji="1" lang="es-ES" sz="1800" b="1" i="0" u="none" strike="noStrike" cap="none" normalizeH="0" baseline="0" dirty="0" smtClean="0">
                        <a:ln>
                          <a:noFill/>
                        </a:ln>
                        <a:solidFill>
                          <a:schemeClr val="accent1"/>
                        </a:solidFill>
                        <a:effectLst/>
                        <a:latin typeface="Tahoma" pitchFamily="34" charset="0"/>
                      </a:endParaRPr>
                    </a:p>
                  </a:txBody>
                  <a:tcPr marL="130290" marR="130290" marT="45717" marB="45717" anchor="ctr"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DD7EB"/>
                    </a:solidFill>
                  </a:tcPr>
                </a:tc>
              </a:tr>
              <a:tr h="37963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s-ES" sz="1800" u="none" strike="noStrike" cap="none" normalizeH="0" baseline="0" dirty="0" smtClean="0">
                          <a:ln>
                            <a:noFill/>
                          </a:ln>
                          <a:solidFill>
                            <a:schemeClr val="accent1"/>
                          </a:solidFill>
                          <a:effectLst/>
                        </a:rPr>
                        <a:t>Sardinas en conserva (Unidad)</a:t>
                      </a:r>
                      <a:endParaRPr kumimoji="1" lang="es-ES" sz="1800" b="0" i="0" u="none" strike="noStrike" cap="none" normalizeH="0" baseline="0" dirty="0" smtClean="0">
                        <a:ln>
                          <a:noFill/>
                        </a:ln>
                        <a:solidFill>
                          <a:schemeClr val="accent1"/>
                        </a:solidFill>
                        <a:effectLst/>
                        <a:latin typeface="Tahoma" pitchFamily="34" charset="0"/>
                      </a:endParaRPr>
                    </a:p>
                  </a:txBody>
                  <a:tcPr marL="130290" marR="130290" marT="45717" marB="45717" anchor="ct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E8ECF5"/>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s-ES" sz="1800" u="none" strike="noStrike" cap="none" normalizeH="0" baseline="0" dirty="0" smtClean="0">
                          <a:ln>
                            <a:noFill/>
                          </a:ln>
                          <a:solidFill>
                            <a:schemeClr val="accent1"/>
                          </a:solidFill>
                          <a:effectLst/>
                        </a:rPr>
                        <a:t>33</a:t>
                      </a:r>
                      <a:endParaRPr kumimoji="1" lang="es-ES" sz="1800" b="0" i="0" u="none" strike="noStrike" cap="none" normalizeH="0" baseline="0" dirty="0" smtClean="0">
                        <a:ln>
                          <a:noFill/>
                        </a:ln>
                        <a:solidFill>
                          <a:schemeClr val="accent1"/>
                        </a:solidFill>
                        <a:effectLst/>
                        <a:latin typeface="Tahoma" pitchFamily="34" charset="0"/>
                      </a:endParaRPr>
                    </a:p>
                  </a:txBody>
                  <a:tcPr marL="130290" marR="130290" marT="45717" marB="45717"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E8ECF5"/>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s-ES" sz="1800" u="none" strike="noStrike" cap="none" normalizeH="0" baseline="0" dirty="0" smtClean="0">
                          <a:ln>
                            <a:noFill/>
                          </a:ln>
                          <a:solidFill>
                            <a:schemeClr val="accent1"/>
                          </a:solidFill>
                          <a:effectLst/>
                        </a:rPr>
                        <a:t>8,25 / 12,12</a:t>
                      </a:r>
                      <a:endParaRPr kumimoji="1" lang="es-ES" sz="1800" b="1" i="0" u="none" strike="noStrike" cap="none" normalizeH="0" baseline="0" dirty="0" smtClean="0">
                        <a:ln>
                          <a:noFill/>
                        </a:ln>
                        <a:solidFill>
                          <a:schemeClr val="accent1"/>
                        </a:solidFill>
                        <a:effectLst/>
                        <a:latin typeface="Tahoma" pitchFamily="34" charset="0"/>
                      </a:endParaRPr>
                    </a:p>
                  </a:txBody>
                  <a:tcPr marL="130290" marR="130290" marT="45717" marB="45717" anchor="ctr"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8ECF5"/>
                    </a:solidFill>
                  </a:tcPr>
                </a:tc>
              </a:tr>
              <a:tr h="37963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s-ES" sz="1800" u="none" strike="noStrike" cap="none" normalizeH="0" baseline="0" dirty="0" smtClean="0">
                          <a:ln>
                            <a:noFill/>
                          </a:ln>
                          <a:solidFill>
                            <a:schemeClr val="accent1"/>
                          </a:solidFill>
                          <a:effectLst/>
                        </a:rPr>
                        <a:t>Atún en conserva (85 g)</a:t>
                      </a:r>
                      <a:endParaRPr kumimoji="1" lang="es-ES" sz="1800" b="0" i="0" u="none" strike="noStrike" cap="none" normalizeH="0" baseline="0" dirty="0" smtClean="0">
                        <a:ln>
                          <a:noFill/>
                        </a:ln>
                        <a:solidFill>
                          <a:schemeClr val="accent1"/>
                        </a:solidFill>
                        <a:effectLst/>
                        <a:latin typeface="Tahoma" pitchFamily="34" charset="0"/>
                      </a:endParaRPr>
                    </a:p>
                  </a:txBody>
                  <a:tcPr marL="130290" marR="130290" marT="45717" marB="45717" anchor="ct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CDD7EB"/>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s-ES" sz="1800" u="none" strike="noStrike" cap="none" normalizeH="0" baseline="0" dirty="0" smtClean="0">
                          <a:ln>
                            <a:noFill/>
                          </a:ln>
                          <a:solidFill>
                            <a:schemeClr val="accent1"/>
                          </a:solidFill>
                          <a:effectLst/>
                        </a:rPr>
                        <a:t>200</a:t>
                      </a:r>
                      <a:endParaRPr kumimoji="1" lang="es-ES" sz="1800" b="0" i="0" u="none" strike="noStrike" cap="none" normalizeH="0" baseline="0" dirty="0" smtClean="0">
                        <a:ln>
                          <a:noFill/>
                        </a:ln>
                        <a:solidFill>
                          <a:schemeClr val="accent1"/>
                        </a:solidFill>
                        <a:effectLst/>
                        <a:latin typeface="Tahoma" pitchFamily="34" charset="0"/>
                      </a:endParaRPr>
                    </a:p>
                  </a:txBody>
                  <a:tcPr marL="130290" marR="130290" marT="45717" marB="45717"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CDD7EB"/>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s-ES" sz="1800" u="none" strike="noStrike" cap="none" normalizeH="0" baseline="0" dirty="0" smtClean="0">
                          <a:ln>
                            <a:noFill/>
                          </a:ln>
                          <a:solidFill>
                            <a:schemeClr val="accent1"/>
                          </a:solidFill>
                          <a:effectLst/>
                        </a:rPr>
                        <a:t>50 / 2</a:t>
                      </a:r>
                      <a:endParaRPr kumimoji="1" lang="es-ES" sz="1800" b="1" i="0" u="none" strike="noStrike" cap="none" normalizeH="0" baseline="0" dirty="0" smtClean="0">
                        <a:ln>
                          <a:noFill/>
                        </a:ln>
                        <a:solidFill>
                          <a:schemeClr val="accent1"/>
                        </a:solidFill>
                        <a:effectLst/>
                        <a:latin typeface="Tahoma" pitchFamily="34" charset="0"/>
                      </a:endParaRPr>
                    </a:p>
                  </a:txBody>
                  <a:tcPr marL="130290" marR="130290" marT="45717" marB="45717" anchor="ctr"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DD7EB"/>
                    </a:solidFill>
                  </a:tcPr>
                </a:tc>
              </a:tr>
              <a:tr h="37963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s-ES" sz="1800" u="none" strike="noStrike" cap="none" normalizeH="0" baseline="0" smtClean="0">
                          <a:ln>
                            <a:noFill/>
                          </a:ln>
                          <a:solidFill>
                            <a:schemeClr val="accent1"/>
                          </a:solidFill>
                          <a:effectLst/>
                        </a:rPr>
                        <a:t>Leche enriquecida (1 taza)</a:t>
                      </a:r>
                      <a:endParaRPr kumimoji="1" lang="es-ES" sz="1800" b="0" i="0" u="none" strike="noStrike" cap="none" normalizeH="0" baseline="0" smtClean="0">
                        <a:ln>
                          <a:noFill/>
                        </a:ln>
                        <a:solidFill>
                          <a:schemeClr val="accent1"/>
                        </a:solidFill>
                        <a:effectLst/>
                        <a:latin typeface="Tahoma" pitchFamily="34" charset="0"/>
                      </a:endParaRPr>
                    </a:p>
                  </a:txBody>
                  <a:tcPr marL="130290" marR="130290" marT="45717" marB="45717" anchor="ct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E8ECF5"/>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s-ES" sz="1800" u="none" strike="noStrike" cap="none" normalizeH="0" baseline="0" smtClean="0">
                          <a:ln>
                            <a:noFill/>
                          </a:ln>
                          <a:solidFill>
                            <a:schemeClr val="accent1"/>
                          </a:solidFill>
                          <a:effectLst/>
                        </a:rPr>
                        <a:t>98</a:t>
                      </a:r>
                      <a:endParaRPr kumimoji="1" lang="es-ES" sz="1800" b="0" i="0" u="none" strike="noStrike" cap="none" normalizeH="0" baseline="0" smtClean="0">
                        <a:ln>
                          <a:noFill/>
                        </a:ln>
                        <a:solidFill>
                          <a:schemeClr val="accent1"/>
                        </a:solidFill>
                        <a:effectLst/>
                        <a:latin typeface="Tahoma" pitchFamily="34" charset="0"/>
                      </a:endParaRPr>
                    </a:p>
                  </a:txBody>
                  <a:tcPr marL="130290" marR="130290" marT="45717" marB="45717"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E8ECF5"/>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s-ES" sz="1800" u="none" strike="noStrike" cap="none" normalizeH="0" baseline="0" dirty="0" smtClean="0">
                          <a:ln>
                            <a:noFill/>
                          </a:ln>
                          <a:solidFill>
                            <a:schemeClr val="accent1"/>
                          </a:solidFill>
                          <a:effectLst/>
                        </a:rPr>
                        <a:t>25 / 4,08</a:t>
                      </a:r>
                      <a:endParaRPr kumimoji="1" lang="es-ES" sz="1800" b="1" i="0" u="none" strike="noStrike" cap="none" normalizeH="0" baseline="0" dirty="0" smtClean="0">
                        <a:ln>
                          <a:noFill/>
                        </a:ln>
                        <a:solidFill>
                          <a:schemeClr val="accent1"/>
                        </a:solidFill>
                        <a:effectLst/>
                        <a:latin typeface="Tahoma" pitchFamily="34" charset="0"/>
                      </a:endParaRPr>
                    </a:p>
                  </a:txBody>
                  <a:tcPr marL="130290" marR="130290" marT="45717" marB="45717" anchor="ctr"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8ECF5"/>
                    </a:solidFill>
                  </a:tcPr>
                </a:tc>
              </a:tr>
              <a:tr h="37963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s-ES" sz="1800" u="none" strike="noStrike" cap="none" normalizeH="0" baseline="0" dirty="0" smtClean="0">
                          <a:ln>
                            <a:noFill/>
                          </a:ln>
                          <a:solidFill>
                            <a:schemeClr val="accent1"/>
                          </a:solidFill>
                          <a:effectLst/>
                        </a:rPr>
                        <a:t>Leche normal (1 taza)</a:t>
                      </a:r>
                      <a:endParaRPr kumimoji="1" lang="es-ES" sz="1800" b="0" i="0" u="none" strike="noStrike" cap="none" normalizeH="0" baseline="0" dirty="0" smtClean="0">
                        <a:ln>
                          <a:noFill/>
                        </a:ln>
                        <a:solidFill>
                          <a:schemeClr val="accent1"/>
                        </a:solidFill>
                        <a:effectLst/>
                        <a:latin typeface="Tahoma" pitchFamily="34" charset="0"/>
                      </a:endParaRPr>
                    </a:p>
                  </a:txBody>
                  <a:tcPr marL="130290" marR="130290" marT="45717" marB="45717" anchor="ct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CDD7EB"/>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s-ES" sz="1800" u="none" strike="noStrike" cap="none" normalizeH="0" baseline="0" smtClean="0">
                          <a:ln>
                            <a:noFill/>
                          </a:ln>
                          <a:solidFill>
                            <a:schemeClr val="accent1"/>
                          </a:solidFill>
                          <a:effectLst/>
                        </a:rPr>
                        <a:t>13</a:t>
                      </a:r>
                      <a:endParaRPr kumimoji="1" lang="es-ES" sz="1800" b="0" i="0" u="none" strike="noStrike" cap="none" normalizeH="0" baseline="0" smtClean="0">
                        <a:ln>
                          <a:noFill/>
                        </a:ln>
                        <a:solidFill>
                          <a:schemeClr val="accent1"/>
                        </a:solidFill>
                        <a:effectLst/>
                        <a:latin typeface="Tahoma" pitchFamily="34" charset="0"/>
                      </a:endParaRPr>
                    </a:p>
                  </a:txBody>
                  <a:tcPr marL="130290" marR="130290" marT="45717" marB="45717"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CDD7EB"/>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s-ES" sz="1800" u="none" strike="noStrike" cap="none" normalizeH="0" baseline="0" dirty="0" smtClean="0">
                          <a:ln>
                            <a:noFill/>
                          </a:ln>
                          <a:solidFill>
                            <a:schemeClr val="accent1"/>
                          </a:solidFill>
                          <a:effectLst/>
                        </a:rPr>
                        <a:t>3,25 / 30</a:t>
                      </a:r>
                      <a:endParaRPr kumimoji="1" lang="es-ES" sz="1800" b="1" i="0" u="none" strike="noStrike" cap="none" normalizeH="0" baseline="0" dirty="0" smtClean="0">
                        <a:ln>
                          <a:noFill/>
                        </a:ln>
                        <a:solidFill>
                          <a:schemeClr val="accent1"/>
                        </a:solidFill>
                        <a:effectLst/>
                        <a:latin typeface="Tahoma" pitchFamily="34" charset="0"/>
                      </a:endParaRPr>
                    </a:p>
                  </a:txBody>
                  <a:tcPr marL="130290" marR="130290" marT="45717" marB="45717" anchor="ctr"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DD7EB"/>
                    </a:solidFill>
                  </a:tcPr>
                </a:tc>
              </a:tr>
              <a:tr h="37963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s-ES" sz="1800" u="none" strike="noStrike" cap="none" normalizeH="0" baseline="0" dirty="0" smtClean="0">
                          <a:ln>
                            <a:noFill/>
                          </a:ln>
                          <a:solidFill>
                            <a:schemeClr val="accent1"/>
                          </a:solidFill>
                          <a:effectLst/>
                        </a:rPr>
                        <a:t>Margarina enriquecida (1 cucharada)</a:t>
                      </a:r>
                      <a:endParaRPr kumimoji="1" lang="es-ES" sz="1800" b="0" i="0" u="none" strike="noStrike" cap="none" normalizeH="0" baseline="0" dirty="0" smtClean="0">
                        <a:ln>
                          <a:noFill/>
                        </a:ln>
                        <a:solidFill>
                          <a:schemeClr val="accent1"/>
                        </a:solidFill>
                        <a:effectLst/>
                        <a:latin typeface="Tahoma" pitchFamily="34" charset="0"/>
                      </a:endParaRPr>
                    </a:p>
                  </a:txBody>
                  <a:tcPr marL="130290" marR="130290" marT="45717" marB="45717" anchor="ct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E8ECF5"/>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s-ES" sz="1800" u="none" strike="noStrike" cap="none" normalizeH="0" baseline="0" smtClean="0">
                          <a:ln>
                            <a:noFill/>
                          </a:ln>
                          <a:solidFill>
                            <a:schemeClr val="accent1"/>
                          </a:solidFill>
                          <a:effectLst/>
                        </a:rPr>
                        <a:t>60</a:t>
                      </a:r>
                      <a:endParaRPr kumimoji="1" lang="es-ES" sz="1800" b="0" i="0" u="none" strike="noStrike" cap="none" normalizeH="0" baseline="0" smtClean="0">
                        <a:ln>
                          <a:noFill/>
                        </a:ln>
                        <a:solidFill>
                          <a:schemeClr val="accent1"/>
                        </a:solidFill>
                        <a:effectLst/>
                        <a:latin typeface="Tahoma" pitchFamily="34" charset="0"/>
                      </a:endParaRPr>
                    </a:p>
                  </a:txBody>
                  <a:tcPr marL="130290" marR="130290" marT="45717" marB="45717"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E8ECF5"/>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s-ES" sz="1800" u="none" strike="noStrike" cap="none" normalizeH="0" baseline="0" dirty="0" smtClean="0">
                          <a:ln>
                            <a:noFill/>
                          </a:ln>
                          <a:solidFill>
                            <a:schemeClr val="accent1"/>
                          </a:solidFill>
                          <a:effectLst/>
                        </a:rPr>
                        <a:t>15 / 6,66</a:t>
                      </a:r>
                      <a:endParaRPr kumimoji="1" lang="es-ES" sz="1800" b="1" i="0" u="none" strike="noStrike" cap="none" normalizeH="0" baseline="0" dirty="0" smtClean="0">
                        <a:ln>
                          <a:noFill/>
                        </a:ln>
                        <a:solidFill>
                          <a:schemeClr val="accent1"/>
                        </a:solidFill>
                        <a:effectLst/>
                        <a:latin typeface="Tahoma" pitchFamily="34" charset="0"/>
                      </a:endParaRPr>
                    </a:p>
                  </a:txBody>
                  <a:tcPr marL="130290" marR="130290" marT="45717" marB="45717" anchor="ctr"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8ECF5"/>
                    </a:solidFill>
                  </a:tcPr>
                </a:tc>
              </a:tr>
              <a:tr h="37963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s-ES" sz="1800" u="none" strike="noStrike" cap="none" normalizeH="0" baseline="0" smtClean="0">
                          <a:ln>
                            <a:noFill/>
                          </a:ln>
                          <a:solidFill>
                            <a:schemeClr val="accent1"/>
                          </a:solidFill>
                          <a:effectLst/>
                        </a:rPr>
                        <a:t>Huevos (yema)</a:t>
                      </a:r>
                      <a:endParaRPr kumimoji="1" lang="es-ES" sz="1800" b="0" i="0" u="none" strike="noStrike" cap="none" normalizeH="0" baseline="0" smtClean="0">
                        <a:ln>
                          <a:noFill/>
                        </a:ln>
                        <a:solidFill>
                          <a:schemeClr val="accent1"/>
                        </a:solidFill>
                        <a:effectLst/>
                        <a:latin typeface="Tahoma" pitchFamily="34" charset="0"/>
                      </a:endParaRPr>
                    </a:p>
                  </a:txBody>
                  <a:tcPr marL="130290" marR="130290" marT="45717" marB="45717" anchor="ct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CDD7EB"/>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s-ES" sz="1800" u="none" strike="noStrike" cap="none" normalizeH="0" baseline="0" smtClean="0">
                          <a:ln>
                            <a:noFill/>
                          </a:ln>
                          <a:solidFill>
                            <a:schemeClr val="accent1"/>
                          </a:solidFill>
                          <a:effectLst/>
                        </a:rPr>
                        <a:t>20</a:t>
                      </a:r>
                      <a:endParaRPr kumimoji="1" lang="es-ES" sz="1800" b="0" i="0" u="none" strike="noStrike" cap="none" normalizeH="0" baseline="0" smtClean="0">
                        <a:ln>
                          <a:noFill/>
                        </a:ln>
                        <a:solidFill>
                          <a:schemeClr val="accent1"/>
                        </a:solidFill>
                        <a:effectLst/>
                        <a:latin typeface="Tahoma" pitchFamily="34" charset="0"/>
                      </a:endParaRPr>
                    </a:p>
                  </a:txBody>
                  <a:tcPr marL="130290" marR="130290" marT="45717" marB="45717"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CDD7EB"/>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s-ES" sz="1800" u="none" strike="noStrike" cap="none" normalizeH="0" baseline="0" dirty="0" smtClean="0">
                          <a:ln>
                            <a:noFill/>
                          </a:ln>
                          <a:solidFill>
                            <a:schemeClr val="accent1"/>
                          </a:solidFill>
                          <a:effectLst/>
                        </a:rPr>
                        <a:t>6 / 20</a:t>
                      </a:r>
                      <a:endParaRPr kumimoji="1" lang="es-ES" sz="1800" b="1" i="0" u="none" strike="noStrike" cap="none" normalizeH="0" baseline="0" dirty="0" smtClean="0">
                        <a:ln>
                          <a:noFill/>
                        </a:ln>
                        <a:solidFill>
                          <a:schemeClr val="accent1"/>
                        </a:solidFill>
                        <a:effectLst/>
                        <a:latin typeface="Tahoma" pitchFamily="34" charset="0"/>
                      </a:endParaRPr>
                    </a:p>
                  </a:txBody>
                  <a:tcPr marL="130290" marR="130290" marT="45717" marB="45717" anchor="ctr"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DD7EB"/>
                    </a:solidFill>
                  </a:tcPr>
                </a:tc>
              </a:tr>
              <a:tr h="37963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s-ES" sz="1800" u="none" strike="noStrike" cap="none" normalizeH="0" baseline="0" dirty="0" smtClean="0">
                          <a:ln>
                            <a:noFill/>
                          </a:ln>
                          <a:solidFill>
                            <a:schemeClr val="accent1"/>
                          </a:solidFill>
                          <a:effectLst/>
                        </a:rPr>
                        <a:t>Hígado ternera, cocinado (100 g)</a:t>
                      </a:r>
                      <a:endParaRPr kumimoji="1" lang="es-ES" sz="1800" b="0" i="0" u="none" strike="noStrike" cap="none" normalizeH="0" baseline="0" dirty="0" smtClean="0">
                        <a:ln>
                          <a:noFill/>
                        </a:ln>
                        <a:solidFill>
                          <a:schemeClr val="accent1"/>
                        </a:solidFill>
                        <a:effectLst/>
                        <a:latin typeface="Tahoma" pitchFamily="34" charset="0"/>
                      </a:endParaRPr>
                    </a:p>
                  </a:txBody>
                  <a:tcPr marL="130290" marR="130290" marT="45717" marB="45717" anchor="ct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E8ECF5"/>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s-ES" sz="1800" u="none" strike="noStrike" cap="none" normalizeH="0" baseline="0" smtClean="0">
                          <a:ln>
                            <a:noFill/>
                          </a:ln>
                          <a:solidFill>
                            <a:schemeClr val="accent1"/>
                          </a:solidFill>
                          <a:effectLst/>
                        </a:rPr>
                        <a:t>15</a:t>
                      </a:r>
                      <a:endParaRPr kumimoji="1" lang="es-ES" sz="1800" b="0" i="0" u="none" strike="noStrike" cap="none" normalizeH="0" baseline="0" smtClean="0">
                        <a:ln>
                          <a:noFill/>
                        </a:ln>
                        <a:solidFill>
                          <a:schemeClr val="accent1"/>
                        </a:solidFill>
                        <a:effectLst/>
                        <a:latin typeface="Tahoma" pitchFamily="34" charset="0"/>
                      </a:endParaRPr>
                    </a:p>
                  </a:txBody>
                  <a:tcPr marL="130290" marR="130290" marT="45717" marB="45717"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E8ECF5"/>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s-ES" sz="1800" u="none" strike="noStrike" cap="none" normalizeH="0" baseline="0" dirty="0" smtClean="0">
                          <a:ln>
                            <a:noFill/>
                          </a:ln>
                          <a:solidFill>
                            <a:schemeClr val="accent1"/>
                          </a:solidFill>
                          <a:effectLst/>
                        </a:rPr>
                        <a:t>4 / 26.6</a:t>
                      </a:r>
                      <a:endParaRPr kumimoji="1" lang="es-ES" sz="1800" b="1" i="0" u="none" strike="noStrike" cap="none" normalizeH="0" baseline="0" dirty="0" smtClean="0">
                        <a:ln>
                          <a:noFill/>
                        </a:ln>
                        <a:solidFill>
                          <a:schemeClr val="accent1"/>
                        </a:solidFill>
                        <a:effectLst/>
                        <a:latin typeface="Tahoma" pitchFamily="34" charset="0"/>
                      </a:endParaRPr>
                    </a:p>
                  </a:txBody>
                  <a:tcPr marL="130290" marR="130290" marT="45717" marB="45717" anchor="ctr"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8ECF5"/>
                    </a:solidFill>
                  </a:tcPr>
                </a:tc>
              </a:tr>
              <a:tr h="37963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s-ES" sz="1800" u="none" strike="noStrike" cap="none" normalizeH="0" baseline="0" dirty="0" smtClean="0">
                          <a:ln>
                            <a:noFill/>
                          </a:ln>
                          <a:solidFill>
                            <a:schemeClr val="accent1"/>
                          </a:solidFill>
                          <a:effectLst/>
                        </a:rPr>
                        <a:t>Queso suizo (28 g)</a:t>
                      </a:r>
                      <a:endParaRPr kumimoji="1" lang="es-ES" sz="1800" b="0" i="0" u="none" strike="noStrike" cap="none" normalizeH="0" baseline="0" dirty="0" smtClean="0">
                        <a:ln>
                          <a:noFill/>
                        </a:ln>
                        <a:solidFill>
                          <a:schemeClr val="accent1"/>
                        </a:solidFill>
                        <a:effectLst/>
                        <a:latin typeface="Tahoma" pitchFamily="34" charset="0"/>
                      </a:endParaRPr>
                    </a:p>
                  </a:txBody>
                  <a:tcPr marL="130290" marR="130290" marT="45717" marB="45717" anchor="ct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CDD7EB"/>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s-ES" sz="1800" u="none" strike="noStrike" cap="none" normalizeH="0" baseline="0" smtClean="0">
                          <a:ln>
                            <a:noFill/>
                          </a:ln>
                          <a:solidFill>
                            <a:schemeClr val="accent1"/>
                          </a:solidFill>
                          <a:effectLst/>
                        </a:rPr>
                        <a:t>12</a:t>
                      </a:r>
                      <a:endParaRPr kumimoji="1" lang="es-ES" sz="1800" b="0" i="0" u="none" strike="noStrike" cap="none" normalizeH="0" baseline="0" smtClean="0">
                        <a:ln>
                          <a:noFill/>
                        </a:ln>
                        <a:solidFill>
                          <a:schemeClr val="accent1"/>
                        </a:solidFill>
                        <a:effectLst/>
                        <a:latin typeface="Tahoma" pitchFamily="34" charset="0"/>
                      </a:endParaRPr>
                    </a:p>
                  </a:txBody>
                  <a:tcPr marL="130290" marR="130290" marT="45717" marB="45717"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CDD7EB"/>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s-ES" sz="1800" u="none" strike="noStrike" cap="none" normalizeH="0" baseline="0" dirty="0" smtClean="0">
                          <a:ln>
                            <a:noFill/>
                          </a:ln>
                          <a:solidFill>
                            <a:schemeClr val="accent1"/>
                          </a:solidFill>
                          <a:effectLst/>
                        </a:rPr>
                        <a:t>4 / 33,3</a:t>
                      </a:r>
                      <a:endParaRPr kumimoji="1" lang="es-ES" sz="1800" b="1" i="0" u="none" strike="noStrike" cap="none" normalizeH="0" baseline="0" dirty="0" smtClean="0">
                        <a:ln>
                          <a:noFill/>
                        </a:ln>
                        <a:solidFill>
                          <a:schemeClr val="accent1"/>
                        </a:solidFill>
                        <a:effectLst/>
                        <a:latin typeface="Tahoma" pitchFamily="34" charset="0"/>
                      </a:endParaRPr>
                    </a:p>
                  </a:txBody>
                  <a:tcPr marL="130290" marR="130290" marT="45717" marB="45717" anchor="ctr"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DD7EB"/>
                    </a:solidFill>
                  </a:tcPr>
                </a:tc>
              </a:tr>
            </a:tbl>
          </a:graphicData>
        </a:graphic>
      </p:graphicFrame>
      <p:sp>
        <p:nvSpPr>
          <p:cNvPr id="3" name="Marcador de texto 2"/>
          <p:cNvSpPr>
            <a:spLocks noGrp="1"/>
          </p:cNvSpPr>
          <p:nvPr>
            <p:ph type="body" sz="quarter" idx="10"/>
          </p:nvPr>
        </p:nvSpPr>
        <p:spPr>
          <a:xfrm>
            <a:off x="304778" y="5879989"/>
            <a:ext cx="11582443" cy="295162"/>
          </a:xfrm>
        </p:spPr>
        <p:txBody>
          <a:bodyPr>
            <a:normAutofit/>
          </a:bodyPr>
          <a:lstStyle/>
          <a:p>
            <a:r>
              <a:rPr lang="en-GB" sz="1200" dirty="0" err="1"/>
              <a:t>E.Jodar</a:t>
            </a:r>
            <a:r>
              <a:rPr lang="en-GB" sz="1200" dirty="0"/>
              <a:t> </a:t>
            </a:r>
            <a:r>
              <a:rPr lang="en-GB" sz="1200" dirty="0" err="1"/>
              <a:t>Apuntes</a:t>
            </a:r>
            <a:r>
              <a:rPr lang="en-GB" sz="1200" dirty="0"/>
              <a:t> de MEF. 2º </a:t>
            </a:r>
            <a:r>
              <a:rPr lang="en-GB" sz="1200" dirty="0" err="1"/>
              <a:t>Medicina</a:t>
            </a:r>
            <a:r>
              <a:rPr lang="en-GB" sz="1200" dirty="0"/>
              <a:t> UEM. 2016 </a:t>
            </a:r>
            <a:r>
              <a:rPr lang="en-GB" sz="1200" dirty="0" smtClean="0"/>
              <a:t>,</a:t>
            </a:r>
            <a:endParaRPr lang="en-GB" sz="1200" dirty="0"/>
          </a:p>
        </p:txBody>
      </p:sp>
      <p:grpSp>
        <p:nvGrpSpPr>
          <p:cNvPr id="2" name="Group 169"/>
          <p:cNvGrpSpPr>
            <a:grpSpLocks/>
          </p:cNvGrpSpPr>
          <p:nvPr/>
        </p:nvGrpSpPr>
        <p:grpSpPr bwMode="auto">
          <a:xfrm>
            <a:off x="10128448" y="2664055"/>
            <a:ext cx="792088" cy="3095625"/>
            <a:chOff x="5166" y="2211"/>
            <a:chExt cx="710" cy="1950"/>
          </a:xfrm>
        </p:grpSpPr>
        <p:sp>
          <p:nvSpPr>
            <p:cNvPr id="31802" name="Oval 165"/>
            <p:cNvSpPr>
              <a:spLocks noChangeArrowheads="1"/>
            </p:cNvSpPr>
            <p:nvPr/>
          </p:nvSpPr>
          <p:spPr bwMode="auto">
            <a:xfrm>
              <a:off x="5166" y="3844"/>
              <a:ext cx="590" cy="317"/>
            </a:xfrm>
            <a:prstGeom prst="ellipse">
              <a:avLst/>
            </a:prstGeom>
            <a:noFill/>
            <a:ln w="38100" cap="sq">
              <a:solidFill>
                <a:srgbClr val="C0000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s-ES"/>
            </a:p>
          </p:txBody>
        </p:sp>
        <p:sp>
          <p:nvSpPr>
            <p:cNvPr id="31803" name="Oval 166"/>
            <p:cNvSpPr>
              <a:spLocks noChangeArrowheads="1"/>
            </p:cNvSpPr>
            <p:nvPr/>
          </p:nvSpPr>
          <p:spPr bwMode="auto">
            <a:xfrm>
              <a:off x="5198" y="3390"/>
              <a:ext cx="590" cy="266"/>
            </a:xfrm>
            <a:prstGeom prst="ellipse">
              <a:avLst/>
            </a:prstGeom>
            <a:noFill/>
            <a:ln w="38100" cap="sq">
              <a:solidFill>
                <a:srgbClr val="C0000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s-ES"/>
            </a:p>
          </p:txBody>
        </p:sp>
        <p:sp>
          <p:nvSpPr>
            <p:cNvPr id="31804" name="Oval 167"/>
            <p:cNvSpPr>
              <a:spLocks noChangeArrowheads="1"/>
            </p:cNvSpPr>
            <p:nvPr/>
          </p:nvSpPr>
          <p:spPr bwMode="auto">
            <a:xfrm>
              <a:off x="5286" y="2891"/>
              <a:ext cx="590" cy="266"/>
            </a:xfrm>
            <a:prstGeom prst="ellipse">
              <a:avLst/>
            </a:prstGeom>
            <a:noFill/>
            <a:ln w="38100" cap="sq">
              <a:solidFill>
                <a:srgbClr val="C0000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s-ES"/>
            </a:p>
          </p:txBody>
        </p:sp>
        <p:sp>
          <p:nvSpPr>
            <p:cNvPr id="31805" name="Oval 168"/>
            <p:cNvSpPr>
              <a:spLocks noChangeArrowheads="1"/>
            </p:cNvSpPr>
            <p:nvPr/>
          </p:nvSpPr>
          <p:spPr bwMode="auto">
            <a:xfrm>
              <a:off x="5268" y="2211"/>
              <a:ext cx="590" cy="272"/>
            </a:xfrm>
            <a:prstGeom prst="ellipse">
              <a:avLst/>
            </a:prstGeom>
            <a:noFill/>
            <a:ln w="38100" cap="sq">
              <a:solidFill>
                <a:srgbClr val="C0000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s-ES"/>
            </a:p>
          </p:txBody>
        </p:sp>
      </p:grpSp>
    </p:spTree>
    <p:extLst>
      <p:ext uri="{BB962C8B-B14F-4D97-AF65-F5344CB8AC3E}">
        <p14:creationId xmlns:p14="http://schemas.microsoft.com/office/powerpoint/2010/main" val="84357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2"/>
          <p:cNvSpPr>
            <a:spLocks noGrp="1" noChangeArrowheads="1"/>
          </p:cNvSpPr>
          <p:nvPr>
            <p:ph type="title"/>
          </p:nvPr>
        </p:nvSpPr>
        <p:spPr/>
        <p:txBody>
          <a:bodyPr>
            <a:normAutofit/>
          </a:bodyPr>
          <a:lstStyle/>
          <a:p>
            <a:pPr>
              <a:defRPr/>
            </a:pPr>
            <a:r>
              <a:rPr lang="es-ES" dirty="0" smtClean="0"/>
              <a:t>Cerveza  SCHILTZ fortalecida con vitamina D 1932-1936</a:t>
            </a:r>
          </a:p>
        </p:txBody>
      </p:sp>
      <p:pic>
        <p:nvPicPr>
          <p:cNvPr id="3277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4167251" y="1016000"/>
            <a:ext cx="3247898" cy="4591050"/>
          </a:xfrm>
          <a:noFill/>
          <a:extLst>
            <a:ext uri="{909E8E84-426E-40dd-AFC4-6F175D3DCCD1}">
              <a14:hiddenFill xmlns:a14="http://schemas.microsoft.com/office/drawing/2010/main" xmlns="">
                <a:solidFill>
                  <a:srgbClr val="FFFFFF"/>
                </a:solidFill>
              </a14:hiddenFill>
            </a:ext>
          </a:extLst>
        </p:spPr>
      </p:pic>
      <p:sp>
        <p:nvSpPr>
          <p:cNvPr id="3" name="Marcador de texto 2"/>
          <p:cNvSpPr>
            <a:spLocks noGrp="1"/>
          </p:cNvSpPr>
          <p:nvPr>
            <p:ph type="body" sz="quarter" idx="10"/>
          </p:nvPr>
        </p:nvSpPr>
        <p:spPr/>
        <p:txBody>
          <a:bodyPr>
            <a:normAutofit lnSpcReduction="10000"/>
          </a:bodyPr>
          <a:lstStyle/>
          <a:p>
            <a:endParaRPr lang="en-GB"/>
          </a:p>
        </p:txBody>
      </p:sp>
    </p:spTree>
    <p:extLst>
      <p:ext uri="{BB962C8B-B14F-4D97-AF65-F5344CB8AC3E}">
        <p14:creationId xmlns:p14="http://schemas.microsoft.com/office/powerpoint/2010/main" val="2010804835"/>
      </p:ext>
    </p:extLst>
  </p:cSld>
  <p:clrMapOvr>
    <a:masterClrMapping/>
  </p:clrMapOvr>
  <p:transition spd="slow">
    <p:strips dir="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74"/>
          <p:cNvSpPr>
            <a:spLocks noGrp="1" noChangeArrowheads="1"/>
          </p:cNvSpPr>
          <p:nvPr>
            <p:ph type="title"/>
          </p:nvPr>
        </p:nvSpPr>
        <p:spPr/>
        <p:txBody>
          <a:bodyPr/>
          <a:lstStyle/>
          <a:p>
            <a:pPr eaLnBrk="1" hangingPunct="1"/>
            <a:r>
              <a:rPr lang="es-ES" dirty="0"/>
              <a:t>25(OH)D </a:t>
            </a:r>
            <a:r>
              <a:rPr lang="es-ES" dirty="0" smtClean="0"/>
              <a:t>en </a:t>
            </a:r>
            <a:r>
              <a:rPr lang="es-ES" dirty="0"/>
              <a:t>España </a:t>
            </a:r>
          </a:p>
        </p:txBody>
      </p:sp>
      <p:graphicFrame>
        <p:nvGraphicFramePr>
          <p:cNvPr id="317818" name="Group 378"/>
          <p:cNvGraphicFramePr>
            <a:graphicFrameLocks noGrp="1"/>
          </p:cNvGraphicFramePr>
          <p:nvPr>
            <p:ph idx="1"/>
            <p:extLst>
              <p:ext uri="{D42A27DB-BD31-4B8C-83A1-F6EECF244321}">
                <p14:modId xmlns:p14="http://schemas.microsoft.com/office/powerpoint/2010/main" val="502607902"/>
              </p:ext>
            </p:extLst>
          </p:nvPr>
        </p:nvGraphicFramePr>
        <p:xfrm>
          <a:off x="191344" y="980727"/>
          <a:ext cx="11665297" cy="4918188"/>
        </p:xfrm>
        <a:graphic>
          <a:graphicData uri="http://schemas.openxmlformats.org/drawingml/2006/table">
            <a:tbl>
              <a:tblPr/>
              <a:tblGrid>
                <a:gridCol w="2088232"/>
                <a:gridCol w="1512168"/>
                <a:gridCol w="1152128"/>
                <a:gridCol w="1512168"/>
                <a:gridCol w="1952249"/>
                <a:gridCol w="1482529"/>
                <a:gridCol w="1965823"/>
              </a:tblGrid>
              <a:tr h="150181">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_tradnl" sz="1600" b="1" i="0" u="none" strike="noStrike" cap="none" normalizeH="0" baseline="0" dirty="0" smtClean="0">
                          <a:ln>
                            <a:noFill/>
                          </a:ln>
                          <a:solidFill>
                            <a:schemeClr val="bg2"/>
                          </a:solidFill>
                          <a:effectLst/>
                          <a:latin typeface="+mn-lt"/>
                          <a:ea typeface="Times New Roman" pitchFamily="18" charset="0"/>
                          <a:cs typeface="Arial" charset="0"/>
                        </a:rPr>
                        <a:t>Nº individuos</a:t>
                      </a:r>
                      <a:endParaRPr kumimoji="0" lang="es-ES_tradnl" sz="3200" b="1" i="0" u="none" strike="noStrike" cap="none" normalizeH="0" baseline="0" dirty="0" smtClean="0">
                        <a:ln>
                          <a:noFill/>
                        </a:ln>
                        <a:solidFill>
                          <a:schemeClr val="bg2"/>
                        </a:solidFill>
                        <a:effectLst/>
                        <a:latin typeface="+mn-lt"/>
                        <a:ea typeface="Times New Roman" pitchFamily="18" charset="0"/>
                        <a:cs typeface="Arial" charset="0"/>
                      </a:endParaRPr>
                    </a:p>
                  </a:txBody>
                  <a:tcPr marL="36000" marR="72000" marT="36000" marB="36000" horzOverflow="overflow">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_tradnl" sz="1600" b="1" i="0" u="none" strike="noStrike" cap="none" normalizeH="0" baseline="0" dirty="0" smtClean="0">
                          <a:ln>
                            <a:noFill/>
                          </a:ln>
                          <a:solidFill>
                            <a:schemeClr val="bg2"/>
                          </a:solidFill>
                          <a:effectLst/>
                          <a:latin typeface="+mn-lt"/>
                          <a:ea typeface="Times New Roman" pitchFamily="18" charset="0"/>
                          <a:cs typeface="Arial" charset="0"/>
                        </a:rPr>
                        <a:t>Edad</a:t>
                      </a:r>
                      <a:endParaRPr kumimoji="0" lang="es-ES_tradnl" sz="3200" b="1" i="0" u="none" strike="noStrike" cap="none" normalizeH="0" baseline="0" dirty="0" smtClean="0">
                        <a:ln>
                          <a:noFill/>
                        </a:ln>
                        <a:solidFill>
                          <a:schemeClr val="bg2"/>
                        </a:solidFill>
                        <a:effectLst/>
                        <a:latin typeface="+mn-lt"/>
                        <a:ea typeface="Times New Roman" pitchFamily="18" charset="0"/>
                        <a:cs typeface="Arial" charset="0"/>
                      </a:endParaRPr>
                    </a:p>
                  </a:txBody>
                  <a:tcPr marL="36000" marR="72000" marT="36000" marB="3600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_tradnl" sz="1600" b="1" i="0" u="none" strike="noStrike" cap="none" normalizeH="0" baseline="0" dirty="0" smtClean="0">
                          <a:ln>
                            <a:noFill/>
                          </a:ln>
                          <a:solidFill>
                            <a:schemeClr val="bg2"/>
                          </a:solidFill>
                          <a:effectLst/>
                          <a:latin typeface="+mn-lt"/>
                          <a:ea typeface="Times New Roman" pitchFamily="18" charset="0"/>
                          <a:cs typeface="Arial" charset="0"/>
                        </a:rPr>
                        <a:t>Población</a:t>
                      </a:r>
                      <a:endParaRPr kumimoji="0" lang="es-ES_tradnl" sz="3200" b="1" i="0" u="none" strike="noStrike" cap="none" normalizeH="0" baseline="0" dirty="0" smtClean="0">
                        <a:ln>
                          <a:noFill/>
                        </a:ln>
                        <a:solidFill>
                          <a:schemeClr val="bg2"/>
                        </a:solidFill>
                        <a:effectLst/>
                        <a:latin typeface="+mn-lt"/>
                        <a:ea typeface="Times New Roman" pitchFamily="18" charset="0"/>
                        <a:cs typeface="Arial" charset="0"/>
                      </a:endParaRPr>
                    </a:p>
                  </a:txBody>
                  <a:tcPr marL="36000" marR="72000" marT="36000" marB="3600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_tradnl" sz="1600" b="1" i="0" u="none" strike="noStrike" cap="none" normalizeH="0" baseline="0" dirty="0" smtClean="0">
                          <a:ln>
                            <a:noFill/>
                          </a:ln>
                          <a:solidFill>
                            <a:schemeClr val="bg2"/>
                          </a:solidFill>
                          <a:effectLst/>
                          <a:latin typeface="+mn-lt"/>
                          <a:ea typeface="Times New Roman" pitchFamily="18" charset="0"/>
                          <a:cs typeface="Arial" charset="0"/>
                        </a:rPr>
                        <a:t>Valor obtenido</a:t>
                      </a:r>
                      <a:endParaRPr kumimoji="0" lang="es-ES_tradnl" sz="3200" b="1" i="0" u="none" strike="noStrike" cap="none" normalizeH="0" baseline="0" dirty="0" smtClean="0">
                        <a:ln>
                          <a:noFill/>
                        </a:ln>
                        <a:solidFill>
                          <a:schemeClr val="bg2"/>
                        </a:solidFill>
                        <a:effectLst/>
                        <a:latin typeface="+mn-lt"/>
                        <a:ea typeface="Times New Roman" pitchFamily="18" charset="0"/>
                        <a:cs typeface="Arial" charset="0"/>
                      </a:endParaRPr>
                    </a:p>
                  </a:txBody>
                  <a:tcPr marL="36000" marR="72000" marT="36000" marB="3600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_tradnl" sz="1600" b="1" i="0" u="none" strike="noStrike" cap="none" normalizeH="0" baseline="0" dirty="0" smtClean="0">
                          <a:ln>
                            <a:noFill/>
                          </a:ln>
                          <a:solidFill>
                            <a:schemeClr val="bg2"/>
                          </a:solidFill>
                          <a:effectLst/>
                          <a:latin typeface="+mn-lt"/>
                          <a:ea typeface="Times New Roman" pitchFamily="18" charset="0"/>
                          <a:cs typeface="Arial" charset="0"/>
                        </a:rPr>
                        <a:t>Límite considerado</a:t>
                      </a:r>
                      <a:endParaRPr kumimoji="0" lang="es-ES_tradnl" sz="3200" b="1" i="0" u="none" strike="noStrike" cap="none" normalizeH="0" baseline="0" dirty="0" smtClean="0">
                        <a:ln>
                          <a:noFill/>
                        </a:ln>
                        <a:solidFill>
                          <a:schemeClr val="bg2"/>
                        </a:solidFill>
                        <a:effectLst/>
                        <a:latin typeface="+mn-lt"/>
                        <a:ea typeface="Times New Roman" pitchFamily="18" charset="0"/>
                        <a:cs typeface="Arial" charset="0"/>
                      </a:endParaRPr>
                    </a:p>
                  </a:txBody>
                  <a:tcPr marL="36000" marR="72000" marT="36000" marB="36000" horzOverflow="overflow">
                    <a:lnL w="28575" cap="flat" cmpd="sng" algn="ctr">
                      <a:solidFill>
                        <a:schemeClr val="bg1"/>
                      </a:solidFill>
                      <a:prstDash val="solid"/>
                      <a:round/>
                      <a:headEnd type="none" w="med" len="med"/>
                      <a:tailEnd type="none" w="med" len="med"/>
                    </a:lnL>
                    <a:lnR w="12700" cap="flat" cmpd="sng" algn="ctr">
                      <a:solidFill>
                        <a:schemeClr val="tx1">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_tradnl" sz="1600" b="1" i="0" u="none" strike="noStrike" cap="none" normalizeH="0" baseline="0" dirty="0" smtClean="0">
                          <a:ln>
                            <a:noFill/>
                          </a:ln>
                          <a:solidFill>
                            <a:schemeClr val="bg2"/>
                          </a:solidFill>
                          <a:effectLst/>
                          <a:latin typeface="+mn-lt"/>
                          <a:ea typeface="Times New Roman" pitchFamily="18" charset="0"/>
                          <a:cs typeface="Arial" charset="0"/>
                        </a:rPr>
                        <a:t>% Deficiencia</a:t>
                      </a:r>
                      <a:endParaRPr kumimoji="0" lang="es-ES_tradnl" sz="3600" b="1" i="0" u="none" strike="noStrike" cap="none" normalizeH="0" baseline="0" dirty="0" smtClean="0">
                        <a:ln>
                          <a:noFill/>
                        </a:ln>
                        <a:solidFill>
                          <a:schemeClr val="bg2"/>
                        </a:solidFill>
                        <a:effectLst/>
                        <a:latin typeface="+mn-lt"/>
                        <a:ea typeface="Times New Roman" pitchFamily="18" charset="0"/>
                        <a:cs typeface="Arial" charset="0"/>
                      </a:endParaRPr>
                    </a:p>
                  </a:txBody>
                  <a:tcPr marL="36000" marR="72000" marT="36000" marB="36000" horzOverflow="overflow">
                    <a:lnL w="12700" cap="flat" cmpd="sng" algn="ctr">
                      <a:solidFill>
                        <a:schemeClr val="tx1">
                          <a:lumMod val="60000"/>
                          <a:lumOff val="40000"/>
                        </a:schemeClr>
                      </a:solidFill>
                      <a:prstDash val="solid"/>
                      <a:round/>
                      <a:headEnd type="none" w="med" len="med"/>
                      <a:tailEnd type="none" w="med" len="med"/>
                    </a:lnL>
                    <a:lnR w="12700" cap="flat" cmpd="sng" algn="ctr">
                      <a:solidFill>
                        <a:schemeClr val="tx1">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_tradnl" sz="1600" b="1" i="0" u="none" strike="noStrike" cap="none" normalizeH="0" baseline="0" dirty="0" smtClean="0">
                          <a:ln>
                            <a:noFill/>
                          </a:ln>
                          <a:solidFill>
                            <a:schemeClr val="bg2"/>
                          </a:solidFill>
                          <a:effectLst/>
                          <a:latin typeface="+mn-lt"/>
                          <a:ea typeface="Times New Roman" pitchFamily="18" charset="0"/>
                          <a:cs typeface="Arial" charset="0"/>
                        </a:rPr>
                        <a:t>Referencia</a:t>
                      </a:r>
                      <a:endParaRPr kumimoji="0" lang="es-ES_tradnl" sz="2800" b="1" i="0" u="none" strike="noStrike" cap="none" normalizeH="0" baseline="0" dirty="0" smtClean="0">
                        <a:ln>
                          <a:noFill/>
                        </a:ln>
                        <a:solidFill>
                          <a:schemeClr val="bg2"/>
                        </a:solidFill>
                        <a:effectLst/>
                        <a:latin typeface="+mn-lt"/>
                        <a:ea typeface="Times New Roman" pitchFamily="18" charset="0"/>
                        <a:cs typeface="Arial" charset="0"/>
                      </a:endParaRPr>
                    </a:p>
                  </a:txBody>
                  <a:tcPr marL="36000" marR="72000" marT="36000" marB="36000" horzOverflow="overflow">
                    <a:lnL w="12700" cap="flat" cmpd="sng" algn="ctr">
                      <a:solidFill>
                        <a:schemeClr val="tx1">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1"/>
                    </a:solidFill>
                  </a:tcPr>
                </a:tc>
              </a:tr>
              <a:tr h="278342">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_tradnl" sz="1300" b="0" i="0" u="none" strike="noStrike" cap="none" normalizeH="0" baseline="0" dirty="0" smtClean="0">
                          <a:ln>
                            <a:noFill/>
                          </a:ln>
                          <a:solidFill>
                            <a:schemeClr val="accent1"/>
                          </a:solidFill>
                          <a:effectLst/>
                          <a:latin typeface="+mn-lt"/>
                          <a:ea typeface="Times New Roman" pitchFamily="18" charset="0"/>
                          <a:cs typeface="Arial" charset="0"/>
                        </a:rPr>
                        <a:t>49 mujeres</a:t>
                      </a:r>
                    </a:p>
                  </a:txBody>
                  <a:tcPr marL="36000" marR="72000" marT="36000" marB="36000" anchor="ctr" horzOverflow="overflow">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DD7EB"/>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_tradnl" sz="1300" b="0" i="0" u="none" strike="noStrike" cap="none" normalizeH="0" baseline="0" dirty="0" smtClean="0">
                          <a:ln>
                            <a:noFill/>
                          </a:ln>
                          <a:solidFill>
                            <a:schemeClr val="accent1"/>
                          </a:solidFill>
                          <a:effectLst/>
                          <a:latin typeface="+mn-lt"/>
                          <a:ea typeface="Times New Roman" pitchFamily="18" charset="0"/>
                          <a:cs typeface="Arial" charset="0"/>
                        </a:rPr>
                        <a:t> &gt; 65 años</a:t>
                      </a:r>
                    </a:p>
                  </a:txBody>
                  <a:tcPr marL="36000" marR="72000" marT="36000" marB="3600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DD7EB"/>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_tradnl" sz="1300" b="0" i="0" u="none" strike="noStrike" cap="none" normalizeH="0" baseline="0" dirty="0" smtClean="0">
                          <a:ln>
                            <a:noFill/>
                          </a:ln>
                          <a:solidFill>
                            <a:schemeClr val="accent1"/>
                          </a:solidFill>
                          <a:effectLst/>
                          <a:latin typeface="+mn-lt"/>
                          <a:ea typeface="Times New Roman" pitchFamily="18" charset="0"/>
                          <a:cs typeface="Arial" charset="0"/>
                        </a:rPr>
                        <a:t>Lleida</a:t>
                      </a:r>
                    </a:p>
                  </a:txBody>
                  <a:tcPr marL="36000" marR="72000" marT="36000" marB="3600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DD7EB"/>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300" b="0" i="0" u="none" strike="noStrike" cap="none" normalizeH="0" baseline="0" dirty="0" smtClean="0">
                        <a:ln>
                          <a:noFill/>
                        </a:ln>
                        <a:solidFill>
                          <a:schemeClr val="accent1"/>
                        </a:solidFill>
                        <a:effectLst/>
                        <a:latin typeface="+mn-lt"/>
                      </a:endParaRPr>
                    </a:p>
                  </a:txBody>
                  <a:tcPr marL="36000" marR="72000" marT="36000" marB="3600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DD7EB"/>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dirty="0" smtClean="0">
                          <a:ln>
                            <a:noFill/>
                          </a:ln>
                          <a:solidFill>
                            <a:schemeClr val="accent1"/>
                          </a:solidFill>
                          <a:effectLst/>
                          <a:latin typeface="+mn-lt"/>
                          <a:ea typeface="Times New Roman" pitchFamily="18" charset="0"/>
                          <a:cs typeface="Arial" charset="0"/>
                        </a:rPr>
                        <a:t>&lt;20 ng/mL</a:t>
                      </a:r>
                    </a:p>
                  </a:txBody>
                  <a:tcPr marL="36000" marR="72000" marT="36000" marB="36000" anchor="ctr" horzOverflow="overflow">
                    <a:lnL w="28575" cap="flat" cmpd="sng" algn="ctr">
                      <a:solidFill>
                        <a:schemeClr val="bg1"/>
                      </a:solidFill>
                      <a:prstDash val="solid"/>
                      <a:round/>
                      <a:headEnd type="none" w="med" len="med"/>
                      <a:tailEnd type="none" w="med" len="med"/>
                    </a:lnL>
                    <a:lnR w="12700" cap="flat" cmpd="sng" algn="ctr">
                      <a:solidFill>
                        <a:schemeClr val="tx1">
                          <a:lumMod val="60000"/>
                          <a:lumOff val="40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DD7EB"/>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dirty="0" smtClean="0">
                          <a:ln>
                            <a:noFill/>
                          </a:ln>
                          <a:solidFill>
                            <a:schemeClr val="accent1"/>
                          </a:solidFill>
                          <a:effectLst/>
                          <a:latin typeface="+mn-lt"/>
                          <a:ea typeface="Times New Roman" pitchFamily="18" charset="0"/>
                          <a:cs typeface="Arial" charset="0"/>
                        </a:rPr>
                        <a:t>90%</a:t>
                      </a:r>
                    </a:p>
                  </a:txBody>
                  <a:tcPr marL="36000" marR="72000" marT="36000" marB="36000" anchor="ctr" horzOverflow="overflow">
                    <a:lnL w="12700" cap="flat" cmpd="sng" algn="ctr">
                      <a:solidFill>
                        <a:schemeClr val="tx1">
                          <a:lumMod val="60000"/>
                          <a:lumOff val="40000"/>
                        </a:schemeClr>
                      </a:solidFill>
                      <a:prstDash val="solid"/>
                      <a:round/>
                      <a:headEnd type="none" w="med" len="med"/>
                      <a:tailEnd type="none" w="med" len="med"/>
                    </a:lnL>
                    <a:lnR w="12700" cap="flat" cmpd="sng" algn="ctr">
                      <a:solidFill>
                        <a:schemeClr val="tx1">
                          <a:lumMod val="60000"/>
                          <a:lumOff val="40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DD7EB"/>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dirty="0" smtClean="0">
                          <a:ln>
                            <a:noFill/>
                          </a:ln>
                          <a:solidFill>
                            <a:schemeClr val="accent1"/>
                          </a:solidFill>
                          <a:effectLst/>
                          <a:latin typeface="+mn-lt"/>
                          <a:ea typeface="Times New Roman" pitchFamily="18" charset="0"/>
                          <a:cs typeface="Arial" charset="0"/>
                        </a:rPr>
                        <a:t>Pita y col. 2009</a:t>
                      </a:r>
                    </a:p>
                  </a:txBody>
                  <a:tcPr marL="36000" marR="72000" marT="36000" marB="36000" anchor="ctr" horzOverflow="overflow">
                    <a:lnL w="12700" cap="flat" cmpd="sng" algn="ctr">
                      <a:solidFill>
                        <a:schemeClr val="tx1">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DD7EB"/>
                    </a:solidFill>
                  </a:tcPr>
                </a:tc>
              </a:tr>
              <a:tr h="48249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accent1"/>
                          </a:solidFill>
                          <a:effectLst/>
                          <a:latin typeface="+mn-lt"/>
                          <a:ea typeface="Times New Roman" pitchFamily="18" charset="0"/>
                          <a:cs typeface="Arial" charset="0"/>
                        </a:rPr>
                        <a:t>116 (38 hombres y 78 </a:t>
                      </a:r>
                      <a:r>
                        <a:rPr kumimoji="0" lang="en-US" sz="1300" b="0" i="0" u="none" strike="noStrike" cap="none" normalizeH="0" baseline="0" dirty="0" err="1" smtClean="0">
                          <a:ln>
                            <a:noFill/>
                          </a:ln>
                          <a:solidFill>
                            <a:schemeClr val="accent1"/>
                          </a:solidFill>
                          <a:effectLst/>
                          <a:latin typeface="+mn-lt"/>
                          <a:ea typeface="Times New Roman" pitchFamily="18" charset="0"/>
                          <a:cs typeface="Arial" charset="0"/>
                        </a:rPr>
                        <a:t>mujeres</a:t>
                      </a:r>
                      <a:r>
                        <a:rPr kumimoji="0" lang="en-US" sz="1300" b="0" i="0" u="none" strike="noStrike" cap="none" normalizeH="0" baseline="0" dirty="0" smtClean="0">
                          <a:ln>
                            <a:noFill/>
                          </a:ln>
                          <a:solidFill>
                            <a:schemeClr val="accent1"/>
                          </a:solidFill>
                          <a:effectLst/>
                          <a:latin typeface="+mn-lt"/>
                          <a:ea typeface="Times New Roman" pitchFamily="18" charset="0"/>
                          <a:cs typeface="Arial" charset="0"/>
                        </a:rPr>
                        <a:t>) </a:t>
                      </a:r>
                    </a:p>
                  </a:txBody>
                  <a:tcPr marL="36000" marR="72000" marT="36000" marB="36000" anchor="ctr" horzOverflow="overflow">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8ECF5"/>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dirty="0" smtClean="0">
                          <a:ln>
                            <a:noFill/>
                          </a:ln>
                          <a:solidFill>
                            <a:schemeClr val="accent1"/>
                          </a:solidFill>
                          <a:effectLst/>
                          <a:latin typeface="+mn-lt"/>
                          <a:ea typeface="Times New Roman" pitchFamily="18" charset="0"/>
                          <a:cs typeface="Arial" charset="0"/>
                        </a:rPr>
                        <a:t>26,56 ± 3,32 años</a:t>
                      </a:r>
                    </a:p>
                  </a:txBody>
                  <a:tcPr marL="36000" marR="72000" marT="36000" marB="3600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8ECF5"/>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dirty="0" smtClean="0">
                          <a:ln>
                            <a:noFill/>
                          </a:ln>
                          <a:solidFill>
                            <a:schemeClr val="accent1"/>
                          </a:solidFill>
                          <a:effectLst/>
                          <a:latin typeface="+mn-lt"/>
                          <a:ea typeface="Times New Roman" pitchFamily="18" charset="0"/>
                          <a:cs typeface="Arial" charset="0"/>
                        </a:rPr>
                        <a:t>Madrid</a:t>
                      </a:r>
                    </a:p>
                  </a:txBody>
                  <a:tcPr marL="36000" marR="72000" marT="36000" marB="3600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8ECF5"/>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dirty="0" smtClean="0">
                          <a:ln>
                            <a:noFill/>
                          </a:ln>
                          <a:solidFill>
                            <a:schemeClr val="accent1"/>
                          </a:solidFill>
                          <a:effectLst/>
                          <a:latin typeface="+mn-lt"/>
                          <a:ea typeface="Times New Roman" pitchFamily="18" charset="0"/>
                          <a:cs typeface="Arial" charset="0"/>
                        </a:rPr>
                        <a:t>24,58 </a:t>
                      </a:r>
                      <a:r>
                        <a:rPr kumimoji="0" lang="es-ES_tradnl" sz="1300" b="0" i="0" u="none" strike="noStrike" cap="none" normalizeH="0" baseline="0" dirty="0" smtClean="0">
                          <a:ln>
                            <a:noFill/>
                          </a:ln>
                          <a:solidFill>
                            <a:schemeClr val="accent1"/>
                          </a:solidFill>
                          <a:effectLst/>
                          <a:latin typeface="+mn-lt"/>
                          <a:ea typeface="Times New Roman" pitchFamily="18" charset="0"/>
                          <a:cs typeface="Arial" charset="0"/>
                          <a:sym typeface="Symbol" pitchFamily="18" charset="2"/>
                        </a:rPr>
                        <a:t> </a:t>
                      </a:r>
                      <a:r>
                        <a:rPr kumimoji="0" lang="es-ES" sz="1300" b="0" i="0" u="none" strike="noStrike" cap="none" normalizeH="0" baseline="0" dirty="0" smtClean="0">
                          <a:ln>
                            <a:noFill/>
                          </a:ln>
                          <a:solidFill>
                            <a:schemeClr val="accent1"/>
                          </a:solidFill>
                          <a:effectLst/>
                          <a:latin typeface="+mn-lt"/>
                          <a:ea typeface="Times New Roman" pitchFamily="18" charset="0"/>
                          <a:cs typeface="Arial" charset="0"/>
                        </a:rPr>
                        <a:t>6,98 </a:t>
                      </a:r>
                      <a:r>
                        <a:rPr kumimoji="0" lang="es-ES" sz="1300" b="0" i="0" u="none" strike="noStrike" cap="none" normalizeH="0" baseline="0" dirty="0" err="1" smtClean="0">
                          <a:ln>
                            <a:noFill/>
                          </a:ln>
                          <a:solidFill>
                            <a:schemeClr val="accent1"/>
                          </a:solidFill>
                          <a:effectLst/>
                          <a:latin typeface="+mn-lt"/>
                          <a:ea typeface="Times New Roman" pitchFamily="18" charset="0"/>
                          <a:cs typeface="Arial" charset="0"/>
                        </a:rPr>
                        <a:t>ng</a:t>
                      </a:r>
                      <a:r>
                        <a:rPr kumimoji="0" lang="es-ES" sz="1300" b="0" i="0" u="none" strike="noStrike" cap="none" normalizeH="0" baseline="0" dirty="0" smtClean="0">
                          <a:ln>
                            <a:noFill/>
                          </a:ln>
                          <a:solidFill>
                            <a:schemeClr val="accent1"/>
                          </a:solidFill>
                          <a:effectLst/>
                          <a:latin typeface="+mn-lt"/>
                          <a:ea typeface="Times New Roman" pitchFamily="18" charset="0"/>
                          <a:cs typeface="Arial" charset="0"/>
                        </a:rPr>
                        <a:t>/ml</a:t>
                      </a:r>
                      <a:endParaRPr kumimoji="0" lang="es-ES" sz="1300" b="0" i="0" u="none" strike="noStrike" cap="none" normalizeH="0" baseline="0" dirty="0" smtClean="0">
                        <a:ln>
                          <a:noFill/>
                        </a:ln>
                        <a:solidFill>
                          <a:schemeClr val="accent1"/>
                        </a:solidFill>
                        <a:effectLst/>
                        <a:latin typeface="+mn-lt"/>
                        <a:ea typeface="Times New Roman" pitchFamily="18" charset="0"/>
                        <a:cs typeface="Arial" charset="0"/>
                        <a:sym typeface="Symbol" pitchFamily="18" charset="2"/>
                      </a:endParaRPr>
                    </a:p>
                  </a:txBody>
                  <a:tcPr marL="36000" marR="72000" marT="36000" marB="3600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8ECF5"/>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dirty="0" smtClean="0">
                          <a:ln>
                            <a:noFill/>
                          </a:ln>
                          <a:solidFill>
                            <a:schemeClr val="accent1"/>
                          </a:solidFill>
                          <a:effectLst/>
                          <a:latin typeface="+mn-lt"/>
                          <a:ea typeface="Times New Roman" pitchFamily="18" charset="0"/>
                          <a:cs typeface="Arial" charset="0"/>
                        </a:rPr>
                        <a:t>Deficiencia: &lt; 20 </a:t>
                      </a:r>
                      <a:r>
                        <a:rPr kumimoji="0" lang="es-ES" sz="1300" b="0" i="0" u="none" strike="noStrike" cap="none" normalizeH="0" baseline="0" dirty="0" err="1" smtClean="0">
                          <a:ln>
                            <a:noFill/>
                          </a:ln>
                          <a:solidFill>
                            <a:schemeClr val="accent1"/>
                          </a:solidFill>
                          <a:effectLst/>
                          <a:latin typeface="+mn-lt"/>
                          <a:ea typeface="Times New Roman" pitchFamily="18" charset="0"/>
                          <a:cs typeface="Arial" charset="0"/>
                        </a:rPr>
                        <a:t>ng</a:t>
                      </a:r>
                      <a:r>
                        <a:rPr kumimoji="0" lang="es-ES" sz="1300" b="0" i="0" u="none" strike="noStrike" cap="none" normalizeH="0" baseline="0" dirty="0" smtClean="0">
                          <a:ln>
                            <a:noFill/>
                          </a:ln>
                          <a:solidFill>
                            <a:schemeClr val="accent1"/>
                          </a:solidFill>
                          <a:effectLst/>
                          <a:latin typeface="+mn-lt"/>
                          <a:ea typeface="Times New Roman" pitchFamily="18" charset="0"/>
                          <a:cs typeface="Arial" charset="0"/>
                        </a:rPr>
                        <a:t>/ml</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ES" sz="1300" b="0" i="0" u="none" strike="noStrike" cap="none" normalizeH="0" baseline="0" dirty="0" smtClean="0">
                          <a:ln>
                            <a:noFill/>
                          </a:ln>
                          <a:solidFill>
                            <a:schemeClr val="accent1"/>
                          </a:solidFill>
                          <a:effectLst/>
                          <a:latin typeface="+mn-lt"/>
                          <a:ea typeface="Times New Roman" pitchFamily="18" charset="0"/>
                          <a:cs typeface="Arial" charset="0"/>
                        </a:rPr>
                        <a:t>Insuficiencia: 20-30 </a:t>
                      </a:r>
                      <a:r>
                        <a:rPr kumimoji="0" lang="es-ES" sz="1300" b="0" i="0" u="none" strike="noStrike" cap="none" normalizeH="0" baseline="0" dirty="0" err="1" smtClean="0">
                          <a:ln>
                            <a:noFill/>
                          </a:ln>
                          <a:solidFill>
                            <a:schemeClr val="accent1"/>
                          </a:solidFill>
                          <a:effectLst/>
                          <a:latin typeface="+mn-lt"/>
                          <a:ea typeface="Times New Roman" pitchFamily="18" charset="0"/>
                          <a:cs typeface="Arial" charset="0"/>
                        </a:rPr>
                        <a:t>ng</a:t>
                      </a:r>
                      <a:r>
                        <a:rPr kumimoji="0" lang="es-ES" sz="1300" b="0" i="0" u="none" strike="noStrike" cap="none" normalizeH="0" baseline="0" dirty="0" smtClean="0">
                          <a:ln>
                            <a:noFill/>
                          </a:ln>
                          <a:solidFill>
                            <a:schemeClr val="accent1"/>
                          </a:solidFill>
                          <a:effectLst/>
                          <a:latin typeface="+mn-lt"/>
                          <a:ea typeface="Times New Roman" pitchFamily="18" charset="0"/>
                          <a:cs typeface="Arial" charset="0"/>
                        </a:rPr>
                        <a:t>/ml</a:t>
                      </a:r>
                    </a:p>
                  </a:txBody>
                  <a:tcPr marL="36000" marR="72000" marT="36000" marB="36000" anchor="ctr" horzOverflow="overflow">
                    <a:lnL w="28575" cap="flat" cmpd="sng" algn="ctr">
                      <a:solidFill>
                        <a:schemeClr val="bg1"/>
                      </a:solidFill>
                      <a:prstDash val="solid"/>
                      <a:round/>
                      <a:headEnd type="none" w="med" len="med"/>
                      <a:tailEnd type="none" w="med" len="med"/>
                    </a:lnL>
                    <a:lnR w="12700" cap="flat" cmpd="sng" algn="ctr">
                      <a:solidFill>
                        <a:schemeClr val="tx1">
                          <a:lumMod val="60000"/>
                          <a:lumOff val="40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8ECF5"/>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dirty="0" smtClean="0">
                          <a:ln>
                            <a:noFill/>
                          </a:ln>
                          <a:solidFill>
                            <a:schemeClr val="accent1"/>
                          </a:solidFill>
                          <a:effectLst/>
                          <a:latin typeface="+mn-lt"/>
                          <a:ea typeface="Times New Roman" pitchFamily="18" charset="0"/>
                          <a:cs typeface="Arial" charset="0"/>
                        </a:rPr>
                        <a:t>27,58</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ES" sz="1300" b="0" i="0" u="none" strike="noStrike" cap="none" normalizeH="0" baseline="0" dirty="0" smtClean="0">
                          <a:ln>
                            <a:noFill/>
                          </a:ln>
                          <a:solidFill>
                            <a:schemeClr val="accent1"/>
                          </a:solidFill>
                          <a:effectLst/>
                          <a:latin typeface="+mn-lt"/>
                          <a:ea typeface="Times New Roman" pitchFamily="18" charset="0"/>
                          <a:cs typeface="Arial" charset="0"/>
                        </a:rPr>
                        <a:t>56,03</a:t>
                      </a:r>
                    </a:p>
                  </a:txBody>
                  <a:tcPr marL="36000" marR="72000" marT="36000" marB="36000" anchor="ctr" horzOverflow="overflow">
                    <a:lnL w="12700" cap="flat" cmpd="sng" algn="ctr">
                      <a:solidFill>
                        <a:schemeClr val="tx1">
                          <a:lumMod val="60000"/>
                          <a:lumOff val="40000"/>
                        </a:schemeClr>
                      </a:solidFill>
                      <a:prstDash val="solid"/>
                      <a:round/>
                      <a:headEnd type="none" w="med" len="med"/>
                      <a:tailEnd type="none" w="med" len="med"/>
                    </a:lnL>
                    <a:lnR w="12700" cap="flat" cmpd="sng" algn="ctr">
                      <a:solidFill>
                        <a:schemeClr val="tx1">
                          <a:lumMod val="60000"/>
                          <a:lumOff val="40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8ECF5"/>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dirty="0" smtClean="0">
                          <a:ln>
                            <a:noFill/>
                          </a:ln>
                          <a:solidFill>
                            <a:schemeClr val="accent1"/>
                          </a:solidFill>
                          <a:effectLst/>
                          <a:latin typeface="+mn-lt"/>
                          <a:ea typeface="Times New Roman" pitchFamily="18" charset="0"/>
                          <a:cs typeface="Arial" charset="0"/>
                        </a:rPr>
                        <a:t>Calatayud y col., 2009</a:t>
                      </a:r>
                    </a:p>
                  </a:txBody>
                  <a:tcPr marL="36000" marR="72000" marT="36000" marB="36000" anchor="ctr" horzOverflow="overflow">
                    <a:lnL w="12700" cap="flat" cmpd="sng" algn="ctr">
                      <a:solidFill>
                        <a:schemeClr val="tx1">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8ECF5"/>
                    </a:solidFill>
                  </a:tcPr>
                </a:tc>
              </a:tr>
              <a:tr h="89079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_tradnl" sz="1300" b="0" i="0" u="none" strike="noStrike" cap="none" normalizeH="0" baseline="0" dirty="0" smtClean="0">
                          <a:ln>
                            <a:noFill/>
                          </a:ln>
                          <a:solidFill>
                            <a:schemeClr val="accent1"/>
                          </a:solidFill>
                          <a:effectLst/>
                          <a:latin typeface="+mn-lt"/>
                          <a:ea typeface="Times New Roman" pitchFamily="18" charset="0"/>
                          <a:cs typeface="Arial" charset="0"/>
                        </a:rPr>
                        <a:t>94 mujeres </a:t>
                      </a:r>
                    </a:p>
                  </a:txBody>
                  <a:tcPr marL="36000" marR="72000" marT="36000" marB="36000" anchor="ctr" horzOverflow="overflow">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DD7EB"/>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dirty="0" smtClean="0">
                          <a:ln>
                            <a:noFill/>
                          </a:ln>
                          <a:solidFill>
                            <a:schemeClr val="accent1"/>
                          </a:solidFill>
                          <a:effectLst/>
                          <a:latin typeface="+mn-lt"/>
                          <a:ea typeface="Times New Roman" pitchFamily="18" charset="0"/>
                          <a:cs typeface="Arial" charset="0"/>
                        </a:rPr>
                        <a:t>33 </a:t>
                      </a:r>
                      <a:r>
                        <a:rPr kumimoji="0" lang="es-ES" sz="1300" b="0" i="0" u="none" strike="noStrike" cap="none" normalizeH="0" baseline="0" dirty="0" smtClean="0">
                          <a:ln>
                            <a:noFill/>
                          </a:ln>
                          <a:solidFill>
                            <a:schemeClr val="accent1"/>
                          </a:solidFill>
                          <a:effectLst/>
                          <a:latin typeface="+mn-lt"/>
                          <a:ea typeface="Times New Roman" pitchFamily="18" charset="0"/>
                          <a:cs typeface="Arial" charset="0"/>
                          <a:sym typeface="Symbol" pitchFamily="18" charset="2"/>
                        </a:rPr>
                        <a:t> </a:t>
                      </a:r>
                      <a:r>
                        <a:rPr kumimoji="0" lang="es-ES" sz="1300" b="0" i="0" u="none" strike="noStrike" cap="none" normalizeH="0" baseline="0" dirty="0" smtClean="0">
                          <a:ln>
                            <a:noFill/>
                          </a:ln>
                          <a:solidFill>
                            <a:schemeClr val="accent1"/>
                          </a:solidFill>
                          <a:effectLst/>
                          <a:latin typeface="+mn-lt"/>
                          <a:ea typeface="Times New Roman" pitchFamily="18" charset="0"/>
                          <a:cs typeface="Arial" charset="0"/>
                        </a:rPr>
                        <a:t>7,8</a:t>
                      </a:r>
                      <a:endParaRPr kumimoji="0" lang="es-ES" sz="1300" b="0" i="0" u="none" strike="noStrike" cap="none" normalizeH="0" baseline="0" dirty="0" smtClean="0">
                        <a:ln>
                          <a:noFill/>
                        </a:ln>
                        <a:solidFill>
                          <a:schemeClr val="accent1"/>
                        </a:solidFill>
                        <a:effectLst/>
                        <a:latin typeface="+mn-lt"/>
                        <a:ea typeface="Times New Roman" pitchFamily="18" charset="0"/>
                        <a:cs typeface="Arial" charset="0"/>
                        <a:sym typeface="Symbol" pitchFamily="18" charset="2"/>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ES" sz="1300" b="0" i="0" u="none" strike="noStrike" cap="none" normalizeH="0" baseline="0" dirty="0" smtClean="0">
                          <a:ln>
                            <a:noFill/>
                          </a:ln>
                          <a:solidFill>
                            <a:schemeClr val="accent1"/>
                          </a:solidFill>
                          <a:effectLst/>
                          <a:latin typeface="+mn-lt"/>
                          <a:ea typeface="Times New Roman" pitchFamily="18" charset="0"/>
                          <a:cs typeface="Arial" charset="0"/>
                          <a:sym typeface="Symbol" pitchFamily="18" charset="2"/>
                        </a:rPr>
                        <a:t>(15-50)</a:t>
                      </a:r>
                    </a:p>
                  </a:txBody>
                  <a:tcPr marL="36000" marR="72000" marT="36000" marB="3600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DD7EB"/>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dirty="0" smtClean="0">
                          <a:ln>
                            <a:noFill/>
                          </a:ln>
                          <a:solidFill>
                            <a:schemeClr val="accent1"/>
                          </a:solidFill>
                          <a:effectLst/>
                          <a:latin typeface="+mn-lt"/>
                          <a:ea typeface="Times New Roman" pitchFamily="18" charset="0"/>
                          <a:cs typeface="Arial" charset="0"/>
                        </a:rPr>
                        <a:t>Barcelona</a:t>
                      </a:r>
                    </a:p>
                  </a:txBody>
                  <a:tcPr marL="36000" marR="72000" marT="36000" marB="3600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DD7EB"/>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accent1"/>
                          </a:solidFill>
                          <a:effectLst/>
                          <a:latin typeface="+mn-lt"/>
                          <a:ea typeface="Times New Roman" pitchFamily="18" charset="0"/>
                          <a:cs typeface="Arial" charset="0"/>
                        </a:rPr>
                        <a:t>14,0 </a:t>
                      </a:r>
                      <a:r>
                        <a:rPr kumimoji="0" lang="en-US" sz="1300" b="0" i="0" u="none" strike="noStrike" cap="none" normalizeH="0" baseline="0" dirty="0" err="1" smtClean="0">
                          <a:ln>
                            <a:noFill/>
                          </a:ln>
                          <a:solidFill>
                            <a:schemeClr val="accent1"/>
                          </a:solidFill>
                          <a:effectLst/>
                          <a:latin typeface="+mn-lt"/>
                          <a:ea typeface="Times New Roman" pitchFamily="18" charset="0"/>
                          <a:cs typeface="Arial" charset="0"/>
                        </a:rPr>
                        <a:t>ng</a:t>
                      </a:r>
                      <a:r>
                        <a:rPr kumimoji="0" lang="en-US" sz="1300" b="0" i="0" u="none" strike="noStrike" cap="none" normalizeH="0" baseline="0" dirty="0" smtClean="0">
                          <a:ln>
                            <a:noFill/>
                          </a:ln>
                          <a:solidFill>
                            <a:schemeClr val="accent1"/>
                          </a:solidFill>
                          <a:effectLst/>
                          <a:latin typeface="+mn-lt"/>
                          <a:ea typeface="Times New Roman" pitchFamily="18" charset="0"/>
                          <a:cs typeface="Arial" charset="0"/>
                        </a:rPr>
                        <a:t>/ml</a:t>
                      </a:r>
                    </a:p>
                  </a:txBody>
                  <a:tcPr marL="36000" marR="72000" marT="36000" marB="3600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DD7EB"/>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accent1"/>
                          </a:solidFill>
                          <a:effectLst/>
                          <a:latin typeface="+mn-lt"/>
                          <a:ea typeface="Times New Roman" pitchFamily="18" charset="0"/>
                          <a:cs typeface="Arial" charset="0"/>
                        </a:rPr>
                        <a:t>(</a:t>
                      </a:r>
                      <a:r>
                        <a:rPr kumimoji="0" lang="en-US" sz="1300" b="0" i="0" u="none" strike="noStrike" cap="none" normalizeH="0" baseline="0" dirty="0" err="1" smtClean="0">
                          <a:ln>
                            <a:noFill/>
                          </a:ln>
                          <a:solidFill>
                            <a:schemeClr val="accent1"/>
                          </a:solidFill>
                          <a:effectLst/>
                          <a:latin typeface="+mn-lt"/>
                          <a:ea typeface="Times New Roman" pitchFamily="18" charset="0"/>
                          <a:cs typeface="Arial" charset="0"/>
                        </a:rPr>
                        <a:t>Deseable</a:t>
                      </a:r>
                      <a:r>
                        <a:rPr kumimoji="0" lang="en-US" sz="1300" b="0" i="0" u="none" strike="noStrike" cap="none" normalizeH="0" baseline="0" dirty="0" smtClean="0">
                          <a:ln>
                            <a:noFill/>
                          </a:ln>
                          <a:solidFill>
                            <a:schemeClr val="accent1"/>
                          </a:solidFill>
                          <a:effectLst/>
                          <a:latin typeface="+mn-lt"/>
                          <a:ea typeface="Times New Roman" pitchFamily="18" charset="0"/>
                          <a:cs typeface="Arial" charset="0"/>
                        </a:rPr>
                        <a:t>&gt;40)</a:t>
                      </a:r>
                      <a:endParaRPr kumimoji="0" lang="es-ES" sz="1300" b="0" i="0" u="none" strike="noStrike" cap="none" normalizeH="0" baseline="0" dirty="0" smtClean="0">
                        <a:ln>
                          <a:noFill/>
                        </a:ln>
                        <a:solidFill>
                          <a:schemeClr val="accent1"/>
                        </a:solidFill>
                        <a:effectLst/>
                        <a:latin typeface="+mn-lt"/>
                        <a:ea typeface="Times New Roman" pitchFamily="18" charset="0"/>
                        <a:cs typeface="Arial"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ES" sz="1300" b="0" i="0" u="none" strike="noStrike" cap="none" normalizeH="0" baseline="0" dirty="0" smtClean="0">
                          <a:ln>
                            <a:noFill/>
                          </a:ln>
                          <a:solidFill>
                            <a:schemeClr val="accent1"/>
                          </a:solidFill>
                          <a:effectLst/>
                          <a:latin typeface="+mn-lt"/>
                          <a:ea typeface="Times New Roman" pitchFamily="18" charset="0"/>
                          <a:cs typeface="Arial" charset="0"/>
                        </a:rPr>
                        <a:t>&lt;40 ng/ml</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ES" sz="1300" b="0" i="0" u="none" strike="noStrike" cap="none" normalizeH="0" baseline="0" dirty="0" smtClean="0">
                          <a:ln>
                            <a:noFill/>
                          </a:ln>
                          <a:solidFill>
                            <a:schemeClr val="accent1"/>
                          </a:solidFill>
                          <a:effectLst/>
                          <a:latin typeface="+mn-lt"/>
                          <a:ea typeface="Times New Roman" pitchFamily="18" charset="0"/>
                          <a:cs typeface="Arial" charset="0"/>
                        </a:rPr>
                        <a:t>10-20 ng/ml (insuficiencia)</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ES" sz="1300" b="0" i="0" u="none" strike="noStrike" cap="none" normalizeH="0" baseline="0" dirty="0" smtClean="0">
                          <a:ln>
                            <a:noFill/>
                          </a:ln>
                          <a:solidFill>
                            <a:schemeClr val="accent1"/>
                          </a:solidFill>
                          <a:effectLst/>
                          <a:latin typeface="+mn-lt"/>
                          <a:ea typeface="Times New Roman" pitchFamily="18" charset="0"/>
                          <a:cs typeface="Arial" charset="0"/>
                          <a:sym typeface="Symbol" pitchFamily="18" charset="2"/>
                        </a:rPr>
                        <a:t></a:t>
                      </a:r>
                      <a:r>
                        <a:rPr kumimoji="0" lang="es-ES" sz="1300" b="0" i="0" u="none" strike="noStrike" cap="none" normalizeH="0" baseline="0" dirty="0" smtClean="0">
                          <a:ln>
                            <a:noFill/>
                          </a:ln>
                          <a:solidFill>
                            <a:schemeClr val="accent1"/>
                          </a:solidFill>
                          <a:effectLst/>
                          <a:latin typeface="+mn-lt"/>
                          <a:ea typeface="Times New Roman" pitchFamily="18" charset="0"/>
                          <a:cs typeface="Arial" charset="0"/>
                        </a:rPr>
                        <a:t>10 ng/ml (deficiencia)</a:t>
                      </a:r>
                      <a:endParaRPr kumimoji="0" lang="es-ES" sz="1300" b="0" i="0" u="none" strike="noStrike" cap="none" normalizeH="0" baseline="0" dirty="0" smtClean="0">
                        <a:ln>
                          <a:noFill/>
                        </a:ln>
                        <a:solidFill>
                          <a:schemeClr val="accent1"/>
                        </a:solidFill>
                        <a:effectLst/>
                        <a:latin typeface="+mn-lt"/>
                        <a:ea typeface="Times New Roman" pitchFamily="18" charset="0"/>
                        <a:cs typeface="Arial" charset="0"/>
                        <a:sym typeface="Symbol" pitchFamily="18" charset="2"/>
                      </a:endParaRPr>
                    </a:p>
                  </a:txBody>
                  <a:tcPr marL="36000" marR="72000" marT="36000" marB="36000" anchor="ctr" horzOverflow="overflow">
                    <a:lnL w="28575" cap="flat" cmpd="sng" algn="ctr">
                      <a:solidFill>
                        <a:schemeClr val="bg1"/>
                      </a:solidFill>
                      <a:prstDash val="solid"/>
                      <a:round/>
                      <a:headEnd type="none" w="med" len="med"/>
                      <a:tailEnd type="none" w="med" len="med"/>
                    </a:lnL>
                    <a:lnR w="12700" cap="flat" cmpd="sng" algn="ctr">
                      <a:solidFill>
                        <a:schemeClr val="tx1">
                          <a:lumMod val="60000"/>
                          <a:lumOff val="40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DD7EB"/>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dirty="0" smtClean="0">
                          <a:ln>
                            <a:noFill/>
                          </a:ln>
                          <a:solidFill>
                            <a:schemeClr val="accent1"/>
                          </a:solidFill>
                          <a:effectLst/>
                          <a:latin typeface="+mn-lt"/>
                          <a:ea typeface="Times New Roman" pitchFamily="18" charset="0"/>
                          <a:cs typeface="Arial" charset="0"/>
                        </a:rPr>
                        <a:t>100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ES" sz="1300" b="0" i="0" u="none" strike="noStrike" cap="none" normalizeH="0" baseline="0" dirty="0" smtClean="0">
                          <a:ln>
                            <a:noFill/>
                          </a:ln>
                          <a:solidFill>
                            <a:schemeClr val="accent1"/>
                          </a:solidFill>
                          <a:effectLst/>
                          <a:latin typeface="+mn-lt"/>
                          <a:ea typeface="Times New Roman" pitchFamily="18" charset="0"/>
                          <a:cs typeface="Arial" charset="0"/>
                        </a:rPr>
                        <a:t>47,9</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ES" sz="1300" b="0" i="0" u="none" strike="noStrike" cap="none" normalizeH="0" baseline="0" dirty="0" smtClean="0">
                          <a:ln>
                            <a:noFill/>
                          </a:ln>
                          <a:solidFill>
                            <a:schemeClr val="accent1"/>
                          </a:solidFill>
                          <a:effectLst/>
                          <a:latin typeface="+mn-lt"/>
                          <a:ea typeface="Times New Roman" pitchFamily="18" charset="0"/>
                          <a:cs typeface="Arial" charset="0"/>
                        </a:rPr>
                        <a:t>37,2</a:t>
                      </a:r>
                    </a:p>
                  </a:txBody>
                  <a:tcPr marL="36000" marR="72000" marT="36000" marB="36000" anchor="ctr" horzOverflow="overflow">
                    <a:lnL w="12700" cap="flat" cmpd="sng" algn="ctr">
                      <a:solidFill>
                        <a:schemeClr val="tx1">
                          <a:lumMod val="60000"/>
                          <a:lumOff val="40000"/>
                        </a:schemeClr>
                      </a:solidFill>
                      <a:prstDash val="solid"/>
                      <a:round/>
                      <a:headEnd type="none" w="med" len="med"/>
                      <a:tailEnd type="none" w="med" len="med"/>
                    </a:lnL>
                    <a:lnR w="12700" cap="flat" cmpd="sng" algn="ctr">
                      <a:solidFill>
                        <a:schemeClr val="tx1">
                          <a:lumMod val="60000"/>
                          <a:lumOff val="40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DD7EB"/>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dirty="0" smtClean="0">
                          <a:ln>
                            <a:noFill/>
                          </a:ln>
                          <a:solidFill>
                            <a:schemeClr val="accent1"/>
                          </a:solidFill>
                          <a:effectLst/>
                          <a:latin typeface="+mn-lt"/>
                          <a:ea typeface="Times New Roman" pitchFamily="18" charset="0"/>
                          <a:cs typeface="Arial" charset="0"/>
                        </a:rPr>
                        <a:t>González y col., 2008</a:t>
                      </a:r>
                    </a:p>
                  </a:txBody>
                  <a:tcPr marL="36000" marR="72000" marT="36000" marB="36000" anchor="ctr" horzOverflow="overflow">
                    <a:lnL w="12700" cap="flat" cmpd="sng" algn="ctr">
                      <a:solidFill>
                        <a:schemeClr val="tx1">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DD7EB"/>
                    </a:solidFill>
                  </a:tcPr>
                </a:tc>
              </a:tr>
              <a:tr h="890793">
                <a:tc>
                  <a:txBody>
                    <a:bodyPr/>
                    <a:lstStyle/>
                    <a:p>
                      <a:pPr marL="85725" marR="0" lvl="0" indent="-85725" algn="ctr" defTabSz="914400" rtl="0" eaLnBrk="1" fontAlgn="base" latinLnBrk="0" hangingPunct="1">
                        <a:lnSpc>
                          <a:spcPct val="100000"/>
                        </a:lnSpc>
                        <a:spcBef>
                          <a:spcPct val="0"/>
                        </a:spcBef>
                        <a:spcAft>
                          <a:spcPct val="0"/>
                        </a:spcAft>
                        <a:buClrTx/>
                        <a:buSzTx/>
                        <a:buFontTx/>
                        <a:buNone/>
                        <a:tabLst>
                          <a:tab pos="0" algn="l"/>
                        </a:tabLst>
                      </a:pPr>
                      <a:r>
                        <a:rPr kumimoji="0" lang="en-US" sz="1300" b="0" i="0" u="none" strike="noStrike" cap="none" normalizeH="0" baseline="0" dirty="0" smtClean="0">
                          <a:ln>
                            <a:noFill/>
                          </a:ln>
                          <a:solidFill>
                            <a:schemeClr val="accent1"/>
                          </a:solidFill>
                          <a:effectLst/>
                          <a:latin typeface="+mn-lt"/>
                          <a:ea typeface="Times New Roman" pitchFamily="18" charset="0"/>
                          <a:cs typeface="Arial" charset="0"/>
                        </a:rPr>
                        <a:t>53 </a:t>
                      </a:r>
                      <a:r>
                        <a:rPr kumimoji="0" lang="en-US" sz="1300" b="0" i="0" u="none" strike="noStrike" cap="none" normalizeH="0" baseline="0" dirty="0" err="1" smtClean="0">
                          <a:ln>
                            <a:noFill/>
                          </a:ln>
                          <a:solidFill>
                            <a:schemeClr val="accent1"/>
                          </a:solidFill>
                          <a:effectLst/>
                          <a:latin typeface="+mn-lt"/>
                          <a:ea typeface="Times New Roman" pitchFamily="18" charset="0"/>
                          <a:cs typeface="Arial" charset="0"/>
                        </a:rPr>
                        <a:t>mujeres</a:t>
                      </a:r>
                      <a:r>
                        <a:rPr kumimoji="0" lang="en-US" sz="1300" b="0" i="0" u="none" strike="noStrike" cap="none" normalizeH="0" baseline="0" dirty="0" smtClean="0">
                          <a:ln>
                            <a:noFill/>
                          </a:ln>
                          <a:solidFill>
                            <a:schemeClr val="accent1"/>
                          </a:solidFill>
                          <a:effectLst/>
                          <a:latin typeface="+mn-lt"/>
                          <a:ea typeface="Times New Roman" pitchFamily="18" charset="0"/>
                          <a:cs typeface="Arial" charset="0"/>
                        </a:rPr>
                        <a:t> </a:t>
                      </a:r>
                      <a:r>
                        <a:rPr kumimoji="0" lang="en-US" sz="1300" b="0" i="0" u="none" strike="noStrike" cap="none" normalizeH="0" baseline="0" dirty="0" err="1" smtClean="0">
                          <a:ln>
                            <a:noFill/>
                          </a:ln>
                          <a:solidFill>
                            <a:schemeClr val="accent1"/>
                          </a:solidFill>
                          <a:effectLst/>
                          <a:latin typeface="+mn-lt"/>
                          <a:ea typeface="Times New Roman" pitchFamily="18" charset="0"/>
                          <a:cs typeface="Arial" charset="0"/>
                        </a:rPr>
                        <a:t>ancianas</a:t>
                      </a:r>
                      <a:r>
                        <a:rPr kumimoji="0" lang="en-US" sz="1300" b="0" i="0" u="none" strike="noStrike" cap="none" normalizeH="0" baseline="0" dirty="0" smtClean="0">
                          <a:ln>
                            <a:noFill/>
                          </a:ln>
                          <a:solidFill>
                            <a:schemeClr val="accent1"/>
                          </a:solidFill>
                          <a:effectLst/>
                          <a:latin typeface="+mn-lt"/>
                          <a:ea typeface="Times New Roman" pitchFamily="18" charset="0"/>
                          <a:cs typeface="Arial" charset="0"/>
                        </a:rPr>
                        <a:t> </a:t>
                      </a:r>
                      <a:r>
                        <a:rPr kumimoji="0" lang="en-US" sz="1300" b="0" i="0" u="none" strike="noStrike" cap="none" normalizeH="0" baseline="0" dirty="0" err="1" smtClean="0">
                          <a:ln>
                            <a:noFill/>
                          </a:ln>
                          <a:solidFill>
                            <a:schemeClr val="accent1"/>
                          </a:solidFill>
                          <a:effectLst/>
                          <a:latin typeface="+mn-lt"/>
                          <a:ea typeface="Times New Roman" pitchFamily="18" charset="0"/>
                          <a:cs typeface="Arial" charset="0"/>
                        </a:rPr>
                        <a:t>españolas</a:t>
                      </a:r>
                      <a:r>
                        <a:rPr kumimoji="0" lang="en-US" sz="1300" b="0" i="0" u="none" strike="noStrike" cap="none" normalizeH="0" baseline="0" dirty="0" smtClean="0">
                          <a:ln>
                            <a:noFill/>
                          </a:ln>
                          <a:solidFill>
                            <a:schemeClr val="accent1"/>
                          </a:solidFill>
                          <a:effectLst/>
                          <a:latin typeface="+mn-lt"/>
                          <a:ea typeface="Times New Roman" pitchFamily="18" charset="0"/>
                          <a:cs typeface="Arial" charset="0"/>
                        </a:rPr>
                        <a:t> </a:t>
                      </a:r>
                      <a:r>
                        <a:rPr kumimoji="0" lang="en-US" sz="1300" b="0" i="0" u="none" strike="noStrike" cap="none" normalizeH="0" baseline="0" dirty="0" err="1" smtClean="0">
                          <a:ln>
                            <a:noFill/>
                          </a:ln>
                          <a:solidFill>
                            <a:schemeClr val="accent1"/>
                          </a:solidFill>
                          <a:effectLst/>
                          <a:latin typeface="+mn-lt"/>
                          <a:ea typeface="Times New Roman" pitchFamily="18" charset="0"/>
                          <a:cs typeface="Arial" charset="0"/>
                        </a:rPr>
                        <a:t>caucasicas</a:t>
                      </a:r>
                      <a:endParaRPr kumimoji="0" lang="en-US" sz="1300" b="0" i="0" u="none" strike="noStrike" cap="none" normalizeH="0" baseline="0" dirty="0" smtClean="0">
                        <a:ln>
                          <a:noFill/>
                        </a:ln>
                        <a:solidFill>
                          <a:schemeClr val="accent1"/>
                        </a:solidFill>
                        <a:effectLst/>
                        <a:latin typeface="+mn-lt"/>
                        <a:ea typeface="Times New Roman" pitchFamily="18" charset="0"/>
                        <a:cs typeface="Arial" charset="0"/>
                      </a:endParaRPr>
                    </a:p>
                  </a:txBody>
                  <a:tcPr marL="36000" marR="72000" marT="36000" marB="36000" anchor="ctr" horzOverflow="overflow">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8ECF5"/>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dirty="0" smtClean="0">
                          <a:ln>
                            <a:noFill/>
                          </a:ln>
                          <a:solidFill>
                            <a:schemeClr val="accent1"/>
                          </a:solidFill>
                          <a:effectLst/>
                          <a:latin typeface="+mn-lt"/>
                          <a:ea typeface="Times New Roman" pitchFamily="18" charset="0"/>
                          <a:cs typeface="Arial" charset="0"/>
                        </a:rPr>
                        <a:t>(72 ± 1,6 años)</a:t>
                      </a:r>
                    </a:p>
                  </a:txBody>
                  <a:tcPr marL="36000" marR="72000" marT="36000" marB="3600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8ECF5"/>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300" b="0" i="0" u="none" strike="noStrike" cap="none" normalizeH="0" baseline="0" dirty="0" smtClean="0">
                        <a:ln>
                          <a:noFill/>
                        </a:ln>
                        <a:solidFill>
                          <a:schemeClr val="accent1"/>
                        </a:solidFill>
                        <a:effectLst/>
                        <a:latin typeface="+mn-lt"/>
                      </a:endParaRPr>
                    </a:p>
                  </a:txBody>
                  <a:tcPr marL="36000" marR="72000" marT="36000" marB="3600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8EC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dirty="0" smtClean="0">
                          <a:ln>
                            <a:noFill/>
                          </a:ln>
                          <a:solidFill>
                            <a:schemeClr val="accent1"/>
                          </a:solidFill>
                          <a:effectLst/>
                          <a:latin typeface="+mn-lt"/>
                          <a:ea typeface="Times New Roman" pitchFamily="18" charset="0"/>
                          <a:cs typeface="Arial" charset="0"/>
                        </a:rPr>
                        <a:t>40,32 </a:t>
                      </a:r>
                      <a:r>
                        <a:rPr kumimoji="0" lang="en-US" sz="1300" b="0" i="0" u="none" strike="noStrike" cap="none" normalizeH="0" baseline="0" dirty="0" smtClean="0">
                          <a:ln>
                            <a:noFill/>
                          </a:ln>
                          <a:solidFill>
                            <a:schemeClr val="accent1"/>
                          </a:solidFill>
                          <a:effectLst/>
                          <a:latin typeface="+mn-lt"/>
                          <a:ea typeface="Times New Roman" pitchFamily="18" charset="0"/>
                          <a:cs typeface="Arial" charset="0"/>
                          <a:sym typeface="Symbol" pitchFamily="18" charset="2"/>
                        </a:rPr>
                        <a:t> </a:t>
                      </a:r>
                      <a:r>
                        <a:rPr kumimoji="0" lang="es-ES" sz="1300" b="0" i="0" u="none" strike="noStrike" cap="none" normalizeH="0" baseline="0" dirty="0" smtClean="0">
                          <a:ln>
                            <a:noFill/>
                          </a:ln>
                          <a:solidFill>
                            <a:schemeClr val="accent1"/>
                          </a:solidFill>
                          <a:effectLst/>
                          <a:latin typeface="+mn-lt"/>
                          <a:ea typeface="Times New Roman" pitchFamily="18" charset="0"/>
                          <a:cs typeface="Arial" charset="0"/>
                        </a:rPr>
                        <a:t>20,39 </a:t>
                      </a:r>
                      <a:r>
                        <a:rPr kumimoji="0" lang="es-ES" sz="1300" b="0" i="0" u="none" strike="noStrike" cap="none" normalizeH="0" baseline="0" dirty="0" err="1" smtClean="0">
                          <a:ln>
                            <a:noFill/>
                          </a:ln>
                          <a:solidFill>
                            <a:schemeClr val="accent1"/>
                          </a:solidFill>
                          <a:effectLst/>
                          <a:latin typeface="+mn-lt"/>
                          <a:ea typeface="Times New Roman" pitchFamily="18" charset="0"/>
                          <a:cs typeface="Arial" charset="0"/>
                        </a:rPr>
                        <a:t>nmol</a:t>
                      </a:r>
                      <a:r>
                        <a:rPr kumimoji="0" lang="es-ES" sz="1300" b="0" i="0" u="none" strike="noStrike" cap="none" normalizeH="0" baseline="0" dirty="0" smtClean="0">
                          <a:ln>
                            <a:noFill/>
                          </a:ln>
                          <a:solidFill>
                            <a:schemeClr val="accent1"/>
                          </a:solidFill>
                          <a:effectLst/>
                          <a:latin typeface="+mn-lt"/>
                          <a:ea typeface="Times New Roman" pitchFamily="18" charset="0"/>
                          <a:cs typeface="Arial" charset="0"/>
                        </a:rPr>
                        <a:t>/l (verano)</a:t>
                      </a:r>
                      <a:endParaRPr kumimoji="0" lang="es-ES" sz="1300" b="0" i="0" u="none" strike="noStrike" cap="none" normalizeH="0" baseline="0" dirty="0" smtClean="0">
                        <a:ln>
                          <a:noFill/>
                        </a:ln>
                        <a:solidFill>
                          <a:schemeClr val="accent1"/>
                        </a:solidFill>
                        <a:effectLst/>
                        <a:latin typeface="+mn-lt"/>
                        <a:ea typeface="Times New Roman" pitchFamily="18" charset="0"/>
                        <a:cs typeface="Arial" charset="0"/>
                        <a:sym typeface="Symbol" pitchFamily="18" charset="2"/>
                      </a:endParaRPr>
                    </a:p>
                    <a:p>
                      <a:pPr marL="85725" marR="0" lvl="0" indent="-85725" algn="ctr" defTabSz="914400" rtl="0" eaLnBrk="0" fontAlgn="base" latinLnBrk="0" hangingPunct="0">
                        <a:lnSpc>
                          <a:spcPct val="100000"/>
                        </a:lnSpc>
                        <a:spcBef>
                          <a:spcPct val="0"/>
                        </a:spcBef>
                        <a:spcAft>
                          <a:spcPct val="0"/>
                        </a:spcAft>
                        <a:buClrTx/>
                        <a:buSzTx/>
                        <a:buFontTx/>
                        <a:buNone/>
                        <a:tabLst>
                          <a:tab pos="185738" algn="l"/>
                        </a:tabLst>
                      </a:pPr>
                      <a:r>
                        <a:rPr kumimoji="0" lang="es-ES" sz="1300" b="0" i="0" u="none" strike="noStrike" cap="none" normalizeH="0" baseline="0" dirty="0" smtClean="0">
                          <a:ln>
                            <a:noFill/>
                          </a:ln>
                          <a:solidFill>
                            <a:schemeClr val="accent1"/>
                          </a:solidFill>
                          <a:effectLst/>
                          <a:latin typeface="+mn-lt"/>
                          <a:ea typeface="Times New Roman" pitchFamily="18" charset="0"/>
                          <a:cs typeface="Arial" charset="0"/>
                          <a:sym typeface="Symbol" pitchFamily="18" charset="2"/>
                        </a:rPr>
                        <a:t>30,08 </a:t>
                      </a:r>
                      <a:r>
                        <a:rPr kumimoji="0" lang="en-US" sz="1300" b="0" i="0" u="none" strike="noStrike" cap="none" normalizeH="0" baseline="0" dirty="0" smtClean="0">
                          <a:ln>
                            <a:noFill/>
                          </a:ln>
                          <a:solidFill>
                            <a:schemeClr val="accent1"/>
                          </a:solidFill>
                          <a:effectLst/>
                          <a:latin typeface="+mn-lt"/>
                          <a:ea typeface="Times New Roman" pitchFamily="18" charset="0"/>
                          <a:cs typeface="Arial" charset="0"/>
                          <a:sym typeface="Symbol" pitchFamily="18" charset="2"/>
                        </a:rPr>
                        <a:t> </a:t>
                      </a:r>
                      <a:r>
                        <a:rPr kumimoji="0" lang="es-ES" sz="1300" b="0" i="0" u="none" strike="noStrike" cap="none" normalizeH="0" baseline="0" dirty="0" smtClean="0">
                          <a:ln>
                            <a:noFill/>
                          </a:ln>
                          <a:solidFill>
                            <a:schemeClr val="accent1"/>
                          </a:solidFill>
                          <a:effectLst/>
                          <a:latin typeface="+mn-lt"/>
                          <a:ea typeface="Times New Roman" pitchFamily="18" charset="0"/>
                          <a:cs typeface="Arial" charset="0"/>
                        </a:rPr>
                        <a:t>17,39  </a:t>
                      </a:r>
                      <a:r>
                        <a:rPr kumimoji="0" lang="es-ES" sz="1300" b="0" i="0" u="none" strike="noStrike" cap="none" normalizeH="0" baseline="0" dirty="0" err="1" smtClean="0">
                          <a:ln>
                            <a:noFill/>
                          </a:ln>
                          <a:solidFill>
                            <a:schemeClr val="accent1"/>
                          </a:solidFill>
                          <a:effectLst/>
                          <a:latin typeface="+mn-lt"/>
                          <a:ea typeface="Times New Roman" pitchFamily="18" charset="0"/>
                          <a:cs typeface="Arial" charset="0"/>
                        </a:rPr>
                        <a:t>nmol</a:t>
                      </a:r>
                      <a:r>
                        <a:rPr kumimoji="0" lang="es-ES" sz="1300" b="0" i="0" u="none" strike="noStrike" cap="none" normalizeH="0" baseline="0" dirty="0" smtClean="0">
                          <a:ln>
                            <a:noFill/>
                          </a:ln>
                          <a:solidFill>
                            <a:schemeClr val="accent1"/>
                          </a:solidFill>
                          <a:effectLst/>
                          <a:latin typeface="+mn-lt"/>
                          <a:ea typeface="Times New Roman" pitchFamily="18" charset="0"/>
                          <a:cs typeface="Arial" charset="0"/>
                        </a:rPr>
                        <a:t>/l (invierno)</a:t>
                      </a:r>
                      <a:endParaRPr kumimoji="0" lang="es-ES" sz="1300" b="0" i="0" u="none" strike="noStrike" cap="none" normalizeH="0" baseline="0" dirty="0" smtClean="0">
                        <a:ln>
                          <a:noFill/>
                        </a:ln>
                        <a:solidFill>
                          <a:schemeClr val="accent1"/>
                        </a:solidFill>
                        <a:effectLst/>
                        <a:latin typeface="+mn-lt"/>
                        <a:ea typeface="Times New Roman" pitchFamily="18" charset="0"/>
                        <a:cs typeface="Arial" charset="0"/>
                        <a:sym typeface="Symbol" pitchFamily="18" charset="2"/>
                      </a:endParaRPr>
                    </a:p>
                  </a:txBody>
                  <a:tcPr marL="36000" marR="72000" marT="36000" marB="3600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8ECF5"/>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dirty="0" smtClean="0">
                          <a:ln>
                            <a:noFill/>
                          </a:ln>
                          <a:solidFill>
                            <a:schemeClr val="accent1"/>
                          </a:solidFill>
                          <a:effectLst/>
                          <a:latin typeface="+mn-lt"/>
                          <a:ea typeface="Times New Roman" pitchFamily="18" charset="0"/>
                          <a:cs typeface="Arial" charset="0"/>
                        </a:rPr>
                        <a:t>Deficiencia (</a:t>
                      </a:r>
                      <a:r>
                        <a:rPr kumimoji="0" lang="en-US" sz="1300" b="0" i="0" u="none" strike="noStrike" cap="none" normalizeH="0" baseline="0" dirty="0" smtClean="0">
                          <a:ln>
                            <a:noFill/>
                          </a:ln>
                          <a:solidFill>
                            <a:schemeClr val="accent1"/>
                          </a:solidFill>
                          <a:effectLst/>
                          <a:latin typeface="+mn-lt"/>
                          <a:ea typeface="Times New Roman" pitchFamily="18" charset="0"/>
                          <a:cs typeface="Arial" charset="0"/>
                          <a:sym typeface="Symbol" pitchFamily="18" charset="2"/>
                        </a:rPr>
                        <a:t></a:t>
                      </a:r>
                      <a:r>
                        <a:rPr kumimoji="0" lang="es-ES" sz="1300" b="0" i="0" u="none" strike="noStrike" cap="none" normalizeH="0" baseline="0" dirty="0" smtClean="0">
                          <a:ln>
                            <a:noFill/>
                          </a:ln>
                          <a:solidFill>
                            <a:schemeClr val="accent1"/>
                          </a:solidFill>
                          <a:effectLst/>
                          <a:latin typeface="+mn-lt"/>
                          <a:ea typeface="Times New Roman" pitchFamily="18" charset="0"/>
                          <a:cs typeface="Arial" charset="0"/>
                        </a:rPr>
                        <a:t> 25 </a:t>
                      </a:r>
                      <a:r>
                        <a:rPr kumimoji="0" lang="es-ES" sz="1300" b="0" i="0" u="none" strike="noStrike" cap="none" normalizeH="0" baseline="0" dirty="0" err="1" smtClean="0">
                          <a:ln>
                            <a:noFill/>
                          </a:ln>
                          <a:solidFill>
                            <a:schemeClr val="accent1"/>
                          </a:solidFill>
                          <a:effectLst/>
                          <a:latin typeface="+mn-lt"/>
                          <a:ea typeface="Times New Roman" pitchFamily="18" charset="0"/>
                          <a:cs typeface="Arial" charset="0"/>
                        </a:rPr>
                        <a:t>nmol</a:t>
                      </a:r>
                      <a:r>
                        <a:rPr kumimoji="0" lang="es-ES" sz="1300" b="0" i="0" u="none" strike="noStrike" cap="none" normalizeH="0" baseline="0" dirty="0" smtClean="0">
                          <a:ln>
                            <a:noFill/>
                          </a:ln>
                          <a:solidFill>
                            <a:schemeClr val="accent1"/>
                          </a:solidFill>
                          <a:effectLst/>
                          <a:latin typeface="+mn-lt"/>
                          <a:ea typeface="Times New Roman" pitchFamily="18" charset="0"/>
                          <a:cs typeface="Arial" charset="0"/>
                        </a:rPr>
                        <a:t>/l)</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dirty="0" smtClean="0">
                          <a:ln>
                            <a:noFill/>
                          </a:ln>
                          <a:solidFill>
                            <a:schemeClr val="accent1"/>
                          </a:solidFill>
                          <a:effectLst/>
                          <a:latin typeface="+mn-lt"/>
                          <a:ea typeface="Times New Roman" pitchFamily="18" charset="0"/>
                          <a:cs typeface="Arial" charset="0"/>
                        </a:rPr>
                        <a:t>Verano</a:t>
                      </a:r>
                      <a:endParaRPr kumimoji="0" lang="es-ES" sz="1300" b="0" i="0" u="none" strike="noStrike" cap="none" normalizeH="0" baseline="0" dirty="0" smtClean="0">
                        <a:ln>
                          <a:noFill/>
                        </a:ln>
                        <a:solidFill>
                          <a:schemeClr val="accent1"/>
                        </a:solidFill>
                        <a:effectLst/>
                        <a:latin typeface="+mn-lt"/>
                        <a:ea typeface="Times New Roman" pitchFamily="18" charset="0"/>
                        <a:cs typeface="Arial" charset="0"/>
                        <a:sym typeface="Symbol" pitchFamily="18" charset="2"/>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ES" sz="1300" b="0" i="0" u="none" strike="noStrike" cap="none" normalizeH="0" baseline="0" dirty="0" smtClean="0">
                          <a:ln>
                            <a:noFill/>
                          </a:ln>
                          <a:solidFill>
                            <a:schemeClr val="accent1"/>
                          </a:solidFill>
                          <a:effectLst/>
                          <a:latin typeface="+mn-lt"/>
                          <a:ea typeface="Times New Roman" pitchFamily="18" charset="0"/>
                          <a:cs typeface="Arial" charset="0"/>
                          <a:sym typeface="Symbol" pitchFamily="18" charset="2"/>
                        </a:rPr>
                        <a:t>Invierno</a:t>
                      </a:r>
                    </a:p>
                  </a:txBody>
                  <a:tcPr marL="36000" marR="72000" marT="36000" marB="36000" anchor="ctr" horzOverflow="overflow">
                    <a:lnL w="28575" cap="flat" cmpd="sng" algn="ctr">
                      <a:solidFill>
                        <a:schemeClr val="bg1"/>
                      </a:solidFill>
                      <a:prstDash val="solid"/>
                      <a:round/>
                      <a:headEnd type="none" w="med" len="med"/>
                      <a:tailEnd type="none" w="med" len="med"/>
                    </a:lnL>
                    <a:lnR w="12700" cap="flat" cmpd="sng" algn="ctr">
                      <a:solidFill>
                        <a:schemeClr val="tx1">
                          <a:lumMod val="60000"/>
                          <a:lumOff val="40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8ECF5"/>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dirty="0" smtClean="0">
                          <a:ln>
                            <a:noFill/>
                          </a:ln>
                          <a:solidFill>
                            <a:schemeClr val="accent1"/>
                          </a:solidFill>
                          <a:effectLst/>
                          <a:latin typeface="+mn-lt"/>
                          <a:ea typeface="Times New Roman" pitchFamily="18" charset="0"/>
                          <a:cs typeface="Arial" charset="0"/>
                        </a:rPr>
                        <a:t>28%</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ES" sz="1300" b="0" i="0" u="none" strike="noStrike" cap="none" normalizeH="0" baseline="0" dirty="0" smtClean="0">
                          <a:ln>
                            <a:noFill/>
                          </a:ln>
                          <a:solidFill>
                            <a:schemeClr val="accent1"/>
                          </a:solidFill>
                          <a:effectLst/>
                          <a:latin typeface="+mn-lt"/>
                          <a:ea typeface="Times New Roman" pitchFamily="18" charset="0"/>
                          <a:cs typeface="Arial" charset="0"/>
                        </a:rPr>
                        <a:t>Doble</a:t>
                      </a:r>
                    </a:p>
                  </a:txBody>
                  <a:tcPr marL="36000" marR="72000" marT="36000" marB="36000" anchor="ctr" horzOverflow="overflow">
                    <a:lnL w="12700" cap="flat" cmpd="sng" algn="ctr">
                      <a:solidFill>
                        <a:schemeClr val="tx1">
                          <a:lumMod val="60000"/>
                          <a:lumOff val="40000"/>
                        </a:schemeClr>
                      </a:solidFill>
                      <a:prstDash val="solid"/>
                      <a:round/>
                      <a:headEnd type="none" w="med" len="med"/>
                      <a:tailEnd type="none" w="med" len="med"/>
                    </a:lnL>
                    <a:lnR w="12700" cap="flat" cmpd="sng" algn="ctr">
                      <a:solidFill>
                        <a:schemeClr val="tx1">
                          <a:lumMod val="60000"/>
                          <a:lumOff val="40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8ECF5"/>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dirty="0" smtClean="0">
                          <a:ln>
                            <a:noFill/>
                          </a:ln>
                          <a:solidFill>
                            <a:schemeClr val="accent1"/>
                          </a:solidFill>
                          <a:effectLst/>
                          <a:latin typeface="+mn-lt"/>
                          <a:ea typeface="Arial Unicode MS" pitchFamily="34" charset="-128"/>
                          <a:cs typeface="Arial" charset="0"/>
                        </a:rPr>
                        <a:t>Rodríguez Sangrador y col. (2008)</a:t>
                      </a:r>
                      <a:endParaRPr kumimoji="0" lang="es-ES" sz="1300" b="0" i="0" u="none" strike="noStrike" cap="none" normalizeH="0" baseline="0" dirty="0" smtClean="0">
                        <a:ln>
                          <a:noFill/>
                        </a:ln>
                        <a:solidFill>
                          <a:schemeClr val="accent1"/>
                        </a:solidFill>
                        <a:effectLst/>
                        <a:latin typeface="+mn-lt"/>
                        <a:ea typeface="Arial Unicode MS" pitchFamily="34" charset="-128"/>
                        <a:cs typeface="Times New Roman" pitchFamily="18" charset="0"/>
                      </a:endParaRPr>
                    </a:p>
                  </a:txBody>
                  <a:tcPr marL="36000" marR="72000" marT="36000" marB="36000" anchor="ctr" horzOverflow="overflow">
                    <a:lnL w="12700" cap="flat" cmpd="sng" algn="ctr">
                      <a:solidFill>
                        <a:schemeClr val="tx1">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8ECF5"/>
                    </a:solidFill>
                  </a:tcPr>
                </a:tc>
              </a:tr>
              <a:tr h="482492">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dirty="0" smtClean="0">
                          <a:ln>
                            <a:noFill/>
                          </a:ln>
                          <a:solidFill>
                            <a:schemeClr val="accent1"/>
                          </a:solidFill>
                          <a:effectLst/>
                          <a:latin typeface="+mn-lt"/>
                          <a:ea typeface="Times New Roman" pitchFamily="18" charset="0"/>
                          <a:cs typeface="Arial" charset="0"/>
                        </a:rPr>
                        <a:t>239 ancianos</a:t>
                      </a:r>
                    </a:p>
                  </a:txBody>
                  <a:tcPr marL="36000" marR="72000" marT="36000" marB="36000" anchor="ctr" horzOverflow="overflow">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DD7EB"/>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dirty="0" smtClean="0">
                          <a:ln>
                            <a:noFill/>
                          </a:ln>
                          <a:solidFill>
                            <a:schemeClr val="accent1"/>
                          </a:solidFill>
                          <a:effectLst/>
                          <a:latin typeface="+mn-lt"/>
                          <a:ea typeface="Times New Roman" pitchFamily="18" charset="0"/>
                          <a:cs typeface="Arial" charset="0"/>
                        </a:rPr>
                        <a:t>&gt; 64 años</a:t>
                      </a:r>
                    </a:p>
                  </a:txBody>
                  <a:tcPr marL="36000" marR="72000" marT="36000" marB="3600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DD7EB"/>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300" b="0" i="0" u="none" strike="noStrike" cap="none" normalizeH="0" baseline="0" dirty="0" smtClean="0">
                        <a:ln>
                          <a:noFill/>
                        </a:ln>
                        <a:solidFill>
                          <a:schemeClr val="accent1"/>
                        </a:solidFill>
                        <a:effectLst/>
                        <a:latin typeface="+mn-lt"/>
                      </a:endParaRPr>
                    </a:p>
                  </a:txBody>
                  <a:tcPr marL="36000" marR="72000" marT="36000" marB="3600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DD7EB"/>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_tradnl" sz="1300" b="0" i="0" u="none" strike="noStrike" cap="none" normalizeH="0" baseline="0" dirty="0" smtClean="0">
                          <a:ln>
                            <a:noFill/>
                          </a:ln>
                          <a:solidFill>
                            <a:schemeClr val="accent1"/>
                          </a:solidFill>
                          <a:effectLst/>
                          <a:latin typeface="+mn-lt"/>
                          <a:ea typeface="Times New Roman" pitchFamily="18" charset="0"/>
                          <a:cs typeface="Arial" charset="0"/>
                        </a:rPr>
                        <a:t>17 (7.5) </a:t>
                      </a:r>
                      <a:r>
                        <a:rPr kumimoji="0" lang="es-ES_tradnl" sz="1300" b="0" i="0" u="none" strike="noStrike" cap="none" normalizeH="0" baseline="0" dirty="0" err="1" smtClean="0">
                          <a:ln>
                            <a:noFill/>
                          </a:ln>
                          <a:solidFill>
                            <a:schemeClr val="accent1"/>
                          </a:solidFill>
                          <a:effectLst/>
                          <a:latin typeface="+mn-lt"/>
                          <a:ea typeface="Times New Roman" pitchFamily="18" charset="0"/>
                          <a:cs typeface="Arial" charset="0"/>
                        </a:rPr>
                        <a:t>ng</a:t>
                      </a:r>
                      <a:r>
                        <a:rPr kumimoji="0" lang="es-ES_tradnl" sz="1300" b="0" i="0" u="none" strike="noStrike" cap="none" normalizeH="0" baseline="0" dirty="0" smtClean="0">
                          <a:ln>
                            <a:noFill/>
                          </a:ln>
                          <a:solidFill>
                            <a:schemeClr val="accent1"/>
                          </a:solidFill>
                          <a:effectLst/>
                          <a:latin typeface="+mn-lt"/>
                          <a:ea typeface="Times New Roman" pitchFamily="18" charset="0"/>
                          <a:cs typeface="Arial" charset="0"/>
                        </a:rPr>
                        <a:t>/ml</a:t>
                      </a:r>
                    </a:p>
                  </a:txBody>
                  <a:tcPr marL="36000" marR="72000" marT="36000" marB="3600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DD7EB"/>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dirty="0" smtClean="0">
                          <a:ln>
                            <a:noFill/>
                          </a:ln>
                          <a:solidFill>
                            <a:schemeClr val="accent1"/>
                          </a:solidFill>
                          <a:effectLst/>
                          <a:latin typeface="+mn-lt"/>
                          <a:ea typeface="Times New Roman" pitchFamily="18" charset="0"/>
                          <a:cs typeface="Arial" charset="0"/>
                        </a:rPr>
                        <a:t>11-25 </a:t>
                      </a:r>
                      <a:r>
                        <a:rPr kumimoji="0" lang="es-ES" sz="1300" b="0" i="0" u="none" strike="noStrike" cap="none" normalizeH="0" baseline="0" dirty="0" err="1" smtClean="0">
                          <a:ln>
                            <a:noFill/>
                          </a:ln>
                          <a:solidFill>
                            <a:schemeClr val="accent1"/>
                          </a:solidFill>
                          <a:effectLst/>
                          <a:latin typeface="+mn-lt"/>
                          <a:ea typeface="Times New Roman" pitchFamily="18" charset="0"/>
                          <a:cs typeface="Arial" charset="0"/>
                        </a:rPr>
                        <a:t>ng</a:t>
                      </a:r>
                      <a:r>
                        <a:rPr kumimoji="0" lang="es-ES" sz="1300" b="0" i="0" u="none" strike="noStrike" cap="none" normalizeH="0" baseline="0" dirty="0" smtClean="0">
                          <a:ln>
                            <a:noFill/>
                          </a:ln>
                          <a:solidFill>
                            <a:schemeClr val="accent1"/>
                          </a:solidFill>
                          <a:effectLst/>
                          <a:latin typeface="+mn-lt"/>
                          <a:ea typeface="Times New Roman" pitchFamily="18" charset="0"/>
                          <a:cs typeface="Arial" charset="0"/>
                        </a:rPr>
                        <a:t>/ml &lt; 10</a:t>
                      </a:r>
                    </a:p>
                  </a:txBody>
                  <a:tcPr marL="36000" marR="72000" marT="36000" marB="36000" anchor="ctr" horzOverflow="overflow">
                    <a:lnL w="28575" cap="flat" cmpd="sng" algn="ctr">
                      <a:solidFill>
                        <a:schemeClr val="bg1"/>
                      </a:solidFill>
                      <a:prstDash val="solid"/>
                      <a:round/>
                      <a:headEnd type="none" w="med" len="med"/>
                      <a:tailEnd type="none" w="med" len="med"/>
                    </a:lnL>
                    <a:lnR w="12700" cap="flat" cmpd="sng" algn="ctr">
                      <a:solidFill>
                        <a:schemeClr val="tx1">
                          <a:lumMod val="60000"/>
                          <a:lumOff val="40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DD7EB"/>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dirty="0" smtClean="0">
                          <a:ln>
                            <a:noFill/>
                          </a:ln>
                          <a:solidFill>
                            <a:schemeClr val="accent1"/>
                          </a:solidFill>
                          <a:effectLst/>
                          <a:latin typeface="+mn-lt"/>
                          <a:ea typeface="Times New Roman" pitchFamily="18" charset="0"/>
                          <a:cs typeface="Arial" charset="0"/>
                        </a:rPr>
                        <a:t>70%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ES" sz="1300" b="0" i="0" u="none" strike="noStrike" cap="none" normalizeH="0" baseline="0" dirty="0" smtClean="0">
                          <a:ln>
                            <a:noFill/>
                          </a:ln>
                          <a:solidFill>
                            <a:schemeClr val="accent1"/>
                          </a:solidFill>
                          <a:effectLst/>
                          <a:latin typeface="+mn-lt"/>
                          <a:ea typeface="Times New Roman" pitchFamily="18" charset="0"/>
                          <a:cs typeface="Arial" charset="0"/>
                        </a:rPr>
                        <a:t>17%</a:t>
                      </a:r>
                    </a:p>
                  </a:txBody>
                  <a:tcPr marL="36000" marR="72000" marT="36000" marB="36000" anchor="ctr" horzOverflow="overflow">
                    <a:lnL w="12700" cap="flat" cmpd="sng" algn="ctr">
                      <a:solidFill>
                        <a:schemeClr val="tx1">
                          <a:lumMod val="60000"/>
                          <a:lumOff val="40000"/>
                        </a:schemeClr>
                      </a:solidFill>
                      <a:prstDash val="solid"/>
                      <a:round/>
                      <a:headEnd type="none" w="med" len="med"/>
                      <a:tailEnd type="none" w="med" len="med"/>
                    </a:lnL>
                    <a:lnR w="12700" cap="flat" cmpd="sng" algn="ctr">
                      <a:solidFill>
                        <a:schemeClr val="tx1">
                          <a:lumMod val="60000"/>
                          <a:lumOff val="40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DD7EB"/>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dirty="0" smtClean="0">
                          <a:ln>
                            <a:noFill/>
                          </a:ln>
                          <a:solidFill>
                            <a:schemeClr val="accent1"/>
                          </a:solidFill>
                          <a:effectLst/>
                          <a:latin typeface="+mn-lt"/>
                          <a:ea typeface="Times New Roman" pitchFamily="18" charset="0"/>
                          <a:cs typeface="Arial" charset="0"/>
                        </a:rPr>
                        <a:t>Vaqueiro y col. (2006)</a:t>
                      </a:r>
                    </a:p>
                  </a:txBody>
                  <a:tcPr marL="36000" marR="72000" marT="36000" marB="36000" anchor="ctr" horzOverflow="overflow">
                    <a:lnL w="12700" cap="flat" cmpd="sng" algn="ctr">
                      <a:solidFill>
                        <a:schemeClr val="tx1">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DD7EB"/>
                    </a:solidFill>
                  </a:tcPr>
                </a:tc>
              </a:tr>
              <a:tr h="68664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dirty="0" smtClean="0">
                          <a:ln>
                            <a:noFill/>
                          </a:ln>
                          <a:solidFill>
                            <a:schemeClr val="accent1"/>
                          </a:solidFill>
                          <a:effectLst/>
                          <a:latin typeface="+mn-lt"/>
                          <a:ea typeface="Times New Roman" pitchFamily="18" charset="0"/>
                          <a:cs typeface="Arial" charset="0"/>
                        </a:rPr>
                        <a:t>29 varones 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dirty="0" smtClean="0">
                          <a:ln>
                            <a:noFill/>
                          </a:ln>
                          <a:solidFill>
                            <a:schemeClr val="accent1"/>
                          </a:solidFill>
                          <a:effectLst/>
                          <a:latin typeface="+mn-lt"/>
                          <a:ea typeface="Times New Roman" pitchFamily="18" charset="0"/>
                          <a:cs typeface="Arial" charset="0"/>
                        </a:rPr>
                        <a:t>57 mujeres institucionalizadas</a:t>
                      </a:r>
                    </a:p>
                  </a:txBody>
                  <a:tcPr marL="36000" marR="72000" marT="36000" marB="36000" anchor="ctr" horzOverflow="overflow">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8ECF5"/>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dirty="0" smtClean="0">
                          <a:ln>
                            <a:noFill/>
                          </a:ln>
                          <a:solidFill>
                            <a:schemeClr val="accent1"/>
                          </a:solidFill>
                          <a:effectLst/>
                          <a:latin typeface="+mn-lt"/>
                          <a:ea typeface="Times New Roman" pitchFamily="18" charset="0"/>
                          <a:cs typeface="Arial" charset="0"/>
                        </a:rPr>
                        <a:t>65-94</a:t>
                      </a:r>
                    </a:p>
                  </a:txBody>
                  <a:tcPr marL="36000" marR="72000" marT="36000" marB="3600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8ECF5"/>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dirty="0" smtClean="0">
                          <a:ln>
                            <a:noFill/>
                          </a:ln>
                          <a:solidFill>
                            <a:schemeClr val="accent1"/>
                          </a:solidFill>
                          <a:effectLst/>
                          <a:latin typeface="+mn-lt"/>
                          <a:ea typeface="Times New Roman" pitchFamily="18" charset="0"/>
                          <a:cs typeface="Arial" charset="0"/>
                        </a:rPr>
                        <a:t>Murcia</a:t>
                      </a:r>
                    </a:p>
                  </a:txBody>
                  <a:tcPr marL="36000" marR="72000" marT="36000" marB="3600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8ECF5"/>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dirty="0" smtClean="0">
                          <a:ln>
                            <a:noFill/>
                          </a:ln>
                          <a:solidFill>
                            <a:schemeClr val="accent1"/>
                          </a:solidFill>
                          <a:effectLst/>
                          <a:latin typeface="+mn-lt"/>
                          <a:ea typeface="Times New Roman" pitchFamily="18" charset="0"/>
                          <a:cs typeface="Arial" charset="0"/>
                        </a:rPr>
                        <a:t>50,1 </a:t>
                      </a:r>
                      <a:r>
                        <a:rPr kumimoji="0" lang="es-ES" sz="1300" b="0" i="0" u="none" strike="noStrike" cap="none" normalizeH="0" baseline="0" dirty="0" smtClean="0">
                          <a:ln>
                            <a:noFill/>
                          </a:ln>
                          <a:solidFill>
                            <a:schemeClr val="accent1"/>
                          </a:solidFill>
                          <a:effectLst/>
                          <a:latin typeface="+mn-lt"/>
                          <a:ea typeface="Times New Roman" pitchFamily="18" charset="0"/>
                          <a:cs typeface="Arial" charset="0"/>
                          <a:sym typeface="Symbol" pitchFamily="18" charset="2"/>
                        </a:rPr>
                        <a:t></a:t>
                      </a:r>
                      <a:r>
                        <a:rPr kumimoji="0" lang="es-ES" sz="1300" b="0" i="0" u="none" strike="noStrike" cap="none" normalizeH="0" baseline="0" dirty="0" smtClean="0">
                          <a:ln>
                            <a:noFill/>
                          </a:ln>
                          <a:solidFill>
                            <a:schemeClr val="accent1"/>
                          </a:solidFill>
                          <a:effectLst/>
                          <a:latin typeface="+mn-lt"/>
                          <a:ea typeface="Times New Roman" pitchFamily="18" charset="0"/>
                          <a:cs typeface="Arial" charset="0"/>
                        </a:rPr>
                        <a:t>32,4 </a:t>
                      </a:r>
                      <a:r>
                        <a:rPr kumimoji="0" lang="es-ES" sz="1300" b="0" i="0" u="none" strike="noStrike" cap="none" normalizeH="0" baseline="0" dirty="0" err="1" smtClean="0">
                          <a:ln>
                            <a:noFill/>
                          </a:ln>
                          <a:solidFill>
                            <a:schemeClr val="accent1"/>
                          </a:solidFill>
                          <a:effectLst/>
                          <a:latin typeface="+mn-lt"/>
                          <a:ea typeface="Times New Roman" pitchFamily="18" charset="0"/>
                          <a:cs typeface="Arial" charset="0"/>
                        </a:rPr>
                        <a:t>nmol</a:t>
                      </a:r>
                      <a:r>
                        <a:rPr kumimoji="0" lang="es-ES" sz="1300" b="0" i="0" u="none" strike="noStrike" cap="none" normalizeH="0" baseline="0" dirty="0" smtClean="0">
                          <a:ln>
                            <a:noFill/>
                          </a:ln>
                          <a:solidFill>
                            <a:schemeClr val="accent1"/>
                          </a:solidFill>
                          <a:effectLst/>
                          <a:latin typeface="+mn-lt"/>
                          <a:ea typeface="Times New Roman" pitchFamily="18" charset="0"/>
                          <a:cs typeface="Arial" charset="0"/>
                        </a:rPr>
                        <a:t>/l</a:t>
                      </a:r>
                      <a:endParaRPr kumimoji="0" lang="es-ES" sz="1300" b="0" i="0" u="none" strike="noStrike" cap="none" normalizeH="0" baseline="0" dirty="0" smtClean="0">
                        <a:ln>
                          <a:noFill/>
                        </a:ln>
                        <a:solidFill>
                          <a:schemeClr val="accent1"/>
                        </a:solidFill>
                        <a:effectLst/>
                        <a:latin typeface="+mn-lt"/>
                        <a:ea typeface="Times New Roman" pitchFamily="18" charset="0"/>
                        <a:cs typeface="Arial" charset="0"/>
                        <a:sym typeface="Symbol" pitchFamily="18" charset="2"/>
                      </a:endParaRPr>
                    </a:p>
                  </a:txBody>
                  <a:tcPr marL="36000" marR="72000" marT="36000" marB="3600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8ECF5"/>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accent1"/>
                          </a:solidFill>
                          <a:effectLst/>
                          <a:latin typeface="+mn-lt"/>
                          <a:ea typeface="Times New Roman" pitchFamily="18" charset="0"/>
                          <a:cs typeface="Arial" charset="0"/>
                        </a:rPr>
                        <a:t>&lt;25 </a:t>
                      </a:r>
                      <a:r>
                        <a:rPr kumimoji="0" lang="en-US" sz="1300" b="0" i="0" u="none" strike="noStrike" cap="none" normalizeH="0" baseline="0" dirty="0" err="1" smtClean="0">
                          <a:ln>
                            <a:noFill/>
                          </a:ln>
                          <a:solidFill>
                            <a:schemeClr val="accent1"/>
                          </a:solidFill>
                          <a:effectLst/>
                          <a:latin typeface="+mn-lt"/>
                          <a:ea typeface="Times New Roman" pitchFamily="18" charset="0"/>
                          <a:cs typeface="Arial" charset="0"/>
                        </a:rPr>
                        <a:t>nmol</a:t>
                      </a:r>
                      <a:r>
                        <a:rPr kumimoji="0" lang="en-US" sz="1300" b="0" i="0" u="none" strike="noStrike" cap="none" normalizeH="0" baseline="0" dirty="0" smtClean="0">
                          <a:ln>
                            <a:noFill/>
                          </a:ln>
                          <a:solidFill>
                            <a:schemeClr val="accent1"/>
                          </a:solidFill>
                          <a:effectLst/>
                          <a:latin typeface="+mn-lt"/>
                          <a:ea typeface="Times New Roman" pitchFamily="18" charset="0"/>
                          <a:cs typeface="Arial" charset="0"/>
                        </a:rPr>
                        <a:t>/l (</a:t>
                      </a:r>
                      <a:r>
                        <a:rPr kumimoji="0" lang="en-US" sz="1300" b="0" i="0" u="none" strike="noStrike" cap="none" normalizeH="0" baseline="0" dirty="0" err="1" smtClean="0">
                          <a:ln>
                            <a:noFill/>
                          </a:ln>
                          <a:solidFill>
                            <a:schemeClr val="accent1"/>
                          </a:solidFill>
                          <a:effectLst/>
                          <a:latin typeface="+mn-lt"/>
                          <a:ea typeface="Times New Roman" pitchFamily="18" charset="0"/>
                          <a:cs typeface="Arial" charset="0"/>
                        </a:rPr>
                        <a:t>deficiencia</a:t>
                      </a:r>
                      <a:r>
                        <a:rPr kumimoji="0" lang="en-US" sz="1300" b="0" i="0" u="none" strike="noStrike" cap="none" normalizeH="0" baseline="0" dirty="0" smtClean="0">
                          <a:ln>
                            <a:noFill/>
                          </a:ln>
                          <a:solidFill>
                            <a:schemeClr val="accent1"/>
                          </a:solidFill>
                          <a:effectLst/>
                          <a:latin typeface="+mn-lt"/>
                          <a:ea typeface="Times New Roman" pitchFamily="18" charset="0"/>
                          <a:cs typeface="Arial" charset="0"/>
                        </a:rPr>
                        <a:t>)</a:t>
                      </a:r>
                      <a:endParaRPr kumimoji="0" lang="es-ES" sz="1300" b="0" i="0" u="none" strike="noStrike" cap="none" normalizeH="0" baseline="0" dirty="0" smtClean="0">
                        <a:ln>
                          <a:noFill/>
                        </a:ln>
                        <a:solidFill>
                          <a:schemeClr val="accent1"/>
                        </a:solidFill>
                        <a:effectLst/>
                        <a:latin typeface="+mn-lt"/>
                        <a:ea typeface="Times New Roman" pitchFamily="18" charset="0"/>
                        <a:cs typeface="Arial"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accent1"/>
                          </a:solidFill>
                          <a:effectLst/>
                          <a:latin typeface="+mn-lt"/>
                          <a:ea typeface="Times New Roman" pitchFamily="18" charset="0"/>
                          <a:cs typeface="Arial" charset="0"/>
                        </a:rPr>
                        <a:t>&lt;50 </a:t>
                      </a:r>
                      <a:r>
                        <a:rPr kumimoji="0" lang="en-US" sz="1300" b="0" i="0" u="none" strike="noStrike" cap="none" normalizeH="0" baseline="0" dirty="0" err="1" smtClean="0">
                          <a:ln>
                            <a:noFill/>
                          </a:ln>
                          <a:solidFill>
                            <a:schemeClr val="accent1"/>
                          </a:solidFill>
                          <a:effectLst/>
                          <a:latin typeface="+mn-lt"/>
                          <a:ea typeface="Times New Roman" pitchFamily="18" charset="0"/>
                          <a:cs typeface="Arial" charset="0"/>
                        </a:rPr>
                        <a:t>nmol</a:t>
                      </a:r>
                      <a:r>
                        <a:rPr kumimoji="0" lang="en-US" sz="1300" b="0" i="0" u="none" strike="noStrike" cap="none" normalizeH="0" baseline="0" dirty="0" smtClean="0">
                          <a:ln>
                            <a:noFill/>
                          </a:ln>
                          <a:solidFill>
                            <a:schemeClr val="accent1"/>
                          </a:solidFill>
                          <a:effectLst/>
                          <a:latin typeface="+mn-lt"/>
                          <a:ea typeface="Times New Roman" pitchFamily="18" charset="0"/>
                          <a:cs typeface="Arial" charset="0"/>
                        </a:rPr>
                        <a:t>/l (</a:t>
                      </a:r>
                      <a:r>
                        <a:rPr kumimoji="0" lang="en-US" sz="1300" b="0" i="0" u="none" strike="noStrike" cap="none" normalizeH="0" baseline="0" dirty="0" err="1" smtClean="0">
                          <a:ln>
                            <a:noFill/>
                          </a:ln>
                          <a:solidFill>
                            <a:schemeClr val="accent1"/>
                          </a:solidFill>
                          <a:effectLst/>
                          <a:latin typeface="+mn-lt"/>
                          <a:ea typeface="Times New Roman" pitchFamily="18" charset="0"/>
                          <a:cs typeface="Arial" charset="0"/>
                        </a:rPr>
                        <a:t>insuficiencia</a:t>
                      </a:r>
                      <a:r>
                        <a:rPr kumimoji="0" lang="en-US" sz="1300" b="0" i="0" u="none" strike="noStrike" cap="none" normalizeH="0" baseline="0" dirty="0" smtClean="0">
                          <a:ln>
                            <a:noFill/>
                          </a:ln>
                          <a:solidFill>
                            <a:schemeClr val="accent1"/>
                          </a:solidFill>
                          <a:effectLst/>
                          <a:latin typeface="+mn-lt"/>
                          <a:ea typeface="Times New Roman" pitchFamily="18" charset="0"/>
                          <a:cs typeface="Arial" charset="0"/>
                        </a:rPr>
                        <a:t>)</a:t>
                      </a:r>
                    </a:p>
                  </a:txBody>
                  <a:tcPr marL="36000" marR="72000" marT="36000" marB="36000" anchor="ctr" horzOverflow="overflow">
                    <a:lnL w="28575" cap="flat" cmpd="sng" algn="ctr">
                      <a:solidFill>
                        <a:schemeClr val="bg1"/>
                      </a:solidFill>
                      <a:prstDash val="solid"/>
                      <a:round/>
                      <a:headEnd type="none" w="med" len="med"/>
                      <a:tailEnd type="none" w="med" len="med"/>
                    </a:lnL>
                    <a:lnR w="12700" cap="flat" cmpd="sng" algn="ctr">
                      <a:solidFill>
                        <a:schemeClr val="tx1">
                          <a:lumMod val="60000"/>
                          <a:lumOff val="40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8ECF5"/>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_tradnl" sz="1300" b="0" i="0" u="none" strike="noStrike" cap="none" normalizeH="0" baseline="0" dirty="0" smtClean="0">
                          <a:ln>
                            <a:noFill/>
                          </a:ln>
                          <a:solidFill>
                            <a:schemeClr val="accent1"/>
                          </a:solidFill>
                          <a:effectLst/>
                          <a:latin typeface="+mn-lt"/>
                          <a:ea typeface="Times New Roman" pitchFamily="18" charset="0"/>
                          <a:cs typeface="Arial" charset="0"/>
                        </a:rPr>
                        <a:t>32.6%</a:t>
                      </a:r>
                      <a:endParaRPr kumimoji="0" lang="es-ES" sz="1300" b="0" i="0" u="none" strike="noStrike" cap="none" normalizeH="0" baseline="0" dirty="0" smtClean="0">
                        <a:ln>
                          <a:noFill/>
                        </a:ln>
                        <a:solidFill>
                          <a:schemeClr val="accent1"/>
                        </a:solidFill>
                        <a:effectLst/>
                        <a:latin typeface="+mn-lt"/>
                        <a:ea typeface="Times New Roman" pitchFamily="18" charset="0"/>
                        <a:cs typeface="Arial"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ES_tradnl" sz="1300" b="0" i="0" u="none" strike="noStrike" cap="none" normalizeH="0" baseline="0" dirty="0" smtClean="0">
                          <a:ln>
                            <a:noFill/>
                          </a:ln>
                          <a:solidFill>
                            <a:schemeClr val="accent1"/>
                          </a:solidFill>
                          <a:effectLst/>
                          <a:latin typeface="+mn-lt"/>
                          <a:ea typeface="Times New Roman" pitchFamily="18" charset="0"/>
                          <a:cs typeface="Arial" charset="0"/>
                        </a:rPr>
                        <a:t>58.2%</a:t>
                      </a:r>
                    </a:p>
                  </a:txBody>
                  <a:tcPr marL="36000" marR="72000" marT="36000" marB="36000" anchor="ctr" horzOverflow="overflow">
                    <a:lnL w="12700" cap="flat" cmpd="sng" algn="ctr">
                      <a:solidFill>
                        <a:schemeClr val="tx1">
                          <a:lumMod val="60000"/>
                          <a:lumOff val="40000"/>
                        </a:schemeClr>
                      </a:solidFill>
                      <a:prstDash val="solid"/>
                      <a:round/>
                      <a:headEnd type="none" w="med" len="med"/>
                      <a:tailEnd type="none" w="med" len="med"/>
                    </a:lnL>
                    <a:lnR w="12700" cap="flat" cmpd="sng" algn="ctr">
                      <a:solidFill>
                        <a:schemeClr val="tx1">
                          <a:lumMod val="60000"/>
                          <a:lumOff val="40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8ECF5"/>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dirty="0" smtClean="0">
                          <a:ln>
                            <a:noFill/>
                          </a:ln>
                          <a:solidFill>
                            <a:schemeClr val="accent1"/>
                          </a:solidFill>
                          <a:effectLst/>
                          <a:latin typeface="+mn-lt"/>
                          <a:ea typeface="Times New Roman" pitchFamily="18" charset="0"/>
                          <a:cs typeface="Arial" charset="0"/>
                        </a:rPr>
                        <a:t>Pérez-Llamas y col. </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ES" sz="1300" b="0" i="0" u="none" strike="noStrike" cap="none" normalizeH="0" baseline="0" dirty="0" smtClean="0">
                          <a:ln>
                            <a:noFill/>
                          </a:ln>
                          <a:solidFill>
                            <a:schemeClr val="accent1"/>
                          </a:solidFill>
                          <a:effectLst/>
                          <a:latin typeface="+mn-lt"/>
                          <a:ea typeface="Times New Roman" pitchFamily="18" charset="0"/>
                          <a:cs typeface="Arial" charset="0"/>
                        </a:rPr>
                        <a:t>(2008)</a:t>
                      </a:r>
                    </a:p>
                  </a:txBody>
                  <a:tcPr marL="36000" marR="72000" marT="36000" marB="36000" anchor="ctr" horzOverflow="overflow">
                    <a:lnL w="12700" cap="flat" cmpd="sng" algn="ctr">
                      <a:solidFill>
                        <a:schemeClr val="tx1">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8ECF5"/>
                    </a:solidFill>
                  </a:tcPr>
                </a:tc>
              </a:tr>
              <a:tr h="89079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dirty="0" smtClean="0">
                          <a:ln>
                            <a:noFill/>
                          </a:ln>
                          <a:solidFill>
                            <a:schemeClr val="accent1"/>
                          </a:solidFill>
                          <a:effectLst/>
                          <a:latin typeface="+mn-lt"/>
                          <a:ea typeface="Times New Roman" pitchFamily="18" charset="0"/>
                          <a:cs typeface="Arial" charset="0"/>
                        </a:rPr>
                        <a:t>Mujeres</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ES" sz="1300" b="0" i="0" u="none" strike="noStrike" cap="none" normalizeH="0" baseline="0" dirty="0" smtClean="0">
                          <a:ln>
                            <a:noFill/>
                          </a:ln>
                          <a:solidFill>
                            <a:schemeClr val="accent1"/>
                          </a:solidFill>
                          <a:effectLst/>
                          <a:latin typeface="+mn-lt"/>
                          <a:ea typeface="Times New Roman" pitchFamily="18" charset="0"/>
                          <a:cs typeface="Arial" charset="0"/>
                        </a:rPr>
                        <a:t>43 obesidad mórbida</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ES" sz="1300" b="0" i="0" u="none" strike="noStrike" cap="none" normalizeH="0" baseline="0" dirty="0" smtClean="0">
                          <a:ln>
                            <a:noFill/>
                          </a:ln>
                          <a:solidFill>
                            <a:schemeClr val="accent1"/>
                          </a:solidFill>
                          <a:effectLst/>
                          <a:latin typeface="+mn-lt"/>
                          <a:ea typeface="Times New Roman" pitchFamily="18" charset="0"/>
                          <a:cs typeface="Arial" charset="0"/>
                        </a:rPr>
                        <a:t>28 obesas</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ES" sz="1300" b="0" i="0" u="none" strike="noStrike" cap="none" normalizeH="0" baseline="0" dirty="0" smtClean="0">
                          <a:ln>
                            <a:noFill/>
                          </a:ln>
                          <a:solidFill>
                            <a:schemeClr val="accent1"/>
                          </a:solidFill>
                          <a:effectLst/>
                          <a:latin typeface="+mn-lt"/>
                          <a:ea typeface="Times New Roman" pitchFamily="18" charset="0"/>
                          <a:cs typeface="Arial" charset="0"/>
                        </a:rPr>
                        <a:t>50 no obesas</a:t>
                      </a:r>
                    </a:p>
                  </a:txBody>
                  <a:tcPr marL="36000" marR="72000" marT="36000" marB="36000" anchor="ctr" horzOverflow="overflow">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CDD7EB"/>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300" b="0" i="0" u="none" strike="noStrike" cap="none" normalizeH="0" baseline="0" dirty="0" smtClean="0">
                        <a:ln>
                          <a:noFill/>
                        </a:ln>
                        <a:solidFill>
                          <a:schemeClr val="accent1"/>
                        </a:solidFill>
                        <a:effectLst/>
                        <a:latin typeface="+mn-lt"/>
                      </a:endParaRPr>
                    </a:p>
                  </a:txBody>
                  <a:tcPr marL="36000" marR="72000" marT="36000" marB="3600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CDD7EB"/>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dirty="0" smtClean="0">
                          <a:ln>
                            <a:noFill/>
                          </a:ln>
                          <a:solidFill>
                            <a:schemeClr val="accent1"/>
                          </a:solidFill>
                          <a:effectLst/>
                          <a:latin typeface="+mn-lt"/>
                          <a:ea typeface="Times New Roman" pitchFamily="18" charset="0"/>
                          <a:cs typeface="Arial" charset="0"/>
                        </a:rPr>
                        <a:t>Barcelona</a:t>
                      </a:r>
                    </a:p>
                  </a:txBody>
                  <a:tcPr marL="36000" marR="72000" marT="36000" marB="3600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CDD7EB"/>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dirty="0" smtClean="0">
                          <a:ln>
                            <a:noFill/>
                          </a:ln>
                          <a:solidFill>
                            <a:schemeClr val="accent1"/>
                          </a:solidFill>
                          <a:effectLst/>
                          <a:latin typeface="+mn-lt"/>
                          <a:ea typeface="Times New Roman" pitchFamily="18" charset="0"/>
                          <a:cs typeface="Arial" charset="0"/>
                        </a:rPr>
                        <a:t>37,9 </a:t>
                      </a:r>
                      <a:r>
                        <a:rPr kumimoji="0" lang="en-US" sz="1300" b="0" i="0" u="none" strike="noStrike" cap="none" normalizeH="0" baseline="0" dirty="0" smtClean="0">
                          <a:ln>
                            <a:noFill/>
                          </a:ln>
                          <a:solidFill>
                            <a:schemeClr val="accent1"/>
                          </a:solidFill>
                          <a:effectLst/>
                          <a:latin typeface="+mn-lt"/>
                          <a:ea typeface="Times New Roman" pitchFamily="18" charset="0"/>
                          <a:cs typeface="Arial" charset="0"/>
                          <a:sym typeface="Symbol" pitchFamily="18" charset="2"/>
                        </a:rPr>
                        <a:t> </a:t>
                      </a:r>
                      <a:r>
                        <a:rPr kumimoji="0" lang="es-ES" sz="1300" b="0" i="0" u="none" strike="noStrike" cap="none" normalizeH="0" baseline="0" dirty="0" smtClean="0">
                          <a:ln>
                            <a:noFill/>
                          </a:ln>
                          <a:solidFill>
                            <a:schemeClr val="accent1"/>
                          </a:solidFill>
                          <a:effectLst/>
                          <a:latin typeface="+mn-lt"/>
                          <a:ea typeface="Times New Roman" pitchFamily="18" charset="0"/>
                          <a:cs typeface="Arial" charset="0"/>
                        </a:rPr>
                        <a:t>16 </a:t>
                      </a:r>
                      <a:r>
                        <a:rPr kumimoji="0" lang="es-ES" sz="1300" b="0" i="0" u="none" strike="noStrike" cap="none" normalizeH="0" baseline="0" dirty="0" err="1" smtClean="0">
                          <a:ln>
                            <a:noFill/>
                          </a:ln>
                          <a:solidFill>
                            <a:schemeClr val="accent1"/>
                          </a:solidFill>
                          <a:effectLst/>
                          <a:latin typeface="+mn-lt"/>
                          <a:ea typeface="Times New Roman" pitchFamily="18" charset="0"/>
                          <a:cs typeface="Arial" charset="0"/>
                        </a:rPr>
                        <a:t>nmol</a:t>
                      </a:r>
                      <a:r>
                        <a:rPr kumimoji="0" lang="es-ES" sz="1300" b="0" i="0" u="none" strike="noStrike" cap="none" normalizeH="0" baseline="0" dirty="0" smtClean="0">
                          <a:ln>
                            <a:noFill/>
                          </a:ln>
                          <a:solidFill>
                            <a:schemeClr val="accent1"/>
                          </a:solidFill>
                          <a:effectLst/>
                          <a:latin typeface="+mn-lt"/>
                          <a:ea typeface="Times New Roman" pitchFamily="18" charset="0"/>
                          <a:cs typeface="Arial" charset="0"/>
                        </a:rPr>
                        <a:t>/l</a:t>
                      </a:r>
                      <a:endParaRPr kumimoji="0" lang="es-ES" sz="1300" b="0" i="0" u="none" strike="noStrike" cap="none" normalizeH="0" baseline="0" dirty="0" smtClean="0">
                        <a:ln>
                          <a:noFill/>
                        </a:ln>
                        <a:solidFill>
                          <a:schemeClr val="accent1"/>
                        </a:solidFill>
                        <a:effectLst/>
                        <a:latin typeface="+mn-lt"/>
                        <a:ea typeface="Times New Roman" pitchFamily="18" charset="0"/>
                        <a:cs typeface="Arial" charset="0"/>
                        <a:sym typeface="Symbol" pitchFamily="18" charset="2"/>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ES" sz="1300" b="0" i="0" u="none" strike="noStrike" cap="none" normalizeH="0" baseline="0" dirty="0" smtClean="0">
                          <a:ln>
                            <a:noFill/>
                          </a:ln>
                          <a:solidFill>
                            <a:schemeClr val="accent1"/>
                          </a:solidFill>
                          <a:effectLst/>
                          <a:latin typeface="+mn-lt"/>
                          <a:ea typeface="Times New Roman" pitchFamily="18" charset="0"/>
                          <a:cs typeface="Arial" charset="0"/>
                          <a:sym typeface="Symbol" pitchFamily="18" charset="2"/>
                        </a:rPr>
                        <a:t>40,2 </a:t>
                      </a:r>
                      <a:r>
                        <a:rPr kumimoji="0" lang="en-US" sz="1300" b="0" i="0" u="none" strike="noStrike" cap="none" normalizeH="0" baseline="0" dirty="0" smtClean="0">
                          <a:ln>
                            <a:noFill/>
                          </a:ln>
                          <a:solidFill>
                            <a:schemeClr val="accent1"/>
                          </a:solidFill>
                          <a:effectLst/>
                          <a:latin typeface="+mn-lt"/>
                          <a:ea typeface="Times New Roman" pitchFamily="18" charset="0"/>
                          <a:cs typeface="Arial" charset="0"/>
                          <a:sym typeface="Symbol" pitchFamily="18" charset="2"/>
                        </a:rPr>
                        <a:t> </a:t>
                      </a:r>
                      <a:r>
                        <a:rPr kumimoji="0" lang="es-ES" sz="1300" b="0" i="0" u="none" strike="noStrike" cap="none" normalizeH="0" baseline="0" dirty="0" smtClean="0">
                          <a:ln>
                            <a:noFill/>
                          </a:ln>
                          <a:solidFill>
                            <a:schemeClr val="accent1"/>
                          </a:solidFill>
                          <a:effectLst/>
                          <a:latin typeface="+mn-lt"/>
                          <a:ea typeface="Times New Roman" pitchFamily="18" charset="0"/>
                          <a:cs typeface="Arial" charset="0"/>
                        </a:rPr>
                        <a:t>13 </a:t>
                      </a:r>
                      <a:r>
                        <a:rPr kumimoji="0" lang="es-ES" sz="1300" b="0" i="0" u="none" strike="noStrike" cap="none" normalizeH="0" baseline="0" dirty="0" err="1" smtClean="0">
                          <a:ln>
                            <a:noFill/>
                          </a:ln>
                          <a:solidFill>
                            <a:schemeClr val="accent1"/>
                          </a:solidFill>
                          <a:effectLst/>
                          <a:latin typeface="+mn-lt"/>
                          <a:ea typeface="Times New Roman" pitchFamily="18" charset="0"/>
                          <a:cs typeface="Arial" charset="0"/>
                        </a:rPr>
                        <a:t>nmol</a:t>
                      </a:r>
                      <a:r>
                        <a:rPr kumimoji="0" lang="es-ES" sz="1300" b="0" i="0" u="none" strike="noStrike" cap="none" normalizeH="0" baseline="0" dirty="0" smtClean="0">
                          <a:ln>
                            <a:noFill/>
                          </a:ln>
                          <a:solidFill>
                            <a:schemeClr val="accent1"/>
                          </a:solidFill>
                          <a:effectLst/>
                          <a:latin typeface="+mn-lt"/>
                          <a:ea typeface="Times New Roman" pitchFamily="18" charset="0"/>
                          <a:cs typeface="Arial" charset="0"/>
                        </a:rPr>
                        <a:t>/l</a:t>
                      </a:r>
                      <a:endParaRPr kumimoji="0" lang="es-ES" sz="1300" b="0" i="0" u="none" strike="noStrike" cap="none" normalizeH="0" baseline="0" dirty="0" smtClean="0">
                        <a:ln>
                          <a:noFill/>
                        </a:ln>
                        <a:solidFill>
                          <a:schemeClr val="accent1"/>
                        </a:solidFill>
                        <a:effectLst/>
                        <a:latin typeface="+mn-lt"/>
                        <a:ea typeface="Times New Roman" pitchFamily="18" charset="0"/>
                        <a:cs typeface="Arial" charset="0"/>
                        <a:sym typeface="Symbol" pitchFamily="18" charset="2"/>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ES" sz="1300" b="0" i="0" u="none" strike="noStrike" cap="none" normalizeH="0" baseline="0" dirty="0" smtClean="0">
                          <a:ln>
                            <a:noFill/>
                          </a:ln>
                          <a:solidFill>
                            <a:schemeClr val="accent1"/>
                          </a:solidFill>
                          <a:effectLst/>
                          <a:latin typeface="+mn-lt"/>
                          <a:ea typeface="Times New Roman" pitchFamily="18" charset="0"/>
                          <a:cs typeface="Arial" charset="0"/>
                          <a:sym typeface="Symbol" pitchFamily="18" charset="2"/>
                        </a:rPr>
                        <a:t>56,7 </a:t>
                      </a:r>
                      <a:r>
                        <a:rPr kumimoji="0" lang="en-US" sz="1300" b="0" i="0" u="none" strike="noStrike" cap="none" normalizeH="0" baseline="0" dirty="0" smtClean="0">
                          <a:ln>
                            <a:noFill/>
                          </a:ln>
                          <a:solidFill>
                            <a:schemeClr val="accent1"/>
                          </a:solidFill>
                          <a:effectLst/>
                          <a:latin typeface="+mn-lt"/>
                          <a:ea typeface="Times New Roman" pitchFamily="18" charset="0"/>
                          <a:cs typeface="Arial" charset="0"/>
                          <a:sym typeface="Symbol" pitchFamily="18" charset="2"/>
                        </a:rPr>
                        <a:t> </a:t>
                      </a:r>
                      <a:r>
                        <a:rPr kumimoji="0" lang="es-ES" sz="1300" b="0" i="0" u="none" strike="noStrike" cap="none" normalizeH="0" baseline="0" dirty="0" smtClean="0">
                          <a:ln>
                            <a:noFill/>
                          </a:ln>
                          <a:solidFill>
                            <a:schemeClr val="accent1"/>
                          </a:solidFill>
                          <a:effectLst/>
                          <a:latin typeface="+mn-lt"/>
                          <a:ea typeface="Times New Roman" pitchFamily="18" charset="0"/>
                          <a:cs typeface="Arial" charset="0"/>
                        </a:rPr>
                        <a:t>21 </a:t>
                      </a:r>
                      <a:r>
                        <a:rPr kumimoji="0" lang="es-ES" sz="1300" b="0" i="0" u="none" strike="noStrike" cap="none" normalizeH="0" baseline="0" dirty="0" err="1" smtClean="0">
                          <a:ln>
                            <a:noFill/>
                          </a:ln>
                          <a:solidFill>
                            <a:schemeClr val="accent1"/>
                          </a:solidFill>
                          <a:effectLst/>
                          <a:latin typeface="+mn-lt"/>
                          <a:ea typeface="Times New Roman" pitchFamily="18" charset="0"/>
                          <a:cs typeface="Arial" charset="0"/>
                        </a:rPr>
                        <a:t>nmol</a:t>
                      </a:r>
                      <a:r>
                        <a:rPr kumimoji="0" lang="es-ES" sz="1300" b="0" i="0" u="none" strike="noStrike" cap="none" normalizeH="0" baseline="0" dirty="0" smtClean="0">
                          <a:ln>
                            <a:noFill/>
                          </a:ln>
                          <a:solidFill>
                            <a:schemeClr val="accent1"/>
                          </a:solidFill>
                          <a:effectLst/>
                          <a:latin typeface="+mn-lt"/>
                          <a:ea typeface="Times New Roman" pitchFamily="18" charset="0"/>
                          <a:cs typeface="Arial" charset="0"/>
                        </a:rPr>
                        <a:t>/l</a:t>
                      </a:r>
                      <a:endParaRPr kumimoji="0" lang="es-ES" sz="1300" b="0" i="0" u="none" strike="noStrike" cap="none" normalizeH="0" baseline="0" dirty="0" smtClean="0">
                        <a:ln>
                          <a:noFill/>
                        </a:ln>
                        <a:solidFill>
                          <a:schemeClr val="accent1"/>
                        </a:solidFill>
                        <a:effectLst/>
                        <a:latin typeface="+mn-lt"/>
                        <a:ea typeface="Times New Roman" pitchFamily="18" charset="0"/>
                        <a:cs typeface="Arial" charset="0"/>
                        <a:sym typeface="Symbol" pitchFamily="18" charset="2"/>
                      </a:endParaRPr>
                    </a:p>
                  </a:txBody>
                  <a:tcPr marL="36000" marR="72000" marT="36000" marB="3600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CDD7EB"/>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dirty="0" smtClean="0">
                          <a:ln>
                            <a:noFill/>
                          </a:ln>
                          <a:solidFill>
                            <a:schemeClr val="accent1"/>
                          </a:solidFill>
                          <a:effectLst/>
                          <a:latin typeface="+mn-lt"/>
                          <a:ea typeface="Times New Roman" pitchFamily="18" charset="0"/>
                          <a:cs typeface="Arial" charset="0"/>
                        </a:rPr>
                        <a:t>Deficiencia: &lt; 38 </a:t>
                      </a:r>
                      <a:r>
                        <a:rPr kumimoji="0" lang="es-ES" sz="1300" b="0" i="0" u="none" strike="noStrike" cap="none" normalizeH="0" baseline="0" dirty="0" err="1" smtClean="0">
                          <a:ln>
                            <a:noFill/>
                          </a:ln>
                          <a:solidFill>
                            <a:schemeClr val="accent1"/>
                          </a:solidFill>
                          <a:effectLst/>
                          <a:latin typeface="+mn-lt"/>
                          <a:ea typeface="Times New Roman" pitchFamily="18" charset="0"/>
                          <a:cs typeface="Arial" charset="0"/>
                        </a:rPr>
                        <a:t>nmol</a:t>
                      </a:r>
                      <a:r>
                        <a:rPr kumimoji="0" lang="es-ES" sz="1300" b="0" i="0" u="none" strike="noStrike" cap="none" normalizeH="0" baseline="0" dirty="0" smtClean="0">
                          <a:ln>
                            <a:noFill/>
                          </a:ln>
                          <a:solidFill>
                            <a:schemeClr val="accent1"/>
                          </a:solidFill>
                          <a:effectLst/>
                          <a:latin typeface="+mn-lt"/>
                          <a:ea typeface="Times New Roman" pitchFamily="18" charset="0"/>
                          <a:cs typeface="Arial" charset="0"/>
                        </a:rPr>
                        <a:t>/l</a:t>
                      </a:r>
                    </a:p>
                  </a:txBody>
                  <a:tcPr marL="36000" marR="72000" marT="36000" marB="36000" anchor="ctr" horzOverflow="overflow">
                    <a:lnL w="28575" cap="flat" cmpd="sng" algn="ctr">
                      <a:solidFill>
                        <a:schemeClr val="bg1"/>
                      </a:solidFill>
                      <a:prstDash val="solid"/>
                      <a:round/>
                      <a:headEnd type="none" w="med" len="med"/>
                      <a:tailEnd type="none" w="med" len="med"/>
                    </a:lnL>
                    <a:lnR w="12700" cap="flat" cmpd="sng" algn="ctr">
                      <a:solidFill>
                        <a:schemeClr val="tx1">
                          <a:lumMod val="60000"/>
                          <a:lumOff val="40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CDD7EB"/>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dirty="0" smtClean="0">
                          <a:ln>
                            <a:noFill/>
                          </a:ln>
                          <a:solidFill>
                            <a:schemeClr val="accent1"/>
                          </a:solidFill>
                          <a:effectLst/>
                          <a:latin typeface="+mn-lt"/>
                          <a:ea typeface="Times New Roman" pitchFamily="18" charset="0"/>
                          <a:cs typeface="Arial" charset="0"/>
                        </a:rPr>
                        <a:t>51%</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ES" sz="1300" b="0" i="0" u="none" strike="noStrike" cap="none" normalizeH="0" baseline="0" dirty="0" smtClean="0">
                          <a:ln>
                            <a:noFill/>
                          </a:ln>
                          <a:solidFill>
                            <a:schemeClr val="accent1"/>
                          </a:solidFill>
                          <a:effectLst/>
                          <a:latin typeface="+mn-lt"/>
                          <a:ea typeface="Times New Roman" pitchFamily="18" charset="0"/>
                          <a:cs typeface="Arial" charset="0"/>
                        </a:rPr>
                        <a:t>22%</a:t>
                      </a:r>
                    </a:p>
                  </a:txBody>
                  <a:tcPr marL="36000" marR="72000" marT="36000" marB="36000" anchor="ctr" horzOverflow="overflow">
                    <a:lnL w="12700" cap="flat" cmpd="sng" algn="ctr">
                      <a:solidFill>
                        <a:schemeClr val="tx1">
                          <a:lumMod val="60000"/>
                          <a:lumOff val="40000"/>
                        </a:schemeClr>
                      </a:solidFill>
                      <a:prstDash val="solid"/>
                      <a:round/>
                      <a:headEnd type="none" w="med" len="med"/>
                      <a:tailEnd type="none" w="med" len="med"/>
                    </a:lnL>
                    <a:lnR w="12700" cap="flat" cmpd="sng" algn="ctr">
                      <a:solidFill>
                        <a:schemeClr val="tx1">
                          <a:lumMod val="60000"/>
                          <a:lumOff val="40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CDD7EB"/>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dirty="0" err="1" smtClean="0">
                          <a:ln>
                            <a:noFill/>
                          </a:ln>
                          <a:solidFill>
                            <a:schemeClr val="accent1"/>
                          </a:solidFill>
                          <a:effectLst/>
                          <a:latin typeface="+mn-lt"/>
                          <a:ea typeface="Times New Roman" pitchFamily="18" charset="0"/>
                          <a:cs typeface="Arial" charset="0"/>
                        </a:rPr>
                        <a:t>Vilarrasa</a:t>
                      </a:r>
                      <a:r>
                        <a:rPr kumimoji="0" lang="es-ES" sz="1300" b="0" i="0" u="none" strike="noStrike" cap="none" normalizeH="0" baseline="0" dirty="0" smtClean="0">
                          <a:ln>
                            <a:noFill/>
                          </a:ln>
                          <a:solidFill>
                            <a:schemeClr val="accent1"/>
                          </a:solidFill>
                          <a:effectLst/>
                          <a:latin typeface="+mn-lt"/>
                          <a:ea typeface="Times New Roman" pitchFamily="18" charset="0"/>
                          <a:cs typeface="Arial" charset="0"/>
                        </a:rPr>
                        <a:t> y col. (2007)</a:t>
                      </a:r>
                    </a:p>
                  </a:txBody>
                  <a:tcPr marL="36000" marR="72000" marT="36000" marB="36000" anchor="ctr" horzOverflow="overflow">
                    <a:lnL w="12700" cap="flat" cmpd="sng" algn="ctr">
                      <a:solidFill>
                        <a:schemeClr val="tx1">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CDD7EB"/>
                    </a:solidFill>
                  </a:tcPr>
                </a:tc>
              </a:tr>
            </a:tbl>
          </a:graphicData>
        </a:graphic>
      </p:graphicFrame>
      <p:sp>
        <p:nvSpPr>
          <p:cNvPr id="25677" name="Rectangle 380"/>
          <p:cNvSpPr>
            <a:spLocks noChangeArrowheads="1"/>
          </p:cNvSpPr>
          <p:nvPr/>
        </p:nvSpPr>
        <p:spPr bwMode="auto">
          <a:xfrm>
            <a:off x="8400256" y="980727"/>
            <a:ext cx="1512168" cy="4917401"/>
          </a:xfrm>
          <a:prstGeom prst="rect">
            <a:avLst/>
          </a:prstGeom>
          <a:noFill/>
          <a:ln w="57150" cmpd="sng">
            <a:solidFill>
              <a:srgbClr val="C0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s-ES"/>
          </a:p>
        </p:txBody>
      </p:sp>
    </p:spTree>
    <p:extLst>
      <p:ext uri="{BB962C8B-B14F-4D97-AF65-F5344CB8AC3E}">
        <p14:creationId xmlns:p14="http://schemas.microsoft.com/office/powerpoint/2010/main" val="823526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normAutofit/>
          </a:bodyPr>
          <a:lstStyle/>
          <a:p>
            <a:r>
              <a:rPr lang="en-GB" dirty="0" smtClean="0"/>
              <a:t>¿Hay </a:t>
            </a:r>
            <a:r>
              <a:rPr lang="en-GB" dirty="0" err="1" smtClean="0"/>
              <a:t>que</a:t>
            </a:r>
            <a:r>
              <a:rPr lang="en-GB" dirty="0" smtClean="0"/>
              <a:t> </a:t>
            </a:r>
            <a:r>
              <a:rPr lang="en-GB" dirty="0" err="1" smtClean="0"/>
              <a:t>medir</a:t>
            </a:r>
            <a:r>
              <a:rPr lang="en-GB" dirty="0" smtClean="0"/>
              <a:t> </a:t>
            </a:r>
            <a:r>
              <a:rPr lang="en-GB" dirty="0" err="1" smtClean="0"/>
              <a:t>concentraciones</a:t>
            </a:r>
            <a:r>
              <a:rPr lang="en-GB" dirty="0" smtClean="0"/>
              <a:t> de </a:t>
            </a:r>
            <a:r>
              <a:rPr lang="en-GB" dirty="0" err="1" smtClean="0"/>
              <a:t>vitamina</a:t>
            </a:r>
            <a:r>
              <a:rPr lang="en-GB" dirty="0" smtClean="0"/>
              <a:t> D?</a:t>
            </a:r>
            <a:endParaRPr lang="en-GB" dirty="0"/>
          </a:p>
        </p:txBody>
      </p:sp>
      <p:sp>
        <p:nvSpPr>
          <p:cNvPr id="8" name="Marcador de texto 7"/>
          <p:cNvSpPr>
            <a:spLocks noGrp="1"/>
          </p:cNvSpPr>
          <p:nvPr>
            <p:ph type="body" sz="quarter" idx="10"/>
          </p:nvPr>
        </p:nvSpPr>
        <p:spPr/>
        <p:txBody>
          <a:bodyPr>
            <a:normAutofit lnSpcReduction="10000"/>
          </a:bodyPr>
          <a:lstStyle/>
          <a:p>
            <a:endParaRPr lang="en-GB"/>
          </a:p>
        </p:txBody>
      </p:sp>
      <p:pic>
        <p:nvPicPr>
          <p:cNvPr id="4" name="Imagen 3" descr="Captura de pantalla 2015-11-09 a las 12.56.3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443161"/>
            <a:ext cx="9144000" cy="4022481"/>
          </a:xfrm>
          <a:prstGeom prst="rect">
            <a:avLst/>
          </a:prstGeom>
        </p:spPr>
      </p:pic>
      <p:sp>
        <p:nvSpPr>
          <p:cNvPr id="2" name="Rectángulo 1"/>
          <p:cNvSpPr/>
          <p:nvPr/>
        </p:nvSpPr>
        <p:spPr>
          <a:xfrm>
            <a:off x="1524000" y="4725144"/>
            <a:ext cx="9036496" cy="720080"/>
          </a:xfrm>
          <a:prstGeom prst="rect">
            <a:avLst/>
          </a:prstGeom>
          <a:noFill/>
          <a:ln w="38100" cmpd="sng">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14751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3"/>
          </p:nvPr>
        </p:nvSpPr>
        <p:spPr/>
        <p:txBody>
          <a:bodyPr>
            <a:normAutofit/>
          </a:bodyPr>
          <a:lstStyle/>
          <a:p>
            <a:r>
              <a:rPr lang="en-GB" sz="1200" dirty="0" smtClean="0"/>
              <a:t>Binkley, ASBMR 2014</a:t>
            </a:r>
            <a:endParaRPr lang="en-GB" sz="1200" dirty="0"/>
          </a:p>
        </p:txBody>
      </p:sp>
      <p:sp>
        <p:nvSpPr>
          <p:cNvPr id="2" name="1 Título"/>
          <p:cNvSpPr>
            <a:spLocks noGrp="1"/>
          </p:cNvSpPr>
          <p:nvPr>
            <p:ph type="title"/>
          </p:nvPr>
        </p:nvSpPr>
        <p:spPr/>
        <p:txBody>
          <a:bodyPr/>
          <a:lstStyle/>
          <a:p>
            <a:pPr>
              <a:defRPr/>
            </a:pPr>
            <a:r>
              <a:rPr dirty="0"/>
              <a:t>Utilidad de los mediciones de vitamina D</a:t>
            </a:r>
            <a:r>
              <a:rPr lang="es-ES_tradnl" dirty="0"/>
              <a:t> y consejos prácticos</a:t>
            </a:r>
          </a:p>
        </p:txBody>
      </p:sp>
      <p:sp>
        <p:nvSpPr>
          <p:cNvPr id="8195" name="2 Marcador de contenido"/>
          <p:cNvSpPr>
            <a:spLocks noGrp="1"/>
          </p:cNvSpPr>
          <p:nvPr>
            <p:ph idx="4294967295"/>
          </p:nvPr>
        </p:nvSpPr>
        <p:spPr>
          <a:xfrm>
            <a:off x="0" y="1016000"/>
            <a:ext cx="11582400" cy="4591050"/>
          </a:xfrm>
        </p:spPr>
        <p:txBody>
          <a:bodyPr>
            <a:normAutofit/>
          </a:bodyPr>
          <a:lstStyle/>
          <a:p>
            <a:pPr lvl="2"/>
            <a:endParaRPr lang="es-ES_tradnl" sz="2400" dirty="0">
              <a:latin typeface="Candara" charset="0"/>
              <a:cs typeface="Arial" charset="0"/>
            </a:endParaRPr>
          </a:p>
          <a:p>
            <a:pPr lvl="2"/>
            <a:endParaRPr lang="es-ES_tradnl" dirty="0">
              <a:latin typeface="Candara" charset="0"/>
              <a:cs typeface="Arial" charset="0"/>
            </a:endParaRPr>
          </a:p>
          <a:p>
            <a:pPr lvl="1"/>
            <a:endParaRPr lang="es-ES_tradnl" sz="2800" dirty="0">
              <a:latin typeface="Candara" charset="0"/>
              <a:cs typeface="Arial" charset="0"/>
            </a:endParaRPr>
          </a:p>
        </p:txBody>
      </p:sp>
      <p:graphicFrame>
        <p:nvGraphicFramePr>
          <p:cNvPr id="4" name="3 Tabla"/>
          <p:cNvGraphicFramePr>
            <a:graphicFrameLocks noGrp="1"/>
          </p:cNvGraphicFramePr>
          <p:nvPr>
            <p:extLst>
              <p:ext uri="{D42A27DB-BD31-4B8C-83A1-F6EECF244321}">
                <p14:modId xmlns:p14="http://schemas.microsoft.com/office/powerpoint/2010/main" val="2318794664"/>
              </p:ext>
            </p:extLst>
          </p:nvPr>
        </p:nvGraphicFramePr>
        <p:xfrm>
          <a:off x="2135361" y="2420888"/>
          <a:ext cx="7921277" cy="1404674"/>
        </p:xfrm>
        <a:graphic>
          <a:graphicData uri="http://schemas.openxmlformats.org/drawingml/2006/table">
            <a:tbl>
              <a:tblPr/>
              <a:tblGrid>
                <a:gridCol w="1520594"/>
                <a:gridCol w="2464600"/>
                <a:gridCol w="2291804"/>
                <a:gridCol w="1644279"/>
              </a:tblGrid>
              <a:tr h="47373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2400" b="1" i="0" u="none" strike="noStrike" cap="none" normalizeH="0" baseline="0" dirty="0">
                          <a:ln>
                            <a:noFill/>
                          </a:ln>
                          <a:solidFill>
                            <a:srgbClr val="FFFFFF"/>
                          </a:solidFill>
                          <a:effectLst/>
                          <a:latin typeface="+mj-lt"/>
                          <a:ea typeface="ＭＳ Ｐゴシック" charset="0"/>
                          <a:cs typeface="Arial" charset="0"/>
                        </a:rPr>
                        <a:t>Medido</a:t>
                      </a:r>
                      <a:endParaRPr kumimoji="0" lang="es-ES_tradnl" sz="2400" b="1" i="0" u="none" strike="noStrike" cap="none" normalizeH="0" baseline="0" dirty="0">
                        <a:ln>
                          <a:noFill/>
                        </a:ln>
                        <a:solidFill>
                          <a:schemeClr val="tx2"/>
                        </a:solidFill>
                        <a:effectLst/>
                        <a:latin typeface="+mj-lt"/>
                        <a:ea typeface="ＭＳ Ｐゴシック" charset="0"/>
                        <a:cs typeface="Arial" charset="0"/>
                      </a:endParaRPr>
                    </a:p>
                  </a:txBody>
                  <a:tcPr marL="91451" marR="9145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2400" b="1" i="0" u="none" strike="noStrike" cap="none" normalizeH="0" baseline="0" dirty="0">
                          <a:ln>
                            <a:noFill/>
                          </a:ln>
                          <a:solidFill>
                            <a:srgbClr val="FFFFFF"/>
                          </a:solidFill>
                          <a:effectLst/>
                          <a:latin typeface="+mj-lt"/>
                          <a:ea typeface="ＭＳ Ｐゴシック" charset="0"/>
                          <a:cs typeface="Arial" charset="0"/>
                        </a:rPr>
                        <a:t>Valor real </a:t>
                      </a:r>
                      <a:endParaRPr kumimoji="0" lang="es-ES_tradnl" sz="2400" b="1" i="0" u="none" strike="noStrike" cap="none" normalizeH="0" baseline="0" dirty="0">
                        <a:ln>
                          <a:noFill/>
                        </a:ln>
                        <a:solidFill>
                          <a:schemeClr val="tx2"/>
                        </a:solidFill>
                        <a:effectLst/>
                        <a:latin typeface="+mj-lt"/>
                        <a:ea typeface="ＭＳ Ｐゴシック" charset="0"/>
                        <a:cs typeface="Arial" charset="0"/>
                      </a:endParaRPr>
                    </a:p>
                  </a:txBody>
                  <a:tcPr marL="91451" marR="9145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2400" b="1" i="0" u="none" strike="noStrike" cap="none" normalizeH="0" baseline="0" dirty="0">
                          <a:ln>
                            <a:noFill/>
                          </a:ln>
                          <a:solidFill>
                            <a:srgbClr val="FFFFFF"/>
                          </a:solidFill>
                          <a:effectLst/>
                          <a:latin typeface="+mj-lt"/>
                          <a:ea typeface="ＭＳ Ｐゴシック" charset="0"/>
                          <a:cs typeface="Arial" charset="0"/>
                        </a:rPr>
                        <a:t>Mantener</a:t>
                      </a:r>
                      <a:endParaRPr kumimoji="0" lang="es-ES_tradnl" sz="2400" b="1" i="0" u="none" strike="noStrike" cap="none" normalizeH="0" baseline="0" dirty="0">
                        <a:ln>
                          <a:noFill/>
                        </a:ln>
                        <a:solidFill>
                          <a:schemeClr val="tx2"/>
                        </a:solidFill>
                        <a:effectLst/>
                        <a:latin typeface="+mj-lt"/>
                        <a:ea typeface="ＭＳ Ｐゴシック" charset="0"/>
                        <a:cs typeface="Arial" charset="0"/>
                      </a:endParaRPr>
                    </a:p>
                  </a:txBody>
                  <a:tcPr marL="91451" marR="9145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2400" b="1" i="0" u="none" strike="noStrike" cap="none" normalizeH="0" baseline="0" dirty="0">
                          <a:ln>
                            <a:noFill/>
                          </a:ln>
                          <a:solidFill>
                            <a:srgbClr val="FFFFFF"/>
                          </a:solidFill>
                          <a:effectLst/>
                          <a:latin typeface="+mj-lt"/>
                          <a:ea typeface="ＭＳ Ｐゴシック" charset="0"/>
                          <a:cs typeface="Arial" charset="0"/>
                        </a:rPr>
                        <a:t>Máximo</a:t>
                      </a:r>
                      <a:endParaRPr kumimoji="0" lang="es-ES_tradnl" sz="2400" b="1" i="0" u="none" strike="noStrike" cap="none" normalizeH="0" baseline="0" dirty="0">
                        <a:ln>
                          <a:noFill/>
                        </a:ln>
                        <a:solidFill>
                          <a:schemeClr val="tx2"/>
                        </a:solidFill>
                        <a:effectLst/>
                        <a:latin typeface="+mj-lt"/>
                        <a:ea typeface="ＭＳ Ｐゴシック" charset="0"/>
                        <a:cs typeface="Arial" charset="0"/>
                      </a:endParaRPr>
                    </a:p>
                  </a:txBody>
                  <a:tcPr marL="91451" marR="9145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4634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2400" b="0" i="0" u="none" strike="noStrike" cap="none" normalizeH="0" baseline="0" dirty="0">
                          <a:ln>
                            <a:noFill/>
                          </a:ln>
                          <a:solidFill>
                            <a:schemeClr val="accent1"/>
                          </a:solidFill>
                          <a:effectLst/>
                          <a:latin typeface="+mj-lt"/>
                          <a:ea typeface="ＭＳ Ｐゴシック" charset="0"/>
                          <a:cs typeface="Arial" charset="0"/>
                        </a:rPr>
                        <a:t>20 ng/ml</a:t>
                      </a:r>
                    </a:p>
                  </a:txBody>
                  <a:tcPr marL="91451" marR="9145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2400" b="0" i="0" u="none" strike="noStrike" cap="none" normalizeH="0" baseline="0" dirty="0">
                          <a:ln>
                            <a:noFill/>
                          </a:ln>
                          <a:solidFill>
                            <a:schemeClr val="accent1"/>
                          </a:solidFill>
                          <a:effectLst/>
                          <a:latin typeface="+mj-lt"/>
                          <a:ea typeface="ＭＳ Ｐゴシック" charset="0"/>
                          <a:cs typeface="Arial" charset="0"/>
                        </a:rPr>
                        <a:t>10 a 35 ng/ml</a:t>
                      </a:r>
                    </a:p>
                  </a:txBody>
                  <a:tcPr marL="91451" marR="9145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2400" b="0" i="0" u="none" strike="noStrike" cap="none" normalizeH="0" baseline="0" dirty="0">
                          <a:ln>
                            <a:noFill/>
                          </a:ln>
                          <a:solidFill>
                            <a:schemeClr val="accent1"/>
                          </a:solidFill>
                          <a:effectLst/>
                          <a:latin typeface="+mj-lt"/>
                          <a:ea typeface="ＭＳ Ｐゴシック" charset="0"/>
                          <a:cs typeface="Arial" charset="0"/>
                        </a:rPr>
                        <a:t>35 </a:t>
                      </a:r>
                      <a:r>
                        <a:rPr kumimoji="0" lang="es-ES_tradnl" sz="2400" b="0" i="0" u="none" strike="noStrike" cap="none" normalizeH="0" baseline="0" dirty="0" smtClean="0">
                          <a:ln>
                            <a:noFill/>
                          </a:ln>
                          <a:solidFill>
                            <a:schemeClr val="accent1"/>
                          </a:solidFill>
                          <a:effectLst/>
                          <a:latin typeface="+mj-lt"/>
                          <a:ea typeface="ＭＳ Ｐゴシック" charset="0"/>
                          <a:cs typeface="Arial" charset="0"/>
                        </a:rPr>
                        <a:t>ng/ml</a:t>
                      </a:r>
                      <a:endParaRPr kumimoji="0" lang="es-ES_tradnl" sz="2400" b="0" i="0" u="none" strike="noStrike" cap="none" normalizeH="0" baseline="0" dirty="0">
                        <a:ln>
                          <a:noFill/>
                        </a:ln>
                        <a:solidFill>
                          <a:schemeClr val="accent1"/>
                        </a:solidFill>
                        <a:effectLst/>
                        <a:latin typeface="+mj-lt"/>
                        <a:ea typeface="ＭＳ Ｐゴシック" charset="0"/>
                        <a:cs typeface="Arial" charset="0"/>
                      </a:endParaRPr>
                    </a:p>
                  </a:txBody>
                  <a:tcPr marL="91451" marR="9145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2400" b="0" i="0" u="none" strike="noStrike" cap="none" normalizeH="0" baseline="0" dirty="0">
                          <a:ln>
                            <a:noFill/>
                          </a:ln>
                          <a:solidFill>
                            <a:schemeClr val="accent1"/>
                          </a:solidFill>
                          <a:effectLst/>
                          <a:latin typeface="+mj-lt"/>
                          <a:ea typeface="ＭＳ Ｐゴシック" charset="0"/>
                          <a:cs typeface="Arial" charset="0"/>
                        </a:rPr>
                        <a:t>50 </a:t>
                      </a:r>
                      <a:r>
                        <a:rPr kumimoji="0" lang="es-ES_tradnl" sz="2400" b="0" i="0" u="none" strike="noStrike" cap="none" normalizeH="0" baseline="0" dirty="0" err="1">
                          <a:ln>
                            <a:noFill/>
                          </a:ln>
                          <a:solidFill>
                            <a:schemeClr val="accent1"/>
                          </a:solidFill>
                          <a:effectLst/>
                          <a:latin typeface="+mj-lt"/>
                          <a:ea typeface="ＭＳ Ｐゴシック" charset="0"/>
                          <a:cs typeface="Arial" charset="0"/>
                        </a:rPr>
                        <a:t>ng</a:t>
                      </a:r>
                      <a:r>
                        <a:rPr kumimoji="0" lang="es-ES_tradnl" sz="2400" b="0" i="0" u="none" strike="noStrike" cap="none" normalizeH="0" baseline="0" dirty="0">
                          <a:ln>
                            <a:noFill/>
                          </a:ln>
                          <a:solidFill>
                            <a:schemeClr val="accent1"/>
                          </a:solidFill>
                          <a:effectLst/>
                          <a:latin typeface="+mj-lt"/>
                          <a:ea typeface="ＭＳ Ｐゴシック" charset="0"/>
                          <a:cs typeface="Arial" charset="0"/>
                        </a:rPr>
                        <a:t>/ml</a:t>
                      </a:r>
                    </a:p>
                  </a:txBody>
                  <a:tcPr marL="91451" marR="9145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A"/>
                    </a:solidFill>
                  </a:tcPr>
                </a:tc>
              </a:tr>
              <a:tr h="47373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2400" b="0" i="0" u="none" strike="noStrike" cap="none" normalizeH="0" baseline="0" dirty="0">
                          <a:ln>
                            <a:noFill/>
                          </a:ln>
                          <a:solidFill>
                            <a:schemeClr val="accent1"/>
                          </a:solidFill>
                          <a:effectLst/>
                          <a:latin typeface="+mj-lt"/>
                          <a:ea typeface="ＭＳ Ｐゴシック" charset="0"/>
                          <a:cs typeface="Arial" charset="0"/>
                        </a:rPr>
                        <a:t>30 </a:t>
                      </a:r>
                      <a:r>
                        <a:rPr kumimoji="0" lang="es-ES_tradnl" sz="2400" b="0" i="0" u="none" strike="noStrike" cap="none" normalizeH="0" baseline="0" dirty="0" err="1">
                          <a:ln>
                            <a:noFill/>
                          </a:ln>
                          <a:solidFill>
                            <a:schemeClr val="accent1"/>
                          </a:solidFill>
                          <a:effectLst/>
                          <a:latin typeface="+mj-lt"/>
                          <a:ea typeface="ＭＳ Ｐゴシック" charset="0"/>
                          <a:cs typeface="Arial" charset="0"/>
                        </a:rPr>
                        <a:t>ng</a:t>
                      </a:r>
                      <a:r>
                        <a:rPr kumimoji="0" lang="es-ES_tradnl" sz="2400" b="0" i="0" u="none" strike="noStrike" cap="none" normalizeH="0" baseline="0" dirty="0">
                          <a:ln>
                            <a:noFill/>
                          </a:ln>
                          <a:solidFill>
                            <a:schemeClr val="accent1"/>
                          </a:solidFill>
                          <a:effectLst/>
                          <a:latin typeface="+mj-lt"/>
                          <a:ea typeface="ＭＳ Ｐゴシック" charset="0"/>
                          <a:cs typeface="Arial" charset="0"/>
                        </a:rPr>
                        <a:t>/ml</a:t>
                      </a:r>
                    </a:p>
                  </a:txBody>
                  <a:tcPr marL="91451" marR="9145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2400" b="0" i="0" u="none" strike="noStrike" cap="none" normalizeH="0" baseline="0" dirty="0">
                          <a:ln>
                            <a:noFill/>
                          </a:ln>
                          <a:solidFill>
                            <a:schemeClr val="accent1"/>
                          </a:solidFill>
                          <a:effectLst/>
                          <a:latin typeface="+mj-lt"/>
                          <a:ea typeface="ＭＳ Ｐゴシック" charset="0"/>
                          <a:cs typeface="Arial" charset="0"/>
                        </a:rPr>
                        <a:t>15 a 45 ng/ml</a:t>
                      </a:r>
                    </a:p>
                  </a:txBody>
                  <a:tcPr marL="91451" marR="9145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2400" b="0" i="0" u="none" strike="noStrike" cap="none" normalizeH="0" baseline="0" dirty="0">
                          <a:ln>
                            <a:noFill/>
                          </a:ln>
                          <a:solidFill>
                            <a:schemeClr val="accent1"/>
                          </a:solidFill>
                          <a:effectLst/>
                          <a:latin typeface="+mj-lt"/>
                          <a:ea typeface="ＭＳ Ｐゴシック" charset="0"/>
                          <a:cs typeface="Arial" charset="0"/>
                        </a:rPr>
                        <a:t> 45 ng/ml</a:t>
                      </a:r>
                    </a:p>
                  </a:txBody>
                  <a:tcPr marL="91451" marR="9145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2400" b="0" i="0" u="none" strike="noStrike" cap="none" normalizeH="0" baseline="0" dirty="0">
                          <a:ln>
                            <a:noFill/>
                          </a:ln>
                          <a:solidFill>
                            <a:schemeClr val="accent1"/>
                          </a:solidFill>
                          <a:effectLst/>
                          <a:latin typeface="+mj-lt"/>
                          <a:ea typeface="ＭＳ Ｐゴシック" charset="0"/>
                          <a:cs typeface="Arial" charset="0"/>
                        </a:rPr>
                        <a:t>60 </a:t>
                      </a:r>
                      <a:r>
                        <a:rPr kumimoji="0" lang="es-ES_tradnl" sz="2400" b="0" i="0" u="none" strike="noStrike" cap="none" normalizeH="0" baseline="0" dirty="0" err="1">
                          <a:ln>
                            <a:noFill/>
                          </a:ln>
                          <a:solidFill>
                            <a:schemeClr val="accent1"/>
                          </a:solidFill>
                          <a:effectLst/>
                          <a:latin typeface="+mj-lt"/>
                          <a:ea typeface="ＭＳ Ｐゴシック" charset="0"/>
                          <a:cs typeface="Arial" charset="0"/>
                        </a:rPr>
                        <a:t>ng</a:t>
                      </a:r>
                      <a:r>
                        <a:rPr kumimoji="0" lang="es-ES_tradnl" sz="2400" b="0" i="0" u="none" strike="noStrike" cap="none" normalizeH="0" baseline="0" dirty="0">
                          <a:ln>
                            <a:noFill/>
                          </a:ln>
                          <a:solidFill>
                            <a:schemeClr val="accent1"/>
                          </a:solidFill>
                          <a:effectLst/>
                          <a:latin typeface="+mj-lt"/>
                          <a:ea typeface="ＭＳ Ｐゴシック" charset="0"/>
                          <a:cs typeface="Arial" charset="0"/>
                        </a:rPr>
                        <a:t>/ml</a:t>
                      </a:r>
                    </a:p>
                  </a:txBody>
                  <a:tcPr marL="91451" marR="9145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D"/>
                    </a:solidFill>
                  </a:tcPr>
                </a:tc>
              </a:tr>
            </a:tbl>
          </a:graphicData>
        </a:graphic>
      </p:graphicFrame>
    </p:spTree>
    <p:extLst>
      <p:ext uri="{BB962C8B-B14F-4D97-AF65-F5344CB8AC3E}">
        <p14:creationId xmlns:p14="http://schemas.microsoft.com/office/powerpoint/2010/main" val="19713529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s-ES_tradnl" sz="3000" dirty="0"/>
              <a:t>Identificación de niveles óptimos de vitamina D</a:t>
            </a:r>
          </a:p>
        </p:txBody>
      </p:sp>
      <p:sp>
        <p:nvSpPr>
          <p:cNvPr id="5" name="Marcador de contenido 4"/>
          <p:cNvSpPr>
            <a:spLocks noGrp="1"/>
          </p:cNvSpPr>
          <p:nvPr>
            <p:ph idx="1"/>
          </p:nvPr>
        </p:nvSpPr>
        <p:spPr>
          <a:xfrm>
            <a:off x="304800" y="2365368"/>
            <a:ext cx="11582400" cy="4592024"/>
          </a:xfrm>
        </p:spPr>
        <p:txBody>
          <a:bodyPr>
            <a:normAutofit/>
          </a:bodyPr>
          <a:lstStyle/>
          <a:p>
            <a:r>
              <a:rPr lang="es-ES" dirty="0"/>
              <a:t>Normalizar concentraciones de </a:t>
            </a:r>
            <a:r>
              <a:rPr lang="es-ES" dirty="0" smtClean="0"/>
              <a:t>PTH. ¿?</a:t>
            </a:r>
            <a:endParaRPr lang="es-ES" dirty="0"/>
          </a:p>
          <a:p>
            <a:r>
              <a:rPr lang="es-ES" dirty="0"/>
              <a:t>Biopsias óseas para mínimo </a:t>
            </a:r>
            <a:r>
              <a:rPr lang="es-ES" dirty="0" err="1"/>
              <a:t>osteoide</a:t>
            </a:r>
            <a:r>
              <a:rPr lang="es-ES" dirty="0"/>
              <a:t> no mineralizado (más de 30 </a:t>
            </a:r>
            <a:r>
              <a:rPr lang="es-ES" dirty="0" err="1"/>
              <a:t>ng</a:t>
            </a:r>
            <a:r>
              <a:rPr lang="es-ES" dirty="0"/>
              <a:t>/ml</a:t>
            </a:r>
            <a:r>
              <a:rPr lang="es-ES" dirty="0" smtClean="0"/>
              <a:t>).</a:t>
            </a:r>
            <a:endParaRPr lang="es-ES" dirty="0"/>
          </a:p>
          <a:p>
            <a:r>
              <a:rPr lang="es-ES" dirty="0"/>
              <a:t>Estudiar poblaciones con elevada exposición solar:</a:t>
            </a:r>
          </a:p>
          <a:p>
            <a:pPr lvl="1"/>
            <a:r>
              <a:rPr lang="es-ES" sz="2400" dirty="0"/>
              <a:t>Trabajadores al aire libre: 30 ng/ml.</a:t>
            </a:r>
          </a:p>
          <a:p>
            <a:pPr lvl="1"/>
            <a:r>
              <a:rPr lang="es-ES" sz="2400" dirty="0"/>
              <a:t>Poblaciones africanas de vida tradicional: 40-60 ng/ml.</a:t>
            </a:r>
          </a:p>
          <a:p>
            <a:pPr lvl="1"/>
            <a:endParaRPr lang="es-ES" sz="2400" dirty="0"/>
          </a:p>
        </p:txBody>
      </p:sp>
      <p:sp>
        <p:nvSpPr>
          <p:cNvPr id="4" name="Marcador de texto 3"/>
          <p:cNvSpPr>
            <a:spLocks noGrp="1"/>
          </p:cNvSpPr>
          <p:nvPr>
            <p:ph type="body" sz="quarter" idx="10"/>
          </p:nvPr>
        </p:nvSpPr>
        <p:spPr/>
        <p:txBody>
          <a:bodyPr>
            <a:normAutofit/>
          </a:bodyPr>
          <a:lstStyle/>
          <a:p>
            <a:r>
              <a:rPr lang="en-GB" sz="1200" dirty="0" err="1"/>
              <a:t>E.Jodar</a:t>
            </a:r>
            <a:r>
              <a:rPr lang="en-GB" sz="1200" dirty="0"/>
              <a:t> </a:t>
            </a:r>
            <a:r>
              <a:rPr lang="en-GB" sz="1200" dirty="0" err="1"/>
              <a:t>Apuntes</a:t>
            </a:r>
            <a:r>
              <a:rPr lang="en-GB" sz="1200" dirty="0"/>
              <a:t> de MEF. 2º </a:t>
            </a:r>
            <a:r>
              <a:rPr lang="en-GB" sz="1200" dirty="0" err="1"/>
              <a:t>Medicina</a:t>
            </a:r>
            <a:r>
              <a:rPr lang="en-GB" sz="1200" dirty="0"/>
              <a:t> UEM. 2016 </a:t>
            </a:r>
          </a:p>
          <a:p>
            <a:endParaRPr lang="en-GB" dirty="0"/>
          </a:p>
        </p:txBody>
      </p:sp>
    </p:spTree>
    <p:extLst>
      <p:ext uri="{BB962C8B-B14F-4D97-AF65-F5344CB8AC3E}">
        <p14:creationId xmlns:p14="http://schemas.microsoft.com/office/powerpoint/2010/main" val="1599463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idx="10"/>
          </p:nvPr>
        </p:nvSpPr>
        <p:spPr/>
        <p:txBody>
          <a:bodyPr>
            <a:normAutofit/>
          </a:bodyPr>
          <a:lstStyle/>
          <a:p>
            <a:r>
              <a:rPr lang="en-GB" dirty="0" err="1" smtClean="0"/>
              <a:t>Acude</a:t>
            </a:r>
            <a:r>
              <a:rPr lang="en-GB" dirty="0" smtClean="0"/>
              <a:t> a </a:t>
            </a:r>
            <a:r>
              <a:rPr lang="en-GB" dirty="0" err="1" smtClean="0"/>
              <a:t>su</a:t>
            </a:r>
            <a:r>
              <a:rPr lang="en-GB" dirty="0" smtClean="0"/>
              <a:t> </a:t>
            </a:r>
            <a:r>
              <a:rPr lang="en-GB" dirty="0" err="1" smtClean="0"/>
              <a:t>consulta</a:t>
            </a:r>
            <a:r>
              <a:rPr lang="en-GB" dirty="0" smtClean="0"/>
              <a:t> </a:t>
            </a:r>
            <a:r>
              <a:rPr lang="en-GB" dirty="0" err="1" smtClean="0"/>
              <a:t>Fátima</a:t>
            </a:r>
            <a:r>
              <a:rPr lang="en-GB" dirty="0" smtClean="0"/>
              <a:t>;</a:t>
            </a:r>
            <a:r>
              <a:rPr lang="en-GB" dirty="0" smtClean="0">
                <a:solidFill>
                  <a:srgbClr val="C00000"/>
                </a:solidFill>
              </a:rPr>
              <a:t> </a:t>
            </a:r>
            <a:r>
              <a:rPr lang="en-GB" dirty="0" err="1" smtClean="0">
                <a:solidFill>
                  <a:srgbClr val="C00000"/>
                </a:solidFill>
              </a:rPr>
              <a:t>inmigrante</a:t>
            </a:r>
            <a:r>
              <a:rPr lang="en-GB" dirty="0" smtClean="0">
                <a:solidFill>
                  <a:srgbClr val="C00000"/>
                </a:solidFill>
              </a:rPr>
              <a:t> </a:t>
            </a:r>
            <a:r>
              <a:rPr lang="en-GB" dirty="0" err="1" smtClean="0">
                <a:solidFill>
                  <a:srgbClr val="C00000"/>
                </a:solidFill>
              </a:rPr>
              <a:t>subsahariana</a:t>
            </a:r>
            <a:r>
              <a:rPr lang="en-GB" dirty="0" smtClean="0">
                <a:solidFill>
                  <a:srgbClr val="C00000"/>
                </a:solidFill>
              </a:rPr>
              <a:t> de 62 </a:t>
            </a:r>
            <a:r>
              <a:rPr lang="en-GB" dirty="0" err="1" smtClean="0">
                <a:solidFill>
                  <a:srgbClr val="C00000"/>
                </a:solidFill>
              </a:rPr>
              <a:t>años</a:t>
            </a:r>
            <a:r>
              <a:rPr lang="en-GB" dirty="0" smtClean="0"/>
              <a:t>.</a:t>
            </a:r>
          </a:p>
          <a:p>
            <a:r>
              <a:rPr lang="en-GB" dirty="0" err="1" smtClean="0"/>
              <a:t>Mantiene</a:t>
            </a:r>
            <a:r>
              <a:rPr lang="en-GB" dirty="0" smtClean="0"/>
              <a:t> </a:t>
            </a:r>
            <a:r>
              <a:rPr lang="en-GB" dirty="0" err="1" smtClean="0"/>
              <a:t>hábitos</a:t>
            </a:r>
            <a:r>
              <a:rPr lang="en-GB" dirty="0" smtClean="0"/>
              <a:t> </a:t>
            </a:r>
            <a:r>
              <a:rPr lang="en-GB" dirty="0" err="1" smtClean="0"/>
              <a:t>tradicionales</a:t>
            </a:r>
            <a:r>
              <a:rPr lang="en-GB" dirty="0" smtClean="0"/>
              <a:t>.</a:t>
            </a:r>
          </a:p>
          <a:p>
            <a:r>
              <a:rPr lang="en-GB" dirty="0" smtClean="0">
                <a:solidFill>
                  <a:srgbClr val="C00000"/>
                </a:solidFill>
              </a:rPr>
              <a:t>AP:</a:t>
            </a:r>
            <a:r>
              <a:rPr lang="en-GB" dirty="0" smtClean="0"/>
              <a:t> DMt2, HTA, HPLP, </a:t>
            </a:r>
            <a:r>
              <a:rPr lang="en-GB" dirty="0" err="1"/>
              <a:t>o</a:t>
            </a:r>
            <a:r>
              <a:rPr lang="en-GB" dirty="0" err="1" smtClean="0"/>
              <a:t>besidad</a:t>
            </a:r>
            <a:r>
              <a:rPr lang="en-GB" dirty="0" smtClean="0"/>
              <a:t> abdominal (S. </a:t>
            </a:r>
            <a:r>
              <a:rPr lang="en-GB" dirty="0" err="1"/>
              <a:t>m</a:t>
            </a:r>
            <a:r>
              <a:rPr lang="en-GB" dirty="0" err="1" smtClean="0"/>
              <a:t>etabólico</a:t>
            </a:r>
            <a:r>
              <a:rPr lang="en-GB" dirty="0" smtClean="0"/>
              <a:t>), </a:t>
            </a:r>
            <a:r>
              <a:rPr lang="en-GB" dirty="0" err="1" smtClean="0"/>
              <a:t>poliartrosis</a:t>
            </a:r>
            <a:r>
              <a:rPr lang="en-GB" dirty="0" smtClean="0"/>
              <a:t>.</a:t>
            </a:r>
          </a:p>
          <a:p>
            <a:r>
              <a:rPr lang="en-GB" dirty="0" err="1" smtClean="0">
                <a:solidFill>
                  <a:srgbClr val="C00000"/>
                </a:solidFill>
              </a:rPr>
              <a:t>Tratamiento</a:t>
            </a:r>
            <a:r>
              <a:rPr lang="en-GB" dirty="0" smtClean="0"/>
              <a:t>: MTF 850: 1-0-1; </a:t>
            </a:r>
            <a:r>
              <a:rPr lang="en-GB" dirty="0" err="1" smtClean="0"/>
              <a:t>enalapril</a:t>
            </a:r>
            <a:r>
              <a:rPr lang="en-GB" dirty="0" smtClean="0"/>
              <a:t> 20 mg (0-0-1) ; </a:t>
            </a:r>
            <a:r>
              <a:rPr lang="en-GB" dirty="0" err="1" smtClean="0"/>
              <a:t>sinvastatina</a:t>
            </a:r>
            <a:r>
              <a:rPr lang="en-GB" dirty="0" smtClean="0"/>
              <a:t> 10 (0-0-1).</a:t>
            </a:r>
          </a:p>
          <a:p>
            <a:r>
              <a:rPr lang="en-GB" dirty="0" err="1" smtClean="0"/>
              <a:t>Refiere</a:t>
            </a:r>
            <a:r>
              <a:rPr lang="en-GB" dirty="0" smtClean="0"/>
              <a:t> </a:t>
            </a:r>
            <a:r>
              <a:rPr lang="en-GB" dirty="0" err="1" smtClean="0"/>
              <a:t>dolores</a:t>
            </a:r>
            <a:r>
              <a:rPr lang="en-GB" dirty="0" smtClean="0"/>
              <a:t> </a:t>
            </a:r>
            <a:r>
              <a:rPr lang="en-GB" dirty="0" err="1" smtClean="0"/>
              <a:t>osteoarticulares</a:t>
            </a:r>
            <a:r>
              <a:rPr lang="en-GB" dirty="0" smtClean="0"/>
              <a:t> </a:t>
            </a:r>
            <a:r>
              <a:rPr lang="en-GB" dirty="0" err="1" smtClean="0"/>
              <a:t>dispersos</a:t>
            </a:r>
            <a:r>
              <a:rPr lang="en-GB" dirty="0" smtClean="0"/>
              <a:t>, </a:t>
            </a:r>
            <a:r>
              <a:rPr lang="en-GB" dirty="0" err="1" smtClean="0"/>
              <a:t>casi</a:t>
            </a:r>
            <a:r>
              <a:rPr lang="en-GB" dirty="0" smtClean="0"/>
              <a:t> </a:t>
            </a:r>
            <a:r>
              <a:rPr lang="en-GB" dirty="0" err="1" smtClean="0"/>
              <a:t>sugerente</a:t>
            </a:r>
            <a:r>
              <a:rPr lang="en-GB" dirty="0" smtClean="0"/>
              <a:t> de </a:t>
            </a:r>
            <a:r>
              <a:rPr lang="en-GB" dirty="0" err="1" smtClean="0"/>
              <a:t>fibromialgia</a:t>
            </a:r>
            <a:r>
              <a:rPr lang="en-GB" dirty="0" smtClean="0"/>
              <a:t> (no </a:t>
            </a:r>
            <a:r>
              <a:rPr lang="en-GB" dirty="0" err="1" smtClean="0"/>
              <a:t>cumple</a:t>
            </a:r>
            <a:r>
              <a:rPr lang="en-GB" dirty="0" smtClean="0"/>
              <a:t> </a:t>
            </a:r>
            <a:r>
              <a:rPr lang="en-GB" dirty="0" err="1" smtClean="0"/>
              <a:t>criterios</a:t>
            </a:r>
            <a:r>
              <a:rPr lang="en-GB" dirty="0" smtClean="0"/>
              <a:t>).</a:t>
            </a:r>
            <a:endParaRPr lang="en-GB" dirty="0"/>
          </a:p>
        </p:txBody>
      </p:sp>
      <p:sp>
        <p:nvSpPr>
          <p:cNvPr id="7" name="Marcador de texto 6"/>
          <p:cNvSpPr>
            <a:spLocks noGrp="1"/>
          </p:cNvSpPr>
          <p:nvPr>
            <p:ph type="body" sz="quarter" idx="12"/>
          </p:nvPr>
        </p:nvSpPr>
        <p:spPr/>
        <p:txBody>
          <a:bodyPr>
            <a:normAutofit lnSpcReduction="10000"/>
          </a:bodyPr>
          <a:lstStyle/>
          <a:p>
            <a:endParaRPr lang="en-GB" dirty="0"/>
          </a:p>
        </p:txBody>
      </p:sp>
      <p:sp>
        <p:nvSpPr>
          <p:cNvPr id="8" name="Marcador de contenido 7"/>
          <p:cNvSpPr>
            <a:spLocks noGrp="1"/>
          </p:cNvSpPr>
          <p:nvPr>
            <p:ph idx="13"/>
          </p:nvPr>
        </p:nvSpPr>
        <p:spPr/>
        <p:txBody>
          <a:bodyPr/>
          <a:lstStyle/>
          <a:p>
            <a:r>
              <a:rPr lang="en-GB" dirty="0" err="1" smtClean="0"/>
              <a:t>Aporta</a:t>
            </a:r>
            <a:r>
              <a:rPr lang="en-GB" dirty="0" smtClean="0"/>
              <a:t> </a:t>
            </a:r>
            <a:r>
              <a:rPr lang="en-GB" dirty="0" err="1" smtClean="0">
                <a:solidFill>
                  <a:srgbClr val="C00000"/>
                </a:solidFill>
              </a:rPr>
              <a:t>una</a:t>
            </a:r>
            <a:r>
              <a:rPr lang="en-GB" dirty="0" smtClean="0">
                <a:solidFill>
                  <a:srgbClr val="C00000"/>
                </a:solidFill>
              </a:rPr>
              <a:t> </a:t>
            </a:r>
            <a:r>
              <a:rPr lang="en-GB" dirty="0" err="1" smtClean="0">
                <a:solidFill>
                  <a:srgbClr val="C00000"/>
                </a:solidFill>
              </a:rPr>
              <a:t>Densitometria</a:t>
            </a:r>
            <a:r>
              <a:rPr lang="en-GB" dirty="0" smtClean="0">
                <a:solidFill>
                  <a:srgbClr val="C00000"/>
                </a:solidFill>
              </a:rPr>
              <a:t> (DXA):</a:t>
            </a:r>
          </a:p>
          <a:p>
            <a:pPr lvl="1"/>
            <a:r>
              <a:rPr lang="en-GB" dirty="0" smtClean="0"/>
              <a:t>T </a:t>
            </a:r>
            <a:r>
              <a:rPr lang="en-GB" dirty="0" err="1" smtClean="0"/>
              <a:t>score_Columna</a:t>
            </a:r>
            <a:r>
              <a:rPr lang="en-GB" dirty="0" smtClean="0"/>
              <a:t> -3,7. </a:t>
            </a:r>
          </a:p>
          <a:p>
            <a:pPr lvl="1"/>
            <a:r>
              <a:rPr lang="en-GB" dirty="0" smtClean="0"/>
              <a:t>T </a:t>
            </a:r>
            <a:r>
              <a:rPr lang="en-GB" dirty="0" err="1" smtClean="0"/>
              <a:t>score_Cadera</a:t>
            </a:r>
            <a:r>
              <a:rPr lang="en-GB" dirty="0" smtClean="0"/>
              <a:t> -2,6.</a:t>
            </a:r>
          </a:p>
          <a:p>
            <a:r>
              <a:rPr lang="en-GB" dirty="0" err="1" smtClean="0">
                <a:solidFill>
                  <a:srgbClr val="C00000"/>
                </a:solidFill>
              </a:rPr>
              <a:t>Analítica</a:t>
            </a:r>
            <a:r>
              <a:rPr lang="en-GB" dirty="0" smtClean="0">
                <a:solidFill>
                  <a:srgbClr val="C00000"/>
                </a:solidFill>
              </a:rPr>
              <a:t> General</a:t>
            </a:r>
            <a:r>
              <a:rPr lang="en-GB" dirty="0" smtClean="0"/>
              <a:t>:</a:t>
            </a:r>
          </a:p>
          <a:p>
            <a:pPr lvl="1"/>
            <a:r>
              <a:rPr lang="en-GB" dirty="0" smtClean="0"/>
              <a:t>HbA1c: 6,2%.</a:t>
            </a:r>
          </a:p>
          <a:p>
            <a:pPr lvl="1"/>
            <a:r>
              <a:rPr lang="en-GB" dirty="0" smtClean="0"/>
              <a:t>GOT/GPT</a:t>
            </a:r>
            <a:r>
              <a:rPr lang="en-GB" dirty="0"/>
              <a:t>.</a:t>
            </a:r>
          </a:p>
          <a:p>
            <a:pPr lvl="1"/>
            <a:r>
              <a:rPr lang="en-GB" dirty="0" err="1" smtClean="0"/>
              <a:t>eFG</a:t>
            </a:r>
            <a:r>
              <a:rPr lang="en-GB" dirty="0" smtClean="0"/>
              <a:t>: 86.</a:t>
            </a:r>
          </a:p>
          <a:p>
            <a:pPr lvl="1"/>
            <a:r>
              <a:rPr lang="en-GB" dirty="0" err="1" smtClean="0"/>
              <a:t>Colesterol</a:t>
            </a:r>
            <a:r>
              <a:rPr lang="en-GB" dirty="0" smtClean="0"/>
              <a:t> T: 202; HDL-C: 56; TG: 158.</a:t>
            </a:r>
          </a:p>
          <a:p>
            <a:pPr lvl="1"/>
            <a:r>
              <a:rPr lang="en-GB" dirty="0" err="1" smtClean="0"/>
              <a:t>Calcio</a:t>
            </a:r>
            <a:r>
              <a:rPr lang="en-GB" dirty="0" smtClean="0"/>
              <a:t>: 9,1; </a:t>
            </a:r>
            <a:r>
              <a:rPr lang="en-GB" dirty="0" err="1" smtClean="0"/>
              <a:t>Fósforo</a:t>
            </a:r>
            <a:r>
              <a:rPr lang="en-GB" dirty="0" smtClean="0"/>
              <a:t>: 3,6.</a:t>
            </a:r>
          </a:p>
          <a:p>
            <a:pPr lvl="1"/>
            <a:r>
              <a:rPr lang="en-GB" dirty="0" err="1" smtClean="0"/>
              <a:t>Albúmina</a:t>
            </a:r>
            <a:r>
              <a:rPr lang="en-GB" dirty="0" smtClean="0"/>
              <a:t>: 4,4. </a:t>
            </a:r>
          </a:p>
          <a:p>
            <a:pPr lvl="1"/>
            <a:r>
              <a:rPr lang="en-GB" dirty="0" err="1" smtClean="0"/>
              <a:t>Calciuria</a:t>
            </a:r>
            <a:r>
              <a:rPr lang="en-GB" dirty="0" smtClean="0"/>
              <a:t> (Ca/</a:t>
            </a:r>
            <a:r>
              <a:rPr lang="en-GB" dirty="0" err="1" smtClean="0"/>
              <a:t>cr</a:t>
            </a:r>
            <a:r>
              <a:rPr lang="en-GB" dirty="0" smtClean="0"/>
              <a:t>): </a:t>
            </a:r>
            <a:r>
              <a:rPr lang="en-GB" dirty="0" err="1" smtClean="0"/>
              <a:t>muy</a:t>
            </a:r>
            <a:r>
              <a:rPr lang="en-GB" dirty="0" smtClean="0"/>
              <a:t> </a:t>
            </a:r>
            <a:r>
              <a:rPr lang="en-GB" dirty="0" err="1" smtClean="0"/>
              <a:t>baja</a:t>
            </a:r>
            <a:r>
              <a:rPr lang="en-GB" dirty="0" smtClean="0"/>
              <a:t>.</a:t>
            </a:r>
            <a:endParaRPr lang="en-GB" dirty="0"/>
          </a:p>
        </p:txBody>
      </p:sp>
      <p:sp>
        <p:nvSpPr>
          <p:cNvPr id="5" name="Título 4"/>
          <p:cNvSpPr>
            <a:spLocks noGrp="1"/>
          </p:cNvSpPr>
          <p:nvPr>
            <p:ph type="title"/>
          </p:nvPr>
        </p:nvSpPr>
        <p:spPr/>
        <p:txBody>
          <a:bodyPr/>
          <a:lstStyle/>
          <a:p>
            <a:r>
              <a:rPr lang="en-GB" dirty="0" err="1" smtClean="0"/>
              <a:t>Caso</a:t>
            </a:r>
            <a:r>
              <a:rPr lang="en-GB" dirty="0" smtClean="0"/>
              <a:t> </a:t>
            </a:r>
            <a:r>
              <a:rPr lang="en-GB" dirty="0" err="1" smtClean="0"/>
              <a:t>Clínico</a:t>
            </a:r>
            <a:r>
              <a:rPr lang="en-GB" dirty="0" smtClean="0"/>
              <a:t> (</a:t>
            </a:r>
            <a:r>
              <a:rPr lang="en-GB" dirty="0"/>
              <a:t>I</a:t>
            </a:r>
            <a:r>
              <a:rPr lang="en-GB" dirty="0" smtClean="0"/>
              <a:t>): </a:t>
            </a:r>
            <a:r>
              <a:rPr lang="en-GB" dirty="0" err="1" smtClean="0"/>
              <a:t>Presentación</a:t>
            </a:r>
            <a:endParaRPr lang="en-GB" dirty="0"/>
          </a:p>
        </p:txBody>
      </p:sp>
    </p:spTree>
    <p:extLst>
      <p:ext uri="{BB962C8B-B14F-4D97-AF65-F5344CB8AC3E}">
        <p14:creationId xmlns:p14="http://schemas.microsoft.com/office/powerpoint/2010/main" val="15388492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normAutofit/>
          </a:bodyPr>
          <a:lstStyle/>
          <a:p>
            <a:r>
              <a:rPr lang="es-ES" dirty="0" smtClean="0"/>
              <a:t>Niveles óptimos para evitar fracturas</a:t>
            </a:r>
            <a:endParaRPr lang="es-ES" dirty="0"/>
          </a:p>
        </p:txBody>
      </p:sp>
      <p:sp>
        <p:nvSpPr>
          <p:cNvPr id="15" name="Marcador de texto 14"/>
          <p:cNvSpPr>
            <a:spLocks noGrp="1"/>
          </p:cNvSpPr>
          <p:nvPr>
            <p:ph type="body" sz="quarter" idx="10"/>
          </p:nvPr>
        </p:nvSpPr>
        <p:spPr/>
        <p:txBody>
          <a:bodyPr>
            <a:normAutofit/>
          </a:bodyPr>
          <a:lstStyle/>
          <a:p>
            <a:r>
              <a:rPr lang="en-GB" sz="1200" dirty="0" err="1" smtClean="0"/>
              <a:t>Bishof</a:t>
            </a:r>
            <a:r>
              <a:rPr lang="en-GB" sz="1200" dirty="0" smtClean="0"/>
              <a:t> Ferrari et al. </a:t>
            </a:r>
            <a:r>
              <a:rPr lang="en-GB" sz="1200" dirty="0" err="1" smtClean="0"/>
              <a:t>NEJMed</a:t>
            </a:r>
            <a:r>
              <a:rPr lang="en-GB" sz="1200" dirty="0" smtClean="0"/>
              <a:t> 2012</a:t>
            </a:r>
            <a:endParaRPr lang="en-GB" sz="1200" dirty="0"/>
          </a:p>
        </p:txBody>
      </p:sp>
      <p:pic>
        <p:nvPicPr>
          <p:cNvPr id="2" name="Imagen 1" descr="Captura de pantalla 2014-05-01 a la(s) 12.11.01.png"/>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703512" y="771288"/>
            <a:ext cx="2902941" cy="5040560"/>
          </a:xfrm>
          <a:prstGeom prst="rect">
            <a:avLst/>
          </a:prstGeom>
        </p:spPr>
      </p:pic>
      <p:sp>
        <p:nvSpPr>
          <p:cNvPr id="5" name="CuadroTexto 4"/>
          <p:cNvSpPr txBox="1"/>
          <p:nvPr/>
        </p:nvSpPr>
        <p:spPr>
          <a:xfrm>
            <a:off x="6240016" y="2276872"/>
            <a:ext cx="3737992" cy="144655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4400" b="1" spc="50" dirty="0">
                <a:ln w="11430"/>
                <a:solidFill>
                  <a:srgbClr val="C00000"/>
                </a:solidFill>
              </a:rPr>
              <a:t>A PARTIR DE 20 </a:t>
            </a:r>
            <a:r>
              <a:rPr lang="es-ES" sz="4400" b="1" spc="50" dirty="0" err="1">
                <a:ln w="11430"/>
                <a:solidFill>
                  <a:srgbClr val="C00000"/>
                </a:solidFill>
              </a:rPr>
              <a:t>ng</a:t>
            </a:r>
            <a:r>
              <a:rPr lang="es-ES" sz="4400" b="1" spc="50" dirty="0">
                <a:ln w="11430"/>
                <a:solidFill>
                  <a:srgbClr val="C00000"/>
                </a:solidFill>
              </a:rPr>
              <a:t>/ml</a:t>
            </a:r>
          </a:p>
        </p:txBody>
      </p:sp>
    </p:spTree>
    <p:extLst>
      <p:ext uri="{BB962C8B-B14F-4D97-AF65-F5344CB8AC3E}">
        <p14:creationId xmlns:p14="http://schemas.microsoft.com/office/powerpoint/2010/main" val="854629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smtClean="0"/>
              <a:t>Niveles óptimos para </a:t>
            </a:r>
            <a:r>
              <a:rPr lang="es-ES" dirty="0"/>
              <a:t>e</a:t>
            </a:r>
            <a:r>
              <a:rPr lang="es-ES" dirty="0" smtClean="0"/>
              <a:t>vitar caídas</a:t>
            </a:r>
            <a:endParaRPr lang="es-ES" dirty="0"/>
          </a:p>
        </p:txBody>
      </p:sp>
      <p:pic>
        <p:nvPicPr>
          <p:cNvPr id="3" name="Imagen 2" descr="Captura de pantalla 2012-05-03 a la(s) 19.06.5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352" y="764704"/>
            <a:ext cx="5454432" cy="5204217"/>
          </a:xfrm>
          <a:prstGeom prst="rect">
            <a:avLst/>
          </a:prstGeom>
        </p:spPr>
      </p:pic>
      <p:sp>
        <p:nvSpPr>
          <p:cNvPr id="4" name="CuadroTexto 3"/>
          <p:cNvSpPr txBox="1"/>
          <p:nvPr/>
        </p:nvSpPr>
        <p:spPr>
          <a:xfrm>
            <a:off x="6528048" y="2492896"/>
            <a:ext cx="3737992" cy="144655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4400" b="1" spc="50" dirty="0">
                <a:ln w="11430"/>
                <a:solidFill>
                  <a:srgbClr val="C00000"/>
                </a:solidFill>
              </a:rPr>
              <a:t>A PARTIR DE 30-40 </a:t>
            </a:r>
            <a:r>
              <a:rPr lang="es-ES" sz="4400" b="1" spc="50" dirty="0" err="1">
                <a:ln w="11430"/>
                <a:solidFill>
                  <a:srgbClr val="C00000"/>
                </a:solidFill>
              </a:rPr>
              <a:t>ng</a:t>
            </a:r>
            <a:r>
              <a:rPr lang="es-ES" sz="4400" b="1" spc="50" dirty="0">
                <a:ln w="11430"/>
                <a:solidFill>
                  <a:srgbClr val="C00000"/>
                </a:solidFill>
              </a:rPr>
              <a:t>/ml</a:t>
            </a:r>
          </a:p>
        </p:txBody>
      </p:sp>
      <p:sp>
        <p:nvSpPr>
          <p:cNvPr id="7" name="Rectángulo 6"/>
          <p:cNvSpPr/>
          <p:nvPr/>
        </p:nvSpPr>
        <p:spPr>
          <a:xfrm>
            <a:off x="866332" y="764704"/>
            <a:ext cx="4995468" cy="936104"/>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94047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3"/>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l="9660"/>
          <a:stretch>
            <a:fillRect/>
          </a:stretch>
        </p:blipFill>
        <p:spPr bwMode="auto">
          <a:xfrm>
            <a:off x="635694" y="943144"/>
            <a:ext cx="7938592" cy="43876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868" name="Title 8"/>
          <p:cNvSpPr>
            <a:spLocks noGrp="1"/>
          </p:cNvSpPr>
          <p:nvPr>
            <p:ph type="title"/>
          </p:nvPr>
        </p:nvSpPr>
        <p:spPr/>
        <p:txBody>
          <a:bodyPr>
            <a:normAutofit fontScale="90000"/>
          </a:bodyPr>
          <a:lstStyle/>
          <a:p>
            <a:r>
              <a:rPr lang="de-CH" sz="3600" dirty="0" err="1"/>
              <a:t>Niveles</a:t>
            </a:r>
            <a:r>
              <a:rPr lang="de-CH" sz="3600" dirty="0"/>
              <a:t> </a:t>
            </a:r>
            <a:r>
              <a:rPr lang="de-CH" sz="3600" dirty="0" err="1"/>
              <a:t>óptimos</a:t>
            </a:r>
            <a:r>
              <a:rPr lang="de-CH" sz="3600" dirty="0"/>
              <a:t> en </a:t>
            </a:r>
            <a:r>
              <a:rPr lang="de-CH" sz="3600" dirty="0" err="1"/>
              <a:t>múltiples</a:t>
            </a:r>
            <a:r>
              <a:rPr lang="de-CH" sz="3600" dirty="0"/>
              <a:t> </a:t>
            </a:r>
            <a:r>
              <a:rPr lang="de-CH" sz="3600" dirty="0" err="1" smtClean="0"/>
              <a:t>resultados</a:t>
            </a:r>
            <a:r>
              <a:rPr lang="de-CH" sz="3600" dirty="0" smtClean="0"/>
              <a:t> </a:t>
            </a:r>
            <a:r>
              <a:rPr lang="de-CH" sz="3600" dirty="0"/>
              <a:t>de </a:t>
            </a:r>
            <a:r>
              <a:rPr lang="de-CH" sz="3600" dirty="0" err="1"/>
              <a:t>salud</a:t>
            </a:r>
            <a:endParaRPr lang="en-US" sz="3600" dirty="0"/>
          </a:p>
        </p:txBody>
      </p:sp>
      <p:sp>
        <p:nvSpPr>
          <p:cNvPr id="3" name="Marcador de texto 2"/>
          <p:cNvSpPr>
            <a:spLocks noGrp="1"/>
          </p:cNvSpPr>
          <p:nvPr>
            <p:ph type="body" sz="quarter" idx="10"/>
          </p:nvPr>
        </p:nvSpPr>
        <p:spPr>
          <a:xfrm>
            <a:off x="274197" y="5661248"/>
            <a:ext cx="11582443" cy="295162"/>
          </a:xfrm>
        </p:spPr>
        <p:txBody>
          <a:bodyPr>
            <a:noAutofit/>
          </a:bodyPr>
          <a:lstStyle/>
          <a:p>
            <a:pPr>
              <a:defRPr/>
            </a:pPr>
            <a:r>
              <a:rPr lang="en-GB" sz="1100" dirty="0"/>
              <a:t>Incident  hypertension: Forman JP et al. (NHS + HP); Hypertension 2007. All-cause and cardiovascular mortality: </a:t>
            </a:r>
            <a:r>
              <a:rPr lang="en-GB" sz="1100" dirty="0" err="1"/>
              <a:t>Ginde</a:t>
            </a:r>
            <a:r>
              <a:rPr lang="en-GB" sz="1100" dirty="0"/>
              <a:t> AA (NHANES III); Am J Prev. Med. 2007  Colorectal cancer: </a:t>
            </a:r>
            <a:r>
              <a:rPr lang="en-GB" sz="1100" dirty="0" err="1"/>
              <a:t>Goreham</a:t>
            </a:r>
            <a:r>
              <a:rPr lang="en-GB" sz="1100" dirty="0"/>
              <a:t> ED (</a:t>
            </a:r>
            <a:r>
              <a:rPr lang="en-US" sz="1100" dirty="0"/>
              <a:t>a quantitative meta-analysis of 5 studies ;</a:t>
            </a:r>
            <a:r>
              <a:rPr lang="en-GB" sz="1100" dirty="0"/>
              <a:t>Am J Prev. Med. 2007  Benefit-Risk Assessment  of Vitamin D; Bischoff-Ferrari et al.; </a:t>
            </a:r>
            <a:r>
              <a:rPr lang="en-GB" sz="1100" dirty="0" err="1"/>
              <a:t>OPInternational</a:t>
            </a:r>
            <a:r>
              <a:rPr lang="en-GB" sz="1100" dirty="0"/>
              <a:t>  2009</a:t>
            </a:r>
            <a:endParaRPr lang="en-US" sz="1100" dirty="0"/>
          </a:p>
          <a:p>
            <a:endParaRPr lang="en-GB" sz="1100" dirty="0"/>
          </a:p>
        </p:txBody>
      </p:sp>
      <p:sp>
        <p:nvSpPr>
          <p:cNvPr id="10" name="Oval 9"/>
          <p:cNvSpPr/>
          <p:nvPr/>
        </p:nvSpPr>
        <p:spPr>
          <a:xfrm>
            <a:off x="5231904" y="3895798"/>
            <a:ext cx="1028700" cy="1066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CuadroTexto 6"/>
          <p:cNvSpPr txBox="1"/>
          <p:nvPr/>
        </p:nvSpPr>
        <p:spPr>
          <a:xfrm>
            <a:off x="8328248" y="1690395"/>
            <a:ext cx="3737992" cy="144655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4400" b="1" spc="50" dirty="0">
                <a:ln w="11430"/>
                <a:solidFill>
                  <a:srgbClr val="C00000"/>
                </a:solidFill>
              </a:rPr>
              <a:t>A PARTIR DE 30-40 </a:t>
            </a:r>
            <a:r>
              <a:rPr lang="es-ES" sz="4400" b="1" spc="50" dirty="0" err="1">
                <a:ln w="11430"/>
                <a:solidFill>
                  <a:srgbClr val="C00000"/>
                </a:solidFill>
              </a:rPr>
              <a:t>ng</a:t>
            </a:r>
            <a:r>
              <a:rPr lang="es-ES" sz="4400" b="1" spc="50" dirty="0">
                <a:ln w="11430"/>
                <a:solidFill>
                  <a:srgbClr val="C00000"/>
                </a:solidFill>
              </a:rPr>
              <a:t>/ml</a:t>
            </a:r>
          </a:p>
        </p:txBody>
      </p:sp>
    </p:spTree>
    <p:extLst>
      <p:ext uri="{BB962C8B-B14F-4D97-AF65-F5344CB8AC3E}">
        <p14:creationId xmlns:p14="http://schemas.microsoft.com/office/powerpoint/2010/main" val="713827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smtClean="0"/>
              <a:t>Clasificación</a:t>
            </a:r>
            <a:r>
              <a:rPr lang="es-ES" dirty="0" smtClean="0"/>
              <a:t> del estatus de vitamina D</a:t>
            </a:r>
            <a:endParaRPr lang="es-ES_tradnl" dirty="0"/>
          </a:p>
        </p:txBody>
      </p:sp>
      <p:pic>
        <p:nvPicPr>
          <p:cNvPr id="5" name="Marcador de conteni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51198" y="1016000"/>
            <a:ext cx="9497330" cy="4591050"/>
          </a:xfrm>
        </p:spPr>
      </p:pic>
      <p:sp>
        <p:nvSpPr>
          <p:cNvPr id="4" name="Marcador de texto 3"/>
          <p:cNvSpPr>
            <a:spLocks noGrp="1"/>
          </p:cNvSpPr>
          <p:nvPr>
            <p:ph type="body" sz="quarter" idx="10"/>
          </p:nvPr>
        </p:nvSpPr>
        <p:spPr>
          <a:xfrm>
            <a:off x="407368" y="5733256"/>
            <a:ext cx="11582443" cy="295162"/>
          </a:xfrm>
        </p:spPr>
        <p:txBody>
          <a:bodyPr>
            <a:normAutofit/>
          </a:bodyPr>
          <a:lstStyle/>
          <a:p>
            <a:r>
              <a:rPr lang="es-ES_tradnl" sz="1200" dirty="0"/>
              <a:t>Aguilar del Rey FJ. Protocolo de tratamiento de la </a:t>
            </a:r>
            <a:r>
              <a:rPr lang="es-ES_tradnl" sz="1200" dirty="0" smtClean="0"/>
              <a:t>deficiencia </a:t>
            </a:r>
            <a:r>
              <a:rPr lang="es-ES_tradnl" sz="1200" dirty="0"/>
              <a:t>de vitamina D. </a:t>
            </a:r>
            <a:r>
              <a:rPr lang="es-ES_tradnl" sz="1200" dirty="0" err="1"/>
              <a:t>Med</a:t>
            </a:r>
            <a:r>
              <a:rPr lang="es-ES_tradnl" sz="1200" dirty="0"/>
              <a:t> </a:t>
            </a:r>
            <a:r>
              <a:rPr lang="es-ES_tradnl" sz="1200" dirty="0" err="1"/>
              <a:t>Clin</a:t>
            </a:r>
            <a:r>
              <a:rPr lang="es-ES_tradnl" sz="1200" dirty="0"/>
              <a:t>. 2014; 142(3): 125-131. </a:t>
            </a:r>
          </a:p>
        </p:txBody>
      </p:sp>
    </p:spTree>
    <p:extLst>
      <p:ext uri="{BB962C8B-B14F-4D97-AF65-F5344CB8AC3E}">
        <p14:creationId xmlns:p14="http://schemas.microsoft.com/office/powerpoint/2010/main" val="10251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3"/>
          <p:cNvSpPr>
            <a:spLocks noGrp="1"/>
          </p:cNvSpPr>
          <p:nvPr>
            <p:ph type="title"/>
          </p:nvPr>
        </p:nvSpPr>
        <p:spPr>
          <a:xfrm>
            <a:off x="609600" y="303920"/>
            <a:ext cx="10972800" cy="604800"/>
          </a:xfrm>
        </p:spPr>
        <p:txBody>
          <a:bodyPr>
            <a:noAutofit/>
          </a:bodyPr>
          <a:lstStyle/>
          <a:p>
            <a:pPr algn="ctr"/>
            <a:r>
              <a:rPr lang="de-CH" dirty="0" smtClean="0"/>
              <a:t>¿Cuánta vitamina D es necesaria para alcanzar 75 </a:t>
            </a:r>
            <a:r>
              <a:rPr lang="de-CH" dirty="0"/>
              <a:t>a</a:t>
            </a:r>
            <a:r>
              <a:rPr lang="de-CH" dirty="0" smtClean="0"/>
              <a:t> 100 nmol/l (30-40 ng/ml) en sangre?</a:t>
            </a:r>
            <a:endParaRPr lang="en-US" dirty="0" smtClean="0"/>
          </a:p>
        </p:txBody>
      </p:sp>
      <p:sp>
        <p:nvSpPr>
          <p:cNvPr id="3" name="Marcador de texto 2"/>
          <p:cNvSpPr>
            <a:spLocks noGrp="1"/>
          </p:cNvSpPr>
          <p:nvPr>
            <p:ph type="body" sz="quarter" idx="10"/>
          </p:nvPr>
        </p:nvSpPr>
        <p:spPr>
          <a:xfrm>
            <a:off x="346205" y="5661248"/>
            <a:ext cx="11582443" cy="295162"/>
          </a:xfrm>
        </p:spPr>
        <p:txBody>
          <a:bodyPr>
            <a:normAutofit/>
          </a:bodyPr>
          <a:lstStyle/>
          <a:p>
            <a:r>
              <a:rPr lang="de-CH" sz="1200" dirty="0"/>
              <a:t>Bischoff-Ferrari et al. </a:t>
            </a:r>
            <a:r>
              <a:rPr lang="de-CH" sz="1200" dirty="0" err="1"/>
              <a:t>Benefit-Risk</a:t>
            </a:r>
            <a:r>
              <a:rPr lang="de-CH" sz="1200" dirty="0"/>
              <a:t> </a:t>
            </a:r>
            <a:r>
              <a:rPr lang="de-CH" sz="1200" dirty="0" err="1"/>
              <a:t>Anaylsis</a:t>
            </a:r>
            <a:r>
              <a:rPr lang="de-CH" sz="1200" dirty="0"/>
              <a:t> </a:t>
            </a:r>
            <a:r>
              <a:rPr lang="de-CH" sz="1200" dirty="0" err="1"/>
              <a:t>of</a:t>
            </a:r>
            <a:r>
              <a:rPr lang="de-CH" sz="1200" dirty="0"/>
              <a:t> Vitamin D; OP Int. </a:t>
            </a:r>
            <a:r>
              <a:rPr lang="de-CH" sz="1200" dirty="0" smtClean="0"/>
              <a:t>2009</a:t>
            </a:r>
            <a:endParaRPr lang="en-US" sz="1200" dirty="0"/>
          </a:p>
        </p:txBody>
      </p:sp>
      <p:sp>
        <p:nvSpPr>
          <p:cNvPr id="50179" name="Rectangle 2"/>
          <p:cNvSpPr>
            <a:spLocks noChangeArrowheads="1"/>
          </p:cNvSpPr>
          <p:nvPr/>
        </p:nvSpPr>
        <p:spPr bwMode="auto">
          <a:xfrm>
            <a:off x="1524001" y="43934"/>
            <a:ext cx="18466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es-ES"/>
          </a:p>
        </p:txBody>
      </p:sp>
      <p:pic>
        <p:nvPicPr>
          <p:cNvPr id="5018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3593" y="1161256"/>
            <a:ext cx="6669087" cy="457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Oval 7"/>
          <p:cNvSpPr/>
          <p:nvPr/>
        </p:nvSpPr>
        <p:spPr>
          <a:xfrm>
            <a:off x="4943598" y="2197968"/>
            <a:ext cx="2438400" cy="115212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5036637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idx="1"/>
          </p:nvPr>
        </p:nvSpPr>
        <p:spPr/>
        <p:txBody>
          <a:bodyPr/>
          <a:lstStyle/>
          <a:p>
            <a:r>
              <a:rPr lang="es-ES" dirty="0"/>
              <a:t>El riesgo de osteoporosis aumenta si hay insuficiencia en hormona D.</a:t>
            </a:r>
          </a:p>
          <a:p>
            <a:r>
              <a:rPr lang="es-ES" dirty="0"/>
              <a:t>El déficit de vitamina D aumenta el riesgo de fracaso </a:t>
            </a:r>
            <a:r>
              <a:rPr lang="es-ES" dirty="0" smtClean="0"/>
              <a:t>terapéutico </a:t>
            </a:r>
            <a:r>
              <a:rPr lang="es-ES" dirty="0"/>
              <a:t>de la </a:t>
            </a:r>
            <a:r>
              <a:rPr lang="es-ES" dirty="0" smtClean="0"/>
              <a:t>osteoporosis.</a:t>
            </a:r>
            <a:endParaRPr lang="es-ES" dirty="0"/>
          </a:p>
          <a:p>
            <a:r>
              <a:rPr lang="es-ES" dirty="0"/>
              <a:t>El déficit de hormona D puede aumentar el riesgo de </a:t>
            </a:r>
            <a:r>
              <a:rPr lang="es-ES" dirty="0" smtClean="0"/>
              <a:t>caída.</a:t>
            </a:r>
            <a:endParaRPr lang="es-ES" dirty="0"/>
          </a:p>
          <a:p>
            <a:r>
              <a:rPr lang="es-ES" dirty="0"/>
              <a:t>Tratar el déficit de hormona D solucionará todos los problemas de </a:t>
            </a:r>
            <a:r>
              <a:rPr lang="es-ES" dirty="0" smtClean="0"/>
              <a:t>Fátima.</a:t>
            </a:r>
            <a:endParaRPr lang="es-ES" dirty="0"/>
          </a:p>
          <a:p>
            <a:endParaRPr lang="es-ES" dirty="0"/>
          </a:p>
        </p:txBody>
      </p:sp>
      <p:sp>
        <p:nvSpPr>
          <p:cNvPr id="6" name="Marcador de texto 5"/>
          <p:cNvSpPr>
            <a:spLocks noGrp="1"/>
          </p:cNvSpPr>
          <p:nvPr>
            <p:ph type="body" idx="10"/>
          </p:nvPr>
        </p:nvSpPr>
        <p:spPr/>
        <p:txBody>
          <a:bodyPr/>
          <a:lstStyle/>
          <a:p>
            <a:r>
              <a:rPr lang="es-ES" dirty="0"/>
              <a:t>En el caso de la osteoporosis que presenta Fátima, </a:t>
            </a:r>
            <a:r>
              <a:rPr lang="es-ES" dirty="0" smtClean="0"/>
              <a:t>NO es </a:t>
            </a:r>
            <a:r>
              <a:rPr lang="es-ES" dirty="0"/>
              <a:t>cierto que</a:t>
            </a:r>
            <a:r>
              <a:rPr lang="es-ES" dirty="0" smtClean="0"/>
              <a:t>:</a:t>
            </a:r>
            <a:endParaRPr lang="es-ES" dirty="0"/>
          </a:p>
        </p:txBody>
      </p:sp>
      <p:sp>
        <p:nvSpPr>
          <p:cNvPr id="7" name="Marcador de texto 6"/>
          <p:cNvSpPr>
            <a:spLocks noGrp="1"/>
          </p:cNvSpPr>
          <p:nvPr>
            <p:ph type="body" sz="quarter" idx="11"/>
          </p:nvPr>
        </p:nvSpPr>
        <p:spPr/>
        <p:txBody>
          <a:bodyPr>
            <a:normAutofit lnSpcReduction="10000"/>
          </a:bodyPr>
          <a:lstStyle/>
          <a:p>
            <a:endParaRPr lang="es-ES"/>
          </a:p>
        </p:txBody>
      </p:sp>
      <p:sp>
        <p:nvSpPr>
          <p:cNvPr id="2" name="Título 1"/>
          <p:cNvSpPr>
            <a:spLocks noGrp="1"/>
          </p:cNvSpPr>
          <p:nvPr>
            <p:ph type="title"/>
          </p:nvPr>
        </p:nvSpPr>
        <p:spPr/>
        <p:txBody>
          <a:bodyPr/>
          <a:lstStyle/>
          <a:p>
            <a:r>
              <a:rPr lang="es-ES" dirty="0" smtClean="0"/>
              <a:t>Pregunta 5</a:t>
            </a:r>
            <a:endParaRPr lang="es-ES" dirty="0"/>
          </a:p>
        </p:txBody>
      </p:sp>
    </p:spTree>
    <p:extLst>
      <p:ext uri="{BB962C8B-B14F-4D97-AF65-F5344CB8AC3E}">
        <p14:creationId xmlns:p14="http://schemas.microsoft.com/office/powerpoint/2010/main" val="1261781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p:cNvSpPr>
            <a:spLocks noGrp="1" noChangeArrowheads="1"/>
          </p:cNvSpPr>
          <p:nvPr>
            <p:ph type="title"/>
          </p:nvPr>
        </p:nvSpPr>
        <p:spPr/>
        <p:txBody>
          <a:bodyPr>
            <a:normAutofit/>
          </a:bodyPr>
          <a:lstStyle/>
          <a:p>
            <a:pPr>
              <a:lnSpc>
                <a:spcPct val="90000"/>
              </a:lnSpc>
              <a:defRPr/>
            </a:pPr>
            <a:r>
              <a:rPr lang="es-ES_tradnl" dirty="0"/>
              <a:t>Prevalencia déficit de v</a:t>
            </a:r>
            <a:r>
              <a:rPr lang="es-ES_tradnl" dirty="0" smtClean="0"/>
              <a:t>itamina </a:t>
            </a:r>
            <a:r>
              <a:rPr lang="es-ES_tradnl" dirty="0"/>
              <a:t>D en </a:t>
            </a:r>
            <a:r>
              <a:rPr lang="es-ES_tradnl" dirty="0" smtClean="0"/>
              <a:t>consulta </a:t>
            </a:r>
            <a:r>
              <a:rPr lang="es-ES_tradnl" dirty="0"/>
              <a:t>OP</a:t>
            </a:r>
          </a:p>
        </p:txBody>
      </p:sp>
      <p:sp>
        <p:nvSpPr>
          <p:cNvPr id="3" name="Marcador de contenido 2"/>
          <p:cNvSpPr>
            <a:spLocks noGrp="1"/>
          </p:cNvSpPr>
          <p:nvPr>
            <p:ph idx="1"/>
          </p:nvPr>
        </p:nvSpPr>
        <p:spPr>
          <a:xfrm>
            <a:off x="0" y="1357256"/>
            <a:ext cx="5015880" cy="4592024"/>
          </a:xfrm>
        </p:spPr>
        <p:txBody>
          <a:bodyPr>
            <a:normAutofit/>
          </a:bodyPr>
          <a:lstStyle/>
          <a:p>
            <a:pPr>
              <a:lnSpc>
                <a:spcPct val="90000"/>
              </a:lnSpc>
              <a:spcBef>
                <a:spcPts val="500"/>
              </a:spcBef>
              <a:spcAft>
                <a:spcPts val="500"/>
              </a:spcAft>
              <a:defRPr/>
            </a:pPr>
            <a:r>
              <a:rPr lang="es-ES_tradnl" sz="2200" dirty="0"/>
              <a:t>161 mujeres valoradas en Unidad OP (Granada):</a:t>
            </a:r>
          </a:p>
          <a:p>
            <a:pPr lvl="1">
              <a:lnSpc>
                <a:spcPct val="90000"/>
              </a:lnSpc>
              <a:spcBef>
                <a:spcPts val="500"/>
              </a:spcBef>
              <a:spcAft>
                <a:spcPts val="500"/>
              </a:spcAft>
              <a:defRPr/>
            </a:pPr>
            <a:r>
              <a:rPr lang="es-ES_tradnl" dirty="0"/>
              <a:t>Prevalencia del déficit (&lt;15ng/ml):</a:t>
            </a:r>
            <a:r>
              <a:rPr lang="es-ES_tradnl" dirty="0">
                <a:solidFill>
                  <a:srgbClr val="FFFF00"/>
                </a:solidFill>
              </a:rPr>
              <a:t> </a:t>
            </a:r>
            <a:r>
              <a:rPr lang="es-ES_tradnl" b="1" dirty="0" smtClean="0">
                <a:solidFill>
                  <a:srgbClr val="C00000"/>
                </a:solidFill>
              </a:rPr>
              <a:t>39,1</a:t>
            </a:r>
            <a:r>
              <a:rPr lang="es-ES_tradnl" b="1" dirty="0">
                <a:solidFill>
                  <a:srgbClr val="C00000"/>
                </a:solidFill>
              </a:rPr>
              <a:t>%.</a:t>
            </a:r>
            <a:endParaRPr lang="es-ES_tradnl" dirty="0">
              <a:solidFill>
                <a:srgbClr val="C00000"/>
              </a:solidFill>
            </a:endParaRPr>
          </a:p>
          <a:p>
            <a:pPr lvl="1">
              <a:lnSpc>
                <a:spcPct val="90000"/>
              </a:lnSpc>
              <a:spcBef>
                <a:spcPts val="500"/>
              </a:spcBef>
              <a:spcAft>
                <a:spcPts val="500"/>
              </a:spcAft>
              <a:defRPr/>
            </a:pPr>
            <a:r>
              <a:rPr lang="es-ES_tradnl" dirty="0"/>
              <a:t>25(OH)D &lt; en </a:t>
            </a:r>
            <a:r>
              <a:rPr lang="es-ES_tradnl" dirty="0" err="1" smtClean="0"/>
              <a:t>osteoporóticos</a:t>
            </a:r>
            <a:r>
              <a:rPr lang="es-ES_tradnl" dirty="0" smtClean="0"/>
              <a:t>.</a:t>
            </a:r>
            <a:endParaRPr lang="es-ES_tradnl" dirty="0"/>
          </a:p>
          <a:p>
            <a:pPr lvl="1">
              <a:lnSpc>
                <a:spcPct val="90000"/>
              </a:lnSpc>
              <a:spcBef>
                <a:spcPts val="500"/>
              </a:spcBef>
              <a:spcAft>
                <a:spcPts val="500"/>
              </a:spcAft>
              <a:defRPr/>
            </a:pPr>
            <a:r>
              <a:rPr lang="es-ES_tradnl" dirty="0"/>
              <a:t>DMO lumbar y femoral r con 25(OH)D (</a:t>
            </a:r>
            <a:r>
              <a:rPr lang="es-ES_tradnl" dirty="0" err="1"/>
              <a:t>multivariante</a:t>
            </a:r>
            <a:r>
              <a:rPr lang="es-ES_tradnl" dirty="0"/>
              <a:t>).</a:t>
            </a:r>
          </a:p>
          <a:p>
            <a:pPr lvl="1">
              <a:lnSpc>
                <a:spcPct val="90000"/>
              </a:lnSpc>
              <a:spcBef>
                <a:spcPts val="500"/>
              </a:spcBef>
              <a:spcAft>
                <a:spcPts val="500"/>
              </a:spcAft>
              <a:defRPr/>
            </a:pPr>
            <a:r>
              <a:rPr lang="es-ES_tradnl" dirty="0"/>
              <a:t>El riesgo de osteoporosis es mayor en las deficientes en vitamina D (</a:t>
            </a:r>
            <a:r>
              <a:rPr lang="es-ES_tradnl" dirty="0" err="1"/>
              <a:t>odds</a:t>
            </a:r>
            <a:r>
              <a:rPr lang="es-ES_tradnl" dirty="0"/>
              <a:t> ratio</a:t>
            </a:r>
            <a:r>
              <a:rPr lang="es-ES_tradnl" b="1" dirty="0">
                <a:solidFill>
                  <a:srgbClr val="C00000"/>
                </a:solidFill>
              </a:rPr>
              <a:t>,</a:t>
            </a:r>
            <a:r>
              <a:rPr lang="es-ES_tradnl" b="1" baseline="30000" dirty="0">
                <a:solidFill>
                  <a:srgbClr val="C00000"/>
                </a:solidFill>
              </a:rPr>
              <a:t> </a:t>
            </a:r>
            <a:r>
              <a:rPr lang="es-ES_tradnl" b="1" dirty="0" smtClean="0">
                <a:solidFill>
                  <a:srgbClr val="C00000"/>
                </a:solidFill>
              </a:rPr>
              <a:t>4,17</a:t>
            </a:r>
            <a:r>
              <a:rPr lang="es-ES_tradnl" dirty="0"/>
              <a:t>, 1.83-9.48). </a:t>
            </a:r>
          </a:p>
          <a:p>
            <a:endParaRPr lang="en-GB" sz="2800" dirty="0"/>
          </a:p>
        </p:txBody>
      </p:sp>
      <p:sp>
        <p:nvSpPr>
          <p:cNvPr id="4" name="Marcador de texto 3"/>
          <p:cNvSpPr>
            <a:spLocks noGrp="1"/>
          </p:cNvSpPr>
          <p:nvPr>
            <p:ph type="body" sz="quarter" idx="10"/>
          </p:nvPr>
        </p:nvSpPr>
        <p:spPr>
          <a:xfrm>
            <a:off x="418213" y="5661248"/>
            <a:ext cx="11582443" cy="295162"/>
          </a:xfrm>
        </p:spPr>
        <p:txBody>
          <a:bodyPr>
            <a:normAutofit/>
          </a:bodyPr>
          <a:lstStyle/>
          <a:p>
            <a:r>
              <a:rPr lang="en-GB" sz="1200" dirty="0" err="1"/>
              <a:t>Mezquita</a:t>
            </a:r>
            <a:r>
              <a:rPr lang="en-GB" sz="1200" dirty="0"/>
              <a:t> et al, JBMR </a:t>
            </a:r>
            <a:r>
              <a:rPr lang="en-GB" sz="1200" dirty="0" smtClean="0"/>
              <a:t>2001</a:t>
            </a:r>
          </a:p>
        </p:txBody>
      </p:sp>
      <p:pic>
        <p:nvPicPr>
          <p:cNvPr id="368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1495" y="1052653"/>
            <a:ext cx="5857073" cy="4536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1140787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chor="ctr"/>
          <a:lstStyle/>
          <a:p>
            <a:pPr eaLnBrk="1" hangingPunct="1"/>
            <a:r>
              <a:rPr lang="es-ES_tradnl" dirty="0" smtClean="0"/>
              <a:t>Fisiología ósea y edad</a:t>
            </a:r>
            <a:endParaRPr lang="en-GB" dirty="0" smtClean="0"/>
          </a:p>
        </p:txBody>
      </p:sp>
      <p:sp>
        <p:nvSpPr>
          <p:cNvPr id="4" name="Marcador de texto 3"/>
          <p:cNvSpPr>
            <a:spLocks noGrp="1"/>
          </p:cNvSpPr>
          <p:nvPr>
            <p:ph type="body" sz="quarter" idx="10"/>
          </p:nvPr>
        </p:nvSpPr>
        <p:spPr/>
        <p:txBody>
          <a:bodyPr>
            <a:normAutofit lnSpcReduction="10000"/>
          </a:bodyPr>
          <a:lstStyle/>
          <a:p>
            <a:endParaRPr lang="en-GB"/>
          </a:p>
        </p:txBody>
      </p:sp>
      <p:sp>
        <p:nvSpPr>
          <p:cNvPr id="735236" name="Text Box 3"/>
          <p:cNvSpPr txBox="1">
            <a:spLocks noChangeArrowheads="1"/>
          </p:cNvSpPr>
          <p:nvPr/>
        </p:nvSpPr>
        <p:spPr bwMode="auto">
          <a:xfrm>
            <a:off x="1934259" y="908720"/>
            <a:ext cx="2479431" cy="592137"/>
          </a:xfrm>
          <a:prstGeom prst="rect">
            <a:avLst/>
          </a:prstGeom>
          <a:ln>
            <a:headEnd type="none" w="sm" len="sm"/>
            <a:tailEnd type="none" w="sm" len="sm"/>
          </a:ln>
        </p:spPr>
        <p:style>
          <a:lnRef idx="3">
            <a:schemeClr val="lt1"/>
          </a:lnRef>
          <a:fillRef idx="1">
            <a:schemeClr val="accent1"/>
          </a:fillRef>
          <a:effectRef idx="1">
            <a:schemeClr val="accent1"/>
          </a:effectRef>
          <a:fontRef idx="minor">
            <a:schemeClr val="lt1"/>
          </a:fontRef>
        </p:style>
        <p:txBody>
          <a:bodyPr anchor="ctr" anchorCtr="0">
            <a:spAutoFit/>
          </a:bodyPr>
          <a:lstStyle/>
          <a:p>
            <a:pPr algn="ctr" eaLnBrk="0" hangingPunct="0">
              <a:spcBef>
                <a:spcPct val="50000"/>
              </a:spcBef>
              <a:defRPr/>
            </a:pPr>
            <a:r>
              <a:rPr lang="en-GB" sz="3200" b="1" dirty="0">
                <a:solidFill>
                  <a:schemeClr val="bg1"/>
                </a:solidFill>
                <a:cs typeface="Times New Roman" pitchFamily="18" charset="0"/>
              </a:rPr>
              <a:t>↓</a:t>
            </a:r>
            <a:r>
              <a:rPr lang="en-GB" sz="2400" b="1" dirty="0">
                <a:solidFill>
                  <a:schemeClr val="bg1"/>
                </a:solidFill>
                <a:cs typeface="Times New Roman" pitchFamily="18" charset="0"/>
              </a:rPr>
              <a:t> </a:t>
            </a:r>
            <a:r>
              <a:rPr lang="en-GB" sz="2400" b="1" dirty="0" err="1">
                <a:solidFill>
                  <a:schemeClr val="bg1"/>
                </a:solidFill>
                <a:cs typeface="Times New Roman" pitchFamily="18" charset="0"/>
              </a:rPr>
              <a:t>Hormona</a:t>
            </a:r>
            <a:r>
              <a:rPr lang="en-GB" sz="2400" b="1" dirty="0">
                <a:solidFill>
                  <a:schemeClr val="bg1"/>
                </a:solidFill>
                <a:cs typeface="Times New Roman" pitchFamily="18" charset="0"/>
              </a:rPr>
              <a:t> D</a:t>
            </a:r>
          </a:p>
        </p:txBody>
      </p:sp>
      <p:sp>
        <p:nvSpPr>
          <p:cNvPr id="735238" name="Text Box 9"/>
          <p:cNvSpPr txBox="1">
            <a:spLocks noChangeArrowheads="1"/>
          </p:cNvSpPr>
          <p:nvPr/>
        </p:nvSpPr>
        <p:spPr bwMode="auto">
          <a:xfrm>
            <a:off x="3594540" y="1999009"/>
            <a:ext cx="2690446" cy="592138"/>
          </a:xfrm>
          <a:prstGeom prst="rect">
            <a:avLst/>
          </a:prstGeom>
          <a:solidFill>
            <a:schemeClr val="tx2"/>
          </a:solidFill>
          <a:ln w="12700" cap="sq">
            <a:solidFill>
              <a:schemeClr val="tx2"/>
            </a:solidFill>
            <a:miter lim="800000"/>
            <a:headEnd type="none" w="sm" len="sm"/>
            <a:tailEnd type="none" w="sm" len="sm"/>
          </a:ln>
        </p:spPr>
        <p:txBody>
          <a:bodyPr>
            <a:spAutoFit/>
          </a:bodyPr>
          <a:lstStyle/>
          <a:p>
            <a:pPr algn="ctr" eaLnBrk="0" hangingPunct="0">
              <a:spcBef>
                <a:spcPct val="50000"/>
              </a:spcBef>
              <a:defRPr/>
            </a:pPr>
            <a:r>
              <a:rPr lang="en-GB" sz="3200" b="1" dirty="0">
                <a:solidFill>
                  <a:schemeClr val="bg1"/>
                </a:solidFill>
                <a:effectLst>
                  <a:outerShdw blurRad="38100" dist="38100" dir="2700000" algn="tl">
                    <a:srgbClr val="FFFFFF"/>
                  </a:outerShdw>
                </a:effectLst>
                <a:cs typeface="Times New Roman" pitchFamily="18" charset="0"/>
              </a:rPr>
              <a:t>↓</a:t>
            </a:r>
            <a:r>
              <a:rPr lang="en-GB" sz="2400" b="1" dirty="0">
                <a:solidFill>
                  <a:schemeClr val="bg1"/>
                </a:solidFill>
                <a:cs typeface="Times New Roman" pitchFamily="18" charset="0"/>
              </a:rPr>
              <a:t> </a:t>
            </a:r>
            <a:r>
              <a:rPr lang="en-GB" sz="2400" b="1" dirty="0" smtClean="0">
                <a:solidFill>
                  <a:schemeClr val="bg1"/>
                </a:solidFill>
                <a:cs typeface="Times New Roman" pitchFamily="18" charset="0"/>
              </a:rPr>
              <a:t>Abs. </a:t>
            </a:r>
            <a:r>
              <a:rPr lang="en-GB" sz="2400" b="1" dirty="0">
                <a:solidFill>
                  <a:schemeClr val="bg1"/>
                </a:solidFill>
                <a:cs typeface="Times New Roman" pitchFamily="18" charset="0"/>
              </a:rPr>
              <a:t>de </a:t>
            </a:r>
            <a:r>
              <a:rPr lang="en-GB" sz="2400" b="1" dirty="0" err="1">
                <a:solidFill>
                  <a:schemeClr val="bg1"/>
                </a:solidFill>
                <a:cs typeface="Times New Roman" pitchFamily="18" charset="0"/>
              </a:rPr>
              <a:t>c</a:t>
            </a:r>
            <a:r>
              <a:rPr lang="en-GB" sz="2400" b="1" dirty="0" err="1" smtClean="0">
                <a:solidFill>
                  <a:schemeClr val="bg1"/>
                </a:solidFill>
                <a:cs typeface="Times New Roman" pitchFamily="18" charset="0"/>
              </a:rPr>
              <a:t>alcio</a:t>
            </a:r>
            <a:endParaRPr lang="en-GB" sz="2400" b="1" dirty="0">
              <a:solidFill>
                <a:schemeClr val="bg1"/>
              </a:solidFill>
              <a:cs typeface="Times New Roman" pitchFamily="18" charset="0"/>
            </a:endParaRPr>
          </a:p>
        </p:txBody>
      </p:sp>
      <p:sp>
        <p:nvSpPr>
          <p:cNvPr id="735241" name="Text Box 12"/>
          <p:cNvSpPr txBox="1">
            <a:spLocks noChangeArrowheads="1"/>
          </p:cNvSpPr>
          <p:nvPr/>
        </p:nvSpPr>
        <p:spPr bwMode="auto">
          <a:xfrm>
            <a:off x="1956242" y="3334100"/>
            <a:ext cx="2435469" cy="592137"/>
          </a:xfrm>
          <a:prstGeom prst="rect">
            <a:avLst/>
          </a:prstGeom>
          <a:solidFill>
            <a:schemeClr val="tx2"/>
          </a:solidFill>
          <a:ln w="12700" cap="sq">
            <a:solidFill>
              <a:srgbClr val="FFFFFF"/>
            </a:solidFill>
            <a:miter lim="800000"/>
            <a:headEnd type="none" w="sm" len="sm"/>
            <a:tailEnd type="none" w="sm" len="sm"/>
          </a:ln>
        </p:spPr>
        <p:txBody>
          <a:bodyPr>
            <a:spAutoFit/>
          </a:bodyPr>
          <a:lstStyle/>
          <a:p>
            <a:pPr algn="ctr" eaLnBrk="0" hangingPunct="0">
              <a:spcBef>
                <a:spcPct val="50000"/>
              </a:spcBef>
              <a:defRPr/>
            </a:pPr>
            <a:r>
              <a:rPr lang="en-GB" sz="3200" b="1" dirty="0">
                <a:solidFill>
                  <a:schemeClr val="bg1"/>
                </a:solidFill>
                <a:effectLst>
                  <a:outerShdw blurRad="38100" dist="38100" dir="2700000" algn="tl">
                    <a:srgbClr val="FFFFFF"/>
                  </a:outerShdw>
                </a:effectLst>
                <a:cs typeface="Times New Roman" pitchFamily="18" charset="0"/>
              </a:rPr>
              <a:t>↓</a:t>
            </a:r>
            <a:r>
              <a:rPr lang="en-GB" sz="2400" b="1" dirty="0">
                <a:solidFill>
                  <a:schemeClr val="bg1"/>
                </a:solidFill>
                <a:cs typeface="Times New Roman" pitchFamily="18" charset="0"/>
              </a:rPr>
              <a:t> </a:t>
            </a:r>
            <a:r>
              <a:rPr lang="en-GB" sz="2400" b="1" dirty="0" err="1">
                <a:solidFill>
                  <a:schemeClr val="bg1"/>
                </a:solidFill>
                <a:cs typeface="Times New Roman" pitchFamily="18" charset="0"/>
              </a:rPr>
              <a:t>F</a:t>
            </a:r>
            <a:r>
              <a:rPr lang="en-GB" sz="2400" b="1" baseline="30000" dirty="0" err="1">
                <a:solidFill>
                  <a:schemeClr val="bg1"/>
                </a:solidFill>
                <a:cs typeface="Times New Roman" pitchFamily="18" charset="0"/>
              </a:rPr>
              <a:t>on</a:t>
            </a:r>
            <a:r>
              <a:rPr lang="en-GB" sz="2400" b="1" baseline="30000" dirty="0">
                <a:solidFill>
                  <a:schemeClr val="bg1"/>
                </a:solidFill>
                <a:cs typeface="Times New Roman" pitchFamily="18" charset="0"/>
              </a:rPr>
              <a:t> </a:t>
            </a:r>
            <a:r>
              <a:rPr lang="en-GB" sz="2400" b="1" dirty="0">
                <a:solidFill>
                  <a:schemeClr val="bg1"/>
                </a:solidFill>
                <a:cs typeface="Times New Roman" pitchFamily="18" charset="0"/>
              </a:rPr>
              <a:t>m</a:t>
            </a:r>
            <a:r>
              <a:rPr lang="en-GB" sz="2400" b="1" dirty="0" smtClean="0">
                <a:solidFill>
                  <a:schemeClr val="bg1"/>
                </a:solidFill>
                <a:cs typeface="Times New Roman" pitchFamily="18" charset="0"/>
              </a:rPr>
              <a:t>uscular</a:t>
            </a:r>
            <a:endParaRPr lang="en-GB" sz="2400" b="1" dirty="0">
              <a:solidFill>
                <a:schemeClr val="bg1"/>
              </a:solidFill>
              <a:cs typeface="Times New Roman" pitchFamily="18" charset="0"/>
            </a:endParaRPr>
          </a:p>
        </p:txBody>
      </p:sp>
      <p:sp>
        <p:nvSpPr>
          <p:cNvPr id="735243" name="Text Box 15"/>
          <p:cNvSpPr txBox="1">
            <a:spLocks noChangeArrowheads="1"/>
          </p:cNvSpPr>
          <p:nvPr/>
        </p:nvSpPr>
        <p:spPr bwMode="auto">
          <a:xfrm>
            <a:off x="4126474" y="4326284"/>
            <a:ext cx="1790700" cy="592138"/>
          </a:xfrm>
          <a:prstGeom prst="rect">
            <a:avLst/>
          </a:prstGeom>
          <a:solidFill>
            <a:srgbClr val="E8ECF5"/>
          </a:solidFill>
          <a:ln>
            <a:headEnd type="none" w="sm" len="sm"/>
            <a:tailEnd type="none" w="sm" len="sm"/>
          </a:ln>
        </p:spPr>
        <p:style>
          <a:lnRef idx="2">
            <a:schemeClr val="accent1"/>
          </a:lnRef>
          <a:fillRef idx="1">
            <a:schemeClr val="lt1"/>
          </a:fillRef>
          <a:effectRef idx="0">
            <a:schemeClr val="accent1"/>
          </a:effectRef>
          <a:fontRef idx="minor">
            <a:schemeClr val="dk1"/>
          </a:fontRef>
        </p:style>
        <p:txBody>
          <a:bodyPr>
            <a:spAutoFit/>
          </a:bodyPr>
          <a:lstStyle/>
          <a:p>
            <a:pPr algn="ctr" eaLnBrk="0" hangingPunct="0">
              <a:spcBef>
                <a:spcPct val="50000"/>
              </a:spcBef>
              <a:defRPr/>
            </a:pPr>
            <a:r>
              <a:rPr lang="en-GB" sz="3200" b="1" dirty="0">
                <a:solidFill>
                  <a:srgbClr val="C00000"/>
                </a:solidFill>
                <a:effectLst>
                  <a:outerShdw blurRad="38100" dist="38100" dir="2700000" algn="tl">
                    <a:srgbClr val="FFFFFF"/>
                  </a:outerShdw>
                </a:effectLst>
                <a:cs typeface="Times New Roman" pitchFamily="18" charset="0"/>
              </a:rPr>
              <a:t>↑</a:t>
            </a:r>
            <a:r>
              <a:rPr lang="en-GB" sz="2400" b="1" dirty="0">
                <a:solidFill>
                  <a:srgbClr val="C00000"/>
                </a:solidFill>
                <a:cs typeface="Times New Roman" pitchFamily="18" charset="0"/>
              </a:rPr>
              <a:t> </a:t>
            </a:r>
            <a:r>
              <a:rPr lang="en-GB" sz="2400" b="1" dirty="0" err="1">
                <a:solidFill>
                  <a:srgbClr val="C00000"/>
                </a:solidFill>
                <a:cs typeface="Times New Roman" pitchFamily="18" charset="0"/>
              </a:rPr>
              <a:t>Caídas</a:t>
            </a:r>
            <a:endParaRPr lang="en-GB" sz="2400" b="1" dirty="0">
              <a:solidFill>
                <a:srgbClr val="C00000"/>
              </a:solidFill>
              <a:cs typeface="Times New Roman" pitchFamily="18" charset="0"/>
            </a:endParaRPr>
          </a:p>
        </p:txBody>
      </p:sp>
      <p:sp>
        <p:nvSpPr>
          <p:cNvPr id="735246" name="Text Box 19"/>
          <p:cNvSpPr txBox="1">
            <a:spLocks noChangeArrowheads="1"/>
          </p:cNvSpPr>
          <p:nvPr/>
        </p:nvSpPr>
        <p:spPr bwMode="auto">
          <a:xfrm>
            <a:off x="5788221" y="5407372"/>
            <a:ext cx="2089638" cy="469900"/>
          </a:xfrm>
          <a:prstGeom prst="rect">
            <a:avLst/>
          </a:prstGeom>
          <a:ln>
            <a:headEnd type="none" w="sm" len="sm"/>
            <a:tailEnd type="none" w="sm" len="sm"/>
          </a:ln>
        </p:spPr>
        <p:style>
          <a:lnRef idx="3">
            <a:schemeClr val="lt1"/>
          </a:lnRef>
          <a:fillRef idx="1">
            <a:schemeClr val="accent1"/>
          </a:fillRef>
          <a:effectRef idx="1">
            <a:schemeClr val="accent1"/>
          </a:effectRef>
          <a:fontRef idx="minor">
            <a:schemeClr val="lt1"/>
          </a:fontRef>
        </p:style>
        <p:txBody>
          <a:bodyPr>
            <a:spAutoFit/>
          </a:bodyPr>
          <a:lstStyle/>
          <a:p>
            <a:pPr algn="ctr" eaLnBrk="0" hangingPunct="0">
              <a:spcBef>
                <a:spcPct val="50000"/>
              </a:spcBef>
              <a:defRPr/>
            </a:pPr>
            <a:r>
              <a:rPr lang="en-GB" sz="2400" b="1">
                <a:solidFill>
                  <a:schemeClr val="bg1"/>
                </a:solidFill>
                <a:cs typeface="Times New Roman" pitchFamily="18" charset="0"/>
              </a:rPr>
              <a:t>Fractura</a:t>
            </a:r>
          </a:p>
        </p:txBody>
      </p:sp>
      <p:sp>
        <p:nvSpPr>
          <p:cNvPr id="735249" name="Text Box 4"/>
          <p:cNvSpPr txBox="1">
            <a:spLocks noChangeArrowheads="1"/>
          </p:cNvSpPr>
          <p:nvPr/>
        </p:nvSpPr>
        <p:spPr bwMode="auto">
          <a:xfrm>
            <a:off x="8083747" y="1791954"/>
            <a:ext cx="2791558" cy="592137"/>
          </a:xfrm>
          <a:prstGeom prst="rect">
            <a:avLst/>
          </a:prstGeom>
          <a:solidFill>
            <a:srgbClr val="CDD7EB"/>
          </a:solidFill>
          <a:ln>
            <a:headEnd type="none" w="sm" len="sm"/>
            <a:tailEnd type="none" w="sm" len="sm"/>
          </a:ln>
          <a:effectLst>
            <a:outerShdw blurRad="40000" dist="20000" dir="5400000" rotWithShape="0">
              <a:srgbClr val="004586">
                <a:alpha val="38000"/>
              </a:srgbClr>
            </a:outerShdw>
          </a:effectLst>
        </p:spPr>
        <p:style>
          <a:lnRef idx="1">
            <a:schemeClr val="accent1"/>
          </a:lnRef>
          <a:fillRef idx="2">
            <a:schemeClr val="accent1"/>
          </a:fillRef>
          <a:effectRef idx="1">
            <a:schemeClr val="accent1"/>
          </a:effectRef>
          <a:fontRef idx="minor">
            <a:schemeClr val="dk1"/>
          </a:fontRef>
        </p:style>
        <p:txBody>
          <a:bodyPr>
            <a:spAutoFit/>
          </a:bodyPr>
          <a:lstStyle/>
          <a:p>
            <a:pPr algn="ctr" eaLnBrk="0" hangingPunct="0">
              <a:spcBef>
                <a:spcPct val="50000"/>
              </a:spcBef>
              <a:defRPr/>
            </a:pPr>
            <a:r>
              <a:rPr lang="en-GB" sz="3200" b="1">
                <a:solidFill>
                  <a:schemeClr val="accent1"/>
                </a:solidFill>
                <a:effectLst>
                  <a:outerShdw blurRad="38100" dist="38100" dir="2700000" algn="tl">
                    <a:srgbClr val="FFFFFF"/>
                  </a:outerShdw>
                </a:effectLst>
                <a:cs typeface="Times New Roman" pitchFamily="18" charset="0"/>
              </a:rPr>
              <a:t>↑ </a:t>
            </a:r>
            <a:r>
              <a:rPr lang="en-GB" sz="2400" b="1">
                <a:solidFill>
                  <a:schemeClr val="accent1"/>
                </a:solidFill>
                <a:cs typeface="Times New Roman" pitchFamily="18" charset="0"/>
              </a:rPr>
              <a:t>Remodelado</a:t>
            </a:r>
          </a:p>
        </p:txBody>
      </p:sp>
      <p:sp>
        <p:nvSpPr>
          <p:cNvPr id="735252" name="Text Box 24"/>
          <p:cNvSpPr txBox="1">
            <a:spLocks noChangeArrowheads="1"/>
          </p:cNvSpPr>
          <p:nvPr/>
        </p:nvSpPr>
        <p:spPr bwMode="auto">
          <a:xfrm rot="-377118">
            <a:off x="6326016" y="1589434"/>
            <a:ext cx="1194288" cy="579438"/>
          </a:xfrm>
          <a:prstGeom prst="rect">
            <a:avLst/>
          </a:prstGeom>
          <a:noFill/>
          <a:ln w="12700" cap="sq">
            <a:noFill/>
            <a:miter lim="800000"/>
            <a:headEnd type="none" w="sm" len="sm"/>
            <a:tailEnd type="none" w="sm" len="sm"/>
          </a:ln>
        </p:spPr>
        <p:txBody>
          <a:bodyPr>
            <a:spAutoFit/>
          </a:bodyPr>
          <a:lstStyle/>
          <a:p>
            <a:pPr eaLnBrk="0" hangingPunct="0">
              <a:spcBef>
                <a:spcPct val="50000"/>
              </a:spcBef>
              <a:defRPr/>
            </a:pPr>
            <a:r>
              <a:rPr lang="en-GB" sz="3200" b="1" dirty="0">
                <a:solidFill>
                  <a:srgbClr val="004586"/>
                </a:solidFill>
                <a:effectLst>
                  <a:outerShdw blurRad="38100" dist="38100" dir="2700000" algn="tl">
                    <a:srgbClr val="C0C0C0"/>
                  </a:outerShdw>
                </a:effectLst>
                <a:cs typeface="Times New Roman" pitchFamily="18" charset="0"/>
              </a:rPr>
              <a:t>↑</a:t>
            </a:r>
            <a:r>
              <a:rPr lang="en-GB" sz="2400" b="1" dirty="0">
                <a:solidFill>
                  <a:srgbClr val="004586"/>
                </a:solidFill>
                <a:cs typeface="Times New Roman" pitchFamily="18" charset="0"/>
              </a:rPr>
              <a:t>PTH</a:t>
            </a:r>
          </a:p>
        </p:txBody>
      </p:sp>
      <p:sp>
        <p:nvSpPr>
          <p:cNvPr id="735253" name="Text Box 5"/>
          <p:cNvSpPr txBox="1">
            <a:spLocks noChangeArrowheads="1"/>
          </p:cNvSpPr>
          <p:nvPr/>
        </p:nvSpPr>
        <p:spPr bwMode="auto">
          <a:xfrm>
            <a:off x="7250674" y="3175350"/>
            <a:ext cx="1491762" cy="592137"/>
          </a:xfrm>
          <a:prstGeom prst="rect">
            <a:avLst/>
          </a:prstGeom>
          <a:solidFill>
            <a:srgbClr val="CDD7EB"/>
          </a:solidFill>
          <a:ln>
            <a:headEnd type="none" w="sm" len="sm"/>
            <a:tailEnd type="none" w="sm" len="sm"/>
          </a:ln>
          <a:effectLst>
            <a:outerShdw blurRad="40000" dist="20000" dir="5400000" rotWithShape="0">
              <a:srgbClr val="004586">
                <a:alpha val="38000"/>
              </a:srgbClr>
            </a:outerShdw>
          </a:effectLst>
        </p:spPr>
        <p:style>
          <a:lnRef idx="1">
            <a:schemeClr val="accent1"/>
          </a:lnRef>
          <a:fillRef idx="2">
            <a:schemeClr val="accent1"/>
          </a:fillRef>
          <a:effectRef idx="1">
            <a:schemeClr val="accent1"/>
          </a:effectRef>
          <a:fontRef idx="minor">
            <a:schemeClr val="dk1"/>
          </a:fontRef>
        </p:style>
        <p:txBody>
          <a:bodyPr>
            <a:spAutoFit/>
          </a:bodyPr>
          <a:lstStyle/>
          <a:p>
            <a:pPr algn="ctr" eaLnBrk="0" hangingPunct="0">
              <a:spcBef>
                <a:spcPct val="50000"/>
              </a:spcBef>
              <a:defRPr/>
            </a:pPr>
            <a:r>
              <a:rPr lang="en-GB" sz="3200" b="1" dirty="0">
                <a:solidFill>
                  <a:schemeClr val="accent1"/>
                </a:solidFill>
                <a:effectLst>
                  <a:outerShdw blurRad="38100" dist="38100" dir="2700000" algn="tl">
                    <a:srgbClr val="FFFFFF"/>
                  </a:outerShdw>
                </a:effectLst>
                <a:cs typeface="Times New Roman" pitchFamily="18" charset="0"/>
              </a:rPr>
              <a:t>↓</a:t>
            </a:r>
            <a:r>
              <a:rPr lang="en-GB" sz="2400" b="1" dirty="0">
                <a:solidFill>
                  <a:schemeClr val="accent1"/>
                </a:solidFill>
                <a:cs typeface="Times New Roman" pitchFamily="18" charset="0"/>
              </a:rPr>
              <a:t> DMO</a:t>
            </a:r>
          </a:p>
        </p:txBody>
      </p:sp>
      <p:sp>
        <p:nvSpPr>
          <p:cNvPr id="735256" name="Text Box 27"/>
          <p:cNvSpPr txBox="1">
            <a:spLocks noChangeArrowheads="1"/>
          </p:cNvSpPr>
          <p:nvPr/>
        </p:nvSpPr>
        <p:spPr bwMode="auto">
          <a:xfrm rot="2880385">
            <a:off x="5991544" y="2957573"/>
            <a:ext cx="1590675" cy="584776"/>
          </a:xfrm>
          <a:prstGeom prst="rect">
            <a:avLst/>
          </a:prstGeom>
          <a:noFill/>
          <a:ln w="12700" cap="sq">
            <a:noFill/>
            <a:miter lim="800000"/>
            <a:headEnd type="none" w="sm" len="sm"/>
            <a:tailEnd type="none" w="sm" len="sm"/>
          </a:ln>
        </p:spPr>
        <p:txBody>
          <a:bodyPr>
            <a:spAutoFit/>
          </a:bodyPr>
          <a:lstStyle/>
          <a:p>
            <a:pPr eaLnBrk="0" hangingPunct="0">
              <a:spcBef>
                <a:spcPct val="50000"/>
              </a:spcBef>
              <a:defRPr/>
            </a:pPr>
            <a:r>
              <a:rPr lang="en-GB" sz="3200" b="1" dirty="0">
                <a:solidFill>
                  <a:srgbClr val="004586"/>
                </a:solidFill>
                <a:effectLst>
                  <a:outerShdw blurRad="38100" dist="38100" dir="2700000" algn="tl">
                    <a:srgbClr val="C0C0C0"/>
                  </a:outerShdw>
                </a:effectLst>
                <a:cs typeface="Times New Roman" pitchFamily="18" charset="0"/>
              </a:rPr>
              <a:t>↓</a:t>
            </a:r>
            <a:r>
              <a:rPr lang="en-GB" sz="2400" b="1" dirty="0">
                <a:solidFill>
                  <a:srgbClr val="004586"/>
                </a:solidFill>
                <a:cs typeface="Times New Roman" pitchFamily="18" charset="0"/>
              </a:rPr>
              <a:t>Miner</a:t>
            </a:r>
            <a:r>
              <a:rPr lang="en-GB" sz="2400" dirty="0">
                <a:solidFill>
                  <a:srgbClr val="004586"/>
                </a:solidFill>
                <a:cs typeface="Times New Roman" pitchFamily="18" charset="0"/>
              </a:rPr>
              <a:t>.</a:t>
            </a:r>
          </a:p>
        </p:txBody>
      </p:sp>
      <p:sp>
        <p:nvSpPr>
          <p:cNvPr id="735257" name="Text Box 6"/>
          <p:cNvSpPr txBox="1">
            <a:spLocks noChangeArrowheads="1"/>
          </p:cNvSpPr>
          <p:nvPr/>
        </p:nvSpPr>
        <p:spPr bwMode="auto">
          <a:xfrm>
            <a:off x="7763515" y="4253641"/>
            <a:ext cx="3432024" cy="584775"/>
          </a:xfrm>
          <a:prstGeom prst="rect">
            <a:avLst/>
          </a:prstGeom>
          <a:solidFill>
            <a:srgbClr val="E8ECF5"/>
          </a:solidFill>
          <a:ln>
            <a:headEnd type="none" w="sm" len="sm"/>
            <a:tailEnd type="none" w="sm" len="sm"/>
          </a:ln>
        </p:spPr>
        <p:style>
          <a:lnRef idx="2">
            <a:schemeClr val="accent1"/>
          </a:lnRef>
          <a:fillRef idx="1">
            <a:schemeClr val="lt1"/>
          </a:fillRef>
          <a:effectRef idx="0">
            <a:schemeClr val="accent1"/>
          </a:effectRef>
          <a:fontRef idx="minor">
            <a:schemeClr val="dk1"/>
          </a:fontRef>
        </p:style>
        <p:txBody>
          <a:bodyPr wrap="square">
            <a:spAutoFit/>
          </a:bodyPr>
          <a:lstStyle/>
          <a:p>
            <a:pPr algn="ctr" eaLnBrk="0" hangingPunct="0">
              <a:spcBef>
                <a:spcPct val="50000"/>
              </a:spcBef>
              <a:defRPr/>
            </a:pPr>
            <a:r>
              <a:rPr lang="en-GB" sz="3200" b="1" dirty="0">
                <a:solidFill>
                  <a:schemeClr val="accent1"/>
                </a:solidFill>
                <a:effectLst>
                  <a:outerShdw blurRad="38100" dist="38100" dir="2700000" algn="tl">
                    <a:srgbClr val="FFFFFF"/>
                  </a:outerShdw>
                </a:effectLst>
                <a:cs typeface="Times New Roman" pitchFamily="18" charset="0"/>
              </a:rPr>
              <a:t>↓</a:t>
            </a:r>
            <a:r>
              <a:rPr lang="en-GB" sz="2400" b="1" dirty="0">
                <a:solidFill>
                  <a:schemeClr val="accent1"/>
                </a:solidFill>
                <a:cs typeface="Times New Roman" pitchFamily="18" charset="0"/>
              </a:rPr>
              <a:t> Resistencia </a:t>
            </a:r>
            <a:r>
              <a:rPr lang="en-GB" sz="2400" b="1" dirty="0" err="1">
                <a:solidFill>
                  <a:schemeClr val="accent1"/>
                </a:solidFill>
                <a:cs typeface="Times New Roman" pitchFamily="18" charset="0"/>
              </a:rPr>
              <a:t>ó</a:t>
            </a:r>
            <a:r>
              <a:rPr lang="en-GB" sz="2400" b="1" dirty="0" err="1" smtClean="0">
                <a:solidFill>
                  <a:schemeClr val="accent1"/>
                </a:solidFill>
                <a:cs typeface="Times New Roman" pitchFamily="18" charset="0"/>
              </a:rPr>
              <a:t>sea</a:t>
            </a:r>
            <a:endParaRPr lang="en-GB" sz="2400" b="1" dirty="0">
              <a:solidFill>
                <a:schemeClr val="accent1"/>
              </a:solidFill>
              <a:cs typeface="Times New Roman" pitchFamily="18" charset="0"/>
            </a:endParaRPr>
          </a:p>
        </p:txBody>
      </p:sp>
      <p:cxnSp>
        <p:nvCxnSpPr>
          <p:cNvPr id="40973" name="AutoShape 31"/>
          <p:cNvCxnSpPr>
            <a:cxnSpLocks noChangeShapeType="1"/>
            <a:stCxn id="735236" idx="2"/>
            <a:endCxn id="735238" idx="0"/>
          </p:cNvCxnSpPr>
          <p:nvPr/>
        </p:nvCxnSpPr>
        <p:spPr bwMode="auto">
          <a:xfrm rot="16200000" flipH="1">
            <a:off x="3807793" y="867039"/>
            <a:ext cx="498152" cy="1765788"/>
          </a:xfrm>
          <a:prstGeom prst="bentConnector3">
            <a:avLst>
              <a:gd name="adj1" fmla="val 50000"/>
            </a:avLst>
          </a:prstGeom>
          <a:noFill/>
          <a:ln w="9525">
            <a:solidFill>
              <a:srgbClr val="004586"/>
            </a:solidFill>
            <a:miter lim="800000"/>
            <a:headEnd/>
            <a:tailEnd type="triangle" w="lg" len="lg"/>
          </a:ln>
          <a:extLst>
            <a:ext uri="{909E8E84-426E-40dd-AFC4-6F175D3DCCD1}">
              <a14:hiddenFill xmlns:a14="http://schemas.microsoft.com/office/drawing/2010/main" xmlns="">
                <a:noFill/>
              </a14:hiddenFill>
            </a:ext>
          </a:extLst>
        </p:spPr>
      </p:cxnSp>
      <p:cxnSp>
        <p:nvCxnSpPr>
          <p:cNvPr id="40974" name="AutoShape 32"/>
          <p:cNvCxnSpPr>
            <a:cxnSpLocks noChangeShapeType="1"/>
            <a:stCxn id="735236" idx="2"/>
            <a:endCxn id="735241" idx="0"/>
          </p:cNvCxnSpPr>
          <p:nvPr/>
        </p:nvCxnSpPr>
        <p:spPr bwMode="auto">
          <a:xfrm rot="16200000" flipH="1">
            <a:off x="2257355" y="2417477"/>
            <a:ext cx="1833243" cy="2"/>
          </a:xfrm>
          <a:prstGeom prst="bentConnector3">
            <a:avLst>
              <a:gd name="adj1" fmla="val 50000"/>
            </a:avLst>
          </a:prstGeom>
          <a:noFill/>
          <a:ln w="9525">
            <a:solidFill>
              <a:srgbClr val="004586"/>
            </a:solidFill>
            <a:miter lim="800000"/>
            <a:headEnd/>
            <a:tailEnd type="triangle" w="lg" len="lg"/>
          </a:ln>
          <a:extLst>
            <a:ext uri="{909E8E84-426E-40dd-AFC4-6F175D3DCCD1}">
              <a14:hiddenFill xmlns:a14="http://schemas.microsoft.com/office/drawing/2010/main" xmlns="">
                <a:noFill/>
              </a14:hiddenFill>
            </a:ext>
          </a:extLst>
        </p:spPr>
      </p:cxnSp>
      <p:cxnSp>
        <p:nvCxnSpPr>
          <p:cNvPr id="40975" name="AutoShape 36"/>
          <p:cNvCxnSpPr>
            <a:cxnSpLocks noChangeShapeType="1"/>
            <a:stCxn id="735238" idx="3"/>
            <a:endCxn id="735253" idx="1"/>
          </p:cNvCxnSpPr>
          <p:nvPr/>
        </p:nvCxnSpPr>
        <p:spPr bwMode="auto">
          <a:xfrm>
            <a:off x="6284986" y="2295874"/>
            <a:ext cx="965688" cy="1176337"/>
          </a:xfrm>
          <a:prstGeom prst="straightConnector1">
            <a:avLst/>
          </a:prstGeom>
          <a:noFill/>
          <a:ln w="9525">
            <a:solidFill>
              <a:srgbClr val="004586"/>
            </a:solidFill>
            <a:round/>
            <a:headEnd/>
            <a:tailEnd type="triangle" w="lg" len="lg"/>
          </a:ln>
          <a:extLst>
            <a:ext uri="{909E8E84-426E-40dd-AFC4-6F175D3DCCD1}">
              <a14:hiddenFill xmlns:a14="http://schemas.microsoft.com/office/drawing/2010/main" xmlns="">
                <a:noFill/>
              </a14:hiddenFill>
            </a:ext>
          </a:extLst>
        </p:spPr>
      </p:cxnSp>
      <p:cxnSp>
        <p:nvCxnSpPr>
          <p:cNvPr id="40976" name="AutoShape 39"/>
          <p:cNvCxnSpPr>
            <a:cxnSpLocks noChangeShapeType="1"/>
            <a:stCxn id="735238" idx="3"/>
            <a:endCxn id="735249" idx="1"/>
          </p:cNvCxnSpPr>
          <p:nvPr/>
        </p:nvCxnSpPr>
        <p:spPr bwMode="auto">
          <a:xfrm flipV="1">
            <a:off x="6284986" y="2088023"/>
            <a:ext cx="1798761" cy="207055"/>
          </a:xfrm>
          <a:prstGeom prst="straightConnector1">
            <a:avLst/>
          </a:prstGeom>
          <a:noFill/>
          <a:ln w="9525">
            <a:solidFill>
              <a:srgbClr val="004586"/>
            </a:solidFill>
            <a:round/>
            <a:headEnd/>
            <a:tailEnd type="triangle" w="lg" len="lg"/>
          </a:ln>
          <a:extLst>
            <a:ext uri="{909E8E84-426E-40dd-AFC4-6F175D3DCCD1}">
              <a14:hiddenFill xmlns:a14="http://schemas.microsoft.com/office/drawing/2010/main" xmlns="">
                <a:noFill/>
              </a14:hiddenFill>
            </a:ext>
          </a:extLst>
        </p:spPr>
      </p:cxnSp>
      <p:cxnSp>
        <p:nvCxnSpPr>
          <p:cNvPr id="40977" name="AutoShape 40"/>
          <p:cNvCxnSpPr>
            <a:cxnSpLocks noChangeShapeType="1"/>
            <a:stCxn id="735249" idx="2"/>
            <a:endCxn id="735253" idx="0"/>
          </p:cNvCxnSpPr>
          <p:nvPr/>
        </p:nvCxnSpPr>
        <p:spPr bwMode="auto">
          <a:xfrm rot="5400000">
            <a:off x="8342412" y="2038235"/>
            <a:ext cx="791259" cy="1482971"/>
          </a:xfrm>
          <a:prstGeom prst="bentConnector3">
            <a:avLst>
              <a:gd name="adj1" fmla="val 50000"/>
            </a:avLst>
          </a:prstGeom>
          <a:noFill/>
          <a:ln w="9525">
            <a:solidFill>
              <a:srgbClr val="004586"/>
            </a:solidFill>
            <a:miter lim="800000"/>
            <a:headEnd/>
            <a:tailEnd type="triangle" w="lg" len="lg"/>
          </a:ln>
          <a:extLst>
            <a:ext uri="{909E8E84-426E-40dd-AFC4-6F175D3DCCD1}">
              <a14:hiddenFill xmlns:a14="http://schemas.microsoft.com/office/drawing/2010/main" xmlns="">
                <a:noFill/>
              </a14:hiddenFill>
            </a:ext>
          </a:extLst>
        </p:spPr>
      </p:cxnSp>
      <p:cxnSp>
        <p:nvCxnSpPr>
          <p:cNvPr id="40978" name="AutoShape 42"/>
          <p:cNvCxnSpPr>
            <a:cxnSpLocks noChangeShapeType="1"/>
            <a:stCxn id="735253" idx="2"/>
            <a:endCxn id="735257" idx="0"/>
          </p:cNvCxnSpPr>
          <p:nvPr/>
        </p:nvCxnSpPr>
        <p:spPr bwMode="auto">
          <a:xfrm rot="16200000" flipH="1">
            <a:off x="8494964" y="3269078"/>
            <a:ext cx="486154" cy="1482972"/>
          </a:xfrm>
          <a:prstGeom prst="bentConnector3">
            <a:avLst>
              <a:gd name="adj1" fmla="val 50000"/>
            </a:avLst>
          </a:prstGeom>
          <a:noFill/>
          <a:ln w="9525">
            <a:solidFill>
              <a:srgbClr val="004586"/>
            </a:solidFill>
            <a:miter lim="800000"/>
            <a:headEnd/>
            <a:tailEnd type="triangle" w="lg" len="lg"/>
          </a:ln>
          <a:extLst>
            <a:ext uri="{909E8E84-426E-40dd-AFC4-6F175D3DCCD1}">
              <a14:hiddenFill xmlns:a14="http://schemas.microsoft.com/office/drawing/2010/main" xmlns="">
                <a:noFill/>
              </a14:hiddenFill>
            </a:ext>
          </a:extLst>
        </p:spPr>
      </p:cxnSp>
      <p:cxnSp>
        <p:nvCxnSpPr>
          <p:cNvPr id="40979" name="AutoShape 43"/>
          <p:cNvCxnSpPr>
            <a:cxnSpLocks noChangeShapeType="1"/>
            <a:stCxn id="735249" idx="2"/>
            <a:endCxn id="735257" idx="0"/>
          </p:cNvCxnSpPr>
          <p:nvPr/>
        </p:nvCxnSpPr>
        <p:spPr bwMode="auto">
          <a:xfrm>
            <a:off x="9479526" y="2384091"/>
            <a:ext cx="1" cy="1869550"/>
          </a:xfrm>
          <a:prstGeom prst="straightConnector1">
            <a:avLst/>
          </a:prstGeom>
          <a:noFill/>
          <a:ln w="9525">
            <a:solidFill>
              <a:srgbClr val="004586"/>
            </a:solidFill>
            <a:round/>
            <a:headEnd/>
            <a:tailEnd type="triangle" w="lg" len="lg"/>
          </a:ln>
          <a:extLst>
            <a:ext uri="{909E8E84-426E-40dd-AFC4-6F175D3DCCD1}">
              <a14:hiddenFill xmlns:a14="http://schemas.microsoft.com/office/drawing/2010/main" xmlns="">
                <a:noFill/>
              </a14:hiddenFill>
            </a:ext>
          </a:extLst>
        </p:spPr>
      </p:cxnSp>
      <p:cxnSp>
        <p:nvCxnSpPr>
          <p:cNvPr id="40980" name="AutoShape 44"/>
          <p:cNvCxnSpPr>
            <a:cxnSpLocks noChangeShapeType="1"/>
            <a:stCxn id="735241" idx="2"/>
            <a:endCxn id="735243" idx="1"/>
          </p:cNvCxnSpPr>
          <p:nvPr/>
        </p:nvCxnSpPr>
        <p:spPr bwMode="auto">
          <a:xfrm rot="16200000" flipH="1">
            <a:off x="3301769" y="3798442"/>
            <a:ext cx="696913" cy="952500"/>
          </a:xfrm>
          <a:prstGeom prst="bentConnector2">
            <a:avLst/>
          </a:prstGeom>
          <a:noFill/>
          <a:ln w="9525">
            <a:solidFill>
              <a:srgbClr val="004586"/>
            </a:solidFill>
            <a:miter lim="800000"/>
            <a:headEnd/>
            <a:tailEnd type="triangle" w="lg" len="lg"/>
          </a:ln>
          <a:extLst>
            <a:ext uri="{909E8E84-426E-40dd-AFC4-6F175D3DCCD1}">
              <a14:hiddenFill xmlns:a14="http://schemas.microsoft.com/office/drawing/2010/main" xmlns="">
                <a:noFill/>
              </a14:hiddenFill>
            </a:ext>
          </a:extLst>
        </p:spPr>
      </p:cxnSp>
      <p:cxnSp>
        <p:nvCxnSpPr>
          <p:cNvPr id="40981" name="AutoShape 45"/>
          <p:cNvCxnSpPr>
            <a:cxnSpLocks noChangeShapeType="1"/>
            <a:stCxn id="735243" idx="2"/>
            <a:endCxn id="735246" idx="1"/>
          </p:cNvCxnSpPr>
          <p:nvPr/>
        </p:nvCxnSpPr>
        <p:spPr bwMode="auto">
          <a:xfrm rot="16200000" flipH="1">
            <a:off x="5043072" y="4897175"/>
            <a:ext cx="723900" cy="766396"/>
          </a:xfrm>
          <a:prstGeom prst="bentConnector2">
            <a:avLst/>
          </a:prstGeom>
          <a:noFill/>
          <a:ln w="9525">
            <a:solidFill>
              <a:srgbClr val="004586"/>
            </a:solidFill>
            <a:miter lim="800000"/>
            <a:headEnd/>
            <a:tailEnd type="triangle" w="lg" len="lg"/>
          </a:ln>
          <a:extLst>
            <a:ext uri="{909E8E84-426E-40dd-AFC4-6F175D3DCCD1}">
              <a14:hiddenFill xmlns:a14="http://schemas.microsoft.com/office/drawing/2010/main" xmlns="">
                <a:noFill/>
              </a14:hiddenFill>
            </a:ext>
          </a:extLst>
        </p:spPr>
      </p:cxnSp>
      <p:cxnSp>
        <p:nvCxnSpPr>
          <p:cNvPr id="40982" name="AutoShape 46"/>
          <p:cNvCxnSpPr>
            <a:cxnSpLocks noChangeShapeType="1"/>
            <a:stCxn id="735257" idx="2"/>
            <a:endCxn id="735246" idx="3"/>
          </p:cNvCxnSpPr>
          <p:nvPr/>
        </p:nvCxnSpPr>
        <p:spPr bwMode="auto">
          <a:xfrm rot="5400000">
            <a:off x="8276740" y="4439535"/>
            <a:ext cx="803906" cy="1601668"/>
          </a:xfrm>
          <a:prstGeom prst="bentConnector2">
            <a:avLst/>
          </a:prstGeom>
          <a:noFill/>
          <a:ln w="9525">
            <a:solidFill>
              <a:srgbClr val="004586"/>
            </a:solidFill>
            <a:miter lim="800000"/>
            <a:headEnd/>
            <a:tailEnd type="triangle" w="lg" len="lg"/>
          </a:ln>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val="556535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0722"/>
                                        </p:tgtEl>
                                        <p:attrNameLst>
                                          <p:attrName>style.visibility</p:attrName>
                                        </p:attrNameLst>
                                      </p:cBhvr>
                                      <p:to>
                                        <p:strVal val="visible"/>
                                      </p:to>
                                    </p:set>
                                    <p:anim calcmode="lin" valueType="num">
                                      <p:cBhvr>
                                        <p:cTn id="7" dur="1000" fill="hold"/>
                                        <p:tgtEl>
                                          <p:spTgt spid="30722"/>
                                        </p:tgtEl>
                                        <p:attrNameLst>
                                          <p:attrName>ppt_x</p:attrName>
                                        </p:attrNameLst>
                                      </p:cBhvr>
                                      <p:tavLst>
                                        <p:tav tm="0">
                                          <p:val>
                                            <p:strVal val="#ppt_x-.2"/>
                                          </p:val>
                                        </p:tav>
                                        <p:tav tm="100000">
                                          <p:val>
                                            <p:strVal val="#ppt_x"/>
                                          </p:val>
                                        </p:tav>
                                      </p:tavLst>
                                    </p:anim>
                                    <p:anim calcmode="lin" valueType="num">
                                      <p:cBhvr>
                                        <p:cTn id="8" dur="1000" fill="hold"/>
                                        <p:tgtEl>
                                          <p:spTgt spid="30722"/>
                                        </p:tgtEl>
                                        <p:attrNameLst>
                                          <p:attrName>ppt_y</p:attrName>
                                        </p:attrNameLst>
                                      </p:cBhvr>
                                      <p:tavLst>
                                        <p:tav tm="0">
                                          <p:val>
                                            <p:strVal val="#ppt_y"/>
                                          </p:val>
                                        </p:tav>
                                        <p:tav tm="100000">
                                          <p:val>
                                            <p:strVal val="#ppt_y"/>
                                          </p:val>
                                        </p:tav>
                                      </p:tavLst>
                                    </p:anim>
                                    <p:animEffect transition="in" filter="wipe(right)" prLst="gradientSize: 0.1">
                                      <p:cBhvr>
                                        <p:cTn id="9" dur="1000"/>
                                        <p:tgtEl>
                                          <p:spTgt spid="30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13"/>
          <p:cNvSpPr txBox="1">
            <a:spLocks noChangeArrowheads="1"/>
          </p:cNvSpPr>
          <p:nvPr/>
        </p:nvSpPr>
        <p:spPr bwMode="auto">
          <a:xfrm>
            <a:off x="609600" y="5385272"/>
            <a:ext cx="92362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30000"/>
              </a:spcBef>
            </a:pPr>
            <a:r>
              <a:rPr lang="en-US" sz="1000" dirty="0">
                <a:solidFill>
                  <a:srgbClr val="004586"/>
                </a:solidFill>
                <a:latin typeface="+mj-lt"/>
              </a:rPr>
              <a:t>BMD=bone mineral density; SD=standard deviation.</a:t>
            </a:r>
          </a:p>
          <a:p>
            <a:pPr eaLnBrk="1" hangingPunct="1">
              <a:spcBef>
                <a:spcPct val="30000"/>
              </a:spcBef>
            </a:pPr>
            <a:r>
              <a:rPr lang="en-US" sz="1000" baseline="30000" dirty="0" err="1">
                <a:solidFill>
                  <a:srgbClr val="004586"/>
                </a:solidFill>
                <a:latin typeface="+mj-lt"/>
              </a:rPr>
              <a:t>a</a:t>
            </a:r>
            <a:r>
              <a:rPr lang="en-US" sz="1000" dirty="0" err="1">
                <a:solidFill>
                  <a:srgbClr val="004586"/>
                </a:solidFill>
                <a:latin typeface="+mj-lt"/>
              </a:rPr>
              <a:t>Adjusted</a:t>
            </a:r>
            <a:r>
              <a:rPr lang="en-US" sz="1000" dirty="0">
                <a:solidFill>
                  <a:srgbClr val="004586"/>
                </a:solidFill>
                <a:latin typeface="+mj-lt"/>
              </a:rPr>
              <a:t> for factors unrelated to vitamin D status (age, type of treatment, calcium intake, and baseline BMD); </a:t>
            </a:r>
            <a:r>
              <a:rPr lang="en-US" sz="1000" baseline="30000" dirty="0" err="1">
                <a:solidFill>
                  <a:srgbClr val="004586"/>
                </a:solidFill>
                <a:latin typeface="+mj-lt"/>
              </a:rPr>
              <a:t>b</a:t>
            </a:r>
            <a:r>
              <a:rPr lang="en-US" sz="1000" i="1" dirty="0" err="1">
                <a:solidFill>
                  <a:srgbClr val="004586"/>
                </a:solidFill>
                <a:latin typeface="+mj-lt"/>
              </a:rPr>
              <a:t>P</a:t>
            </a:r>
            <a:r>
              <a:rPr lang="en-US" sz="1000" dirty="0">
                <a:solidFill>
                  <a:srgbClr val="004586"/>
                </a:solidFill>
                <a:latin typeface="+mj-lt"/>
              </a:rPr>
              <a:t>=0.002 </a:t>
            </a:r>
            <a:r>
              <a:rPr lang="en-US" sz="1000" dirty="0" err="1">
                <a:solidFill>
                  <a:srgbClr val="004586"/>
                </a:solidFill>
                <a:latin typeface="+mj-lt"/>
              </a:rPr>
              <a:t>vs</a:t>
            </a:r>
            <a:r>
              <a:rPr lang="en-US" sz="1000" dirty="0">
                <a:solidFill>
                  <a:srgbClr val="004586"/>
                </a:solidFill>
                <a:latin typeface="+mj-lt"/>
              </a:rPr>
              <a:t> vitamin D deficient group; </a:t>
            </a:r>
            <a:r>
              <a:rPr lang="en-US" sz="1000" baseline="30000" dirty="0" err="1">
                <a:solidFill>
                  <a:srgbClr val="004586"/>
                </a:solidFill>
                <a:latin typeface="+mj-lt"/>
              </a:rPr>
              <a:t>c</a:t>
            </a:r>
            <a:r>
              <a:rPr lang="en-US" sz="1000" i="1" dirty="0" err="1">
                <a:solidFill>
                  <a:srgbClr val="004586"/>
                </a:solidFill>
                <a:latin typeface="+mj-lt"/>
              </a:rPr>
              <a:t>P</a:t>
            </a:r>
            <a:r>
              <a:rPr lang="en-US" sz="1000" dirty="0">
                <a:solidFill>
                  <a:srgbClr val="004586"/>
                </a:solidFill>
                <a:latin typeface="+mj-lt"/>
              </a:rPr>
              <a:t>&lt;0.05 </a:t>
            </a:r>
            <a:r>
              <a:rPr lang="en-US" sz="1000" dirty="0" err="1">
                <a:solidFill>
                  <a:srgbClr val="004586"/>
                </a:solidFill>
                <a:latin typeface="+mj-lt"/>
              </a:rPr>
              <a:t>vs</a:t>
            </a:r>
            <a:r>
              <a:rPr lang="en-US" sz="1000" dirty="0">
                <a:solidFill>
                  <a:srgbClr val="004586"/>
                </a:solidFill>
                <a:latin typeface="+mj-lt"/>
              </a:rPr>
              <a:t> vitamin D deficient group.</a:t>
            </a:r>
          </a:p>
          <a:p>
            <a:pPr eaLnBrk="1" hangingPunct="1">
              <a:spcBef>
                <a:spcPct val="30000"/>
              </a:spcBef>
            </a:pPr>
            <a:r>
              <a:rPr lang="en-US" sz="1000" b="1" dirty="0">
                <a:solidFill>
                  <a:srgbClr val="004586"/>
                </a:solidFill>
                <a:latin typeface="+mj-lt"/>
              </a:rPr>
              <a:t>1</a:t>
            </a:r>
            <a:r>
              <a:rPr lang="en-US" sz="1000" dirty="0">
                <a:solidFill>
                  <a:srgbClr val="004586"/>
                </a:solidFill>
                <a:latin typeface="+mj-lt"/>
              </a:rPr>
              <a:t>.</a:t>
            </a:r>
          </a:p>
        </p:txBody>
      </p:sp>
      <p:sp>
        <p:nvSpPr>
          <p:cNvPr id="59395" name="Rectangle 5"/>
          <p:cNvSpPr>
            <a:spLocks noChangeArrowheads="1"/>
          </p:cNvSpPr>
          <p:nvPr/>
        </p:nvSpPr>
        <p:spPr bwMode="auto">
          <a:xfrm rot="-5400000">
            <a:off x="1028701" y="3240634"/>
            <a:ext cx="2397125"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r>
              <a:rPr lang="en-US" sz="1600" b="1" dirty="0">
                <a:solidFill>
                  <a:srgbClr val="004586"/>
                </a:solidFill>
              </a:rPr>
              <a:t>Annualized </a:t>
            </a:r>
            <a:r>
              <a:rPr lang="en-US" sz="1600" b="1" dirty="0" err="1">
                <a:solidFill>
                  <a:srgbClr val="004586"/>
                </a:solidFill>
              </a:rPr>
              <a:t>Adjusted</a:t>
            </a:r>
            <a:r>
              <a:rPr lang="en-US" sz="1600" b="1" baseline="30000" dirty="0" err="1">
                <a:solidFill>
                  <a:srgbClr val="004586"/>
                </a:solidFill>
              </a:rPr>
              <a:t>a</a:t>
            </a:r>
            <a:r>
              <a:rPr lang="en-US" sz="1600" b="1" dirty="0">
                <a:solidFill>
                  <a:srgbClr val="004586"/>
                </a:solidFill>
              </a:rPr>
              <a:t> </a:t>
            </a:r>
          </a:p>
          <a:p>
            <a:r>
              <a:rPr lang="en-US" sz="1600" b="1" dirty="0">
                <a:solidFill>
                  <a:srgbClr val="004586"/>
                </a:solidFill>
              </a:rPr>
              <a:t>Change in BMD, %</a:t>
            </a:r>
          </a:p>
        </p:txBody>
      </p:sp>
      <p:sp>
        <p:nvSpPr>
          <p:cNvPr id="59396" name="Rectangle 6"/>
          <p:cNvSpPr>
            <a:spLocks noChangeArrowheads="1"/>
          </p:cNvSpPr>
          <p:nvPr/>
        </p:nvSpPr>
        <p:spPr bwMode="auto">
          <a:xfrm>
            <a:off x="2692235" y="4561433"/>
            <a:ext cx="181140"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r"/>
            <a:r>
              <a:rPr lang="en-US" sz="1400" dirty="0">
                <a:solidFill>
                  <a:srgbClr val="000000"/>
                </a:solidFill>
              </a:rPr>
              <a:t>–1</a:t>
            </a:r>
          </a:p>
        </p:txBody>
      </p:sp>
      <p:sp>
        <p:nvSpPr>
          <p:cNvPr id="59397" name="Rectangle 10"/>
          <p:cNvSpPr>
            <a:spLocks noChangeArrowheads="1"/>
          </p:cNvSpPr>
          <p:nvPr/>
        </p:nvSpPr>
        <p:spPr bwMode="auto">
          <a:xfrm>
            <a:off x="2782003" y="3348583"/>
            <a:ext cx="9137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r"/>
            <a:r>
              <a:rPr lang="en-US" sz="1400">
                <a:solidFill>
                  <a:srgbClr val="000000"/>
                </a:solidFill>
              </a:rPr>
              <a:t>1</a:t>
            </a:r>
          </a:p>
        </p:txBody>
      </p:sp>
      <p:sp>
        <p:nvSpPr>
          <p:cNvPr id="59398" name="Rectangle 12"/>
          <p:cNvSpPr>
            <a:spLocks noChangeArrowheads="1"/>
          </p:cNvSpPr>
          <p:nvPr/>
        </p:nvSpPr>
        <p:spPr bwMode="auto">
          <a:xfrm>
            <a:off x="2782003" y="2135733"/>
            <a:ext cx="9137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r"/>
            <a:r>
              <a:rPr lang="en-US" sz="1400">
                <a:solidFill>
                  <a:srgbClr val="000000"/>
                </a:solidFill>
              </a:rPr>
              <a:t>3</a:t>
            </a:r>
          </a:p>
        </p:txBody>
      </p:sp>
      <p:sp>
        <p:nvSpPr>
          <p:cNvPr id="59399" name="Rectangle 15"/>
          <p:cNvSpPr>
            <a:spLocks noChangeArrowheads="1"/>
          </p:cNvSpPr>
          <p:nvPr/>
        </p:nvSpPr>
        <p:spPr bwMode="auto">
          <a:xfrm>
            <a:off x="2782003" y="3955008"/>
            <a:ext cx="9137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r"/>
            <a:r>
              <a:rPr lang="en-US" sz="1400">
                <a:solidFill>
                  <a:srgbClr val="000000"/>
                </a:solidFill>
              </a:rPr>
              <a:t>0</a:t>
            </a:r>
          </a:p>
        </p:txBody>
      </p:sp>
      <p:sp>
        <p:nvSpPr>
          <p:cNvPr id="59400" name="Rectangle 16"/>
          <p:cNvSpPr>
            <a:spLocks noChangeArrowheads="1"/>
          </p:cNvSpPr>
          <p:nvPr/>
        </p:nvSpPr>
        <p:spPr bwMode="auto">
          <a:xfrm>
            <a:off x="2782003" y="2742158"/>
            <a:ext cx="9137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r"/>
            <a:r>
              <a:rPr lang="en-US" sz="1400">
                <a:solidFill>
                  <a:srgbClr val="000000"/>
                </a:solidFill>
              </a:rPr>
              <a:t>2</a:t>
            </a:r>
          </a:p>
        </p:txBody>
      </p:sp>
      <p:sp>
        <p:nvSpPr>
          <p:cNvPr id="59401" name="Text Box 21"/>
          <p:cNvSpPr txBox="1">
            <a:spLocks noChangeArrowheads="1"/>
          </p:cNvSpPr>
          <p:nvPr/>
        </p:nvSpPr>
        <p:spPr bwMode="auto">
          <a:xfrm>
            <a:off x="4583113" y="2704059"/>
            <a:ext cx="595312"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dirty="0">
                <a:solidFill>
                  <a:srgbClr val="004586"/>
                </a:solidFill>
                <a:latin typeface="Arial" charset="0"/>
              </a:rPr>
              <a:t>1.70</a:t>
            </a:r>
            <a:r>
              <a:rPr lang="en-US" sz="1400" baseline="30000" dirty="0">
                <a:solidFill>
                  <a:srgbClr val="004586"/>
                </a:solidFill>
                <a:latin typeface="Arial" charset="0"/>
              </a:rPr>
              <a:t>c</a:t>
            </a:r>
          </a:p>
        </p:txBody>
      </p:sp>
      <p:sp>
        <p:nvSpPr>
          <p:cNvPr id="37900" name="Rectangle 22"/>
          <p:cNvSpPr>
            <a:spLocks noChangeArrowheads="1"/>
          </p:cNvSpPr>
          <p:nvPr/>
        </p:nvSpPr>
        <p:spPr bwMode="auto">
          <a:xfrm>
            <a:off x="4452938" y="3043783"/>
            <a:ext cx="914400" cy="1033462"/>
          </a:xfrm>
          <a:prstGeom prst="rect">
            <a:avLst/>
          </a:prstGeom>
          <a:solidFill>
            <a:srgbClr val="FFC000"/>
          </a:solidFill>
          <a:ln w="12700">
            <a:noFill/>
            <a:miter lim="800000"/>
            <a:headEnd/>
            <a:tailEnd/>
          </a:ln>
          <a:effectLst>
            <a:outerShdw blurRad="63500" sx="102000" sy="102000" algn="ctr" rotWithShape="0">
              <a:prstClr val="black">
                <a:alpha val="40000"/>
              </a:prstClr>
            </a:outerShdw>
          </a:effectLst>
          <a:scene3d>
            <a:camera prst="orthographicFront"/>
            <a:lightRig rig="threePt" dir="t"/>
          </a:scene3d>
          <a:sp3d>
            <a:bevelT w="165100" prst="coolSlant"/>
          </a:sp3d>
        </p:spPr>
        <p:txBody>
          <a:bodyPr anchor="ctr"/>
          <a:lstStyle/>
          <a:p>
            <a:pPr>
              <a:lnSpc>
                <a:spcPct val="95000"/>
              </a:lnSpc>
              <a:defRPr/>
            </a:pPr>
            <a:endParaRPr lang="es-ES">
              <a:solidFill>
                <a:srgbClr val="000000"/>
              </a:solidFill>
            </a:endParaRPr>
          </a:p>
        </p:txBody>
      </p:sp>
      <p:sp>
        <p:nvSpPr>
          <p:cNvPr id="59405" name="Rectangle 26"/>
          <p:cNvSpPr>
            <a:spLocks noChangeArrowheads="1"/>
          </p:cNvSpPr>
          <p:nvPr/>
        </p:nvSpPr>
        <p:spPr bwMode="auto">
          <a:xfrm>
            <a:off x="3862389" y="4888458"/>
            <a:ext cx="2060575" cy="41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nSpc>
                <a:spcPts val="1600"/>
              </a:lnSpc>
            </a:pPr>
            <a:r>
              <a:rPr lang="en-US" sz="1600" b="1" dirty="0">
                <a:solidFill>
                  <a:srgbClr val="004586"/>
                </a:solidFill>
              </a:rPr>
              <a:t>Vitamin D ≥20 </a:t>
            </a:r>
            <a:r>
              <a:rPr lang="en-US" sz="1600" b="1" dirty="0" err="1">
                <a:solidFill>
                  <a:srgbClr val="004586"/>
                </a:solidFill>
              </a:rPr>
              <a:t>ng</a:t>
            </a:r>
            <a:r>
              <a:rPr lang="en-US" sz="1600" b="1" dirty="0">
                <a:solidFill>
                  <a:srgbClr val="004586"/>
                </a:solidFill>
              </a:rPr>
              <a:t>/mL</a:t>
            </a:r>
          </a:p>
          <a:p>
            <a:pPr>
              <a:lnSpc>
                <a:spcPts val="1600"/>
              </a:lnSpc>
            </a:pPr>
            <a:r>
              <a:rPr lang="en-US" sz="1400" dirty="0">
                <a:solidFill>
                  <a:srgbClr val="004586"/>
                </a:solidFill>
              </a:rPr>
              <a:t>(vitamin D replete, n=1,001)</a:t>
            </a:r>
          </a:p>
        </p:txBody>
      </p:sp>
      <p:sp>
        <p:nvSpPr>
          <p:cNvPr id="59406" name="Text Box 28"/>
          <p:cNvSpPr txBox="1">
            <a:spLocks noChangeArrowheads="1"/>
          </p:cNvSpPr>
          <p:nvPr/>
        </p:nvSpPr>
        <p:spPr bwMode="auto">
          <a:xfrm>
            <a:off x="3717925" y="2432596"/>
            <a:ext cx="585788"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dirty="0">
                <a:solidFill>
                  <a:srgbClr val="004586"/>
                </a:solidFill>
                <a:latin typeface="Arial" charset="0"/>
              </a:rPr>
              <a:t>2.11</a:t>
            </a:r>
            <a:r>
              <a:rPr lang="en-US" sz="1400" baseline="30000" dirty="0">
                <a:solidFill>
                  <a:srgbClr val="004586"/>
                </a:solidFill>
                <a:latin typeface="Arial" charset="0"/>
              </a:rPr>
              <a:t>b</a:t>
            </a:r>
          </a:p>
        </p:txBody>
      </p:sp>
      <p:sp>
        <p:nvSpPr>
          <p:cNvPr id="37905" name="Rectangle 29"/>
          <p:cNvSpPr>
            <a:spLocks noChangeArrowheads="1"/>
          </p:cNvSpPr>
          <p:nvPr/>
        </p:nvSpPr>
        <p:spPr bwMode="auto">
          <a:xfrm>
            <a:off x="3533775" y="2792959"/>
            <a:ext cx="914400" cy="1284287"/>
          </a:xfrm>
          <a:prstGeom prst="rect">
            <a:avLst/>
          </a:prstGeom>
          <a:solidFill>
            <a:srgbClr val="3366FF"/>
          </a:solidFill>
          <a:ln w="9525">
            <a:noFill/>
            <a:miter lim="800000"/>
            <a:headEnd/>
            <a:tailEnd/>
          </a:ln>
          <a:effectLst>
            <a:outerShdw blurRad="63500" sx="102000" sy="102000" algn="ctr" rotWithShape="0">
              <a:prstClr val="black">
                <a:alpha val="40000"/>
              </a:prstClr>
            </a:outerShdw>
          </a:effectLst>
          <a:scene3d>
            <a:camera prst="orthographicFront"/>
            <a:lightRig rig="threePt" dir="t"/>
          </a:scene3d>
          <a:sp3d>
            <a:bevelT w="165100" prst="coolSlant"/>
          </a:sp3d>
        </p:spPr>
        <p:txBody>
          <a:bodyPr wrap="none" anchor="ctr"/>
          <a:lstStyle/>
          <a:p>
            <a:pPr>
              <a:lnSpc>
                <a:spcPct val="95000"/>
              </a:lnSpc>
              <a:defRPr/>
            </a:pPr>
            <a:endParaRPr lang="es-ES">
              <a:solidFill>
                <a:srgbClr val="000000"/>
              </a:solidFill>
            </a:endParaRPr>
          </a:p>
        </p:txBody>
      </p:sp>
      <p:sp>
        <p:nvSpPr>
          <p:cNvPr id="59410" name="Text Box 34"/>
          <p:cNvSpPr txBox="1">
            <a:spLocks noChangeArrowheads="1"/>
          </p:cNvSpPr>
          <p:nvPr/>
        </p:nvSpPr>
        <p:spPr bwMode="auto">
          <a:xfrm>
            <a:off x="5516563" y="3277146"/>
            <a:ext cx="595312"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dirty="0">
                <a:solidFill>
                  <a:srgbClr val="004586"/>
                </a:solidFill>
                <a:latin typeface="Arial" charset="0"/>
              </a:rPr>
              <a:t>0.77</a:t>
            </a:r>
            <a:r>
              <a:rPr lang="en-US" sz="1400" baseline="30000" dirty="0">
                <a:solidFill>
                  <a:srgbClr val="004586"/>
                </a:solidFill>
                <a:latin typeface="Arial" charset="0"/>
              </a:rPr>
              <a:t>c</a:t>
            </a:r>
          </a:p>
        </p:txBody>
      </p:sp>
      <p:sp>
        <p:nvSpPr>
          <p:cNvPr id="37908" name="Rectangle 35"/>
          <p:cNvSpPr>
            <a:spLocks noChangeArrowheads="1"/>
          </p:cNvSpPr>
          <p:nvPr/>
        </p:nvSpPr>
        <p:spPr bwMode="auto">
          <a:xfrm>
            <a:off x="5365750" y="3607345"/>
            <a:ext cx="914400" cy="469900"/>
          </a:xfrm>
          <a:prstGeom prst="rect">
            <a:avLst/>
          </a:prstGeom>
          <a:solidFill>
            <a:srgbClr val="008000"/>
          </a:solidFill>
          <a:ln w="12700">
            <a:noFill/>
            <a:miter lim="800000"/>
            <a:headEnd/>
            <a:tailEnd/>
          </a:ln>
          <a:effectLst>
            <a:outerShdw blurRad="63500" sx="102000" sy="102000" algn="ctr" rotWithShape="0">
              <a:prstClr val="black">
                <a:alpha val="40000"/>
              </a:prstClr>
            </a:outerShdw>
          </a:effectLst>
          <a:scene3d>
            <a:camera prst="orthographicFront"/>
            <a:lightRig rig="threePt" dir="t"/>
          </a:scene3d>
          <a:sp3d>
            <a:bevelT w="165100" prst="coolSlant"/>
          </a:sp3d>
        </p:spPr>
        <p:txBody>
          <a:bodyPr anchor="ctr"/>
          <a:lstStyle/>
          <a:p>
            <a:pPr>
              <a:lnSpc>
                <a:spcPct val="95000"/>
              </a:lnSpc>
              <a:defRPr/>
            </a:pPr>
            <a:endParaRPr lang="es-ES">
              <a:solidFill>
                <a:srgbClr val="000000"/>
              </a:solidFill>
            </a:endParaRPr>
          </a:p>
        </p:txBody>
      </p:sp>
      <p:sp>
        <p:nvSpPr>
          <p:cNvPr id="59414" name="Rectangle 36"/>
          <p:cNvSpPr>
            <a:spLocks noChangeArrowheads="1"/>
          </p:cNvSpPr>
          <p:nvPr/>
        </p:nvSpPr>
        <p:spPr bwMode="auto">
          <a:xfrm flipH="1">
            <a:off x="3081339" y="2250033"/>
            <a:ext cx="1587" cy="2436812"/>
          </a:xfrm>
          <a:prstGeom prst="rect">
            <a:avLst/>
          </a:prstGeom>
          <a:noFill/>
          <a:ln w="1905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nSpc>
                <a:spcPct val="95000"/>
              </a:lnSpc>
            </a:pPr>
            <a:endParaRPr lang="es-ES">
              <a:solidFill>
                <a:srgbClr val="000000"/>
              </a:solidFill>
            </a:endParaRPr>
          </a:p>
        </p:txBody>
      </p:sp>
      <p:sp>
        <p:nvSpPr>
          <p:cNvPr id="59415" name="Line 37"/>
          <p:cNvSpPr>
            <a:spLocks noChangeShapeType="1"/>
          </p:cNvSpPr>
          <p:nvPr/>
        </p:nvSpPr>
        <p:spPr bwMode="auto">
          <a:xfrm>
            <a:off x="2984501" y="4691609"/>
            <a:ext cx="92075" cy="1587"/>
          </a:xfrm>
          <a:prstGeom prst="line">
            <a:avLst/>
          </a:prstGeom>
          <a:noFill/>
          <a:ln w="19050">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59416" name="Line 40"/>
          <p:cNvSpPr>
            <a:spLocks noChangeShapeType="1"/>
          </p:cNvSpPr>
          <p:nvPr/>
        </p:nvSpPr>
        <p:spPr bwMode="auto">
          <a:xfrm>
            <a:off x="2984501" y="4082009"/>
            <a:ext cx="92075" cy="1587"/>
          </a:xfrm>
          <a:prstGeom prst="line">
            <a:avLst/>
          </a:prstGeom>
          <a:noFill/>
          <a:ln w="19050">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59417" name="Freeform 42"/>
          <p:cNvSpPr>
            <a:spLocks/>
          </p:cNvSpPr>
          <p:nvPr/>
        </p:nvSpPr>
        <p:spPr bwMode="auto">
          <a:xfrm>
            <a:off x="2981325" y="2250034"/>
            <a:ext cx="95250" cy="1587"/>
          </a:xfrm>
          <a:custGeom>
            <a:avLst/>
            <a:gdLst>
              <a:gd name="T0" fmla="*/ 0 w 60"/>
              <a:gd name="T1" fmla="*/ 0 h 1"/>
              <a:gd name="T2" fmla="*/ 2147483647 w 60"/>
              <a:gd name="T3" fmla="*/ 0 h 1"/>
              <a:gd name="T4" fmla="*/ 0 60000 65536"/>
              <a:gd name="T5" fmla="*/ 0 60000 65536"/>
              <a:gd name="T6" fmla="*/ 0 w 60"/>
              <a:gd name="T7" fmla="*/ 0 h 1"/>
              <a:gd name="T8" fmla="*/ 60 w 60"/>
              <a:gd name="T9" fmla="*/ 1 h 1"/>
            </a:gdLst>
            <a:ahLst/>
            <a:cxnLst>
              <a:cxn ang="T4">
                <a:pos x="T0" y="T1"/>
              </a:cxn>
              <a:cxn ang="T5">
                <a:pos x="T2" y="T3"/>
              </a:cxn>
            </a:cxnLst>
            <a:rect l="T6" t="T7" r="T8" b="T9"/>
            <a:pathLst>
              <a:path w="60" h="1">
                <a:moveTo>
                  <a:pt x="0" y="0"/>
                </a:moveTo>
                <a:lnTo>
                  <a:pt x="60" y="0"/>
                </a:lnTo>
              </a:path>
            </a:pathLst>
          </a:custGeom>
          <a:solidFill>
            <a:srgbClr val="FFFFFF"/>
          </a:solidFill>
          <a:ln w="19050">
            <a:solidFill>
              <a:srgbClr val="FFFFFF"/>
            </a:solidFill>
            <a:round/>
            <a:headEnd/>
            <a:tailEnd/>
          </a:ln>
        </p:spPr>
        <p:txBody>
          <a:bodyPr/>
          <a:lstStyle/>
          <a:p>
            <a:endParaRPr lang="en-US">
              <a:solidFill>
                <a:srgbClr val="000000"/>
              </a:solidFill>
            </a:endParaRPr>
          </a:p>
        </p:txBody>
      </p:sp>
      <p:sp>
        <p:nvSpPr>
          <p:cNvPr id="59418" name="Line 44"/>
          <p:cNvSpPr>
            <a:spLocks noChangeShapeType="1"/>
          </p:cNvSpPr>
          <p:nvPr/>
        </p:nvSpPr>
        <p:spPr bwMode="auto">
          <a:xfrm>
            <a:off x="2984501" y="2861220"/>
            <a:ext cx="92075" cy="1588"/>
          </a:xfrm>
          <a:prstGeom prst="line">
            <a:avLst/>
          </a:prstGeom>
          <a:noFill/>
          <a:ln w="19050">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59419" name="Line 45"/>
          <p:cNvSpPr>
            <a:spLocks noChangeShapeType="1"/>
          </p:cNvSpPr>
          <p:nvPr/>
        </p:nvSpPr>
        <p:spPr bwMode="auto">
          <a:xfrm>
            <a:off x="2984501" y="3470820"/>
            <a:ext cx="92075" cy="1588"/>
          </a:xfrm>
          <a:prstGeom prst="line">
            <a:avLst/>
          </a:prstGeom>
          <a:noFill/>
          <a:ln w="19050">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59420" name="Rectangle 5"/>
          <p:cNvSpPr>
            <a:spLocks noChangeArrowheads="1"/>
          </p:cNvSpPr>
          <p:nvPr/>
        </p:nvSpPr>
        <p:spPr bwMode="auto">
          <a:xfrm>
            <a:off x="2711625" y="1000571"/>
            <a:ext cx="7119689" cy="823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en-US" i="1" dirty="0">
                <a:solidFill>
                  <a:srgbClr val="004586"/>
                </a:solidFill>
              </a:rPr>
              <a:t>Postmenopausal </a:t>
            </a:r>
            <a:r>
              <a:rPr lang="en-US" i="1" dirty="0" smtClean="0">
                <a:solidFill>
                  <a:srgbClr val="004586"/>
                </a:solidFill>
              </a:rPr>
              <a:t>women </a:t>
            </a:r>
            <a:r>
              <a:rPr lang="en-US" i="1" dirty="0">
                <a:solidFill>
                  <a:srgbClr val="004586"/>
                </a:solidFill>
              </a:rPr>
              <a:t>w</a:t>
            </a:r>
            <a:r>
              <a:rPr lang="en-US" i="1" dirty="0" smtClean="0">
                <a:solidFill>
                  <a:srgbClr val="004586"/>
                </a:solidFill>
              </a:rPr>
              <a:t>ith </a:t>
            </a:r>
            <a:r>
              <a:rPr lang="en-US" i="1" dirty="0">
                <a:solidFill>
                  <a:srgbClr val="004586"/>
                </a:solidFill>
              </a:rPr>
              <a:t>o</a:t>
            </a:r>
            <a:r>
              <a:rPr lang="en-US" i="1" dirty="0" smtClean="0">
                <a:solidFill>
                  <a:srgbClr val="004586"/>
                </a:solidFill>
              </a:rPr>
              <a:t>steoporosis </a:t>
            </a:r>
            <a:r>
              <a:rPr lang="en-US" i="1" dirty="0">
                <a:solidFill>
                  <a:srgbClr val="004586"/>
                </a:solidFill>
              </a:rPr>
              <a:t>or </a:t>
            </a:r>
            <a:r>
              <a:rPr lang="en-US" i="1" dirty="0" smtClean="0">
                <a:solidFill>
                  <a:srgbClr val="004586"/>
                </a:solidFill>
              </a:rPr>
              <a:t>with </a:t>
            </a:r>
            <a:r>
              <a:rPr lang="en-US" i="1" dirty="0">
                <a:solidFill>
                  <a:srgbClr val="004586"/>
                </a:solidFill>
              </a:rPr>
              <a:t>a </a:t>
            </a:r>
            <a:r>
              <a:rPr lang="en-US" i="1" dirty="0" smtClean="0">
                <a:solidFill>
                  <a:srgbClr val="004586"/>
                </a:solidFill>
              </a:rPr>
              <a:t>prior </a:t>
            </a:r>
            <a:r>
              <a:rPr lang="en-US" i="1" dirty="0">
                <a:solidFill>
                  <a:srgbClr val="004586"/>
                </a:solidFill>
              </a:rPr>
              <a:t>h</a:t>
            </a:r>
            <a:r>
              <a:rPr lang="en-US" i="1" dirty="0" smtClean="0">
                <a:solidFill>
                  <a:srgbClr val="004586"/>
                </a:solidFill>
              </a:rPr>
              <a:t>ip </a:t>
            </a:r>
            <a:r>
              <a:rPr lang="en-US" i="1" dirty="0">
                <a:solidFill>
                  <a:srgbClr val="004586"/>
                </a:solidFill>
              </a:rPr>
              <a:t/>
            </a:r>
            <a:br>
              <a:rPr lang="en-US" i="1" dirty="0">
                <a:solidFill>
                  <a:srgbClr val="004586"/>
                </a:solidFill>
              </a:rPr>
            </a:br>
            <a:r>
              <a:rPr lang="en-US" i="1" dirty="0">
                <a:solidFill>
                  <a:srgbClr val="004586"/>
                </a:solidFill>
              </a:rPr>
              <a:t>or </a:t>
            </a:r>
            <a:r>
              <a:rPr lang="en-US" i="1" dirty="0" smtClean="0">
                <a:solidFill>
                  <a:srgbClr val="004586"/>
                </a:solidFill>
              </a:rPr>
              <a:t>vertebral fracture treated </a:t>
            </a:r>
            <a:r>
              <a:rPr lang="en-US" i="1" dirty="0">
                <a:solidFill>
                  <a:srgbClr val="004586"/>
                </a:solidFill>
              </a:rPr>
              <a:t>for 11 to 17 </a:t>
            </a:r>
            <a:r>
              <a:rPr lang="en-US" i="1" dirty="0" smtClean="0">
                <a:solidFill>
                  <a:srgbClr val="004586"/>
                </a:solidFill>
              </a:rPr>
              <a:t>months </a:t>
            </a:r>
            <a:r>
              <a:rPr lang="en-US" i="1" dirty="0">
                <a:solidFill>
                  <a:srgbClr val="004586"/>
                </a:solidFill>
              </a:rPr>
              <a:t>w</a:t>
            </a:r>
            <a:r>
              <a:rPr lang="en-US" i="1" dirty="0" smtClean="0">
                <a:solidFill>
                  <a:srgbClr val="004586"/>
                </a:solidFill>
              </a:rPr>
              <a:t>ith alendronate</a:t>
            </a:r>
            <a:r>
              <a:rPr lang="en-US" i="1" dirty="0">
                <a:solidFill>
                  <a:srgbClr val="004586"/>
                </a:solidFill>
              </a:rPr>
              <a:t>, </a:t>
            </a:r>
            <a:r>
              <a:rPr lang="en-US" i="1" dirty="0" err="1">
                <a:solidFill>
                  <a:srgbClr val="004586"/>
                </a:solidFill>
              </a:rPr>
              <a:t>r</a:t>
            </a:r>
            <a:r>
              <a:rPr lang="en-US" i="1" dirty="0" err="1" smtClean="0">
                <a:solidFill>
                  <a:srgbClr val="004586"/>
                </a:solidFill>
              </a:rPr>
              <a:t>isedronate</a:t>
            </a:r>
            <a:r>
              <a:rPr lang="en-US" i="1" dirty="0">
                <a:solidFill>
                  <a:srgbClr val="004586"/>
                </a:solidFill>
              </a:rPr>
              <a:t>, or </a:t>
            </a:r>
            <a:r>
              <a:rPr lang="en-US" i="1" dirty="0" err="1">
                <a:solidFill>
                  <a:srgbClr val="004586"/>
                </a:solidFill>
              </a:rPr>
              <a:t>r</a:t>
            </a:r>
            <a:r>
              <a:rPr lang="en-US" i="1" dirty="0" err="1" smtClean="0">
                <a:solidFill>
                  <a:srgbClr val="004586"/>
                </a:solidFill>
              </a:rPr>
              <a:t>aloxifene</a:t>
            </a:r>
            <a:endParaRPr lang="en-US" i="1" baseline="30000" dirty="0">
              <a:solidFill>
                <a:srgbClr val="004586"/>
              </a:solidFill>
            </a:endParaRPr>
          </a:p>
        </p:txBody>
      </p:sp>
      <p:grpSp>
        <p:nvGrpSpPr>
          <p:cNvPr id="2" name="Agrupar 1"/>
          <p:cNvGrpSpPr>
            <a:grpSpLocks/>
          </p:cNvGrpSpPr>
          <p:nvPr/>
        </p:nvGrpSpPr>
        <p:grpSpPr bwMode="auto">
          <a:xfrm>
            <a:off x="6640513" y="3447008"/>
            <a:ext cx="2767012" cy="1854200"/>
            <a:chOff x="5116513" y="3859213"/>
            <a:chExt cx="2767012" cy="1853529"/>
          </a:xfrm>
        </p:grpSpPr>
        <p:sp>
          <p:nvSpPr>
            <p:cNvPr id="59428" name="Text Box 18"/>
            <p:cNvSpPr txBox="1">
              <a:spLocks noChangeArrowheads="1"/>
            </p:cNvSpPr>
            <p:nvPr/>
          </p:nvSpPr>
          <p:spPr bwMode="auto">
            <a:xfrm>
              <a:off x="5311427" y="4019550"/>
              <a:ext cx="53409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dirty="0">
                  <a:solidFill>
                    <a:srgbClr val="004586"/>
                  </a:solidFill>
                  <a:latin typeface="Arial" charset="0"/>
                </a:rPr>
                <a:t>0.22</a:t>
              </a:r>
            </a:p>
          </p:txBody>
        </p:sp>
        <p:sp>
          <p:nvSpPr>
            <p:cNvPr id="37898" name="Rectangle 20"/>
            <p:cNvSpPr>
              <a:spLocks noChangeArrowheads="1"/>
            </p:cNvSpPr>
            <p:nvPr/>
          </p:nvSpPr>
          <p:spPr bwMode="auto">
            <a:xfrm>
              <a:off x="5116513" y="4351338"/>
              <a:ext cx="914400" cy="138112"/>
            </a:xfrm>
            <a:prstGeom prst="rect">
              <a:avLst/>
            </a:prstGeom>
            <a:solidFill>
              <a:srgbClr val="3366FF"/>
            </a:solidFill>
            <a:ln w="12700">
              <a:noFill/>
              <a:miter lim="800000"/>
              <a:headEnd/>
              <a:tailEnd/>
            </a:ln>
            <a:effectLst>
              <a:outerShdw blurRad="63500" sx="102000" sy="102000" algn="ctr" rotWithShape="0">
                <a:prstClr val="black">
                  <a:alpha val="40000"/>
                </a:prstClr>
              </a:outerShdw>
            </a:effectLst>
            <a:scene3d>
              <a:camera prst="orthographicFront"/>
              <a:lightRig rig="threePt" dir="t"/>
            </a:scene3d>
            <a:sp3d>
              <a:bevelT w="165100" prst="coolSlant"/>
            </a:sp3d>
          </p:spPr>
          <p:txBody>
            <a:bodyPr anchor="ctr"/>
            <a:lstStyle/>
            <a:p>
              <a:pPr>
                <a:lnSpc>
                  <a:spcPct val="95000"/>
                </a:lnSpc>
                <a:defRPr/>
              </a:pPr>
              <a:endParaRPr lang="es-ES">
                <a:solidFill>
                  <a:srgbClr val="000000"/>
                </a:solidFill>
              </a:endParaRPr>
            </a:p>
          </p:txBody>
        </p:sp>
        <p:sp>
          <p:nvSpPr>
            <p:cNvPr id="59432" name="Text Box 23"/>
            <p:cNvSpPr txBox="1">
              <a:spLocks noChangeArrowheads="1"/>
            </p:cNvSpPr>
            <p:nvPr/>
          </p:nvSpPr>
          <p:spPr bwMode="auto">
            <a:xfrm>
              <a:off x="6246465" y="3859213"/>
              <a:ext cx="53409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dirty="0">
                  <a:solidFill>
                    <a:srgbClr val="004586"/>
                  </a:solidFill>
                  <a:latin typeface="Arial" charset="0"/>
                </a:rPr>
                <a:t>0.51</a:t>
              </a:r>
            </a:p>
          </p:txBody>
        </p:sp>
        <p:sp>
          <p:nvSpPr>
            <p:cNvPr id="37902" name="Rectangle 25"/>
            <p:cNvSpPr>
              <a:spLocks noChangeArrowheads="1"/>
            </p:cNvSpPr>
            <p:nvPr/>
          </p:nvSpPr>
          <p:spPr bwMode="auto">
            <a:xfrm>
              <a:off x="6037263" y="4179888"/>
              <a:ext cx="914400" cy="309562"/>
            </a:xfrm>
            <a:prstGeom prst="rect">
              <a:avLst/>
            </a:prstGeom>
            <a:solidFill>
              <a:srgbClr val="FFC000"/>
            </a:solidFill>
            <a:ln w="12700">
              <a:noFill/>
              <a:miter lim="800000"/>
              <a:headEnd/>
              <a:tailEnd/>
            </a:ln>
            <a:effectLst>
              <a:outerShdw blurRad="63500" sx="102000" sy="102000" algn="ctr" rotWithShape="0">
                <a:prstClr val="black">
                  <a:alpha val="40000"/>
                </a:prstClr>
              </a:outerShdw>
            </a:effectLst>
            <a:scene3d>
              <a:camera prst="orthographicFront"/>
              <a:lightRig rig="threePt" dir="t"/>
            </a:scene3d>
            <a:sp3d>
              <a:bevelT w="165100" prst="coolSlant"/>
            </a:sp3d>
          </p:spPr>
          <p:txBody>
            <a:bodyPr anchor="ctr"/>
            <a:lstStyle/>
            <a:p>
              <a:pPr>
                <a:lnSpc>
                  <a:spcPct val="95000"/>
                </a:lnSpc>
                <a:defRPr/>
              </a:pPr>
              <a:endParaRPr lang="es-ES">
                <a:solidFill>
                  <a:srgbClr val="000000"/>
                </a:solidFill>
              </a:endParaRPr>
            </a:p>
          </p:txBody>
        </p:sp>
        <p:sp>
          <p:nvSpPr>
            <p:cNvPr id="59436" name="Text Box 31"/>
            <p:cNvSpPr txBox="1">
              <a:spLocks noChangeArrowheads="1"/>
            </p:cNvSpPr>
            <p:nvPr/>
          </p:nvSpPr>
          <p:spPr bwMode="auto">
            <a:xfrm>
              <a:off x="7155390" y="4978400"/>
              <a:ext cx="63394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dirty="0">
                  <a:solidFill>
                    <a:srgbClr val="004586"/>
                  </a:solidFill>
                  <a:latin typeface="Arial" charset="0"/>
                </a:rPr>
                <a:t>–0.83</a:t>
              </a:r>
            </a:p>
          </p:txBody>
        </p:sp>
        <p:sp>
          <p:nvSpPr>
            <p:cNvPr id="37915" name="Rectangle 25"/>
            <p:cNvSpPr>
              <a:spLocks noChangeArrowheads="1"/>
            </p:cNvSpPr>
            <p:nvPr/>
          </p:nvSpPr>
          <p:spPr bwMode="auto">
            <a:xfrm>
              <a:off x="6969125" y="4487863"/>
              <a:ext cx="914400" cy="485775"/>
            </a:xfrm>
            <a:prstGeom prst="rect">
              <a:avLst/>
            </a:prstGeom>
            <a:solidFill>
              <a:srgbClr val="228B22"/>
            </a:solidFill>
            <a:ln w="12700">
              <a:noFill/>
              <a:miter lim="800000"/>
              <a:headEnd/>
              <a:tailEnd/>
            </a:ln>
            <a:effectLst>
              <a:outerShdw blurRad="63500" sx="102000" sy="102000" algn="ctr" rotWithShape="0">
                <a:prstClr val="black">
                  <a:alpha val="40000"/>
                </a:prstClr>
              </a:outerShdw>
            </a:effectLst>
            <a:scene3d>
              <a:camera prst="orthographicFront"/>
              <a:lightRig rig="threePt" dir="t"/>
            </a:scene3d>
            <a:sp3d>
              <a:bevelT w="165100" prst="coolSlant"/>
            </a:sp3d>
          </p:spPr>
          <p:txBody>
            <a:bodyPr anchor="ctr"/>
            <a:lstStyle/>
            <a:p>
              <a:pPr>
                <a:lnSpc>
                  <a:spcPct val="95000"/>
                </a:lnSpc>
                <a:defRPr/>
              </a:pPr>
              <a:endParaRPr lang="es-ES">
                <a:solidFill>
                  <a:srgbClr val="000000"/>
                </a:solidFill>
              </a:endParaRPr>
            </a:p>
          </p:txBody>
        </p:sp>
        <p:sp>
          <p:nvSpPr>
            <p:cNvPr id="59440" name="Rectangle 26"/>
            <p:cNvSpPr>
              <a:spLocks noChangeArrowheads="1"/>
            </p:cNvSpPr>
            <p:nvPr/>
          </p:nvSpPr>
          <p:spPr bwMode="auto">
            <a:xfrm>
              <a:off x="5511654" y="5300663"/>
              <a:ext cx="2065632" cy="4120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nSpc>
                  <a:spcPts val="1600"/>
                </a:lnSpc>
              </a:pPr>
              <a:r>
                <a:rPr lang="en-US" sz="1600" b="1" dirty="0">
                  <a:solidFill>
                    <a:srgbClr val="004586"/>
                  </a:solidFill>
                </a:rPr>
                <a:t>Vitamin D &lt;20 ng/mL</a:t>
              </a:r>
            </a:p>
            <a:p>
              <a:pPr>
                <a:lnSpc>
                  <a:spcPts val="1600"/>
                </a:lnSpc>
              </a:pPr>
              <a:r>
                <a:rPr lang="en-US" sz="1400" dirty="0">
                  <a:solidFill>
                    <a:srgbClr val="004586"/>
                  </a:solidFill>
                </a:rPr>
                <a:t>(vitamin D deficient, n=514)</a:t>
              </a:r>
            </a:p>
          </p:txBody>
        </p:sp>
      </p:grpSp>
      <p:sp>
        <p:nvSpPr>
          <p:cNvPr id="59422" name="Rectangle 50"/>
          <p:cNvSpPr>
            <a:spLocks noChangeArrowheads="1"/>
          </p:cNvSpPr>
          <p:nvPr/>
        </p:nvSpPr>
        <p:spPr bwMode="auto">
          <a:xfrm>
            <a:off x="3062289" y="4082009"/>
            <a:ext cx="6765925" cy="1587"/>
          </a:xfrm>
          <a:prstGeom prst="rect">
            <a:avLst/>
          </a:prstGeom>
          <a:noFill/>
          <a:ln w="1905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nSpc>
                <a:spcPct val="95000"/>
              </a:lnSpc>
            </a:pPr>
            <a:endParaRPr lang="es-ES">
              <a:solidFill>
                <a:srgbClr val="000000"/>
              </a:solidFill>
            </a:endParaRPr>
          </a:p>
        </p:txBody>
      </p:sp>
      <p:sp>
        <p:nvSpPr>
          <p:cNvPr id="59423" name="Rectangle 22"/>
          <p:cNvSpPr>
            <a:spLocks noChangeArrowheads="1"/>
          </p:cNvSpPr>
          <p:nvPr/>
        </p:nvSpPr>
        <p:spPr bwMode="auto">
          <a:xfrm>
            <a:off x="8770939" y="2392909"/>
            <a:ext cx="136525" cy="136525"/>
          </a:xfrm>
          <a:prstGeom prst="rect">
            <a:avLst/>
          </a:prstGeom>
          <a:solidFill>
            <a:srgbClr val="FFC000"/>
          </a:solidFill>
          <a:ln w="12700">
            <a:solidFill>
              <a:schemeClr val="tx1"/>
            </a:solidFill>
            <a:miter lim="800000"/>
            <a:headEnd/>
            <a:tailEnd/>
          </a:ln>
        </p:spPr>
        <p:txBody>
          <a:bodyPr anchor="ctr"/>
          <a:lstStyle/>
          <a:p>
            <a:pPr>
              <a:lnSpc>
                <a:spcPct val="95000"/>
              </a:lnSpc>
            </a:pPr>
            <a:endParaRPr lang="es-ES">
              <a:solidFill>
                <a:srgbClr val="000000"/>
              </a:solidFill>
            </a:endParaRPr>
          </a:p>
        </p:txBody>
      </p:sp>
      <p:sp>
        <p:nvSpPr>
          <p:cNvPr id="59424" name="Rectangle 29"/>
          <p:cNvSpPr>
            <a:spLocks noChangeArrowheads="1"/>
          </p:cNvSpPr>
          <p:nvPr/>
        </p:nvSpPr>
        <p:spPr bwMode="auto">
          <a:xfrm>
            <a:off x="8770939" y="2172246"/>
            <a:ext cx="136525" cy="136525"/>
          </a:xfrm>
          <a:prstGeom prst="rect">
            <a:avLst/>
          </a:prstGeom>
          <a:solidFill>
            <a:srgbClr val="3366FF"/>
          </a:solidFill>
          <a:ln w="9525">
            <a:solidFill>
              <a:schemeClr val="tx1"/>
            </a:solidFill>
            <a:miter lim="800000"/>
            <a:headEnd/>
            <a:tailEnd/>
          </a:ln>
        </p:spPr>
        <p:txBody>
          <a:bodyPr wrap="none" anchor="ctr"/>
          <a:lstStyle/>
          <a:p>
            <a:pPr>
              <a:lnSpc>
                <a:spcPct val="95000"/>
              </a:lnSpc>
            </a:pPr>
            <a:endParaRPr lang="es-ES">
              <a:solidFill>
                <a:srgbClr val="000000"/>
              </a:solidFill>
            </a:endParaRPr>
          </a:p>
        </p:txBody>
      </p:sp>
      <p:sp>
        <p:nvSpPr>
          <p:cNvPr id="59425" name="Rectangle 35"/>
          <p:cNvSpPr>
            <a:spLocks noChangeArrowheads="1"/>
          </p:cNvSpPr>
          <p:nvPr/>
        </p:nvSpPr>
        <p:spPr bwMode="auto">
          <a:xfrm>
            <a:off x="8770939" y="2613571"/>
            <a:ext cx="136525" cy="138113"/>
          </a:xfrm>
          <a:prstGeom prst="rect">
            <a:avLst/>
          </a:prstGeom>
          <a:solidFill>
            <a:srgbClr val="228B22"/>
          </a:solidFill>
          <a:ln w="12700">
            <a:solidFill>
              <a:schemeClr val="tx1"/>
            </a:solidFill>
            <a:miter lim="800000"/>
            <a:headEnd/>
            <a:tailEnd/>
          </a:ln>
        </p:spPr>
        <p:txBody>
          <a:bodyPr anchor="ctr"/>
          <a:lstStyle/>
          <a:p>
            <a:pPr>
              <a:lnSpc>
                <a:spcPct val="95000"/>
              </a:lnSpc>
            </a:pPr>
            <a:endParaRPr lang="es-ES">
              <a:solidFill>
                <a:srgbClr val="000000"/>
              </a:solidFill>
            </a:endParaRPr>
          </a:p>
        </p:txBody>
      </p:sp>
      <p:sp>
        <p:nvSpPr>
          <p:cNvPr id="59426" name="Text Box 23"/>
          <p:cNvSpPr txBox="1">
            <a:spLocks noChangeArrowheads="1"/>
          </p:cNvSpPr>
          <p:nvPr/>
        </p:nvSpPr>
        <p:spPr bwMode="auto">
          <a:xfrm>
            <a:off x="8864600" y="2100809"/>
            <a:ext cx="882650" cy="738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dirty="0">
                <a:solidFill>
                  <a:srgbClr val="004586"/>
                </a:solidFill>
                <a:latin typeface="Arial" charset="0"/>
              </a:rPr>
              <a:t>Spine</a:t>
            </a:r>
          </a:p>
          <a:p>
            <a:pPr eaLnBrk="1" hangingPunct="1"/>
            <a:r>
              <a:rPr lang="en-US" sz="1400" dirty="0">
                <a:solidFill>
                  <a:srgbClr val="004586"/>
                </a:solidFill>
                <a:latin typeface="Arial" charset="0"/>
              </a:rPr>
              <a:t>Total Hip</a:t>
            </a:r>
          </a:p>
          <a:p>
            <a:pPr eaLnBrk="1" hangingPunct="1"/>
            <a:r>
              <a:rPr lang="en-US" sz="1400" dirty="0">
                <a:solidFill>
                  <a:srgbClr val="004586"/>
                </a:solidFill>
                <a:latin typeface="Arial" charset="0"/>
              </a:rPr>
              <a:t>Neck</a:t>
            </a:r>
          </a:p>
        </p:txBody>
      </p:sp>
      <p:sp>
        <p:nvSpPr>
          <p:cNvPr id="59427" name="Rectángulo redondeado 2"/>
          <p:cNvSpPr>
            <a:spLocks noChangeArrowheads="1"/>
          </p:cNvSpPr>
          <p:nvPr/>
        </p:nvSpPr>
        <p:spPr bwMode="auto">
          <a:xfrm>
            <a:off x="12909550" y="2163764"/>
            <a:ext cx="914400" cy="238125"/>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lIns="0">
            <a:spAutoFit/>
          </a:bodyPr>
          <a:lstStyle/>
          <a:p>
            <a:endParaRPr lang="es-ES" sz="800"/>
          </a:p>
        </p:txBody>
      </p:sp>
      <p:sp>
        <p:nvSpPr>
          <p:cNvPr id="39" name="Rectangle 2"/>
          <p:cNvSpPr>
            <a:spLocks noGrp="1" noChangeArrowheads="1"/>
          </p:cNvSpPr>
          <p:nvPr>
            <p:ph type="title"/>
          </p:nvPr>
        </p:nvSpPr>
        <p:spPr/>
        <p:txBody>
          <a:bodyPr>
            <a:normAutofit/>
          </a:bodyPr>
          <a:lstStyle/>
          <a:p>
            <a:pPr eaLnBrk="1" hangingPunct="1">
              <a:defRPr/>
            </a:pPr>
            <a:r>
              <a:rPr lang="en-US" dirty="0" err="1" smtClean="0"/>
              <a:t>Vitamina</a:t>
            </a:r>
            <a:r>
              <a:rPr lang="en-US" dirty="0" smtClean="0"/>
              <a:t> D y </a:t>
            </a:r>
            <a:r>
              <a:rPr lang="en-US" dirty="0" err="1" smtClean="0"/>
              <a:t>respuesta</a:t>
            </a:r>
            <a:r>
              <a:rPr lang="en-US" dirty="0" smtClean="0"/>
              <a:t> a </a:t>
            </a:r>
            <a:r>
              <a:rPr lang="en-US" dirty="0" err="1" smtClean="0"/>
              <a:t>tratamiento</a:t>
            </a:r>
            <a:endParaRPr lang="en-US" dirty="0" smtClean="0"/>
          </a:p>
        </p:txBody>
      </p:sp>
      <p:sp>
        <p:nvSpPr>
          <p:cNvPr id="3" name="Marcador de texto 2"/>
          <p:cNvSpPr>
            <a:spLocks noGrp="1"/>
          </p:cNvSpPr>
          <p:nvPr>
            <p:ph type="body" sz="quarter" idx="10"/>
          </p:nvPr>
        </p:nvSpPr>
        <p:spPr>
          <a:xfrm>
            <a:off x="274197" y="5828155"/>
            <a:ext cx="11582443" cy="295162"/>
          </a:xfrm>
        </p:spPr>
        <p:txBody>
          <a:bodyPr>
            <a:normAutofit/>
          </a:bodyPr>
          <a:lstStyle/>
          <a:p>
            <a:r>
              <a:rPr lang="nb-NO" sz="1200" dirty="0"/>
              <a:t>. </a:t>
            </a:r>
            <a:r>
              <a:rPr lang="nb-NO" sz="1200" dirty="0" err="1"/>
              <a:t>Adami</a:t>
            </a:r>
            <a:r>
              <a:rPr lang="nb-NO" sz="1200" dirty="0"/>
              <a:t> S et al. </a:t>
            </a:r>
            <a:r>
              <a:rPr lang="nb-NO" sz="1200" dirty="0" err="1"/>
              <a:t>Osteoporos</a:t>
            </a:r>
            <a:r>
              <a:rPr lang="nb-NO" sz="1200" dirty="0"/>
              <a:t> Int. 2009;20:239–244</a:t>
            </a:r>
            <a:endParaRPr lang="en-GB" sz="1200" dirty="0"/>
          </a:p>
        </p:txBody>
      </p:sp>
    </p:spTree>
    <p:extLst>
      <p:ext uri="{BB962C8B-B14F-4D97-AF65-F5344CB8AC3E}">
        <p14:creationId xmlns:p14="http://schemas.microsoft.com/office/powerpoint/2010/main" val="1440768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
          <p:cNvSpPr>
            <a:spLocks noGrp="1"/>
          </p:cNvSpPr>
          <p:nvPr>
            <p:ph type="title"/>
          </p:nvPr>
        </p:nvSpPr>
        <p:spPr/>
        <p:txBody>
          <a:bodyPr>
            <a:normAutofit/>
          </a:bodyPr>
          <a:lstStyle/>
          <a:p>
            <a:r>
              <a:rPr lang="es-ES" dirty="0" smtClean="0"/>
              <a:t>Niveles de vitamina D y respuesta a </a:t>
            </a:r>
            <a:r>
              <a:rPr lang="es-ES" dirty="0" err="1" smtClean="0"/>
              <a:t>BFs</a:t>
            </a:r>
            <a:endParaRPr lang="es-ES" dirty="0"/>
          </a:p>
        </p:txBody>
      </p:sp>
      <p:sp>
        <p:nvSpPr>
          <p:cNvPr id="2" name="Marcador de contenido 1"/>
          <p:cNvSpPr>
            <a:spLocks noGrp="1"/>
          </p:cNvSpPr>
          <p:nvPr>
            <p:ph idx="1"/>
          </p:nvPr>
        </p:nvSpPr>
        <p:spPr>
          <a:xfrm>
            <a:off x="479376" y="1015675"/>
            <a:ext cx="6394499" cy="4592024"/>
          </a:xfrm>
        </p:spPr>
        <p:txBody>
          <a:bodyPr>
            <a:normAutofit/>
          </a:bodyPr>
          <a:lstStyle/>
          <a:p>
            <a:pPr>
              <a:defRPr/>
            </a:pPr>
            <a:r>
              <a:rPr lang="es-ES" sz="1800" i="1" dirty="0" smtClean="0">
                <a:latin typeface="+mj-lt"/>
              </a:rPr>
              <a:t>179 </a:t>
            </a:r>
            <a:r>
              <a:rPr lang="es-ES" sz="1800" i="1" dirty="0">
                <a:latin typeface="+mj-lt"/>
                <a:cs typeface="Arial"/>
              </a:rPr>
              <a:t>♀ </a:t>
            </a:r>
            <a:r>
              <a:rPr lang="es-ES" sz="1800" i="1" dirty="0" err="1">
                <a:latin typeface="+mj-lt"/>
              </a:rPr>
              <a:t>with</a:t>
            </a:r>
            <a:r>
              <a:rPr lang="es-ES" sz="1800" i="1" dirty="0">
                <a:latin typeface="+mj-lt"/>
              </a:rPr>
              <a:t> PM OP (68 y) </a:t>
            </a:r>
            <a:r>
              <a:rPr lang="es-ES" sz="1800" i="1" dirty="0" err="1">
                <a:latin typeface="+mj-lt"/>
              </a:rPr>
              <a:t>treated</a:t>
            </a:r>
            <a:r>
              <a:rPr lang="es-ES" sz="1800" i="1" dirty="0">
                <a:latin typeface="+mj-lt"/>
              </a:rPr>
              <a:t> </a:t>
            </a:r>
            <a:r>
              <a:rPr lang="es-ES" sz="1800" i="1" dirty="0" err="1">
                <a:latin typeface="+mj-lt"/>
              </a:rPr>
              <a:t>with</a:t>
            </a:r>
            <a:r>
              <a:rPr lang="es-ES" sz="1800" i="1" dirty="0">
                <a:latin typeface="+mj-lt"/>
              </a:rPr>
              <a:t> anti-</a:t>
            </a:r>
            <a:r>
              <a:rPr lang="es-ES" sz="1800" i="1" dirty="0" err="1">
                <a:latin typeface="+mj-lt"/>
              </a:rPr>
              <a:t>catabolics</a:t>
            </a:r>
            <a:r>
              <a:rPr lang="es-ES" sz="1800" i="1" dirty="0">
                <a:latin typeface="+mj-lt"/>
              </a:rPr>
              <a:t> </a:t>
            </a:r>
            <a:r>
              <a:rPr lang="es-ES" sz="1800" i="1" dirty="0" err="1">
                <a:latin typeface="+mj-lt"/>
              </a:rPr>
              <a:t>for</a:t>
            </a:r>
            <a:r>
              <a:rPr lang="es-ES" sz="1800" i="1" dirty="0">
                <a:latin typeface="+mj-lt"/>
              </a:rPr>
              <a:t> 5 </a:t>
            </a:r>
            <a:r>
              <a:rPr lang="es-ES" sz="1800" i="1" dirty="0" err="1">
                <a:latin typeface="+mj-lt"/>
              </a:rPr>
              <a:t>years</a:t>
            </a:r>
            <a:r>
              <a:rPr lang="es-ES" sz="1800" i="1" dirty="0">
                <a:latin typeface="+mj-lt"/>
              </a:rPr>
              <a:t> in 12 </a:t>
            </a:r>
            <a:r>
              <a:rPr lang="es-ES" sz="1800" i="1" dirty="0" err="1" smtClean="0">
                <a:latin typeface="+mj-lt"/>
              </a:rPr>
              <a:t>hospitals</a:t>
            </a:r>
            <a:r>
              <a:rPr lang="es-ES" sz="1800" i="1" dirty="0" smtClean="0">
                <a:latin typeface="+mj-lt"/>
              </a:rPr>
              <a:t>.</a:t>
            </a:r>
            <a:endParaRPr lang="es-ES" sz="1800" i="1" dirty="0">
              <a:latin typeface="+mj-lt"/>
            </a:endParaRPr>
          </a:p>
          <a:p>
            <a:pPr lvl="1">
              <a:defRPr/>
            </a:pPr>
            <a:r>
              <a:rPr lang="es-ES" sz="1800" i="1" dirty="0" err="1">
                <a:solidFill>
                  <a:srgbClr val="C00000"/>
                </a:solidFill>
                <a:latin typeface="+mj-lt"/>
              </a:rPr>
              <a:t>Inadecuate</a:t>
            </a:r>
            <a:r>
              <a:rPr lang="es-ES" sz="1800" i="1" dirty="0">
                <a:solidFill>
                  <a:srgbClr val="C00000"/>
                </a:solidFill>
                <a:latin typeface="+mj-lt"/>
              </a:rPr>
              <a:t> response </a:t>
            </a:r>
            <a:r>
              <a:rPr lang="es-ES" sz="1800" i="1" dirty="0">
                <a:latin typeface="+mj-lt"/>
              </a:rPr>
              <a:t>(IR) </a:t>
            </a:r>
            <a:r>
              <a:rPr lang="es-ES" sz="1800" i="1" dirty="0" err="1">
                <a:latin typeface="+mj-lt"/>
              </a:rPr>
              <a:t>Frx</a:t>
            </a:r>
            <a:r>
              <a:rPr lang="es-ES" sz="1800" i="1" dirty="0">
                <a:latin typeface="+mj-lt"/>
              </a:rPr>
              <a:t> </a:t>
            </a:r>
            <a:r>
              <a:rPr lang="es-ES" sz="1800" i="1" dirty="0" err="1">
                <a:latin typeface="+mj-lt"/>
              </a:rPr>
              <a:t>between</a:t>
            </a:r>
            <a:r>
              <a:rPr lang="es-ES" sz="1800" i="1" dirty="0">
                <a:latin typeface="+mj-lt"/>
              </a:rPr>
              <a:t>   1 and 5 </a:t>
            </a:r>
            <a:r>
              <a:rPr lang="es-ES" sz="1800" i="1" dirty="0" err="1">
                <a:latin typeface="+mj-lt"/>
              </a:rPr>
              <a:t>years</a:t>
            </a:r>
            <a:r>
              <a:rPr lang="es-ES" sz="1800" i="1" dirty="0">
                <a:latin typeface="+mj-lt"/>
              </a:rPr>
              <a:t> </a:t>
            </a:r>
            <a:r>
              <a:rPr lang="es-ES" sz="1800" i="1" dirty="0" err="1">
                <a:latin typeface="+mj-lt"/>
              </a:rPr>
              <a:t>on</a:t>
            </a:r>
            <a:r>
              <a:rPr lang="es-ES" sz="1800" i="1" dirty="0">
                <a:latin typeface="+mj-lt"/>
              </a:rPr>
              <a:t> </a:t>
            </a:r>
            <a:r>
              <a:rPr lang="es-ES" sz="1800" i="1" dirty="0" err="1">
                <a:latin typeface="+mj-lt"/>
              </a:rPr>
              <a:t>treatment</a:t>
            </a:r>
            <a:r>
              <a:rPr lang="es-ES" sz="1800" i="1" dirty="0">
                <a:latin typeface="+mj-lt"/>
              </a:rPr>
              <a:t>  </a:t>
            </a:r>
            <a:r>
              <a:rPr lang="es-ES" sz="1800" i="1" dirty="0">
                <a:solidFill>
                  <a:srgbClr val="C00000"/>
                </a:solidFill>
                <a:latin typeface="+mj-lt"/>
              </a:rPr>
              <a:t>(42%).</a:t>
            </a:r>
          </a:p>
          <a:p>
            <a:pPr lvl="1">
              <a:defRPr/>
            </a:pPr>
            <a:r>
              <a:rPr lang="es-ES" sz="1800" i="1" dirty="0" err="1">
                <a:latin typeface="+mj-lt"/>
              </a:rPr>
              <a:t>Characteristics</a:t>
            </a:r>
            <a:r>
              <a:rPr lang="es-ES" sz="1800" i="1" dirty="0">
                <a:latin typeface="+mj-lt"/>
              </a:rPr>
              <a:t>:</a:t>
            </a:r>
          </a:p>
          <a:p>
            <a:pPr lvl="2">
              <a:defRPr/>
            </a:pPr>
            <a:r>
              <a:rPr lang="es-ES" sz="1800" i="1" dirty="0">
                <a:latin typeface="+mj-lt"/>
              </a:rPr>
              <a:t>Prior fracture (p&lt;0.005).</a:t>
            </a:r>
          </a:p>
          <a:p>
            <a:pPr lvl="2">
              <a:defRPr/>
            </a:pPr>
            <a:r>
              <a:rPr lang="es-ES" sz="1800" i="1" dirty="0">
                <a:latin typeface="+mj-lt"/>
              </a:rPr>
              <a:t>&gt; 2  </a:t>
            </a:r>
            <a:r>
              <a:rPr lang="es-ES" sz="1800" i="1" dirty="0" err="1">
                <a:latin typeface="+mj-lt"/>
              </a:rPr>
              <a:t>falls</a:t>
            </a:r>
            <a:r>
              <a:rPr lang="es-ES" sz="1800" i="1" dirty="0">
                <a:latin typeface="+mj-lt"/>
              </a:rPr>
              <a:t> in </a:t>
            </a:r>
            <a:r>
              <a:rPr lang="es-ES" sz="1800" i="1" dirty="0" err="1">
                <a:latin typeface="+mj-lt"/>
              </a:rPr>
              <a:t>the</a:t>
            </a:r>
            <a:r>
              <a:rPr lang="es-ES" sz="1800" i="1" dirty="0">
                <a:latin typeface="+mj-lt"/>
              </a:rPr>
              <a:t> </a:t>
            </a:r>
            <a:r>
              <a:rPr lang="es-ES" sz="1800" i="1" dirty="0" err="1">
                <a:latin typeface="+mj-lt"/>
              </a:rPr>
              <a:t>previous</a:t>
            </a:r>
            <a:r>
              <a:rPr lang="es-ES" sz="1800" i="1" dirty="0">
                <a:latin typeface="+mj-lt"/>
              </a:rPr>
              <a:t> </a:t>
            </a:r>
            <a:r>
              <a:rPr lang="es-ES" sz="1800" i="1" dirty="0" err="1">
                <a:latin typeface="+mj-lt"/>
              </a:rPr>
              <a:t>year</a:t>
            </a:r>
            <a:r>
              <a:rPr lang="es-ES" sz="1800" i="1" dirty="0">
                <a:latin typeface="+mj-lt"/>
              </a:rPr>
              <a:t> (</a:t>
            </a:r>
            <a:r>
              <a:rPr lang="es-ES" sz="1800" i="1" dirty="0" smtClean="0">
                <a:latin typeface="+mj-lt"/>
              </a:rPr>
              <a:t>p=0,032).</a:t>
            </a:r>
            <a:endParaRPr lang="es-ES" sz="1800" i="1" dirty="0">
              <a:latin typeface="+mj-lt"/>
            </a:endParaRPr>
          </a:p>
          <a:p>
            <a:pPr lvl="2">
              <a:defRPr/>
            </a:pPr>
            <a:r>
              <a:rPr lang="es-ES" sz="1800" i="1" dirty="0">
                <a:latin typeface="+mj-lt"/>
              </a:rPr>
              <a:t>&lt; LS BMD (</a:t>
            </a:r>
            <a:r>
              <a:rPr lang="es-ES" sz="1800" i="1" dirty="0" smtClean="0">
                <a:latin typeface="+mj-lt"/>
              </a:rPr>
              <a:t>p=0,02).</a:t>
            </a:r>
            <a:endParaRPr lang="es-ES" sz="1800" i="1" dirty="0">
              <a:latin typeface="+mj-lt"/>
            </a:endParaRPr>
          </a:p>
          <a:p>
            <a:pPr lvl="2">
              <a:defRPr/>
            </a:pPr>
            <a:r>
              <a:rPr lang="es-ES" sz="1800" i="1" dirty="0">
                <a:latin typeface="+mj-lt"/>
              </a:rPr>
              <a:t>&lt; 25 </a:t>
            </a:r>
            <a:r>
              <a:rPr lang="es-ES" sz="1800" i="1" dirty="0" err="1">
                <a:latin typeface="+mj-lt"/>
              </a:rPr>
              <a:t>hydroxyvitamin</a:t>
            </a:r>
            <a:r>
              <a:rPr lang="es-ES" sz="1800" i="1" dirty="0">
                <a:latin typeface="+mj-lt"/>
              </a:rPr>
              <a:t> D (</a:t>
            </a:r>
            <a:r>
              <a:rPr lang="es-ES" sz="1800" i="1" dirty="0" smtClean="0">
                <a:latin typeface="+mj-lt"/>
              </a:rPr>
              <a:t>p=0,017).</a:t>
            </a:r>
            <a:endParaRPr lang="es-ES" sz="1800" i="1" dirty="0">
              <a:latin typeface="+mj-lt"/>
            </a:endParaRPr>
          </a:p>
          <a:p>
            <a:pPr lvl="2">
              <a:defRPr/>
            </a:pPr>
            <a:r>
              <a:rPr lang="es-ES" sz="1800" i="1" dirty="0">
                <a:latin typeface="+mj-lt"/>
              </a:rPr>
              <a:t>&lt; hip </a:t>
            </a:r>
            <a:r>
              <a:rPr lang="es-ES" sz="1800" i="1" dirty="0" err="1">
                <a:latin typeface="+mj-lt"/>
              </a:rPr>
              <a:t>ImaTx</a:t>
            </a:r>
            <a:r>
              <a:rPr lang="es-ES" sz="1800" i="1" dirty="0">
                <a:latin typeface="+mj-lt"/>
              </a:rPr>
              <a:t> </a:t>
            </a:r>
            <a:r>
              <a:rPr lang="es-ES" sz="1800" i="1" dirty="0" err="1">
                <a:latin typeface="+mj-lt"/>
              </a:rPr>
              <a:t>Frx</a:t>
            </a:r>
            <a:r>
              <a:rPr lang="es-ES" sz="1800" i="1" dirty="0">
                <a:latin typeface="+mj-lt"/>
              </a:rPr>
              <a:t>  load </a:t>
            </a:r>
            <a:r>
              <a:rPr lang="es-ES" sz="1800" i="1" dirty="0" err="1">
                <a:latin typeface="+mj-lt"/>
              </a:rPr>
              <a:t>index</a:t>
            </a:r>
            <a:r>
              <a:rPr lang="es-ES" sz="1800" i="1" dirty="0">
                <a:latin typeface="+mj-lt"/>
              </a:rPr>
              <a:t> (</a:t>
            </a:r>
            <a:r>
              <a:rPr lang="es-ES" sz="1800" i="1" dirty="0" smtClean="0">
                <a:latin typeface="+mj-lt"/>
              </a:rPr>
              <a:t>p=0,004).</a:t>
            </a:r>
            <a:endParaRPr lang="es-ES" sz="1800" i="1" dirty="0">
              <a:latin typeface="+mj-lt"/>
            </a:endParaRPr>
          </a:p>
          <a:p>
            <a:pPr marL="542925" indent="0">
              <a:buNone/>
              <a:defRPr/>
            </a:pPr>
            <a:endParaRPr lang="es-ES" sz="1600" dirty="0"/>
          </a:p>
          <a:p>
            <a:pPr>
              <a:defRPr/>
            </a:pPr>
            <a:endParaRPr lang="es-ES" sz="1800" dirty="0"/>
          </a:p>
          <a:p>
            <a:endParaRPr lang="en-GB" dirty="0"/>
          </a:p>
        </p:txBody>
      </p:sp>
      <p:sp>
        <p:nvSpPr>
          <p:cNvPr id="4" name="Marcador de texto 3"/>
          <p:cNvSpPr>
            <a:spLocks noGrp="1"/>
          </p:cNvSpPr>
          <p:nvPr>
            <p:ph type="body" sz="quarter" idx="10"/>
          </p:nvPr>
        </p:nvSpPr>
        <p:spPr/>
        <p:txBody>
          <a:bodyPr>
            <a:normAutofit lnSpcReduction="10000"/>
          </a:bodyPr>
          <a:lstStyle/>
          <a:p>
            <a:r>
              <a:rPr lang="es-ES_tradnl" dirty="0">
                <a:cs typeface="Arial" charset="0"/>
              </a:rPr>
              <a:t>Díez-Pérez et al</a:t>
            </a:r>
            <a:r>
              <a:rPr lang="es-ES_tradnl" dirty="0" smtClean="0">
                <a:cs typeface="Arial" charset="0"/>
              </a:rPr>
              <a:t>.</a:t>
            </a:r>
            <a:r>
              <a:rPr lang="it-IT" dirty="0" smtClean="0">
                <a:cs typeface="Arial" charset="0"/>
              </a:rPr>
              <a:t> </a:t>
            </a:r>
            <a:r>
              <a:rPr lang="de-DE" dirty="0">
                <a:cs typeface="Arial" charset="0"/>
              </a:rPr>
              <a:t>J </a:t>
            </a:r>
            <a:r>
              <a:rPr lang="de-DE" dirty="0" err="1">
                <a:cs typeface="Arial" charset="0"/>
              </a:rPr>
              <a:t>Bone</a:t>
            </a:r>
            <a:r>
              <a:rPr lang="de-DE" dirty="0">
                <a:cs typeface="Arial" charset="0"/>
              </a:rPr>
              <a:t> </a:t>
            </a:r>
            <a:r>
              <a:rPr lang="de-DE" dirty="0" err="1">
                <a:cs typeface="Arial" charset="0"/>
              </a:rPr>
              <a:t>Miner</a:t>
            </a:r>
            <a:r>
              <a:rPr lang="de-DE" dirty="0">
                <a:cs typeface="Arial" charset="0"/>
              </a:rPr>
              <a:t> Res. 2012 Apr;27(4):817-24. </a:t>
            </a:r>
          </a:p>
          <a:p>
            <a:endParaRPr lang="en-GB" dirty="0"/>
          </a:p>
        </p:txBody>
      </p:sp>
      <p:sp>
        <p:nvSpPr>
          <p:cNvPr id="50179" name="CuadroTexto 9"/>
          <p:cNvSpPr txBox="1">
            <a:spLocks noChangeArrowheads="1"/>
          </p:cNvSpPr>
          <p:nvPr/>
        </p:nvSpPr>
        <p:spPr bwMode="auto">
          <a:xfrm>
            <a:off x="6368805" y="6310945"/>
            <a:ext cx="4286956"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700">
                <a:solidFill>
                  <a:schemeClr val="tx1"/>
                </a:solidFill>
                <a:latin typeface="Arial" charset="0"/>
                <a:ea typeface="ＭＳ Ｐゴシック" charset="0"/>
                <a:cs typeface="ＭＳ Ｐゴシック" charset="0"/>
              </a:defRPr>
            </a:lvl1pPr>
            <a:lvl2pPr marL="742950" indent="-285750">
              <a:defRPr sz="700">
                <a:solidFill>
                  <a:schemeClr val="tx1"/>
                </a:solidFill>
                <a:latin typeface="Arial" charset="0"/>
                <a:ea typeface="ＭＳ Ｐゴシック" charset="0"/>
              </a:defRPr>
            </a:lvl2pPr>
            <a:lvl3pPr marL="1143000" indent="-228600">
              <a:defRPr sz="700">
                <a:solidFill>
                  <a:schemeClr val="tx1"/>
                </a:solidFill>
                <a:latin typeface="Arial" charset="0"/>
                <a:ea typeface="ＭＳ Ｐゴシック" charset="0"/>
              </a:defRPr>
            </a:lvl3pPr>
            <a:lvl4pPr marL="1600200" indent="-228600">
              <a:defRPr sz="700">
                <a:solidFill>
                  <a:schemeClr val="tx1"/>
                </a:solidFill>
                <a:latin typeface="Arial" charset="0"/>
                <a:ea typeface="ＭＳ Ｐゴシック" charset="0"/>
              </a:defRPr>
            </a:lvl4pPr>
            <a:lvl5pPr marL="2057400" indent="-228600">
              <a:defRPr sz="700">
                <a:solidFill>
                  <a:schemeClr val="tx1"/>
                </a:solidFill>
                <a:latin typeface="Arial" charset="0"/>
                <a:ea typeface="ＭＳ Ｐゴシック" charset="0"/>
              </a:defRPr>
            </a:lvl5pPr>
            <a:lvl6pPr marL="2514600" indent="-228600" eaLnBrk="0" fontAlgn="base" hangingPunct="0">
              <a:spcBef>
                <a:spcPct val="0"/>
              </a:spcBef>
              <a:spcAft>
                <a:spcPct val="0"/>
              </a:spcAft>
              <a:defRPr sz="700">
                <a:solidFill>
                  <a:schemeClr val="tx1"/>
                </a:solidFill>
                <a:latin typeface="Arial" charset="0"/>
                <a:ea typeface="ＭＳ Ｐゴシック" charset="0"/>
              </a:defRPr>
            </a:lvl6pPr>
            <a:lvl7pPr marL="2971800" indent="-228600" eaLnBrk="0" fontAlgn="base" hangingPunct="0">
              <a:spcBef>
                <a:spcPct val="0"/>
              </a:spcBef>
              <a:spcAft>
                <a:spcPct val="0"/>
              </a:spcAft>
              <a:defRPr sz="700">
                <a:solidFill>
                  <a:schemeClr val="tx1"/>
                </a:solidFill>
                <a:latin typeface="Arial" charset="0"/>
                <a:ea typeface="ＭＳ Ｐゴシック" charset="0"/>
              </a:defRPr>
            </a:lvl7pPr>
            <a:lvl8pPr marL="3429000" indent="-228600" eaLnBrk="0" fontAlgn="base" hangingPunct="0">
              <a:spcBef>
                <a:spcPct val="0"/>
              </a:spcBef>
              <a:spcAft>
                <a:spcPct val="0"/>
              </a:spcAft>
              <a:defRPr sz="700">
                <a:solidFill>
                  <a:schemeClr val="tx1"/>
                </a:solidFill>
                <a:latin typeface="Arial" charset="0"/>
                <a:ea typeface="ＭＳ Ｐゴシック" charset="0"/>
              </a:defRPr>
            </a:lvl8pPr>
            <a:lvl9pPr marL="3886200" indent="-228600" eaLnBrk="0" fontAlgn="base" hangingPunct="0">
              <a:spcBef>
                <a:spcPct val="0"/>
              </a:spcBef>
              <a:spcAft>
                <a:spcPct val="0"/>
              </a:spcAft>
              <a:defRPr sz="700">
                <a:solidFill>
                  <a:schemeClr val="tx1"/>
                </a:solidFill>
                <a:latin typeface="Arial" charset="0"/>
                <a:ea typeface="ＭＳ Ｐゴシック" charset="0"/>
              </a:defRPr>
            </a:lvl9pPr>
          </a:lstStyle>
          <a:p>
            <a:endParaRPr lang="es-ES" sz="1000" dirty="0">
              <a:cs typeface="Arial" charset="0"/>
            </a:endParaRPr>
          </a:p>
          <a:p>
            <a:endParaRPr lang="es-ES" sz="1000" dirty="0">
              <a:cs typeface="Arial" charset="0"/>
            </a:endParaRPr>
          </a:p>
        </p:txBody>
      </p:sp>
      <p:grpSp>
        <p:nvGrpSpPr>
          <p:cNvPr id="6" name="Agrupar 5"/>
          <p:cNvGrpSpPr>
            <a:grpSpLocks/>
          </p:cNvGrpSpPr>
          <p:nvPr/>
        </p:nvGrpSpPr>
        <p:grpSpPr bwMode="auto">
          <a:xfrm>
            <a:off x="7824192" y="1132062"/>
            <a:ext cx="3454400" cy="3819525"/>
            <a:chOff x="5349954" y="1590336"/>
            <a:chExt cx="3454520" cy="3819781"/>
          </a:xfrm>
        </p:grpSpPr>
        <p:graphicFrame>
          <p:nvGraphicFramePr>
            <p:cNvPr id="50182" name="Gráfico 1"/>
            <p:cNvGraphicFramePr>
              <a:graphicFrameLocks/>
            </p:cNvGraphicFramePr>
            <p:nvPr>
              <p:extLst/>
            </p:nvPr>
          </p:nvGraphicFramePr>
          <p:xfrm>
            <a:off x="5349954" y="1590336"/>
            <a:ext cx="3454520" cy="3819781"/>
          </p:xfrm>
          <a:graphic>
            <a:graphicData uri="http://schemas.openxmlformats.org/presentationml/2006/ole">
              <mc:AlternateContent xmlns:mc="http://schemas.openxmlformats.org/markup-compatibility/2006">
                <mc:Choice xmlns:v="urn:schemas-microsoft-com:vml" Requires="v">
                  <p:oleObj spid="_x0000_s3168" name="Hoja de cálculo" r:id="rId5" imgW="3454400" imgH="3822700" progId="Excel.Sheet.8">
                    <p:embed/>
                  </p:oleObj>
                </mc:Choice>
                <mc:Fallback>
                  <p:oleObj name="Hoja de cálculo" r:id="rId5" imgW="3454400" imgH="3822700" progId="Excel.Sheet.8">
                    <p:embed/>
                    <p:pic>
                      <p:nvPicPr>
                        <p:cNvPr id="0" name=""/>
                        <p:cNvPicPr>
                          <a:picLocks noChangeArrowheads="1"/>
                        </p:cNvPicPr>
                        <p:nvPr/>
                      </p:nvPicPr>
                      <p:blipFill>
                        <a:blip r:embed="rId6"/>
                        <a:srcRect/>
                        <a:stretch>
                          <a:fillRect/>
                        </a:stretch>
                      </p:blipFill>
                      <p:spPr bwMode="auto">
                        <a:xfrm>
                          <a:off x="5349954" y="1590336"/>
                          <a:ext cx="3454520" cy="38197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8" name="2 CuadroTexto"/>
            <p:cNvSpPr txBox="1"/>
            <p:nvPr/>
          </p:nvSpPr>
          <p:spPr>
            <a:xfrm>
              <a:off x="6310425" y="2228553"/>
              <a:ext cx="1044611" cy="307798"/>
            </a:xfrm>
            <a:prstGeom prst="rect">
              <a:avLst/>
            </a:prstGeom>
            <a:noFill/>
            <a:effectLst>
              <a:outerShdw blurRad="50800" dist="38100" dir="8100000" algn="tr" rotWithShape="0">
                <a:prstClr val="black">
                  <a:alpha val="40000"/>
                </a:prstClr>
              </a:outerShdw>
            </a:effectLst>
          </p:spPr>
          <p:txBody>
            <a:bodyPr>
              <a:spAutoFit/>
            </a:bodyPr>
            <a:lstStyle/>
            <a:p>
              <a:pPr eaLnBrk="1" hangingPunct="1">
                <a:defRPr/>
              </a:pPr>
              <a:r>
                <a:rPr lang="es-ES" sz="1400" dirty="0">
                  <a:solidFill>
                    <a:srgbClr val="000000"/>
                  </a:solidFill>
                  <a:cs typeface="Arial" charset="0"/>
                </a:rPr>
                <a:t>P=0,005</a:t>
              </a:r>
            </a:p>
          </p:txBody>
        </p:sp>
        <p:sp>
          <p:nvSpPr>
            <p:cNvPr id="9" name="7 CuadroTexto"/>
            <p:cNvSpPr txBox="1"/>
            <p:nvPr/>
          </p:nvSpPr>
          <p:spPr>
            <a:xfrm>
              <a:off x="7070863" y="3058872"/>
              <a:ext cx="1123989" cy="307798"/>
            </a:xfrm>
            <a:prstGeom prst="rect">
              <a:avLst/>
            </a:prstGeom>
            <a:noFill/>
            <a:effectLst>
              <a:outerShdw blurRad="50800" dist="38100" dir="8100000" algn="tr" rotWithShape="0">
                <a:prstClr val="black">
                  <a:alpha val="40000"/>
                </a:prstClr>
              </a:outerShdw>
            </a:effectLst>
          </p:spPr>
          <p:txBody>
            <a:bodyPr>
              <a:spAutoFit/>
            </a:bodyPr>
            <a:lstStyle/>
            <a:p>
              <a:pPr eaLnBrk="1" hangingPunct="1">
                <a:defRPr/>
              </a:pPr>
              <a:r>
                <a:rPr lang="es-ES" sz="1400" dirty="0">
                  <a:solidFill>
                    <a:srgbClr val="000000"/>
                  </a:solidFill>
                  <a:cs typeface="Arial" charset="0"/>
                </a:rPr>
                <a:t>P=0,006</a:t>
              </a:r>
            </a:p>
          </p:txBody>
        </p:sp>
      </p:grpSp>
      <p:sp>
        <p:nvSpPr>
          <p:cNvPr id="14" name="Text Box 3"/>
          <p:cNvSpPr txBox="1">
            <a:spLocks noChangeArrowheads="1"/>
          </p:cNvSpPr>
          <p:nvPr/>
        </p:nvSpPr>
        <p:spPr bwMode="auto">
          <a:xfrm>
            <a:off x="1867225" y="4786963"/>
            <a:ext cx="5164879" cy="946293"/>
          </a:xfrm>
          <a:prstGeom prst="rect">
            <a:avLst/>
          </a:prstGeom>
          <a:ln>
            <a:headEnd type="none" w="sm" len="sm"/>
            <a:tailEnd type="none" w="sm" len="sm"/>
          </a:ln>
        </p:spPr>
        <p:style>
          <a:lnRef idx="3">
            <a:schemeClr val="lt1"/>
          </a:lnRef>
          <a:fillRef idx="1">
            <a:schemeClr val="accent1"/>
          </a:fillRef>
          <a:effectRef idx="1">
            <a:schemeClr val="accent1"/>
          </a:effectRef>
          <a:fontRef idx="minor">
            <a:schemeClr val="lt1"/>
          </a:fontRef>
        </p:style>
        <p:txBody>
          <a:bodyPr wrap="square">
            <a:spAutoFit/>
          </a:bodyPr>
          <a:lstStyle/>
          <a:p>
            <a:r>
              <a:rPr lang="es-ES" i="1" dirty="0"/>
              <a:t>“</a:t>
            </a:r>
            <a:r>
              <a:rPr lang="es-ES" altLang="ja-JP" i="1" dirty="0" err="1"/>
              <a:t>Severity</a:t>
            </a:r>
            <a:r>
              <a:rPr lang="es-ES" altLang="ja-JP" i="1" dirty="0"/>
              <a:t> of </a:t>
            </a:r>
            <a:r>
              <a:rPr lang="es-ES" altLang="ja-JP" i="1" dirty="0" err="1"/>
              <a:t>the</a:t>
            </a:r>
            <a:r>
              <a:rPr lang="es-ES" altLang="ja-JP" i="1" dirty="0"/>
              <a:t> </a:t>
            </a:r>
            <a:r>
              <a:rPr lang="es-ES" altLang="ja-JP" i="1" dirty="0" err="1"/>
              <a:t>disease</a:t>
            </a:r>
            <a:r>
              <a:rPr lang="es-ES" altLang="ja-JP" i="1" dirty="0"/>
              <a:t> and </a:t>
            </a:r>
            <a:r>
              <a:rPr lang="es-ES" altLang="ja-JP" i="1" dirty="0" err="1"/>
              <a:t>low</a:t>
            </a:r>
            <a:r>
              <a:rPr lang="es-ES" altLang="ja-JP" i="1" dirty="0"/>
              <a:t> </a:t>
            </a:r>
            <a:r>
              <a:rPr lang="es-ES" altLang="ja-JP" i="1" dirty="0" err="1"/>
              <a:t>levels</a:t>
            </a:r>
            <a:r>
              <a:rPr lang="es-ES" altLang="ja-JP" i="1" dirty="0"/>
              <a:t> of 25 </a:t>
            </a:r>
            <a:r>
              <a:rPr lang="es-ES" altLang="ja-JP" i="1" dirty="0" err="1"/>
              <a:t>hydroxy</a:t>
            </a:r>
            <a:r>
              <a:rPr lang="es-ES" altLang="ja-JP" i="1" dirty="0"/>
              <a:t> </a:t>
            </a:r>
            <a:r>
              <a:rPr lang="es-ES" altLang="ja-JP" i="1" dirty="0" err="1"/>
              <a:t>vitamin</a:t>
            </a:r>
            <a:r>
              <a:rPr lang="es-ES" altLang="ja-JP" i="1" dirty="0"/>
              <a:t> D </a:t>
            </a:r>
            <a:r>
              <a:rPr lang="es-ES" altLang="ja-JP" i="1" dirty="0" err="1"/>
              <a:t>carry</a:t>
            </a:r>
            <a:r>
              <a:rPr lang="es-ES" altLang="ja-JP" i="1" dirty="0"/>
              <a:t> </a:t>
            </a:r>
            <a:r>
              <a:rPr lang="es-ES" altLang="ja-JP" i="1" dirty="0" err="1"/>
              <a:t>higher</a:t>
            </a:r>
            <a:r>
              <a:rPr lang="es-ES" altLang="ja-JP" i="1" dirty="0"/>
              <a:t> </a:t>
            </a:r>
            <a:r>
              <a:rPr lang="es-ES" altLang="ja-JP" i="1" dirty="0" err="1"/>
              <a:t>risk</a:t>
            </a:r>
            <a:r>
              <a:rPr lang="es-ES" altLang="ja-JP" i="1" dirty="0"/>
              <a:t> of </a:t>
            </a:r>
            <a:r>
              <a:rPr lang="es-ES" altLang="ja-JP" i="1" dirty="0" err="1"/>
              <a:t>inadequate</a:t>
            </a:r>
            <a:r>
              <a:rPr lang="es-ES" altLang="ja-JP" i="1" dirty="0"/>
              <a:t> response to </a:t>
            </a:r>
            <a:r>
              <a:rPr lang="es-ES" altLang="ja-JP" i="1" dirty="0" err="1"/>
              <a:t>antiresorptives</a:t>
            </a:r>
            <a:r>
              <a:rPr lang="es-ES" dirty="0"/>
              <a:t>”</a:t>
            </a:r>
            <a:r>
              <a:rPr lang="es-ES" altLang="ja-JP" dirty="0"/>
              <a:t> </a:t>
            </a:r>
          </a:p>
        </p:txBody>
      </p:sp>
    </p:spTree>
    <p:extLst>
      <p:ext uri="{BB962C8B-B14F-4D97-AF65-F5344CB8AC3E}">
        <p14:creationId xmlns:p14="http://schemas.microsoft.com/office/powerpoint/2010/main" val="1214911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9"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13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p:cNvSpPr>
            <a:spLocks noGrp="1"/>
          </p:cNvSpPr>
          <p:nvPr>
            <p:ph type="body" idx="1"/>
          </p:nvPr>
        </p:nvSpPr>
        <p:spPr/>
        <p:txBody>
          <a:bodyPr/>
          <a:lstStyle/>
          <a:p>
            <a:r>
              <a:rPr lang="es-ES" dirty="0"/>
              <a:t>No parece haber una causa que explique los hallazgos y la clínica.</a:t>
            </a:r>
          </a:p>
          <a:p>
            <a:r>
              <a:rPr lang="es-ES" dirty="0"/>
              <a:t>Debemos iniciar </a:t>
            </a:r>
            <a:r>
              <a:rPr lang="es-ES" dirty="0" smtClean="0"/>
              <a:t>ya tratamiento con </a:t>
            </a:r>
            <a:r>
              <a:rPr lang="es-ES" dirty="0" err="1"/>
              <a:t>alendronato</a:t>
            </a:r>
            <a:r>
              <a:rPr lang="es-ES" dirty="0"/>
              <a:t> y calcio por su </a:t>
            </a:r>
            <a:r>
              <a:rPr lang="es-ES" dirty="0" smtClean="0"/>
              <a:t>osteoporosis.</a:t>
            </a:r>
            <a:endParaRPr lang="es-ES" dirty="0"/>
          </a:p>
          <a:p>
            <a:r>
              <a:rPr lang="es-ES" dirty="0"/>
              <a:t>Es una situación muy sugerente de déficit de vitamina </a:t>
            </a:r>
            <a:r>
              <a:rPr lang="es-ES" dirty="0" smtClean="0"/>
              <a:t>D.</a:t>
            </a:r>
            <a:endParaRPr lang="es-ES" dirty="0"/>
          </a:p>
          <a:p>
            <a:r>
              <a:rPr lang="es-ES" dirty="0"/>
              <a:t>Si no disponemos de medidas de vitamina D no tendremos que derivarla a </a:t>
            </a:r>
            <a:r>
              <a:rPr lang="es-ES" dirty="0" smtClean="0"/>
              <a:t>especializada.</a:t>
            </a:r>
            <a:endParaRPr lang="es-ES" dirty="0"/>
          </a:p>
          <a:p>
            <a:pPr marL="0" indent="0">
              <a:buNone/>
            </a:pPr>
            <a:endParaRPr lang="es-ES" dirty="0"/>
          </a:p>
        </p:txBody>
      </p:sp>
      <p:sp>
        <p:nvSpPr>
          <p:cNvPr id="8" name="Marcador de texto 7"/>
          <p:cNvSpPr>
            <a:spLocks noGrp="1"/>
          </p:cNvSpPr>
          <p:nvPr>
            <p:ph type="body" idx="10"/>
          </p:nvPr>
        </p:nvSpPr>
        <p:spPr/>
        <p:txBody>
          <a:bodyPr/>
          <a:lstStyle/>
          <a:p>
            <a:r>
              <a:rPr lang="es-ES" dirty="0" smtClean="0"/>
              <a:t>¿Es </a:t>
            </a:r>
            <a:r>
              <a:rPr lang="es-ES" dirty="0"/>
              <a:t>cierto en el caso de </a:t>
            </a:r>
            <a:r>
              <a:rPr lang="es-ES" dirty="0" smtClean="0"/>
              <a:t>Fátima?</a:t>
            </a:r>
            <a:endParaRPr lang="es-ES" dirty="0"/>
          </a:p>
          <a:p>
            <a:endParaRPr lang="es-ES" dirty="0"/>
          </a:p>
        </p:txBody>
      </p:sp>
      <p:sp>
        <p:nvSpPr>
          <p:cNvPr id="9" name="Marcador de texto 8"/>
          <p:cNvSpPr>
            <a:spLocks noGrp="1"/>
          </p:cNvSpPr>
          <p:nvPr>
            <p:ph type="body" sz="quarter" idx="11"/>
          </p:nvPr>
        </p:nvSpPr>
        <p:spPr/>
        <p:txBody>
          <a:bodyPr>
            <a:normAutofit lnSpcReduction="10000"/>
          </a:bodyPr>
          <a:lstStyle/>
          <a:p>
            <a:endParaRPr lang="es-ES"/>
          </a:p>
        </p:txBody>
      </p:sp>
      <p:sp>
        <p:nvSpPr>
          <p:cNvPr id="6" name="Título 5"/>
          <p:cNvSpPr>
            <a:spLocks noGrp="1"/>
          </p:cNvSpPr>
          <p:nvPr>
            <p:ph type="title"/>
          </p:nvPr>
        </p:nvSpPr>
        <p:spPr/>
        <p:txBody>
          <a:bodyPr/>
          <a:lstStyle/>
          <a:p>
            <a:r>
              <a:rPr lang="es-ES" dirty="0" smtClean="0"/>
              <a:t>Pregunta 2</a:t>
            </a:r>
            <a:endParaRPr lang="es-ES" dirty="0"/>
          </a:p>
        </p:txBody>
      </p:sp>
    </p:spTree>
    <p:extLst>
      <p:ext uri="{BB962C8B-B14F-4D97-AF65-F5344CB8AC3E}">
        <p14:creationId xmlns:p14="http://schemas.microsoft.com/office/powerpoint/2010/main" val="42945389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texto 5"/>
          <p:cNvSpPr>
            <a:spLocks noGrp="1"/>
          </p:cNvSpPr>
          <p:nvPr>
            <p:ph type="body" idx="1"/>
          </p:nvPr>
        </p:nvSpPr>
        <p:spPr/>
        <p:txBody>
          <a:bodyPr/>
          <a:lstStyle/>
          <a:p>
            <a:r>
              <a:rPr lang="es-ES" dirty="0"/>
              <a:t>Bastará que ajuste su dieta.</a:t>
            </a:r>
          </a:p>
          <a:p>
            <a:r>
              <a:rPr lang="es-ES" dirty="0" smtClean="0"/>
              <a:t>Sólo </a:t>
            </a:r>
            <a:r>
              <a:rPr lang="es-ES" dirty="0"/>
              <a:t>se recomienda tratarse con vitamina </a:t>
            </a:r>
            <a:r>
              <a:rPr lang="es-ES" dirty="0" smtClean="0"/>
              <a:t>D3.</a:t>
            </a:r>
            <a:endParaRPr lang="es-ES" dirty="0"/>
          </a:p>
          <a:p>
            <a:r>
              <a:rPr lang="es-ES" dirty="0"/>
              <a:t>Sólo debe tratarse con vitamina D2.</a:t>
            </a:r>
          </a:p>
          <a:p>
            <a:r>
              <a:rPr lang="es-ES" dirty="0"/>
              <a:t>Puede tratarse con vitamina D2, D3 o 25OH vitamina </a:t>
            </a:r>
            <a:r>
              <a:rPr lang="es-ES" dirty="0" smtClean="0"/>
              <a:t>D.</a:t>
            </a:r>
            <a:endParaRPr lang="es-ES" dirty="0"/>
          </a:p>
          <a:p>
            <a:endParaRPr lang="es-ES" dirty="0"/>
          </a:p>
        </p:txBody>
      </p:sp>
      <p:sp>
        <p:nvSpPr>
          <p:cNvPr id="7" name="Marcador de texto 6"/>
          <p:cNvSpPr>
            <a:spLocks noGrp="1"/>
          </p:cNvSpPr>
          <p:nvPr>
            <p:ph type="body" idx="10"/>
          </p:nvPr>
        </p:nvSpPr>
        <p:spPr/>
        <p:txBody>
          <a:bodyPr/>
          <a:lstStyle/>
          <a:p>
            <a:r>
              <a:rPr lang="en-GB" dirty="0" err="1"/>
              <a:t>Finalmente</a:t>
            </a:r>
            <a:r>
              <a:rPr lang="en-GB" dirty="0"/>
              <a:t> </a:t>
            </a:r>
            <a:r>
              <a:rPr lang="en-GB" dirty="0" err="1"/>
              <a:t>decidió</a:t>
            </a:r>
            <a:r>
              <a:rPr lang="en-GB" dirty="0"/>
              <a:t> </a:t>
            </a:r>
            <a:r>
              <a:rPr lang="en-GB" dirty="0" err="1"/>
              <a:t>medir</a:t>
            </a:r>
            <a:r>
              <a:rPr lang="en-GB" dirty="0"/>
              <a:t> 25OH </a:t>
            </a:r>
            <a:r>
              <a:rPr lang="en-GB" dirty="0" err="1"/>
              <a:t>vitamina</a:t>
            </a:r>
            <a:r>
              <a:rPr lang="en-GB" dirty="0"/>
              <a:t> D </a:t>
            </a:r>
            <a:r>
              <a:rPr lang="en-GB" dirty="0" err="1"/>
              <a:t>en</a:t>
            </a:r>
            <a:r>
              <a:rPr lang="en-GB" dirty="0"/>
              <a:t> </a:t>
            </a:r>
            <a:r>
              <a:rPr lang="en-GB" dirty="0" err="1" smtClean="0"/>
              <a:t>su</a:t>
            </a:r>
            <a:r>
              <a:rPr lang="en-GB" dirty="0" smtClean="0"/>
              <a:t> </a:t>
            </a:r>
            <a:r>
              <a:rPr lang="en-GB" dirty="0" err="1" smtClean="0"/>
              <a:t>paciente</a:t>
            </a:r>
            <a:r>
              <a:rPr lang="en-GB" dirty="0" smtClean="0"/>
              <a:t> </a:t>
            </a:r>
            <a:r>
              <a:rPr lang="en-GB" dirty="0" err="1"/>
              <a:t>Fátima</a:t>
            </a:r>
            <a:r>
              <a:rPr lang="en-GB" dirty="0"/>
              <a:t> y </a:t>
            </a:r>
            <a:r>
              <a:rPr lang="en-GB" dirty="0" err="1"/>
              <a:t>ésta</a:t>
            </a:r>
            <a:r>
              <a:rPr lang="en-GB" dirty="0"/>
              <a:t> </a:t>
            </a:r>
            <a:r>
              <a:rPr lang="en-GB" dirty="0" err="1"/>
              <a:t>es</a:t>
            </a:r>
            <a:r>
              <a:rPr lang="en-GB" dirty="0"/>
              <a:t> </a:t>
            </a:r>
            <a:r>
              <a:rPr lang="en-GB" dirty="0" err="1"/>
              <a:t>baja</a:t>
            </a:r>
            <a:r>
              <a:rPr lang="en-GB" dirty="0"/>
              <a:t> (10 ng/dl), </a:t>
            </a:r>
            <a:r>
              <a:rPr lang="en-GB" dirty="0" err="1"/>
              <a:t>recomendaría</a:t>
            </a:r>
            <a:r>
              <a:rPr lang="en-GB" dirty="0" smtClean="0"/>
              <a:t>:</a:t>
            </a:r>
            <a:endParaRPr lang="en-GB" dirty="0"/>
          </a:p>
        </p:txBody>
      </p:sp>
      <p:sp>
        <p:nvSpPr>
          <p:cNvPr id="8" name="Marcador de texto 7"/>
          <p:cNvSpPr>
            <a:spLocks noGrp="1"/>
          </p:cNvSpPr>
          <p:nvPr>
            <p:ph type="body" sz="quarter" idx="11"/>
          </p:nvPr>
        </p:nvSpPr>
        <p:spPr/>
        <p:txBody>
          <a:bodyPr>
            <a:normAutofit lnSpcReduction="10000"/>
          </a:bodyPr>
          <a:lstStyle/>
          <a:p>
            <a:endParaRPr lang="es-ES"/>
          </a:p>
        </p:txBody>
      </p:sp>
      <p:sp>
        <p:nvSpPr>
          <p:cNvPr id="5" name="Título 4"/>
          <p:cNvSpPr>
            <a:spLocks noGrp="1"/>
          </p:cNvSpPr>
          <p:nvPr>
            <p:ph type="title"/>
          </p:nvPr>
        </p:nvSpPr>
        <p:spPr/>
        <p:txBody>
          <a:bodyPr/>
          <a:lstStyle/>
          <a:p>
            <a:r>
              <a:rPr lang="es-ES" dirty="0" smtClean="0"/>
              <a:t>Pregunta 6</a:t>
            </a:r>
            <a:endParaRPr lang="es-ES" dirty="0"/>
          </a:p>
        </p:txBody>
      </p:sp>
    </p:spTree>
    <p:extLst>
      <p:ext uri="{BB962C8B-B14F-4D97-AF65-F5344CB8AC3E}">
        <p14:creationId xmlns:p14="http://schemas.microsoft.com/office/powerpoint/2010/main" val="227772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303920"/>
            <a:ext cx="10972800" cy="604800"/>
          </a:xfrm>
        </p:spPr>
        <p:txBody>
          <a:bodyPr>
            <a:noAutofit/>
          </a:bodyPr>
          <a:lstStyle/>
          <a:p>
            <a:r>
              <a:rPr lang="es-ES" dirty="0" smtClean="0">
                <a:solidFill>
                  <a:srgbClr val="004586"/>
                </a:solidFill>
              </a:rPr>
              <a:t>Recomendaciones de la </a:t>
            </a:r>
            <a:r>
              <a:rPr lang="es-ES" dirty="0" err="1" smtClean="0">
                <a:solidFill>
                  <a:srgbClr val="004586"/>
                </a:solidFill>
              </a:rPr>
              <a:t>Endocrine</a:t>
            </a:r>
            <a:r>
              <a:rPr lang="es-ES" dirty="0" smtClean="0">
                <a:solidFill>
                  <a:srgbClr val="004586"/>
                </a:solidFill>
              </a:rPr>
              <a:t> </a:t>
            </a:r>
            <a:r>
              <a:rPr lang="es-ES" dirty="0" err="1" smtClean="0">
                <a:solidFill>
                  <a:srgbClr val="004586"/>
                </a:solidFill>
              </a:rPr>
              <a:t>Society</a:t>
            </a:r>
            <a:r>
              <a:rPr lang="es-ES" dirty="0" smtClean="0">
                <a:solidFill>
                  <a:srgbClr val="004586"/>
                </a:solidFill>
              </a:rPr>
              <a:t/>
            </a:r>
            <a:br>
              <a:rPr lang="es-ES" dirty="0" smtClean="0">
                <a:solidFill>
                  <a:srgbClr val="004586"/>
                </a:solidFill>
              </a:rPr>
            </a:br>
            <a:r>
              <a:rPr lang="es-ES" dirty="0">
                <a:solidFill>
                  <a:srgbClr val="004586"/>
                </a:solidFill>
              </a:rPr>
              <a:t>Diagnóstico y recomendaciones de ingesta de v</a:t>
            </a:r>
            <a:r>
              <a:rPr lang="es-ES" dirty="0" smtClean="0">
                <a:solidFill>
                  <a:srgbClr val="004586"/>
                </a:solidFill>
              </a:rPr>
              <a:t>itamina D</a:t>
            </a:r>
            <a:endParaRPr lang="es-ES" dirty="0">
              <a:solidFill>
                <a:srgbClr val="004586"/>
              </a:solidFill>
            </a:endParaRPr>
          </a:p>
        </p:txBody>
      </p:sp>
      <p:sp>
        <p:nvSpPr>
          <p:cNvPr id="9" name="Marcador de contenido 8"/>
          <p:cNvSpPr>
            <a:spLocks noGrp="1"/>
          </p:cNvSpPr>
          <p:nvPr>
            <p:ph idx="1"/>
          </p:nvPr>
        </p:nvSpPr>
        <p:spPr>
          <a:xfrm>
            <a:off x="119336" y="1484784"/>
            <a:ext cx="11582400" cy="4094179"/>
          </a:xfrm>
        </p:spPr>
        <p:txBody>
          <a:bodyPr>
            <a:normAutofit/>
          </a:bodyPr>
          <a:lstStyle/>
          <a:p>
            <a:r>
              <a:rPr lang="es-ES" i="1" dirty="0" smtClean="0">
                <a:solidFill>
                  <a:srgbClr val="004586"/>
                </a:solidFill>
              </a:rPr>
              <a:t>1.1 </a:t>
            </a:r>
            <a:r>
              <a:rPr lang="es-ES" i="1" dirty="0" err="1" smtClean="0">
                <a:solidFill>
                  <a:srgbClr val="004586"/>
                </a:solidFill>
              </a:rPr>
              <a:t>We</a:t>
            </a:r>
            <a:r>
              <a:rPr lang="es-ES" i="1" dirty="0" smtClean="0">
                <a:solidFill>
                  <a:srgbClr val="004586"/>
                </a:solidFill>
              </a:rPr>
              <a:t> </a:t>
            </a:r>
            <a:r>
              <a:rPr lang="es-ES" i="1" dirty="0" err="1" smtClean="0">
                <a:solidFill>
                  <a:srgbClr val="004586"/>
                </a:solidFill>
              </a:rPr>
              <a:t>recommend</a:t>
            </a:r>
            <a:r>
              <a:rPr lang="es-ES" i="1" dirty="0" smtClean="0">
                <a:solidFill>
                  <a:srgbClr val="004586"/>
                </a:solidFill>
              </a:rPr>
              <a:t> screening </a:t>
            </a:r>
            <a:r>
              <a:rPr lang="es-ES" i="1" dirty="0" err="1" smtClean="0">
                <a:solidFill>
                  <a:srgbClr val="004586"/>
                </a:solidFill>
              </a:rPr>
              <a:t>for</a:t>
            </a:r>
            <a:r>
              <a:rPr lang="es-ES" i="1" dirty="0" smtClean="0">
                <a:solidFill>
                  <a:srgbClr val="004586"/>
                </a:solidFill>
              </a:rPr>
              <a:t> </a:t>
            </a:r>
            <a:r>
              <a:rPr lang="es-ES" i="1" dirty="0" err="1" smtClean="0">
                <a:solidFill>
                  <a:srgbClr val="004586"/>
                </a:solidFill>
              </a:rPr>
              <a:t>vitamin</a:t>
            </a:r>
            <a:r>
              <a:rPr lang="es-ES" i="1" dirty="0" smtClean="0">
                <a:solidFill>
                  <a:srgbClr val="004586"/>
                </a:solidFill>
              </a:rPr>
              <a:t> D </a:t>
            </a:r>
            <a:r>
              <a:rPr lang="es-ES" i="1" dirty="0" err="1" smtClean="0">
                <a:solidFill>
                  <a:srgbClr val="004586"/>
                </a:solidFill>
              </a:rPr>
              <a:t>deficiency</a:t>
            </a:r>
            <a:r>
              <a:rPr lang="es-ES" i="1" dirty="0" smtClean="0">
                <a:solidFill>
                  <a:srgbClr val="004586"/>
                </a:solidFill>
              </a:rPr>
              <a:t> in </a:t>
            </a:r>
            <a:r>
              <a:rPr lang="es-ES" i="1" dirty="0" err="1" smtClean="0">
                <a:solidFill>
                  <a:srgbClr val="004586"/>
                </a:solidFill>
              </a:rPr>
              <a:t>individuals</a:t>
            </a:r>
            <a:r>
              <a:rPr lang="es-ES" i="1" dirty="0" smtClean="0">
                <a:solidFill>
                  <a:srgbClr val="004586"/>
                </a:solidFill>
              </a:rPr>
              <a:t> at </a:t>
            </a:r>
            <a:r>
              <a:rPr lang="es-ES" i="1" dirty="0" err="1" smtClean="0">
                <a:solidFill>
                  <a:srgbClr val="004586"/>
                </a:solidFill>
              </a:rPr>
              <a:t>risk</a:t>
            </a:r>
            <a:r>
              <a:rPr lang="es-ES" i="1" dirty="0" smtClean="0">
                <a:solidFill>
                  <a:srgbClr val="004586"/>
                </a:solidFill>
              </a:rPr>
              <a:t> </a:t>
            </a:r>
            <a:r>
              <a:rPr lang="es-ES" i="1" dirty="0" err="1" smtClean="0">
                <a:solidFill>
                  <a:srgbClr val="004586"/>
                </a:solidFill>
              </a:rPr>
              <a:t>for</a:t>
            </a:r>
            <a:r>
              <a:rPr lang="es-ES" i="1" dirty="0" smtClean="0">
                <a:solidFill>
                  <a:srgbClr val="004586"/>
                </a:solidFill>
              </a:rPr>
              <a:t> </a:t>
            </a:r>
            <a:r>
              <a:rPr lang="es-ES" i="1" dirty="0" err="1" smtClean="0">
                <a:solidFill>
                  <a:srgbClr val="004586"/>
                </a:solidFill>
              </a:rPr>
              <a:t>deficiency</a:t>
            </a:r>
            <a:r>
              <a:rPr lang="es-ES" i="1" dirty="0" smtClean="0">
                <a:solidFill>
                  <a:srgbClr val="004586"/>
                </a:solidFill>
              </a:rPr>
              <a:t>. (1OOOO). </a:t>
            </a:r>
          </a:p>
          <a:p>
            <a:r>
              <a:rPr lang="es-ES" i="1" dirty="0" smtClean="0">
                <a:solidFill>
                  <a:srgbClr val="004586"/>
                </a:solidFill>
              </a:rPr>
              <a:t>1.2 </a:t>
            </a:r>
            <a:r>
              <a:rPr lang="es-ES" i="1" dirty="0" err="1">
                <a:solidFill>
                  <a:srgbClr val="004586"/>
                </a:solidFill>
              </a:rPr>
              <a:t>We</a:t>
            </a:r>
            <a:r>
              <a:rPr lang="es-ES" i="1" dirty="0">
                <a:solidFill>
                  <a:srgbClr val="004586"/>
                </a:solidFill>
              </a:rPr>
              <a:t> </a:t>
            </a:r>
            <a:r>
              <a:rPr lang="es-ES" i="1" dirty="0" err="1">
                <a:solidFill>
                  <a:srgbClr val="004586"/>
                </a:solidFill>
              </a:rPr>
              <a:t>recommend</a:t>
            </a:r>
            <a:r>
              <a:rPr lang="es-ES" i="1" dirty="0">
                <a:solidFill>
                  <a:srgbClr val="004586"/>
                </a:solidFill>
              </a:rPr>
              <a:t> </a:t>
            </a:r>
            <a:r>
              <a:rPr lang="es-ES" i="1" dirty="0" err="1">
                <a:solidFill>
                  <a:srgbClr val="004586"/>
                </a:solidFill>
              </a:rPr>
              <a:t>using</a:t>
            </a:r>
            <a:r>
              <a:rPr lang="es-ES" i="1" dirty="0">
                <a:solidFill>
                  <a:srgbClr val="004586"/>
                </a:solidFill>
              </a:rPr>
              <a:t> </a:t>
            </a:r>
            <a:r>
              <a:rPr lang="es-ES" i="1" dirty="0" err="1">
                <a:solidFill>
                  <a:srgbClr val="004586"/>
                </a:solidFill>
              </a:rPr>
              <a:t>the</a:t>
            </a:r>
            <a:r>
              <a:rPr lang="es-ES" i="1" dirty="0">
                <a:solidFill>
                  <a:srgbClr val="004586"/>
                </a:solidFill>
              </a:rPr>
              <a:t> </a:t>
            </a:r>
            <a:r>
              <a:rPr lang="es-ES" i="1" dirty="0" err="1">
                <a:solidFill>
                  <a:srgbClr val="004586"/>
                </a:solidFill>
              </a:rPr>
              <a:t>serum</a:t>
            </a:r>
            <a:r>
              <a:rPr lang="es-ES" i="1" dirty="0">
                <a:solidFill>
                  <a:srgbClr val="004586"/>
                </a:solidFill>
              </a:rPr>
              <a:t> </a:t>
            </a:r>
            <a:r>
              <a:rPr lang="es-ES" i="1" dirty="0" err="1">
                <a:solidFill>
                  <a:srgbClr val="004586"/>
                </a:solidFill>
              </a:rPr>
              <a:t>circulating</a:t>
            </a:r>
            <a:r>
              <a:rPr lang="es-ES" i="1" dirty="0">
                <a:solidFill>
                  <a:srgbClr val="004586"/>
                </a:solidFill>
              </a:rPr>
              <a:t> 25-hydroxyvitamin D [25(OH)D] </a:t>
            </a:r>
            <a:r>
              <a:rPr lang="es-ES" i="1" dirty="0" err="1">
                <a:solidFill>
                  <a:srgbClr val="004586"/>
                </a:solidFill>
              </a:rPr>
              <a:t>level</a:t>
            </a:r>
            <a:r>
              <a:rPr lang="es-ES" i="1" dirty="0">
                <a:solidFill>
                  <a:srgbClr val="004586"/>
                </a:solidFill>
              </a:rPr>
              <a:t>, </a:t>
            </a:r>
            <a:r>
              <a:rPr lang="es-ES" i="1" dirty="0" err="1">
                <a:solidFill>
                  <a:srgbClr val="004586"/>
                </a:solidFill>
              </a:rPr>
              <a:t>measured</a:t>
            </a:r>
            <a:r>
              <a:rPr lang="es-ES" i="1" dirty="0">
                <a:solidFill>
                  <a:srgbClr val="004586"/>
                </a:solidFill>
              </a:rPr>
              <a:t> </a:t>
            </a:r>
            <a:r>
              <a:rPr lang="es-ES" i="1" dirty="0" err="1">
                <a:solidFill>
                  <a:srgbClr val="004586"/>
                </a:solidFill>
              </a:rPr>
              <a:t>by</a:t>
            </a:r>
            <a:r>
              <a:rPr lang="es-ES" i="1" dirty="0">
                <a:solidFill>
                  <a:srgbClr val="004586"/>
                </a:solidFill>
              </a:rPr>
              <a:t> a </a:t>
            </a:r>
            <a:r>
              <a:rPr lang="es-ES" i="1" dirty="0" err="1">
                <a:solidFill>
                  <a:srgbClr val="004586"/>
                </a:solidFill>
              </a:rPr>
              <a:t>reliable</a:t>
            </a:r>
            <a:r>
              <a:rPr lang="es-ES" i="1" dirty="0">
                <a:solidFill>
                  <a:srgbClr val="004586"/>
                </a:solidFill>
              </a:rPr>
              <a:t> </a:t>
            </a:r>
            <a:r>
              <a:rPr lang="es-ES" i="1" dirty="0" err="1">
                <a:solidFill>
                  <a:srgbClr val="004586"/>
                </a:solidFill>
              </a:rPr>
              <a:t>assay</a:t>
            </a:r>
            <a:r>
              <a:rPr lang="es-ES" i="1" dirty="0">
                <a:solidFill>
                  <a:srgbClr val="004586"/>
                </a:solidFill>
              </a:rPr>
              <a:t>, to </a:t>
            </a:r>
            <a:r>
              <a:rPr lang="es-ES" i="1" dirty="0" err="1">
                <a:solidFill>
                  <a:srgbClr val="004586"/>
                </a:solidFill>
              </a:rPr>
              <a:t>evaluate</a:t>
            </a:r>
            <a:r>
              <a:rPr lang="es-ES" i="1" dirty="0">
                <a:solidFill>
                  <a:srgbClr val="004586"/>
                </a:solidFill>
              </a:rPr>
              <a:t> </a:t>
            </a:r>
            <a:r>
              <a:rPr lang="es-ES" i="1" dirty="0" err="1">
                <a:solidFill>
                  <a:srgbClr val="004586"/>
                </a:solidFill>
              </a:rPr>
              <a:t>vitamin</a:t>
            </a:r>
            <a:r>
              <a:rPr lang="es-ES" i="1" dirty="0">
                <a:solidFill>
                  <a:srgbClr val="004586"/>
                </a:solidFill>
              </a:rPr>
              <a:t> D status in </a:t>
            </a:r>
            <a:r>
              <a:rPr lang="es-ES" i="1" dirty="0" err="1">
                <a:solidFill>
                  <a:srgbClr val="004586"/>
                </a:solidFill>
              </a:rPr>
              <a:t>patients</a:t>
            </a:r>
            <a:r>
              <a:rPr lang="es-ES" i="1" dirty="0">
                <a:solidFill>
                  <a:srgbClr val="004586"/>
                </a:solidFill>
              </a:rPr>
              <a:t> </a:t>
            </a:r>
            <a:r>
              <a:rPr lang="es-ES" i="1" dirty="0" err="1">
                <a:solidFill>
                  <a:srgbClr val="004586"/>
                </a:solidFill>
              </a:rPr>
              <a:t>who</a:t>
            </a:r>
            <a:r>
              <a:rPr lang="es-ES" i="1" dirty="0">
                <a:solidFill>
                  <a:srgbClr val="004586"/>
                </a:solidFill>
              </a:rPr>
              <a:t> are at </a:t>
            </a:r>
            <a:r>
              <a:rPr lang="es-ES" i="1" dirty="0" err="1">
                <a:solidFill>
                  <a:srgbClr val="004586"/>
                </a:solidFill>
              </a:rPr>
              <a:t>risk</a:t>
            </a:r>
            <a:r>
              <a:rPr lang="es-ES" i="1" dirty="0">
                <a:solidFill>
                  <a:srgbClr val="004586"/>
                </a:solidFill>
              </a:rPr>
              <a:t> </a:t>
            </a:r>
            <a:r>
              <a:rPr lang="es-ES" i="1" dirty="0" err="1">
                <a:solidFill>
                  <a:srgbClr val="004586"/>
                </a:solidFill>
              </a:rPr>
              <a:t>for</a:t>
            </a:r>
            <a:r>
              <a:rPr lang="es-ES" i="1" dirty="0">
                <a:solidFill>
                  <a:srgbClr val="004586"/>
                </a:solidFill>
              </a:rPr>
              <a:t> </a:t>
            </a:r>
            <a:r>
              <a:rPr lang="es-ES" i="1" dirty="0" err="1">
                <a:solidFill>
                  <a:srgbClr val="004586"/>
                </a:solidFill>
              </a:rPr>
              <a:t>vitamin</a:t>
            </a:r>
            <a:r>
              <a:rPr lang="es-ES" i="1" dirty="0">
                <a:solidFill>
                  <a:srgbClr val="004586"/>
                </a:solidFill>
              </a:rPr>
              <a:t> D </a:t>
            </a:r>
            <a:r>
              <a:rPr lang="es-ES" i="1" dirty="0" err="1">
                <a:solidFill>
                  <a:srgbClr val="004586"/>
                </a:solidFill>
              </a:rPr>
              <a:t>deficiency</a:t>
            </a:r>
            <a:r>
              <a:rPr lang="es-ES" i="1" dirty="0">
                <a:solidFill>
                  <a:srgbClr val="004586"/>
                </a:solidFill>
              </a:rPr>
              <a:t> (</a:t>
            </a:r>
            <a:r>
              <a:rPr lang="es-ES" i="1" dirty="0" err="1">
                <a:solidFill>
                  <a:srgbClr val="004586"/>
                </a:solidFill>
              </a:rPr>
              <a:t>below</a:t>
            </a:r>
            <a:r>
              <a:rPr lang="es-ES" i="1" dirty="0">
                <a:solidFill>
                  <a:srgbClr val="004586"/>
                </a:solidFill>
              </a:rPr>
              <a:t> 20 ng/ml (50 </a:t>
            </a:r>
            <a:r>
              <a:rPr lang="es-ES" i="1" dirty="0" err="1">
                <a:solidFill>
                  <a:srgbClr val="004586"/>
                </a:solidFill>
              </a:rPr>
              <a:t>nmol</a:t>
            </a:r>
            <a:r>
              <a:rPr lang="es-ES" i="1" dirty="0">
                <a:solidFill>
                  <a:srgbClr val="004586"/>
                </a:solidFill>
              </a:rPr>
              <a:t>/</a:t>
            </a:r>
            <a:r>
              <a:rPr lang="es-ES" i="1" dirty="0" err="1">
                <a:solidFill>
                  <a:srgbClr val="004586"/>
                </a:solidFill>
              </a:rPr>
              <a:t>liter</a:t>
            </a:r>
            <a:r>
              <a:rPr lang="es-ES" i="1" dirty="0">
                <a:solidFill>
                  <a:srgbClr val="004586"/>
                </a:solidFill>
              </a:rPr>
              <a:t>), and </a:t>
            </a:r>
            <a:r>
              <a:rPr lang="es-ES" i="1" dirty="0" err="1">
                <a:solidFill>
                  <a:srgbClr val="004586"/>
                </a:solidFill>
              </a:rPr>
              <a:t>vitamin</a:t>
            </a:r>
            <a:r>
              <a:rPr lang="es-ES" i="1" dirty="0">
                <a:solidFill>
                  <a:srgbClr val="004586"/>
                </a:solidFill>
              </a:rPr>
              <a:t> D insufficiency (25(OH)D of 21–29 ng/ml (525–725 </a:t>
            </a:r>
            <a:r>
              <a:rPr lang="es-ES" i="1" dirty="0" err="1">
                <a:solidFill>
                  <a:srgbClr val="004586"/>
                </a:solidFill>
              </a:rPr>
              <a:t>nmol</a:t>
            </a:r>
            <a:r>
              <a:rPr lang="es-ES" i="1" dirty="0">
                <a:solidFill>
                  <a:srgbClr val="004586"/>
                </a:solidFill>
              </a:rPr>
              <a:t>/</a:t>
            </a:r>
            <a:r>
              <a:rPr lang="es-ES" i="1" dirty="0" err="1">
                <a:solidFill>
                  <a:srgbClr val="004586"/>
                </a:solidFill>
              </a:rPr>
              <a:t>liter</a:t>
            </a:r>
            <a:r>
              <a:rPr lang="es-ES" i="1" dirty="0">
                <a:solidFill>
                  <a:srgbClr val="004586"/>
                </a:solidFill>
              </a:rPr>
              <a:t>) (1OOOO). </a:t>
            </a:r>
          </a:p>
          <a:p>
            <a:r>
              <a:rPr lang="es-ES" i="1" dirty="0">
                <a:solidFill>
                  <a:srgbClr val="004586"/>
                </a:solidFill>
              </a:rPr>
              <a:t>2.3 </a:t>
            </a:r>
            <a:r>
              <a:rPr lang="es-ES" i="1" dirty="0" err="1">
                <a:solidFill>
                  <a:srgbClr val="004586"/>
                </a:solidFill>
              </a:rPr>
              <a:t>We</a:t>
            </a:r>
            <a:r>
              <a:rPr lang="es-ES" i="1" dirty="0">
                <a:solidFill>
                  <a:srgbClr val="004586"/>
                </a:solidFill>
              </a:rPr>
              <a:t> </a:t>
            </a:r>
            <a:r>
              <a:rPr lang="es-ES" i="1" dirty="0" err="1">
                <a:solidFill>
                  <a:srgbClr val="004586"/>
                </a:solidFill>
              </a:rPr>
              <a:t>suggest</a:t>
            </a:r>
            <a:r>
              <a:rPr lang="es-ES" i="1" dirty="0">
                <a:solidFill>
                  <a:srgbClr val="004586"/>
                </a:solidFill>
              </a:rPr>
              <a:t> </a:t>
            </a:r>
            <a:r>
              <a:rPr lang="es-ES" i="1" dirty="0" err="1">
                <a:solidFill>
                  <a:srgbClr val="004586"/>
                </a:solidFill>
              </a:rPr>
              <a:t>that</a:t>
            </a:r>
            <a:r>
              <a:rPr lang="es-ES" i="1" dirty="0">
                <a:solidFill>
                  <a:srgbClr val="004586"/>
                </a:solidFill>
              </a:rPr>
              <a:t> </a:t>
            </a:r>
            <a:r>
              <a:rPr lang="es-ES" i="1" dirty="0" err="1">
                <a:solidFill>
                  <a:srgbClr val="004586"/>
                </a:solidFill>
              </a:rPr>
              <a:t>all</a:t>
            </a:r>
            <a:r>
              <a:rPr lang="es-ES" i="1" dirty="0">
                <a:solidFill>
                  <a:srgbClr val="004586"/>
                </a:solidFill>
              </a:rPr>
              <a:t> </a:t>
            </a:r>
            <a:r>
              <a:rPr lang="es-ES" i="1" dirty="0" err="1">
                <a:solidFill>
                  <a:srgbClr val="004586"/>
                </a:solidFill>
              </a:rPr>
              <a:t>adults</a:t>
            </a:r>
            <a:r>
              <a:rPr lang="es-ES" i="1" dirty="0">
                <a:solidFill>
                  <a:srgbClr val="004586"/>
                </a:solidFill>
              </a:rPr>
              <a:t> </a:t>
            </a:r>
            <a:r>
              <a:rPr lang="es-ES" i="1" dirty="0" err="1">
                <a:solidFill>
                  <a:srgbClr val="004586"/>
                </a:solidFill>
              </a:rPr>
              <a:t>aged</a:t>
            </a:r>
            <a:r>
              <a:rPr lang="es-ES" i="1" dirty="0">
                <a:solidFill>
                  <a:srgbClr val="004586"/>
                </a:solidFill>
              </a:rPr>
              <a:t> 50–70 and &gt;70 </a:t>
            </a:r>
            <a:r>
              <a:rPr lang="es-ES" i="1" dirty="0" err="1">
                <a:solidFill>
                  <a:srgbClr val="004586"/>
                </a:solidFill>
              </a:rPr>
              <a:t>yr</a:t>
            </a:r>
            <a:r>
              <a:rPr lang="es-ES" i="1" dirty="0">
                <a:solidFill>
                  <a:srgbClr val="004586"/>
                </a:solidFill>
              </a:rPr>
              <a:t> </a:t>
            </a:r>
            <a:r>
              <a:rPr lang="es-ES" i="1" dirty="0" err="1">
                <a:solidFill>
                  <a:srgbClr val="004586"/>
                </a:solidFill>
              </a:rPr>
              <a:t>require</a:t>
            </a:r>
            <a:r>
              <a:rPr lang="es-ES" i="1" dirty="0">
                <a:solidFill>
                  <a:srgbClr val="004586"/>
                </a:solidFill>
              </a:rPr>
              <a:t> </a:t>
            </a:r>
            <a:r>
              <a:rPr lang="es-ES" i="1" dirty="0">
                <a:solidFill>
                  <a:srgbClr val="C00000"/>
                </a:solidFill>
              </a:rPr>
              <a:t>at </a:t>
            </a:r>
            <a:r>
              <a:rPr lang="es-ES" i="1" dirty="0" err="1">
                <a:solidFill>
                  <a:srgbClr val="C00000"/>
                </a:solidFill>
              </a:rPr>
              <a:t>least</a:t>
            </a:r>
            <a:r>
              <a:rPr lang="es-ES" i="1" dirty="0">
                <a:solidFill>
                  <a:srgbClr val="C00000"/>
                </a:solidFill>
              </a:rPr>
              <a:t> 600 and 800 IU/d</a:t>
            </a:r>
            <a:r>
              <a:rPr lang="es-ES" i="1" dirty="0">
                <a:solidFill>
                  <a:srgbClr val="004586"/>
                </a:solidFill>
              </a:rPr>
              <a:t>, </a:t>
            </a:r>
            <a:r>
              <a:rPr lang="es-ES" i="1" dirty="0" err="1">
                <a:solidFill>
                  <a:srgbClr val="004586"/>
                </a:solidFill>
              </a:rPr>
              <a:t>respectively</a:t>
            </a:r>
            <a:r>
              <a:rPr lang="es-ES" i="1" dirty="0">
                <a:solidFill>
                  <a:srgbClr val="004586"/>
                </a:solidFill>
              </a:rPr>
              <a:t>, of </a:t>
            </a:r>
            <a:r>
              <a:rPr lang="es-ES" i="1" dirty="0" err="1">
                <a:solidFill>
                  <a:srgbClr val="004586"/>
                </a:solidFill>
              </a:rPr>
              <a:t>vitamin</a:t>
            </a:r>
            <a:r>
              <a:rPr lang="es-ES" i="1" dirty="0">
                <a:solidFill>
                  <a:srgbClr val="004586"/>
                </a:solidFill>
              </a:rPr>
              <a:t> D. </a:t>
            </a:r>
            <a:r>
              <a:rPr lang="es-ES" i="1" dirty="0" err="1">
                <a:solidFill>
                  <a:srgbClr val="004586"/>
                </a:solidFill>
              </a:rPr>
              <a:t>However</a:t>
            </a:r>
            <a:r>
              <a:rPr lang="es-ES" i="1" dirty="0">
                <a:solidFill>
                  <a:srgbClr val="004586"/>
                </a:solidFill>
              </a:rPr>
              <a:t>, to </a:t>
            </a:r>
            <a:r>
              <a:rPr lang="es-ES" i="1" dirty="0" err="1">
                <a:solidFill>
                  <a:srgbClr val="004586"/>
                </a:solidFill>
              </a:rPr>
              <a:t>raise</a:t>
            </a:r>
            <a:r>
              <a:rPr lang="es-ES" i="1" dirty="0">
                <a:solidFill>
                  <a:srgbClr val="004586"/>
                </a:solidFill>
              </a:rPr>
              <a:t> </a:t>
            </a:r>
            <a:r>
              <a:rPr lang="es-ES" i="1" dirty="0" err="1">
                <a:solidFill>
                  <a:srgbClr val="004586"/>
                </a:solidFill>
              </a:rPr>
              <a:t>the</a:t>
            </a:r>
            <a:r>
              <a:rPr lang="es-ES" i="1" dirty="0">
                <a:solidFill>
                  <a:srgbClr val="004586"/>
                </a:solidFill>
              </a:rPr>
              <a:t> </a:t>
            </a:r>
            <a:r>
              <a:rPr lang="es-ES" i="1" dirty="0" err="1">
                <a:solidFill>
                  <a:srgbClr val="004586"/>
                </a:solidFill>
              </a:rPr>
              <a:t>blood</a:t>
            </a:r>
            <a:r>
              <a:rPr lang="es-ES" i="1" dirty="0">
                <a:solidFill>
                  <a:srgbClr val="004586"/>
                </a:solidFill>
              </a:rPr>
              <a:t> </a:t>
            </a:r>
            <a:r>
              <a:rPr lang="es-ES" i="1" dirty="0" err="1">
                <a:solidFill>
                  <a:srgbClr val="004586"/>
                </a:solidFill>
              </a:rPr>
              <a:t>level</a:t>
            </a:r>
            <a:r>
              <a:rPr lang="es-ES" i="1" dirty="0">
                <a:solidFill>
                  <a:srgbClr val="004586"/>
                </a:solidFill>
              </a:rPr>
              <a:t> of 25(OH)D </a:t>
            </a:r>
            <a:r>
              <a:rPr lang="es-ES" i="1" dirty="0" err="1">
                <a:solidFill>
                  <a:srgbClr val="004586"/>
                </a:solidFill>
              </a:rPr>
              <a:t>above</a:t>
            </a:r>
            <a:r>
              <a:rPr lang="es-ES" i="1" dirty="0">
                <a:solidFill>
                  <a:srgbClr val="004586"/>
                </a:solidFill>
              </a:rPr>
              <a:t> 30 ng/ml </a:t>
            </a:r>
            <a:r>
              <a:rPr lang="es-ES" i="1" dirty="0" err="1">
                <a:solidFill>
                  <a:srgbClr val="004586"/>
                </a:solidFill>
              </a:rPr>
              <a:t>may</a:t>
            </a:r>
            <a:r>
              <a:rPr lang="es-ES" i="1" dirty="0">
                <a:solidFill>
                  <a:srgbClr val="004586"/>
                </a:solidFill>
              </a:rPr>
              <a:t> </a:t>
            </a:r>
            <a:r>
              <a:rPr lang="es-ES" i="1" dirty="0" err="1">
                <a:solidFill>
                  <a:srgbClr val="004586"/>
                </a:solidFill>
              </a:rPr>
              <a:t>require</a:t>
            </a:r>
            <a:r>
              <a:rPr lang="es-ES" i="1" dirty="0">
                <a:solidFill>
                  <a:srgbClr val="004586"/>
                </a:solidFill>
              </a:rPr>
              <a:t> </a:t>
            </a:r>
            <a:r>
              <a:rPr lang="es-ES" i="1" dirty="0">
                <a:solidFill>
                  <a:srgbClr val="C00000"/>
                </a:solidFill>
              </a:rPr>
              <a:t>at </a:t>
            </a:r>
            <a:r>
              <a:rPr lang="es-ES" i="1" dirty="0" err="1">
                <a:solidFill>
                  <a:srgbClr val="C00000"/>
                </a:solidFill>
              </a:rPr>
              <a:t>least</a:t>
            </a:r>
            <a:r>
              <a:rPr lang="es-ES" i="1" dirty="0">
                <a:solidFill>
                  <a:srgbClr val="C00000"/>
                </a:solidFill>
              </a:rPr>
              <a:t> 1500 –2000 IU/d </a:t>
            </a:r>
            <a:r>
              <a:rPr lang="es-ES" i="1" dirty="0">
                <a:solidFill>
                  <a:srgbClr val="004586"/>
                </a:solidFill>
              </a:rPr>
              <a:t>of </a:t>
            </a:r>
            <a:r>
              <a:rPr lang="es-ES" i="1" dirty="0" err="1">
                <a:solidFill>
                  <a:srgbClr val="004586"/>
                </a:solidFill>
              </a:rPr>
              <a:t>supplemental</a:t>
            </a:r>
            <a:r>
              <a:rPr lang="es-ES" i="1" dirty="0">
                <a:solidFill>
                  <a:srgbClr val="004586"/>
                </a:solidFill>
              </a:rPr>
              <a:t> </a:t>
            </a:r>
            <a:r>
              <a:rPr lang="es-ES" i="1" dirty="0" err="1">
                <a:solidFill>
                  <a:srgbClr val="004586"/>
                </a:solidFill>
              </a:rPr>
              <a:t>vitamin</a:t>
            </a:r>
            <a:r>
              <a:rPr lang="es-ES" i="1" dirty="0">
                <a:solidFill>
                  <a:srgbClr val="004586"/>
                </a:solidFill>
              </a:rPr>
              <a:t> D (2|OOOO). </a:t>
            </a:r>
          </a:p>
          <a:p>
            <a:endParaRPr lang="en-GB" sz="2000" dirty="0"/>
          </a:p>
        </p:txBody>
      </p:sp>
      <p:sp>
        <p:nvSpPr>
          <p:cNvPr id="3" name="Marcador de contenido 2"/>
          <p:cNvSpPr>
            <a:spLocks noGrp="1"/>
          </p:cNvSpPr>
          <p:nvPr>
            <p:ph type="body" sz="quarter" idx="10"/>
          </p:nvPr>
        </p:nvSpPr>
        <p:spPr/>
        <p:txBody>
          <a:bodyPr>
            <a:normAutofit fontScale="92500" lnSpcReduction="20000"/>
          </a:bodyPr>
          <a:lstStyle/>
          <a:p>
            <a:pPr>
              <a:lnSpc>
                <a:spcPct val="120000"/>
              </a:lnSpc>
            </a:pPr>
            <a:endParaRPr lang="es-ES" dirty="0"/>
          </a:p>
          <a:p>
            <a:pPr>
              <a:lnSpc>
                <a:spcPct val="120000"/>
              </a:lnSpc>
            </a:pPr>
            <a:endParaRPr lang="es-ES" dirty="0"/>
          </a:p>
          <a:p>
            <a:pPr>
              <a:lnSpc>
                <a:spcPct val="120000"/>
              </a:lnSpc>
            </a:pPr>
            <a:endParaRPr lang="es-ES" dirty="0"/>
          </a:p>
        </p:txBody>
      </p:sp>
      <p:sp>
        <p:nvSpPr>
          <p:cNvPr id="11" name="Marcador de texto 2"/>
          <p:cNvSpPr txBox="1">
            <a:spLocks/>
          </p:cNvSpPr>
          <p:nvPr/>
        </p:nvSpPr>
        <p:spPr>
          <a:xfrm>
            <a:off x="3313824" y="5813648"/>
            <a:ext cx="8686832" cy="295162"/>
          </a:xfrm>
          <a:prstGeom prst="rect">
            <a:avLst/>
          </a:prstGeom>
        </p:spPr>
        <p:txBody>
          <a:bodyPr vert="horz" lIns="91440" tIns="45720" rIns="91440" bIns="45720" rtlCol="0">
            <a:normAutofit/>
          </a:bodyPr>
          <a:lstStyle>
            <a:lvl1pPr indent="0" algn="r">
              <a:spcBef>
                <a:spcPct val="20000"/>
              </a:spcBef>
              <a:buFont typeface="Arial" pitchFamily="34" charset="0"/>
              <a:buNone/>
              <a:defRPr sz="1400" i="1">
                <a:solidFill>
                  <a:schemeClr val="accent2"/>
                </a:solidFill>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GB" sz="1200" dirty="0"/>
              <a:t>JCEM 2011, 96: 1911-30</a:t>
            </a:r>
          </a:p>
        </p:txBody>
      </p:sp>
    </p:spTree>
    <p:extLst>
      <p:ext uri="{BB962C8B-B14F-4D97-AF65-F5344CB8AC3E}">
        <p14:creationId xmlns:p14="http://schemas.microsoft.com/office/powerpoint/2010/main" val="19645272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arcador de contenido 10"/>
          <p:cNvSpPr>
            <a:spLocks noGrp="1"/>
          </p:cNvSpPr>
          <p:nvPr>
            <p:ph idx="1"/>
          </p:nvPr>
        </p:nvSpPr>
        <p:spPr>
          <a:xfrm>
            <a:off x="0" y="1700807"/>
            <a:ext cx="11582400" cy="3906891"/>
          </a:xfrm>
        </p:spPr>
        <p:txBody>
          <a:bodyPr>
            <a:normAutofit fontScale="92500" lnSpcReduction="10000"/>
          </a:bodyPr>
          <a:lstStyle/>
          <a:p>
            <a:pPr>
              <a:lnSpc>
                <a:spcPct val="110000"/>
              </a:lnSpc>
            </a:pPr>
            <a:r>
              <a:rPr lang="es-ES" i="1" dirty="0"/>
              <a:t>3.1 </a:t>
            </a:r>
            <a:r>
              <a:rPr lang="es-ES" i="1" dirty="0" err="1"/>
              <a:t>We</a:t>
            </a:r>
            <a:r>
              <a:rPr lang="es-ES" i="1" dirty="0"/>
              <a:t> </a:t>
            </a:r>
            <a:r>
              <a:rPr lang="es-ES" i="1" dirty="0" err="1"/>
              <a:t>suggest</a:t>
            </a:r>
            <a:r>
              <a:rPr lang="es-ES" i="1" dirty="0"/>
              <a:t> </a:t>
            </a:r>
            <a:r>
              <a:rPr lang="es-ES" i="1" dirty="0" err="1"/>
              <a:t>using</a:t>
            </a:r>
            <a:r>
              <a:rPr lang="es-ES" i="1" dirty="0"/>
              <a:t> </a:t>
            </a:r>
            <a:r>
              <a:rPr lang="es-ES" i="1" dirty="0" err="1"/>
              <a:t>either</a:t>
            </a:r>
            <a:r>
              <a:rPr lang="es-ES" i="1" dirty="0"/>
              <a:t> </a:t>
            </a:r>
            <a:r>
              <a:rPr lang="es-ES" i="1" dirty="0" err="1"/>
              <a:t>vitamin</a:t>
            </a:r>
            <a:r>
              <a:rPr lang="es-ES" i="1" dirty="0"/>
              <a:t> D2 </a:t>
            </a:r>
            <a:r>
              <a:rPr lang="es-ES" i="1" dirty="0" err="1"/>
              <a:t>or</a:t>
            </a:r>
            <a:r>
              <a:rPr lang="es-ES" i="1" dirty="0"/>
              <a:t> </a:t>
            </a:r>
            <a:r>
              <a:rPr lang="es-ES" i="1" dirty="0" err="1"/>
              <a:t>vitamin</a:t>
            </a:r>
            <a:r>
              <a:rPr lang="es-ES" i="1" dirty="0"/>
              <a:t> D3 </a:t>
            </a:r>
            <a:r>
              <a:rPr lang="es-ES" i="1" dirty="0" err="1"/>
              <a:t>for</a:t>
            </a:r>
            <a:r>
              <a:rPr lang="es-ES" i="1" dirty="0"/>
              <a:t> </a:t>
            </a:r>
            <a:r>
              <a:rPr lang="es-ES" i="1" dirty="0" err="1"/>
              <a:t>the</a:t>
            </a:r>
            <a:r>
              <a:rPr lang="es-ES" i="1" dirty="0"/>
              <a:t> </a:t>
            </a:r>
            <a:r>
              <a:rPr lang="es-ES" i="1" dirty="0" err="1"/>
              <a:t>treatment</a:t>
            </a:r>
            <a:r>
              <a:rPr lang="es-ES" i="1" dirty="0"/>
              <a:t> and </a:t>
            </a:r>
            <a:r>
              <a:rPr lang="es-ES" i="1" dirty="0" err="1"/>
              <a:t>prevention</a:t>
            </a:r>
            <a:r>
              <a:rPr lang="es-ES" i="1" dirty="0"/>
              <a:t> of </a:t>
            </a:r>
            <a:r>
              <a:rPr lang="es-ES" i="1" dirty="0" err="1"/>
              <a:t>vitamin</a:t>
            </a:r>
            <a:r>
              <a:rPr lang="es-ES" i="1" dirty="0"/>
              <a:t> D </a:t>
            </a:r>
            <a:r>
              <a:rPr lang="es-ES" i="1" dirty="0" err="1"/>
              <a:t>deficiency</a:t>
            </a:r>
            <a:r>
              <a:rPr lang="es-ES" i="1" dirty="0"/>
              <a:t> (2|OOOO). </a:t>
            </a:r>
          </a:p>
          <a:p>
            <a:pPr>
              <a:lnSpc>
                <a:spcPct val="110000"/>
              </a:lnSpc>
            </a:pPr>
            <a:r>
              <a:rPr lang="es-ES" i="1" dirty="0" smtClean="0"/>
              <a:t>3.4 </a:t>
            </a:r>
            <a:r>
              <a:rPr lang="es-ES" i="1" dirty="0" err="1" smtClean="0"/>
              <a:t>We</a:t>
            </a:r>
            <a:r>
              <a:rPr lang="es-ES" i="1" dirty="0" smtClean="0"/>
              <a:t> </a:t>
            </a:r>
            <a:r>
              <a:rPr lang="es-ES" i="1" dirty="0" err="1" smtClean="0"/>
              <a:t>suggest</a:t>
            </a:r>
            <a:r>
              <a:rPr lang="es-ES" i="1" dirty="0" smtClean="0"/>
              <a:t> </a:t>
            </a:r>
            <a:r>
              <a:rPr lang="es-ES" i="1" dirty="0" err="1" smtClean="0"/>
              <a:t>that</a:t>
            </a:r>
            <a:r>
              <a:rPr lang="es-ES" i="1" dirty="0" smtClean="0"/>
              <a:t> </a:t>
            </a:r>
            <a:r>
              <a:rPr lang="es-ES" i="1" dirty="0" err="1" smtClean="0"/>
              <a:t>all</a:t>
            </a:r>
            <a:r>
              <a:rPr lang="es-ES" i="1" dirty="0" smtClean="0"/>
              <a:t> </a:t>
            </a:r>
            <a:r>
              <a:rPr lang="es-ES" i="1" dirty="0" err="1" smtClean="0"/>
              <a:t>adults</a:t>
            </a:r>
            <a:r>
              <a:rPr lang="es-ES" i="1" dirty="0" smtClean="0"/>
              <a:t> </a:t>
            </a:r>
            <a:r>
              <a:rPr lang="es-ES" i="1" dirty="0" err="1" smtClean="0"/>
              <a:t>who</a:t>
            </a:r>
            <a:r>
              <a:rPr lang="es-ES" i="1" dirty="0" smtClean="0"/>
              <a:t> are </a:t>
            </a:r>
            <a:r>
              <a:rPr lang="es-ES" i="1" dirty="0" err="1" smtClean="0"/>
              <a:t>vitamin</a:t>
            </a:r>
            <a:r>
              <a:rPr lang="es-ES" i="1" dirty="0" smtClean="0"/>
              <a:t> D </a:t>
            </a:r>
            <a:r>
              <a:rPr lang="es-ES" i="1" dirty="0" err="1" smtClean="0"/>
              <a:t>deficient</a:t>
            </a:r>
            <a:r>
              <a:rPr lang="es-ES" i="1" dirty="0" smtClean="0"/>
              <a:t> be </a:t>
            </a:r>
            <a:r>
              <a:rPr lang="es-ES" i="1" dirty="0" err="1" smtClean="0"/>
              <a:t>treated</a:t>
            </a:r>
            <a:r>
              <a:rPr lang="es-ES" i="1" dirty="0" smtClean="0"/>
              <a:t> </a:t>
            </a:r>
            <a:r>
              <a:rPr lang="es-ES" i="1" dirty="0" err="1" smtClean="0"/>
              <a:t>with</a:t>
            </a:r>
            <a:r>
              <a:rPr lang="es-ES" i="1" dirty="0" smtClean="0"/>
              <a:t> </a:t>
            </a:r>
            <a:r>
              <a:rPr lang="es-ES" i="1" dirty="0" smtClean="0">
                <a:solidFill>
                  <a:srgbClr val="C00000"/>
                </a:solidFill>
              </a:rPr>
              <a:t>50,000 IU of </a:t>
            </a:r>
            <a:r>
              <a:rPr lang="es-ES" i="1" dirty="0" err="1" smtClean="0">
                <a:solidFill>
                  <a:srgbClr val="C00000"/>
                </a:solidFill>
              </a:rPr>
              <a:t>vitamin</a:t>
            </a:r>
            <a:r>
              <a:rPr lang="es-ES" i="1" dirty="0" smtClean="0">
                <a:solidFill>
                  <a:srgbClr val="C00000"/>
                </a:solidFill>
              </a:rPr>
              <a:t> D2 </a:t>
            </a:r>
            <a:r>
              <a:rPr lang="es-ES" i="1" dirty="0" err="1" smtClean="0">
                <a:solidFill>
                  <a:srgbClr val="C00000"/>
                </a:solidFill>
              </a:rPr>
              <a:t>or</a:t>
            </a:r>
            <a:r>
              <a:rPr lang="es-ES" i="1" dirty="0" smtClean="0">
                <a:solidFill>
                  <a:srgbClr val="C00000"/>
                </a:solidFill>
              </a:rPr>
              <a:t> </a:t>
            </a:r>
            <a:r>
              <a:rPr lang="es-ES" i="1" dirty="0" err="1" smtClean="0">
                <a:solidFill>
                  <a:srgbClr val="C00000"/>
                </a:solidFill>
              </a:rPr>
              <a:t>vitamin</a:t>
            </a:r>
            <a:r>
              <a:rPr lang="es-ES" i="1" dirty="0" smtClean="0">
                <a:solidFill>
                  <a:srgbClr val="C00000"/>
                </a:solidFill>
              </a:rPr>
              <a:t> D3 once a </a:t>
            </a:r>
            <a:r>
              <a:rPr lang="es-ES" i="1" dirty="0" err="1" smtClean="0">
                <a:solidFill>
                  <a:srgbClr val="C00000"/>
                </a:solidFill>
              </a:rPr>
              <a:t>week</a:t>
            </a:r>
            <a:r>
              <a:rPr lang="es-ES" i="1" dirty="0" smtClean="0">
                <a:solidFill>
                  <a:srgbClr val="C00000"/>
                </a:solidFill>
              </a:rPr>
              <a:t> </a:t>
            </a:r>
            <a:r>
              <a:rPr lang="es-ES" i="1" dirty="0" err="1" smtClean="0">
                <a:solidFill>
                  <a:srgbClr val="C00000"/>
                </a:solidFill>
              </a:rPr>
              <a:t>for</a:t>
            </a:r>
            <a:r>
              <a:rPr lang="es-ES" i="1" dirty="0" smtClean="0">
                <a:solidFill>
                  <a:srgbClr val="C00000"/>
                </a:solidFill>
              </a:rPr>
              <a:t> 8 </a:t>
            </a:r>
            <a:r>
              <a:rPr lang="es-ES" i="1" dirty="0" err="1" smtClean="0">
                <a:solidFill>
                  <a:srgbClr val="C00000"/>
                </a:solidFill>
              </a:rPr>
              <a:t>wk</a:t>
            </a:r>
            <a:r>
              <a:rPr lang="es-ES" i="1" dirty="0" smtClean="0">
                <a:solidFill>
                  <a:srgbClr val="C00000"/>
                </a:solidFill>
              </a:rPr>
              <a:t> </a:t>
            </a:r>
            <a:r>
              <a:rPr lang="es-ES" i="1" dirty="0" err="1" smtClean="0">
                <a:solidFill>
                  <a:srgbClr val="C00000"/>
                </a:solidFill>
              </a:rPr>
              <a:t>or</a:t>
            </a:r>
            <a:r>
              <a:rPr lang="es-ES" i="1" dirty="0" smtClean="0">
                <a:solidFill>
                  <a:srgbClr val="C00000"/>
                </a:solidFill>
              </a:rPr>
              <a:t> </a:t>
            </a:r>
            <a:r>
              <a:rPr lang="es-ES" i="1" dirty="0" err="1" smtClean="0">
                <a:solidFill>
                  <a:srgbClr val="C00000"/>
                </a:solidFill>
              </a:rPr>
              <a:t>its</a:t>
            </a:r>
            <a:r>
              <a:rPr lang="es-ES" i="1" dirty="0" smtClean="0">
                <a:solidFill>
                  <a:srgbClr val="C00000"/>
                </a:solidFill>
              </a:rPr>
              <a:t> </a:t>
            </a:r>
            <a:r>
              <a:rPr lang="es-ES" i="1" dirty="0" err="1" smtClean="0">
                <a:solidFill>
                  <a:srgbClr val="C00000"/>
                </a:solidFill>
              </a:rPr>
              <a:t>equivalent</a:t>
            </a:r>
            <a:r>
              <a:rPr lang="es-ES" i="1" dirty="0" smtClean="0">
                <a:solidFill>
                  <a:srgbClr val="C00000"/>
                </a:solidFill>
              </a:rPr>
              <a:t> of 6000 IU of </a:t>
            </a:r>
            <a:r>
              <a:rPr lang="es-ES" i="1" dirty="0" err="1" smtClean="0">
                <a:solidFill>
                  <a:srgbClr val="C00000"/>
                </a:solidFill>
              </a:rPr>
              <a:t>vitamin</a:t>
            </a:r>
            <a:r>
              <a:rPr lang="es-ES" i="1" dirty="0" smtClean="0">
                <a:solidFill>
                  <a:srgbClr val="C00000"/>
                </a:solidFill>
              </a:rPr>
              <a:t> D2 </a:t>
            </a:r>
            <a:r>
              <a:rPr lang="es-ES" i="1" dirty="0" err="1" smtClean="0">
                <a:solidFill>
                  <a:srgbClr val="C00000"/>
                </a:solidFill>
              </a:rPr>
              <a:t>or</a:t>
            </a:r>
            <a:r>
              <a:rPr lang="es-ES" i="1" dirty="0" smtClean="0">
                <a:solidFill>
                  <a:srgbClr val="C00000"/>
                </a:solidFill>
              </a:rPr>
              <a:t> </a:t>
            </a:r>
            <a:r>
              <a:rPr lang="es-ES" i="1" dirty="0" err="1" smtClean="0">
                <a:solidFill>
                  <a:srgbClr val="C00000"/>
                </a:solidFill>
              </a:rPr>
              <a:t>vitamin</a:t>
            </a:r>
            <a:r>
              <a:rPr lang="es-ES" i="1" dirty="0" smtClean="0">
                <a:solidFill>
                  <a:srgbClr val="C00000"/>
                </a:solidFill>
              </a:rPr>
              <a:t> D3 </a:t>
            </a:r>
            <a:r>
              <a:rPr lang="es-ES" i="1" dirty="0" err="1" smtClean="0">
                <a:solidFill>
                  <a:srgbClr val="C00000"/>
                </a:solidFill>
              </a:rPr>
              <a:t>daily</a:t>
            </a:r>
            <a:r>
              <a:rPr lang="es-ES" i="1" dirty="0" smtClean="0">
                <a:solidFill>
                  <a:srgbClr val="C00000"/>
                </a:solidFill>
              </a:rPr>
              <a:t> </a:t>
            </a:r>
            <a:r>
              <a:rPr lang="es-ES" i="1" dirty="0" smtClean="0"/>
              <a:t>to </a:t>
            </a:r>
            <a:r>
              <a:rPr lang="es-ES" i="1" dirty="0" err="1" smtClean="0"/>
              <a:t>achieve</a:t>
            </a:r>
            <a:r>
              <a:rPr lang="es-ES" i="1" dirty="0" smtClean="0"/>
              <a:t> a </a:t>
            </a:r>
            <a:r>
              <a:rPr lang="es-ES" i="1" dirty="0" err="1" smtClean="0"/>
              <a:t>blood</a:t>
            </a:r>
            <a:r>
              <a:rPr lang="es-ES" i="1" dirty="0" smtClean="0"/>
              <a:t> </a:t>
            </a:r>
            <a:r>
              <a:rPr lang="es-ES" i="1" dirty="0" err="1" smtClean="0"/>
              <a:t>level</a:t>
            </a:r>
            <a:r>
              <a:rPr lang="es-ES" i="1" dirty="0" smtClean="0"/>
              <a:t> of 25(OH)D </a:t>
            </a:r>
            <a:r>
              <a:rPr lang="es-ES" i="1" dirty="0" err="1" smtClean="0"/>
              <a:t>above</a:t>
            </a:r>
            <a:r>
              <a:rPr lang="es-ES" i="1" dirty="0" smtClean="0"/>
              <a:t> 30 ng/ml, </a:t>
            </a:r>
            <a:r>
              <a:rPr lang="es-ES" i="1" dirty="0" err="1" smtClean="0">
                <a:solidFill>
                  <a:srgbClr val="C00000"/>
                </a:solidFill>
              </a:rPr>
              <a:t>followed</a:t>
            </a:r>
            <a:r>
              <a:rPr lang="es-ES" i="1" dirty="0" smtClean="0">
                <a:solidFill>
                  <a:srgbClr val="C00000"/>
                </a:solidFill>
              </a:rPr>
              <a:t> </a:t>
            </a:r>
            <a:r>
              <a:rPr lang="es-ES" i="1" dirty="0" err="1" smtClean="0">
                <a:solidFill>
                  <a:srgbClr val="C00000"/>
                </a:solidFill>
              </a:rPr>
              <a:t>by</a:t>
            </a:r>
            <a:r>
              <a:rPr lang="es-ES" i="1" dirty="0" smtClean="0">
                <a:solidFill>
                  <a:srgbClr val="C00000"/>
                </a:solidFill>
              </a:rPr>
              <a:t> </a:t>
            </a:r>
            <a:r>
              <a:rPr lang="es-ES" i="1" dirty="0" err="1" smtClean="0">
                <a:solidFill>
                  <a:srgbClr val="C00000"/>
                </a:solidFill>
              </a:rPr>
              <a:t>maintenance</a:t>
            </a:r>
            <a:r>
              <a:rPr lang="es-ES" i="1" dirty="0" smtClean="0">
                <a:solidFill>
                  <a:srgbClr val="C00000"/>
                </a:solidFill>
              </a:rPr>
              <a:t> </a:t>
            </a:r>
            <a:r>
              <a:rPr lang="es-ES" i="1" dirty="0" err="1" smtClean="0">
                <a:solidFill>
                  <a:srgbClr val="C00000"/>
                </a:solidFill>
              </a:rPr>
              <a:t>therapy</a:t>
            </a:r>
            <a:r>
              <a:rPr lang="es-ES" i="1" dirty="0" smtClean="0">
                <a:solidFill>
                  <a:srgbClr val="C00000"/>
                </a:solidFill>
              </a:rPr>
              <a:t> of 1500 –2000 IU/d </a:t>
            </a:r>
            <a:r>
              <a:rPr lang="es-ES" i="1" dirty="0" smtClean="0"/>
              <a:t>(2|OOOO). </a:t>
            </a:r>
          </a:p>
          <a:p>
            <a:pPr>
              <a:lnSpc>
                <a:spcPct val="110000"/>
              </a:lnSpc>
            </a:pPr>
            <a:r>
              <a:rPr lang="es-ES" i="1" dirty="0" smtClean="0"/>
              <a:t>3.5 In </a:t>
            </a:r>
            <a:r>
              <a:rPr lang="es-ES" i="1" dirty="0" err="1" smtClean="0"/>
              <a:t>obese</a:t>
            </a:r>
            <a:r>
              <a:rPr lang="es-ES" i="1" dirty="0" smtClean="0"/>
              <a:t> </a:t>
            </a:r>
            <a:r>
              <a:rPr lang="es-ES" i="1" dirty="0" err="1" smtClean="0"/>
              <a:t>patients</a:t>
            </a:r>
            <a:r>
              <a:rPr lang="es-ES" i="1" dirty="0" smtClean="0"/>
              <a:t>, </a:t>
            </a:r>
            <a:r>
              <a:rPr lang="es-ES" i="1" dirty="0" err="1" smtClean="0"/>
              <a:t>patients</a:t>
            </a:r>
            <a:r>
              <a:rPr lang="es-ES" i="1" dirty="0" smtClean="0"/>
              <a:t> </a:t>
            </a:r>
            <a:r>
              <a:rPr lang="es-ES" i="1" dirty="0" err="1" smtClean="0"/>
              <a:t>with</a:t>
            </a:r>
            <a:r>
              <a:rPr lang="es-ES" i="1" dirty="0" smtClean="0"/>
              <a:t> </a:t>
            </a:r>
            <a:r>
              <a:rPr lang="es-ES" i="1" dirty="0" err="1" smtClean="0"/>
              <a:t>malabsorption</a:t>
            </a:r>
            <a:r>
              <a:rPr lang="es-ES" i="1" dirty="0" smtClean="0"/>
              <a:t> </a:t>
            </a:r>
            <a:r>
              <a:rPr lang="es-ES" i="1" dirty="0" err="1" smtClean="0"/>
              <a:t>syndromes</a:t>
            </a:r>
            <a:r>
              <a:rPr lang="es-ES" i="1" dirty="0" smtClean="0"/>
              <a:t>, and </a:t>
            </a:r>
            <a:r>
              <a:rPr lang="es-ES" i="1" dirty="0" err="1" smtClean="0"/>
              <a:t>patients</a:t>
            </a:r>
            <a:r>
              <a:rPr lang="es-ES" i="1" dirty="0" smtClean="0"/>
              <a:t> on </a:t>
            </a:r>
            <a:r>
              <a:rPr lang="es-ES" i="1" dirty="0" err="1" smtClean="0"/>
              <a:t>medications</a:t>
            </a:r>
            <a:r>
              <a:rPr lang="es-ES" i="1" dirty="0" smtClean="0"/>
              <a:t> </a:t>
            </a:r>
            <a:r>
              <a:rPr lang="es-ES" i="1" dirty="0" err="1" smtClean="0"/>
              <a:t>affecting</a:t>
            </a:r>
            <a:r>
              <a:rPr lang="es-ES" i="1" dirty="0" smtClean="0"/>
              <a:t> </a:t>
            </a:r>
            <a:r>
              <a:rPr lang="es-ES" i="1" dirty="0" err="1" smtClean="0"/>
              <a:t>vitamin</a:t>
            </a:r>
            <a:r>
              <a:rPr lang="es-ES" i="1" dirty="0" smtClean="0"/>
              <a:t> D </a:t>
            </a:r>
            <a:r>
              <a:rPr lang="es-ES" i="1" dirty="0" err="1" smtClean="0"/>
              <a:t>metabolism</a:t>
            </a:r>
            <a:r>
              <a:rPr lang="es-ES" i="1" dirty="0" smtClean="0"/>
              <a:t>, </a:t>
            </a:r>
            <a:r>
              <a:rPr lang="es-ES" i="1" dirty="0" err="1" smtClean="0"/>
              <a:t>we</a:t>
            </a:r>
            <a:r>
              <a:rPr lang="es-ES" i="1" dirty="0" smtClean="0"/>
              <a:t> </a:t>
            </a:r>
            <a:r>
              <a:rPr lang="es-ES" i="1" dirty="0" err="1" smtClean="0"/>
              <a:t>suggest</a:t>
            </a:r>
            <a:r>
              <a:rPr lang="es-ES" i="1" dirty="0" smtClean="0"/>
              <a:t> a </a:t>
            </a:r>
            <a:r>
              <a:rPr lang="es-ES" i="1" dirty="0" err="1" smtClean="0"/>
              <a:t>higher</a:t>
            </a:r>
            <a:r>
              <a:rPr lang="es-ES" i="1" dirty="0" smtClean="0"/>
              <a:t> </a:t>
            </a:r>
            <a:r>
              <a:rPr lang="es-ES" i="1" dirty="0" err="1" smtClean="0"/>
              <a:t>dose</a:t>
            </a:r>
            <a:r>
              <a:rPr lang="es-ES" i="1" dirty="0" smtClean="0"/>
              <a:t> (</a:t>
            </a:r>
            <a:r>
              <a:rPr lang="es-ES" i="1" dirty="0" err="1" smtClean="0">
                <a:solidFill>
                  <a:srgbClr val="C00000"/>
                </a:solidFill>
              </a:rPr>
              <a:t>two</a:t>
            </a:r>
            <a:r>
              <a:rPr lang="es-ES" i="1" dirty="0" smtClean="0">
                <a:solidFill>
                  <a:srgbClr val="C00000"/>
                </a:solidFill>
              </a:rPr>
              <a:t> to </a:t>
            </a:r>
            <a:r>
              <a:rPr lang="es-ES" i="1" dirty="0" err="1" smtClean="0">
                <a:solidFill>
                  <a:srgbClr val="C00000"/>
                </a:solidFill>
              </a:rPr>
              <a:t>three</a:t>
            </a:r>
            <a:r>
              <a:rPr lang="es-ES" i="1" dirty="0" smtClean="0">
                <a:solidFill>
                  <a:srgbClr val="C00000"/>
                </a:solidFill>
              </a:rPr>
              <a:t> times </a:t>
            </a:r>
            <a:r>
              <a:rPr lang="es-ES" i="1" dirty="0" err="1" smtClean="0">
                <a:solidFill>
                  <a:srgbClr val="C00000"/>
                </a:solidFill>
              </a:rPr>
              <a:t>higher</a:t>
            </a:r>
            <a:r>
              <a:rPr lang="es-ES" i="1" dirty="0" smtClean="0"/>
              <a:t>; at </a:t>
            </a:r>
            <a:r>
              <a:rPr lang="es-ES" i="1" dirty="0" err="1" smtClean="0"/>
              <a:t>least</a:t>
            </a:r>
            <a:r>
              <a:rPr lang="es-ES" i="1" dirty="0" smtClean="0"/>
              <a:t> 6000 –10,000 IU/d) of </a:t>
            </a:r>
            <a:r>
              <a:rPr lang="es-ES" i="1" dirty="0" err="1" smtClean="0"/>
              <a:t>vitamin</a:t>
            </a:r>
            <a:r>
              <a:rPr lang="es-ES" i="1" dirty="0" smtClean="0"/>
              <a:t> D to </a:t>
            </a:r>
            <a:r>
              <a:rPr lang="es-ES" i="1" dirty="0" err="1" smtClean="0"/>
              <a:t>treat</a:t>
            </a:r>
            <a:r>
              <a:rPr lang="es-ES" i="1" dirty="0" smtClean="0"/>
              <a:t> </a:t>
            </a:r>
            <a:r>
              <a:rPr lang="es-ES" i="1" dirty="0" err="1" smtClean="0"/>
              <a:t>vitamin</a:t>
            </a:r>
            <a:r>
              <a:rPr lang="es-ES" i="1" dirty="0" smtClean="0"/>
              <a:t> D </a:t>
            </a:r>
            <a:r>
              <a:rPr lang="es-ES" i="1" dirty="0" err="1" smtClean="0"/>
              <a:t>deficiency</a:t>
            </a:r>
            <a:r>
              <a:rPr lang="es-ES" i="1" dirty="0" smtClean="0"/>
              <a:t> to </a:t>
            </a:r>
            <a:r>
              <a:rPr lang="es-ES" i="1" dirty="0" err="1" smtClean="0"/>
              <a:t>maintain</a:t>
            </a:r>
            <a:r>
              <a:rPr lang="es-ES" i="1" dirty="0" smtClean="0"/>
              <a:t> a 25(OH)D </a:t>
            </a:r>
            <a:r>
              <a:rPr lang="es-ES" i="1" dirty="0" err="1" smtClean="0"/>
              <a:t>level</a:t>
            </a:r>
            <a:r>
              <a:rPr lang="es-ES" i="1" dirty="0" smtClean="0"/>
              <a:t> </a:t>
            </a:r>
            <a:r>
              <a:rPr lang="es-ES" i="1" dirty="0" err="1" smtClean="0"/>
              <a:t>above</a:t>
            </a:r>
            <a:r>
              <a:rPr lang="es-ES" i="1" dirty="0" smtClean="0"/>
              <a:t> 30 ng/ml, </a:t>
            </a:r>
            <a:r>
              <a:rPr lang="es-ES" i="1" dirty="0" err="1" smtClean="0"/>
              <a:t>followed</a:t>
            </a:r>
            <a:r>
              <a:rPr lang="es-ES" i="1" dirty="0" smtClean="0"/>
              <a:t> </a:t>
            </a:r>
            <a:r>
              <a:rPr lang="es-ES" i="1" dirty="0" err="1" smtClean="0"/>
              <a:t>by</a:t>
            </a:r>
            <a:r>
              <a:rPr lang="es-ES" i="1" dirty="0" smtClean="0"/>
              <a:t> </a:t>
            </a:r>
            <a:r>
              <a:rPr lang="es-ES" i="1" dirty="0" err="1" smtClean="0"/>
              <a:t>maintenance</a:t>
            </a:r>
            <a:r>
              <a:rPr lang="es-ES" i="1" dirty="0" smtClean="0"/>
              <a:t> </a:t>
            </a:r>
            <a:r>
              <a:rPr lang="es-ES" i="1" dirty="0" err="1" smtClean="0"/>
              <a:t>therapy</a:t>
            </a:r>
            <a:r>
              <a:rPr lang="es-ES" i="1" dirty="0" smtClean="0"/>
              <a:t> of 3000 – 6000 IU/d (2|OOOO). </a:t>
            </a:r>
          </a:p>
          <a:p>
            <a:endParaRPr lang="en-GB" sz="2000" dirty="0"/>
          </a:p>
        </p:txBody>
      </p:sp>
      <p:sp>
        <p:nvSpPr>
          <p:cNvPr id="3" name="Marcador de contenido 2"/>
          <p:cNvSpPr>
            <a:spLocks noGrp="1"/>
          </p:cNvSpPr>
          <p:nvPr>
            <p:ph type="body" sz="quarter" idx="10"/>
          </p:nvPr>
        </p:nvSpPr>
        <p:spPr/>
        <p:txBody>
          <a:bodyPr>
            <a:normAutofit fontScale="92500" lnSpcReduction="10000"/>
          </a:bodyPr>
          <a:lstStyle/>
          <a:p>
            <a:pPr>
              <a:lnSpc>
                <a:spcPct val="110000"/>
              </a:lnSpc>
            </a:pPr>
            <a:endParaRPr lang="es-ES" dirty="0"/>
          </a:p>
          <a:p>
            <a:pPr>
              <a:lnSpc>
                <a:spcPct val="110000"/>
              </a:lnSpc>
            </a:pPr>
            <a:endParaRPr lang="es-ES" dirty="0"/>
          </a:p>
          <a:p>
            <a:pPr>
              <a:lnSpc>
                <a:spcPct val="110000"/>
              </a:lnSpc>
            </a:pPr>
            <a:endParaRPr lang="es-ES" dirty="0"/>
          </a:p>
          <a:p>
            <a:pPr>
              <a:lnSpc>
                <a:spcPct val="110000"/>
              </a:lnSpc>
            </a:pPr>
            <a:endParaRPr lang="es-ES" dirty="0"/>
          </a:p>
        </p:txBody>
      </p:sp>
      <p:sp>
        <p:nvSpPr>
          <p:cNvPr id="12" name="Marcador de texto 2"/>
          <p:cNvSpPr txBox="1">
            <a:spLocks/>
          </p:cNvSpPr>
          <p:nvPr/>
        </p:nvSpPr>
        <p:spPr>
          <a:xfrm>
            <a:off x="3241816" y="5726126"/>
            <a:ext cx="8686832" cy="295162"/>
          </a:xfrm>
          <a:prstGeom prst="rect">
            <a:avLst/>
          </a:prstGeom>
        </p:spPr>
        <p:txBody>
          <a:bodyPr vert="horz" lIns="91440" tIns="45720" rIns="91440" bIns="45720" rtlCol="0">
            <a:noAutofit/>
          </a:bodyPr>
          <a:lstStyle>
            <a:lvl1pPr indent="0" algn="r">
              <a:spcBef>
                <a:spcPct val="20000"/>
              </a:spcBef>
              <a:buFont typeface="Arial" pitchFamily="34" charset="0"/>
              <a:buNone/>
              <a:defRPr sz="1400" i="1">
                <a:solidFill>
                  <a:schemeClr val="accent2"/>
                </a:solidFill>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GB" sz="1100" dirty="0"/>
              <a:t>JCEM 2011, 96: </a:t>
            </a:r>
            <a:r>
              <a:rPr lang="en-GB" sz="1100" dirty="0" smtClean="0"/>
              <a:t>1911-30</a:t>
            </a:r>
          </a:p>
          <a:p>
            <a:r>
              <a:rPr lang="en-GB" sz="1100" dirty="0" smtClean="0"/>
              <a:t>J </a:t>
            </a:r>
            <a:r>
              <a:rPr lang="en-GB" sz="1100" dirty="0" err="1" smtClean="0"/>
              <a:t>Clin</a:t>
            </a:r>
            <a:r>
              <a:rPr lang="en-GB" sz="1100" dirty="0" smtClean="0"/>
              <a:t> </a:t>
            </a:r>
            <a:r>
              <a:rPr lang="en-GB" sz="1100" dirty="0" err="1" smtClean="0"/>
              <a:t>Endocrinol</a:t>
            </a:r>
            <a:r>
              <a:rPr lang="en-GB" sz="1100" dirty="0" smtClean="0"/>
              <a:t> </a:t>
            </a:r>
            <a:r>
              <a:rPr lang="en-GB" sz="1100" dirty="0" err="1" smtClean="0"/>
              <a:t>Metab</a:t>
            </a:r>
            <a:r>
              <a:rPr lang="en-GB" sz="1100" dirty="0" smtClean="0"/>
              <a:t>, July 2011, 96(7):1911-1930</a:t>
            </a:r>
            <a:endParaRPr lang="en-GB" sz="1100" dirty="0"/>
          </a:p>
        </p:txBody>
      </p:sp>
      <p:sp>
        <p:nvSpPr>
          <p:cNvPr id="6" name="Título 1"/>
          <p:cNvSpPr txBox="1">
            <a:spLocks/>
          </p:cNvSpPr>
          <p:nvPr/>
        </p:nvSpPr>
        <p:spPr>
          <a:xfrm>
            <a:off x="609600" y="303920"/>
            <a:ext cx="10972800" cy="60480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3200" b="1" kern="1200" baseline="0">
                <a:solidFill>
                  <a:schemeClr val="accent1"/>
                </a:solidFill>
                <a:latin typeface="+mj-lt"/>
                <a:ea typeface="+mj-ea"/>
                <a:cs typeface="+mj-cs"/>
              </a:defRPr>
            </a:lvl1pPr>
          </a:lstStyle>
          <a:p>
            <a:r>
              <a:rPr lang="es-ES" dirty="0" smtClean="0">
                <a:solidFill>
                  <a:srgbClr val="004586"/>
                </a:solidFill>
              </a:rPr>
              <a:t>Recomendaciones de la </a:t>
            </a:r>
            <a:r>
              <a:rPr lang="es-ES" dirty="0" err="1" smtClean="0">
                <a:solidFill>
                  <a:srgbClr val="004586"/>
                </a:solidFill>
              </a:rPr>
              <a:t>Endocrine</a:t>
            </a:r>
            <a:r>
              <a:rPr lang="es-ES" dirty="0" smtClean="0">
                <a:solidFill>
                  <a:srgbClr val="004586"/>
                </a:solidFill>
              </a:rPr>
              <a:t> </a:t>
            </a:r>
            <a:r>
              <a:rPr lang="es-ES" dirty="0" err="1" smtClean="0">
                <a:solidFill>
                  <a:srgbClr val="004586"/>
                </a:solidFill>
              </a:rPr>
              <a:t>Society</a:t>
            </a:r>
            <a:r>
              <a:rPr lang="es-ES" dirty="0" smtClean="0">
                <a:solidFill>
                  <a:srgbClr val="004586"/>
                </a:solidFill>
              </a:rPr>
              <a:t/>
            </a:r>
            <a:br>
              <a:rPr lang="es-ES" dirty="0" smtClean="0">
                <a:solidFill>
                  <a:srgbClr val="004586"/>
                </a:solidFill>
              </a:rPr>
            </a:br>
            <a:r>
              <a:rPr lang="es-ES" dirty="0" smtClean="0">
                <a:solidFill>
                  <a:srgbClr val="004586"/>
                </a:solidFill>
              </a:rPr>
              <a:t>Tratamiento y prevención</a:t>
            </a:r>
            <a:endParaRPr lang="es-ES" dirty="0">
              <a:solidFill>
                <a:srgbClr val="004586"/>
              </a:solidFill>
            </a:endParaRPr>
          </a:p>
        </p:txBody>
      </p:sp>
    </p:spTree>
    <p:extLst>
      <p:ext uri="{BB962C8B-B14F-4D97-AF65-F5344CB8AC3E}">
        <p14:creationId xmlns:p14="http://schemas.microsoft.com/office/powerpoint/2010/main" val="248569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p:txBody>
          <a:bodyPr>
            <a:normAutofit/>
          </a:bodyPr>
          <a:lstStyle/>
          <a:p>
            <a:r>
              <a:rPr lang="en-GB" sz="3200" dirty="0" err="1" smtClean="0"/>
              <a:t>Ventajas</a:t>
            </a:r>
            <a:endParaRPr lang="en-GB" sz="3200" dirty="0"/>
          </a:p>
        </p:txBody>
      </p:sp>
      <p:sp>
        <p:nvSpPr>
          <p:cNvPr id="4" name="Marcador de contenido 3"/>
          <p:cNvSpPr>
            <a:spLocks noGrp="1"/>
          </p:cNvSpPr>
          <p:nvPr>
            <p:ph idx="11"/>
          </p:nvPr>
        </p:nvSpPr>
        <p:spPr>
          <a:xfrm>
            <a:off x="-43" y="2462907"/>
            <a:ext cx="6000032" cy="3774405"/>
          </a:xfrm>
        </p:spPr>
        <p:txBody>
          <a:bodyPr>
            <a:normAutofit/>
          </a:bodyPr>
          <a:lstStyle/>
          <a:p>
            <a:pPr>
              <a:buClr>
                <a:srgbClr val="C00000"/>
              </a:buClr>
              <a:buFont typeface="Wingdings" panose="05000000000000000000" pitchFamily="2" charset="2"/>
              <a:buChar char="v"/>
            </a:pPr>
            <a:r>
              <a:rPr lang="en-GB" sz="2400" dirty="0" err="1" smtClean="0"/>
              <a:t>Mejor</a:t>
            </a:r>
            <a:r>
              <a:rPr lang="en-GB" sz="2400" dirty="0" smtClean="0"/>
              <a:t> en </a:t>
            </a:r>
            <a:r>
              <a:rPr lang="en-GB" sz="2400" dirty="0" err="1" smtClean="0"/>
              <a:t>enfermedad</a:t>
            </a:r>
            <a:r>
              <a:rPr lang="en-GB" sz="2400" dirty="0" smtClean="0"/>
              <a:t> </a:t>
            </a:r>
            <a:r>
              <a:rPr lang="en-GB" sz="2400" dirty="0" err="1" smtClean="0"/>
              <a:t>hepática</a:t>
            </a:r>
            <a:r>
              <a:rPr lang="en-GB" sz="2400" dirty="0" smtClean="0"/>
              <a:t>.</a:t>
            </a:r>
          </a:p>
          <a:p>
            <a:pPr>
              <a:buClr>
                <a:srgbClr val="C00000"/>
              </a:buClr>
              <a:buFont typeface="Wingdings" panose="05000000000000000000" pitchFamily="2" charset="2"/>
              <a:buChar char="v"/>
            </a:pPr>
            <a:r>
              <a:rPr lang="en-GB" sz="2400" dirty="0" err="1" smtClean="0"/>
              <a:t>Mejor</a:t>
            </a:r>
            <a:r>
              <a:rPr lang="en-GB" sz="2400" dirty="0" smtClean="0"/>
              <a:t> en </a:t>
            </a:r>
            <a:r>
              <a:rPr lang="en-GB" sz="2400" dirty="0" err="1" smtClean="0"/>
              <a:t>enfermedad</a:t>
            </a:r>
            <a:r>
              <a:rPr lang="en-GB" sz="2400" dirty="0" smtClean="0"/>
              <a:t> intestinal.</a:t>
            </a:r>
          </a:p>
          <a:p>
            <a:pPr>
              <a:buClr>
                <a:srgbClr val="C00000"/>
              </a:buClr>
              <a:buFont typeface="Wingdings" panose="05000000000000000000" pitchFamily="2" charset="2"/>
              <a:buChar char="v"/>
            </a:pPr>
            <a:r>
              <a:rPr lang="en-GB" sz="2400" dirty="0" err="1" smtClean="0"/>
              <a:t>Mejor</a:t>
            </a:r>
            <a:r>
              <a:rPr lang="en-GB" sz="2400" dirty="0" smtClean="0"/>
              <a:t> </a:t>
            </a:r>
            <a:r>
              <a:rPr lang="en-GB" sz="2400" dirty="0" err="1" smtClean="0"/>
              <a:t>si</a:t>
            </a:r>
            <a:r>
              <a:rPr lang="en-GB" sz="2400" dirty="0" smtClean="0"/>
              <a:t> </a:t>
            </a:r>
            <a:r>
              <a:rPr lang="en-GB" sz="2400" dirty="0" err="1" smtClean="0"/>
              <a:t>alteraciones</a:t>
            </a:r>
            <a:r>
              <a:rPr lang="en-GB" sz="2400" dirty="0" smtClean="0"/>
              <a:t> del </a:t>
            </a:r>
            <a:r>
              <a:rPr lang="en-GB" sz="2400" dirty="0" err="1" smtClean="0"/>
              <a:t>metabolismo</a:t>
            </a:r>
            <a:r>
              <a:rPr lang="en-GB" sz="2400" dirty="0" smtClean="0"/>
              <a:t> de </a:t>
            </a:r>
            <a:r>
              <a:rPr lang="en-GB" sz="2400" dirty="0" err="1" smtClean="0"/>
              <a:t>vitamina</a:t>
            </a:r>
            <a:r>
              <a:rPr lang="en-GB" sz="2400" dirty="0" smtClean="0"/>
              <a:t> D.</a:t>
            </a:r>
          </a:p>
          <a:p>
            <a:pPr>
              <a:buClr>
                <a:srgbClr val="C00000"/>
              </a:buClr>
              <a:buFont typeface="Wingdings" panose="05000000000000000000" pitchFamily="2" charset="2"/>
              <a:buChar char="v"/>
            </a:pPr>
            <a:r>
              <a:rPr lang="en-GB" sz="2400" dirty="0" err="1" smtClean="0"/>
              <a:t>Más</a:t>
            </a:r>
            <a:r>
              <a:rPr lang="en-GB" sz="2400" dirty="0" smtClean="0"/>
              <a:t> </a:t>
            </a:r>
            <a:r>
              <a:rPr lang="en-GB" sz="2400" dirty="0" err="1" smtClean="0"/>
              <a:t>rápido</a:t>
            </a:r>
            <a:r>
              <a:rPr lang="en-GB" sz="2400" dirty="0" smtClean="0"/>
              <a:t> </a:t>
            </a:r>
            <a:r>
              <a:rPr lang="en-GB" sz="2400" dirty="0" err="1" smtClean="0"/>
              <a:t>aumento</a:t>
            </a:r>
            <a:r>
              <a:rPr lang="en-GB" sz="2400" dirty="0" smtClean="0"/>
              <a:t> de 25OHD </a:t>
            </a:r>
            <a:r>
              <a:rPr lang="en-GB" sz="2400" dirty="0" err="1" smtClean="0"/>
              <a:t>sérico</a:t>
            </a:r>
            <a:r>
              <a:rPr lang="en-GB" sz="2400" dirty="0" smtClean="0"/>
              <a:t>.</a:t>
            </a:r>
            <a:endParaRPr lang="en-GB" sz="2400" dirty="0"/>
          </a:p>
        </p:txBody>
      </p:sp>
      <p:sp>
        <p:nvSpPr>
          <p:cNvPr id="6" name="Marcador de contenido 5"/>
          <p:cNvSpPr>
            <a:spLocks noGrp="1"/>
          </p:cNvSpPr>
          <p:nvPr>
            <p:ph idx="14"/>
          </p:nvPr>
        </p:nvSpPr>
        <p:spPr>
          <a:xfrm>
            <a:off x="6192011" y="2390899"/>
            <a:ext cx="5384800" cy="3774405"/>
          </a:xfrm>
        </p:spPr>
        <p:txBody>
          <a:bodyPr>
            <a:normAutofit/>
          </a:bodyPr>
          <a:lstStyle/>
          <a:p>
            <a:pPr>
              <a:buClr>
                <a:srgbClr val="C00000"/>
              </a:buClr>
              <a:buFont typeface="Wingdings" panose="05000000000000000000" pitchFamily="2" charset="2"/>
              <a:buChar char="v"/>
            </a:pPr>
            <a:r>
              <a:rPr lang="en-GB" sz="2400" dirty="0" smtClean="0">
                <a:solidFill>
                  <a:schemeClr val="accent1"/>
                </a:solidFill>
              </a:rPr>
              <a:t>1 </a:t>
            </a:r>
            <a:r>
              <a:rPr lang="en-GB" sz="2400" dirty="0" err="1" smtClean="0">
                <a:solidFill>
                  <a:schemeClr val="accent1"/>
                </a:solidFill>
              </a:rPr>
              <a:t>gota</a:t>
            </a:r>
            <a:r>
              <a:rPr lang="en-GB" sz="2400" dirty="0" smtClean="0">
                <a:solidFill>
                  <a:schemeClr val="accent1"/>
                </a:solidFill>
              </a:rPr>
              <a:t> = 4 mcg.</a:t>
            </a:r>
          </a:p>
          <a:p>
            <a:pPr>
              <a:buClr>
                <a:srgbClr val="C00000"/>
              </a:buClr>
              <a:buFont typeface="Wingdings" panose="05000000000000000000" pitchFamily="2" charset="2"/>
              <a:buChar char="v"/>
            </a:pPr>
            <a:r>
              <a:rPr lang="en-GB" sz="2400" dirty="0" smtClean="0">
                <a:solidFill>
                  <a:schemeClr val="accent1"/>
                </a:solidFill>
              </a:rPr>
              <a:t>1 mcg = 60 UI.</a:t>
            </a:r>
          </a:p>
          <a:p>
            <a:pPr>
              <a:buClr>
                <a:srgbClr val="C00000"/>
              </a:buClr>
              <a:buFont typeface="Wingdings" panose="05000000000000000000" pitchFamily="2" charset="2"/>
              <a:buChar char="v"/>
            </a:pPr>
            <a:r>
              <a:rPr lang="en-GB" sz="2400" dirty="0" err="1" smtClean="0">
                <a:solidFill>
                  <a:schemeClr val="accent1"/>
                </a:solidFill>
              </a:rPr>
              <a:t>Diario</a:t>
            </a:r>
            <a:r>
              <a:rPr lang="en-GB" sz="2400" dirty="0" smtClean="0">
                <a:solidFill>
                  <a:schemeClr val="accent1"/>
                </a:solidFill>
              </a:rPr>
              <a:t>, </a:t>
            </a:r>
            <a:r>
              <a:rPr lang="en-GB" sz="2400" dirty="0" err="1" smtClean="0">
                <a:solidFill>
                  <a:schemeClr val="accent1"/>
                </a:solidFill>
              </a:rPr>
              <a:t>semanal</a:t>
            </a:r>
            <a:r>
              <a:rPr lang="en-GB" sz="2400" dirty="0" smtClean="0">
                <a:solidFill>
                  <a:schemeClr val="accent1"/>
                </a:solidFill>
              </a:rPr>
              <a:t> o en bolo </a:t>
            </a:r>
            <a:r>
              <a:rPr lang="en-GB" sz="2400" dirty="0" err="1" smtClean="0">
                <a:solidFill>
                  <a:schemeClr val="accent1"/>
                </a:solidFill>
              </a:rPr>
              <a:t>es</a:t>
            </a:r>
            <a:r>
              <a:rPr lang="en-GB" sz="2400" dirty="0" smtClean="0">
                <a:solidFill>
                  <a:schemeClr val="accent1"/>
                </a:solidFill>
              </a:rPr>
              <a:t> </a:t>
            </a:r>
            <a:r>
              <a:rPr lang="en-GB" sz="2400" dirty="0" smtClean="0"/>
              <a:t>de dos a </a:t>
            </a:r>
            <a:r>
              <a:rPr lang="en-GB" sz="2400" dirty="0" err="1" smtClean="0"/>
              <a:t>tres</a:t>
            </a:r>
            <a:r>
              <a:rPr lang="en-GB" sz="2400" dirty="0" smtClean="0"/>
              <a:t> </a:t>
            </a:r>
            <a:r>
              <a:rPr lang="en-GB" sz="2400" dirty="0" err="1" smtClean="0"/>
              <a:t>veces</a:t>
            </a:r>
            <a:r>
              <a:rPr lang="en-GB" sz="2400" dirty="0" smtClean="0"/>
              <a:t> </a:t>
            </a:r>
            <a:r>
              <a:rPr lang="en-GB" sz="2400" dirty="0" err="1" smtClean="0"/>
              <a:t>más</a:t>
            </a:r>
            <a:r>
              <a:rPr lang="en-GB" sz="2400" dirty="0" smtClean="0">
                <a:solidFill>
                  <a:schemeClr val="accent1"/>
                </a:solidFill>
              </a:rPr>
              <a:t> </a:t>
            </a:r>
            <a:r>
              <a:rPr lang="en-GB" sz="2400" dirty="0" err="1" smtClean="0">
                <a:solidFill>
                  <a:schemeClr val="accent1"/>
                </a:solidFill>
              </a:rPr>
              <a:t>potente</a:t>
            </a:r>
            <a:r>
              <a:rPr lang="en-GB" sz="2400" dirty="0" smtClean="0">
                <a:solidFill>
                  <a:schemeClr val="accent1"/>
                </a:solidFill>
              </a:rPr>
              <a:t> que </a:t>
            </a:r>
            <a:r>
              <a:rPr lang="en-GB" sz="2400" dirty="0" err="1" smtClean="0">
                <a:solidFill>
                  <a:schemeClr val="accent1"/>
                </a:solidFill>
              </a:rPr>
              <a:t>vitamina</a:t>
            </a:r>
            <a:r>
              <a:rPr lang="en-GB" sz="2400" dirty="0" smtClean="0">
                <a:solidFill>
                  <a:schemeClr val="accent1"/>
                </a:solidFill>
              </a:rPr>
              <a:t> D.</a:t>
            </a:r>
          </a:p>
          <a:p>
            <a:pPr marL="457200" lvl="1" indent="0" algn="r">
              <a:buClr>
                <a:srgbClr val="C00000"/>
              </a:buClr>
              <a:buNone/>
            </a:pPr>
            <a:r>
              <a:rPr lang="en-GB" sz="1200" i="1" dirty="0" err="1" smtClean="0">
                <a:solidFill>
                  <a:schemeClr val="accent2"/>
                </a:solidFill>
              </a:rPr>
              <a:t>Jetter</a:t>
            </a:r>
            <a:r>
              <a:rPr lang="en-GB" sz="1200" i="1" dirty="0" smtClean="0">
                <a:solidFill>
                  <a:schemeClr val="accent2"/>
                </a:solidFill>
              </a:rPr>
              <a:t> A et al. </a:t>
            </a:r>
            <a:r>
              <a:rPr lang="is-IS" sz="1200" i="1" dirty="0" smtClean="0">
                <a:solidFill>
                  <a:schemeClr val="accent2"/>
                </a:solidFill>
              </a:rPr>
              <a:t>Bone 59 (2014) 14–19 </a:t>
            </a:r>
            <a:endParaRPr lang="en-GB" sz="1200" i="1" dirty="0" smtClean="0">
              <a:solidFill>
                <a:schemeClr val="accent2"/>
              </a:solidFill>
            </a:endParaRPr>
          </a:p>
          <a:p>
            <a:pPr>
              <a:buClr>
                <a:srgbClr val="C00000"/>
              </a:buClr>
              <a:buFont typeface="Wingdings" panose="05000000000000000000" pitchFamily="2" charset="2"/>
              <a:buChar char="v"/>
            </a:pPr>
            <a:r>
              <a:rPr lang="en-GB" sz="2400" dirty="0" smtClean="0">
                <a:solidFill>
                  <a:schemeClr val="accent1"/>
                </a:solidFill>
              </a:rPr>
              <a:t>16.000 UI/</a:t>
            </a:r>
            <a:r>
              <a:rPr lang="en-GB" sz="2400" dirty="0" err="1" smtClean="0">
                <a:solidFill>
                  <a:schemeClr val="accent1"/>
                </a:solidFill>
              </a:rPr>
              <a:t>semana</a:t>
            </a:r>
            <a:r>
              <a:rPr lang="en-GB" sz="2400" dirty="0" smtClean="0">
                <a:solidFill>
                  <a:schemeClr val="accent1"/>
                </a:solidFill>
              </a:rPr>
              <a:t> </a:t>
            </a:r>
            <a:r>
              <a:rPr lang="en-GB" sz="2400" dirty="0" err="1" smtClean="0">
                <a:solidFill>
                  <a:schemeClr val="accent1"/>
                </a:solidFill>
              </a:rPr>
              <a:t>durante</a:t>
            </a:r>
            <a:r>
              <a:rPr lang="en-GB" sz="2400" dirty="0" smtClean="0">
                <a:solidFill>
                  <a:schemeClr val="accent1"/>
                </a:solidFill>
              </a:rPr>
              <a:t> 4 </a:t>
            </a:r>
            <a:r>
              <a:rPr lang="en-GB" sz="2400" dirty="0" err="1" smtClean="0">
                <a:solidFill>
                  <a:schemeClr val="accent1"/>
                </a:solidFill>
              </a:rPr>
              <a:t>semanas</a:t>
            </a:r>
            <a:r>
              <a:rPr lang="en-GB" sz="2400" dirty="0" smtClean="0">
                <a:solidFill>
                  <a:schemeClr val="accent1"/>
                </a:solidFill>
              </a:rPr>
              <a:t> (1 vial o comp) </a:t>
            </a:r>
            <a:r>
              <a:rPr lang="en-GB" sz="2400" dirty="0" err="1" smtClean="0">
                <a:solidFill>
                  <a:schemeClr val="accent1"/>
                </a:solidFill>
              </a:rPr>
              <a:t>normaliza</a:t>
            </a:r>
            <a:r>
              <a:rPr lang="en-GB" sz="2400" dirty="0" smtClean="0">
                <a:solidFill>
                  <a:schemeClr val="accent1"/>
                </a:solidFill>
              </a:rPr>
              <a:t> 25OH </a:t>
            </a:r>
            <a:r>
              <a:rPr lang="en-GB" sz="2400" dirty="0" err="1" smtClean="0">
                <a:solidFill>
                  <a:schemeClr val="accent1"/>
                </a:solidFill>
              </a:rPr>
              <a:t>vit</a:t>
            </a:r>
            <a:r>
              <a:rPr lang="en-GB" sz="2400" dirty="0" smtClean="0">
                <a:solidFill>
                  <a:schemeClr val="accent1"/>
                </a:solidFill>
              </a:rPr>
              <a:t> D.</a:t>
            </a:r>
          </a:p>
          <a:p>
            <a:pPr marL="457200" lvl="1" indent="0" algn="r">
              <a:buClr>
                <a:srgbClr val="C00000"/>
              </a:buClr>
              <a:buNone/>
            </a:pPr>
            <a:endParaRPr lang="is-IS" sz="1200" i="1" dirty="0">
              <a:solidFill>
                <a:schemeClr val="accent2"/>
              </a:solidFill>
            </a:endParaRPr>
          </a:p>
          <a:p>
            <a:pPr marL="457200" lvl="1" indent="0" algn="r">
              <a:buClr>
                <a:srgbClr val="C00000"/>
              </a:buClr>
              <a:buNone/>
            </a:pPr>
            <a:r>
              <a:rPr lang="is-IS" sz="1200" i="1" dirty="0" smtClean="0">
                <a:solidFill>
                  <a:schemeClr val="accent2"/>
                </a:solidFill>
              </a:rPr>
              <a:t>Larrosa </a:t>
            </a:r>
            <a:r>
              <a:rPr lang="is-IS" sz="1200" i="1" dirty="0">
                <a:solidFill>
                  <a:schemeClr val="accent2"/>
                </a:solidFill>
              </a:rPr>
              <a:t>M et al. REEMO. 2007;16(3):48-52 </a:t>
            </a:r>
          </a:p>
          <a:p>
            <a:pPr lvl="1"/>
            <a:endParaRPr lang="en-GB" sz="2000" dirty="0">
              <a:solidFill>
                <a:schemeClr val="accent1"/>
              </a:solidFill>
            </a:endParaRPr>
          </a:p>
        </p:txBody>
      </p:sp>
      <p:sp>
        <p:nvSpPr>
          <p:cNvPr id="2" name="Título 1"/>
          <p:cNvSpPr>
            <a:spLocks noGrp="1"/>
          </p:cNvSpPr>
          <p:nvPr>
            <p:ph type="title"/>
          </p:nvPr>
        </p:nvSpPr>
        <p:spPr/>
        <p:txBody>
          <a:bodyPr>
            <a:normAutofit/>
          </a:bodyPr>
          <a:lstStyle/>
          <a:p>
            <a:r>
              <a:rPr lang="en-GB" dirty="0" err="1" smtClean="0"/>
              <a:t>Tratamiento</a:t>
            </a:r>
            <a:r>
              <a:rPr lang="en-GB" dirty="0" smtClean="0"/>
              <a:t> con 25OHvit D (</a:t>
            </a:r>
            <a:r>
              <a:rPr lang="en-GB" dirty="0" err="1" smtClean="0"/>
              <a:t>calcidediol</a:t>
            </a:r>
            <a:r>
              <a:rPr lang="en-GB" dirty="0" smtClean="0"/>
              <a:t>)</a:t>
            </a:r>
            <a:endParaRPr lang="en-GB" dirty="0"/>
          </a:p>
        </p:txBody>
      </p:sp>
      <p:sp>
        <p:nvSpPr>
          <p:cNvPr id="7" name="CuadroTexto 6"/>
          <p:cNvSpPr txBox="1"/>
          <p:nvPr/>
        </p:nvSpPr>
        <p:spPr>
          <a:xfrm>
            <a:off x="249413" y="4653136"/>
            <a:ext cx="5501119" cy="1200329"/>
          </a:xfrm>
          <a:prstGeom prst="rect">
            <a:avLst/>
          </a:prstGeom>
          <a:noFill/>
        </p:spPr>
        <p:txBody>
          <a:bodyPr wrap="square" rtlCol="0">
            <a:spAutoFit/>
          </a:bodyPr>
          <a:lstStyle/>
          <a:p>
            <a:pPr algn="r"/>
            <a:r>
              <a:rPr lang="en-GB" sz="1200" dirty="0" err="1" smtClean="0">
                <a:solidFill>
                  <a:schemeClr val="accent2"/>
                </a:solidFill>
              </a:rPr>
              <a:t>Marazuela</a:t>
            </a:r>
            <a:r>
              <a:rPr lang="en-GB" sz="1200" dirty="0" smtClean="0">
                <a:solidFill>
                  <a:schemeClr val="accent2"/>
                </a:solidFill>
              </a:rPr>
              <a:t> </a:t>
            </a:r>
            <a:r>
              <a:rPr lang="en-GB" sz="1200" dirty="0">
                <a:solidFill>
                  <a:schemeClr val="accent2"/>
                </a:solidFill>
              </a:rPr>
              <a:t>M; </a:t>
            </a:r>
            <a:r>
              <a:rPr lang="it-IT" sz="1200" dirty="0" err="1">
                <a:solidFill>
                  <a:schemeClr val="accent2"/>
                </a:solidFill>
              </a:rPr>
              <a:t>Endocrinol</a:t>
            </a:r>
            <a:r>
              <a:rPr lang="it-IT" sz="1200" dirty="0">
                <a:solidFill>
                  <a:schemeClr val="accent2"/>
                </a:solidFill>
              </a:rPr>
              <a:t> </a:t>
            </a:r>
            <a:r>
              <a:rPr lang="it-IT" sz="1200" dirty="0" err="1">
                <a:solidFill>
                  <a:schemeClr val="accent2"/>
                </a:solidFill>
              </a:rPr>
              <a:t>Nutr</a:t>
            </a:r>
            <a:r>
              <a:rPr lang="it-IT" sz="1200" dirty="0">
                <a:solidFill>
                  <a:schemeClr val="accent2"/>
                </a:solidFill>
              </a:rPr>
              <a:t>. 2005;52(5):215-23</a:t>
            </a:r>
          </a:p>
          <a:p>
            <a:pPr algn="r"/>
            <a:r>
              <a:rPr lang="it-IT" sz="1200" dirty="0" err="1">
                <a:solidFill>
                  <a:schemeClr val="accent2"/>
                </a:solidFill>
              </a:rPr>
              <a:t>Varsavsky</a:t>
            </a:r>
            <a:r>
              <a:rPr lang="it-IT" sz="1200" dirty="0">
                <a:solidFill>
                  <a:schemeClr val="accent2"/>
                </a:solidFill>
              </a:rPr>
              <a:t> M et al. </a:t>
            </a:r>
            <a:r>
              <a:rPr lang="it-IT" sz="1200" dirty="0" err="1">
                <a:solidFill>
                  <a:schemeClr val="accent2"/>
                </a:solidFill>
              </a:rPr>
              <a:t>Rev</a:t>
            </a:r>
            <a:r>
              <a:rPr lang="it-IT" sz="1200" dirty="0">
                <a:solidFill>
                  <a:schemeClr val="accent2"/>
                </a:solidFill>
              </a:rPr>
              <a:t> </a:t>
            </a:r>
            <a:r>
              <a:rPr lang="it-IT" sz="1200" dirty="0" err="1">
                <a:solidFill>
                  <a:schemeClr val="accent2"/>
                </a:solidFill>
              </a:rPr>
              <a:t>Clin</a:t>
            </a:r>
            <a:r>
              <a:rPr lang="it-IT" sz="1200" dirty="0">
                <a:solidFill>
                  <a:schemeClr val="accent2"/>
                </a:solidFill>
              </a:rPr>
              <a:t> </a:t>
            </a:r>
            <a:r>
              <a:rPr lang="it-IT" sz="1200" dirty="0" err="1">
                <a:solidFill>
                  <a:schemeClr val="accent2"/>
                </a:solidFill>
              </a:rPr>
              <a:t>Esp</a:t>
            </a:r>
            <a:r>
              <a:rPr lang="it-IT" sz="1200" dirty="0">
                <a:solidFill>
                  <a:schemeClr val="accent2"/>
                </a:solidFill>
              </a:rPr>
              <a:t>. 2014;214:396-402</a:t>
            </a:r>
            <a:r>
              <a:rPr lang="it-IT" sz="1400" dirty="0">
                <a:solidFill>
                  <a:schemeClr val="accent1"/>
                </a:solidFill>
              </a:rPr>
              <a:t>. </a:t>
            </a:r>
          </a:p>
          <a:p>
            <a:endParaRPr lang="it-IT" sz="1400" dirty="0">
              <a:solidFill>
                <a:schemeClr val="accent1"/>
              </a:solidFill>
            </a:endParaRPr>
          </a:p>
          <a:p>
            <a:r>
              <a:rPr lang="it-IT" sz="1600" dirty="0">
                <a:solidFill>
                  <a:schemeClr val="accent1"/>
                </a:solidFill>
              </a:rPr>
              <a:t> </a:t>
            </a:r>
          </a:p>
          <a:p>
            <a:endParaRPr lang="en-GB" sz="1600" dirty="0"/>
          </a:p>
        </p:txBody>
      </p:sp>
      <p:sp>
        <p:nvSpPr>
          <p:cNvPr id="11" name="Marcador de texto 10"/>
          <p:cNvSpPr>
            <a:spLocks noGrp="1"/>
          </p:cNvSpPr>
          <p:nvPr>
            <p:ph type="body" idx="10"/>
          </p:nvPr>
        </p:nvSpPr>
        <p:spPr/>
        <p:txBody>
          <a:bodyPr>
            <a:normAutofit/>
          </a:bodyPr>
          <a:lstStyle/>
          <a:p>
            <a:r>
              <a:rPr lang="en-GB" sz="3200" dirty="0" err="1">
                <a:solidFill>
                  <a:srgbClr val="C00000"/>
                </a:solidFill>
              </a:rPr>
              <a:t>Equivalencias</a:t>
            </a:r>
            <a:endParaRPr lang="es-ES" sz="3200" dirty="0">
              <a:solidFill>
                <a:srgbClr val="C00000"/>
              </a:solidFill>
            </a:endParaRPr>
          </a:p>
        </p:txBody>
      </p:sp>
    </p:spTree>
    <p:extLst>
      <p:ext uri="{BB962C8B-B14F-4D97-AF65-F5344CB8AC3E}">
        <p14:creationId xmlns:p14="http://schemas.microsoft.com/office/powerpoint/2010/main" val="10899815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sz="quarter" idx="13"/>
          </p:nvPr>
        </p:nvSpPr>
        <p:spPr/>
        <p:txBody>
          <a:bodyPr>
            <a:normAutofit lnSpcReduction="10000"/>
          </a:bodyPr>
          <a:lstStyle/>
          <a:p>
            <a:endParaRPr lang="es-ES"/>
          </a:p>
        </p:txBody>
      </p:sp>
      <p:sp>
        <p:nvSpPr>
          <p:cNvPr id="2" name="Título 1"/>
          <p:cNvSpPr>
            <a:spLocks noGrp="1"/>
          </p:cNvSpPr>
          <p:nvPr>
            <p:ph type="title"/>
          </p:nvPr>
        </p:nvSpPr>
        <p:spPr/>
        <p:txBody>
          <a:bodyPr/>
          <a:lstStyle/>
          <a:p>
            <a:r>
              <a:rPr lang="es-ES_tradnl" dirty="0" smtClean="0"/>
              <a:t>Tratamiento con </a:t>
            </a:r>
            <a:r>
              <a:rPr lang="es-ES_tradnl" dirty="0" err="1" smtClean="0"/>
              <a:t>calcifediol</a:t>
            </a:r>
            <a:endParaRPr lang="es-ES_tradnl" dirty="0"/>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5503" y="908720"/>
            <a:ext cx="4938728" cy="3019653"/>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4072" y="908720"/>
            <a:ext cx="4616580" cy="2770833"/>
          </a:xfrm>
          <a:prstGeom prst="rect">
            <a:avLst/>
          </a:prstGeom>
        </p:spPr>
      </p:pic>
      <p:pic>
        <p:nvPicPr>
          <p:cNvPr id="7" name="Imagen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27848" y="3815729"/>
            <a:ext cx="3768586" cy="2350341"/>
          </a:xfrm>
          <a:prstGeom prst="rect">
            <a:avLst/>
          </a:prstGeom>
        </p:spPr>
      </p:pic>
      <p:sp>
        <p:nvSpPr>
          <p:cNvPr id="3" name="Cubo 2"/>
          <p:cNvSpPr/>
          <p:nvPr/>
        </p:nvSpPr>
        <p:spPr>
          <a:xfrm>
            <a:off x="3384867" y="986337"/>
            <a:ext cx="2088232" cy="930495"/>
          </a:xfrm>
          <a:prstGeom prst="cube">
            <a:avLst>
              <a:gd name="adj" fmla="val 14579"/>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dirty="0" err="1">
                <a:solidFill>
                  <a:schemeClr val="accent1"/>
                </a:solidFill>
              </a:rPr>
              <a:t>Calcifediol</a:t>
            </a:r>
            <a:r>
              <a:rPr lang="es-ES" dirty="0">
                <a:solidFill>
                  <a:schemeClr val="accent1"/>
                </a:solidFill>
              </a:rPr>
              <a:t> </a:t>
            </a:r>
          </a:p>
          <a:p>
            <a:pPr algn="ctr"/>
            <a:r>
              <a:rPr lang="es-ES" dirty="0">
                <a:solidFill>
                  <a:schemeClr val="accent1"/>
                </a:solidFill>
              </a:rPr>
              <a:t> 0,266 mg </a:t>
            </a:r>
          </a:p>
          <a:p>
            <a:pPr algn="ctr"/>
            <a:r>
              <a:rPr lang="es-ES" dirty="0">
                <a:solidFill>
                  <a:schemeClr val="tx2"/>
                </a:solidFill>
              </a:rPr>
              <a:t>cápsulas </a:t>
            </a:r>
            <a:r>
              <a:rPr lang="es-ES" dirty="0" smtClean="0">
                <a:solidFill>
                  <a:schemeClr val="tx2"/>
                </a:solidFill>
              </a:rPr>
              <a:t>blandas</a:t>
            </a:r>
            <a:endParaRPr lang="es-ES" dirty="0"/>
          </a:p>
        </p:txBody>
      </p:sp>
    </p:spTree>
    <p:extLst>
      <p:ext uri="{BB962C8B-B14F-4D97-AF65-F5344CB8AC3E}">
        <p14:creationId xmlns:p14="http://schemas.microsoft.com/office/powerpoint/2010/main" val="322108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idx="10"/>
          </p:nvPr>
        </p:nvSpPr>
        <p:spPr/>
        <p:txBody>
          <a:bodyPr/>
          <a:lstStyle/>
          <a:p>
            <a:r>
              <a:rPr lang="en-GB" dirty="0" err="1" smtClean="0"/>
              <a:t>Finalmente</a:t>
            </a:r>
            <a:r>
              <a:rPr lang="en-GB" dirty="0" smtClean="0"/>
              <a:t> </a:t>
            </a:r>
            <a:r>
              <a:rPr lang="en-GB" dirty="0" err="1" smtClean="0"/>
              <a:t>decidió</a:t>
            </a:r>
            <a:r>
              <a:rPr lang="en-GB" dirty="0" smtClean="0"/>
              <a:t> </a:t>
            </a:r>
            <a:r>
              <a:rPr lang="en-GB" dirty="0" err="1" smtClean="0"/>
              <a:t>tratar</a:t>
            </a:r>
            <a:r>
              <a:rPr lang="en-GB" dirty="0" smtClean="0"/>
              <a:t> a </a:t>
            </a:r>
            <a:r>
              <a:rPr lang="en-GB" dirty="0" err="1" smtClean="0"/>
              <a:t>su</a:t>
            </a:r>
            <a:r>
              <a:rPr lang="en-GB" dirty="0" smtClean="0"/>
              <a:t> </a:t>
            </a:r>
            <a:r>
              <a:rPr lang="en-GB" dirty="0" err="1" smtClean="0"/>
              <a:t>paciente</a:t>
            </a:r>
            <a:r>
              <a:rPr lang="en-GB" dirty="0" smtClean="0"/>
              <a:t> </a:t>
            </a:r>
            <a:r>
              <a:rPr lang="en-GB" dirty="0" err="1" smtClean="0"/>
              <a:t>fátima</a:t>
            </a:r>
            <a:r>
              <a:rPr lang="en-GB" dirty="0" smtClean="0"/>
              <a:t> con </a:t>
            </a:r>
            <a:r>
              <a:rPr lang="en-GB" dirty="0" err="1" smtClean="0"/>
              <a:t>hidroferol</a:t>
            </a:r>
            <a:r>
              <a:rPr lang="en-GB" dirty="0" smtClean="0"/>
              <a:t> </a:t>
            </a:r>
            <a:r>
              <a:rPr lang="en-GB" dirty="0" err="1" smtClean="0"/>
              <a:t>cápsulas</a:t>
            </a:r>
            <a:r>
              <a:rPr lang="en-GB" dirty="0" smtClean="0"/>
              <a:t> </a:t>
            </a:r>
            <a:r>
              <a:rPr lang="en-GB" dirty="0" err="1" smtClean="0"/>
              <a:t>blandas</a:t>
            </a:r>
            <a:r>
              <a:rPr lang="en-GB" dirty="0" smtClean="0"/>
              <a:t> (0,266 mg </a:t>
            </a:r>
            <a:r>
              <a:rPr lang="en-GB" dirty="0" err="1" smtClean="0"/>
              <a:t>calcifediol</a:t>
            </a:r>
            <a:r>
              <a:rPr lang="en-GB" dirty="0" smtClean="0"/>
              <a:t> a la </a:t>
            </a:r>
            <a:r>
              <a:rPr lang="en-GB" dirty="0" err="1" smtClean="0"/>
              <a:t>semana</a:t>
            </a:r>
            <a:r>
              <a:rPr lang="en-GB" dirty="0" smtClean="0"/>
              <a:t> </a:t>
            </a:r>
            <a:r>
              <a:rPr lang="en-GB" dirty="0" err="1" smtClean="0"/>
              <a:t>durante</a:t>
            </a:r>
            <a:r>
              <a:rPr lang="en-GB" dirty="0" smtClean="0"/>
              <a:t> 6 </a:t>
            </a:r>
            <a:r>
              <a:rPr lang="en-GB" dirty="0" err="1" smtClean="0"/>
              <a:t>semanas</a:t>
            </a:r>
            <a:r>
              <a:rPr lang="en-GB" dirty="0" smtClean="0"/>
              <a:t> y </a:t>
            </a:r>
            <a:r>
              <a:rPr lang="en-GB" dirty="0" err="1" smtClean="0"/>
              <a:t>posteriormente</a:t>
            </a:r>
            <a:r>
              <a:rPr lang="en-GB" dirty="0" smtClean="0"/>
              <a:t> 1 </a:t>
            </a:r>
            <a:r>
              <a:rPr lang="en-GB" dirty="0" err="1" smtClean="0"/>
              <a:t>cápsulas</a:t>
            </a:r>
            <a:r>
              <a:rPr lang="en-GB" dirty="0" smtClean="0"/>
              <a:t> al </a:t>
            </a:r>
            <a:r>
              <a:rPr lang="en-GB" dirty="0" err="1" smtClean="0"/>
              <a:t>mes</a:t>
            </a:r>
            <a:r>
              <a:rPr lang="en-GB" dirty="0" smtClean="0"/>
              <a:t>).</a:t>
            </a:r>
          </a:p>
          <a:p>
            <a:r>
              <a:rPr lang="en-GB" dirty="0" smtClean="0"/>
              <a:t>A </a:t>
            </a:r>
            <a:r>
              <a:rPr lang="en-GB" dirty="0" err="1" smtClean="0"/>
              <a:t>los</a:t>
            </a:r>
            <a:r>
              <a:rPr lang="en-GB" dirty="0" smtClean="0"/>
              <a:t> </a:t>
            </a:r>
            <a:r>
              <a:rPr lang="en-GB" dirty="0" err="1" smtClean="0"/>
              <a:t>tres</a:t>
            </a:r>
            <a:r>
              <a:rPr lang="en-GB" dirty="0" smtClean="0"/>
              <a:t> </a:t>
            </a:r>
            <a:r>
              <a:rPr lang="en-GB" dirty="0" err="1" smtClean="0"/>
              <a:t>meses</a:t>
            </a:r>
            <a:r>
              <a:rPr lang="en-GB" dirty="0" smtClean="0"/>
              <a:t> </a:t>
            </a:r>
            <a:r>
              <a:rPr lang="en-GB" dirty="0" err="1" smtClean="0"/>
              <a:t>muestra</a:t>
            </a:r>
            <a:r>
              <a:rPr lang="en-GB" dirty="0" smtClean="0"/>
              <a:t> Ca/</a:t>
            </a:r>
            <a:r>
              <a:rPr lang="en-GB" dirty="0" err="1" smtClean="0"/>
              <a:t>cr</a:t>
            </a:r>
            <a:r>
              <a:rPr lang="en-GB" dirty="0" smtClean="0"/>
              <a:t> </a:t>
            </a:r>
            <a:r>
              <a:rPr lang="en-GB" dirty="0" err="1" smtClean="0"/>
              <a:t>en</a:t>
            </a:r>
            <a:r>
              <a:rPr lang="en-GB" dirty="0" smtClean="0"/>
              <a:t> </a:t>
            </a:r>
            <a:r>
              <a:rPr lang="en-GB" dirty="0" err="1" smtClean="0"/>
              <a:t>orina</a:t>
            </a:r>
            <a:r>
              <a:rPr lang="en-GB" dirty="0" smtClean="0"/>
              <a:t> de </a:t>
            </a:r>
            <a:r>
              <a:rPr lang="en-GB" dirty="0" err="1" smtClean="0"/>
              <a:t>ayunas</a:t>
            </a:r>
            <a:r>
              <a:rPr lang="en-GB" dirty="0" smtClean="0"/>
              <a:t> normal con Ca y P </a:t>
            </a:r>
            <a:r>
              <a:rPr lang="en-GB" dirty="0" err="1" smtClean="0"/>
              <a:t>normales</a:t>
            </a:r>
            <a:r>
              <a:rPr lang="en-GB" dirty="0" smtClean="0"/>
              <a:t> y 25OHD 21 ng/ml.</a:t>
            </a:r>
            <a:endParaRPr lang="en-GB" dirty="0"/>
          </a:p>
        </p:txBody>
      </p:sp>
      <p:sp>
        <p:nvSpPr>
          <p:cNvPr id="7" name="Marcador de texto 6"/>
          <p:cNvSpPr>
            <a:spLocks noGrp="1"/>
          </p:cNvSpPr>
          <p:nvPr>
            <p:ph type="body" sz="quarter" idx="12"/>
          </p:nvPr>
        </p:nvSpPr>
        <p:spPr/>
        <p:txBody>
          <a:bodyPr>
            <a:normAutofit lnSpcReduction="10000"/>
          </a:bodyPr>
          <a:lstStyle/>
          <a:p>
            <a:endParaRPr lang="en-GB"/>
          </a:p>
        </p:txBody>
      </p:sp>
      <p:sp>
        <p:nvSpPr>
          <p:cNvPr id="8" name="Marcador de contenido 7"/>
          <p:cNvSpPr>
            <a:spLocks noGrp="1"/>
          </p:cNvSpPr>
          <p:nvPr>
            <p:ph idx="13"/>
          </p:nvPr>
        </p:nvSpPr>
        <p:spPr/>
        <p:txBody>
          <a:bodyPr>
            <a:normAutofit/>
          </a:bodyPr>
          <a:lstStyle/>
          <a:p>
            <a:r>
              <a:rPr lang="en-GB" dirty="0" err="1" smtClean="0"/>
              <a:t>Clínica</a:t>
            </a:r>
            <a:r>
              <a:rPr lang="en-GB" dirty="0" smtClean="0"/>
              <a:t>:</a:t>
            </a:r>
          </a:p>
          <a:p>
            <a:pPr lvl="1"/>
            <a:r>
              <a:rPr lang="en-GB" sz="2400" dirty="0" err="1" smtClean="0"/>
              <a:t>Mejoría</a:t>
            </a:r>
            <a:r>
              <a:rPr lang="en-GB" sz="2400" dirty="0" smtClean="0"/>
              <a:t>, sin </a:t>
            </a:r>
            <a:r>
              <a:rPr lang="en-GB" sz="2400" dirty="0" err="1" smtClean="0"/>
              <a:t>desaparición</a:t>
            </a:r>
            <a:r>
              <a:rPr lang="en-GB" sz="2400" dirty="0"/>
              <a:t>,</a:t>
            </a:r>
            <a:r>
              <a:rPr lang="en-GB" sz="2400" dirty="0" smtClean="0"/>
              <a:t> de </a:t>
            </a:r>
            <a:r>
              <a:rPr lang="en-GB" sz="2400" dirty="0" err="1" smtClean="0"/>
              <a:t>dolores</a:t>
            </a:r>
            <a:r>
              <a:rPr lang="en-GB" sz="2400" dirty="0" smtClean="0"/>
              <a:t> </a:t>
            </a:r>
            <a:r>
              <a:rPr lang="en-GB" sz="2400" dirty="0" err="1" smtClean="0"/>
              <a:t>osteoarticulares</a:t>
            </a:r>
            <a:r>
              <a:rPr lang="en-GB" sz="2400" dirty="0" smtClean="0"/>
              <a:t>, </a:t>
            </a:r>
            <a:r>
              <a:rPr lang="en-GB" sz="2400" dirty="0" err="1" smtClean="0"/>
              <a:t>menos</a:t>
            </a:r>
            <a:r>
              <a:rPr lang="en-GB" sz="2400" dirty="0" smtClean="0"/>
              <a:t> </a:t>
            </a:r>
            <a:r>
              <a:rPr lang="en-GB" sz="2400" dirty="0" err="1" smtClean="0"/>
              <a:t>puntos</a:t>
            </a:r>
            <a:r>
              <a:rPr lang="en-GB" sz="2400" dirty="0" smtClean="0"/>
              <a:t> </a:t>
            </a:r>
            <a:r>
              <a:rPr lang="en-GB" sz="2400" dirty="0" err="1" smtClean="0"/>
              <a:t>dolorosos</a:t>
            </a:r>
            <a:r>
              <a:rPr lang="en-GB" sz="2400" dirty="0" smtClean="0"/>
              <a:t>.	</a:t>
            </a:r>
            <a:endParaRPr lang="en-GB" sz="2400" dirty="0"/>
          </a:p>
          <a:p>
            <a:r>
              <a:rPr lang="en-GB" dirty="0" err="1" smtClean="0"/>
              <a:t>Actitud</a:t>
            </a:r>
            <a:r>
              <a:rPr lang="en-GB" dirty="0" smtClean="0"/>
              <a:t> </a:t>
            </a:r>
            <a:r>
              <a:rPr lang="en-GB" dirty="0" err="1" smtClean="0"/>
              <a:t>clínica</a:t>
            </a:r>
            <a:r>
              <a:rPr lang="en-GB" dirty="0" smtClean="0"/>
              <a:t>:</a:t>
            </a:r>
          </a:p>
          <a:p>
            <a:pPr lvl="1"/>
            <a:r>
              <a:rPr lang="en-GB" sz="2400" dirty="0" smtClean="0"/>
              <a:t>Se </a:t>
            </a:r>
            <a:r>
              <a:rPr lang="en-GB" sz="2400" dirty="0" err="1" smtClean="0"/>
              <a:t>mantienen</a:t>
            </a:r>
            <a:r>
              <a:rPr lang="en-GB" sz="2400" dirty="0" smtClean="0"/>
              <a:t> </a:t>
            </a:r>
            <a:r>
              <a:rPr lang="en-GB" sz="2400" dirty="0" err="1" smtClean="0"/>
              <a:t>suplementos</a:t>
            </a:r>
            <a:r>
              <a:rPr lang="en-GB" sz="2400" dirty="0" smtClean="0"/>
              <a:t> de </a:t>
            </a:r>
            <a:r>
              <a:rPr lang="en-GB" sz="2400" dirty="0" err="1" smtClean="0"/>
              <a:t>hormona</a:t>
            </a:r>
            <a:r>
              <a:rPr lang="en-GB" sz="2400" dirty="0" smtClean="0"/>
              <a:t> D, se </a:t>
            </a:r>
            <a:r>
              <a:rPr lang="en-GB" sz="2400" dirty="0" err="1" smtClean="0"/>
              <a:t>instauran</a:t>
            </a:r>
            <a:r>
              <a:rPr lang="en-GB" sz="2400" dirty="0" smtClean="0"/>
              <a:t> de </a:t>
            </a:r>
            <a:r>
              <a:rPr lang="en-GB" sz="2400" dirty="0" err="1" smtClean="0"/>
              <a:t>calcio</a:t>
            </a:r>
            <a:r>
              <a:rPr lang="en-GB" sz="2400" dirty="0" smtClean="0"/>
              <a:t> y se decide </a:t>
            </a:r>
            <a:r>
              <a:rPr lang="en-GB" sz="2400" dirty="0" err="1" smtClean="0"/>
              <a:t>demorar</a:t>
            </a:r>
            <a:r>
              <a:rPr lang="en-GB" sz="2400" dirty="0" smtClean="0"/>
              <a:t> </a:t>
            </a:r>
            <a:r>
              <a:rPr lang="en-GB" sz="2400" dirty="0" err="1" smtClean="0"/>
              <a:t>tratamiento</a:t>
            </a:r>
            <a:r>
              <a:rPr lang="en-GB" sz="2400" dirty="0" smtClean="0"/>
              <a:t> para osteoporosis hasta </a:t>
            </a:r>
            <a:r>
              <a:rPr lang="en-GB" sz="2400" dirty="0" err="1" smtClean="0"/>
              <a:t>nueva</a:t>
            </a:r>
            <a:r>
              <a:rPr lang="en-GB" sz="2400" dirty="0" smtClean="0"/>
              <a:t> DXA </a:t>
            </a:r>
            <a:r>
              <a:rPr lang="en-GB" sz="2400" dirty="0" err="1" smtClean="0"/>
              <a:t>en</a:t>
            </a:r>
            <a:r>
              <a:rPr lang="en-GB" sz="2400" dirty="0" smtClean="0"/>
              <a:t> 1-2 </a:t>
            </a:r>
            <a:r>
              <a:rPr lang="en-GB" sz="2400" dirty="0" err="1" smtClean="0"/>
              <a:t>años</a:t>
            </a:r>
            <a:r>
              <a:rPr lang="en-GB" sz="2400" dirty="0" smtClean="0"/>
              <a:t>.</a:t>
            </a:r>
          </a:p>
        </p:txBody>
      </p:sp>
      <p:sp>
        <p:nvSpPr>
          <p:cNvPr id="5" name="Título 4"/>
          <p:cNvSpPr>
            <a:spLocks noGrp="1"/>
          </p:cNvSpPr>
          <p:nvPr>
            <p:ph type="title"/>
          </p:nvPr>
        </p:nvSpPr>
        <p:spPr/>
        <p:txBody>
          <a:bodyPr/>
          <a:lstStyle/>
          <a:p>
            <a:r>
              <a:rPr lang="en-GB" dirty="0" err="1" smtClean="0"/>
              <a:t>Caso</a:t>
            </a:r>
            <a:r>
              <a:rPr lang="en-GB" dirty="0" smtClean="0"/>
              <a:t> </a:t>
            </a:r>
            <a:r>
              <a:rPr lang="en-GB" dirty="0" err="1"/>
              <a:t>c</a:t>
            </a:r>
            <a:r>
              <a:rPr lang="en-GB" dirty="0" err="1" smtClean="0"/>
              <a:t>línico</a:t>
            </a:r>
            <a:r>
              <a:rPr lang="en-GB" dirty="0" smtClean="0"/>
              <a:t>: </a:t>
            </a:r>
            <a:r>
              <a:rPr lang="en-GB" dirty="0" err="1"/>
              <a:t>e</a:t>
            </a:r>
            <a:r>
              <a:rPr lang="en-GB" dirty="0" err="1" smtClean="0"/>
              <a:t>volución</a:t>
            </a:r>
            <a:endParaRPr lang="en-GB" dirty="0"/>
          </a:p>
        </p:txBody>
      </p:sp>
    </p:spTree>
    <p:extLst>
      <p:ext uri="{BB962C8B-B14F-4D97-AF65-F5344CB8AC3E}">
        <p14:creationId xmlns:p14="http://schemas.microsoft.com/office/powerpoint/2010/main" val="362722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dissolve">
                                      <p:cBhvr>
                                        <p:cTn id="17" dur="500"/>
                                        <p:tgtEl>
                                          <p:spTgt spid="8">
                                            <p:txEl>
                                              <p:pRg st="0" end="0"/>
                                            </p:txEl>
                                          </p:spTgt>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8">
                                            <p:txEl>
                                              <p:pRg st="1" end="1"/>
                                            </p:txEl>
                                          </p:spTgt>
                                        </p:tgtEl>
                                        <p:attrNameLst>
                                          <p:attrName>style.visibility</p:attrName>
                                        </p:attrNameLst>
                                      </p:cBhvr>
                                      <p:to>
                                        <p:strVal val="visible"/>
                                      </p:to>
                                    </p:set>
                                    <p:animEffect transition="in" filter="dissolve">
                                      <p:cBhvr>
                                        <p:cTn id="20" dur="500"/>
                                        <p:tgtEl>
                                          <p:spTgt spid="8">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Effect transition="in" filter="dissolve">
                                      <p:cBhvr>
                                        <p:cTn id="25" dur="500"/>
                                        <p:tgtEl>
                                          <p:spTgt spid="8">
                                            <p:txEl>
                                              <p:pRg st="2" end="2"/>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dissolve">
                                      <p:cBhvr>
                                        <p:cTn id="28"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build="p"/>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8946" name="Rectangle 2"/>
          <p:cNvSpPr>
            <a:spLocks noGrp="1" noChangeArrowheads="1"/>
          </p:cNvSpPr>
          <p:nvPr>
            <p:ph type="title"/>
          </p:nvPr>
        </p:nvSpPr>
        <p:spPr/>
        <p:txBody>
          <a:bodyPr>
            <a:normAutofit/>
          </a:bodyPr>
          <a:lstStyle/>
          <a:p>
            <a:pPr>
              <a:defRPr/>
            </a:pPr>
            <a:r>
              <a:rPr lang="es-ES_tradnl" dirty="0" smtClean="0"/>
              <a:t>Conclusiones</a:t>
            </a:r>
          </a:p>
        </p:txBody>
      </p:sp>
      <p:sp>
        <p:nvSpPr>
          <p:cNvPr id="3" name="Marcador de contenido 2"/>
          <p:cNvSpPr>
            <a:spLocks noGrp="1"/>
          </p:cNvSpPr>
          <p:nvPr>
            <p:ph idx="1"/>
          </p:nvPr>
        </p:nvSpPr>
        <p:spPr>
          <a:xfrm>
            <a:off x="-43" y="1213240"/>
            <a:ext cx="11582400" cy="4592024"/>
          </a:xfrm>
        </p:spPr>
        <p:txBody>
          <a:bodyPr>
            <a:noAutofit/>
          </a:bodyPr>
          <a:lstStyle/>
          <a:p>
            <a:pPr>
              <a:defRPr/>
            </a:pPr>
            <a:r>
              <a:rPr lang="es-ES_tradnl" sz="2600" dirty="0"/>
              <a:t>La vitamina D es esencial para la homeostasis cálcica, entre otras funciones.</a:t>
            </a:r>
          </a:p>
          <a:p>
            <a:pPr>
              <a:defRPr/>
            </a:pPr>
            <a:r>
              <a:rPr lang="es-ES_tradnl" sz="2600" dirty="0"/>
              <a:t>La principal fuente de obtención es la exposición solar (D3).</a:t>
            </a:r>
          </a:p>
          <a:p>
            <a:pPr>
              <a:defRPr/>
            </a:pPr>
            <a:r>
              <a:rPr lang="es-ES_tradnl" sz="2600" dirty="0"/>
              <a:t>Es difícil obtener la cantidad necesaria de la dieta.</a:t>
            </a:r>
          </a:p>
          <a:p>
            <a:pPr>
              <a:spcBef>
                <a:spcPts val="500"/>
              </a:spcBef>
              <a:spcAft>
                <a:spcPts val="500"/>
              </a:spcAft>
              <a:defRPr/>
            </a:pPr>
            <a:r>
              <a:rPr lang="es-ES_tradnl" sz="2600" dirty="0"/>
              <a:t>En población adulta y anciana existe un déficit multicausal: </a:t>
            </a:r>
            <a:r>
              <a:rPr lang="es-ES_tradnl" sz="2600" dirty="0" smtClean="0"/>
              <a:t>baja </a:t>
            </a:r>
            <a:r>
              <a:rPr lang="es-ES_tradnl" sz="2600" dirty="0"/>
              <a:t>insolación, poca eficiencia cutánea, déficit de </a:t>
            </a:r>
            <a:r>
              <a:rPr lang="es-ES_tradnl" sz="2600" dirty="0" smtClean="0"/>
              <a:t>ingestión.</a:t>
            </a:r>
            <a:endParaRPr lang="es-ES_tradnl" sz="2600" dirty="0"/>
          </a:p>
          <a:p>
            <a:pPr>
              <a:spcBef>
                <a:spcPts val="500"/>
              </a:spcBef>
              <a:spcAft>
                <a:spcPts val="500"/>
              </a:spcAft>
              <a:defRPr/>
            </a:pPr>
            <a:r>
              <a:rPr lang="es-ES_tradnl" sz="2600" dirty="0"/>
              <a:t>Este déficit subclínico, que se atenúa con dosis fisiológicas, contribuye al desarrollo de osteoporosis y al fracaso de su </a:t>
            </a:r>
            <a:r>
              <a:rPr lang="es-ES_tradnl" sz="2600" dirty="0" smtClean="0"/>
              <a:t>tratamiento.</a:t>
            </a:r>
            <a:endParaRPr lang="es-ES_tradnl" sz="2600" dirty="0"/>
          </a:p>
          <a:p>
            <a:pPr>
              <a:spcBef>
                <a:spcPts val="500"/>
              </a:spcBef>
              <a:spcAft>
                <a:spcPts val="500"/>
              </a:spcAft>
              <a:defRPr/>
            </a:pPr>
            <a:r>
              <a:rPr lang="es-ES_tradnl" sz="2600" dirty="0" smtClean="0"/>
              <a:t>Disponemos de diferentes opciones de tratamiento sustitutivo de esta común enfermedad endocrina.</a:t>
            </a:r>
            <a:endParaRPr lang="en-GB" sz="2600" dirty="0"/>
          </a:p>
        </p:txBody>
      </p:sp>
      <p:sp>
        <p:nvSpPr>
          <p:cNvPr id="338947" name="Rectangle 3"/>
          <p:cNvSpPr>
            <a:spLocks noGrp="1" noChangeArrowheads="1"/>
          </p:cNvSpPr>
          <p:nvPr>
            <p:ph type="body" sz="quarter" idx="10"/>
          </p:nvPr>
        </p:nvSpPr>
        <p:spPr/>
        <p:txBody>
          <a:bodyPr>
            <a:normAutofit fontScale="55000" lnSpcReduction="20000"/>
          </a:bodyPr>
          <a:lstStyle/>
          <a:p>
            <a:pPr>
              <a:lnSpc>
                <a:spcPct val="110000"/>
              </a:lnSpc>
              <a:defRPr/>
            </a:pPr>
            <a:r>
              <a:rPr lang="es-ES_tradnl" sz="2400" dirty="0">
                <a:latin typeface="Arial" pitchFamily="34" charset="0"/>
              </a:rPr>
              <a:t>.</a:t>
            </a:r>
          </a:p>
        </p:txBody>
      </p:sp>
    </p:spTree>
    <p:extLst>
      <p:ext uri="{BB962C8B-B14F-4D97-AF65-F5344CB8AC3E}">
        <p14:creationId xmlns:p14="http://schemas.microsoft.com/office/powerpoint/2010/main" val="443995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38947">
                                            <p:txEl>
                                              <p:pRg st="0" end="0"/>
                                            </p:txEl>
                                          </p:spTgt>
                                        </p:tgtEl>
                                        <p:attrNameLst>
                                          <p:attrName>style.visibility</p:attrName>
                                        </p:attrNameLst>
                                      </p:cBhvr>
                                      <p:to>
                                        <p:strVal val="visible"/>
                                      </p:to>
                                    </p:set>
                                    <p:anim calcmode="lin" valueType="num">
                                      <p:cBhvr additive="base">
                                        <p:cTn id="7" dur="500" fill="hold"/>
                                        <p:tgtEl>
                                          <p:spTgt spid="33894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3894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947"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3"/>
          </p:nvPr>
        </p:nvSpPr>
        <p:spPr/>
        <p:txBody>
          <a:bodyPr>
            <a:normAutofit lnSpcReduction="10000"/>
          </a:bodyPr>
          <a:lstStyle/>
          <a:p>
            <a:endParaRPr lang="es-ES"/>
          </a:p>
        </p:txBody>
      </p:sp>
      <p:pic>
        <p:nvPicPr>
          <p:cNvPr id="39939" name="Picture 5" descr="hum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1633" y="836712"/>
            <a:ext cx="8384473" cy="47171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499765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Graph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9137" y="973791"/>
            <a:ext cx="4128911" cy="508476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91" name="Picture 3" descr="0018_0002_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5090" y="973791"/>
            <a:ext cx="2711270" cy="508476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96292" name="Rectangle 4"/>
          <p:cNvSpPr>
            <a:spLocks noGrp="1" noChangeArrowheads="1"/>
          </p:cNvSpPr>
          <p:nvPr>
            <p:ph type="title"/>
          </p:nvPr>
        </p:nvSpPr>
        <p:spPr/>
        <p:txBody>
          <a:bodyPr>
            <a:normAutofit/>
          </a:bodyPr>
          <a:lstStyle/>
          <a:p>
            <a:pPr>
              <a:defRPr/>
            </a:pPr>
            <a:r>
              <a:rPr lang="es-ES" dirty="0" smtClean="0"/>
              <a:t>Un poco de historia</a:t>
            </a:r>
          </a:p>
        </p:txBody>
      </p:sp>
      <p:sp>
        <p:nvSpPr>
          <p:cNvPr id="2" name="Marcador de contenido 1"/>
          <p:cNvSpPr>
            <a:spLocks noGrp="1"/>
          </p:cNvSpPr>
          <p:nvPr>
            <p:ph idx="1"/>
          </p:nvPr>
        </p:nvSpPr>
        <p:spPr>
          <a:xfrm>
            <a:off x="793" y="404664"/>
            <a:ext cx="11582400" cy="4592024"/>
          </a:xfrm>
        </p:spPr>
        <p:txBody>
          <a:bodyPr/>
          <a:lstStyle/>
          <a:p>
            <a:pPr marL="542925" indent="0">
              <a:buNone/>
            </a:pPr>
            <a:r>
              <a:rPr lang="es-ES" dirty="0">
                <a:solidFill>
                  <a:srgbClr val="C00000"/>
                </a:solidFill>
              </a:rPr>
              <a:t>Raquitismo</a:t>
            </a:r>
          </a:p>
          <a:p>
            <a:endParaRPr lang="es-ES" dirty="0"/>
          </a:p>
        </p:txBody>
      </p:sp>
      <p:sp>
        <p:nvSpPr>
          <p:cNvPr id="3" name="Marcador de texto 2"/>
          <p:cNvSpPr>
            <a:spLocks noGrp="1"/>
          </p:cNvSpPr>
          <p:nvPr>
            <p:ph type="body" sz="quarter" idx="10"/>
          </p:nvPr>
        </p:nvSpPr>
        <p:spPr>
          <a:xfrm>
            <a:off x="-43" y="6176401"/>
            <a:ext cx="11582443" cy="295162"/>
          </a:xfrm>
        </p:spPr>
        <p:txBody>
          <a:bodyPr>
            <a:normAutofit/>
          </a:bodyPr>
          <a:lstStyle/>
          <a:p>
            <a:r>
              <a:rPr lang="en-GB" sz="1200" dirty="0" smtClean="0"/>
              <a:t>E. </a:t>
            </a:r>
            <a:r>
              <a:rPr lang="en-GB" sz="1200" dirty="0" err="1" smtClean="0"/>
              <a:t>Jodar</a:t>
            </a:r>
            <a:r>
              <a:rPr lang="en-GB" sz="1200" dirty="0" smtClean="0"/>
              <a:t> </a:t>
            </a:r>
            <a:r>
              <a:rPr lang="en-GB" sz="1200" dirty="0"/>
              <a:t>Rev </a:t>
            </a:r>
            <a:r>
              <a:rPr lang="en-GB" sz="1200" dirty="0" err="1"/>
              <a:t>Osteoporos</a:t>
            </a:r>
            <a:r>
              <a:rPr lang="en-GB" sz="1200" dirty="0"/>
              <a:t> </a:t>
            </a:r>
            <a:r>
              <a:rPr lang="en-GB" sz="1200" dirty="0" err="1"/>
              <a:t>Metab</a:t>
            </a:r>
            <a:r>
              <a:rPr lang="en-GB" sz="1200" dirty="0"/>
              <a:t> Miner 2010 2;2:63-</a:t>
            </a:r>
            <a:r>
              <a:rPr lang="en-GB" sz="1200" dirty="0" smtClean="0"/>
              <a:t>75</a:t>
            </a:r>
            <a:endParaRPr lang="en-GB" sz="1200" dirty="0"/>
          </a:p>
        </p:txBody>
      </p:sp>
    </p:spTree>
    <p:extLst>
      <p:ext uri="{BB962C8B-B14F-4D97-AF65-F5344CB8AC3E}">
        <p14:creationId xmlns:p14="http://schemas.microsoft.com/office/powerpoint/2010/main" val="543330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0" y="1268760"/>
            <a:ext cx="11582400" cy="4592024"/>
          </a:xfrm>
        </p:spPr>
        <p:txBody>
          <a:bodyPr>
            <a:normAutofit/>
          </a:bodyPr>
          <a:lstStyle/>
          <a:p>
            <a:pPr>
              <a:defRPr/>
            </a:pPr>
            <a:r>
              <a:rPr lang="es-ES_tradnl" dirty="0"/>
              <a:t>En </a:t>
            </a:r>
            <a:r>
              <a:rPr lang="es-ES_tradnl" dirty="0" smtClean="0"/>
              <a:t>el último siglo:</a:t>
            </a:r>
            <a:endParaRPr lang="es-ES_tradnl" dirty="0"/>
          </a:p>
          <a:p>
            <a:pPr lvl="1">
              <a:defRPr/>
            </a:pPr>
            <a:r>
              <a:rPr lang="es-ES_tradnl" sz="2400" dirty="0"/>
              <a:t>Descubrimiento de un factor anti-raquítico.</a:t>
            </a:r>
          </a:p>
          <a:p>
            <a:pPr lvl="1">
              <a:defRPr/>
            </a:pPr>
            <a:r>
              <a:rPr lang="es-ES_tradnl" sz="2400" dirty="0"/>
              <a:t>Designación como vitamina D.</a:t>
            </a:r>
          </a:p>
          <a:p>
            <a:pPr lvl="1">
              <a:defRPr/>
            </a:pPr>
            <a:r>
              <a:rPr lang="es-ES_tradnl" sz="2400" dirty="0"/>
              <a:t>Reconocimiento como hormona con papel en </a:t>
            </a:r>
            <a:r>
              <a:rPr lang="es-ES_tradnl" sz="2400" dirty="0" smtClean="0"/>
              <a:t>metabolismo </a:t>
            </a:r>
            <a:r>
              <a:rPr lang="es-ES_tradnl" sz="2400" dirty="0"/>
              <a:t>mineral, tumores y </a:t>
            </a:r>
            <a:r>
              <a:rPr lang="es-ES_tradnl" sz="2400" dirty="0" smtClean="0"/>
              <a:t>enfermedades  </a:t>
            </a:r>
            <a:r>
              <a:rPr lang="es-ES_tradnl" sz="2400" dirty="0"/>
              <a:t>autoinmunes.</a:t>
            </a:r>
          </a:p>
          <a:p>
            <a:pPr>
              <a:defRPr/>
            </a:pPr>
            <a:r>
              <a:rPr lang="es-ES_tradnl" dirty="0"/>
              <a:t>Muy antigua evolutivamente:</a:t>
            </a:r>
          </a:p>
          <a:p>
            <a:pPr lvl="1">
              <a:defRPr/>
            </a:pPr>
            <a:r>
              <a:rPr lang="es-ES_tradnl" sz="2400" dirty="0"/>
              <a:t>Producida por fitoplancton expuesto al sol hace 750 millones de años.</a:t>
            </a:r>
          </a:p>
        </p:txBody>
      </p:sp>
      <p:sp>
        <p:nvSpPr>
          <p:cNvPr id="4" name="Marcador de texto 3"/>
          <p:cNvSpPr>
            <a:spLocks noGrp="1"/>
          </p:cNvSpPr>
          <p:nvPr>
            <p:ph type="body" sz="quarter" idx="10"/>
          </p:nvPr>
        </p:nvSpPr>
        <p:spPr/>
        <p:txBody>
          <a:bodyPr>
            <a:normAutofit lnSpcReduction="10000"/>
          </a:bodyPr>
          <a:lstStyle/>
          <a:p>
            <a:endParaRPr lang="es-ES"/>
          </a:p>
        </p:txBody>
      </p:sp>
      <p:sp>
        <p:nvSpPr>
          <p:cNvPr id="6" name="Rectangle 4"/>
          <p:cNvSpPr>
            <a:spLocks noGrp="1" noChangeArrowheads="1"/>
          </p:cNvSpPr>
          <p:nvPr>
            <p:ph type="title"/>
          </p:nvPr>
        </p:nvSpPr>
        <p:spPr>
          <a:xfrm>
            <a:off x="609600" y="159904"/>
            <a:ext cx="10972800" cy="604800"/>
          </a:xfrm>
        </p:spPr>
        <p:txBody>
          <a:bodyPr>
            <a:normAutofit/>
          </a:bodyPr>
          <a:lstStyle/>
          <a:p>
            <a:pPr>
              <a:defRPr/>
            </a:pPr>
            <a:r>
              <a:rPr lang="es-ES" dirty="0" smtClean="0"/>
              <a:t>Un poco de historia</a:t>
            </a:r>
          </a:p>
        </p:txBody>
      </p:sp>
    </p:spTree>
    <p:extLst>
      <p:ext uri="{BB962C8B-B14F-4D97-AF65-F5344CB8AC3E}">
        <p14:creationId xmlns:p14="http://schemas.microsoft.com/office/powerpoint/2010/main" val="12960032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2"/>
          </p:nvPr>
        </p:nvSpPr>
        <p:spPr>
          <a:xfrm>
            <a:off x="551384" y="5445224"/>
            <a:ext cx="11582443" cy="295162"/>
          </a:xfrm>
        </p:spPr>
        <p:txBody>
          <a:bodyPr>
            <a:noAutofit/>
          </a:bodyPr>
          <a:lstStyle/>
          <a:p>
            <a:pPr marL="144000" lvl="4" algn="r">
              <a:buAutoNum type="arabicPeriod"/>
            </a:pPr>
            <a:r>
              <a:rPr lang="en-US" sz="1000" i="1" dirty="0" err="1" smtClean="0">
                <a:solidFill>
                  <a:schemeClr val="accent2"/>
                </a:solidFill>
              </a:rPr>
              <a:t>Holick</a:t>
            </a:r>
            <a:r>
              <a:rPr lang="en-US" sz="1000" i="1" dirty="0" smtClean="0">
                <a:solidFill>
                  <a:schemeClr val="accent2"/>
                </a:solidFill>
              </a:rPr>
              <a:t> </a:t>
            </a:r>
            <a:r>
              <a:rPr lang="en-US" sz="1000" i="1" dirty="0">
                <a:solidFill>
                  <a:schemeClr val="accent2"/>
                </a:solidFill>
              </a:rPr>
              <a:t>MF. Am J </a:t>
            </a:r>
            <a:r>
              <a:rPr lang="en-US" sz="1000" i="1" dirty="0" err="1">
                <a:solidFill>
                  <a:schemeClr val="accent2"/>
                </a:solidFill>
              </a:rPr>
              <a:t>Clin</a:t>
            </a:r>
            <a:r>
              <a:rPr lang="en-US" sz="1000" i="1" dirty="0">
                <a:solidFill>
                  <a:schemeClr val="accent2"/>
                </a:solidFill>
              </a:rPr>
              <a:t> </a:t>
            </a:r>
            <a:r>
              <a:rPr lang="en-US" sz="1000" i="1" dirty="0" err="1">
                <a:solidFill>
                  <a:schemeClr val="accent2"/>
                </a:solidFill>
              </a:rPr>
              <a:t>Nutr</a:t>
            </a:r>
            <a:r>
              <a:rPr lang="en-US" sz="1000" i="1" dirty="0">
                <a:solidFill>
                  <a:schemeClr val="accent2"/>
                </a:solidFill>
              </a:rPr>
              <a:t>. 1994;60:619–630; </a:t>
            </a:r>
            <a:endParaRPr lang="en-US" sz="1000" i="1" dirty="0" smtClean="0">
              <a:solidFill>
                <a:schemeClr val="accent2"/>
              </a:solidFill>
            </a:endParaRPr>
          </a:p>
          <a:p>
            <a:pPr marL="144000" lvl="4" algn="r">
              <a:buAutoNum type="arabicPeriod"/>
            </a:pPr>
            <a:r>
              <a:rPr lang="en-US" sz="1000" i="1" dirty="0" err="1" smtClean="0">
                <a:solidFill>
                  <a:schemeClr val="accent2"/>
                </a:solidFill>
              </a:rPr>
              <a:t>Holick</a:t>
            </a:r>
            <a:r>
              <a:rPr lang="en-US" sz="1000" i="1" dirty="0" smtClean="0">
                <a:solidFill>
                  <a:schemeClr val="accent2"/>
                </a:solidFill>
              </a:rPr>
              <a:t> </a:t>
            </a:r>
            <a:r>
              <a:rPr lang="en-US" sz="1000" i="1" dirty="0">
                <a:solidFill>
                  <a:schemeClr val="accent2"/>
                </a:solidFill>
              </a:rPr>
              <a:t>MF. Am J </a:t>
            </a:r>
            <a:r>
              <a:rPr lang="en-US" sz="1000" i="1" dirty="0" err="1">
                <a:solidFill>
                  <a:schemeClr val="accent2"/>
                </a:solidFill>
              </a:rPr>
              <a:t>Clin</a:t>
            </a:r>
            <a:r>
              <a:rPr lang="en-US" sz="1000" i="1" dirty="0">
                <a:solidFill>
                  <a:schemeClr val="accent2"/>
                </a:solidFill>
              </a:rPr>
              <a:t> </a:t>
            </a:r>
            <a:r>
              <a:rPr lang="en-US" sz="1000" i="1" dirty="0" err="1">
                <a:solidFill>
                  <a:schemeClr val="accent2"/>
                </a:solidFill>
              </a:rPr>
              <a:t>Nutr</a:t>
            </a:r>
            <a:r>
              <a:rPr lang="en-US" sz="1000" i="1" dirty="0">
                <a:solidFill>
                  <a:schemeClr val="accent2"/>
                </a:solidFill>
              </a:rPr>
              <a:t>. 2004;79:362–371; </a:t>
            </a:r>
            <a:endParaRPr lang="en-US" sz="1000" i="1" dirty="0" smtClean="0">
              <a:solidFill>
                <a:schemeClr val="accent2"/>
              </a:solidFill>
            </a:endParaRPr>
          </a:p>
          <a:p>
            <a:pPr marL="144000" lvl="4" algn="r">
              <a:buAutoNum type="arabicPeriod"/>
            </a:pPr>
            <a:r>
              <a:rPr lang="en-US" sz="1000" i="1" dirty="0" err="1" smtClean="0">
                <a:solidFill>
                  <a:schemeClr val="accent2"/>
                </a:solidFill>
              </a:rPr>
              <a:t>Bringhurst</a:t>
            </a:r>
            <a:r>
              <a:rPr lang="en-US" sz="1000" i="1" dirty="0" smtClean="0">
                <a:solidFill>
                  <a:schemeClr val="accent2"/>
                </a:solidFill>
              </a:rPr>
              <a:t> </a:t>
            </a:r>
            <a:r>
              <a:rPr lang="en-US" sz="1000" i="1" dirty="0">
                <a:solidFill>
                  <a:schemeClr val="accent2"/>
                </a:solidFill>
              </a:rPr>
              <a:t>FR et al. In: Kasper DL et al, eds. Harrison</a:t>
            </a:r>
            <a:r>
              <a:rPr lang="ja-JP" altLang="en-US" sz="1000" i="1" dirty="0">
                <a:solidFill>
                  <a:schemeClr val="accent2"/>
                </a:solidFill>
              </a:rPr>
              <a:t>’</a:t>
            </a:r>
            <a:r>
              <a:rPr lang="en-US" altLang="ja-JP" sz="1000" i="1" dirty="0">
                <a:solidFill>
                  <a:schemeClr val="accent2"/>
                </a:solidFill>
              </a:rPr>
              <a:t>s Principles of Internal Medicine. 16th ed. New </a:t>
            </a:r>
            <a:r>
              <a:rPr lang="en-US" altLang="ja-JP" sz="1000" i="1" dirty="0" smtClean="0">
                <a:solidFill>
                  <a:schemeClr val="accent2"/>
                </a:solidFill>
              </a:rPr>
              <a:t>York, NY</a:t>
            </a:r>
            <a:r>
              <a:rPr lang="en-US" altLang="ja-JP" sz="1000" i="1" dirty="0">
                <a:solidFill>
                  <a:schemeClr val="accent2"/>
                </a:solidFill>
              </a:rPr>
              <a:t>: McGraw-Hill; 2005;2238–2249; </a:t>
            </a:r>
            <a:endParaRPr lang="en-US" altLang="ja-JP" sz="1000" i="1" dirty="0" smtClean="0">
              <a:solidFill>
                <a:schemeClr val="accent2"/>
              </a:solidFill>
            </a:endParaRPr>
          </a:p>
          <a:p>
            <a:pPr marL="144000" lvl="4" algn="r">
              <a:buAutoNum type="arabicPeriod"/>
            </a:pPr>
            <a:r>
              <a:rPr lang="en-US" altLang="ja-JP" sz="1000" i="1" dirty="0" err="1" smtClean="0">
                <a:solidFill>
                  <a:schemeClr val="accent2"/>
                </a:solidFill>
              </a:rPr>
              <a:t>Holick</a:t>
            </a:r>
            <a:r>
              <a:rPr lang="en-US" altLang="ja-JP" sz="1000" i="1" dirty="0" smtClean="0">
                <a:solidFill>
                  <a:schemeClr val="accent2"/>
                </a:solidFill>
              </a:rPr>
              <a:t> </a:t>
            </a:r>
            <a:r>
              <a:rPr lang="en-US" altLang="ja-JP" sz="1000" i="1" dirty="0">
                <a:solidFill>
                  <a:schemeClr val="accent2"/>
                </a:solidFill>
              </a:rPr>
              <a:t>MF. </a:t>
            </a:r>
            <a:r>
              <a:rPr lang="en-US" altLang="ja-JP" sz="1000" i="1" dirty="0" err="1">
                <a:solidFill>
                  <a:schemeClr val="accent2"/>
                </a:solidFill>
              </a:rPr>
              <a:t>Osteoporos</a:t>
            </a:r>
            <a:r>
              <a:rPr lang="en-US" altLang="ja-JP" sz="1000" i="1" dirty="0">
                <a:solidFill>
                  <a:schemeClr val="accent2"/>
                </a:solidFill>
              </a:rPr>
              <a:t> Int. 1998;(</a:t>
            </a:r>
            <a:r>
              <a:rPr lang="en-US" altLang="ja-JP" sz="1000" i="1" dirty="0" err="1">
                <a:solidFill>
                  <a:schemeClr val="accent2"/>
                </a:solidFill>
              </a:rPr>
              <a:t>suppl</a:t>
            </a:r>
            <a:r>
              <a:rPr lang="en-US" altLang="ja-JP" sz="1000" i="1" dirty="0">
                <a:solidFill>
                  <a:schemeClr val="accent2"/>
                </a:solidFill>
              </a:rPr>
              <a:t> 8</a:t>
            </a:r>
            <a:r>
              <a:rPr lang="en-US" altLang="ja-JP" sz="1000" i="1" dirty="0" smtClean="0">
                <a:solidFill>
                  <a:schemeClr val="accent2"/>
                </a:solidFill>
              </a:rPr>
              <a:t>): S24–S29</a:t>
            </a:r>
            <a:r>
              <a:rPr lang="en-US" altLang="ja-JP" sz="1100" i="1" dirty="0">
                <a:solidFill>
                  <a:schemeClr val="accent2"/>
                </a:solidFill>
              </a:rPr>
              <a:t>.</a:t>
            </a:r>
            <a:endParaRPr lang="en-US" sz="1100" i="1" dirty="0">
              <a:solidFill>
                <a:schemeClr val="accent2"/>
              </a:solidFill>
            </a:endParaRPr>
          </a:p>
          <a:p>
            <a:endParaRPr lang="en-GB" sz="1100" dirty="0"/>
          </a:p>
        </p:txBody>
      </p:sp>
      <p:sp>
        <p:nvSpPr>
          <p:cNvPr id="3" name="Marcador de contenido 2"/>
          <p:cNvSpPr>
            <a:spLocks noGrp="1"/>
          </p:cNvSpPr>
          <p:nvPr>
            <p:ph idx="13"/>
          </p:nvPr>
        </p:nvSpPr>
        <p:spPr>
          <a:xfrm>
            <a:off x="5879976" y="1663746"/>
            <a:ext cx="6008192" cy="4645574"/>
          </a:xfrm>
        </p:spPr>
        <p:txBody>
          <a:bodyPr/>
          <a:lstStyle/>
          <a:p>
            <a:r>
              <a:rPr lang="en-US" dirty="0" err="1"/>
              <a:t>Hormona</a:t>
            </a:r>
            <a:r>
              <a:rPr lang="en-US" dirty="0"/>
              <a:t> </a:t>
            </a:r>
            <a:r>
              <a:rPr lang="en-US" dirty="0" err="1"/>
              <a:t>esteroidea</a:t>
            </a:r>
            <a:r>
              <a:rPr lang="en-US" dirty="0"/>
              <a:t> que </a:t>
            </a:r>
            <a:r>
              <a:rPr lang="en-US" dirty="0" err="1"/>
              <a:t>modula</a:t>
            </a:r>
            <a:r>
              <a:rPr lang="en-US" dirty="0"/>
              <a:t> la </a:t>
            </a:r>
            <a:r>
              <a:rPr lang="en-US" dirty="0" err="1"/>
              <a:t>expresión</a:t>
            </a:r>
            <a:r>
              <a:rPr lang="en-US" dirty="0"/>
              <a:t> de </a:t>
            </a:r>
            <a:r>
              <a:rPr lang="en-US" dirty="0" err="1"/>
              <a:t>más</a:t>
            </a:r>
            <a:r>
              <a:rPr lang="en-US" dirty="0"/>
              <a:t> de 200 genes</a:t>
            </a:r>
            <a:r>
              <a:rPr lang="en-US" dirty="0" smtClean="0"/>
              <a:t>:</a:t>
            </a:r>
          </a:p>
          <a:p>
            <a:pPr lvl="1"/>
            <a:r>
              <a:rPr lang="en-US" sz="2400" dirty="0" err="1"/>
              <a:t>Aumenta</a:t>
            </a:r>
            <a:r>
              <a:rPr lang="en-US" sz="2400" dirty="0"/>
              <a:t> la </a:t>
            </a:r>
            <a:r>
              <a:rPr lang="en-US" sz="2400" dirty="0" err="1"/>
              <a:t>absorción</a:t>
            </a:r>
            <a:r>
              <a:rPr lang="en-US" sz="2400" dirty="0"/>
              <a:t> intestinal de </a:t>
            </a:r>
            <a:r>
              <a:rPr lang="en-US" sz="2400" dirty="0" smtClean="0"/>
              <a:t>Ca</a:t>
            </a:r>
            <a:r>
              <a:rPr lang="en-US" sz="2400" baseline="30000" dirty="0" smtClean="0"/>
              <a:t>(1)</a:t>
            </a:r>
            <a:r>
              <a:rPr lang="en-US" sz="2400" dirty="0" smtClean="0"/>
              <a:t>.</a:t>
            </a:r>
            <a:endParaRPr lang="en-US" sz="2400" baseline="30000" dirty="0"/>
          </a:p>
          <a:p>
            <a:pPr lvl="1"/>
            <a:r>
              <a:rPr lang="en-US" sz="2400" dirty="0" err="1"/>
              <a:t>Promueve</a:t>
            </a:r>
            <a:r>
              <a:rPr lang="en-US" sz="2400" dirty="0"/>
              <a:t> la </a:t>
            </a:r>
            <a:r>
              <a:rPr lang="en-US" sz="2400" dirty="0" err="1"/>
              <a:t>mineralización</a:t>
            </a:r>
            <a:r>
              <a:rPr lang="en-US" sz="2400" dirty="0"/>
              <a:t> </a:t>
            </a:r>
            <a:r>
              <a:rPr lang="en-US" sz="2400" dirty="0" err="1" smtClean="0"/>
              <a:t>ósea</a:t>
            </a:r>
            <a:r>
              <a:rPr lang="en-US" sz="2400" baseline="30000" dirty="0" smtClean="0"/>
              <a:t>(2)</a:t>
            </a:r>
            <a:r>
              <a:rPr lang="en-US" sz="2400" dirty="0" smtClean="0"/>
              <a:t>.</a:t>
            </a:r>
            <a:endParaRPr lang="en-US" sz="2400" baseline="30000" dirty="0"/>
          </a:p>
          <a:p>
            <a:pPr lvl="1"/>
            <a:r>
              <a:rPr lang="en-US" sz="2400" dirty="0" smtClean="0"/>
              <a:t>Regula la </a:t>
            </a:r>
            <a:r>
              <a:rPr lang="en-US" sz="2400" dirty="0" err="1" smtClean="0"/>
              <a:t>la</a:t>
            </a:r>
            <a:r>
              <a:rPr lang="en-US" sz="2400" dirty="0" smtClean="0"/>
              <a:t> masa </a:t>
            </a:r>
            <a:r>
              <a:rPr lang="en-US" sz="2400" dirty="0" err="1" smtClean="0"/>
              <a:t>ósea</a:t>
            </a:r>
            <a:r>
              <a:rPr lang="en-US" sz="2400" baseline="30000" dirty="0" smtClean="0"/>
              <a:t>(3)</a:t>
            </a:r>
            <a:r>
              <a:rPr lang="en-US" sz="2400" dirty="0" smtClean="0"/>
              <a:t>.</a:t>
            </a:r>
            <a:endParaRPr lang="en-US" sz="2400" baseline="30000" dirty="0" smtClean="0"/>
          </a:p>
          <a:p>
            <a:pPr lvl="1"/>
            <a:r>
              <a:rPr lang="en-US" sz="2400" dirty="0" err="1" smtClean="0"/>
              <a:t>Apoya</a:t>
            </a:r>
            <a:r>
              <a:rPr lang="en-US" sz="2400" dirty="0" smtClean="0"/>
              <a:t> </a:t>
            </a:r>
            <a:r>
              <a:rPr lang="en-US" sz="2400" dirty="0"/>
              <a:t>la </a:t>
            </a:r>
            <a:r>
              <a:rPr lang="en-US" sz="2400" dirty="0" err="1"/>
              <a:t>función</a:t>
            </a:r>
            <a:r>
              <a:rPr lang="en-US" sz="2400" dirty="0"/>
              <a:t> </a:t>
            </a:r>
            <a:r>
              <a:rPr lang="en-US" sz="2400" dirty="0" smtClean="0"/>
              <a:t>neuromuscular</a:t>
            </a:r>
            <a:r>
              <a:rPr lang="en-US" sz="2400" baseline="30000" dirty="0" smtClean="0"/>
              <a:t>(4)</a:t>
            </a:r>
            <a:r>
              <a:rPr lang="en-US" sz="2400" dirty="0" smtClean="0"/>
              <a:t>.</a:t>
            </a:r>
            <a:endParaRPr lang="en-US" sz="2400" baseline="30000" dirty="0"/>
          </a:p>
          <a:p>
            <a:pPr lvl="1"/>
            <a:endParaRPr lang="en-US" baseline="30000" dirty="0"/>
          </a:p>
          <a:p>
            <a:endParaRPr lang="en-US" dirty="0"/>
          </a:p>
          <a:p>
            <a:pPr marL="0" indent="0">
              <a:buNone/>
            </a:pPr>
            <a:endParaRPr lang="es-ES" dirty="0"/>
          </a:p>
        </p:txBody>
      </p:sp>
      <p:sp>
        <p:nvSpPr>
          <p:cNvPr id="30721" name="Rectangle 2"/>
          <p:cNvSpPr>
            <a:spLocks noGrp="1" noChangeArrowheads="1"/>
          </p:cNvSpPr>
          <p:nvPr>
            <p:ph type="title"/>
          </p:nvPr>
        </p:nvSpPr>
        <p:spPr/>
        <p:txBody>
          <a:bodyPr vert="horz" lIns="91440" tIns="45720" rIns="91440" bIns="45720" rtlCol="0" anchor="t" anchorCtr="0">
            <a:normAutofit/>
          </a:bodyPr>
          <a:lstStyle/>
          <a:p>
            <a:r>
              <a:rPr lang="en-US" dirty="0" err="1"/>
              <a:t>Importancia</a:t>
            </a:r>
            <a:r>
              <a:rPr lang="en-US" dirty="0"/>
              <a:t> de la </a:t>
            </a:r>
            <a:r>
              <a:rPr lang="en-US" dirty="0" err="1"/>
              <a:t>vitamina</a:t>
            </a:r>
            <a:r>
              <a:rPr lang="en-US" dirty="0"/>
              <a:t> D</a:t>
            </a:r>
          </a:p>
        </p:txBody>
      </p:sp>
      <p:sp>
        <p:nvSpPr>
          <p:cNvPr id="30722" name="Text Box 4"/>
          <p:cNvSpPr txBox="1">
            <a:spLocks noChangeArrowheads="1"/>
          </p:cNvSpPr>
          <p:nvPr/>
        </p:nvSpPr>
        <p:spPr bwMode="auto">
          <a:xfrm>
            <a:off x="6168008" y="4708636"/>
            <a:ext cx="4400550" cy="13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algn="ctr" eaLnBrk="0" fontAlgn="base" hangingPunct="0">
              <a:spcBef>
                <a:spcPct val="0"/>
              </a:spcBef>
              <a:spcAft>
                <a:spcPct val="0"/>
              </a:spcAft>
              <a:defRPr sz="2400">
                <a:solidFill>
                  <a:schemeClr val="tx1"/>
                </a:solidFill>
                <a:latin typeface="Times New Roman" charset="0"/>
                <a:ea typeface="ＭＳ Ｐゴシック" charset="0"/>
              </a:defRPr>
            </a:lvl6pPr>
            <a:lvl7pPr marL="914400" algn="ctr" eaLnBrk="0" fontAlgn="base" hangingPunct="0">
              <a:spcBef>
                <a:spcPct val="0"/>
              </a:spcBef>
              <a:spcAft>
                <a:spcPct val="0"/>
              </a:spcAft>
              <a:defRPr sz="2400">
                <a:solidFill>
                  <a:schemeClr val="tx1"/>
                </a:solidFill>
                <a:latin typeface="Times New Roman" charset="0"/>
                <a:ea typeface="ＭＳ Ｐゴシック" charset="0"/>
              </a:defRPr>
            </a:lvl7pPr>
            <a:lvl8pPr marL="1371600" algn="ctr" eaLnBrk="0" fontAlgn="base" hangingPunct="0">
              <a:spcBef>
                <a:spcPct val="0"/>
              </a:spcBef>
              <a:spcAft>
                <a:spcPct val="0"/>
              </a:spcAft>
              <a:defRPr sz="2400">
                <a:solidFill>
                  <a:schemeClr val="tx1"/>
                </a:solidFill>
                <a:latin typeface="Times New Roman" charset="0"/>
                <a:ea typeface="ＭＳ Ｐゴシック" charset="0"/>
              </a:defRPr>
            </a:lvl8pPr>
            <a:lvl9pPr marL="18288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lvl="4" eaLnBrk="1" hangingPunct="1"/>
            <a:endParaRPr lang="en-US" sz="900" dirty="0">
              <a:solidFill>
                <a:srgbClr val="000000"/>
              </a:solidFill>
              <a:latin typeface="Arial Narrow" charset="0"/>
              <a:cs typeface="Arial Narrow" charset="0"/>
            </a:endParaRPr>
          </a:p>
        </p:txBody>
      </p:sp>
      <p:sp>
        <p:nvSpPr>
          <p:cNvPr id="30723" name="Text Box 7"/>
          <p:cNvSpPr txBox="1">
            <a:spLocks noChangeArrowheads="1"/>
          </p:cNvSpPr>
          <p:nvPr/>
        </p:nvSpPr>
        <p:spPr bwMode="auto">
          <a:xfrm>
            <a:off x="3903663" y="4362451"/>
            <a:ext cx="4095750" cy="200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572" tIns="46286" rIns="92572" bIns="46286">
            <a:spAutoFit/>
          </a:bodyPr>
          <a:lstStyle>
            <a:lvl1pPr defTabSz="909638" eaLnBrk="0" hangingPunct="0">
              <a:defRPr sz="2400">
                <a:solidFill>
                  <a:schemeClr val="tx1"/>
                </a:solidFill>
                <a:latin typeface="Times New Roman" charset="0"/>
                <a:ea typeface="ＭＳ Ｐゴシック" charset="0"/>
                <a:cs typeface="ＭＳ Ｐゴシック" charset="0"/>
              </a:defRPr>
            </a:lvl1pPr>
            <a:lvl2pPr marL="742950" indent="-285750" defTabSz="909638" eaLnBrk="0" hangingPunct="0">
              <a:defRPr sz="2400">
                <a:solidFill>
                  <a:schemeClr val="tx1"/>
                </a:solidFill>
                <a:latin typeface="Times New Roman" charset="0"/>
                <a:ea typeface="ＭＳ Ｐゴシック" charset="0"/>
              </a:defRPr>
            </a:lvl2pPr>
            <a:lvl3pPr marL="1143000" indent="-228600" defTabSz="909638" eaLnBrk="0" hangingPunct="0">
              <a:defRPr sz="2400">
                <a:solidFill>
                  <a:schemeClr val="tx1"/>
                </a:solidFill>
                <a:latin typeface="Times New Roman" charset="0"/>
                <a:ea typeface="ＭＳ Ｐゴシック" charset="0"/>
              </a:defRPr>
            </a:lvl3pPr>
            <a:lvl4pPr marL="1600200" indent="-228600" defTabSz="909638" eaLnBrk="0" hangingPunct="0">
              <a:defRPr sz="2400">
                <a:solidFill>
                  <a:schemeClr val="tx1"/>
                </a:solidFill>
                <a:latin typeface="Times New Roman" charset="0"/>
                <a:ea typeface="ＭＳ Ｐゴシック" charset="0"/>
              </a:defRPr>
            </a:lvl4pPr>
            <a:lvl5pPr marL="2057400" indent="-228600" defTabSz="909638" eaLnBrk="0" hangingPunct="0">
              <a:defRPr sz="2400">
                <a:solidFill>
                  <a:schemeClr val="tx1"/>
                </a:solidFill>
                <a:latin typeface="Times New Roman" charset="0"/>
                <a:ea typeface="ＭＳ Ｐゴシック" charset="0"/>
              </a:defRPr>
            </a:lvl5pPr>
            <a:lvl6pPr marL="2514600" indent="-228600" algn="ctr" defTabSz="90963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defTabSz="90963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defTabSz="90963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defTabSz="909638"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endParaRPr lang="es-ES" sz="700">
              <a:solidFill>
                <a:srgbClr val="FFFFFF"/>
              </a:solidFill>
              <a:latin typeface="Arial" charset="0"/>
            </a:endParaRPr>
          </a:p>
        </p:txBody>
      </p:sp>
      <p:sp>
        <p:nvSpPr>
          <p:cNvPr id="25605" name="Text Box 2"/>
          <p:cNvSpPr txBox="1">
            <a:spLocks noChangeArrowheads="1"/>
          </p:cNvSpPr>
          <p:nvPr/>
        </p:nvSpPr>
        <p:spPr bwMode="auto">
          <a:xfrm>
            <a:off x="1922464" y="6646863"/>
            <a:ext cx="3919537" cy="157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miter lim="800000"/>
                <a:headEnd/>
                <a:tailEnd/>
              </a14:hiddenLine>
            </a:ext>
          </a:extLst>
        </p:spPr>
        <p:txBody>
          <a:bodyPr lIns="0" tIns="0" rIns="0" bIns="0">
            <a:spAutoFit/>
          </a:bodyPr>
          <a:lstStyle>
            <a:lvl1pPr>
              <a:tabLst>
                <a:tab pos="723900" algn="l"/>
                <a:tab pos="1447800" algn="l"/>
                <a:tab pos="2171700" algn="l"/>
                <a:tab pos="2895600" algn="l"/>
                <a:tab pos="3619500" algn="l"/>
              </a:tabLst>
              <a:defRPr sz="700">
                <a:solidFill>
                  <a:schemeClr val="tx1"/>
                </a:solidFill>
                <a:latin typeface="Arial" charset="0"/>
                <a:ea typeface="ＭＳ Ｐゴシック" charset="0"/>
                <a:cs typeface="ＭＳ Ｐゴシック" charset="0"/>
              </a:defRPr>
            </a:lvl1pPr>
            <a:lvl2pPr marL="742950" indent="-285750">
              <a:tabLst>
                <a:tab pos="723900" algn="l"/>
                <a:tab pos="1447800" algn="l"/>
                <a:tab pos="2171700" algn="l"/>
                <a:tab pos="2895600" algn="l"/>
                <a:tab pos="3619500" algn="l"/>
              </a:tabLst>
              <a:defRPr sz="700">
                <a:solidFill>
                  <a:schemeClr val="tx1"/>
                </a:solidFill>
                <a:latin typeface="Arial" charset="0"/>
                <a:ea typeface="ＭＳ Ｐゴシック" charset="0"/>
              </a:defRPr>
            </a:lvl2pPr>
            <a:lvl3pPr marL="1143000" indent="-228600">
              <a:tabLst>
                <a:tab pos="723900" algn="l"/>
                <a:tab pos="1447800" algn="l"/>
                <a:tab pos="2171700" algn="l"/>
                <a:tab pos="2895600" algn="l"/>
                <a:tab pos="3619500" algn="l"/>
              </a:tabLst>
              <a:defRPr sz="700">
                <a:solidFill>
                  <a:schemeClr val="tx1"/>
                </a:solidFill>
                <a:latin typeface="Arial" charset="0"/>
                <a:ea typeface="ＭＳ Ｐゴシック" charset="0"/>
              </a:defRPr>
            </a:lvl3pPr>
            <a:lvl4pPr marL="1600200" indent="-228600">
              <a:tabLst>
                <a:tab pos="723900" algn="l"/>
                <a:tab pos="1447800" algn="l"/>
                <a:tab pos="2171700" algn="l"/>
                <a:tab pos="2895600" algn="l"/>
                <a:tab pos="3619500" algn="l"/>
              </a:tabLst>
              <a:defRPr sz="700">
                <a:solidFill>
                  <a:schemeClr val="tx1"/>
                </a:solidFill>
                <a:latin typeface="Arial" charset="0"/>
                <a:ea typeface="ＭＳ Ｐゴシック" charset="0"/>
              </a:defRPr>
            </a:lvl4pPr>
            <a:lvl5pPr marL="2057400" indent="-228600">
              <a:tabLst>
                <a:tab pos="723900" algn="l"/>
                <a:tab pos="1447800" algn="l"/>
                <a:tab pos="2171700" algn="l"/>
                <a:tab pos="2895600" algn="l"/>
                <a:tab pos="3619500" algn="l"/>
              </a:tabLst>
              <a:defRPr sz="700">
                <a:solidFill>
                  <a:schemeClr val="tx1"/>
                </a:solidFill>
                <a:latin typeface="Arial" charset="0"/>
                <a:ea typeface="ＭＳ Ｐゴシック" charset="0"/>
              </a:defRPr>
            </a:lvl5pPr>
            <a:lvl6pPr marL="2514600" indent="-228600" eaLnBrk="0" fontAlgn="base" hangingPunct="0">
              <a:spcBef>
                <a:spcPct val="0"/>
              </a:spcBef>
              <a:spcAft>
                <a:spcPct val="0"/>
              </a:spcAft>
              <a:tabLst>
                <a:tab pos="723900" algn="l"/>
                <a:tab pos="1447800" algn="l"/>
                <a:tab pos="2171700" algn="l"/>
                <a:tab pos="2895600" algn="l"/>
                <a:tab pos="3619500" algn="l"/>
              </a:tabLst>
              <a:defRPr sz="700">
                <a:solidFill>
                  <a:schemeClr val="tx1"/>
                </a:solidFill>
                <a:latin typeface="Arial" charset="0"/>
                <a:ea typeface="ＭＳ Ｐゴシック" charset="0"/>
              </a:defRPr>
            </a:lvl6pPr>
            <a:lvl7pPr marL="2971800" indent="-228600" eaLnBrk="0" fontAlgn="base" hangingPunct="0">
              <a:spcBef>
                <a:spcPct val="0"/>
              </a:spcBef>
              <a:spcAft>
                <a:spcPct val="0"/>
              </a:spcAft>
              <a:tabLst>
                <a:tab pos="723900" algn="l"/>
                <a:tab pos="1447800" algn="l"/>
                <a:tab pos="2171700" algn="l"/>
                <a:tab pos="2895600" algn="l"/>
                <a:tab pos="3619500" algn="l"/>
              </a:tabLst>
              <a:defRPr sz="700">
                <a:solidFill>
                  <a:schemeClr val="tx1"/>
                </a:solidFill>
                <a:latin typeface="Arial" charset="0"/>
                <a:ea typeface="ＭＳ Ｐゴシック" charset="0"/>
              </a:defRPr>
            </a:lvl7pPr>
            <a:lvl8pPr marL="3429000" indent="-228600" eaLnBrk="0" fontAlgn="base" hangingPunct="0">
              <a:spcBef>
                <a:spcPct val="0"/>
              </a:spcBef>
              <a:spcAft>
                <a:spcPct val="0"/>
              </a:spcAft>
              <a:tabLst>
                <a:tab pos="723900" algn="l"/>
                <a:tab pos="1447800" algn="l"/>
                <a:tab pos="2171700" algn="l"/>
                <a:tab pos="2895600" algn="l"/>
                <a:tab pos="3619500" algn="l"/>
              </a:tabLst>
              <a:defRPr sz="700">
                <a:solidFill>
                  <a:schemeClr val="tx1"/>
                </a:solidFill>
                <a:latin typeface="Arial" charset="0"/>
                <a:ea typeface="ＭＳ Ｐゴシック" charset="0"/>
              </a:defRPr>
            </a:lvl8pPr>
            <a:lvl9pPr marL="3886200" indent="-228600" eaLnBrk="0" fontAlgn="base" hangingPunct="0">
              <a:spcBef>
                <a:spcPct val="0"/>
              </a:spcBef>
              <a:spcAft>
                <a:spcPct val="0"/>
              </a:spcAft>
              <a:tabLst>
                <a:tab pos="723900" algn="l"/>
                <a:tab pos="1447800" algn="l"/>
                <a:tab pos="2171700" algn="l"/>
                <a:tab pos="2895600" algn="l"/>
                <a:tab pos="3619500" algn="l"/>
              </a:tabLst>
              <a:defRPr sz="700">
                <a:solidFill>
                  <a:schemeClr val="tx1"/>
                </a:solidFill>
                <a:latin typeface="Arial" charset="0"/>
                <a:ea typeface="ＭＳ Ｐゴシック" charset="0"/>
              </a:defRPr>
            </a:lvl9pPr>
          </a:lstStyle>
          <a:p>
            <a:pPr>
              <a:lnSpc>
                <a:spcPct val="97000"/>
              </a:lnSpc>
              <a:buClr>
                <a:srgbClr val="FFFFFF"/>
              </a:buClr>
              <a:buSzPct val="45000"/>
              <a:buFont typeface="StarSymbol" charset="0"/>
              <a:buNone/>
              <a:defRPr/>
            </a:pPr>
            <a:r>
              <a:rPr lang="en-GB" sz="1050" b="1">
                <a:solidFill>
                  <a:srgbClr val="FFFFFF"/>
                </a:solidFill>
                <a:latin typeface="Arial Narrow"/>
                <a:cs typeface="Arial Narrow"/>
              </a:rPr>
              <a:t>Holick M. N Engl J Med 2007;357:266-281</a:t>
            </a:r>
          </a:p>
        </p:txBody>
      </p:sp>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4356" y="764704"/>
            <a:ext cx="4189556" cy="5030661"/>
          </a:xfrm>
          <a:prstGeom prst="rect">
            <a:avLst/>
          </a:prstGeom>
          <a:noFill/>
          <a:ln>
            <a:noFill/>
          </a:ln>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xmlns="">
                <a:blipFill dpi="0" rotWithShape="0">
                  <a:blip/>
                  <a:srcRect/>
                  <a:stretch>
                    <a:fillRect/>
                  </a:stretch>
                </a:blipFill>
              </a14:hiddenFill>
            </a:ext>
          </a:extLst>
        </p:spPr>
      </p:pic>
    </p:spTree>
    <p:extLst>
      <p:ext uri="{BB962C8B-B14F-4D97-AF65-F5344CB8AC3E}">
        <p14:creationId xmlns:p14="http://schemas.microsoft.com/office/powerpoint/2010/main" val="3085767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texto 5"/>
          <p:cNvSpPr>
            <a:spLocks noGrp="1"/>
          </p:cNvSpPr>
          <p:nvPr>
            <p:ph type="body" idx="1"/>
          </p:nvPr>
        </p:nvSpPr>
        <p:spPr/>
        <p:txBody>
          <a:bodyPr/>
          <a:lstStyle/>
          <a:p>
            <a:r>
              <a:rPr lang="es-ES" dirty="0"/>
              <a:t>Absorción eficiente de </a:t>
            </a:r>
            <a:r>
              <a:rPr lang="es-ES" dirty="0" smtClean="0"/>
              <a:t>calcio.</a:t>
            </a:r>
            <a:endParaRPr lang="es-ES" dirty="0"/>
          </a:p>
          <a:p>
            <a:r>
              <a:rPr lang="es-ES" dirty="0"/>
              <a:t>Absorción de fosfato y función </a:t>
            </a:r>
            <a:r>
              <a:rPr lang="es-ES" dirty="0" smtClean="0"/>
              <a:t>muscular.</a:t>
            </a:r>
            <a:endParaRPr lang="es-ES" dirty="0"/>
          </a:p>
          <a:p>
            <a:r>
              <a:rPr lang="es-ES" dirty="0"/>
              <a:t>Defensa contra </a:t>
            </a:r>
            <a:r>
              <a:rPr lang="es-ES" dirty="0" err="1" smtClean="0"/>
              <a:t>micobacterias</a:t>
            </a:r>
            <a:r>
              <a:rPr lang="es-ES" dirty="0" smtClean="0"/>
              <a:t>.</a:t>
            </a:r>
            <a:endParaRPr lang="es-ES" dirty="0"/>
          </a:p>
          <a:p>
            <a:r>
              <a:rPr lang="es-ES" dirty="0"/>
              <a:t>Todas las </a:t>
            </a:r>
            <a:r>
              <a:rPr lang="es-ES" dirty="0" smtClean="0"/>
              <a:t>anteriores.</a:t>
            </a:r>
            <a:endParaRPr lang="es-ES" dirty="0"/>
          </a:p>
          <a:p>
            <a:endParaRPr lang="es-ES" dirty="0"/>
          </a:p>
        </p:txBody>
      </p:sp>
      <p:sp>
        <p:nvSpPr>
          <p:cNvPr id="7" name="Marcador de texto 6"/>
          <p:cNvSpPr>
            <a:spLocks noGrp="1"/>
          </p:cNvSpPr>
          <p:nvPr>
            <p:ph type="body" idx="10"/>
          </p:nvPr>
        </p:nvSpPr>
        <p:spPr/>
        <p:txBody>
          <a:bodyPr anchor="ctr"/>
          <a:lstStyle/>
          <a:p>
            <a:r>
              <a:rPr lang="en-GB" dirty="0" smtClean="0"/>
              <a:t>¿</a:t>
            </a:r>
            <a:r>
              <a:rPr lang="en-GB" dirty="0" err="1" smtClean="0"/>
              <a:t>Cuáles</a:t>
            </a:r>
            <a:r>
              <a:rPr lang="en-GB" dirty="0" smtClean="0"/>
              <a:t> </a:t>
            </a:r>
            <a:r>
              <a:rPr lang="en-GB" dirty="0"/>
              <a:t>son las </a:t>
            </a:r>
            <a:r>
              <a:rPr lang="en-GB" dirty="0" err="1"/>
              <a:t>principales</a:t>
            </a:r>
            <a:r>
              <a:rPr lang="en-GB" dirty="0"/>
              <a:t> </a:t>
            </a:r>
            <a:r>
              <a:rPr lang="en-GB" dirty="0" err="1"/>
              <a:t>acciones</a:t>
            </a:r>
            <a:r>
              <a:rPr lang="en-GB" dirty="0"/>
              <a:t> de </a:t>
            </a:r>
            <a:r>
              <a:rPr lang="en-GB" dirty="0" err="1"/>
              <a:t>hormona</a:t>
            </a:r>
            <a:r>
              <a:rPr lang="en-GB" dirty="0"/>
              <a:t> </a:t>
            </a:r>
            <a:r>
              <a:rPr lang="en-GB" dirty="0" smtClean="0"/>
              <a:t>D?</a:t>
            </a:r>
            <a:endParaRPr lang="en-GB" dirty="0"/>
          </a:p>
        </p:txBody>
      </p:sp>
      <p:sp>
        <p:nvSpPr>
          <p:cNvPr id="8" name="Marcador de texto 7"/>
          <p:cNvSpPr>
            <a:spLocks noGrp="1"/>
          </p:cNvSpPr>
          <p:nvPr>
            <p:ph type="body" sz="quarter" idx="11"/>
          </p:nvPr>
        </p:nvSpPr>
        <p:spPr/>
        <p:txBody>
          <a:bodyPr>
            <a:normAutofit lnSpcReduction="10000"/>
          </a:bodyPr>
          <a:lstStyle/>
          <a:p>
            <a:endParaRPr lang="es-ES"/>
          </a:p>
        </p:txBody>
      </p:sp>
      <p:sp>
        <p:nvSpPr>
          <p:cNvPr id="5" name="Título 4"/>
          <p:cNvSpPr>
            <a:spLocks noGrp="1"/>
          </p:cNvSpPr>
          <p:nvPr>
            <p:ph type="title"/>
          </p:nvPr>
        </p:nvSpPr>
        <p:spPr/>
        <p:txBody>
          <a:bodyPr/>
          <a:lstStyle/>
          <a:p>
            <a:r>
              <a:rPr lang="es-ES" dirty="0" smtClean="0"/>
              <a:t>Pregunta 3</a:t>
            </a:r>
            <a:endParaRPr lang="es-ES" dirty="0"/>
          </a:p>
        </p:txBody>
      </p:sp>
    </p:spTree>
    <p:extLst>
      <p:ext uri="{BB962C8B-B14F-4D97-AF65-F5344CB8AC3E}">
        <p14:creationId xmlns:p14="http://schemas.microsoft.com/office/powerpoint/2010/main" val="23481580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chor="ctr"/>
          <a:lstStyle/>
          <a:p>
            <a:pPr eaLnBrk="1" hangingPunct="1"/>
            <a:r>
              <a:rPr lang="es-ES" dirty="0" smtClean="0"/>
              <a:t>Vitamina D y PTH</a:t>
            </a:r>
          </a:p>
        </p:txBody>
      </p:sp>
      <p:grpSp>
        <p:nvGrpSpPr>
          <p:cNvPr id="2" name="Group 3"/>
          <p:cNvGrpSpPr>
            <a:grpSpLocks/>
          </p:cNvGrpSpPr>
          <p:nvPr/>
        </p:nvGrpSpPr>
        <p:grpSpPr bwMode="auto">
          <a:xfrm>
            <a:off x="1199456" y="908720"/>
            <a:ext cx="4951372" cy="4467225"/>
            <a:chOff x="428" y="935"/>
            <a:chExt cx="3509" cy="3312"/>
          </a:xfrm>
        </p:grpSpPr>
        <p:grpSp>
          <p:nvGrpSpPr>
            <p:cNvPr id="39990" name="Group 4"/>
            <p:cNvGrpSpPr>
              <a:grpSpLocks/>
            </p:cNvGrpSpPr>
            <p:nvPr/>
          </p:nvGrpSpPr>
          <p:grpSpPr bwMode="auto">
            <a:xfrm rot="415549">
              <a:off x="428" y="1003"/>
              <a:ext cx="3509" cy="3244"/>
              <a:chOff x="1652" y="981"/>
              <a:chExt cx="3509" cy="3244"/>
            </a:xfrm>
          </p:grpSpPr>
          <p:pic>
            <p:nvPicPr>
              <p:cNvPr id="39992" name="Picture 5" descr="MCj0238973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2" y="981"/>
                <a:ext cx="3403" cy="32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61830" name="Text Box 6"/>
              <p:cNvSpPr txBox="1">
                <a:spLocks noChangeArrowheads="1"/>
              </p:cNvSpPr>
              <p:nvPr/>
            </p:nvSpPr>
            <p:spPr bwMode="auto">
              <a:xfrm rot="21317365">
                <a:off x="1749" y="3694"/>
                <a:ext cx="1536" cy="388"/>
              </a:xfrm>
              <a:prstGeom prst="rect">
                <a:avLst/>
              </a:prstGeom>
              <a:noFill/>
              <a:ln w="12700" cap="sq">
                <a:noFill/>
                <a:miter lim="800000"/>
                <a:headEnd type="none" w="sm" len="sm"/>
                <a:tailEnd type="none" w="sm" len="sm"/>
              </a:ln>
              <a:effectLst>
                <a:outerShdw dist="35921" dir="2700000" algn="ctr" rotWithShape="0">
                  <a:schemeClr val="bg2"/>
                </a:outerShdw>
              </a:effectLst>
            </p:spPr>
            <p:txBody>
              <a:bodyPr>
                <a:spAutoFit/>
              </a:bodyPr>
              <a:lstStyle/>
              <a:p>
                <a:pPr>
                  <a:spcBef>
                    <a:spcPct val="50000"/>
                  </a:spcBef>
                  <a:defRPr/>
                </a:pPr>
                <a:r>
                  <a:rPr lang="es-ES" sz="2800" b="1" dirty="0">
                    <a:solidFill>
                      <a:schemeClr val="tx2"/>
                    </a:solidFill>
                    <a:latin typeface="+mj-lt"/>
                  </a:rPr>
                  <a:t>Hormona D</a:t>
                </a:r>
              </a:p>
            </p:txBody>
          </p:sp>
          <p:sp>
            <p:nvSpPr>
              <p:cNvPr id="461831" name="Text Box 7"/>
              <p:cNvSpPr txBox="1">
                <a:spLocks noChangeArrowheads="1"/>
              </p:cNvSpPr>
              <p:nvPr/>
            </p:nvSpPr>
            <p:spPr bwMode="auto">
              <a:xfrm rot="20980310">
                <a:off x="3625" y="3479"/>
                <a:ext cx="1536" cy="388"/>
              </a:xfrm>
              <a:prstGeom prst="rect">
                <a:avLst/>
              </a:prstGeom>
              <a:noFill/>
              <a:ln w="12700" cap="sq">
                <a:noFill/>
                <a:miter lim="800000"/>
                <a:headEnd type="none" w="sm" len="sm"/>
                <a:tailEnd type="none" w="sm" len="sm"/>
              </a:ln>
              <a:effectLst>
                <a:outerShdw dist="35921" dir="2700000" algn="ctr" rotWithShape="0">
                  <a:schemeClr val="bg2"/>
                </a:outerShdw>
              </a:effectLst>
            </p:spPr>
            <p:txBody>
              <a:bodyPr>
                <a:spAutoFit/>
              </a:bodyPr>
              <a:lstStyle/>
              <a:p>
                <a:pPr algn="ctr">
                  <a:spcBef>
                    <a:spcPct val="50000"/>
                  </a:spcBef>
                  <a:defRPr/>
                </a:pPr>
                <a:r>
                  <a:rPr lang="es-ES" sz="2800" b="1" dirty="0">
                    <a:solidFill>
                      <a:srgbClr val="C00000"/>
                    </a:solidFill>
                    <a:latin typeface="+mj-lt"/>
                  </a:rPr>
                  <a:t>PTH</a:t>
                </a:r>
              </a:p>
            </p:txBody>
          </p:sp>
        </p:grpSp>
        <p:sp>
          <p:nvSpPr>
            <p:cNvPr id="461832" name="Text Box 8"/>
            <p:cNvSpPr txBox="1">
              <a:spLocks noChangeArrowheads="1"/>
            </p:cNvSpPr>
            <p:nvPr/>
          </p:nvSpPr>
          <p:spPr bwMode="auto">
            <a:xfrm>
              <a:off x="1806" y="935"/>
              <a:ext cx="713" cy="434"/>
            </a:xfrm>
            <a:prstGeom prst="rect">
              <a:avLst/>
            </a:prstGeom>
            <a:noFill/>
            <a:ln w="12700" cap="sq">
              <a:noFill/>
              <a:miter lim="800000"/>
              <a:headEnd type="none" w="sm" len="sm"/>
              <a:tailEnd type="none" w="sm" len="sm"/>
            </a:ln>
            <a:effectLst>
              <a:outerShdw dist="35921" dir="2700000" algn="ctr" rotWithShape="0">
                <a:schemeClr val="bg2"/>
              </a:outerShdw>
            </a:effectLst>
          </p:spPr>
          <p:txBody>
            <a:bodyPr wrap="square">
              <a:spAutoFit/>
            </a:bodyPr>
            <a:lstStyle/>
            <a:p>
              <a:pPr>
                <a:spcBef>
                  <a:spcPct val="50000"/>
                </a:spcBef>
                <a:defRPr/>
              </a:pPr>
              <a:r>
                <a:rPr lang="es-ES" sz="3200" b="1" dirty="0">
                  <a:solidFill>
                    <a:schemeClr val="accent1"/>
                  </a:solidFill>
                  <a:latin typeface="Arial Narrow" pitchFamily="34" charset="0"/>
                </a:rPr>
                <a:t>Ca</a:t>
              </a:r>
              <a:r>
                <a:rPr lang="es-ES" sz="3200" b="1" baseline="30000" dirty="0">
                  <a:solidFill>
                    <a:schemeClr val="accent1"/>
                  </a:solidFill>
                  <a:latin typeface="Arial Narrow" pitchFamily="34" charset="0"/>
                </a:rPr>
                <a:t>2+</a:t>
              </a:r>
            </a:p>
          </p:txBody>
        </p:sp>
      </p:grpSp>
      <p:sp>
        <p:nvSpPr>
          <p:cNvPr id="461833" name="AutoShape 9"/>
          <p:cNvSpPr>
            <a:spLocks noChangeArrowheads="1"/>
          </p:cNvSpPr>
          <p:nvPr/>
        </p:nvSpPr>
        <p:spPr bwMode="auto">
          <a:xfrm>
            <a:off x="5879976" y="3645024"/>
            <a:ext cx="780729" cy="706915"/>
          </a:xfrm>
          <a:prstGeom prst="rightArrow">
            <a:avLst>
              <a:gd name="adj1" fmla="val 50000"/>
              <a:gd name="adj2" fmla="val 53984"/>
            </a:avLst>
          </a:prstGeom>
          <a:solidFill>
            <a:schemeClr val="tx2"/>
          </a:solidFill>
          <a:ln w="12700" cap="sq">
            <a:solidFill>
              <a:schemeClr val="tx1"/>
            </a:solidFill>
            <a:miter lim="800000"/>
            <a:headEnd type="none" w="sm" len="sm"/>
            <a:tailEnd type="none" w="sm" len="sm"/>
          </a:ln>
        </p:spPr>
        <p:txBody>
          <a:bodyPr wrap="none" anchor="ctr"/>
          <a:lstStyle/>
          <a:p>
            <a:endParaRPr lang="es-ES_tradnl">
              <a:latin typeface="Arial" pitchFamily="34" charset="0"/>
            </a:endParaRPr>
          </a:p>
        </p:txBody>
      </p:sp>
      <p:grpSp>
        <p:nvGrpSpPr>
          <p:cNvPr id="4" name="Group 59"/>
          <p:cNvGrpSpPr>
            <a:grpSpLocks/>
          </p:cNvGrpSpPr>
          <p:nvPr/>
        </p:nvGrpSpPr>
        <p:grpSpPr bwMode="auto">
          <a:xfrm>
            <a:off x="6816080" y="2636912"/>
            <a:ext cx="5375920" cy="2597150"/>
            <a:chOff x="3710" y="2115"/>
            <a:chExt cx="3253" cy="1636"/>
          </a:xfrm>
        </p:grpSpPr>
        <p:sp>
          <p:nvSpPr>
            <p:cNvPr id="686091" name="Text Box 11"/>
            <p:cNvSpPr txBox="1">
              <a:spLocks noChangeArrowheads="1"/>
            </p:cNvSpPr>
            <p:nvPr/>
          </p:nvSpPr>
          <p:spPr bwMode="auto">
            <a:xfrm>
              <a:off x="4644" y="2210"/>
              <a:ext cx="2319" cy="1541"/>
            </a:xfrm>
            <a:prstGeom prst="rect">
              <a:avLst/>
            </a:prstGeom>
            <a:noFill/>
            <a:ln w="12700" cap="sq">
              <a:noFill/>
              <a:miter lim="800000"/>
              <a:headEnd type="none" w="sm" len="sm"/>
              <a:tailEnd type="none" w="sm" len="sm"/>
            </a:ln>
          </p:spPr>
          <p:txBody>
            <a:bodyPr wrap="square">
              <a:spAutoFit/>
            </a:bodyPr>
            <a:lstStyle/>
            <a:p>
              <a:pPr>
                <a:spcBef>
                  <a:spcPct val="50000"/>
                </a:spcBef>
                <a:defRPr/>
              </a:pPr>
              <a:r>
                <a:rPr lang="es-ES" sz="2600" b="1" dirty="0" smtClean="0">
                  <a:solidFill>
                    <a:srgbClr val="004586"/>
                  </a:solidFill>
                  <a:effectLst>
                    <a:outerShdw blurRad="38100" dist="38100" dir="2700000" algn="tl">
                      <a:srgbClr val="C0C0C0"/>
                    </a:outerShdw>
                  </a:effectLst>
                  <a:cs typeface="Times New Roman" pitchFamily="18" charset="0"/>
                </a:rPr>
                <a:t>↑</a:t>
              </a:r>
              <a:r>
                <a:rPr lang="es-ES" sz="2000" b="1" dirty="0" smtClean="0">
                  <a:solidFill>
                    <a:srgbClr val="004586"/>
                  </a:solidFill>
                  <a:cs typeface="Times New Roman" pitchFamily="18" charset="0"/>
                </a:rPr>
                <a:t> </a:t>
              </a:r>
              <a:r>
                <a:rPr lang="es-ES" sz="2400" b="1" dirty="0">
                  <a:solidFill>
                    <a:srgbClr val="004586"/>
                  </a:solidFill>
                  <a:cs typeface="Times New Roman" pitchFamily="18" charset="0"/>
                </a:rPr>
                <a:t>Resorción ósea de Ca</a:t>
              </a:r>
              <a:r>
                <a:rPr lang="es-ES" sz="2400" b="1" baseline="30000" dirty="0">
                  <a:solidFill>
                    <a:srgbClr val="004586"/>
                  </a:solidFill>
                  <a:cs typeface="Times New Roman" pitchFamily="18" charset="0"/>
                </a:rPr>
                <a:t>2+</a:t>
              </a:r>
            </a:p>
            <a:p>
              <a:pPr>
                <a:spcBef>
                  <a:spcPct val="50000"/>
                </a:spcBef>
                <a:defRPr/>
              </a:pPr>
              <a:endParaRPr lang="es-ES" sz="2000" b="1" baseline="30000" dirty="0">
                <a:cs typeface="Times New Roman" pitchFamily="18" charset="0"/>
              </a:endParaRPr>
            </a:p>
            <a:p>
              <a:pPr>
                <a:spcBef>
                  <a:spcPct val="50000"/>
                </a:spcBef>
                <a:defRPr/>
              </a:pPr>
              <a:endParaRPr lang="es-ES" sz="2000" b="1" baseline="30000" dirty="0">
                <a:cs typeface="Times New Roman" pitchFamily="18" charset="0"/>
              </a:endParaRPr>
            </a:p>
            <a:p>
              <a:pPr>
                <a:spcBef>
                  <a:spcPct val="50000"/>
                </a:spcBef>
                <a:defRPr/>
              </a:pPr>
              <a:r>
                <a:rPr lang="es-ES" sz="2600" b="1" dirty="0" smtClean="0">
                  <a:solidFill>
                    <a:srgbClr val="004586"/>
                  </a:solidFill>
                  <a:effectLst>
                    <a:outerShdw blurRad="38100" dist="38100" dir="2700000" algn="tl">
                      <a:srgbClr val="C0C0C0"/>
                    </a:outerShdw>
                  </a:effectLst>
                  <a:cs typeface="Times New Roman" pitchFamily="18" charset="0"/>
                </a:rPr>
                <a:t>↑</a:t>
              </a:r>
              <a:r>
                <a:rPr lang="es-ES" sz="2000" b="1" dirty="0" smtClean="0">
                  <a:solidFill>
                    <a:srgbClr val="004586"/>
                  </a:solidFill>
                  <a:cs typeface="Times New Roman" pitchFamily="18" charset="0"/>
                </a:rPr>
                <a:t> </a:t>
              </a:r>
              <a:r>
                <a:rPr lang="es-ES" sz="2400" b="1" dirty="0">
                  <a:solidFill>
                    <a:srgbClr val="004586"/>
                  </a:solidFill>
                  <a:cs typeface="Times New Roman" pitchFamily="18" charset="0"/>
                </a:rPr>
                <a:t>Reabsorción renal de Ca</a:t>
              </a:r>
              <a:r>
                <a:rPr lang="es-ES" sz="2400" b="1" baseline="30000" dirty="0">
                  <a:solidFill>
                    <a:srgbClr val="004586"/>
                  </a:solidFill>
                  <a:cs typeface="Times New Roman" pitchFamily="18" charset="0"/>
                </a:rPr>
                <a:t>2+</a:t>
              </a:r>
            </a:p>
          </p:txBody>
        </p:sp>
        <p:pic>
          <p:nvPicPr>
            <p:cNvPr id="39943" name="Picture 12" descr="rein_surrena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3" y="2795"/>
              <a:ext cx="461" cy="9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39944" name="Group 13"/>
            <p:cNvGrpSpPr>
              <a:grpSpLocks/>
            </p:cNvGrpSpPr>
            <p:nvPr/>
          </p:nvGrpSpPr>
          <p:grpSpPr bwMode="auto">
            <a:xfrm>
              <a:off x="3982" y="2160"/>
              <a:ext cx="608" cy="407"/>
              <a:chOff x="670" y="1567"/>
              <a:chExt cx="827" cy="461"/>
            </a:xfrm>
          </p:grpSpPr>
          <p:sp>
            <p:nvSpPr>
              <p:cNvPr id="39946" name="Freeform 14"/>
              <p:cNvSpPr>
                <a:spLocks/>
              </p:cNvSpPr>
              <p:nvPr/>
            </p:nvSpPr>
            <p:spPr bwMode="auto">
              <a:xfrm>
                <a:off x="670" y="1567"/>
                <a:ext cx="827" cy="461"/>
              </a:xfrm>
              <a:custGeom>
                <a:avLst/>
                <a:gdLst>
                  <a:gd name="T0" fmla="*/ 91727 w 331"/>
                  <a:gd name="T1" fmla="*/ 87739 h 173"/>
                  <a:gd name="T2" fmla="*/ 92894 w 331"/>
                  <a:gd name="T3" fmla="*/ 116369 h 173"/>
                  <a:gd name="T4" fmla="*/ 97731 w 331"/>
                  <a:gd name="T5" fmla="*/ 133567 h 173"/>
                  <a:gd name="T6" fmla="*/ 169008 w 331"/>
                  <a:gd name="T7" fmla="*/ 131814 h 173"/>
                  <a:gd name="T8" fmla="*/ 199984 w 331"/>
                  <a:gd name="T9" fmla="*/ 123236 h 173"/>
                  <a:gd name="T10" fmla="*/ 195769 w 331"/>
                  <a:gd name="T11" fmla="*/ 98070 h 173"/>
                  <a:gd name="T12" fmla="*/ 195115 w 331"/>
                  <a:gd name="T13" fmla="*/ 53343 h 173"/>
                  <a:gd name="T14" fmla="*/ 195115 w 331"/>
                  <a:gd name="T15" fmla="*/ 28646 h 173"/>
                  <a:gd name="T16" fmla="*/ 182447 w 331"/>
                  <a:gd name="T17" fmla="*/ 25811 h 173"/>
                  <a:gd name="T18" fmla="*/ 133070 w 331"/>
                  <a:gd name="T19" fmla="*/ 25811 h 173"/>
                  <a:gd name="T20" fmla="*/ 99680 w 331"/>
                  <a:gd name="T21" fmla="*/ 24710 h 173"/>
                  <a:gd name="T22" fmla="*/ 89274 w 331"/>
                  <a:gd name="T23" fmla="*/ 31463 h 173"/>
                  <a:gd name="T24" fmla="*/ 81476 w 331"/>
                  <a:gd name="T25" fmla="*/ 26869 h 173"/>
                  <a:gd name="T26" fmla="*/ 73023 w 331"/>
                  <a:gd name="T27" fmla="*/ 8628 h 173"/>
                  <a:gd name="T28" fmla="*/ 54040 w 331"/>
                  <a:gd name="T29" fmla="*/ 0 h 173"/>
                  <a:gd name="T30" fmla="*/ 39426 w 331"/>
                  <a:gd name="T31" fmla="*/ 24049 h 173"/>
                  <a:gd name="T32" fmla="*/ 46262 w 331"/>
                  <a:gd name="T33" fmla="*/ 44728 h 173"/>
                  <a:gd name="T34" fmla="*/ 27279 w 331"/>
                  <a:gd name="T35" fmla="*/ 61913 h 173"/>
                  <a:gd name="T36" fmla="*/ 6036 w 331"/>
                  <a:gd name="T37" fmla="*/ 66912 h 173"/>
                  <a:gd name="T38" fmla="*/ 1167 w 331"/>
                  <a:gd name="T39" fmla="*/ 116369 h 173"/>
                  <a:gd name="T40" fmla="*/ 1637 w 331"/>
                  <a:gd name="T41" fmla="*/ 138260 h 173"/>
                  <a:gd name="T42" fmla="*/ 6504 w 331"/>
                  <a:gd name="T43" fmla="*/ 143259 h 173"/>
                  <a:gd name="T44" fmla="*/ 13834 w 331"/>
                  <a:gd name="T45" fmla="*/ 141079 h 173"/>
                  <a:gd name="T46" fmla="*/ 22411 w 331"/>
                  <a:gd name="T47" fmla="*/ 128824 h 173"/>
                  <a:gd name="T48" fmla="*/ 38147 w 331"/>
                  <a:gd name="T49" fmla="*/ 120246 h 173"/>
                  <a:gd name="T50" fmla="*/ 46724 w 331"/>
                  <a:gd name="T51" fmla="*/ 146078 h 173"/>
                  <a:gd name="T52" fmla="*/ 67374 w 331"/>
                  <a:gd name="T53" fmla="*/ 147933 h 173"/>
                  <a:gd name="T54" fmla="*/ 77888 w 331"/>
                  <a:gd name="T55" fmla="*/ 92419 h 173"/>
                  <a:gd name="T56" fmla="*/ 77888 w 331"/>
                  <a:gd name="T57" fmla="*/ 92419 h 173"/>
                  <a:gd name="T58" fmla="*/ 92894 w 331"/>
                  <a:gd name="T59" fmla="*/ 86679 h 17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31"/>
                  <a:gd name="T91" fmla="*/ 0 h 173"/>
                  <a:gd name="T92" fmla="*/ 331 w 331"/>
                  <a:gd name="T93" fmla="*/ 173 h 17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31" h="173">
                    <a:moveTo>
                      <a:pt x="151" y="92"/>
                    </a:moveTo>
                    <a:cubicBezTo>
                      <a:pt x="155" y="98"/>
                      <a:pt x="156" y="112"/>
                      <a:pt x="153" y="122"/>
                    </a:cubicBezTo>
                    <a:cubicBezTo>
                      <a:pt x="149" y="131"/>
                      <a:pt x="150" y="137"/>
                      <a:pt x="161" y="140"/>
                    </a:cubicBezTo>
                    <a:cubicBezTo>
                      <a:pt x="172" y="142"/>
                      <a:pt x="253" y="138"/>
                      <a:pt x="278" y="138"/>
                    </a:cubicBezTo>
                    <a:cubicBezTo>
                      <a:pt x="303" y="139"/>
                      <a:pt x="327" y="135"/>
                      <a:pt x="329" y="129"/>
                    </a:cubicBezTo>
                    <a:cubicBezTo>
                      <a:pt x="331" y="123"/>
                      <a:pt x="324" y="115"/>
                      <a:pt x="322" y="103"/>
                    </a:cubicBezTo>
                    <a:cubicBezTo>
                      <a:pt x="321" y="91"/>
                      <a:pt x="319" y="65"/>
                      <a:pt x="321" y="56"/>
                    </a:cubicBezTo>
                    <a:cubicBezTo>
                      <a:pt x="324" y="46"/>
                      <a:pt x="326" y="35"/>
                      <a:pt x="321" y="30"/>
                    </a:cubicBezTo>
                    <a:cubicBezTo>
                      <a:pt x="316" y="26"/>
                      <a:pt x="312" y="27"/>
                      <a:pt x="300" y="27"/>
                    </a:cubicBezTo>
                    <a:cubicBezTo>
                      <a:pt x="288" y="27"/>
                      <a:pt x="246" y="29"/>
                      <a:pt x="219" y="27"/>
                    </a:cubicBezTo>
                    <a:cubicBezTo>
                      <a:pt x="191" y="26"/>
                      <a:pt x="171" y="27"/>
                      <a:pt x="164" y="26"/>
                    </a:cubicBezTo>
                    <a:cubicBezTo>
                      <a:pt x="157" y="24"/>
                      <a:pt x="153" y="23"/>
                      <a:pt x="147" y="33"/>
                    </a:cubicBezTo>
                    <a:cubicBezTo>
                      <a:pt x="141" y="41"/>
                      <a:pt x="134" y="37"/>
                      <a:pt x="134" y="28"/>
                    </a:cubicBezTo>
                    <a:cubicBezTo>
                      <a:pt x="133" y="23"/>
                      <a:pt x="133" y="12"/>
                      <a:pt x="120" y="9"/>
                    </a:cubicBezTo>
                    <a:cubicBezTo>
                      <a:pt x="108" y="7"/>
                      <a:pt x="97" y="0"/>
                      <a:pt x="89" y="0"/>
                    </a:cubicBezTo>
                    <a:cubicBezTo>
                      <a:pt x="81" y="0"/>
                      <a:pt x="66" y="17"/>
                      <a:pt x="65" y="25"/>
                    </a:cubicBezTo>
                    <a:cubicBezTo>
                      <a:pt x="65" y="33"/>
                      <a:pt x="70" y="39"/>
                      <a:pt x="76" y="47"/>
                    </a:cubicBezTo>
                    <a:cubicBezTo>
                      <a:pt x="84" y="56"/>
                      <a:pt x="67" y="58"/>
                      <a:pt x="45" y="65"/>
                    </a:cubicBezTo>
                    <a:cubicBezTo>
                      <a:pt x="35" y="69"/>
                      <a:pt x="18" y="60"/>
                      <a:pt x="10" y="70"/>
                    </a:cubicBezTo>
                    <a:cubicBezTo>
                      <a:pt x="1" y="80"/>
                      <a:pt x="5" y="105"/>
                      <a:pt x="2" y="122"/>
                    </a:cubicBezTo>
                    <a:cubicBezTo>
                      <a:pt x="1" y="130"/>
                      <a:pt x="0" y="140"/>
                      <a:pt x="3" y="145"/>
                    </a:cubicBezTo>
                    <a:cubicBezTo>
                      <a:pt x="5" y="148"/>
                      <a:pt x="8" y="149"/>
                      <a:pt x="11" y="150"/>
                    </a:cubicBezTo>
                    <a:cubicBezTo>
                      <a:pt x="14" y="151"/>
                      <a:pt x="20" y="152"/>
                      <a:pt x="23" y="148"/>
                    </a:cubicBezTo>
                    <a:cubicBezTo>
                      <a:pt x="29" y="143"/>
                      <a:pt x="31" y="138"/>
                      <a:pt x="37" y="135"/>
                    </a:cubicBezTo>
                    <a:cubicBezTo>
                      <a:pt x="49" y="128"/>
                      <a:pt x="54" y="128"/>
                      <a:pt x="63" y="126"/>
                    </a:cubicBezTo>
                    <a:cubicBezTo>
                      <a:pt x="75" y="123"/>
                      <a:pt x="72" y="137"/>
                      <a:pt x="77" y="153"/>
                    </a:cubicBezTo>
                    <a:cubicBezTo>
                      <a:pt x="85" y="173"/>
                      <a:pt x="103" y="170"/>
                      <a:pt x="111" y="155"/>
                    </a:cubicBezTo>
                    <a:cubicBezTo>
                      <a:pt x="121" y="139"/>
                      <a:pt x="104" y="120"/>
                      <a:pt x="128" y="97"/>
                    </a:cubicBezTo>
                    <a:cubicBezTo>
                      <a:pt x="128" y="97"/>
                      <a:pt x="128" y="97"/>
                      <a:pt x="128" y="97"/>
                    </a:cubicBezTo>
                    <a:cubicBezTo>
                      <a:pt x="139" y="92"/>
                      <a:pt x="145" y="89"/>
                      <a:pt x="153" y="91"/>
                    </a:cubicBezTo>
                  </a:path>
                </a:pathLst>
              </a:custGeom>
              <a:solidFill>
                <a:srgbClr val="FEEAB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_tradnl" sz="2000">
                  <a:latin typeface="Arial" pitchFamily="34" charset="0"/>
                </a:endParaRPr>
              </a:p>
            </p:txBody>
          </p:sp>
          <p:sp>
            <p:nvSpPr>
              <p:cNvPr id="39947" name="Freeform 15"/>
              <p:cNvSpPr>
                <a:spLocks/>
              </p:cNvSpPr>
              <p:nvPr/>
            </p:nvSpPr>
            <p:spPr bwMode="auto">
              <a:xfrm>
                <a:off x="865" y="1892"/>
                <a:ext cx="89" cy="115"/>
              </a:xfrm>
              <a:custGeom>
                <a:avLst/>
                <a:gdLst>
                  <a:gd name="T0" fmla="*/ 14111 w 36"/>
                  <a:gd name="T1" fmla="*/ 5894 h 43"/>
                  <a:gd name="T2" fmla="*/ 18013 w 36"/>
                  <a:gd name="T3" fmla="*/ 27522 h 43"/>
                  <a:gd name="T4" fmla="*/ 7286 w 36"/>
                  <a:gd name="T5" fmla="*/ 39137 h 43"/>
                  <a:gd name="T6" fmla="*/ 14111 w 36"/>
                  <a:gd name="T7" fmla="*/ 5894 h 43"/>
                  <a:gd name="T8" fmla="*/ 0 60000 65536"/>
                  <a:gd name="T9" fmla="*/ 0 60000 65536"/>
                  <a:gd name="T10" fmla="*/ 0 60000 65536"/>
                  <a:gd name="T11" fmla="*/ 0 60000 65536"/>
                  <a:gd name="T12" fmla="*/ 0 w 36"/>
                  <a:gd name="T13" fmla="*/ 0 h 43"/>
                  <a:gd name="T14" fmla="*/ 36 w 36"/>
                  <a:gd name="T15" fmla="*/ 43 h 43"/>
                </a:gdLst>
                <a:ahLst/>
                <a:cxnLst>
                  <a:cxn ang="T8">
                    <a:pos x="T0" y="T1"/>
                  </a:cxn>
                  <a:cxn ang="T9">
                    <a:pos x="T2" y="T3"/>
                  </a:cxn>
                  <a:cxn ang="T10">
                    <a:pos x="T4" y="T5"/>
                  </a:cxn>
                  <a:cxn ang="T11">
                    <a:pos x="T6" y="T7"/>
                  </a:cxn>
                </a:cxnLst>
                <a:rect l="T12" t="T13" r="T14" b="T15"/>
                <a:pathLst>
                  <a:path w="36" h="43">
                    <a:moveTo>
                      <a:pt x="25" y="6"/>
                    </a:moveTo>
                    <a:cubicBezTo>
                      <a:pt x="34" y="8"/>
                      <a:pt x="36" y="19"/>
                      <a:pt x="32" y="28"/>
                    </a:cubicBezTo>
                    <a:cubicBezTo>
                      <a:pt x="29" y="36"/>
                      <a:pt x="23" y="43"/>
                      <a:pt x="13" y="40"/>
                    </a:cubicBezTo>
                    <a:cubicBezTo>
                      <a:pt x="0" y="36"/>
                      <a:pt x="8" y="0"/>
                      <a:pt x="25" y="6"/>
                    </a:cubicBezTo>
                    <a:close/>
                  </a:path>
                </a:pathLst>
              </a:custGeom>
              <a:solidFill>
                <a:srgbClr val="A5C7E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_tradnl" sz="2000">
                  <a:latin typeface="Arial" pitchFamily="34" charset="0"/>
                </a:endParaRPr>
              </a:p>
            </p:txBody>
          </p:sp>
          <p:sp>
            <p:nvSpPr>
              <p:cNvPr id="39948" name="Freeform 16"/>
              <p:cNvSpPr>
                <a:spLocks/>
              </p:cNvSpPr>
              <p:nvPr/>
            </p:nvSpPr>
            <p:spPr bwMode="auto">
              <a:xfrm>
                <a:off x="897" y="1737"/>
                <a:ext cx="157" cy="88"/>
              </a:xfrm>
              <a:custGeom>
                <a:avLst/>
                <a:gdLst>
                  <a:gd name="T0" fmla="*/ 37560 w 63"/>
                  <a:gd name="T1" fmla="*/ 13347 h 33"/>
                  <a:gd name="T2" fmla="*/ 18431 w 63"/>
                  <a:gd name="T3" fmla="*/ 21995 h 33"/>
                  <a:gd name="T4" fmla="*/ 0 w 63"/>
                  <a:gd name="T5" fmla="*/ 6883 h 33"/>
                  <a:gd name="T6" fmla="*/ 13153 w 63"/>
                  <a:gd name="T7" fmla="*/ 17237 h 33"/>
                  <a:gd name="T8" fmla="*/ 32282 w 63"/>
                  <a:gd name="T9" fmla="*/ 0 h 33"/>
                  <a:gd name="T10" fmla="*/ 0 60000 65536"/>
                  <a:gd name="T11" fmla="*/ 0 60000 65536"/>
                  <a:gd name="T12" fmla="*/ 0 60000 65536"/>
                  <a:gd name="T13" fmla="*/ 0 60000 65536"/>
                  <a:gd name="T14" fmla="*/ 0 60000 65536"/>
                  <a:gd name="T15" fmla="*/ 0 w 63"/>
                  <a:gd name="T16" fmla="*/ 0 h 33"/>
                  <a:gd name="T17" fmla="*/ 63 w 63"/>
                  <a:gd name="T18" fmla="*/ 33 h 33"/>
                </a:gdLst>
                <a:ahLst/>
                <a:cxnLst>
                  <a:cxn ang="T10">
                    <a:pos x="T0" y="T1"/>
                  </a:cxn>
                  <a:cxn ang="T11">
                    <a:pos x="T2" y="T3"/>
                  </a:cxn>
                  <a:cxn ang="T12">
                    <a:pos x="T4" y="T5"/>
                  </a:cxn>
                  <a:cxn ang="T13">
                    <a:pos x="T6" y="T7"/>
                  </a:cxn>
                  <a:cxn ang="T14">
                    <a:pos x="T8" y="T9"/>
                  </a:cxn>
                </a:cxnLst>
                <a:rect l="T15" t="T16" r="T17" b="T18"/>
                <a:pathLst>
                  <a:path w="63" h="33">
                    <a:moveTo>
                      <a:pt x="63" y="14"/>
                    </a:moveTo>
                    <a:cubicBezTo>
                      <a:pt x="52" y="12"/>
                      <a:pt x="39" y="19"/>
                      <a:pt x="31" y="23"/>
                    </a:cubicBezTo>
                    <a:cubicBezTo>
                      <a:pt x="23" y="27"/>
                      <a:pt x="1" y="33"/>
                      <a:pt x="0" y="7"/>
                    </a:cubicBezTo>
                    <a:cubicBezTo>
                      <a:pt x="2" y="16"/>
                      <a:pt x="11" y="28"/>
                      <a:pt x="22" y="18"/>
                    </a:cubicBezTo>
                    <a:cubicBezTo>
                      <a:pt x="33" y="8"/>
                      <a:pt x="41" y="8"/>
                      <a:pt x="54" y="0"/>
                    </a:cubicBezTo>
                  </a:path>
                </a:pathLst>
              </a:custGeom>
              <a:solidFill>
                <a:srgbClr val="FADC8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_tradnl" sz="2000">
                  <a:latin typeface="Arial" pitchFamily="34" charset="0"/>
                </a:endParaRPr>
              </a:p>
            </p:txBody>
          </p:sp>
          <p:sp>
            <p:nvSpPr>
              <p:cNvPr id="39949" name="Freeform 17"/>
              <p:cNvSpPr>
                <a:spLocks/>
              </p:cNvSpPr>
              <p:nvPr/>
            </p:nvSpPr>
            <p:spPr bwMode="auto">
              <a:xfrm>
                <a:off x="894" y="1716"/>
                <a:ext cx="50" cy="93"/>
              </a:xfrm>
              <a:custGeom>
                <a:avLst/>
                <a:gdLst>
                  <a:gd name="T0" fmla="*/ 8592 w 20"/>
                  <a:gd name="T1" fmla="*/ 5684 h 35"/>
                  <a:gd name="T2" fmla="*/ 12188 w 20"/>
                  <a:gd name="T3" fmla="*/ 31652 h 35"/>
                  <a:gd name="T4" fmla="*/ 1250 w 20"/>
                  <a:gd name="T5" fmla="*/ 19735 h 35"/>
                  <a:gd name="T6" fmla="*/ 9062 w 20"/>
                  <a:gd name="T7" fmla="*/ 3848 h 35"/>
                  <a:gd name="T8" fmla="*/ 0 60000 65536"/>
                  <a:gd name="T9" fmla="*/ 0 60000 65536"/>
                  <a:gd name="T10" fmla="*/ 0 60000 65536"/>
                  <a:gd name="T11" fmla="*/ 0 60000 65536"/>
                  <a:gd name="T12" fmla="*/ 0 w 20"/>
                  <a:gd name="T13" fmla="*/ 0 h 35"/>
                  <a:gd name="T14" fmla="*/ 20 w 20"/>
                  <a:gd name="T15" fmla="*/ 35 h 35"/>
                </a:gdLst>
                <a:ahLst/>
                <a:cxnLst>
                  <a:cxn ang="T8">
                    <a:pos x="T0" y="T1"/>
                  </a:cxn>
                  <a:cxn ang="T9">
                    <a:pos x="T2" y="T3"/>
                  </a:cxn>
                  <a:cxn ang="T10">
                    <a:pos x="T4" y="T5"/>
                  </a:cxn>
                  <a:cxn ang="T11">
                    <a:pos x="T6" y="T7"/>
                  </a:cxn>
                </a:cxnLst>
                <a:rect l="T12" t="T13" r="T14" b="T15"/>
                <a:pathLst>
                  <a:path w="20" h="35">
                    <a:moveTo>
                      <a:pt x="14" y="6"/>
                    </a:moveTo>
                    <a:cubicBezTo>
                      <a:pt x="8" y="14"/>
                      <a:pt x="12" y="28"/>
                      <a:pt x="20" y="34"/>
                    </a:cubicBezTo>
                    <a:cubicBezTo>
                      <a:pt x="11" y="35"/>
                      <a:pt x="4" y="30"/>
                      <a:pt x="2" y="21"/>
                    </a:cubicBezTo>
                    <a:cubicBezTo>
                      <a:pt x="0" y="14"/>
                      <a:pt x="5" y="0"/>
                      <a:pt x="15" y="4"/>
                    </a:cubicBezTo>
                  </a:path>
                </a:pathLst>
              </a:custGeom>
              <a:solidFill>
                <a:srgbClr val="FADC8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_tradnl" sz="2000">
                  <a:latin typeface="Arial" pitchFamily="34" charset="0"/>
                </a:endParaRPr>
              </a:p>
            </p:txBody>
          </p:sp>
          <p:sp>
            <p:nvSpPr>
              <p:cNvPr id="39950" name="Freeform 18"/>
              <p:cNvSpPr>
                <a:spLocks/>
              </p:cNvSpPr>
              <p:nvPr/>
            </p:nvSpPr>
            <p:spPr bwMode="auto">
              <a:xfrm>
                <a:off x="842" y="1572"/>
                <a:ext cx="127" cy="165"/>
              </a:xfrm>
              <a:custGeom>
                <a:avLst/>
                <a:gdLst>
                  <a:gd name="T0" fmla="*/ 21463 w 51"/>
                  <a:gd name="T1" fmla="*/ 4673 h 62"/>
                  <a:gd name="T2" fmla="*/ 8800 w 51"/>
                  <a:gd name="T3" fmla="*/ 4673 h 62"/>
                  <a:gd name="T4" fmla="*/ 1160 w 51"/>
                  <a:gd name="T5" fmla="*/ 18810 h 62"/>
                  <a:gd name="T6" fmla="*/ 5264 w 51"/>
                  <a:gd name="T7" fmla="*/ 34868 h 62"/>
                  <a:gd name="T8" fmla="*/ 10040 w 51"/>
                  <a:gd name="T9" fmla="*/ 58580 h 62"/>
                  <a:gd name="T10" fmla="*/ 17157 w 51"/>
                  <a:gd name="T11" fmla="*/ 45540 h 62"/>
                  <a:gd name="T12" fmla="*/ 30268 w 51"/>
                  <a:gd name="T13" fmla="*/ 43387 h 62"/>
                  <a:gd name="T14" fmla="*/ 18373 w 51"/>
                  <a:gd name="T15" fmla="*/ 36963 h 62"/>
                  <a:gd name="T16" fmla="*/ 6425 w 51"/>
                  <a:gd name="T17" fmla="*/ 26687 h 62"/>
                  <a:gd name="T18" fmla="*/ 12339 w 51"/>
                  <a:gd name="T19" fmla="*/ 15191 h 62"/>
                  <a:gd name="T20" fmla="*/ 19067 w 51"/>
                  <a:gd name="T21" fmla="*/ 6821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
                  <a:gd name="T34" fmla="*/ 0 h 62"/>
                  <a:gd name="T35" fmla="*/ 51 w 51"/>
                  <a:gd name="T36" fmla="*/ 62 h 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 h="62">
                    <a:moveTo>
                      <a:pt x="36" y="5"/>
                    </a:moveTo>
                    <a:cubicBezTo>
                      <a:pt x="27" y="4"/>
                      <a:pt x="23" y="0"/>
                      <a:pt x="15" y="5"/>
                    </a:cubicBezTo>
                    <a:cubicBezTo>
                      <a:pt x="9" y="8"/>
                      <a:pt x="5" y="13"/>
                      <a:pt x="2" y="20"/>
                    </a:cubicBezTo>
                    <a:cubicBezTo>
                      <a:pt x="0" y="28"/>
                      <a:pt x="4" y="30"/>
                      <a:pt x="9" y="37"/>
                    </a:cubicBezTo>
                    <a:cubicBezTo>
                      <a:pt x="13" y="43"/>
                      <a:pt x="17" y="54"/>
                      <a:pt x="17" y="62"/>
                    </a:cubicBezTo>
                    <a:cubicBezTo>
                      <a:pt x="19" y="54"/>
                      <a:pt x="22" y="51"/>
                      <a:pt x="29" y="48"/>
                    </a:cubicBezTo>
                    <a:cubicBezTo>
                      <a:pt x="35" y="46"/>
                      <a:pt x="46" y="42"/>
                      <a:pt x="51" y="46"/>
                    </a:cubicBezTo>
                    <a:cubicBezTo>
                      <a:pt x="44" y="44"/>
                      <a:pt x="38" y="40"/>
                      <a:pt x="31" y="39"/>
                    </a:cubicBezTo>
                    <a:cubicBezTo>
                      <a:pt x="24" y="38"/>
                      <a:pt x="13" y="36"/>
                      <a:pt x="11" y="28"/>
                    </a:cubicBezTo>
                    <a:cubicBezTo>
                      <a:pt x="9" y="20"/>
                      <a:pt x="16" y="20"/>
                      <a:pt x="21" y="16"/>
                    </a:cubicBezTo>
                    <a:cubicBezTo>
                      <a:pt x="25" y="14"/>
                      <a:pt x="28" y="5"/>
                      <a:pt x="32" y="7"/>
                    </a:cubicBezTo>
                  </a:path>
                </a:pathLst>
              </a:custGeom>
              <a:solidFill>
                <a:srgbClr val="FADC8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_tradnl" sz="2000">
                  <a:latin typeface="Arial" pitchFamily="34" charset="0"/>
                </a:endParaRPr>
              </a:p>
            </p:txBody>
          </p:sp>
          <p:sp>
            <p:nvSpPr>
              <p:cNvPr id="39951" name="Freeform 19"/>
              <p:cNvSpPr>
                <a:spLocks/>
              </p:cNvSpPr>
              <p:nvPr/>
            </p:nvSpPr>
            <p:spPr bwMode="auto">
              <a:xfrm>
                <a:off x="682" y="1783"/>
                <a:ext cx="145" cy="189"/>
              </a:xfrm>
              <a:custGeom>
                <a:avLst/>
                <a:gdLst>
                  <a:gd name="T0" fmla="*/ 35470 w 58"/>
                  <a:gd name="T1" fmla="*/ 39818 h 71"/>
                  <a:gd name="T2" fmla="*/ 14658 w 58"/>
                  <a:gd name="T3" fmla="*/ 54137 h 71"/>
                  <a:gd name="T4" fmla="*/ 0 w 58"/>
                  <a:gd name="T5" fmla="*/ 50120 h 71"/>
                  <a:gd name="T6" fmla="*/ 5675 w 58"/>
                  <a:gd name="T7" fmla="*/ 43446 h 71"/>
                  <a:gd name="T8" fmla="*/ 7345 w 58"/>
                  <a:gd name="T9" fmla="*/ 29521 h 71"/>
                  <a:gd name="T10" fmla="*/ 8595 w 58"/>
                  <a:gd name="T11" fmla="*/ 16014 h 71"/>
                  <a:gd name="T12" fmla="*/ 9095 w 58"/>
                  <a:gd name="T13" fmla="*/ 0 h 71"/>
                  <a:gd name="T14" fmla="*/ 15358 w 58"/>
                  <a:gd name="T15" fmla="*/ 21634 h 71"/>
                  <a:gd name="T16" fmla="*/ 11718 w 58"/>
                  <a:gd name="T17" fmla="*/ 39818 h 71"/>
                  <a:gd name="T18" fmla="*/ 31763 w 58"/>
                  <a:gd name="T19" fmla="*/ 37704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8"/>
                  <a:gd name="T31" fmla="*/ 0 h 71"/>
                  <a:gd name="T32" fmla="*/ 58 w 58"/>
                  <a:gd name="T33" fmla="*/ 71 h 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8" h="71">
                    <a:moveTo>
                      <a:pt x="58" y="42"/>
                    </a:moveTo>
                    <a:cubicBezTo>
                      <a:pt x="45" y="42"/>
                      <a:pt x="32" y="49"/>
                      <a:pt x="24" y="57"/>
                    </a:cubicBezTo>
                    <a:cubicBezTo>
                      <a:pt x="15" y="66"/>
                      <a:pt x="2" y="71"/>
                      <a:pt x="0" y="53"/>
                    </a:cubicBezTo>
                    <a:cubicBezTo>
                      <a:pt x="7" y="51"/>
                      <a:pt x="7" y="54"/>
                      <a:pt x="9" y="46"/>
                    </a:cubicBezTo>
                    <a:cubicBezTo>
                      <a:pt x="11" y="41"/>
                      <a:pt x="11" y="36"/>
                      <a:pt x="12" y="31"/>
                    </a:cubicBezTo>
                    <a:cubicBezTo>
                      <a:pt x="13" y="27"/>
                      <a:pt x="13" y="21"/>
                      <a:pt x="14" y="17"/>
                    </a:cubicBezTo>
                    <a:cubicBezTo>
                      <a:pt x="14" y="12"/>
                      <a:pt x="11" y="5"/>
                      <a:pt x="15" y="0"/>
                    </a:cubicBezTo>
                    <a:cubicBezTo>
                      <a:pt x="16" y="7"/>
                      <a:pt x="23" y="17"/>
                      <a:pt x="25" y="23"/>
                    </a:cubicBezTo>
                    <a:cubicBezTo>
                      <a:pt x="26" y="30"/>
                      <a:pt x="16" y="35"/>
                      <a:pt x="19" y="42"/>
                    </a:cubicBezTo>
                    <a:cubicBezTo>
                      <a:pt x="24" y="52"/>
                      <a:pt x="43" y="36"/>
                      <a:pt x="52" y="40"/>
                    </a:cubicBezTo>
                  </a:path>
                </a:pathLst>
              </a:custGeom>
              <a:solidFill>
                <a:srgbClr val="FADC8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_tradnl" sz="2000">
                  <a:latin typeface="Arial" pitchFamily="34" charset="0"/>
                </a:endParaRPr>
              </a:p>
            </p:txBody>
          </p:sp>
          <p:sp>
            <p:nvSpPr>
              <p:cNvPr id="39952" name="Freeform 20"/>
              <p:cNvSpPr>
                <a:spLocks/>
              </p:cNvSpPr>
              <p:nvPr/>
            </p:nvSpPr>
            <p:spPr bwMode="auto">
              <a:xfrm>
                <a:off x="792" y="1865"/>
                <a:ext cx="120" cy="102"/>
              </a:xfrm>
              <a:custGeom>
                <a:avLst/>
                <a:gdLst>
                  <a:gd name="T0" fmla="*/ 26375 w 48"/>
                  <a:gd name="T1" fmla="*/ 13077 h 38"/>
                  <a:gd name="T2" fmla="*/ 20312 w 48"/>
                  <a:gd name="T3" fmla="*/ 38159 h 38"/>
                  <a:gd name="T4" fmla="*/ 14188 w 48"/>
                  <a:gd name="T5" fmla="*/ 11990 h 38"/>
                  <a:gd name="T6" fmla="*/ 0 w 48"/>
                  <a:gd name="T7" fmla="*/ 4193 h 38"/>
                  <a:gd name="T8" fmla="*/ 7345 w 48"/>
                  <a:gd name="T9" fmla="*/ 1082 h 38"/>
                  <a:gd name="T10" fmla="*/ 15937 w 48"/>
                  <a:gd name="T11" fmla="*/ 2904 h 38"/>
                  <a:gd name="T12" fmla="*/ 29295 w 48"/>
                  <a:gd name="T13" fmla="*/ 13077 h 38"/>
                  <a:gd name="T14" fmla="*/ 0 60000 65536"/>
                  <a:gd name="T15" fmla="*/ 0 60000 65536"/>
                  <a:gd name="T16" fmla="*/ 0 60000 65536"/>
                  <a:gd name="T17" fmla="*/ 0 60000 65536"/>
                  <a:gd name="T18" fmla="*/ 0 60000 65536"/>
                  <a:gd name="T19" fmla="*/ 0 60000 65536"/>
                  <a:gd name="T20" fmla="*/ 0 60000 65536"/>
                  <a:gd name="T21" fmla="*/ 0 w 48"/>
                  <a:gd name="T22" fmla="*/ 0 h 38"/>
                  <a:gd name="T23" fmla="*/ 48 w 48"/>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38">
                    <a:moveTo>
                      <a:pt x="43" y="13"/>
                    </a:moveTo>
                    <a:cubicBezTo>
                      <a:pt x="32" y="18"/>
                      <a:pt x="33" y="28"/>
                      <a:pt x="33" y="38"/>
                    </a:cubicBezTo>
                    <a:cubicBezTo>
                      <a:pt x="31" y="29"/>
                      <a:pt x="29" y="19"/>
                      <a:pt x="23" y="12"/>
                    </a:cubicBezTo>
                    <a:cubicBezTo>
                      <a:pt x="17" y="4"/>
                      <a:pt x="10" y="4"/>
                      <a:pt x="0" y="4"/>
                    </a:cubicBezTo>
                    <a:cubicBezTo>
                      <a:pt x="4" y="4"/>
                      <a:pt x="8" y="2"/>
                      <a:pt x="12" y="1"/>
                    </a:cubicBezTo>
                    <a:cubicBezTo>
                      <a:pt x="17" y="0"/>
                      <a:pt x="22" y="1"/>
                      <a:pt x="26" y="3"/>
                    </a:cubicBezTo>
                    <a:cubicBezTo>
                      <a:pt x="31" y="5"/>
                      <a:pt x="45" y="7"/>
                      <a:pt x="48" y="13"/>
                    </a:cubicBezTo>
                  </a:path>
                </a:pathLst>
              </a:custGeom>
              <a:solidFill>
                <a:srgbClr val="FADC8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_tradnl" sz="2000">
                  <a:latin typeface="Arial" pitchFamily="34" charset="0"/>
                </a:endParaRPr>
              </a:p>
            </p:txBody>
          </p:sp>
          <p:sp>
            <p:nvSpPr>
              <p:cNvPr id="39953" name="Freeform 21"/>
              <p:cNvSpPr>
                <a:spLocks/>
              </p:cNvSpPr>
              <p:nvPr/>
            </p:nvSpPr>
            <p:spPr bwMode="auto">
              <a:xfrm>
                <a:off x="862" y="1783"/>
                <a:ext cx="100" cy="109"/>
              </a:xfrm>
              <a:custGeom>
                <a:avLst/>
                <a:gdLst>
                  <a:gd name="T0" fmla="*/ 24418 w 40"/>
                  <a:gd name="T1" fmla="*/ 15146 h 41"/>
                  <a:gd name="T2" fmla="*/ 21480 w 40"/>
                  <a:gd name="T3" fmla="*/ 38520 h 41"/>
                  <a:gd name="T4" fmla="*/ 5543 w 40"/>
                  <a:gd name="T5" fmla="*/ 0 h 41"/>
                  <a:gd name="T6" fmla="*/ 11718 w 40"/>
                  <a:gd name="T7" fmla="*/ 15930 h 41"/>
                  <a:gd name="T8" fmla="*/ 21950 w 40"/>
                  <a:gd name="T9" fmla="*/ 15930 h 41"/>
                  <a:gd name="T10" fmla="*/ 0 60000 65536"/>
                  <a:gd name="T11" fmla="*/ 0 60000 65536"/>
                  <a:gd name="T12" fmla="*/ 0 60000 65536"/>
                  <a:gd name="T13" fmla="*/ 0 60000 65536"/>
                  <a:gd name="T14" fmla="*/ 0 60000 65536"/>
                  <a:gd name="T15" fmla="*/ 0 w 40"/>
                  <a:gd name="T16" fmla="*/ 0 h 41"/>
                  <a:gd name="T17" fmla="*/ 40 w 40"/>
                  <a:gd name="T18" fmla="*/ 41 h 41"/>
                </a:gdLst>
                <a:ahLst/>
                <a:cxnLst>
                  <a:cxn ang="T10">
                    <a:pos x="T0" y="T1"/>
                  </a:cxn>
                  <a:cxn ang="T11">
                    <a:pos x="T2" y="T3"/>
                  </a:cxn>
                  <a:cxn ang="T12">
                    <a:pos x="T4" y="T5"/>
                  </a:cxn>
                  <a:cxn ang="T13">
                    <a:pos x="T6" y="T7"/>
                  </a:cxn>
                  <a:cxn ang="T14">
                    <a:pos x="T8" y="T9"/>
                  </a:cxn>
                </a:cxnLst>
                <a:rect l="T15" t="T16" r="T17" b="T18"/>
                <a:pathLst>
                  <a:path w="40" h="41">
                    <a:moveTo>
                      <a:pt x="40" y="16"/>
                    </a:moveTo>
                    <a:cubicBezTo>
                      <a:pt x="33" y="20"/>
                      <a:pt x="33" y="35"/>
                      <a:pt x="35" y="41"/>
                    </a:cubicBezTo>
                    <a:cubicBezTo>
                      <a:pt x="33" y="24"/>
                      <a:pt x="0" y="21"/>
                      <a:pt x="9" y="0"/>
                    </a:cubicBezTo>
                    <a:cubicBezTo>
                      <a:pt x="12" y="7"/>
                      <a:pt x="12" y="12"/>
                      <a:pt x="19" y="17"/>
                    </a:cubicBezTo>
                    <a:cubicBezTo>
                      <a:pt x="24" y="20"/>
                      <a:pt x="32" y="23"/>
                      <a:pt x="36" y="17"/>
                    </a:cubicBezTo>
                  </a:path>
                </a:pathLst>
              </a:custGeom>
              <a:solidFill>
                <a:srgbClr val="FADC8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_tradnl" sz="2000">
                  <a:latin typeface="Arial" pitchFamily="34" charset="0"/>
                </a:endParaRPr>
              </a:p>
            </p:txBody>
          </p:sp>
          <p:sp>
            <p:nvSpPr>
              <p:cNvPr id="39954" name="Freeform 22"/>
              <p:cNvSpPr>
                <a:spLocks/>
              </p:cNvSpPr>
              <p:nvPr/>
            </p:nvSpPr>
            <p:spPr bwMode="auto">
              <a:xfrm>
                <a:off x="795" y="1713"/>
                <a:ext cx="70" cy="62"/>
              </a:xfrm>
              <a:custGeom>
                <a:avLst/>
                <a:gdLst>
                  <a:gd name="T0" fmla="*/ 15938 w 28"/>
                  <a:gd name="T1" fmla="*/ 0 h 23"/>
                  <a:gd name="T2" fmla="*/ 14188 w 28"/>
                  <a:gd name="T3" fmla="*/ 23762 h 23"/>
                  <a:gd name="T4" fmla="*/ 0 w 28"/>
                  <a:gd name="T5" fmla="*/ 12244 h 23"/>
                  <a:gd name="T6" fmla="*/ 8125 w 28"/>
                  <a:gd name="T7" fmla="*/ 8400 h 23"/>
                  <a:gd name="T8" fmla="*/ 15358 w 28"/>
                  <a:gd name="T9" fmla="*/ 1156 h 23"/>
                  <a:gd name="T10" fmla="*/ 0 60000 65536"/>
                  <a:gd name="T11" fmla="*/ 0 60000 65536"/>
                  <a:gd name="T12" fmla="*/ 0 60000 65536"/>
                  <a:gd name="T13" fmla="*/ 0 60000 65536"/>
                  <a:gd name="T14" fmla="*/ 0 60000 65536"/>
                  <a:gd name="T15" fmla="*/ 0 w 28"/>
                  <a:gd name="T16" fmla="*/ 0 h 23"/>
                  <a:gd name="T17" fmla="*/ 28 w 28"/>
                  <a:gd name="T18" fmla="*/ 23 h 23"/>
                </a:gdLst>
                <a:ahLst/>
                <a:cxnLst>
                  <a:cxn ang="T10">
                    <a:pos x="T0" y="T1"/>
                  </a:cxn>
                  <a:cxn ang="T11">
                    <a:pos x="T2" y="T3"/>
                  </a:cxn>
                  <a:cxn ang="T12">
                    <a:pos x="T4" y="T5"/>
                  </a:cxn>
                  <a:cxn ang="T13">
                    <a:pos x="T6" y="T7"/>
                  </a:cxn>
                  <a:cxn ang="T14">
                    <a:pos x="T8" y="T9"/>
                  </a:cxn>
                </a:cxnLst>
                <a:rect l="T15" t="T16" r="T17" b="T18"/>
                <a:pathLst>
                  <a:path w="28" h="23">
                    <a:moveTo>
                      <a:pt x="26" y="0"/>
                    </a:moveTo>
                    <a:cubicBezTo>
                      <a:pt x="26" y="9"/>
                      <a:pt x="28" y="15"/>
                      <a:pt x="23" y="23"/>
                    </a:cubicBezTo>
                    <a:cubicBezTo>
                      <a:pt x="27" y="11"/>
                      <a:pt x="7" y="12"/>
                      <a:pt x="0" y="12"/>
                    </a:cubicBezTo>
                    <a:cubicBezTo>
                      <a:pt x="4" y="10"/>
                      <a:pt x="8" y="9"/>
                      <a:pt x="13" y="8"/>
                    </a:cubicBezTo>
                    <a:cubicBezTo>
                      <a:pt x="19" y="7"/>
                      <a:pt x="20" y="6"/>
                      <a:pt x="25" y="1"/>
                    </a:cubicBezTo>
                  </a:path>
                </a:pathLst>
              </a:custGeom>
              <a:solidFill>
                <a:srgbClr val="FADC8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_tradnl" sz="2000">
                  <a:latin typeface="Arial" pitchFamily="34" charset="0"/>
                </a:endParaRPr>
              </a:p>
            </p:txBody>
          </p:sp>
          <p:sp>
            <p:nvSpPr>
              <p:cNvPr id="39955" name="Freeform 23"/>
              <p:cNvSpPr>
                <a:spLocks/>
              </p:cNvSpPr>
              <p:nvPr/>
            </p:nvSpPr>
            <p:spPr bwMode="auto">
              <a:xfrm>
                <a:off x="675" y="1881"/>
                <a:ext cx="150" cy="80"/>
              </a:xfrm>
              <a:custGeom>
                <a:avLst/>
                <a:gdLst>
                  <a:gd name="T0" fmla="*/ 20312 w 60"/>
                  <a:gd name="T1" fmla="*/ 8648 h 30"/>
                  <a:gd name="T2" fmla="*/ 36645 w 60"/>
                  <a:gd name="T3" fmla="*/ 4701 h 30"/>
                  <a:gd name="T4" fmla="*/ 15938 w 60"/>
                  <a:gd name="T5" fmla="*/ 19021 h 30"/>
                  <a:gd name="T6" fmla="*/ 7345 w 60"/>
                  <a:gd name="T7" fmla="*/ 28728 h 30"/>
                  <a:gd name="T8" fmla="*/ 2457 w 60"/>
                  <a:gd name="T9" fmla="*/ 15531 h 30"/>
                  <a:gd name="T10" fmla="*/ 5675 w 60"/>
                  <a:gd name="T11" fmla="*/ 24120 h 30"/>
                  <a:gd name="T12" fmla="*/ 11720 w 60"/>
                  <a:gd name="T13" fmla="*/ 19021 h 30"/>
                  <a:gd name="T14" fmla="*/ 20833 w 60"/>
                  <a:gd name="T15" fmla="*/ 7531 h 30"/>
                  <a:gd name="T16" fmla="*/ 0 60000 65536"/>
                  <a:gd name="T17" fmla="*/ 0 60000 65536"/>
                  <a:gd name="T18" fmla="*/ 0 60000 65536"/>
                  <a:gd name="T19" fmla="*/ 0 60000 65536"/>
                  <a:gd name="T20" fmla="*/ 0 60000 65536"/>
                  <a:gd name="T21" fmla="*/ 0 60000 65536"/>
                  <a:gd name="T22" fmla="*/ 0 60000 65536"/>
                  <a:gd name="T23" fmla="*/ 0 60000 65536"/>
                  <a:gd name="T24" fmla="*/ 0 w 60"/>
                  <a:gd name="T25" fmla="*/ 0 h 30"/>
                  <a:gd name="T26" fmla="*/ 60 w 60"/>
                  <a:gd name="T27" fmla="*/ 30 h 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 h="30">
                    <a:moveTo>
                      <a:pt x="33" y="9"/>
                    </a:moveTo>
                    <a:cubicBezTo>
                      <a:pt x="39" y="5"/>
                      <a:pt x="55" y="0"/>
                      <a:pt x="60" y="5"/>
                    </a:cubicBezTo>
                    <a:cubicBezTo>
                      <a:pt x="48" y="4"/>
                      <a:pt x="33" y="12"/>
                      <a:pt x="26" y="20"/>
                    </a:cubicBezTo>
                    <a:cubicBezTo>
                      <a:pt x="21" y="25"/>
                      <a:pt x="20" y="30"/>
                      <a:pt x="12" y="30"/>
                    </a:cubicBezTo>
                    <a:cubicBezTo>
                      <a:pt x="5" y="29"/>
                      <a:pt x="0" y="23"/>
                      <a:pt x="4" y="16"/>
                    </a:cubicBezTo>
                    <a:cubicBezTo>
                      <a:pt x="6" y="19"/>
                      <a:pt x="5" y="23"/>
                      <a:pt x="9" y="25"/>
                    </a:cubicBezTo>
                    <a:cubicBezTo>
                      <a:pt x="15" y="28"/>
                      <a:pt x="16" y="23"/>
                      <a:pt x="19" y="20"/>
                    </a:cubicBezTo>
                    <a:cubicBezTo>
                      <a:pt x="25" y="13"/>
                      <a:pt x="29" y="14"/>
                      <a:pt x="34" y="8"/>
                    </a:cubicBezTo>
                  </a:path>
                </a:pathLst>
              </a:custGeom>
              <a:solidFill>
                <a:srgbClr val="DDBF6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_tradnl" sz="2000">
                  <a:latin typeface="Arial" pitchFamily="34" charset="0"/>
                </a:endParaRPr>
              </a:p>
            </p:txBody>
          </p:sp>
          <p:sp>
            <p:nvSpPr>
              <p:cNvPr id="39956" name="Freeform 24"/>
              <p:cNvSpPr>
                <a:spLocks/>
              </p:cNvSpPr>
              <p:nvPr/>
            </p:nvSpPr>
            <p:spPr bwMode="auto">
              <a:xfrm>
                <a:off x="835" y="1599"/>
                <a:ext cx="62" cy="144"/>
              </a:xfrm>
              <a:custGeom>
                <a:avLst/>
                <a:gdLst>
                  <a:gd name="T0" fmla="*/ 6287 w 25"/>
                  <a:gd name="T1" fmla="*/ 0 h 54"/>
                  <a:gd name="T2" fmla="*/ 4700 w 25"/>
                  <a:gd name="T3" fmla="*/ 25885 h 54"/>
                  <a:gd name="T4" fmla="*/ 11656 w 25"/>
                  <a:gd name="T5" fmla="*/ 51789 h 54"/>
                  <a:gd name="T6" fmla="*/ 14448 w 25"/>
                  <a:gd name="T7" fmla="*/ 40299 h 54"/>
                  <a:gd name="T8" fmla="*/ 9761 w 25"/>
                  <a:gd name="T9" fmla="*/ 30584 h 54"/>
                  <a:gd name="T10" fmla="*/ 5141 w 25"/>
                  <a:gd name="T11" fmla="*/ 21995 h 54"/>
                  <a:gd name="T12" fmla="*/ 5141 w 25"/>
                  <a:gd name="T13" fmla="*/ 10376 h 54"/>
                  <a:gd name="T14" fmla="*/ 7410 w 25"/>
                  <a:gd name="T15" fmla="*/ 0 h 54"/>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54"/>
                  <a:gd name="T26" fmla="*/ 25 w 25"/>
                  <a:gd name="T27" fmla="*/ 54 h 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54">
                    <a:moveTo>
                      <a:pt x="11" y="0"/>
                    </a:moveTo>
                    <a:cubicBezTo>
                      <a:pt x="5" y="10"/>
                      <a:pt x="0" y="17"/>
                      <a:pt x="8" y="27"/>
                    </a:cubicBezTo>
                    <a:cubicBezTo>
                      <a:pt x="15" y="36"/>
                      <a:pt x="17" y="43"/>
                      <a:pt x="20" y="54"/>
                    </a:cubicBezTo>
                    <a:cubicBezTo>
                      <a:pt x="19" y="48"/>
                      <a:pt x="23" y="46"/>
                      <a:pt x="25" y="42"/>
                    </a:cubicBezTo>
                    <a:cubicBezTo>
                      <a:pt x="18" y="40"/>
                      <a:pt x="19" y="37"/>
                      <a:pt x="17" y="32"/>
                    </a:cubicBezTo>
                    <a:cubicBezTo>
                      <a:pt x="16" y="28"/>
                      <a:pt x="12" y="27"/>
                      <a:pt x="9" y="23"/>
                    </a:cubicBezTo>
                    <a:cubicBezTo>
                      <a:pt x="6" y="19"/>
                      <a:pt x="9" y="16"/>
                      <a:pt x="9" y="11"/>
                    </a:cubicBezTo>
                    <a:cubicBezTo>
                      <a:pt x="10" y="7"/>
                      <a:pt x="9" y="4"/>
                      <a:pt x="13" y="0"/>
                    </a:cubicBezTo>
                  </a:path>
                </a:pathLst>
              </a:custGeom>
              <a:solidFill>
                <a:srgbClr val="DDBF6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_tradnl" sz="2000">
                  <a:latin typeface="Arial" pitchFamily="34" charset="0"/>
                </a:endParaRPr>
              </a:p>
            </p:txBody>
          </p:sp>
          <p:sp>
            <p:nvSpPr>
              <p:cNvPr id="39957" name="Freeform 25"/>
              <p:cNvSpPr>
                <a:spLocks/>
              </p:cNvSpPr>
              <p:nvPr/>
            </p:nvSpPr>
            <p:spPr bwMode="auto">
              <a:xfrm>
                <a:off x="825" y="1719"/>
                <a:ext cx="45" cy="50"/>
              </a:xfrm>
              <a:custGeom>
                <a:avLst/>
                <a:gdLst>
                  <a:gd name="T0" fmla="*/ 0 w 18"/>
                  <a:gd name="T1" fmla="*/ 5318 h 19"/>
                  <a:gd name="T2" fmla="*/ 9762 w 18"/>
                  <a:gd name="T3" fmla="*/ 0 h 19"/>
                  <a:gd name="T4" fmla="*/ 6562 w 18"/>
                  <a:gd name="T5" fmla="*/ 16642 h 19"/>
                  <a:gd name="T6" fmla="*/ 7812 w 18"/>
                  <a:gd name="T7" fmla="*/ 5318 h 19"/>
                  <a:gd name="T8" fmla="*/ 1167 w 18"/>
                  <a:gd name="T9" fmla="*/ 4266 h 19"/>
                  <a:gd name="T10" fmla="*/ 0 60000 65536"/>
                  <a:gd name="T11" fmla="*/ 0 60000 65536"/>
                  <a:gd name="T12" fmla="*/ 0 60000 65536"/>
                  <a:gd name="T13" fmla="*/ 0 60000 65536"/>
                  <a:gd name="T14" fmla="*/ 0 60000 65536"/>
                  <a:gd name="T15" fmla="*/ 0 w 18"/>
                  <a:gd name="T16" fmla="*/ 0 h 19"/>
                  <a:gd name="T17" fmla="*/ 18 w 18"/>
                  <a:gd name="T18" fmla="*/ 19 h 19"/>
                </a:gdLst>
                <a:ahLst/>
                <a:cxnLst>
                  <a:cxn ang="T10">
                    <a:pos x="T0" y="T1"/>
                  </a:cxn>
                  <a:cxn ang="T11">
                    <a:pos x="T2" y="T3"/>
                  </a:cxn>
                  <a:cxn ang="T12">
                    <a:pos x="T4" y="T5"/>
                  </a:cxn>
                  <a:cxn ang="T13">
                    <a:pos x="T6" y="T7"/>
                  </a:cxn>
                  <a:cxn ang="T14">
                    <a:pos x="T8" y="T9"/>
                  </a:cxn>
                </a:cxnLst>
                <a:rect l="T15" t="T16" r="T17" b="T18"/>
                <a:pathLst>
                  <a:path w="18" h="19">
                    <a:moveTo>
                      <a:pt x="0" y="6"/>
                    </a:moveTo>
                    <a:cubicBezTo>
                      <a:pt x="5" y="6"/>
                      <a:pt x="12" y="2"/>
                      <a:pt x="16" y="0"/>
                    </a:cubicBezTo>
                    <a:cubicBezTo>
                      <a:pt x="18" y="8"/>
                      <a:pt x="14" y="12"/>
                      <a:pt x="11" y="19"/>
                    </a:cubicBezTo>
                    <a:cubicBezTo>
                      <a:pt x="13" y="17"/>
                      <a:pt x="15" y="8"/>
                      <a:pt x="13" y="6"/>
                    </a:cubicBezTo>
                    <a:cubicBezTo>
                      <a:pt x="11" y="4"/>
                      <a:pt x="4" y="6"/>
                      <a:pt x="2" y="5"/>
                    </a:cubicBezTo>
                  </a:path>
                </a:pathLst>
              </a:custGeom>
              <a:solidFill>
                <a:srgbClr val="DDBF6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_tradnl" sz="2000">
                  <a:latin typeface="Arial" pitchFamily="34" charset="0"/>
                </a:endParaRPr>
              </a:p>
            </p:txBody>
          </p:sp>
          <p:sp>
            <p:nvSpPr>
              <p:cNvPr id="39958" name="Freeform 26"/>
              <p:cNvSpPr>
                <a:spLocks/>
              </p:cNvSpPr>
              <p:nvPr/>
            </p:nvSpPr>
            <p:spPr bwMode="auto">
              <a:xfrm>
                <a:off x="677" y="1793"/>
                <a:ext cx="25" cy="147"/>
              </a:xfrm>
              <a:custGeom>
                <a:avLst/>
                <a:gdLst>
                  <a:gd name="T0" fmla="*/ 2425 w 10"/>
                  <a:gd name="T1" fmla="*/ 7657 h 55"/>
                  <a:gd name="T2" fmla="*/ 1250 w 10"/>
                  <a:gd name="T3" fmla="*/ 35053 h 55"/>
                  <a:gd name="T4" fmla="*/ 668 w 10"/>
                  <a:gd name="T5" fmla="*/ 46639 h 55"/>
                  <a:gd name="T6" fmla="*/ 6063 w 10"/>
                  <a:gd name="T7" fmla="*/ 48839 h 55"/>
                  <a:gd name="T8" fmla="*/ 4175 w 10"/>
                  <a:gd name="T9" fmla="*/ 28374 h 55"/>
                  <a:gd name="T10" fmla="*/ 3125 w 10"/>
                  <a:gd name="T11" fmla="*/ 0 h 55"/>
                  <a:gd name="T12" fmla="*/ 0 60000 65536"/>
                  <a:gd name="T13" fmla="*/ 0 60000 65536"/>
                  <a:gd name="T14" fmla="*/ 0 60000 65536"/>
                  <a:gd name="T15" fmla="*/ 0 60000 65536"/>
                  <a:gd name="T16" fmla="*/ 0 60000 65536"/>
                  <a:gd name="T17" fmla="*/ 0 60000 65536"/>
                  <a:gd name="T18" fmla="*/ 0 w 10"/>
                  <a:gd name="T19" fmla="*/ 0 h 55"/>
                  <a:gd name="T20" fmla="*/ 10 w 10"/>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10" h="55">
                    <a:moveTo>
                      <a:pt x="4" y="8"/>
                    </a:moveTo>
                    <a:cubicBezTo>
                      <a:pt x="2" y="16"/>
                      <a:pt x="3" y="27"/>
                      <a:pt x="2" y="36"/>
                    </a:cubicBezTo>
                    <a:cubicBezTo>
                      <a:pt x="2" y="40"/>
                      <a:pt x="0" y="44"/>
                      <a:pt x="1" y="48"/>
                    </a:cubicBezTo>
                    <a:cubicBezTo>
                      <a:pt x="3" y="55"/>
                      <a:pt x="5" y="51"/>
                      <a:pt x="10" y="50"/>
                    </a:cubicBezTo>
                    <a:cubicBezTo>
                      <a:pt x="2" y="45"/>
                      <a:pt x="8" y="36"/>
                      <a:pt x="7" y="29"/>
                    </a:cubicBezTo>
                    <a:cubicBezTo>
                      <a:pt x="7" y="19"/>
                      <a:pt x="2" y="8"/>
                      <a:pt x="5" y="0"/>
                    </a:cubicBezTo>
                  </a:path>
                </a:pathLst>
              </a:custGeom>
              <a:solidFill>
                <a:srgbClr val="FADC8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_tradnl" sz="2000">
                  <a:latin typeface="Arial" pitchFamily="34" charset="0"/>
                </a:endParaRPr>
              </a:p>
            </p:txBody>
          </p:sp>
          <p:sp>
            <p:nvSpPr>
              <p:cNvPr id="39959" name="Freeform 27"/>
              <p:cNvSpPr>
                <a:spLocks/>
              </p:cNvSpPr>
              <p:nvPr/>
            </p:nvSpPr>
            <p:spPr bwMode="auto">
              <a:xfrm>
                <a:off x="842" y="1892"/>
                <a:ext cx="33" cy="85"/>
              </a:xfrm>
              <a:custGeom>
                <a:avLst/>
                <a:gdLst>
                  <a:gd name="T0" fmla="*/ 8016 w 13"/>
                  <a:gd name="T1" fmla="*/ 28823 h 32"/>
                  <a:gd name="T2" fmla="*/ 0 w 13"/>
                  <a:gd name="T3" fmla="*/ 0 h 32"/>
                  <a:gd name="T4" fmla="*/ 6643 w 13"/>
                  <a:gd name="T5" fmla="*/ 10216 h 32"/>
                  <a:gd name="T6" fmla="*/ 8847 w 13"/>
                  <a:gd name="T7" fmla="*/ 29875 h 32"/>
                  <a:gd name="T8" fmla="*/ 0 60000 65536"/>
                  <a:gd name="T9" fmla="*/ 0 60000 65536"/>
                  <a:gd name="T10" fmla="*/ 0 60000 65536"/>
                  <a:gd name="T11" fmla="*/ 0 60000 65536"/>
                  <a:gd name="T12" fmla="*/ 0 w 13"/>
                  <a:gd name="T13" fmla="*/ 0 h 32"/>
                  <a:gd name="T14" fmla="*/ 13 w 13"/>
                  <a:gd name="T15" fmla="*/ 32 h 32"/>
                </a:gdLst>
                <a:ahLst/>
                <a:cxnLst>
                  <a:cxn ang="T8">
                    <a:pos x="T0" y="T1"/>
                  </a:cxn>
                  <a:cxn ang="T9">
                    <a:pos x="T2" y="T3"/>
                  </a:cxn>
                  <a:cxn ang="T10">
                    <a:pos x="T4" y="T5"/>
                  </a:cxn>
                  <a:cxn ang="T11">
                    <a:pos x="T6" y="T7"/>
                  </a:cxn>
                </a:cxnLst>
                <a:rect l="T12" t="T13" r="T14" b="T15"/>
                <a:pathLst>
                  <a:path w="13" h="32">
                    <a:moveTo>
                      <a:pt x="12" y="31"/>
                    </a:moveTo>
                    <a:cubicBezTo>
                      <a:pt x="13" y="21"/>
                      <a:pt x="7" y="7"/>
                      <a:pt x="0" y="0"/>
                    </a:cubicBezTo>
                    <a:cubicBezTo>
                      <a:pt x="4" y="3"/>
                      <a:pt x="8" y="6"/>
                      <a:pt x="10" y="11"/>
                    </a:cubicBezTo>
                    <a:cubicBezTo>
                      <a:pt x="13" y="18"/>
                      <a:pt x="12" y="25"/>
                      <a:pt x="13" y="32"/>
                    </a:cubicBezTo>
                  </a:path>
                </a:pathLst>
              </a:custGeom>
              <a:solidFill>
                <a:srgbClr val="DDBF6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_tradnl" sz="2000">
                  <a:latin typeface="Arial" pitchFamily="34" charset="0"/>
                </a:endParaRPr>
              </a:p>
            </p:txBody>
          </p:sp>
          <p:sp>
            <p:nvSpPr>
              <p:cNvPr id="39960" name="Freeform 28"/>
              <p:cNvSpPr>
                <a:spLocks/>
              </p:cNvSpPr>
              <p:nvPr/>
            </p:nvSpPr>
            <p:spPr bwMode="auto">
              <a:xfrm>
                <a:off x="877" y="1919"/>
                <a:ext cx="30" cy="77"/>
              </a:xfrm>
              <a:custGeom>
                <a:avLst/>
                <a:gdLst>
                  <a:gd name="T0" fmla="*/ 7345 w 12"/>
                  <a:gd name="T1" fmla="*/ 26937 h 29"/>
                  <a:gd name="T2" fmla="*/ 6845 w 12"/>
                  <a:gd name="T3" fmla="*/ 0 h 29"/>
                  <a:gd name="T4" fmla="*/ 7345 w 12"/>
                  <a:gd name="T5" fmla="*/ 26937 h 29"/>
                  <a:gd name="T6" fmla="*/ 0 60000 65536"/>
                  <a:gd name="T7" fmla="*/ 0 60000 65536"/>
                  <a:gd name="T8" fmla="*/ 0 60000 65536"/>
                  <a:gd name="T9" fmla="*/ 0 w 12"/>
                  <a:gd name="T10" fmla="*/ 0 h 29"/>
                  <a:gd name="T11" fmla="*/ 12 w 12"/>
                  <a:gd name="T12" fmla="*/ 29 h 29"/>
                </a:gdLst>
                <a:ahLst/>
                <a:cxnLst>
                  <a:cxn ang="T6">
                    <a:pos x="T0" y="T1"/>
                  </a:cxn>
                  <a:cxn ang="T7">
                    <a:pos x="T2" y="T3"/>
                  </a:cxn>
                  <a:cxn ang="T8">
                    <a:pos x="T4" y="T5"/>
                  </a:cxn>
                </a:cxnLst>
                <a:rect l="T9" t="T10" r="T11" b="T12"/>
                <a:pathLst>
                  <a:path w="12" h="29">
                    <a:moveTo>
                      <a:pt x="12" y="29"/>
                    </a:moveTo>
                    <a:cubicBezTo>
                      <a:pt x="0" y="26"/>
                      <a:pt x="4" y="4"/>
                      <a:pt x="11" y="0"/>
                    </a:cubicBezTo>
                    <a:cubicBezTo>
                      <a:pt x="8" y="5"/>
                      <a:pt x="3" y="22"/>
                      <a:pt x="12" y="29"/>
                    </a:cubicBezTo>
                    <a:close/>
                  </a:path>
                </a:pathLst>
              </a:custGeom>
              <a:solidFill>
                <a:srgbClr val="5D9FC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_tradnl" sz="2000">
                  <a:latin typeface="Arial" pitchFamily="34" charset="0"/>
                </a:endParaRPr>
              </a:p>
            </p:txBody>
          </p:sp>
          <p:sp>
            <p:nvSpPr>
              <p:cNvPr id="39961" name="Freeform 29"/>
              <p:cNvSpPr>
                <a:spLocks/>
              </p:cNvSpPr>
              <p:nvPr/>
            </p:nvSpPr>
            <p:spPr bwMode="auto">
              <a:xfrm>
                <a:off x="922" y="1913"/>
                <a:ext cx="32" cy="70"/>
              </a:xfrm>
              <a:custGeom>
                <a:avLst/>
                <a:gdLst>
                  <a:gd name="T0" fmla="*/ 0 w 13"/>
                  <a:gd name="T1" fmla="*/ 0 h 26"/>
                  <a:gd name="T2" fmla="*/ 1538 w 13"/>
                  <a:gd name="T3" fmla="*/ 26581 h 26"/>
                  <a:gd name="T4" fmla="*/ 0 w 13"/>
                  <a:gd name="T5" fmla="*/ 0 h 26"/>
                  <a:gd name="T6" fmla="*/ 0 60000 65536"/>
                  <a:gd name="T7" fmla="*/ 0 60000 65536"/>
                  <a:gd name="T8" fmla="*/ 0 60000 65536"/>
                  <a:gd name="T9" fmla="*/ 0 w 13"/>
                  <a:gd name="T10" fmla="*/ 0 h 26"/>
                  <a:gd name="T11" fmla="*/ 13 w 13"/>
                  <a:gd name="T12" fmla="*/ 26 h 26"/>
                </a:gdLst>
                <a:ahLst/>
                <a:cxnLst>
                  <a:cxn ang="T6">
                    <a:pos x="T0" y="T1"/>
                  </a:cxn>
                  <a:cxn ang="T7">
                    <a:pos x="T2" y="T3"/>
                  </a:cxn>
                  <a:cxn ang="T8">
                    <a:pos x="T4" y="T5"/>
                  </a:cxn>
                </a:cxnLst>
                <a:rect l="T9" t="T10" r="T11" b="T12"/>
                <a:pathLst>
                  <a:path w="13" h="26">
                    <a:moveTo>
                      <a:pt x="0" y="0"/>
                    </a:moveTo>
                    <a:cubicBezTo>
                      <a:pt x="6" y="1"/>
                      <a:pt x="13" y="12"/>
                      <a:pt x="3" y="26"/>
                    </a:cubicBezTo>
                    <a:cubicBezTo>
                      <a:pt x="5" y="21"/>
                      <a:pt x="8" y="7"/>
                      <a:pt x="0"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_tradnl" sz="2000">
                  <a:latin typeface="Arial" pitchFamily="34" charset="0"/>
                </a:endParaRPr>
              </a:p>
            </p:txBody>
          </p:sp>
          <p:sp>
            <p:nvSpPr>
              <p:cNvPr id="39962" name="Freeform 30"/>
              <p:cNvSpPr>
                <a:spLocks/>
              </p:cNvSpPr>
              <p:nvPr/>
            </p:nvSpPr>
            <p:spPr bwMode="auto">
              <a:xfrm>
                <a:off x="937" y="1703"/>
                <a:ext cx="77" cy="48"/>
              </a:xfrm>
              <a:custGeom>
                <a:avLst/>
                <a:gdLst>
                  <a:gd name="T0" fmla="*/ 18040 w 31"/>
                  <a:gd name="T1" fmla="*/ 0 h 18"/>
                  <a:gd name="T2" fmla="*/ 6312 w 31"/>
                  <a:gd name="T3" fmla="*/ 4701 h 18"/>
                  <a:gd name="T4" fmla="*/ 462 w 31"/>
                  <a:gd name="T5" fmla="*/ 17237 h 18"/>
                  <a:gd name="T6" fmla="*/ 2362 w 31"/>
                  <a:gd name="T7" fmla="*/ 9707 h 18"/>
                  <a:gd name="T8" fmla="*/ 7082 w 31"/>
                  <a:gd name="T9" fmla="*/ 7531 h 18"/>
                  <a:gd name="T10" fmla="*/ 12186 w 31"/>
                  <a:gd name="T11" fmla="*/ 6883 h 18"/>
                  <a:gd name="T12" fmla="*/ 16443 w 31"/>
                  <a:gd name="T13" fmla="*/ 2824 h 18"/>
                  <a:gd name="T14" fmla="*/ 0 60000 65536"/>
                  <a:gd name="T15" fmla="*/ 0 60000 65536"/>
                  <a:gd name="T16" fmla="*/ 0 60000 65536"/>
                  <a:gd name="T17" fmla="*/ 0 60000 65536"/>
                  <a:gd name="T18" fmla="*/ 0 60000 65536"/>
                  <a:gd name="T19" fmla="*/ 0 60000 65536"/>
                  <a:gd name="T20" fmla="*/ 0 60000 65536"/>
                  <a:gd name="T21" fmla="*/ 0 w 31"/>
                  <a:gd name="T22" fmla="*/ 0 h 18"/>
                  <a:gd name="T23" fmla="*/ 31 w 31"/>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18">
                    <a:moveTo>
                      <a:pt x="31" y="0"/>
                    </a:moveTo>
                    <a:cubicBezTo>
                      <a:pt x="24" y="4"/>
                      <a:pt x="19" y="5"/>
                      <a:pt x="11" y="5"/>
                    </a:cubicBezTo>
                    <a:cubicBezTo>
                      <a:pt x="3" y="6"/>
                      <a:pt x="0" y="11"/>
                      <a:pt x="1" y="18"/>
                    </a:cubicBezTo>
                    <a:cubicBezTo>
                      <a:pt x="1" y="15"/>
                      <a:pt x="1" y="11"/>
                      <a:pt x="4" y="10"/>
                    </a:cubicBezTo>
                    <a:cubicBezTo>
                      <a:pt x="6" y="9"/>
                      <a:pt x="11" y="8"/>
                      <a:pt x="12" y="8"/>
                    </a:cubicBezTo>
                    <a:cubicBezTo>
                      <a:pt x="16" y="8"/>
                      <a:pt x="18" y="8"/>
                      <a:pt x="21" y="7"/>
                    </a:cubicBezTo>
                    <a:cubicBezTo>
                      <a:pt x="23" y="6"/>
                      <a:pt x="25" y="3"/>
                      <a:pt x="28" y="3"/>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_tradnl" sz="2000">
                  <a:latin typeface="Arial" pitchFamily="34" charset="0"/>
                </a:endParaRPr>
              </a:p>
            </p:txBody>
          </p:sp>
          <p:sp>
            <p:nvSpPr>
              <p:cNvPr id="39963" name="Freeform 31"/>
              <p:cNvSpPr>
                <a:spLocks/>
              </p:cNvSpPr>
              <p:nvPr/>
            </p:nvSpPr>
            <p:spPr bwMode="auto">
              <a:xfrm>
                <a:off x="932" y="1588"/>
                <a:ext cx="75" cy="72"/>
              </a:xfrm>
              <a:custGeom>
                <a:avLst/>
                <a:gdLst>
                  <a:gd name="T0" fmla="*/ 17895 w 30"/>
                  <a:gd name="T1" fmla="*/ 25885 h 27"/>
                  <a:gd name="T2" fmla="*/ 13488 w 30"/>
                  <a:gd name="T3" fmla="*/ 7531 h 27"/>
                  <a:gd name="T4" fmla="*/ 0 w 30"/>
                  <a:gd name="T5" fmla="*/ 0 h 27"/>
                  <a:gd name="T6" fmla="*/ 5675 w 30"/>
                  <a:gd name="T7" fmla="*/ 5824 h 27"/>
                  <a:gd name="T8" fmla="*/ 12188 w 30"/>
                  <a:gd name="T9" fmla="*/ 10376 h 27"/>
                  <a:gd name="T10" fmla="*/ 15938 w 30"/>
                  <a:gd name="T11" fmla="*/ 16179 h 27"/>
                  <a:gd name="T12" fmla="*/ 16613 w 30"/>
                  <a:gd name="T13" fmla="*/ 21184 h 27"/>
                  <a:gd name="T14" fmla="*/ 17895 w 30"/>
                  <a:gd name="T15" fmla="*/ 25885 h 27"/>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27"/>
                  <a:gd name="T26" fmla="*/ 30 w 30"/>
                  <a:gd name="T27" fmla="*/ 27 h 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27">
                    <a:moveTo>
                      <a:pt x="29" y="27"/>
                    </a:moveTo>
                    <a:cubicBezTo>
                      <a:pt x="29" y="20"/>
                      <a:pt x="27" y="12"/>
                      <a:pt x="22" y="8"/>
                    </a:cubicBezTo>
                    <a:cubicBezTo>
                      <a:pt x="16" y="3"/>
                      <a:pt x="7" y="4"/>
                      <a:pt x="0" y="0"/>
                    </a:cubicBezTo>
                    <a:cubicBezTo>
                      <a:pt x="4" y="2"/>
                      <a:pt x="5" y="5"/>
                      <a:pt x="9" y="6"/>
                    </a:cubicBezTo>
                    <a:cubicBezTo>
                      <a:pt x="13" y="7"/>
                      <a:pt x="16" y="9"/>
                      <a:pt x="20" y="11"/>
                    </a:cubicBezTo>
                    <a:cubicBezTo>
                      <a:pt x="23" y="12"/>
                      <a:pt x="24" y="14"/>
                      <a:pt x="26" y="17"/>
                    </a:cubicBezTo>
                    <a:cubicBezTo>
                      <a:pt x="26" y="19"/>
                      <a:pt x="26" y="21"/>
                      <a:pt x="27" y="22"/>
                    </a:cubicBezTo>
                    <a:cubicBezTo>
                      <a:pt x="28" y="24"/>
                      <a:pt x="30" y="25"/>
                      <a:pt x="29" y="27"/>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_tradnl" sz="2000">
                  <a:latin typeface="Arial" pitchFamily="34" charset="0"/>
                </a:endParaRPr>
              </a:p>
            </p:txBody>
          </p:sp>
          <p:sp>
            <p:nvSpPr>
              <p:cNvPr id="39964" name="Freeform 32"/>
              <p:cNvSpPr>
                <a:spLocks/>
              </p:cNvSpPr>
              <p:nvPr/>
            </p:nvSpPr>
            <p:spPr bwMode="auto">
              <a:xfrm>
                <a:off x="695" y="1748"/>
                <a:ext cx="85" cy="40"/>
              </a:xfrm>
              <a:custGeom>
                <a:avLst/>
                <a:gdLst>
                  <a:gd name="T0" fmla="*/ 20700 w 34"/>
                  <a:gd name="T1" fmla="*/ 1059 h 15"/>
                  <a:gd name="T2" fmla="*/ 13855 w 34"/>
                  <a:gd name="T3" fmla="*/ 1763 h 15"/>
                  <a:gd name="T4" fmla="*/ 7812 w 34"/>
                  <a:gd name="T5" fmla="*/ 0 h 15"/>
                  <a:gd name="T6" fmla="*/ 1670 w 34"/>
                  <a:gd name="T7" fmla="*/ 3891 h 15"/>
                  <a:gd name="T8" fmla="*/ 668 w 34"/>
                  <a:gd name="T9" fmla="*/ 14413 h 15"/>
                  <a:gd name="T10" fmla="*/ 7292 w 34"/>
                  <a:gd name="T11" fmla="*/ 2824 h 15"/>
                  <a:gd name="T12" fmla="*/ 9762 w 34"/>
                  <a:gd name="T13" fmla="*/ 3891 h 15"/>
                  <a:gd name="T14" fmla="*/ 12187 w 34"/>
                  <a:gd name="T15" fmla="*/ 2824 h 15"/>
                  <a:gd name="T16" fmla="*/ 16405 w 34"/>
                  <a:gd name="T17" fmla="*/ 1763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
                  <a:gd name="T28" fmla="*/ 0 h 15"/>
                  <a:gd name="T29" fmla="*/ 34 w 34"/>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 h="15">
                    <a:moveTo>
                      <a:pt x="34" y="1"/>
                    </a:moveTo>
                    <a:cubicBezTo>
                      <a:pt x="30" y="1"/>
                      <a:pt x="27" y="2"/>
                      <a:pt x="23" y="2"/>
                    </a:cubicBezTo>
                    <a:cubicBezTo>
                      <a:pt x="20" y="1"/>
                      <a:pt x="16" y="0"/>
                      <a:pt x="13" y="0"/>
                    </a:cubicBezTo>
                    <a:cubicBezTo>
                      <a:pt x="9" y="0"/>
                      <a:pt x="5" y="1"/>
                      <a:pt x="3" y="4"/>
                    </a:cubicBezTo>
                    <a:cubicBezTo>
                      <a:pt x="1" y="6"/>
                      <a:pt x="0" y="12"/>
                      <a:pt x="1" y="15"/>
                    </a:cubicBezTo>
                    <a:cubicBezTo>
                      <a:pt x="1" y="9"/>
                      <a:pt x="5" y="2"/>
                      <a:pt x="12" y="3"/>
                    </a:cubicBezTo>
                    <a:cubicBezTo>
                      <a:pt x="13" y="3"/>
                      <a:pt x="14" y="4"/>
                      <a:pt x="16" y="4"/>
                    </a:cubicBezTo>
                    <a:cubicBezTo>
                      <a:pt x="17" y="4"/>
                      <a:pt x="18" y="3"/>
                      <a:pt x="20" y="3"/>
                    </a:cubicBezTo>
                    <a:cubicBezTo>
                      <a:pt x="23" y="2"/>
                      <a:pt x="24" y="4"/>
                      <a:pt x="27" y="2"/>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_tradnl" sz="2000">
                  <a:latin typeface="Arial" pitchFamily="34" charset="0"/>
                </a:endParaRPr>
              </a:p>
            </p:txBody>
          </p:sp>
          <p:sp>
            <p:nvSpPr>
              <p:cNvPr id="39965" name="Freeform 33"/>
              <p:cNvSpPr>
                <a:spLocks/>
              </p:cNvSpPr>
              <p:nvPr/>
            </p:nvSpPr>
            <p:spPr bwMode="auto">
              <a:xfrm>
                <a:off x="702" y="1823"/>
                <a:ext cx="5" cy="34"/>
              </a:xfrm>
              <a:custGeom>
                <a:avLst/>
                <a:gdLst>
                  <a:gd name="T0" fmla="*/ 0 w 2"/>
                  <a:gd name="T1" fmla="*/ 0 h 13"/>
                  <a:gd name="T2" fmla="*/ 0 w 2"/>
                  <a:gd name="T3" fmla="*/ 10896 h 13"/>
                  <a:gd name="T4" fmla="*/ 0 60000 65536"/>
                  <a:gd name="T5" fmla="*/ 0 60000 65536"/>
                  <a:gd name="T6" fmla="*/ 0 w 2"/>
                  <a:gd name="T7" fmla="*/ 0 h 13"/>
                  <a:gd name="T8" fmla="*/ 2 w 2"/>
                  <a:gd name="T9" fmla="*/ 13 h 13"/>
                </a:gdLst>
                <a:ahLst/>
                <a:cxnLst>
                  <a:cxn ang="T4">
                    <a:pos x="T0" y="T1"/>
                  </a:cxn>
                  <a:cxn ang="T5">
                    <a:pos x="T2" y="T3"/>
                  </a:cxn>
                </a:cxnLst>
                <a:rect l="T6" t="T7" r="T8" b="T9"/>
                <a:pathLst>
                  <a:path w="2" h="13">
                    <a:moveTo>
                      <a:pt x="0" y="0"/>
                    </a:moveTo>
                    <a:cubicBezTo>
                      <a:pt x="2" y="4"/>
                      <a:pt x="0" y="9"/>
                      <a:pt x="0" y="13"/>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_tradnl" sz="2000">
                  <a:latin typeface="Arial" pitchFamily="34" charset="0"/>
                </a:endParaRPr>
              </a:p>
            </p:txBody>
          </p:sp>
          <p:sp>
            <p:nvSpPr>
              <p:cNvPr id="39966" name="Freeform 34"/>
              <p:cNvSpPr>
                <a:spLocks/>
              </p:cNvSpPr>
              <p:nvPr/>
            </p:nvSpPr>
            <p:spPr bwMode="auto">
              <a:xfrm>
                <a:off x="909" y="1657"/>
                <a:ext cx="568" cy="267"/>
              </a:xfrm>
              <a:custGeom>
                <a:avLst/>
                <a:gdLst>
                  <a:gd name="T0" fmla="*/ 2472 w 227"/>
                  <a:gd name="T1" fmla="*/ 46402 h 100"/>
                  <a:gd name="T2" fmla="*/ 25320 w 227"/>
                  <a:gd name="T3" fmla="*/ 54436 h 100"/>
                  <a:gd name="T4" fmla="*/ 42958 w 227"/>
                  <a:gd name="T5" fmla="*/ 65970 h 100"/>
                  <a:gd name="T6" fmla="*/ 38066 w 227"/>
                  <a:gd name="T7" fmla="*/ 61992 h 100"/>
                  <a:gd name="T8" fmla="*/ 38724 w 227"/>
                  <a:gd name="T9" fmla="*/ 74653 h 100"/>
                  <a:gd name="T10" fmla="*/ 40028 w 227"/>
                  <a:gd name="T11" fmla="*/ 86951 h 100"/>
                  <a:gd name="T12" fmla="*/ 57200 w 227"/>
                  <a:gd name="T13" fmla="*/ 94977 h 100"/>
                  <a:gd name="T14" fmla="*/ 110432 w 227"/>
                  <a:gd name="T15" fmla="*/ 90930 h 100"/>
                  <a:gd name="T16" fmla="*/ 130843 w 227"/>
                  <a:gd name="T17" fmla="*/ 88070 h 100"/>
                  <a:gd name="T18" fmla="*/ 138224 w 227"/>
                  <a:gd name="T19" fmla="*/ 83293 h 100"/>
                  <a:gd name="T20" fmla="*/ 136265 w 227"/>
                  <a:gd name="T21" fmla="*/ 68809 h 100"/>
                  <a:gd name="T22" fmla="*/ 134493 w 227"/>
                  <a:gd name="T23" fmla="*/ 38830 h 100"/>
                  <a:gd name="T24" fmla="*/ 130843 w 227"/>
                  <a:gd name="T25" fmla="*/ 2860 h 100"/>
                  <a:gd name="T26" fmla="*/ 94466 w 227"/>
                  <a:gd name="T27" fmla="*/ 5845 h 100"/>
                  <a:gd name="T28" fmla="*/ 71238 w 227"/>
                  <a:gd name="T29" fmla="*/ 6907 h 100"/>
                  <a:gd name="T30" fmla="*/ 99367 w 227"/>
                  <a:gd name="T31" fmla="*/ 16255 h 100"/>
                  <a:gd name="T32" fmla="*/ 115367 w 227"/>
                  <a:gd name="T33" fmla="*/ 49240 h 100"/>
                  <a:gd name="T34" fmla="*/ 99367 w 227"/>
                  <a:gd name="T35" fmla="*/ 66619 h 100"/>
                  <a:gd name="T36" fmla="*/ 85933 w 227"/>
                  <a:gd name="T37" fmla="*/ 66619 h 100"/>
                  <a:gd name="T38" fmla="*/ 66986 w 227"/>
                  <a:gd name="T39" fmla="*/ 67690 h 100"/>
                  <a:gd name="T40" fmla="*/ 55241 w 227"/>
                  <a:gd name="T41" fmla="*/ 51427 h 100"/>
                  <a:gd name="T42" fmla="*/ 46106 w 227"/>
                  <a:gd name="T43" fmla="*/ 31866 h 100"/>
                  <a:gd name="T44" fmla="*/ 30222 w 227"/>
                  <a:gd name="T45" fmla="*/ 29028 h 100"/>
                  <a:gd name="T46" fmla="*/ 15476 w 227"/>
                  <a:gd name="T47" fmla="*/ 41668 h 100"/>
                  <a:gd name="T48" fmla="*/ 6861 w 227"/>
                  <a:gd name="T49" fmla="*/ 47507 h 100"/>
                  <a:gd name="T50" fmla="*/ 0 w 227"/>
                  <a:gd name="T51" fmla="*/ 38830 h 1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27"/>
                  <a:gd name="T79" fmla="*/ 0 h 100"/>
                  <a:gd name="T80" fmla="*/ 227 w 227"/>
                  <a:gd name="T81" fmla="*/ 100 h 10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27" h="100">
                    <a:moveTo>
                      <a:pt x="4" y="48"/>
                    </a:moveTo>
                    <a:cubicBezTo>
                      <a:pt x="5" y="68"/>
                      <a:pt x="29" y="58"/>
                      <a:pt x="41" y="56"/>
                    </a:cubicBezTo>
                    <a:cubicBezTo>
                      <a:pt x="51" y="54"/>
                      <a:pt x="74" y="49"/>
                      <a:pt x="70" y="68"/>
                    </a:cubicBezTo>
                    <a:cubicBezTo>
                      <a:pt x="67" y="67"/>
                      <a:pt x="65" y="65"/>
                      <a:pt x="62" y="64"/>
                    </a:cubicBezTo>
                    <a:cubicBezTo>
                      <a:pt x="62" y="68"/>
                      <a:pt x="63" y="73"/>
                      <a:pt x="63" y="77"/>
                    </a:cubicBezTo>
                    <a:cubicBezTo>
                      <a:pt x="63" y="81"/>
                      <a:pt x="63" y="87"/>
                      <a:pt x="65" y="90"/>
                    </a:cubicBezTo>
                    <a:cubicBezTo>
                      <a:pt x="68" y="95"/>
                      <a:pt x="88" y="97"/>
                      <a:pt x="93" y="98"/>
                    </a:cubicBezTo>
                    <a:cubicBezTo>
                      <a:pt x="122" y="100"/>
                      <a:pt x="151" y="97"/>
                      <a:pt x="180" y="94"/>
                    </a:cubicBezTo>
                    <a:cubicBezTo>
                      <a:pt x="191" y="93"/>
                      <a:pt x="202" y="92"/>
                      <a:pt x="213" y="91"/>
                    </a:cubicBezTo>
                    <a:cubicBezTo>
                      <a:pt x="218" y="90"/>
                      <a:pt x="222" y="91"/>
                      <a:pt x="225" y="86"/>
                    </a:cubicBezTo>
                    <a:cubicBezTo>
                      <a:pt x="227" y="82"/>
                      <a:pt x="223" y="75"/>
                      <a:pt x="222" y="71"/>
                    </a:cubicBezTo>
                    <a:cubicBezTo>
                      <a:pt x="216" y="60"/>
                      <a:pt x="218" y="52"/>
                      <a:pt x="219" y="40"/>
                    </a:cubicBezTo>
                    <a:cubicBezTo>
                      <a:pt x="220" y="30"/>
                      <a:pt x="225" y="6"/>
                      <a:pt x="213" y="3"/>
                    </a:cubicBezTo>
                    <a:cubicBezTo>
                      <a:pt x="197" y="0"/>
                      <a:pt x="170" y="9"/>
                      <a:pt x="154" y="6"/>
                    </a:cubicBezTo>
                    <a:cubicBezTo>
                      <a:pt x="138" y="3"/>
                      <a:pt x="132" y="6"/>
                      <a:pt x="116" y="7"/>
                    </a:cubicBezTo>
                    <a:cubicBezTo>
                      <a:pt x="131" y="14"/>
                      <a:pt x="146" y="13"/>
                      <a:pt x="162" y="17"/>
                    </a:cubicBezTo>
                    <a:cubicBezTo>
                      <a:pt x="178" y="20"/>
                      <a:pt x="195" y="37"/>
                      <a:pt x="188" y="51"/>
                    </a:cubicBezTo>
                    <a:cubicBezTo>
                      <a:pt x="183" y="60"/>
                      <a:pt x="173" y="67"/>
                      <a:pt x="162" y="69"/>
                    </a:cubicBezTo>
                    <a:cubicBezTo>
                      <a:pt x="155" y="71"/>
                      <a:pt x="148" y="70"/>
                      <a:pt x="140" y="69"/>
                    </a:cubicBezTo>
                    <a:cubicBezTo>
                      <a:pt x="130" y="69"/>
                      <a:pt x="120" y="70"/>
                      <a:pt x="109" y="70"/>
                    </a:cubicBezTo>
                    <a:cubicBezTo>
                      <a:pt x="98" y="70"/>
                      <a:pt x="96" y="61"/>
                      <a:pt x="90" y="53"/>
                    </a:cubicBezTo>
                    <a:cubicBezTo>
                      <a:pt x="85" y="46"/>
                      <a:pt x="80" y="39"/>
                      <a:pt x="75" y="33"/>
                    </a:cubicBezTo>
                    <a:cubicBezTo>
                      <a:pt x="68" y="26"/>
                      <a:pt x="58" y="26"/>
                      <a:pt x="49" y="30"/>
                    </a:cubicBezTo>
                    <a:cubicBezTo>
                      <a:pt x="40" y="33"/>
                      <a:pt x="32" y="38"/>
                      <a:pt x="25" y="43"/>
                    </a:cubicBezTo>
                    <a:cubicBezTo>
                      <a:pt x="21" y="46"/>
                      <a:pt x="16" y="50"/>
                      <a:pt x="11" y="49"/>
                    </a:cubicBezTo>
                    <a:cubicBezTo>
                      <a:pt x="5" y="48"/>
                      <a:pt x="4" y="43"/>
                      <a:pt x="0" y="40"/>
                    </a:cubicBezTo>
                  </a:path>
                </a:pathLst>
              </a:custGeom>
              <a:solidFill>
                <a:srgbClr val="FADC8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_tradnl" sz="2000">
                  <a:latin typeface="Arial" pitchFamily="34" charset="0"/>
                </a:endParaRPr>
              </a:p>
            </p:txBody>
          </p:sp>
          <p:sp>
            <p:nvSpPr>
              <p:cNvPr id="39967" name="Freeform 35"/>
              <p:cNvSpPr>
                <a:spLocks/>
              </p:cNvSpPr>
              <p:nvPr/>
            </p:nvSpPr>
            <p:spPr bwMode="auto">
              <a:xfrm>
                <a:off x="1064" y="1828"/>
                <a:ext cx="165" cy="93"/>
              </a:xfrm>
              <a:custGeom>
                <a:avLst/>
                <a:gdLst>
                  <a:gd name="T0" fmla="*/ 655 w 66"/>
                  <a:gd name="T1" fmla="*/ 0 h 35"/>
                  <a:gd name="T2" fmla="*/ 1637 w 66"/>
                  <a:gd name="T3" fmla="*/ 25325 h 35"/>
                  <a:gd name="T4" fmla="*/ 12187 w 66"/>
                  <a:gd name="T5" fmla="*/ 28214 h 35"/>
                  <a:gd name="T6" fmla="*/ 40230 w 66"/>
                  <a:gd name="T7" fmla="*/ 29957 h 35"/>
                  <a:gd name="T8" fmla="*/ 8467 w 66"/>
                  <a:gd name="T9" fmla="*/ 21443 h 35"/>
                  <a:gd name="T10" fmla="*/ 1167 w 66"/>
                  <a:gd name="T11" fmla="*/ 0 h 35"/>
                  <a:gd name="T12" fmla="*/ 0 60000 65536"/>
                  <a:gd name="T13" fmla="*/ 0 60000 65536"/>
                  <a:gd name="T14" fmla="*/ 0 60000 65536"/>
                  <a:gd name="T15" fmla="*/ 0 60000 65536"/>
                  <a:gd name="T16" fmla="*/ 0 60000 65536"/>
                  <a:gd name="T17" fmla="*/ 0 60000 65536"/>
                  <a:gd name="T18" fmla="*/ 0 w 66"/>
                  <a:gd name="T19" fmla="*/ 0 h 35"/>
                  <a:gd name="T20" fmla="*/ 66 w 66"/>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66" h="35">
                    <a:moveTo>
                      <a:pt x="1" y="0"/>
                    </a:moveTo>
                    <a:cubicBezTo>
                      <a:pt x="3" y="7"/>
                      <a:pt x="0" y="21"/>
                      <a:pt x="3" y="27"/>
                    </a:cubicBezTo>
                    <a:cubicBezTo>
                      <a:pt x="5" y="32"/>
                      <a:pt x="15" y="29"/>
                      <a:pt x="20" y="30"/>
                    </a:cubicBezTo>
                    <a:cubicBezTo>
                      <a:pt x="35" y="35"/>
                      <a:pt x="51" y="28"/>
                      <a:pt x="66" y="32"/>
                    </a:cubicBezTo>
                    <a:cubicBezTo>
                      <a:pt x="49" y="30"/>
                      <a:pt x="27" y="33"/>
                      <a:pt x="14" y="23"/>
                    </a:cubicBezTo>
                    <a:cubicBezTo>
                      <a:pt x="8" y="18"/>
                      <a:pt x="5" y="8"/>
                      <a:pt x="2" y="0"/>
                    </a:cubicBezTo>
                  </a:path>
                </a:pathLst>
              </a:custGeom>
              <a:solidFill>
                <a:srgbClr val="DDBF6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_tradnl" sz="2000">
                  <a:latin typeface="Arial" pitchFamily="34" charset="0"/>
                </a:endParaRPr>
              </a:p>
            </p:txBody>
          </p:sp>
          <p:sp>
            <p:nvSpPr>
              <p:cNvPr id="39968" name="Freeform 36"/>
              <p:cNvSpPr>
                <a:spLocks/>
              </p:cNvSpPr>
              <p:nvPr/>
            </p:nvSpPr>
            <p:spPr bwMode="auto">
              <a:xfrm>
                <a:off x="1419" y="1745"/>
                <a:ext cx="55" cy="163"/>
              </a:xfrm>
              <a:custGeom>
                <a:avLst/>
                <a:gdLst>
                  <a:gd name="T0" fmla="*/ 3625 w 22"/>
                  <a:gd name="T1" fmla="*/ 57507 h 61"/>
                  <a:gd name="T2" fmla="*/ 12888 w 22"/>
                  <a:gd name="T3" fmla="*/ 50525 h 61"/>
                  <a:gd name="T4" fmla="*/ 8595 w 22"/>
                  <a:gd name="T5" fmla="*/ 35029 h 61"/>
                  <a:gd name="T6" fmla="*/ 9767 w 22"/>
                  <a:gd name="T7" fmla="*/ 0 h 61"/>
                  <a:gd name="T8" fmla="*/ 6845 w 22"/>
                  <a:gd name="T9" fmla="*/ 15645 h 61"/>
                  <a:gd name="T10" fmla="*/ 5543 w 22"/>
                  <a:gd name="T11" fmla="*/ 33081 h 61"/>
                  <a:gd name="T12" fmla="*/ 6063 w 22"/>
                  <a:gd name="T13" fmla="*/ 48790 h 61"/>
                  <a:gd name="T14" fmla="*/ 0 w 22"/>
                  <a:gd name="T15" fmla="*/ 56379 h 61"/>
                  <a:gd name="T16" fmla="*/ 0 60000 65536"/>
                  <a:gd name="T17" fmla="*/ 0 60000 65536"/>
                  <a:gd name="T18" fmla="*/ 0 60000 65536"/>
                  <a:gd name="T19" fmla="*/ 0 60000 65536"/>
                  <a:gd name="T20" fmla="*/ 0 60000 65536"/>
                  <a:gd name="T21" fmla="*/ 0 60000 65536"/>
                  <a:gd name="T22" fmla="*/ 0 60000 65536"/>
                  <a:gd name="T23" fmla="*/ 0 60000 65536"/>
                  <a:gd name="T24" fmla="*/ 0 w 22"/>
                  <a:gd name="T25" fmla="*/ 0 h 61"/>
                  <a:gd name="T26" fmla="*/ 22 w 22"/>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 h="61">
                    <a:moveTo>
                      <a:pt x="6" y="59"/>
                    </a:moveTo>
                    <a:cubicBezTo>
                      <a:pt x="11" y="58"/>
                      <a:pt x="19" y="58"/>
                      <a:pt x="21" y="52"/>
                    </a:cubicBezTo>
                    <a:cubicBezTo>
                      <a:pt x="22" y="46"/>
                      <a:pt x="16" y="41"/>
                      <a:pt x="14" y="36"/>
                    </a:cubicBezTo>
                    <a:cubicBezTo>
                      <a:pt x="10" y="24"/>
                      <a:pt x="14" y="12"/>
                      <a:pt x="16" y="0"/>
                    </a:cubicBezTo>
                    <a:cubicBezTo>
                      <a:pt x="13" y="4"/>
                      <a:pt x="13" y="11"/>
                      <a:pt x="11" y="16"/>
                    </a:cubicBezTo>
                    <a:cubicBezTo>
                      <a:pt x="9" y="22"/>
                      <a:pt x="8" y="27"/>
                      <a:pt x="9" y="34"/>
                    </a:cubicBezTo>
                    <a:cubicBezTo>
                      <a:pt x="9" y="40"/>
                      <a:pt x="12" y="44"/>
                      <a:pt x="10" y="50"/>
                    </a:cubicBezTo>
                    <a:cubicBezTo>
                      <a:pt x="9" y="54"/>
                      <a:pt x="4" y="61"/>
                      <a:pt x="0" y="58"/>
                    </a:cubicBezTo>
                  </a:path>
                </a:pathLst>
              </a:custGeom>
              <a:solidFill>
                <a:srgbClr val="DDBF6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_tradnl" sz="2000">
                  <a:latin typeface="Arial" pitchFamily="34" charset="0"/>
                </a:endParaRPr>
              </a:p>
            </p:txBody>
          </p:sp>
          <p:sp>
            <p:nvSpPr>
              <p:cNvPr id="39969" name="Freeform 37"/>
              <p:cNvSpPr>
                <a:spLocks/>
              </p:cNvSpPr>
              <p:nvPr/>
            </p:nvSpPr>
            <p:spPr bwMode="auto">
              <a:xfrm>
                <a:off x="865" y="1892"/>
                <a:ext cx="89" cy="115"/>
              </a:xfrm>
              <a:custGeom>
                <a:avLst/>
                <a:gdLst>
                  <a:gd name="T0" fmla="*/ 14111 w 36"/>
                  <a:gd name="T1" fmla="*/ 5894 h 43"/>
                  <a:gd name="T2" fmla="*/ 18013 w 36"/>
                  <a:gd name="T3" fmla="*/ 27522 h 43"/>
                  <a:gd name="T4" fmla="*/ 7286 w 36"/>
                  <a:gd name="T5" fmla="*/ 39137 h 43"/>
                  <a:gd name="T6" fmla="*/ 14111 w 36"/>
                  <a:gd name="T7" fmla="*/ 5894 h 43"/>
                  <a:gd name="T8" fmla="*/ 0 60000 65536"/>
                  <a:gd name="T9" fmla="*/ 0 60000 65536"/>
                  <a:gd name="T10" fmla="*/ 0 60000 65536"/>
                  <a:gd name="T11" fmla="*/ 0 60000 65536"/>
                  <a:gd name="T12" fmla="*/ 0 w 36"/>
                  <a:gd name="T13" fmla="*/ 0 h 43"/>
                  <a:gd name="T14" fmla="*/ 36 w 36"/>
                  <a:gd name="T15" fmla="*/ 43 h 43"/>
                </a:gdLst>
                <a:ahLst/>
                <a:cxnLst>
                  <a:cxn ang="T8">
                    <a:pos x="T0" y="T1"/>
                  </a:cxn>
                  <a:cxn ang="T9">
                    <a:pos x="T2" y="T3"/>
                  </a:cxn>
                  <a:cxn ang="T10">
                    <a:pos x="T4" y="T5"/>
                  </a:cxn>
                  <a:cxn ang="T11">
                    <a:pos x="T6" y="T7"/>
                  </a:cxn>
                </a:cxnLst>
                <a:rect l="T12" t="T13" r="T14" b="T15"/>
                <a:pathLst>
                  <a:path w="36" h="43">
                    <a:moveTo>
                      <a:pt x="25" y="6"/>
                    </a:moveTo>
                    <a:cubicBezTo>
                      <a:pt x="34" y="8"/>
                      <a:pt x="36" y="19"/>
                      <a:pt x="32" y="28"/>
                    </a:cubicBezTo>
                    <a:cubicBezTo>
                      <a:pt x="29" y="36"/>
                      <a:pt x="23" y="43"/>
                      <a:pt x="13" y="40"/>
                    </a:cubicBezTo>
                    <a:cubicBezTo>
                      <a:pt x="0" y="36"/>
                      <a:pt x="8" y="0"/>
                      <a:pt x="25" y="6"/>
                    </a:cubicBezTo>
                    <a:close/>
                  </a:path>
                </a:pathLst>
              </a:custGeom>
              <a:noFill/>
              <a:ln w="7938" cap="rnd">
                <a:solidFill>
                  <a:srgbClr val="333333"/>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s-ES_tradnl" sz="2000">
                  <a:latin typeface="Arial" pitchFamily="34" charset="0"/>
                </a:endParaRPr>
              </a:p>
            </p:txBody>
          </p:sp>
          <p:sp>
            <p:nvSpPr>
              <p:cNvPr id="39970" name="Freeform 38"/>
              <p:cNvSpPr>
                <a:spLocks/>
              </p:cNvSpPr>
              <p:nvPr/>
            </p:nvSpPr>
            <p:spPr bwMode="auto">
              <a:xfrm>
                <a:off x="767" y="1876"/>
                <a:ext cx="78" cy="29"/>
              </a:xfrm>
              <a:custGeom>
                <a:avLst/>
                <a:gdLst>
                  <a:gd name="T0" fmla="*/ 19752 w 31"/>
                  <a:gd name="T1" fmla="*/ 9654 h 11"/>
                  <a:gd name="T2" fmla="*/ 0 w 31"/>
                  <a:gd name="T3" fmla="*/ 5365 h 11"/>
                  <a:gd name="T4" fmla="*/ 0 60000 65536"/>
                  <a:gd name="T5" fmla="*/ 0 60000 65536"/>
                  <a:gd name="T6" fmla="*/ 0 w 31"/>
                  <a:gd name="T7" fmla="*/ 0 h 11"/>
                  <a:gd name="T8" fmla="*/ 31 w 31"/>
                  <a:gd name="T9" fmla="*/ 11 h 11"/>
                </a:gdLst>
                <a:ahLst/>
                <a:cxnLst>
                  <a:cxn ang="T4">
                    <a:pos x="T0" y="T1"/>
                  </a:cxn>
                  <a:cxn ang="T5">
                    <a:pos x="T2" y="T3"/>
                  </a:cxn>
                </a:cxnLst>
                <a:rect l="T6" t="T7" r="T8" b="T9"/>
                <a:pathLst>
                  <a:path w="31" h="11">
                    <a:moveTo>
                      <a:pt x="31" y="11"/>
                    </a:moveTo>
                    <a:cubicBezTo>
                      <a:pt x="23" y="2"/>
                      <a:pt x="16" y="0"/>
                      <a:pt x="0" y="6"/>
                    </a:cubicBezTo>
                  </a:path>
                </a:pathLst>
              </a:custGeom>
              <a:noFill/>
              <a:ln w="7938" cap="rnd">
                <a:solidFill>
                  <a:srgbClr val="333333"/>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s-ES_tradnl" sz="2000">
                  <a:latin typeface="Arial" pitchFamily="34" charset="0"/>
                </a:endParaRPr>
              </a:p>
            </p:txBody>
          </p:sp>
          <p:sp>
            <p:nvSpPr>
              <p:cNvPr id="39971" name="Freeform 39"/>
              <p:cNvSpPr>
                <a:spLocks/>
              </p:cNvSpPr>
              <p:nvPr/>
            </p:nvSpPr>
            <p:spPr bwMode="auto">
              <a:xfrm>
                <a:off x="889" y="1697"/>
                <a:ext cx="125" cy="150"/>
              </a:xfrm>
              <a:custGeom>
                <a:avLst/>
                <a:gdLst>
                  <a:gd name="T0" fmla="*/ 30470 w 50"/>
                  <a:gd name="T1" fmla="*/ 0 h 56"/>
                  <a:gd name="T2" fmla="*/ 13408 w 50"/>
                  <a:gd name="T3" fmla="*/ 4018 h 56"/>
                  <a:gd name="T4" fmla="*/ 0 w 50"/>
                  <a:gd name="T5" fmla="*/ 25945 h 56"/>
                  <a:gd name="T6" fmla="*/ 24425 w 50"/>
                  <a:gd name="T7" fmla="*/ 47719 h 56"/>
                  <a:gd name="T8" fmla="*/ 0 60000 65536"/>
                  <a:gd name="T9" fmla="*/ 0 60000 65536"/>
                  <a:gd name="T10" fmla="*/ 0 60000 65536"/>
                  <a:gd name="T11" fmla="*/ 0 60000 65536"/>
                  <a:gd name="T12" fmla="*/ 0 w 50"/>
                  <a:gd name="T13" fmla="*/ 0 h 56"/>
                  <a:gd name="T14" fmla="*/ 50 w 50"/>
                  <a:gd name="T15" fmla="*/ 56 h 56"/>
                </a:gdLst>
                <a:ahLst/>
                <a:cxnLst>
                  <a:cxn ang="T8">
                    <a:pos x="T0" y="T1"/>
                  </a:cxn>
                  <a:cxn ang="T9">
                    <a:pos x="T2" y="T3"/>
                  </a:cxn>
                  <a:cxn ang="T10">
                    <a:pos x="T4" y="T5"/>
                  </a:cxn>
                  <a:cxn ang="T11">
                    <a:pos x="T6" y="T7"/>
                  </a:cxn>
                </a:cxnLst>
                <a:rect l="T12" t="T13" r="T14" b="T15"/>
                <a:pathLst>
                  <a:path w="50" h="56">
                    <a:moveTo>
                      <a:pt x="50" y="0"/>
                    </a:moveTo>
                    <a:cubicBezTo>
                      <a:pt x="41" y="5"/>
                      <a:pt x="31" y="3"/>
                      <a:pt x="22" y="4"/>
                    </a:cubicBezTo>
                    <a:cubicBezTo>
                      <a:pt x="14" y="5"/>
                      <a:pt x="0" y="6"/>
                      <a:pt x="0" y="26"/>
                    </a:cubicBezTo>
                    <a:cubicBezTo>
                      <a:pt x="0" y="56"/>
                      <a:pt x="34" y="51"/>
                      <a:pt x="40" y="48"/>
                    </a:cubicBezTo>
                  </a:path>
                </a:pathLst>
              </a:custGeom>
              <a:noFill/>
              <a:ln w="7938" cap="rnd">
                <a:solidFill>
                  <a:srgbClr val="333333"/>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s-ES_tradnl" sz="2000">
                  <a:latin typeface="Arial" pitchFamily="34" charset="0"/>
                </a:endParaRPr>
              </a:p>
            </p:txBody>
          </p:sp>
          <p:sp>
            <p:nvSpPr>
              <p:cNvPr id="39972" name="Freeform 40"/>
              <p:cNvSpPr>
                <a:spLocks/>
              </p:cNvSpPr>
              <p:nvPr/>
            </p:nvSpPr>
            <p:spPr bwMode="auto">
              <a:xfrm>
                <a:off x="850" y="1695"/>
                <a:ext cx="25" cy="98"/>
              </a:xfrm>
              <a:custGeom>
                <a:avLst/>
                <a:gdLst>
                  <a:gd name="T0" fmla="*/ 3125 w 10"/>
                  <a:gd name="T1" fmla="*/ 0 h 37"/>
                  <a:gd name="T2" fmla="*/ 0 w 10"/>
                  <a:gd name="T3" fmla="*/ 33913 h 37"/>
                  <a:gd name="T4" fmla="*/ 0 60000 65536"/>
                  <a:gd name="T5" fmla="*/ 0 60000 65536"/>
                  <a:gd name="T6" fmla="*/ 0 w 10"/>
                  <a:gd name="T7" fmla="*/ 0 h 37"/>
                  <a:gd name="T8" fmla="*/ 10 w 10"/>
                  <a:gd name="T9" fmla="*/ 37 h 37"/>
                </a:gdLst>
                <a:ahLst/>
                <a:cxnLst>
                  <a:cxn ang="T4">
                    <a:pos x="T0" y="T1"/>
                  </a:cxn>
                  <a:cxn ang="T5">
                    <a:pos x="T2" y="T3"/>
                  </a:cxn>
                </a:cxnLst>
                <a:rect l="T6" t="T7" r="T8" b="T9"/>
                <a:pathLst>
                  <a:path w="10" h="37">
                    <a:moveTo>
                      <a:pt x="5" y="0"/>
                    </a:moveTo>
                    <a:cubicBezTo>
                      <a:pt x="10" y="9"/>
                      <a:pt x="10" y="26"/>
                      <a:pt x="0" y="37"/>
                    </a:cubicBezTo>
                  </a:path>
                </a:pathLst>
              </a:custGeom>
              <a:noFill/>
              <a:ln w="7938" cap="rnd">
                <a:solidFill>
                  <a:srgbClr val="333333"/>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s-ES_tradnl" sz="2000">
                  <a:latin typeface="Arial" pitchFamily="34" charset="0"/>
                </a:endParaRPr>
              </a:p>
            </p:txBody>
          </p:sp>
          <p:sp>
            <p:nvSpPr>
              <p:cNvPr id="39973" name="Freeform 41"/>
              <p:cNvSpPr>
                <a:spLocks/>
              </p:cNvSpPr>
              <p:nvPr/>
            </p:nvSpPr>
            <p:spPr bwMode="auto">
              <a:xfrm>
                <a:off x="670" y="1567"/>
                <a:ext cx="827" cy="461"/>
              </a:xfrm>
              <a:custGeom>
                <a:avLst/>
                <a:gdLst>
                  <a:gd name="T0" fmla="*/ 91727 w 331"/>
                  <a:gd name="T1" fmla="*/ 87739 h 173"/>
                  <a:gd name="T2" fmla="*/ 92894 w 331"/>
                  <a:gd name="T3" fmla="*/ 116369 h 173"/>
                  <a:gd name="T4" fmla="*/ 97731 w 331"/>
                  <a:gd name="T5" fmla="*/ 133567 h 173"/>
                  <a:gd name="T6" fmla="*/ 169008 w 331"/>
                  <a:gd name="T7" fmla="*/ 131814 h 173"/>
                  <a:gd name="T8" fmla="*/ 199984 w 331"/>
                  <a:gd name="T9" fmla="*/ 123236 h 173"/>
                  <a:gd name="T10" fmla="*/ 195769 w 331"/>
                  <a:gd name="T11" fmla="*/ 98070 h 173"/>
                  <a:gd name="T12" fmla="*/ 195115 w 331"/>
                  <a:gd name="T13" fmla="*/ 53343 h 173"/>
                  <a:gd name="T14" fmla="*/ 195115 w 331"/>
                  <a:gd name="T15" fmla="*/ 28646 h 173"/>
                  <a:gd name="T16" fmla="*/ 182447 w 331"/>
                  <a:gd name="T17" fmla="*/ 25811 h 173"/>
                  <a:gd name="T18" fmla="*/ 133070 w 331"/>
                  <a:gd name="T19" fmla="*/ 25811 h 173"/>
                  <a:gd name="T20" fmla="*/ 99680 w 331"/>
                  <a:gd name="T21" fmla="*/ 24710 h 173"/>
                  <a:gd name="T22" fmla="*/ 89274 w 331"/>
                  <a:gd name="T23" fmla="*/ 31463 h 173"/>
                  <a:gd name="T24" fmla="*/ 81476 w 331"/>
                  <a:gd name="T25" fmla="*/ 26869 h 173"/>
                  <a:gd name="T26" fmla="*/ 73023 w 331"/>
                  <a:gd name="T27" fmla="*/ 8628 h 173"/>
                  <a:gd name="T28" fmla="*/ 54040 w 331"/>
                  <a:gd name="T29" fmla="*/ 0 h 173"/>
                  <a:gd name="T30" fmla="*/ 39426 w 331"/>
                  <a:gd name="T31" fmla="*/ 24049 h 173"/>
                  <a:gd name="T32" fmla="*/ 46262 w 331"/>
                  <a:gd name="T33" fmla="*/ 44728 h 173"/>
                  <a:gd name="T34" fmla="*/ 27279 w 331"/>
                  <a:gd name="T35" fmla="*/ 61913 h 173"/>
                  <a:gd name="T36" fmla="*/ 6036 w 331"/>
                  <a:gd name="T37" fmla="*/ 66912 h 173"/>
                  <a:gd name="T38" fmla="*/ 1167 w 331"/>
                  <a:gd name="T39" fmla="*/ 116369 h 173"/>
                  <a:gd name="T40" fmla="*/ 1637 w 331"/>
                  <a:gd name="T41" fmla="*/ 138260 h 173"/>
                  <a:gd name="T42" fmla="*/ 6504 w 331"/>
                  <a:gd name="T43" fmla="*/ 143259 h 173"/>
                  <a:gd name="T44" fmla="*/ 13834 w 331"/>
                  <a:gd name="T45" fmla="*/ 141079 h 173"/>
                  <a:gd name="T46" fmla="*/ 22411 w 331"/>
                  <a:gd name="T47" fmla="*/ 128824 h 173"/>
                  <a:gd name="T48" fmla="*/ 38147 w 331"/>
                  <a:gd name="T49" fmla="*/ 120246 h 173"/>
                  <a:gd name="T50" fmla="*/ 46724 w 331"/>
                  <a:gd name="T51" fmla="*/ 146078 h 173"/>
                  <a:gd name="T52" fmla="*/ 67374 w 331"/>
                  <a:gd name="T53" fmla="*/ 147933 h 173"/>
                  <a:gd name="T54" fmla="*/ 77888 w 331"/>
                  <a:gd name="T55" fmla="*/ 92419 h 173"/>
                  <a:gd name="T56" fmla="*/ 77888 w 331"/>
                  <a:gd name="T57" fmla="*/ 92419 h 173"/>
                  <a:gd name="T58" fmla="*/ 92894 w 331"/>
                  <a:gd name="T59" fmla="*/ 86679 h 17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31"/>
                  <a:gd name="T91" fmla="*/ 0 h 173"/>
                  <a:gd name="T92" fmla="*/ 331 w 331"/>
                  <a:gd name="T93" fmla="*/ 173 h 17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31" h="173">
                    <a:moveTo>
                      <a:pt x="151" y="92"/>
                    </a:moveTo>
                    <a:cubicBezTo>
                      <a:pt x="155" y="98"/>
                      <a:pt x="156" y="112"/>
                      <a:pt x="153" y="122"/>
                    </a:cubicBezTo>
                    <a:cubicBezTo>
                      <a:pt x="149" y="131"/>
                      <a:pt x="150" y="137"/>
                      <a:pt x="161" y="140"/>
                    </a:cubicBezTo>
                    <a:cubicBezTo>
                      <a:pt x="172" y="142"/>
                      <a:pt x="253" y="138"/>
                      <a:pt x="278" y="138"/>
                    </a:cubicBezTo>
                    <a:cubicBezTo>
                      <a:pt x="303" y="139"/>
                      <a:pt x="327" y="135"/>
                      <a:pt x="329" y="129"/>
                    </a:cubicBezTo>
                    <a:cubicBezTo>
                      <a:pt x="331" y="123"/>
                      <a:pt x="324" y="115"/>
                      <a:pt x="322" y="103"/>
                    </a:cubicBezTo>
                    <a:cubicBezTo>
                      <a:pt x="321" y="91"/>
                      <a:pt x="319" y="65"/>
                      <a:pt x="321" y="56"/>
                    </a:cubicBezTo>
                    <a:cubicBezTo>
                      <a:pt x="324" y="46"/>
                      <a:pt x="326" y="35"/>
                      <a:pt x="321" y="30"/>
                    </a:cubicBezTo>
                    <a:cubicBezTo>
                      <a:pt x="316" y="26"/>
                      <a:pt x="312" y="27"/>
                      <a:pt x="300" y="27"/>
                    </a:cubicBezTo>
                    <a:cubicBezTo>
                      <a:pt x="288" y="27"/>
                      <a:pt x="246" y="29"/>
                      <a:pt x="219" y="27"/>
                    </a:cubicBezTo>
                    <a:cubicBezTo>
                      <a:pt x="191" y="26"/>
                      <a:pt x="171" y="27"/>
                      <a:pt x="164" y="26"/>
                    </a:cubicBezTo>
                    <a:cubicBezTo>
                      <a:pt x="157" y="24"/>
                      <a:pt x="153" y="23"/>
                      <a:pt x="147" y="33"/>
                    </a:cubicBezTo>
                    <a:cubicBezTo>
                      <a:pt x="141" y="41"/>
                      <a:pt x="134" y="37"/>
                      <a:pt x="134" y="28"/>
                    </a:cubicBezTo>
                    <a:cubicBezTo>
                      <a:pt x="133" y="23"/>
                      <a:pt x="133" y="12"/>
                      <a:pt x="120" y="9"/>
                    </a:cubicBezTo>
                    <a:cubicBezTo>
                      <a:pt x="108" y="7"/>
                      <a:pt x="97" y="0"/>
                      <a:pt x="89" y="0"/>
                    </a:cubicBezTo>
                    <a:cubicBezTo>
                      <a:pt x="81" y="0"/>
                      <a:pt x="66" y="17"/>
                      <a:pt x="65" y="25"/>
                    </a:cubicBezTo>
                    <a:cubicBezTo>
                      <a:pt x="65" y="33"/>
                      <a:pt x="70" y="39"/>
                      <a:pt x="76" y="47"/>
                    </a:cubicBezTo>
                    <a:cubicBezTo>
                      <a:pt x="84" y="56"/>
                      <a:pt x="67" y="58"/>
                      <a:pt x="45" y="65"/>
                    </a:cubicBezTo>
                    <a:cubicBezTo>
                      <a:pt x="35" y="69"/>
                      <a:pt x="18" y="60"/>
                      <a:pt x="10" y="70"/>
                    </a:cubicBezTo>
                    <a:cubicBezTo>
                      <a:pt x="1" y="80"/>
                      <a:pt x="5" y="105"/>
                      <a:pt x="2" y="122"/>
                    </a:cubicBezTo>
                    <a:cubicBezTo>
                      <a:pt x="1" y="130"/>
                      <a:pt x="0" y="140"/>
                      <a:pt x="3" y="145"/>
                    </a:cubicBezTo>
                    <a:cubicBezTo>
                      <a:pt x="5" y="148"/>
                      <a:pt x="8" y="149"/>
                      <a:pt x="11" y="150"/>
                    </a:cubicBezTo>
                    <a:cubicBezTo>
                      <a:pt x="14" y="151"/>
                      <a:pt x="20" y="152"/>
                      <a:pt x="23" y="148"/>
                    </a:cubicBezTo>
                    <a:cubicBezTo>
                      <a:pt x="29" y="143"/>
                      <a:pt x="31" y="138"/>
                      <a:pt x="37" y="135"/>
                    </a:cubicBezTo>
                    <a:cubicBezTo>
                      <a:pt x="49" y="128"/>
                      <a:pt x="54" y="128"/>
                      <a:pt x="63" y="126"/>
                    </a:cubicBezTo>
                    <a:cubicBezTo>
                      <a:pt x="75" y="123"/>
                      <a:pt x="72" y="137"/>
                      <a:pt x="77" y="153"/>
                    </a:cubicBezTo>
                    <a:cubicBezTo>
                      <a:pt x="85" y="173"/>
                      <a:pt x="103" y="170"/>
                      <a:pt x="111" y="155"/>
                    </a:cubicBezTo>
                    <a:cubicBezTo>
                      <a:pt x="121" y="139"/>
                      <a:pt x="104" y="120"/>
                      <a:pt x="128" y="97"/>
                    </a:cubicBezTo>
                    <a:cubicBezTo>
                      <a:pt x="128" y="97"/>
                      <a:pt x="128" y="97"/>
                      <a:pt x="128" y="97"/>
                    </a:cubicBezTo>
                    <a:cubicBezTo>
                      <a:pt x="139" y="92"/>
                      <a:pt x="145" y="89"/>
                      <a:pt x="153" y="91"/>
                    </a:cubicBezTo>
                  </a:path>
                </a:pathLst>
              </a:custGeom>
              <a:noFill/>
              <a:ln w="7938" cap="rnd">
                <a:solidFill>
                  <a:srgbClr val="333333"/>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s-ES_tradnl" sz="2000">
                  <a:latin typeface="Arial" pitchFamily="34" charset="0"/>
                </a:endParaRPr>
              </a:p>
            </p:txBody>
          </p:sp>
          <p:sp>
            <p:nvSpPr>
              <p:cNvPr id="39974" name="Freeform 42"/>
              <p:cNvSpPr>
                <a:spLocks/>
              </p:cNvSpPr>
              <p:nvPr/>
            </p:nvSpPr>
            <p:spPr bwMode="auto">
              <a:xfrm>
                <a:off x="1079" y="1655"/>
                <a:ext cx="365" cy="24"/>
              </a:xfrm>
              <a:custGeom>
                <a:avLst/>
                <a:gdLst>
                  <a:gd name="T0" fmla="*/ 0 w 146"/>
                  <a:gd name="T1" fmla="*/ 0 h 9"/>
                  <a:gd name="T2" fmla="*/ 89063 w 146"/>
                  <a:gd name="T3" fmla="*/ 2824 h 9"/>
                  <a:gd name="T4" fmla="*/ 0 60000 65536"/>
                  <a:gd name="T5" fmla="*/ 0 60000 65536"/>
                  <a:gd name="T6" fmla="*/ 0 w 146"/>
                  <a:gd name="T7" fmla="*/ 0 h 9"/>
                  <a:gd name="T8" fmla="*/ 146 w 146"/>
                  <a:gd name="T9" fmla="*/ 9 h 9"/>
                </a:gdLst>
                <a:ahLst/>
                <a:cxnLst>
                  <a:cxn ang="T4">
                    <a:pos x="T0" y="T1"/>
                  </a:cxn>
                  <a:cxn ang="T5">
                    <a:pos x="T2" y="T3"/>
                  </a:cxn>
                </a:cxnLst>
                <a:rect l="T6" t="T7" r="T8" b="T9"/>
                <a:pathLst>
                  <a:path w="146" h="9">
                    <a:moveTo>
                      <a:pt x="0" y="0"/>
                    </a:moveTo>
                    <a:cubicBezTo>
                      <a:pt x="22" y="9"/>
                      <a:pt x="130" y="7"/>
                      <a:pt x="146" y="3"/>
                    </a:cubicBezTo>
                  </a:path>
                </a:pathLst>
              </a:custGeom>
              <a:noFill/>
              <a:ln w="7938" cap="rnd">
                <a:solidFill>
                  <a:srgbClr val="C3AB67"/>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s-ES_tradnl" sz="2000">
                  <a:latin typeface="Arial" pitchFamily="34" charset="0"/>
                </a:endParaRPr>
              </a:p>
            </p:txBody>
          </p:sp>
          <p:sp>
            <p:nvSpPr>
              <p:cNvPr id="39975" name="Freeform 43"/>
              <p:cNvSpPr>
                <a:spLocks/>
              </p:cNvSpPr>
              <p:nvPr/>
            </p:nvSpPr>
            <p:spPr bwMode="auto">
              <a:xfrm>
                <a:off x="1089" y="1900"/>
                <a:ext cx="375" cy="24"/>
              </a:xfrm>
              <a:custGeom>
                <a:avLst/>
                <a:gdLst>
                  <a:gd name="T0" fmla="*/ 0 w 150"/>
                  <a:gd name="T1" fmla="*/ 2824 h 9"/>
                  <a:gd name="T2" fmla="*/ 91480 w 150"/>
                  <a:gd name="T3" fmla="*/ 0 h 9"/>
                  <a:gd name="T4" fmla="*/ 0 60000 65536"/>
                  <a:gd name="T5" fmla="*/ 0 60000 65536"/>
                  <a:gd name="T6" fmla="*/ 0 w 150"/>
                  <a:gd name="T7" fmla="*/ 0 h 9"/>
                  <a:gd name="T8" fmla="*/ 150 w 150"/>
                  <a:gd name="T9" fmla="*/ 9 h 9"/>
                </a:gdLst>
                <a:ahLst/>
                <a:cxnLst>
                  <a:cxn ang="T4">
                    <a:pos x="T0" y="T1"/>
                  </a:cxn>
                  <a:cxn ang="T5">
                    <a:pos x="T2" y="T3"/>
                  </a:cxn>
                </a:cxnLst>
                <a:rect l="T6" t="T7" r="T8" b="T9"/>
                <a:pathLst>
                  <a:path w="150" h="9">
                    <a:moveTo>
                      <a:pt x="0" y="3"/>
                    </a:moveTo>
                    <a:cubicBezTo>
                      <a:pt x="19" y="9"/>
                      <a:pt x="120" y="4"/>
                      <a:pt x="150" y="0"/>
                    </a:cubicBezTo>
                  </a:path>
                </a:pathLst>
              </a:custGeom>
              <a:noFill/>
              <a:ln w="7938" cap="rnd">
                <a:solidFill>
                  <a:srgbClr val="9C7A25"/>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s-ES_tradnl" sz="2000">
                  <a:latin typeface="Arial" pitchFamily="34" charset="0"/>
                </a:endParaRPr>
              </a:p>
            </p:txBody>
          </p:sp>
          <p:sp>
            <p:nvSpPr>
              <p:cNvPr id="39976" name="Freeform 44"/>
              <p:cNvSpPr>
                <a:spLocks/>
              </p:cNvSpPr>
              <p:nvPr/>
            </p:nvSpPr>
            <p:spPr bwMode="auto">
              <a:xfrm>
                <a:off x="1044" y="1809"/>
                <a:ext cx="28" cy="11"/>
              </a:xfrm>
              <a:custGeom>
                <a:avLst/>
                <a:gdLst>
                  <a:gd name="T0" fmla="*/ 0 w 11"/>
                  <a:gd name="T1" fmla="*/ 0 h 4"/>
                  <a:gd name="T2" fmla="*/ 7601 w 11"/>
                  <a:gd name="T3" fmla="*/ 4680 h 4"/>
                  <a:gd name="T4" fmla="*/ 0 60000 65536"/>
                  <a:gd name="T5" fmla="*/ 0 60000 65536"/>
                  <a:gd name="T6" fmla="*/ 0 w 11"/>
                  <a:gd name="T7" fmla="*/ 0 h 4"/>
                  <a:gd name="T8" fmla="*/ 11 w 11"/>
                  <a:gd name="T9" fmla="*/ 4 h 4"/>
                </a:gdLst>
                <a:ahLst/>
                <a:cxnLst>
                  <a:cxn ang="T4">
                    <a:pos x="T0" y="T1"/>
                  </a:cxn>
                  <a:cxn ang="T5">
                    <a:pos x="T2" y="T3"/>
                  </a:cxn>
                </a:cxnLst>
                <a:rect l="T6" t="T7" r="T8" b="T9"/>
                <a:pathLst>
                  <a:path w="11" h="4">
                    <a:moveTo>
                      <a:pt x="0" y="0"/>
                    </a:moveTo>
                    <a:cubicBezTo>
                      <a:pt x="4" y="0"/>
                      <a:pt x="10" y="3"/>
                      <a:pt x="11" y="4"/>
                    </a:cubicBezTo>
                  </a:path>
                </a:pathLst>
              </a:custGeom>
              <a:noFill/>
              <a:ln w="7938" cap="rnd">
                <a:solidFill>
                  <a:srgbClr val="333333"/>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s-ES_tradnl" sz="2000">
                  <a:latin typeface="Arial" pitchFamily="34" charset="0"/>
                </a:endParaRPr>
              </a:p>
            </p:txBody>
          </p:sp>
          <p:sp>
            <p:nvSpPr>
              <p:cNvPr id="39977" name="Freeform 45"/>
              <p:cNvSpPr>
                <a:spLocks/>
              </p:cNvSpPr>
              <p:nvPr/>
            </p:nvSpPr>
            <p:spPr bwMode="auto">
              <a:xfrm>
                <a:off x="692" y="1775"/>
                <a:ext cx="30" cy="138"/>
              </a:xfrm>
              <a:custGeom>
                <a:avLst/>
                <a:gdLst>
                  <a:gd name="T0" fmla="*/ 7345 w 12"/>
                  <a:gd name="T1" fmla="*/ 0 h 52"/>
                  <a:gd name="T2" fmla="*/ 4220 w 12"/>
                  <a:gd name="T3" fmla="*/ 20275 h 52"/>
                  <a:gd name="T4" fmla="*/ 1950 w 12"/>
                  <a:gd name="T5" fmla="*/ 36313 h 52"/>
                  <a:gd name="T6" fmla="*/ 1950 w 12"/>
                  <a:gd name="T7" fmla="*/ 48167 h 52"/>
                  <a:gd name="T8" fmla="*/ 0 60000 65536"/>
                  <a:gd name="T9" fmla="*/ 0 60000 65536"/>
                  <a:gd name="T10" fmla="*/ 0 60000 65536"/>
                  <a:gd name="T11" fmla="*/ 0 60000 65536"/>
                  <a:gd name="T12" fmla="*/ 0 w 12"/>
                  <a:gd name="T13" fmla="*/ 0 h 52"/>
                  <a:gd name="T14" fmla="*/ 12 w 12"/>
                  <a:gd name="T15" fmla="*/ 52 h 52"/>
                </a:gdLst>
                <a:ahLst/>
                <a:cxnLst>
                  <a:cxn ang="T8">
                    <a:pos x="T0" y="T1"/>
                  </a:cxn>
                  <a:cxn ang="T9">
                    <a:pos x="T2" y="T3"/>
                  </a:cxn>
                  <a:cxn ang="T10">
                    <a:pos x="T4" y="T5"/>
                  </a:cxn>
                  <a:cxn ang="T11">
                    <a:pos x="T6" y="T7"/>
                  </a:cxn>
                </a:cxnLst>
                <a:rect l="T12" t="T13" r="T14" b="T15"/>
                <a:pathLst>
                  <a:path w="12" h="52">
                    <a:moveTo>
                      <a:pt x="12" y="0"/>
                    </a:moveTo>
                    <a:cubicBezTo>
                      <a:pt x="4" y="4"/>
                      <a:pt x="6" y="15"/>
                      <a:pt x="7" y="22"/>
                    </a:cubicBezTo>
                    <a:cubicBezTo>
                      <a:pt x="7" y="28"/>
                      <a:pt x="5" y="33"/>
                      <a:pt x="3" y="39"/>
                    </a:cubicBezTo>
                    <a:cubicBezTo>
                      <a:pt x="2" y="43"/>
                      <a:pt x="0" y="48"/>
                      <a:pt x="3" y="52"/>
                    </a:cubicBezTo>
                  </a:path>
                </a:pathLst>
              </a:custGeom>
              <a:noFill/>
              <a:ln w="7938" cap="rnd">
                <a:solidFill>
                  <a:srgbClr val="9C7A25"/>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s-ES_tradnl" sz="2000">
                  <a:latin typeface="Arial" pitchFamily="34" charset="0"/>
                </a:endParaRPr>
              </a:p>
            </p:txBody>
          </p:sp>
          <p:sp>
            <p:nvSpPr>
              <p:cNvPr id="39978" name="Freeform 46"/>
              <p:cNvSpPr>
                <a:spLocks/>
              </p:cNvSpPr>
              <p:nvPr/>
            </p:nvSpPr>
            <p:spPr bwMode="auto">
              <a:xfrm>
                <a:off x="917" y="1732"/>
                <a:ext cx="25" cy="61"/>
              </a:xfrm>
              <a:custGeom>
                <a:avLst/>
                <a:gdLst>
                  <a:gd name="T0" fmla="*/ 3625 w 10"/>
                  <a:gd name="T1" fmla="*/ 0 h 23"/>
                  <a:gd name="T2" fmla="*/ 6063 w 10"/>
                  <a:gd name="T3" fmla="*/ 21265 h 23"/>
                  <a:gd name="T4" fmla="*/ 0 60000 65536"/>
                  <a:gd name="T5" fmla="*/ 0 60000 65536"/>
                  <a:gd name="T6" fmla="*/ 0 w 10"/>
                  <a:gd name="T7" fmla="*/ 0 h 23"/>
                  <a:gd name="T8" fmla="*/ 10 w 10"/>
                  <a:gd name="T9" fmla="*/ 23 h 23"/>
                </a:gdLst>
                <a:ahLst/>
                <a:cxnLst>
                  <a:cxn ang="T4">
                    <a:pos x="T0" y="T1"/>
                  </a:cxn>
                  <a:cxn ang="T5">
                    <a:pos x="T2" y="T3"/>
                  </a:cxn>
                </a:cxnLst>
                <a:rect l="T6" t="T7" r="T8" b="T9"/>
                <a:pathLst>
                  <a:path w="10" h="23">
                    <a:moveTo>
                      <a:pt x="6" y="0"/>
                    </a:moveTo>
                    <a:cubicBezTo>
                      <a:pt x="4" y="5"/>
                      <a:pt x="0" y="23"/>
                      <a:pt x="10" y="23"/>
                    </a:cubicBezTo>
                  </a:path>
                </a:pathLst>
              </a:custGeom>
              <a:noFill/>
              <a:ln w="7938" cap="rnd">
                <a:solidFill>
                  <a:srgbClr val="C9B274"/>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s-ES_tradnl" sz="2000">
                  <a:latin typeface="Arial" pitchFamily="34" charset="0"/>
                </a:endParaRPr>
              </a:p>
            </p:txBody>
          </p:sp>
          <p:sp>
            <p:nvSpPr>
              <p:cNvPr id="39979" name="Freeform 47"/>
              <p:cNvSpPr>
                <a:spLocks/>
              </p:cNvSpPr>
              <p:nvPr/>
            </p:nvSpPr>
            <p:spPr bwMode="auto">
              <a:xfrm>
                <a:off x="982" y="1689"/>
                <a:ext cx="30" cy="24"/>
              </a:xfrm>
              <a:custGeom>
                <a:avLst/>
                <a:gdLst>
                  <a:gd name="T0" fmla="*/ 7345 w 12"/>
                  <a:gd name="T1" fmla="*/ 4701 h 9"/>
                  <a:gd name="T2" fmla="*/ 4875 w 12"/>
                  <a:gd name="T3" fmla="*/ 6883 h 9"/>
                  <a:gd name="T4" fmla="*/ 2425 w 12"/>
                  <a:gd name="T5" fmla="*/ 2824 h 9"/>
                  <a:gd name="T6" fmla="*/ 0 w 12"/>
                  <a:gd name="T7" fmla="*/ 8648 h 9"/>
                  <a:gd name="T8" fmla="*/ 0 60000 65536"/>
                  <a:gd name="T9" fmla="*/ 0 60000 65536"/>
                  <a:gd name="T10" fmla="*/ 0 60000 65536"/>
                  <a:gd name="T11" fmla="*/ 0 60000 65536"/>
                  <a:gd name="T12" fmla="*/ 0 w 12"/>
                  <a:gd name="T13" fmla="*/ 0 h 9"/>
                  <a:gd name="T14" fmla="*/ 12 w 12"/>
                  <a:gd name="T15" fmla="*/ 9 h 9"/>
                </a:gdLst>
                <a:ahLst/>
                <a:cxnLst>
                  <a:cxn ang="T8">
                    <a:pos x="T0" y="T1"/>
                  </a:cxn>
                  <a:cxn ang="T9">
                    <a:pos x="T2" y="T3"/>
                  </a:cxn>
                  <a:cxn ang="T10">
                    <a:pos x="T4" y="T5"/>
                  </a:cxn>
                  <a:cxn ang="T11">
                    <a:pos x="T6" y="T7"/>
                  </a:cxn>
                </a:cxnLst>
                <a:rect l="T12" t="T13" r="T14" b="T15"/>
                <a:pathLst>
                  <a:path w="12" h="9">
                    <a:moveTo>
                      <a:pt x="12" y="5"/>
                    </a:moveTo>
                    <a:cubicBezTo>
                      <a:pt x="12" y="1"/>
                      <a:pt x="5" y="0"/>
                      <a:pt x="8" y="7"/>
                    </a:cubicBezTo>
                    <a:cubicBezTo>
                      <a:pt x="4" y="9"/>
                      <a:pt x="6" y="4"/>
                      <a:pt x="4" y="3"/>
                    </a:cubicBezTo>
                    <a:cubicBezTo>
                      <a:pt x="0" y="1"/>
                      <a:pt x="0" y="6"/>
                      <a:pt x="0" y="9"/>
                    </a:cubicBezTo>
                  </a:path>
                </a:pathLst>
              </a:custGeom>
              <a:noFill/>
              <a:ln w="7938" cap="rnd">
                <a:solidFill>
                  <a:srgbClr val="FEEAB2"/>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s-ES_tradnl" sz="2000">
                  <a:latin typeface="Arial" pitchFamily="34" charset="0"/>
                </a:endParaRPr>
              </a:p>
            </p:txBody>
          </p:sp>
          <p:sp>
            <p:nvSpPr>
              <p:cNvPr id="39980" name="Freeform 48"/>
              <p:cNvSpPr>
                <a:spLocks/>
              </p:cNvSpPr>
              <p:nvPr/>
            </p:nvSpPr>
            <p:spPr bwMode="auto">
              <a:xfrm>
                <a:off x="850" y="1767"/>
                <a:ext cx="22" cy="26"/>
              </a:xfrm>
              <a:custGeom>
                <a:avLst/>
                <a:gdLst>
                  <a:gd name="T0" fmla="*/ 2102 w 9"/>
                  <a:gd name="T1" fmla="*/ 8086 h 10"/>
                  <a:gd name="T2" fmla="*/ 0 w 9"/>
                  <a:gd name="T3" fmla="*/ 4976 h 10"/>
                  <a:gd name="T4" fmla="*/ 2540 w 9"/>
                  <a:gd name="T5" fmla="*/ 5569 h 10"/>
                  <a:gd name="T6" fmla="*/ 1039 w 9"/>
                  <a:gd name="T7" fmla="*/ 967 h 10"/>
                  <a:gd name="T8" fmla="*/ 4720 w 9"/>
                  <a:gd name="T9" fmla="*/ 1547 h 10"/>
                  <a:gd name="T10" fmla="*/ 0 60000 65536"/>
                  <a:gd name="T11" fmla="*/ 0 60000 65536"/>
                  <a:gd name="T12" fmla="*/ 0 60000 65536"/>
                  <a:gd name="T13" fmla="*/ 0 60000 65536"/>
                  <a:gd name="T14" fmla="*/ 0 60000 65536"/>
                  <a:gd name="T15" fmla="*/ 0 w 9"/>
                  <a:gd name="T16" fmla="*/ 0 h 10"/>
                  <a:gd name="T17" fmla="*/ 9 w 9"/>
                  <a:gd name="T18" fmla="*/ 10 h 10"/>
                </a:gdLst>
                <a:ahLst/>
                <a:cxnLst>
                  <a:cxn ang="T10">
                    <a:pos x="T0" y="T1"/>
                  </a:cxn>
                  <a:cxn ang="T11">
                    <a:pos x="T2" y="T3"/>
                  </a:cxn>
                  <a:cxn ang="T12">
                    <a:pos x="T4" y="T5"/>
                  </a:cxn>
                  <a:cxn ang="T13">
                    <a:pos x="T6" y="T7"/>
                  </a:cxn>
                  <a:cxn ang="T14">
                    <a:pos x="T8" y="T9"/>
                  </a:cxn>
                </a:cxnLst>
                <a:rect l="T15" t="T16" r="T17" b="T18"/>
                <a:pathLst>
                  <a:path w="9" h="10">
                    <a:moveTo>
                      <a:pt x="4" y="10"/>
                    </a:moveTo>
                    <a:cubicBezTo>
                      <a:pt x="2" y="9"/>
                      <a:pt x="0" y="8"/>
                      <a:pt x="0" y="6"/>
                    </a:cubicBezTo>
                    <a:cubicBezTo>
                      <a:pt x="2" y="5"/>
                      <a:pt x="3" y="6"/>
                      <a:pt x="5" y="7"/>
                    </a:cubicBezTo>
                    <a:cubicBezTo>
                      <a:pt x="4" y="5"/>
                      <a:pt x="2" y="3"/>
                      <a:pt x="2" y="1"/>
                    </a:cubicBezTo>
                    <a:cubicBezTo>
                      <a:pt x="4" y="0"/>
                      <a:pt x="7" y="1"/>
                      <a:pt x="9" y="2"/>
                    </a:cubicBezTo>
                  </a:path>
                </a:pathLst>
              </a:custGeom>
              <a:noFill/>
              <a:ln w="7938" cap="rnd">
                <a:solidFill>
                  <a:srgbClr val="FEEAB2"/>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s-ES_tradnl" sz="2000">
                  <a:latin typeface="Arial" pitchFamily="34" charset="0"/>
                </a:endParaRPr>
              </a:p>
            </p:txBody>
          </p:sp>
          <p:sp>
            <p:nvSpPr>
              <p:cNvPr id="39981" name="Freeform 49"/>
              <p:cNvSpPr>
                <a:spLocks/>
              </p:cNvSpPr>
              <p:nvPr/>
            </p:nvSpPr>
            <p:spPr bwMode="auto">
              <a:xfrm>
                <a:off x="707" y="1775"/>
                <a:ext cx="18" cy="13"/>
              </a:xfrm>
              <a:custGeom>
                <a:avLst/>
                <a:gdLst>
                  <a:gd name="T0" fmla="*/ 2361 w 7"/>
                  <a:gd name="T1" fmla="*/ 0 h 5"/>
                  <a:gd name="T2" fmla="*/ 3723 w 7"/>
                  <a:gd name="T3" fmla="*/ 3110 h 5"/>
                  <a:gd name="T4" fmla="*/ 0 w 7"/>
                  <a:gd name="T5" fmla="*/ 2514 h 5"/>
                  <a:gd name="T6" fmla="*/ 0 60000 65536"/>
                  <a:gd name="T7" fmla="*/ 0 60000 65536"/>
                  <a:gd name="T8" fmla="*/ 0 60000 65536"/>
                  <a:gd name="T9" fmla="*/ 0 w 7"/>
                  <a:gd name="T10" fmla="*/ 0 h 5"/>
                  <a:gd name="T11" fmla="*/ 7 w 7"/>
                  <a:gd name="T12" fmla="*/ 5 h 5"/>
                </a:gdLst>
                <a:ahLst/>
                <a:cxnLst>
                  <a:cxn ang="T6">
                    <a:pos x="T0" y="T1"/>
                  </a:cxn>
                  <a:cxn ang="T7">
                    <a:pos x="T2" y="T3"/>
                  </a:cxn>
                  <a:cxn ang="T8">
                    <a:pos x="T4" y="T5"/>
                  </a:cxn>
                </a:cxnLst>
                <a:rect l="T9" t="T10" r="T11" b="T12"/>
                <a:pathLst>
                  <a:path w="7" h="5">
                    <a:moveTo>
                      <a:pt x="3" y="0"/>
                    </a:moveTo>
                    <a:cubicBezTo>
                      <a:pt x="5" y="1"/>
                      <a:pt x="7" y="3"/>
                      <a:pt x="5" y="4"/>
                    </a:cubicBezTo>
                    <a:cubicBezTo>
                      <a:pt x="3" y="5"/>
                      <a:pt x="1" y="3"/>
                      <a:pt x="0" y="3"/>
                    </a:cubicBezTo>
                  </a:path>
                </a:pathLst>
              </a:custGeom>
              <a:noFill/>
              <a:ln w="7938" cap="rnd">
                <a:solidFill>
                  <a:srgbClr val="FEEAB2"/>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s-ES_tradnl" sz="2000">
                  <a:latin typeface="Arial" pitchFamily="34" charset="0"/>
                </a:endParaRPr>
              </a:p>
            </p:txBody>
          </p:sp>
          <p:sp>
            <p:nvSpPr>
              <p:cNvPr id="39982" name="Freeform 50"/>
              <p:cNvSpPr>
                <a:spLocks/>
              </p:cNvSpPr>
              <p:nvPr/>
            </p:nvSpPr>
            <p:spPr bwMode="auto">
              <a:xfrm>
                <a:off x="770" y="1873"/>
                <a:ext cx="22" cy="22"/>
              </a:xfrm>
              <a:custGeom>
                <a:avLst/>
                <a:gdLst>
                  <a:gd name="T0" fmla="*/ 425 w 9"/>
                  <a:gd name="T1" fmla="*/ 9438 h 8"/>
                  <a:gd name="T2" fmla="*/ 2102 w 9"/>
                  <a:gd name="T3" fmla="*/ 6927 h 8"/>
                  <a:gd name="T4" fmla="*/ 4720 w 9"/>
                  <a:gd name="T5" fmla="*/ 8176 h 8"/>
                  <a:gd name="T6" fmla="*/ 0 60000 65536"/>
                  <a:gd name="T7" fmla="*/ 0 60000 65536"/>
                  <a:gd name="T8" fmla="*/ 0 60000 65536"/>
                  <a:gd name="T9" fmla="*/ 0 w 9"/>
                  <a:gd name="T10" fmla="*/ 0 h 8"/>
                  <a:gd name="T11" fmla="*/ 9 w 9"/>
                  <a:gd name="T12" fmla="*/ 8 h 8"/>
                </a:gdLst>
                <a:ahLst/>
                <a:cxnLst>
                  <a:cxn ang="T6">
                    <a:pos x="T0" y="T1"/>
                  </a:cxn>
                  <a:cxn ang="T7">
                    <a:pos x="T2" y="T3"/>
                  </a:cxn>
                  <a:cxn ang="T8">
                    <a:pos x="T4" y="T5"/>
                  </a:cxn>
                </a:cxnLst>
                <a:rect l="T9" t="T10" r="T11" b="T12"/>
                <a:pathLst>
                  <a:path w="9" h="8">
                    <a:moveTo>
                      <a:pt x="1" y="8"/>
                    </a:moveTo>
                    <a:cubicBezTo>
                      <a:pt x="0" y="6"/>
                      <a:pt x="1" y="5"/>
                      <a:pt x="4" y="6"/>
                    </a:cubicBezTo>
                    <a:cubicBezTo>
                      <a:pt x="3" y="0"/>
                      <a:pt x="8" y="4"/>
                      <a:pt x="9" y="7"/>
                    </a:cubicBezTo>
                  </a:path>
                </a:pathLst>
              </a:custGeom>
              <a:noFill/>
              <a:ln w="7938" cap="rnd">
                <a:solidFill>
                  <a:srgbClr val="FEEAB2"/>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s-ES_tradnl" sz="2000">
                  <a:latin typeface="Arial" pitchFamily="34" charset="0"/>
                </a:endParaRPr>
              </a:p>
            </p:txBody>
          </p:sp>
          <p:sp>
            <p:nvSpPr>
              <p:cNvPr id="39983" name="Freeform 51"/>
              <p:cNvSpPr>
                <a:spLocks/>
              </p:cNvSpPr>
              <p:nvPr/>
            </p:nvSpPr>
            <p:spPr bwMode="auto">
              <a:xfrm>
                <a:off x="695" y="1905"/>
                <a:ext cx="10" cy="8"/>
              </a:xfrm>
              <a:custGeom>
                <a:avLst/>
                <a:gdLst>
                  <a:gd name="T0" fmla="*/ 0 w 4"/>
                  <a:gd name="T1" fmla="*/ 2824 h 3"/>
                  <a:gd name="T2" fmla="*/ 2417 w 4"/>
                  <a:gd name="T3" fmla="*/ 0 h 3"/>
                  <a:gd name="T4" fmla="*/ 0 60000 65536"/>
                  <a:gd name="T5" fmla="*/ 0 60000 65536"/>
                  <a:gd name="T6" fmla="*/ 0 w 4"/>
                  <a:gd name="T7" fmla="*/ 0 h 3"/>
                  <a:gd name="T8" fmla="*/ 4 w 4"/>
                  <a:gd name="T9" fmla="*/ 3 h 3"/>
                </a:gdLst>
                <a:ahLst/>
                <a:cxnLst>
                  <a:cxn ang="T4">
                    <a:pos x="T0" y="T1"/>
                  </a:cxn>
                  <a:cxn ang="T5">
                    <a:pos x="T2" y="T3"/>
                  </a:cxn>
                </a:cxnLst>
                <a:rect l="T6" t="T7" r="T8" b="T9"/>
                <a:pathLst>
                  <a:path w="4" h="3">
                    <a:moveTo>
                      <a:pt x="0" y="3"/>
                    </a:moveTo>
                    <a:cubicBezTo>
                      <a:pt x="1" y="2"/>
                      <a:pt x="3" y="1"/>
                      <a:pt x="4" y="0"/>
                    </a:cubicBezTo>
                  </a:path>
                </a:pathLst>
              </a:custGeom>
              <a:noFill/>
              <a:ln w="7938" cap="rnd">
                <a:solidFill>
                  <a:srgbClr val="FEEAB2"/>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s-ES_tradnl" sz="2000">
                  <a:latin typeface="Arial" pitchFamily="34" charset="0"/>
                </a:endParaRPr>
              </a:p>
            </p:txBody>
          </p:sp>
          <p:sp>
            <p:nvSpPr>
              <p:cNvPr id="39984" name="Freeform 52"/>
              <p:cNvSpPr>
                <a:spLocks/>
              </p:cNvSpPr>
              <p:nvPr/>
            </p:nvSpPr>
            <p:spPr bwMode="auto">
              <a:xfrm>
                <a:off x="927" y="1735"/>
                <a:ext cx="15" cy="21"/>
              </a:xfrm>
              <a:custGeom>
                <a:avLst/>
                <a:gdLst>
                  <a:gd name="T0" fmla="*/ 0 w 6"/>
                  <a:gd name="T1" fmla="*/ 0 h 8"/>
                  <a:gd name="T2" fmla="*/ 0 w 6"/>
                  <a:gd name="T3" fmla="*/ 3596 h 8"/>
                  <a:gd name="T4" fmla="*/ 0 60000 65536"/>
                  <a:gd name="T5" fmla="*/ 0 60000 65536"/>
                  <a:gd name="T6" fmla="*/ 0 w 6"/>
                  <a:gd name="T7" fmla="*/ 0 h 8"/>
                  <a:gd name="T8" fmla="*/ 6 w 6"/>
                  <a:gd name="T9" fmla="*/ 8 h 8"/>
                </a:gdLst>
                <a:ahLst/>
                <a:cxnLst>
                  <a:cxn ang="T4">
                    <a:pos x="T0" y="T1"/>
                  </a:cxn>
                  <a:cxn ang="T5">
                    <a:pos x="T2" y="T3"/>
                  </a:cxn>
                </a:cxnLst>
                <a:rect l="T6" t="T7" r="T8" b="T9"/>
                <a:pathLst>
                  <a:path w="6" h="8">
                    <a:moveTo>
                      <a:pt x="0" y="0"/>
                    </a:moveTo>
                    <a:cubicBezTo>
                      <a:pt x="6" y="0"/>
                      <a:pt x="5" y="8"/>
                      <a:pt x="0" y="4"/>
                    </a:cubicBezTo>
                  </a:path>
                </a:pathLst>
              </a:custGeom>
              <a:noFill/>
              <a:ln w="7938" cap="rnd">
                <a:solidFill>
                  <a:srgbClr val="FEEAB2"/>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s-ES_tradnl" sz="2000">
                  <a:latin typeface="Arial" pitchFamily="34" charset="0"/>
                </a:endParaRPr>
              </a:p>
            </p:txBody>
          </p:sp>
          <p:sp>
            <p:nvSpPr>
              <p:cNvPr id="39985" name="Freeform 53"/>
              <p:cNvSpPr>
                <a:spLocks/>
              </p:cNvSpPr>
              <p:nvPr/>
            </p:nvSpPr>
            <p:spPr bwMode="auto">
              <a:xfrm>
                <a:off x="927" y="1775"/>
                <a:ext cx="17" cy="18"/>
              </a:xfrm>
              <a:custGeom>
                <a:avLst/>
                <a:gdLst>
                  <a:gd name="T0" fmla="*/ 2018 w 7"/>
                  <a:gd name="T1" fmla="*/ 5151 h 7"/>
                  <a:gd name="T2" fmla="*/ 0 w 7"/>
                  <a:gd name="T3" fmla="*/ 2361 h 7"/>
                  <a:gd name="T4" fmla="*/ 0 60000 65536"/>
                  <a:gd name="T5" fmla="*/ 0 60000 65536"/>
                  <a:gd name="T6" fmla="*/ 0 w 7"/>
                  <a:gd name="T7" fmla="*/ 0 h 7"/>
                  <a:gd name="T8" fmla="*/ 7 w 7"/>
                  <a:gd name="T9" fmla="*/ 7 h 7"/>
                </a:gdLst>
                <a:ahLst/>
                <a:cxnLst>
                  <a:cxn ang="T4">
                    <a:pos x="T0" y="T1"/>
                  </a:cxn>
                  <a:cxn ang="T5">
                    <a:pos x="T2" y="T3"/>
                  </a:cxn>
                </a:cxnLst>
                <a:rect l="T6" t="T7" r="T8" b="T9"/>
                <a:pathLst>
                  <a:path w="7" h="7">
                    <a:moveTo>
                      <a:pt x="4" y="7"/>
                    </a:moveTo>
                    <a:cubicBezTo>
                      <a:pt x="7" y="3"/>
                      <a:pt x="3" y="0"/>
                      <a:pt x="0" y="3"/>
                    </a:cubicBezTo>
                  </a:path>
                </a:pathLst>
              </a:custGeom>
              <a:noFill/>
              <a:ln w="7938" cap="rnd">
                <a:solidFill>
                  <a:srgbClr val="FEEAB2"/>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s-ES_tradnl" sz="2000">
                  <a:latin typeface="Arial" pitchFamily="34" charset="0"/>
                </a:endParaRPr>
              </a:p>
            </p:txBody>
          </p:sp>
          <p:sp>
            <p:nvSpPr>
              <p:cNvPr id="39986" name="Freeform 54"/>
              <p:cNvSpPr>
                <a:spLocks/>
              </p:cNvSpPr>
              <p:nvPr/>
            </p:nvSpPr>
            <p:spPr bwMode="auto">
              <a:xfrm>
                <a:off x="1082" y="1649"/>
                <a:ext cx="72" cy="30"/>
              </a:xfrm>
              <a:custGeom>
                <a:avLst/>
                <a:gdLst>
                  <a:gd name="T0" fmla="*/ 0 w 29"/>
                  <a:gd name="T1" fmla="*/ 5765 h 11"/>
                  <a:gd name="T2" fmla="*/ 2354 w 29"/>
                  <a:gd name="T3" fmla="*/ 0 h 11"/>
                  <a:gd name="T4" fmla="*/ 3488 w 29"/>
                  <a:gd name="T5" fmla="*/ 12393 h 11"/>
                  <a:gd name="T6" fmla="*/ 6996 w 29"/>
                  <a:gd name="T7" fmla="*/ 3325 h 11"/>
                  <a:gd name="T8" fmla="*/ 8660 w 29"/>
                  <a:gd name="T9" fmla="*/ 11179 h 11"/>
                  <a:gd name="T10" fmla="*/ 13407 w 29"/>
                  <a:gd name="T11" fmla="*/ 5765 h 11"/>
                  <a:gd name="T12" fmla="*/ 15656 w 29"/>
                  <a:gd name="T13" fmla="*/ 10241 h 11"/>
                  <a:gd name="T14" fmla="*/ 16865 w 29"/>
                  <a:gd name="T15" fmla="*/ 4544 h 11"/>
                  <a:gd name="T16" fmla="*/ 0 60000 65536"/>
                  <a:gd name="T17" fmla="*/ 0 60000 65536"/>
                  <a:gd name="T18" fmla="*/ 0 60000 65536"/>
                  <a:gd name="T19" fmla="*/ 0 60000 65536"/>
                  <a:gd name="T20" fmla="*/ 0 60000 65536"/>
                  <a:gd name="T21" fmla="*/ 0 60000 65536"/>
                  <a:gd name="T22" fmla="*/ 0 60000 65536"/>
                  <a:gd name="T23" fmla="*/ 0 60000 65536"/>
                  <a:gd name="T24" fmla="*/ 0 w 29"/>
                  <a:gd name="T25" fmla="*/ 0 h 11"/>
                  <a:gd name="T26" fmla="*/ 29 w 29"/>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 h="11">
                    <a:moveTo>
                      <a:pt x="0" y="5"/>
                    </a:moveTo>
                    <a:cubicBezTo>
                      <a:pt x="0" y="3"/>
                      <a:pt x="2" y="1"/>
                      <a:pt x="4" y="0"/>
                    </a:cubicBezTo>
                    <a:cubicBezTo>
                      <a:pt x="6" y="3"/>
                      <a:pt x="4" y="7"/>
                      <a:pt x="6" y="11"/>
                    </a:cubicBezTo>
                    <a:cubicBezTo>
                      <a:pt x="9" y="10"/>
                      <a:pt x="10" y="6"/>
                      <a:pt x="12" y="3"/>
                    </a:cubicBezTo>
                    <a:cubicBezTo>
                      <a:pt x="13" y="5"/>
                      <a:pt x="14" y="8"/>
                      <a:pt x="15" y="10"/>
                    </a:cubicBezTo>
                    <a:cubicBezTo>
                      <a:pt x="18" y="9"/>
                      <a:pt x="20" y="6"/>
                      <a:pt x="23" y="5"/>
                    </a:cubicBezTo>
                    <a:cubicBezTo>
                      <a:pt x="24" y="7"/>
                      <a:pt x="25" y="9"/>
                      <a:pt x="27" y="9"/>
                    </a:cubicBezTo>
                    <a:cubicBezTo>
                      <a:pt x="28" y="8"/>
                      <a:pt x="29" y="6"/>
                      <a:pt x="29" y="4"/>
                    </a:cubicBezTo>
                  </a:path>
                </a:pathLst>
              </a:custGeom>
              <a:noFill/>
              <a:ln w="7938" cap="rnd">
                <a:solidFill>
                  <a:srgbClr val="FEEAB2"/>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s-ES_tradnl" sz="2000">
                  <a:latin typeface="Arial" pitchFamily="34" charset="0"/>
                </a:endParaRPr>
              </a:p>
            </p:txBody>
          </p:sp>
          <p:sp>
            <p:nvSpPr>
              <p:cNvPr id="39987" name="Freeform 55"/>
              <p:cNvSpPr>
                <a:spLocks/>
              </p:cNvSpPr>
              <p:nvPr/>
            </p:nvSpPr>
            <p:spPr bwMode="auto">
              <a:xfrm>
                <a:off x="1434" y="1657"/>
                <a:ext cx="5" cy="8"/>
              </a:xfrm>
              <a:custGeom>
                <a:avLst/>
                <a:gdLst>
                  <a:gd name="T0" fmla="*/ 0 w 2"/>
                  <a:gd name="T1" fmla="*/ 2824 h 3"/>
                  <a:gd name="T2" fmla="*/ 655 w 2"/>
                  <a:gd name="T3" fmla="*/ 0 h 3"/>
                  <a:gd name="T4" fmla="*/ 0 60000 65536"/>
                  <a:gd name="T5" fmla="*/ 0 60000 65536"/>
                  <a:gd name="T6" fmla="*/ 0 w 2"/>
                  <a:gd name="T7" fmla="*/ 0 h 3"/>
                  <a:gd name="T8" fmla="*/ 2 w 2"/>
                  <a:gd name="T9" fmla="*/ 3 h 3"/>
                </a:gdLst>
                <a:ahLst/>
                <a:cxnLst>
                  <a:cxn ang="T4">
                    <a:pos x="T0" y="T1"/>
                  </a:cxn>
                  <a:cxn ang="T5">
                    <a:pos x="T2" y="T3"/>
                  </a:cxn>
                </a:cxnLst>
                <a:rect l="T6" t="T7" r="T8" b="T9"/>
                <a:pathLst>
                  <a:path w="2" h="3">
                    <a:moveTo>
                      <a:pt x="0" y="3"/>
                    </a:moveTo>
                    <a:cubicBezTo>
                      <a:pt x="1" y="2"/>
                      <a:pt x="2" y="1"/>
                      <a:pt x="1" y="0"/>
                    </a:cubicBezTo>
                  </a:path>
                </a:pathLst>
              </a:custGeom>
              <a:noFill/>
              <a:ln w="7938" cap="rnd">
                <a:solidFill>
                  <a:srgbClr val="FEEAB2"/>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s-ES_tradnl" sz="2000">
                  <a:latin typeface="Arial" pitchFamily="34" charset="0"/>
                </a:endParaRPr>
              </a:p>
            </p:txBody>
          </p:sp>
          <p:sp>
            <p:nvSpPr>
              <p:cNvPr id="39988" name="Freeform 56"/>
              <p:cNvSpPr>
                <a:spLocks/>
              </p:cNvSpPr>
              <p:nvPr/>
            </p:nvSpPr>
            <p:spPr bwMode="auto">
              <a:xfrm>
                <a:off x="1094" y="1908"/>
                <a:ext cx="20" cy="16"/>
              </a:xfrm>
              <a:custGeom>
                <a:avLst/>
                <a:gdLst>
                  <a:gd name="T0" fmla="*/ 1167 w 8"/>
                  <a:gd name="T1" fmla="*/ 0 h 6"/>
                  <a:gd name="T2" fmla="*/ 4092 w 8"/>
                  <a:gd name="T3" fmla="*/ 0 h 6"/>
                  <a:gd name="T4" fmla="*/ 0 60000 65536"/>
                  <a:gd name="T5" fmla="*/ 0 60000 65536"/>
                  <a:gd name="T6" fmla="*/ 0 w 8"/>
                  <a:gd name="T7" fmla="*/ 0 h 6"/>
                  <a:gd name="T8" fmla="*/ 8 w 8"/>
                  <a:gd name="T9" fmla="*/ 6 h 6"/>
                </a:gdLst>
                <a:ahLst/>
                <a:cxnLst>
                  <a:cxn ang="T4">
                    <a:pos x="T0" y="T1"/>
                  </a:cxn>
                  <a:cxn ang="T5">
                    <a:pos x="T2" y="T3"/>
                  </a:cxn>
                </a:cxnLst>
                <a:rect l="T6" t="T7" r="T8" b="T9"/>
                <a:pathLst>
                  <a:path w="8" h="6">
                    <a:moveTo>
                      <a:pt x="2" y="0"/>
                    </a:moveTo>
                    <a:cubicBezTo>
                      <a:pt x="0" y="6"/>
                      <a:pt x="8" y="6"/>
                      <a:pt x="7" y="0"/>
                    </a:cubicBezTo>
                  </a:path>
                </a:pathLst>
              </a:custGeom>
              <a:noFill/>
              <a:ln w="7938" cap="rnd">
                <a:solidFill>
                  <a:srgbClr val="FEEAB2"/>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s-ES_tradnl" sz="2000">
                  <a:latin typeface="Arial" pitchFamily="34" charset="0"/>
                </a:endParaRPr>
              </a:p>
            </p:txBody>
          </p:sp>
          <p:sp>
            <p:nvSpPr>
              <p:cNvPr id="39989" name="Freeform 57"/>
              <p:cNvSpPr>
                <a:spLocks/>
              </p:cNvSpPr>
              <p:nvPr/>
            </p:nvSpPr>
            <p:spPr bwMode="auto">
              <a:xfrm>
                <a:off x="1452" y="1897"/>
                <a:ext cx="2" cy="14"/>
              </a:xfrm>
              <a:custGeom>
                <a:avLst/>
                <a:gdLst>
                  <a:gd name="T0" fmla="*/ 0 w 1"/>
                  <a:gd name="T1" fmla="*/ 0 h 5"/>
                  <a:gd name="T2" fmla="*/ 128 w 1"/>
                  <a:gd name="T3" fmla="*/ 6695 h 5"/>
                  <a:gd name="T4" fmla="*/ 0 60000 65536"/>
                  <a:gd name="T5" fmla="*/ 0 60000 65536"/>
                  <a:gd name="T6" fmla="*/ 0 w 1"/>
                  <a:gd name="T7" fmla="*/ 0 h 5"/>
                  <a:gd name="T8" fmla="*/ 1 w 1"/>
                  <a:gd name="T9" fmla="*/ 5 h 5"/>
                </a:gdLst>
                <a:ahLst/>
                <a:cxnLst>
                  <a:cxn ang="T4">
                    <a:pos x="T0" y="T1"/>
                  </a:cxn>
                  <a:cxn ang="T5">
                    <a:pos x="T2" y="T3"/>
                  </a:cxn>
                </a:cxnLst>
                <a:rect l="T6" t="T7" r="T8" b="T9"/>
                <a:pathLst>
                  <a:path w="1" h="5">
                    <a:moveTo>
                      <a:pt x="0" y="0"/>
                    </a:moveTo>
                    <a:cubicBezTo>
                      <a:pt x="1" y="1"/>
                      <a:pt x="1" y="3"/>
                      <a:pt x="1" y="5"/>
                    </a:cubicBezTo>
                  </a:path>
                </a:pathLst>
              </a:custGeom>
              <a:noFill/>
              <a:ln w="7938" cap="rnd">
                <a:solidFill>
                  <a:srgbClr val="FEEAB2"/>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s-ES_tradnl" sz="2000">
                  <a:latin typeface="Arial" pitchFamily="34" charset="0"/>
                </a:endParaRPr>
              </a:p>
            </p:txBody>
          </p:sp>
        </p:grpSp>
        <p:sp>
          <p:nvSpPr>
            <p:cNvPr id="39945" name="AutoShape 58"/>
            <p:cNvSpPr>
              <a:spLocks/>
            </p:cNvSpPr>
            <p:nvPr/>
          </p:nvSpPr>
          <p:spPr bwMode="auto">
            <a:xfrm>
              <a:off x="3710" y="2115"/>
              <a:ext cx="203" cy="1584"/>
            </a:xfrm>
            <a:prstGeom prst="leftBrace">
              <a:avLst>
                <a:gd name="adj1" fmla="val 65025"/>
                <a:gd name="adj2" fmla="val 50000"/>
              </a:avLst>
            </a:prstGeom>
            <a:noFill/>
            <a:ln w="38100" cap="sq">
              <a:solidFill>
                <a:schemeClr val="tx1"/>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s-ES_tradnl" sz="2000">
                <a:latin typeface="Arial" pitchFamily="34" charset="0"/>
              </a:endParaRPr>
            </a:p>
          </p:txBody>
        </p:sp>
      </p:grpSp>
      <p:sp>
        <p:nvSpPr>
          <p:cNvPr id="63" name="Marcador de texto 3"/>
          <p:cNvSpPr>
            <a:spLocks noGrp="1"/>
          </p:cNvSpPr>
          <p:nvPr>
            <p:ph type="body" sz="quarter" idx="10"/>
          </p:nvPr>
        </p:nvSpPr>
        <p:spPr>
          <a:xfrm>
            <a:off x="479376" y="5877272"/>
            <a:ext cx="11582443" cy="295162"/>
          </a:xfrm>
        </p:spPr>
        <p:txBody>
          <a:bodyPr>
            <a:normAutofit/>
          </a:bodyPr>
          <a:lstStyle/>
          <a:p>
            <a:r>
              <a:rPr lang="en-GB" sz="1200" dirty="0" err="1" smtClean="0"/>
              <a:t>Jodar</a:t>
            </a:r>
            <a:r>
              <a:rPr lang="en-GB" sz="1200" dirty="0" smtClean="0"/>
              <a:t> E.  </a:t>
            </a:r>
            <a:r>
              <a:rPr lang="en-GB" sz="1200" dirty="0" err="1"/>
              <a:t>Apuntes</a:t>
            </a:r>
            <a:r>
              <a:rPr lang="en-GB" sz="1200" dirty="0"/>
              <a:t> de MEF. 2º </a:t>
            </a:r>
            <a:r>
              <a:rPr lang="en-GB" sz="1200" dirty="0" err="1"/>
              <a:t>Medicina</a:t>
            </a:r>
            <a:r>
              <a:rPr lang="en-GB" sz="1200" dirty="0"/>
              <a:t> UEM. </a:t>
            </a:r>
            <a:r>
              <a:rPr lang="en-GB" sz="1200" dirty="0" smtClean="0"/>
              <a:t>2017 </a:t>
            </a:r>
            <a:endParaRPr lang="en-GB" sz="1200" dirty="0"/>
          </a:p>
          <a:p>
            <a:endParaRPr lang="en-GB" dirty="0"/>
          </a:p>
        </p:txBody>
      </p:sp>
    </p:spTree>
    <p:extLst>
      <p:ext uri="{BB962C8B-B14F-4D97-AF65-F5344CB8AC3E}">
        <p14:creationId xmlns:p14="http://schemas.microsoft.com/office/powerpoint/2010/main" val="997197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p:cTn id="7" dur="1000" fill="hold"/>
                                        <p:tgtEl>
                                          <p:spTgt spid="29698"/>
                                        </p:tgtEl>
                                        <p:attrNameLst>
                                          <p:attrName>ppt_x</p:attrName>
                                        </p:attrNameLst>
                                      </p:cBhvr>
                                      <p:tavLst>
                                        <p:tav tm="0">
                                          <p:val>
                                            <p:strVal val="#ppt_x-.2"/>
                                          </p:val>
                                        </p:tav>
                                        <p:tav tm="100000">
                                          <p:val>
                                            <p:strVal val="#ppt_x"/>
                                          </p:val>
                                        </p:tav>
                                      </p:tavLst>
                                    </p:anim>
                                    <p:anim calcmode="lin" valueType="num">
                                      <p:cBhvr>
                                        <p:cTn id="8" dur="1000" fill="hold"/>
                                        <p:tgtEl>
                                          <p:spTgt spid="29698"/>
                                        </p:tgtEl>
                                        <p:attrNameLst>
                                          <p:attrName>ppt_y</p:attrName>
                                        </p:attrNameLst>
                                      </p:cBhvr>
                                      <p:tavLst>
                                        <p:tav tm="0">
                                          <p:val>
                                            <p:strVal val="#ppt_y"/>
                                          </p:val>
                                        </p:tav>
                                        <p:tav tm="100000">
                                          <p:val>
                                            <p:strVal val="#ppt_y"/>
                                          </p:val>
                                        </p:tav>
                                      </p:tavLst>
                                    </p:anim>
                                    <p:animEffect transition="in" filter="wipe(right)" prLst="gradientSize: 0.1">
                                      <p:cBhvr>
                                        <p:cTn id="9" dur="1000"/>
                                        <p:tgtEl>
                                          <p:spTgt spid="2969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8" presetClass="emph" presetSubtype="0" fill="hold" nodeType="clickEffect">
                                  <p:stCondLst>
                                    <p:cond delay="0"/>
                                  </p:stCondLst>
                                  <p:childTnLst>
                                    <p:animRot by="-660000">
                                      <p:cBhvr>
                                        <p:cTn id="13" dur="500" fill="hold"/>
                                        <p:tgtEl>
                                          <p:spTgt spid="2"/>
                                        </p:tgtEl>
                                        <p:attrNameLst>
                                          <p:attrName>r</p:attrName>
                                        </p:attrNameLst>
                                      </p:cBhvr>
                                    </p:animRot>
                                  </p:childTnLst>
                                </p:cTn>
                              </p:par>
                            </p:childTnLst>
                          </p:cTn>
                        </p:par>
                        <p:par>
                          <p:cTn id="14" fill="hold" nodeType="afterGroup">
                            <p:stCondLst>
                              <p:cond delay="500"/>
                            </p:stCondLst>
                            <p:childTnLst>
                              <p:par>
                                <p:cTn id="15" presetID="18" presetClass="entr" presetSubtype="6" fill="hold" grpId="0" nodeType="afterEffect">
                                  <p:stCondLst>
                                    <p:cond delay="0"/>
                                  </p:stCondLst>
                                  <p:childTnLst>
                                    <p:set>
                                      <p:cBhvr>
                                        <p:cTn id="16" dur="1" fill="hold">
                                          <p:stCondLst>
                                            <p:cond delay="0"/>
                                          </p:stCondLst>
                                        </p:cTn>
                                        <p:tgtEl>
                                          <p:spTgt spid="461833"/>
                                        </p:tgtEl>
                                        <p:attrNameLst>
                                          <p:attrName>style.visibility</p:attrName>
                                        </p:attrNameLst>
                                      </p:cBhvr>
                                      <p:to>
                                        <p:strVal val="visible"/>
                                      </p:to>
                                    </p:set>
                                    <p:animEffect transition="in" filter="strips(downRight)">
                                      <p:cBhvr>
                                        <p:cTn id="17" dur="500"/>
                                        <p:tgtEl>
                                          <p:spTgt spid="46183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461833" grpId="0" animBg="1"/>
    </p:bldLst>
  </p:timing>
</p:sld>
</file>

<file path=ppt/theme/theme1.xml><?xml version="1.0" encoding="utf-8"?>
<a:theme xmlns:a="http://schemas.openxmlformats.org/drawingml/2006/main" name="Tema de Office">
  <a:themeElements>
    <a:clrScheme name="LiveMed">
      <a:dk1>
        <a:srgbClr val="287AC8"/>
      </a:dk1>
      <a:lt1>
        <a:sysClr val="window" lastClr="FFFFFF"/>
      </a:lt1>
      <a:dk2>
        <a:srgbClr val="C5000B"/>
      </a:dk2>
      <a:lt2>
        <a:srgbClr val="EEECE1"/>
      </a:lt2>
      <a:accent1>
        <a:srgbClr val="004586"/>
      </a:accent1>
      <a:accent2>
        <a:srgbClr val="808080"/>
      </a:accent2>
      <a:accent3>
        <a:srgbClr val="585858"/>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vert="horz" lIns="91440" tIns="45720" rIns="91440" bIns="45720" rtlCol="0" anchor="ctr">
        <a:noAutofit/>
      </a:bodyPr>
      <a:lstStyle>
        <a:defPPr algn="ctr">
          <a:defRPr sz="2400" dirty="0" smtClean="0"/>
        </a:defPPr>
      </a:lstStyle>
    </a:txDef>
  </a:objectDefaults>
  <a:extraClrSchemeLst/>
  <a:extLst>
    <a:ext uri="{05A4C25C-085E-4340-85A3-A5531E510DB2}">
      <thm15:themeFamily xmlns:thm15="http://schemas.microsoft.com/office/thememl/2012/main" name="EJodar VitD LiveMed2017" id="{E1785C90-0EC7-9B44-BAFE-2A2414EB475B}" vid="{038162B8-B552-8841-B951-CF9D6A5940F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AAP 2017 VITAMINA D EJodar V1</Template>
  <TotalTime>517</TotalTime>
  <Words>5531</Words>
  <Application>Microsoft Office PowerPoint</Application>
  <PresentationFormat>Panorámica</PresentationFormat>
  <Paragraphs>511</Paragraphs>
  <Slides>47</Slides>
  <Notes>32</Notes>
  <HiddenSlides>0</HiddenSlides>
  <MMClips>0</MMClips>
  <ScaleCrop>false</ScaleCrop>
  <HeadingPairs>
    <vt:vector size="8" baseType="variant">
      <vt:variant>
        <vt:lpstr>Fuentes usadas</vt:lpstr>
      </vt:variant>
      <vt:variant>
        <vt:i4>13</vt:i4>
      </vt:variant>
      <vt:variant>
        <vt:lpstr>Tema</vt:lpstr>
      </vt:variant>
      <vt:variant>
        <vt:i4>1</vt:i4>
      </vt:variant>
      <vt:variant>
        <vt:lpstr>Servidores OLE incrustados</vt:lpstr>
      </vt:variant>
      <vt:variant>
        <vt:i4>3</vt:i4>
      </vt:variant>
      <vt:variant>
        <vt:lpstr>Títulos de diapositiva</vt:lpstr>
      </vt:variant>
      <vt:variant>
        <vt:i4>47</vt:i4>
      </vt:variant>
    </vt:vector>
  </HeadingPairs>
  <TitlesOfParts>
    <vt:vector size="64" baseType="lpstr">
      <vt:lpstr>Arial Unicode MS</vt:lpstr>
      <vt:lpstr>ＭＳ Ｐゴシック</vt:lpstr>
      <vt:lpstr>Yu Gothic</vt:lpstr>
      <vt:lpstr>Arial</vt:lpstr>
      <vt:lpstr>Arial Narrow</vt:lpstr>
      <vt:lpstr>Calibri</vt:lpstr>
      <vt:lpstr>Candara</vt:lpstr>
      <vt:lpstr>Lucida Sans Unicode</vt:lpstr>
      <vt:lpstr>StarSymbol</vt:lpstr>
      <vt:lpstr>Symbol</vt:lpstr>
      <vt:lpstr>Tahoma</vt:lpstr>
      <vt:lpstr>Times New Roman</vt:lpstr>
      <vt:lpstr>Wingdings</vt:lpstr>
      <vt:lpstr>Tema de Office</vt:lpstr>
      <vt:lpstr>StaticEnhancedMetafile</vt:lpstr>
      <vt:lpstr>Diapositiva</vt:lpstr>
      <vt:lpstr>Hoja de cálculo</vt:lpstr>
      <vt:lpstr>Insuficiencia en hormona D en Atención Primaria </vt:lpstr>
      <vt:lpstr>Pregunta 1</vt:lpstr>
      <vt:lpstr>Caso Clínico (I): Presentación</vt:lpstr>
      <vt:lpstr>Pregunta 2</vt:lpstr>
      <vt:lpstr>Un poco de historia</vt:lpstr>
      <vt:lpstr>Un poco de historia</vt:lpstr>
      <vt:lpstr>Importancia de la vitamina D</vt:lpstr>
      <vt:lpstr>Pregunta 3</vt:lpstr>
      <vt:lpstr>Vitamina D y PTH</vt:lpstr>
      <vt:lpstr>Presentación de PowerPoint</vt:lpstr>
      <vt:lpstr>Biología molecular de la vitamina D</vt:lpstr>
      <vt:lpstr>Hormona D y absorción intestinal eficiente de calcio</vt:lpstr>
      <vt:lpstr>Hormona D y absorción intestinal eficiente de fosfato</vt:lpstr>
      <vt:lpstr>Remodelado óseo</vt:lpstr>
      <vt:lpstr>Fisiología ósea. Remodelado.</vt:lpstr>
      <vt:lpstr>Influencia de vitamina D en la DMO en función de la ingesta de calcio</vt:lpstr>
      <vt:lpstr>Suplemento vitamina D y DMO. Ausencia de efecto</vt:lpstr>
      <vt:lpstr>Receptores de vitamina D en el músculo humano</vt:lpstr>
      <vt:lpstr>Vitamina D y caídas</vt:lpstr>
      <vt:lpstr>Vitamina D y fracturas: Meta-análisis conjunto</vt:lpstr>
      <vt:lpstr>Pregunta 4</vt:lpstr>
      <vt:lpstr>Sistema hormonal de la Vitamina D</vt:lpstr>
      <vt:lpstr>Presentación de PowerPoint</vt:lpstr>
      <vt:lpstr>Alimentación y vitamina D</vt:lpstr>
      <vt:lpstr>Cerveza  SCHILTZ fortalecida con vitamina D 1932-1936</vt:lpstr>
      <vt:lpstr>25(OH)D en España </vt:lpstr>
      <vt:lpstr>¿Hay que medir concentraciones de vitamina D?</vt:lpstr>
      <vt:lpstr>Utilidad de los mediciones de vitamina D y consejos prácticos</vt:lpstr>
      <vt:lpstr>Identificación de niveles óptimos de vitamina D</vt:lpstr>
      <vt:lpstr>Niveles óptimos para evitar fracturas</vt:lpstr>
      <vt:lpstr>Niveles óptimos para evitar caídas</vt:lpstr>
      <vt:lpstr>Niveles óptimos en múltiples resultados de salud</vt:lpstr>
      <vt:lpstr>Clasificación del estatus de vitamina D</vt:lpstr>
      <vt:lpstr>¿Cuánta vitamina D es necesaria para alcanzar 75 a 100 nmol/l (30-40 ng/ml) en sangre?</vt:lpstr>
      <vt:lpstr>Pregunta 5</vt:lpstr>
      <vt:lpstr>Prevalencia déficit de vitamina D en consulta OP</vt:lpstr>
      <vt:lpstr>Fisiología ósea y edad</vt:lpstr>
      <vt:lpstr>Vitamina D y respuesta a tratamiento</vt:lpstr>
      <vt:lpstr>Niveles de vitamina D y respuesta a BFs</vt:lpstr>
      <vt:lpstr>Pregunta 6</vt:lpstr>
      <vt:lpstr>Recomendaciones de la Endocrine Society Diagnóstico y recomendaciones de ingesta de vitamina D</vt:lpstr>
      <vt:lpstr>Presentación de PowerPoint</vt:lpstr>
      <vt:lpstr>Tratamiento con 25OHvit D (calcidediol)</vt:lpstr>
      <vt:lpstr>Tratamiento con calcifediol</vt:lpstr>
      <vt:lpstr>Caso clínico: evolución</vt:lpstr>
      <vt:lpstr>Conclusiones</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Insuficiencia en vitamina D en Atención Primaria</dc:title>
  <dc:creator>José María</dc:creator>
  <cp:lastModifiedBy>Live Med</cp:lastModifiedBy>
  <cp:revision>88</cp:revision>
  <dcterms:created xsi:type="dcterms:W3CDTF">2017-02-07T00:31:47Z</dcterms:created>
  <dcterms:modified xsi:type="dcterms:W3CDTF">2017-03-14T14:13:26Z</dcterms:modified>
</cp:coreProperties>
</file>