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000B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>
      <p:cViewPr varScale="1">
        <p:scale>
          <a:sx n="66" d="100"/>
          <a:sy n="66" d="100"/>
        </p:scale>
        <p:origin x="90" y="2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o da capa">
    <p:bg>
      <p:bgPr>
        <a:blipFill dpi="0" rotWithShape="1">
          <a:blip r:embed="rId2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14400" y="3789040"/>
            <a:ext cx="10534651" cy="1285884"/>
          </a:xfrm>
          <a:solidFill>
            <a:srgbClr val="FFFFFF">
              <a:alpha val="50196"/>
            </a:srgbClr>
          </a:solidFill>
        </p:spPr>
        <p:txBody>
          <a:bodyPr>
            <a:noAutofit/>
          </a:bodyPr>
          <a:lstStyle>
            <a:lvl1pPr algn="l">
              <a:defRPr sz="4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s-ES" dirty="0" smtClean="0"/>
              <a:t>Clique para modificar o estilo do título do </a:t>
            </a:r>
            <a:r>
              <a:rPr lang="es-ES" dirty="0" err="1" smtClean="0"/>
              <a:t>padrão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895350" y="5146330"/>
            <a:ext cx="10553701" cy="914420"/>
          </a:xfrm>
          <a:solidFill>
            <a:srgbClr val="FFFFFF">
              <a:alpha val="50196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800" b="1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Clique para modificar o estilo de subtítulo do </a:t>
            </a:r>
            <a:r>
              <a:rPr lang="es-ES" dirty="0" err="1" smtClean="0"/>
              <a:t>padrão</a:t>
            </a:r>
            <a:endParaRPr lang="es-ES" dirty="0"/>
          </a:p>
        </p:txBody>
      </p:sp>
      <p:cxnSp>
        <p:nvCxnSpPr>
          <p:cNvPr id="12" name="11 Conector recto"/>
          <p:cNvCxnSpPr/>
          <p:nvPr userDrawn="1"/>
        </p:nvCxnSpPr>
        <p:spPr>
          <a:xfrm rot="5400000">
            <a:off x="298684" y="4417949"/>
            <a:ext cx="1116000" cy="1059"/>
          </a:xfrm>
          <a:prstGeom prst="line">
            <a:avLst/>
          </a:prstGeom>
          <a:ln w="123825" cap="rnd" cmpd="thickThin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 userDrawn="1"/>
        </p:nvCxnSpPr>
        <p:spPr>
          <a:xfrm rot="5400000">
            <a:off x="497780" y="5585923"/>
            <a:ext cx="720000" cy="1059"/>
          </a:xfrm>
          <a:prstGeom prst="line">
            <a:avLst/>
          </a:prstGeom>
          <a:ln w="123825" cap="rnd" cmpd="thickThin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568" y="6132300"/>
            <a:ext cx="2088232" cy="60906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01" y="115200"/>
            <a:ext cx="6401377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28153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 AAP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  <p:graphicFrame>
        <p:nvGraphicFramePr>
          <p:cNvPr id="9" name="4 Tabla"/>
          <p:cNvGraphicFramePr>
            <a:graphicFrameLocks noGrp="1"/>
          </p:cNvGraphicFramePr>
          <p:nvPr userDrawn="1">
            <p:extLst/>
          </p:nvPr>
        </p:nvGraphicFramePr>
        <p:xfrm>
          <a:off x="1775520" y="908720"/>
          <a:ext cx="8724031" cy="4705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760"/>
                <a:gridCol w="4877271"/>
              </a:tblGrid>
              <a:tr h="3657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Classe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Princípio</a:t>
                      </a:r>
                      <a:r>
                        <a:rPr kumimoji="0" lang="es-E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ativo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chemeClr val="tx1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 (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muito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alta)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Propionato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clobetasol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 (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potência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alta)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Prednicarbato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0,25%  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Mometasona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Metilprednisolona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0,1%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Betametasona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Beclometasona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Propionato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fluticasona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III (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potência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intermédia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Clobetasona</a:t>
                      </a: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 0,05%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aceponato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 </a:t>
                      </a: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butirato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T="45721" marB="45721" anchor="b" horzOverflow="overflow">
                    <a:solidFill>
                      <a:srgbClr val="CDD7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Ac </a:t>
                      </a:r>
                      <a:r>
                        <a:rPr kumimoji="0" lang="es-E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fluocinolona</a:t>
                      </a:r>
                      <a:endParaRPr kumimoji="0" lang="es-E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ctr" horzOverflow="overflow">
                    <a:solidFill>
                      <a:srgbClr val="CDD7EB"/>
                    </a:solidFill>
                  </a:tcPr>
                </a:tc>
              </a:tr>
              <a:tr h="36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IV (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potência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  <a:r>
                        <a:rPr kumimoji="0" lang="es-E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baixa</a:t>
                      </a:r>
                      <a:r>
                        <a:rPr kumimoji="0" lang="es-E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)</a:t>
                      </a:r>
                      <a:endParaRPr kumimoji="0" lang="es-E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T="45721" marB="45721" anchor="b" horzOverflow="overflow">
                    <a:solidFill>
                      <a:srgbClr val="E8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Hidrocortisona acetato</a:t>
                      </a:r>
                    </a:p>
                  </a:txBody>
                  <a:tcPr marT="45721" marB="45721" anchor="ctr" horzOverflow="overflow">
                    <a:solidFill>
                      <a:srgbClr val="E8ECF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1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cone e subníve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 baseline="0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0" y="1015675"/>
            <a:ext cx="11582400" cy="4592024"/>
          </a:xfrm>
        </p:spPr>
        <p:txBody>
          <a:bodyPr>
            <a:norm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0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8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614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gunta interati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963084" y="2276872"/>
            <a:ext cx="10363200" cy="3330826"/>
          </a:xfrm>
        </p:spPr>
        <p:txBody>
          <a:bodyPr anchor="t"/>
          <a:lstStyle>
            <a:lvl1pPr marL="457200" indent="-457200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1</a:t>
            </a:r>
          </a:p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2</a:t>
            </a:r>
          </a:p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3</a:t>
            </a:r>
          </a:p>
          <a:p>
            <a:pPr lvl="0"/>
            <a:r>
              <a:rPr lang="es-ES" dirty="0" err="1" smtClean="0"/>
              <a:t>Resposta</a:t>
            </a:r>
            <a:r>
              <a:rPr lang="es-ES" dirty="0" smtClean="0"/>
              <a:t> 4</a:t>
            </a:r>
          </a:p>
        </p:txBody>
      </p:sp>
      <p:sp>
        <p:nvSpPr>
          <p:cNvPr id="13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63084" y="908721"/>
            <a:ext cx="10363200" cy="1035465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Enunciado da </a:t>
            </a:r>
            <a:r>
              <a:rPr lang="es-ES" dirty="0" err="1" smtClean="0"/>
              <a:t>pergunta</a:t>
            </a:r>
            <a:r>
              <a:rPr lang="es-ES" dirty="0" smtClean="0"/>
              <a:t> X</a:t>
            </a:r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1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err="1" smtClean="0"/>
              <a:t>Pergunta</a:t>
            </a:r>
            <a:r>
              <a:rPr lang="es-ES" dirty="0" smtClean="0"/>
              <a:t> X</a:t>
            </a:r>
            <a:endParaRPr lang="es-ES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79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áre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2 Marcador de contenido"/>
          <p:cNvSpPr>
            <a:spLocks noGrp="1"/>
          </p:cNvSpPr>
          <p:nvPr>
            <p:ph idx="10" hasCustomPrompt="1"/>
          </p:nvPr>
        </p:nvSpPr>
        <p:spPr>
          <a:xfrm>
            <a:off x="0" y="1015674"/>
            <a:ext cx="5999989" cy="4645574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2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5" name="2 Marcador de contenido"/>
          <p:cNvSpPr>
            <a:spLocks noGrp="1"/>
          </p:cNvSpPr>
          <p:nvPr>
            <p:ph idx="13" hasCustomPrompt="1"/>
          </p:nvPr>
        </p:nvSpPr>
        <p:spPr>
          <a:xfrm>
            <a:off x="6183808" y="1015674"/>
            <a:ext cx="5384800" cy="4645574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709738" indent="-279400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8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9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56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áreas com cabeçalh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609600" y="908721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7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6192011" y="908722"/>
            <a:ext cx="5386917" cy="906115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8" name="2 Marcador de contenido"/>
          <p:cNvSpPr>
            <a:spLocks noGrp="1"/>
          </p:cNvSpPr>
          <p:nvPr>
            <p:ph idx="11" hasCustomPrompt="1"/>
          </p:nvPr>
        </p:nvSpPr>
        <p:spPr>
          <a:xfrm>
            <a:off x="-43" y="1886844"/>
            <a:ext cx="6000032" cy="3774405"/>
          </a:xfrm>
        </p:spPr>
        <p:txBody>
          <a:bodyPr/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6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21" name="2 Marcador de contenido"/>
          <p:cNvSpPr>
            <a:spLocks noGrp="1"/>
          </p:cNvSpPr>
          <p:nvPr>
            <p:ph idx="14" hasCustomPrompt="1"/>
          </p:nvPr>
        </p:nvSpPr>
        <p:spPr>
          <a:xfrm>
            <a:off x="6192011" y="1886844"/>
            <a:ext cx="5384800" cy="3774405"/>
          </a:xfrm>
        </p:spPr>
        <p:txBody>
          <a:bodyPr/>
          <a:lstStyle>
            <a:lvl1pPr marL="265113" indent="-265113">
              <a:spcBef>
                <a:spcPts val="600"/>
              </a:spcBef>
              <a:buFontTx/>
              <a:buBlip>
                <a:blip r:embed="rId3"/>
              </a:buBlip>
              <a:defRPr sz="2200">
                <a:solidFill>
                  <a:schemeClr val="accent1"/>
                </a:solidFill>
              </a:defRPr>
            </a:lvl1pPr>
            <a:lvl2pPr marL="981075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170973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800">
                <a:solidFill>
                  <a:schemeClr val="accent1"/>
                </a:solidFill>
              </a:defRPr>
            </a:lvl3pPr>
            <a:lvl4pPr marL="2332038" indent="-184150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4pPr>
            <a:lvl5pPr marL="3048000" indent="-173038">
              <a:spcBef>
                <a:spcPts val="600"/>
              </a:spcBef>
              <a:buClr>
                <a:schemeClr val="tx2"/>
              </a:buClr>
              <a:defRPr sz="18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22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23" name="Imagen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1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7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erta sem estrutur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5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7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9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ina 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6" name="9 Imagen" descr="Heartbeat.png"/>
          <p:cNvPicPr>
            <a:picLocks noChangeAspect="1"/>
          </p:cNvPicPr>
          <p:nvPr userDrawn="1"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áreas asimétrica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609600" y="1484784"/>
            <a:ext cx="4085547" cy="69009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6" name="2 Marcador de contenido"/>
          <p:cNvSpPr>
            <a:spLocks noGrp="1"/>
          </p:cNvSpPr>
          <p:nvPr>
            <p:ph idx="11" hasCustomPrompt="1"/>
          </p:nvPr>
        </p:nvSpPr>
        <p:spPr>
          <a:xfrm>
            <a:off x="1" y="2174876"/>
            <a:ext cx="4659993" cy="3486706"/>
          </a:xfrm>
        </p:spPr>
        <p:txBody>
          <a:bodyPr>
            <a:normAutofit/>
          </a:bodyPr>
          <a:lstStyle>
            <a:lvl1pPr marL="715963" indent="-185738">
              <a:spcBef>
                <a:spcPts val="600"/>
              </a:spcBef>
              <a:buFontTx/>
              <a:buBlip>
                <a:blip r:embed="rId3"/>
              </a:buBlip>
              <a:defRPr sz="1800">
                <a:solidFill>
                  <a:schemeClr val="accent1"/>
                </a:solidFill>
              </a:defRPr>
            </a:lvl1pPr>
            <a:lvl2pPr marL="1073150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1600">
                <a:solidFill>
                  <a:schemeClr val="accent1"/>
                </a:solidFill>
              </a:defRPr>
            </a:lvl2pPr>
            <a:lvl3pPr marL="1431925" indent="-173038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400">
                <a:solidFill>
                  <a:schemeClr val="accent1"/>
                </a:solidFill>
              </a:defRPr>
            </a:lvl3pPr>
            <a:lvl4pPr marL="1789113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4pPr>
            <a:lvl5pPr marL="2146300" indent="-173038">
              <a:spcBef>
                <a:spcPts val="600"/>
              </a:spcBef>
              <a:buClr>
                <a:schemeClr val="tx2"/>
              </a:buClr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7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695147" y="274640"/>
            <a:ext cx="6887253" cy="5386608"/>
          </a:xfrm>
        </p:spPr>
        <p:txBody>
          <a:bodyPr/>
          <a:lstStyle>
            <a:lvl1pPr marL="450850" indent="-266700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16681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>
                <a:solidFill>
                  <a:schemeClr val="accent1"/>
                </a:solidFill>
              </a:defRPr>
            </a:lvl2pPr>
            <a:lvl3pPr marL="1881188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>
                <a:solidFill>
                  <a:schemeClr val="accent1"/>
                </a:solidFill>
              </a:defRPr>
            </a:lvl3pPr>
            <a:lvl4pPr marL="2517775" indent="-1730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4pPr>
            <a:lvl5pPr marL="3233738" indent="-185738">
              <a:spcBef>
                <a:spcPts val="600"/>
              </a:spcBef>
              <a:buClr>
                <a:schemeClr val="tx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 hasCustomPrompt="1"/>
          </p:nvPr>
        </p:nvSpPr>
        <p:spPr>
          <a:xfrm>
            <a:off x="609601" y="274639"/>
            <a:ext cx="4050393" cy="1210145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sp>
        <p:nvSpPr>
          <p:cNvPr id="18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35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m e explicaçã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posición de imagen"/>
          <p:cNvSpPr>
            <a:spLocks noGrp="1"/>
          </p:cNvSpPr>
          <p:nvPr>
            <p:ph type="pic" idx="1" hasCustomPrompt="1"/>
          </p:nvPr>
        </p:nvSpPr>
        <p:spPr>
          <a:xfrm>
            <a:off x="3503712" y="908720"/>
            <a:ext cx="5183221" cy="2164572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Clique no </a:t>
            </a:r>
            <a:r>
              <a:rPr lang="es-ES" dirty="0" err="1" smtClean="0"/>
              <a:t>ícone</a:t>
            </a:r>
            <a:r>
              <a:rPr lang="es-ES" dirty="0" smtClean="0"/>
              <a:t> para inserir una </a:t>
            </a:r>
            <a:r>
              <a:rPr lang="es-ES" dirty="0" err="1" smtClean="0"/>
              <a:t>imagem</a:t>
            </a:r>
            <a:endParaRPr lang="es-ES" dirty="0"/>
          </a:p>
        </p:txBody>
      </p:sp>
      <p:sp>
        <p:nvSpPr>
          <p:cNvPr id="14" name="Marcador de texto 5"/>
          <p:cNvSpPr>
            <a:spLocks noGrp="1"/>
          </p:cNvSpPr>
          <p:nvPr>
            <p:ph type="body" sz="quarter" idx="13" hasCustomPrompt="1"/>
          </p:nvPr>
        </p:nvSpPr>
        <p:spPr>
          <a:xfrm>
            <a:off x="-43" y="5661248"/>
            <a:ext cx="11582443" cy="295162"/>
          </a:xfrm>
        </p:spPr>
        <p:txBody>
          <a:bodyPr/>
          <a:lstStyle>
            <a:lvl1pPr marL="0" indent="0" algn="r">
              <a:buNone/>
              <a:defRPr sz="1400" i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s-ES" dirty="0" smtClean="0"/>
              <a:t>Clique para </a:t>
            </a:r>
            <a:r>
              <a:rPr lang="es-ES" dirty="0" err="1" smtClean="0"/>
              <a:t>introduzir</a:t>
            </a:r>
            <a:r>
              <a:rPr lang="es-ES" dirty="0" smtClean="0"/>
              <a:t> </a:t>
            </a:r>
            <a:r>
              <a:rPr lang="es-ES" dirty="0" err="1" smtClean="0"/>
              <a:t>uma</a:t>
            </a:r>
            <a:r>
              <a:rPr lang="es-ES" dirty="0" smtClean="0"/>
              <a:t> </a:t>
            </a:r>
            <a:r>
              <a:rPr lang="es-ES" dirty="0" err="1" smtClean="0"/>
              <a:t>referência</a:t>
            </a:r>
            <a:r>
              <a:rPr lang="es-ES" dirty="0" smtClean="0"/>
              <a:t> bibliográfica</a:t>
            </a:r>
          </a:p>
        </p:txBody>
      </p:sp>
      <p:sp>
        <p:nvSpPr>
          <p:cNvPr id="16" name="2 Marcador de texto"/>
          <p:cNvSpPr>
            <a:spLocks noGrp="1"/>
          </p:cNvSpPr>
          <p:nvPr>
            <p:ph type="body" idx="10" hasCustomPrompt="1"/>
          </p:nvPr>
        </p:nvSpPr>
        <p:spPr>
          <a:xfrm>
            <a:off x="911424" y="3140968"/>
            <a:ext cx="10271787" cy="41705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</p:txBody>
      </p:sp>
      <p:sp>
        <p:nvSpPr>
          <p:cNvPr id="18" name="2 Marcador de contenido"/>
          <p:cNvSpPr>
            <a:spLocks noGrp="1"/>
          </p:cNvSpPr>
          <p:nvPr>
            <p:ph idx="11" hasCustomPrompt="1"/>
          </p:nvPr>
        </p:nvSpPr>
        <p:spPr>
          <a:xfrm>
            <a:off x="0" y="3573016"/>
            <a:ext cx="11183211" cy="2088232"/>
          </a:xfrm>
        </p:spPr>
        <p:txBody>
          <a:bodyPr>
            <a:noAutofit/>
          </a:bodyPr>
          <a:lstStyle>
            <a:lvl1pPr marL="808038" indent="-265113">
              <a:spcBef>
                <a:spcPts val="600"/>
              </a:spcBef>
              <a:buFontTx/>
              <a:buBlip>
                <a:blip r:embed="rId3"/>
              </a:buBlip>
              <a:defRPr sz="2400">
                <a:solidFill>
                  <a:schemeClr val="accent1"/>
                </a:solidFill>
              </a:defRPr>
            </a:lvl1pPr>
            <a:lvl2pPr marL="1524000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000">
                <a:solidFill>
                  <a:schemeClr val="accent1"/>
                </a:solidFill>
              </a:defRPr>
            </a:lvl2pPr>
            <a:lvl3pPr marL="2239963" indent="-265113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1600">
                <a:solidFill>
                  <a:schemeClr val="accent1"/>
                </a:solidFill>
              </a:defRPr>
            </a:lvl3pPr>
            <a:lvl4pPr marL="2874963" indent="-184150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4pPr>
            <a:lvl5pPr marL="3590925" indent="-185738">
              <a:spcBef>
                <a:spcPts val="600"/>
              </a:spcBef>
              <a:buClr>
                <a:schemeClr val="tx2"/>
              </a:buClr>
              <a:defRPr sz="1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s-ES" dirty="0" smtClean="0"/>
              <a:t>Clique para modificar o estilo de texto do </a:t>
            </a:r>
            <a:r>
              <a:rPr lang="es-ES" dirty="0" err="1" smtClean="0"/>
              <a:t>padrão</a:t>
            </a:r>
            <a:endParaRPr lang="es-ES" dirty="0" smtClean="0"/>
          </a:p>
          <a:p>
            <a:pPr lvl="1"/>
            <a:r>
              <a:rPr lang="es-ES" dirty="0" smtClean="0"/>
              <a:t>Segundo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2"/>
            <a:r>
              <a:rPr lang="es-ES" dirty="0" err="1" smtClean="0"/>
              <a:t>Terceiro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3"/>
            <a:r>
              <a:rPr lang="es-ES" dirty="0" err="1" smtClean="0"/>
              <a:t>Quarto</a:t>
            </a:r>
            <a:r>
              <a:rPr lang="es-ES" dirty="0" smtClean="0"/>
              <a:t> </a:t>
            </a:r>
            <a:r>
              <a:rPr lang="es-ES" dirty="0" err="1" smtClean="0"/>
              <a:t>nível</a:t>
            </a:r>
            <a:endParaRPr lang="es-ES" dirty="0" smtClean="0"/>
          </a:p>
          <a:p>
            <a:pPr lvl="4"/>
            <a:r>
              <a:rPr lang="es-ES" dirty="0" smtClean="0"/>
              <a:t>Quinto </a:t>
            </a:r>
            <a:r>
              <a:rPr lang="es-ES" dirty="0" err="1" smtClean="0"/>
              <a:t>nível</a:t>
            </a:r>
            <a:endParaRPr lang="es-ES" dirty="0"/>
          </a:p>
        </p:txBody>
      </p:sp>
      <p:sp>
        <p:nvSpPr>
          <p:cNvPr id="19" name="1 Título"/>
          <p:cNvSpPr>
            <a:spLocks noGrp="1"/>
          </p:cNvSpPr>
          <p:nvPr>
            <p:ph type="title" hasCustomPrompt="1"/>
          </p:nvPr>
        </p:nvSpPr>
        <p:spPr>
          <a:xfrm>
            <a:off x="609600" y="159904"/>
            <a:ext cx="10972800" cy="604800"/>
          </a:xfrm>
          <a:noFill/>
        </p:spPr>
        <p:txBody>
          <a:bodyPr>
            <a:noAutofit/>
          </a:bodyPr>
          <a:lstStyle>
            <a:lvl1pPr algn="ct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s-ES" dirty="0" smtClean="0"/>
              <a:t>Título de </a:t>
            </a:r>
            <a:r>
              <a:rPr lang="es-ES" dirty="0" err="1" smtClean="0"/>
              <a:t>diapositivo</a:t>
            </a:r>
            <a:r>
              <a:rPr lang="es-ES" dirty="0" smtClean="0"/>
              <a:t>: é </a:t>
            </a:r>
            <a:r>
              <a:rPr lang="es-ES" dirty="0" err="1" smtClean="0"/>
              <a:t>obrigatório</a:t>
            </a:r>
            <a:endParaRPr lang="es-ES" dirty="0"/>
          </a:p>
        </p:txBody>
      </p:sp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8800" y="6226568"/>
            <a:ext cx="1765028" cy="514800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0" y="6447600"/>
            <a:ext cx="2972697" cy="291600"/>
          </a:xfrm>
          <a:prstGeom prst="rect">
            <a:avLst/>
          </a:prstGeom>
        </p:spPr>
      </p:pic>
      <p:pic>
        <p:nvPicPr>
          <p:cNvPr id="10" name="9 Imagen" descr="Heartbeat.png"/>
          <p:cNvPicPr>
            <a:picLocks noChangeAspect="1"/>
          </p:cNvPicPr>
          <p:nvPr userDrawn="1"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37971" b="1133"/>
          <a:stretch>
            <a:fillRect/>
          </a:stretch>
        </p:blipFill>
        <p:spPr>
          <a:xfrm>
            <a:off x="12391" y="6119704"/>
            <a:ext cx="3336320" cy="3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70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4764A-3372-4F92-A04B-C6D954743B17}" type="datetimeFigureOut">
              <a:rPr lang="es-ES" smtClean="0"/>
              <a:pPr/>
              <a:t>12/01/2017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86E7-29ED-41AB-9506-B1B1EB43D00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077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Hepatite</a:t>
            </a:r>
            <a:r>
              <a:rPr lang="en-US" dirty="0"/>
              <a:t> </a:t>
            </a:r>
            <a:r>
              <a:rPr lang="en-US" dirty="0" smtClean="0"/>
              <a:t>C: </a:t>
            </a:r>
            <a:r>
              <a:rPr lang="en-US" dirty="0"/>
              <a:t>a </a:t>
            </a:r>
            <a:r>
              <a:rPr lang="en-US" dirty="0" err="1"/>
              <a:t>sinergia</a:t>
            </a:r>
            <a:r>
              <a:rPr lang="en-US" dirty="0"/>
              <a:t> entre as v</a:t>
            </a:r>
            <a:r>
              <a:rPr lang="pt-PT" dirty="0"/>
              <a:t>á</a:t>
            </a:r>
            <a:r>
              <a:rPr lang="en-US" dirty="0" err="1"/>
              <a:t>rias</a:t>
            </a:r>
            <a:r>
              <a:rPr lang="en-US" dirty="0"/>
              <a:t> </a:t>
            </a:r>
            <a:r>
              <a:rPr lang="en-US" dirty="0" err="1"/>
              <a:t>especialidades</a:t>
            </a:r>
            <a:r>
              <a:rPr lang="en-US" dirty="0"/>
              <a:t> m</a:t>
            </a:r>
            <a:r>
              <a:rPr lang="pt-PT" dirty="0"/>
              <a:t>é</a:t>
            </a:r>
            <a:r>
              <a:rPr lang="en-US" dirty="0" err="1"/>
              <a:t>dicas</a:t>
            </a:r>
            <a:r>
              <a:rPr lang="en-US" dirty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/>
              <a:t>Portugal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2600" dirty="0"/>
              <a:t>Dr. Armando Carvalho. Centro </a:t>
            </a:r>
            <a:r>
              <a:rPr lang="es-ES" sz="2600" dirty="0" err="1"/>
              <a:t>Hospitalar</a:t>
            </a:r>
            <a:r>
              <a:rPr lang="es-ES" sz="2600" dirty="0"/>
              <a:t> e </a:t>
            </a:r>
            <a:r>
              <a:rPr lang="es-ES" sz="2600" dirty="0" err="1"/>
              <a:t>Universitário</a:t>
            </a:r>
            <a:r>
              <a:rPr lang="es-ES" sz="2600" dirty="0"/>
              <a:t> de </a:t>
            </a:r>
            <a:r>
              <a:rPr lang="es-ES" sz="2600" dirty="0" err="1"/>
              <a:t>Coimbra</a:t>
            </a:r>
            <a:r>
              <a:rPr lang="es-ES" sz="2600" dirty="0"/>
              <a:t> (CHUC)</a:t>
            </a:r>
            <a:endParaRPr lang="es-E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Classe</a:t>
            </a:r>
            <a:r>
              <a:rPr lang="es-ES" dirty="0" smtClean="0"/>
              <a:t> e </a:t>
            </a:r>
            <a:r>
              <a:rPr lang="es-ES" dirty="0" err="1" smtClean="0"/>
              <a:t>princípio</a:t>
            </a:r>
            <a:r>
              <a:rPr lang="es-ES" dirty="0" smtClean="0"/>
              <a:t> </a:t>
            </a:r>
            <a:r>
              <a:rPr lang="es-ES" dirty="0" err="1" smtClean="0"/>
              <a:t>ativo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5041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Caso </a:t>
            </a:r>
            <a:r>
              <a:rPr lang="es-ES" b="1" dirty="0" smtClean="0"/>
              <a:t>clínico </a:t>
            </a:r>
            <a:r>
              <a:rPr lang="es-ES" b="1" dirty="0"/>
              <a:t>1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endParaRPr lang="es-ES"/>
          </a:p>
        </p:txBody>
      </p:sp>
      <p:sp>
        <p:nvSpPr>
          <p:cNvPr id="6" name="Marcador de Posição de Conteúdo 2"/>
          <p:cNvSpPr txBox="1">
            <a:spLocks/>
          </p:cNvSpPr>
          <p:nvPr/>
        </p:nvSpPr>
        <p:spPr>
          <a:xfrm>
            <a:off x="0" y="1015675"/>
            <a:ext cx="11064552" cy="4592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8038" indent="-265113" algn="l" defTabSz="914400" rtl="0" eaLnBrk="1" latinLnBrk="0" hangingPunct="1">
              <a:spcBef>
                <a:spcPts val="600"/>
              </a:spcBef>
              <a:buFontTx/>
              <a:buBlip>
                <a:blip r:embed="rId2"/>
              </a:buBlip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524000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v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2239963" indent="-265113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SzPct val="100000"/>
              <a:buFont typeface="Wingdings" panose="05000000000000000000" pitchFamily="2" charset="2"/>
              <a:buChar char="ü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2874963" indent="-18415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3590925" indent="-185738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/>
              <a:t>Mulher, 61 anos.</a:t>
            </a:r>
          </a:p>
          <a:p>
            <a:r>
              <a:rPr lang="pt-PT" dirty="0" smtClean="0"/>
              <a:t>Secretária clínica em unidade hospitalar.</a:t>
            </a:r>
          </a:p>
          <a:p>
            <a:r>
              <a:rPr lang="pt-PT" dirty="0" smtClean="0"/>
              <a:t>Antecedentes familiares:  osteoporose (mãe); HTA, IC e dislipidemia (pai).</a:t>
            </a:r>
          </a:p>
          <a:p>
            <a:pPr lvl="1"/>
            <a:r>
              <a:rPr lang="pt-PT" sz="2400" dirty="0" smtClean="0"/>
              <a:t>Antecedentes pessoais: HTA, fumadora (cerca de 46 UMA).</a:t>
            </a:r>
          </a:p>
          <a:p>
            <a:pPr lvl="2"/>
            <a:r>
              <a:rPr lang="pt-PT" sz="2400" dirty="0" smtClean="0"/>
              <a:t>Medicação habitual: Irbesartan 300mg (1+0+0).  </a:t>
            </a:r>
          </a:p>
          <a:p>
            <a:r>
              <a:rPr lang="pt-PT" dirty="0" smtClean="0"/>
              <a:t>História das queixas: desde há cerca de 6 meses, com sensação de </a:t>
            </a:r>
            <a:r>
              <a:rPr lang="pt-PT" dirty="0" smtClean="0">
                <a:solidFill>
                  <a:srgbClr val="C5000B"/>
                </a:solidFill>
              </a:rPr>
              <a:t>dispneia/fadiga</a:t>
            </a:r>
            <a:r>
              <a:rPr lang="pt-PT" dirty="0" smtClean="0"/>
              <a:t> quando tem de caminhar mais depressa e quando sobe planos inclinados (“canso-me quando subo a rampa do hospital”). Desde há vários anos, com </a:t>
            </a:r>
            <a:r>
              <a:rPr lang="pt-PT" dirty="0" smtClean="0">
                <a:solidFill>
                  <a:srgbClr val="C5000B"/>
                </a:solidFill>
              </a:rPr>
              <a:t>tosse não produtiva </a:t>
            </a:r>
            <a:r>
              <a:rPr lang="pt-PT" dirty="0" smtClean="0"/>
              <a:t>(“tosse de fumador”). </a:t>
            </a:r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89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/>
        <p:txBody>
          <a:bodyPr>
            <a:normAutofit/>
          </a:bodyPr>
          <a:lstStyle/>
          <a:p>
            <a:r>
              <a:rPr lang="pt-PT" sz="2400" dirty="0"/>
              <a:t>Mulher, 61 anos.</a:t>
            </a:r>
          </a:p>
          <a:p>
            <a:r>
              <a:rPr lang="pt-PT" sz="2400" dirty="0"/>
              <a:t>Qual o diagnóstico mais provável?</a:t>
            </a:r>
            <a:endParaRPr lang="pt-PT" sz="2400" cap="smal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Pergunta</a:t>
            </a:r>
            <a:r>
              <a:rPr lang="es-ES" b="1" dirty="0" smtClean="0"/>
              <a:t> </a:t>
            </a:r>
            <a:r>
              <a:rPr lang="es-ES" dirty="0"/>
              <a:t>1</a:t>
            </a:r>
            <a:endParaRPr lang="es-ES" b="1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722313" y="2276872"/>
            <a:ext cx="7772400" cy="33308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914400" rtl="0" eaLnBrk="1" latinLnBrk="0" hangingPunct="1">
              <a:spcBef>
                <a:spcPts val="600"/>
              </a:spcBef>
              <a:buClr>
                <a:schemeClr val="tx2"/>
              </a:buClr>
              <a:buFont typeface="+mj-lt"/>
              <a:buAutoNum type="arabicPeriod"/>
              <a:defRPr sz="24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/>
              <a:t>Insuficiência cardíaca.</a:t>
            </a:r>
          </a:p>
          <a:p>
            <a:r>
              <a:rPr lang="pt-PT" dirty="0" smtClean="0"/>
              <a:t>Asma.</a:t>
            </a:r>
          </a:p>
          <a:p>
            <a:r>
              <a:rPr lang="pt-PT" dirty="0" smtClean="0"/>
              <a:t>DPOC.</a:t>
            </a:r>
          </a:p>
          <a:p>
            <a:r>
              <a:rPr lang="pt-PT" dirty="0" smtClean="0"/>
              <a:t>Bronquiectasias.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5468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s-ES" sz="1200" dirty="0"/>
              <a:t>Gravas S (</a:t>
            </a:r>
            <a:r>
              <a:rPr lang="es-ES" sz="1200" dirty="0" err="1"/>
              <a:t>chair</a:t>
            </a:r>
            <a:r>
              <a:rPr lang="es-ES" sz="1200" dirty="0"/>
              <a:t>) EAU </a:t>
            </a:r>
            <a:r>
              <a:rPr lang="es-ES" sz="1200" dirty="0" err="1"/>
              <a:t>Guidelines</a:t>
            </a:r>
            <a:r>
              <a:rPr lang="es-ES" sz="1200" dirty="0"/>
              <a:t> </a:t>
            </a:r>
            <a:r>
              <a:rPr lang="es-ES" sz="1200" dirty="0" err="1"/>
              <a:t>on</a:t>
            </a:r>
            <a:r>
              <a:rPr lang="es-ES" sz="1200" dirty="0"/>
              <a:t> </a:t>
            </a:r>
            <a:r>
              <a:rPr lang="es-ES" sz="1200" dirty="0" err="1"/>
              <a:t>the</a:t>
            </a:r>
            <a:r>
              <a:rPr lang="es-ES" sz="1200" dirty="0"/>
              <a:t> Management of Non- </a:t>
            </a:r>
            <a:r>
              <a:rPr lang="es-ES" sz="1200" dirty="0" err="1"/>
              <a:t>Neurogic</a:t>
            </a:r>
            <a:r>
              <a:rPr lang="es-ES" sz="1200" dirty="0"/>
              <a:t> </a:t>
            </a:r>
            <a:r>
              <a:rPr lang="es-ES" sz="1200" dirty="0" err="1"/>
              <a:t>Male</a:t>
            </a:r>
            <a:r>
              <a:rPr lang="es-ES" sz="1200" dirty="0"/>
              <a:t> LUTS, incl. BPO, actualización 2014.</a:t>
            </a:r>
          </a:p>
          <a:p>
            <a:r>
              <a:rPr lang="es-ES" sz="1200" dirty="0"/>
              <a:t>Branes FJ, et al. PAS: Hiperplasia Prostática Benigna. Madrid: </a:t>
            </a:r>
            <a:r>
              <a:rPr lang="es-ES" sz="1200" dirty="0" err="1"/>
              <a:t>ffOMC</a:t>
            </a:r>
            <a:r>
              <a:rPr lang="es-ES" sz="1200" dirty="0"/>
              <a:t>, 2013</a:t>
            </a:r>
            <a:r>
              <a:rPr lang="es-ES" sz="1200" dirty="0" smtClean="0"/>
              <a:t>.</a:t>
            </a:r>
            <a:endParaRPr lang="es-ES" sz="1200" dirty="0"/>
          </a:p>
        </p:txBody>
      </p:sp>
      <p:sp>
        <p:nvSpPr>
          <p:cNvPr id="9" name="16 Marcador de contenido"/>
          <p:cNvSpPr>
            <a:spLocks noGrp="1"/>
          </p:cNvSpPr>
          <p:nvPr>
            <p:ph idx="10"/>
          </p:nvPr>
        </p:nvSpPr>
        <p:spPr>
          <a:xfrm>
            <a:off x="11832" y="1196752"/>
            <a:ext cx="4499992" cy="4645574"/>
          </a:xfrm>
        </p:spPr>
        <p:txBody>
          <a:bodyPr/>
          <a:lstStyle/>
          <a:p>
            <a:r>
              <a:rPr lang="es-ES" dirty="0" err="1" smtClean="0"/>
              <a:t>Melhorar</a:t>
            </a:r>
            <a:r>
              <a:rPr lang="es-ES" dirty="0" smtClean="0"/>
              <a:t>:</a:t>
            </a:r>
          </a:p>
          <a:p>
            <a:pPr lvl="1"/>
            <a:r>
              <a:rPr lang="es-ES" sz="2400" dirty="0" smtClean="0"/>
              <a:t> </a:t>
            </a:r>
            <a:r>
              <a:rPr lang="es-ES" sz="2400" dirty="0" err="1" smtClean="0">
                <a:solidFill>
                  <a:srgbClr val="004586"/>
                </a:solidFill>
              </a:rPr>
              <a:t>Sintomas</a:t>
            </a:r>
            <a:r>
              <a:rPr lang="es-ES" sz="2400" dirty="0" smtClean="0">
                <a:solidFill>
                  <a:srgbClr val="004586"/>
                </a:solidFill>
              </a:rPr>
              <a:t>.</a:t>
            </a:r>
          </a:p>
          <a:p>
            <a:pPr lvl="1"/>
            <a:r>
              <a:rPr lang="pt-PT" sz="2400" dirty="0" smtClean="0">
                <a:solidFill>
                  <a:srgbClr val="004586"/>
                </a:solidFill>
              </a:rPr>
              <a:t>Tolerância ao exercício físico.</a:t>
            </a:r>
          </a:p>
          <a:p>
            <a:pPr lvl="1"/>
            <a:r>
              <a:rPr lang="pt-PT" sz="2400" dirty="0" smtClean="0">
                <a:solidFill>
                  <a:srgbClr val="004586"/>
                </a:solidFill>
              </a:rPr>
              <a:t> Qualidade de vida.</a:t>
            </a:r>
            <a:endParaRPr lang="en-US" sz="2400" dirty="0" smtClean="0">
              <a:solidFill>
                <a:srgbClr val="004586"/>
              </a:solidFill>
            </a:endParaRPr>
          </a:p>
          <a:p>
            <a:pPr lvl="1"/>
            <a:endParaRPr lang="es-ES" dirty="0" smtClean="0"/>
          </a:p>
          <a:p>
            <a:pPr marL="1258887" lvl="1" indent="0">
              <a:buNone/>
            </a:pPr>
            <a:endParaRPr lang="es-ES" dirty="0"/>
          </a:p>
        </p:txBody>
      </p:sp>
      <p:sp>
        <p:nvSpPr>
          <p:cNvPr id="10" name="17 Marcador de contenido"/>
          <p:cNvSpPr>
            <a:spLocks noGrp="1"/>
          </p:cNvSpPr>
          <p:nvPr>
            <p:ph idx="13"/>
          </p:nvPr>
        </p:nvSpPr>
        <p:spPr>
          <a:xfrm>
            <a:off x="5729808" y="1124744"/>
            <a:ext cx="4038600" cy="4645574"/>
          </a:xfrm>
        </p:spPr>
        <p:txBody>
          <a:bodyPr/>
          <a:lstStyle/>
          <a:p>
            <a:r>
              <a:rPr lang="es-ES" dirty="0" err="1" smtClean="0">
                <a:solidFill>
                  <a:srgbClr val="004586"/>
                </a:solidFill>
              </a:rPr>
              <a:t>Reduzir</a:t>
            </a:r>
            <a:r>
              <a:rPr lang="es-ES" dirty="0" smtClean="0">
                <a:solidFill>
                  <a:srgbClr val="004586"/>
                </a:solidFill>
              </a:rPr>
              <a:t>/prevenir:</a:t>
            </a:r>
          </a:p>
          <a:p>
            <a:pPr lvl="1"/>
            <a:r>
              <a:rPr lang="es-ES" sz="2400" dirty="0" smtClean="0">
                <a:solidFill>
                  <a:srgbClr val="004586"/>
                </a:solidFill>
              </a:rPr>
              <a:t> </a:t>
            </a:r>
            <a:r>
              <a:rPr lang="pt-PT" sz="2400" dirty="0" smtClean="0">
                <a:solidFill>
                  <a:srgbClr val="004586"/>
                </a:solidFill>
              </a:rPr>
              <a:t>Progressão da doença.</a:t>
            </a:r>
            <a:endParaRPr lang="en-US" sz="2400" dirty="0" smtClean="0">
              <a:solidFill>
                <a:srgbClr val="004586"/>
              </a:solidFill>
            </a:endParaRPr>
          </a:p>
          <a:p>
            <a:pPr lvl="1"/>
            <a:r>
              <a:rPr lang="es-ES" sz="2400" dirty="0" smtClean="0">
                <a:solidFill>
                  <a:srgbClr val="004586"/>
                </a:solidFill>
              </a:rPr>
              <a:t> </a:t>
            </a:r>
            <a:r>
              <a:rPr lang="pt-PT" sz="2400" dirty="0" smtClean="0">
                <a:solidFill>
                  <a:srgbClr val="004586"/>
                </a:solidFill>
              </a:rPr>
              <a:t>Exacerbações.</a:t>
            </a:r>
          </a:p>
          <a:p>
            <a:pPr lvl="1"/>
            <a:r>
              <a:rPr lang="pt-PT" sz="2400" dirty="0" smtClean="0">
                <a:solidFill>
                  <a:srgbClr val="004586"/>
                </a:solidFill>
              </a:rPr>
              <a:t> Mortalidade.</a:t>
            </a:r>
            <a:endParaRPr lang="en-US" sz="2400" dirty="0" smtClean="0">
              <a:solidFill>
                <a:srgbClr val="004586"/>
              </a:solidFill>
            </a:endParaRPr>
          </a:p>
          <a:p>
            <a:pPr lvl="1"/>
            <a:endParaRPr lang="en-US" dirty="0" smtClean="0">
              <a:solidFill>
                <a:srgbClr val="1F497D">
                  <a:lumMod val="75000"/>
                </a:srgbClr>
              </a:solidFill>
            </a:endParaRPr>
          </a:p>
          <a:p>
            <a:pPr lvl="1"/>
            <a:endParaRPr lang="es-ES" dirty="0"/>
          </a:p>
        </p:txBody>
      </p:sp>
      <p:sp>
        <p:nvSpPr>
          <p:cNvPr id="13" name="Título 6"/>
          <p:cNvSpPr>
            <a:spLocks noGrp="1"/>
          </p:cNvSpPr>
          <p:nvPr>
            <p:ph type="title"/>
          </p:nvPr>
        </p:nvSpPr>
        <p:spPr>
          <a:xfrm>
            <a:off x="609600" y="159904"/>
            <a:ext cx="10972800" cy="604800"/>
          </a:xfrm>
        </p:spPr>
        <p:txBody>
          <a:bodyPr/>
          <a:lstStyle/>
          <a:p>
            <a:r>
              <a:rPr lang="es-ES" b="1" dirty="0" err="1" smtClean="0"/>
              <a:t>Tratamento</a:t>
            </a:r>
            <a:r>
              <a:rPr lang="es-ES" b="1" dirty="0" smtClean="0"/>
              <a:t> </a:t>
            </a:r>
            <a:r>
              <a:rPr lang="es-ES" b="1" dirty="0"/>
              <a:t>rehabilitador</a:t>
            </a:r>
          </a:p>
        </p:txBody>
      </p:sp>
    </p:spTree>
    <p:extLst>
      <p:ext uri="{BB962C8B-B14F-4D97-AF65-F5344CB8AC3E}">
        <p14:creationId xmlns:p14="http://schemas.microsoft.com/office/powerpoint/2010/main" val="575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>
          <a:xfrm>
            <a:off x="191344" y="908721"/>
            <a:ext cx="5386917" cy="906115"/>
          </a:xfrm>
        </p:spPr>
        <p:txBody>
          <a:bodyPr/>
          <a:lstStyle/>
          <a:p>
            <a:r>
              <a:rPr lang="es-ES" dirty="0" smtClean="0"/>
              <a:t>Do IFN…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0"/>
          </p:nvPr>
        </p:nvSpPr>
        <p:spPr>
          <a:xfrm>
            <a:off x="5663952" y="938709"/>
            <a:ext cx="5386917" cy="906115"/>
          </a:xfrm>
        </p:spPr>
        <p:txBody>
          <a:bodyPr/>
          <a:lstStyle/>
          <a:p>
            <a:r>
              <a:rPr lang="es-ES" dirty="0" smtClean="0"/>
              <a:t>… para os DAAS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 smtClean="0"/>
              <a:t>Tratamento</a:t>
            </a:r>
            <a:r>
              <a:rPr lang="es-ES" b="1" dirty="0" smtClean="0"/>
              <a:t> </a:t>
            </a:r>
            <a:r>
              <a:rPr lang="es-ES" b="1" dirty="0"/>
              <a:t>rehabilitador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GB" sz="2400" dirty="0" err="1"/>
              <a:t>Injecç</a:t>
            </a:r>
            <a:r>
              <a:rPr lang="pt-PT" sz="2400" dirty="0"/>
              <a:t>ões semanais + RBV.</a:t>
            </a:r>
            <a:endParaRPr lang="en-GB" sz="2400" dirty="0"/>
          </a:p>
          <a:p>
            <a:r>
              <a:rPr lang="en-GB" sz="2400" dirty="0"/>
              <a:t>24–48 </a:t>
            </a:r>
            <a:r>
              <a:rPr lang="en-GB" sz="2400" dirty="0" err="1"/>
              <a:t>semanas</a:t>
            </a:r>
            <a:r>
              <a:rPr lang="en-GB" sz="2400" dirty="0"/>
              <a:t> de </a:t>
            </a:r>
            <a:r>
              <a:rPr lang="en-GB" sz="2400" dirty="0" err="1"/>
              <a:t>tratamento</a:t>
            </a:r>
            <a:r>
              <a:rPr lang="en-GB" sz="2400" dirty="0"/>
              <a:t>.</a:t>
            </a:r>
          </a:p>
          <a:p>
            <a:r>
              <a:rPr lang="en-GB" sz="2400" dirty="0"/>
              <a:t>RVM </a:t>
            </a:r>
            <a:r>
              <a:rPr lang="en-GB" sz="2400" dirty="0" err="1"/>
              <a:t>em</a:t>
            </a:r>
            <a:r>
              <a:rPr lang="en-GB" sz="2400" dirty="0"/>
              <a:t> </a:t>
            </a:r>
            <a:r>
              <a:rPr lang="en-GB" sz="2400" dirty="0" err="1"/>
              <a:t>cerca</a:t>
            </a:r>
            <a:r>
              <a:rPr lang="en-GB" sz="2400" dirty="0"/>
              <a:t> de 50%.</a:t>
            </a:r>
          </a:p>
          <a:p>
            <a:r>
              <a:rPr lang="en-GB" sz="2400" dirty="0"/>
              <a:t>M</a:t>
            </a:r>
            <a:r>
              <a:rPr lang="pt-PT" sz="2400" dirty="0"/>
              <a:t>á tolerância.</a:t>
            </a:r>
            <a:endParaRPr lang="en-GB" sz="2400" dirty="0"/>
          </a:p>
          <a:p>
            <a:pPr marL="542925" indent="0">
              <a:buNone/>
            </a:pPr>
            <a:endParaRPr lang="es-ES" dirty="0"/>
          </a:p>
        </p:txBody>
      </p:sp>
      <p:sp>
        <p:nvSpPr>
          <p:cNvPr id="8" name="Marcador de contenido 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>
              <a:spcBef>
                <a:spcPts val="1776"/>
              </a:spcBef>
            </a:pPr>
            <a:r>
              <a:rPr lang="en-GB" sz="2400" dirty="0"/>
              <a:t>Um </a:t>
            </a:r>
            <a:r>
              <a:rPr lang="en-GB" sz="2400" dirty="0" err="1" smtClean="0"/>
              <a:t>comprimido</a:t>
            </a:r>
            <a:r>
              <a:rPr lang="en-GB" sz="2400" dirty="0" smtClean="0"/>
              <a:t> </a:t>
            </a:r>
            <a:r>
              <a:rPr lang="en-GB" sz="2400" dirty="0" err="1"/>
              <a:t>por</a:t>
            </a:r>
            <a:r>
              <a:rPr lang="en-GB" sz="2400" dirty="0"/>
              <a:t> dia</a:t>
            </a:r>
            <a:r>
              <a:rPr lang="en-GB" sz="2400" dirty="0" smtClean="0"/>
              <a:t>.</a:t>
            </a:r>
          </a:p>
          <a:p>
            <a:pPr>
              <a:spcBef>
                <a:spcPts val="1776"/>
              </a:spcBef>
            </a:pPr>
            <a:r>
              <a:rPr lang="en-GB" sz="2400" dirty="0"/>
              <a:t>8–24 </a:t>
            </a:r>
            <a:r>
              <a:rPr lang="en-GB" sz="2400" dirty="0" err="1"/>
              <a:t>semanas</a:t>
            </a:r>
            <a:r>
              <a:rPr lang="en-GB" sz="2400" dirty="0"/>
              <a:t> de </a:t>
            </a:r>
            <a:r>
              <a:rPr lang="en-GB" sz="2400" dirty="0" err="1"/>
              <a:t>tratamento</a:t>
            </a:r>
            <a:r>
              <a:rPr lang="en-GB" sz="2400" dirty="0"/>
              <a:t>.</a:t>
            </a:r>
          </a:p>
          <a:p>
            <a:pPr>
              <a:spcBef>
                <a:spcPts val="1776"/>
              </a:spcBef>
            </a:pPr>
            <a:r>
              <a:rPr lang="en-GB" sz="2400" dirty="0"/>
              <a:t>RVM </a:t>
            </a:r>
            <a:r>
              <a:rPr lang="en-GB" sz="2400" dirty="0" err="1"/>
              <a:t>em</a:t>
            </a:r>
            <a:r>
              <a:rPr lang="en-GB" sz="2400" dirty="0"/>
              <a:t> </a:t>
            </a:r>
            <a:r>
              <a:rPr lang="en-GB" sz="2400" dirty="0" err="1"/>
              <a:t>mais</a:t>
            </a:r>
            <a:r>
              <a:rPr lang="en-GB" sz="2400" dirty="0"/>
              <a:t> de 90% .</a:t>
            </a:r>
          </a:p>
          <a:p>
            <a:pPr>
              <a:spcBef>
                <a:spcPts val="1776"/>
              </a:spcBef>
            </a:pPr>
            <a:r>
              <a:rPr lang="en-GB" sz="2400" dirty="0" err="1"/>
              <a:t>Muito</a:t>
            </a:r>
            <a:r>
              <a:rPr lang="en-GB" sz="2400" dirty="0"/>
              <a:t> boa </a:t>
            </a:r>
            <a:r>
              <a:rPr lang="en-GB" sz="2400" dirty="0" err="1"/>
              <a:t>toler</a:t>
            </a:r>
            <a:r>
              <a:rPr lang="pt-PT" sz="2400" dirty="0"/>
              <a:t>ância.</a:t>
            </a:r>
            <a:endParaRPr lang="en-GB" sz="2400" dirty="0"/>
          </a:p>
          <a:p>
            <a:pPr marL="0" indent="0">
              <a:spcBef>
                <a:spcPts val="1776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84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Genotipos do VHC em Portugal</a:t>
            </a:r>
            <a:endParaRPr lang="es-ES" b="1" dirty="0"/>
          </a:p>
        </p:txBody>
      </p:sp>
      <p:sp>
        <p:nvSpPr>
          <p:cNvPr id="5" name="Rectangle 1"/>
          <p:cNvSpPr/>
          <p:nvPr/>
        </p:nvSpPr>
        <p:spPr>
          <a:xfrm>
            <a:off x="7154429" y="1209105"/>
            <a:ext cx="116249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4586"/>
                </a:solidFill>
              </a:rPr>
              <a:t>N=1380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2207568" y="1124744"/>
            <a:ext cx="7560840" cy="4320480"/>
            <a:chOff x="773832" y="1340768"/>
            <a:chExt cx="7614592" cy="4752528"/>
          </a:xfrm>
        </p:grpSpPr>
        <p:grpSp>
          <p:nvGrpSpPr>
            <p:cNvPr id="8" name="Grupo 12"/>
            <p:cNvGrpSpPr/>
            <p:nvPr/>
          </p:nvGrpSpPr>
          <p:grpSpPr>
            <a:xfrm>
              <a:off x="773832" y="1340768"/>
              <a:ext cx="7614592" cy="4752528"/>
              <a:chOff x="1016000" y="1528192"/>
              <a:chExt cx="7023100" cy="4368800"/>
            </a:xfrm>
          </p:grpSpPr>
          <p:pic>
            <p:nvPicPr>
              <p:cNvPr id="10" name="Picture 4"/>
              <p:cNvPicPr>
                <a:picLocks noChangeAspect="1"/>
              </p:cNvPicPr>
              <p:nvPr/>
            </p:nvPicPr>
            <p:blipFill rotWithShape="1">
              <a:blip r:embed="rId2" cstate="print"/>
              <a:srcRect l="2019" t="3985" r="1825" b="3114"/>
              <a:stretch/>
            </p:blipFill>
            <p:spPr>
              <a:xfrm>
                <a:off x="1016000" y="1528192"/>
                <a:ext cx="7023100" cy="4368800"/>
              </a:xfrm>
              <a:prstGeom prst="rect">
                <a:avLst/>
              </a:prstGeom>
            </p:spPr>
          </p:pic>
          <p:sp>
            <p:nvSpPr>
              <p:cNvPr id="11" name="Rectângulo 2"/>
              <p:cNvSpPr/>
              <p:nvPr/>
            </p:nvSpPr>
            <p:spPr>
              <a:xfrm>
                <a:off x="2627784" y="4221088"/>
                <a:ext cx="360040" cy="720080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Rectângulo 9"/>
              <p:cNvSpPr/>
              <p:nvPr/>
            </p:nvSpPr>
            <p:spPr>
              <a:xfrm>
                <a:off x="4644008" y="3879140"/>
                <a:ext cx="360040" cy="1062027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Rectângulo 10"/>
              <p:cNvSpPr/>
              <p:nvPr/>
            </p:nvSpPr>
            <p:spPr>
              <a:xfrm>
                <a:off x="6660232" y="4149081"/>
                <a:ext cx="360040" cy="792088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Rectângulo 11"/>
              <p:cNvSpPr/>
              <p:nvPr/>
            </p:nvSpPr>
            <p:spPr>
              <a:xfrm>
                <a:off x="4067944" y="1794821"/>
                <a:ext cx="216024" cy="212084"/>
              </a:xfrm>
              <a:prstGeom prst="rect">
                <a:avLst/>
              </a:prstGeom>
              <a:solidFill>
                <a:schemeClr val="accent2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" name="Rectangle 1"/>
            <p:cNvSpPr/>
            <p:nvPr/>
          </p:nvSpPr>
          <p:spPr>
            <a:xfrm>
              <a:off x="7145656" y="1433565"/>
              <a:ext cx="1170760" cy="5078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004586"/>
                  </a:solidFill>
                </a:rPr>
                <a:t>N=1380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565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764704"/>
            <a:ext cx="611505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114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1"/>
          </p:nvPr>
        </p:nvSpPr>
        <p:spPr>
          <a:xfrm>
            <a:off x="1" y="2174876"/>
            <a:ext cx="5087887" cy="3486706"/>
          </a:xfrm>
        </p:spPr>
        <p:txBody>
          <a:bodyPr>
            <a:normAutofit/>
          </a:bodyPr>
          <a:lstStyle/>
          <a:p>
            <a:r>
              <a:rPr lang="en-GB" sz="2400" b="1" dirty="0" err="1"/>
              <a:t>Educaç</a:t>
            </a:r>
            <a:r>
              <a:rPr lang="pt-PT" sz="2400" b="1" dirty="0"/>
              <a:t>ão </a:t>
            </a:r>
            <a:r>
              <a:rPr lang="es-ES" sz="2400" dirty="0" smtClean="0"/>
              <a:t>:</a:t>
            </a:r>
            <a:endParaRPr lang="es-ES" sz="2400" dirty="0"/>
          </a:p>
          <a:p>
            <a:pPr lvl="1"/>
            <a:r>
              <a:rPr lang="en-GB" sz="2400" dirty="0" err="1"/>
              <a:t>Conhecimento</a:t>
            </a:r>
            <a:r>
              <a:rPr lang="en-GB" sz="2400" dirty="0"/>
              <a:t> da </a:t>
            </a:r>
            <a:r>
              <a:rPr lang="en-GB" sz="2400" dirty="0" err="1"/>
              <a:t>hepatite</a:t>
            </a:r>
            <a:r>
              <a:rPr lang="en-GB" sz="2400" dirty="0"/>
              <a:t> C.</a:t>
            </a:r>
          </a:p>
          <a:p>
            <a:pPr lvl="1"/>
            <a:r>
              <a:rPr lang="en-GB" sz="2400" dirty="0" err="1"/>
              <a:t>Prevenir</a:t>
            </a:r>
            <a:r>
              <a:rPr lang="en-GB" sz="2400" dirty="0"/>
              <a:t> a </a:t>
            </a:r>
            <a:r>
              <a:rPr lang="en-GB" sz="2400" dirty="0" err="1"/>
              <a:t>transmiss</a:t>
            </a:r>
            <a:r>
              <a:rPr lang="pt-PT" sz="2400" dirty="0"/>
              <a:t>ão a </a:t>
            </a:r>
            <a:r>
              <a:rPr lang="en-GB" sz="2400" dirty="0"/>
              <a:t>outros.</a:t>
            </a:r>
          </a:p>
          <a:p>
            <a:pPr lvl="1"/>
            <a:r>
              <a:rPr lang="en-GB" sz="2400" dirty="0" err="1"/>
              <a:t>Injeç</a:t>
            </a:r>
            <a:r>
              <a:rPr lang="pt-PT" sz="2400" dirty="0"/>
              <a:t>ões seguras.</a:t>
            </a:r>
          </a:p>
          <a:p>
            <a:pPr lvl="1"/>
            <a:r>
              <a:rPr lang="en-GB" sz="2400" dirty="0" err="1"/>
              <a:t>Reduç</a:t>
            </a:r>
            <a:r>
              <a:rPr lang="pt-PT" sz="2400" dirty="0"/>
              <a:t>ão do risco </a:t>
            </a:r>
            <a:r>
              <a:rPr lang="en-GB" sz="2400" dirty="0"/>
              <a:t>sexual.</a:t>
            </a:r>
          </a:p>
          <a:p>
            <a:r>
              <a:rPr lang="en-GB" sz="2400" b="1" dirty="0" err="1"/>
              <a:t>Reduç</a:t>
            </a:r>
            <a:r>
              <a:rPr lang="pt-PT" sz="2400" b="1" dirty="0"/>
              <a:t>ão do </a:t>
            </a:r>
            <a:r>
              <a:rPr lang="pt-PT" sz="2400" b="1" dirty="0" smtClean="0"/>
              <a:t>risco.</a:t>
            </a:r>
            <a:endParaRPr lang="en-GB" sz="2400" b="1" dirty="0"/>
          </a:p>
          <a:p>
            <a:endParaRPr lang="es-ES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err="1"/>
              <a:t>Estrat</a:t>
            </a:r>
            <a:r>
              <a:rPr lang="pt-PT" sz="3200" dirty="0"/>
              <a:t>é</a:t>
            </a:r>
            <a:r>
              <a:rPr lang="en-GB" sz="3200" dirty="0" err="1"/>
              <a:t>gias</a:t>
            </a:r>
            <a:r>
              <a:rPr lang="en-GB" sz="3200" dirty="0"/>
              <a:t> para </a:t>
            </a:r>
            <a:r>
              <a:rPr lang="en-GB" sz="3200" dirty="0" err="1"/>
              <a:t>minimizar</a:t>
            </a:r>
            <a:r>
              <a:rPr lang="en-GB" sz="3200" dirty="0"/>
              <a:t> a </a:t>
            </a:r>
            <a:r>
              <a:rPr lang="en-GB" sz="3200" dirty="0" err="1"/>
              <a:t>transmiss</a:t>
            </a:r>
            <a:r>
              <a:rPr lang="pt-PT" sz="3200" dirty="0"/>
              <a:t>ão do VHC</a:t>
            </a:r>
            <a:endParaRPr lang="es-ES" sz="3200" b="1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 dirty="0"/>
          </a:p>
        </p:txBody>
      </p:sp>
      <p:grpSp>
        <p:nvGrpSpPr>
          <p:cNvPr id="8" name="Group 10"/>
          <p:cNvGrpSpPr/>
          <p:nvPr/>
        </p:nvGrpSpPr>
        <p:grpSpPr>
          <a:xfrm>
            <a:off x="9563723" y="1664576"/>
            <a:ext cx="1212797" cy="2772036"/>
            <a:chOff x="5566741" y="2204864"/>
            <a:chExt cx="1212797" cy="2772036"/>
          </a:xfrm>
        </p:grpSpPr>
        <p:pic>
          <p:nvPicPr>
            <p:cNvPr id="9" name="Picture 2" descr="C:\Users\lisat\AppData\Local\Microsoft\Windows\Temporary Internet Files\Content.IE5\3714AH16\man-in-black-silhouette[1]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295" r="28987"/>
            <a:stretch/>
          </p:blipFill>
          <p:spPr bwMode="auto">
            <a:xfrm>
              <a:off x="5566741" y="2204864"/>
              <a:ext cx="1145624" cy="2772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16"/>
            <p:cNvSpPr txBox="1"/>
            <p:nvPr/>
          </p:nvSpPr>
          <p:spPr>
            <a:xfrm>
              <a:off x="5764604" y="2963940"/>
              <a:ext cx="10149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prstClr val="white"/>
                  </a:solidFill>
                  <a:latin typeface="Arial" panose="020B0604020202020204" pitchFamily="34" charset="0"/>
                </a:rPr>
                <a:t>HCV-</a:t>
              </a:r>
              <a:endParaRPr lang="en-GB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7"/>
          <p:cNvGrpSpPr/>
          <p:nvPr/>
        </p:nvGrpSpPr>
        <p:grpSpPr>
          <a:xfrm>
            <a:off x="5824236" y="1754950"/>
            <a:ext cx="1433015" cy="2772036"/>
            <a:chOff x="5488596" y="2204864"/>
            <a:chExt cx="1433015" cy="2772036"/>
          </a:xfrm>
        </p:grpSpPr>
        <p:pic>
          <p:nvPicPr>
            <p:cNvPr id="12" name="Picture 2" descr="C:\Users\lisat\AppData\Local\Microsoft\Windows\Temporary Internet Files\Content.IE5\3714AH16\man-in-black-silhouette[1]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904" r="19907"/>
            <a:stretch/>
          </p:blipFill>
          <p:spPr bwMode="auto">
            <a:xfrm>
              <a:off x="5488596" y="2204864"/>
              <a:ext cx="1433015" cy="2772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9"/>
            <p:cNvSpPr txBox="1"/>
            <p:nvPr/>
          </p:nvSpPr>
          <p:spPr>
            <a:xfrm>
              <a:off x="5764604" y="2963940"/>
              <a:ext cx="10149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prstClr val="white"/>
                  </a:solidFill>
                  <a:latin typeface="Arial" panose="020B0604020202020204" pitchFamily="34" charset="0"/>
                </a:rPr>
                <a:t>HCV-</a:t>
              </a:r>
              <a:endParaRPr lang="en-GB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20"/>
          <p:cNvGrpSpPr/>
          <p:nvPr/>
        </p:nvGrpSpPr>
        <p:grpSpPr>
          <a:xfrm>
            <a:off x="7762218" y="1340768"/>
            <a:ext cx="1310185" cy="2772036"/>
            <a:chOff x="5511316" y="2204864"/>
            <a:chExt cx="1310185" cy="2772036"/>
          </a:xfrm>
        </p:grpSpPr>
        <p:pic>
          <p:nvPicPr>
            <p:cNvPr id="15" name="Picture 2" descr="C:\Users\lisat\AppData\Local\Microsoft\Windows\Temporary Internet Files\Content.IE5\3714AH16\man-in-black-silhouette[1]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90" r="24251"/>
            <a:stretch/>
          </p:blipFill>
          <p:spPr bwMode="auto">
            <a:xfrm>
              <a:off x="5511316" y="2204864"/>
              <a:ext cx="1310185" cy="27720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22"/>
            <p:cNvSpPr txBox="1"/>
            <p:nvPr/>
          </p:nvSpPr>
          <p:spPr>
            <a:xfrm>
              <a:off x="5764604" y="2963940"/>
              <a:ext cx="10149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prstClr val="white"/>
                  </a:solidFill>
                  <a:latin typeface="Arial" panose="020B0604020202020204" pitchFamily="34" charset="0"/>
                </a:rPr>
                <a:t>HCV+</a:t>
              </a:r>
              <a:endParaRPr lang="en-GB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17" name="Curved Up Arrow 24"/>
          <p:cNvSpPr/>
          <p:nvPr/>
        </p:nvSpPr>
        <p:spPr>
          <a:xfrm>
            <a:off x="8375546" y="4349794"/>
            <a:ext cx="199363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25"/>
          <p:cNvSpPr txBox="1"/>
          <p:nvPr/>
        </p:nvSpPr>
        <p:spPr>
          <a:xfrm>
            <a:off x="6203784" y="5013176"/>
            <a:ext cx="2226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4586"/>
                </a:solidFill>
              </a:rPr>
              <a:t>Parar</a:t>
            </a:r>
            <a:r>
              <a:rPr lang="en-GB" sz="2000" dirty="0" smtClean="0">
                <a:solidFill>
                  <a:srgbClr val="004586"/>
                </a:solidFill>
              </a:rPr>
              <a:t> a </a:t>
            </a:r>
            <a:r>
              <a:rPr lang="en-GB" sz="2000" dirty="0" err="1" smtClean="0">
                <a:solidFill>
                  <a:srgbClr val="004586"/>
                </a:solidFill>
              </a:rPr>
              <a:t>transmiss</a:t>
            </a:r>
            <a:r>
              <a:rPr lang="pt-PT" sz="2000" dirty="0" err="1" smtClean="0">
                <a:solidFill>
                  <a:srgbClr val="004586"/>
                </a:solidFill>
              </a:rPr>
              <a:t>ão</a:t>
            </a:r>
            <a:endParaRPr lang="en-GB" sz="2000" dirty="0">
              <a:solidFill>
                <a:srgbClr val="004586"/>
              </a:solidFill>
            </a:endParaRPr>
          </a:p>
        </p:txBody>
      </p:sp>
      <p:sp>
        <p:nvSpPr>
          <p:cNvPr id="19" name="TextBox 26"/>
          <p:cNvSpPr txBox="1"/>
          <p:nvPr/>
        </p:nvSpPr>
        <p:spPr>
          <a:xfrm>
            <a:off x="8436032" y="5013176"/>
            <a:ext cx="23457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4586"/>
                </a:solidFill>
              </a:rPr>
              <a:t>Prevenir</a:t>
            </a:r>
            <a:r>
              <a:rPr lang="en-GB" sz="2000" dirty="0" smtClean="0">
                <a:solidFill>
                  <a:srgbClr val="004586"/>
                </a:solidFill>
              </a:rPr>
              <a:t> a re-</a:t>
            </a:r>
            <a:r>
              <a:rPr lang="en-GB" sz="2000" dirty="0" err="1" smtClean="0">
                <a:solidFill>
                  <a:srgbClr val="004586"/>
                </a:solidFill>
              </a:rPr>
              <a:t>infeç</a:t>
            </a:r>
            <a:r>
              <a:rPr lang="pt-PT" sz="2000" dirty="0" err="1" smtClean="0">
                <a:solidFill>
                  <a:srgbClr val="004586"/>
                </a:solidFill>
              </a:rPr>
              <a:t>ão</a:t>
            </a:r>
            <a:endParaRPr lang="en-GB" sz="2000" dirty="0">
              <a:solidFill>
                <a:srgbClr val="004586"/>
              </a:solidFill>
            </a:endParaRPr>
          </a:p>
        </p:txBody>
      </p:sp>
      <p:sp>
        <p:nvSpPr>
          <p:cNvPr id="20" name="TextBox 27"/>
          <p:cNvSpPr txBox="1"/>
          <p:nvPr/>
        </p:nvSpPr>
        <p:spPr>
          <a:xfrm>
            <a:off x="7182942" y="3933056"/>
            <a:ext cx="25769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4586"/>
                </a:solidFill>
              </a:rPr>
              <a:t>Estrat</a:t>
            </a:r>
            <a:r>
              <a:rPr lang="pt-PT" sz="2000" dirty="0" err="1" smtClean="0">
                <a:solidFill>
                  <a:srgbClr val="004586"/>
                </a:solidFill>
              </a:rPr>
              <a:t>égias</a:t>
            </a:r>
            <a:r>
              <a:rPr lang="pt-PT" sz="2000" dirty="0" smtClean="0">
                <a:solidFill>
                  <a:srgbClr val="004586"/>
                </a:solidFill>
              </a:rPr>
              <a:t> preventivas</a:t>
            </a:r>
            <a:endParaRPr lang="en-GB" sz="2000" dirty="0">
              <a:solidFill>
                <a:srgbClr val="004586"/>
              </a:solidFill>
            </a:endParaRPr>
          </a:p>
        </p:txBody>
      </p:sp>
      <p:sp>
        <p:nvSpPr>
          <p:cNvPr id="21" name="Curved Up Arrow 28"/>
          <p:cNvSpPr/>
          <p:nvPr/>
        </p:nvSpPr>
        <p:spPr>
          <a:xfrm flipH="1">
            <a:off x="6408742" y="4349794"/>
            <a:ext cx="1993636" cy="576064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05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0" grpId="0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s-ES"/>
          </a:p>
        </p:txBody>
      </p:sp>
      <p:sp>
        <p:nvSpPr>
          <p:cNvPr id="8" name="Marcador de texto 7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s-ES" dirty="0" smtClean="0"/>
              <a:t>¿Grupos </a:t>
            </a:r>
            <a:r>
              <a:rPr lang="es-ES" dirty="0" err="1" smtClean="0"/>
              <a:t>especiais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Utilizadores de drogas</a:t>
            </a:r>
          </a:p>
          <a:p>
            <a:r>
              <a:rPr lang="es-ES" dirty="0" smtClean="0"/>
              <a:t>Reclusos.</a:t>
            </a:r>
            <a:endParaRPr lang="es-ES" dirty="0"/>
          </a:p>
          <a:p>
            <a:r>
              <a:rPr lang="pt-PT" dirty="0" smtClean="0"/>
              <a:t>Alcoólicos.</a:t>
            </a:r>
            <a:endParaRPr lang="es-E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altLang="en-US" dirty="0"/>
              <a:t>Populações difíceis de tratar</a:t>
            </a:r>
            <a:endParaRPr lang="es-ES" b="1" dirty="0"/>
          </a:p>
        </p:txBody>
      </p:sp>
      <p:pic>
        <p:nvPicPr>
          <p:cNvPr id="7" name="Marcador de posición de 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638" y="764704"/>
            <a:ext cx="6437706" cy="22667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23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LiveMed">
      <a:dk1>
        <a:srgbClr val="287AC8"/>
      </a:dk1>
      <a:lt1>
        <a:sysClr val="window" lastClr="FFFFFF"/>
      </a:lt1>
      <a:dk2>
        <a:srgbClr val="C5000B"/>
      </a:dk2>
      <a:lt2>
        <a:srgbClr val="EEECE1"/>
      </a:lt2>
      <a:accent1>
        <a:srgbClr val="004586"/>
      </a:accent1>
      <a:accent2>
        <a:srgbClr val="808080"/>
      </a:accent2>
      <a:accent3>
        <a:srgbClr val="58585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horz" lIns="91440" tIns="45720" rIns="91440" bIns="45720" rtlCol="0" anchor="ctr">
        <a:noAutofit/>
      </a:bodyPr>
      <a:lstStyle>
        <a:defPPr algn="ctr">
          <a:defRPr sz="24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ción1" id="{3E0CCEFF-F69F-40FA-BB56-42E0F057B681}" vid="{B7E05B0C-E15F-408B-BFF6-DB1A5671A9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</TotalTime>
  <Words>354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1_Tema de Office</vt:lpstr>
      <vt:lpstr>Hepatite C: a sinergia entre as várias especialidades médicas em Portugal</vt:lpstr>
      <vt:lpstr>Caso clínico 1</vt:lpstr>
      <vt:lpstr>Pergunta 1</vt:lpstr>
      <vt:lpstr>Tratamento rehabilitador</vt:lpstr>
      <vt:lpstr>Tratamento rehabilitador</vt:lpstr>
      <vt:lpstr>Genotipos do VHC em Portugal</vt:lpstr>
      <vt:lpstr>Presentación de PowerPoint</vt:lpstr>
      <vt:lpstr>Estratégias para minimizar a transmissão do VHC</vt:lpstr>
      <vt:lpstr>Populações difíceis de tratar</vt:lpstr>
      <vt:lpstr>Classe e princípio ativo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tratar las patologías mas prevalentes de la piel</dc:title>
  <dc:creator>Live Med</dc:creator>
  <cp:lastModifiedBy>Live Med</cp:lastModifiedBy>
  <cp:revision>49</cp:revision>
  <dcterms:created xsi:type="dcterms:W3CDTF">2016-01-21T12:27:52Z</dcterms:created>
  <dcterms:modified xsi:type="dcterms:W3CDTF">2017-01-12T14:23:47Z</dcterms:modified>
</cp:coreProperties>
</file>