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000B"/>
    <a:srgbClr val="4F81B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>
      <p:cViewPr varScale="1">
        <p:scale>
          <a:sx n="43" d="100"/>
          <a:sy n="43" d="100"/>
        </p:scale>
        <p:origin x="66" y="18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portada"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3789040"/>
            <a:ext cx="10534651" cy="1285884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>
            <a:lvl1pPr algn="l">
              <a:defRPr sz="4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5350" y="5146330"/>
            <a:ext cx="10553701" cy="914420"/>
          </a:xfrm>
          <a:solidFill>
            <a:srgbClr val="FFFFFF">
              <a:alpha val="50196"/>
            </a:srgbClr>
          </a:solidFill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 dirty="0"/>
          </a:p>
        </p:txBody>
      </p:sp>
      <p:cxnSp>
        <p:nvCxnSpPr>
          <p:cNvPr id="12" name="11 Conector recto"/>
          <p:cNvCxnSpPr/>
          <p:nvPr userDrawn="1"/>
        </p:nvCxnSpPr>
        <p:spPr>
          <a:xfrm rot="5400000">
            <a:off x="298684" y="4417949"/>
            <a:ext cx="1116000" cy="1059"/>
          </a:xfrm>
          <a:prstGeom prst="line">
            <a:avLst/>
          </a:prstGeom>
          <a:ln w="123825" cap="rnd" cmpd="thickThin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 userDrawn="1"/>
        </p:nvCxnSpPr>
        <p:spPr>
          <a:xfrm rot="5400000">
            <a:off x="497780" y="5585923"/>
            <a:ext cx="720000" cy="1059"/>
          </a:xfrm>
          <a:prstGeom prst="line">
            <a:avLst/>
          </a:prstGeom>
          <a:ln w="123825" cap="rnd" cmpd="thickThin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568" y="6132300"/>
            <a:ext cx="2088232" cy="60906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00" y="115200"/>
            <a:ext cx="5822236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49083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a AA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17" name="Imagen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8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  <p:graphicFrame>
        <p:nvGraphicFramePr>
          <p:cNvPr id="9" name="4 Tabla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33696618"/>
              </p:ext>
            </p:extLst>
          </p:nvPr>
        </p:nvGraphicFramePr>
        <p:xfrm>
          <a:off x="1775520" y="908720"/>
          <a:ext cx="8724031" cy="4705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6760"/>
                <a:gridCol w="4877271"/>
              </a:tblGrid>
              <a:tr h="3657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Clase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Principio activo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chemeClr val="tx1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 ( muy alta)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Propionato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clobetasol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0,05%</a:t>
                      </a: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 (potencia alta)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Prednicarbato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0,25%  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Mometasona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0,1%</a:t>
                      </a: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Metilprednisolona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0,1%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Betametasona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Beclometasona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Propionato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fluticasona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III (potencia intermedia)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Clobetasona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0,05%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aceponato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butirato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Ac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fluocinolona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IV (potencia baja)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acetato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4063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los y subnivel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 baseline="0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015675"/>
            <a:ext cx="11582400" cy="4592024"/>
          </a:xfrm>
        </p:spPr>
        <p:txBody>
          <a:bodyPr>
            <a:normAutofit/>
          </a:bodyPr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8" name="9 Imagen" descr="Heartbeat.png"/>
          <p:cNvPicPr>
            <a:picLocks noChangeAspect="1"/>
          </p:cNvPicPr>
          <p:nvPr userDrawn="1"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064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gunta interactiv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963084" y="2276872"/>
            <a:ext cx="10363200" cy="3330826"/>
          </a:xfrm>
        </p:spPr>
        <p:txBody>
          <a:bodyPr anchor="t"/>
          <a:lstStyle>
            <a:lvl1pPr marL="457200" indent="-457200">
              <a:spcBef>
                <a:spcPts val="600"/>
              </a:spcBef>
              <a:buClr>
                <a:schemeClr val="tx2"/>
              </a:buClr>
              <a:buFont typeface="+mj-lt"/>
              <a:buAutoNum type="arabicPeriod"/>
              <a:defRPr sz="2400" b="1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Respuesta 1</a:t>
            </a:r>
          </a:p>
          <a:p>
            <a:pPr lvl="0"/>
            <a:r>
              <a:rPr lang="es-ES" dirty="0" smtClean="0"/>
              <a:t>Respuesta 2</a:t>
            </a:r>
          </a:p>
          <a:p>
            <a:pPr lvl="0"/>
            <a:r>
              <a:rPr lang="es-ES" dirty="0" smtClean="0"/>
              <a:t>Respuesta 3</a:t>
            </a:r>
          </a:p>
          <a:p>
            <a:pPr lvl="0"/>
            <a:r>
              <a:rPr lang="es-ES" dirty="0" smtClean="0"/>
              <a:t>Respuesta 4</a:t>
            </a:r>
          </a:p>
        </p:txBody>
      </p:sp>
      <p:sp>
        <p:nvSpPr>
          <p:cNvPr id="13" name="2 Marcador de texto"/>
          <p:cNvSpPr>
            <a:spLocks noGrp="1"/>
          </p:cNvSpPr>
          <p:nvPr>
            <p:ph type="body" idx="10" hasCustomPrompt="1"/>
          </p:nvPr>
        </p:nvSpPr>
        <p:spPr>
          <a:xfrm>
            <a:off x="963084" y="908721"/>
            <a:ext cx="10363200" cy="1035465"/>
          </a:xfrm>
        </p:spPr>
        <p:txBody>
          <a:bodyPr anchor="b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Enunciado de la pregunta X</a:t>
            </a:r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8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Pregunta X</a:t>
            </a:r>
            <a:endParaRPr lang="es-ES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9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06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áre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2 Marcador de contenido"/>
          <p:cNvSpPr>
            <a:spLocks noGrp="1"/>
          </p:cNvSpPr>
          <p:nvPr>
            <p:ph idx="10"/>
          </p:nvPr>
        </p:nvSpPr>
        <p:spPr>
          <a:xfrm>
            <a:off x="0" y="1015674"/>
            <a:ext cx="5999989" cy="4645574"/>
          </a:xfrm>
        </p:spPr>
        <p:txBody>
          <a:bodyPr/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2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5" name="2 Marcador de contenido"/>
          <p:cNvSpPr>
            <a:spLocks noGrp="1"/>
          </p:cNvSpPr>
          <p:nvPr>
            <p:ph idx="13"/>
          </p:nvPr>
        </p:nvSpPr>
        <p:spPr>
          <a:xfrm>
            <a:off x="6183808" y="1015674"/>
            <a:ext cx="5384800" cy="4645574"/>
          </a:xfrm>
        </p:spPr>
        <p:txBody>
          <a:bodyPr/>
          <a:lstStyle>
            <a:lvl1pPr marL="265113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981075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1709738" indent="-279400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332038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048000" indent="-1730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8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20" name="Imagen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9" name="9 Imagen" descr="Heartbeat.png"/>
          <p:cNvPicPr>
            <a:picLocks noChangeAspect="1"/>
          </p:cNvPicPr>
          <p:nvPr userDrawn="1"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062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áreas con cabecer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908721"/>
            <a:ext cx="5386917" cy="906115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7" name="2 Marcador de texto"/>
          <p:cNvSpPr>
            <a:spLocks noGrp="1"/>
          </p:cNvSpPr>
          <p:nvPr>
            <p:ph type="body" idx="10"/>
          </p:nvPr>
        </p:nvSpPr>
        <p:spPr>
          <a:xfrm>
            <a:off x="6192011" y="908722"/>
            <a:ext cx="5386917" cy="906115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2 Marcador de contenido"/>
          <p:cNvSpPr>
            <a:spLocks noGrp="1"/>
          </p:cNvSpPr>
          <p:nvPr>
            <p:ph idx="11"/>
          </p:nvPr>
        </p:nvSpPr>
        <p:spPr>
          <a:xfrm>
            <a:off x="-43" y="1886844"/>
            <a:ext cx="6000032" cy="3774405"/>
          </a:xfrm>
        </p:spPr>
        <p:txBody>
          <a:bodyPr/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2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8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6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21" name="2 Marcador de contenido"/>
          <p:cNvSpPr>
            <a:spLocks noGrp="1"/>
          </p:cNvSpPr>
          <p:nvPr>
            <p:ph idx="14"/>
          </p:nvPr>
        </p:nvSpPr>
        <p:spPr>
          <a:xfrm>
            <a:off x="6192011" y="1886844"/>
            <a:ext cx="5384800" cy="3774405"/>
          </a:xfrm>
        </p:spPr>
        <p:txBody>
          <a:bodyPr/>
          <a:lstStyle>
            <a:lvl1pPr marL="265113" indent="-265113">
              <a:spcBef>
                <a:spcPts val="600"/>
              </a:spcBef>
              <a:buFontTx/>
              <a:buBlip>
                <a:blip r:embed="rId3"/>
              </a:buBlip>
              <a:defRPr sz="2200">
                <a:solidFill>
                  <a:schemeClr val="accent1"/>
                </a:solidFill>
              </a:defRPr>
            </a:lvl1pPr>
            <a:lvl2pPr marL="981075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1709738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800">
                <a:solidFill>
                  <a:schemeClr val="accent1"/>
                </a:solidFill>
              </a:defRPr>
            </a:lvl3pPr>
            <a:lvl4pPr marL="2332038" indent="-184150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4pPr>
            <a:lvl5pPr marL="3048000" indent="-173038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2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23" name="Imagen 2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11" name="9 Imagen" descr="Heartbeat.png"/>
          <p:cNvPicPr>
            <a:picLocks noChangeAspect="1"/>
          </p:cNvPicPr>
          <p:nvPr userDrawn="1"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590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ierta sin estructur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5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7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327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enzo en bl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6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574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áreas asimétric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2 Marcador de texto"/>
          <p:cNvSpPr>
            <a:spLocks noGrp="1"/>
          </p:cNvSpPr>
          <p:nvPr>
            <p:ph type="body" idx="10"/>
          </p:nvPr>
        </p:nvSpPr>
        <p:spPr>
          <a:xfrm>
            <a:off x="609600" y="1484784"/>
            <a:ext cx="4085547" cy="69009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2 Marcador de contenido"/>
          <p:cNvSpPr>
            <a:spLocks noGrp="1"/>
          </p:cNvSpPr>
          <p:nvPr>
            <p:ph idx="11"/>
          </p:nvPr>
        </p:nvSpPr>
        <p:spPr>
          <a:xfrm>
            <a:off x="1" y="2174876"/>
            <a:ext cx="4659993" cy="3486706"/>
          </a:xfrm>
        </p:spPr>
        <p:txBody>
          <a:bodyPr>
            <a:normAutofit/>
          </a:bodyPr>
          <a:lstStyle>
            <a:lvl1pPr marL="715963" indent="-185738">
              <a:spcBef>
                <a:spcPts val="600"/>
              </a:spcBef>
              <a:buFontTx/>
              <a:buBlip>
                <a:blip r:embed="rId3"/>
              </a:buBlip>
              <a:defRPr sz="1800">
                <a:solidFill>
                  <a:schemeClr val="accent1"/>
                </a:solidFill>
              </a:defRPr>
            </a:lvl1pPr>
            <a:lvl2pPr marL="1073150" indent="-173038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1600">
                <a:solidFill>
                  <a:schemeClr val="accent1"/>
                </a:solidFill>
              </a:defRPr>
            </a:lvl2pPr>
            <a:lvl3pPr marL="1431925" indent="-173038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400">
                <a:solidFill>
                  <a:schemeClr val="accent1"/>
                </a:solidFill>
              </a:defRPr>
            </a:lvl3pPr>
            <a:lvl4pPr marL="1789113" indent="-173038">
              <a:spcBef>
                <a:spcPts val="600"/>
              </a:spcBef>
              <a:buClr>
                <a:schemeClr val="tx2"/>
              </a:buClr>
              <a:defRPr sz="1400">
                <a:solidFill>
                  <a:schemeClr val="accent1"/>
                </a:solidFill>
              </a:defRPr>
            </a:lvl4pPr>
            <a:lvl5pPr marL="2146300" indent="-173038">
              <a:spcBef>
                <a:spcPts val="600"/>
              </a:spcBef>
              <a:buClr>
                <a:schemeClr val="tx2"/>
              </a:buClr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7" name="2 Marcador de contenido"/>
          <p:cNvSpPr>
            <a:spLocks noGrp="1"/>
          </p:cNvSpPr>
          <p:nvPr>
            <p:ph idx="1"/>
          </p:nvPr>
        </p:nvSpPr>
        <p:spPr>
          <a:xfrm>
            <a:off x="4695147" y="274640"/>
            <a:ext cx="6887253" cy="5386608"/>
          </a:xfrm>
        </p:spPr>
        <p:txBody>
          <a:bodyPr/>
          <a:lstStyle>
            <a:lvl1pPr marL="450850" indent="-266700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16681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1881188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517775" indent="-173038">
              <a:spcBef>
                <a:spcPts val="600"/>
              </a:spcBef>
              <a:buClr>
                <a:schemeClr val="tx2"/>
              </a:buClr>
              <a:defRPr>
                <a:solidFill>
                  <a:schemeClr val="accent1"/>
                </a:solidFill>
              </a:defRPr>
            </a:lvl4pPr>
            <a:lvl5pPr marL="3233738" indent="-185738">
              <a:spcBef>
                <a:spcPts val="600"/>
              </a:spcBef>
              <a:buClr>
                <a:schemeClr val="tx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 hasCustomPrompt="1"/>
          </p:nvPr>
        </p:nvSpPr>
        <p:spPr>
          <a:xfrm>
            <a:off x="609601" y="274639"/>
            <a:ext cx="4050393" cy="1210145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sp>
        <p:nvSpPr>
          <p:cNvPr id="18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pic>
        <p:nvPicPr>
          <p:cNvPr id="21" name="Imagen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10" name="9 Imagen" descr="Heartbeat.png"/>
          <p:cNvPicPr>
            <a:picLocks noChangeAspect="1"/>
          </p:cNvPicPr>
          <p:nvPr userDrawn="1"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41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y explica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503712" y="908720"/>
            <a:ext cx="5183221" cy="216457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 dirty="0"/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6" name="2 Marcador de texto"/>
          <p:cNvSpPr>
            <a:spLocks noGrp="1"/>
          </p:cNvSpPr>
          <p:nvPr>
            <p:ph type="body" idx="10"/>
          </p:nvPr>
        </p:nvSpPr>
        <p:spPr>
          <a:xfrm>
            <a:off x="911424" y="3140968"/>
            <a:ext cx="10271787" cy="41705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2 Marcador de contenido"/>
          <p:cNvSpPr>
            <a:spLocks noGrp="1"/>
          </p:cNvSpPr>
          <p:nvPr>
            <p:ph idx="11"/>
          </p:nvPr>
        </p:nvSpPr>
        <p:spPr>
          <a:xfrm>
            <a:off x="0" y="3573016"/>
            <a:ext cx="11183211" cy="2088232"/>
          </a:xfrm>
        </p:spPr>
        <p:txBody>
          <a:bodyPr>
            <a:noAutofit/>
          </a:bodyPr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6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16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1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9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21" name="Imagen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10" name="9 Imagen" descr="Heartbeat.png"/>
          <p:cNvPicPr>
            <a:picLocks noChangeAspect="1"/>
          </p:cNvPicPr>
          <p:nvPr userDrawn="1"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117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4764A-3372-4F92-A04B-C6D954743B17}" type="datetimeFigureOut">
              <a:rPr lang="es-ES" smtClean="0"/>
              <a:pPr/>
              <a:t>12/01/2017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386E7-29ED-41AB-9506-B1B1EB43D00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2077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Cómo tratar las patologías mas prevalentes de la piel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Dra. Andreu Miralles</a:t>
            </a:r>
          </a:p>
          <a:p>
            <a:r>
              <a:rPr lang="es-ES" dirty="0"/>
              <a:t>Dra. </a:t>
            </a:r>
            <a:r>
              <a:rPr lang="es-ES" dirty="0" err="1" smtClean="0"/>
              <a:t>Medvedeva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Clase y </a:t>
            </a:r>
            <a:r>
              <a:rPr lang="es-ES" smtClean="0"/>
              <a:t>principio activo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041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Caso </a:t>
            </a:r>
            <a:r>
              <a:rPr lang="es-ES" b="1" dirty="0" smtClean="0"/>
              <a:t>clínico </a:t>
            </a:r>
            <a:r>
              <a:rPr lang="es-ES" b="1" dirty="0"/>
              <a:t>1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Blip>
                <a:blip r:embed="rId2"/>
              </a:buBlip>
            </a:pPr>
            <a:r>
              <a:rPr lang="es-ES" dirty="0"/>
              <a:t>María tiene 64 años y trabaja como ama de casa. Fue diagnosticada hace un año </a:t>
            </a:r>
            <a:r>
              <a:rPr lang="es-ES" dirty="0">
                <a:solidFill>
                  <a:srgbClr val="C5000B"/>
                </a:solidFill>
              </a:rPr>
              <a:t>diabetes mellitus tipo </a:t>
            </a:r>
            <a:r>
              <a:rPr lang="es-ES" dirty="0" smtClean="0">
                <a:solidFill>
                  <a:srgbClr val="C5000B"/>
                </a:solidFill>
              </a:rPr>
              <a:t>2</a:t>
            </a:r>
            <a:r>
              <a:rPr lang="es-ES" dirty="0" smtClean="0">
                <a:solidFill>
                  <a:schemeClr val="tx2"/>
                </a:solidFill>
              </a:rPr>
              <a:t>.</a:t>
            </a:r>
            <a:endParaRPr lang="es-ES" dirty="0">
              <a:solidFill>
                <a:schemeClr val="tx2"/>
              </a:solidFill>
            </a:endParaRPr>
          </a:p>
          <a:p>
            <a:r>
              <a:rPr lang="es-ES" dirty="0"/>
              <a:t>Además padece </a:t>
            </a:r>
            <a:r>
              <a:rPr lang="es-ES" dirty="0">
                <a:solidFill>
                  <a:srgbClr val="C00000"/>
                </a:solidFill>
              </a:rPr>
              <a:t>Hipertensión arterial, </a:t>
            </a:r>
            <a:r>
              <a:rPr lang="es-ES" dirty="0" err="1">
                <a:solidFill>
                  <a:srgbClr val="C00000"/>
                </a:solidFill>
              </a:rPr>
              <a:t>dislipemia</a:t>
            </a:r>
            <a:r>
              <a:rPr lang="es-ES" dirty="0">
                <a:solidFill>
                  <a:srgbClr val="C00000"/>
                </a:solidFill>
              </a:rPr>
              <a:t> y sobrepeso.</a:t>
            </a:r>
          </a:p>
          <a:p>
            <a:r>
              <a:rPr lang="es-ES" dirty="0"/>
              <a:t>Nunca ha fumado, ni bebe bebidas alcohólicas.</a:t>
            </a:r>
          </a:p>
          <a:p>
            <a:r>
              <a:rPr lang="es-ES" dirty="0"/>
              <a:t>Entre sus </a:t>
            </a:r>
            <a:r>
              <a:rPr lang="es-ES" dirty="0">
                <a:solidFill>
                  <a:srgbClr val="C00000"/>
                </a:solidFill>
              </a:rPr>
              <a:t>antecedentes familiares </a:t>
            </a:r>
            <a:r>
              <a:rPr lang="es-ES" dirty="0"/>
              <a:t>destacan que su padre también era diabético y su madre </a:t>
            </a:r>
            <a:r>
              <a:rPr lang="es-ES" dirty="0" err="1"/>
              <a:t>gipertensa</a:t>
            </a:r>
            <a:r>
              <a:rPr lang="es-ES" dirty="0"/>
              <a:t> y </a:t>
            </a:r>
            <a:r>
              <a:rPr lang="es-ES" dirty="0" smtClean="0"/>
              <a:t>obesa:</a:t>
            </a:r>
            <a:endParaRPr lang="es-ES" dirty="0"/>
          </a:p>
          <a:p>
            <a:pPr lvl="1"/>
            <a:r>
              <a:rPr lang="es-ES" sz="2400" dirty="0">
                <a:solidFill>
                  <a:srgbClr val="C00000"/>
                </a:solidFill>
              </a:rPr>
              <a:t>Control metabólico: </a:t>
            </a:r>
            <a:r>
              <a:rPr lang="es-ES" sz="2400" dirty="0"/>
              <a:t>Glucemia 168 mg/dl; HbA1c de 7,6</a:t>
            </a:r>
            <a:r>
              <a:rPr lang="es-ES" sz="2400" dirty="0" smtClean="0"/>
              <a:t>%.</a:t>
            </a:r>
            <a:endParaRPr lang="es-ES" sz="2400" dirty="0"/>
          </a:p>
          <a:p>
            <a:pPr lvl="1"/>
            <a:r>
              <a:rPr lang="es-ES" sz="2400" dirty="0">
                <a:solidFill>
                  <a:srgbClr val="C00000"/>
                </a:solidFill>
              </a:rPr>
              <a:t>Factores de riesgo cardiovascular:</a:t>
            </a:r>
          </a:p>
          <a:p>
            <a:pPr lvl="2"/>
            <a:r>
              <a:rPr lang="es-ES" sz="2400" dirty="0"/>
              <a:t>Peso 69 Kg; Talla: 157 cm; IMC; 28 </a:t>
            </a:r>
            <a:r>
              <a:rPr lang="es-ES" sz="2400" dirty="0" smtClean="0"/>
              <a:t>Kg/m</a:t>
            </a:r>
            <a:r>
              <a:rPr lang="es-ES" sz="2400" baseline="30000" dirty="0" smtClean="0"/>
              <a:t>2</a:t>
            </a:r>
            <a:r>
              <a:rPr lang="es-ES" sz="2400" dirty="0"/>
              <a:t> .</a:t>
            </a:r>
            <a:endParaRPr lang="es-ES" sz="2400" baseline="30000" dirty="0"/>
          </a:p>
          <a:p>
            <a:pPr lvl="2"/>
            <a:r>
              <a:rPr lang="es-ES" sz="2400" dirty="0"/>
              <a:t>PA: </a:t>
            </a:r>
            <a:r>
              <a:rPr lang="es-ES" sz="2400" dirty="0" smtClean="0"/>
              <a:t>138/87.</a:t>
            </a:r>
            <a:endParaRPr lang="es-ES" sz="2400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97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El paciente no cumplía el tratamiento.</a:t>
            </a:r>
          </a:p>
          <a:p>
            <a:r>
              <a:rPr lang="es-ES" dirty="0"/>
              <a:t>La técnica de inhalación seguramente era incorrecta.</a:t>
            </a:r>
          </a:p>
          <a:p>
            <a:r>
              <a:rPr lang="es-ES" dirty="0"/>
              <a:t>No tuvimos en cuenta las comorbilidades.</a:t>
            </a:r>
          </a:p>
          <a:p>
            <a:r>
              <a:rPr lang="es-ES" dirty="0"/>
              <a:t>En su mutua no tuvieron en cuenta el componente laboral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s-ES" dirty="0"/>
              <a:t>¿Cuál de los siguientes aspectos ha podido influir más en esta exacerbación</a:t>
            </a:r>
            <a:r>
              <a:rPr lang="es-ES" dirty="0" smtClean="0"/>
              <a:t>?</a:t>
            </a:r>
            <a:endParaRPr lang="es-ES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Pregunta 7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55468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0"/>
          </p:nvPr>
        </p:nvSpPr>
        <p:spPr/>
        <p:txBody>
          <a:bodyPr>
            <a:noAutofit/>
          </a:bodyPr>
          <a:lstStyle/>
          <a:p>
            <a:r>
              <a:rPr lang="es-ES" dirty="0"/>
              <a:t>Sintomatología severa.</a:t>
            </a:r>
          </a:p>
          <a:p>
            <a:r>
              <a:rPr lang="es-ES" dirty="0" err="1"/>
              <a:t>Microhematuria</a:t>
            </a:r>
            <a:r>
              <a:rPr lang="es-ES" dirty="0"/>
              <a:t> o </a:t>
            </a:r>
            <a:r>
              <a:rPr lang="es-ES" dirty="0" err="1"/>
              <a:t>macrohematuria</a:t>
            </a:r>
            <a:r>
              <a:rPr lang="es-ES" dirty="0"/>
              <a:t>.</a:t>
            </a:r>
          </a:p>
          <a:p>
            <a:r>
              <a:rPr lang="es-ES" dirty="0"/>
              <a:t>Sospecha de obstrucción o presencia de globo </a:t>
            </a:r>
            <a:r>
              <a:rPr lang="es-ES" dirty="0" smtClean="0"/>
              <a:t>vesical.</a:t>
            </a:r>
          </a:p>
          <a:p>
            <a:pPr lvl="1"/>
            <a:r>
              <a:rPr lang="es-ES" dirty="0" smtClean="0"/>
              <a:t>Con o sin dolor.</a:t>
            </a:r>
            <a:endParaRPr lang="es-ES" dirty="0"/>
          </a:p>
          <a:p>
            <a:r>
              <a:rPr lang="es-ES" dirty="0" smtClean="0"/>
              <a:t>Antecedentes </a:t>
            </a:r>
            <a:r>
              <a:rPr lang="es-ES" dirty="0"/>
              <a:t>de urolitiasis.</a:t>
            </a:r>
          </a:p>
          <a:p>
            <a:r>
              <a:rPr lang="es-ES" dirty="0"/>
              <a:t>Creatinina elevada.</a:t>
            </a:r>
          </a:p>
          <a:p>
            <a:r>
              <a:rPr lang="es-ES" dirty="0"/>
              <a:t>Sospecha de vejiga </a:t>
            </a:r>
            <a:r>
              <a:rPr lang="es-ES" dirty="0" err="1"/>
              <a:t>neurogena</a:t>
            </a:r>
            <a:r>
              <a:rPr lang="es-ES" dirty="0"/>
              <a:t>: antecedentes de traumatismo espinal, neuropatía u otras alteraciones neurológicas asociadas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es-ES" sz="1200" dirty="0"/>
              <a:t>Gravas S (</a:t>
            </a:r>
            <a:r>
              <a:rPr lang="es-ES" sz="1200" dirty="0" err="1"/>
              <a:t>chair</a:t>
            </a:r>
            <a:r>
              <a:rPr lang="es-ES" sz="1200" dirty="0"/>
              <a:t>) EAU </a:t>
            </a:r>
            <a:r>
              <a:rPr lang="es-ES" sz="1200" dirty="0" err="1"/>
              <a:t>Guidelines</a:t>
            </a:r>
            <a:r>
              <a:rPr lang="es-ES" sz="1200" dirty="0"/>
              <a:t> </a:t>
            </a:r>
            <a:r>
              <a:rPr lang="es-ES" sz="1200" dirty="0" err="1"/>
              <a:t>on</a:t>
            </a:r>
            <a:r>
              <a:rPr lang="es-ES" sz="1200" dirty="0"/>
              <a:t> </a:t>
            </a:r>
            <a:r>
              <a:rPr lang="es-ES" sz="1200" dirty="0" err="1"/>
              <a:t>the</a:t>
            </a:r>
            <a:r>
              <a:rPr lang="es-ES" sz="1200" dirty="0"/>
              <a:t> Management of Non- </a:t>
            </a:r>
            <a:r>
              <a:rPr lang="es-ES" sz="1200" dirty="0" err="1"/>
              <a:t>Neurogic</a:t>
            </a:r>
            <a:r>
              <a:rPr lang="es-ES" sz="1200" dirty="0"/>
              <a:t> </a:t>
            </a:r>
            <a:r>
              <a:rPr lang="es-ES" sz="1200" dirty="0" err="1"/>
              <a:t>Male</a:t>
            </a:r>
            <a:r>
              <a:rPr lang="es-ES" sz="1200" dirty="0"/>
              <a:t> LUTS, incl. BPO, actualización 2014.</a:t>
            </a:r>
          </a:p>
          <a:p>
            <a:r>
              <a:rPr lang="es-ES" sz="1200" dirty="0"/>
              <a:t>Branes FJ, et al. PAS: Hiperplasia Prostática Benigna. Madrid: </a:t>
            </a:r>
            <a:r>
              <a:rPr lang="es-ES" sz="1200" dirty="0" err="1"/>
              <a:t>ffOMC</a:t>
            </a:r>
            <a:r>
              <a:rPr lang="es-ES" sz="1200" dirty="0"/>
              <a:t>, 2013</a:t>
            </a:r>
            <a:r>
              <a:rPr lang="es-ES" sz="1200" dirty="0" smtClean="0"/>
              <a:t>.</a:t>
            </a:r>
            <a:endParaRPr lang="es-ES" sz="1200" dirty="0"/>
          </a:p>
        </p:txBody>
      </p:sp>
      <p:sp>
        <p:nvSpPr>
          <p:cNvPr id="4" name="Marcador de contenido 3"/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es-ES" dirty="0"/>
              <a:t>Sintomatología severa.</a:t>
            </a:r>
          </a:p>
          <a:p>
            <a:r>
              <a:rPr lang="es-ES" dirty="0"/>
              <a:t>Sospecha de obstrucción </a:t>
            </a:r>
            <a:r>
              <a:rPr lang="es-ES" dirty="0" err="1"/>
              <a:t>infravesical</a:t>
            </a:r>
            <a:r>
              <a:rPr lang="es-ES" dirty="0"/>
              <a:t>.</a:t>
            </a:r>
          </a:p>
          <a:p>
            <a:r>
              <a:rPr lang="es-ES" dirty="0"/>
              <a:t>Previa cirugía por HBP antecedentes de urolitiasis</a:t>
            </a:r>
            <a:r>
              <a:rPr lang="es-ES" dirty="0" smtClean="0"/>
              <a:t>.</a:t>
            </a:r>
            <a:endParaRPr lang="es-ES" dirty="0"/>
          </a:p>
          <a:p>
            <a:r>
              <a:rPr lang="es-ES" dirty="0"/>
              <a:t>Requiere un volumen </a:t>
            </a:r>
            <a:r>
              <a:rPr lang="es-ES" dirty="0" err="1"/>
              <a:t>miccional</a:t>
            </a:r>
            <a:r>
              <a:rPr lang="es-ES" dirty="0"/>
              <a:t> entre 150 ml y 500 ml.</a:t>
            </a:r>
          </a:p>
          <a:p>
            <a:r>
              <a:rPr lang="es-ES" dirty="0" err="1"/>
              <a:t>Qmax</a:t>
            </a:r>
            <a:r>
              <a:rPr lang="es-ES" dirty="0"/>
              <a:t> &lt; 10 ml/s: indica obstrucción.</a:t>
            </a:r>
          </a:p>
          <a:p>
            <a:r>
              <a:rPr lang="es-ES" dirty="0" err="1"/>
              <a:t>Qmax</a:t>
            </a:r>
            <a:r>
              <a:rPr lang="es-ES" dirty="0"/>
              <a:t> 10-15 ml/s en &lt; 70 años: sospecha de obstrucción.</a:t>
            </a: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Indicaciones de pruebas complementarias en STUI</a:t>
            </a:r>
          </a:p>
        </p:txBody>
      </p:sp>
    </p:spTree>
    <p:extLst>
      <p:ext uri="{BB962C8B-B14F-4D97-AF65-F5344CB8AC3E}">
        <p14:creationId xmlns:p14="http://schemas.microsoft.com/office/powerpoint/2010/main" val="5756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Ejercicios de Brand </a:t>
            </a:r>
            <a:r>
              <a:rPr lang="es-ES" dirty="0" err="1"/>
              <a:t>Daroff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s-ES" dirty="0"/>
              <a:t>Ejercicios de </a:t>
            </a:r>
            <a:r>
              <a:rPr lang="es-ES" dirty="0" err="1"/>
              <a:t>Cawthorne</a:t>
            </a:r>
            <a:r>
              <a:rPr lang="es-ES" dirty="0"/>
              <a:t> y </a:t>
            </a:r>
            <a:r>
              <a:rPr lang="es-ES" dirty="0" err="1"/>
              <a:t>Cookse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idx="1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s-ES" sz="2400" dirty="0"/>
              <a:t>Fase subaguda o de compensación</a:t>
            </a:r>
          </a:p>
          <a:p>
            <a:pPr lvl="1">
              <a:lnSpc>
                <a:spcPct val="110000"/>
              </a:lnSpc>
            </a:pPr>
            <a:r>
              <a:rPr lang="es-ES" sz="2400" dirty="0" smtClean="0"/>
              <a:t>Rehabilitación:</a:t>
            </a:r>
            <a:endParaRPr lang="es-ES" sz="2400" dirty="0"/>
          </a:p>
          <a:p>
            <a:pPr lvl="2">
              <a:lnSpc>
                <a:spcPct val="110000"/>
              </a:lnSpc>
            </a:pPr>
            <a:r>
              <a:rPr lang="es-ES" sz="2400" dirty="0"/>
              <a:t>No en fase </a:t>
            </a:r>
            <a:r>
              <a:rPr lang="es-ES" sz="2400" dirty="0" smtClean="0"/>
              <a:t>aguda.</a:t>
            </a:r>
            <a:endParaRPr lang="es-ES" sz="2400" dirty="0"/>
          </a:p>
          <a:p>
            <a:pPr lvl="2">
              <a:lnSpc>
                <a:spcPct val="110000"/>
              </a:lnSpc>
            </a:pPr>
            <a:r>
              <a:rPr lang="es-ES" sz="2400" dirty="0"/>
              <a:t>Movimientos de cabeza, 1º fijar vista, luego ojos cerrados.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s-ES" sz="2400" dirty="0"/>
              <a:t>Información al </a:t>
            </a:r>
            <a:r>
              <a:rPr lang="es-ES" sz="2400" dirty="0" smtClean="0"/>
              <a:t>paciente.</a:t>
            </a:r>
            <a:endParaRPr lang="es-ES" sz="2400" dirty="0"/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pic>
        <p:nvPicPr>
          <p:cNvPr id="9" name="Marcador de contenido 2"/>
          <p:cNvPicPr>
            <a:picLocks noGrp="1" noChangeAspect="1"/>
          </p:cNvPicPr>
          <p:nvPr>
            <p:ph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50" y="2826253"/>
            <a:ext cx="5384800" cy="1896056"/>
          </a:xfrm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Tratamiento rehabilitador</a:t>
            </a:r>
          </a:p>
        </p:txBody>
      </p:sp>
    </p:spTree>
    <p:extLst>
      <p:ext uri="{BB962C8B-B14F-4D97-AF65-F5344CB8AC3E}">
        <p14:creationId xmlns:p14="http://schemas.microsoft.com/office/powerpoint/2010/main" val="390884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Tratamiento asma</a:t>
            </a:r>
            <a:endParaRPr lang="es-ES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340" y="1700808"/>
            <a:ext cx="7871320" cy="2771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65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340" y="1700808"/>
            <a:ext cx="7871320" cy="2771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14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1"/>
          </p:nvPr>
        </p:nvSpPr>
        <p:spPr/>
        <p:txBody>
          <a:bodyPr>
            <a:normAutofit lnSpcReduction="10000"/>
          </a:bodyPr>
          <a:lstStyle/>
          <a:p>
            <a:r>
              <a:rPr lang="es-ES" sz="2400" dirty="0"/>
              <a:t>Solicitar analítica:</a:t>
            </a:r>
          </a:p>
          <a:p>
            <a:pPr lvl="1"/>
            <a:r>
              <a:rPr lang="es-ES" sz="2400" dirty="0"/>
              <a:t>Hemograma.</a:t>
            </a:r>
          </a:p>
          <a:p>
            <a:pPr marL="1165225" lvl="1" indent="-265113"/>
            <a:r>
              <a:rPr lang="es-ES" sz="2400" dirty="0"/>
              <a:t>Bioquímica: </a:t>
            </a:r>
            <a:r>
              <a:rPr lang="es-ES" sz="2400" dirty="0" err="1"/>
              <a:t>Creat</a:t>
            </a:r>
            <a:r>
              <a:rPr lang="es-ES" sz="2400" dirty="0"/>
              <a:t>, urea, GOT, GPT, GGT, </a:t>
            </a:r>
            <a:r>
              <a:rPr lang="es-ES" sz="2400" dirty="0" err="1"/>
              <a:t>Tg</a:t>
            </a:r>
            <a:r>
              <a:rPr lang="es-ES" sz="2400" dirty="0"/>
              <a:t> y colesterol, y prueba del embarazo.</a:t>
            </a:r>
          </a:p>
          <a:p>
            <a:r>
              <a:rPr lang="es-ES" sz="2400" dirty="0"/>
              <a:t>Derivar al dermatólogo para valorar tratamiento con </a:t>
            </a:r>
            <a:r>
              <a:rPr lang="es-ES" sz="2400" dirty="0" err="1"/>
              <a:t>isotretionina</a:t>
            </a:r>
            <a:r>
              <a:rPr lang="es-ES" sz="2400" dirty="0"/>
              <a:t>.</a:t>
            </a:r>
          </a:p>
          <a:p>
            <a:endParaRPr lang="es-ES" dirty="0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825" y="1755406"/>
            <a:ext cx="6886575" cy="2424850"/>
          </a:xfrm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dirty="0"/>
              <a:t>Acné nódulo quístico</a:t>
            </a:r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05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8" name="Marcador de texto 7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s-ES" dirty="0"/>
              <a:t>¿Cada cuánto debe hacerse la revisión en asma</a:t>
            </a:r>
            <a:r>
              <a:rPr lang="es-ES" dirty="0" smtClean="0"/>
              <a:t>?</a:t>
            </a:r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1"/>
          </p:nvPr>
        </p:nvSpPr>
        <p:spPr/>
        <p:txBody>
          <a:bodyPr>
            <a:normAutofit/>
          </a:bodyPr>
          <a:lstStyle/>
          <a:p>
            <a:r>
              <a:rPr lang="es-ES" dirty="0"/>
              <a:t>1 - 3 meses al inicio del tratamiento; luego cada 3 - 12 meses.</a:t>
            </a:r>
          </a:p>
          <a:p>
            <a:r>
              <a:rPr lang="es-ES" dirty="0"/>
              <a:t>Durante el embarazo, cada 4 - 6 semanas.</a:t>
            </a:r>
          </a:p>
          <a:p>
            <a:r>
              <a:rPr lang="es-ES" dirty="0"/>
              <a:t>Después de una exacerbación, dentro de la primera semana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Revisión de la respuesta y ajuste del tratamiento</a:t>
            </a:r>
          </a:p>
        </p:txBody>
      </p:sp>
      <p:pic>
        <p:nvPicPr>
          <p:cNvPr id="7" name="Marcador de posición de 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764704"/>
            <a:ext cx="6437706" cy="22667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230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LiveMed">
      <a:dk1>
        <a:srgbClr val="287AC8"/>
      </a:dk1>
      <a:lt1>
        <a:sysClr val="window" lastClr="FFFFFF"/>
      </a:lt1>
      <a:dk2>
        <a:srgbClr val="C5000B"/>
      </a:dk2>
      <a:lt2>
        <a:srgbClr val="EEECE1"/>
      </a:lt2>
      <a:accent1>
        <a:srgbClr val="004586"/>
      </a:accent1>
      <a:accent2>
        <a:srgbClr val="808080"/>
      </a:accent2>
      <a:accent3>
        <a:srgbClr val="585858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horz" lIns="91440" tIns="45720" rIns="91440" bIns="45720" rtlCol="0" anchor="ctr">
        <a:noAutofit/>
      </a:bodyPr>
      <a:lstStyle>
        <a:defPPr algn="ctr"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ción1" id="{3E0CCEFF-F69F-40FA-BB56-42E0F057B681}" vid="{B7E05B0C-E15F-408B-BFF6-DB1A5671A9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436</Words>
  <Application>Microsoft Office PowerPoint</Application>
  <PresentationFormat>Panorámica</PresentationFormat>
  <Paragraphs>54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1_Tema de Office</vt:lpstr>
      <vt:lpstr>Cómo tratar las patologías mas prevalentes de la piel</vt:lpstr>
      <vt:lpstr>Caso clínico 1</vt:lpstr>
      <vt:lpstr>Pregunta 7</vt:lpstr>
      <vt:lpstr>Indicaciones de pruebas complementarias en STUI</vt:lpstr>
      <vt:lpstr>Tratamiento rehabilitador</vt:lpstr>
      <vt:lpstr>Tratamiento asma</vt:lpstr>
      <vt:lpstr>Presentación de PowerPoint</vt:lpstr>
      <vt:lpstr>Acné nódulo quístico</vt:lpstr>
      <vt:lpstr>Revisión de la respuesta y ajuste del tratamiento</vt:lpstr>
      <vt:lpstr>Clase y principio activo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Cómo tratar las patologías mas prevalentes de la piel</dc:title>
  <dc:creator>Live Med</dc:creator>
  <cp:lastModifiedBy>Live Med</cp:lastModifiedBy>
  <cp:revision>36</cp:revision>
  <dcterms:created xsi:type="dcterms:W3CDTF">2016-01-21T12:27:52Z</dcterms:created>
  <dcterms:modified xsi:type="dcterms:W3CDTF">2017-01-12T14:24:18Z</dcterms:modified>
</cp:coreProperties>
</file>