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88" r:id="rId3"/>
    <p:sldId id="259" r:id="rId4"/>
    <p:sldId id="260" r:id="rId5"/>
    <p:sldId id="261" r:id="rId6"/>
    <p:sldId id="262" r:id="rId7"/>
    <p:sldId id="263" r:id="rId8"/>
    <p:sldId id="264" r:id="rId9"/>
    <p:sldId id="289" r:id="rId10"/>
    <p:sldId id="266" r:id="rId11"/>
    <p:sldId id="267" r:id="rId12"/>
    <p:sldId id="268" r:id="rId13"/>
    <p:sldId id="269" r:id="rId14"/>
    <p:sldId id="294" r:id="rId15"/>
    <p:sldId id="295" r:id="rId16"/>
    <p:sldId id="272" r:id="rId17"/>
    <p:sldId id="273" r:id="rId18"/>
    <p:sldId id="274" r:id="rId19"/>
    <p:sldId id="275" r:id="rId20"/>
    <p:sldId id="276" r:id="rId21"/>
    <p:sldId id="277" r:id="rId22"/>
    <p:sldId id="278" r:id="rId23"/>
    <p:sldId id="279" r:id="rId24"/>
    <p:sldId id="280" r:id="rId25"/>
    <p:sldId id="281" r:id="rId26"/>
    <p:sldId id="296" r:id="rId27"/>
    <p:sldId id="283" r:id="rId28"/>
    <p:sldId id="290" r:id="rId29"/>
    <p:sldId id="291" r:id="rId30"/>
    <p:sldId id="292" r:id="rId31"/>
    <p:sldId id="293" r:id="rId3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04586"/>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p:cViewPr varScale="1">
        <p:scale>
          <a:sx n="69" d="100"/>
          <a:sy n="69" d="100"/>
        </p:scale>
        <p:origin x="-642" y="-108"/>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98EE60-EC50-488A-8E4A-65946142341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9242BAD9-44EA-4143-B79D-C694343F8882}">
      <dgm:prSet custT="1"/>
      <dgm:spPr/>
      <dgm:t>
        <a:bodyPr/>
        <a:lstStyle/>
        <a:p>
          <a:pPr rtl="0"/>
          <a:r>
            <a:rPr lang="es-ES" sz="2400" b="1" dirty="0" smtClean="0"/>
            <a:t>La insulina es el tratamiento más efectivo para reducir la glucemia</a:t>
          </a:r>
          <a:endParaRPr lang="es-ES" sz="2400" dirty="0"/>
        </a:p>
      </dgm:t>
    </dgm:pt>
    <dgm:pt modelId="{FFEF41B4-82BF-48FE-825F-9BC3F23EE6DF}" type="parTrans" cxnId="{D4D3FA15-9B92-4C39-AF3C-08F88B2280E1}">
      <dgm:prSet/>
      <dgm:spPr/>
      <dgm:t>
        <a:bodyPr/>
        <a:lstStyle/>
        <a:p>
          <a:endParaRPr lang="es-ES"/>
        </a:p>
      </dgm:t>
    </dgm:pt>
    <dgm:pt modelId="{D99577FF-10CA-4268-A2D9-96C5E696DE3B}" type="sibTrans" cxnId="{D4D3FA15-9B92-4C39-AF3C-08F88B2280E1}">
      <dgm:prSet/>
      <dgm:spPr/>
      <dgm:t>
        <a:bodyPr/>
        <a:lstStyle/>
        <a:p>
          <a:endParaRPr lang="es-ES"/>
        </a:p>
      </dgm:t>
    </dgm:pt>
    <dgm:pt modelId="{5082FD04-AFB4-4164-A981-11F05BDF3A88}">
      <dgm:prSet custT="1"/>
      <dgm:spPr/>
      <dgm:t>
        <a:bodyPr/>
        <a:lstStyle/>
        <a:p>
          <a:pPr rtl="0"/>
          <a:r>
            <a:rPr lang="es-ES" sz="2400" b="0" dirty="0" smtClean="0">
              <a:solidFill>
                <a:srgbClr val="004586"/>
              </a:solidFill>
            </a:rPr>
            <a:t>Cuando se utiliza la dosis adecuada puede reducir cualquier valor de HbA</a:t>
          </a:r>
          <a:r>
            <a:rPr lang="es-ES" sz="2400" b="0" baseline="-25000" dirty="0" smtClean="0">
              <a:solidFill>
                <a:srgbClr val="004586"/>
              </a:solidFill>
            </a:rPr>
            <a:t>1c </a:t>
          </a:r>
          <a:r>
            <a:rPr lang="es-ES" sz="2400" b="0" dirty="0" smtClean="0">
              <a:solidFill>
                <a:srgbClr val="004586"/>
              </a:solidFill>
            </a:rPr>
            <a:t>elevada hasta alcanzar o quedarse cerca del objetivo terapéutico.</a:t>
          </a:r>
          <a:endParaRPr lang="es-ES" sz="2400" dirty="0">
            <a:solidFill>
              <a:srgbClr val="004586"/>
            </a:solidFill>
          </a:endParaRPr>
        </a:p>
      </dgm:t>
    </dgm:pt>
    <dgm:pt modelId="{91A2F7DF-7EB9-4636-9298-F29BAAFA0D3B}" type="parTrans" cxnId="{F56C5AFA-6EA2-4F66-A5B0-FC3CBBD99E79}">
      <dgm:prSet/>
      <dgm:spPr/>
      <dgm:t>
        <a:bodyPr/>
        <a:lstStyle/>
        <a:p>
          <a:endParaRPr lang="es-ES"/>
        </a:p>
      </dgm:t>
    </dgm:pt>
    <dgm:pt modelId="{E559F228-D8AE-4458-9AE0-35793AC1C856}" type="sibTrans" cxnId="{F56C5AFA-6EA2-4F66-A5B0-FC3CBBD99E79}">
      <dgm:prSet/>
      <dgm:spPr/>
      <dgm:t>
        <a:bodyPr/>
        <a:lstStyle/>
        <a:p>
          <a:endParaRPr lang="es-ES"/>
        </a:p>
      </dgm:t>
    </dgm:pt>
    <dgm:pt modelId="{5A4C08C3-3F02-4C1B-8A00-792ECF362D36}">
      <dgm:prSet custT="1"/>
      <dgm:spPr/>
      <dgm:t>
        <a:bodyPr/>
        <a:lstStyle/>
        <a:p>
          <a:pPr rtl="0"/>
          <a:r>
            <a:rPr lang="es-ES" sz="2400" b="0" dirty="0" smtClean="0">
              <a:solidFill>
                <a:srgbClr val="004586"/>
              </a:solidFill>
            </a:rPr>
            <a:t>Al contrario que con otros tratamientos hipoglucemiantes no hay una dosis máxima de insulina a partir de la que ya no se produce efecto terapéutico.</a:t>
          </a:r>
          <a:endParaRPr lang="es-ES" sz="2400" dirty="0">
            <a:solidFill>
              <a:srgbClr val="004586"/>
            </a:solidFill>
          </a:endParaRPr>
        </a:p>
      </dgm:t>
    </dgm:pt>
    <dgm:pt modelId="{DE1DD699-D35F-4D1A-8DC5-1F77AD6164C3}" type="parTrans" cxnId="{00FE284E-E5EB-4BC4-AE7B-DEFEEA59B70A}">
      <dgm:prSet/>
      <dgm:spPr/>
      <dgm:t>
        <a:bodyPr/>
        <a:lstStyle/>
        <a:p>
          <a:endParaRPr lang="es-ES"/>
        </a:p>
      </dgm:t>
    </dgm:pt>
    <dgm:pt modelId="{E89A10B9-10D6-44C9-BCB6-57AD9E19B91B}" type="sibTrans" cxnId="{00FE284E-E5EB-4BC4-AE7B-DEFEEA59B70A}">
      <dgm:prSet/>
      <dgm:spPr/>
      <dgm:t>
        <a:bodyPr/>
        <a:lstStyle/>
        <a:p>
          <a:endParaRPr lang="es-ES"/>
        </a:p>
      </dgm:t>
    </dgm:pt>
    <dgm:pt modelId="{D7BE001F-21E5-4277-B13E-7F2C0BD345D2}" type="pres">
      <dgm:prSet presAssocID="{5E98EE60-EC50-488A-8E4A-659461423419}" presName="Name0" presStyleCnt="0">
        <dgm:presLayoutVars>
          <dgm:dir/>
          <dgm:animLvl val="lvl"/>
          <dgm:resizeHandles val="exact"/>
        </dgm:presLayoutVars>
      </dgm:prSet>
      <dgm:spPr/>
      <dgm:t>
        <a:bodyPr/>
        <a:lstStyle/>
        <a:p>
          <a:endParaRPr lang="es-ES"/>
        </a:p>
      </dgm:t>
    </dgm:pt>
    <dgm:pt modelId="{F0DD8AE3-0C0C-4996-BF67-3B4663E72BE0}" type="pres">
      <dgm:prSet presAssocID="{9242BAD9-44EA-4143-B79D-C694343F8882}" presName="composite" presStyleCnt="0"/>
      <dgm:spPr/>
    </dgm:pt>
    <dgm:pt modelId="{A7FD6EC4-2C4B-4443-974B-1EEEF04E244F}" type="pres">
      <dgm:prSet presAssocID="{9242BAD9-44EA-4143-B79D-C694343F8882}" presName="parTx" presStyleLbl="alignNode1" presStyleIdx="0" presStyleCnt="1">
        <dgm:presLayoutVars>
          <dgm:chMax val="0"/>
          <dgm:chPref val="0"/>
          <dgm:bulletEnabled val="1"/>
        </dgm:presLayoutVars>
      </dgm:prSet>
      <dgm:spPr/>
      <dgm:t>
        <a:bodyPr/>
        <a:lstStyle/>
        <a:p>
          <a:endParaRPr lang="es-ES"/>
        </a:p>
      </dgm:t>
    </dgm:pt>
    <dgm:pt modelId="{19E1B87A-97DD-4B09-B2AE-437D792A3D28}" type="pres">
      <dgm:prSet presAssocID="{9242BAD9-44EA-4143-B79D-C694343F8882}" presName="desTx" presStyleLbl="alignAccFollowNode1" presStyleIdx="0" presStyleCnt="1">
        <dgm:presLayoutVars>
          <dgm:bulletEnabled val="1"/>
        </dgm:presLayoutVars>
      </dgm:prSet>
      <dgm:spPr/>
      <dgm:t>
        <a:bodyPr/>
        <a:lstStyle/>
        <a:p>
          <a:endParaRPr lang="es-ES"/>
        </a:p>
      </dgm:t>
    </dgm:pt>
  </dgm:ptLst>
  <dgm:cxnLst>
    <dgm:cxn modelId="{F56C5AFA-6EA2-4F66-A5B0-FC3CBBD99E79}" srcId="{9242BAD9-44EA-4143-B79D-C694343F8882}" destId="{5082FD04-AFB4-4164-A981-11F05BDF3A88}" srcOrd="0" destOrd="0" parTransId="{91A2F7DF-7EB9-4636-9298-F29BAAFA0D3B}" sibTransId="{E559F228-D8AE-4458-9AE0-35793AC1C856}"/>
    <dgm:cxn modelId="{30DA6AC1-9151-46CC-887A-6E9FEC05C486}" type="presOf" srcId="{5E98EE60-EC50-488A-8E4A-659461423419}" destId="{D7BE001F-21E5-4277-B13E-7F2C0BD345D2}" srcOrd="0" destOrd="0" presId="urn:microsoft.com/office/officeart/2005/8/layout/hList1"/>
    <dgm:cxn modelId="{D4D3FA15-9B92-4C39-AF3C-08F88B2280E1}" srcId="{5E98EE60-EC50-488A-8E4A-659461423419}" destId="{9242BAD9-44EA-4143-B79D-C694343F8882}" srcOrd="0" destOrd="0" parTransId="{FFEF41B4-82BF-48FE-825F-9BC3F23EE6DF}" sibTransId="{D99577FF-10CA-4268-A2D9-96C5E696DE3B}"/>
    <dgm:cxn modelId="{00FE284E-E5EB-4BC4-AE7B-DEFEEA59B70A}" srcId="{9242BAD9-44EA-4143-B79D-C694343F8882}" destId="{5A4C08C3-3F02-4C1B-8A00-792ECF362D36}" srcOrd="1" destOrd="0" parTransId="{DE1DD699-D35F-4D1A-8DC5-1F77AD6164C3}" sibTransId="{E89A10B9-10D6-44C9-BCB6-57AD9E19B91B}"/>
    <dgm:cxn modelId="{912788EF-4D30-4049-87B4-261E57BFB5A7}" type="presOf" srcId="{9242BAD9-44EA-4143-B79D-C694343F8882}" destId="{A7FD6EC4-2C4B-4443-974B-1EEEF04E244F}" srcOrd="0" destOrd="0" presId="urn:microsoft.com/office/officeart/2005/8/layout/hList1"/>
    <dgm:cxn modelId="{34F583C7-DEF7-47A3-A385-F97E5E988A34}" type="presOf" srcId="{5082FD04-AFB4-4164-A981-11F05BDF3A88}" destId="{19E1B87A-97DD-4B09-B2AE-437D792A3D28}" srcOrd="0" destOrd="0" presId="urn:microsoft.com/office/officeart/2005/8/layout/hList1"/>
    <dgm:cxn modelId="{2DAB57B5-8D00-4171-B88F-B7B2FD7976A8}" type="presOf" srcId="{5A4C08C3-3F02-4C1B-8A00-792ECF362D36}" destId="{19E1B87A-97DD-4B09-B2AE-437D792A3D28}" srcOrd="0" destOrd="1" presId="urn:microsoft.com/office/officeart/2005/8/layout/hList1"/>
    <dgm:cxn modelId="{40940617-64C1-4855-992A-4EFA38EB3D9A}" type="presParOf" srcId="{D7BE001F-21E5-4277-B13E-7F2C0BD345D2}" destId="{F0DD8AE3-0C0C-4996-BF67-3B4663E72BE0}" srcOrd="0" destOrd="0" presId="urn:microsoft.com/office/officeart/2005/8/layout/hList1"/>
    <dgm:cxn modelId="{B41DFA09-EF7B-4708-8172-6361D6CE4ACA}" type="presParOf" srcId="{F0DD8AE3-0C0C-4996-BF67-3B4663E72BE0}" destId="{A7FD6EC4-2C4B-4443-974B-1EEEF04E244F}" srcOrd="0" destOrd="0" presId="urn:microsoft.com/office/officeart/2005/8/layout/hList1"/>
    <dgm:cxn modelId="{B49B3831-132A-467F-A3F0-501C2FB475F4}" type="presParOf" srcId="{F0DD8AE3-0C0C-4996-BF67-3B4663E72BE0}" destId="{19E1B87A-97DD-4B09-B2AE-437D792A3D28}"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4BFAC-75A2-447C-B4DE-1E54B8940FAA}" type="datetimeFigureOut">
              <a:rPr lang="es-ES" smtClean="0"/>
              <a:pPr/>
              <a:t>19/04/2017</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FE60D-EB79-4C25-B0F3-43498A2E0F37}" type="slidenum">
              <a:rPr lang="es-ES" smtClean="0"/>
              <a:pPr/>
              <a:t>‹Nº›</a:t>
            </a:fld>
            <a:endParaRPr lang="es-ES"/>
          </a:p>
        </p:txBody>
      </p:sp>
    </p:spTree>
    <p:extLst>
      <p:ext uri="{BB962C8B-B14F-4D97-AF65-F5344CB8AC3E}">
        <p14:creationId xmlns="" xmlns:p14="http://schemas.microsoft.com/office/powerpoint/2010/main" val="1679297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elsevier.es/es-revista-medicina-clinica-2-articulo-nuevas-insulinas-diabetes-tipo-1-S0025775314004084"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lsevier.es/es-revista-medicina-clinica-2-articulo-nuevas-insulinas-diabetes-tipo-1-S002577531400408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Marcador de notas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s-ES" dirty="0"/>
              <a:t>Los datos analíticos avalan lo referido en la diapositiva previa en relación con  el grado de control glucémico y la existencia de comorbilidades con afectación a nivel renal  con una enfermedad renal crónica  con descenso leve-moderado del filtrado glomerular (G3a) y alteración del cociente albúmina-creatinina lo que le confiere alto riesgo de afectación renal (existe alteración de ambos parámetros lo que multiplica el riesgo de morbimortalidad cardiovascular y cerebrovascular, así como de mortalidad global) unido al resto de pluripatología referida.</a:t>
            </a:r>
          </a:p>
          <a:p>
            <a:pPr eaLnBrk="1" fontAlgn="auto" hangingPunct="1">
              <a:spcBef>
                <a:spcPts val="0"/>
              </a:spcBef>
              <a:spcAft>
                <a:spcPts val="0"/>
              </a:spcAft>
              <a:defRPr/>
            </a:pPr>
            <a:r>
              <a:rPr lang="es-ES" dirty="0"/>
              <a:t>Conforme a ficha técnica la metformina la ficha técnica establecía el límite de prescripción a un filtrado glomerular (FG)&lt;60 ml(/min/1,73 m</a:t>
            </a:r>
            <a:r>
              <a:rPr lang="es-ES" baseline="30000" dirty="0"/>
              <a:t>2</a:t>
            </a:r>
            <a:r>
              <a:rPr lang="es-ES" dirty="0"/>
              <a:t>, posteriormente hay posicionamientos (FDA) que apoyan su uso a igual dosis hasta un FG de 45, y un ajuste de dosis si hay un descenso a 30-45, aconsejando en ambos casos mayor precaución y seguimiento analítico.</a:t>
            </a:r>
          </a:p>
          <a:p>
            <a:pPr eaLnBrk="1" fontAlgn="auto" hangingPunct="1">
              <a:spcBef>
                <a:spcPts val="0"/>
              </a:spcBef>
              <a:spcAft>
                <a:spcPts val="0"/>
              </a:spcAft>
              <a:defRPr/>
            </a:pPr>
            <a:r>
              <a:rPr lang="es-ES" dirty="0"/>
              <a:t>Es previsible que se plantee la disyuntiva de optar por agotar la terapia combinada oral con un iSGLT-2, pero de entrada no se valoró en esta paciente dado el valor de filtrado glomerular &lt;60 mg/g, e incluso en valores límite próximos a 45 mg/g que lo contraindican de forma absoluta.</a:t>
            </a:r>
          </a:p>
          <a:p>
            <a:pPr eaLnBrk="1" fontAlgn="auto" hangingPunct="1">
              <a:spcBef>
                <a:spcPts val="0"/>
              </a:spcBef>
              <a:spcAft>
                <a:spcPts val="0"/>
              </a:spcAft>
              <a:defRPr/>
            </a:pPr>
            <a:r>
              <a:rPr lang="es-ES" dirty="0"/>
              <a:t>Según ficha técnica de AEMPS: No debe iniciarse tratamiento en pacientes con </a:t>
            </a:r>
            <a:r>
              <a:rPr lang="es-ES" dirty="0" err="1"/>
              <a:t>CrCl</a:t>
            </a:r>
            <a:r>
              <a:rPr lang="es-ES" dirty="0"/>
              <a:t> &lt; 60 ml/min e incluso debe interrumpirse si se mantiene &lt;45ml/min de manera constante.</a:t>
            </a:r>
          </a:p>
          <a:p>
            <a:pPr eaLnBrk="1" fontAlgn="auto" hangingPunct="1">
              <a:spcBef>
                <a:spcPts val="0"/>
              </a:spcBef>
              <a:spcAft>
                <a:spcPts val="0"/>
              </a:spcAft>
              <a:defRPr/>
            </a:pPr>
            <a:r>
              <a:rPr lang="es-ES" dirty="0"/>
              <a:t>Tomando como referencia la presentación de generalidades que hará Javier Mediavilla y en base a los algoritmos que presente, y la escala de objetivo glucémico en base a diferentes aspecto a considerar (actitud, expectativa de vida, riesgo de hipoglucemias, comorbilidades importantes, etc.), el objetivo es que se plantee la alternativa de </a:t>
            </a:r>
            <a:r>
              <a:rPr lang="es-ES" dirty="0" err="1"/>
              <a:t>insulinizar</a:t>
            </a:r>
            <a:r>
              <a:rPr lang="es-ES" dirty="0"/>
              <a:t> para optimizar el grado de control glucémica en una paciente de este tipo con larga expectativa de vida.</a:t>
            </a:r>
          </a:p>
        </p:txBody>
      </p:sp>
      <p:sp>
        <p:nvSpPr>
          <p:cNvPr id="37892"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B67ABF-B25E-4446-B988-09BC71720F7E}" type="slidenum">
              <a:rPr lang="es-ES" altLang="es-ES"/>
              <a:pPr/>
              <a:t>3</a:t>
            </a:fld>
            <a:endParaRPr lang="es-ES" altLang="es-ES"/>
          </a:p>
        </p:txBody>
      </p:sp>
    </p:spTree>
    <p:extLst>
      <p:ext uri="{BB962C8B-B14F-4D97-AF65-F5344CB8AC3E}">
        <p14:creationId xmlns="" xmlns:p14="http://schemas.microsoft.com/office/powerpoint/2010/main" val="562930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smtClean="0">
                <a:solidFill>
                  <a:srgbClr val="000000"/>
                </a:solidFill>
                <a:latin typeface="Tahoma" panose="020B0604030504040204" pitchFamily="34" charset="0"/>
                <a:cs typeface="Tahoma" panose="020B0604030504040204" pitchFamily="34" charset="0"/>
              </a:rPr>
              <a:t>ESTRATEGIA SECUENCIAL DE INSULINIZACIÓN EN LA DIABETES TIPO 2 , </a:t>
            </a:r>
            <a:r>
              <a:rPr lang="es-ES" altLang="es-ES" sz="1600" b="1" smtClean="0">
                <a:solidFill>
                  <a:srgbClr val="000000"/>
                </a:solidFill>
                <a:latin typeface="Tahoma" panose="020B0604030504040204" pitchFamily="34" charset="0"/>
                <a:cs typeface="Tahoma" panose="020B0604030504040204" pitchFamily="34" charset="0"/>
              </a:rPr>
              <a:t>ADA-EASD 2012</a:t>
            </a:r>
            <a:endParaRPr lang="es-ES" altLang="es-ES" b="1" smtClean="0">
              <a:solidFill>
                <a:srgbClr val="000000"/>
              </a:solidFill>
              <a:latin typeface="Tahoma" panose="020B0604030504040204" pitchFamily="34" charset="0"/>
              <a:cs typeface="Tahoma" panose="020B0604030504040204" pitchFamily="34" charset="0"/>
            </a:endParaRPr>
          </a:p>
          <a:p>
            <a:pPr eaLnBrk="1" hangingPunct="1">
              <a:spcBef>
                <a:spcPct val="0"/>
              </a:spcBef>
            </a:pPr>
            <a:r>
              <a:rPr lang="es-ES" altLang="es-ES" smtClean="0"/>
              <a:t>Lo habitual en personas con DM2 es añadir una dosis de insulina basal al tratamiento no insulínico (antidiabéticos orales o análogo del GLP-1) cuando con estos no se consigue un control glucémico adecuado. Se recomienda mantener siempre que sea posible el tratamiento con metformina junto con la insulina basal, y es opcional la continuidad del resto de los fármacos. Esta estrategia se basa en el control optimo de la glucemia en ayunas. Sin embargo, un porcentaje significativo de pacientes no consiguen alcanzar o mantener el objetivo de HbA1c ≤7%. </a:t>
            </a:r>
          </a:p>
          <a:p>
            <a:pPr eaLnBrk="1" hangingPunct="1">
              <a:spcBef>
                <a:spcPct val="0"/>
              </a:spcBef>
            </a:pPr>
            <a:r>
              <a:rPr lang="es-ES" altLang="es-ES" smtClean="0"/>
              <a:t>Cuando no se alcance el objetivo de control tras haber añadido y ajustado  una dosis de insulina basal, se añadirá preferentemente una dosis de insulina prandial (rápida) en aquella comida en que la glucemia posprandial sea mas elevada. También podría realizarse un cambio de pauta utilizando dos dosis de insulina premezclada. Por ultimo, cuando no sean suficientes dos dosis de insulina (generalmente una dosis de insulina basal mas otra de insulina rápida) para conseguir un control adecuado, se recomienda la adición de una segunda o una tercera dosis de insulina rápida en aquellas comidas que aun no la recibían.</a:t>
            </a:r>
          </a:p>
          <a:p>
            <a:pPr eaLnBrk="1" hangingPunct="1">
              <a:spcBef>
                <a:spcPct val="0"/>
              </a:spcBef>
            </a:pPr>
            <a:endParaRPr lang="en-US" altLang="es-ES" sz="1100" smtClean="0">
              <a:ea typeface="ＭＳ Ｐゴシック" panose="020B0600070205080204"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866E535-0408-4D3F-8761-C32691B6F81B}" type="slidenum">
              <a:rPr lang="en-US" altLang="es-ES">
                <a:solidFill>
                  <a:srgbClr val="000000"/>
                </a:solidFill>
              </a:rPr>
              <a:pPr/>
              <a:t>16</a:t>
            </a:fld>
            <a:endParaRPr lang="en-US" altLang="es-ES">
              <a:solidFill>
                <a:srgbClr val="000000"/>
              </a:solidFill>
            </a:endParaRPr>
          </a:p>
        </p:txBody>
      </p:sp>
    </p:spTree>
    <p:extLst>
      <p:ext uri="{BB962C8B-B14F-4D97-AF65-F5344CB8AC3E}">
        <p14:creationId xmlns="" xmlns:p14="http://schemas.microsoft.com/office/powerpoint/2010/main" val="540906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smtClean="0">
                <a:solidFill>
                  <a:srgbClr val="000000"/>
                </a:solidFill>
                <a:latin typeface="Tahoma" panose="020B0604030504040204" pitchFamily="34" charset="0"/>
                <a:cs typeface="Tahoma" panose="020B0604030504040204" pitchFamily="34" charset="0"/>
              </a:rPr>
              <a:t>ESTRATEGIA SECUENCIAL DE INSULINIZACIÓN EN LA DIABETES TIPO 2 , </a:t>
            </a:r>
            <a:r>
              <a:rPr lang="es-ES" altLang="es-ES" sz="1600" b="1" smtClean="0">
                <a:solidFill>
                  <a:srgbClr val="000000"/>
                </a:solidFill>
                <a:latin typeface="Tahoma" panose="020B0604030504040204" pitchFamily="34" charset="0"/>
                <a:cs typeface="Tahoma" panose="020B0604030504040204" pitchFamily="34" charset="0"/>
              </a:rPr>
              <a:t>ADA-EASD 2012</a:t>
            </a:r>
            <a:endParaRPr lang="es-ES" altLang="es-ES" b="1" smtClean="0">
              <a:solidFill>
                <a:srgbClr val="000000"/>
              </a:solidFill>
              <a:latin typeface="Tahoma" panose="020B0604030504040204" pitchFamily="34" charset="0"/>
              <a:cs typeface="Tahoma" panose="020B0604030504040204" pitchFamily="34" charset="0"/>
            </a:endParaRPr>
          </a:p>
          <a:p>
            <a:pPr eaLnBrk="1" hangingPunct="1">
              <a:spcBef>
                <a:spcPct val="0"/>
              </a:spcBef>
            </a:pPr>
            <a:r>
              <a:rPr lang="es-ES" altLang="es-ES" smtClean="0"/>
              <a:t>Lo habitual en personas con DM2 es añadir una dosis de insulina basal al tratamiento no insulínico (antidiabéticos orales o análogo del GLP-1) cuando con estos no se consigue un control glucémico adecuado. Se recomienda mantener siempre que sea posible el tratamiento con metformina junto con la insulina basal, y es opcional la continuidad del resto de los fármacos. Esta estrategia se basa en el control optimo de la glucemia en ayunas. Sin embargo, un porcentaje significativo de pacientes no consiguen alcanzar o mantener el objetivo de HbA1c ≤7%. </a:t>
            </a:r>
          </a:p>
          <a:p>
            <a:pPr eaLnBrk="1" hangingPunct="1">
              <a:spcBef>
                <a:spcPct val="0"/>
              </a:spcBef>
            </a:pPr>
            <a:r>
              <a:rPr lang="es-ES" altLang="es-ES" smtClean="0"/>
              <a:t>Cuando no se alcance el objetivo de control tras haber añadido y ajustado  una dosis de insulina basal, se añadirá preferentemente una dosis de insulina prandial (rápida) en aquella comida en que la glucemia posprandial sea mas elevada. También podría realizarse un cambio de pauta utilizando dos dosis de insulina premezclada. Por ultimo, cuando no sean suficientes dos dosis de insulina (generalmente una dosis de insulina basal mas otra de insulina rápida) para conseguir un control adecuado, se recomienda la adición de una segunda o una tercera dosis de insulina rápida en aquellas comidas que aun no la recibían.</a:t>
            </a:r>
          </a:p>
          <a:p>
            <a:pPr eaLnBrk="1" hangingPunct="1">
              <a:spcBef>
                <a:spcPct val="0"/>
              </a:spcBef>
            </a:pPr>
            <a:endParaRPr lang="en-US" altLang="es-ES" sz="1100" smtClean="0">
              <a:ea typeface="ＭＳ Ｐゴシック" panose="020B0600070205080204" pitchFamily="34" charset="-128"/>
            </a:endParaRPr>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D742DE3-EC80-4946-88A7-87A3A5C86C72}" type="slidenum">
              <a:rPr lang="en-US" altLang="es-ES">
                <a:solidFill>
                  <a:srgbClr val="000000"/>
                </a:solidFill>
              </a:rPr>
              <a:pPr/>
              <a:t>17</a:t>
            </a:fld>
            <a:endParaRPr lang="en-US" altLang="es-ES">
              <a:solidFill>
                <a:srgbClr val="000000"/>
              </a:solidFill>
            </a:endParaRPr>
          </a:p>
        </p:txBody>
      </p:sp>
    </p:spTree>
    <p:extLst>
      <p:ext uri="{BB962C8B-B14F-4D97-AF65-F5344CB8AC3E}">
        <p14:creationId xmlns="" xmlns:p14="http://schemas.microsoft.com/office/powerpoint/2010/main" val="517295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705F8E-7C88-405B-95AA-6F433F18B78E}" type="slidenum">
              <a:rPr lang="es-ES" altLang="es-ES"/>
              <a:pPr/>
              <a:t>18</a:t>
            </a:fld>
            <a:endParaRPr lang="es-ES" altLang="es-ES"/>
          </a:p>
        </p:txBody>
      </p:sp>
      <p:sp>
        <p:nvSpPr>
          <p:cNvPr id="50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EABDAB3D-8614-47D2-9A83-B5E5F9FFA605}" type="slidenum">
              <a:rPr lang="es-ES" altLang="es-ES" sz="1200">
                <a:cs typeface="Arial" panose="020B0604020202020204" pitchFamily="34" charset="0"/>
              </a:rPr>
              <a:pPr algn="r" eaLnBrk="1" hangingPunct="1"/>
              <a:t>18</a:t>
            </a:fld>
            <a:endParaRPr lang="es-ES" altLang="es-ES" sz="1200">
              <a:cs typeface="Arial" panose="020B0604020202020204" pitchFamily="34" charset="0"/>
            </a:endParaRPr>
          </a:p>
        </p:txBody>
      </p:sp>
      <p:sp>
        <p:nvSpPr>
          <p:cNvPr id="5018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7B142F20-C6F4-4626-AE99-BF0C5C2BDBE8}" type="slidenum">
              <a:rPr lang="fr-FR" altLang="es-ES" sz="1200">
                <a:cs typeface="Arial" panose="020B0604020202020204" pitchFamily="34" charset="0"/>
              </a:rPr>
              <a:pPr algn="r" eaLnBrk="1" hangingPunct="1"/>
              <a:t>18</a:t>
            </a:fld>
            <a:endParaRPr lang="fr-FR" altLang="es-ES" sz="1200">
              <a:cs typeface="Arial" panose="020B0604020202020204" pitchFamily="34" charset="0"/>
            </a:endParaRPr>
          </a:p>
        </p:txBody>
      </p:sp>
      <p:sp>
        <p:nvSpPr>
          <p:cNvPr id="50181" name="Rectangle 2"/>
          <p:cNvSpPr>
            <a:spLocks noGrp="1" noRot="1" noChangeAspect="1" noChangeArrowheads="1" noTextEdit="1"/>
          </p:cNvSpPr>
          <p:nvPr>
            <p:ph type="sldImg"/>
          </p:nvPr>
        </p:nvSpPr>
        <p:spPr bwMode="auto">
          <a:xfrm>
            <a:off x="588963" y="800100"/>
            <a:ext cx="5680075" cy="319563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82" name="Rectangle 3"/>
          <p:cNvSpPr>
            <a:spLocks noGrp="1" noChangeArrowheads="1"/>
          </p:cNvSpPr>
          <p:nvPr>
            <p:ph type="body" idx="1"/>
          </p:nvPr>
        </p:nvSpPr>
        <p:spPr bwMode="auto">
          <a:xfrm>
            <a:off x="912813" y="4346575"/>
            <a:ext cx="5032375" cy="38481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eaLnBrk="1" hangingPunct="1">
              <a:spcBef>
                <a:spcPct val="0"/>
              </a:spcBef>
            </a:pPr>
            <a:endParaRPr lang="en-GB" altLang="es-ES" smtClean="0"/>
          </a:p>
        </p:txBody>
      </p:sp>
    </p:spTree>
    <p:extLst>
      <p:ext uri="{BB962C8B-B14F-4D97-AF65-F5344CB8AC3E}">
        <p14:creationId xmlns="" xmlns:p14="http://schemas.microsoft.com/office/powerpoint/2010/main" val="101532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eaLnBrk="0" fontAlgn="base" hangingPunct="0">
              <a:spcBef>
                <a:spcPct val="0"/>
              </a:spcBef>
              <a:spcAft>
                <a:spcPct val="0"/>
              </a:spcAft>
              <a:defRPr>
                <a:solidFill>
                  <a:schemeClr val="tx1"/>
                </a:solidFill>
                <a:latin typeface="Calibri" panose="020F0502020204030204" pitchFamily="34" charset="0"/>
              </a:defRPr>
            </a:lvl6pPr>
            <a:lvl7pPr marL="2971800" indent="-228600" defTabSz="954088" eaLnBrk="0" fontAlgn="base" hangingPunct="0">
              <a:spcBef>
                <a:spcPct val="0"/>
              </a:spcBef>
              <a:spcAft>
                <a:spcPct val="0"/>
              </a:spcAft>
              <a:defRPr>
                <a:solidFill>
                  <a:schemeClr val="tx1"/>
                </a:solidFill>
                <a:latin typeface="Calibri" panose="020F0502020204030204" pitchFamily="34" charset="0"/>
              </a:defRPr>
            </a:lvl7pPr>
            <a:lvl8pPr marL="3429000" indent="-228600" defTabSz="954088" eaLnBrk="0" fontAlgn="base" hangingPunct="0">
              <a:spcBef>
                <a:spcPct val="0"/>
              </a:spcBef>
              <a:spcAft>
                <a:spcPct val="0"/>
              </a:spcAft>
              <a:defRPr>
                <a:solidFill>
                  <a:schemeClr val="tx1"/>
                </a:solidFill>
                <a:latin typeface="Calibri" panose="020F0502020204030204" pitchFamily="34" charset="0"/>
              </a:defRPr>
            </a:lvl8pPr>
            <a:lvl9pPr marL="3886200" indent="-228600" defTabSz="954088" eaLnBrk="0" fontAlgn="base" hangingPunct="0">
              <a:spcBef>
                <a:spcPct val="0"/>
              </a:spcBef>
              <a:spcAft>
                <a:spcPct val="0"/>
              </a:spcAft>
              <a:defRPr>
                <a:solidFill>
                  <a:schemeClr val="tx1"/>
                </a:solidFill>
                <a:latin typeface="Calibri" panose="020F0502020204030204" pitchFamily="34" charset="0"/>
              </a:defRPr>
            </a:lvl9pPr>
          </a:lstStyle>
          <a:p>
            <a:fld id="{6A1573C5-8F30-42EA-BD80-247F364ECC1C}" type="slidenum">
              <a:rPr lang="es-ES" altLang="es-ES" sz="1300">
                <a:latin typeface="Verdana" panose="020B0604030504040204" pitchFamily="34" charset="0"/>
                <a:cs typeface="Arial" panose="020B0604020202020204" pitchFamily="34" charset="0"/>
              </a:rPr>
              <a:pPr/>
              <a:t>19</a:t>
            </a:fld>
            <a:endParaRPr lang="es-ES" altLang="es-ES" sz="1300">
              <a:latin typeface="Verdana" panose="020B0604030504040204" pitchFamily="34" charset="0"/>
              <a:cs typeface="Arial" panose="020B0604020202020204" pitchFamily="34"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ES" altLang="es-ES" smtClean="0"/>
              <a:t>La estructura química de la insulina es de 2 cadenas de aminoácidos unidas por puentes di-sulfuro, y en esas cadenas de aminoácidos es donde se realizarán los cambios que darán base a los cambios en su perfil </a:t>
            </a:r>
            <a:r>
              <a:rPr lang="es-ES" altLang="es-ES" b="1" smtClean="0"/>
              <a:t>farmacocinético</a:t>
            </a:r>
            <a:r>
              <a:rPr lang="es-ES" altLang="es-ES" smtClean="0"/>
              <a:t> y </a:t>
            </a:r>
            <a:r>
              <a:rPr lang="es-ES" altLang="es-ES" b="1" smtClean="0"/>
              <a:t>farmacodinámico</a:t>
            </a:r>
            <a:r>
              <a:rPr lang="es-ES" altLang="es-ES" smtClean="0"/>
              <a:t> con diferentes características según el tipo de insulina y cambio realizado en esa estructura molecular</a:t>
            </a:r>
          </a:p>
          <a:p>
            <a:pPr eaLnBrk="1" hangingPunct="1">
              <a:spcBef>
                <a:spcPct val="0"/>
              </a:spcBef>
            </a:pPr>
            <a:endParaRPr lang="es-ES" altLang="es-ES" smtClean="0"/>
          </a:p>
        </p:txBody>
      </p:sp>
    </p:spTree>
    <p:extLst>
      <p:ext uri="{BB962C8B-B14F-4D97-AF65-F5344CB8AC3E}">
        <p14:creationId xmlns="" xmlns:p14="http://schemas.microsoft.com/office/powerpoint/2010/main" val="116874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4088">
              <a:defRPr>
                <a:solidFill>
                  <a:schemeClr val="tx1"/>
                </a:solidFill>
                <a:latin typeface="Calibri" panose="020F0502020204030204" pitchFamily="34" charset="0"/>
              </a:defRPr>
            </a:lvl1pPr>
            <a:lvl2pPr marL="742950" indent="-285750" defTabSz="954088">
              <a:defRPr>
                <a:solidFill>
                  <a:schemeClr val="tx1"/>
                </a:solidFill>
                <a:latin typeface="Calibri" panose="020F0502020204030204" pitchFamily="34" charset="0"/>
              </a:defRPr>
            </a:lvl2pPr>
            <a:lvl3pPr marL="1143000" indent="-228600" defTabSz="954088">
              <a:defRPr>
                <a:solidFill>
                  <a:schemeClr val="tx1"/>
                </a:solidFill>
                <a:latin typeface="Calibri" panose="020F0502020204030204" pitchFamily="34" charset="0"/>
              </a:defRPr>
            </a:lvl3pPr>
            <a:lvl4pPr marL="1600200" indent="-228600" defTabSz="954088">
              <a:defRPr>
                <a:solidFill>
                  <a:schemeClr val="tx1"/>
                </a:solidFill>
                <a:latin typeface="Calibri" panose="020F0502020204030204" pitchFamily="34" charset="0"/>
              </a:defRPr>
            </a:lvl4pPr>
            <a:lvl5pPr marL="2057400" indent="-228600" defTabSz="954088">
              <a:defRPr>
                <a:solidFill>
                  <a:schemeClr val="tx1"/>
                </a:solidFill>
                <a:latin typeface="Calibri" panose="020F0502020204030204" pitchFamily="34" charset="0"/>
              </a:defRPr>
            </a:lvl5pPr>
            <a:lvl6pPr marL="2514600" indent="-228600" defTabSz="954088" eaLnBrk="0" fontAlgn="base" hangingPunct="0">
              <a:spcBef>
                <a:spcPct val="0"/>
              </a:spcBef>
              <a:spcAft>
                <a:spcPct val="0"/>
              </a:spcAft>
              <a:defRPr>
                <a:solidFill>
                  <a:schemeClr val="tx1"/>
                </a:solidFill>
                <a:latin typeface="Calibri" panose="020F0502020204030204" pitchFamily="34" charset="0"/>
              </a:defRPr>
            </a:lvl6pPr>
            <a:lvl7pPr marL="2971800" indent="-228600" defTabSz="954088" eaLnBrk="0" fontAlgn="base" hangingPunct="0">
              <a:spcBef>
                <a:spcPct val="0"/>
              </a:spcBef>
              <a:spcAft>
                <a:spcPct val="0"/>
              </a:spcAft>
              <a:defRPr>
                <a:solidFill>
                  <a:schemeClr val="tx1"/>
                </a:solidFill>
                <a:latin typeface="Calibri" panose="020F0502020204030204" pitchFamily="34" charset="0"/>
              </a:defRPr>
            </a:lvl7pPr>
            <a:lvl8pPr marL="3429000" indent="-228600" defTabSz="954088" eaLnBrk="0" fontAlgn="base" hangingPunct="0">
              <a:spcBef>
                <a:spcPct val="0"/>
              </a:spcBef>
              <a:spcAft>
                <a:spcPct val="0"/>
              </a:spcAft>
              <a:defRPr>
                <a:solidFill>
                  <a:schemeClr val="tx1"/>
                </a:solidFill>
                <a:latin typeface="Calibri" panose="020F0502020204030204" pitchFamily="34" charset="0"/>
              </a:defRPr>
            </a:lvl8pPr>
            <a:lvl9pPr marL="3886200" indent="-228600" defTabSz="954088" eaLnBrk="0" fontAlgn="base" hangingPunct="0">
              <a:spcBef>
                <a:spcPct val="0"/>
              </a:spcBef>
              <a:spcAft>
                <a:spcPct val="0"/>
              </a:spcAft>
              <a:defRPr>
                <a:solidFill>
                  <a:schemeClr val="tx1"/>
                </a:solidFill>
                <a:latin typeface="Calibri" panose="020F0502020204030204" pitchFamily="34" charset="0"/>
              </a:defRPr>
            </a:lvl9pPr>
          </a:lstStyle>
          <a:p>
            <a:fld id="{FF1FA4BF-FD26-42FC-9E3E-20AD4A2D52D7}" type="slidenum">
              <a:rPr lang="es-ES" altLang="es-ES" sz="1300">
                <a:latin typeface="Verdana" panose="020B0604030504040204" pitchFamily="34" charset="0"/>
                <a:cs typeface="Arial" panose="020B0604020202020204" pitchFamily="34" charset="0"/>
              </a:rPr>
              <a:pPr/>
              <a:t>20</a:t>
            </a:fld>
            <a:endParaRPr lang="es-ES" altLang="es-ES" sz="1300">
              <a:latin typeface="Verdana" panose="020B0604030504040204" pitchFamily="34" charset="0"/>
              <a:cs typeface="Arial" panose="020B0604020202020204"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b="1" smtClean="0">
                <a:solidFill>
                  <a:schemeClr val="bg1"/>
                </a:solidFill>
              </a:rPr>
              <a:t>Análogos rápidos</a:t>
            </a:r>
          </a:p>
          <a:p>
            <a:pPr eaLnBrk="1" hangingPunct="1">
              <a:spcBef>
                <a:spcPct val="0"/>
              </a:spcBef>
            </a:pPr>
            <a:endParaRPr lang="es-ES" altLang="es-ES" b="1" i="1" smtClean="0">
              <a:solidFill>
                <a:srgbClr val="FFFF00"/>
              </a:solidFill>
            </a:endParaRPr>
          </a:p>
          <a:p>
            <a:pPr eaLnBrk="1" hangingPunct="1">
              <a:spcBef>
                <a:spcPct val="0"/>
              </a:spcBef>
            </a:pPr>
            <a:endParaRPr lang="es-ES" altLang="es-ES" smtClean="0"/>
          </a:p>
        </p:txBody>
      </p:sp>
    </p:spTree>
    <p:extLst>
      <p:ext uri="{BB962C8B-B14F-4D97-AF65-F5344CB8AC3E}">
        <p14:creationId xmlns="" xmlns:p14="http://schemas.microsoft.com/office/powerpoint/2010/main" val="246121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1"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ES" smtClean="0"/>
              <a:t>Dentro de los análogos rápidos, la novedad viene aportada por el análogo rápido Lispro, doblando la concentración por ml, pasando de 100 u.i./ml a 200 u.i./ml con las características farmacodinámicas reflejadas en el gráfico de la diapositiva y los beneficios reseñados en la parte inferior.</a:t>
            </a:r>
          </a:p>
        </p:txBody>
      </p:sp>
      <p:sp>
        <p:nvSpPr>
          <p:cNvPr id="53252"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F4516F-18D0-4BA1-8E6F-1D6086386091}" type="slidenum">
              <a:rPr lang="es-ES" altLang="es-ES"/>
              <a:pPr/>
              <a:t>21</a:t>
            </a:fld>
            <a:endParaRPr lang="es-ES" altLang="es-ES"/>
          </a:p>
        </p:txBody>
      </p:sp>
    </p:spTree>
    <p:extLst>
      <p:ext uri="{BB962C8B-B14F-4D97-AF65-F5344CB8AC3E}">
        <p14:creationId xmlns="" xmlns:p14="http://schemas.microsoft.com/office/powerpoint/2010/main" val="131296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correcta 2</a:t>
            </a:r>
          </a:p>
        </p:txBody>
      </p:sp>
      <p:sp>
        <p:nvSpPr>
          <p:cNvPr id="54276"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2524C73-5918-49B2-9C5A-C1DB03412DD0}" type="slidenum">
              <a:rPr lang="es-ES" altLang="es-ES"/>
              <a:pPr/>
              <a:t>22</a:t>
            </a:fld>
            <a:endParaRPr lang="es-ES" altLang="es-ES"/>
          </a:p>
        </p:txBody>
      </p:sp>
    </p:spTree>
    <p:extLst>
      <p:ext uri="{BB962C8B-B14F-4D97-AF65-F5344CB8AC3E}">
        <p14:creationId xmlns="" xmlns:p14="http://schemas.microsoft.com/office/powerpoint/2010/main" val="2998599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s-ES" b="1" dirty="0"/>
              <a:t>Farmacocinética y farmacodinamia</a:t>
            </a:r>
            <a:endParaRPr lang="es-ES" dirty="0"/>
          </a:p>
          <a:p>
            <a:pPr eaLnBrk="1" fontAlgn="auto" hangingPunct="1">
              <a:spcBef>
                <a:spcPts val="0"/>
              </a:spcBef>
              <a:spcAft>
                <a:spcPts val="0"/>
              </a:spcAft>
              <a:defRPr/>
            </a:pPr>
            <a:r>
              <a:rPr lang="es-ES" dirty="0"/>
              <a:t>Su vida media es de aproximadamente 25 h y no está relacionada con la dosis administrada. Con una inyección diaria se alcanza el estado de equilibrio en aproximadamente 3 días. Las propiedades farmacológicas de </a:t>
            </a:r>
            <a:r>
              <a:rPr lang="es-ES" dirty="0" err="1"/>
              <a:t>IDeg</a:t>
            </a:r>
            <a:r>
              <a:rPr lang="es-ES" dirty="0"/>
              <a:t> se han estudiado en voluntarios sanos y en sujetos con DM1 y diabetes mellitus de tipo 2 (DM2).Todos los estudios confirman un aumento de la duración de su acción en comparación a </a:t>
            </a:r>
            <a:r>
              <a:rPr lang="es-ES" dirty="0" err="1"/>
              <a:t>IGla</a:t>
            </a:r>
            <a:r>
              <a:rPr lang="es-ES" dirty="0"/>
              <a:t>, así como una importante disminución de la variación </a:t>
            </a:r>
            <a:r>
              <a:rPr lang="es-ES" dirty="0" err="1"/>
              <a:t>interdiaria</a:t>
            </a:r>
            <a:r>
              <a:rPr lang="es-ES" dirty="0"/>
              <a:t> de la respuesta</a:t>
            </a:r>
            <a:r>
              <a:rPr lang="es-ES" baseline="30000" dirty="0">
                <a:hlinkClick r:id="rId3"/>
              </a:rPr>
              <a:t>7</a:t>
            </a:r>
            <a:r>
              <a:rPr lang="es-ES" dirty="0"/>
              <a:t>.</a:t>
            </a:r>
          </a:p>
          <a:p>
            <a:pPr eaLnBrk="1" fontAlgn="auto" hangingPunct="1">
              <a:spcBef>
                <a:spcPts val="0"/>
              </a:spcBef>
              <a:spcAft>
                <a:spcPts val="0"/>
              </a:spcAft>
              <a:defRPr/>
            </a:pPr>
            <a:r>
              <a:rPr lang="es-ES" dirty="0"/>
              <a:t>En pacientes con DM1 su vida media fue de casi el doble que la de </a:t>
            </a:r>
            <a:r>
              <a:rPr lang="es-ES" dirty="0" err="1"/>
              <a:t>IGla</a:t>
            </a:r>
            <a:r>
              <a:rPr lang="es-ES" dirty="0"/>
              <a:t> (25,4 frente a 12,5 h). </a:t>
            </a:r>
            <a:r>
              <a:rPr lang="es-ES" dirty="0" err="1"/>
              <a:t>IDeg</a:t>
            </a:r>
            <a:r>
              <a:rPr lang="es-ES" dirty="0"/>
              <a:t> permaneció detectable en la circulación durante todo el período de estudio, hasta 120 h, mientras que </a:t>
            </a:r>
            <a:r>
              <a:rPr lang="es-ES" dirty="0" err="1"/>
              <a:t>IGla</a:t>
            </a:r>
            <a:r>
              <a:rPr lang="es-ES" dirty="0"/>
              <a:t> alcanza el límite inferior de cuantificación dentro de las 48 h. Su efecto hipoglucemiante puede mantenerse durante un período superior a 42 h. Además de su efecto prolongado y sin picos, </a:t>
            </a:r>
            <a:r>
              <a:rPr lang="es-ES" dirty="0" err="1"/>
              <a:t>IDeg</a:t>
            </a:r>
            <a:r>
              <a:rPr lang="es-ES" dirty="0"/>
              <a:t> se asoció a un efecto altamente predecible en pacientes con DM1, con una escasa variabilidad día a día para reducir la glucosa en comparación con </a:t>
            </a:r>
            <a:r>
              <a:rPr lang="es-ES" dirty="0" err="1"/>
              <a:t>IGla</a:t>
            </a:r>
            <a:r>
              <a:rPr lang="es-ES" dirty="0"/>
              <a:t> (coeficiente de variación 20 frente a 82%)</a:t>
            </a:r>
            <a:r>
              <a:rPr lang="es-ES" baseline="30000" dirty="0">
                <a:hlinkClick r:id="rId3"/>
              </a:rPr>
              <a:t>15</a:t>
            </a:r>
            <a:r>
              <a:rPr lang="es-ES" dirty="0"/>
              <a:t> y manteniendo en todo momento la estabilidad a lo largo de 24 h</a:t>
            </a:r>
            <a:r>
              <a:rPr lang="es-ES" baseline="30000" dirty="0">
                <a:hlinkClick r:id="rId3"/>
              </a:rPr>
              <a:t>16</a:t>
            </a:r>
            <a:r>
              <a:rPr lang="es-ES" dirty="0"/>
              <a:t>.</a:t>
            </a:r>
            <a:r>
              <a:rPr lang="es-ES" sz="1050" dirty="0"/>
              <a:t> </a:t>
            </a:r>
            <a:endParaRPr lang="en-GB" sz="1050" dirty="0"/>
          </a:p>
        </p:txBody>
      </p:sp>
      <p:sp>
        <p:nvSpPr>
          <p:cNvPr id="5530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11B4B2-6669-4AD3-8652-ED8453BBD107}" type="slidenum">
              <a:rPr lang="en-GB" altLang="es-ES">
                <a:solidFill>
                  <a:srgbClr val="001965"/>
                </a:solidFill>
                <a:latin typeface="Verdana" panose="020B0604030504040204" pitchFamily="34" charset="0"/>
              </a:rPr>
              <a:pPr/>
              <a:t>23</a:t>
            </a:fld>
            <a:endParaRPr lang="en-GB" altLang="es-ES">
              <a:solidFill>
                <a:srgbClr val="001965"/>
              </a:solidFill>
              <a:latin typeface="Verdana" panose="020B0604030504040204" pitchFamily="34" charset="0"/>
            </a:endParaRPr>
          </a:p>
        </p:txBody>
      </p:sp>
    </p:spTree>
    <p:extLst>
      <p:ext uri="{BB962C8B-B14F-4D97-AF65-F5344CB8AC3E}">
        <p14:creationId xmlns="" xmlns:p14="http://schemas.microsoft.com/office/powerpoint/2010/main" val="1542434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600"/>
              </a:spcBef>
              <a:spcAft>
                <a:spcPts val="600"/>
              </a:spcAft>
            </a:pPr>
            <a:r>
              <a:rPr lang="en-GB" altLang="es-ES" smtClean="0"/>
              <a:t>U300 tiene un volumen de inyección un tercio menor que Lantus y forma un microprecipitado menor cuando se inyecta subcutaneamente.  </a:t>
            </a:r>
          </a:p>
          <a:p>
            <a:pPr eaLnBrk="1" hangingPunct="1">
              <a:spcBef>
                <a:spcPts val="600"/>
              </a:spcBef>
              <a:spcAft>
                <a:spcPts val="600"/>
              </a:spcAft>
            </a:pPr>
            <a:r>
              <a:rPr lang="en-US" altLang="es-ES" smtClean="0"/>
              <a:t>Como la liberación de moléculas de glargina desde el depot es proporcional al area de superficie, el precipitado menor con U300 libera menos cantidad de unidades de glargina y durante más tiempo que el precipitado más grande con Lantus.  </a:t>
            </a:r>
          </a:p>
          <a:p>
            <a:pPr eaLnBrk="1" hangingPunct="1">
              <a:spcBef>
                <a:spcPts val="600"/>
              </a:spcBef>
              <a:spcAft>
                <a:spcPts val="600"/>
              </a:spcAft>
            </a:pPr>
            <a:r>
              <a:rPr lang="en-GB" altLang="es-ES" smtClean="0"/>
              <a:t>La liberación más controlada y gradual con U300 vs Lantus resulta en un perfil PK más constante y prolongado y un efecto reductor de la glucosa durante más de 24 horas.</a:t>
            </a:r>
          </a:p>
          <a:p>
            <a:pPr eaLnBrk="1" hangingPunct="1">
              <a:spcBef>
                <a:spcPts val="600"/>
              </a:spcBef>
              <a:spcAft>
                <a:spcPts val="600"/>
              </a:spcAft>
            </a:pPr>
            <a:endParaRPr lang="en-GB" altLang="es-ES" smtClean="0"/>
          </a:p>
          <a:p>
            <a:pPr eaLnBrk="1" hangingPunct="1">
              <a:spcBef>
                <a:spcPts val="600"/>
              </a:spcBef>
              <a:spcAft>
                <a:spcPts val="600"/>
              </a:spcAft>
            </a:pPr>
            <a:r>
              <a:rPr lang="es-ES" altLang="es-ES" smtClean="0"/>
              <a:t>La nueva Gla-300, que contiene triple concentración por mililitro, mejora el perfil de esta insulina, dotándola de más estabilidad con menores proporciones de oscilaciones pico/valle. Su reducida tasa de precipitado subcutáneo condiciona una farmacocinética y farmacodinamia incluso más plana y prolongada, para obtener un mejor control glucémico que con la IGla original</a:t>
            </a:r>
            <a:r>
              <a:rPr lang="es-ES" altLang="es-ES" baseline="30000" smtClean="0">
                <a:hlinkClick r:id="rId3"/>
              </a:rPr>
              <a:t>28</a:t>
            </a:r>
            <a:r>
              <a:rPr lang="es-ES" altLang="es-ES" smtClean="0"/>
              <a:t>. En pacientes con DM1 el perfil farmacocinético y farmacodinámico es dependiente de la dosis, y el control de la glucemia es evidente hasta las 36 h de la inyección</a:t>
            </a:r>
            <a:r>
              <a:rPr lang="es-ES" altLang="es-ES" baseline="30000" smtClean="0">
                <a:hlinkClick r:id="rId3"/>
              </a:rPr>
              <a:t>29</a:t>
            </a:r>
            <a:r>
              <a:rPr lang="es-ES" altLang="es-ES" baseline="30000" smtClean="0"/>
              <a:t>, </a:t>
            </a:r>
            <a:r>
              <a:rPr lang="es-ES" altLang="es-ES" baseline="30000" smtClean="0">
                <a:hlinkClick r:id="rId3"/>
              </a:rPr>
              <a:t>30</a:t>
            </a:r>
            <a:r>
              <a:rPr lang="es-ES" altLang="es-ES" smtClean="0"/>
              <a:t>.</a:t>
            </a:r>
          </a:p>
          <a:p>
            <a:pPr eaLnBrk="1" hangingPunct="1">
              <a:spcBef>
                <a:spcPts val="600"/>
              </a:spcBef>
              <a:spcAft>
                <a:spcPts val="600"/>
              </a:spcAft>
            </a:pPr>
            <a:endParaRPr lang="en-GB" altLang="es-ES" smtClean="0"/>
          </a:p>
        </p:txBody>
      </p:sp>
      <p:sp>
        <p:nvSpPr>
          <p:cNvPr id="56324"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1D937E-B8FE-4FB7-AA2B-E814DD97BB5E}" type="slidenum">
              <a:rPr lang="es-ES" altLang="es-ES">
                <a:solidFill>
                  <a:srgbClr val="000000"/>
                </a:solidFill>
              </a:rPr>
              <a:pPr/>
              <a:t>24</a:t>
            </a:fld>
            <a:endParaRPr lang="es-ES" altLang="es-ES">
              <a:solidFill>
                <a:srgbClr val="000000"/>
              </a:solidFill>
            </a:endParaRPr>
          </a:p>
        </p:txBody>
      </p:sp>
    </p:spTree>
    <p:extLst>
      <p:ext uri="{BB962C8B-B14F-4D97-AF65-F5344CB8AC3E}">
        <p14:creationId xmlns="" xmlns:p14="http://schemas.microsoft.com/office/powerpoint/2010/main" val="535644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7CC380-D5E6-47CE-831D-0CC0D0FB9F50}" type="slidenum">
              <a:rPr lang="en-GB" altLang="es-ES" sz="1000">
                <a:solidFill>
                  <a:srgbClr val="000000"/>
                </a:solidFill>
                <a:ea typeface="ＭＳ Ｐゴシック" panose="020B0600070205080204" pitchFamily="34" charset="-128"/>
              </a:rPr>
              <a:pPr/>
              <a:t>25</a:t>
            </a:fld>
            <a:endParaRPr lang="en-GB" altLang="es-ES" sz="1000">
              <a:solidFill>
                <a:srgbClr val="000000"/>
              </a:solidFill>
              <a:ea typeface="ＭＳ Ｐゴシック" panose="020B0600070205080204" pitchFamily="34" charset="-128"/>
            </a:endParaRPr>
          </a:p>
        </p:txBody>
      </p:sp>
      <p:sp>
        <p:nvSpPr>
          <p:cNvPr id="57348" name="Notes Placeholder 1"/>
          <p:cNvSpPr>
            <a:spLocks noGrp="1"/>
          </p:cNvSpPr>
          <p:nvPr>
            <p:ph type="body"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s-ES" altLang="es-ES" sz="1000" smtClean="0">
                <a:ea typeface="ＭＳ Ｐゴシック" panose="020B0600070205080204" pitchFamily="34" charset="-128"/>
              </a:rPr>
              <a:t>A nivel estacionario, U300 proporciona un perfil PK y PD más suave y prolongado que U100</a:t>
            </a:r>
          </a:p>
          <a:p>
            <a:pPr eaLnBrk="1" hangingPunct="1">
              <a:lnSpc>
                <a:spcPct val="80000"/>
              </a:lnSpc>
              <a:spcBef>
                <a:spcPct val="0"/>
              </a:spcBef>
            </a:pPr>
            <a:r>
              <a:rPr lang="es-ES" altLang="es-ES" sz="1000" smtClean="0">
                <a:ea typeface="ＭＳ Ｐゴシック" panose="020B0600070205080204" pitchFamily="34" charset="-128"/>
              </a:rPr>
              <a:t>La GIR de U300 0,4 U/kg mostró un perfil más plano y estable durante más de 24 h y posteriormente mostró un ligero descenso, presentando actividad hasta el final del </a:t>
            </a:r>
            <a:r>
              <a:rPr lang="es-ES" altLang="es-ES" sz="1000" i="1" smtClean="0">
                <a:ea typeface="ＭＳ Ｐゴシック" panose="020B0600070205080204" pitchFamily="34" charset="-128"/>
              </a:rPr>
              <a:t>clamp</a:t>
            </a:r>
            <a:r>
              <a:rPr lang="es-ES" altLang="es-ES" sz="1000" smtClean="0">
                <a:ea typeface="ＭＳ Ｐゴシック" panose="020B0600070205080204" pitchFamily="34" charset="-128"/>
              </a:rPr>
              <a:t>. La GIRmáx y la fluctuación individual fueron menores; la euglucemia (glucemia media ≤ 105 mg/dl) se mantuvo durante más tiempo (cerca de 32 h) con U300 0,4 U/kg en comparación con U100 0,4 U/kg (29 h).</a:t>
            </a:r>
          </a:p>
          <a:p>
            <a:pPr eaLnBrk="1" hangingPunct="1">
              <a:lnSpc>
                <a:spcPct val="80000"/>
              </a:lnSpc>
              <a:spcBef>
                <a:spcPct val="0"/>
              </a:spcBef>
            </a:pPr>
            <a:endParaRPr lang="es-ES" altLang="es-ES" sz="1000" smtClean="0">
              <a:ea typeface="ＭＳ Ｐゴシック" panose="020B0600070205080204" pitchFamily="34" charset="-128"/>
            </a:endParaRPr>
          </a:p>
          <a:p>
            <a:pPr eaLnBrk="1" hangingPunct="1">
              <a:lnSpc>
                <a:spcPct val="80000"/>
              </a:lnSpc>
              <a:spcBef>
                <a:spcPct val="0"/>
              </a:spcBef>
            </a:pPr>
            <a:r>
              <a:rPr lang="es-ES" altLang="es-ES" sz="1000" smtClean="0">
                <a:ea typeface="ＭＳ Ｐゴシック" panose="020B0600070205080204" pitchFamily="34" charset="-128"/>
              </a:rPr>
              <a:t>Las concentraciones de insulina corroboraron los hallazgos PD con un perfil más plano y constante durante el </a:t>
            </a:r>
            <a:r>
              <a:rPr lang="es-ES" altLang="es-ES" sz="1000" i="1" smtClean="0">
                <a:ea typeface="ＭＳ Ｐゴシック" panose="020B0600070205080204" pitchFamily="34" charset="-128"/>
              </a:rPr>
              <a:t>clamp</a:t>
            </a:r>
            <a:r>
              <a:rPr lang="es-ES" altLang="es-ES" sz="1000" smtClean="0">
                <a:ea typeface="ＭＳ Ｐゴシック" panose="020B0600070205080204" pitchFamily="34" charset="-128"/>
              </a:rPr>
              <a:t> para U300 frente a U100</a:t>
            </a:r>
          </a:p>
          <a:p>
            <a:pPr eaLnBrk="1" hangingPunct="1">
              <a:lnSpc>
                <a:spcPct val="80000"/>
              </a:lnSpc>
              <a:spcBef>
                <a:spcPct val="0"/>
              </a:spcBef>
            </a:pPr>
            <a:endParaRPr lang="es-ES" altLang="es-ES" sz="1000" smtClean="0">
              <a:ea typeface="ＭＳ Ｐゴシック" panose="020B0600070205080204" pitchFamily="34" charset="-128"/>
            </a:endParaRPr>
          </a:p>
          <a:p>
            <a:pPr eaLnBrk="1" hangingPunct="1">
              <a:lnSpc>
                <a:spcPct val="80000"/>
              </a:lnSpc>
              <a:spcBef>
                <a:spcPct val="0"/>
              </a:spcBef>
            </a:pPr>
            <a:r>
              <a:rPr lang="es-ES" altLang="es-ES" sz="1000" smtClean="0">
                <a:ea typeface="ＭＳ Ｐゴシック" panose="020B0600070205080204" pitchFamily="34" charset="-128"/>
              </a:rPr>
              <a:t>Se cuantificó exposición hasta las 32 h con U300 0,4 U/kg en comparación con las 28 h de U100 0,4 U/kg. </a:t>
            </a:r>
          </a:p>
          <a:p>
            <a:pPr eaLnBrk="1" hangingPunct="1">
              <a:lnSpc>
                <a:spcPct val="80000"/>
              </a:lnSpc>
              <a:spcBef>
                <a:spcPct val="0"/>
              </a:spcBef>
            </a:pPr>
            <a:endParaRPr lang="es-ES" altLang="es-ES" sz="1000" smtClean="0">
              <a:ea typeface="ＭＳ Ｐゴシック" panose="020B0600070205080204" pitchFamily="34" charset="-128"/>
            </a:endParaRPr>
          </a:p>
          <a:p>
            <a:pPr eaLnBrk="1" hangingPunct="1">
              <a:lnSpc>
                <a:spcPct val="80000"/>
              </a:lnSpc>
              <a:spcBef>
                <a:spcPct val="0"/>
              </a:spcBef>
            </a:pPr>
            <a:r>
              <a:rPr lang="es-ES" altLang="es-ES" sz="1000" smtClean="0">
                <a:ea typeface="ＭＳ Ｐゴシック" panose="020B0600070205080204" pitchFamily="34" charset="-128"/>
              </a:rPr>
              <a:t>U300 y U100 fueron bien toleradas.</a:t>
            </a:r>
          </a:p>
          <a:p>
            <a:pPr eaLnBrk="1" hangingPunct="1">
              <a:lnSpc>
                <a:spcPct val="80000"/>
              </a:lnSpc>
              <a:spcBef>
                <a:spcPct val="0"/>
              </a:spcBef>
            </a:pPr>
            <a:endParaRPr lang="es-ES" altLang="es-ES" sz="1000" smtClean="0">
              <a:ea typeface="ＭＳ Ｐゴシック" panose="020B0600070205080204" pitchFamily="34" charset="-128"/>
            </a:endParaRPr>
          </a:p>
          <a:p>
            <a:pPr eaLnBrk="1" hangingPunct="1">
              <a:lnSpc>
                <a:spcPct val="80000"/>
              </a:lnSpc>
              <a:spcBef>
                <a:spcPct val="0"/>
              </a:spcBef>
            </a:pPr>
            <a:r>
              <a:rPr lang="es-ES" altLang="es-ES" sz="1000" smtClean="0">
                <a:ea typeface="ＭＳ Ｐゴシック" panose="020B0600070205080204" pitchFamily="34" charset="-128"/>
              </a:rPr>
              <a:t>El efecto de U300 se prolongó más allá de 24 h (hasta 36 h) a dosis clínicamente relevantes. El efecto prolongado de reducción de la glucosa de U300 más allá de 24 h permitió la administración de 1 vez/día de U300</a:t>
            </a:r>
          </a:p>
          <a:p>
            <a:pPr eaLnBrk="1" hangingPunct="1">
              <a:lnSpc>
                <a:spcPct val="80000"/>
              </a:lnSpc>
              <a:spcBef>
                <a:spcPct val="0"/>
              </a:spcBef>
            </a:pPr>
            <a:endParaRPr lang="es-ES" altLang="es-ES" sz="1000" smtClean="0">
              <a:ea typeface="ＭＳ Ｐゴシック" panose="020B0600070205080204" pitchFamily="34" charset="-128"/>
            </a:endParaRPr>
          </a:p>
          <a:p>
            <a:pPr eaLnBrk="1" hangingPunct="1">
              <a:lnSpc>
                <a:spcPct val="80000"/>
              </a:lnSpc>
              <a:spcBef>
                <a:spcPct val="0"/>
              </a:spcBef>
            </a:pPr>
            <a:r>
              <a:rPr lang="es-ES" altLang="es-ES" sz="1000" smtClean="0">
                <a:ea typeface="ＭＳ Ｐゴシック" panose="020B0600070205080204" pitchFamily="34" charset="-128"/>
              </a:rPr>
              <a:t>El distinto perfil entre U300 y U100 se atribuye a la modificación en la liberación de la insulina glargina a partir del precipitado. </a:t>
            </a:r>
            <a:r>
              <a:rPr lang="en-US" altLang="es-ES" sz="1000" smtClean="0">
                <a:ea typeface="ＭＳ Ｐゴシック" panose="020B0600070205080204" pitchFamily="34" charset="-128"/>
              </a:rPr>
              <a:t>(Ficha técnica)</a:t>
            </a:r>
            <a:endParaRPr lang="es-ES" altLang="es-ES" sz="1000" smtClean="0">
              <a:ea typeface="ＭＳ Ｐゴシック" panose="020B0600070205080204" pitchFamily="34" charset="-128"/>
            </a:endParaRPr>
          </a:p>
          <a:p>
            <a:pPr eaLnBrk="1" hangingPunct="1">
              <a:lnSpc>
                <a:spcPct val="80000"/>
              </a:lnSpc>
              <a:spcBef>
                <a:spcPct val="0"/>
              </a:spcBef>
            </a:pPr>
            <a:endParaRPr lang="es-ES" altLang="es-ES" sz="1000" smtClean="0">
              <a:ea typeface="ＭＳ Ｐゴシック" panose="020B0600070205080204" pitchFamily="34" charset="-128"/>
            </a:endParaRPr>
          </a:p>
          <a:p>
            <a:pPr eaLnBrk="1" hangingPunct="1">
              <a:lnSpc>
                <a:spcPct val="80000"/>
              </a:lnSpc>
              <a:spcBef>
                <a:spcPct val="0"/>
              </a:spcBef>
            </a:pPr>
            <a:r>
              <a:rPr lang="es-ES" altLang="es-ES" sz="1000" smtClean="0">
                <a:ea typeface="ＭＳ Ｐゴシック" panose="020B0600070205080204" pitchFamily="34" charset="-128"/>
              </a:rPr>
              <a:t>Un estudio clínico farmacológico demostró  que la insulina glargina intravenosa y la insulina humana son equipotentes cuando se administran a la misma dosis. </a:t>
            </a:r>
            <a:r>
              <a:rPr lang="en-US" altLang="es-ES" sz="1000" smtClean="0">
                <a:ea typeface="ＭＳ Ｐゴシック" panose="020B0600070205080204" pitchFamily="34" charset="-128"/>
              </a:rPr>
              <a:t>(Ficha técnica)</a:t>
            </a:r>
            <a:endParaRPr lang="es-ES" altLang="es-ES" sz="1000" smtClean="0">
              <a:ea typeface="ＭＳ Ｐゴシック" panose="020B0600070205080204" pitchFamily="34" charset="-128"/>
            </a:endParaRPr>
          </a:p>
          <a:p>
            <a:pPr eaLnBrk="1" hangingPunct="1">
              <a:lnSpc>
                <a:spcPct val="80000"/>
              </a:lnSpc>
              <a:spcBef>
                <a:spcPct val="0"/>
              </a:spcBef>
            </a:pPr>
            <a:endParaRPr lang="en-GB" altLang="es-ES" sz="1000" b="1" smtClean="0">
              <a:ea typeface="ＭＳ Ｐゴシック" panose="020B0600070205080204" pitchFamily="34" charset="-128"/>
            </a:endParaRPr>
          </a:p>
          <a:p>
            <a:pPr eaLnBrk="1" hangingPunct="1">
              <a:lnSpc>
                <a:spcPct val="80000"/>
              </a:lnSpc>
              <a:spcBef>
                <a:spcPct val="0"/>
              </a:spcBef>
            </a:pPr>
            <a:r>
              <a:rPr lang="en-GB" altLang="es-ES" sz="1000" b="1" smtClean="0">
                <a:ea typeface="ＭＳ Ｐゴシック" panose="020B0600070205080204" pitchFamily="34" charset="-128"/>
              </a:rPr>
              <a:t>Bibliografía:</a:t>
            </a:r>
          </a:p>
          <a:p>
            <a:pPr eaLnBrk="1" hangingPunct="1">
              <a:lnSpc>
                <a:spcPct val="80000"/>
              </a:lnSpc>
              <a:spcBef>
                <a:spcPct val="0"/>
              </a:spcBef>
            </a:pPr>
            <a:endParaRPr lang="en-GB" altLang="es-ES" sz="1000" b="1" smtClean="0">
              <a:ea typeface="ＭＳ Ｐゴシック" panose="020B0600070205080204" pitchFamily="34" charset="-128"/>
            </a:endParaRPr>
          </a:p>
          <a:p>
            <a:pPr eaLnBrk="1" hangingPunct="1">
              <a:lnSpc>
                <a:spcPct val="80000"/>
              </a:lnSpc>
              <a:spcBef>
                <a:spcPct val="0"/>
              </a:spcBef>
            </a:pPr>
            <a:r>
              <a:rPr lang="en-GB" altLang="es-ES" sz="1000" smtClean="0">
                <a:ea typeface="ＭＳ Ｐゴシック" panose="020B0600070205080204" pitchFamily="34" charset="-128"/>
              </a:rPr>
              <a:t>Jax T et al. Poster presented at EASD 2013; </a:t>
            </a:r>
            <a:r>
              <a:rPr lang="en-GB" altLang="es-ES" sz="1000" smtClean="0">
                <a:ea typeface="ＭＳ Ｐゴシック" panose="020B0600070205080204" pitchFamily="34" charset="-128"/>
                <a:cs typeface="Arial" panose="020B0604020202020204" pitchFamily="34" charset="0"/>
              </a:rPr>
              <a:t>Abstract </a:t>
            </a:r>
            <a:r>
              <a:rPr lang="en-US" altLang="es-ES" sz="1000" smtClean="0">
                <a:ea typeface="ＭＳ Ｐゴシック" panose="020B0600070205080204" pitchFamily="34" charset="-128"/>
              </a:rPr>
              <a:t>1029. Disponible en: http://www.easdvirtualmeeting.org/resources/6226</a:t>
            </a:r>
            <a:endParaRPr lang="en-GB" altLang="es-ES" sz="1000" smtClean="0">
              <a:ea typeface="ＭＳ Ｐゴシック" panose="020B0600070205080204" pitchFamily="34" charset="-128"/>
            </a:endParaRPr>
          </a:p>
        </p:txBody>
      </p:sp>
    </p:spTree>
    <p:extLst>
      <p:ext uri="{BB962C8B-B14F-4D97-AF65-F5344CB8AC3E}">
        <p14:creationId xmlns="" xmlns:p14="http://schemas.microsoft.com/office/powerpoint/2010/main" val="232907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8915"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correcta: 3</a:t>
            </a:r>
          </a:p>
        </p:txBody>
      </p:sp>
      <p:sp>
        <p:nvSpPr>
          <p:cNvPr id="38916"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B34C597-C3AE-4C0B-8C12-414A120BC085}" type="slidenum">
              <a:rPr lang="es-ES" altLang="es-ES"/>
              <a:pPr/>
              <a:t>5</a:t>
            </a:fld>
            <a:endParaRPr lang="es-ES" altLang="es-ES"/>
          </a:p>
        </p:txBody>
      </p:sp>
    </p:spTree>
    <p:extLst>
      <p:ext uri="{BB962C8B-B14F-4D97-AF65-F5344CB8AC3E}">
        <p14:creationId xmlns="" xmlns:p14="http://schemas.microsoft.com/office/powerpoint/2010/main" val="37743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1"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s-ES" altLang="es-ES" smtClean="0"/>
              <a:t>Respuesta correcta 4</a:t>
            </a:r>
          </a:p>
        </p:txBody>
      </p:sp>
      <p:sp>
        <p:nvSpPr>
          <p:cNvPr id="58372"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D71FB8E-6E34-424D-A5D0-D7A335E5F5BF}" type="slidenum">
              <a:rPr lang="es-ES" altLang="es-ES"/>
              <a:pPr/>
              <a:t>27</a:t>
            </a:fld>
            <a:endParaRPr lang="es-ES" altLang="es-ES"/>
          </a:p>
        </p:txBody>
      </p:sp>
    </p:spTree>
    <p:extLst>
      <p:ext uri="{BB962C8B-B14F-4D97-AF65-F5344CB8AC3E}">
        <p14:creationId xmlns="" xmlns:p14="http://schemas.microsoft.com/office/powerpoint/2010/main" val="2987636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El inicio de la insulinoterapia suele obedecer a la historia natural de la enfermedad y así debemos explicárselo al paciente cuando se hace el diagnostico y se aborda el tratamiento escalonado de acuerdo con la evolución y las necesidades de alcanzar el objetivo de control glucémico aconsejado y abordado con el paciente, de este modo se evitarán resistencias a la administración de insulina, la precepción de que su diabetes es de mayor gravedad o es debido a un fracaso del paciente o del profesional.</a:t>
            </a:r>
          </a:p>
        </p:txBody>
      </p:sp>
      <p:sp>
        <p:nvSpPr>
          <p:cNvPr id="39940"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C9106DD-C456-4DF4-AF04-255A3FE15112}" type="slidenum">
              <a:rPr lang="es-ES" altLang="es-ES"/>
              <a:pPr/>
              <a:t>6</a:t>
            </a:fld>
            <a:endParaRPr lang="es-ES" altLang="es-ES"/>
          </a:p>
        </p:txBody>
      </p:sp>
    </p:spTree>
    <p:extLst>
      <p:ext uri="{BB962C8B-B14F-4D97-AF65-F5344CB8AC3E}">
        <p14:creationId xmlns="" xmlns:p14="http://schemas.microsoft.com/office/powerpoint/2010/main" val="261259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1AFB87C-CFF2-43DD-97B9-3F7C08E844E9}" type="slidenum">
              <a:rPr lang="es-ES" altLang="es-ES">
                <a:solidFill>
                  <a:srgbClr val="000000"/>
                </a:solidFill>
              </a:rPr>
              <a:pPr/>
              <a:t>8</a:t>
            </a:fld>
            <a:endParaRPr lang="es-ES" altLang="es-ES">
              <a:solidFill>
                <a:srgbClr val="000000"/>
              </a:solidFill>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s-MX" altLang="es-ES" sz="900" smtClean="0"/>
              <a:t>En un periodo de 24 horas la secreción de insulina es </a:t>
            </a:r>
            <a:r>
              <a:rPr lang="es-MX" altLang="es-ES" sz="900" b="1" smtClean="0"/>
              <a:t>basal </a:t>
            </a:r>
            <a:r>
              <a:rPr lang="es-MX" altLang="es-ES" sz="900" smtClean="0"/>
              <a:t>en un 50%, entre 18 y 32 UI/24 hr., y el resto </a:t>
            </a:r>
            <a:r>
              <a:rPr lang="es-MX" altLang="es-ES" sz="900" b="1" smtClean="0"/>
              <a:t>en respuesta  a la ingestión de alimentos. </a:t>
            </a:r>
            <a:endParaRPr lang="es-MX" altLang="es-ES" sz="900" smtClean="0"/>
          </a:p>
          <a:p>
            <a:pPr eaLnBrk="1" hangingPunct="1">
              <a:lnSpc>
                <a:spcPct val="80000"/>
              </a:lnSpc>
              <a:spcBef>
                <a:spcPct val="0"/>
              </a:spcBef>
            </a:pPr>
            <a:r>
              <a:rPr lang="es-MX" altLang="es-ES" sz="900" smtClean="0"/>
              <a:t>La concentración de insulina en ayunas es de entre 5 y 15 µU/ml y de 30 a 75 µU/ml en periodo posprandial. Se ha comprobado en modelos experimentales que la respuesta a la elevación de la glucemia tiene una primera fase rápida con un pico elevado de secreción y una duración de 10 minutos. </a:t>
            </a:r>
            <a:r>
              <a:rPr lang="es-ES" altLang="es-ES" sz="900" smtClean="0"/>
              <a:t>Corresponde a la liberación del contenido de los gránulos maduros más cercanos a la membrana de la célula β.</a:t>
            </a:r>
          </a:p>
          <a:p>
            <a:pPr eaLnBrk="1" hangingPunct="1">
              <a:lnSpc>
                <a:spcPct val="80000"/>
              </a:lnSpc>
              <a:spcBef>
                <a:spcPct val="0"/>
              </a:spcBef>
            </a:pPr>
            <a:r>
              <a:rPr lang="es-ES" altLang="es-ES" sz="900" smtClean="0"/>
              <a:t>La segunda fase es una secreción más gradual, desde los 10 minutos hasta que cesa el estímulo, con pico máximo a los 30 minutos, y corresponde a la liberación del contenidos del resto de gránulos y a la síntesis de insulina de novo. Esta secreción posprandial inhibe también la liberación hepática de glucosa. A las 2-3 horas de la ingesta la secreción de insulina vuelve a niveles basales ( 1 UI/hora).</a:t>
            </a:r>
          </a:p>
          <a:p>
            <a:pPr eaLnBrk="1" hangingPunct="1">
              <a:lnSpc>
                <a:spcPct val="80000"/>
              </a:lnSpc>
              <a:spcBef>
                <a:spcPct val="0"/>
              </a:spcBef>
            </a:pPr>
            <a:r>
              <a:rPr lang="es-ES" altLang="es-ES" sz="900" smtClean="0"/>
              <a:t>, la secreción fisiológica de insulina tiene dos componentes, uno </a:t>
            </a:r>
            <a:r>
              <a:rPr lang="es-ES" altLang="es-ES" sz="900" b="1" smtClean="0"/>
              <a:t>basal</a:t>
            </a:r>
            <a:r>
              <a:rPr lang="es-ES" altLang="es-ES" sz="900" smtClean="0"/>
              <a:t> continuo y otro </a:t>
            </a:r>
            <a:r>
              <a:rPr lang="es-ES" altLang="es-ES" sz="900" b="1" smtClean="0"/>
              <a:t>inmediato</a:t>
            </a:r>
            <a:r>
              <a:rPr lang="es-ES" altLang="es-ES" sz="900" smtClean="0"/>
              <a:t> desencadenado por la ingesta; que a su vez sigue un patrón de liberación en dos fases: un </a:t>
            </a:r>
            <a:r>
              <a:rPr lang="es-ES" altLang="es-ES" sz="900" b="1" smtClean="0"/>
              <a:t>pico precoz</a:t>
            </a:r>
            <a:r>
              <a:rPr lang="es-ES" altLang="es-ES" sz="900" smtClean="0"/>
              <a:t> y rápido en unos 10 minutos cuya principal función es frenar la producción hepática de glucosa, seguido por un </a:t>
            </a:r>
            <a:r>
              <a:rPr lang="es-ES" altLang="es-ES" sz="900" b="1" smtClean="0"/>
              <a:t>pico secundario</a:t>
            </a:r>
            <a:r>
              <a:rPr lang="es-ES" altLang="es-ES" sz="900" smtClean="0"/>
              <a:t> de 2 horas de duración.</a:t>
            </a:r>
          </a:p>
          <a:p>
            <a:pPr eaLnBrk="1" hangingPunct="1">
              <a:lnSpc>
                <a:spcPct val="80000"/>
              </a:lnSpc>
              <a:spcBef>
                <a:spcPct val="0"/>
              </a:spcBef>
            </a:pPr>
            <a:r>
              <a:rPr lang="es-ES" altLang="es-ES" sz="900" smtClean="0"/>
              <a:t>En la diabetes tipo 2, la primera fase desaparece y la segunda está ralentizada. El tratamiento sustitutivo ideal con insulina sería el más aproximado a este patrón de secreción fisiológico, para ello disponemos en el mercado</a:t>
            </a:r>
            <a:r>
              <a:rPr lang="es-ES" altLang="es-ES" sz="900" b="1" smtClean="0"/>
              <a:t> </a:t>
            </a:r>
            <a:r>
              <a:rPr lang="es-ES" altLang="es-ES" sz="900" smtClean="0"/>
              <a:t>de una gran variedad de insulinas. </a:t>
            </a:r>
          </a:p>
          <a:p>
            <a:pPr eaLnBrk="1" hangingPunct="1">
              <a:lnSpc>
                <a:spcPct val="80000"/>
              </a:lnSpc>
              <a:spcBef>
                <a:spcPct val="0"/>
              </a:spcBef>
            </a:pPr>
            <a:r>
              <a:rPr lang="es-ES" altLang="es-ES" sz="900" smtClean="0"/>
              <a:t>Todas ellas tienen en común haber sido obtenidas por tecnología ADN recombinante y presentar una concentración de </a:t>
            </a:r>
            <a:r>
              <a:rPr lang="es-ES" altLang="es-ES" sz="900" b="1" smtClean="0"/>
              <a:t>100 UI/ml</a:t>
            </a:r>
            <a:r>
              <a:rPr lang="es-ES" altLang="es-ES" sz="900" smtClean="0"/>
              <a:t>. Se diferencian en su estructura molecular y perfiles farmacocinéticos. 2 COMPONENTES:</a:t>
            </a:r>
          </a:p>
          <a:p>
            <a:pPr marL="742950" lvl="1" indent="-285750" eaLnBrk="1" hangingPunct="1">
              <a:lnSpc>
                <a:spcPct val="80000"/>
              </a:lnSpc>
              <a:spcBef>
                <a:spcPct val="0"/>
              </a:spcBef>
            </a:pPr>
            <a:r>
              <a:rPr lang="es-ES" altLang="es-ES" sz="900" smtClean="0"/>
              <a:t>BASAL:  </a:t>
            </a:r>
          </a:p>
          <a:p>
            <a:pPr marL="1143000" lvl="2" indent="-228600" eaLnBrk="1" hangingPunct="1">
              <a:lnSpc>
                <a:spcPct val="80000"/>
              </a:lnSpc>
              <a:spcBef>
                <a:spcPct val="0"/>
              </a:spcBef>
            </a:pPr>
            <a:r>
              <a:rPr lang="es-ES" altLang="es-ES" sz="900" smtClean="0"/>
              <a:t>Secreción continua de insulina</a:t>
            </a:r>
          </a:p>
          <a:p>
            <a:pPr marL="742950" lvl="1" indent="-285750" eaLnBrk="1" hangingPunct="1">
              <a:lnSpc>
                <a:spcPct val="80000"/>
              </a:lnSpc>
              <a:spcBef>
                <a:spcPct val="0"/>
              </a:spcBef>
            </a:pPr>
            <a:r>
              <a:rPr lang="es-ES" altLang="es-ES" sz="900" smtClean="0"/>
              <a:t>INMEDIATO:</a:t>
            </a:r>
          </a:p>
          <a:p>
            <a:pPr marL="1143000" lvl="2" indent="-228600" eaLnBrk="1" hangingPunct="1">
              <a:lnSpc>
                <a:spcPct val="80000"/>
              </a:lnSpc>
              <a:spcBef>
                <a:spcPct val="0"/>
              </a:spcBef>
            </a:pPr>
            <a:r>
              <a:rPr lang="es-ES" altLang="es-ES" sz="900" smtClean="0"/>
              <a:t>Pico insulínico precoz (10’): frenar la producción hepática de glucosa</a:t>
            </a:r>
          </a:p>
          <a:p>
            <a:pPr marL="1143000" lvl="2" indent="-228600" eaLnBrk="1" hangingPunct="1">
              <a:lnSpc>
                <a:spcPct val="80000"/>
              </a:lnSpc>
              <a:spcBef>
                <a:spcPct val="0"/>
              </a:spcBef>
            </a:pPr>
            <a:r>
              <a:rPr lang="es-ES" altLang="es-ES" sz="900" smtClean="0"/>
              <a:t>Pico secundario (2 h.): metabolización de la glucosa</a:t>
            </a:r>
          </a:p>
          <a:p>
            <a:pPr marL="1143000" lvl="2" indent="-228600" eaLnBrk="1" hangingPunct="1">
              <a:lnSpc>
                <a:spcPct val="80000"/>
              </a:lnSpc>
              <a:spcBef>
                <a:spcPct val="0"/>
              </a:spcBef>
            </a:pPr>
            <a:endParaRPr lang="es-ES" altLang="es-ES" sz="900" smtClean="0"/>
          </a:p>
          <a:p>
            <a:pPr eaLnBrk="1" hangingPunct="1">
              <a:lnSpc>
                <a:spcPct val="80000"/>
              </a:lnSpc>
              <a:spcBef>
                <a:spcPct val="0"/>
              </a:spcBef>
            </a:pPr>
            <a:r>
              <a:rPr lang="es-ES" altLang="es-ES" sz="900" smtClean="0"/>
              <a:t>En la Diabetes tipo 2 el pico insulínico precoz desaparece y el pico secundario está ralentizado</a:t>
            </a:r>
          </a:p>
          <a:p>
            <a:pPr eaLnBrk="1" hangingPunct="1">
              <a:lnSpc>
                <a:spcPct val="80000"/>
              </a:lnSpc>
              <a:spcBef>
                <a:spcPct val="0"/>
              </a:spcBef>
            </a:pPr>
            <a:endParaRPr lang="es-ES" altLang="es-ES" sz="900" smtClean="0"/>
          </a:p>
          <a:p>
            <a:pPr eaLnBrk="1" hangingPunct="1">
              <a:lnSpc>
                <a:spcPct val="80000"/>
              </a:lnSpc>
              <a:spcBef>
                <a:spcPct val="0"/>
              </a:spcBef>
            </a:pPr>
            <a:r>
              <a:rPr lang="es-ES" altLang="es-ES" sz="900" smtClean="0"/>
              <a:t>El tratamiento sustitutivo con insulinas intenta imitar el patrón fisiológico de secreción insulínico</a:t>
            </a:r>
          </a:p>
          <a:p>
            <a:pPr eaLnBrk="1" hangingPunct="1">
              <a:lnSpc>
                <a:spcPct val="80000"/>
              </a:lnSpc>
              <a:spcBef>
                <a:spcPct val="0"/>
              </a:spcBef>
            </a:pPr>
            <a:endParaRPr lang="es-ES" altLang="es-ES" sz="900" smtClean="0"/>
          </a:p>
        </p:txBody>
      </p:sp>
    </p:spTree>
    <p:extLst>
      <p:ext uri="{BB962C8B-B14F-4D97-AF65-F5344CB8AC3E}">
        <p14:creationId xmlns="" xmlns:p14="http://schemas.microsoft.com/office/powerpoint/2010/main" val="3541722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 b="1" smtClean="0">
                <a:latin typeface="TradeGothic"/>
                <a:ea typeface="ＭＳ Ｐゴシック" panose="020B0600070205080204" pitchFamily="34" charset="-128"/>
              </a:rPr>
              <a:t>Bibliografía</a:t>
            </a:r>
          </a:p>
          <a:p>
            <a:pPr eaLnBrk="1" hangingPunct="1">
              <a:spcBef>
                <a:spcPct val="0"/>
              </a:spcBef>
            </a:pPr>
            <a:endParaRPr lang="en-US" altLang="es-ES" b="1" smtClean="0">
              <a:latin typeface="TradeGothic"/>
              <a:ea typeface="ＭＳ Ｐゴシック" panose="020B0600070205080204" pitchFamily="34" charset="-128"/>
            </a:endParaRPr>
          </a:p>
          <a:p>
            <a:pPr eaLnBrk="1" hangingPunct="1">
              <a:spcBef>
                <a:spcPct val="0"/>
              </a:spcBef>
            </a:pPr>
            <a:r>
              <a:rPr lang="en-US" altLang="es-ES" smtClean="0">
                <a:latin typeface="TradeGothic"/>
                <a:ea typeface="ＭＳ Ｐゴシック" panose="020B0600070205080204" pitchFamily="34" charset="-128"/>
              </a:rPr>
              <a:t>Phillips LS, Branch WT, Cook CB, Doyle JP, El-Kebbi IM, Gallina DL, et al. Clinical inertia. Ann Intern Med. 2001;135:825-34</a:t>
            </a:r>
          </a:p>
          <a:p>
            <a:pPr eaLnBrk="1" hangingPunct="1">
              <a:spcBef>
                <a:spcPct val="0"/>
              </a:spcBef>
            </a:pPr>
            <a:endParaRPr lang="en-US" altLang="es-ES" smtClean="0">
              <a:ea typeface="ＭＳ Ｐゴシック" panose="020B0600070205080204" pitchFamily="34" charset="-128"/>
            </a:endParaRPr>
          </a:p>
          <a:p>
            <a:pPr eaLnBrk="1" hangingPunct="1">
              <a:spcBef>
                <a:spcPct val="0"/>
              </a:spcBef>
            </a:pPr>
            <a:r>
              <a:rPr lang="en-US" altLang="es-ES" smtClean="0">
                <a:ea typeface="ＭＳ Ｐゴシック" panose="020B0600070205080204" pitchFamily="34" charset="-128"/>
              </a:rPr>
              <a:t>Orozco-Beltrán D, Gómez-Ruiz F, Gómez-Peralta F, Mediavilla-Bravo JJ. Guía de buena práctica clínica en diabetes tipo 2. Disponible en: https://www.cgcom.es/sites/default/files/guia_diabetes_tipo_a_2_edicion.pdf</a:t>
            </a:r>
          </a:p>
          <a:p>
            <a:pPr eaLnBrk="1" hangingPunct="1">
              <a:spcBef>
                <a:spcPct val="0"/>
              </a:spcBef>
            </a:pPr>
            <a:endParaRPr lang="es-ES" altLang="es-ES" b="1" smtClean="0">
              <a:ea typeface="ＭＳ Ｐゴシック" panose="020B0600070205080204" pitchFamily="34" charset="-128"/>
            </a:endParaRPr>
          </a:p>
        </p:txBody>
      </p:sp>
    </p:spTree>
    <p:extLst>
      <p:ext uri="{BB962C8B-B14F-4D97-AF65-F5344CB8AC3E}">
        <p14:creationId xmlns="" xmlns:p14="http://schemas.microsoft.com/office/powerpoint/2010/main" val="3363452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5"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t>Respuesta correcta: 3</a:t>
            </a:r>
          </a:p>
        </p:txBody>
      </p:sp>
      <p:sp>
        <p:nvSpPr>
          <p:cNvPr id="44036"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14E25D5-0FC5-4FE0-910F-A0ADC1DF616D}" type="slidenum">
              <a:rPr lang="es-ES" altLang="es-ES"/>
              <a:pPr/>
              <a:t>11</a:t>
            </a:fld>
            <a:endParaRPr lang="es-ES" altLang="es-ES"/>
          </a:p>
        </p:txBody>
      </p:sp>
    </p:spTree>
    <p:extLst>
      <p:ext uri="{BB962C8B-B14F-4D97-AF65-F5344CB8AC3E}">
        <p14:creationId xmlns="" xmlns:p14="http://schemas.microsoft.com/office/powerpoint/2010/main" val="389760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ES" smtClean="0">
                <a:latin typeface="Arial" panose="020B0604020202020204" pitchFamily="34" charset="0"/>
              </a:rPr>
              <a:t>Escala de Minneapolis para elegir entre insulina basal, terapia basal/bolus o insulina en mezcla, dependiendo de 4 factores: voluntad del paciente, destreza y capacidad, estilo de vida, y patrón glucémico.</a:t>
            </a:r>
          </a:p>
          <a:p>
            <a:pPr eaLnBrk="1" hangingPunct="1">
              <a:spcBef>
                <a:spcPct val="0"/>
              </a:spcBef>
            </a:pPr>
            <a:r>
              <a:rPr lang="es-ES" altLang="es-ES" b="1" smtClean="0"/>
              <a:t>Características de los pacientes candidatos para tratamiento con insulinas premezcladas</a:t>
            </a:r>
          </a:p>
          <a:p>
            <a:pPr eaLnBrk="1" hangingPunct="1">
              <a:spcBef>
                <a:spcPct val="0"/>
              </a:spcBef>
            </a:pPr>
            <a:r>
              <a:rPr lang="es-ES" altLang="es-ES" smtClean="0"/>
              <a:t>• Pacientes que no logran control glucémico adecuado con fármacos orales e insulina basal</a:t>
            </a:r>
          </a:p>
          <a:p>
            <a:pPr eaLnBrk="1" hangingPunct="1">
              <a:spcBef>
                <a:spcPct val="0"/>
              </a:spcBef>
            </a:pPr>
            <a:r>
              <a:rPr lang="es-ES" altLang="es-ES" smtClean="0"/>
              <a:t>• Pacientes que no hacen perfiles glucémicos de forma regular</a:t>
            </a:r>
          </a:p>
          <a:p>
            <a:pPr eaLnBrk="1" hangingPunct="1">
              <a:spcBef>
                <a:spcPct val="0"/>
              </a:spcBef>
            </a:pPr>
            <a:r>
              <a:rPr lang="es-ES" altLang="es-ES" smtClean="0"/>
              <a:t>• Pacientes sin educación diabetológica adecuada</a:t>
            </a:r>
          </a:p>
          <a:p>
            <a:pPr eaLnBrk="1" hangingPunct="1">
              <a:spcBef>
                <a:spcPct val="0"/>
              </a:spcBef>
            </a:pPr>
            <a:r>
              <a:rPr lang="es-ES" altLang="es-ES" smtClean="0"/>
              <a:t>• Pacientes que no saben hacer el cómputo de carbohidratos de las comidas (necesario para un tratamiento basal-bolus adecuado)</a:t>
            </a:r>
          </a:p>
          <a:p>
            <a:pPr eaLnBrk="1" hangingPunct="1">
              <a:spcBef>
                <a:spcPct val="0"/>
              </a:spcBef>
            </a:pPr>
            <a:r>
              <a:rPr lang="es-ES" altLang="es-ES" smtClean="0"/>
              <a:t>• Pacientes con edad avanzada</a:t>
            </a:r>
          </a:p>
          <a:p>
            <a:pPr eaLnBrk="1" hangingPunct="1">
              <a:spcBef>
                <a:spcPct val="0"/>
              </a:spcBef>
            </a:pPr>
            <a:r>
              <a:rPr lang="es-ES" altLang="es-ES" smtClean="0"/>
              <a:t>• Pacientes con limitaciones físicas o psíquicas que precisen pautas sencillas</a:t>
            </a:r>
          </a:p>
          <a:p>
            <a:pPr eaLnBrk="1" hangingPunct="1">
              <a:spcBef>
                <a:spcPct val="0"/>
              </a:spcBef>
            </a:pPr>
            <a:r>
              <a:rPr lang="es-ES" altLang="es-ES" smtClean="0"/>
              <a:t>• Pacientes que llevan una vida regular y tienen perfiles metabólicos estables</a:t>
            </a:r>
          </a:p>
          <a:p>
            <a:pPr eaLnBrk="1" hangingPunct="1">
              <a:spcBef>
                <a:spcPct val="0"/>
              </a:spcBef>
            </a:pPr>
            <a:r>
              <a:rPr lang="es-ES" altLang="es-ES" smtClean="0"/>
              <a:t>• Pacientes en tratamiento esteroideo</a:t>
            </a:r>
          </a:p>
          <a:p>
            <a:pPr eaLnBrk="1" hangingPunct="1">
              <a:spcBef>
                <a:spcPct val="0"/>
              </a:spcBef>
            </a:pPr>
            <a:r>
              <a:rPr lang="en-US" altLang="es-ES" smtClean="0"/>
              <a:t>Current Opinion in Endocrinology. Diabetes and Obesity 2009; </a:t>
            </a:r>
            <a:r>
              <a:rPr lang="es-ES" altLang="es-ES" smtClean="0"/>
              <a:t>16(Número Especial 1):S3-15.</a:t>
            </a:r>
            <a:endParaRPr lang="es-ES" altLang="es-ES" smtClean="0">
              <a:latin typeface="Arial" panose="020B0604020202020204" pitchFamily="34" charset="0"/>
            </a:endParaRPr>
          </a:p>
        </p:txBody>
      </p:sp>
    </p:spTree>
    <p:extLst>
      <p:ext uri="{BB962C8B-B14F-4D97-AF65-F5344CB8AC3E}">
        <p14:creationId xmlns="" xmlns:p14="http://schemas.microsoft.com/office/powerpoint/2010/main" val="1382498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ES" altLang="es-ES" smtClean="0">
                <a:solidFill>
                  <a:srgbClr val="FF0000"/>
                </a:solidFill>
                <a:latin typeface="TradeGothic"/>
                <a:ea typeface="ＭＳ Ｐゴシック" panose="020B0600070205080204" pitchFamily="34" charset="-128"/>
              </a:rPr>
              <a:t>A propósito de las insulinas comercializadas en el momento actual, y en base al título de la ponencia, en esta abigarrada tabla donde se reflejan todas las insulinas comercializadas en España, resaltando en rojo y negrita, además de una tamaño mayor de letra las últimas novedades</a:t>
            </a:r>
          </a:p>
        </p:txBody>
      </p:sp>
      <p:sp>
        <p:nvSpPr>
          <p:cNvPr id="46084"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F565B00-C6CD-48D0-A5EC-2BA637961DA7}" type="slidenum">
              <a:rPr lang="es-ES" altLang="es-ES" sz="1000">
                <a:latin typeface="TradeGothic"/>
                <a:ea typeface="ＭＳ Ｐゴシック" panose="020B0600070205080204" pitchFamily="34" charset="-128"/>
              </a:rPr>
              <a:pPr/>
              <a:t>14</a:t>
            </a:fld>
            <a:endParaRPr lang="es-ES" altLang="es-ES" sz="1000">
              <a:latin typeface="TradeGothic"/>
              <a:ea typeface="ＭＳ Ｐゴシック" panose="020B0600070205080204" pitchFamily="34" charset="-128"/>
            </a:endParaRPr>
          </a:p>
        </p:txBody>
      </p:sp>
    </p:spTree>
    <p:extLst>
      <p:ext uri="{BB962C8B-B14F-4D97-AF65-F5344CB8AC3E}">
        <p14:creationId xmlns="" xmlns:p14="http://schemas.microsoft.com/office/powerpoint/2010/main" val="881007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Marcador de nota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r>
              <a:rPr lang="es-ES" altLang="es-ES" smtClean="0">
                <a:solidFill>
                  <a:srgbClr val="FF0000"/>
                </a:solidFill>
                <a:latin typeface="TradeGothic"/>
                <a:ea typeface="ＭＳ Ｐゴシック" panose="020B0600070205080204" pitchFamily="34" charset="-128"/>
              </a:rPr>
              <a:t>Aquí tenemos las nuevas insulinas basales de más reciente comercialización, y a la que dedicamos esta diapositiva con el fin de diferenciar y aclarar, la única excepción en relación con la novedad de la concentración de u.i./ml y que sí aparecía en la diapositiva previa, es la insulina análoga rápida Lispro-200, que se basa en una insulina análogo rápido comercializada hace tiempo como es la insulina Lispro pero a concentraciones de 100 u.i./ml</a:t>
            </a:r>
          </a:p>
        </p:txBody>
      </p:sp>
      <p:sp>
        <p:nvSpPr>
          <p:cNvPr id="47108" name="Marcador de número de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4E7723-1963-407B-8632-3D93DCC90AC7}" type="slidenum">
              <a:rPr lang="es-ES" altLang="es-ES" sz="1000">
                <a:latin typeface="TradeGothic"/>
                <a:ea typeface="ＭＳ Ｐゴシック" panose="020B0600070205080204" pitchFamily="34" charset="-128"/>
              </a:rPr>
              <a:pPr/>
              <a:t>15</a:t>
            </a:fld>
            <a:endParaRPr lang="es-ES" altLang="es-ES" sz="1000">
              <a:latin typeface="TradeGothic"/>
              <a:ea typeface="ＭＳ Ｐゴシック" panose="020B0600070205080204" pitchFamily="34" charset="-128"/>
            </a:endParaRPr>
          </a:p>
        </p:txBody>
      </p:sp>
    </p:spTree>
    <p:extLst>
      <p:ext uri="{BB962C8B-B14F-4D97-AF65-F5344CB8AC3E}">
        <p14:creationId xmlns="" xmlns:p14="http://schemas.microsoft.com/office/powerpoint/2010/main" val="4190471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alphaModFix amt="95000"/>
            <a:lum/>
          </a:blip>
          <a:srcRect/>
          <a:stretch>
            <a:fillRect t="-1000" b="-1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22400" y="115200"/>
            <a:ext cx="7220570" cy="936000"/>
          </a:xfrm>
          <a:prstGeom prst="rect">
            <a:avLst/>
          </a:prstGeom>
        </p:spPr>
      </p:pic>
    </p:spTree>
    <p:extLst>
      <p:ext uri="{BB962C8B-B14F-4D97-AF65-F5344CB8AC3E}">
        <p14:creationId xmlns="" xmlns:p14="http://schemas.microsoft.com/office/powerpoint/2010/main" val="2948110230"/>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 xmlns:p14="http://schemas.microsoft.com/office/powerpoint/2010/main" val="3904415832"/>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pic>
        <p:nvPicPr>
          <p:cNvPr id="13" name="Imagen 12"/>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extLst>
      <p:ext uri="{BB962C8B-B14F-4D97-AF65-F5344CB8AC3E}">
        <p14:creationId xmlns="" xmlns:p14="http://schemas.microsoft.com/office/powerpoint/2010/main" val="3914798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243DBA2E-88F4-4161-BA94-BA30BC96B8BF}" type="datetimeFigureOut">
              <a:rPr lang="es-ES"/>
              <a:pPr>
                <a:defRPr/>
              </a:pPr>
              <a:t>19/04/2017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fld id="{F9CC5FE1-4093-4DD4-808F-ED117EFB40AA}" type="slidenum">
              <a:rPr lang="es-ES" altLang="es-ES"/>
              <a:pPr/>
              <a:t>‹Nº›</a:t>
            </a:fld>
            <a:endParaRPr lang="es-ES" altLang="es-ES"/>
          </a:p>
        </p:txBody>
      </p:sp>
    </p:spTree>
    <p:extLst>
      <p:ext uri="{BB962C8B-B14F-4D97-AF65-F5344CB8AC3E}">
        <p14:creationId xmlns="" xmlns:p14="http://schemas.microsoft.com/office/powerpoint/2010/main" val="3315721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62B494C-7E4F-46AE-9A7E-48CCE909E089}" type="datetimeFigureOut">
              <a:rPr lang="es-ES"/>
              <a:pPr>
                <a:defRPr/>
              </a:pPr>
              <a:t>19/04/2017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694EABDA-87A0-40F8-9BED-4AE975914A84}" type="slidenum">
              <a:rPr lang="es-ES" altLang="es-ES"/>
              <a:pPr/>
              <a:t>‹Nº›</a:t>
            </a:fld>
            <a:endParaRPr lang="es-ES" altLang="es-ES"/>
          </a:p>
        </p:txBody>
      </p:sp>
    </p:spTree>
    <p:extLst>
      <p:ext uri="{BB962C8B-B14F-4D97-AF65-F5344CB8AC3E}">
        <p14:creationId xmlns="" xmlns:p14="http://schemas.microsoft.com/office/powerpoint/2010/main" val="1797395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anofi External BLANK bg. ">
    <p:spTree>
      <p:nvGrpSpPr>
        <p:cNvPr id="1" name=""/>
        <p:cNvGrpSpPr/>
        <p:nvPr/>
      </p:nvGrpSpPr>
      <p:grpSpPr>
        <a:xfrm>
          <a:off x="0" y="0"/>
          <a:ext cx="0" cy="0"/>
          <a:chOff x="0" y="0"/>
          <a:chExt cx="0" cy="0"/>
        </a:xfrm>
      </p:grpSpPr>
      <p:sp>
        <p:nvSpPr>
          <p:cNvPr id="2" name="Title 1"/>
          <p:cNvSpPr>
            <a:spLocks noGrp="1"/>
          </p:cNvSpPr>
          <p:nvPr>
            <p:ph type="title"/>
          </p:nvPr>
        </p:nvSpPr>
        <p:spPr>
          <a:xfrm>
            <a:off x="736981" y="274639"/>
            <a:ext cx="10560000" cy="1143000"/>
          </a:xfrm>
          <a:prstGeom prst="rect">
            <a:avLst/>
          </a:prstGeom>
        </p:spPr>
        <p:txBody>
          <a:bodyPr/>
          <a:lstStyle>
            <a:lvl1pPr>
              <a:defRPr sz="2100" b="1">
                <a:solidFill>
                  <a:srgbClr val="1F497D"/>
                </a:solidFill>
              </a:defRPr>
            </a:lvl1pPr>
          </a:lstStyle>
          <a:p>
            <a:r>
              <a:rPr lang="en-GB" dirty="0"/>
              <a:t>Click to edit Master title style</a:t>
            </a:r>
            <a:endParaRPr lang="en-US" dirty="0"/>
          </a:p>
        </p:txBody>
      </p:sp>
      <p:sp>
        <p:nvSpPr>
          <p:cNvPr id="3" name="Content Placeholder 2"/>
          <p:cNvSpPr>
            <a:spLocks noGrp="1"/>
          </p:cNvSpPr>
          <p:nvPr>
            <p:ph idx="1"/>
          </p:nvPr>
        </p:nvSpPr>
        <p:spPr>
          <a:xfrm>
            <a:off x="736981" y="2129059"/>
            <a:ext cx="10560000" cy="3207176"/>
          </a:xfrm>
          <a:prstGeom prst="rect">
            <a:avLst/>
          </a:prstGeom>
        </p:spPr>
        <p:txBody>
          <a:bodyPr/>
          <a:lstStyle>
            <a:lvl1pPr>
              <a:spcBef>
                <a:spcPts val="0"/>
              </a:spcBef>
              <a:spcAft>
                <a:spcPts val="225"/>
              </a:spcAft>
              <a:buClr>
                <a:srgbClr val="81BD55"/>
              </a:buClr>
              <a:defRPr sz="1800">
                <a:solidFill>
                  <a:srgbClr val="4D4D4F"/>
                </a:solidFill>
              </a:defRPr>
            </a:lvl1pPr>
            <a:lvl2pPr>
              <a:spcBef>
                <a:spcPts val="0"/>
              </a:spcBef>
              <a:spcAft>
                <a:spcPts val="225"/>
              </a:spcAft>
              <a:buClr>
                <a:srgbClr val="81BD55"/>
              </a:buClr>
              <a:defRPr sz="1500">
                <a:solidFill>
                  <a:srgbClr val="4D4D4F"/>
                </a:solidFill>
              </a:defRPr>
            </a:lvl2pPr>
            <a:lvl3pPr>
              <a:spcBef>
                <a:spcPts val="0"/>
              </a:spcBef>
              <a:spcAft>
                <a:spcPts val="225"/>
              </a:spcAft>
              <a:buClr>
                <a:srgbClr val="81BD55"/>
              </a:buClr>
              <a:defRPr sz="1350">
                <a:solidFill>
                  <a:srgbClr val="4D4D4F"/>
                </a:solidFill>
              </a:defRPr>
            </a:lvl3pPr>
            <a:lvl4pPr>
              <a:spcBef>
                <a:spcPts val="0"/>
              </a:spcBef>
              <a:spcAft>
                <a:spcPts val="225"/>
              </a:spcAft>
              <a:buClr>
                <a:srgbClr val="81BD55"/>
              </a:buClr>
              <a:defRPr sz="1350">
                <a:solidFill>
                  <a:srgbClr val="4D4D4F"/>
                </a:solidFill>
              </a:defRPr>
            </a:lvl4pPr>
            <a:lvl5pPr>
              <a:spcBef>
                <a:spcPts val="0"/>
              </a:spcBef>
              <a:spcAft>
                <a:spcPts val="225"/>
              </a:spcAft>
              <a:buClr>
                <a:srgbClr val="81BD55"/>
              </a:buClr>
              <a:defRPr sz="1350">
                <a:solidFill>
                  <a:srgbClr val="4D4D4F"/>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ext Placeholder 9"/>
          <p:cNvSpPr>
            <a:spLocks noGrp="1"/>
          </p:cNvSpPr>
          <p:nvPr>
            <p:ph type="body" sz="quarter" idx="11"/>
          </p:nvPr>
        </p:nvSpPr>
        <p:spPr>
          <a:xfrm>
            <a:off x="736981" y="1438361"/>
            <a:ext cx="10560051" cy="690696"/>
          </a:xfrm>
          <a:prstGeom prst="rect">
            <a:avLst/>
          </a:prstGeom>
        </p:spPr>
        <p:txBody>
          <a:bodyPr/>
          <a:lstStyle>
            <a:lvl1pPr marL="0" indent="0">
              <a:buNone/>
              <a:defRPr sz="1800">
                <a:solidFill>
                  <a:srgbClr val="81B838"/>
                </a:solidFill>
              </a:defRPr>
            </a:lvl1pPr>
            <a:lvl2pPr>
              <a:buNone/>
              <a:defRPr>
                <a:solidFill>
                  <a:schemeClr val="tx2"/>
                </a:solidFill>
              </a:defRPr>
            </a:lvl2pPr>
            <a:lvl3pPr>
              <a:buNone/>
              <a:defRPr>
                <a:solidFill>
                  <a:schemeClr val="tx2"/>
                </a:solidFill>
              </a:defRPr>
            </a:lvl3pPr>
            <a:lvl4pPr>
              <a:buNone/>
              <a:defRPr>
                <a:solidFill>
                  <a:schemeClr val="tx2"/>
                </a:solidFill>
              </a:defRPr>
            </a:lvl4pPr>
            <a:lvl5pPr>
              <a:buNone/>
              <a:defRPr>
                <a:solidFill>
                  <a:schemeClr val="tx2"/>
                </a:solidFill>
              </a:defRPr>
            </a:lvl5pPr>
          </a:lstStyle>
          <a:p>
            <a:pPr lvl="0"/>
            <a:r>
              <a:rPr lang="en-US" dirty="0"/>
              <a:t>Click to edit Master text styles</a:t>
            </a:r>
          </a:p>
        </p:txBody>
      </p:sp>
      <p:sp>
        <p:nvSpPr>
          <p:cNvPr id="5" name="Footer Placeholder 3"/>
          <p:cNvSpPr>
            <a:spLocks noGrp="1"/>
          </p:cNvSpPr>
          <p:nvPr>
            <p:ph type="ftr" sz="quarter" idx="12"/>
          </p:nvPr>
        </p:nvSpPr>
        <p:spPr>
          <a:xfrm>
            <a:off x="753533" y="5443538"/>
            <a:ext cx="10560051" cy="539750"/>
          </a:xfrm>
        </p:spPr>
        <p:txBody>
          <a:bodyPr/>
          <a:lstStyle>
            <a:lvl1pPr>
              <a:defRPr sz="600">
                <a:solidFill>
                  <a:prstClr val="black">
                    <a:tint val="75000"/>
                  </a:prstClr>
                </a:solidFill>
              </a:defRPr>
            </a:lvl1pPr>
          </a:lstStyle>
          <a:p>
            <a:pPr>
              <a:defRPr/>
            </a:pPr>
            <a:r>
              <a:rPr lang="en-GB"/>
              <a:t>Footer:</a:t>
            </a:r>
          </a:p>
        </p:txBody>
      </p:sp>
    </p:spTree>
    <p:extLst>
      <p:ext uri="{BB962C8B-B14F-4D97-AF65-F5344CB8AC3E}">
        <p14:creationId xmlns="" xmlns:p14="http://schemas.microsoft.com/office/powerpoint/2010/main" val="578814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11262784" y="82551"/>
            <a:ext cx="827616" cy="455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a:spLocks noGrp="1"/>
          </p:cNvSpPr>
          <p:nvPr>
            <p:ph type="title"/>
          </p:nvPr>
        </p:nvSpPr>
        <p:spPr>
          <a:xfrm>
            <a:off x="457199" y="228600"/>
            <a:ext cx="11169384" cy="762000"/>
          </a:xfrm>
        </p:spPr>
        <p:txBody>
          <a:bodyPr/>
          <a:lstStyle>
            <a:lvl1pPr>
              <a:defRPr>
                <a:solidFill>
                  <a:srgbClr val="5BB638"/>
                </a:solidFill>
              </a:defRPr>
            </a:lvl1pPr>
          </a:lstStyle>
          <a:p>
            <a:r>
              <a:rPr lang="en-US" dirty="0"/>
              <a:t>Click to edit Master title style</a:t>
            </a:r>
          </a:p>
        </p:txBody>
      </p:sp>
    </p:spTree>
    <p:extLst>
      <p:ext uri="{BB962C8B-B14F-4D97-AF65-F5344CB8AC3E}">
        <p14:creationId xmlns="" xmlns:p14="http://schemas.microsoft.com/office/powerpoint/2010/main" val="71005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7" name="Imagen 6"/>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4" name="Imagen 13"/>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8"/>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119336" y="6462114"/>
            <a:ext cx="3299245" cy="2916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19/04/2017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2" r:id="rId11"/>
    <p:sldLayoutId id="2147483663" r:id="rId12"/>
    <p:sldLayoutId id="2147483664" r:id="rId13"/>
    <p:sldLayoutId id="214748366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Hoja_de_c_lculo_de_Microsoft_Office_Excel_97-20032.xls"/><Relationship Id="rId4" Type="http://schemas.openxmlformats.org/officeDocument/2006/relationships/oleObject" Target="../embeddings/Hoja_de_c_lculo_de_Microsoft_Office_Excel_97-20031.xls"/></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ctrTitle"/>
          </p:nvPr>
        </p:nvSpPr>
        <p:spPr/>
        <p:txBody>
          <a:bodyPr/>
          <a:lstStyle/>
          <a:p>
            <a:pPr eaLnBrk="1" hangingPunct="1"/>
            <a:r>
              <a:rPr lang="es-ES" altLang="es-ES" dirty="0"/>
              <a:t>Nuevas insulinas. ¿Son realmente nuevas? </a:t>
            </a:r>
            <a:r>
              <a:rPr lang="es-ES" altLang="es-ES" dirty="0" smtClean="0"/>
              <a:t>¿qué </a:t>
            </a:r>
            <a:r>
              <a:rPr lang="es-ES" altLang="es-ES" dirty="0"/>
              <a:t>nos ofrecen?</a:t>
            </a:r>
          </a:p>
        </p:txBody>
      </p:sp>
      <p:sp>
        <p:nvSpPr>
          <p:cNvPr id="5123" name="2 Subtítulo"/>
          <p:cNvSpPr>
            <a:spLocks noGrp="1"/>
          </p:cNvSpPr>
          <p:nvPr>
            <p:ph type="subTitle" idx="1"/>
          </p:nvPr>
        </p:nvSpPr>
        <p:spPr/>
        <p:txBody>
          <a:bodyPr anchor="ctr" anchorCtr="0">
            <a:normAutofit/>
          </a:bodyPr>
          <a:lstStyle/>
          <a:p>
            <a:pPr eaLnBrk="1" hangingPunct="1"/>
            <a:r>
              <a:rPr lang="es-ES" altLang="es-ES" dirty="0" smtClean="0">
                <a:solidFill>
                  <a:srgbClr val="004586"/>
                </a:solidFill>
              </a:rPr>
              <a:t>Dr. José </a:t>
            </a:r>
            <a:r>
              <a:rPr lang="es-ES" altLang="es-ES" dirty="0">
                <a:solidFill>
                  <a:srgbClr val="004586"/>
                </a:solidFill>
              </a:rPr>
              <a:t>Manuel Comas </a:t>
            </a:r>
            <a:r>
              <a:rPr lang="es-ES" altLang="es-ES" dirty="0" smtClean="0">
                <a:solidFill>
                  <a:srgbClr val="004586"/>
                </a:solidFill>
              </a:rPr>
              <a:t>Samper. C.S La Puebla de Montalbán. Toledo</a:t>
            </a:r>
            <a:endParaRPr lang="es-ES" altLang="es-ES" dirty="0">
              <a:solidFill>
                <a:srgbClr val="004586"/>
              </a:solidFill>
            </a:endParaRPr>
          </a:p>
        </p:txBody>
      </p:sp>
    </p:spTree>
    <p:extLst>
      <p:ext uri="{BB962C8B-B14F-4D97-AF65-F5344CB8AC3E}">
        <p14:creationId xmlns="" xmlns:p14="http://schemas.microsoft.com/office/powerpoint/2010/main" val="3474736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2259013" y="1330325"/>
            <a:ext cx="184150" cy="76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8" tIns="45715" rIns="91428" bIns="45715">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4400">
              <a:latin typeface="Times New Roman" panose="02020603050405020304" pitchFamily="18" charset="0"/>
              <a:ea typeface="ＭＳ Ｐゴシック" panose="020B0600070205080204" pitchFamily="34" charset="-128"/>
            </a:endParaRPr>
          </a:p>
        </p:txBody>
      </p:sp>
      <p:sp>
        <p:nvSpPr>
          <p:cNvPr id="14340" name="Rectangle 4"/>
          <p:cNvSpPr>
            <a:spLocks noChangeArrowheads="1"/>
          </p:cNvSpPr>
          <p:nvPr/>
        </p:nvSpPr>
        <p:spPr bwMode="auto">
          <a:xfrm>
            <a:off x="623392" y="2780928"/>
            <a:ext cx="3973356" cy="227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5" rIns="91428" bIns="45715"/>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chemeClr val="tx2"/>
              </a:buClr>
              <a:buSzPct val="100000"/>
              <a:buFont typeface="Wingdings" panose="05000000000000000000" pitchFamily="2" charset="2"/>
              <a:buChar char="v"/>
            </a:pPr>
            <a:r>
              <a:rPr lang="es-ES_tradnl" altLang="es-ES" sz="2000" dirty="0">
                <a:solidFill>
                  <a:schemeClr val="accent1"/>
                </a:solidFill>
                <a:ea typeface="ＭＳ Ｐゴシック" panose="020B0600070205080204" pitchFamily="34" charset="-128"/>
              </a:rPr>
              <a:t>Fenómeno de comportamiento/conducta del </a:t>
            </a:r>
            <a:r>
              <a:rPr lang="es-ES_tradnl" altLang="es-ES" sz="2000" dirty="0" smtClean="0">
                <a:solidFill>
                  <a:schemeClr val="accent1"/>
                </a:solidFill>
                <a:ea typeface="ＭＳ Ｐゴシック" panose="020B0600070205080204" pitchFamily="34" charset="-128"/>
              </a:rPr>
              <a:t>paciente.</a:t>
            </a:r>
            <a:endParaRPr lang="es-ES_tradnl" altLang="es-ES" sz="2000" dirty="0">
              <a:solidFill>
                <a:schemeClr val="accent1"/>
              </a:solidFill>
              <a:ea typeface="ＭＳ Ｐゴシック" panose="020B0600070205080204" pitchFamily="34" charset="-128"/>
            </a:endParaRPr>
          </a:p>
          <a:p>
            <a:pPr eaLnBrk="1" hangingPunct="1">
              <a:buClr>
                <a:schemeClr val="tx2"/>
              </a:buClr>
              <a:buSzPct val="100000"/>
              <a:buFont typeface="Wingdings" panose="05000000000000000000" pitchFamily="2" charset="2"/>
              <a:buChar char="v"/>
            </a:pPr>
            <a:r>
              <a:rPr lang="es-ES_tradnl" altLang="es-ES" sz="2000" dirty="0">
                <a:solidFill>
                  <a:schemeClr val="accent1"/>
                </a:solidFill>
                <a:ea typeface="ＭＳ Ｐゴシック" panose="020B0600070205080204" pitchFamily="34" charset="-128"/>
              </a:rPr>
              <a:t>Grado en que el paciente sigue las </a:t>
            </a:r>
            <a:r>
              <a:rPr lang="es-ES_tradnl" altLang="es-ES" sz="2000" dirty="0" smtClean="0">
                <a:solidFill>
                  <a:schemeClr val="accent1"/>
                </a:solidFill>
                <a:ea typeface="ＭＳ Ｐゴシック" panose="020B0600070205080204" pitchFamily="34" charset="-128"/>
              </a:rPr>
              <a:t>recomendaciones.</a:t>
            </a:r>
            <a:endParaRPr lang="es-ES_tradnl" altLang="es-ES" sz="2000" dirty="0">
              <a:solidFill>
                <a:schemeClr val="accent1"/>
              </a:solidFill>
              <a:ea typeface="ＭＳ Ｐゴシック" panose="020B0600070205080204" pitchFamily="34" charset="-128"/>
            </a:endParaRPr>
          </a:p>
          <a:p>
            <a:pPr eaLnBrk="1" hangingPunct="1">
              <a:buClr>
                <a:schemeClr val="tx2"/>
              </a:buClr>
              <a:buSzPct val="100000"/>
              <a:buFont typeface="Wingdings" panose="05000000000000000000" pitchFamily="2" charset="2"/>
              <a:buChar char="v"/>
            </a:pPr>
            <a:r>
              <a:rPr lang="es-ES_tradnl" altLang="es-ES" sz="2000" dirty="0" smtClean="0">
                <a:solidFill>
                  <a:schemeClr val="accent1"/>
                </a:solidFill>
                <a:ea typeface="ＭＳ Ｐゴシック" panose="020B0600070205080204" pitchFamily="34" charset="-128"/>
              </a:rPr>
              <a:t>Adhesión.</a:t>
            </a:r>
            <a:endParaRPr lang="es-ES_tradnl" altLang="es-ES" sz="2000" dirty="0">
              <a:solidFill>
                <a:schemeClr val="accent1"/>
              </a:solidFill>
              <a:ea typeface="ＭＳ Ｐゴシック" panose="020B0600070205080204" pitchFamily="34" charset="-128"/>
            </a:endParaRPr>
          </a:p>
        </p:txBody>
      </p:sp>
      <p:sp>
        <p:nvSpPr>
          <p:cNvPr id="12" name="AutoShape 7"/>
          <p:cNvSpPr>
            <a:spLocks noChangeArrowheads="1"/>
          </p:cNvSpPr>
          <p:nvPr/>
        </p:nvSpPr>
        <p:spPr bwMode="auto">
          <a:xfrm>
            <a:off x="3923643" y="2100263"/>
            <a:ext cx="492125" cy="307975"/>
          </a:xfrm>
          <a:prstGeom prst="leftArrow">
            <a:avLst>
              <a:gd name="adj1" fmla="val 50000"/>
              <a:gd name="adj2" fmla="val 42400"/>
            </a:avLst>
          </a:prstGeom>
          <a:solidFill>
            <a:schemeClr val="bg1"/>
          </a:solidFill>
          <a:ln w="28575" cmpd="sng">
            <a:solidFill>
              <a:srgbClr val="004586"/>
            </a:solidFill>
            <a:miter lim="800000"/>
            <a:headEnd/>
            <a:tailEnd/>
          </a:ln>
        </p:spPr>
        <p:txBody>
          <a:bodyPr wrap="none" lIns="91428" tIns="45715" rIns="91428" bIns="45715" anchor="ctr"/>
          <a:lstStyle/>
          <a:p>
            <a:pPr algn="ctr" defTabSz="914388">
              <a:defRPr/>
            </a:pPr>
            <a:endParaRPr lang="es-ES" sz="1600" dirty="0">
              <a:solidFill>
                <a:schemeClr val="accent1"/>
              </a:solidFill>
              <a:effectLst>
                <a:outerShdw blurRad="38100" dist="38100" dir="2700000" algn="tl">
                  <a:srgbClr val="C0C0C0"/>
                </a:outerShdw>
              </a:effectLst>
              <a:latin typeface="Tahoma" pitchFamily="34" charset="0"/>
              <a:ea typeface="MS PGothic" pitchFamily="34" charset="-128"/>
              <a:cs typeface="ＭＳ Ｐゴシック" charset="0"/>
            </a:endParaRPr>
          </a:p>
        </p:txBody>
      </p:sp>
      <p:sp>
        <p:nvSpPr>
          <p:cNvPr id="14342" name="Text Box 8"/>
          <p:cNvSpPr txBox="1">
            <a:spLocks noChangeArrowheads="1"/>
          </p:cNvSpPr>
          <p:nvPr/>
        </p:nvSpPr>
        <p:spPr bwMode="auto">
          <a:xfrm>
            <a:off x="1845469" y="1916832"/>
            <a:ext cx="1946275" cy="64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5" rIns="91428" bIns="45715">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dirty="0">
                <a:solidFill>
                  <a:srgbClr val="C00000"/>
                </a:solidFill>
                <a:ea typeface="ＭＳ Ｐゴシック" panose="020B0600070205080204" pitchFamily="34" charset="-128"/>
              </a:rPr>
              <a:t>INCUMPLIMIENTO</a:t>
            </a:r>
          </a:p>
          <a:p>
            <a:pPr algn="ctr" eaLnBrk="1" hangingPunct="1"/>
            <a:r>
              <a:rPr lang="es-ES" altLang="es-ES" dirty="0">
                <a:solidFill>
                  <a:srgbClr val="C00000"/>
                </a:solidFill>
                <a:ea typeface="ＭＳ Ｐゴシック" panose="020B0600070205080204" pitchFamily="34" charset="-128"/>
              </a:rPr>
              <a:t>Falta de adhesión </a:t>
            </a:r>
          </a:p>
        </p:txBody>
      </p:sp>
      <p:sp>
        <p:nvSpPr>
          <p:cNvPr id="15" name="AutoShape 11"/>
          <p:cNvSpPr>
            <a:spLocks noChangeArrowheads="1"/>
          </p:cNvSpPr>
          <p:nvPr/>
        </p:nvSpPr>
        <p:spPr bwMode="auto">
          <a:xfrm>
            <a:off x="7510465" y="2129706"/>
            <a:ext cx="450850" cy="306388"/>
          </a:xfrm>
          <a:prstGeom prst="rightArrow">
            <a:avLst>
              <a:gd name="adj1" fmla="val 50000"/>
              <a:gd name="adj2" fmla="val 38900"/>
            </a:avLst>
          </a:prstGeom>
          <a:solidFill>
            <a:schemeClr val="bg1"/>
          </a:solidFill>
          <a:ln w="28575" cmpd="sng">
            <a:solidFill>
              <a:srgbClr val="004586"/>
            </a:solidFill>
            <a:miter lim="800000"/>
            <a:headEnd/>
            <a:tailEnd/>
          </a:ln>
        </p:spPr>
        <p:txBody>
          <a:bodyPr wrap="none" lIns="91428" tIns="45715" rIns="91428" bIns="45715" anchor="ctr"/>
          <a:lstStyle/>
          <a:p>
            <a:pPr algn="ctr" defTabSz="914388">
              <a:defRPr/>
            </a:pPr>
            <a:endParaRPr lang="es-ES" sz="1600" dirty="0">
              <a:solidFill>
                <a:schemeClr val="accent1"/>
              </a:solidFill>
              <a:effectLst>
                <a:outerShdw blurRad="38100" dist="38100" dir="2700000" algn="tl">
                  <a:srgbClr val="C0C0C0"/>
                </a:outerShdw>
              </a:effectLst>
              <a:latin typeface="Tahoma" pitchFamily="34" charset="0"/>
              <a:ea typeface="MS PGothic" pitchFamily="34" charset="-128"/>
              <a:cs typeface="ＭＳ Ｐゴシック" charset="0"/>
            </a:endParaRPr>
          </a:p>
        </p:txBody>
      </p:sp>
      <p:sp>
        <p:nvSpPr>
          <p:cNvPr id="14344" name="Text Box 12"/>
          <p:cNvSpPr txBox="1">
            <a:spLocks noChangeArrowheads="1"/>
          </p:cNvSpPr>
          <p:nvPr/>
        </p:nvSpPr>
        <p:spPr bwMode="auto">
          <a:xfrm>
            <a:off x="8027516" y="2073548"/>
            <a:ext cx="1990725" cy="369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5" rIns="91428" bIns="45715">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dirty="0">
                <a:solidFill>
                  <a:srgbClr val="C00000"/>
                </a:solidFill>
                <a:ea typeface="ＭＳ Ｐゴシック" panose="020B0600070205080204" pitchFamily="34" charset="-128"/>
              </a:rPr>
              <a:t>INERCIA</a:t>
            </a:r>
            <a:endParaRPr lang="es-ES" altLang="es-ES" sz="1600" dirty="0">
              <a:solidFill>
                <a:srgbClr val="C00000"/>
              </a:solidFill>
              <a:ea typeface="ＭＳ Ｐゴシック" panose="020B0600070205080204" pitchFamily="34" charset="-128"/>
            </a:endParaRPr>
          </a:p>
        </p:txBody>
      </p:sp>
      <p:sp>
        <p:nvSpPr>
          <p:cNvPr id="18" name="Oval 14"/>
          <p:cNvSpPr>
            <a:spLocks noChangeArrowheads="1"/>
          </p:cNvSpPr>
          <p:nvPr/>
        </p:nvSpPr>
        <p:spPr bwMode="auto">
          <a:xfrm>
            <a:off x="4272098" y="2695233"/>
            <a:ext cx="1298307" cy="735698"/>
          </a:xfrm>
          <a:prstGeom prst="ellipse">
            <a:avLst/>
          </a:prstGeom>
          <a:noFill/>
          <a:ln w="9525" algn="ctr">
            <a:noFill/>
            <a:round/>
            <a:headEnd/>
            <a:tailEnd/>
          </a:ln>
        </p:spPr>
        <p:txBody>
          <a:bodyPr wrap="none" lIns="457144" tIns="137143" rIns="457144" bIns="137143" anchor="ctr">
            <a:spAutoFit/>
          </a:bodyPr>
          <a:lstStyle/>
          <a:p>
            <a:pPr algn="ctr" defTabSz="914388">
              <a:defRPr/>
            </a:pPr>
            <a:endParaRPr lang="es-ES" sz="1600" dirty="0">
              <a:solidFill>
                <a:schemeClr val="accent1"/>
              </a:solidFill>
              <a:effectLst>
                <a:outerShdw blurRad="38100" dist="38100" dir="2700000" algn="tl">
                  <a:srgbClr val="C0C0C0"/>
                </a:outerShdw>
              </a:effectLst>
              <a:latin typeface="Tahoma" pitchFamily="34" charset="0"/>
              <a:ea typeface="MS PGothic" pitchFamily="34" charset="-128"/>
              <a:cs typeface="ＭＳ Ｐゴシック" charset="0"/>
            </a:endParaRPr>
          </a:p>
        </p:txBody>
      </p:sp>
      <p:sp>
        <p:nvSpPr>
          <p:cNvPr id="19" name="Oval 15"/>
          <p:cNvSpPr>
            <a:spLocks noChangeArrowheads="1"/>
          </p:cNvSpPr>
          <p:nvPr/>
        </p:nvSpPr>
        <p:spPr bwMode="auto">
          <a:xfrm>
            <a:off x="4086360" y="2730158"/>
            <a:ext cx="1298307" cy="735698"/>
          </a:xfrm>
          <a:prstGeom prst="ellipse">
            <a:avLst/>
          </a:prstGeom>
          <a:noFill/>
          <a:ln w="9525" algn="ctr">
            <a:noFill/>
            <a:round/>
            <a:headEnd/>
            <a:tailEnd/>
          </a:ln>
        </p:spPr>
        <p:txBody>
          <a:bodyPr wrap="none" lIns="457144" tIns="137143" rIns="457144" bIns="137143" anchor="ctr">
            <a:spAutoFit/>
          </a:bodyPr>
          <a:lstStyle/>
          <a:p>
            <a:pPr algn="ctr" defTabSz="914388">
              <a:defRPr/>
            </a:pPr>
            <a:endParaRPr lang="es-ES" sz="1600" dirty="0">
              <a:solidFill>
                <a:schemeClr val="accent1"/>
              </a:solidFill>
              <a:effectLst>
                <a:outerShdw blurRad="38100" dist="38100" dir="2700000" algn="tl">
                  <a:srgbClr val="C0C0C0"/>
                </a:outerShdw>
              </a:effectLst>
              <a:latin typeface="Tahoma" pitchFamily="34" charset="0"/>
              <a:ea typeface="MS PGothic" pitchFamily="34" charset="-128"/>
              <a:cs typeface="ＭＳ Ｐゴシック" charset="0"/>
            </a:endParaRPr>
          </a:p>
        </p:txBody>
      </p:sp>
      <p:sp>
        <p:nvSpPr>
          <p:cNvPr id="20" name="Oval 16"/>
          <p:cNvSpPr>
            <a:spLocks noChangeArrowheads="1"/>
          </p:cNvSpPr>
          <p:nvPr/>
        </p:nvSpPr>
        <p:spPr bwMode="auto">
          <a:xfrm>
            <a:off x="1646014" y="1844824"/>
            <a:ext cx="2217738" cy="809268"/>
          </a:xfrm>
          <a:prstGeom prst="ellipse">
            <a:avLst/>
          </a:prstGeom>
          <a:noFill/>
          <a:ln w="38100" algn="ctr">
            <a:solidFill>
              <a:srgbClr val="004586"/>
            </a:solidFill>
            <a:round/>
            <a:headEnd/>
            <a:tailEnd/>
          </a:ln>
        </p:spPr>
        <p:txBody>
          <a:bodyPr lIns="457144" tIns="137143" rIns="457144" bIns="137143" anchor="ctr">
            <a:spAutoFit/>
          </a:bodyPr>
          <a:lstStyle/>
          <a:p>
            <a:pPr algn="ctr" defTabSz="914388">
              <a:defRPr/>
            </a:pPr>
            <a:endParaRPr lang="es-ES" sz="1600" dirty="0">
              <a:solidFill>
                <a:schemeClr val="accent1"/>
              </a:solidFill>
              <a:effectLst>
                <a:outerShdw blurRad="38100" dist="38100" dir="2700000" algn="tl">
                  <a:srgbClr val="C0C0C0"/>
                </a:outerShdw>
              </a:effectLst>
              <a:latin typeface="Tahoma" pitchFamily="34" charset="0"/>
              <a:ea typeface="MS PGothic" pitchFamily="34" charset="-128"/>
              <a:cs typeface="ＭＳ Ｐゴシック" charset="0"/>
            </a:endParaRPr>
          </a:p>
        </p:txBody>
      </p:sp>
      <p:sp>
        <p:nvSpPr>
          <p:cNvPr id="14348" name="Rectangle 4"/>
          <p:cNvSpPr>
            <a:spLocks noChangeArrowheads="1"/>
          </p:cNvSpPr>
          <p:nvPr/>
        </p:nvSpPr>
        <p:spPr bwMode="auto">
          <a:xfrm>
            <a:off x="7557640" y="2924944"/>
            <a:ext cx="4443016" cy="22985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8" tIns="45715" rIns="91428" bIns="45715"/>
          <a:lstStyle>
            <a:lvl1pPr marL="341313" indent="-3413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chemeClr val="tx2"/>
              </a:buClr>
              <a:buSzPct val="100000"/>
              <a:buFont typeface="Wingdings" panose="05000000000000000000" pitchFamily="2" charset="2"/>
              <a:buChar char="v"/>
            </a:pPr>
            <a:r>
              <a:rPr lang="es-ES_tradnl" altLang="es-ES" sz="2000" dirty="0">
                <a:solidFill>
                  <a:schemeClr val="accent1"/>
                </a:solidFill>
                <a:ea typeface="ＭＳ Ｐゴシック" panose="020B0600070205080204" pitchFamily="34" charset="-128"/>
              </a:rPr>
              <a:t>Fenómeno de </a:t>
            </a:r>
            <a:r>
              <a:rPr lang="es-ES_tradnl" altLang="es-ES" sz="2000" dirty="0" smtClean="0">
                <a:solidFill>
                  <a:schemeClr val="accent1"/>
                </a:solidFill>
                <a:ea typeface="ＭＳ Ｐゴシック" panose="020B0600070205080204" pitchFamily="34" charset="-128"/>
              </a:rPr>
              <a:t>comportamiento/conducta médica.</a:t>
            </a:r>
            <a:endParaRPr lang="es-ES_tradnl" altLang="es-ES" sz="2000" dirty="0">
              <a:solidFill>
                <a:schemeClr val="accent1"/>
              </a:solidFill>
              <a:ea typeface="ＭＳ Ｐゴシック" panose="020B0600070205080204" pitchFamily="34" charset="-128"/>
            </a:endParaRPr>
          </a:p>
          <a:p>
            <a:pPr eaLnBrk="1" hangingPunct="1">
              <a:buClr>
                <a:schemeClr val="tx2"/>
              </a:buClr>
              <a:buSzPct val="100000"/>
              <a:buFont typeface="Wingdings" panose="05000000000000000000" pitchFamily="2" charset="2"/>
              <a:buChar char="v"/>
            </a:pPr>
            <a:r>
              <a:rPr lang="es-ES_tradnl" altLang="es-ES" sz="2000" dirty="0">
                <a:solidFill>
                  <a:schemeClr val="accent1"/>
                </a:solidFill>
                <a:ea typeface="ＭＳ Ｐゴシック" panose="020B0600070205080204" pitchFamily="34" charset="-128"/>
              </a:rPr>
              <a:t>Falta de inicio o intensificación del tratamiento cuando está </a:t>
            </a:r>
            <a:r>
              <a:rPr lang="es-ES_tradnl" altLang="es-ES" sz="2000" dirty="0" smtClean="0">
                <a:solidFill>
                  <a:schemeClr val="accent1"/>
                </a:solidFill>
                <a:ea typeface="ＭＳ Ｐゴシック" panose="020B0600070205080204" pitchFamily="34" charset="-128"/>
              </a:rPr>
              <a:t>indicado.</a:t>
            </a:r>
            <a:endParaRPr lang="es-ES_tradnl" altLang="es-ES" sz="2000" dirty="0">
              <a:solidFill>
                <a:schemeClr val="accent1"/>
              </a:solidFill>
              <a:ea typeface="ＭＳ Ｐゴシック" panose="020B0600070205080204" pitchFamily="34" charset="-128"/>
            </a:endParaRPr>
          </a:p>
          <a:p>
            <a:pPr eaLnBrk="1" hangingPunct="1">
              <a:buClr>
                <a:schemeClr val="tx2"/>
              </a:buClr>
              <a:buSzPct val="100000"/>
              <a:buFont typeface="Wingdings" panose="05000000000000000000" pitchFamily="2" charset="2"/>
              <a:buChar char="v"/>
            </a:pPr>
            <a:r>
              <a:rPr lang="es-ES_tradnl" altLang="es-ES" sz="2000" dirty="0">
                <a:solidFill>
                  <a:schemeClr val="accent1"/>
                </a:solidFill>
                <a:ea typeface="ＭＳ Ｐゴシック" panose="020B0600070205080204" pitchFamily="34" charset="-128"/>
              </a:rPr>
              <a:t>Parte de la necesidad de aprender a tratar mejor los problemas </a:t>
            </a:r>
            <a:r>
              <a:rPr lang="es-ES_tradnl" altLang="es-ES" sz="2000" dirty="0" smtClean="0">
                <a:solidFill>
                  <a:schemeClr val="accent1"/>
                </a:solidFill>
                <a:ea typeface="ＭＳ Ｐゴシック" panose="020B0600070205080204" pitchFamily="34" charset="-128"/>
              </a:rPr>
              <a:t>crónicos.</a:t>
            </a:r>
            <a:endParaRPr lang="es-ES_tradnl" altLang="es-ES" sz="2000" dirty="0">
              <a:solidFill>
                <a:schemeClr val="accent1"/>
              </a:solidFill>
              <a:ea typeface="ＭＳ Ｐゴシック" panose="020B0600070205080204" pitchFamily="34" charset="-128"/>
            </a:endParaRPr>
          </a:p>
        </p:txBody>
      </p:sp>
      <p:sp>
        <p:nvSpPr>
          <p:cNvPr id="3" name="Marcador de texto 2"/>
          <p:cNvSpPr>
            <a:spLocks noGrp="1"/>
          </p:cNvSpPr>
          <p:nvPr>
            <p:ph type="body" sz="quarter" idx="13"/>
          </p:nvPr>
        </p:nvSpPr>
        <p:spPr>
          <a:xfrm>
            <a:off x="130181" y="5870142"/>
            <a:ext cx="11582443" cy="295162"/>
          </a:xfrm>
        </p:spPr>
        <p:txBody>
          <a:bodyPr>
            <a:normAutofit/>
          </a:bodyPr>
          <a:lstStyle/>
          <a:p>
            <a:r>
              <a:rPr lang="da-DK" sz="1200" dirty="0"/>
              <a:t>Orozco-Beltrán D , et al.  2009; Phillips LS , et al. Ann Intern Med. 2001;135:825-34</a:t>
            </a:r>
            <a:r>
              <a:rPr lang="da-DK" sz="1200" dirty="0" smtClean="0"/>
              <a:t>.</a:t>
            </a:r>
            <a:endParaRPr lang="da-DK" sz="1200" dirty="0"/>
          </a:p>
        </p:txBody>
      </p:sp>
      <p:sp>
        <p:nvSpPr>
          <p:cNvPr id="37902" name="Título 1"/>
          <p:cNvSpPr>
            <a:spLocks noGrp="1"/>
          </p:cNvSpPr>
          <p:nvPr>
            <p:ph type="title"/>
          </p:nvPr>
        </p:nvSpPr>
        <p:spPr>
          <a:xfrm>
            <a:off x="609600" y="231912"/>
            <a:ext cx="10972800" cy="604800"/>
          </a:xfrm>
        </p:spPr>
        <p:txBody>
          <a:bodyPr rtlCol="0">
            <a:noAutofit/>
          </a:bodyPr>
          <a:lstStyle/>
          <a:p>
            <a:pPr>
              <a:defRPr/>
            </a:pPr>
            <a:r>
              <a:rPr lang="es-ES" altLang="es-ES" dirty="0">
                <a:ea typeface="ＭＳ Ｐゴシック" pitchFamily="34" charset="-128"/>
                <a:cs typeface="Tahoma" pitchFamily="34" charset="0"/>
              </a:rPr>
              <a:t>Incumplimiento e Inercia terapéutica son las dos principales causas del mal control de las enfermedades </a:t>
            </a:r>
            <a:r>
              <a:rPr lang="es-ES" altLang="es-ES" dirty="0" smtClean="0">
                <a:ea typeface="ＭＳ Ｐゴシック" pitchFamily="34" charset="-128"/>
                <a:cs typeface="Tahoma" pitchFamily="34" charset="0"/>
              </a:rPr>
              <a:t>crónicas</a:t>
            </a:r>
            <a:endParaRPr lang="es-ES" altLang="es-ES" dirty="0">
              <a:ea typeface="ＭＳ Ｐゴシック" pitchFamily="34" charset="-128"/>
              <a:cs typeface="Tahoma" pitchFamily="34" charset="0"/>
            </a:endParaRPr>
          </a:p>
        </p:txBody>
      </p:sp>
      <p:pic>
        <p:nvPicPr>
          <p:cNvPr id="14351" name="Imagen 1" descr="Captura de pantalla 2016-01-13 a las 14.03.17.png"/>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4432437" y="1359235"/>
            <a:ext cx="3044690" cy="1939933"/>
          </a:xfrm>
          <a:prstGeom prst="rect">
            <a:avLst/>
          </a:prstGeom>
          <a:noFill/>
          <a:ln w="38100">
            <a:solidFill>
              <a:srgbClr val="004586"/>
            </a:solidFill>
            <a:miter lim="800000"/>
            <a:headEnd/>
            <a:tailEnd/>
          </a:ln>
          <a:extLst>
            <a:ext uri="{909E8E84-426E-40DD-AFC4-6F175D3DCCD1}">
              <a14:hiddenFill xmlns="" xmlns:a14="http://schemas.microsoft.com/office/drawing/2010/main">
                <a:solidFill>
                  <a:srgbClr val="FFFFFF"/>
                </a:solidFill>
              </a14:hiddenFill>
            </a:ext>
          </a:extLst>
        </p:spPr>
      </p:pic>
      <p:sp>
        <p:nvSpPr>
          <p:cNvPr id="21" name="Oval 16"/>
          <p:cNvSpPr>
            <a:spLocks noChangeArrowheads="1"/>
          </p:cNvSpPr>
          <p:nvPr/>
        </p:nvSpPr>
        <p:spPr bwMode="auto">
          <a:xfrm>
            <a:off x="8014915" y="1916832"/>
            <a:ext cx="2016125" cy="735698"/>
          </a:xfrm>
          <a:prstGeom prst="ellipse">
            <a:avLst/>
          </a:prstGeom>
          <a:noFill/>
          <a:ln w="38100" algn="ctr">
            <a:solidFill>
              <a:srgbClr val="004586"/>
            </a:solidFill>
            <a:round/>
            <a:headEnd/>
            <a:tailEnd/>
          </a:ln>
        </p:spPr>
        <p:txBody>
          <a:bodyPr lIns="457144" tIns="137143" rIns="457144" bIns="137143" anchor="ctr">
            <a:spAutoFit/>
          </a:bodyPr>
          <a:lstStyle/>
          <a:p>
            <a:pPr algn="ctr" defTabSz="914388">
              <a:defRPr/>
            </a:pPr>
            <a:endParaRPr lang="es-ES" sz="1600" dirty="0">
              <a:solidFill>
                <a:schemeClr val="accent1"/>
              </a:solidFill>
              <a:effectLst>
                <a:outerShdw blurRad="38100" dist="38100" dir="2700000" algn="tl">
                  <a:srgbClr val="C0C0C0"/>
                </a:outerShdw>
              </a:effectLst>
              <a:latin typeface="Tahoma" pitchFamily="34" charset="0"/>
              <a:ea typeface="MS PGothic" pitchFamily="34" charset="-128"/>
              <a:cs typeface="ＭＳ Ｐゴシック" charset="0"/>
            </a:endParaRPr>
          </a:p>
        </p:txBody>
      </p:sp>
      <p:pic>
        <p:nvPicPr>
          <p:cNvPr id="14353" name="Picture 18" descr="Afficher l'image d'origine"/>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32437" y="1359235"/>
            <a:ext cx="3044690" cy="19399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433990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Marcador de contenido 2"/>
          <p:cNvSpPr>
            <a:spLocks noGrp="1"/>
          </p:cNvSpPr>
          <p:nvPr>
            <p:ph type="body" idx="1"/>
          </p:nvPr>
        </p:nvSpPr>
        <p:spPr/>
        <p:txBody>
          <a:bodyPr>
            <a:normAutofit/>
          </a:bodyPr>
          <a:lstStyle/>
          <a:p>
            <a:pPr marL="514350" indent="-514350">
              <a:buFont typeface="Calibri" panose="020F0502020204030204" pitchFamily="34" charset="0"/>
              <a:buAutoNum type="arabicPeriod"/>
            </a:pPr>
            <a:r>
              <a:rPr lang="es-ES" altLang="es-ES" dirty="0"/>
              <a:t>Según su </a:t>
            </a:r>
            <a:r>
              <a:rPr lang="es-ES" altLang="es-ES" dirty="0" smtClean="0"/>
              <a:t>origen.</a:t>
            </a:r>
            <a:endParaRPr lang="es-ES" altLang="es-ES" dirty="0"/>
          </a:p>
          <a:p>
            <a:pPr marL="514350" indent="-514350">
              <a:buFont typeface="Calibri" panose="020F0502020204030204" pitchFamily="34" charset="0"/>
              <a:buAutoNum type="arabicPeriod"/>
            </a:pPr>
            <a:r>
              <a:rPr lang="es-ES" altLang="es-ES" dirty="0"/>
              <a:t>Según el perfil de </a:t>
            </a:r>
            <a:r>
              <a:rPr lang="es-ES" altLang="es-ES" dirty="0" smtClean="0"/>
              <a:t>acción.</a:t>
            </a:r>
            <a:endParaRPr lang="es-ES" altLang="es-ES" dirty="0"/>
          </a:p>
          <a:p>
            <a:pPr marL="514350" indent="-514350">
              <a:buFont typeface="Calibri" panose="020F0502020204030204" pitchFamily="34" charset="0"/>
              <a:buAutoNum type="arabicPeriod"/>
            </a:pPr>
            <a:r>
              <a:rPr lang="es-ES" altLang="es-ES" dirty="0"/>
              <a:t>Según su origen y perfil de </a:t>
            </a:r>
            <a:r>
              <a:rPr lang="es-ES" altLang="es-ES" dirty="0" smtClean="0"/>
              <a:t>acción.</a:t>
            </a:r>
            <a:endParaRPr lang="es-ES" altLang="es-ES" dirty="0"/>
          </a:p>
          <a:p>
            <a:pPr marL="514350" indent="-514350">
              <a:buFont typeface="Calibri" panose="020F0502020204030204" pitchFamily="34" charset="0"/>
              <a:buAutoNum type="arabicPeriod"/>
            </a:pPr>
            <a:r>
              <a:rPr lang="es-ES" altLang="es-ES" dirty="0"/>
              <a:t>Según el sistema de </a:t>
            </a:r>
            <a:r>
              <a:rPr lang="es-ES" altLang="es-ES" dirty="0" smtClean="0"/>
              <a:t>administración.</a:t>
            </a:r>
            <a:endParaRPr lang="es-ES" altLang="es-ES" dirty="0"/>
          </a:p>
        </p:txBody>
      </p:sp>
      <p:sp>
        <p:nvSpPr>
          <p:cNvPr id="2" name="Marcador de texto 1"/>
          <p:cNvSpPr>
            <a:spLocks noGrp="1"/>
          </p:cNvSpPr>
          <p:nvPr>
            <p:ph type="body" idx="10"/>
          </p:nvPr>
        </p:nvSpPr>
        <p:spPr/>
        <p:txBody>
          <a:bodyPr anchor="ctr"/>
          <a:lstStyle/>
          <a:p>
            <a:r>
              <a:rPr lang="es-ES" altLang="es-ES" dirty="0"/>
              <a:t>¿Cómo </a:t>
            </a:r>
            <a:r>
              <a:rPr lang="es-ES" altLang="es-ES" dirty="0" smtClean="0"/>
              <a:t>podemos clasificar </a:t>
            </a:r>
            <a:r>
              <a:rPr lang="es-ES" altLang="es-ES" dirty="0"/>
              <a:t>las insulinas?</a:t>
            </a:r>
            <a:endParaRPr lang="es-ES" dirty="0"/>
          </a:p>
        </p:txBody>
      </p:sp>
      <p:sp>
        <p:nvSpPr>
          <p:cNvPr id="5" name="Marcador de texto 4"/>
          <p:cNvSpPr>
            <a:spLocks noGrp="1"/>
          </p:cNvSpPr>
          <p:nvPr>
            <p:ph type="body" sz="quarter" idx="11"/>
          </p:nvPr>
        </p:nvSpPr>
        <p:spPr/>
        <p:txBody>
          <a:bodyPr>
            <a:normAutofit lnSpcReduction="10000"/>
          </a:bodyPr>
          <a:lstStyle/>
          <a:p>
            <a:endParaRPr lang="es-ES"/>
          </a:p>
        </p:txBody>
      </p:sp>
      <p:sp>
        <p:nvSpPr>
          <p:cNvPr id="15362" name="Título 1"/>
          <p:cNvSpPr>
            <a:spLocks noGrp="1"/>
          </p:cNvSpPr>
          <p:nvPr>
            <p:ph type="title"/>
          </p:nvPr>
        </p:nvSpPr>
        <p:spPr/>
        <p:txBody>
          <a:bodyPr/>
          <a:lstStyle/>
          <a:p>
            <a:pPr eaLnBrk="1" hangingPunct="1"/>
            <a:r>
              <a:rPr lang="es-ES" altLang="es-ES" sz="3200" b="1" dirty="0" smtClean="0"/>
              <a:t>Pregunta 2</a:t>
            </a:r>
            <a:endParaRPr lang="es-ES" altLang="es-ES" sz="3200" b="1" dirty="0"/>
          </a:p>
        </p:txBody>
      </p:sp>
    </p:spTree>
    <p:extLst>
      <p:ext uri="{BB962C8B-B14F-4D97-AF65-F5344CB8AC3E}">
        <p14:creationId xmlns="" xmlns:p14="http://schemas.microsoft.com/office/powerpoint/2010/main" val="887808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pPr eaLnBrk="1" hangingPunct="1"/>
            <a:r>
              <a:rPr lang="es-ES" altLang="es-ES" sz="3200" b="1" dirty="0"/>
              <a:t>Tipos de insulina</a:t>
            </a:r>
          </a:p>
        </p:txBody>
      </p:sp>
      <p:sp>
        <p:nvSpPr>
          <p:cNvPr id="3" name="Marcador de contenido 2"/>
          <p:cNvSpPr>
            <a:spLocks noGrp="1"/>
          </p:cNvSpPr>
          <p:nvPr>
            <p:ph idx="1"/>
          </p:nvPr>
        </p:nvSpPr>
        <p:spPr>
          <a:xfrm>
            <a:off x="0" y="1429264"/>
            <a:ext cx="11582400" cy="4592024"/>
          </a:xfrm>
        </p:spPr>
        <p:txBody>
          <a:bodyPr rtlCol="0">
            <a:normAutofit/>
          </a:bodyPr>
          <a:lstStyle/>
          <a:p>
            <a:pPr>
              <a:defRPr/>
            </a:pPr>
            <a:r>
              <a:rPr lang="es-ES" dirty="0"/>
              <a:t>Según su origen:</a:t>
            </a:r>
          </a:p>
          <a:p>
            <a:pPr lvl="1">
              <a:defRPr/>
            </a:pPr>
            <a:r>
              <a:rPr lang="es-ES" sz="2400" dirty="0" smtClean="0"/>
              <a:t>Animal/humana/análogos/biosimilares.</a:t>
            </a:r>
            <a:endParaRPr lang="es-ES" sz="2400" dirty="0"/>
          </a:p>
          <a:p>
            <a:pPr>
              <a:defRPr/>
            </a:pPr>
            <a:r>
              <a:rPr lang="es-ES" dirty="0"/>
              <a:t>Según su perfil de acción:</a:t>
            </a:r>
          </a:p>
          <a:p>
            <a:pPr lvl="1">
              <a:defRPr/>
            </a:pPr>
            <a:r>
              <a:rPr lang="es-ES" sz="2400" dirty="0" smtClean="0"/>
              <a:t>Rápidas/basales/mezclas.</a:t>
            </a:r>
            <a:endParaRPr lang="es-ES" sz="2400" dirty="0"/>
          </a:p>
          <a:p>
            <a:pPr>
              <a:defRPr/>
            </a:pPr>
            <a:r>
              <a:rPr lang="es-ES" dirty="0"/>
              <a:t>Sistema de administración:</a:t>
            </a:r>
          </a:p>
          <a:p>
            <a:pPr lvl="1">
              <a:defRPr/>
            </a:pPr>
            <a:r>
              <a:rPr lang="es-ES" sz="2400" dirty="0" smtClean="0"/>
              <a:t>Vial/desechables </a:t>
            </a:r>
            <a:r>
              <a:rPr lang="es-ES" sz="2400" dirty="0"/>
              <a:t>(plumas</a:t>
            </a:r>
            <a:r>
              <a:rPr lang="es-ES" sz="2400" dirty="0" smtClean="0"/>
              <a:t>).</a:t>
            </a:r>
            <a:endParaRPr lang="es-ES" sz="2400" dirty="0"/>
          </a:p>
          <a:p>
            <a:pPr lvl="1">
              <a:defRPr/>
            </a:pPr>
            <a:endParaRPr lang="es-ES" sz="2800" dirty="0"/>
          </a:p>
        </p:txBody>
      </p:sp>
      <p:sp>
        <p:nvSpPr>
          <p:cNvPr id="2" name="Marcador de texto 1"/>
          <p:cNvSpPr>
            <a:spLocks noGrp="1"/>
          </p:cNvSpPr>
          <p:nvPr>
            <p:ph type="body" sz="quarter" idx="10"/>
          </p:nvPr>
        </p:nvSpPr>
        <p:spPr/>
        <p:txBody>
          <a:bodyPr>
            <a:normAutofit lnSpcReduction="10000"/>
          </a:bodyPr>
          <a:lstStyle/>
          <a:p>
            <a:endParaRPr lang="es-ES"/>
          </a:p>
        </p:txBody>
      </p:sp>
    </p:spTree>
    <p:extLst>
      <p:ext uri="{BB962C8B-B14F-4D97-AF65-F5344CB8AC3E}">
        <p14:creationId xmlns="" xmlns:p14="http://schemas.microsoft.com/office/powerpoint/2010/main" val="34560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s-ES_tradnl" altLang="es-ES" sz="3000" b="1">
                <a:ea typeface="Tahoma" panose="020B0604030504040204" pitchFamily="34" charset="0"/>
                <a:cs typeface="Times New Roman" panose="02020603050405020304" pitchFamily="18" charset="0"/>
              </a:rPr>
              <a:t/>
            </a:r>
            <a:br>
              <a:rPr lang="es-ES_tradnl" altLang="es-ES" sz="3000" b="1">
                <a:ea typeface="Tahoma" panose="020B0604030504040204" pitchFamily="34" charset="0"/>
                <a:cs typeface="Times New Roman" panose="02020603050405020304" pitchFamily="18" charset="0"/>
              </a:rPr>
            </a:br>
            <a:r>
              <a:rPr lang="es-ES_tradnl" altLang="es-ES" sz="3200" b="1">
                <a:ea typeface="Tahoma" panose="020B0604030504040204" pitchFamily="34" charset="0"/>
                <a:cs typeface="Times New Roman" panose="02020603050405020304" pitchFamily="18" charset="0"/>
              </a:rPr>
              <a:t>Factores a valorar a la hora de insulinizar</a:t>
            </a:r>
            <a:r>
              <a:rPr lang="es-ES_tradnl" altLang="es-ES" sz="4800" b="1">
                <a:latin typeface="Times New Roman" panose="02020603050405020304" pitchFamily="18" charset="0"/>
                <a:ea typeface="Tahoma" panose="020B0604030504040204" pitchFamily="34" charset="0"/>
                <a:cs typeface="Times New Roman" panose="02020603050405020304" pitchFamily="18" charset="0"/>
              </a:rPr>
              <a:t/>
            </a:r>
            <a:br>
              <a:rPr lang="es-ES_tradnl" altLang="es-ES" sz="4800" b="1">
                <a:latin typeface="Times New Roman" panose="02020603050405020304" pitchFamily="18" charset="0"/>
                <a:ea typeface="Tahoma" panose="020B0604030504040204" pitchFamily="34" charset="0"/>
                <a:cs typeface="Times New Roman" panose="02020603050405020304" pitchFamily="18" charset="0"/>
              </a:rPr>
            </a:br>
            <a:endParaRPr lang="en-US" altLang="es-ES" b="1" smtClean="0">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393219" name="Group 3"/>
          <p:cNvGraphicFramePr>
            <a:graphicFrameLocks noGrp="1"/>
          </p:cNvGraphicFramePr>
          <p:nvPr>
            <p:ph idx="1"/>
            <p:extLst>
              <p:ext uri="{D42A27DB-BD31-4B8C-83A1-F6EECF244321}">
                <p14:modId xmlns="" xmlns:p14="http://schemas.microsoft.com/office/powerpoint/2010/main" val="4191346124"/>
              </p:ext>
            </p:extLst>
          </p:nvPr>
        </p:nvGraphicFramePr>
        <p:xfrm>
          <a:off x="348060" y="915536"/>
          <a:ext cx="11398424" cy="4479776"/>
        </p:xfrm>
        <a:graphic>
          <a:graphicData uri="http://schemas.openxmlformats.org/drawingml/2006/table">
            <a:tbl>
              <a:tblPr firstRow="1" firstCol="1" bandRow="1">
                <a:tableStyleId>{073A0DAA-6AF3-43AB-8588-CEC1D06C72B9}</a:tableStyleId>
              </a:tblPr>
              <a:tblGrid>
                <a:gridCol w="1508972">
                  <a:extLst>
                    <a:ext uri="{9D8B030D-6E8A-4147-A177-3AD203B41FA5}"/>
                  </a:extLst>
                </a:gridCol>
                <a:gridCol w="2338519">
                  <a:extLst>
                    <a:ext uri="{9D8B030D-6E8A-4147-A177-3AD203B41FA5}"/>
                  </a:extLst>
                </a:gridCol>
                <a:gridCol w="2621976">
                  <a:extLst>
                    <a:ext uri="{9D8B030D-6E8A-4147-A177-3AD203B41FA5}"/>
                  </a:extLst>
                </a:gridCol>
                <a:gridCol w="2666910">
                  <a:extLst>
                    <a:ext uri="{9D8B030D-6E8A-4147-A177-3AD203B41FA5}"/>
                  </a:extLst>
                </a:gridCol>
                <a:gridCol w="2262047">
                  <a:extLst>
                    <a:ext uri="{9D8B030D-6E8A-4147-A177-3AD203B41FA5}"/>
                  </a:extLst>
                </a:gridCol>
              </a:tblGrid>
              <a:tr h="420576">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800" u="none" strike="noStrike" cap="none" normalizeH="0" baseline="0" dirty="0">
                          <a:ln>
                            <a:noFill/>
                          </a:ln>
                          <a:effectLst/>
                        </a:rPr>
                        <a:t>REGIMEN</a:t>
                      </a:r>
                      <a:endParaRPr kumimoji="0" lang="en-US" sz="1800" b="1" i="0" u="none" strike="noStrike" cap="none" normalizeH="0" baseline="0" dirty="0">
                        <a:ln>
                          <a:noFill/>
                        </a:ln>
                        <a:solidFill>
                          <a:schemeClr val="bg1"/>
                        </a:solidFill>
                        <a:effectLst/>
                        <a:latin typeface="+mn-lt"/>
                        <a:ea typeface="Tahoma" pitchFamily="34" charset="0"/>
                        <a:cs typeface="Tahoma" pitchFamily="34" charset="0"/>
                      </a:endParaRPr>
                    </a:p>
                  </a:txBody>
                  <a:tcPr marL="95198" marR="95198" marT="34192" marB="34192"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800" u="none" strike="noStrike" cap="none" normalizeH="0" baseline="0" dirty="0">
                          <a:ln>
                            <a:noFill/>
                          </a:ln>
                          <a:effectLst/>
                        </a:rPr>
                        <a:t>VOLUNTAD DEL PACIENTE</a:t>
                      </a:r>
                      <a:endParaRPr kumimoji="0" lang="en-US" sz="1800" b="1" i="0" u="none" strike="noStrike" cap="none" normalizeH="0" baseline="0" dirty="0">
                        <a:ln>
                          <a:noFill/>
                        </a:ln>
                        <a:solidFill>
                          <a:srgbClr val="7B004E"/>
                        </a:solidFill>
                        <a:effectLst/>
                        <a:latin typeface="+mn-lt"/>
                        <a:ea typeface="Tahoma" pitchFamily="34" charset="0"/>
                        <a:cs typeface="Tahoma" pitchFamily="34" charset="0"/>
                      </a:endParaRPr>
                    </a:p>
                  </a:txBody>
                  <a:tcPr marL="95198" marR="95198" marT="34192" marB="34192"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800" u="none" strike="noStrike" cap="none" normalizeH="0" baseline="0" dirty="0" smtClean="0">
                          <a:ln>
                            <a:noFill/>
                          </a:ln>
                          <a:effectLst/>
                        </a:rPr>
                        <a:t>DESTREZA/CAPACIDAD</a:t>
                      </a:r>
                      <a:endParaRPr kumimoji="0" lang="en-US" sz="1800" b="1" i="0" u="none" strike="noStrike" cap="none" normalizeH="0" baseline="0" dirty="0">
                        <a:ln>
                          <a:noFill/>
                        </a:ln>
                        <a:solidFill>
                          <a:srgbClr val="7B004E"/>
                        </a:solidFill>
                        <a:effectLst/>
                        <a:latin typeface="+mn-lt"/>
                        <a:ea typeface="Tahoma" pitchFamily="34" charset="0"/>
                        <a:cs typeface="Tahoma" pitchFamily="34" charset="0"/>
                      </a:endParaRPr>
                    </a:p>
                  </a:txBody>
                  <a:tcPr marL="95198" marR="95198" marT="34192" marB="34192"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800" u="none" strike="noStrike" cap="none" normalizeH="0" baseline="0" dirty="0">
                          <a:ln>
                            <a:noFill/>
                          </a:ln>
                          <a:effectLst/>
                        </a:rPr>
                        <a:t>ESTILO DE VIDA</a:t>
                      </a:r>
                      <a:endParaRPr kumimoji="0" lang="en-US" sz="1800" b="1" i="0" u="none" strike="noStrike" cap="none" normalizeH="0" baseline="0" dirty="0">
                        <a:ln>
                          <a:noFill/>
                        </a:ln>
                        <a:solidFill>
                          <a:srgbClr val="7B004E"/>
                        </a:solidFill>
                        <a:effectLst/>
                        <a:latin typeface="+mn-lt"/>
                        <a:ea typeface="Tahoma" pitchFamily="34" charset="0"/>
                        <a:cs typeface="Tahoma" pitchFamily="34" charset="0"/>
                      </a:endParaRPr>
                    </a:p>
                  </a:txBody>
                  <a:tcPr marL="95198" marR="95198" marT="34192" marB="34192" anchor="ctr" horzOverflow="overflow"/>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800" u="none" strike="noStrike" cap="none" normalizeH="0" baseline="0" dirty="0">
                          <a:ln>
                            <a:noFill/>
                          </a:ln>
                          <a:effectLst/>
                        </a:rPr>
                        <a:t>PATRÓN GLUCÉMICO</a:t>
                      </a:r>
                      <a:endParaRPr kumimoji="0" lang="en-US" sz="1800" b="1" i="0" u="none" strike="noStrike" cap="none" normalizeH="0" baseline="0" dirty="0">
                        <a:ln>
                          <a:noFill/>
                        </a:ln>
                        <a:solidFill>
                          <a:srgbClr val="7B004E"/>
                        </a:solidFill>
                        <a:effectLst/>
                        <a:latin typeface="+mn-lt"/>
                        <a:ea typeface="Tahoma" pitchFamily="34" charset="0"/>
                        <a:cs typeface="Tahoma" pitchFamily="34" charset="0"/>
                      </a:endParaRPr>
                    </a:p>
                  </a:txBody>
                  <a:tcPr marL="95198" marR="95198" marT="34192" marB="34192" anchor="ctr" horzOverflow="overflow"/>
                </a:tc>
                <a:extLst>
                  <a:ext uri="{0D108BD9-81ED-4DB2-BD59-A6C34878D82A}"/>
                </a:extLst>
              </a:tr>
              <a:tr h="990233">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600" u="none" strike="noStrike" cap="none" normalizeH="0" baseline="0" dirty="0">
                          <a:ln>
                            <a:noFill/>
                          </a:ln>
                          <a:effectLst/>
                        </a:rPr>
                        <a:t>BASAL</a:t>
                      </a:r>
                      <a:endParaRPr kumimoji="0" lang="en-US" sz="1600" b="1" i="0" u="none" strike="noStrike" cap="none" normalizeH="0" baseline="0" dirty="0">
                        <a:ln>
                          <a:noFill/>
                        </a:ln>
                        <a:solidFill>
                          <a:schemeClr val="bg1"/>
                        </a:solidFill>
                        <a:effectLst/>
                        <a:latin typeface="+mn-lt"/>
                        <a:ea typeface="Tahoma" pitchFamily="34" charset="0"/>
                        <a:cs typeface="Tahoma" pitchFamily="34" charset="0"/>
                      </a:endParaRPr>
                    </a:p>
                  </a:txBody>
                  <a:tcPr marL="95198" marR="95198" marT="34192" marB="34192" anchor="ctr" horzOverflow="overflow"/>
                </a:tc>
                <a:tc>
                  <a:txBody>
                    <a:bodyPr/>
                    <a:lstStyle/>
                    <a:p>
                      <a:pPr marL="18630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smtClean="0">
                          <a:ln>
                            <a:noFill/>
                          </a:ln>
                          <a:solidFill>
                            <a:srgbClr val="004586"/>
                          </a:solidFill>
                          <a:effectLst/>
                        </a:rPr>
                        <a:t>Sobrepasado.</a:t>
                      </a:r>
                      <a:endParaRPr kumimoji="0" lang="es-ES_tradnl" sz="1600" u="none" strike="noStrike" cap="none" normalizeH="0" baseline="0" dirty="0">
                        <a:ln>
                          <a:noFill/>
                        </a:ln>
                        <a:solidFill>
                          <a:srgbClr val="004586"/>
                        </a:solidFill>
                        <a:effectLst/>
                      </a:endParaRPr>
                    </a:p>
                    <a:p>
                      <a:pPr marL="18630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smtClean="0">
                          <a:ln>
                            <a:noFill/>
                          </a:ln>
                          <a:solidFill>
                            <a:srgbClr val="004586"/>
                          </a:solidFill>
                          <a:effectLst/>
                        </a:rPr>
                        <a:t>Resistencia.</a:t>
                      </a:r>
                      <a:endParaRPr kumimoji="0" lang="es-ES_tradnl" sz="1600" u="none" strike="noStrike" cap="none" normalizeH="0" baseline="0" dirty="0">
                        <a:ln>
                          <a:noFill/>
                        </a:ln>
                        <a:solidFill>
                          <a:srgbClr val="004586"/>
                        </a:solidFill>
                        <a:effectLst/>
                      </a:endParaRPr>
                    </a:p>
                    <a:p>
                      <a:pPr marL="18630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Miedo a </a:t>
                      </a:r>
                      <a:r>
                        <a:rPr kumimoji="0" lang="es-ES_tradnl" sz="1600" u="none" strike="noStrike" cap="none" normalizeH="0" baseline="0" dirty="0" smtClean="0">
                          <a:ln>
                            <a:noFill/>
                          </a:ln>
                          <a:solidFill>
                            <a:srgbClr val="004586"/>
                          </a:solidFill>
                          <a:effectLst/>
                        </a:rPr>
                        <a:t>inyecciones.</a:t>
                      </a:r>
                      <a:endParaRPr kumimoji="0" lang="es-ES_tradnl" sz="1600" u="none" strike="noStrike" cap="none" normalizeH="0" baseline="0" dirty="0">
                        <a:ln>
                          <a:noFill/>
                        </a:ln>
                        <a:solidFill>
                          <a:srgbClr val="004586"/>
                        </a:solidFill>
                        <a:effectLst/>
                      </a:endParaRPr>
                    </a:p>
                    <a:p>
                      <a:pPr marL="18630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Factores </a:t>
                      </a:r>
                      <a:r>
                        <a:rPr kumimoji="0" lang="es-ES_tradnl" sz="1600" u="none" strike="noStrike" cap="none" normalizeH="0" baseline="0" dirty="0" smtClean="0">
                          <a:ln>
                            <a:noFill/>
                          </a:ln>
                          <a:solidFill>
                            <a:srgbClr val="004586"/>
                          </a:solidFill>
                          <a:effectLst/>
                        </a:rPr>
                        <a:t>emocionales.</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8575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Necesita asistencia para </a:t>
                      </a:r>
                      <a:r>
                        <a:rPr kumimoji="0" lang="es-ES_tradnl" sz="1600" u="none" strike="noStrike" cap="none" normalizeH="0" baseline="0" dirty="0" smtClean="0">
                          <a:ln>
                            <a:noFill/>
                          </a:ln>
                          <a:solidFill>
                            <a:srgbClr val="004586"/>
                          </a:solidFill>
                          <a:effectLst/>
                        </a:rPr>
                        <a:t>inyección.</a:t>
                      </a:r>
                      <a:endParaRPr kumimoji="0" lang="es-ES_tradnl" sz="1600" u="none" strike="noStrike" cap="none" normalizeH="0" baseline="0" dirty="0">
                        <a:ln>
                          <a:noFill/>
                        </a:ln>
                        <a:solidFill>
                          <a:srgbClr val="004586"/>
                        </a:solidFill>
                        <a:effectLst/>
                      </a:endParaRPr>
                    </a:p>
                    <a:p>
                      <a:pPr marL="28575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Plan de comidas </a:t>
                      </a:r>
                      <a:r>
                        <a:rPr kumimoji="0" lang="es-ES_tradnl" sz="1600" u="none" strike="noStrike" cap="none" normalizeH="0" baseline="0" dirty="0" smtClean="0">
                          <a:ln>
                            <a:noFill/>
                          </a:ln>
                          <a:solidFill>
                            <a:srgbClr val="004586"/>
                          </a:solidFill>
                          <a:effectLst/>
                        </a:rPr>
                        <a:t>difícil.</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8575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Ingesta de HC </a:t>
                      </a:r>
                      <a:r>
                        <a:rPr kumimoji="0" lang="es-ES_tradnl" sz="1600" u="none" strike="noStrike" cap="none" normalizeH="0" baseline="0" dirty="0" smtClean="0">
                          <a:ln>
                            <a:noFill/>
                          </a:ln>
                          <a:solidFill>
                            <a:srgbClr val="004586"/>
                          </a:solidFill>
                          <a:effectLst/>
                        </a:rPr>
                        <a:t>moderada.</a:t>
                      </a:r>
                      <a:endParaRPr kumimoji="0" lang="es-ES_tradnl" sz="1600" u="none" strike="noStrike" cap="none" normalizeH="0" baseline="0" dirty="0">
                        <a:ln>
                          <a:noFill/>
                        </a:ln>
                        <a:solidFill>
                          <a:srgbClr val="004586"/>
                        </a:solidFill>
                        <a:effectLst/>
                      </a:endParaRPr>
                    </a:p>
                    <a:p>
                      <a:pPr marL="28575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Raramente toma </a:t>
                      </a:r>
                      <a:r>
                        <a:rPr kumimoji="0" lang="es-ES_tradnl" sz="1600" u="none" strike="noStrike" cap="none" normalizeH="0" baseline="0" dirty="0" smtClean="0">
                          <a:ln>
                            <a:noFill/>
                          </a:ln>
                          <a:solidFill>
                            <a:srgbClr val="004586"/>
                          </a:solidFill>
                          <a:effectLst/>
                        </a:rPr>
                        <a:t>snacks.</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8575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Elevada: GPA </a:t>
                      </a:r>
                      <a:r>
                        <a:rPr kumimoji="0" lang="es-ES_tradnl" sz="1600" u="none" strike="noStrike" cap="none" normalizeH="0" baseline="0" dirty="0" smtClean="0">
                          <a:ln>
                            <a:noFill/>
                          </a:ln>
                          <a:solidFill>
                            <a:srgbClr val="004586"/>
                          </a:solidFill>
                          <a:effectLst/>
                        </a:rPr>
                        <a:t>preferentemente.</a:t>
                      </a:r>
                      <a:endParaRPr kumimoji="0" lang="es-ES_tradnl" sz="1600" u="none" strike="noStrike" cap="none" normalizeH="0" baseline="0" dirty="0">
                        <a:ln>
                          <a:noFill/>
                        </a:ln>
                        <a:solidFill>
                          <a:srgbClr val="004586"/>
                        </a:solidFill>
                        <a:effectLst/>
                      </a:endParaRPr>
                    </a:p>
                    <a:p>
                      <a:pPr marL="28575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Orales cubren bien </a:t>
                      </a:r>
                      <a:r>
                        <a:rPr kumimoji="0" lang="es-ES_tradnl" sz="1600" u="none" strike="noStrike" cap="none" normalizeH="0" baseline="0" dirty="0" smtClean="0">
                          <a:ln>
                            <a:noFill/>
                          </a:ln>
                          <a:solidFill>
                            <a:srgbClr val="004586"/>
                          </a:solidFill>
                          <a:effectLst/>
                        </a:rPr>
                        <a:t>GPP.</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extLst>
                  <a:ext uri="{0D108BD9-81ED-4DB2-BD59-A6C34878D82A}"/>
                </a:extLst>
              </a:tr>
              <a:tr h="1508031">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600" u="none" strike="noStrike" cap="none" normalizeH="0" baseline="0" dirty="0">
                          <a:ln>
                            <a:noFill/>
                          </a:ln>
                          <a:effectLst/>
                        </a:rPr>
                        <a:t>BASAL / BOLOS</a:t>
                      </a:r>
                      <a:endParaRPr kumimoji="0" lang="en-US" sz="1600" b="1" i="0" u="none" strike="noStrike" cap="none" normalizeH="0" baseline="0" dirty="0">
                        <a:ln>
                          <a:noFill/>
                        </a:ln>
                        <a:solidFill>
                          <a:schemeClr val="bg1"/>
                        </a:solidFill>
                        <a:effectLst/>
                        <a:latin typeface="+mn-lt"/>
                        <a:ea typeface="Tahoma" pitchFamily="34" charset="0"/>
                        <a:cs typeface="Tahoma" pitchFamily="34" charset="0"/>
                      </a:endParaRPr>
                    </a:p>
                  </a:txBody>
                  <a:tcPr marL="95198" marR="95198" marT="34192" marB="34192" anchor="ctr" horzOverflow="overflow"/>
                </a:tc>
                <a:tc>
                  <a:txBody>
                    <a:bodyPr/>
                    <a:lstStyle/>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Busca </a:t>
                      </a:r>
                      <a:r>
                        <a:rPr kumimoji="0" lang="es-ES_tradnl" sz="1600" u="none" strike="noStrike" cap="none" normalizeH="0" baseline="0" dirty="0" smtClean="0">
                          <a:ln>
                            <a:noFill/>
                          </a:ln>
                          <a:solidFill>
                            <a:srgbClr val="004586"/>
                          </a:solidFill>
                          <a:effectLst/>
                        </a:rPr>
                        <a:t>control estrecho.</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Acepta dosis </a:t>
                      </a:r>
                      <a:r>
                        <a:rPr kumimoji="0" lang="es-ES_tradnl" sz="1600" u="none" strike="noStrike" cap="none" normalizeH="0" baseline="0" dirty="0" smtClean="0">
                          <a:ln>
                            <a:noFill/>
                          </a:ln>
                          <a:solidFill>
                            <a:srgbClr val="004586"/>
                          </a:solidFill>
                          <a:effectLst/>
                        </a:rPr>
                        <a:t>múltiples.</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Acepta </a:t>
                      </a:r>
                      <a:r>
                        <a:rPr kumimoji="0" lang="es-ES_tradnl" sz="1600" u="none" strike="noStrike" cap="none" normalizeH="0" baseline="0" dirty="0" smtClean="0">
                          <a:ln>
                            <a:noFill/>
                          </a:ln>
                          <a:solidFill>
                            <a:srgbClr val="004586"/>
                          </a:solidFill>
                          <a:effectLst/>
                        </a:rPr>
                        <a:t>autocontroles.</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2230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Capaz de contar </a:t>
                      </a:r>
                      <a:r>
                        <a:rPr kumimoji="0" lang="es-ES_tradnl" sz="1600" u="none" strike="noStrike" cap="none" normalizeH="0" baseline="0" dirty="0" smtClean="0">
                          <a:ln>
                            <a:noFill/>
                          </a:ln>
                          <a:solidFill>
                            <a:srgbClr val="004586"/>
                          </a:solidFill>
                          <a:effectLst/>
                        </a:rPr>
                        <a:t>HC.</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Puede solventar </a:t>
                      </a:r>
                      <a:r>
                        <a:rPr kumimoji="0" lang="es-ES_tradnl" sz="1600" u="none" strike="noStrike" cap="none" normalizeH="0" baseline="0" dirty="0" smtClean="0">
                          <a:ln>
                            <a:noFill/>
                          </a:ln>
                          <a:solidFill>
                            <a:srgbClr val="004586"/>
                          </a:solidFill>
                          <a:effectLst/>
                        </a:rPr>
                        <a:t>problemas.</a:t>
                      </a:r>
                      <a:endParaRPr kumimoji="0" lang="es-ES_tradnl" sz="1600" u="none" strike="noStrike" cap="none" normalizeH="0" baseline="0" dirty="0">
                        <a:ln>
                          <a:noFill/>
                        </a:ln>
                        <a:solidFill>
                          <a:srgbClr val="004586"/>
                        </a:solidFill>
                        <a:effectLst/>
                      </a:endParaRPr>
                    </a:p>
                    <a:p>
                      <a:pPr marL="222300" marR="0" lvl="0" indent="-2857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Puede calcular </a:t>
                      </a:r>
                      <a:r>
                        <a:rPr kumimoji="0" lang="es-ES_tradnl" sz="1600" u="none" strike="noStrike" cap="none" normalizeH="0" baseline="0" dirty="0" smtClean="0">
                          <a:ln>
                            <a:noFill/>
                          </a:ln>
                          <a:solidFill>
                            <a:srgbClr val="004586"/>
                          </a:solidFill>
                          <a:effectLst/>
                        </a:rPr>
                        <a:t>dosis.</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Busca pautas ingestas y ejercicio </a:t>
                      </a:r>
                      <a:r>
                        <a:rPr kumimoji="0" lang="es-ES_tradnl" sz="1600" u="none" strike="noStrike" cap="none" normalizeH="0" baseline="0" dirty="0" smtClean="0">
                          <a:ln>
                            <a:noFill/>
                          </a:ln>
                          <a:solidFill>
                            <a:srgbClr val="004586"/>
                          </a:solidFill>
                          <a:effectLst/>
                        </a:rPr>
                        <a:t>flexibles.</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smtClean="0">
                          <a:ln>
                            <a:noFill/>
                          </a:ln>
                          <a:solidFill>
                            <a:srgbClr val="004586"/>
                          </a:solidFill>
                          <a:effectLst/>
                        </a:rPr>
                        <a:t>Viaja.</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Trabaja en </a:t>
                      </a:r>
                      <a:r>
                        <a:rPr kumimoji="0" lang="es-ES_tradnl" sz="1600" u="none" strike="noStrike" cap="none" normalizeH="0" baseline="0" dirty="0" smtClean="0">
                          <a:ln>
                            <a:noFill/>
                          </a:ln>
                          <a:solidFill>
                            <a:srgbClr val="004586"/>
                          </a:solidFill>
                          <a:effectLst/>
                        </a:rPr>
                        <a:t>turnos.</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tab pos="177800" algn="l"/>
                        </a:tabLst>
                      </a:pPr>
                      <a:r>
                        <a:rPr kumimoji="0" lang="es-ES_tradnl" sz="1600" u="none" strike="noStrike" cap="none" normalizeH="0" baseline="0" dirty="0">
                          <a:ln>
                            <a:noFill/>
                          </a:ln>
                          <a:solidFill>
                            <a:srgbClr val="004586"/>
                          </a:solidFill>
                          <a:effectLst/>
                        </a:rPr>
                        <a:t>Cambia cuando no </a:t>
                      </a:r>
                      <a:r>
                        <a:rPr kumimoji="0" lang="es-ES_tradnl" sz="1600" u="none" strike="noStrike" cap="none" normalizeH="0" baseline="0" dirty="0" smtClean="0">
                          <a:ln>
                            <a:noFill/>
                          </a:ln>
                          <a:solidFill>
                            <a:srgbClr val="004586"/>
                          </a:solidFill>
                          <a:effectLst/>
                        </a:rPr>
                        <a:t>trabaja.</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22250" marR="0" lvl="0" indent="-2222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Elevadas: GPA y/o </a:t>
                      </a:r>
                      <a:r>
                        <a:rPr kumimoji="0" lang="es-ES_tradnl" sz="1600" u="none" strike="noStrike" cap="none" normalizeH="0" baseline="0" dirty="0" smtClean="0">
                          <a:ln>
                            <a:noFill/>
                          </a:ln>
                          <a:solidFill>
                            <a:srgbClr val="004586"/>
                          </a:solidFill>
                          <a:effectLst/>
                        </a:rPr>
                        <a:t>GPP.</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extLst>
                  <a:ext uri="{0D108BD9-81ED-4DB2-BD59-A6C34878D82A}"/>
                </a:extLst>
              </a:tr>
              <a:tr h="1093805">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Tx/>
                        <a:buNone/>
                        <a:tabLst/>
                      </a:pPr>
                      <a:r>
                        <a:rPr kumimoji="0" lang="es-ES_tradnl" sz="1600" u="none" strike="noStrike" cap="none" normalizeH="0" baseline="0" dirty="0">
                          <a:ln>
                            <a:noFill/>
                          </a:ln>
                          <a:effectLst/>
                        </a:rPr>
                        <a:t>MEZCLAS</a:t>
                      </a:r>
                      <a:endParaRPr kumimoji="0" lang="en-US" sz="1600" b="1" i="0" u="none" strike="noStrike" cap="none" normalizeH="0" baseline="0" dirty="0">
                        <a:ln>
                          <a:noFill/>
                        </a:ln>
                        <a:solidFill>
                          <a:schemeClr val="bg1"/>
                        </a:solidFill>
                        <a:effectLst/>
                        <a:latin typeface="+mn-lt"/>
                        <a:ea typeface="Tahoma" pitchFamily="34" charset="0"/>
                        <a:cs typeface="Tahoma" pitchFamily="34" charset="0"/>
                      </a:endParaRPr>
                    </a:p>
                  </a:txBody>
                  <a:tcPr marL="95198" marR="95198" marT="34192" marB="34192" anchor="ctr" horzOverflow="overflow"/>
                </a:tc>
                <a:tc>
                  <a:txBody>
                    <a:bodyPr/>
                    <a:lstStyle/>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No quiere </a:t>
                      </a:r>
                      <a:r>
                        <a:rPr kumimoji="0" lang="es-ES_tradnl" sz="1600" u="none" strike="noStrike" cap="none" normalizeH="0" baseline="0" dirty="0" smtClean="0">
                          <a:ln>
                            <a:noFill/>
                          </a:ln>
                          <a:solidFill>
                            <a:srgbClr val="004586"/>
                          </a:solidFill>
                          <a:effectLst/>
                        </a:rPr>
                        <a:t>&gt; 2 inyecciones.</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No quiere inyección a </a:t>
                      </a:r>
                      <a:r>
                        <a:rPr kumimoji="0" lang="es-ES_tradnl" sz="1600" u="none" strike="noStrike" cap="none" normalizeH="0" baseline="0" dirty="0" smtClean="0">
                          <a:ln>
                            <a:noFill/>
                          </a:ln>
                          <a:solidFill>
                            <a:srgbClr val="004586"/>
                          </a:solidFill>
                          <a:effectLst/>
                        </a:rPr>
                        <a:t>mediodía.</a:t>
                      </a:r>
                      <a:endParaRPr kumimoji="0" lang="es-ES_tradnl" sz="1600" u="none" strike="noStrike" cap="none" normalizeH="0" baseline="0" dirty="0">
                        <a:ln>
                          <a:noFill/>
                        </a:ln>
                        <a:solidFill>
                          <a:srgbClr val="004586"/>
                        </a:solidFill>
                        <a:effectLst/>
                      </a:endParaRPr>
                    </a:p>
                    <a:p>
                      <a:pPr marL="266700" marR="0" lvl="0" indent="-26670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Snacks </a:t>
                      </a:r>
                      <a:r>
                        <a:rPr kumimoji="0" lang="es-ES_tradnl" sz="1600" u="none" strike="noStrike" cap="none" normalizeH="0" baseline="0" dirty="0" smtClean="0">
                          <a:ln>
                            <a:noFill/>
                          </a:ln>
                          <a:solidFill>
                            <a:srgbClr val="004586"/>
                          </a:solidFill>
                          <a:effectLst/>
                        </a:rPr>
                        <a:t>regulares.</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22250" marR="0" lvl="0" indent="-2222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Poca </a:t>
                      </a:r>
                      <a:r>
                        <a:rPr kumimoji="0" lang="es-ES_tradnl" sz="1600" u="none" strike="noStrike" cap="none" normalizeH="0" baseline="0" dirty="0" smtClean="0">
                          <a:ln>
                            <a:noFill/>
                          </a:ln>
                          <a:solidFill>
                            <a:srgbClr val="004586"/>
                          </a:solidFill>
                          <a:effectLst/>
                        </a:rPr>
                        <a:t>ayuda.</a:t>
                      </a:r>
                      <a:endParaRPr kumimoji="0" lang="es-ES_tradnl" sz="1600" u="none" strike="noStrike" cap="none" normalizeH="0" baseline="0" dirty="0">
                        <a:ln>
                          <a:noFill/>
                        </a:ln>
                        <a:solidFill>
                          <a:srgbClr val="004586"/>
                        </a:solidFill>
                        <a:effectLst/>
                      </a:endParaRPr>
                    </a:p>
                    <a:p>
                      <a:pPr marL="222250" marR="0" lvl="0" indent="-2222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Sigue plan de comidas </a:t>
                      </a:r>
                      <a:r>
                        <a:rPr kumimoji="0" lang="es-ES_tradnl" sz="1600" u="none" strike="noStrike" cap="none" normalizeH="0" baseline="0" dirty="0" smtClean="0">
                          <a:ln>
                            <a:noFill/>
                          </a:ln>
                          <a:solidFill>
                            <a:srgbClr val="004586"/>
                          </a:solidFill>
                          <a:effectLst/>
                        </a:rPr>
                        <a:t>básico.</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22250" marR="0" lvl="0" indent="-2222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Horarios de ingesta y cantidad de HC </a:t>
                      </a:r>
                      <a:r>
                        <a:rPr kumimoji="0" lang="es-ES_tradnl" sz="1600" u="none" strike="noStrike" cap="none" normalizeH="0" baseline="0" dirty="0" smtClean="0">
                          <a:ln>
                            <a:noFill/>
                          </a:ln>
                          <a:solidFill>
                            <a:srgbClr val="004586"/>
                          </a:solidFill>
                          <a:effectLst/>
                        </a:rPr>
                        <a:t>regulares.</a:t>
                      </a:r>
                      <a:endParaRPr kumimoji="0" lang="es-ES_tradnl" sz="1600" u="none" strike="noStrike" cap="none" normalizeH="0" baseline="0" dirty="0">
                        <a:ln>
                          <a:noFill/>
                        </a:ln>
                        <a:solidFill>
                          <a:srgbClr val="004586"/>
                        </a:solidFill>
                        <a:effectLst/>
                      </a:endParaRPr>
                    </a:p>
                    <a:p>
                      <a:pPr marL="222250" marR="0" lvl="0" indent="-2222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smtClean="0">
                          <a:ln>
                            <a:noFill/>
                          </a:ln>
                          <a:solidFill>
                            <a:srgbClr val="004586"/>
                          </a:solidFill>
                          <a:effectLst/>
                        </a:rPr>
                        <a:t>&lt; 12 </a:t>
                      </a:r>
                      <a:r>
                        <a:rPr kumimoji="0" lang="es-ES_tradnl" sz="1600" u="none" strike="noStrike" cap="none" normalizeH="0" baseline="0" dirty="0">
                          <a:ln>
                            <a:noFill/>
                          </a:ln>
                          <a:solidFill>
                            <a:srgbClr val="004586"/>
                          </a:solidFill>
                          <a:effectLst/>
                        </a:rPr>
                        <a:t>h entre desayuno y </a:t>
                      </a:r>
                      <a:r>
                        <a:rPr kumimoji="0" lang="es-ES_tradnl" sz="1600" u="none" strike="noStrike" cap="none" normalizeH="0" baseline="0" dirty="0" smtClean="0">
                          <a:ln>
                            <a:noFill/>
                          </a:ln>
                          <a:solidFill>
                            <a:srgbClr val="004586"/>
                          </a:solidFill>
                          <a:effectLst/>
                        </a:rPr>
                        <a:t>cena.</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tc>
                  <a:txBody>
                    <a:bodyPr/>
                    <a:lstStyle/>
                    <a:p>
                      <a:pPr marL="222250" marR="0" lvl="0" indent="-2222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Elevada: </a:t>
                      </a:r>
                      <a:r>
                        <a:rPr kumimoji="0" lang="es-ES_tradnl" sz="1600" u="none" strike="noStrike" cap="none" normalizeH="0" baseline="0" dirty="0" smtClean="0">
                          <a:ln>
                            <a:noFill/>
                          </a:ln>
                          <a:solidFill>
                            <a:srgbClr val="004586"/>
                          </a:solidFill>
                          <a:effectLst/>
                        </a:rPr>
                        <a:t>GPP.</a:t>
                      </a:r>
                      <a:endParaRPr kumimoji="0" lang="es-ES_tradnl" sz="1600" u="none" strike="noStrike" cap="none" normalizeH="0" baseline="0" dirty="0">
                        <a:ln>
                          <a:noFill/>
                        </a:ln>
                        <a:solidFill>
                          <a:srgbClr val="004586"/>
                        </a:solidFill>
                        <a:effectLst/>
                      </a:endParaRPr>
                    </a:p>
                    <a:p>
                      <a:pPr marL="222250" marR="0" lvl="0" indent="-222250" algn="l" defTabSz="914400" rtl="0" eaLnBrk="1" fontAlgn="base" latinLnBrk="0" hangingPunct="1">
                        <a:lnSpc>
                          <a:spcPct val="100000"/>
                        </a:lnSpc>
                        <a:spcBef>
                          <a:spcPts val="0"/>
                        </a:spcBef>
                        <a:spcAft>
                          <a:spcPct val="0"/>
                        </a:spcAft>
                        <a:buClr>
                          <a:srgbClr val="C00000"/>
                        </a:buClr>
                        <a:buSzTx/>
                        <a:buFont typeface="Wingdings" panose="05000000000000000000" pitchFamily="2" charset="2"/>
                        <a:buChar char="v"/>
                        <a:tabLst/>
                      </a:pPr>
                      <a:r>
                        <a:rPr kumimoji="0" lang="es-ES_tradnl" sz="1600" u="none" strike="noStrike" cap="none" normalizeH="0" baseline="0" dirty="0">
                          <a:ln>
                            <a:noFill/>
                          </a:ln>
                          <a:solidFill>
                            <a:srgbClr val="004586"/>
                          </a:solidFill>
                          <a:effectLst/>
                        </a:rPr>
                        <a:t>Glucemia alta todo el </a:t>
                      </a:r>
                      <a:r>
                        <a:rPr kumimoji="0" lang="es-ES_tradnl" sz="1600" u="none" strike="noStrike" cap="none" normalizeH="0" baseline="0" dirty="0" smtClean="0">
                          <a:ln>
                            <a:noFill/>
                          </a:ln>
                          <a:solidFill>
                            <a:srgbClr val="004586"/>
                          </a:solidFill>
                          <a:effectLst/>
                        </a:rPr>
                        <a:t>día.</a:t>
                      </a:r>
                      <a:endParaRPr kumimoji="0" lang="en-US" sz="1600" b="1" i="0" u="none" strike="noStrike" cap="none" normalizeH="0" baseline="0" dirty="0">
                        <a:ln>
                          <a:noFill/>
                        </a:ln>
                        <a:solidFill>
                          <a:srgbClr val="004586"/>
                        </a:solidFill>
                        <a:effectLst/>
                        <a:latin typeface="+mn-lt"/>
                        <a:ea typeface="Tahoma" pitchFamily="34" charset="0"/>
                        <a:cs typeface="Tahoma" pitchFamily="34" charset="0"/>
                      </a:endParaRPr>
                    </a:p>
                  </a:txBody>
                  <a:tcPr marL="95198" marR="95198" marT="34192" marB="34192" anchor="ctr" horzOverflow="overflow"/>
                </a:tc>
                <a:extLst>
                  <a:ext uri="{0D108BD9-81ED-4DB2-BD59-A6C34878D82A}"/>
                </a:extLst>
              </a:tr>
            </a:tbl>
          </a:graphicData>
        </a:graphic>
      </p:graphicFrame>
      <p:sp>
        <p:nvSpPr>
          <p:cNvPr id="2" name="Marcador de texto 1"/>
          <p:cNvSpPr>
            <a:spLocks noGrp="1"/>
          </p:cNvSpPr>
          <p:nvPr>
            <p:ph type="body" sz="quarter" idx="10"/>
          </p:nvPr>
        </p:nvSpPr>
        <p:spPr>
          <a:xfrm>
            <a:off x="202189" y="5942150"/>
            <a:ext cx="11582443" cy="295162"/>
          </a:xfrm>
        </p:spPr>
        <p:txBody>
          <a:bodyPr>
            <a:normAutofit/>
          </a:bodyPr>
          <a:lstStyle/>
          <a:p>
            <a:r>
              <a:rPr lang="pt-BR" altLang="es-ES" sz="1200" dirty="0" err="1">
                <a:cs typeface="Arial" panose="020B0604020202020204" pitchFamily="34" charset="0"/>
              </a:rPr>
              <a:t>International</a:t>
            </a:r>
            <a:r>
              <a:rPr lang="pt-BR" altLang="es-ES" sz="1200" dirty="0">
                <a:cs typeface="Arial" panose="020B0604020202020204" pitchFamily="34" charset="0"/>
              </a:rPr>
              <a:t> Diabetes Center. Adaptado de Pearson J, et al. The Diabetes EDUCATOR. 2006:32;S19-28 </a:t>
            </a:r>
          </a:p>
          <a:p>
            <a:endParaRPr lang="es-ES" dirty="0"/>
          </a:p>
        </p:txBody>
      </p:sp>
    </p:spTree>
    <p:extLst>
      <p:ext uri="{BB962C8B-B14F-4D97-AF65-F5344CB8AC3E}">
        <p14:creationId xmlns="" xmlns:p14="http://schemas.microsoft.com/office/powerpoint/2010/main" val="40246827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8 Tabla"/>
          <p:cNvGraphicFramePr>
            <a:graphicFrameLocks noGrp="1"/>
          </p:cNvGraphicFramePr>
          <p:nvPr>
            <p:extLst>
              <p:ext uri="{D42A27DB-BD31-4B8C-83A1-F6EECF244321}">
                <p14:modId xmlns="" xmlns:p14="http://schemas.microsoft.com/office/powerpoint/2010/main" val="239029299"/>
              </p:ext>
            </p:extLst>
          </p:nvPr>
        </p:nvGraphicFramePr>
        <p:xfrm>
          <a:off x="1055440" y="115889"/>
          <a:ext cx="10297144" cy="1944960"/>
        </p:xfrm>
        <a:graphic>
          <a:graphicData uri="http://schemas.openxmlformats.org/drawingml/2006/table">
            <a:tbl>
              <a:tblPr firstRow="1">
                <a:tableStyleId>{073A0DAA-6AF3-43AB-8588-CEC1D06C72B9}</a:tableStyleId>
              </a:tblPr>
              <a:tblGrid>
                <a:gridCol w="1260255">
                  <a:extLst>
                    <a:ext uri="{9D8B030D-6E8A-4147-A177-3AD203B41FA5}"/>
                  </a:extLst>
                </a:gridCol>
                <a:gridCol w="1442196">
                  <a:extLst>
                    <a:ext uri="{9D8B030D-6E8A-4147-A177-3AD203B41FA5}"/>
                  </a:extLst>
                </a:gridCol>
                <a:gridCol w="1118033">
                  <a:extLst>
                    <a:ext uri="{9D8B030D-6E8A-4147-A177-3AD203B41FA5}"/>
                  </a:extLst>
                </a:gridCol>
                <a:gridCol w="3375806">
                  <a:extLst>
                    <a:ext uri="{9D8B030D-6E8A-4147-A177-3AD203B41FA5}"/>
                  </a:extLst>
                </a:gridCol>
                <a:gridCol w="754262">
                  <a:extLst>
                    <a:ext uri="{9D8B030D-6E8A-4147-A177-3AD203B41FA5}"/>
                  </a:extLst>
                </a:gridCol>
                <a:gridCol w="754262">
                  <a:extLst>
                    <a:ext uri="{9D8B030D-6E8A-4147-A177-3AD203B41FA5}"/>
                  </a:extLst>
                </a:gridCol>
                <a:gridCol w="838067">
                  <a:extLst>
                    <a:ext uri="{9D8B030D-6E8A-4147-A177-3AD203B41FA5}"/>
                  </a:extLst>
                </a:gridCol>
                <a:gridCol w="754263">
                  <a:extLst>
                    <a:ext uri="{9D8B030D-6E8A-4147-A177-3AD203B41FA5}"/>
                  </a:extLst>
                </a:gridCol>
              </a:tblGrid>
              <a:tr h="417510">
                <a:tc gridSpan="3">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FFFFFF"/>
                          </a:solidFill>
                          <a:effectLst/>
                          <a:latin typeface="+mj-lt"/>
                        </a:rPr>
                        <a:t>INSULINAS</a:t>
                      </a:r>
                      <a:endParaRPr kumimoji="0" lang="es-ES" altLang="es-ES" sz="1200" b="1" i="0" u="none" strike="noStrike" cap="none" normalizeH="0" baseline="0" dirty="0">
                        <a:ln>
                          <a:noFill/>
                        </a:ln>
                        <a:solidFill>
                          <a:srgbClr val="FFFFFF"/>
                        </a:solidFill>
                        <a:effectLst/>
                        <a:latin typeface="+mj-lt"/>
                        <a:ea typeface="MS Mincho" pitchFamily="49" charset="-128"/>
                        <a:cs typeface="Arial" pitchFamily="34" charset="0"/>
                      </a:endParaRPr>
                    </a:p>
                  </a:txBody>
                  <a:tcPr marL="5867" marR="5867" marT="7826" marB="0" anchor="ctr" horzOverflow="overflow"/>
                </a:tc>
                <a:tc hMerge="1">
                  <a:txBody>
                    <a:bodyPr/>
                    <a:lstStyle/>
                    <a:p>
                      <a:endParaRPr lang="es-ES"/>
                    </a:p>
                  </a:txBody>
                  <a:tcPr/>
                </a:tc>
                <a:tc hMerge="1">
                  <a:txBody>
                    <a:bodyPr/>
                    <a:lstStyle/>
                    <a:p>
                      <a:endParaRPr lang="es-ES"/>
                    </a:p>
                  </a:txBody>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u="none" strike="noStrike" cap="none" normalizeH="0" baseline="0" dirty="0" smtClean="0">
                          <a:ln>
                            <a:noFill/>
                          </a:ln>
                          <a:solidFill>
                            <a:srgbClr val="FFFFFF"/>
                          </a:solidFill>
                          <a:effectLst/>
                          <a:latin typeface="+mj-lt"/>
                        </a:rPr>
                        <a:t>NOMBRES COMERCIALES</a:t>
                      </a:r>
                      <a:r>
                        <a:rPr kumimoji="0" lang="en-US" altLang="es-ES" sz="1200" u="none" strike="noStrike" cap="none" normalizeH="0" baseline="0" dirty="0" smtClean="0">
                          <a:ln>
                            <a:noFill/>
                          </a:ln>
                          <a:solidFill>
                            <a:srgbClr val="FFFFFF"/>
                          </a:solidFill>
                          <a:effectLst/>
                          <a:latin typeface="+mj-lt"/>
                        </a:rPr>
                        <a:t> (</a:t>
                      </a:r>
                      <a:r>
                        <a:rPr kumimoji="0" lang="en-US" altLang="es-ES" sz="1200" u="none" strike="noStrike" cap="none" normalizeH="0" baseline="0" dirty="0" err="1" smtClean="0">
                          <a:ln>
                            <a:noFill/>
                          </a:ln>
                          <a:solidFill>
                            <a:srgbClr val="FFFFFF"/>
                          </a:solidFill>
                          <a:effectLst/>
                          <a:latin typeface="+mj-lt"/>
                        </a:rPr>
                        <a:t>bolígrafos</a:t>
                      </a:r>
                      <a:r>
                        <a:rPr kumimoji="0" lang="en-US" altLang="es-ES" sz="1200" u="none" strike="noStrike" cap="none" normalizeH="0" baseline="0" dirty="0" smtClean="0">
                          <a:ln>
                            <a:noFill/>
                          </a:ln>
                          <a:solidFill>
                            <a:srgbClr val="FFFFFF"/>
                          </a:solidFill>
                          <a:effectLst/>
                          <a:latin typeface="+mj-lt"/>
                        </a:rPr>
                        <a:t>)</a:t>
                      </a:r>
                      <a:r>
                        <a:rPr kumimoji="0" lang="en-US" altLang="es-ES" sz="1200" u="none" strike="noStrike" cap="none" normalizeH="0" baseline="30000" dirty="0" smtClean="0">
                          <a:ln>
                            <a:noFill/>
                          </a:ln>
                          <a:solidFill>
                            <a:srgbClr val="FFFFFF"/>
                          </a:solidFill>
                          <a:effectLst/>
                          <a:latin typeface="+mj-lt"/>
                        </a:rPr>
                        <a:t>a</a:t>
                      </a:r>
                      <a:endParaRPr kumimoji="0" lang="es-ES" altLang="es-ES" sz="1200" b="1" i="0" u="none" strike="noStrike" cap="none" normalizeH="0" baseline="0" dirty="0">
                        <a:ln>
                          <a:noFill/>
                        </a:ln>
                        <a:solidFill>
                          <a:srgbClr val="FFFFFF"/>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u="none" strike="noStrike" cap="none" normalizeH="0" baseline="0" dirty="0">
                          <a:ln>
                            <a:noFill/>
                          </a:ln>
                          <a:solidFill>
                            <a:srgbClr val="FFFFFF"/>
                          </a:solidFill>
                          <a:effectLst/>
                          <a:latin typeface="+mj-lt"/>
                        </a:rPr>
                        <a:t>Inicio</a:t>
                      </a:r>
                      <a:endParaRPr kumimoji="0" lang="es-ES_tradnl" altLang="es-ES" sz="1200" b="1" i="0" u="none" strike="noStrike" cap="none" normalizeH="0" baseline="0" dirty="0">
                        <a:ln>
                          <a:noFill/>
                        </a:ln>
                        <a:solidFill>
                          <a:srgbClr val="FFFFFF"/>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FFFFFF"/>
                          </a:solidFill>
                          <a:effectLst/>
                          <a:latin typeface="+mj-lt"/>
                        </a:rPr>
                        <a:t>Pico</a:t>
                      </a:r>
                      <a:endParaRPr kumimoji="0" lang="es-ES" altLang="es-ES" sz="1200" u="none" strike="noStrike" cap="none" normalizeH="0" baseline="0" dirty="0">
                        <a:ln>
                          <a:noFill/>
                        </a:ln>
                        <a:solidFill>
                          <a:srgbClr val="FFFFFF"/>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FFFFFF"/>
                          </a:solidFill>
                          <a:effectLst/>
                          <a:latin typeface="+mj-lt"/>
                        </a:rPr>
                        <a:t>máximo</a:t>
                      </a:r>
                      <a:endParaRPr kumimoji="0" lang="es-ES" altLang="es-ES" sz="1200" b="1" i="0" u="none" strike="noStrike" cap="none" normalizeH="0" baseline="0" dirty="0">
                        <a:ln>
                          <a:noFill/>
                        </a:ln>
                        <a:solidFill>
                          <a:srgbClr val="FFFFFF"/>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FFFFFF"/>
                          </a:solidFill>
                          <a:effectLst/>
                          <a:latin typeface="+mj-lt"/>
                        </a:rPr>
                        <a:t>Duración</a:t>
                      </a:r>
                      <a:endParaRPr kumimoji="0" lang="es-ES" altLang="es-ES" sz="1200" b="1" i="0" u="none" strike="noStrike" cap="none" normalizeH="0" baseline="0" dirty="0">
                        <a:ln>
                          <a:noFill/>
                        </a:ln>
                        <a:solidFill>
                          <a:srgbClr val="FFFFFF"/>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FFFFFF"/>
                          </a:solidFill>
                          <a:effectLst/>
                          <a:latin typeface="+mj-lt"/>
                        </a:rPr>
                        <a:t>Aspecto</a:t>
                      </a:r>
                      <a:endParaRPr kumimoji="0" lang="es-ES" altLang="es-ES" sz="1200" b="1" i="0" u="none" strike="noStrike" cap="none" normalizeH="0" baseline="0" dirty="0">
                        <a:ln>
                          <a:noFill/>
                        </a:ln>
                        <a:solidFill>
                          <a:srgbClr val="FFFFFF"/>
                        </a:solidFill>
                        <a:effectLst/>
                        <a:latin typeface="+mj-lt"/>
                        <a:ea typeface="MS Mincho" pitchFamily="49" charset="-128"/>
                        <a:cs typeface="Arial" pitchFamily="34" charset="0"/>
                      </a:endParaRPr>
                    </a:p>
                  </a:txBody>
                  <a:tcPr marL="5867" marR="5867" marT="7826" marB="0" anchor="ctr" horzOverflow="overflow"/>
                </a:tc>
                <a:extLst>
                  <a:ext uri="{0D108BD9-81ED-4DB2-BD59-A6C34878D82A}"/>
                </a:extLst>
              </a:tr>
              <a:tr h="417510">
                <a:tc rowSpan="4">
                  <a:txBody>
                    <a:body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PRANDIALES</a:t>
                      </a:r>
                      <a:endParaRPr kumimoji="0" lang="es-ES" altLang="es-ES" sz="1100" b="1"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gridSpan="2">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RÁPIDAS</a:t>
                      </a:r>
                    </a:p>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(Humanas)</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hMerge="1">
                  <a:txBody>
                    <a:bodyPr/>
                    <a:lstStyle/>
                    <a:p>
                      <a:endParaRPr lang="es-ES"/>
                    </a:p>
                  </a:txBody>
                  <a:tcPr/>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Actrapid Innolet</a:t>
                      </a:r>
                      <a:r>
                        <a:rPr kumimoji="0" lang="es-ES_tradnl" altLang="es-ES" sz="1200" u="none" strike="noStrike" cap="none" normalizeH="0" baseline="30000" dirty="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30 m</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2-4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6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Claro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extLst>
                  <a:ext uri="{0D108BD9-81ED-4DB2-BD59-A6C34878D82A}"/>
                </a:extLst>
              </a:tr>
              <a:tr h="249790">
                <a:tc vMerge="1">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pPr>
                      <a:endParaRPr kumimoji="0" lang="es-ES" altLang="es-ES" sz="1000" b="0" i="0" u="none" strike="noStrike" cap="none" normalizeH="0" baseline="0" dirty="0">
                        <a:ln>
                          <a:noFill/>
                        </a:ln>
                        <a:solidFill>
                          <a:srgbClr val="421F75"/>
                        </a:solidFill>
                        <a:effectLst/>
                        <a:latin typeface="Cambria" pitchFamily="18" charset="0"/>
                        <a:ea typeface="MS Mincho" pitchFamily="49" charset="-128"/>
                        <a:cs typeface="Arial" pitchFamily="34" charset="0"/>
                      </a:endParaRPr>
                    </a:p>
                  </a:txBody>
                  <a:tcPr marL="5867" marR="5867" marT="7823" marB="0" anchor="ctr" horzOverflow="overflow">
                    <a:solidFill>
                      <a:schemeClr val="accent2">
                        <a:lumMod val="60000"/>
                        <a:lumOff val="40000"/>
                      </a:schemeClr>
                    </a:solidFill>
                  </a:tcPr>
                </a:tc>
                <a:tc rowSpan="3">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ULTRARRÁPIDAS</a:t>
                      </a:r>
                      <a:r>
                        <a:rPr kumimoji="0" lang="en-US" altLang="es-ES" sz="1200" u="none" strike="noStrike" cap="none" normalizeH="0" baseline="0" dirty="0">
                          <a:ln>
                            <a:noFill/>
                          </a:ln>
                          <a:solidFill>
                            <a:srgbClr val="004586"/>
                          </a:solidFill>
                          <a:effectLst/>
                          <a:latin typeface="+mj-lt"/>
                        </a:rPr>
                        <a:t> (Análogos)</a:t>
                      </a:r>
                      <a:endParaRPr kumimoji="0" lang="en-US" altLang="es-ES" sz="1200" b="0" i="0" u="none" strike="noStrike" cap="none" normalizeH="0" baseline="0" dirty="0">
                        <a:ln>
                          <a:noFill/>
                        </a:ln>
                        <a:solidFill>
                          <a:srgbClr val="004586"/>
                        </a:solidFill>
                        <a:effectLst/>
                        <a:latin typeface="+mj-lt"/>
                      </a:endParaRPr>
                    </a:p>
                  </a:txBody>
                  <a:tcPr marL="5867" marR="5867" marT="7826" marB="0" anchor="ctr" horzOverflow="overflow"/>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u="none" strike="noStrike" cap="none" normalizeH="0" baseline="0" dirty="0">
                          <a:ln>
                            <a:noFill/>
                          </a:ln>
                          <a:solidFill>
                            <a:srgbClr val="004586"/>
                          </a:solidFill>
                          <a:effectLst/>
                          <a:latin typeface="+mj-lt"/>
                        </a:rPr>
                        <a:t>ASPART</a:t>
                      </a:r>
                      <a:endParaRPr kumimoji="0" lang="es-ES" altLang="es-ES" sz="1200" b="1"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NovoRapid FlexPen</a:t>
                      </a:r>
                      <a:r>
                        <a:rPr kumimoji="0" lang="es-ES_tradnl" altLang="es-ES" sz="1200" u="none" strike="noStrike" cap="none" normalizeH="0" baseline="30000" dirty="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rowSpan="3">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10-15 m</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rowSpan="3">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1-2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rowSpan="3">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3-5 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s-ES" sz="1200" u="none" strike="noStrike" cap="none" normalizeH="0" baseline="0" dirty="0">
                        <a:ln>
                          <a:noFill/>
                        </a:ln>
                        <a:solidFill>
                          <a:srgbClr val="004586"/>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smtClean="0">
                          <a:ln>
                            <a:noFill/>
                          </a:ln>
                          <a:solidFill>
                            <a:srgbClr val="004586"/>
                          </a:solidFill>
                          <a:effectLst/>
                          <a:latin typeface="+mj-lt"/>
                        </a:rPr>
                        <a:t>2-4 </a:t>
                      </a:r>
                      <a:r>
                        <a:rPr kumimoji="0" lang="en-US" altLang="es-ES" sz="1200" u="none" strike="noStrike" cap="none" normalizeH="0" baseline="0" dirty="0">
                          <a:ln>
                            <a:noFill/>
                          </a:ln>
                          <a:solidFill>
                            <a:srgbClr val="004586"/>
                          </a:solidFill>
                          <a:effectLst/>
                          <a:latin typeface="+mj-lt"/>
                        </a:rPr>
                        <a:t>h</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s-ES" sz="1200" u="none" strike="noStrike" cap="none" normalizeH="0" baseline="0" dirty="0">
                        <a:ln>
                          <a:noFill/>
                        </a:ln>
                        <a:solidFill>
                          <a:srgbClr val="004586"/>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smtClean="0">
                          <a:ln>
                            <a:noFill/>
                          </a:ln>
                          <a:solidFill>
                            <a:srgbClr val="004586"/>
                          </a:solidFill>
                          <a:effectLst/>
                          <a:latin typeface="+mj-lt"/>
                        </a:rPr>
                        <a:t>4-6 </a:t>
                      </a:r>
                      <a:r>
                        <a:rPr kumimoji="0" lang="en-US" altLang="es-ES" sz="1200" u="none" strike="noStrike" cap="none" normalizeH="0" baseline="0" dirty="0">
                          <a:ln>
                            <a:noFill/>
                          </a:ln>
                          <a:solidFill>
                            <a:srgbClr val="004586"/>
                          </a:solidFill>
                          <a:effectLst/>
                          <a:latin typeface="+mj-lt"/>
                        </a:rPr>
                        <a:t>h</a:t>
                      </a:r>
                      <a:endParaRPr kumimoji="0" lang="es-ES" altLang="es-ES" sz="12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rowSpan="3">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Claro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s-ES" sz="1200" u="none" strike="noStrike" cap="none" normalizeH="0" baseline="0" dirty="0">
                        <a:ln>
                          <a:noFill/>
                        </a:ln>
                        <a:solidFill>
                          <a:srgbClr val="004586"/>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Excepto Lispro</a:t>
                      </a:r>
                      <a:endParaRPr kumimoji="0" lang="es-ES" altLang="es-ES" sz="1200" u="none" strike="noStrike" cap="none" normalizeH="0" baseline="0" dirty="0">
                        <a:ln>
                          <a:noFill/>
                        </a:ln>
                        <a:solidFill>
                          <a:srgbClr val="004586"/>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u="none" strike="noStrike" cap="none" normalizeH="0" baseline="0" dirty="0">
                          <a:ln>
                            <a:noFill/>
                          </a:ln>
                          <a:solidFill>
                            <a:srgbClr val="004586"/>
                          </a:solidFill>
                          <a:effectLst/>
                          <a:latin typeface="+mj-lt"/>
                        </a:rPr>
                        <a:t> </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extLst>
                  <a:ext uri="{0D108BD9-81ED-4DB2-BD59-A6C34878D82A}"/>
                </a:extLst>
              </a:tr>
              <a:tr h="417510">
                <a:tc vMerge="1">
                  <a:txBody>
                    <a:bodyPr/>
                    <a:lstStyle/>
                    <a:p>
                      <a:endParaRPr lang="es-ES"/>
                    </a:p>
                  </a:txBody>
                  <a:tcPr/>
                </a:tc>
                <a:tc vMerge="1">
                  <a:txBody>
                    <a:bodyPr/>
                    <a:lstStyle/>
                    <a:p>
                      <a:endParaRPr lang="es-ES"/>
                    </a:p>
                  </a:txBody>
                  <a:tcPr/>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LISPRO</a:t>
                      </a:r>
                      <a:endParaRPr kumimoji="0" lang="es-ES" altLang="es-ES" sz="1200" b="1"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Humalog KwikPen</a:t>
                      </a:r>
                      <a:r>
                        <a:rPr kumimoji="0" lang="es-ES_tradnl" altLang="es-ES" sz="1200" u="none" strike="noStrike" cap="none" normalizeH="0" baseline="30000" dirty="0">
                          <a:ln>
                            <a:noFill/>
                          </a:ln>
                          <a:solidFill>
                            <a:srgbClr val="004586"/>
                          </a:solidFill>
                          <a:effectLst/>
                          <a:latin typeface="+mj-lt"/>
                        </a:rPr>
                        <a:t>®        </a:t>
                      </a:r>
                    </a:p>
                    <a:p>
                      <a:pPr marL="52388"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200" u="none" strike="noStrike" cap="none" normalizeH="0" baseline="0" dirty="0">
                          <a:ln>
                            <a:noFill/>
                          </a:ln>
                          <a:solidFill>
                            <a:srgbClr val="C00000"/>
                          </a:solidFill>
                          <a:effectLst/>
                          <a:latin typeface="+mj-lt"/>
                        </a:rPr>
                        <a:t>Humalog U200 </a:t>
                      </a:r>
                      <a:r>
                        <a:rPr kumimoji="0" lang="en-US" altLang="es-ES" sz="1200" u="none" strike="noStrike" cap="none" normalizeH="0" baseline="0" dirty="0" err="1" smtClean="0">
                          <a:ln>
                            <a:noFill/>
                          </a:ln>
                          <a:solidFill>
                            <a:srgbClr val="C00000"/>
                          </a:solidFill>
                          <a:effectLst/>
                          <a:latin typeface="+mj-lt"/>
                        </a:rPr>
                        <a:t>KwikPen</a:t>
                      </a:r>
                      <a:r>
                        <a:rPr kumimoji="0" lang="en-US" altLang="es-ES" sz="1200" u="none" strike="noStrike" cap="none" normalizeH="0" baseline="30000" dirty="0" smtClean="0">
                          <a:ln>
                            <a:noFill/>
                          </a:ln>
                          <a:solidFill>
                            <a:srgbClr val="C00000"/>
                          </a:solidFill>
                          <a:effectLst/>
                          <a:latin typeface="+mj-lt"/>
                        </a:rPr>
                        <a:t>©</a:t>
                      </a:r>
                      <a:endParaRPr kumimoji="0" lang="es-ES" altLang="es-ES" sz="1200" b="0" i="0" u="none" strike="noStrike" cap="none" normalizeH="0" baseline="0" dirty="0">
                        <a:ln>
                          <a:noFill/>
                        </a:ln>
                        <a:solidFill>
                          <a:srgbClr val="C00000"/>
                        </a:solidFill>
                        <a:effectLst/>
                        <a:latin typeface="+mj-lt"/>
                        <a:ea typeface="MS Mincho" pitchFamily="49" charset="-128"/>
                        <a:cs typeface="Arial" pitchFamily="34" charset="0"/>
                      </a:endParaRPr>
                    </a:p>
                  </a:txBody>
                  <a:tcPr marL="5867" marR="5867" marT="7826" marB="0" anchor="ctr" horzOverflow="overflow"/>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extLst>
              </a:tr>
              <a:tr h="442640">
                <a:tc vMerge="1">
                  <a:txBody>
                    <a:bodyPr/>
                    <a:lstStyle/>
                    <a:p>
                      <a:endParaRPr lang="es-ES"/>
                    </a:p>
                  </a:txBody>
                  <a:tcPr/>
                </a:tc>
                <a:tc vMerge="1">
                  <a:txBody>
                    <a:bodyPr/>
                    <a:lstStyle/>
                    <a:p>
                      <a:endParaRPr lang="es-ES"/>
                    </a:p>
                  </a:txBody>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  GLULISINA</a:t>
                      </a:r>
                      <a:endParaRPr kumimoji="0" lang="es-ES" altLang="es-ES" sz="1200" b="1"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Apidra SoloStar</a:t>
                      </a:r>
                      <a:r>
                        <a:rPr kumimoji="0" lang="es-ES_tradnl" altLang="es-ES" sz="1200" u="none" strike="noStrike" cap="none" normalizeH="0" baseline="30000" dirty="0">
                          <a:ln>
                            <a:noFill/>
                          </a:ln>
                          <a:solidFill>
                            <a:srgbClr val="004586"/>
                          </a:solidFill>
                          <a:effectLst/>
                          <a:latin typeface="+mj-lt"/>
                        </a:rPr>
                        <a:t>®</a:t>
                      </a:r>
                      <a:endParaRPr kumimoji="0" lang="es-ES_tradnl" altLang="es-ES" sz="1200" b="0" i="0" u="none" strike="noStrike" cap="none" normalizeH="0" baseline="30000" dirty="0">
                        <a:ln>
                          <a:noFill/>
                        </a:ln>
                        <a:solidFill>
                          <a:srgbClr val="004586"/>
                        </a:solidFill>
                        <a:effectLst/>
                        <a:latin typeface="+mj-lt"/>
                      </a:endParaRPr>
                    </a:p>
                  </a:txBody>
                  <a:tcPr marL="5867" marR="5867" marT="7826" marB="0" anchor="ctr" horzOverflow="overflow"/>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dirty="0"/>
                    </a:p>
                  </a:txBody>
                  <a:tcPr/>
                </a:tc>
                <a:extLst>
                  <a:ext uri="{0D108BD9-81ED-4DB2-BD59-A6C34878D82A}"/>
                </a:extLst>
              </a:tr>
            </a:tbl>
          </a:graphicData>
        </a:graphic>
      </p:graphicFrame>
      <p:sp>
        <p:nvSpPr>
          <p:cNvPr id="23601" name="3 CuadroTexto"/>
          <p:cNvSpPr txBox="1">
            <a:spLocks noChangeArrowheads="1"/>
          </p:cNvSpPr>
          <p:nvPr/>
        </p:nvSpPr>
        <p:spPr bwMode="auto">
          <a:xfrm>
            <a:off x="2359056" y="6072206"/>
            <a:ext cx="8237538" cy="276225"/>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s-ES" altLang="es-ES" sz="1200" i="1" dirty="0">
                <a:solidFill>
                  <a:schemeClr val="bg1">
                    <a:lumMod val="50000"/>
                  </a:schemeClr>
                </a:solidFill>
                <a:latin typeface="+mn-lt"/>
              </a:rPr>
              <a:t>Cuadro resumen según Fichas Técnicas de producto</a:t>
            </a:r>
            <a:endParaRPr lang="es-ES" altLang="es-ES" sz="900" i="1" dirty="0">
              <a:solidFill>
                <a:schemeClr val="bg1">
                  <a:lumMod val="50000"/>
                </a:schemeClr>
              </a:solidFill>
              <a:latin typeface="+mn-lt"/>
            </a:endParaRPr>
          </a:p>
        </p:txBody>
      </p:sp>
      <p:graphicFrame>
        <p:nvGraphicFramePr>
          <p:cNvPr id="6" name="8 Tabla"/>
          <p:cNvGraphicFramePr>
            <a:graphicFrameLocks noGrp="1"/>
          </p:cNvGraphicFramePr>
          <p:nvPr>
            <p:extLst>
              <p:ext uri="{D42A27DB-BD31-4B8C-83A1-F6EECF244321}">
                <p14:modId xmlns="" xmlns:p14="http://schemas.microsoft.com/office/powerpoint/2010/main" val="3203464313"/>
              </p:ext>
            </p:extLst>
          </p:nvPr>
        </p:nvGraphicFramePr>
        <p:xfrm>
          <a:off x="1055442" y="2098948"/>
          <a:ext cx="10297141" cy="2095361"/>
        </p:xfrm>
        <a:graphic>
          <a:graphicData uri="http://schemas.openxmlformats.org/drawingml/2006/table">
            <a:tbl>
              <a:tblPr>
                <a:tableStyleId>{073A0DAA-6AF3-43AB-8588-CEC1D06C72B9}</a:tableStyleId>
              </a:tblPr>
              <a:tblGrid>
                <a:gridCol w="1226336">
                  <a:extLst>
                    <a:ext uri="{9D8B030D-6E8A-4147-A177-3AD203B41FA5}"/>
                  </a:extLst>
                </a:gridCol>
                <a:gridCol w="1487200">
                  <a:extLst>
                    <a:ext uri="{9D8B030D-6E8A-4147-A177-3AD203B41FA5}"/>
                  </a:extLst>
                </a:gridCol>
                <a:gridCol w="1214293">
                  <a:extLst>
                    <a:ext uri="{9D8B030D-6E8A-4147-A177-3AD203B41FA5}"/>
                  </a:extLst>
                </a:gridCol>
                <a:gridCol w="1089487">
                  <a:extLst>
                    <a:ext uri="{9D8B030D-6E8A-4147-A177-3AD203B41FA5}"/>
                  </a:extLst>
                </a:gridCol>
                <a:gridCol w="2178976">
                  <a:extLst>
                    <a:ext uri="{9D8B030D-6E8A-4147-A177-3AD203B41FA5}"/>
                  </a:extLst>
                </a:gridCol>
                <a:gridCol w="866934">
                  <a:extLst>
                    <a:ext uri="{9D8B030D-6E8A-4147-A177-3AD203B41FA5}"/>
                  </a:extLst>
                </a:gridCol>
                <a:gridCol w="785493">
                  <a:extLst>
                    <a:ext uri="{9D8B030D-6E8A-4147-A177-3AD203B41FA5}"/>
                  </a:extLst>
                </a:gridCol>
                <a:gridCol w="804255">
                  <a:extLst>
                    <a:ext uri="{9D8B030D-6E8A-4147-A177-3AD203B41FA5}"/>
                  </a:extLst>
                </a:gridCol>
                <a:gridCol w="644167">
                  <a:extLst>
                    <a:ext uri="{9D8B030D-6E8A-4147-A177-3AD203B41FA5}"/>
                  </a:extLst>
                </a:gridCol>
              </a:tblGrid>
              <a:tr h="380331">
                <a:tc rowSpan="6">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smtClean="0">
                          <a:ln>
                            <a:noFill/>
                          </a:ln>
                          <a:solidFill>
                            <a:srgbClr val="004586"/>
                          </a:solidFill>
                          <a:effectLst/>
                          <a:latin typeface="+mj-lt"/>
                        </a:rPr>
                        <a:t>BASALES</a:t>
                      </a:r>
                      <a:endParaRPr kumimoji="0" lang="en-US" altLang="es-ES" sz="1200" b="1" i="0" u="none" strike="noStrike" cap="none" normalizeH="0" baseline="0" dirty="0" smtClean="0">
                        <a:ln>
                          <a:noFill/>
                        </a:ln>
                        <a:solidFill>
                          <a:srgbClr val="004586"/>
                        </a:solidFill>
                        <a:effectLst/>
                        <a:latin typeface="+mj-lt"/>
                      </a:endParaRPr>
                    </a:p>
                  </a:txBody>
                  <a:tcPr marL="5867" marR="5867" marT="7824" marB="0" anchor="ctr" horzOverflow="overflow"/>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INTERMEDIAS</a:t>
                      </a:r>
                    </a:p>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(Humanas)</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NPH</a:t>
                      </a:r>
                      <a:endParaRPr kumimoji="0" lang="es-ES" altLang="es-ES" sz="1200" b="1"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gridSpan="2">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Insulatard  FlexPen</a:t>
                      </a:r>
                      <a:r>
                        <a:rPr kumimoji="0" lang="en-US" altLang="es-ES" sz="1200" u="none" strike="noStrike" cap="none" normalizeH="0" baseline="30000" dirty="0">
                          <a:ln>
                            <a:noFill/>
                          </a:ln>
                          <a:solidFill>
                            <a:srgbClr val="004586"/>
                          </a:solidFill>
                          <a:effectLst/>
                          <a:latin typeface="+mj-lt"/>
                        </a:rPr>
                        <a:t>®</a:t>
                      </a:r>
                      <a:endParaRPr kumimoji="0" lang="es-ES" altLang="es-ES" sz="1200" u="none" strike="noStrike" cap="none" normalizeH="0" baseline="0" dirty="0">
                        <a:ln>
                          <a:noFill/>
                        </a:ln>
                        <a:solidFill>
                          <a:srgbClr val="004586"/>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Humulina NPH KwikPen</a:t>
                      </a:r>
                      <a:r>
                        <a:rPr kumimoji="0" lang="en-US" altLang="es-ES" sz="1200" u="none" strike="noStrike" cap="none" normalizeH="0" baseline="30000" dirty="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hMerge="1">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l" defTabSz="9144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rgbClr val="421F75"/>
                        </a:solidFill>
                        <a:effectLst/>
                        <a:latin typeface="+mn-lt"/>
                        <a:ea typeface="MS Mincho" pitchFamily="49" charset="-128"/>
                        <a:cs typeface="Arial" pitchFamily="34" charset="0"/>
                      </a:endParaRPr>
                    </a:p>
                  </a:txBody>
                  <a:tcPr marL="5867" marR="5867" marT="7826" marB="0" anchor="ctr" horzOverflow="overflow">
                    <a:noFill/>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1-2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4-8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12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 </a:t>
                      </a:r>
                      <a:endParaRPr kumimoji="0" lang="es-ES" altLang="es-ES" sz="1200" u="none" strike="noStrike" cap="none" normalizeH="0" baseline="0" dirty="0">
                        <a:ln>
                          <a:noFill/>
                        </a:ln>
                        <a:solidFill>
                          <a:srgbClr val="004586"/>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Turbio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extLst>
                  <a:ext uri="{0D108BD9-81ED-4DB2-BD59-A6C34878D82A}"/>
                </a:extLst>
              </a:tr>
              <a:tr h="380331">
                <a:tc vMerge="1">
                  <a:txBody>
                    <a:bodyPr/>
                    <a:lstStyle/>
                    <a:p>
                      <a:endParaRPr lang="es-ES"/>
                    </a:p>
                  </a:txBody>
                  <a:tcPr/>
                </a:tc>
                <a:tc rowSpan="5">
                  <a:txBody>
                    <a:body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4F81BD"/>
                          </a:solidFill>
                          <a:effectLst/>
                          <a:latin typeface="+mj-lt"/>
                        </a:rPr>
                        <a:t>PROLONGADAS </a:t>
                      </a:r>
                      <a:r>
                        <a:rPr kumimoji="0" lang="en-US" altLang="es-ES" sz="1200" u="none" strike="noStrike" cap="none" normalizeH="0" baseline="0" dirty="0">
                          <a:ln>
                            <a:noFill/>
                          </a:ln>
                          <a:solidFill>
                            <a:srgbClr val="4F81BD"/>
                          </a:solidFill>
                          <a:effectLst/>
                          <a:latin typeface="+mj-lt"/>
                        </a:rPr>
                        <a:t>(Análogos)</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4" marB="0" anchor="ctr" horzOverflow="overflow"/>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s-ES" sz="1200" b="1" u="none" strike="noStrike" kern="1200" cap="none" normalizeH="0" baseline="0" dirty="0" smtClean="0">
                        <a:ln>
                          <a:noFill/>
                        </a:ln>
                        <a:solidFill>
                          <a:srgbClr val="004586"/>
                        </a:solidFill>
                        <a:effectLst/>
                        <a:latin typeface="+mj-lt"/>
                      </a:endParaRPr>
                    </a:p>
                    <a:p>
                      <a:pPr marL="88900" marR="0" lvl="0" indent="0" algn="ctr" defTabSz="914400" rtl="0" eaLnBrk="1" fontAlgn="base" latinLnBrk="0" hangingPunct="1">
                        <a:lnSpc>
                          <a:spcPct val="100000"/>
                        </a:lnSpc>
                        <a:spcBef>
                          <a:spcPct val="0"/>
                        </a:spcBef>
                        <a:spcAft>
                          <a:spcPct val="0"/>
                        </a:spcAft>
                        <a:buClrTx/>
                        <a:buSzTx/>
                        <a:buFontTx/>
                        <a:buNone/>
                        <a:tabLst/>
                        <a:defRPr/>
                      </a:pPr>
                      <a:r>
                        <a:rPr kumimoji="0" lang="en-US" altLang="es-ES" sz="1200" b="1" u="none" strike="noStrike" kern="1200" cap="none" normalizeH="0" baseline="0" dirty="0" err="1" smtClean="0">
                          <a:ln>
                            <a:noFill/>
                          </a:ln>
                          <a:solidFill>
                            <a:srgbClr val="004586"/>
                          </a:solidFill>
                          <a:effectLst/>
                          <a:latin typeface="+mj-lt"/>
                        </a:rPr>
                        <a:t>DETEMIR</a:t>
                      </a:r>
                      <a:r>
                        <a:rPr kumimoji="0" lang="en-US" altLang="es-ES" sz="1200" b="1" u="none" strike="noStrike" kern="1200" cap="none" normalizeH="0" baseline="30000" dirty="0" err="1" smtClean="0">
                          <a:ln>
                            <a:noFill/>
                          </a:ln>
                          <a:solidFill>
                            <a:srgbClr val="004586"/>
                          </a:solidFill>
                          <a:effectLst/>
                          <a:latin typeface="+mj-lt"/>
                        </a:rPr>
                        <a:t>b</a:t>
                      </a:r>
                      <a:endParaRPr kumimoji="0" lang="es-ES" altLang="es-ES" sz="1200" b="1"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gridSpan="2">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kern="1200" cap="none" normalizeH="0" baseline="0" dirty="0" err="1" smtClean="0">
                          <a:ln>
                            <a:noFill/>
                          </a:ln>
                          <a:solidFill>
                            <a:srgbClr val="004586"/>
                          </a:solidFill>
                          <a:effectLst/>
                          <a:latin typeface="+mj-lt"/>
                        </a:rPr>
                        <a:t>Levemir</a:t>
                      </a:r>
                      <a:r>
                        <a:rPr kumimoji="0" lang="en-US" altLang="es-ES" sz="1200" u="none" strike="noStrike" kern="1200" cap="none" normalizeH="0" baseline="0" dirty="0" smtClean="0">
                          <a:ln>
                            <a:noFill/>
                          </a:ln>
                          <a:solidFill>
                            <a:srgbClr val="004586"/>
                          </a:solidFill>
                          <a:effectLst/>
                          <a:latin typeface="+mj-lt"/>
                        </a:rPr>
                        <a:t> </a:t>
                      </a:r>
                      <a:r>
                        <a:rPr kumimoji="0" lang="en-US" altLang="es-ES" sz="1200" u="none" strike="noStrike" kern="1200" cap="none" normalizeH="0" baseline="0" dirty="0" err="1" smtClean="0">
                          <a:ln>
                            <a:noFill/>
                          </a:ln>
                          <a:solidFill>
                            <a:srgbClr val="004586"/>
                          </a:solidFill>
                          <a:effectLst/>
                          <a:latin typeface="+mj-lt"/>
                        </a:rPr>
                        <a:t>FlexPen</a:t>
                      </a:r>
                      <a:r>
                        <a:rPr kumimoji="0" lang="es-ES_tradnl" altLang="es-ES" sz="1200" u="none" strike="noStrike" kern="1200" cap="none" normalizeH="0" baseline="30000" dirty="0" smtClean="0">
                          <a:ln>
                            <a:noFill/>
                          </a:ln>
                          <a:solidFill>
                            <a:srgbClr val="004586"/>
                          </a:solidFill>
                          <a:effectLst/>
                          <a:latin typeface="+mj-lt"/>
                        </a:rPr>
                        <a:t>®</a:t>
                      </a:r>
                      <a:endParaRPr kumimoji="0" lang="es-ES" altLang="es-ES" sz="1200" u="none" strike="noStrike" kern="1200" cap="none" normalizeH="0" baseline="0" dirty="0" smtClean="0">
                        <a:ln>
                          <a:noFill/>
                        </a:ln>
                        <a:solidFill>
                          <a:srgbClr val="004586"/>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kern="1200" cap="none" normalizeH="0" baseline="0" dirty="0" err="1" smtClean="0">
                          <a:ln>
                            <a:noFill/>
                          </a:ln>
                          <a:solidFill>
                            <a:srgbClr val="004586"/>
                          </a:solidFill>
                          <a:effectLst/>
                          <a:latin typeface="+mj-lt"/>
                        </a:rPr>
                        <a:t>Levemir</a:t>
                      </a:r>
                      <a:r>
                        <a:rPr kumimoji="0" lang="en-US" altLang="es-ES" sz="1200" u="none" strike="noStrike" kern="1200" cap="none" normalizeH="0" baseline="0" dirty="0" smtClean="0">
                          <a:ln>
                            <a:noFill/>
                          </a:ln>
                          <a:solidFill>
                            <a:srgbClr val="004586"/>
                          </a:solidFill>
                          <a:effectLst/>
                          <a:latin typeface="+mj-lt"/>
                        </a:rPr>
                        <a:t> </a:t>
                      </a:r>
                      <a:r>
                        <a:rPr kumimoji="0" lang="en-US" altLang="es-ES" sz="1200" u="none" strike="noStrike" kern="1200" cap="none" normalizeH="0" baseline="0" dirty="0" err="1" smtClean="0">
                          <a:ln>
                            <a:noFill/>
                          </a:ln>
                          <a:solidFill>
                            <a:srgbClr val="004586"/>
                          </a:solidFill>
                          <a:effectLst/>
                          <a:latin typeface="+mj-lt"/>
                        </a:rPr>
                        <a:t>Innolet</a:t>
                      </a:r>
                      <a:r>
                        <a:rPr kumimoji="0" lang="es-ES_tradnl" altLang="es-ES" sz="1200" u="none" strike="noStrike" kern="1200" cap="none" normalizeH="0" baseline="30000" dirty="0" smtClean="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hMerge="1">
                  <a:txBody>
                    <a:bodyPr/>
                    <a:lstStyle>
                      <a:lvl1pPr marL="4445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l" defTabSz="9144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rgbClr val="421F75"/>
                        </a:solidFill>
                        <a:effectLst/>
                        <a:latin typeface="+mn-lt"/>
                        <a:ea typeface="MS Mincho" pitchFamily="49" charset="-128"/>
                        <a:cs typeface="Arial" pitchFamily="34" charset="0"/>
                      </a:endParaRPr>
                    </a:p>
                  </a:txBody>
                  <a:tcPr marL="5867" marR="5867" marT="7826" marB="0" anchor="ctr" horzOverflow="overflow">
                    <a:noFill/>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1-2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Sin pico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12-18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smtClean="0">
                          <a:ln>
                            <a:noFill/>
                          </a:ln>
                          <a:solidFill>
                            <a:srgbClr val="004586"/>
                          </a:solidFill>
                          <a:effectLst/>
                          <a:latin typeface="+mj-lt"/>
                        </a:rPr>
                        <a:t>Claro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extLst>
                  <a:ext uri="{0D108BD9-81ED-4DB2-BD59-A6C34878D82A}"/>
                </a:extLst>
              </a:tr>
              <a:tr h="265341">
                <a:tc vMerge="1">
                  <a:txBody>
                    <a:bodyPr/>
                    <a:lstStyle/>
                    <a:p>
                      <a:endParaRPr lang="es-ES"/>
                    </a:p>
                  </a:txBody>
                  <a:tcPr/>
                </a:tc>
                <a:tc vMerge="1">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rgbClr val="421F75"/>
                        </a:solidFill>
                        <a:effectLst/>
                        <a:latin typeface="+mn-lt"/>
                        <a:ea typeface="MS Mincho" pitchFamily="49" charset="-128"/>
                        <a:cs typeface="Arial" pitchFamily="34" charset="0"/>
                      </a:endParaRPr>
                    </a:p>
                  </a:txBody>
                  <a:tcPr marL="5867" marR="5867" marT="7826" marB="0" anchor="ctr" horzOverflow="overflow">
                    <a:noFill/>
                  </a:tcPr>
                </a:tc>
                <a:tc rowSpan="3">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4F81BD"/>
                          </a:solidFill>
                          <a:effectLst/>
                          <a:latin typeface="+mj-lt"/>
                        </a:rPr>
                        <a:t>GLARGINA</a:t>
                      </a:r>
                      <a:endParaRPr kumimoji="0" lang="es-ES" altLang="es-ES" sz="1200" b="1"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4" marB="0" anchor="ctr" horzOverflow="overflow"/>
                </a:tc>
                <a:tc rowSpan="2">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u="none" strike="noStrike" cap="none" normalizeH="0" baseline="0" dirty="0" smtClean="0">
                          <a:ln>
                            <a:noFill/>
                          </a:ln>
                          <a:solidFill>
                            <a:srgbClr val="004586"/>
                          </a:solidFill>
                          <a:effectLst/>
                          <a:latin typeface="+mj-lt"/>
                        </a:rPr>
                        <a:t>U-100</a:t>
                      </a:r>
                      <a:endParaRPr kumimoji="0" lang="es-ES_tradnl" altLang="es-ES" sz="1200" b="0" i="0" u="none" strike="noStrike" cap="none" normalizeH="0" baseline="0" dirty="0">
                        <a:ln>
                          <a:noFill/>
                        </a:ln>
                        <a:solidFill>
                          <a:srgbClr val="004586"/>
                        </a:solidFill>
                        <a:effectLst/>
                        <a:latin typeface="+mj-lt"/>
                      </a:endParaRPr>
                    </a:p>
                  </a:txBody>
                  <a:tcPr marL="5867" marR="5867" marT="7824" marB="0" anchor="ctr" horzOverflow="overflow"/>
                </a:tc>
                <a:tc rowSpan="2">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u="none" strike="noStrike" cap="none" normalizeH="0" baseline="0" dirty="0" err="1" smtClean="0">
                          <a:ln>
                            <a:noFill/>
                          </a:ln>
                          <a:solidFill>
                            <a:srgbClr val="C00000"/>
                          </a:solidFill>
                          <a:effectLst/>
                          <a:latin typeface="+mj-lt"/>
                        </a:rPr>
                        <a:t>Lantus</a:t>
                      </a:r>
                      <a:r>
                        <a:rPr kumimoji="0" lang="es-ES_tradnl" altLang="es-ES" sz="1200" u="none" strike="noStrike" cap="none" normalizeH="0" baseline="0" dirty="0" smtClean="0">
                          <a:ln>
                            <a:noFill/>
                          </a:ln>
                          <a:solidFill>
                            <a:srgbClr val="C00000"/>
                          </a:solidFill>
                          <a:effectLst/>
                          <a:latin typeface="+mj-lt"/>
                        </a:rPr>
                        <a:t> </a:t>
                      </a:r>
                      <a:r>
                        <a:rPr kumimoji="0" lang="es-ES_tradnl" altLang="es-ES" sz="1200" u="none" strike="noStrike" cap="none" normalizeH="0" baseline="0" dirty="0" err="1" smtClean="0">
                          <a:ln>
                            <a:noFill/>
                          </a:ln>
                          <a:solidFill>
                            <a:srgbClr val="C00000"/>
                          </a:solidFill>
                          <a:effectLst/>
                          <a:latin typeface="+mj-lt"/>
                        </a:rPr>
                        <a:t>solostar</a:t>
                      </a:r>
                      <a:r>
                        <a:rPr kumimoji="0" lang="es-ES_tradnl" altLang="es-ES" sz="1200" u="none" strike="noStrike" cap="none" normalizeH="0" baseline="30000" dirty="0" smtClean="0">
                          <a:ln>
                            <a:noFill/>
                          </a:ln>
                          <a:solidFill>
                            <a:srgbClr val="C00000"/>
                          </a:solidFill>
                          <a:effectLst/>
                          <a:latin typeface="+mj-lt"/>
                        </a:rPr>
                        <a:t>©</a:t>
                      </a:r>
                      <a:endParaRPr kumimoji="0" lang="es-ES_tradnl" altLang="es-ES" sz="1200" u="none" strike="noStrike" cap="none" normalizeH="0" baseline="0" dirty="0" smtClean="0">
                        <a:ln>
                          <a:noFill/>
                        </a:ln>
                        <a:solidFill>
                          <a:srgbClr val="C00000"/>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u="none" strike="noStrike" cap="none" normalizeH="0" baseline="0" dirty="0" err="1" smtClean="0">
                          <a:ln>
                            <a:noFill/>
                          </a:ln>
                          <a:solidFill>
                            <a:srgbClr val="C00000"/>
                          </a:solidFill>
                          <a:effectLst/>
                          <a:latin typeface="+mj-lt"/>
                        </a:rPr>
                        <a:t>Abasaglar</a:t>
                      </a:r>
                      <a:r>
                        <a:rPr kumimoji="0" lang="es-ES_tradnl" altLang="es-ES" sz="1200" u="none" strike="noStrike" cap="none" normalizeH="0" baseline="0" dirty="0" smtClean="0">
                          <a:ln>
                            <a:noFill/>
                          </a:ln>
                          <a:solidFill>
                            <a:srgbClr val="C00000"/>
                          </a:solidFill>
                          <a:effectLst/>
                          <a:latin typeface="+mj-lt"/>
                        </a:rPr>
                        <a:t> </a:t>
                      </a:r>
                      <a:r>
                        <a:rPr kumimoji="0" lang="es-ES_tradnl" altLang="es-ES" sz="1200" u="none" strike="noStrike" cap="none" normalizeH="0" baseline="0" dirty="0" err="1" smtClean="0">
                          <a:ln>
                            <a:noFill/>
                          </a:ln>
                          <a:solidFill>
                            <a:srgbClr val="C00000"/>
                          </a:solidFill>
                          <a:effectLst/>
                          <a:latin typeface="+mj-lt"/>
                        </a:rPr>
                        <a:t>Kiwpen</a:t>
                      </a:r>
                      <a:r>
                        <a:rPr kumimoji="0" lang="es-ES_tradnl" altLang="es-ES" sz="1200" u="none" strike="noStrike" cap="none" normalizeH="0" baseline="30000" dirty="0" smtClean="0">
                          <a:ln>
                            <a:noFill/>
                          </a:ln>
                          <a:solidFill>
                            <a:srgbClr val="C00000"/>
                          </a:solidFill>
                          <a:effectLst/>
                          <a:latin typeface="+mj-lt"/>
                        </a:rPr>
                        <a:t>©</a:t>
                      </a:r>
                      <a:endParaRPr kumimoji="0" lang="es-ES_tradnl" altLang="es-ES" sz="1200" b="0" i="0" u="none" strike="noStrike" cap="none" normalizeH="0" baseline="30000" dirty="0">
                        <a:ln>
                          <a:noFill/>
                        </a:ln>
                        <a:solidFill>
                          <a:srgbClr val="C00000"/>
                        </a:solidFill>
                        <a:effectLst/>
                        <a:latin typeface="+mj-lt"/>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1-2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Sin pico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20-24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 </a:t>
                      </a:r>
                      <a:r>
                        <a:rPr kumimoji="0" lang="en-US" altLang="es-ES" sz="1200" u="none" strike="noStrike" cap="none" normalizeH="0" baseline="0" dirty="0" smtClean="0">
                          <a:ln>
                            <a:noFill/>
                          </a:ln>
                          <a:solidFill>
                            <a:srgbClr val="004586"/>
                          </a:solidFill>
                          <a:effectLst/>
                          <a:latin typeface="+mj-lt"/>
                        </a:rPr>
                        <a:t>Claro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extLst>
                  <a:ext uri="{0D108BD9-81ED-4DB2-BD59-A6C34878D82A}"/>
                </a:extLst>
              </a:tr>
              <a:tr h="355086">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u="none" strike="noStrike" cap="none" normalizeH="0" baseline="0" dirty="0" smtClean="0">
                          <a:ln>
                            <a:noFill/>
                          </a:ln>
                          <a:solidFill>
                            <a:srgbClr val="004586"/>
                          </a:solidFill>
                          <a:effectLst/>
                          <a:latin typeface="+mj-lt"/>
                        </a:rPr>
                        <a:t>1-2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u="none" strike="noStrike" cap="none" normalizeH="0" baseline="0" dirty="0" smtClean="0">
                          <a:ln>
                            <a:noFill/>
                          </a:ln>
                          <a:solidFill>
                            <a:srgbClr val="004586"/>
                          </a:solidFill>
                          <a:effectLst/>
                          <a:latin typeface="+mj-lt"/>
                        </a:rPr>
                        <a:t>Sin pico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u="none" strike="noStrike" cap="none" normalizeH="0" baseline="0" dirty="0" smtClean="0">
                          <a:ln>
                            <a:noFill/>
                          </a:ln>
                          <a:solidFill>
                            <a:srgbClr val="C00000"/>
                          </a:solidFill>
                          <a:effectLst/>
                          <a:latin typeface="+mj-lt"/>
                        </a:rPr>
                        <a:t>24-36 h</a:t>
                      </a:r>
                      <a:endParaRPr kumimoji="0" lang="es-ES" altLang="es-ES" sz="1200" b="0" i="0" u="none" strike="noStrike" cap="none" normalizeH="0" baseline="0" dirty="0">
                        <a:ln>
                          <a:noFill/>
                        </a:ln>
                        <a:solidFill>
                          <a:srgbClr val="C00000"/>
                        </a:solidFill>
                        <a:effectLst/>
                        <a:latin typeface="+mj-lt"/>
                        <a:ea typeface="MS Mincho" pitchFamily="49" charset="-128"/>
                        <a:cs typeface="Arial" pitchFamily="34" charset="0"/>
                      </a:endParaRPr>
                    </a:p>
                  </a:txBody>
                  <a:tcPr marL="5867" marR="5867" marT="7824" marB="0" anchor="ctr" horzOverflow="overflow"/>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u="none" strike="noStrike" cap="none" normalizeH="0" baseline="0" dirty="0" smtClean="0">
                          <a:ln>
                            <a:noFill/>
                          </a:ln>
                          <a:solidFill>
                            <a:srgbClr val="004586"/>
                          </a:solidFill>
                          <a:effectLst/>
                          <a:latin typeface="+mj-lt"/>
                        </a:rPr>
                        <a:t>Claro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r>
              <a:tr h="275245">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200" u="none" strike="noStrike" cap="none" normalizeH="0" baseline="0" dirty="0" smtClean="0">
                          <a:ln>
                            <a:noFill/>
                          </a:ln>
                          <a:solidFill>
                            <a:srgbClr val="C00000"/>
                          </a:solidFill>
                          <a:effectLst/>
                          <a:latin typeface="+mj-lt"/>
                        </a:rPr>
                        <a:t>U-300</a:t>
                      </a:r>
                      <a:endParaRPr kumimoji="0" lang="es-ES_tradnl" altLang="es-ES" sz="1200" b="0" i="0" u="none" strike="noStrike" cap="none" normalizeH="0" baseline="0" dirty="0">
                        <a:ln>
                          <a:noFill/>
                        </a:ln>
                        <a:solidFill>
                          <a:srgbClr val="C00000"/>
                        </a:solidFill>
                        <a:effectLst/>
                        <a:latin typeface="+mj-lt"/>
                      </a:endParaRPr>
                    </a:p>
                  </a:txBody>
                  <a:tcPr marL="5867" marR="5867" marT="7824" marB="0" anchor="ctr" horzOverflow="overflow"/>
                </a:tc>
                <a:tc>
                  <a:txBody>
                    <a:bodyPr/>
                    <a:lstStyle/>
                    <a:p>
                      <a:pPr algn="ctr"/>
                      <a:r>
                        <a:rPr lang="es-ES" sz="1200" baseline="0" dirty="0" err="1" smtClean="0">
                          <a:solidFill>
                            <a:srgbClr val="C00000"/>
                          </a:solidFill>
                          <a:latin typeface="+mj-lt"/>
                        </a:rPr>
                        <a:t>Toujeo</a:t>
                      </a:r>
                      <a:r>
                        <a:rPr lang="es-ES" sz="1200" baseline="0" dirty="0" smtClean="0">
                          <a:solidFill>
                            <a:srgbClr val="C00000"/>
                          </a:solidFill>
                          <a:latin typeface="+mj-lt"/>
                        </a:rPr>
                        <a:t> </a:t>
                      </a:r>
                      <a:r>
                        <a:rPr lang="es-ES" sz="1200" baseline="0" dirty="0" err="1" smtClean="0">
                          <a:solidFill>
                            <a:srgbClr val="C00000"/>
                          </a:solidFill>
                          <a:latin typeface="+mj-lt"/>
                        </a:rPr>
                        <a:t>solostar</a:t>
                      </a:r>
                      <a:r>
                        <a:rPr lang="es-ES" sz="1200" baseline="30000" dirty="0" smtClean="0">
                          <a:solidFill>
                            <a:srgbClr val="C00000"/>
                          </a:solidFill>
                          <a:latin typeface="+mj-lt"/>
                        </a:rPr>
                        <a:t>©</a:t>
                      </a:r>
                      <a:endParaRPr lang="es-ES" sz="1200" b="0" baseline="30000" dirty="0">
                        <a:solidFill>
                          <a:srgbClr val="C00000"/>
                        </a:solidFill>
                        <a:latin typeface="+mj-lt"/>
                      </a:endParaRPr>
                    </a:p>
                  </a:txBody>
                  <a:tcPr marL="5867" marR="5867" marT="7824" marB="0" anchor="ctr" horzOverflow="overflow"/>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439027">
                <a:tc vMerge="1">
                  <a:txBody>
                    <a:bodyPr/>
                    <a:lstStyle/>
                    <a:p>
                      <a:endParaRPr lang="es-ES"/>
                    </a:p>
                  </a:txBody>
                  <a:tcPr/>
                </a:tc>
                <a:tc vMerge="1">
                  <a:txBody>
                    <a:bodyPr/>
                    <a:lstStyle/>
                    <a:p>
                      <a:endParaRPr lang="es-ES"/>
                    </a:p>
                  </a:txBody>
                  <a:tcPr/>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b="1" u="none" strike="noStrike" cap="none" normalizeH="0" baseline="0" dirty="0" smtClean="0">
                          <a:ln>
                            <a:noFill/>
                          </a:ln>
                          <a:solidFill>
                            <a:srgbClr val="4F81BD"/>
                          </a:solidFill>
                          <a:effectLst/>
                          <a:latin typeface="+mj-lt"/>
                        </a:rPr>
                        <a:t>DEGLUDEC</a:t>
                      </a:r>
                      <a:endParaRPr kumimoji="0" lang="es-ES" altLang="es-ES" sz="1200" b="1"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4" marB="0" anchor="ctr" horzOverflow="overflow"/>
                </a:tc>
                <a:tc gridSpan="2">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ES" sz="1200" u="none" strike="noStrike" cap="none" normalizeH="0" baseline="0" dirty="0" err="1" smtClean="0">
                          <a:ln>
                            <a:noFill/>
                          </a:ln>
                          <a:solidFill>
                            <a:srgbClr val="C00000"/>
                          </a:solidFill>
                          <a:effectLst/>
                          <a:latin typeface="+mj-lt"/>
                        </a:rPr>
                        <a:t>Tresiba</a:t>
                      </a:r>
                      <a:r>
                        <a:rPr kumimoji="0" lang="es-ES" altLang="es-ES" sz="1200" u="none" strike="noStrike" cap="none" normalizeH="0" baseline="0" dirty="0" smtClean="0">
                          <a:ln>
                            <a:noFill/>
                          </a:ln>
                          <a:solidFill>
                            <a:srgbClr val="C00000"/>
                          </a:solidFill>
                          <a:effectLst/>
                          <a:latin typeface="+mj-lt"/>
                        </a:rPr>
                        <a:t> Flex  </a:t>
                      </a:r>
                      <a:r>
                        <a:rPr kumimoji="0" lang="es-ES" altLang="es-ES" sz="1200" u="none" strike="noStrike" cap="none" normalizeH="0" baseline="0" dirty="0" err="1" smtClean="0">
                          <a:ln>
                            <a:noFill/>
                          </a:ln>
                          <a:solidFill>
                            <a:srgbClr val="C00000"/>
                          </a:solidFill>
                          <a:effectLst/>
                          <a:latin typeface="+mj-lt"/>
                        </a:rPr>
                        <a:t>Touch</a:t>
                      </a:r>
                      <a:r>
                        <a:rPr kumimoji="0" lang="es-ES" altLang="es-ES" sz="1200" u="none" strike="noStrike" cap="none" normalizeH="0" baseline="30000" dirty="0" smtClean="0">
                          <a:ln>
                            <a:noFill/>
                          </a:ln>
                          <a:solidFill>
                            <a:srgbClr val="C00000"/>
                          </a:solidFill>
                          <a:effectLst/>
                          <a:latin typeface="+mj-lt"/>
                        </a:rPr>
                        <a:t>©</a:t>
                      </a:r>
                      <a:endParaRPr kumimoji="0" lang="es-ES" altLang="es-ES" sz="1200" b="0" i="0" u="none" strike="noStrike" cap="none" normalizeH="0" baseline="0" dirty="0">
                        <a:ln>
                          <a:noFill/>
                        </a:ln>
                        <a:solidFill>
                          <a:srgbClr val="C00000"/>
                        </a:solidFill>
                        <a:effectLst/>
                        <a:latin typeface="+mj-lt"/>
                        <a:ea typeface="ＭＳ Ｐゴシック" pitchFamily="34" charset="-128"/>
                        <a:cs typeface="Arial" pitchFamily="34" charset="0"/>
                      </a:endParaRPr>
                    </a:p>
                  </a:txBody>
                  <a:tcPr marL="5867" marR="5867" marT="7824" marB="0" anchor="ctr" horzOverflow="overflow"/>
                </a:tc>
                <a:tc hMerge="1">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l" defTabSz="9144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rgbClr val="421F75"/>
                        </a:solidFill>
                        <a:effectLst/>
                        <a:latin typeface="+mn-lt"/>
                        <a:ea typeface="MS Mincho" pitchFamily="49" charset="-128"/>
                        <a:cs typeface="Arial" pitchFamily="34" charset="0"/>
                      </a:endParaRPr>
                    </a:p>
                  </a:txBody>
                  <a:tcPr marL="5867" marR="5867" marT="7826" marB="0" anchor="ctr" horzOverflow="overflow">
                    <a:noFill/>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1-2 h</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Sin pico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smtClean="0">
                          <a:ln>
                            <a:noFill/>
                          </a:ln>
                          <a:solidFill>
                            <a:srgbClr val="C00000"/>
                          </a:solidFill>
                          <a:effectLst/>
                          <a:latin typeface="+mj-lt"/>
                        </a:rPr>
                        <a:t>24-42 </a:t>
                      </a:r>
                      <a:r>
                        <a:rPr kumimoji="0" lang="en-US" altLang="es-ES" sz="1200" u="none" strike="noStrike" cap="none" normalizeH="0" baseline="0" dirty="0">
                          <a:ln>
                            <a:noFill/>
                          </a:ln>
                          <a:solidFill>
                            <a:srgbClr val="C00000"/>
                          </a:solidFill>
                          <a:effectLst/>
                          <a:latin typeface="+mj-lt"/>
                        </a:rPr>
                        <a:t>h</a:t>
                      </a:r>
                      <a:endParaRPr kumimoji="0" lang="es-ES" altLang="es-ES" sz="1200" b="0" i="0" u="none" strike="noStrike" cap="none" normalizeH="0" baseline="0" dirty="0">
                        <a:ln>
                          <a:noFill/>
                        </a:ln>
                        <a:solidFill>
                          <a:srgbClr val="C00000"/>
                        </a:solidFill>
                        <a:effectLst/>
                        <a:latin typeface="+mj-lt"/>
                        <a:ea typeface="MS Mincho" pitchFamily="49" charset="-128"/>
                        <a:cs typeface="Arial" pitchFamily="34" charset="0"/>
                      </a:endParaRPr>
                    </a:p>
                  </a:txBody>
                  <a:tcPr marL="5867" marR="5867" marT="7824"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 </a:t>
                      </a:r>
                      <a:r>
                        <a:rPr kumimoji="0" lang="en-US" altLang="es-ES" sz="1200" u="none" strike="noStrike" cap="none" normalizeH="0" baseline="0" dirty="0" smtClean="0">
                          <a:ln>
                            <a:noFill/>
                          </a:ln>
                          <a:solidFill>
                            <a:srgbClr val="004586"/>
                          </a:solidFill>
                          <a:effectLst/>
                          <a:latin typeface="+mj-lt"/>
                        </a:rPr>
                        <a:t>Claro</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4" marB="0" anchor="ctr" horzOverflow="overflow"/>
                </a:tc>
                <a:extLst>
                  <a:ext uri="{0D108BD9-81ED-4DB2-BD59-A6C34878D82A}"/>
                </a:extLst>
              </a:tr>
            </a:tbl>
          </a:graphicData>
        </a:graphic>
      </p:graphicFrame>
      <p:graphicFrame>
        <p:nvGraphicFramePr>
          <p:cNvPr id="7" name="8 Tabla"/>
          <p:cNvGraphicFramePr>
            <a:graphicFrameLocks noGrp="1"/>
          </p:cNvGraphicFramePr>
          <p:nvPr>
            <p:extLst>
              <p:ext uri="{D42A27DB-BD31-4B8C-83A1-F6EECF244321}">
                <p14:modId xmlns="" xmlns:p14="http://schemas.microsoft.com/office/powerpoint/2010/main" val="2584470347"/>
              </p:ext>
            </p:extLst>
          </p:nvPr>
        </p:nvGraphicFramePr>
        <p:xfrm>
          <a:off x="1055442" y="4246488"/>
          <a:ext cx="10297140" cy="1800201"/>
        </p:xfrm>
        <a:graphic>
          <a:graphicData uri="http://schemas.openxmlformats.org/drawingml/2006/table">
            <a:tbl>
              <a:tblPr>
                <a:tableStyleId>{073A0DAA-6AF3-43AB-8588-CEC1D06C72B9}</a:tableStyleId>
              </a:tblPr>
              <a:tblGrid>
                <a:gridCol w="1244794">
                  <a:extLst>
                    <a:ext uri="{9D8B030D-6E8A-4147-A177-3AD203B41FA5}"/>
                  </a:extLst>
                </a:gridCol>
                <a:gridCol w="2521104">
                  <a:extLst>
                    <a:ext uri="{9D8B030D-6E8A-4147-A177-3AD203B41FA5}"/>
                  </a:extLst>
                </a:gridCol>
                <a:gridCol w="1251419">
                  <a:extLst>
                    <a:ext uri="{9D8B030D-6E8A-4147-A177-3AD203B41FA5}"/>
                  </a:extLst>
                </a:gridCol>
                <a:gridCol w="2334688">
                  <a:extLst>
                    <a:ext uri="{9D8B030D-6E8A-4147-A177-3AD203B41FA5}"/>
                  </a:extLst>
                </a:gridCol>
                <a:gridCol w="726680">
                  <a:extLst>
                    <a:ext uri="{9D8B030D-6E8A-4147-A177-3AD203B41FA5}"/>
                  </a:extLst>
                </a:gridCol>
                <a:gridCol w="877549">
                  <a:extLst>
                    <a:ext uri="{9D8B030D-6E8A-4147-A177-3AD203B41FA5}"/>
                  </a:extLst>
                </a:gridCol>
                <a:gridCol w="696739">
                  <a:extLst>
                    <a:ext uri="{9D8B030D-6E8A-4147-A177-3AD203B41FA5}"/>
                  </a:extLst>
                </a:gridCol>
                <a:gridCol w="644167">
                  <a:extLst>
                    <a:ext uri="{9D8B030D-6E8A-4147-A177-3AD203B41FA5}"/>
                  </a:extLst>
                </a:gridCol>
              </a:tblGrid>
              <a:tr h="568889">
                <a:tc rowSpan="3">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MEZCLAS</a:t>
                      </a:r>
                      <a:endParaRPr kumimoji="0" lang="es-ES" altLang="es-ES" sz="1400" b="1"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RÁPIDA + NPH </a:t>
                      </a:r>
                      <a:r>
                        <a:rPr kumimoji="0" lang="en-US" altLang="es-ES" sz="1200" u="none" strike="noStrike" cap="none" normalizeH="0" baseline="0" dirty="0">
                          <a:ln>
                            <a:noFill/>
                          </a:ln>
                          <a:solidFill>
                            <a:srgbClr val="004586"/>
                          </a:solidFill>
                          <a:effectLst/>
                          <a:latin typeface="+mj-lt"/>
                        </a:rPr>
                        <a:t>(Humanas)</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Mixtard 30</a:t>
                      </a:r>
                      <a:r>
                        <a:rPr kumimoji="0" lang="es-ES_tradnl" altLang="es-ES" sz="1200" u="none" strike="noStrike" cap="none" normalizeH="0" baseline="30000" dirty="0">
                          <a:ln>
                            <a:noFill/>
                          </a:ln>
                          <a:solidFill>
                            <a:srgbClr val="004586"/>
                          </a:solidFill>
                          <a:effectLst/>
                          <a:latin typeface="+mj-lt"/>
                        </a:rPr>
                        <a:t>®</a:t>
                      </a:r>
                      <a:endParaRPr kumimoji="0" lang="es-ES" altLang="es-ES" sz="1200" u="none" strike="noStrike" cap="none" normalizeH="0" baseline="0" dirty="0">
                        <a:ln>
                          <a:noFill/>
                        </a:ln>
                        <a:solidFill>
                          <a:srgbClr val="004586"/>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Humulina 30/70</a:t>
                      </a:r>
                      <a:r>
                        <a:rPr kumimoji="0" lang="es-ES_tradnl" altLang="es-ES" sz="1200" u="none" strike="noStrike" cap="none" normalizeH="0" baseline="30000" dirty="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Mixtard 30 Innolet</a:t>
                      </a:r>
                      <a:r>
                        <a:rPr kumimoji="0" lang="es-ES_tradnl" altLang="es-ES" sz="1200" u="none" strike="noStrike" cap="none" normalizeH="0" baseline="30000" dirty="0">
                          <a:ln>
                            <a:noFill/>
                          </a:ln>
                          <a:solidFill>
                            <a:srgbClr val="004586"/>
                          </a:solidFill>
                          <a:effectLst/>
                          <a:latin typeface="+mj-lt"/>
                        </a:rPr>
                        <a:t>®</a:t>
                      </a:r>
                      <a:endParaRPr kumimoji="0" lang="es-ES" altLang="es-ES" sz="1200" u="none" strike="noStrike" cap="none" normalizeH="0" baseline="0" dirty="0">
                        <a:ln>
                          <a:noFill/>
                        </a:ln>
                        <a:solidFill>
                          <a:srgbClr val="004586"/>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Humulina 30/70 KwikPen</a:t>
                      </a:r>
                      <a:r>
                        <a:rPr kumimoji="0" lang="es-ES_tradnl" altLang="es-ES" sz="1200" u="none" strike="noStrike" cap="none" normalizeH="0" baseline="30000" dirty="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30 m</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Doble</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12 h</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 </a:t>
                      </a:r>
                      <a:endParaRPr kumimoji="0" lang="es-ES" altLang="es-ES" sz="1200" u="none" strike="noStrike" cap="none" normalizeH="0" baseline="0" dirty="0">
                        <a:ln>
                          <a:noFill/>
                        </a:ln>
                        <a:solidFill>
                          <a:srgbClr val="4F81BD"/>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Turbio</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extLst>
                  <a:ext uri="{0D108BD9-81ED-4DB2-BD59-A6C34878D82A}"/>
                </a:extLst>
              </a:tr>
              <a:tr h="568889">
                <a:tc vMerge="1">
                  <a:txBody>
                    <a:bodyPr/>
                    <a:lstStyle/>
                    <a:p>
                      <a:endParaRPr lang="es-ES"/>
                    </a:p>
                  </a:txBody>
                  <a:tcPr/>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ASPART + NPA</a:t>
                      </a:r>
                      <a:r>
                        <a:rPr kumimoji="0" lang="en-US" altLang="es-ES" sz="1200" u="none" strike="noStrike" cap="none" normalizeH="0" baseline="0" dirty="0">
                          <a:ln>
                            <a:noFill/>
                          </a:ln>
                          <a:solidFill>
                            <a:srgbClr val="004586"/>
                          </a:solidFill>
                          <a:effectLst/>
                          <a:latin typeface="+mj-lt"/>
                        </a:rPr>
                        <a:t> (Análogos)</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NovoMix 30 FlexPen</a:t>
                      </a:r>
                      <a:r>
                        <a:rPr kumimoji="0" lang="en-US" altLang="es-ES" sz="1200" u="none" strike="noStrike" cap="none" normalizeH="0" baseline="30000" dirty="0">
                          <a:ln>
                            <a:noFill/>
                          </a:ln>
                          <a:solidFill>
                            <a:srgbClr val="004586"/>
                          </a:solidFill>
                          <a:effectLst/>
                          <a:latin typeface="+mj-lt"/>
                        </a:rPr>
                        <a:t>®</a:t>
                      </a:r>
                      <a:endParaRPr kumimoji="0" lang="es-ES" altLang="es-ES" sz="1200" u="none" strike="noStrike" cap="none" normalizeH="0" baseline="0" dirty="0">
                        <a:ln>
                          <a:noFill/>
                        </a:ln>
                        <a:solidFill>
                          <a:srgbClr val="004586"/>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NovoMix 50 FlexPen</a:t>
                      </a:r>
                      <a:r>
                        <a:rPr kumimoji="0" lang="en-US" altLang="es-ES" sz="1200" u="none" strike="noStrike" cap="none" normalizeH="0" baseline="30000" dirty="0">
                          <a:ln>
                            <a:noFill/>
                          </a:ln>
                          <a:solidFill>
                            <a:srgbClr val="004586"/>
                          </a:solidFill>
                          <a:effectLst/>
                          <a:latin typeface="+mj-lt"/>
                        </a:rPr>
                        <a:t>®</a:t>
                      </a:r>
                      <a:endParaRPr kumimoji="0" lang="es-ES" altLang="es-ES" sz="1200" u="none" strike="noStrike" cap="none" normalizeH="0" baseline="0" dirty="0">
                        <a:ln>
                          <a:noFill/>
                        </a:ln>
                        <a:solidFill>
                          <a:srgbClr val="004586"/>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NovoMix 70 FlexPen</a:t>
                      </a:r>
                      <a:r>
                        <a:rPr kumimoji="0" lang="en-US" altLang="es-ES" sz="1200" u="none" strike="noStrike" cap="none" normalizeH="0" baseline="30000" dirty="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10-15 min</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Doble</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12 h</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 </a:t>
                      </a:r>
                      <a:endParaRPr kumimoji="0" lang="es-ES" altLang="es-ES" sz="1200" u="none" strike="noStrike" cap="none" normalizeH="0" baseline="0" dirty="0">
                        <a:ln>
                          <a:noFill/>
                        </a:ln>
                        <a:solidFill>
                          <a:srgbClr val="4F81BD"/>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Turbio</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extLst>
                  <a:ext uri="{0D108BD9-81ED-4DB2-BD59-A6C34878D82A}"/>
                </a:extLst>
              </a:tr>
              <a:tr h="662423">
                <a:tc vMerge="1">
                  <a:txBody>
                    <a:bodyPr/>
                    <a:lstStyle/>
                    <a:p>
                      <a:endParaRPr lang="es-ES"/>
                    </a:p>
                  </a:txBody>
                  <a:tcPr/>
                </a:tc>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b="1" u="none" strike="noStrike" cap="none" normalizeH="0" baseline="0" dirty="0">
                          <a:ln>
                            <a:noFill/>
                          </a:ln>
                          <a:solidFill>
                            <a:srgbClr val="004586"/>
                          </a:solidFill>
                          <a:effectLst/>
                          <a:latin typeface="+mj-lt"/>
                        </a:rPr>
                        <a:t>LISPRO + NPL </a:t>
                      </a:r>
                      <a:r>
                        <a:rPr kumimoji="0" lang="en-US" altLang="es-ES" sz="1200" u="none" strike="noStrike" cap="none" normalizeH="0" baseline="0" dirty="0">
                          <a:ln>
                            <a:noFill/>
                          </a:ln>
                          <a:solidFill>
                            <a:srgbClr val="004586"/>
                          </a:solidFill>
                          <a:effectLst/>
                          <a:latin typeface="+mj-lt"/>
                        </a:rPr>
                        <a:t>(Análogos)</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Humalog Mix 25 KwikPen</a:t>
                      </a:r>
                      <a:r>
                        <a:rPr kumimoji="0" lang="es-ES_tradnl" altLang="es-ES" sz="1200" u="none" strike="noStrike" cap="none" normalizeH="0" baseline="30000" dirty="0">
                          <a:ln>
                            <a:noFill/>
                          </a:ln>
                          <a:solidFill>
                            <a:srgbClr val="004586"/>
                          </a:solidFill>
                          <a:effectLst/>
                          <a:latin typeface="+mj-lt"/>
                        </a:rPr>
                        <a:t>®</a:t>
                      </a:r>
                      <a:endParaRPr kumimoji="0" lang="es-ES" altLang="es-ES" sz="1200" u="none" strike="noStrike" cap="none" normalizeH="0" baseline="0" dirty="0">
                        <a:ln>
                          <a:noFill/>
                        </a:ln>
                        <a:solidFill>
                          <a:srgbClr val="004586"/>
                        </a:solidFill>
                        <a:effectLst/>
                        <a:latin typeface="+mj-lt"/>
                      </a:endParaRPr>
                    </a:p>
                    <a:p>
                      <a:pPr marL="52388"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004586"/>
                          </a:solidFill>
                          <a:effectLst/>
                          <a:latin typeface="+mj-lt"/>
                        </a:rPr>
                        <a:t>Humalog Mix 50 KwikPen</a:t>
                      </a:r>
                      <a:r>
                        <a:rPr kumimoji="0" lang="es-ES_tradnl" altLang="es-ES" sz="1200" u="none" strike="noStrike" cap="none" normalizeH="0" baseline="30000" dirty="0">
                          <a:ln>
                            <a:noFill/>
                          </a:ln>
                          <a:solidFill>
                            <a:srgbClr val="004586"/>
                          </a:solidFill>
                          <a:effectLst/>
                          <a:latin typeface="+mj-lt"/>
                        </a:rPr>
                        <a:t>®</a:t>
                      </a:r>
                      <a:endParaRPr kumimoji="0" lang="es-ES" altLang="es-ES" sz="1200" b="0" i="0" u="none" strike="noStrike" cap="none" normalizeH="0" baseline="0" dirty="0">
                        <a:ln>
                          <a:noFill/>
                        </a:ln>
                        <a:solidFill>
                          <a:srgbClr val="004586"/>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10-15 min</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Doble</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12 h</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 </a:t>
                      </a:r>
                      <a:endParaRPr kumimoji="0" lang="es-ES" altLang="es-ES" sz="1200" u="none" strike="noStrike" cap="none" normalizeH="0" baseline="0" dirty="0">
                        <a:ln>
                          <a:noFill/>
                        </a:ln>
                        <a:solidFill>
                          <a:srgbClr val="4F81BD"/>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200" u="none" strike="noStrike" cap="none" normalizeH="0" baseline="0" dirty="0">
                          <a:ln>
                            <a:noFill/>
                          </a:ln>
                          <a:solidFill>
                            <a:srgbClr val="4F81BD"/>
                          </a:solidFill>
                          <a:effectLst/>
                          <a:latin typeface="+mj-lt"/>
                        </a:rPr>
                        <a:t>Turbio</a:t>
                      </a:r>
                      <a:endParaRPr kumimoji="0" lang="es-ES" altLang="es-ES" sz="1200" b="0" i="0" u="none" strike="noStrike" cap="none" normalizeH="0" baseline="0" dirty="0">
                        <a:ln>
                          <a:noFill/>
                        </a:ln>
                        <a:solidFill>
                          <a:srgbClr val="4F81BD"/>
                        </a:solidFill>
                        <a:effectLst/>
                        <a:latin typeface="+mj-lt"/>
                        <a:ea typeface="MS Mincho" pitchFamily="49" charset="-128"/>
                        <a:cs typeface="Arial" pitchFamily="34" charset="0"/>
                      </a:endParaRPr>
                    </a:p>
                  </a:txBody>
                  <a:tcPr marL="5867" marR="5867" marT="7826" marB="0" anchor="ctr" horzOverflow="overflow"/>
                </a:tc>
                <a:extLst>
                  <a:ext uri="{0D108BD9-81ED-4DB2-BD59-A6C34878D82A}"/>
                </a:extLst>
              </a:tr>
            </a:tbl>
          </a:graphicData>
        </a:graphic>
      </p:graphicFrame>
    </p:spTree>
    <p:extLst>
      <p:ext uri="{BB962C8B-B14F-4D97-AF65-F5344CB8AC3E}">
        <p14:creationId xmlns="" xmlns:p14="http://schemas.microsoft.com/office/powerpoint/2010/main" val="9613813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8 Tabla"/>
          <p:cNvGraphicFramePr>
            <a:graphicFrameLocks noGrp="1"/>
          </p:cNvGraphicFramePr>
          <p:nvPr>
            <p:extLst>
              <p:ext uri="{D42A27DB-BD31-4B8C-83A1-F6EECF244321}">
                <p14:modId xmlns="" xmlns:p14="http://schemas.microsoft.com/office/powerpoint/2010/main" val="1999817763"/>
              </p:ext>
            </p:extLst>
          </p:nvPr>
        </p:nvGraphicFramePr>
        <p:xfrm>
          <a:off x="1820863" y="1038225"/>
          <a:ext cx="8577264" cy="1739901"/>
        </p:xfrm>
        <a:graphic>
          <a:graphicData uri="http://schemas.openxmlformats.org/drawingml/2006/table">
            <a:tbl>
              <a:tblPr bandRow="1">
                <a:tableStyleId>{D7AC3CCA-C797-4891-BE02-D94E43425B78}</a:tableStyleId>
              </a:tblPr>
              <a:tblGrid>
                <a:gridCol w="1420789">
                  <a:extLst>
                    <a:ext uri="{9D8B030D-6E8A-4147-A177-3AD203B41FA5}"/>
                  </a:extLst>
                </a:gridCol>
                <a:gridCol w="1584176">
                  <a:extLst>
                    <a:ext uri="{9D8B030D-6E8A-4147-A177-3AD203B41FA5}"/>
                  </a:extLst>
                </a:gridCol>
                <a:gridCol w="1800200">
                  <a:extLst>
                    <a:ext uri="{9D8B030D-6E8A-4147-A177-3AD203B41FA5}"/>
                  </a:extLst>
                </a:gridCol>
                <a:gridCol w="936104">
                  <a:extLst>
                    <a:ext uri="{9D8B030D-6E8A-4147-A177-3AD203B41FA5}"/>
                  </a:extLst>
                </a:gridCol>
                <a:gridCol w="1008112">
                  <a:extLst>
                    <a:ext uri="{9D8B030D-6E8A-4147-A177-3AD203B41FA5}"/>
                  </a:extLst>
                </a:gridCol>
                <a:gridCol w="1008112">
                  <a:extLst>
                    <a:ext uri="{9D8B030D-6E8A-4147-A177-3AD203B41FA5}"/>
                  </a:extLst>
                </a:gridCol>
                <a:gridCol w="819771">
                  <a:extLst>
                    <a:ext uri="{9D8B030D-6E8A-4147-A177-3AD203B41FA5}"/>
                  </a:extLst>
                </a:gridCol>
              </a:tblGrid>
              <a:tr h="554819">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C00000"/>
                          </a:solidFill>
                          <a:effectLst/>
                          <a:latin typeface="+mj-lt"/>
                        </a:rPr>
                        <a:t>GLARGINA</a:t>
                      </a:r>
                      <a:endParaRPr kumimoji="0" lang="es-ES" altLang="es-ES" sz="1600" b="1" i="0" u="none" strike="noStrike" cap="none" normalizeH="0" baseline="0" dirty="0">
                        <a:ln>
                          <a:noFill/>
                        </a:ln>
                        <a:solidFill>
                          <a:srgbClr val="C00000"/>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l"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TOUJEO®</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l"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SoloStar (u 300/ml)</a:t>
                      </a:r>
                      <a:endParaRPr kumimoji="0" lang="es-ES_tradnl" altLang="es-ES" sz="1600" u="none" strike="noStrike" cap="none" normalizeH="0" baseline="30000" dirty="0">
                        <a:ln>
                          <a:noFill/>
                        </a:ln>
                        <a:solidFill>
                          <a:srgbClr val="004586"/>
                        </a:solidFill>
                        <a:effectLst/>
                        <a:latin typeface="+mj-lt"/>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1-2 h</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Sin pico</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C00000"/>
                          </a:solidFill>
                          <a:effectLst/>
                          <a:latin typeface="+mj-lt"/>
                        </a:rPr>
                        <a:t>24-36 h</a:t>
                      </a:r>
                      <a:endParaRPr kumimoji="0" lang="es-ES" altLang="es-ES" sz="1600" b="1" i="0" u="none" strike="noStrike" cap="none" normalizeH="0" baseline="0" dirty="0">
                        <a:ln>
                          <a:noFill/>
                        </a:ln>
                        <a:solidFill>
                          <a:srgbClr val="C00000"/>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 Claro</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extLst>
                  <a:ext uri="{0D108BD9-81ED-4DB2-BD59-A6C34878D82A}"/>
                </a:extLst>
              </a:tr>
              <a:tr h="592541">
                <a:tc>
                  <a:txBody>
                    <a:bodyPr/>
                    <a:lstStyle>
                      <a:lvl1pPr marL="88900">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s-ES" altLang="es-ES" sz="1600" u="none" strike="noStrike" cap="none" normalizeH="0" baseline="0" dirty="0">
                          <a:ln>
                            <a:noFill/>
                          </a:ln>
                          <a:solidFill>
                            <a:srgbClr val="C00000"/>
                          </a:solidFill>
                          <a:effectLst/>
                          <a:latin typeface="+mj-lt"/>
                        </a:rPr>
                        <a:t>DEGLUDEC</a:t>
                      </a:r>
                      <a:endParaRPr kumimoji="0" lang="es-ES" altLang="es-ES" sz="1600" b="1" i="0" u="none" strike="noStrike" cap="none" normalizeH="0" baseline="0" dirty="0">
                        <a:ln>
                          <a:noFill/>
                        </a:ln>
                        <a:solidFill>
                          <a:srgbClr val="C00000"/>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s-ES" sz="1600" u="none" strike="noStrike" kern="1200" cap="none" spc="0" normalizeH="0" baseline="0" noProof="0" dirty="0">
                          <a:ln>
                            <a:noFill/>
                          </a:ln>
                          <a:solidFill>
                            <a:srgbClr val="004586"/>
                          </a:solidFill>
                          <a:effectLst/>
                          <a:uLnTx/>
                          <a:uFillTx/>
                          <a:latin typeface="+mj-lt"/>
                        </a:rPr>
                        <a:t> TRESIBA®</a:t>
                      </a:r>
                      <a:endParaRPr kumimoji="0" lang="es-ES" altLang="es-ES" sz="1600" b="0" i="0" u="none" strike="noStrike" cap="none" normalizeH="0" baseline="0" dirty="0">
                        <a:ln>
                          <a:noFill/>
                        </a:ln>
                        <a:solidFill>
                          <a:srgbClr val="004586"/>
                        </a:solidFill>
                        <a:effectLst/>
                        <a:latin typeface="+mj-lt"/>
                        <a:ea typeface="ＭＳ Ｐゴシック" pitchFamily="34" charset="-128"/>
                        <a:cs typeface="Arial" panose="020B0604020202020204" pitchFamily="34" charset="0"/>
                      </a:endParaRPr>
                    </a:p>
                  </a:txBody>
                  <a:tcPr marL="5867" marR="5867" marT="7826" marB="0" anchor="ctr" horzOverflow="overflow"/>
                </a:tc>
                <a:tc>
                  <a:txBody>
                    <a:bodyPr/>
                    <a:lstStyle>
                      <a:lvl1pPr marL="52388">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52388" marR="0" lvl="0" indent="0" algn="l"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FlexTouch (u100/ml)</a:t>
                      </a:r>
                      <a:endParaRPr kumimoji="0" lang="es-ES" altLang="es-ES" sz="1600" u="none" strike="noStrike" cap="none" normalizeH="0" baseline="0" dirty="0">
                        <a:ln>
                          <a:noFill/>
                        </a:ln>
                        <a:solidFill>
                          <a:srgbClr val="004586"/>
                        </a:solidFill>
                        <a:effectLst/>
                        <a:latin typeface="+mj-lt"/>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1-2 h</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Sin pico</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C00000"/>
                          </a:solidFill>
                          <a:effectLst/>
                          <a:latin typeface="+mj-lt"/>
                        </a:rPr>
                        <a:t>24-42 h</a:t>
                      </a:r>
                      <a:endParaRPr kumimoji="0" lang="es-ES" altLang="es-ES" sz="1600" b="1" i="0" u="none" strike="noStrike" cap="none" normalizeH="0" baseline="0" dirty="0">
                        <a:ln>
                          <a:noFill/>
                        </a:ln>
                        <a:solidFill>
                          <a:srgbClr val="C00000"/>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Claro</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extLst>
                  <a:ext uri="{0D108BD9-81ED-4DB2-BD59-A6C34878D82A}"/>
                </a:extLst>
              </a:tr>
              <a:tr h="592541">
                <a:tc>
                  <a:txBody>
                    <a:bodyPr/>
                    <a:lstStyle/>
                    <a:p>
                      <a:pPr marL="88900" marR="0" lvl="0" indent="0" algn="l" defTabSz="914400" rtl="0" eaLnBrk="1" fontAlgn="base" latinLnBrk="0" hangingPunct="1">
                        <a:lnSpc>
                          <a:spcPct val="100000"/>
                        </a:lnSpc>
                        <a:spcBef>
                          <a:spcPct val="0"/>
                        </a:spcBef>
                        <a:spcAft>
                          <a:spcPct val="0"/>
                        </a:spcAft>
                        <a:buClrTx/>
                        <a:buSzTx/>
                        <a:buFontTx/>
                        <a:buNone/>
                        <a:tabLst/>
                      </a:pPr>
                      <a:r>
                        <a:rPr kumimoji="0" lang="es-ES" altLang="es-ES" sz="1600" u="none" strike="noStrike" cap="none" normalizeH="0" baseline="0" dirty="0">
                          <a:ln>
                            <a:noFill/>
                          </a:ln>
                          <a:solidFill>
                            <a:srgbClr val="C00000"/>
                          </a:solidFill>
                          <a:effectLst/>
                          <a:latin typeface="+mj-lt"/>
                        </a:rPr>
                        <a:t>BIOSIMILAR</a:t>
                      </a:r>
                    </a:p>
                    <a:p>
                      <a:pPr marL="88900" marR="0" lvl="0" indent="0" algn="l" defTabSz="914400" rtl="0" eaLnBrk="1" fontAlgn="base" latinLnBrk="0" hangingPunct="1">
                        <a:lnSpc>
                          <a:spcPct val="100000"/>
                        </a:lnSpc>
                        <a:spcBef>
                          <a:spcPct val="0"/>
                        </a:spcBef>
                        <a:spcAft>
                          <a:spcPct val="0"/>
                        </a:spcAft>
                        <a:buClrTx/>
                        <a:buSzTx/>
                        <a:buFontTx/>
                        <a:buNone/>
                        <a:tabLst/>
                      </a:pPr>
                      <a:r>
                        <a:rPr kumimoji="0" lang="es-ES" altLang="es-ES" sz="1600" u="none" strike="noStrike" cap="none" normalizeH="0" baseline="0" dirty="0">
                          <a:ln>
                            <a:noFill/>
                          </a:ln>
                          <a:solidFill>
                            <a:srgbClr val="C00000"/>
                          </a:solidFill>
                          <a:effectLst/>
                          <a:latin typeface="+mj-lt"/>
                        </a:rPr>
                        <a:t>GLARGINA</a:t>
                      </a:r>
                      <a:endParaRPr kumimoji="0" lang="es-ES" altLang="es-ES" sz="1600" b="1" i="0" u="none" strike="noStrike" cap="none" normalizeH="0" baseline="0" dirty="0">
                        <a:ln>
                          <a:noFill/>
                        </a:ln>
                        <a:solidFill>
                          <a:srgbClr val="C00000"/>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s-ES" sz="1600" u="none" strike="noStrike" kern="1200" cap="none" spc="0" normalizeH="0" baseline="0" noProof="0" dirty="0">
                          <a:ln>
                            <a:noFill/>
                          </a:ln>
                          <a:effectLst/>
                          <a:uLnTx/>
                          <a:uFillTx/>
                          <a:latin typeface="+mj-lt"/>
                        </a:rPr>
                        <a:t> ABASAGLAR®</a:t>
                      </a:r>
                      <a:endParaRPr kumimoji="0" lang="es-ES" altLang="es-ES" sz="1600" b="0" i="0" u="none" strike="noStrike" cap="none" normalizeH="0" baseline="0" dirty="0">
                        <a:ln>
                          <a:noFill/>
                        </a:ln>
                        <a:solidFill>
                          <a:srgbClr val="000000"/>
                        </a:solidFill>
                        <a:effectLst/>
                        <a:latin typeface="+mj-lt"/>
                        <a:ea typeface="ＭＳ Ｐゴシック" pitchFamily="34" charset="-128"/>
                        <a:cs typeface="Arial" panose="020B0604020202020204" pitchFamily="34" charset="0"/>
                      </a:endParaRPr>
                    </a:p>
                  </a:txBody>
                  <a:tcPr marL="5867" marR="5867" marT="7826" marB="0" anchor="ctr" horzOverflow="overflow"/>
                </a:tc>
                <a:tc>
                  <a:txBody>
                    <a:bodyPr/>
                    <a:lstStyle/>
                    <a:p>
                      <a:pPr marL="52388" marR="0" lvl="0" indent="0" algn="l" defTabSz="914400" rtl="0" eaLnBrk="1" fontAlgn="base" latinLnBrk="0" hangingPunct="1">
                        <a:lnSpc>
                          <a:spcPct val="100000"/>
                        </a:lnSpc>
                        <a:spcBef>
                          <a:spcPct val="0"/>
                        </a:spcBef>
                        <a:spcAft>
                          <a:spcPct val="0"/>
                        </a:spcAft>
                        <a:buClrTx/>
                        <a:buSzTx/>
                        <a:buFontTx/>
                        <a:buNone/>
                        <a:tabLst/>
                        <a:defRPr/>
                      </a:pPr>
                      <a:r>
                        <a:rPr kumimoji="0" lang="es-ES" altLang="es-ES" sz="1600" u="none" strike="noStrike" cap="none" normalizeH="0" baseline="0" dirty="0">
                          <a:ln>
                            <a:noFill/>
                          </a:ln>
                          <a:effectLst/>
                          <a:latin typeface="+mj-lt"/>
                        </a:rPr>
                        <a:t>KwikPen (u100/ml)</a:t>
                      </a:r>
                      <a:endParaRPr kumimoji="0" lang="es-ES" altLang="es-ES" sz="1600" u="none" strike="noStrike" cap="none" normalizeH="0" baseline="0" dirty="0">
                        <a:ln>
                          <a:noFill/>
                        </a:ln>
                        <a:solidFill>
                          <a:srgbClr val="000000"/>
                        </a:solidFill>
                        <a:effectLst/>
                        <a:latin typeface="+mj-lt"/>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1-2 h</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Sin pico</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24-26 h</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rgbClr val="004586"/>
                          </a:solidFill>
                          <a:effectLst/>
                          <a:latin typeface="+mj-lt"/>
                        </a:rPr>
                        <a:t> Claro</a:t>
                      </a:r>
                      <a:endParaRPr kumimoji="0" lang="es-ES" altLang="es-ES" sz="1600" b="0" i="0" u="none" strike="noStrike" cap="none" normalizeH="0" baseline="0" dirty="0">
                        <a:ln>
                          <a:noFill/>
                        </a:ln>
                        <a:solidFill>
                          <a:srgbClr val="004586"/>
                        </a:solidFill>
                        <a:effectLst/>
                        <a:latin typeface="+mj-lt"/>
                        <a:ea typeface="MS Mincho" pitchFamily="49" charset="-128"/>
                        <a:cs typeface="Arial" panose="020B0604020202020204" pitchFamily="34" charset="0"/>
                      </a:endParaRPr>
                    </a:p>
                  </a:txBody>
                  <a:tcPr marL="5867" marR="5867" marT="7826" marB="0" anchor="ctr" horzOverflow="overflow"/>
                </a:tc>
                <a:extLst>
                  <a:ext uri="{0D108BD9-81ED-4DB2-BD59-A6C34878D82A}"/>
                </a:extLst>
              </a:tr>
            </a:tbl>
          </a:graphicData>
        </a:graphic>
      </p:graphicFrame>
      <p:graphicFrame>
        <p:nvGraphicFramePr>
          <p:cNvPr id="2" name="Tabla 1"/>
          <p:cNvGraphicFramePr>
            <a:graphicFrameLocks noGrp="1"/>
          </p:cNvGraphicFramePr>
          <p:nvPr>
            <p:extLst>
              <p:ext uri="{D42A27DB-BD31-4B8C-83A1-F6EECF244321}">
                <p14:modId xmlns="" xmlns:p14="http://schemas.microsoft.com/office/powerpoint/2010/main" val="3479130699"/>
              </p:ext>
            </p:extLst>
          </p:nvPr>
        </p:nvGraphicFramePr>
        <p:xfrm>
          <a:off x="1820863" y="279401"/>
          <a:ext cx="8577263" cy="771525"/>
        </p:xfrm>
        <a:graphic>
          <a:graphicData uri="http://schemas.openxmlformats.org/drawingml/2006/table">
            <a:tbl>
              <a:tblPr firstRow="1">
                <a:tableStyleId>{E8034E78-7F5D-4C2E-B375-FC64B27BC917}</a:tableStyleId>
              </a:tblPr>
              <a:tblGrid>
                <a:gridCol w="3004964">
                  <a:extLst>
                    <a:ext uri="{9D8B030D-6E8A-4147-A177-3AD203B41FA5}"/>
                  </a:extLst>
                </a:gridCol>
                <a:gridCol w="1800200">
                  <a:extLst>
                    <a:ext uri="{9D8B030D-6E8A-4147-A177-3AD203B41FA5}"/>
                  </a:extLst>
                </a:gridCol>
                <a:gridCol w="936104">
                  <a:extLst>
                    <a:ext uri="{9D8B030D-6E8A-4147-A177-3AD203B41FA5}"/>
                  </a:extLst>
                </a:gridCol>
                <a:gridCol w="1008112">
                  <a:extLst>
                    <a:ext uri="{9D8B030D-6E8A-4147-A177-3AD203B41FA5}"/>
                  </a:extLst>
                </a:gridCol>
                <a:gridCol w="1008112">
                  <a:extLst>
                    <a:ext uri="{9D8B030D-6E8A-4147-A177-3AD203B41FA5}"/>
                  </a:extLst>
                </a:gridCol>
                <a:gridCol w="819771">
                  <a:extLst>
                    <a:ext uri="{9D8B030D-6E8A-4147-A177-3AD203B41FA5}"/>
                  </a:extLst>
                </a:gridCol>
              </a:tblGrid>
              <a:tr h="771525">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chemeClr val="bg1"/>
                          </a:solidFill>
                          <a:effectLst/>
                          <a:latin typeface="+mj-lt"/>
                        </a:rPr>
                        <a:t>NUEVAS INSULINAS BASALES PROLONGADAS</a:t>
                      </a:r>
                      <a:endParaRPr kumimoji="0" lang="es-ES" altLang="es-ES" sz="1600" b="1" i="0" u="none" strike="noStrike" cap="none" normalizeH="0" baseline="0" dirty="0">
                        <a:ln>
                          <a:noFill/>
                        </a:ln>
                        <a:solidFill>
                          <a:schemeClr val="bg1"/>
                        </a:solidFill>
                        <a:effectLst/>
                        <a:latin typeface="+mj-lt"/>
                        <a:ea typeface="MS Mincho" pitchFamily="49" charset="-128"/>
                        <a:cs typeface="Arial" pitchFamily="34" charset="0"/>
                      </a:endParaRPr>
                    </a:p>
                  </a:txBody>
                  <a:tcPr marL="5867" marR="5867" marT="7820" marB="0" anchor="ctr" horzOverflow="overflow">
                    <a:lnR w="12700" cap="flat" cmpd="sng" algn="ctr">
                      <a:solidFill>
                        <a:srgbClr val="4F81BD"/>
                      </a:solidFill>
                      <a:prstDash val="solid"/>
                      <a:round/>
                      <a:headEnd type="none" w="med" len="med"/>
                      <a:tailEnd type="none" w="med" len="med"/>
                    </a:lnR>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chemeClr val="bg1"/>
                          </a:solidFill>
                          <a:effectLst/>
                          <a:latin typeface="+mj-lt"/>
                        </a:rPr>
                        <a:t>JERINGA PRECARGADA</a:t>
                      </a:r>
                      <a:endParaRPr kumimoji="0" lang="es-ES" altLang="es-ES" sz="1600" b="1" i="0" u="none" strike="noStrike" cap="none" normalizeH="0" baseline="0" dirty="0">
                        <a:ln>
                          <a:noFill/>
                        </a:ln>
                        <a:solidFill>
                          <a:schemeClr val="bg1"/>
                        </a:solidFill>
                        <a:effectLst/>
                        <a:latin typeface="+mj-lt"/>
                        <a:ea typeface="MS Mincho" pitchFamily="49" charset="-128"/>
                        <a:cs typeface="Arial" pitchFamily="34" charset="0"/>
                      </a:endParaRPr>
                    </a:p>
                  </a:txBody>
                  <a:tcPr marL="5867" marR="5867" marT="782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altLang="es-ES" sz="1600" u="none" strike="noStrike" cap="none" normalizeH="0" baseline="0" dirty="0">
                          <a:ln>
                            <a:noFill/>
                          </a:ln>
                          <a:solidFill>
                            <a:schemeClr val="bg1"/>
                          </a:solidFill>
                          <a:effectLst/>
                          <a:latin typeface="+mj-lt"/>
                        </a:rPr>
                        <a:t>Inicio</a:t>
                      </a:r>
                      <a:endParaRPr kumimoji="0" lang="es-ES_tradnl" altLang="es-ES" sz="1600" b="1" i="0" u="none" strike="noStrike" cap="none" normalizeH="0" baseline="0" dirty="0">
                        <a:ln>
                          <a:noFill/>
                        </a:ln>
                        <a:solidFill>
                          <a:schemeClr val="bg1"/>
                        </a:solidFill>
                        <a:effectLst/>
                        <a:latin typeface="+mj-lt"/>
                        <a:ea typeface="MS Mincho" pitchFamily="49" charset="-128"/>
                        <a:cs typeface="Arial" pitchFamily="34" charset="0"/>
                      </a:endParaRPr>
                    </a:p>
                  </a:txBody>
                  <a:tcPr marL="5867" marR="5867" marT="782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chemeClr val="bg1"/>
                          </a:solidFill>
                          <a:effectLst/>
                          <a:latin typeface="+mj-lt"/>
                        </a:rPr>
                        <a:t>Pico</a:t>
                      </a:r>
                      <a:endParaRPr kumimoji="0" lang="es-ES" altLang="es-ES" sz="1600" u="none" strike="noStrike" cap="none" normalizeH="0" baseline="0" dirty="0">
                        <a:ln>
                          <a:noFill/>
                        </a:ln>
                        <a:solidFill>
                          <a:schemeClr val="bg1"/>
                        </a:solidFill>
                        <a:effectLst/>
                        <a:latin typeface="+mj-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chemeClr val="bg1"/>
                          </a:solidFill>
                          <a:effectLst/>
                          <a:latin typeface="+mj-lt"/>
                        </a:rPr>
                        <a:t>máximo</a:t>
                      </a:r>
                      <a:endParaRPr kumimoji="0" lang="es-ES" altLang="es-ES" sz="1600" b="1" i="0" u="none" strike="noStrike" cap="none" normalizeH="0" baseline="0" dirty="0">
                        <a:ln>
                          <a:noFill/>
                        </a:ln>
                        <a:solidFill>
                          <a:schemeClr val="bg1"/>
                        </a:solidFill>
                        <a:effectLst/>
                        <a:latin typeface="+mj-lt"/>
                        <a:ea typeface="MS Mincho" pitchFamily="49" charset="-128"/>
                        <a:cs typeface="Arial" pitchFamily="34" charset="0"/>
                      </a:endParaRPr>
                    </a:p>
                  </a:txBody>
                  <a:tcPr marL="5867" marR="5867" marT="782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chemeClr val="bg1"/>
                          </a:solidFill>
                          <a:effectLst/>
                          <a:latin typeface="+mj-lt"/>
                        </a:rPr>
                        <a:t>Duración</a:t>
                      </a:r>
                      <a:endParaRPr kumimoji="0" lang="es-ES" altLang="es-ES" sz="1600" b="1" i="0" u="none" strike="noStrike" cap="none" normalizeH="0" baseline="0" dirty="0">
                        <a:ln>
                          <a:noFill/>
                        </a:ln>
                        <a:solidFill>
                          <a:schemeClr val="bg1"/>
                        </a:solidFill>
                        <a:effectLst/>
                        <a:latin typeface="+mj-lt"/>
                        <a:ea typeface="MS Mincho" pitchFamily="49" charset="-128"/>
                        <a:cs typeface="Arial" pitchFamily="34" charset="0"/>
                      </a:endParaRPr>
                    </a:p>
                  </a:txBody>
                  <a:tcPr marL="5867" marR="5867" marT="782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tcPr>
                </a:tc>
                <a:tc>
                  <a:txBody>
                    <a:bodyPr/>
                    <a:lstStyle>
                      <a:lvl1pPr>
                        <a:spcBef>
                          <a:spcPts val="1000"/>
                        </a:spcBef>
                        <a:buClr>
                          <a:srgbClr val="85C272"/>
                        </a:buClr>
                        <a:buSzPct val="80000"/>
                        <a:buFont typeface="ZapfChancery" pitchFamily="18" charset="0"/>
                        <a:defRPr sz="2800">
                          <a:solidFill>
                            <a:srgbClr val="000000"/>
                          </a:solidFill>
                          <a:latin typeface="Arial" pitchFamily="34" charset="0"/>
                          <a:ea typeface="ＭＳ Ｐゴシック" pitchFamily="34" charset="-128"/>
                          <a:cs typeface="Arial" pitchFamily="34" charset="0"/>
                        </a:defRPr>
                      </a:lvl1pPr>
                      <a:lvl2pPr marL="742950" indent="-285750">
                        <a:spcBef>
                          <a:spcPts val="200"/>
                        </a:spcBef>
                        <a:buClr>
                          <a:srgbClr val="85C272"/>
                        </a:buClr>
                        <a:buSzPct val="95000"/>
                        <a:buFont typeface="Arial" pitchFamily="34" charset="0"/>
                        <a:defRPr sz="1400">
                          <a:solidFill>
                            <a:srgbClr val="000000"/>
                          </a:solidFill>
                          <a:latin typeface="TradeGothic" pitchFamily="-84" charset="0"/>
                          <a:ea typeface="ＭＳ Ｐゴシック" pitchFamily="34" charset="-128"/>
                          <a:cs typeface="Arial" pitchFamily="34" charset="0"/>
                        </a:defRPr>
                      </a:lvl2pPr>
                      <a:lvl3pPr marL="11430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3pPr>
                      <a:lvl4pPr marL="16002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4pPr>
                      <a:lvl5pPr marL="2057400" indent="-228600">
                        <a:spcBef>
                          <a:spcPts val="200"/>
                        </a:spcBef>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85C272"/>
                        </a:buClr>
                        <a:buSzPct val="95000"/>
                        <a:buFont typeface="Symbol" pitchFamily="18" charset="2"/>
                        <a:defRPr sz="1300">
                          <a:solidFill>
                            <a:srgbClr val="000000"/>
                          </a:solidFill>
                          <a:latin typeface="TradeGothic" pitchFamily="-84" charset="0"/>
                          <a:ea typeface="ＭＳ Ｐゴシック" pitchFamily="34" charset="-128"/>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S" sz="1600" u="none" strike="noStrike" cap="none" normalizeH="0" baseline="0" dirty="0">
                          <a:ln>
                            <a:noFill/>
                          </a:ln>
                          <a:solidFill>
                            <a:schemeClr val="bg1"/>
                          </a:solidFill>
                          <a:effectLst/>
                          <a:latin typeface="+mj-lt"/>
                        </a:rPr>
                        <a:t>Aspecto</a:t>
                      </a:r>
                      <a:endParaRPr kumimoji="0" lang="es-ES" altLang="es-ES" sz="1600" b="1" i="0" u="none" strike="noStrike" cap="none" normalizeH="0" baseline="0" dirty="0">
                        <a:ln>
                          <a:noFill/>
                        </a:ln>
                        <a:solidFill>
                          <a:schemeClr val="bg1"/>
                        </a:solidFill>
                        <a:effectLst/>
                        <a:latin typeface="+mj-lt"/>
                        <a:ea typeface="MS Mincho" pitchFamily="49" charset="-128"/>
                        <a:cs typeface="Arial" pitchFamily="34" charset="0"/>
                      </a:endParaRPr>
                    </a:p>
                  </a:txBody>
                  <a:tcPr marL="5867" marR="5867" marT="7820" marB="0" anchor="ctr" horzOverflow="overflow">
                    <a:lnL w="12700" cap="flat" cmpd="sng" algn="ctr">
                      <a:solidFill>
                        <a:srgbClr val="4F81BD"/>
                      </a:solidFill>
                      <a:prstDash val="solid"/>
                      <a:round/>
                      <a:headEnd type="none" w="med" len="med"/>
                      <a:tailEnd type="none" w="med" len="med"/>
                    </a:lnL>
                  </a:tcPr>
                </a:tc>
                <a:extLst>
                  <a:ext uri="{0D108BD9-81ED-4DB2-BD59-A6C34878D82A}"/>
                </a:extLst>
              </a:tr>
            </a:tbl>
          </a:graphicData>
        </a:graphic>
      </p:graphicFrame>
      <p:pic>
        <p:nvPicPr>
          <p:cNvPr id="19509" name="Imagen 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1989716" y="2996952"/>
            <a:ext cx="3377045" cy="6205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ángulo 7"/>
          <p:cNvSpPr/>
          <p:nvPr/>
        </p:nvSpPr>
        <p:spPr>
          <a:xfrm>
            <a:off x="1821594" y="3933056"/>
            <a:ext cx="1634165" cy="584775"/>
          </a:xfrm>
          <a:prstGeom prst="rect">
            <a:avLst/>
          </a:prstGeom>
        </p:spPr>
        <p:txBody>
          <a:bodyPr wrap="none">
            <a:spAutoFit/>
          </a:bodyPr>
          <a:lstStyle/>
          <a:p>
            <a:pPr algn="ctr">
              <a:defRPr/>
            </a:pPr>
            <a:r>
              <a:rPr lang="es-ES" sz="3200" b="1" dirty="0">
                <a:ln w="22225">
                  <a:solidFill>
                    <a:srgbClr val="60B5CC"/>
                  </a:solidFill>
                  <a:prstDash val="solid"/>
                </a:ln>
              </a:rPr>
              <a:t>KwikPen</a:t>
            </a:r>
          </a:p>
        </p:txBody>
      </p:sp>
      <p:sp>
        <p:nvSpPr>
          <p:cNvPr id="19511" name="CuadroTexto 8"/>
          <p:cNvSpPr txBox="1">
            <a:spLocks noChangeArrowheads="1"/>
          </p:cNvSpPr>
          <p:nvPr/>
        </p:nvSpPr>
        <p:spPr bwMode="auto">
          <a:xfrm>
            <a:off x="1839541" y="3573016"/>
            <a:ext cx="360838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1400" dirty="0">
                <a:solidFill>
                  <a:srgbClr val="004586"/>
                </a:solidFill>
              </a:rPr>
              <a:t>I. Análoga Basal </a:t>
            </a:r>
            <a:r>
              <a:rPr lang="es-ES" altLang="es-ES" sz="1400" dirty="0" err="1">
                <a:solidFill>
                  <a:srgbClr val="004586"/>
                </a:solidFill>
              </a:rPr>
              <a:t>Glargina</a:t>
            </a:r>
            <a:r>
              <a:rPr lang="es-ES" altLang="es-ES" sz="1400" dirty="0">
                <a:solidFill>
                  <a:srgbClr val="004586"/>
                </a:solidFill>
              </a:rPr>
              <a:t> 100 UI/ml (biosimilar)</a:t>
            </a:r>
          </a:p>
        </p:txBody>
      </p:sp>
      <p:pic>
        <p:nvPicPr>
          <p:cNvPr id="19512" name="Imagen 9"/>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30038" y="3068960"/>
            <a:ext cx="3378488" cy="453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13" name="CuadroTexto 10"/>
          <p:cNvSpPr txBox="1">
            <a:spLocks noChangeArrowheads="1"/>
          </p:cNvSpPr>
          <p:nvPr/>
        </p:nvSpPr>
        <p:spPr bwMode="auto">
          <a:xfrm>
            <a:off x="6361114" y="3573016"/>
            <a:ext cx="371633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1400" dirty="0">
                <a:solidFill>
                  <a:srgbClr val="004586"/>
                </a:solidFill>
              </a:rPr>
              <a:t>I. Análoga Basal </a:t>
            </a:r>
            <a:r>
              <a:rPr lang="es-ES" altLang="es-ES" sz="1400" dirty="0" err="1">
                <a:solidFill>
                  <a:srgbClr val="004586"/>
                </a:solidFill>
              </a:rPr>
              <a:t>Glargina</a:t>
            </a:r>
            <a:r>
              <a:rPr lang="es-ES" altLang="es-ES" sz="1400" dirty="0">
                <a:solidFill>
                  <a:srgbClr val="004586"/>
                </a:solidFill>
              </a:rPr>
              <a:t> </a:t>
            </a:r>
            <a:r>
              <a:rPr lang="es-ES" altLang="es-ES" sz="1400" b="1" dirty="0">
                <a:solidFill>
                  <a:srgbClr val="004586"/>
                </a:solidFill>
              </a:rPr>
              <a:t>300</a:t>
            </a:r>
            <a:r>
              <a:rPr lang="es-ES" altLang="es-ES" sz="1400" dirty="0">
                <a:solidFill>
                  <a:srgbClr val="004586"/>
                </a:solidFill>
              </a:rPr>
              <a:t> UI/ml*</a:t>
            </a:r>
          </a:p>
        </p:txBody>
      </p:sp>
      <p:sp>
        <p:nvSpPr>
          <p:cNvPr id="12" name="Rectángulo 11"/>
          <p:cNvSpPr/>
          <p:nvPr/>
        </p:nvSpPr>
        <p:spPr>
          <a:xfrm>
            <a:off x="6326981" y="3861048"/>
            <a:ext cx="1602472" cy="584765"/>
          </a:xfrm>
          <a:prstGeom prst="rect">
            <a:avLst/>
          </a:prstGeom>
          <a:noFill/>
        </p:spPr>
        <p:txBody>
          <a:bodyPr wrap="none" lIns="91431" tIns="45715" rIns="91431" bIns="45715">
            <a:spAutoFit/>
          </a:bodyPr>
          <a:lstStyle/>
          <a:p>
            <a:pPr algn="ctr">
              <a:defRPr/>
            </a:pPr>
            <a:r>
              <a:rPr lang="es-ES" sz="3200" b="1" dirty="0">
                <a:ln w="22225">
                  <a:solidFill>
                    <a:schemeClr val="accent2"/>
                  </a:solidFill>
                  <a:prstDash val="solid"/>
                </a:ln>
              </a:rPr>
              <a:t>SoloStar</a:t>
            </a:r>
          </a:p>
        </p:txBody>
      </p:sp>
      <p:pic>
        <p:nvPicPr>
          <p:cNvPr id="19515" name="Imagen 12"/>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1734633" y="4149080"/>
            <a:ext cx="3895148" cy="1454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516" name="CuadroTexto 13"/>
          <p:cNvSpPr txBox="1">
            <a:spLocks noChangeArrowheads="1"/>
          </p:cNvSpPr>
          <p:nvPr/>
        </p:nvSpPr>
        <p:spPr bwMode="auto">
          <a:xfrm>
            <a:off x="1485900" y="5229200"/>
            <a:ext cx="3608388" cy="30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1400" dirty="0">
                <a:solidFill>
                  <a:srgbClr val="004586"/>
                </a:solidFill>
              </a:rPr>
              <a:t>I. Análoga Basal </a:t>
            </a:r>
            <a:r>
              <a:rPr lang="es-ES" altLang="es-ES" sz="1400" dirty="0" err="1">
                <a:solidFill>
                  <a:srgbClr val="004586"/>
                </a:solidFill>
              </a:rPr>
              <a:t>Degludec</a:t>
            </a:r>
            <a:r>
              <a:rPr lang="es-ES" altLang="es-ES" sz="1400" dirty="0">
                <a:solidFill>
                  <a:srgbClr val="004586"/>
                </a:solidFill>
              </a:rPr>
              <a:t> 100 UI/ml</a:t>
            </a:r>
          </a:p>
        </p:txBody>
      </p:sp>
      <p:sp>
        <p:nvSpPr>
          <p:cNvPr id="15" name="Rectángulo 14"/>
          <p:cNvSpPr/>
          <p:nvPr/>
        </p:nvSpPr>
        <p:spPr>
          <a:xfrm>
            <a:off x="1821593" y="5589240"/>
            <a:ext cx="1864420" cy="584775"/>
          </a:xfrm>
          <a:prstGeom prst="rect">
            <a:avLst/>
          </a:prstGeom>
        </p:spPr>
        <p:txBody>
          <a:bodyPr wrap="none">
            <a:spAutoFit/>
          </a:bodyPr>
          <a:lstStyle/>
          <a:p>
            <a:pPr algn="ctr">
              <a:defRPr/>
            </a:pPr>
            <a:r>
              <a:rPr lang="es-ES" sz="3200" b="1" dirty="0">
                <a:ln w="22225">
                  <a:solidFill>
                    <a:schemeClr val="accent2"/>
                  </a:solidFill>
                  <a:prstDash val="solid"/>
                </a:ln>
              </a:rPr>
              <a:t>FlexTouch</a:t>
            </a:r>
          </a:p>
        </p:txBody>
      </p:sp>
      <p:sp>
        <p:nvSpPr>
          <p:cNvPr id="16" name="CuadroTexto 15"/>
          <p:cNvSpPr txBox="1"/>
          <p:nvPr/>
        </p:nvSpPr>
        <p:spPr>
          <a:xfrm>
            <a:off x="5739898" y="4939987"/>
            <a:ext cx="5108630" cy="646331"/>
          </a:xfrm>
          <a:prstGeom prst="rect">
            <a:avLst/>
          </a:prstGeom>
          <a:noFill/>
          <a:ln w="38100">
            <a:solidFill>
              <a:srgbClr val="004586">
                <a:alpha val="98000"/>
              </a:srgbClr>
            </a:solidFill>
          </a:ln>
          <a:effectLst/>
        </p:spPr>
        <p:txBody>
          <a:bodyPr wrap="square">
            <a:spAutoFit/>
          </a:bodyPr>
          <a:lstStyle/>
          <a:p>
            <a:pPr marL="285750" indent="-285750">
              <a:buClr>
                <a:srgbClr val="C00000"/>
              </a:buClr>
              <a:buFont typeface="Wingdings" panose="05000000000000000000" pitchFamily="2" charset="2"/>
              <a:buChar char="v"/>
              <a:defRPr/>
            </a:pPr>
            <a:r>
              <a:rPr lang="es-ES" dirty="0">
                <a:solidFill>
                  <a:srgbClr val="004586"/>
                </a:solidFill>
              </a:rPr>
              <a:t>Menor fuerza de presión del </a:t>
            </a:r>
            <a:r>
              <a:rPr lang="es-ES" dirty="0" smtClean="0">
                <a:solidFill>
                  <a:srgbClr val="004586"/>
                </a:solidFill>
              </a:rPr>
              <a:t>dispositivo.</a:t>
            </a:r>
            <a:endParaRPr lang="es-ES" dirty="0">
              <a:solidFill>
                <a:srgbClr val="004586"/>
              </a:solidFill>
            </a:endParaRPr>
          </a:p>
          <a:p>
            <a:pPr marL="285750" indent="-285750">
              <a:buClr>
                <a:srgbClr val="C00000"/>
              </a:buClr>
              <a:buFont typeface="Wingdings" panose="05000000000000000000" pitchFamily="2" charset="2"/>
              <a:buChar char="v"/>
              <a:defRPr/>
            </a:pPr>
            <a:r>
              <a:rPr lang="es-ES" dirty="0">
                <a:solidFill>
                  <a:srgbClr val="004586"/>
                </a:solidFill>
              </a:rPr>
              <a:t>Menor volumen de inyección a igual dosis</a:t>
            </a:r>
            <a:r>
              <a:rPr lang="es-ES" dirty="0" smtClean="0">
                <a:solidFill>
                  <a:srgbClr val="004586"/>
                </a:solidFill>
              </a:rPr>
              <a:t>*.</a:t>
            </a:r>
            <a:endParaRPr lang="es-ES" dirty="0">
              <a:solidFill>
                <a:srgbClr val="004586"/>
              </a:solidFill>
            </a:endParaRPr>
          </a:p>
        </p:txBody>
      </p:sp>
    </p:spTree>
    <p:extLst>
      <p:ext uri="{BB962C8B-B14F-4D97-AF65-F5344CB8AC3E}">
        <p14:creationId xmlns="" xmlns:p14="http://schemas.microsoft.com/office/powerpoint/2010/main" val="68006779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1852612" y="195264"/>
            <a:ext cx="9571979" cy="790575"/>
          </a:xfrm>
          <a:prstGeom prst="rect">
            <a:avLst/>
          </a:prstGeom>
        </p:spPr>
        <p:txBody>
          <a:bodyPr anchor="ctr"/>
          <a:lstStyle>
            <a:lvl1pPr fontAlgn="base" hangingPunct="0">
              <a:spcBef>
                <a:spcPct val="0"/>
              </a:spcBef>
              <a:spcAft>
                <a:spcPct val="0"/>
              </a:spcAft>
              <a:defRPr sz="4600" spc="-100">
                <a:solidFill>
                  <a:schemeClr val="tx2"/>
                </a:solidFill>
                <a:effectLst>
                  <a:outerShdw blurRad="38100" dist="38100" dir="2700000" algn="tl">
                    <a:srgbClr val="000000">
                      <a:alpha val="43137"/>
                    </a:srgbClr>
                  </a:outerShdw>
                </a:effectLst>
              </a:defRPr>
            </a:lvl1pPr>
            <a:lvl2pPr eaLnBrk="0" fontAlgn="base" hangingPunct="0">
              <a:spcBef>
                <a:spcPct val="0"/>
              </a:spcBef>
              <a:spcAft>
                <a:spcPct val="0"/>
              </a:spcAft>
              <a:defRPr sz="4600">
                <a:solidFill>
                  <a:schemeClr val="tx2"/>
                </a:solidFill>
                <a:latin typeface="Cambria" pitchFamily="18" charset="0"/>
              </a:defRPr>
            </a:lvl2pPr>
            <a:lvl3pPr eaLnBrk="0" fontAlgn="base" hangingPunct="0">
              <a:spcBef>
                <a:spcPct val="0"/>
              </a:spcBef>
              <a:spcAft>
                <a:spcPct val="0"/>
              </a:spcAft>
              <a:defRPr sz="4600">
                <a:solidFill>
                  <a:schemeClr val="tx2"/>
                </a:solidFill>
                <a:latin typeface="Cambria" pitchFamily="18" charset="0"/>
              </a:defRPr>
            </a:lvl3pPr>
            <a:lvl4pPr eaLnBrk="0" fontAlgn="base" hangingPunct="0">
              <a:spcBef>
                <a:spcPct val="0"/>
              </a:spcBef>
              <a:spcAft>
                <a:spcPct val="0"/>
              </a:spcAft>
              <a:defRPr sz="4600">
                <a:solidFill>
                  <a:schemeClr val="tx2"/>
                </a:solidFill>
                <a:latin typeface="Cambria" pitchFamily="18" charset="0"/>
              </a:defRPr>
            </a:lvl4pPr>
            <a:lvl5pPr eaLnBrk="0" fontAlgn="base" hangingPunct="0">
              <a:spcBef>
                <a:spcPct val="0"/>
              </a:spcBef>
              <a:spcAft>
                <a:spcPct val="0"/>
              </a:spcAft>
              <a:defRPr sz="4600">
                <a:solidFill>
                  <a:schemeClr val="tx2"/>
                </a:solidFill>
                <a:latin typeface="Cambria" pitchFamily="18" charset="0"/>
              </a:defRPr>
            </a:lvl5pPr>
            <a:lvl6pPr marL="457200" fontAlgn="base">
              <a:spcBef>
                <a:spcPct val="0"/>
              </a:spcBef>
              <a:spcAft>
                <a:spcPct val="0"/>
              </a:spcAft>
              <a:defRPr sz="4600">
                <a:solidFill>
                  <a:schemeClr val="tx2"/>
                </a:solidFill>
                <a:latin typeface="Cambria" pitchFamily="18" charset="0"/>
              </a:defRPr>
            </a:lvl6pPr>
            <a:lvl7pPr marL="914400" fontAlgn="base">
              <a:spcBef>
                <a:spcPct val="0"/>
              </a:spcBef>
              <a:spcAft>
                <a:spcPct val="0"/>
              </a:spcAft>
              <a:defRPr sz="4600">
                <a:solidFill>
                  <a:schemeClr val="tx2"/>
                </a:solidFill>
                <a:latin typeface="Cambria" pitchFamily="18" charset="0"/>
              </a:defRPr>
            </a:lvl7pPr>
            <a:lvl8pPr marL="1371600" fontAlgn="base">
              <a:spcBef>
                <a:spcPct val="0"/>
              </a:spcBef>
              <a:spcAft>
                <a:spcPct val="0"/>
              </a:spcAft>
              <a:defRPr sz="4600">
                <a:solidFill>
                  <a:schemeClr val="tx2"/>
                </a:solidFill>
                <a:latin typeface="Cambria" pitchFamily="18" charset="0"/>
              </a:defRPr>
            </a:lvl8pPr>
            <a:lvl9pPr marL="1828800" fontAlgn="base">
              <a:spcBef>
                <a:spcPct val="0"/>
              </a:spcBef>
              <a:spcAft>
                <a:spcPct val="0"/>
              </a:spcAft>
              <a:defRPr sz="4600">
                <a:solidFill>
                  <a:schemeClr val="tx2"/>
                </a:solidFill>
                <a:latin typeface="Cambria" pitchFamily="18" charset="0"/>
              </a:defRPr>
            </a:lvl9pPr>
          </a:lstStyle>
          <a:p>
            <a:pPr algn="ctr" eaLnBrk="1">
              <a:defRPr/>
            </a:pPr>
            <a:endParaRPr lang="es-ES" sz="2800" b="1" dirty="0">
              <a:solidFill>
                <a:schemeClr val="accent1"/>
              </a:solidFill>
              <a:effectLst/>
              <a:ea typeface="Verdana" panose="020B0604030504040204" pitchFamily="34" charset="0"/>
              <a:cs typeface="Calibri Light" panose="020F0302020204030204" pitchFamily="34" charset="0"/>
            </a:endParaRPr>
          </a:p>
        </p:txBody>
      </p:sp>
      <p:sp>
        <p:nvSpPr>
          <p:cNvPr id="2" name="Rectángulo 1"/>
          <p:cNvSpPr/>
          <p:nvPr/>
        </p:nvSpPr>
        <p:spPr>
          <a:xfrm>
            <a:off x="2563814" y="6242051"/>
            <a:ext cx="7839075" cy="43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s-ES" i="1" dirty="0">
              <a:solidFill>
                <a:schemeClr val="tx1"/>
              </a:solidFill>
            </a:endParaRPr>
          </a:p>
        </p:txBody>
      </p:sp>
      <p:sp>
        <p:nvSpPr>
          <p:cNvPr id="3" name="Marcador de texto 2"/>
          <p:cNvSpPr>
            <a:spLocks noGrp="1"/>
          </p:cNvSpPr>
          <p:nvPr>
            <p:ph type="body" sz="quarter" idx="13"/>
          </p:nvPr>
        </p:nvSpPr>
        <p:spPr>
          <a:xfrm>
            <a:off x="274197" y="6014158"/>
            <a:ext cx="11582443" cy="295162"/>
          </a:xfrm>
        </p:spPr>
        <p:txBody>
          <a:bodyPr>
            <a:normAutofit/>
          </a:bodyPr>
          <a:lstStyle/>
          <a:p>
            <a:r>
              <a:rPr lang="en-US" sz="1200" dirty="0"/>
              <a:t>American Diabetes Association. Position Statement. </a:t>
            </a:r>
            <a:r>
              <a:rPr lang="en-US" sz="1200" dirty="0" err="1"/>
              <a:t>Standars</a:t>
            </a:r>
            <a:r>
              <a:rPr lang="en-US" sz="1200" dirty="0"/>
              <a:t> of Medical Care in Diabetes-2017. Diabetes Care 2017; 40(Suppl. 1):S1-S138</a:t>
            </a:r>
          </a:p>
          <a:p>
            <a:endParaRPr lang="es-ES" dirty="0"/>
          </a:p>
        </p:txBody>
      </p:sp>
      <p:sp>
        <p:nvSpPr>
          <p:cNvPr id="5" name="Título 4"/>
          <p:cNvSpPr>
            <a:spLocks noGrp="1"/>
          </p:cNvSpPr>
          <p:nvPr>
            <p:ph type="title"/>
          </p:nvPr>
        </p:nvSpPr>
        <p:spPr>
          <a:xfrm>
            <a:off x="609600" y="231912"/>
            <a:ext cx="10972800" cy="604800"/>
          </a:xfrm>
        </p:spPr>
        <p:txBody>
          <a:bodyPr/>
          <a:lstStyle/>
          <a:p>
            <a:pPr>
              <a:defRPr/>
            </a:pPr>
            <a:r>
              <a:rPr lang="es-ES" dirty="0" smtClean="0">
                <a:ea typeface="Verdana" panose="020B0604030504040204" pitchFamily="34" charset="0"/>
                <a:cs typeface="Calibri Light" panose="020F0302020204030204" pitchFamily="34" charset="0"/>
              </a:rPr>
              <a:t>Estrategia secuencial de </a:t>
            </a:r>
            <a:r>
              <a:rPr lang="es-ES" dirty="0" err="1" smtClean="0">
                <a:ea typeface="Verdana" panose="020B0604030504040204" pitchFamily="34" charset="0"/>
                <a:cs typeface="Calibri Light" panose="020F0302020204030204" pitchFamily="34" charset="0"/>
              </a:rPr>
              <a:t>insulinización</a:t>
            </a:r>
            <a:r>
              <a:rPr lang="es-ES" dirty="0" smtClean="0">
                <a:ea typeface="Verdana" panose="020B0604030504040204" pitchFamily="34" charset="0"/>
                <a:cs typeface="Calibri Light" panose="020F0302020204030204" pitchFamily="34" charset="0"/>
              </a:rPr>
              <a:t> en la diabetes tipo 2  (ADA-EASD 2017) (1ª)</a:t>
            </a:r>
            <a:endParaRPr lang="es-ES" dirty="0"/>
          </a:p>
        </p:txBody>
      </p:sp>
      <p:pic>
        <p:nvPicPr>
          <p:cNvPr id="4" name="Imagen 3"/>
          <p:cNvPicPr>
            <a:picLocks noChangeAspect="1"/>
          </p:cNvPicPr>
          <p:nvPr/>
        </p:nvPicPr>
        <p:blipFill rotWithShape="1">
          <a:blip r:embed="rId3"/>
          <a:srcRect l="7366" r="1363" b="8828"/>
          <a:stretch/>
        </p:blipFill>
        <p:spPr>
          <a:xfrm>
            <a:off x="2423592" y="1052736"/>
            <a:ext cx="7297494" cy="4996745"/>
          </a:xfrm>
          <a:prstGeom prst="rect">
            <a:avLst/>
          </a:prstGeom>
        </p:spPr>
      </p:pic>
    </p:spTree>
    <p:extLst>
      <p:ext uri="{BB962C8B-B14F-4D97-AF65-F5344CB8AC3E}">
        <p14:creationId xmlns="" xmlns:p14="http://schemas.microsoft.com/office/powerpoint/2010/main" val="3101748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1852613" y="195264"/>
            <a:ext cx="8240712" cy="790575"/>
          </a:xfrm>
          <a:prstGeom prst="rect">
            <a:avLst/>
          </a:prstGeom>
        </p:spPr>
        <p:txBody>
          <a:bodyPr anchor="ctr"/>
          <a:lstStyle>
            <a:lvl1pPr fontAlgn="base" hangingPunct="0">
              <a:spcBef>
                <a:spcPct val="0"/>
              </a:spcBef>
              <a:spcAft>
                <a:spcPct val="0"/>
              </a:spcAft>
              <a:defRPr sz="4600" spc="-100">
                <a:solidFill>
                  <a:schemeClr val="tx2"/>
                </a:solidFill>
                <a:effectLst>
                  <a:outerShdw blurRad="38100" dist="38100" dir="2700000" algn="tl">
                    <a:srgbClr val="000000">
                      <a:alpha val="43137"/>
                    </a:srgbClr>
                  </a:outerShdw>
                </a:effectLst>
              </a:defRPr>
            </a:lvl1pPr>
            <a:lvl2pPr eaLnBrk="0" fontAlgn="base" hangingPunct="0">
              <a:spcBef>
                <a:spcPct val="0"/>
              </a:spcBef>
              <a:spcAft>
                <a:spcPct val="0"/>
              </a:spcAft>
              <a:defRPr sz="4600">
                <a:solidFill>
                  <a:schemeClr val="tx2"/>
                </a:solidFill>
                <a:latin typeface="Cambria" pitchFamily="18" charset="0"/>
              </a:defRPr>
            </a:lvl2pPr>
            <a:lvl3pPr eaLnBrk="0" fontAlgn="base" hangingPunct="0">
              <a:spcBef>
                <a:spcPct val="0"/>
              </a:spcBef>
              <a:spcAft>
                <a:spcPct val="0"/>
              </a:spcAft>
              <a:defRPr sz="4600">
                <a:solidFill>
                  <a:schemeClr val="tx2"/>
                </a:solidFill>
                <a:latin typeface="Cambria" pitchFamily="18" charset="0"/>
              </a:defRPr>
            </a:lvl3pPr>
            <a:lvl4pPr eaLnBrk="0" fontAlgn="base" hangingPunct="0">
              <a:spcBef>
                <a:spcPct val="0"/>
              </a:spcBef>
              <a:spcAft>
                <a:spcPct val="0"/>
              </a:spcAft>
              <a:defRPr sz="4600">
                <a:solidFill>
                  <a:schemeClr val="tx2"/>
                </a:solidFill>
                <a:latin typeface="Cambria" pitchFamily="18" charset="0"/>
              </a:defRPr>
            </a:lvl4pPr>
            <a:lvl5pPr eaLnBrk="0" fontAlgn="base" hangingPunct="0">
              <a:spcBef>
                <a:spcPct val="0"/>
              </a:spcBef>
              <a:spcAft>
                <a:spcPct val="0"/>
              </a:spcAft>
              <a:defRPr sz="4600">
                <a:solidFill>
                  <a:schemeClr val="tx2"/>
                </a:solidFill>
                <a:latin typeface="Cambria" pitchFamily="18" charset="0"/>
              </a:defRPr>
            </a:lvl5pPr>
            <a:lvl6pPr marL="457200" fontAlgn="base">
              <a:spcBef>
                <a:spcPct val="0"/>
              </a:spcBef>
              <a:spcAft>
                <a:spcPct val="0"/>
              </a:spcAft>
              <a:defRPr sz="4600">
                <a:solidFill>
                  <a:schemeClr val="tx2"/>
                </a:solidFill>
                <a:latin typeface="Cambria" pitchFamily="18" charset="0"/>
              </a:defRPr>
            </a:lvl6pPr>
            <a:lvl7pPr marL="914400" fontAlgn="base">
              <a:spcBef>
                <a:spcPct val="0"/>
              </a:spcBef>
              <a:spcAft>
                <a:spcPct val="0"/>
              </a:spcAft>
              <a:defRPr sz="4600">
                <a:solidFill>
                  <a:schemeClr val="tx2"/>
                </a:solidFill>
                <a:latin typeface="Cambria" pitchFamily="18" charset="0"/>
              </a:defRPr>
            </a:lvl7pPr>
            <a:lvl8pPr marL="1371600" fontAlgn="base">
              <a:spcBef>
                <a:spcPct val="0"/>
              </a:spcBef>
              <a:spcAft>
                <a:spcPct val="0"/>
              </a:spcAft>
              <a:defRPr sz="4600">
                <a:solidFill>
                  <a:schemeClr val="tx2"/>
                </a:solidFill>
                <a:latin typeface="Cambria" pitchFamily="18" charset="0"/>
              </a:defRPr>
            </a:lvl8pPr>
            <a:lvl9pPr marL="1828800" fontAlgn="base">
              <a:spcBef>
                <a:spcPct val="0"/>
              </a:spcBef>
              <a:spcAft>
                <a:spcPct val="0"/>
              </a:spcAft>
              <a:defRPr sz="4600">
                <a:solidFill>
                  <a:schemeClr val="tx2"/>
                </a:solidFill>
                <a:latin typeface="Cambria" pitchFamily="18" charset="0"/>
              </a:defRPr>
            </a:lvl9pPr>
          </a:lstStyle>
          <a:p>
            <a:pPr algn="ctr" eaLnBrk="1">
              <a:defRPr/>
            </a:pPr>
            <a:endParaRPr lang="es-ES" sz="2800" b="1" dirty="0">
              <a:solidFill>
                <a:schemeClr val="tx1"/>
              </a:solidFill>
              <a:effectLst/>
              <a:latin typeface="Calibri Light" panose="020F0302020204030204" pitchFamily="34" charset="0"/>
              <a:ea typeface="Verdana" panose="020B0604030504040204" pitchFamily="34" charset="0"/>
              <a:cs typeface="Calibri Light" panose="020F0302020204030204" pitchFamily="34" charset="0"/>
            </a:endParaRPr>
          </a:p>
        </p:txBody>
      </p:sp>
      <p:sp>
        <p:nvSpPr>
          <p:cNvPr id="2" name="Rectángulo 1"/>
          <p:cNvSpPr/>
          <p:nvPr/>
        </p:nvSpPr>
        <p:spPr>
          <a:xfrm>
            <a:off x="2571751" y="6365876"/>
            <a:ext cx="7839075" cy="436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s-ES" i="1" dirty="0">
              <a:solidFill>
                <a:schemeClr val="tx1"/>
              </a:solidFill>
            </a:endParaRPr>
          </a:p>
        </p:txBody>
      </p:sp>
      <p:sp>
        <p:nvSpPr>
          <p:cNvPr id="4" name="Marcador de texto 3"/>
          <p:cNvSpPr>
            <a:spLocks noGrp="1"/>
          </p:cNvSpPr>
          <p:nvPr>
            <p:ph type="body" sz="quarter" idx="13"/>
          </p:nvPr>
        </p:nvSpPr>
        <p:spPr>
          <a:xfrm>
            <a:off x="346205" y="6014158"/>
            <a:ext cx="11582443" cy="295162"/>
          </a:xfrm>
        </p:spPr>
        <p:txBody>
          <a:bodyPr>
            <a:normAutofit/>
          </a:bodyPr>
          <a:lstStyle/>
          <a:p>
            <a:r>
              <a:rPr lang="en-US" sz="1200" dirty="0"/>
              <a:t>American Diabetes Association. Position Statement. </a:t>
            </a:r>
            <a:r>
              <a:rPr lang="en-US" sz="1200" dirty="0" err="1"/>
              <a:t>Standars</a:t>
            </a:r>
            <a:r>
              <a:rPr lang="en-US" sz="1200" dirty="0"/>
              <a:t> of Medical Care in Diabetes-2017. Diabetes Care 2017; 40(Suppl. 1):S1-S138</a:t>
            </a:r>
          </a:p>
          <a:p>
            <a:endParaRPr lang="es-ES" dirty="0"/>
          </a:p>
        </p:txBody>
      </p:sp>
      <p:sp>
        <p:nvSpPr>
          <p:cNvPr id="6" name="Título 5"/>
          <p:cNvSpPr>
            <a:spLocks noGrp="1"/>
          </p:cNvSpPr>
          <p:nvPr>
            <p:ph type="title"/>
          </p:nvPr>
        </p:nvSpPr>
        <p:spPr>
          <a:xfrm>
            <a:off x="609600" y="180994"/>
            <a:ext cx="10972800" cy="604800"/>
          </a:xfrm>
        </p:spPr>
        <p:txBody>
          <a:bodyPr/>
          <a:lstStyle/>
          <a:p>
            <a:r>
              <a:rPr lang="es-ES" dirty="0"/>
              <a:t>Estrategia secuencial de </a:t>
            </a:r>
            <a:r>
              <a:rPr lang="es-ES" dirty="0" err="1" smtClean="0"/>
              <a:t>insulinización</a:t>
            </a:r>
            <a:r>
              <a:rPr lang="es-ES" dirty="0" smtClean="0"/>
              <a:t> en </a:t>
            </a:r>
            <a:r>
              <a:rPr lang="es-ES" dirty="0"/>
              <a:t>la diabetes tipo 2  (ADA-EASD 2017)</a:t>
            </a:r>
          </a:p>
        </p:txBody>
      </p:sp>
      <p:pic>
        <p:nvPicPr>
          <p:cNvPr id="5" name="Imagen 4"/>
          <p:cNvPicPr>
            <a:picLocks noChangeAspect="1"/>
          </p:cNvPicPr>
          <p:nvPr/>
        </p:nvPicPr>
        <p:blipFill>
          <a:blip r:embed="rId3"/>
          <a:stretch>
            <a:fillRect/>
          </a:stretch>
        </p:blipFill>
        <p:spPr>
          <a:xfrm>
            <a:off x="2571751" y="952763"/>
            <a:ext cx="6724236" cy="5079127"/>
          </a:xfrm>
          <a:prstGeom prst="rect">
            <a:avLst/>
          </a:prstGeom>
        </p:spPr>
      </p:pic>
    </p:spTree>
    <p:extLst>
      <p:ext uri="{BB962C8B-B14F-4D97-AF65-F5344CB8AC3E}">
        <p14:creationId xmlns="" xmlns:p14="http://schemas.microsoft.com/office/powerpoint/2010/main" val="1852377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130181" y="5942150"/>
            <a:ext cx="11582443" cy="295162"/>
          </a:xfrm>
        </p:spPr>
        <p:txBody>
          <a:bodyPr>
            <a:normAutofit/>
          </a:bodyPr>
          <a:lstStyle/>
          <a:p>
            <a:r>
              <a:rPr lang="it-IT" altLang="es-ES" sz="1200" dirty="0">
                <a:ea typeface="Arial Unicode MS" pitchFamily="34" charset="-128"/>
                <a:cs typeface="Arial" panose="020B0604020202020204" pitchFamily="34" charset="0"/>
              </a:rPr>
              <a:t>Adaptado de  Raccah et al. Diabetes Metab Res Rev 2007;23:257</a:t>
            </a:r>
            <a:endParaRPr lang="es-ES" sz="1200" dirty="0"/>
          </a:p>
        </p:txBody>
      </p:sp>
      <p:sp>
        <p:nvSpPr>
          <p:cNvPr id="22530" name="Rectangle 11"/>
          <p:cNvSpPr>
            <a:spLocks noGrp="1" noChangeArrowheads="1"/>
          </p:cNvSpPr>
          <p:nvPr>
            <p:ph type="title"/>
          </p:nvPr>
        </p:nvSpPr>
        <p:spPr/>
        <p:txBody>
          <a:bodyPr>
            <a:spAutoFit/>
          </a:bodyPr>
          <a:lstStyle/>
          <a:p>
            <a:pPr eaLnBrk="1" hangingPunct="1"/>
            <a:r>
              <a:rPr lang="it-IT" altLang="es-ES" sz="3200" b="1" dirty="0">
                <a:ea typeface="Tahoma" panose="020B0604030504040204" pitchFamily="34" charset="0"/>
                <a:cs typeface="Times New Roman" panose="02020603050405020304" pitchFamily="18" charset="0"/>
              </a:rPr>
              <a:t>Una aproximación lógica escalonada</a:t>
            </a:r>
          </a:p>
        </p:txBody>
      </p:sp>
      <p:sp>
        <p:nvSpPr>
          <p:cNvPr id="72707" name="Text Box 67"/>
          <p:cNvSpPr txBox="1">
            <a:spLocks noChangeArrowheads="1"/>
          </p:cNvSpPr>
          <p:nvPr/>
        </p:nvSpPr>
        <p:spPr bwMode="auto">
          <a:xfrm>
            <a:off x="2894472" y="5630476"/>
            <a:ext cx="5280025" cy="191334"/>
          </a:xfrm>
          <a:prstGeom prst="rect">
            <a:avLst/>
          </a:prstGeom>
          <a:noFill/>
          <a:ln>
            <a:noFill/>
          </a:ln>
          <a:extLst/>
        </p:spPr>
        <p:txBody>
          <a:bodyPr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5000"/>
              </a:lnSpc>
              <a:spcBef>
                <a:spcPct val="0"/>
              </a:spcBef>
              <a:buClr>
                <a:srgbClr val="FFCC00"/>
              </a:buClr>
              <a:buSzPct val="70000"/>
              <a:buNone/>
              <a:defRPr/>
            </a:pPr>
            <a:r>
              <a:rPr lang="it-IT" altLang="es-ES" sz="750" dirty="0" smtClean="0">
                <a:ea typeface="Arial Unicode MS" pitchFamily="34" charset="-128"/>
                <a:cs typeface="Arial" panose="020B0604020202020204" pitchFamily="34" charset="0"/>
              </a:rPr>
              <a:t>.</a:t>
            </a:r>
            <a:endParaRPr lang="it-IT" altLang="es-ES" sz="750" dirty="0">
              <a:ea typeface="Arial Unicode MS" pitchFamily="34" charset="-128"/>
              <a:cs typeface="Arial" panose="020B0604020202020204" pitchFamily="34" charset="0"/>
            </a:endParaRPr>
          </a:p>
        </p:txBody>
      </p:sp>
      <p:sp>
        <p:nvSpPr>
          <p:cNvPr id="72708" name="Freeform 21"/>
          <p:cNvSpPr>
            <a:spLocks/>
          </p:cNvSpPr>
          <p:nvPr/>
        </p:nvSpPr>
        <p:spPr bwMode="auto">
          <a:xfrm>
            <a:off x="7981800" y="1776314"/>
            <a:ext cx="1136105" cy="1351653"/>
          </a:xfrm>
          <a:custGeom>
            <a:avLst/>
            <a:gdLst>
              <a:gd name="T0" fmla="*/ 0 w 900"/>
              <a:gd name="T1" fmla="*/ 2147483646 h 1047"/>
              <a:gd name="T2" fmla="*/ 0 w 900"/>
              <a:gd name="T3" fmla="*/ 0 h 1047"/>
              <a:gd name="T4" fmla="*/ 2147483646 w 900"/>
              <a:gd name="T5" fmla="*/ 0 h 1047"/>
              <a:gd name="T6" fmla="*/ 2147483646 w 900"/>
              <a:gd name="T7" fmla="*/ 2147483646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a:noFill/>
          </a:ln>
          <a:extLst/>
        </p:spPr>
        <p:txBody>
          <a:bodyPr/>
          <a:lstStyle/>
          <a:p>
            <a:pPr>
              <a:defRPr/>
            </a:pPr>
            <a:endParaRPr lang="es-ES" sz="1350"/>
          </a:p>
        </p:txBody>
      </p:sp>
      <p:sp>
        <p:nvSpPr>
          <p:cNvPr id="72709" name="Rectangle 23"/>
          <p:cNvSpPr>
            <a:spLocks noChangeArrowheads="1"/>
          </p:cNvSpPr>
          <p:nvPr/>
        </p:nvSpPr>
        <p:spPr bwMode="auto">
          <a:xfrm>
            <a:off x="7938555" y="1789014"/>
            <a:ext cx="1142839" cy="600164"/>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it-IT" altLang="es-ES" sz="1200" b="1" i="1">
                <a:solidFill>
                  <a:schemeClr val="bg1"/>
                </a:solidFill>
                <a:ea typeface="Arial Unicode MS" pitchFamily="34" charset="-128"/>
                <a:cs typeface="Arial" panose="020B0604020202020204" pitchFamily="34" charset="0"/>
              </a:rPr>
              <a:t>Bolo Basal  </a:t>
            </a:r>
            <a:r>
              <a:rPr lang="it-IT" altLang="es-ES" sz="1050">
                <a:solidFill>
                  <a:schemeClr val="bg1"/>
                </a:solidFill>
                <a:ea typeface="Arial Unicode MS" pitchFamily="34" charset="-128"/>
                <a:cs typeface="Arial" panose="020B0604020202020204" pitchFamily="34" charset="0"/>
              </a:rPr>
              <a:t>Basal +</a:t>
            </a:r>
            <a:br>
              <a:rPr lang="it-IT" altLang="es-ES" sz="1050">
                <a:solidFill>
                  <a:schemeClr val="bg1"/>
                </a:solidFill>
                <a:ea typeface="Arial Unicode MS" pitchFamily="34" charset="-128"/>
                <a:cs typeface="Arial" panose="020B0604020202020204" pitchFamily="34" charset="0"/>
              </a:rPr>
            </a:br>
            <a:r>
              <a:rPr lang="it-IT" altLang="es-ES" sz="1050">
                <a:solidFill>
                  <a:schemeClr val="bg1"/>
                </a:solidFill>
                <a:ea typeface="Arial Unicode MS" pitchFamily="34" charset="-128"/>
                <a:cs typeface="Arial" panose="020B0604020202020204" pitchFamily="34" charset="0"/>
              </a:rPr>
              <a:t>3 prandial</a:t>
            </a:r>
            <a:endParaRPr lang="fr-FR" altLang="es-ES" sz="1050">
              <a:solidFill>
                <a:schemeClr val="bg1"/>
              </a:solidFill>
              <a:ea typeface="Arial Unicode MS" pitchFamily="34" charset="-128"/>
              <a:cs typeface="Arial" panose="020B0604020202020204" pitchFamily="34" charset="0"/>
            </a:endParaRPr>
          </a:p>
        </p:txBody>
      </p:sp>
      <p:grpSp>
        <p:nvGrpSpPr>
          <p:cNvPr id="22534" name="Group 3"/>
          <p:cNvGrpSpPr>
            <a:grpSpLocks/>
          </p:cNvGrpSpPr>
          <p:nvPr/>
        </p:nvGrpSpPr>
        <p:grpSpPr bwMode="auto">
          <a:xfrm>
            <a:off x="1543955" y="1412776"/>
            <a:ext cx="8872525" cy="3946214"/>
            <a:chOff x="406390" y="1781175"/>
            <a:chExt cx="8332798" cy="4308987"/>
          </a:xfrm>
        </p:grpSpPr>
        <p:sp>
          <p:nvSpPr>
            <p:cNvPr id="72711" name="Rectangle 2"/>
            <p:cNvSpPr>
              <a:spLocks noChangeArrowheads="1"/>
            </p:cNvSpPr>
            <p:nvPr/>
          </p:nvSpPr>
          <p:spPr bwMode="auto">
            <a:xfrm>
              <a:off x="7085741" y="1811219"/>
              <a:ext cx="1285137" cy="1864604"/>
            </a:xfrm>
            <a:prstGeom prst="rect">
              <a:avLst/>
            </a:prstGeom>
            <a:gradFill rotWithShape="1">
              <a:gsLst>
                <a:gs pos="0">
                  <a:schemeClr val="tx1"/>
                </a:gs>
                <a:gs pos="100000">
                  <a:srgbClr val="223778"/>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12" name="Freeform 3"/>
            <p:cNvSpPr>
              <a:spLocks/>
            </p:cNvSpPr>
            <p:nvPr/>
          </p:nvSpPr>
          <p:spPr bwMode="auto">
            <a:xfrm>
              <a:off x="7085741" y="1801831"/>
              <a:ext cx="1269329" cy="1885259"/>
            </a:xfrm>
            <a:custGeom>
              <a:avLst/>
              <a:gdLst>
                <a:gd name="T0" fmla="*/ 0 w 911"/>
                <a:gd name="T1" fmla="*/ 2147483646 h 1053"/>
                <a:gd name="T2" fmla="*/ 0 w 911"/>
                <a:gd name="T3" fmla="*/ 0 h 1053"/>
                <a:gd name="T4" fmla="*/ 2147483646 w 911"/>
                <a:gd name="T5" fmla="*/ 0 h 1053"/>
                <a:gd name="T6" fmla="*/ 2147483646 w 911"/>
                <a:gd name="T7" fmla="*/ 2147483646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a:extLst/>
          </p:spPr>
          <p:txBody>
            <a:bodyPr/>
            <a:lstStyle/>
            <a:p>
              <a:pPr>
                <a:defRPr/>
              </a:pPr>
              <a:endParaRPr lang="es-ES" sz="1350"/>
            </a:p>
          </p:txBody>
        </p:sp>
        <p:sp>
          <p:nvSpPr>
            <p:cNvPr id="72713" name="Rectangle 4"/>
            <p:cNvSpPr>
              <a:spLocks noChangeArrowheads="1"/>
            </p:cNvSpPr>
            <p:nvPr/>
          </p:nvSpPr>
          <p:spPr bwMode="auto">
            <a:xfrm>
              <a:off x="5732633" y="2064716"/>
              <a:ext cx="1221907" cy="2168798"/>
            </a:xfrm>
            <a:prstGeom prst="rect">
              <a:avLst/>
            </a:prstGeom>
            <a:gradFill rotWithShape="1">
              <a:gsLst>
                <a:gs pos="0">
                  <a:schemeClr val="tx1"/>
                </a:gs>
                <a:gs pos="100000">
                  <a:srgbClr val="273D7C"/>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14" name="Freeform 5"/>
            <p:cNvSpPr>
              <a:spLocks/>
            </p:cNvSpPr>
            <p:nvPr/>
          </p:nvSpPr>
          <p:spPr bwMode="auto">
            <a:xfrm>
              <a:off x="5732633" y="2053449"/>
              <a:ext cx="1207680" cy="2193210"/>
            </a:xfrm>
            <a:custGeom>
              <a:avLst/>
              <a:gdLst>
                <a:gd name="T0" fmla="*/ 0 w 911"/>
                <a:gd name="T1" fmla="*/ 2147483646 h 1053"/>
                <a:gd name="T2" fmla="*/ 0 w 911"/>
                <a:gd name="T3" fmla="*/ 0 h 1053"/>
                <a:gd name="T4" fmla="*/ 2147483646 w 911"/>
                <a:gd name="T5" fmla="*/ 0 h 1053"/>
                <a:gd name="T6" fmla="*/ 2147483646 w 911"/>
                <a:gd name="T7" fmla="*/ 2147483646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a:extLst/>
          </p:spPr>
          <p:txBody>
            <a:bodyPr/>
            <a:lstStyle/>
            <a:p>
              <a:pPr>
                <a:defRPr/>
              </a:pPr>
              <a:endParaRPr lang="es-ES" sz="1350"/>
            </a:p>
          </p:txBody>
        </p:sp>
        <p:sp>
          <p:nvSpPr>
            <p:cNvPr id="72715" name="Rectangle 6"/>
            <p:cNvSpPr>
              <a:spLocks noChangeArrowheads="1"/>
            </p:cNvSpPr>
            <p:nvPr/>
          </p:nvSpPr>
          <p:spPr bwMode="auto">
            <a:xfrm>
              <a:off x="4360557" y="2596118"/>
              <a:ext cx="1221907" cy="1909670"/>
            </a:xfrm>
            <a:prstGeom prst="rect">
              <a:avLst/>
            </a:prstGeom>
            <a:gradFill rotWithShape="1">
              <a:gsLst>
                <a:gs pos="0">
                  <a:schemeClr val="tx1"/>
                </a:gs>
                <a:gs pos="100000">
                  <a:srgbClr val="2A417F"/>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16" name="Freeform 7"/>
            <p:cNvSpPr>
              <a:spLocks/>
            </p:cNvSpPr>
            <p:nvPr/>
          </p:nvSpPr>
          <p:spPr bwMode="auto">
            <a:xfrm>
              <a:off x="4360557" y="2584851"/>
              <a:ext cx="1207680" cy="1932203"/>
            </a:xfrm>
            <a:custGeom>
              <a:avLst/>
              <a:gdLst>
                <a:gd name="T0" fmla="*/ 0 w 911"/>
                <a:gd name="T1" fmla="*/ 2147483646 h 1053"/>
                <a:gd name="T2" fmla="*/ 0 w 911"/>
                <a:gd name="T3" fmla="*/ 0 h 1053"/>
                <a:gd name="T4" fmla="*/ 2147483646 w 911"/>
                <a:gd name="T5" fmla="*/ 0 h 1053"/>
                <a:gd name="T6" fmla="*/ 2147483646 w 911"/>
                <a:gd name="T7" fmla="*/ 2147483646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a:extLst/>
          </p:spPr>
          <p:txBody>
            <a:bodyPr/>
            <a:lstStyle/>
            <a:p>
              <a:pPr>
                <a:defRPr/>
              </a:pPr>
              <a:endParaRPr lang="es-ES" sz="1350"/>
            </a:p>
          </p:txBody>
        </p:sp>
        <p:sp>
          <p:nvSpPr>
            <p:cNvPr id="72717" name="Rectangle 8"/>
            <p:cNvSpPr>
              <a:spLocks noChangeArrowheads="1"/>
            </p:cNvSpPr>
            <p:nvPr/>
          </p:nvSpPr>
          <p:spPr bwMode="auto">
            <a:xfrm>
              <a:off x="4374784" y="2603629"/>
              <a:ext cx="1179227" cy="803676"/>
            </a:xfrm>
            <a:prstGeom prst="rect">
              <a:avLst/>
            </a:prstGeom>
            <a:gradFill rotWithShape="1">
              <a:gsLst>
                <a:gs pos="0">
                  <a:srgbClr val="FFCC00"/>
                </a:gs>
                <a:gs pos="100000">
                  <a:srgbClr val="FFCC00">
                    <a:alpha val="0"/>
                  </a:srgbClr>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18" name="Rectangle 9"/>
            <p:cNvSpPr>
              <a:spLocks noChangeArrowheads="1"/>
            </p:cNvSpPr>
            <p:nvPr/>
          </p:nvSpPr>
          <p:spPr bwMode="auto">
            <a:xfrm>
              <a:off x="4305232" y="2590485"/>
              <a:ext cx="1343623" cy="709894"/>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it-IT" altLang="es-ES" sz="1200" b="1" i="1">
                  <a:solidFill>
                    <a:schemeClr val="bg1"/>
                  </a:solidFill>
                  <a:ea typeface="Arial Unicode MS" pitchFamily="34" charset="-128"/>
                  <a:cs typeface="Arial" panose="020B0604020202020204" pitchFamily="34" charset="0"/>
                </a:rPr>
                <a:t>Basal plus</a:t>
              </a:r>
            </a:p>
            <a:p>
              <a:pPr algn="ctr">
                <a:lnSpc>
                  <a:spcPct val="100000"/>
                </a:lnSpc>
                <a:spcBef>
                  <a:spcPct val="0"/>
                </a:spcBef>
                <a:buNone/>
                <a:defRPr/>
              </a:pPr>
              <a:r>
                <a:rPr lang="it-IT" altLang="es-ES" sz="1050">
                  <a:solidFill>
                    <a:schemeClr val="bg1"/>
                  </a:solidFill>
                  <a:ea typeface="Arial Unicode MS" pitchFamily="34" charset="-128"/>
                  <a:cs typeface="Arial" panose="020B0604020202020204" pitchFamily="34" charset="0"/>
                </a:rPr>
                <a:t>Basal +</a:t>
              </a:r>
            </a:p>
            <a:p>
              <a:pPr algn="ctr">
                <a:lnSpc>
                  <a:spcPct val="100000"/>
                </a:lnSpc>
                <a:spcBef>
                  <a:spcPct val="0"/>
                </a:spcBef>
                <a:buNone/>
                <a:defRPr/>
              </a:pPr>
              <a:r>
                <a:rPr lang="it-IT" altLang="es-ES" sz="1050">
                  <a:solidFill>
                    <a:schemeClr val="bg1"/>
                  </a:solidFill>
                  <a:ea typeface="Arial Unicode MS" pitchFamily="34" charset="-128"/>
                  <a:cs typeface="Arial" panose="020B0604020202020204" pitchFamily="34" charset="0"/>
                </a:rPr>
                <a:t>1 prandial</a:t>
              </a:r>
              <a:endParaRPr lang="fr-FR" altLang="es-ES" sz="1050">
                <a:solidFill>
                  <a:schemeClr val="bg1"/>
                </a:solidFill>
                <a:ea typeface="Arial Unicode MS" pitchFamily="34" charset="-128"/>
                <a:cs typeface="Arial" panose="020B0604020202020204" pitchFamily="34" charset="0"/>
              </a:endParaRPr>
            </a:p>
          </p:txBody>
        </p:sp>
        <p:sp>
          <p:nvSpPr>
            <p:cNvPr id="72719" name="Rectangle 10"/>
            <p:cNvSpPr>
              <a:spLocks noChangeArrowheads="1"/>
            </p:cNvSpPr>
            <p:nvPr/>
          </p:nvSpPr>
          <p:spPr bwMode="auto">
            <a:xfrm>
              <a:off x="2727660" y="3069310"/>
              <a:ext cx="1436886" cy="1654296"/>
            </a:xfrm>
            <a:prstGeom prst="rect">
              <a:avLst/>
            </a:prstGeom>
            <a:gradFill rotWithShape="1">
              <a:gsLst>
                <a:gs pos="0">
                  <a:schemeClr val="tx1"/>
                </a:gs>
                <a:gs pos="100000">
                  <a:srgbClr val="2D4683"/>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20" name="Freeform 13"/>
            <p:cNvSpPr>
              <a:spLocks/>
            </p:cNvSpPr>
            <p:nvPr/>
          </p:nvSpPr>
          <p:spPr bwMode="auto">
            <a:xfrm>
              <a:off x="2718176" y="3059922"/>
              <a:ext cx="1428983" cy="1663685"/>
            </a:xfrm>
            <a:custGeom>
              <a:avLst/>
              <a:gdLst>
                <a:gd name="T0" fmla="*/ 0 w 900"/>
                <a:gd name="T1" fmla="*/ 2147483646 h 1047"/>
                <a:gd name="T2" fmla="*/ 0 w 900"/>
                <a:gd name="T3" fmla="*/ 0 h 1047"/>
                <a:gd name="T4" fmla="*/ 2147483646 w 900"/>
                <a:gd name="T5" fmla="*/ 0 h 1047"/>
                <a:gd name="T6" fmla="*/ 2147483646 w 900"/>
                <a:gd name="T7" fmla="*/ 2147483646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a:noFill/>
            </a:ln>
            <a:extLst/>
          </p:spPr>
          <p:txBody>
            <a:bodyPr/>
            <a:lstStyle/>
            <a:p>
              <a:pPr>
                <a:defRPr/>
              </a:pPr>
              <a:endParaRPr lang="es-ES" sz="1350"/>
            </a:p>
          </p:txBody>
        </p:sp>
        <p:sp>
          <p:nvSpPr>
            <p:cNvPr id="72721" name="Freeform 14"/>
            <p:cNvSpPr>
              <a:spLocks/>
            </p:cNvSpPr>
            <p:nvPr/>
          </p:nvSpPr>
          <p:spPr bwMode="auto">
            <a:xfrm>
              <a:off x="2727660" y="3059922"/>
              <a:ext cx="1419498" cy="1673073"/>
            </a:xfrm>
            <a:custGeom>
              <a:avLst/>
              <a:gdLst>
                <a:gd name="T0" fmla="*/ 0 w 911"/>
                <a:gd name="T1" fmla="*/ 2147483646 h 1053"/>
                <a:gd name="T2" fmla="*/ 0 w 911"/>
                <a:gd name="T3" fmla="*/ 0 h 1053"/>
                <a:gd name="T4" fmla="*/ 2147483646 w 911"/>
                <a:gd name="T5" fmla="*/ 0 h 1053"/>
                <a:gd name="T6" fmla="*/ 2147483646 w 911"/>
                <a:gd name="T7" fmla="*/ 2147483646 h 1053"/>
                <a:gd name="T8" fmla="*/ 0 60000 65536"/>
                <a:gd name="T9" fmla="*/ 0 60000 65536"/>
                <a:gd name="T10" fmla="*/ 0 60000 65536"/>
                <a:gd name="T11" fmla="*/ 0 60000 65536"/>
                <a:gd name="T12" fmla="*/ 0 w 911"/>
                <a:gd name="T13" fmla="*/ 0 h 1053"/>
                <a:gd name="T14" fmla="*/ 911 w 911"/>
                <a:gd name="T15" fmla="*/ 1053 h 1053"/>
              </a:gdLst>
              <a:ahLst/>
              <a:cxnLst>
                <a:cxn ang="T8">
                  <a:pos x="T0" y="T1"/>
                </a:cxn>
                <a:cxn ang="T9">
                  <a:pos x="T2" y="T3"/>
                </a:cxn>
                <a:cxn ang="T10">
                  <a:pos x="T4" y="T5"/>
                </a:cxn>
                <a:cxn ang="T11">
                  <a:pos x="T6" y="T7"/>
                </a:cxn>
              </a:cxnLst>
              <a:rect l="T12" t="T13" r="T14" b="T15"/>
              <a:pathLst>
                <a:path w="911" h="1053">
                  <a:moveTo>
                    <a:pt x="0" y="1053"/>
                  </a:moveTo>
                  <a:lnTo>
                    <a:pt x="0" y="0"/>
                  </a:lnTo>
                  <a:lnTo>
                    <a:pt x="911" y="0"/>
                  </a:lnTo>
                  <a:lnTo>
                    <a:pt x="911" y="1053"/>
                  </a:lnTo>
                </a:path>
              </a:pathLst>
            </a:custGeom>
            <a:noFill/>
            <a:ln w="28575" cap="rnd">
              <a:solidFill>
                <a:schemeClr val="tx1"/>
              </a:solidFill>
              <a:round/>
              <a:headEnd/>
              <a:tailEnd type="none" w="med" len="lg"/>
            </a:ln>
            <a:extLst/>
          </p:spPr>
          <p:txBody>
            <a:bodyPr/>
            <a:lstStyle/>
            <a:p>
              <a:pPr>
                <a:defRPr/>
              </a:pPr>
              <a:endParaRPr lang="es-ES" sz="1350"/>
            </a:p>
          </p:txBody>
        </p:sp>
        <p:sp>
          <p:nvSpPr>
            <p:cNvPr id="72722" name="Rectangle 15"/>
            <p:cNvSpPr>
              <a:spLocks noChangeArrowheads="1"/>
            </p:cNvSpPr>
            <p:nvPr/>
          </p:nvSpPr>
          <p:spPr bwMode="auto">
            <a:xfrm>
              <a:off x="2743467" y="3076821"/>
              <a:ext cx="1387884" cy="801799"/>
            </a:xfrm>
            <a:prstGeom prst="rect">
              <a:avLst/>
            </a:prstGeom>
            <a:gradFill rotWithShape="1">
              <a:gsLst>
                <a:gs pos="0">
                  <a:srgbClr val="92D050"/>
                </a:gs>
                <a:gs pos="100000">
                  <a:srgbClr val="92D050">
                    <a:alpha val="0"/>
                  </a:srgbClr>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23" name="Rectangle 16"/>
            <p:cNvSpPr>
              <a:spLocks noChangeArrowheads="1"/>
            </p:cNvSpPr>
            <p:nvPr/>
          </p:nvSpPr>
          <p:spPr bwMode="auto">
            <a:xfrm>
              <a:off x="2615427" y="3076821"/>
              <a:ext cx="1601283" cy="901020"/>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it-IT" altLang="es-ES" sz="1200" b="1" i="1">
                  <a:solidFill>
                    <a:schemeClr val="bg1"/>
                  </a:solidFill>
                  <a:ea typeface="Arial Unicode MS" pitchFamily="34" charset="-128"/>
                  <a:cs typeface="Arial" panose="020B0604020202020204" pitchFamily="34" charset="0"/>
                </a:rPr>
                <a:t>Insulina basal</a:t>
              </a:r>
            </a:p>
            <a:p>
              <a:pPr algn="ctr">
                <a:lnSpc>
                  <a:spcPct val="100000"/>
                </a:lnSpc>
                <a:spcBef>
                  <a:spcPct val="0"/>
                </a:spcBef>
                <a:buNone/>
                <a:defRPr/>
              </a:pPr>
              <a:r>
                <a:rPr lang="it-IT" altLang="es-ES" sz="1050">
                  <a:solidFill>
                    <a:schemeClr val="bg1"/>
                  </a:solidFill>
                  <a:ea typeface="Arial Unicode MS" pitchFamily="34" charset="-128"/>
                  <a:cs typeface="Arial" panose="020B0604020202020204" pitchFamily="34" charset="0"/>
                </a:rPr>
                <a:t>Una vez al día</a:t>
              </a:r>
            </a:p>
            <a:p>
              <a:pPr algn="ctr">
                <a:lnSpc>
                  <a:spcPct val="100000"/>
                </a:lnSpc>
                <a:spcBef>
                  <a:spcPct val="0"/>
                </a:spcBef>
                <a:buNone/>
                <a:defRPr/>
              </a:pPr>
              <a:r>
                <a:rPr lang="it-IT" altLang="es-ES" sz="1050">
                  <a:solidFill>
                    <a:schemeClr val="bg1"/>
                  </a:solidFill>
                  <a:ea typeface="Arial Unicode MS" pitchFamily="34" charset="-128"/>
                  <a:cs typeface="Arial" panose="020B0604020202020204" pitchFamily="34" charset="0"/>
                </a:rPr>
                <a:t>(Tratamiento hasta objetivo)</a:t>
              </a:r>
              <a:endParaRPr lang="fr-FR" altLang="es-ES" sz="1050">
                <a:solidFill>
                  <a:schemeClr val="bg1"/>
                </a:solidFill>
                <a:ea typeface="Arial Unicode MS" pitchFamily="34" charset="-128"/>
                <a:cs typeface="Arial" panose="020B0604020202020204" pitchFamily="34" charset="0"/>
              </a:endParaRPr>
            </a:p>
          </p:txBody>
        </p:sp>
        <p:sp>
          <p:nvSpPr>
            <p:cNvPr id="72724" name="Freeform 17"/>
            <p:cNvSpPr>
              <a:spLocks/>
            </p:cNvSpPr>
            <p:nvPr/>
          </p:nvSpPr>
          <p:spPr bwMode="auto">
            <a:xfrm>
              <a:off x="4351073" y="2584851"/>
              <a:ext cx="1428983" cy="1661807"/>
            </a:xfrm>
            <a:custGeom>
              <a:avLst/>
              <a:gdLst>
                <a:gd name="T0" fmla="*/ 0 w 900"/>
                <a:gd name="T1" fmla="*/ 2147483646 h 1047"/>
                <a:gd name="T2" fmla="*/ 0 w 900"/>
                <a:gd name="T3" fmla="*/ 0 h 1047"/>
                <a:gd name="T4" fmla="*/ 2147483646 w 900"/>
                <a:gd name="T5" fmla="*/ 0 h 1047"/>
                <a:gd name="T6" fmla="*/ 2147483646 w 900"/>
                <a:gd name="T7" fmla="*/ 2147483646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a:noFill/>
            </a:ln>
            <a:extLst/>
          </p:spPr>
          <p:txBody>
            <a:bodyPr/>
            <a:lstStyle/>
            <a:p>
              <a:pPr>
                <a:defRPr/>
              </a:pPr>
              <a:endParaRPr lang="es-ES" sz="1350"/>
            </a:p>
          </p:txBody>
        </p:sp>
        <p:sp>
          <p:nvSpPr>
            <p:cNvPr id="72725" name="Freeform 18"/>
            <p:cNvSpPr>
              <a:spLocks/>
            </p:cNvSpPr>
            <p:nvPr/>
          </p:nvSpPr>
          <p:spPr bwMode="auto">
            <a:xfrm>
              <a:off x="5723149" y="2053449"/>
              <a:ext cx="1428983" cy="1661806"/>
            </a:xfrm>
            <a:custGeom>
              <a:avLst/>
              <a:gdLst>
                <a:gd name="T0" fmla="*/ 0 w 900"/>
                <a:gd name="T1" fmla="*/ 2147483646 h 1047"/>
                <a:gd name="T2" fmla="*/ 0 w 900"/>
                <a:gd name="T3" fmla="*/ 0 h 1047"/>
                <a:gd name="T4" fmla="*/ 2147483646 w 900"/>
                <a:gd name="T5" fmla="*/ 0 h 1047"/>
                <a:gd name="T6" fmla="*/ 2147483646 w 900"/>
                <a:gd name="T7" fmla="*/ 2147483646 h 1047"/>
                <a:gd name="T8" fmla="*/ 0 60000 65536"/>
                <a:gd name="T9" fmla="*/ 0 60000 65536"/>
                <a:gd name="T10" fmla="*/ 0 60000 65536"/>
                <a:gd name="T11" fmla="*/ 0 60000 65536"/>
                <a:gd name="T12" fmla="*/ 0 w 900"/>
                <a:gd name="T13" fmla="*/ 0 h 1047"/>
                <a:gd name="T14" fmla="*/ 900 w 900"/>
                <a:gd name="T15" fmla="*/ 1047 h 1047"/>
              </a:gdLst>
              <a:ahLst/>
              <a:cxnLst>
                <a:cxn ang="T8">
                  <a:pos x="T0" y="T1"/>
                </a:cxn>
                <a:cxn ang="T9">
                  <a:pos x="T2" y="T3"/>
                </a:cxn>
                <a:cxn ang="T10">
                  <a:pos x="T4" y="T5"/>
                </a:cxn>
                <a:cxn ang="T11">
                  <a:pos x="T6" y="T7"/>
                </a:cxn>
              </a:cxnLst>
              <a:rect l="T12" t="T13" r="T14" b="T15"/>
              <a:pathLst>
                <a:path w="900" h="1047">
                  <a:moveTo>
                    <a:pt x="0" y="1047"/>
                  </a:moveTo>
                  <a:lnTo>
                    <a:pt x="0" y="0"/>
                  </a:lnTo>
                  <a:lnTo>
                    <a:pt x="900" y="0"/>
                  </a:lnTo>
                  <a:lnTo>
                    <a:pt x="900" y="1047"/>
                  </a:lnTo>
                </a:path>
              </a:pathLst>
            </a:custGeom>
            <a:noFill/>
            <a:ln>
              <a:noFill/>
            </a:ln>
            <a:extLst/>
          </p:spPr>
          <p:txBody>
            <a:bodyPr/>
            <a:lstStyle/>
            <a:p>
              <a:pPr>
                <a:defRPr/>
              </a:pPr>
              <a:endParaRPr lang="es-ES" sz="1350"/>
            </a:p>
          </p:txBody>
        </p:sp>
        <p:sp>
          <p:nvSpPr>
            <p:cNvPr id="72726" name="Rectangle 19"/>
            <p:cNvSpPr>
              <a:spLocks noChangeArrowheads="1"/>
            </p:cNvSpPr>
            <p:nvPr/>
          </p:nvSpPr>
          <p:spPr bwMode="auto">
            <a:xfrm>
              <a:off x="5746861" y="2072227"/>
              <a:ext cx="1179227" cy="801798"/>
            </a:xfrm>
            <a:prstGeom prst="rect">
              <a:avLst/>
            </a:prstGeom>
            <a:gradFill rotWithShape="1">
              <a:gsLst>
                <a:gs pos="0">
                  <a:srgbClr val="FF6600"/>
                </a:gs>
                <a:gs pos="100000">
                  <a:srgbClr val="FF6600">
                    <a:alpha val="0"/>
                  </a:srgbClr>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27" name="Rectangle 20"/>
            <p:cNvSpPr>
              <a:spLocks noChangeArrowheads="1"/>
            </p:cNvSpPr>
            <p:nvPr/>
          </p:nvSpPr>
          <p:spPr bwMode="auto">
            <a:xfrm>
              <a:off x="5677308" y="2059082"/>
              <a:ext cx="1342042" cy="709894"/>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it-IT" altLang="es-ES" sz="1200" b="1" i="1">
                  <a:solidFill>
                    <a:schemeClr val="bg1"/>
                  </a:solidFill>
                  <a:ea typeface="Arial Unicode MS" pitchFamily="34" charset="-128"/>
                  <a:cs typeface="Arial" panose="020B0604020202020204" pitchFamily="34" charset="0"/>
                </a:rPr>
                <a:t>Basal plus</a:t>
              </a:r>
            </a:p>
            <a:p>
              <a:pPr algn="ctr">
                <a:lnSpc>
                  <a:spcPct val="100000"/>
                </a:lnSpc>
                <a:spcBef>
                  <a:spcPct val="0"/>
                </a:spcBef>
                <a:buNone/>
                <a:defRPr/>
              </a:pPr>
              <a:r>
                <a:rPr lang="it-IT" altLang="es-ES" sz="1050">
                  <a:solidFill>
                    <a:schemeClr val="bg1"/>
                  </a:solidFill>
                  <a:ea typeface="Arial Unicode MS" pitchFamily="34" charset="-128"/>
                  <a:cs typeface="Arial" panose="020B0604020202020204" pitchFamily="34" charset="0"/>
                </a:rPr>
                <a:t>Basal +</a:t>
              </a:r>
            </a:p>
            <a:p>
              <a:pPr algn="ctr">
                <a:lnSpc>
                  <a:spcPct val="100000"/>
                </a:lnSpc>
                <a:spcBef>
                  <a:spcPct val="0"/>
                </a:spcBef>
                <a:buNone/>
                <a:defRPr/>
              </a:pPr>
              <a:r>
                <a:rPr lang="it-IT" altLang="es-ES" sz="1050">
                  <a:solidFill>
                    <a:schemeClr val="bg1"/>
                  </a:solidFill>
                  <a:ea typeface="Arial Unicode MS" pitchFamily="34" charset="-128"/>
                  <a:cs typeface="Arial" panose="020B0604020202020204" pitchFamily="34" charset="0"/>
                </a:rPr>
                <a:t>2 prandial</a:t>
              </a:r>
              <a:endParaRPr lang="fr-FR" altLang="es-ES" sz="1050">
                <a:solidFill>
                  <a:schemeClr val="bg1"/>
                </a:solidFill>
                <a:ea typeface="Arial Unicode MS" pitchFamily="34" charset="-128"/>
                <a:cs typeface="Arial" panose="020B0604020202020204" pitchFamily="34" charset="0"/>
              </a:endParaRPr>
            </a:p>
          </p:txBody>
        </p:sp>
        <p:sp>
          <p:nvSpPr>
            <p:cNvPr id="72728" name="Rectangle 22"/>
            <p:cNvSpPr>
              <a:spLocks noChangeArrowheads="1"/>
            </p:cNvSpPr>
            <p:nvPr/>
          </p:nvSpPr>
          <p:spPr bwMode="auto">
            <a:xfrm>
              <a:off x="7101548" y="1816853"/>
              <a:ext cx="1240876" cy="801798"/>
            </a:xfrm>
            <a:prstGeom prst="rect">
              <a:avLst/>
            </a:prstGeom>
            <a:gradFill rotWithShape="1">
              <a:gsLst>
                <a:gs pos="0">
                  <a:srgbClr val="FF0000"/>
                </a:gs>
                <a:gs pos="100000">
                  <a:srgbClr val="FF0000">
                    <a:alpha val="0"/>
                  </a:srgbClr>
                </a:gs>
              </a:gsLst>
              <a:lin ang="540000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1385496" name="Line 24"/>
            <p:cNvSpPr>
              <a:spLocks noChangeShapeType="1"/>
            </p:cNvSpPr>
            <p:nvPr/>
          </p:nvSpPr>
          <p:spPr bwMode="auto">
            <a:xfrm>
              <a:off x="674287" y="5668113"/>
              <a:ext cx="7688686" cy="0"/>
            </a:xfrm>
            <a:prstGeom prst="line">
              <a:avLst/>
            </a:prstGeom>
            <a:ln>
              <a:headEnd/>
              <a:tailEnd type="arrow" w="sm" len="sm"/>
            </a:ln>
          </p:spPr>
          <p:style>
            <a:lnRef idx="1">
              <a:schemeClr val="dk1"/>
            </a:lnRef>
            <a:fillRef idx="0">
              <a:schemeClr val="dk1"/>
            </a:fillRef>
            <a:effectRef idx="0">
              <a:schemeClr val="dk1"/>
            </a:effectRef>
            <a:fontRef idx="minor">
              <a:schemeClr val="tx1"/>
            </a:fontRef>
          </p:style>
          <p:txBody>
            <a:bodyPr/>
            <a:lstStyle/>
            <a:p>
              <a:pPr>
                <a:defRPr/>
              </a:pPr>
              <a:endParaRPr lang="es-ES" sz="1350"/>
            </a:p>
          </p:txBody>
        </p:sp>
        <p:sp>
          <p:nvSpPr>
            <p:cNvPr id="22554" name="Text Box 25"/>
            <p:cNvSpPr txBox="1">
              <a:spLocks noChangeArrowheads="1"/>
            </p:cNvSpPr>
            <p:nvPr/>
          </p:nvSpPr>
          <p:spPr bwMode="auto">
            <a:xfrm>
              <a:off x="406390" y="4168775"/>
              <a:ext cx="1184295" cy="760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cap="rnd">
                  <a:solidFill>
                    <a:srgbClr val="000000"/>
                  </a:solidFill>
                  <a:miter lim="800000"/>
                  <a:headEnd/>
                  <a:tailEnd type="none" w="med" len="lg"/>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fr-FR" altLang="es-ES" sz="1400" dirty="0" err="1">
                  <a:cs typeface="Arial" panose="020B0604020202020204" pitchFamily="34" charset="0"/>
                </a:rPr>
                <a:t>Estilo</a:t>
              </a:r>
              <a:r>
                <a:rPr lang="fr-FR" altLang="es-ES" sz="1400" dirty="0">
                  <a:cs typeface="Arial" panose="020B0604020202020204" pitchFamily="34" charset="0"/>
                </a:rPr>
                <a:t> de vida </a:t>
              </a:r>
              <a:br>
                <a:rPr lang="fr-FR" altLang="es-ES" sz="1400" dirty="0">
                  <a:cs typeface="Arial" panose="020B0604020202020204" pitchFamily="34" charset="0"/>
                </a:rPr>
              </a:br>
              <a:r>
                <a:rPr lang="fr-FR" altLang="es-ES" sz="1400" dirty="0">
                  <a:cs typeface="Arial" panose="020B0604020202020204" pitchFamily="34" charset="0"/>
                </a:rPr>
                <a:t>+</a:t>
              </a:r>
              <a:br>
                <a:rPr lang="fr-FR" altLang="es-ES" sz="1400" dirty="0">
                  <a:cs typeface="Arial" panose="020B0604020202020204" pitchFamily="34" charset="0"/>
                </a:rPr>
              </a:br>
              <a:r>
                <a:rPr lang="fr-FR" altLang="es-ES" sz="1400" dirty="0" err="1">
                  <a:cs typeface="Arial" panose="020B0604020202020204" pitchFamily="34" charset="0"/>
                </a:rPr>
                <a:t>metformina</a:t>
              </a:r>
              <a:r>
                <a:rPr lang="fr-FR" altLang="es-ES" sz="1400" dirty="0">
                  <a:cs typeface="Arial" panose="020B0604020202020204" pitchFamily="34" charset="0"/>
                </a:rPr>
                <a:t> </a:t>
              </a:r>
            </a:p>
          </p:txBody>
        </p:sp>
        <p:sp>
          <p:nvSpPr>
            <p:cNvPr id="22555" name="Text Box 26"/>
            <p:cNvSpPr txBox="1">
              <a:spLocks noChangeArrowheads="1"/>
            </p:cNvSpPr>
            <p:nvPr/>
          </p:nvSpPr>
          <p:spPr bwMode="auto">
            <a:xfrm>
              <a:off x="1639717" y="3894138"/>
              <a:ext cx="589306" cy="2948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cap="rnd">
                  <a:solidFill>
                    <a:srgbClr val="000000"/>
                  </a:solidFill>
                  <a:miter lim="800000"/>
                  <a:headEnd/>
                  <a:tailEnd type="none" w="med" len="lg"/>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85000"/>
                </a:lnSpc>
              </a:pPr>
              <a:r>
                <a:rPr lang="en-US" altLang="es-ES" sz="1200">
                  <a:cs typeface="Arial" panose="020B0604020202020204" pitchFamily="34" charset="0"/>
                </a:rPr>
                <a:t>± ADO</a:t>
              </a:r>
            </a:p>
          </p:txBody>
        </p:sp>
        <p:grpSp>
          <p:nvGrpSpPr>
            <p:cNvPr id="22556" name="Group 27"/>
            <p:cNvGrpSpPr>
              <a:grpSpLocks/>
            </p:cNvGrpSpPr>
            <p:nvPr/>
          </p:nvGrpSpPr>
          <p:grpSpPr bwMode="auto">
            <a:xfrm>
              <a:off x="4267200" y="5011738"/>
              <a:ext cx="4094163" cy="539750"/>
              <a:chOff x="2592" y="3415"/>
              <a:chExt cx="2579" cy="340"/>
            </a:xfrm>
          </p:grpSpPr>
          <p:sp>
            <p:nvSpPr>
              <p:cNvPr id="72752" name="Rectangle 28"/>
              <p:cNvSpPr>
                <a:spLocks noChangeArrowheads="1"/>
              </p:cNvSpPr>
              <p:nvPr/>
            </p:nvSpPr>
            <p:spPr bwMode="auto">
              <a:xfrm>
                <a:off x="2592" y="3411"/>
                <a:ext cx="1299" cy="344"/>
              </a:xfrm>
              <a:prstGeom prst="rect">
                <a:avLst/>
              </a:prstGeom>
              <a:gradFill rotWithShape="1">
                <a:gsLst>
                  <a:gs pos="0">
                    <a:srgbClr val="2C4482"/>
                  </a:gs>
                  <a:gs pos="100000">
                    <a:srgbClr val="FFCC00"/>
                  </a:gs>
                </a:gsLst>
                <a:lin ang="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sp>
            <p:nvSpPr>
              <p:cNvPr id="72753" name="Rectangle 29"/>
              <p:cNvSpPr>
                <a:spLocks noChangeArrowheads="1"/>
              </p:cNvSpPr>
              <p:nvPr/>
            </p:nvSpPr>
            <p:spPr bwMode="auto">
              <a:xfrm>
                <a:off x="3896" y="3411"/>
                <a:ext cx="1275" cy="344"/>
              </a:xfrm>
              <a:prstGeom prst="rect">
                <a:avLst/>
              </a:prstGeom>
              <a:gradFill rotWithShape="1">
                <a:gsLst>
                  <a:gs pos="0">
                    <a:srgbClr val="92D050"/>
                  </a:gs>
                  <a:gs pos="100000">
                    <a:srgbClr val="FF6600"/>
                  </a:gs>
                </a:gsLst>
                <a:lin ang="0" scaled="1"/>
              </a:gradFill>
              <a:ln>
                <a:noFill/>
              </a:ln>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grpSp>
        <p:sp>
          <p:nvSpPr>
            <p:cNvPr id="1385502" name="Rectangle 30"/>
            <p:cNvSpPr>
              <a:spLocks noChangeArrowheads="1"/>
            </p:cNvSpPr>
            <p:nvPr/>
          </p:nvSpPr>
          <p:spPr bwMode="auto">
            <a:xfrm>
              <a:off x="4166127" y="5025923"/>
              <a:ext cx="4573061" cy="491465"/>
            </a:xfrm>
            <a:prstGeom prst="rect">
              <a:avLst/>
            </a:prstGeom>
            <a:solidFill>
              <a:schemeClr val="accent3">
                <a:lumMod val="50000"/>
              </a:schemeClr>
            </a:solidFill>
            <a:ln w="28575" cap="rnd">
              <a:noFill/>
              <a:miter lim="800000"/>
              <a:headEnd/>
              <a:tailEnd type="none" w="med" len="lg"/>
            </a:ln>
          </p:spPr>
          <p:txBody>
            <a:bodyPr>
              <a:spAutoFit/>
            </a:bodyPr>
            <a:lstStyle/>
            <a:p>
              <a:pPr algn="ctr">
                <a:defRPr/>
              </a:pPr>
              <a:r>
                <a:rPr lang="it-IT" sz="1050" b="1" i="1" dirty="0">
                  <a:solidFill>
                    <a:schemeClr val="bg1"/>
                  </a:solidFill>
                  <a:ea typeface="Arial Unicode MS" pitchFamily="34" charset="-128"/>
                  <a:cs typeface="Arial" pitchFamily="34" charset="0"/>
                </a:rPr>
                <a:t>HbA</a:t>
              </a:r>
              <a:r>
                <a:rPr lang="it-IT" sz="1050" b="1" i="1" baseline="-25000" dirty="0">
                  <a:solidFill>
                    <a:schemeClr val="bg1"/>
                  </a:solidFill>
                  <a:ea typeface="Arial Unicode MS" pitchFamily="34" charset="-128"/>
                  <a:cs typeface="Arial" pitchFamily="34" charset="0"/>
                </a:rPr>
                <a:t>1c</a:t>
              </a:r>
              <a:r>
                <a:rPr lang="it-IT" sz="1050" b="1" i="1" dirty="0">
                  <a:solidFill>
                    <a:schemeClr val="bg1"/>
                  </a:solidFill>
                  <a:ea typeface="Arial Unicode MS" pitchFamily="34" charset="-128"/>
                  <a:cs typeface="Arial" pitchFamily="34" charset="0"/>
                </a:rPr>
                <a:t> ≥7.0%, FBG en objetivo</a:t>
              </a:r>
            </a:p>
            <a:p>
              <a:pPr algn="ctr">
                <a:defRPr/>
              </a:pPr>
              <a:r>
                <a:rPr lang="it-IT" sz="1050" b="1" i="1" dirty="0">
                  <a:solidFill>
                    <a:schemeClr val="bg1"/>
                  </a:solidFill>
                  <a:ea typeface="Arial Unicode MS" pitchFamily="34" charset="-128"/>
                  <a:cs typeface="Arial" pitchFamily="34" charset="0"/>
                </a:rPr>
                <a:t>Posprandial ≥180 mg/dL</a:t>
              </a:r>
              <a:endParaRPr lang="fr-FR" sz="1050" b="1" i="1" dirty="0">
                <a:solidFill>
                  <a:schemeClr val="bg1"/>
                </a:solidFill>
                <a:ea typeface="Arial Unicode MS" pitchFamily="34" charset="-128"/>
                <a:cs typeface="Arial" pitchFamily="34" charset="0"/>
              </a:endParaRPr>
            </a:p>
          </p:txBody>
        </p:sp>
        <p:sp>
          <p:nvSpPr>
            <p:cNvPr id="22558" name="Rectangle 31"/>
            <p:cNvSpPr>
              <a:spLocks noChangeArrowheads="1"/>
            </p:cNvSpPr>
            <p:nvPr/>
          </p:nvSpPr>
          <p:spPr bwMode="auto">
            <a:xfrm>
              <a:off x="1726041" y="5240338"/>
              <a:ext cx="1537431" cy="364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cap="rnd">
                  <a:solidFill>
                    <a:srgbClr val="000000"/>
                  </a:solidFill>
                  <a:miter lim="800000"/>
                  <a:headEnd/>
                  <a:tailEnd type="none" w="med" len="lg"/>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es-ES" sz="1400" dirty="0">
                  <a:cs typeface="Arial" panose="020B0604020202020204" pitchFamily="34" charset="0"/>
                </a:rPr>
                <a:t>HbA</a:t>
              </a:r>
              <a:r>
                <a:rPr lang="fr-FR" altLang="es-ES" sz="1400" baseline="-25000" dirty="0">
                  <a:cs typeface="Arial" panose="020B0604020202020204" pitchFamily="34" charset="0"/>
                </a:rPr>
                <a:t>1c</a:t>
              </a:r>
              <a:r>
                <a:rPr lang="fr-FR" altLang="es-ES" sz="1400" dirty="0">
                  <a:cs typeface="Arial" panose="020B0604020202020204" pitchFamily="34" charset="0"/>
                </a:rPr>
                <a:t> ≥7.0-7,5%% </a:t>
              </a:r>
            </a:p>
          </p:txBody>
        </p:sp>
        <p:sp>
          <p:nvSpPr>
            <p:cNvPr id="72735" name="Line 32"/>
            <p:cNvSpPr>
              <a:spLocks noChangeShapeType="1"/>
            </p:cNvSpPr>
            <p:nvPr/>
          </p:nvSpPr>
          <p:spPr bwMode="auto">
            <a:xfrm flipV="1">
              <a:off x="2607524" y="3059922"/>
              <a:ext cx="0" cy="1847704"/>
            </a:xfrm>
            <a:prstGeom prst="line">
              <a:avLst/>
            </a:prstGeom>
            <a:noFill/>
            <a:ln w="19050" cap="rnd">
              <a:solidFill>
                <a:srgbClr val="FFCC00"/>
              </a:solidFill>
              <a:prstDash val="sysDot"/>
              <a:round/>
              <a:headEnd/>
              <a:tailEnd type="none" w="med" len="lg"/>
            </a:ln>
            <a:extLst/>
          </p:spPr>
          <p:txBody>
            <a:bodyPr/>
            <a:lstStyle/>
            <a:p>
              <a:pPr>
                <a:defRPr/>
              </a:pPr>
              <a:endParaRPr lang="es-ES" sz="1350"/>
            </a:p>
          </p:txBody>
        </p:sp>
        <p:grpSp>
          <p:nvGrpSpPr>
            <p:cNvPr id="22560" name="Group 33"/>
            <p:cNvGrpSpPr>
              <a:grpSpLocks/>
            </p:cNvGrpSpPr>
            <p:nvPr/>
          </p:nvGrpSpPr>
          <p:grpSpPr bwMode="auto">
            <a:xfrm>
              <a:off x="2462213" y="3060700"/>
              <a:ext cx="292100" cy="1884363"/>
              <a:chOff x="1455" y="2186"/>
              <a:chExt cx="184" cy="1187"/>
            </a:xfrm>
          </p:grpSpPr>
          <p:sp>
            <p:nvSpPr>
              <p:cNvPr id="72750" name="Line 34"/>
              <p:cNvSpPr>
                <a:spLocks noChangeShapeType="1"/>
              </p:cNvSpPr>
              <p:nvPr/>
            </p:nvSpPr>
            <p:spPr bwMode="auto">
              <a:xfrm flipV="1">
                <a:off x="1554" y="2186"/>
                <a:ext cx="0" cy="1088"/>
              </a:xfrm>
              <a:prstGeom prst="line">
                <a:avLst/>
              </a:prstGeom>
              <a:noFill/>
              <a:ln w="19050" cap="rnd">
                <a:solidFill>
                  <a:srgbClr val="FFCC00"/>
                </a:solidFill>
                <a:prstDash val="sysDot"/>
                <a:round/>
                <a:headEnd/>
                <a:tailEnd type="none" w="med" len="lg"/>
              </a:ln>
              <a:extLst/>
            </p:spPr>
            <p:txBody>
              <a:bodyPr/>
              <a:lstStyle/>
              <a:p>
                <a:pPr>
                  <a:defRPr/>
                </a:pPr>
                <a:endParaRPr lang="es-ES" sz="1350"/>
              </a:p>
            </p:txBody>
          </p:sp>
          <p:sp>
            <p:nvSpPr>
              <p:cNvPr id="72751" name="AutoShape 35"/>
              <p:cNvSpPr>
                <a:spLocks noChangeArrowheads="1"/>
              </p:cNvSpPr>
              <p:nvPr/>
            </p:nvSpPr>
            <p:spPr bwMode="invGray">
              <a:xfrm>
                <a:off x="1455" y="3215"/>
                <a:ext cx="184" cy="158"/>
              </a:xfrm>
              <a:prstGeom prst="triangle">
                <a:avLst>
                  <a:gd name="adj" fmla="val 50000"/>
                </a:avLst>
              </a:prstGeom>
              <a:gradFill rotWithShape="1">
                <a:gsLst>
                  <a:gs pos="0">
                    <a:srgbClr val="EAEAEA"/>
                  </a:gs>
                  <a:gs pos="100000">
                    <a:srgbClr val="969696"/>
                  </a:gs>
                </a:gsLst>
                <a:lin ang="5400000" scaled="1"/>
              </a:gradFill>
              <a:ln w="9525">
                <a:solidFill>
                  <a:srgbClr val="FFCC00"/>
                </a:solidFill>
                <a:miter lim="800000"/>
                <a:headEnd/>
                <a:tailEnd type="none" w="med" len="lg"/>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grpSp>
        <p:grpSp>
          <p:nvGrpSpPr>
            <p:cNvPr id="22561" name="Group 36"/>
            <p:cNvGrpSpPr>
              <a:grpSpLocks/>
            </p:cNvGrpSpPr>
            <p:nvPr/>
          </p:nvGrpSpPr>
          <p:grpSpPr bwMode="auto">
            <a:xfrm>
              <a:off x="4105275" y="2573338"/>
              <a:ext cx="292100" cy="2371725"/>
              <a:chOff x="2490" y="1879"/>
              <a:chExt cx="184" cy="1494"/>
            </a:xfrm>
          </p:grpSpPr>
          <p:sp>
            <p:nvSpPr>
              <p:cNvPr id="72748" name="Line 37"/>
              <p:cNvSpPr>
                <a:spLocks noChangeShapeType="1"/>
              </p:cNvSpPr>
              <p:nvPr/>
            </p:nvSpPr>
            <p:spPr bwMode="auto">
              <a:xfrm flipV="1">
                <a:off x="2582" y="1879"/>
                <a:ext cx="0" cy="1380"/>
              </a:xfrm>
              <a:prstGeom prst="line">
                <a:avLst/>
              </a:prstGeom>
              <a:noFill/>
              <a:ln w="19050" cap="rnd">
                <a:solidFill>
                  <a:srgbClr val="FFCC00"/>
                </a:solidFill>
                <a:prstDash val="sysDot"/>
                <a:round/>
                <a:headEnd/>
                <a:tailEnd type="none" w="med" len="lg"/>
              </a:ln>
              <a:extLst/>
            </p:spPr>
            <p:txBody>
              <a:bodyPr/>
              <a:lstStyle/>
              <a:p>
                <a:pPr>
                  <a:defRPr/>
                </a:pPr>
                <a:endParaRPr lang="es-ES" sz="1350"/>
              </a:p>
            </p:txBody>
          </p:sp>
          <p:sp>
            <p:nvSpPr>
              <p:cNvPr id="72749" name="AutoShape 38"/>
              <p:cNvSpPr>
                <a:spLocks noChangeArrowheads="1"/>
              </p:cNvSpPr>
              <p:nvPr/>
            </p:nvSpPr>
            <p:spPr bwMode="invGray">
              <a:xfrm>
                <a:off x="2490" y="3215"/>
                <a:ext cx="177" cy="158"/>
              </a:xfrm>
              <a:prstGeom prst="triangle">
                <a:avLst>
                  <a:gd name="adj" fmla="val 50000"/>
                </a:avLst>
              </a:prstGeom>
              <a:gradFill rotWithShape="1">
                <a:gsLst>
                  <a:gs pos="0">
                    <a:srgbClr val="EAEAEA"/>
                  </a:gs>
                  <a:gs pos="100000">
                    <a:srgbClr val="969696"/>
                  </a:gs>
                </a:gsLst>
                <a:lin ang="5400000" scaled="1"/>
              </a:gradFill>
              <a:ln w="9525">
                <a:solidFill>
                  <a:srgbClr val="FFCC00"/>
                </a:solidFill>
                <a:miter lim="800000"/>
                <a:headEnd/>
                <a:tailEnd type="none" w="med" len="lg"/>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grpSp>
        <p:grpSp>
          <p:nvGrpSpPr>
            <p:cNvPr id="22562" name="Group 39"/>
            <p:cNvGrpSpPr>
              <a:grpSpLocks/>
            </p:cNvGrpSpPr>
            <p:nvPr/>
          </p:nvGrpSpPr>
          <p:grpSpPr bwMode="auto">
            <a:xfrm>
              <a:off x="5514975" y="2079625"/>
              <a:ext cx="292100" cy="2865438"/>
              <a:chOff x="3378" y="1568"/>
              <a:chExt cx="184" cy="1805"/>
            </a:xfrm>
          </p:grpSpPr>
          <p:sp>
            <p:nvSpPr>
              <p:cNvPr id="72746" name="Line 40"/>
              <p:cNvSpPr>
                <a:spLocks noChangeShapeType="1"/>
              </p:cNvSpPr>
              <p:nvPr/>
            </p:nvSpPr>
            <p:spPr bwMode="auto">
              <a:xfrm flipV="1">
                <a:off x="3470" y="1568"/>
                <a:ext cx="0" cy="1691"/>
              </a:xfrm>
              <a:prstGeom prst="line">
                <a:avLst/>
              </a:prstGeom>
              <a:noFill/>
              <a:ln w="19050" cap="rnd">
                <a:solidFill>
                  <a:srgbClr val="FFCC00"/>
                </a:solidFill>
                <a:prstDash val="sysDot"/>
                <a:round/>
                <a:headEnd/>
                <a:tailEnd type="none" w="med" len="lg"/>
              </a:ln>
              <a:extLst/>
            </p:spPr>
            <p:txBody>
              <a:bodyPr/>
              <a:lstStyle/>
              <a:p>
                <a:pPr>
                  <a:defRPr/>
                </a:pPr>
                <a:endParaRPr lang="es-ES" sz="1350"/>
              </a:p>
            </p:txBody>
          </p:sp>
          <p:sp>
            <p:nvSpPr>
              <p:cNvPr id="72747" name="AutoShape 41"/>
              <p:cNvSpPr>
                <a:spLocks noChangeArrowheads="1"/>
              </p:cNvSpPr>
              <p:nvPr/>
            </p:nvSpPr>
            <p:spPr bwMode="invGray">
              <a:xfrm>
                <a:off x="3378" y="3215"/>
                <a:ext cx="184" cy="158"/>
              </a:xfrm>
              <a:prstGeom prst="triangle">
                <a:avLst>
                  <a:gd name="adj" fmla="val 50000"/>
                </a:avLst>
              </a:prstGeom>
              <a:gradFill rotWithShape="1">
                <a:gsLst>
                  <a:gs pos="0">
                    <a:srgbClr val="EAEAEA"/>
                  </a:gs>
                  <a:gs pos="100000">
                    <a:srgbClr val="969696"/>
                  </a:gs>
                </a:gsLst>
                <a:lin ang="5400000" scaled="1"/>
              </a:gradFill>
              <a:ln w="9525">
                <a:solidFill>
                  <a:srgbClr val="FFCC00"/>
                </a:solidFill>
                <a:miter lim="800000"/>
                <a:headEnd/>
                <a:tailEnd type="none" w="med" len="lg"/>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grpSp>
        <p:grpSp>
          <p:nvGrpSpPr>
            <p:cNvPr id="22563" name="Group 42"/>
            <p:cNvGrpSpPr>
              <a:grpSpLocks/>
            </p:cNvGrpSpPr>
            <p:nvPr/>
          </p:nvGrpSpPr>
          <p:grpSpPr bwMode="auto">
            <a:xfrm>
              <a:off x="6867525" y="1781175"/>
              <a:ext cx="292100" cy="3163888"/>
              <a:chOff x="4230" y="1380"/>
              <a:chExt cx="184" cy="1993"/>
            </a:xfrm>
          </p:grpSpPr>
          <p:sp>
            <p:nvSpPr>
              <p:cNvPr id="72744" name="Line 43"/>
              <p:cNvSpPr>
                <a:spLocks noChangeShapeType="1"/>
              </p:cNvSpPr>
              <p:nvPr/>
            </p:nvSpPr>
            <p:spPr bwMode="auto">
              <a:xfrm flipV="1">
                <a:off x="4329" y="1380"/>
                <a:ext cx="0" cy="1880"/>
              </a:xfrm>
              <a:prstGeom prst="line">
                <a:avLst/>
              </a:prstGeom>
              <a:noFill/>
              <a:ln w="19050" cap="rnd">
                <a:solidFill>
                  <a:srgbClr val="FFCC00"/>
                </a:solidFill>
                <a:prstDash val="sysDot"/>
                <a:round/>
                <a:headEnd/>
                <a:tailEnd type="none" w="med" len="lg"/>
              </a:ln>
              <a:extLst/>
            </p:spPr>
            <p:txBody>
              <a:bodyPr/>
              <a:lstStyle/>
              <a:p>
                <a:pPr>
                  <a:defRPr/>
                </a:pPr>
                <a:endParaRPr lang="es-ES" sz="1350"/>
              </a:p>
            </p:txBody>
          </p:sp>
          <p:sp>
            <p:nvSpPr>
              <p:cNvPr id="72745" name="AutoShape 44"/>
              <p:cNvSpPr>
                <a:spLocks noChangeArrowheads="1"/>
              </p:cNvSpPr>
              <p:nvPr/>
            </p:nvSpPr>
            <p:spPr bwMode="invGray">
              <a:xfrm>
                <a:off x="4230" y="3215"/>
                <a:ext cx="184" cy="158"/>
              </a:xfrm>
              <a:prstGeom prst="triangle">
                <a:avLst>
                  <a:gd name="adj" fmla="val 50000"/>
                </a:avLst>
              </a:prstGeom>
              <a:gradFill rotWithShape="1">
                <a:gsLst>
                  <a:gs pos="0">
                    <a:srgbClr val="EAEAEA"/>
                  </a:gs>
                  <a:gs pos="100000">
                    <a:srgbClr val="969696"/>
                  </a:gs>
                </a:gsLst>
                <a:lin ang="5400000" scaled="1"/>
              </a:gradFill>
              <a:ln w="9525">
                <a:solidFill>
                  <a:srgbClr val="FFCC00"/>
                </a:solidFill>
                <a:miter lim="800000"/>
                <a:headEnd/>
                <a:tailEnd type="none" w="med" len="lg"/>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endParaRPr lang="es-ES_tradnl" altLang="es-ES" sz="1350">
                  <a:cs typeface="Arial" panose="020B0604020202020204" pitchFamily="34" charset="0"/>
                </a:endParaRPr>
              </a:p>
            </p:txBody>
          </p:sp>
        </p:grpSp>
        <p:sp>
          <p:nvSpPr>
            <p:cNvPr id="22564" name="Text Box 45"/>
            <p:cNvSpPr txBox="1">
              <a:spLocks noChangeArrowheads="1"/>
            </p:cNvSpPr>
            <p:nvPr/>
          </p:nvSpPr>
          <p:spPr bwMode="auto">
            <a:xfrm>
              <a:off x="4319026" y="5726113"/>
              <a:ext cx="732961" cy="364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8575" cap="rnd">
                  <a:solidFill>
                    <a:srgbClr val="000000"/>
                  </a:solidFill>
                  <a:miter lim="800000"/>
                  <a:headEnd/>
                  <a:tailEnd type="none" w="med" len="lg"/>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fr-FR" altLang="es-ES" sz="1400" dirty="0" err="1">
                  <a:cs typeface="Arial" panose="020B0604020202020204" pitchFamily="34" charset="0"/>
                </a:rPr>
                <a:t>Tiempo</a:t>
              </a:r>
              <a:endParaRPr lang="fr-FR" altLang="es-ES" sz="1400" dirty="0">
                <a:cs typeface="Arial" panose="020B0604020202020204" pitchFamily="34" charset="0"/>
              </a:endParaRPr>
            </a:p>
          </p:txBody>
        </p:sp>
        <p:pic>
          <p:nvPicPr>
            <p:cNvPr id="22565" name="Picture 4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4688" y="2726531"/>
              <a:ext cx="7797800" cy="2395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742" name="Text Box 48"/>
            <p:cNvSpPr txBox="1">
              <a:spLocks noChangeArrowheads="1"/>
            </p:cNvSpPr>
            <p:nvPr/>
          </p:nvSpPr>
          <p:spPr bwMode="auto">
            <a:xfrm>
              <a:off x="6372831" y="5084134"/>
              <a:ext cx="360407" cy="354947"/>
            </a:xfrm>
            <a:prstGeom prst="rect">
              <a:avLst/>
            </a:prstGeom>
            <a:noFill/>
            <a:ln>
              <a:noFill/>
            </a:ln>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None/>
                <a:defRPr/>
              </a:pPr>
              <a:endParaRPr lang="es-MX" altLang="es-ES" sz="1350">
                <a:cs typeface="Arial" panose="020B0604020202020204" pitchFamily="34" charset="0"/>
              </a:endParaRPr>
            </a:p>
          </p:txBody>
        </p:sp>
        <p:sp>
          <p:nvSpPr>
            <p:cNvPr id="1385520" name="Text Box 49"/>
            <p:cNvSpPr txBox="1">
              <a:spLocks noChangeArrowheads="1"/>
            </p:cNvSpPr>
            <p:nvPr/>
          </p:nvSpPr>
          <p:spPr bwMode="auto">
            <a:xfrm>
              <a:off x="6372831" y="5014657"/>
              <a:ext cx="1996466" cy="300340"/>
            </a:xfrm>
            <a:prstGeom prst="rect">
              <a:avLst/>
            </a:prstGeom>
            <a:solidFill>
              <a:schemeClr val="accent3">
                <a:lumMod val="50000"/>
              </a:schemeClr>
            </a:solidFill>
            <a:ln w="28575">
              <a:noFill/>
              <a:miter lim="800000"/>
              <a:headEnd/>
              <a:tailEnd/>
            </a:ln>
          </p:spPr>
          <p:txBody>
            <a:bodyPr>
              <a:spAutoFit/>
            </a:bodyPr>
            <a:lstStyle/>
            <a:p>
              <a:pPr>
                <a:defRPr/>
              </a:pPr>
              <a:r>
                <a:rPr lang="es-MX" sz="1050" dirty="0">
                  <a:solidFill>
                    <a:schemeClr val="bg1"/>
                  </a:solidFill>
                  <a:cs typeface="Arial" pitchFamily="34" charset="0"/>
                </a:rPr>
                <a:t>Basal en rango</a:t>
              </a:r>
              <a:endParaRPr lang="es-ES" sz="1050" dirty="0">
                <a:solidFill>
                  <a:schemeClr val="bg1"/>
                </a:solidFill>
                <a:cs typeface="Arial" pitchFamily="34" charset="0"/>
              </a:endParaRPr>
            </a:p>
          </p:txBody>
        </p:sp>
      </p:grpSp>
    </p:spTree>
    <p:extLst>
      <p:ext uri="{BB962C8B-B14F-4D97-AF65-F5344CB8AC3E}">
        <p14:creationId xmlns="" xmlns:p14="http://schemas.microsoft.com/office/powerpoint/2010/main" val="397967058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insa&amp;b"/>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087689" y="2067397"/>
            <a:ext cx="5983287" cy="310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3206751" y="1895947"/>
            <a:ext cx="1184275" cy="1008063"/>
            <a:chOff x="366" y="1353"/>
            <a:chExt cx="995" cy="847"/>
          </a:xfrm>
        </p:grpSpPr>
        <p:sp>
          <p:nvSpPr>
            <p:cNvPr id="29710" name="Text Box 5"/>
            <p:cNvSpPr txBox="1">
              <a:spLocks noChangeArrowheads="1"/>
            </p:cNvSpPr>
            <p:nvPr/>
          </p:nvSpPr>
          <p:spPr bwMode="auto">
            <a:xfrm>
              <a:off x="366" y="1353"/>
              <a:ext cx="995" cy="291"/>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s-ES" altLang="es-ES" sz="1650" b="1">
                  <a:solidFill>
                    <a:srgbClr val="0F2F7E"/>
                  </a:solidFill>
                  <a:latin typeface="Verdana" panose="020B0604030504040204" pitchFamily="34" charset="0"/>
                  <a:cs typeface="Arial" panose="020B0604020202020204" pitchFamily="34" charset="0"/>
                </a:rPr>
                <a:t>Cadenas</a:t>
              </a:r>
            </a:p>
          </p:txBody>
        </p:sp>
        <p:sp>
          <p:nvSpPr>
            <p:cNvPr id="29711" name="Line 6"/>
            <p:cNvSpPr>
              <a:spLocks noChangeShapeType="1"/>
            </p:cNvSpPr>
            <p:nvPr/>
          </p:nvSpPr>
          <p:spPr bwMode="auto">
            <a:xfrm flipH="1">
              <a:off x="729" y="1610"/>
              <a:ext cx="0" cy="590"/>
            </a:xfrm>
            <a:prstGeom prst="line">
              <a:avLst/>
            </a:prstGeom>
            <a:noFill/>
            <a:ln w="76200">
              <a:solidFill>
                <a:srgbClr val="000066"/>
              </a:solidFill>
              <a:round/>
              <a:headEnd/>
              <a:tailEnd type="triangle" w="med" len="med"/>
            </a:ln>
            <a:extLst/>
          </p:spPr>
          <p:txBody>
            <a:bodyPr/>
            <a:lstStyle/>
            <a:p>
              <a:pPr>
                <a:defRPr/>
              </a:pPr>
              <a:endParaRPr lang="es-ES" sz="1350"/>
            </a:p>
          </p:txBody>
        </p:sp>
        <p:sp>
          <p:nvSpPr>
            <p:cNvPr id="29712" name="Line 7"/>
            <p:cNvSpPr>
              <a:spLocks noChangeShapeType="1"/>
            </p:cNvSpPr>
            <p:nvPr/>
          </p:nvSpPr>
          <p:spPr bwMode="auto">
            <a:xfrm>
              <a:off x="819" y="1610"/>
              <a:ext cx="408" cy="227"/>
            </a:xfrm>
            <a:prstGeom prst="line">
              <a:avLst/>
            </a:prstGeom>
            <a:noFill/>
            <a:ln w="76200">
              <a:solidFill>
                <a:srgbClr val="000066"/>
              </a:solidFill>
              <a:round/>
              <a:headEnd/>
              <a:tailEnd type="triangle" w="med" len="med"/>
            </a:ln>
            <a:extLst/>
          </p:spPr>
          <p:txBody>
            <a:bodyPr/>
            <a:lstStyle/>
            <a:p>
              <a:pPr>
                <a:defRPr/>
              </a:pPr>
              <a:endParaRPr lang="es-ES" sz="1350"/>
            </a:p>
          </p:txBody>
        </p:sp>
      </p:grpSp>
      <p:grpSp>
        <p:nvGrpSpPr>
          <p:cNvPr id="3" name="Group 8"/>
          <p:cNvGrpSpPr>
            <a:grpSpLocks/>
          </p:cNvGrpSpPr>
          <p:nvPr/>
        </p:nvGrpSpPr>
        <p:grpSpPr bwMode="auto">
          <a:xfrm>
            <a:off x="5503864" y="1484784"/>
            <a:ext cx="1698625" cy="1549400"/>
            <a:chOff x="2135" y="1035"/>
            <a:chExt cx="1426" cy="1301"/>
          </a:xfrm>
        </p:grpSpPr>
        <p:sp>
          <p:nvSpPr>
            <p:cNvPr id="29708" name="Text Box 9"/>
            <p:cNvSpPr txBox="1">
              <a:spLocks noChangeArrowheads="1"/>
            </p:cNvSpPr>
            <p:nvPr/>
          </p:nvSpPr>
          <p:spPr bwMode="auto">
            <a:xfrm>
              <a:off x="2135" y="1035"/>
              <a:ext cx="1426" cy="291"/>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s-ES" altLang="es-ES" sz="1650" b="1">
                  <a:solidFill>
                    <a:srgbClr val="00A6EB"/>
                  </a:solidFill>
                  <a:latin typeface="Verdana" panose="020B0604030504040204" pitchFamily="34" charset="0"/>
                  <a:cs typeface="Arial" panose="020B0604020202020204" pitchFamily="34" charset="0"/>
                </a:rPr>
                <a:t>Aminoácidos</a:t>
              </a:r>
            </a:p>
          </p:txBody>
        </p:sp>
        <p:sp>
          <p:nvSpPr>
            <p:cNvPr id="29709" name="Line 10"/>
            <p:cNvSpPr>
              <a:spLocks noChangeShapeType="1"/>
            </p:cNvSpPr>
            <p:nvPr/>
          </p:nvSpPr>
          <p:spPr bwMode="auto">
            <a:xfrm>
              <a:off x="3133" y="1294"/>
              <a:ext cx="317" cy="1042"/>
            </a:xfrm>
            <a:prstGeom prst="line">
              <a:avLst/>
            </a:prstGeom>
            <a:noFill/>
            <a:ln w="76200">
              <a:solidFill>
                <a:srgbClr val="00A6EB"/>
              </a:solidFill>
              <a:round/>
              <a:headEnd/>
              <a:tailEnd type="triangle" w="med" len="med"/>
            </a:ln>
            <a:extLst/>
          </p:spPr>
          <p:txBody>
            <a:bodyPr/>
            <a:lstStyle/>
            <a:p>
              <a:pPr>
                <a:defRPr/>
              </a:pPr>
              <a:endParaRPr lang="es-ES" sz="1350"/>
            </a:p>
          </p:txBody>
        </p:sp>
      </p:grpSp>
      <p:grpSp>
        <p:nvGrpSpPr>
          <p:cNvPr id="4" name="Group 11"/>
          <p:cNvGrpSpPr>
            <a:grpSpLocks/>
          </p:cNvGrpSpPr>
          <p:nvPr/>
        </p:nvGrpSpPr>
        <p:grpSpPr bwMode="auto">
          <a:xfrm>
            <a:off x="7248525" y="3356447"/>
            <a:ext cx="2268538" cy="600075"/>
            <a:chOff x="3768" y="2579"/>
            <a:chExt cx="1906" cy="504"/>
          </a:xfrm>
        </p:grpSpPr>
        <p:sp>
          <p:nvSpPr>
            <p:cNvPr id="29706" name="Text Box 12"/>
            <p:cNvSpPr txBox="1">
              <a:spLocks noChangeArrowheads="1"/>
            </p:cNvSpPr>
            <p:nvPr/>
          </p:nvSpPr>
          <p:spPr bwMode="auto">
            <a:xfrm>
              <a:off x="4630" y="2579"/>
              <a:ext cx="1044" cy="504"/>
            </a:xfrm>
            <a:prstGeom prst="rect">
              <a:avLst/>
            </a:prstGeom>
            <a:no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defRPr/>
              </a:pPr>
              <a:r>
                <a:rPr lang="es-ES" altLang="es-ES" sz="1650" b="1">
                  <a:solidFill>
                    <a:srgbClr val="FF9900"/>
                  </a:solidFill>
                  <a:latin typeface="Verdana" panose="020B0604030504040204" pitchFamily="34" charset="0"/>
                  <a:cs typeface="Arial" panose="020B0604020202020204" pitchFamily="34" charset="0"/>
                </a:rPr>
                <a:t>Puentes</a:t>
              </a:r>
            </a:p>
            <a:p>
              <a:pPr algn="ctr">
                <a:lnSpc>
                  <a:spcPct val="100000"/>
                </a:lnSpc>
                <a:spcBef>
                  <a:spcPct val="0"/>
                </a:spcBef>
                <a:buNone/>
                <a:defRPr/>
              </a:pPr>
              <a:r>
                <a:rPr lang="es-ES" altLang="es-ES" sz="1650" b="1">
                  <a:solidFill>
                    <a:srgbClr val="FF9900"/>
                  </a:solidFill>
                  <a:latin typeface="Verdana" panose="020B0604030504040204" pitchFamily="34" charset="0"/>
                  <a:cs typeface="Arial" panose="020B0604020202020204" pitchFamily="34" charset="0"/>
                </a:rPr>
                <a:t>disulfuro</a:t>
              </a:r>
            </a:p>
          </p:txBody>
        </p:sp>
        <p:sp>
          <p:nvSpPr>
            <p:cNvPr id="29707" name="Line 13"/>
            <p:cNvSpPr>
              <a:spLocks noChangeShapeType="1"/>
            </p:cNvSpPr>
            <p:nvPr/>
          </p:nvSpPr>
          <p:spPr bwMode="auto">
            <a:xfrm flipH="1">
              <a:off x="3768" y="2835"/>
              <a:ext cx="952" cy="91"/>
            </a:xfrm>
            <a:prstGeom prst="line">
              <a:avLst/>
            </a:prstGeom>
            <a:noFill/>
            <a:ln w="76200">
              <a:solidFill>
                <a:srgbClr val="FF9900"/>
              </a:solidFill>
              <a:round/>
              <a:headEnd/>
              <a:tailEnd type="triangle" w="med" len="med"/>
            </a:ln>
            <a:extLst/>
          </p:spPr>
          <p:txBody>
            <a:bodyPr/>
            <a:lstStyle/>
            <a:p>
              <a:pPr>
                <a:defRPr/>
              </a:pPr>
              <a:endParaRPr lang="es-ES" sz="1350"/>
            </a:p>
          </p:txBody>
        </p:sp>
      </p:grpSp>
      <p:sp>
        <p:nvSpPr>
          <p:cNvPr id="23559" name="Text Box 14"/>
          <p:cNvSpPr txBox="1">
            <a:spLocks noChangeArrowheads="1"/>
          </p:cNvSpPr>
          <p:nvPr/>
        </p:nvSpPr>
        <p:spPr bwMode="auto">
          <a:xfrm>
            <a:off x="3059113" y="2977034"/>
            <a:ext cx="323850"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s-ES" sz="1500" b="1">
                <a:latin typeface="Verdana" panose="020B0604030504040204" pitchFamily="34" charset="0"/>
                <a:cs typeface="Arial" panose="020B0604020202020204" pitchFamily="34" charset="0"/>
              </a:rPr>
              <a:t>β</a:t>
            </a:r>
          </a:p>
        </p:txBody>
      </p:sp>
      <p:sp>
        <p:nvSpPr>
          <p:cNvPr id="23560" name="Text Box 15"/>
          <p:cNvSpPr txBox="1">
            <a:spLocks noChangeArrowheads="1"/>
          </p:cNvSpPr>
          <p:nvPr/>
        </p:nvSpPr>
        <p:spPr bwMode="auto">
          <a:xfrm>
            <a:off x="4211639" y="2383309"/>
            <a:ext cx="306387" cy="32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l-GR" altLang="es-ES" sz="1500" b="1">
                <a:latin typeface="Verdana" panose="020B0604030504040204" pitchFamily="34" charset="0"/>
                <a:cs typeface="Arial" panose="020B0604020202020204" pitchFamily="34" charset="0"/>
                <a:sym typeface="Symbol" panose="05050102010706020507" pitchFamily="18" charset="2"/>
              </a:rPr>
              <a:t></a:t>
            </a:r>
          </a:p>
        </p:txBody>
      </p:sp>
      <p:sp>
        <p:nvSpPr>
          <p:cNvPr id="23561" name="Rectangle 21"/>
          <p:cNvSpPr>
            <a:spLocks noChangeArrowheads="1"/>
          </p:cNvSpPr>
          <p:nvPr/>
        </p:nvSpPr>
        <p:spPr bwMode="auto">
          <a:xfrm>
            <a:off x="7926388" y="4934421"/>
            <a:ext cx="1587500" cy="311150"/>
          </a:xfrm>
          <a:prstGeom prst="rect">
            <a:avLst/>
          </a:prstGeom>
          <a:solidFill>
            <a:schemeClr val="bg1"/>
          </a:solidFill>
          <a:ln>
            <a:noFill/>
          </a:ln>
          <a:extLst>
            <a:ext uri="{91240B29-F687-4F45-9708-019B960494DF}">
              <a14:hiddenLine xmlns="" xmlns:a14="http://schemas.microsoft.com/office/drawing/2010/main" w="12700" algn="ctr">
                <a:solidFill>
                  <a:srgbClr val="000000"/>
                </a:solidFill>
                <a:miter lim="800000"/>
                <a:headEnd type="none" w="sm" len="sm"/>
                <a:tailEnd type="none" w="sm" len="sm"/>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s-ES" altLang="es-ES" sz="1200">
              <a:latin typeface="Arial" panose="020B0604020202020204" pitchFamily="34" charset="0"/>
              <a:cs typeface="Arial" panose="020B0604020202020204" pitchFamily="34" charset="0"/>
            </a:endParaRPr>
          </a:p>
        </p:txBody>
      </p:sp>
      <p:sp>
        <p:nvSpPr>
          <p:cNvPr id="5" name="Título 4"/>
          <p:cNvSpPr>
            <a:spLocks noGrp="1"/>
          </p:cNvSpPr>
          <p:nvPr>
            <p:ph type="title"/>
          </p:nvPr>
        </p:nvSpPr>
        <p:spPr/>
        <p:txBody>
          <a:bodyPr/>
          <a:lstStyle/>
          <a:p>
            <a:r>
              <a:rPr lang="es-ES" dirty="0"/>
              <a:t>Estructura molecular insulina </a:t>
            </a:r>
            <a:r>
              <a:rPr lang="es-ES" dirty="0" smtClean="0"/>
              <a:t>humana</a:t>
            </a:r>
            <a:endParaRPr lang="es-ES" dirty="0"/>
          </a:p>
        </p:txBody>
      </p:sp>
      <p:sp>
        <p:nvSpPr>
          <p:cNvPr id="6" name="Marcador de texto 5"/>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30391396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3"/>
                                        </p:tgtEl>
                                      </p:cBhvr>
                                    </p:animEffect>
                                    <p:set>
                                      <p:cBhvr>
                                        <p:cTn id="25" dur="1" fill="hold">
                                          <p:stCondLst>
                                            <p:cond delay="19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2"/>
                                        </p:tgtEl>
                                      </p:cBhvr>
                                    </p:animEffect>
                                    <p:set>
                                      <p:cBhvr>
                                        <p:cTn id="2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(I)</a:t>
            </a:r>
          </a:p>
        </p:txBody>
      </p:sp>
      <p:sp>
        <p:nvSpPr>
          <p:cNvPr id="3" name="Marcador de contenido 2"/>
          <p:cNvSpPr>
            <a:spLocks noGrp="1"/>
          </p:cNvSpPr>
          <p:nvPr>
            <p:ph idx="1"/>
          </p:nvPr>
        </p:nvSpPr>
        <p:spPr>
          <a:xfrm>
            <a:off x="0" y="1663747"/>
            <a:ext cx="11582400" cy="4645573"/>
          </a:xfrm>
        </p:spPr>
        <p:txBody>
          <a:bodyPr/>
          <a:lstStyle/>
          <a:p>
            <a:r>
              <a:rPr lang="es-ES" dirty="0">
                <a:solidFill>
                  <a:schemeClr val="tx2"/>
                </a:solidFill>
              </a:rPr>
              <a:t>Paula</a:t>
            </a:r>
            <a:r>
              <a:rPr lang="es-ES" dirty="0"/>
              <a:t>, es una paciente de </a:t>
            </a:r>
            <a:r>
              <a:rPr lang="es-ES" dirty="0">
                <a:solidFill>
                  <a:schemeClr val="tx2"/>
                </a:solidFill>
              </a:rPr>
              <a:t>59 años con Diabetes tipo 2 desde hace 18 años</a:t>
            </a:r>
            <a:r>
              <a:rPr lang="es-ES" dirty="0"/>
              <a:t>, unida a Hipertensión arterial, Dislipemia </a:t>
            </a:r>
            <a:r>
              <a:rPr lang="es-ES" dirty="0" err="1"/>
              <a:t>aterogénica</a:t>
            </a:r>
            <a:r>
              <a:rPr lang="es-ES" dirty="0"/>
              <a:t> y Sobrepeso (IMC: 27,6 kg/m</a:t>
            </a:r>
            <a:r>
              <a:rPr lang="es-ES" baseline="30000" dirty="0"/>
              <a:t>2</a:t>
            </a:r>
            <a:r>
              <a:rPr lang="es-ES" dirty="0" smtClean="0"/>
              <a:t>).</a:t>
            </a:r>
            <a:endParaRPr lang="es-ES" dirty="0"/>
          </a:p>
          <a:p>
            <a:r>
              <a:rPr lang="es-ES" dirty="0"/>
              <a:t>Existen antecedentes de  variabilidad glucémica con mal control glucémico de forma progresiva y repercusión a nivel </a:t>
            </a:r>
            <a:r>
              <a:rPr lang="es-ES" dirty="0" err="1"/>
              <a:t>microvascular</a:t>
            </a:r>
            <a:r>
              <a:rPr lang="es-ES" dirty="0"/>
              <a:t> (retinopatía diabética no proliferativa leve y enfermedad renal diabética</a:t>
            </a:r>
            <a:r>
              <a:rPr lang="es-ES" dirty="0" smtClean="0"/>
              <a:t>).</a:t>
            </a:r>
            <a:endParaRPr lang="es-ES" dirty="0"/>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 xmlns:p14="http://schemas.microsoft.com/office/powerpoint/2010/main" val="668320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b="4869"/>
          <a:stretch>
            <a:fillRect/>
          </a:stretch>
        </p:blipFill>
        <p:spPr bwMode="auto">
          <a:xfrm>
            <a:off x="2738113" y="872665"/>
            <a:ext cx="6648450" cy="3667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pic>
        <p:nvPicPr>
          <p:cNvPr id="24580" name="Picture 4" descr="logo_msc"/>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19472" y="979400"/>
            <a:ext cx="1538288"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16166" name="AutoShape 6"/>
          <p:cNvSpPr>
            <a:spLocks noChangeArrowheads="1"/>
          </p:cNvSpPr>
          <p:nvPr/>
        </p:nvSpPr>
        <p:spPr bwMode="auto">
          <a:xfrm>
            <a:off x="1487488" y="3470622"/>
            <a:ext cx="9217024" cy="2406650"/>
          </a:xfrm>
          <a:prstGeom prst="roundRect">
            <a:avLst>
              <a:gd name="adj" fmla="val 10431"/>
            </a:avLst>
          </a:prstGeom>
          <a:ln/>
          <a:extLst/>
        </p:spPr>
        <p:style>
          <a:lnRef idx="3">
            <a:schemeClr val="lt1"/>
          </a:lnRef>
          <a:fillRef idx="1">
            <a:schemeClr val="accent1"/>
          </a:fillRef>
          <a:effectRef idx="1">
            <a:schemeClr val="accent1"/>
          </a:effectRef>
          <a:fontRef idx="minor">
            <a:schemeClr val="lt1"/>
          </a:fontRef>
        </p:style>
        <p:txBody>
          <a:bodyPr anchor="ctr"/>
          <a:lstStyle>
            <a:lvl1pPr>
              <a:lnSpc>
                <a:spcPct val="90000"/>
              </a:lnSpc>
              <a:spcBef>
                <a:spcPts val="1000"/>
              </a:spcBef>
              <a:buFont typeface="Arial" panose="020B0604020202020204" pitchFamily="34" charset="0"/>
              <a:buChar char="•"/>
              <a:tabLst>
                <a:tab pos="2714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714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714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714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71463" algn="l"/>
              </a:tabLst>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tabLst>
                <a:tab pos="271463" algn="l"/>
              </a:tabLst>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tabLst>
                <a:tab pos="271463" algn="l"/>
              </a:tabLst>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tabLst>
                <a:tab pos="271463" algn="l"/>
              </a:tabLst>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tabLst>
                <a:tab pos="271463" algn="l"/>
              </a:tabLst>
              <a:defRPr>
                <a:solidFill>
                  <a:schemeClr val="tx1"/>
                </a:solidFill>
                <a:latin typeface="Calibri" panose="020F0502020204030204" pitchFamily="34" charset="0"/>
              </a:defRPr>
            </a:lvl9pPr>
          </a:lstStyle>
          <a:p>
            <a:pPr>
              <a:lnSpc>
                <a:spcPct val="100000"/>
              </a:lnSpc>
              <a:spcBef>
                <a:spcPct val="0"/>
              </a:spcBef>
              <a:buNone/>
              <a:defRPr/>
            </a:pPr>
            <a:r>
              <a:rPr lang="es-ES" altLang="es-ES" sz="2400" b="1" dirty="0">
                <a:solidFill>
                  <a:schemeClr val="bg1"/>
                </a:solidFill>
                <a:latin typeface="+mj-lt"/>
                <a:cs typeface="Arial" panose="020B0604020202020204" pitchFamily="34" charset="0"/>
              </a:rPr>
              <a:t>Ventajas de los análogos rápidos:</a:t>
            </a:r>
          </a:p>
          <a:p>
            <a:pPr marL="285750" indent="-285750">
              <a:lnSpc>
                <a:spcPct val="100000"/>
              </a:lnSpc>
              <a:spcBef>
                <a:spcPct val="0"/>
              </a:spcBef>
              <a:buClr>
                <a:srgbClr val="C00000"/>
              </a:buClr>
              <a:buFont typeface="Wingdings" panose="05000000000000000000" pitchFamily="2" charset="2"/>
              <a:buChar char="v"/>
              <a:defRPr/>
            </a:pPr>
            <a:r>
              <a:rPr lang="es-ES" altLang="es-ES" sz="2400" dirty="0">
                <a:solidFill>
                  <a:schemeClr val="bg1"/>
                </a:solidFill>
                <a:latin typeface="+mj-lt"/>
                <a:cs typeface="Arial" panose="020B0604020202020204" pitchFamily="34" charset="0"/>
              </a:rPr>
              <a:t> Perfil de acción más parecido al de la insulina </a:t>
            </a:r>
            <a:r>
              <a:rPr lang="es-ES" altLang="es-ES" sz="2400" dirty="0" smtClean="0">
                <a:solidFill>
                  <a:schemeClr val="bg1"/>
                </a:solidFill>
                <a:latin typeface="+mj-lt"/>
                <a:cs typeface="Arial" panose="020B0604020202020204" pitchFamily="34" charset="0"/>
              </a:rPr>
              <a:t>endógena.</a:t>
            </a:r>
            <a:endParaRPr lang="es-ES" altLang="es-ES" sz="2400" dirty="0">
              <a:solidFill>
                <a:schemeClr val="bg1"/>
              </a:solidFill>
              <a:latin typeface="+mj-lt"/>
              <a:cs typeface="Arial" panose="020B0604020202020204" pitchFamily="34" charset="0"/>
            </a:endParaRPr>
          </a:p>
          <a:p>
            <a:pPr marL="285750" indent="-285750">
              <a:lnSpc>
                <a:spcPct val="100000"/>
              </a:lnSpc>
              <a:spcBef>
                <a:spcPct val="0"/>
              </a:spcBef>
              <a:buClr>
                <a:srgbClr val="C00000"/>
              </a:buClr>
              <a:buFont typeface="Wingdings" panose="05000000000000000000" pitchFamily="2" charset="2"/>
              <a:buChar char="v"/>
              <a:defRPr/>
            </a:pPr>
            <a:r>
              <a:rPr lang="es-ES" altLang="es-ES" sz="2400" dirty="0">
                <a:solidFill>
                  <a:schemeClr val="bg1"/>
                </a:solidFill>
                <a:latin typeface="+mj-lt"/>
                <a:cs typeface="Arial" panose="020B0604020202020204" pitchFamily="34" charset="0"/>
              </a:rPr>
              <a:t> Mejor control glucémico </a:t>
            </a:r>
            <a:r>
              <a:rPr lang="es-ES" altLang="es-ES" sz="2400" dirty="0" err="1" smtClean="0">
                <a:solidFill>
                  <a:schemeClr val="bg1"/>
                </a:solidFill>
                <a:latin typeface="+mj-lt"/>
                <a:cs typeface="Arial" panose="020B0604020202020204" pitchFamily="34" charset="0"/>
              </a:rPr>
              <a:t>posprandial</a:t>
            </a:r>
            <a:r>
              <a:rPr lang="es-ES" altLang="es-ES" sz="2400" dirty="0" smtClean="0">
                <a:solidFill>
                  <a:schemeClr val="bg1"/>
                </a:solidFill>
                <a:latin typeface="+mj-lt"/>
                <a:cs typeface="Arial" panose="020B0604020202020204" pitchFamily="34" charset="0"/>
              </a:rPr>
              <a:t>.</a:t>
            </a:r>
            <a:endParaRPr lang="es-ES" altLang="es-ES" sz="2400" dirty="0">
              <a:solidFill>
                <a:schemeClr val="bg1"/>
              </a:solidFill>
              <a:latin typeface="+mj-lt"/>
              <a:cs typeface="Arial" panose="020B0604020202020204" pitchFamily="34" charset="0"/>
            </a:endParaRPr>
          </a:p>
          <a:p>
            <a:pPr marL="285750" indent="-285750">
              <a:lnSpc>
                <a:spcPct val="100000"/>
              </a:lnSpc>
              <a:spcBef>
                <a:spcPct val="0"/>
              </a:spcBef>
              <a:buClr>
                <a:srgbClr val="C00000"/>
              </a:buClr>
              <a:buFont typeface="Wingdings" panose="05000000000000000000" pitchFamily="2" charset="2"/>
              <a:buChar char="v"/>
              <a:defRPr/>
            </a:pPr>
            <a:r>
              <a:rPr lang="es-ES" altLang="es-ES" sz="2400" dirty="0">
                <a:solidFill>
                  <a:schemeClr val="bg1"/>
                </a:solidFill>
                <a:latin typeface="+mj-lt"/>
                <a:cs typeface="Arial" panose="020B0604020202020204" pitchFamily="34" charset="0"/>
              </a:rPr>
              <a:t> Menor número de </a:t>
            </a:r>
            <a:r>
              <a:rPr lang="es-ES" altLang="es-ES" sz="2400" dirty="0" smtClean="0">
                <a:solidFill>
                  <a:schemeClr val="bg1"/>
                </a:solidFill>
                <a:latin typeface="+mj-lt"/>
                <a:cs typeface="Arial" panose="020B0604020202020204" pitchFamily="34" charset="0"/>
              </a:rPr>
              <a:t>hipoglucemias.</a:t>
            </a:r>
            <a:endParaRPr lang="es-ES" altLang="es-ES" sz="2400" dirty="0">
              <a:solidFill>
                <a:schemeClr val="bg1"/>
              </a:solidFill>
              <a:latin typeface="+mj-lt"/>
              <a:cs typeface="Arial" panose="020B0604020202020204" pitchFamily="34" charset="0"/>
            </a:endParaRPr>
          </a:p>
          <a:p>
            <a:pPr marL="285750" indent="-285750">
              <a:lnSpc>
                <a:spcPct val="100000"/>
              </a:lnSpc>
              <a:spcBef>
                <a:spcPct val="0"/>
              </a:spcBef>
              <a:buClr>
                <a:srgbClr val="C00000"/>
              </a:buClr>
              <a:buFont typeface="Wingdings" panose="05000000000000000000" pitchFamily="2" charset="2"/>
              <a:buChar char="v"/>
              <a:defRPr/>
            </a:pPr>
            <a:r>
              <a:rPr lang="es-ES" altLang="es-ES" sz="2400" dirty="0">
                <a:solidFill>
                  <a:schemeClr val="bg1"/>
                </a:solidFill>
                <a:latin typeface="+mj-lt"/>
                <a:cs typeface="Arial" panose="020B0604020202020204" pitchFamily="34" charset="0"/>
              </a:rPr>
              <a:t> Mejora la calidad de vida al administrarse más próxima a la </a:t>
            </a:r>
            <a:r>
              <a:rPr lang="es-ES" altLang="es-ES" sz="2400" dirty="0" smtClean="0">
                <a:solidFill>
                  <a:schemeClr val="bg1"/>
                </a:solidFill>
                <a:latin typeface="+mj-lt"/>
                <a:cs typeface="Arial" panose="020B0604020202020204" pitchFamily="34" charset="0"/>
              </a:rPr>
              <a:t>comida.</a:t>
            </a:r>
            <a:endParaRPr lang="es-ES" altLang="es-ES" sz="2400" dirty="0">
              <a:solidFill>
                <a:schemeClr val="bg1"/>
              </a:solidFill>
              <a:latin typeface="+mj-lt"/>
              <a:cs typeface="Arial" panose="020B0604020202020204" pitchFamily="34" charset="0"/>
            </a:endParaRPr>
          </a:p>
        </p:txBody>
      </p:sp>
      <p:sp>
        <p:nvSpPr>
          <p:cNvPr id="2" name="Título 1"/>
          <p:cNvSpPr>
            <a:spLocks noGrp="1"/>
          </p:cNvSpPr>
          <p:nvPr>
            <p:ph type="title"/>
          </p:nvPr>
        </p:nvSpPr>
        <p:spPr/>
        <p:txBody>
          <a:bodyPr/>
          <a:lstStyle/>
          <a:p>
            <a:r>
              <a:rPr lang="es-ES" dirty="0"/>
              <a:t>Análogos rápidos: </a:t>
            </a:r>
            <a:r>
              <a:rPr lang="es-ES" dirty="0" smtClean="0"/>
              <a:t>ventajas</a:t>
            </a:r>
            <a:endParaRPr lang="es-ES" dirty="0"/>
          </a:p>
        </p:txBody>
      </p:sp>
      <p:sp>
        <p:nvSpPr>
          <p:cNvPr id="3" name="Marcador de texto 2"/>
          <p:cNvSpPr>
            <a:spLocks noGrp="1"/>
          </p:cNvSpPr>
          <p:nvPr>
            <p:ph type="body" sz="quarter" idx="13"/>
          </p:nvPr>
        </p:nvSpPr>
        <p:spPr>
          <a:xfrm>
            <a:off x="202189" y="6014158"/>
            <a:ext cx="11582443" cy="295162"/>
          </a:xfrm>
        </p:spPr>
        <p:txBody>
          <a:bodyPr>
            <a:normAutofit/>
          </a:bodyPr>
          <a:lstStyle/>
          <a:p>
            <a:r>
              <a:rPr lang="es-ES" altLang="es-ES" sz="1200" dirty="0">
                <a:cs typeface="Arial" panose="020B0604020202020204" pitchFamily="34" charset="0"/>
              </a:rPr>
              <a:t>http://</a:t>
            </a:r>
            <a:r>
              <a:rPr lang="es-ES" altLang="es-ES" sz="1200" dirty="0" smtClean="0">
                <a:cs typeface="Arial" panose="020B0604020202020204" pitchFamily="34" charset="0"/>
              </a:rPr>
              <a:t>www.msc.es/estadestudios/publicaciones/docs/vol28_2insulinas.pdf</a:t>
            </a:r>
            <a:endParaRPr lang="es-ES" altLang="es-ES" sz="1200" dirty="0">
              <a:cs typeface="Arial" panose="020B0604020202020204" pitchFamily="34" charset="0"/>
            </a:endParaRPr>
          </a:p>
        </p:txBody>
      </p:sp>
    </p:spTree>
    <p:extLst>
      <p:ext uri="{BB962C8B-B14F-4D97-AF65-F5344CB8AC3E}">
        <p14:creationId xmlns="" xmlns:p14="http://schemas.microsoft.com/office/powerpoint/2010/main" val="3273666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16166"/>
                                        </p:tgtEl>
                                        <p:attrNameLst>
                                          <p:attrName>style.visibility</p:attrName>
                                        </p:attrNameLst>
                                      </p:cBhvr>
                                      <p:to>
                                        <p:strVal val="visible"/>
                                      </p:to>
                                    </p:set>
                                    <p:animEffect transition="in" filter="dissolve">
                                      <p:cBhvr>
                                        <p:cTn id="7" dur="500"/>
                                        <p:tgtEl>
                                          <p:spTgt spid="1116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418213" y="5798134"/>
            <a:ext cx="11582443" cy="295162"/>
          </a:xfrm>
        </p:spPr>
        <p:txBody>
          <a:bodyPr>
            <a:noAutofit/>
          </a:bodyPr>
          <a:lstStyle/>
          <a:p>
            <a:r>
              <a:rPr lang="en-US" altLang="es-ES" sz="1200" dirty="0">
                <a:ea typeface="ＭＳ Ｐゴシック" panose="020B0600070205080204" pitchFamily="34" charset="-128"/>
              </a:rPr>
              <a:t>De la Peña A et al. Bioequivalence and Comparative Pharmacodynamics of Insulin </a:t>
            </a:r>
            <a:r>
              <a:rPr lang="en-US" altLang="es-ES" sz="1200" dirty="0" err="1">
                <a:ea typeface="ＭＳ Ｐゴシック" panose="020B0600070205080204" pitchFamily="34" charset="-128"/>
              </a:rPr>
              <a:t>Lispro</a:t>
            </a:r>
            <a:r>
              <a:rPr lang="en-US" altLang="es-ES" sz="1200" dirty="0">
                <a:ea typeface="ＭＳ Ｐゴシック" panose="020B0600070205080204" pitchFamily="34" charset="-128"/>
              </a:rPr>
              <a:t> 200U/mL Relative to Insulin </a:t>
            </a:r>
            <a:r>
              <a:rPr lang="en-US" altLang="es-ES" sz="1200" dirty="0" err="1">
                <a:ea typeface="ＭＳ Ｐゴシック" panose="020B0600070205080204" pitchFamily="34" charset="-128"/>
              </a:rPr>
              <a:t>Lispro</a:t>
            </a:r>
            <a:r>
              <a:rPr lang="en-US" altLang="es-ES" sz="1200" dirty="0">
                <a:ea typeface="ＭＳ Ｐゴシック" panose="020B0600070205080204" pitchFamily="34" charset="-128"/>
              </a:rPr>
              <a:t> (Humalog®) 100U/</a:t>
            </a:r>
            <a:r>
              <a:rPr lang="en-US" altLang="es-ES" sz="1200" dirty="0" err="1">
                <a:ea typeface="ＭＳ Ｐゴシック" panose="020B0600070205080204" pitchFamily="34" charset="-128"/>
              </a:rPr>
              <a:t>mL.</a:t>
            </a:r>
            <a:r>
              <a:rPr lang="en-US" altLang="es-ES" sz="1200" dirty="0">
                <a:ea typeface="ＭＳ Ｐゴシック" panose="020B0600070205080204" pitchFamily="34" charset="-128"/>
              </a:rPr>
              <a:t> Clinical Pharmacology in Drug Development 2015, XX(XX) 1-7.  </a:t>
            </a:r>
          </a:p>
        </p:txBody>
      </p:sp>
      <p:sp>
        <p:nvSpPr>
          <p:cNvPr id="25603" name="Título 1"/>
          <p:cNvSpPr>
            <a:spLocks noGrp="1"/>
          </p:cNvSpPr>
          <p:nvPr>
            <p:ph type="title"/>
          </p:nvPr>
        </p:nvSpPr>
        <p:spPr/>
        <p:txBody>
          <a:bodyPr>
            <a:normAutofit/>
          </a:bodyPr>
          <a:lstStyle/>
          <a:p>
            <a:pPr eaLnBrk="1" hangingPunct="1"/>
            <a:r>
              <a:rPr lang="es-ES" altLang="es-ES" sz="3200" b="1" dirty="0" err="1">
                <a:solidFill>
                  <a:schemeClr val="accent1"/>
                </a:solidFill>
              </a:rPr>
              <a:t>Lispro</a:t>
            </a:r>
            <a:r>
              <a:rPr lang="es-ES" altLang="es-ES" sz="3200" b="1" dirty="0">
                <a:solidFill>
                  <a:schemeClr val="accent1"/>
                </a:solidFill>
              </a:rPr>
              <a:t> 200 </a:t>
            </a:r>
            <a:r>
              <a:rPr lang="es-ES" altLang="es-ES" sz="3200" b="1" dirty="0" err="1">
                <a:solidFill>
                  <a:schemeClr val="accent1"/>
                </a:solidFill>
              </a:rPr>
              <a:t>u.i</a:t>
            </a:r>
            <a:r>
              <a:rPr lang="es-ES" altLang="es-ES" sz="3200" b="1" dirty="0">
                <a:solidFill>
                  <a:schemeClr val="accent1"/>
                </a:solidFill>
              </a:rPr>
              <a:t>/ml</a:t>
            </a:r>
          </a:p>
        </p:txBody>
      </p:sp>
      <p:grpSp>
        <p:nvGrpSpPr>
          <p:cNvPr id="2" name="Agrupar 2"/>
          <p:cNvGrpSpPr>
            <a:grpSpLocks/>
          </p:cNvGrpSpPr>
          <p:nvPr/>
        </p:nvGrpSpPr>
        <p:grpSpPr bwMode="auto">
          <a:xfrm>
            <a:off x="1991544" y="696063"/>
            <a:ext cx="8213725" cy="3309001"/>
            <a:chOff x="25122" y="1540461"/>
            <a:chExt cx="8241939" cy="4750662"/>
          </a:xfrm>
        </p:grpSpPr>
        <p:pic>
          <p:nvPicPr>
            <p:cNvPr id="25607" name="Picture 11"/>
            <p:cNvPicPr>
              <a:picLocks noChangeAspect="1" noChangeArrowheads="1"/>
            </p:cNvPicPr>
            <p:nvPr/>
          </p:nvPicPr>
          <p:blipFill>
            <a:blip r:embed="rId3">
              <a:extLst>
                <a:ext uri="{28A0092B-C50C-407E-A947-70E740481C1C}">
                  <a14:useLocalDpi xmlns="" xmlns:a14="http://schemas.microsoft.com/office/drawing/2010/main" val="0"/>
                </a:ext>
              </a:extLst>
            </a:blip>
            <a:srcRect l="13536" t="10286" b="16174"/>
            <a:stretch>
              <a:fillRect/>
            </a:stretch>
          </p:blipFill>
          <p:spPr bwMode="auto">
            <a:xfrm>
              <a:off x="314195" y="1540461"/>
              <a:ext cx="7952866" cy="4598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2"/>
            <p:cNvSpPr/>
            <p:nvPr/>
          </p:nvSpPr>
          <p:spPr bwMode="auto">
            <a:xfrm rot="16200000">
              <a:off x="-1488269" y="3315740"/>
              <a:ext cx="3383603" cy="356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a:solidFill>
                    <a:schemeClr val="tx1"/>
                  </a:solidFill>
                  <a:latin typeface="DIN-Regular" charset="0"/>
                  <a:ea typeface="ＭＳ Ｐゴシック" charset="-128"/>
                </a:rPr>
                <a:t>Concentración sérica media de IRI libre (pmol/l)</a:t>
              </a:r>
            </a:p>
          </p:txBody>
        </p:sp>
        <p:sp>
          <p:nvSpPr>
            <p:cNvPr id="8" name="Rectangle 2"/>
            <p:cNvSpPr/>
            <p:nvPr/>
          </p:nvSpPr>
          <p:spPr bwMode="auto">
            <a:xfrm>
              <a:off x="2438446" y="5987332"/>
              <a:ext cx="2362349" cy="303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chemeClr val="tx1"/>
                  </a:solidFill>
                  <a:latin typeface="Arial"/>
                  <a:ea typeface="MS PGothic" charset="0"/>
                  <a:cs typeface="Arial"/>
                </a:rPr>
                <a:t>Tiempo desde la dosis (h)</a:t>
              </a:r>
            </a:p>
          </p:txBody>
        </p:sp>
      </p:grpSp>
      <p:sp>
        <p:nvSpPr>
          <p:cNvPr id="9" name="Rectángulo 8"/>
          <p:cNvSpPr/>
          <p:nvPr/>
        </p:nvSpPr>
        <p:spPr>
          <a:xfrm>
            <a:off x="7950077" y="787380"/>
            <a:ext cx="3665682" cy="1057444"/>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1600" b="1" dirty="0">
                <a:solidFill>
                  <a:schemeClr val="bg1"/>
                </a:solidFill>
              </a:rPr>
              <a:t>Bioequivalencia y comparación </a:t>
            </a:r>
            <a:r>
              <a:rPr lang="es-ES" sz="1600" b="1" dirty="0" err="1">
                <a:solidFill>
                  <a:schemeClr val="bg1"/>
                </a:solidFill>
              </a:rPr>
              <a:t>farmacodinámica</a:t>
            </a:r>
            <a:r>
              <a:rPr lang="es-ES" sz="1600" b="1" dirty="0">
                <a:solidFill>
                  <a:schemeClr val="bg1"/>
                </a:solidFill>
              </a:rPr>
              <a:t> entre </a:t>
            </a:r>
            <a:r>
              <a:rPr lang="es-ES" sz="1600" b="1" dirty="0" err="1">
                <a:solidFill>
                  <a:schemeClr val="bg1"/>
                </a:solidFill>
              </a:rPr>
              <a:t>Lispro</a:t>
            </a:r>
            <a:r>
              <a:rPr lang="es-ES" sz="1600" b="1" dirty="0">
                <a:solidFill>
                  <a:schemeClr val="bg1"/>
                </a:solidFill>
              </a:rPr>
              <a:t> 100  </a:t>
            </a:r>
            <a:r>
              <a:rPr lang="es-ES" sz="1600" b="1" dirty="0" err="1">
                <a:solidFill>
                  <a:schemeClr val="bg1"/>
                </a:solidFill>
              </a:rPr>
              <a:t>u.i</a:t>
            </a:r>
            <a:r>
              <a:rPr lang="es-ES" sz="1600" b="1" dirty="0">
                <a:solidFill>
                  <a:schemeClr val="bg1"/>
                </a:solidFill>
              </a:rPr>
              <a:t>/ml y </a:t>
            </a:r>
            <a:r>
              <a:rPr lang="es-ES" sz="1600" b="1" dirty="0" err="1">
                <a:solidFill>
                  <a:schemeClr val="bg1"/>
                </a:solidFill>
              </a:rPr>
              <a:t>Lispro</a:t>
            </a:r>
            <a:r>
              <a:rPr lang="es-ES" sz="1600" b="1" dirty="0">
                <a:solidFill>
                  <a:schemeClr val="bg1"/>
                </a:solidFill>
              </a:rPr>
              <a:t> 200 </a:t>
            </a:r>
            <a:r>
              <a:rPr lang="es-ES" sz="1600" b="1" dirty="0" err="1">
                <a:solidFill>
                  <a:schemeClr val="bg1"/>
                </a:solidFill>
              </a:rPr>
              <a:t>u.i</a:t>
            </a:r>
            <a:r>
              <a:rPr lang="es-ES" sz="1600" b="1" dirty="0">
                <a:solidFill>
                  <a:schemeClr val="bg1"/>
                </a:solidFill>
              </a:rPr>
              <a:t>/ml</a:t>
            </a:r>
          </a:p>
        </p:txBody>
      </p:sp>
      <p:sp>
        <p:nvSpPr>
          <p:cNvPr id="5" name="Rectángulo 4"/>
          <p:cNvSpPr/>
          <p:nvPr/>
        </p:nvSpPr>
        <p:spPr>
          <a:xfrm>
            <a:off x="2279627" y="4040485"/>
            <a:ext cx="7925641" cy="178510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s-ES" sz="2200" dirty="0">
                <a:solidFill>
                  <a:srgbClr val="C00000"/>
                </a:solidFill>
              </a:rPr>
              <a:t>¿Quién puede beneficiarse más de  IL-200?</a:t>
            </a:r>
          </a:p>
          <a:p>
            <a:pPr marL="285750" indent="-285750">
              <a:buClr>
                <a:schemeClr val="tx2"/>
              </a:buClr>
              <a:buFont typeface="Wingdings" panose="05000000000000000000" pitchFamily="2" charset="2"/>
              <a:buChar char="v"/>
            </a:pPr>
            <a:r>
              <a:rPr lang="es-ES" sz="2200" dirty="0">
                <a:solidFill>
                  <a:schemeClr val="accent1"/>
                </a:solidFill>
              </a:rPr>
              <a:t>Se inyecta </a:t>
            </a:r>
            <a:r>
              <a:rPr lang="es-ES" sz="2200" dirty="0" smtClean="0">
                <a:solidFill>
                  <a:schemeClr val="accent1"/>
                </a:solidFill>
              </a:rPr>
              <a:t>&gt; 20 </a:t>
            </a:r>
            <a:r>
              <a:rPr lang="es-ES" sz="2200" dirty="0" err="1">
                <a:solidFill>
                  <a:schemeClr val="accent1"/>
                </a:solidFill>
              </a:rPr>
              <a:t>u.i</a:t>
            </a:r>
            <a:r>
              <a:rPr lang="es-ES" sz="2200" dirty="0">
                <a:solidFill>
                  <a:schemeClr val="accent1"/>
                </a:solidFill>
              </a:rPr>
              <a:t>/día de insulina </a:t>
            </a:r>
            <a:r>
              <a:rPr lang="es-ES" sz="2200" dirty="0" smtClean="0">
                <a:solidFill>
                  <a:schemeClr val="accent1"/>
                </a:solidFill>
              </a:rPr>
              <a:t>rápida.</a:t>
            </a:r>
            <a:endParaRPr lang="es-ES" sz="2200" dirty="0">
              <a:solidFill>
                <a:schemeClr val="accent1"/>
              </a:solidFill>
            </a:endParaRPr>
          </a:p>
          <a:p>
            <a:pPr marL="285750" indent="-285750">
              <a:buClr>
                <a:schemeClr val="tx2"/>
              </a:buClr>
              <a:buFont typeface="Wingdings" panose="05000000000000000000" pitchFamily="2" charset="2"/>
              <a:buChar char="v"/>
            </a:pPr>
            <a:r>
              <a:rPr lang="es-ES" sz="2200" dirty="0">
                <a:solidFill>
                  <a:schemeClr val="accent1"/>
                </a:solidFill>
              </a:rPr>
              <a:t>Igual nº de unidades y la mitad de </a:t>
            </a:r>
            <a:r>
              <a:rPr lang="es-ES" sz="2200" dirty="0" smtClean="0">
                <a:solidFill>
                  <a:schemeClr val="accent1"/>
                </a:solidFill>
              </a:rPr>
              <a:t>volumen.</a:t>
            </a:r>
            <a:endParaRPr lang="es-ES" sz="2200" dirty="0">
              <a:solidFill>
                <a:schemeClr val="accent1"/>
              </a:solidFill>
            </a:endParaRPr>
          </a:p>
          <a:p>
            <a:pPr marL="285750" indent="-285750">
              <a:buClr>
                <a:schemeClr val="tx2"/>
              </a:buClr>
              <a:buFont typeface="Wingdings" panose="05000000000000000000" pitchFamily="2" charset="2"/>
              <a:buChar char="v"/>
            </a:pPr>
            <a:r>
              <a:rPr lang="es-ES" sz="2200" dirty="0">
                <a:solidFill>
                  <a:schemeClr val="accent1"/>
                </a:solidFill>
              </a:rPr>
              <a:t>Terapia </a:t>
            </a:r>
            <a:r>
              <a:rPr lang="es-ES" sz="2200" dirty="0" smtClean="0">
                <a:solidFill>
                  <a:schemeClr val="accent1"/>
                </a:solidFill>
              </a:rPr>
              <a:t>bolo-basal.</a:t>
            </a:r>
            <a:endParaRPr lang="es-ES" sz="2200" dirty="0">
              <a:solidFill>
                <a:schemeClr val="accent1"/>
              </a:solidFill>
            </a:endParaRPr>
          </a:p>
          <a:p>
            <a:pPr marL="285750" indent="-285750">
              <a:buClr>
                <a:schemeClr val="tx2"/>
              </a:buClr>
              <a:buFont typeface="Wingdings" panose="05000000000000000000" pitchFamily="2" charset="2"/>
              <a:buChar char="v"/>
            </a:pPr>
            <a:r>
              <a:rPr lang="es-ES" sz="2200" dirty="0">
                <a:solidFill>
                  <a:schemeClr val="accent1"/>
                </a:solidFill>
              </a:rPr>
              <a:t>Menor nº de </a:t>
            </a:r>
            <a:r>
              <a:rPr lang="es-ES" sz="2200" dirty="0" smtClean="0">
                <a:solidFill>
                  <a:schemeClr val="accent1"/>
                </a:solidFill>
              </a:rPr>
              <a:t>envases.</a:t>
            </a:r>
            <a:endParaRPr lang="es-ES" sz="2200" dirty="0">
              <a:solidFill>
                <a:schemeClr val="accent1"/>
              </a:solidFill>
            </a:endParaRPr>
          </a:p>
        </p:txBody>
      </p:sp>
    </p:spTree>
    <p:extLst>
      <p:ext uri="{BB962C8B-B14F-4D97-AF65-F5344CB8AC3E}">
        <p14:creationId xmlns="" xmlns:p14="http://schemas.microsoft.com/office/powerpoint/2010/main" val="1764467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2 Marcador de contenido"/>
          <p:cNvSpPr>
            <a:spLocks noGrp="1"/>
          </p:cNvSpPr>
          <p:nvPr>
            <p:ph type="body" idx="1"/>
          </p:nvPr>
        </p:nvSpPr>
        <p:spPr/>
        <p:txBody>
          <a:bodyPr>
            <a:normAutofit/>
          </a:bodyPr>
          <a:lstStyle/>
          <a:p>
            <a:pPr marL="514350" indent="-514350">
              <a:buFont typeface="Calibri" panose="020F0502020204030204" pitchFamily="34" charset="0"/>
              <a:buAutoNum type="arabicPeriod"/>
            </a:pPr>
            <a:r>
              <a:rPr lang="es-ES" altLang="es-ES" dirty="0"/>
              <a:t>Hay menor variabilidad </a:t>
            </a:r>
            <a:r>
              <a:rPr lang="es-ES" altLang="es-ES" dirty="0" err="1" smtClean="0"/>
              <a:t>intraindividual</a:t>
            </a:r>
            <a:r>
              <a:rPr lang="es-ES" altLang="es-ES" dirty="0" smtClean="0"/>
              <a:t>.</a:t>
            </a:r>
            <a:endParaRPr lang="es-ES" altLang="es-ES" dirty="0"/>
          </a:p>
          <a:p>
            <a:pPr marL="514350" indent="-514350">
              <a:buFont typeface="Calibri" panose="020F0502020204030204" pitchFamily="34" charset="0"/>
              <a:buAutoNum type="arabicPeriod"/>
            </a:pPr>
            <a:r>
              <a:rPr lang="es-ES" altLang="es-ES" dirty="0"/>
              <a:t>Se presentan más </a:t>
            </a:r>
            <a:r>
              <a:rPr lang="es-ES" altLang="es-ES" dirty="0" smtClean="0"/>
              <a:t>hipoglucemias.</a:t>
            </a:r>
            <a:endParaRPr lang="es-ES" altLang="es-ES" dirty="0"/>
          </a:p>
          <a:p>
            <a:pPr marL="514350" indent="-514350">
              <a:buFont typeface="Calibri" panose="020F0502020204030204" pitchFamily="34" charset="0"/>
              <a:buAutoNum type="arabicPeriod"/>
            </a:pPr>
            <a:r>
              <a:rPr lang="es-ES" altLang="es-ES" dirty="0"/>
              <a:t>Tienen un perfil más plano y vida media más </a:t>
            </a:r>
            <a:r>
              <a:rPr lang="es-ES" altLang="es-ES" dirty="0" smtClean="0"/>
              <a:t>larga.</a:t>
            </a:r>
            <a:endParaRPr lang="es-ES" altLang="es-ES" dirty="0"/>
          </a:p>
          <a:p>
            <a:pPr marL="514350" indent="-514350">
              <a:buFont typeface="Calibri" panose="020F0502020204030204" pitchFamily="34" charset="0"/>
              <a:buAutoNum type="arabicPeriod"/>
            </a:pPr>
            <a:r>
              <a:rPr lang="es-ES" altLang="es-ES" dirty="0"/>
              <a:t>Disponemos de mayor margen de tiempo para su </a:t>
            </a:r>
            <a:r>
              <a:rPr lang="es-ES" altLang="es-ES" dirty="0" smtClean="0"/>
              <a:t>administración.</a:t>
            </a:r>
            <a:endParaRPr lang="es-ES" altLang="es-ES" dirty="0"/>
          </a:p>
        </p:txBody>
      </p:sp>
      <p:sp>
        <p:nvSpPr>
          <p:cNvPr id="2" name="Marcador de texto 1"/>
          <p:cNvSpPr>
            <a:spLocks noGrp="1"/>
          </p:cNvSpPr>
          <p:nvPr>
            <p:ph type="body" idx="10"/>
          </p:nvPr>
        </p:nvSpPr>
        <p:spPr/>
        <p:txBody>
          <a:bodyPr anchor="ctr"/>
          <a:lstStyle/>
          <a:p>
            <a:r>
              <a:rPr lang="es-ES" dirty="0"/>
              <a:t>En relación con las nuevas insulinas basales, ¿</a:t>
            </a:r>
            <a:r>
              <a:rPr lang="es-ES" dirty="0" smtClean="0"/>
              <a:t>no </a:t>
            </a:r>
            <a:r>
              <a:rPr lang="es-ES" dirty="0"/>
              <a:t>es cierto </a:t>
            </a:r>
            <a:r>
              <a:rPr lang="es-ES" dirty="0" smtClean="0"/>
              <a:t>qué?</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26626" name="1 Título"/>
          <p:cNvSpPr>
            <a:spLocks noGrp="1"/>
          </p:cNvSpPr>
          <p:nvPr>
            <p:ph type="title"/>
          </p:nvPr>
        </p:nvSpPr>
        <p:spPr/>
        <p:txBody>
          <a:bodyPr/>
          <a:lstStyle/>
          <a:p>
            <a:pPr eaLnBrk="1" hangingPunct="1"/>
            <a:r>
              <a:rPr lang="es-ES" altLang="es-ES" sz="3200" b="1" dirty="0" smtClean="0"/>
              <a:t>Pregunta 3</a:t>
            </a:r>
            <a:endParaRPr lang="es-ES" altLang="es-ES" sz="3200" b="1" dirty="0"/>
          </a:p>
        </p:txBody>
      </p:sp>
    </p:spTree>
    <p:extLst>
      <p:ext uri="{BB962C8B-B14F-4D97-AF65-F5344CB8AC3E}">
        <p14:creationId xmlns="" xmlns:p14="http://schemas.microsoft.com/office/powerpoint/2010/main" val="535036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8"/>
          <p:cNvGrpSpPr>
            <a:grpSpLocks/>
          </p:cNvGrpSpPr>
          <p:nvPr/>
        </p:nvGrpSpPr>
        <p:grpSpPr bwMode="auto">
          <a:xfrm>
            <a:off x="2063751" y="2348881"/>
            <a:ext cx="7229475" cy="1881500"/>
            <a:chOff x="390524" y="1079821"/>
            <a:chExt cx="8224560" cy="2508513"/>
          </a:xfrm>
        </p:grpSpPr>
        <p:sp>
          <p:nvSpPr>
            <p:cNvPr id="91" name="Rounded Rectangle 5"/>
            <p:cNvSpPr>
              <a:spLocks noChangeArrowheads="1"/>
            </p:cNvSpPr>
            <p:nvPr/>
          </p:nvSpPr>
          <p:spPr bwMode="auto">
            <a:xfrm>
              <a:off x="390524" y="1079821"/>
              <a:ext cx="4168266" cy="1788474"/>
            </a:xfrm>
            <a:prstGeom prst="roundRect">
              <a:avLst>
                <a:gd name="adj" fmla="val 6991"/>
              </a:avLst>
            </a:prstGeom>
            <a:noFill/>
            <a:ln w="25400" algn="ctr">
              <a:solidFill>
                <a:schemeClr val="accent1"/>
              </a:solidFill>
              <a:round/>
              <a:headEnd/>
              <a:tailEnd/>
            </a:ln>
            <a:extLst/>
          </p:spPr>
          <p:txBody>
            <a:bodyPr wrap="none" lIns="54000" tIns="54000" rIns="54000" bIns="5400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514350">
                <a:spcBef>
                  <a:spcPct val="50000"/>
                </a:spcBef>
                <a:defRPr/>
              </a:pPr>
              <a:endParaRPr lang="en-GB" altLang="en-US" sz="1013" b="1" dirty="0">
                <a:solidFill>
                  <a:srgbClr val="001965"/>
                </a:solidFill>
                <a:cs typeface="Arial" charset="0"/>
              </a:endParaRPr>
            </a:p>
          </p:txBody>
        </p:sp>
        <p:sp>
          <p:nvSpPr>
            <p:cNvPr id="1052" name="TextBox 333"/>
            <p:cNvSpPr txBox="1">
              <a:spLocks noChangeArrowheads="1"/>
            </p:cNvSpPr>
            <p:nvPr/>
          </p:nvSpPr>
          <p:spPr bwMode="auto">
            <a:xfrm>
              <a:off x="563250" y="3095921"/>
              <a:ext cx="8051834" cy="492413"/>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s-ES" b="1" i="1" dirty="0" err="1">
                  <a:solidFill>
                    <a:srgbClr val="004586"/>
                  </a:solidFill>
                  <a:cs typeface="Calibri" panose="020F0502020204030204" pitchFamily="34" charset="0"/>
                </a:rPr>
                <a:t>IDeg</a:t>
              </a:r>
              <a:r>
                <a:rPr lang="en-GB" altLang="es-ES" b="1" i="1" dirty="0">
                  <a:solidFill>
                    <a:srgbClr val="004586"/>
                  </a:solidFill>
                  <a:cs typeface="Calibri" panose="020F0502020204030204" pitchFamily="34" charset="0"/>
                </a:rPr>
                <a:t> half-life (25.4 hours) is twice that of </a:t>
              </a:r>
              <a:r>
                <a:rPr lang="en-GB" altLang="es-ES" b="1" i="1" dirty="0" err="1">
                  <a:solidFill>
                    <a:srgbClr val="004586"/>
                  </a:solidFill>
                  <a:cs typeface="Calibri" panose="020F0502020204030204" pitchFamily="34" charset="0"/>
                </a:rPr>
                <a:t>IGlar</a:t>
              </a:r>
              <a:r>
                <a:rPr lang="en-GB" altLang="es-ES" b="1" i="1" dirty="0">
                  <a:solidFill>
                    <a:srgbClr val="004586"/>
                  </a:solidFill>
                  <a:cs typeface="Calibri" panose="020F0502020204030204" pitchFamily="34" charset="0"/>
                </a:rPr>
                <a:t> (12.5 hours)</a:t>
              </a:r>
            </a:p>
          </p:txBody>
        </p:sp>
      </p:grpSp>
      <p:grpSp>
        <p:nvGrpSpPr>
          <p:cNvPr id="1029" name="Group 3"/>
          <p:cNvGrpSpPr>
            <a:grpSpLocks/>
          </p:cNvGrpSpPr>
          <p:nvPr/>
        </p:nvGrpSpPr>
        <p:grpSpPr bwMode="auto">
          <a:xfrm>
            <a:off x="6165851" y="2348880"/>
            <a:ext cx="3255963" cy="1379538"/>
            <a:chOff x="4768529" y="976926"/>
            <a:chExt cx="4342057" cy="1838616"/>
          </a:xfrm>
        </p:grpSpPr>
        <p:sp>
          <p:nvSpPr>
            <p:cNvPr id="48" name="Rounded Rectangle 5"/>
            <p:cNvSpPr>
              <a:spLocks noChangeArrowheads="1"/>
            </p:cNvSpPr>
            <p:nvPr/>
          </p:nvSpPr>
          <p:spPr bwMode="auto">
            <a:xfrm>
              <a:off x="4768529" y="976926"/>
              <a:ext cx="4168459" cy="1787837"/>
            </a:xfrm>
            <a:prstGeom prst="roundRect">
              <a:avLst>
                <a:gd name="adj" fmla="val 6991"/>
              </a:avLst>
            </a:prstGeom>
            <a:noFill/>
            <a:ln w="25400" algn="ctr">
              <a:solidFill>
                <a:schemeClr val="accent1"/>
              </a:solidFill>
              <a:round/>
              <a:headEnd/>
              <a:tailEnd/>
            </a:ln>
            <a:extLst>
              <a:ext uri="{909E8E84-426E-40dd-AFC4-6F175D3DCCD1}"/>
            </a:extLst>
          </p:spPr>
          <p:txBody>
            <a:bodyPr wrap="none" lIns="54000" tIns="54000" rIns="54000" bIns="5400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514350">
                <a:spcBef>
                  <a:spcPct val="50000"/>
                </a:spcBef>
                <a:defRPr/>
              </a:pPr>
              <a:endParaRPr lang="en-GB" altLang="en-US" sz="1013" b="1" dirty="0">
                <a:solidFill>
                  <a:srgbClr val="001965"/>
                </a:solidFill>
                <a:cs typeface="Arial" charset="0"/>
              </a:endParaRPr>
            </a:p>
          </p:txBody>
        </p:sp>
        <p:grpSp>
          <p:nvGrpSpPr>
            <p:cNvPr id="1044" name="Group 332"/>
            <p:cNvGrpSpPr>
              <a:grpSpLocks/>
            </p:cNvGrpSpPr>
            <p:nvPr/>
          </p:nvGrpSpPr>
          <p:grpSpPr bwMode="auto">
            <a:xfrm>
              <a:off x="4773231" y="1245453"/>
              <a:ext cx="4337355" cy="1570089"/>
              <a:chOff x="273916" y="790487"/>
              <a:chExt cx="9143012" cy="4397567"/>
            </a:xfrm>
          </p:grpSpPr>
          <p:graphicFrame>
            <p:nvGraphicFramePr>
              <p:cNvPr id="1027" name="Object 9"/>
              <p:cNvGraphicFramePr>
                <a:graphicFrameLocks/>
              </p:cNvGraphicFramePr>
              <p:nvPr/>
            </p:nvGraphicFramePr>
            <p:xfrm>
              <a:off x="273916" y="790487"/>
              <a:ext cx="8252774" cy="4397567"/>
            </p:xfrm>
            <a:graphic>
              <a:graphicData uri="http://schemas.openxmlformats.org/presentationml/2006/ole">
                <p:oleObj spid="_x0000_s1046" name="Chart" r:id="rId4" imgW="3920068" imgH="1572904" progId="Excel.Sheet.8">
                  <p:embed/>
                </p:oleObj>
              </a:graphicData>
            </a:graphic>
          </p:graphicFrame>
          <p:grpSp>
            <p:nvGrpSpPr>
              <p:cNvPr id="1046" name="Group 10"/>
              <p:cNvGrpSpPr>
                <a:grpSpLocks/>
              </p:cNvGrpSpPr>
              <p:nvPr/>
            </p:nvGrpSpPr>
            <p:grpSpPr bwMode="auto">
              <a:xfrm>
                <a:off x="6355111" y="1131267"/>
                <a:ext cx="3061817" cy="1259730"/>
                <a:chOff x="7252788" y="1040262"/>
                <a:chExt cx="2310110" cy="814025"/>
              </a:xfrm>
            </p:grpSpPr>
            <p:sp>
              <p:nvSpPr>
                <p:cNvPr id="89111" name="Rectangle 8"/>
                <p:cNvSpPr>
                  <a:spLocks noChangeArrowheads="1"/>
                </p:cNvSpPr>
                <p:nvPr/>
              </p:nvSpPr>
              <p:spPr bwMode="auto">
                <a:xfrm>
                  <a:off x="7640320" y="1038646"/>
                  <a:ext cx="1922578" cy="815641"/>
                </a:xfrm>
                <a:prstGeom prst="rect">
                  <a:avLst/>
                </a:prstGeom>
                <a:noFill/>
                <a:ln>
                  <a:noFill/>
                </a:ln>
                <a:extLst/>
              </p:spPr>
              <p:txBody>
                <a:bodyPr lIns="0" tIns="0" rIns="0" bIns="0">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spcAft>
                      <a:spcPts val="75"/>
                    </a:spcAft>
                    <a:buNone/>
                    <a:defRPr/>
                  </a:pPr>
                  <a:r>
                    <a:rPr lang="en-US" altLang="es-ES" sz="675">
                      <a:solidFill>
                        <a:srgbClr val="001965"/>
                      </a:solidFill>
                      <a:cs typeface="Arial" panose="020B0604020202020204" pitchFamily="34" charset="0"/>
                    </a:rPr>
                    <a:t>IDeg 0.8 U/kg</a:t>
                  </a:r>
                </a:p>
                <a:p>
                  <a:pPr>
                    <a:lnSpc>
                      <a:spcPct val="100000"/>
                    </a:lnSpc>
                    <a:spcBef>
                      <a:spcPct val="0"/>
                    </a:spcBef>
                    <a:spcAft>
                      <a:spcPts val="75"/>
                    </a:spcAft>
                    <a:buNone/>
                    <a:defRPr/>
                  </a:pPr>
                  <a:r>
                    <a:rPr lang="en-US" altLang="es-ES" sz="675">
                      <a:solidFill>
                        <a:srgbClr val="001965"/>
                      </a:solidFill>
                      <a:cs typeface="Arial" panose="020B0604020202020204" pitchFamily="34" charset="0"/>
                    </a:rPr>
                    <a:t>IDeg 0.6 U/kg</a:t>
                  </a:r>
                </a:p>
                <a:p>
                  <a:pPr>
                    <a:lnSpc>
                      <a:spcPct val="100000"/>
                    </a:lnSpc>
                    <a:spcBef>
                      <a:spcPct val="0"/>
                    </a:spcBef>
                    <a:spcAft>
                      <a:spcPts val="75"/>
                    </a:spcAft>
                    <a:buNone/>
                    <a:defRPr/>
                  </a:pPr>
                  <a:r>
                    <a:rPr lang="en-US" altLang="es-ES" sz="675">
                      <a:solidFill>
                        <a:srgbClr val="001965"/>
                      </a:solidFill>
                      <a:cs typeface="Arial" panose="020B0604020202020204" pitchFamily="34" charset="0"/>
                    </a:rPr>
                    <a:t>IDeg 0.4 U/kg</a:t>
                  </a:r>
                </a:p>
              </p:txBody>
            </p:sp>
            <p:cxnSp>
              <p:nvCxnSpPr>
                <p:cNvPr id="1048" name="Straight Connector 38"/>
                <p:cNvCxnSpPr>
                  <a:cxnSpLocks noChangeShapeType="1"/>
                </p:cNvCxnSpPr>
                <p:nvPr/>
              </p:nvCxnSpPr>
              <p:spPr bwMode="auto">
                <a:xfrm>
                  <a:off x="7252788" y="1454403"/>
                  <a:ext cx="271616" cy="0"/>
                </a:xfrm>
                <a:prstGeom prst="line">
                  <a:avLst/>
                </a:prstGeom>
                <a:noFill/>
                <a:ln w="22225" algn="ctr">
                  <a:solidFill>
                    <a:srgbClr val="3399FF"/>
                  </a:solidFill>
                  <a:round/>
                  <a:headEnd/>
                  <a:tailEnd/>
                </a:ln>
                <a:extLst>
                  <a:ext uri="{909E8E84-426E-40DD-AFC4-6F175D3DCCD1}">
                    <a14:hiddenFill xmlns="" xmlns:a14="http://schemas.microsoft.com/office/drawing/2010/main">
                      <a:noFill/>
                    </a14:hiddenFill>
                  </a:ext>
                </a:extLst>
              </p:spPr>
            </p:cxnSp>
            <p:cxnSp>
              <p:nvCxnSpPr>
                <p:cNvPr id="1049" name="Straight Connector 39"/>
                <p:cNvCxnSpPr>
                  <a:cxnSpLocks noChangeShapeType="1"/>
                </p:cNvCxnSpPr>
                <p:nvPr/>
              </p:nvCxnSpPr>
              <p:spPr bwMode="auto">
                <a:xfrm>
                  <a:off x="7252788" y="1713398"/>
                  <a:ext cx="271616" cy="0"/>
                </a:xfrm>
                <a:prstGeom prst="line">
                  <a:avLst/>
                </a:prstGeom>
                <a:noFill/>
                <a:ln w="22225" algn="ctr">
                  <a:solidFill>
                    <a:srgbClr val="66CCFF"/>
                  </a:solidFill>
                  <a:round/>
                  <a:headEnd/>
                  <a:tailEnd/>
                </a:ln>
                <a:extLst>
                  <a:ext uri="{909E8E84-426E-40DD-AFC4-6F175D3DCCD1}">
                    <a14:hiddenFill xmlns="" xmlns:a14="http://schemas.microsoft.com/office/drawing/2010/main">
                      <a:noFill/>
                    </a14:hiddenFill>
                  </a:ext>
                </a:extLst>
              </p:spPr>
            </p:cxnSp>
            <p:cxnSp>
              <p:nvCxnSpPr>
                <p:cNvPr id="1050" name="Straight Connector 40"/>
                <p:cNvCxnSpPr>
                  <a:cxnSpLocks noChangeShapeType="1"/>
                </p:cNvCxnSpPr>
                <p:nvPr/>
              </p:nvCxnSpPr>
              <p:spPr bwMode="auto">
                <a:xfrm>
                  <a:off x="7252788" y="1178716"/>
                  <a:ext cx="271616" cy="0"/>
                </a:xfrm>
                <a:prstGeom prst="line">
                  <a:avLst/>
                </a:prstGeom>
                <a:noFill/>
                <a:ln w="22225" algn="ctr">
                  <a:solidFill>
                    <a:srgbClr val="0066FF"/>
                  </a:solidFill>
                  <a:round/>
                  <a:headEnd/>
                  <a:tailEnd/>
                </a:ln>
                <a:extLst>
                  <a:ext uri="{909E8E84-426E-40DD-AFC4-6F175D3DCCD1}">
                    <a14:hiddenFill xmlns="" xmlns:a14="http://schemas.microsoft.com/office/drawing/2010/main">
                      <a:noFill/>
                    </a14:hiddenFill>
                  </a:ext>
                </a:extLst>
              </p:spPr>
            </p:cxnSp>
          </p:grpSp>
        </p:grpSp>
        <p:sp>
          <p:nvSpPr>
            <p:cNvPr id="1045" name="TextBox 341"/>
            <p:cNvSpPr txBox="1">
              <a:spLocks noChangeArrowheads="1"/>
            </p:cNvSpPr>
            <p:nvPr/>
          </p:nvSpPr>
          <p:spPr bwMode="auto">
            <a:xfrm>
              <a:off x="5865587" y="1005900"/>
              <a:ext cx="2118649" cy="3078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s-ES" sz="900" b="1">
                  <a:solidFill>
                    <a:srgbClr val="001965"/>
                  </a:solidFill>
                  <a:cs typeface="Arial" panose="020B0604020202020204" pitchFamily="34" charset="0"/>
                </a:rPr>
                <a:t>IDeg glucose-lowering profile</a:t>
              </a:r>
            </a:p>
          </p:txBody>
        </p:sp>
      </p:grpSp>
      <p:sp>
        <p:nvSpPr>
          <p:cNvPr id="343" name="Rounded Rectangle 5"/>
          <p:cNvSpPr>
            <a:spLocks noChangeArrowheads="1"/>
          </p:cNvSpPr>
          <p:nvPr/>
        </p:nvSpPr>
        <p:spPr bwMode="auto">
          <a:xfrm>
            <a:off x="2203451" y="3753818"/>
            <a:ext cx="7091363" cy="633412"/>
          </a:xfrm>
          <a:prstGeom prst="roundRect">
            <a:avLst>
              <a:gd name="adj" fmla="val 6991"/>
            </a:avLst>
          </a:prstGeom>
          <a:noFill/>
          <a:ln w="25400" algn="ctr">
            <a:solidFill>
              <a:schemeClr val="accent1"/>
            </a:solidFill>
            <a:round/>
            <a:headEnd/>
            <a:tailEnd/>
          </a:ln>
          <a:extLst>
            <a:ext uri="{909E8E84-426E-40dd-AFC4-6F175D3DCCD1}"/>
          </a:extLst>
        </p:spPr>
        <p:txBody>
          <a:bodyPr wrap="none" lIns="54000" tIns="54000" rIns="54000" bIns="54000"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514350">
              <a:spcBef>
                <a:spcPct val="50000"/>
              </a:spcBef>
              <a:defRPr/>
            </a:pPr>
            <a:endParaRPr lang="en-GB" altLang="en-US" sz="1013" b="1" dirty="0">
              <a:solidFill>
                <a:srgbClr val="001965"/>
              </a:solidFill>
              <a:cs typeface="Arial" charset="0"/>
            </a:endParaRPr>
          </a:p>
        </p:txBody>
      </p:sp>
      <p:graphicFrame>
        <p:nvGraphicFramePr>
          <p:cNvPr id="1026" name="Object 114"/>
          <p:cNvGraphicFramePr>
            <a:graphicFrameLocks/>
          </p:cNvGraphicFramePr>
          <p:nvPr>
            <p:extLst>
              <p:ext uri="{D42A27DB-BD31-4B8C-83A1-F6EECF244321}">
                <p14:modId xmlns="" xmlns:p14="http://schemas.microsoft.com/office/powerpoint/2010/main" val="640409753"/>
              </p:ext>
            </p:extLst>
          </p:nvPr>
        </p:nvGraphicFramePr>
        <p:xfrm>
          <a:off x="3048001" y="2561606"/>
          <a:ext cx="2760663" cy="1020763"/>
        </p:xfrm>
        <a:graphic>
          <a:graphicData uri="http://schemas.openxmlformats.org/presentationml/2006/ole">
            <p:oleObj spid="_x0000_s1047" name="Chart" r:id="rId5" imgW="3688400" imgH="1371719" progId="Excel.Sheet.8">
              <p:embed/>
            </p:oleObj>
          </a:graphicData>
        </a:graphic>
      </p:graphicFrame>
      <p:sp>
        <p:nvSpPr>
          <p:cNvPr id="89094" name="Rectangle 14"/>
          <p:cNvSpPr>
            <a:spLocks noChangeArrowheads="1"/>
          </p:cNvSpPr>
          <p:nvPr/>
        </p:nvSpPr>
        <p:spPr bwMode="auto">
          <a:xfrm>
            <a:off x="4476751" y="2964830"/>
            <a:ext cx="74613" cy="127000"/>
          </a:xfrm>
          <a:prstGeom prst="rect">
            <a:avLst/>
          </a:prstGeom>
          <a:noFill/>
          <a:ln>
            <a:noFill/>
          </a:ln>
          <a:extLst/>
        </p:spPr>
        <p:txBody>
          <a:bodyPr wrap="none" lIns="0" tIns="0" rIns="0" bIns="0" anchor="ctr">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ts val="113"/>
              </a:spcBef>
              <a:buNone/>
              <a:defRPr/>
            </a:pPr>
            <a:r>
              <a:rPr lang="en-US" altLang="es-ES" sz="825" b="1">
                <a:solidFill>
                  <a:srgbClr val="001965"/>
                </a:solidFill>
                <a:latin typeface="Verdana" panose="020B0604030504040204" pitchFamily="34" charset="0"/>
                <a:ea typeface="ＭＳ Ｐゴシック" panose="020B0600070205080204" pitchFamily="34" charset="-128"/>
                <a:cs typeface="Arial" panose="020B0604020202020204" pitchFamily="34" charset="0"/>
              </a:rPr>
              <a:t>*</a:t>
            </a:r>
          </a:p>
        </p:txBody>
      </p:sp>
      <p:grpSp>
        <p:nvGrpSpPr>
          <p:cNvPr id="7" name="Group 40"/>
          <p:cNvGrpSpPr/>
          <p:nvPr/>
        </p:nvGrpSpPr>
        <p:grpSpPr bwMode="auto">
          <a:xfrm>
            <a:off x="5160295" y="2773494"/>
            <a:ext cx="111555" cy="33457"/>
            <a:chOff x="7861758" y="1016671"/>
            <a:chExt cx="360000" cy="108000"/>
          </a:xfrm>
          <a:solidFill>
            <a:schemeClr val="tx2"/>
          </a:solidFill>
        </p:grpSpPr>
        <p:sp>
          <p:nvSpPr>
            <p:cNvPr id="35" name="Freeform 18"/>
            <p:cNvSpPr>
              <a:spLocks/>
            </p:cNvSpPr>
            <p:nvPr/>
          </p:nvSpPr>
          <p:spPr bwMode="auto">
            <a:xfrm flipV="1">
              <a:off x="7983666" y="1016671"/>
              <a:ext cx="108000" cy="108000"/>
            </a:xfrm>
            <a:prstGeom prst="rect">
              <a:avLst/>
            </a:prstGeom>
            <a:solidFill>
              <a:srgbClr val="82786F"/>
            </a:solidFill>
            <a:ln w="1588">
              <a:solidFill>
                <a:srgbClr val="82786F"/>
              </a:solidFill>
              <a:round/>
              <a:headEnd/>
              <a:tailEnd/>
            </a:ln>
          </p:spPr>
          <p:txBody>
            <a:bodyPr/>
            <a:lstStyle/>
            <a:p>
              <a:pPr defTabSz="514350">
                <a:defRPr/>
              </a:pPr>
              <a:endParaRPr lang="en-GB" sz="1350" dirty="0">
                <a:solidFill>
                  <a:srgbClr val="001965"/>
                </a:solidFill>
                <a:ea typeface="Verdana" pitchFamily="34" charset="0"/>
                <a:cs typeface="Verdana" pitchFamily="34" charset="0"/>
              </a:endParaRPr>
            </a:p>
          </p:txBody>
        </p:sp>
        <p:sp>
          <p:nvSpPr>
            <p:cNvPr id="36" name="Line 20"/>
            <p:cNvSpPr>
              <a:spLocks noChangeShapeType="1"/>
            </p:cNvSpPr>
            <p:nvPr/>
          </p:nvSpPr>
          <p:spPr bwMode="auto">
            <a:xfrm>
              <a:off x="7885824" y="1074367"/>
              <a:ext cx="1589" cy="1584"/>
            </a:xfrm>
            <a:prstGeom prst="line">
              <a:avLst/>
            </a:prstGeom>
            <a:grpFill/>
            <a:ln w="1588">
              <a:solidFill>
                <a:srgbClr val="82786F"/>
              </a:solidFill>
              <a:round/>
              <a:headEnd/>
              <a:tailEnd/>
            </a:ln>
          </p:spPr>
          <p:txBody>
            <a:bodyPr/>
            <a:lstStyle/>
            <a:p>
              <a:pPr defTabSz="514350">
                <a:defRPr/>
              </a:pPr>
              <a:endParaRPr lang="en-US" sz="1350" dirty="0">
                <a:solidFill>
                  <a:srgbClr val="001965"/>
                </a:solidFill>
                <a:ea typeface="Verdana" pitchFamily="34" charset="0"/>
                <a:cs typeface="Verdana" pitchFamily="34" charset="0"/>
              </a:endParaRPr>
            </a:p>
          </p:txBody>
        </p:sp>
        <p:sp>
          <p:nvSpPr>
            <p:cNvPr id="37" name="Rectangle 21"/>
            <p:cNvSpPr>
              <a:spLocks noChangeArrowheads="1"/>
            </p:cNvSpPr>
            <p:nvPr/>
          </p:nvSpPr>
          <p:spPr bwMode="auto">
            <a:xfrm>
              <a:off x="7861758" y="1074367"/>
              <a:ext cx="360000" cy="4753"/>
            </a:xfrm>
            <a:prstGeom prst="rect">
              <a:avLst/>
            </a:prstGeom>
            <a:solidFill>
              <a:srgbClr val="A76FDE"/>
            </a:solidFill>
            <a:ln w="19050">
              <a:solidFill>
                <a:srgbClr val="82786F"/>
              </a:solidFill>
              <a:miter lim="800000"/>
              <a:headEnd/>
              <a:tailEnd/>
            </a:ln>
          </p:spPr>
          <p:txBody>
            <a:bodyPr/>
            <a:lstStyle/>
            <a:p>
              <a:pPr defTabSz="514350">
                <a:defRPr/>
              </a:pPr>
              <a:endParaRPr lang="en-GB" sz="1350" dirty="0">
                <a:solidFill>
                  <a:srgbClr val="001965"/>
                </a:solidFill>
                <a:ea typeface="Verdana" pitchFamily="34" charset="0"/>
                <a:cs typeface="Verdana" pitchFamily="34" charset="0"/>
              </a:endParaRPr>
            </a:p>
          </p:txBody>
        </p:sp>
      </p:grpSp>
      <p:sp>
        <p:nvSpPr>
          <p:cNvPr id="89096" name="Rectangle 14"/>
          <p:cNvSpPr>
            <a:spLocks noChangeArrowheads="1"/>
          </p:cNvSpPr>
          <p:nvPr/>
        </p:nvSpPr>
        <p:spPr bwMode="auto">
          <a:xfrm>
            <a:off x="5362576" y="2561605"/>
            <a:ext cx="765175" cy="266700"/>
          </a:xfrm>
          <a:prstGeom prst="rect">
            <a:avLst/>
          </a:prstGeom>
          <a:noFill/>
          <a:ln>
            <a:noFill/>
          </a:ln>
          <a:extLst/>
        </p:spPr>
        <p:txBody>
          <a:bodyPr wrap="none" lIns="0" tIns="0" rIns="0" bIns="0">
            <a:spAutoFit/>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13"/>
              </a:spcBef>
              <a:buNone/>
              <a:defRPr/>
            </a:pPr>
            <a:r>
              <a:rPr lang="en-US" altLang="es-ES" sz="825" dirty="0" err="1">
                <a:solidFill>
                  <a:srgbClr val="001965"/>
                </a:solidFill>
                <a:latin typeface="Verdana" panose="020B0604030504040204" pitchFamily="34" charset="0"/>
                <a:ea typeface="ＭＳ Ｐゴシック" panose="020B0600070205080204" pitchFamily="34" charset="-128"/>
                <a:cs typeface="Arial" panose="020B0604020202020204" pitchFamily="34" charset="0"/>
              </a:rPr>
              <a:t>IDeg</a:t>
            </a:r>
            <a:r>
              <a:rPr lang="en-US" altLang="es-ES" sz="825" dirty="0">
                <a:solidFill>
                  <a:srgbClr val="001965"/>
                </a:solidFill>
                <a:latin typeface="Verdana" panose="020B0604030504040204" pitchFamily="34" charset="0"/>
                <a:ea typeface="ＭＳ Ｐゴシック" panose="020B0600070205080204" pitchFamily="34" charset="-128"/>
                <a:cs typeface="Arial" panose="020B0604020202020204" pitchFamily="34" charset="0"/>
              </a:rPr>
              <a:t> 0.8 U/kg</a:t>
            </a:r>
          </a:p>
          <a:p>
            <a:pPr>
              <a:lnSpc>
                <a:spcPct val="100000"/>
              </a:lnSpc>
              <a:spcBef>
                <a:spcPts val="113"/>
              </a:spcBef>
              <a:buNone/>
              <a:defRPr/>
            </a:pPr>
            <a:r>
              <a:rPr lang="en-US" altLang="es-ES" sz="825" dirty="0" err="1">
                <a:solidFill>
                  <a:srgbClr val="001965"/>
                </a:solidFill>
                <a:latin typeface="Verdana" panose="020B0604030504040204" pitchFamily="34" charset="0"/>
                <a:ea typeface="ＭＳ Ｐゴシック" panose="020B0600070205080204" pitchFamily="34" charset="-128"/>
                <a:cs typeface="Arial" panose="020B0604020202020204" pitchFamily="34" charset="0"/>
              </a:rPr>
              <a:t>IGlar</a:t>
            </a:r>
            <a:r>
              <a:rPr lang="en-US" altLang="es-ES" sz="825" dirty="0">
                <a:solidFill>
                  <a:srgbClr val="001965"/>
                </a:solidFill>
                <a:latin typeface="Verdana" panose="020B0604030504040204" pitchFamily="34" charset="0"/>
                <a:ea typeface="ＭＳ Ｐゴシック" panose="020B0600070205080204" pitchFamily="34" charset="-128"/>
                <a:cs typeface="Arial" panose="020B0604020202020204" pitchFamily="34" charset="0"/>
              </a:rPr>
              <a:t> 0.8 U/kg</a:t>
            </a:r>
          </a:p>
        </p:txBody>
      </p:sp>
      <p:grpSp>
        <p:nvGrpSpPr>
          <p:cNvPr id="1034" name="Group 40"/>
          <p:cNvGrpSpPr>
            <a:grpSpLocks/>
          </p:cNvGrpSpPr>
          <p:nvPr/>
        </p:nvGrpSpPr>
        <p:grpSpPr bwMode="auto">
          <a:xfrm>
            <a:off x="5160964" y="2623519"/>
            <a:ext cx="111125" cy="34925"/>
            <a:chOff x="7861758" y="1016671"/>
            <a:chExt cx="360000" cy="108000"/>
          </a:xfrm>
        </p:grpSpPr>
        <p:sp>
          <p:nvSpPr>
            <p:cNvPr id="89103" name="Freeform 18"/>
            <p:cNvSpPr>
              <a:spLocks/>
            </p:cNvSpPr>
            <p:nvPr/>
          </p:nvSpPr>
          <p:spPr bwMode="auto">
            <a:xfrm flipV="1">
              <a:off x="7985187" y="1016671"/>
              <a:ext cx="107998" cy="108000"/>
            </a:xfrm>
            <a:prstGeom prst="rect">
              <a:avLst/>
            </a:prstGeom>
            <a:solidFill>
              <a:schemeClr val="accent2"/>
            </a:solidFill>
            <a:ln w="1588">
              <a:solidFill>
                <a:schemeClr val="accent2"/>
              </a:solidFill>
              <a:round/>
              <a:headEnd/>
              <a:tailEnd/>
            </a:ln>
          </p:spPr>
          <p:txBody>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endParaRPr lang="en-GB" altLang="es-ES" sz="1350">
                <a:solidFill>
                  <a:srgbClr val="001965"/>
                </a:solidFill>
                <a:latin typeface="Verdana" panose="020B0604030504040204" pitchFamily="34" charset="0"/>
                <a:ea typeface="ＭＳ Ｐゴシック" panose="020B0600070205080204" pitchFamily="34" charset="-128"/>
                <a:cs typeface="Arial" panose="020B0604020202020204" pitchFamily="34" charset="0"/>
              </a:endParaRPr>
            </a:p>
          </p:txBody>
        </p:sp>
        <p:sp>
          <p:nvSpPr>
            <p:cNvPr id="89104" name="Line 20"/>
            <p:cNvSpPr>
              <a:spLocks noChangeShapeType="1"/>
            </p:cNvSpPr>
            <p:nvPr/>
          </p:nvSpPr>
          <p:spPr bwMode="auto">
            <a:xfrm>
              <a:off x="7887471" y="1075580"/>
              <a:ext cx="0" cy="0"/>
            </a:xfrm>
            <a:prstGeom prst="line">
              <a:avLst/>
            </a:prstGeom>
            <a:noFill/>
            <a:ln w="1588">
              <a:solidFill>
                <a:srgbClr val="CC0099"/>
              </a:solidFill>
              <a:round/>
              <a:headEnd/>
              <a:tailEnd/>
            </a:ln>
            <a:extLst/>
          </p:spPr>
          <p:txBody>
            <a:bodyPr/>
            <a:lstStyle/>
            <a:p>
              <a:pPr>
                <a:defRPr/>
              </a:pPr>
              <a:endParaRPr lang="es-ES" sz="1350"/>
            </a:p>
          </p:txBody>
        </p:sp>
        <p:sp>
          <p:nvSpPr>
            <p:cNvPr id="89105" name="Rectangle 21"/>
            <p:cNvSpPr>
              <a:spLocks noChangeArrowheads="1"/>
            </p:cNvSpPr>
            <p:nvPr/>
          </p:nvSpPr>
          <p:spPr bwMode="auto">
            <a:xfrm>
              <a:off x="7861758" y="1075580"/>
              <a:ext cx="360000" cy="4908"/>
            </a:xfrm>
            <a:prstGeom prst="rect">
              <a:avLst/>
            </a:prstGeom>
            <a:solidFill>
              <a:schemeClr val="accent2"/>
            </a:solidFill>
            <a:ln w="19050">
              <a:solidFill>
                <a:schemeClr val="accent2"/>
              </a:solidFill>
              <a:miter lim="800000"/>
              <a:headEnd/>
              <a:tailEnd/>
            </a:ln>
          </p:spPr>
          <p:txBody>
            <a:bodyPr/>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endParaRPr lang="en-GB" altLang="es-ES" sz="1350">
                <a:solidFill>
                  <a:srgbClr val="001965"/>
                </a:solidFill>
                <a:latin typeface="Verdana" panose="020B0604030504040204" pitchFamily="34" charset="0"/>
                <a:ea typeface="ＭＳ Ｐゴシック" panose="020B0600070205080204" pitchFamily="34" charset="-128"/>
                <a:cs typeface="Arial" panose="020B0604020202020204" pitchFamily="34" charset="0"/>
              </a:endParaRPr>
            </a:p>
          </p:txBody>
        </p:sp>
      </p:grpSp>
      <p:sp>
        <p:nvSpPr>
          <p:cNvPr id="6" name="TextBox 5"/>
          <p:cNvSpPr txBox="1"/>
          <p:nvPr/>
        </p:nvSpPr>
        <p:spPr>
          <a:xfrm rot="16200000">
            <a:off x="2677319" y="2895774"/>
            <a:ext cx="1073150" cy="334962"/>
          </a:xfrm>
          <a:prstGeom prst="rect">
            <a:avLst/>
          </a:prstGeom>
          <a:noFill/>
        </p:spPr>
        <p:txBody>
          <a:bodyPr wrap="none">
            <a:spAutoFit/>
          </a:bodyPr>
          <a:lstStyle/>
          <a:p>
            <a:pPr algn="ctr">
              <a:defRPr/>
            </a:pPr>
            <a:r>
              <a:rPr lang="en-GB" sz="788" dirty="0">
                <a:solidFill>
                  <a:srgbClr val="001965"/>
                </a:solidFill>
                <a:cs typeface="Arial" charset="0"/>
              </a:rPr>
              <a:t>Insulin concentration </a:t>
            </a:r>
            <a:br>
              <a:rPr lang="en-GB" sz="788" dirty="0">
                <a:solidFill>
                  <a:srgbClr val="001965"/>
                </a:solidFill>
                <a:cs typeface="Arial" charset="0"/>
              </a:rPr>
            </a:br>
            <a:r>
              <a:rPr lang="en-GB" sz="788" dirty="0">
                <a:solidFill>
                  <a:srgbClr val="001965"/>
                </a:solidFill>
                <a:cs typeface="Arial" charset="0"/>
              </a:rPr>
              <a:t>(% of maximum)</a:t>
            </a:r>
          </a:p>
        </p:txBody>
      </p:sp>
      <p:sp>
        <p:nvSpPr>
          <p:cNvPr id="1036" name="TextBox 39"/>
          <p:cNvSpPr txBox="1">
            <a:spLocks noChangeArrowheads="1"/>
          </p:cNvSpPr>
          <p:nvPr/>
        </p:nvSpPr>
        <p:spPr bwMode="auto">
          <a:xfrm>
            <a:off x="4373564" y="2394919"/>
            <a:ext cx="566737"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s-ES" sz="900" b="1">
                <a:solidFill>
                  <a:srgbClr val="001965"/>
                </a:solidFill>
                <a:cs typeface="Arial" panose="020B0604020202020204" pitchFamily="34" charset="0"/>
              </a:rPr>
              <a:t>Half-life</a:t>
            </a:r>
          </a:p>
        </p:txBody>
      </p:sp>
      <p:sp>
        <p:nvSpPr>
          <p:cNvPr id="8" name="TextBox 7"/>
          <p:cNvSpPr txBox="1"/>
          <p:nvPr/>
        </p:nvSpPr>
        <p:spPr>
          <a:xfrm>
            <a:off x="3876676" y="3515694"/>
            <a:ext cx="1311275" cy="212725"/>
          </a:xfrm>
          <a:prstGeom prst="rect">
            <a:avLst/>
          </a:prstGeom>
          <a:noFill/>
        </p:spPr>
        <p:txBody>
          <a:bodyPr wrap="none">
            <a:spAutoFit/>
          </a:bodyPr>
          <a:lstStyle/>
          <a:p>
            <a:pPr>
              <a:defRPr/>
            </a:pPr>
            <a:r>
              <a:rPr lang="en-GB" sz="788" dirty="0">
                <a:solidFill>
                  <a:srgbClr val="001965"/>
                </a:solidFill>
                <a:cs typeface="Arial" charset="0"/>
              </a:rPr>
              <a:t>Time since injection (hours)</a:t>
            </a:r>
          </a:p>
        </p:txBody>
      </p:sp>
      <p:sp>
        <p:nvSpPr>
          <p:cNvPr id="89101" name="Rectangle 4"/>
          <p:cNvSpPr>
            <a:spLocks noChangeArrowheads="1"/>
          </p:cNvSpPr>
          <p:nvPr/>
        </p:nvSpPr>
        <p:spPr bwMode="auto">
          <a:xfrm>
            <a:off x="2120900" y="4395489"/>
            <a:ext cx="6394451" cy="579437"/>
          </a:xfrm>
          <a:prstGeom prst="rect">
            <a:avLst/>
          </a:prstGeom>
          <a:noFill/>
          <a:ln>
            <a:noFill/>
          </a:ln>
          <a:extLst/>
        </p:spPr>
        <p:txBody>
          <a:bodyPr wrap="none" lIns="54000" tIns="54000" rIns="54000" bIns="54000" anchor="b"/>
          <a:lstStyle>
            <a:lvl1pPr defTabSz="6858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6858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6858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6858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da-DK" altLang="es-ES" sz="1200" dirty="0">
                <a:solidFill>
                  <a:srgbClr val="004586"/>
                </a:solidFill>
                <a:cs typeface="Calibri" panose="020F0502020204030204" pitchFamily="34" charset="0"/>
              </a:rPr>
              <a:t>*Insulin glargine was undectable after 48 hours. </a:t>
            </a:r>
          </a:p>
          <a:p>
            <a:pPr>
              <a:lnSpc>
                <a:spcPct val="100000"/>
              </a:lnSpc>
              <a:spcBef>
                <a:spcPct val="0"/>
              </a:spcBef>
              <a:buNone/>
              <a:defRPr/>
            </a:pPr>
            <a:r>
              <a:rPr lang="en-GB" altLang="es-ES" sz="1200" dirty="0">
                <a:solidFill>
                  <a:srgbClr val="004586"/>
                </a:solidFill>
                <a:cs typeface="Calibri" panose="020F0502020204030204" pitchFamily="34" charset="0"/>
              </a:rPr>
              <a:t>CV, coefficient of variation; </a:t>
            </a:r>
            <a:r>
              <a:rPr lang="en-US" altLang="en-US" sz="1200" dirty="0">
                <a:solidFill>
                  <a:srgbClr val="004586"/>
                </a:solidFill>
                <a:cs typeface="Calibri" panose="020F0502020204030204" pitchFamily="34" charset="0"/>
              </a:rPr>
              <a:t>GIR, glucose infusion rate; </a:t>
            </a:r>
            <a:r>
              <a:rPr lang="en-US" altLang="en-US" sz="1200" dirty="0" err="1">
                <a:solidFill>
                  <a:srgbClr val="004586"/>
                </a:solidFill>
                <a:cs typeface="Calibri" panose="020F0502020204030204" pitchFamily="34" charset="0"/>
              </a:rPr>
              <a:t>IDeg</a:t>
            </a:r>
            <a:r>
              <a:rPr lang="en-US" altLang="en-US" sz="1200" dirty="0">
                <a:solidFill>
                  <a:srgbClr val="004586"/>
                </a:solidFill>
                <a:cs typeface="Calibri" panose="020F0502020204030204" pitchFamily="34" charset="0"/>
              </a:rPr>
              <a:t>, insulin </a:t>
            </a:r>
            <a:r>
              <a:rPr lang="en-US" altLang="en-US" sz="1200" dirty="0" err="1">
                <a:solidFill>
                  <a:srgbClr val="004586"/>
                </a:solidFill>
                <a:cs typeface="Calibri" panose="020F0502020204030204" pitchFamily="34" charset="0"/>
              </a:rPr>
              <a:t>degludec</a:t>
            </a:r>
            <a:r>
              <a:rPr lang="en-US" altLang="en-US" sz="1200" dirty="0">
                <a:solidFill>
                  <a:srgbClr val="004586"/>
                </a:solidFill>
                <a:cs typeface="Calibri" panose="020F0502020204030204" pitchFamily="34" charset="0"/>
              </a:rPr>
              <a:t>; </a:t>
            </a:r>
            <a:r>
              <a:rPr lang="en-US" altLang="en-US" sz="1200" dirty="0" err="1">
                <a:solidFill>
                  <a:srgbClr val="004586"/>
                </a:solidFill>
                <a:cs typeface="Calibri" panose="020F0502020204030204" pitchFamily="34" charset="0"/>
              </a:rPr>
              <a:t>IGlar</a:t>
            </a:r>
            <a:r>
              <a:rPr lang="en-US" altLang="en-US" sz="1200" dirty="0">
                <a:solidFill>
                  <a:srgbClr val="004586"/>
                </a:solidFill>
                <a:cs typeface="Calibri" panose="020F0502020204030204" pitchFamily="34" charset="0"/>
              </a:rPr>
              <a:t>, insulin glargine; </a:t>
            </a:r>
            <a:r>
              <a:rPr lang="da-DK" altLang="es-ES" sz="1200" dirty="0">
                <a:solidFill>
                  <a:srgbClr val="004586"/>
                </a:solidFill>
                <a:cs typeface="Calibri" panose="020F0502020204030204" pitchFamily="34" charset="0"/>
              </a:rPr>
              <a:t>T1D, type 1 </a:t>
            </a:r>
            <a:r>
              <a:rPr lang="da-DK" altLang="es-ES" sz="1200" dirty="0" smtClean="0">
                <a:solidFill>
                  <a:srgbClr val="004586"/>
                </a:solidFill>
                <a:cs typeface="Calibri" panose="020F0502020204030204" pitchFamily="34" charset="0"/>
              </a:rPr>
              <a:t>diabetes</a:t>
            </a:r>
            <a:endParaRPr lang="da-DK" altLang="es-ES" sz="1200" dirty="0">
              <a:solidFill>
                <a:srgbClr val="004586"/>
              </a:solidFill>
              <a:cs typeface="Calibri" panose="020F0502020204030204" pitchFamily="34" charset="0"/>
            </a:endParaRPr>
          </a:p>
        </p:txBody>
      </p:sp>
      <p:sp>
        <p:nvSpPr>
          <p:cNvPr id="42" name="Rectangle 2"/>
          <p:cNvSpPr>
            <a:spLocks noChangeArrowheads="1"/>
          </p:cNvSpPr>
          <p:nvPr/>
        </p:nvSpPr>
        <p:spPr bwMode="auto">
          <a:xfrm>
            <a:off x="1415679" y="909638"/>
            <a:ext cx="8928793" cy="857250"/>
          </a:xfrm>
          <a:prstGeom prst="rect">
            <a:avLst/>
          </a:prstGeom>
          <a:ln/>
          <a:extLst>
            <a:ext uri="{91240B29-F687-4f45-9708-019B960494DF}"/>
            <a:ext uri="{AF507438-7753-43e0-B8FC-AC1667EBCBE1}"/>
          </a:extLst>
        </p:spPr>
        <p:style>
          <a:lnRef idx="3">
            <a:schemeClr val="lt1"/>
          </a:lnRef>
          <a:fillRef idx="1">
            <a:schemeClr val="accent1"/>
          </a:fillRef>
          <a:effectRef idx="1">
            <a:schemeClr val="accent1"/>
          </a:effectRef>
          <a:fontRef idx="minor">
            <a:schemeClr val="lt1"/>
          </a:fontRef>
        </p:style>
        <p:txBody>
          <a:bodyPr anchor="ctr"/>
          <a:lstStyle/>
          <a:p>
            <a:pPr algn="ctr">
              <a:defRPr/>
            </a:pPr>
            <a:r>
              <a:rPr lang="es-ES" sz="2400" b="1" dirty="0" err="1">
                <a:latin typeface="+mj-lt"/>
                <a:cs typeface="Calibri" pitchFamily="34" charset="0"/>
              </a:rPr>
              <a:t>IDeg</a:t>
            </a:r>
            <a:r>
              <a:rPr lang="es-ES" sz="2400" b="1" dirty="0">
                <a:latin typeface="+mj-lt"/>
                <a:cs typeface="Calibri" pitchFamily="34" charset="0"/>
              </a:rPr>
              <a:t> tiene un perfil de acción plano con una vida media dos veces mayor que Glargina U100</a:t>
            </a:r>
          </a:p>
        </p:txBody>
      </p:sp>
      <p:sp>
        <p:nvSpPr>
          <p:cNvPr id="2" name="Marcador de texto 1"/>
          <p:cNvSpPr>
            <a:spLocks noGrp="1"/>
          </p:cNvSpPr>
          <p:nvPr>
            <p:ph type="body" sz="quarter" idx="13"/>
          </p:nvPr>
        </p:nvSpPr>
        <p:spPr>
          <a:xfrm>
            <a:off x="274197" y="5870142"/>
            <a:ext cx="11582443" cy="295162"/>
          </a:xfrm>
        </p:spPr>
        <p:txBody>
          <a:bodyPr>
            <a:normAutofit/>
          </a:bodyPr>
          <a:lstStyle/>
          <a:p>
            <a:r>
              <a:rPr lang="es-ES" sz="1200" dirty="0" err="1"/>
              <a:t>Heise</a:t>
            </a:r>
            <a:r>
              <a:rPr lang="es-ES" sz="1200" dirty="0"/>
              <a:t> et al. Diabetes </a:t>
            </a:r>
            <a:r>
              <a:rPr lang="es-ES" sz="1200" dirty="0" err="1"/>
              <a:t>Obes</a:t>
            </a:r>
            <a:r>
              <a:rPr lang="es-ES" sz="1200" dirty="0"/>
              <a:t> </a:t>
            </a:r>
            <a:r>
              <a:rPr lang="es-ES" sz="1200" dirty="0" err="1"/>
              <a:t>Metab</a:t>
            </a:r>
            <a:r>
              <a:rPr lang="es-ES" sz="1200" dirty="0"/>
              <a:t> 2012;14:944–50; </a:t>
            </a:r>
            <a:r>
              <a:rPr lang="es-ES" sz="1200" dirty="0" err="1"/>
              <a:t>Heise</a:t>
            </a:r>
            <a:r>
              <a:rPr lang="es-ES" sz="1200" dirty="0"/>
              <a:t> et al. </a:t>
            </a:r>
            <a:r>
              <a:rPr lang="es-ES" sz="1200" dirty="0" err="1"/>
              <a:t>Diabetologia</a:t>
            </a:r>
            <a:r>
              <a:rPr lang="es-ES" sz="1200" dirty="0"/>
              <a:t> 2011;54(</a:t>
            </a:r>
            <a:r>
              <a:rPr lang="es-ES" sz="1200" dirty="0" err="1"/>
              <a:t>Suppl</a:t>
            </a:r>
            <a:r>
              <a:rPr lang="es-ES" sz="1200" dirty="0"/>
              <a:t>. 1):S425; </a:t>
            </a:r>
            <a:r>
              <a:rPr lang="es-ES" sz="1200" dirty="0" err="1"/>
              <a:t>Heise</a:t>
            </a:r>
            <a:r>
              <a:rPr lang="es-ES" sz="1200" dirty="0"/>
              <a:t> et al. Diabetes </a:t>
            </a:r>
            <a:r>
              <a:rPr lang="es-ES" sz="1200" dirty="0" err="1"/>
              <a:t>Obes</a:t>
            </a:r>
            <a:r>
              <a:rPr lang="es-ES" sz="1200" dirty="0"/>
              <a:t> </a:t>
            </a:r>
            <a:r>
              <a:rPr lang="es-ES" sz="1200" dirty="0" err="1"/>
              <a:t>Metab</a:t>
            </a:r>
            <a:r>
              <a:rPr lang="es-ES" sz="1200" dirty="0"/>
              <a:t> 2012;14:859–64 </a:t>
            </a:r>
          </a:p>
          <a:p>
            <a:endParaRPr lang="es-ES" dirty="0"/>
          </a:p>
        </p:txBody>
      </p:sp>
    </p:spTree>
    <p:extLst>
      <p:ext uri="{BB962C8B-B14F-4D97-AF65-F5344CB8AC3E}">
        <p14:creationId xmlns="" xmlns:p14="http://schemas.microsoft.com/office/powerpoint/2010/main" val="315915272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065714" y="1792139"/>
            <a:ext cx="2871787" cy="1693862"/>
            <a:chOff x="635000" y="3604322"/>
            <a:chExt cx="3657600" cy="2241550"/>
          </a:xfrm>
        </p:grpSpPr>
        <p:sp>
          <p:nvSpPr>
            <p:cNvPr id="293" name="Rounded Rectangle 18"/>
            <p:cNvSpPr/>
            <p:nvPr/>
          </p:nvSpPr>
          <p:spPr>
            <a:xfrm>
              <a:off x="635000" y="3604322"/>
              <a:ext cx="3657600" cy="2241550"/>
            </a:xfrm>
            <a:prstGeom prst="roundRect">
              <a:avLst>
                <a:gd name="adj" fmla="val 4719"/>
              </a:avLst>
            </a:prstGeom>
            <a:solidFill>
              <a:srgbClr val="444492">
                <a:alpha val="10196"/>
              </a:srgbClr>
            </a:solidFill>
            <a:ln w="25400" cap="flat" cmpd="sng" algn="ctr">
              <a:solidFill>
                <a:srgbClr val="444492">
                  <a:shade val="50000"/>
                </a:srgbClr>
              </a:solidFill>
              <a:prstDash val="solid"/>
            </a:ln>
            <a:effectLst/>
          </p:spPr>
          <p:txBody>
            <a:bodyPr anchor="ctr"/>
            <a:lstStyle/>
            <a:p>
              <a:pPr algn="ctr" defTabSz="342900">
                <a:defRPr/>
              </a:pPr>
              <a:endParaRPr lang="en-US" sz="1350" kern="0" dirty="0">
                <a:solidFill>
                  <a:srgbClr val="FFFFFF"/>
                </a:solidFill>
                <a:latin typeface="Arial"/>
              </a:endParaRPr>
            </a:p>
          </p:txBody>
        </p:sp>
        <p:grpSp>
          <p:nvGrpSpPr>
            <p:cNvPr id="27661" name="Group 103"/>
            <p:cNvGrpSpPr>
              <a:grpSpLocks/>
            </p:cNvGrpSpPr>
            <p:nvPr/>
          </p:nvGrpSpPr>
          <p:grpSpPr bwMode="auto">
            <a:xfrm>
              <a:off x="2841625" y="4201222"/>
              <a:ext cx="1082675" cy="1090612"/>
              <a:chOff x="3484" y="1991"/>
              <a:chExt cx="1543" cy="1557"/>
            </a:xfrm>
          </p:grpSpPr>
          <p:sp>
            <p:nvSpPr>
              <p:cNvPr id="397" name="Oval 104"/>
              <p:cNvSpPr>
                <a:spLocks noChangeArrowheads="1"/>
              </p:cNvSpPr>
              <p:nvPr/>
            </p:nvSpPr>
            <p:spPr bwMode="auto">
              <a:xfrm>
                <a:off x="3814" y="2333"/>
                <a:ext cx="885" cy="912"/>
              </a:xfrm>
              <a:prstGeom prst="ellipse">
                <a:avLst/>
              </a:prstGeom>
              <a:solidFill>
                <a:srgbClr val="D7AFFF">
                  <a:alpha val="81175"/>
                </a:srgbClr>
              </a:solidFill>
              <a:ln>
                <a:noFill/>
              </a:ln>
              <a:extLst>
                <a:ext uri="{91240B29-F687-4f45-9708-019B960494DF}"/>
              </a:extLst>
            </p:spPr>
            <p:txBody>
              <a:bodyPr wrap="none" anchor="ctr"/>
              <a:lstStyle/>
              <a:p>
                <a:pPr defTabSz="342900">
                  <a:defRPr/>
                </a:pPr>
                <a:endParaRPr lang="zh-CN" altLang="en-US" sz="1350" kern="0">
                  <a:solidFill>
                    <a:srgbClr val="444492"/>
                  </a:solidFill>
                  <a:latin typeface="Calibri"/>
                </a:endParaRPr>
              </a:p>
            </p:txBody>
          </p:sp>
          <p:sp>
            <p:nvSpPr>
              <p:cNvPr id="398" name="Oval 105"/>
              <p:cNvSpPr>
                <a:spLocks noChangeArrowheads="1"/>
              </p:cNvSpPr>
              <p:nvPr/>
            </p:nvSpPr>
            <p:spPr bwMode="auto">
              <a:xfrm>
                <a:off x="3927" y="2446"/>
                <a:ext cx="657" cy="681"/>
              </a:xfrm>
              <a:prstGeom prst="ellipse">
                <a:avLst/>
              </a:prstGeom>
              <a:solidFill>
                <a:srgbClr val="444492"/>
              </a:solidFill>
              <a:ln>
                <a:noFill/>
              </a:ln>
              <a:extLst>
                <a:ext uri="{91240B29-F687-4f45-9708-019B960494DF}"/>
              </a:extLst>
            </p:spPr>
            <p:txBody>
              <a:bodyPr wrap="none" anchor="ctr"/>
              <a:lstStyle/>
              <a:p>
                <a:pPr defTabSz="342900">
                  <a:defRPr/>
                </a:pPr>
                <a:endParaRPr lang="zh-CN" altLang="en-US" sz="1350" kern="0">
                  <a:solidFill>
                    <a:srgbClr val="444492"/>
                  </a:solidFill>
                  <a:latin typeface="Calibri"/>
                </a:endParaRPr>
              </a:p>
            </p:txBody>
          </p:sp>
          <p:sp>
            <p:nvSpPr>
              <p:cNvPr id="399" name="Oval 106"/>
              <p:cNvSpPr>
                <a:spLocks noChangeArrowheads="1"/>
              </p:cNvSpPr>
              <p:nvPr/>
            </p:nvSpPr>
            <p:spPr bwMode="auto">
              <a:xfrm>
                <a:off x="3961" y="2863"/>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00" name="Oval 107"/>
              <p:cNvSpPr>
                <a:spLocks noChangeArrowheads="1"/>
              </p:cNvSpPr>
              <p:nvPr/>
            </p:nvSpPr>
            <p:spPr bwMode="auto">
              <a:xfrm>
                <a:off x="3999" y="2938"/>
                <a:ext cx="78"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01" name="Oval 108"/>
              <p:cNvSpPr>
                <a:spLocks noChangeArrowheads="1"/>
              </p:cNvSpPr>
              <p:nvPr/>
            </p:nvSpPr>
            <p:spPr bwMode="auto">
              <a:xfrm>
                <a:off x="4108" y="2485"/>
                <a:ext cx="75"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02" name="Oval 109"/>
              <p:cNvSpPr>
                <a:spLocks noChangeArrowheads="1"/>
              </p:cNvSpPr>
              <p:nvPr/>
            </p:nvSpPr>
            <p:spPr bwMode="auto">
              <a:xfrm>
                <a:off x="3927" y="2788"/>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03" name="Oval 110"/>
              <p:cNvSpPr>
                <a:spLocks noChangeArrowheads="1"/>
              </p:cNvSpPr>
              <p:nvPr/>
            </p:nvSpPr>
            <p:spPr bwMode="auto">
              <a:xfrm>
                <a:off x="3927" y="2713"/>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04" name="Oval 111"/>
              <p:cNvSpPr>
                <a:spLocks noChangeArrowheads="1"/>
              </p:cNvSpPr>
              <p:nvPr/>
            </p:nvSpPr>
            <p:spPr bwMode="auto">
              <a:xfrm>
                <a:off x="3961" y="2596"/>
                <a:ext cx="78"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05" name="Oval 112"/>
              <p:cNvSpPr>
                <a:spLocks noChangeArrowheads="1"/>
              </p:cNvSpPr>
              <p:nvPr/>
            </p:nvSpPr>
            <p:spPr bwMode="auto">
              <a:xfrm>
                <a:off x="4036" y="2521"/>
                <a:ext cx="72"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06" name="Oval 113"/>
              <p:cNvSpPr>
                <a:spLocks noChangeArrowheads="1"/>
              </p:cNvSpPr>
              <p:nvPr/>
            </p:nvSpPr>
            <p:spPr bwMode="auto">
              <a:xfrm>
                <a:off x="4183" y="2446"/>
                <a:ext cx="75"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07" name="Oval 114"/>
              <p:cNvSpPr>
                <a:spLocks noChangeArrowheads="1"/>
              </p:cNvSpPr>
              <p:nvPr/>
            </p:nvSpPr>
            <p:spPr bwMode="auto">
              <a:xfrm>
                <a:off x="4258" y="2446"/>
                <a:ext cx="72"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08" name="Oval 115"/>
              <p:cNvSpPr>
                <a:spLocks noChangeArrowheads="1"/>
              </p:cNvSpPr>
              <p:nvPr/>
            </p:nvSpPr>
            <p:spPr bwMode="auto">
              <a:xfrm>
                <a:off x="4330" y="2485"/>
                <a:ext cx="75"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09" name="Oval 116"/>
              <p:cNvSpPr>
                <a:spLocks noChangeArrowheads="1"/>
              </p:cNvSpPr>
              <p:nvPr/>
            </p:nvSpPr>
            <p:spPr bwMode="auto">
              <a:xfrm>
                <a:off x="4405" y="2521"/>
                <a:ext cx="69"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10" name="Oval 117"/>
              <p:cNvSpPr>
                <a:spLocks noChangeArrowheads="1"/>
              </p:cNvSpPr>
              <p:nvPr/>
            </p:nvSpPr>
            <p:spPr bwMode="auto">
              <a:xfrm>
                <a:off x="4474" y="2596"/>
                <a:ext cx="78" cy="78"/>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11" name="Oval 118"/>
              <p:cNvSpPr>
                <a:spLocks noChangeArrowheads="1"/>
              </p:cNvSpPr>
              <p:nvPr/>
            </p:nvSpPr>
            <p:spPr bwMode="auto">
              <a:xfrm>
                <a:off x="4512" y="2674"/>
                <a:ext cx="78"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12" name="Oval 119"/>
              <p:cNvSpPr>
                <a:spLocks noChangeArrowheads="1"/>
              </p:cNvSpPr>
              <p:nvPr/>
            </p:nvSpPr>
            <p:spPr bwMode="auto">
              <a:xfrm>
                <a:off x="4512" y="2749"/>
                <a:ext cx="78" cy="78"/>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13" name="Oval 120"/>
              <p:cNvSpPr>
                <a:spLocks noChangeArrowheads="1"/>
              </p:cNvSpPr>
              <p:nvPr/>
            </p:nvSpPr>
            <p:spPr bwMode="auto">
              <a:xfrm>
                <a:off x="4440" y="2749"/>
                <a:ext cx="72" cy="78"/>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14" name="Oval 121"/>
              <p:cNvSpPr>
                <a:spLocks noChangeArrowheads="1"/>
              </p:cNvSpPr>
              <p:nvPr/>
            </p:nvSpPr>
            <p:spPr bwMode="auto">
              <a:xfrm>
                <a:off x="4074" y="3016"/>
                <a:ext cx="72" cy="75"/>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415" name="Oval 122"/>
              <p:cNvSpPr>
                <a:spLocks noChangeArrowheads="1"/>
              </p:cNvSpPr>
              <p:nvPr/>
            </p:nvSpPr>
            <p:spPr bwMode="auto">
              <a:xfrm>
                <a:off x="4108" y="2938"/>
                <a:ext cx="75"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16" name="Oval 123"/>
              <p:cNvSpPr>
                <a:spLocks noChangeArrowheads="1"/>
              </p:cNvSpPr>
              <p:nvPr/>
            </p:nvSpPr>
            <p:spPr bwMode="auto">
              <a:xfrm>
                <a:off x="3999" y="2788"/>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17" name="Oval 124"/>
              <p:cNvSpPr>
                <a:spLocks noChangeArrowheads="1"/>
              </p:cNvSpPr>
              <p:nvPr/>
            </p:nvSpPr>
            <p:spPr bwMode="auto">
              <a:xfrm>
                <a:off x="3999" y="2713"/>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18" name="Oval 125"/>
              <p:cNvSpPr>
                <a:spLocks noChangeArrowheads="1"/>
              </p:cNvSpPr>
              <p:nvPr/>
            </p:nvSpPr>
            <p:spPr bwMode="auto">
              <a:xfrm>
                <a:off x="4036" y="2635"/>
                <a:ext cx="72"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19" name="Oval 126"/>
              <p:cNvSpPr>
                <a:spLocks noChangeArrowheads="1"/>
              </p:cNvSpPr>
              <p:nvPr/>
            </p:nvSpPr>
            <p:spPr bwMode="auto">
              <a:xfrm>
                <a:off x="4108" y="2560"/>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0" name="Oval 127"/>
              <p:cNvSpPr>
                <a:spLocks noChangeArrowheads="1"/>
              </p:cNvSpPr>
              <p:nvPr/>
            </p:nvSpPr>
            <p:spPr bwMode="auto">
              <a:xfrm>
                <a:off x="4183" y="2521"/>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1" name="Oval 128"/>
              <p:cNvSpPr>
                <a:spLocks noChangeArrowheads="1"/>
              </p:cNvSpPr>
              <p:nvPr/>
            </p:nvSpPr>
            <p:spPr bwMode="auto">
              <a:xfrm>
                <a:off x="4074" y="2863"/>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2" name="Oval 129"/>
              <p:cNvSpPr>
                <a:spLocks noChangeArrowheads="1"/>
              </p:cNvSpPr>
              <p:nvPr/>
            </p:nvSpPr>
            <p:spPr bwMode="auto">
              <a:xfrm>
                <a:off x="4074" y="2749"/>
                <a:ext cx="72"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3" name="Oval 130"/>
              <p:cNvSpPr>
                <a:spLocks noChangeArrowheads="1"/>
              </p:cNvSpPr>
              <p:nvPr/>
            </p:nvSpPr>
            <p:spPr bwMode="auto">
              <a:xfrm>
                <a:off x="4108" y="2674"/>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4" name="Oval 131"/>
              <p:cNvSpPr>
                <a:spLocks noChangeArrowheads="1"/>
              </p:cNvSpPr>
              <p:nvPr/>
            </p:nvSpPr>
            <p:spPr bwMode="auto">
              <a:xfrm>
                <a:off x="4146" y="3016"/>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5" name="Oval 132"/>
              <p:cNvSpPr>
                <a:spLocks noChangeArrowheads="1"/>
              </p:cNvSpPr>
              <p:nvPr/>
            </p:nvSpPr>
            <p:spPr bwMode="auto">
              <a:xfrm>
                <a:off x="4183" y="2596"/>
                <a:ext cx="75"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6" name="Oval 133"/>
              <p:cNvSpPr>
                <a:spLocks noChangeArrowheads="1"/>
              </p:cNvSpPr>
              <p:nvPr/>
            </p:nvSpPr>
            <p:spPr bwMode="auto">
              <a:xfrm>
                <a:off x="4258" y="2521"/>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7" name="Oval 134"/>
              <p:cNvSpPr>
                <a:spLocks noChangeArrowheads="1"/>
              </p:cNvSpPr>
              <p:nvPr/>
            </p:nvSpPr>
            <p:spPr bwMode="auto">
              <a:xfrm>
                <a:off x="4330" y="2560"/>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8" name="Oval 135"/>
              <p:cNvSpPr>
                <a:spLocks noChangeArrowheads="1"/>
              </p:cNvSpPr>
              <p:nvPr/>
            </p:nvSpPr>
            <p:spPr bwMode="auto">
              <a:xfrm>
                <a:off x="4258" y="2596"/>
                <a:ext cx="72"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29" name="Oval 136"/>
              <p:cNvSpPr>
                <a:spLocks noChangeArrowheads="1"/>
              </p:cNvSpPr>
              <p:nvPr/>
            </p:nvSpPr>
            <p:spPr bwMode="auto">
              <a:xfrm>
                <a:off x="4183" y="2674"/>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0" name="Oval 137"/>
              <p:cNvSpPr>
                <a:spLocks noChangeArrowheads="1"/>
              </p:cNvSpPr>
              <p:nvPr/>
            </p:nvSpPr>
            <p:spPr bwMode="auto">
              <a:xfrm>
                <a:off x="4330" y="2635"/>
                <a:ext cx="75"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1" name="Oval 138"/>
              <p:cNvSpPr>
                <a:spLocks noChangeArrowheads="1"/>
              </p:cNvSpPr>
              <p:nvPr/>
            </p:nvSpPr>
            <p:spPr bwMode="auto">
              <a:xfrm>
                <a:off x="4258" y="2674"/>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2" name="Oval 139"/>
              <p:cNvSpPr>
                <a:spLocks noChangeArrowheads="1"/>
              </p:cNvSpPr>
              <p:nvPr/>
            </p:nvSpPr>
            <p:spPr bwMode="auto">
              <a:xfrm>
                <a:off x="4146" y="2749"/>
                <a:ext cx="78"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3" name="Oval 140"/>
              <p:cNvSpPr>
                <a:spLocks noChangeArrowheads="1"/>
              </p:cNvSpPr>
              <p:nvPr/>
            </p:nvSpPr>
            <p:spPr bwMode="auto">
              <a:xfrm>
                <a:off x="4146" y="2824"/>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4" name="Oval 141"/>
              <p:cNvSpPr>
                <a:spLocks noChangeArrowheads="1"/>
              </p:cNvSpPr>
              <p:nvPr/>
            </p:nvSpPr>
            <p:spPr bwMode="auto">
              <a:xfrm>
                <a:off x="4183" y="2938"/>
                <a:ext cx="75"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5" name="Oval 142"/>
              <p:cNvSpPr>
                <a:spLocks noChangeArrowheads="1"/>
              </p:cNvSpPr>
              <p:nvPr/>
            </p:nvSpPr>
            <p:spPr bwMode="auto">
              <a:xfrm>
                <a:off x="4183" y="2863"/>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6" name="Oval 143"/>
              <p:cNvSpPr>
                <a:spLocks noChangeArrowheads="1"/>
              </p:cNvSpPr>
              <p:nvPr/>
            </p:nvSpPr>
            <p:spPr bwMode="auto">
              <a:xfrm>
                <a:off x="4221" y="2749"/>
                <a:ext cx="72"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7" name="Oval 144"/>
              <p:cNvSpPr>
                <a:spLocks noChangeArrowheads="1"/>
              </p:cNvSpPr>
              <p:nvPr/>
            </p:nvSpPr>
            <p:spPr bwMode="auto">
              <a:xfrm>
                <a:off x="4405" y="2596"/>
                <a:ext cx="69"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8" name="Oval 145"/>
              <p:cNvSpPr>
                <a:spLocks noChangeArrowheads="1"/>
              </p:cNvSpPr>
              <p:nvPr/>
            </p:nvSpPr>
            <p:spPr bwMode="auto">
              <a:xfrm>
                <a:off x="4440" y="2674"/>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39" name="Oval 146"/>
              <p:cNvSpPr>
                <a:spLocks noChangeArrowheads="1"/>
              </p:cNvSpPr>
              <p:nvPr/>
            </p:nvSpPr>
            <p:spPr bwMode="auto">
              <a:xfrm>
                <a:off x="4290" y="2713"/>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0" name="Oval 147"/>
              <p:cNvSpPr>
                <a:spLocks noChangeArrowheads="1"/>
              </p:cNvSpPr>
              <p:nvPr/>
            </p:nvSpPr>
            <p:spPr bwMode="auto">
              <a:xfrm>
                <a:off x="4368" y="2713"/>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1" name="Oval 148"/>
              <p:cNvSpPr>
                <a:spLocks noChangeArrowheads="1"/>
              </p:cNvSpPr>
              <p:nvPr/>
            </p:nvSpPr>
            <p:spPr bwMode="auto">
              <a:xfrm>
                <a:off x="4258" y="2824"/>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2" name="Oval 149"/>
              <p:cNvSpPr>
                <a:spLocks noChangeArrowheads="1"/>
              </p:cNvSpPr>
              <p:nvPr/>
            </p:nvSpPr>
            <p:spPr bwMode="auto">
              <a:xfrm>
                <a:off x="4330" y="2788"/>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3" name="Oval 150"/>
              <p:cNvSpPr>
                <a:spLocks noChangeArrowheads="1"/>
              </p:cNvSpPr>
              <p:nvPr/>
            </p:nvSpPr>
            <p:spPr bwMode="auto">
              <a:xfrm>
                <a:off x="4405" y="2824"/>
                <a:ext cx="69"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4" name="Oval 151"/>
              <p:cNvSpPr>
                <a:spLocks noChangeArrowheads="1"/>
              </p:cNvSpPr>
              <p:nvPr/>
            </p:nvSpPr>
            <p:spPr bwMode="auto">
              <a:xfrm>
                <a:off x="4474" y="2824"/>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5" name="Oval 152"/>
              <p:cNvSpPr>
                <a:spLocks noChangeArrowheads="1"/>
              </p:cNvSpPr>
              <p:nvPr/>
            </p:nvSpPr>
            <p:spPr bwMode="auto">
              <a:xfrm>
                <a:off x="4258" y="2902"/>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6" name="Oval 153"/>
              <p:cNvSpPr>
                <a:spLocks noChangeArrowheads="1"/>
              </p:cNvSpPr>
              <p:nvPr/>
            </p:nvSpPr>
            <p:spPr bwMode="auto">
              <a:xfrm>
                <a:off x="4330" y="2863"/>
                <a:ext cx="75"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7" name="Oval 154"/>
              <p:cNvSpPr>
                <a:spLocks noChangeArrowheads="1"/>
              </p:cNvSpPr>
              <p:nvPr/>
            </p:nvSpPr>
            <p:spPr bwMode="auto">
              <a:xfrm>
                <a:off x="4221" y="3016"/>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8" name="Oval 155"/>
              <p:cNvSpPr>
                <a:spLocks noChangeArrowheads="1"/>
              </p:cNvSpPr>
              <p:nvPr/>
            </p:nvSpPr>
            <p:spPr bwMode="auto">
              <a:xfrm>
                <a:off x="4290" y="2977"/>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49" name="Oval 156"/>
              <p:cNvSpPr>
                <a:spLocks noChangeArrowheads="1"/>
              </p:cNvSpPr>
              <p:nvPr/>
            </p:nvSpPr>
            <p:spPr bwMode="auto">
              <a:xfrm>
                <a:off x="4405" y="2902"/>
                <a:ext cx="69"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0" name="Oval 157"/>
              <p:cNvSpPr>
                <a:spLocks noChangeArrowheads="1"/>
              </p:cNvSpPr>
              <p:nvPr/>
            </p:nvSpPr>
            <p:spPr bwMode="auto">
              <a:xfrm>
                <a:off x="4368" y="2977"/>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1" name="Oval 158"/>
              <p:cNvSpPr>
                <a:spLocks noChangeArrowheads="1"/>
              </p:cNvSpPr>
              <p:nvPr/>
            </p:nvSpPr>
            <p:spPr bwMode="auto">
              <a:xfrm>
                <a:off x="4474" y="3052"/>
                <a:ext cx="78"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2" name="Oval 159"/>
              <p:cNvSpPr>
                <a:spLocks noChangeArrowheads="1"/>
              </p:cNvSpPr>
              <p:nvPr/>
            </p:nvSpPr>
            <p:spPr bwMode="auto">
              <a:xfrm>
                <a:off x="4552" y="2977"/>
                <a:ext cx="72"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3" name="Oval 160"/>
              <p:cNvSpPr>
                <a:spLocks noChangeArrowheads="1"/>
              </p:cNvSpPr>
              <p:nvPr/>
            </p:nvSpPr>
            <p:spPr bwMode="auto">
              <a:xfrm>
                <a:off x="4584" y="2863"/>
                <a:ext cx="75"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4" name="Oval 161"/>
              <p:cNvSpPr>
                <a:spLocks noChangeArrowheads="1"/>
              </p:cNvSpPr>
              <p:nvPr/>
            </p:nvSpPr>
            <p:spPr bwMode="auto">
              <a:xfrm>
                <a:off x="4368" y="3127"/>
                <a:ext cx="72"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5" name="Oval 162"/>
              <p:cNvSpPr>
                <a:spLocks noChangeArrowheads="1"/>
              </p:cNvSpPr>
              <p:nvPr/>
            </p:nvSpPr>
            <p:spPr bwMode="auto">
              <a:xfrm>
                <a:off x="4221" y="3166"/>
                <a:ext cx="72"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6" name="Oval 163"/>
              <p:cNvSpPr>
                <a:spLocks noChangeArrowheads="1"/>
              </p:cNvSpPr>
              <p:nvPr/>
            </p:nvSpPr>
            <p:spPr bwMode="auto">
              <a:xfrm>
                <a:off x="4074" y="3127"/>
                <a:ext cx="72"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7" name="Oval 164"/>
              <p:cNvSpPr>
                <a:spLocks noChangeArrowheads="1"/>
              </p:cNvSpPr>
              <p:nvPr/>
            </p:nvSpPr>
            <p:spPr bwMode="auto">
              <a:xfrm>
                <a:off x="3961" y="3052"/>
                <a:ext cx="78"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8" name="Oval 165"/>
              <p:cNvSpPr>
                <a:spLocks noChangeArrowheads="1"/>
              </p:cNvSpPr>
              <p:nvPr/>
            </p:nvSpPr>
            <p:spPr bwMode="auto">
              <a:xfrm>
                <a:off x="3889" y="2938"/>
                <a:ext cx="72"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59" name="Oval 166"/>
              <p:cNvSpPr>
                <a:spLocks noChangeArrowheads="1"/>
              </p:cNvSpPr>
              <p:nvPr/>
            </p:nvSpPr>
            <p:spPr bwMode="auto">
              <a:xfrm>
                <a:off x="3855" y="2824"/>
                <a:ext cx="75"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0" name="Oval 167"/>
              <p:cNvSpPr>
                <a:spLocks noChangeArrowheads="1"/>
              </p:cNvSpPr>
              <p:nvPr/>
            </p:nvSpPr>
            <p:spPr bwMode="auto">
              <a:xfrm>
                <a:off x="3855" y="2713"/>
                <a:ext cx="75"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1" name="Oval 168"/>
              <p:cNvSpPr>
                <a:spLocks noChangeArrowheads="1"/>
              </p:cNvSpPr>
              <p:nvPr/>
            </p:nvSpPr>
            <p:spPr bwMode="auto">
              <a:xfrm>
                <a:off x="4584" y="2749"/>
                <a:ext cx="75"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2" name="Oval 169"/>
              <p:cNvSpPr>
                <a:spLocks noChangeArrowheads="1"/>
              </p:cNvSpPr>
              <p:nvPr/>
            </p:nvSpPr>
            <p:spPr bwMode="auto">
              <a:xfrm>
                <a:off x="3855" y="2596"/>
                <a:ext cx="75"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3" name="Oval 170"/>
              <p:cNvSpPr>
                <a:spLocks noChangeArrowheads="1"/>
              </p:cNvSpPr>
              <p:nvPr/>
            </p:nvSpPr>
            <p:spPr bwMode="auto">
              <a:xfrm>
                <a:off x="3927" y="2485"/>
                <a:ext cx="72"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4" name="Oval 171"/>
              <p:cNvSpPr>
                <a:spLocks noChangeArrowheads="1"/>
              </p:cNvSpPr>
              <p:nvPr/>
            </p:nvSpPr>
            <p:spPr bwMode="auto">
              <a:xfrm>
                <a:off x="3999" y="2407"/>
                <a:ext cx="78"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5" name="Oval 172"/>
              <p:cNvSpPr>
                <a:spLocks noChangeArrowheads="1"/>
              </p:cNvSpPr>
              <p:nvPr/>
            </p:nvSpPr>
            <p:spPr bwMode="auto">
              <a:xfrm>
                <a:off x="4108" y="2372"/>
                <a:ext cx="75"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6" name="Oval 173"/>
              <p:cNvSpPr>
                <a:spLocks noChangeArrowheads="1"/>
              </p:cNvSpPr>
              <p:nvPr/>
            </p:nvSpPr>
            <p:spPr bwMode="auto">
              <a:xfrm>
                <a:off x="4221" y="2333"/>
                <a:ext cx="72"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7" name="Oval 174"/>
              <p:cNvSpPr>
                <a:spLocks noChangeArrowheads="1"/>
              </p:cNvSpPr>
              <p:nvPr/>
            </p:nvSpPr>
            <p:spPr bwMode="auto">
              <a:xfrm>
                <a:off x="4330" y="2372"/>
                <a:ext cx="75"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8" name="Oval 175"/>
              <p:cNvSpPr>
                <a:spLocks noChangeArrowheads="1"/>
              </p:cNvSpPr>
              <p:nvPr/>
            </p:nvSpPr>
            <p:spPr bwMode="auto">
              <a:xfrm>
                <a:off x="4440" y="2407"/>
                <a:ext cx="72"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69" name="Oval 176"/>
              <p:cNvSpPr>
                <a:spLocks noChangeArrowheads="1"/>
              </p:cNvSpPr>
              <p:nvPr/>
            </p:nvSpPr>
            <p:spPr bwMode="auto">
              <a:xfrm>
                <a:off x="4512" y="2521"/>
                <a:ext cx="78" cy="75"/>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70" name="Oval 177"/>
              <p:cNvSpPr>
                <a:spLocks noChangeArrowheads="1"/>
              </p:cNvSpPr>
              <p:nvPr/>
            </p:nvSpPr>
            <p:spPr bwMode="auto">
              <a:xfrm>
                <a:off x="4584" y="2635"/>
                <a:ext cx="75"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71" name="AutoShape 178"/>
              <p:cNvSpPr>
                <a:spLocks noChangeArrowheads="1"/>
              </p:cNvSpPr>
              <p:nvPr/>
            </p:nvSpPr>
            <p:spPr bwMode="auto">
              <a:xfrm>
                <a:off x="4699" y="2635"/>
                <a:ext cx="328" cy="25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4 w 21600"/>
                  <a:gd name="T13" fmla="*/ 5379 h 21600"/>
                  <a:gd name="T14" fmla="*/ 18916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2" name="AutoShape 179"/>
              <p:cNvSpPr>
                <a:spLocks noChangeArrowheads="1"/>
              </p:cNvSpPr>
              <p:nvPr/>
            </p:nvSpPr>
            <p:spPr bwMode="auto">
              <a:xfrm rot="10800000">
                <a:off x="3483" y="2635"/>
                <a:ext cx="314" cy="25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379 h 21600"/>
                  <a:gd name="T14" fmla="*/ 18917 w 21600"/>
                  <a:gd name="T15" fmla="*/ 1622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3" name="AutoShape 180"/>
              <p:cNvSpPr>
                <a:spLocks noChangeArrowheads="1"/>
              </p:cNvSpPr>
              <p:nvPr/>
            </p:nvSpPr>
            <p:spPr bwMode="auto">
              <a:xfrm rot="-5400000">
                <a:off x="4108" y="2029"/>
                <a:ext cx="324"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0 w 21600"/>
                  <a:gd name="T13" fmla="*/ 5400 h 21600"/>
                  <a:gd name="T14" fmla="*/ 1887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4" name="AutoShape 181"/>
              <p:cNvSpPr>
                <a:spLocks noChangeArrowheads="1"/>
              </p:cNvSpPr>
              <p:nvPr/>
            </p:nvSpPr>
            <p:spPr bwMode="auto">
              <a:xfrm rot="-2364142">
                <a:off x="4552" y="2219"/>
                <a:ext cx="323" cy="25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0 w 21600"/>
                  <a:gd name="T13" fmla="*/ 5400 h 21600"/>
                  <a:gd name="T14" fmla="*/ 1886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5" name="AutoShape 182"/>
              <p:cNvSpPr>
                <a:spLocks noChangeArrowheads="1"/>
              </p:cNvSpPr>
              <p:nvPr/>
            </p:nvSpPr>
            <p:spPr bwMode="auto">
              <a:xfrm rot="2382720">
                <a:off x="4584" y="3052"/>
                <a:ext cx="320" cy="25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7 w 21600"/>
                  <a:gd name="T13" fmla="*/ 5400 h 21600"/>
                  <a:gd name="T14" fmla="*/ 1887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6" name="AutoShape 183"/>
              <p:cNvSpPr>
                <a:spLocks noChangeArrowheads="1"/>
              </p:cNvSpPr>
              <p:nvPr/>
            </p:nvSpPr>
            <p:spPr bwMode="auto">
              <a:xfrm rot="8328387">
                <a:off x="3667" y="3091"/>
                <a:ext cx="314" cy="25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1 w 21600"/>
                  <a:gd name="T13" fmla="*/ 5400 h 21600"/>
                  <a:gd name="T14" fmla="*/ 1891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7" name="AutoShape 184"/>
              <p:cNvSpPr>
                <a:spLocks noChangeArrowheads="1"/>
              </p:cNvSpPr>
              <p:nvPr/>
            </p:nvSpPr>
            <p:spPr bwMode="auto">
              <a:xfrm rot="5400000">
                <a:off x="4117" y="3270"/>
                <a:ext cx="306" cy="24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39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8" name="AutoShape 185"/>
              <p:cNvSpPr>
                <a:spLocks noChangeArrowheads="1"/>
              </p:cNvSpPr>
              <p:nvPr/>
            </p:nvSpPr>
            <p:spPr bwMode="auto">
              <a:xfrm rot="-8240971">
                <a:off x="3667" y="2219"/>
                <a:ext cx="305" cy="25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3 w 21600"/>
                  <a:gd name="T13" fmla="*/ 5400 h 21600"/>
                  <a:gd name="T14" fmla="*/ 18873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479" name="Oval 186"/>
              <p:cNvSpPr>
                <a:spLocks noChangeArrowheads="1"/>
              </p:cNvSpPr>
              <p:nvPr/>
            </p:nvSpPr>
            <p:spPr bwMode="auto">
              <a:xfrm>
                <a:off x="4368" y="2938"/>
                <a:ext cx="72"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0" name="Oval 187"/>
              <p:cNvSpPr>
                <a:spLocks noChangeArrowheads="1"/>
              </p:cNvSpPr>
              <p:nvPr/>
            </p:nvSpPr>
            <p:spPr bwMode="auto">
              <a:xfrm>
                <a:off x="4440" y="2902"/>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1" name="Oval 188"/>
              <p:cNvSpPr>
                <a:spLocks noChangeArrowheads="1"/>
              </p:cNvSpPr>
              <p:nvPr/>
            </p:nvSpPr>
            <p:spPr bwMode="auto">
              <a:xfrm>
                <a:off x="4290" y="3016"/>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2" name="Oval 189"/>
              <p:cNvSpPr>
                <a:spLocks noChangeArrowheads="1"/>
              </p:cNvSpPr>
              <p:nvPr/>
            </p:nvSpPr>
            <p:spPr bwMode="auto">
              <a:xfrm>
                <a:off x="4036" y="2938"/>
                <a:ext cx="72"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3" name="Oval 190"/>
              <p:cNvSpPr>
                <a:spLocks noChangeArrowheads="1"/>
              </p:cNvSpPr>
              <p:nvPr/>
            </p:nvSpPr>
            <p:spPr bwMode="auto">
              <a:xfrm>
                <a:off x="4074" y="2824"/>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4" name="Oval 191"/>
              <p:cNvSpPr>
                <a:spLocks noChangeArrowheads="1"/>
              </p:cNvSpPr>
              <p:nvPr/>
            </p:nvSpPr>
            <p:spPr bwMode="auto">
              <a:xfrm>
                <a:off x="4368" y="2749"/>
                <a:ext cx="72"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5" name="Oval 192"/>
              <p:cNvSpPr>
                <a:spLocks noChangeArrowheads="1"/>
              </p:cNvSpPr>
              <p:nvPr/>
            </p:nvSpPr>
            <p:spPr bwMode="auto">
              <a:xfrm>
                <a:off x="3961" y="2674"/>
                <a:ext cx="78"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6" name="Oval 193"/>
              <p:cNvSpPr>
                <a:spLocks noChangeArrowheads="1"/>
              </p:cNvSpPr>
              <p:nvPr/>
            </p:nvSpPr>
            <p:spPr bwMode="auto">
              <a:xfrm>
                <a:off x="4108" y="2596"/>
                <a:ext cx="75"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7" name="Oval 194"/>
              <p:cNvSpPr>
                <a:spLocks noChangeArrowheads="1"/>
              </p:cNvSpPr>
              <p:nvPr/>
            </p:nvSpPr>
            <p:spPr bwMode="auto">
              <a:xfrm>
                <a:off x="4221" y="2788"/>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488" name="Oval 195"/>
              <p:cNvSpPr>
                <a:spLocks noChangeArrowheads="1"/>
              </p:cNvSpPr>
              <p:nvPr/>
            </p:nvSpPr>
            <p:spPr bwMode="auto">
              <a:xfrm>
                <a:off x="4074" y="2674"/>
                <a:ext cx="72" cy="75"/>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grpSp>
        <p:grpSp>
          <p:nvGrpSpPr>
            <p:cNvPr id="27662" name="组合 494"/>
            <p:cNvGrpSpPr>
              <a:grpSpLocks/>
            </p:cNvGrpSpPr>
            <p:nvPr/>
          </p:nvGrpSpPr>
          <p:grpSpPr bwMode="auto">
            <a:xfrm>
              <a:off x="912813" y="4037709"/>
              <a:ext cx="1479550" cy="1417638"/>
              <a:chOff x="1122363" y="2720975"/>
              <a:chExt cx="3349625" cy="3214688"/>
            </a:xfrm>
          </p:grpSpPr>
          <p:sp>
            <p:nvSpPr>
              <p:cNvPr id="299" name="AutoShape 2"/>
              <p:cNvSpPr>
                <a:spLocks noChangeArrowheads="1"/>
              </p:cNvSpPr>
              <p:nvPr/>
            </p:nvSpPr>
            <p:spPr bwMode="auto">
              <a:xfrm rot="10800000">
                <a:off x="1120518" y="4105839"/>
                <a:ext cx="540140" cy="42874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00" name="AutoShape 3"/>
              <p:cNvSpPr>
                <a:spLocks noChangeArrowheads="1"/>
              </p:cNvSpPr>
              <p:nvPr/>
            </p:nvSpPr>
            <p:spPr bwMode="auto">
              <a:xfrm rot="-5400000">
                <a:off x="2517556" y="2773578"/>
                <a:ext cx="538313" cy="430281"/>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grpSp>
            <p:nvGrpSpPr>
              <p:cNvPr id="27668" name="Group 4"/>
              <p:cNvGrpSpPr>
                <a:grpSpLocks/>
              </p:cNvGrpSpPr>
              <p:nvPr/>
            </p:nvGrpSpPr>
            <p:grpSpPr bwMode="auto">
              <a:xfrm>
                <a:off x="1249364" y="2846391"/>
                <a:ext cx="3222626" cy="3089277"/>
                <a:chOff x="787" y="1793"/>
                <a:chExt cx="2030" cy="1946"/>
              </a:xfrm>
            </p:grpSpPr>
            <p:sp>
              <p:nvSpPr>
                <p:cNvPr id="302" name="Oval 5"/>
                <p:cNvSpPr>
                  <a:spLocks noChangeArrowheads="1"/>
                </p:cNvSpPr>
                <p:nvPr/>
              </p:nvSpPr>
              <p:spPr bwMode="auto">
                <a:xfrm>
                  <a:off x="1066" y="2052"/>
                  <a:ext cx="1393" cy="1368"/>
                </a:xfrm>
                <a:prstGeom prst="ellipse">
                  <a:avLst/>
                </a:prstGeom>
                <a:solidFill>
                  <a:srgbClr val="D7AFFF">
                    <a:alpha val="81175"/>
                  </a:srgbClr>
                </a:solidFill>
                <a:ln>
                  <a:noFill/>
                </a:ln>
                <a:extLst>
                  <a:ext uri="{91240B29-F687-4f45-9708-019B960494DF}"/>
                </a:extLst>
              </p:spPr>
              <p:txBody>
                <a:bodyPr wrap="none" anchor="ctr"/>
                <a:lstStyle/>
                <a:p>
                  <a:pPr defTabSz="342900">
                    <a:defRPr/>
                  </a:pPr>
                  <a:endParaRPr lang="zh-CN" altLang="en-US" sz="1350" kern="0">
                    <a:solidFill>
                      <a:srgbClr val="444492"/>
                    </a:solidFill>
                    <a:latin typeface="Calibri"/>
                  </a:endParaRPr>
                </a:p>
              </p:txBody>
            </p:sp>
            <p:sp>
              <p:nvSpPr>
                <p:cNvPr id="303" name="Oval 6"/>
                <p:cNvSpPr>
                  <a:spLocks noChangeArrowheads="1"/>
                </p:cNvSpPr>
                <p:nvPr/>
              </p:nvSpPr>
              <p:spPr bwMode="auto">
                <a:xfrm>
                  <a:off x="1184" y="2169"/>
                  <a:ext cx="1156" cy="1131"/>
                </a:xfrm>
                <a:prstGeom prst="ellipse">
                  <a:avLst/>
                </a:prstGeom>
                <a:solidFill>
                  <a:srgbClr val="BBE0E3"/>
                </a:solidFill>
                <a:ln>
                  <a:noFill/>
                </a:ln>
                <a:extLst>
                  <a:ext uri="{91240B29-F687-4f45-9708-019B960494DF}"/>
                </a:extLst>
              </p:spPr>
              <p:txBody>
                <a:bodyPr wrap="none" anchor="ctr"/>
                <a:lstStyle/>
                <a:p>
                  <a:pPr defTabSz="342900">
                    <a:defRPr/>
                  </a:pPr>
                  <a:endParaRPr lang="zh-CN" altLang="en-US" sz="1350" kern="0">
                    <a:solidFill>
                      <a:srgbClr val="444492"/>
                    </a:solidFill>
                    <a:latin typeface="Calibri"/>
                  </a:endParaRPr>
                </a:p>
              </p:txBody>
            </p:sp>
            <p:sp>
              <p:nvSpPr>
                <p:cNvPr id="304" name="Oval 7"/>
                <p:cNvSpPr>
                  <a:spLocks noChangeArrowheads="1"/>
                </p:cNvSpPr>
                <p:nvPr/>
              </p:nvSpPr>
              <p:spPr bwMode="auto">
                <a:xfrm>
                  <a:off x="1900" y="2904"/>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05" name="Oval 8"/>
                <p:cNvSpPr>
                  <a:spLocks noChangeArrowheads="1"/>
                </p:cNvSpPr>
                <p:nvPr/>
              </p:nvSpPr>
              <p:spPr bwMode="auto">
                <a:xfrm>
                  <a:off x="1383" y="3063"/>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06" name="Oval 9"/>
                <p:cNvSpPr>
                  <a:spLocks noChangeArrowheads="1"/>
                </p:cNvSpPr>
                <p:nvPr/>
              </p:nvSpPr>
              <p:spPr bwMode="auto">
                <a:xfrm>
                  <a:off x="1383" y="2328"/>
                  <a:ext cx="81" cy="78"/>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07" name="Oval 10"/>
                <p:cNvSpPr>
                  <a:spLocks noChangeArrowheads="1"/>
                </p:cNvSpPr>
                <p:nvPr/>
              </p:nvSpPr>
              <p:spPr bwMode="auto">
                <a:xfrm>
                  <a:off x="1303" y="2982"/>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08" name="Oval 11"/>
                <p:cNvSpPr>
                  <a:spLocks noChangeArrowheads="1"/>
                </p:cNvSpPr>
                <p:nvPr/>
              </p:nvSpPr>
              <p:spPr bwMode="auto">
                <a:xfrm>
                  <a:off x="1582" y="3024"/>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09" name="Oval 12"/>
                <p:cNvSpPr>
                  <a:spLocks noChangeArrowheads="1"/>
                </p:cNvSpPr>
                <p:nvPr/>
              </p:nvSpPr>
              <p:spPr bwMode="auto">
                <a:xfrm>
                  <a:off x="1262" y="2526"/>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10" name="Oval 13"/>
                <p:cNvSpPr>
                  <a:spLocks noChangeArrowheads="1"/>
                </p:cNvSpPr>
                <p:nvPr/>
              </p:nvSpPr>
              <p:spPr bwMode="auto">
                <a:xfrm>
                  <a:off x="1303" y="2406"/>
                  <a:ext cx="81" cy="81"/>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1" name="Oval 14"/>
                <p:cNvSpPr>
                  <a:spLocks noChangeArrowheads="1"/>
                </p:cNvSpPr>
                <p:nvPr/>
              </p:nvSpPr>
              <p:spPr bwMode="auto">
                <a:xfrm>
                  <a:off x="1464" y="2250"/>
                  <a:ext cx="78" cy="81"/>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2" name="Oval 15"/>
                <p:cNvSpPr>
                  <a:spLocks noChangeArrowheads="1"/>
                </p:cNvSpPr>
                <p:nvPr/>
              </p:nvSpPr>
              <p:spPr bwMode="auto">
                <a:xfrm>
                  <a:off x="1822" y="2208"/>
                  <a:ext cx="78" cy="81"/>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3" name="Oval 16"/>
                <p:cNvSpPr>
                  <a:spLocks noChangeArrowheads="1"/>
                </p:cNvSpPr>
                <p:nvPr/>
              </p:nvSpPr>
              <p:spPr bwMode="auto">
                <a:xfrm>
                  <a:off x="1943" y="2250"/>
                  <a:ext cx="78" cy="81"/>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4" name="Oval 17"/>
                <p:cNvSpPr>
                  <a:spLocks noChangeArrowheads="1"/>
                </p:cNvSpPr>
                <p:nvPr/>
              </p:nvSpPr>
              <p:spPr bwMode="auto">
                <a:xfrm>
                  <a:off x="1701" y="2169"/>
                  <a:ext cx="81" cy="81"/>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5" name="Oval 18"/>
                <p:cNvSpPr>
                  <a:spLocks noChangeArrowheads="1"/>
                </p:cNvSpPr>
                <p:nvPr/>
              </p:nvSpPr>
              <p:spPr bwMode="auto">
                <a:xfrm>
                  <a:off x="2021" y="2328"/>
                  <a:ext cx="78" cy="78"/>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6" name="Oval 19"/>
                <p:cNvSpPr>
                  <a:spLocks noChangeArrowheads="1"/>
                </p:cNvSpPr>
                <p:nvPr/>
              </p:nvSpPr>
              <p:spPr bwMode="auto">
                <a:xfrm>
                  <a:off x="2099" y="2406"/>
                  <a:ext cx="81" cy="81"/>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7" name="Oval 20"/>
                <p:cNvSpPr>
                  <a:spLocks noChangeArrowheads="1"/>
                </p:cNvSpPr>
                <p:nvPr/>
              </p:nvSpPr>
              <p:spPr bwMode="auto">
                <a:xfrm>
                  <a:off x="2220" y="2568"/>
                  <a:ext cx="78" cy="78"/>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8" name="Oval 21"/>
                <p:cNvSpPr>
                  <a:spLocks noChangeArrowheads="1"/>
                </p:cNvSpPr>
                <p:nvPr/>
              </p:nvSpPr>
              <p:spPr bwMode="auto">
                <a:xfrm>
                  <a:off x="1424" y="2487"/>
                  <a:ext cx="78" cy="81"/>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19" name="Oval 22"/>
                <p:cNvSpPr>
                  <a:spLocks noChangeArrowheads="1"/>
                </p:cNvSpPr>
                <p:nvPr/>
              </p:nvSpPr>
              <p:spPr bwMode="auto">
                <a:xfrm>
                  <a:off x="1502" y="3145"/>
                  <a:ext cx="81" cy="78"/>
                </a:xfrm>
                <a:prstGeom prst="ellipse">
                  <a:avLst/>
                </a:prstGeom>
                <a:solidFill>
                  <a:srgbClr val="990099"/>
                </a:solidFill>
                <a:ln w="9525">
                  <a:solidFill>
                    <a:srgbClr val="444492"/>
                  </a:solidFill>
                  <a:round/>
                  <a:headEnd/>
                  <a:tailEnd/>
                </a:ln>
              </p:spPr>
              <p:txBody>
                <a:bodyPr wrap="none" anchor="ctr"/>
                <a:lstStyle/>
                <a:p>
                  <a:pPr algn="ctr" defTabSz="342900">
                    <a:defRPr/>
                  </a:pPr>
                  <a:endParaRPr lang="zh-CN" altLang="zh-CN" sz="1350" kern="0">
                    <a:solidFill>
                      <a:srgbClr val="444492"/>
                    </a:solidFill>
                    <a:latin typeface="Calibri"/>
                    <a:ea typeface="ＭＳ Ｐゴシック" pitchFamily="34" charset="-128"/>
                  </a:endParaRPr>
                </a:p>
              </p:txBody>
            </p:sp>
            <p:sp>
              <p:nvSpPr>
                <p:cNvPr id="320" name="Oval 23"/>
                <p:cNvSpPr>
                  <a:spLocks noChangeArrowheads="1"/>
                </p:cNvSpPr>
                <p:nvPr/>
              </p:nvSpPr>
              <p:spPr bwMode="auto">
                <a:xfrm>
                  <a:off x="1623" y="3184"/>
                  <a:ext cx="78"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1" name="Oval 24"/>
                <p:cNvSpPr>
                  <a:spLocks noChangeArrowheads="1"/>
                </p:cNvSpPr>
                <p:nvPr/>
              </p:nvSpPr>
              <p:spPr bwMode="auto">
                <a:xfrm>
                  <a:off x="1701" y="3024"/>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2" name="Oval 25"/>
                <p:cNvSpPr>
                  <a:spLocks noChangeArrowheads="1"/>
                </p:cNvSpPr>
                <p:nvPr/>
              </p:nvSpPr>
              <p:spPr bwMode="auto">
                <a:xfrm>
                  <a:off x="1383" y="2865"/>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3" name="Oval 26"/>
                <p:cNvSpPr>
                  <a:spLocks noChangeArrowheads="1"/>
                </p:cNvSpPr>
                <p:nvPr/>
              </p:nvSpPr>
              <p:spPr bwMode="auto">
                <a:xfrm>
                  <a:off x="1303" y="2727"/>
                  <a:ext cx="81" cy="99"/>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4" name="Oval 27"/>
                <p:cNvSpPr>
                  <a:spLocks noChangeArrowheads="1"/>
                </p:cNvSpPr>
                <p:nvPr/>
              </p:nvSpPr>
              <p:spPr bwMode="auto">
                <a:xfrm>
                  <a:off x="1225" y="2646"/>
                  <a:ext cx="78"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5" name="Oval 28"/>
                <p:cNvSpPr>
                  <a:spLocks noChangeArrowheads="1"/>
                </p:cNvSpPr>
                <p:nvPr/>
              </p:nvSpPr>
              <p:spPr bwMode="auto">
                <a:xfrm>
                  <a:off x="1582" y="2487"/>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6" name="Oval 29"/>
                <p:cNvSpPr>
                  <a:spLocks noChangeArrowheads="1"/>
                </p:cNvSpPr>
                <p:nvPr/>
              </p:nvSpPr>
              <p:spPr bwMode="auto">
                <a:xfrm>
                  <a:off x="1822" y="3024"/>
                  <a:ext cx="78"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7" name="Oval 30"/>
                <p:cNvSpPr>
                  <a:spLocks noChangeArrowheads="1"/>
                </p:cNvSpPr>
                <p:nvPr/>
              </p:nvSpPr>
              <p:spPr bwMode="auto">
                <a:xfrm>
                  <a:off x="1502" y="2823"/>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8" name="Oval 31"/>
                <p:cNvSpPr>
                  <a:spLocks noChangeArrowheads="1"/>
                </p:cNvSpPr>
                <p:nvPr/>
              </p:nvSpPr>
              <p:spPr bwMode="auto">
                <a:xfrm>
                  <a:off x="1623" y="2727"/>
                  <a:ext cx="78" cy="99"/>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29" name="Oval 32"/>
                <p:cNvSpPr>
                  <a:spLocks noChangeArrowheads="1"/>
                </p:cNvSpPr>
                <p:nvPr/>
              </p:nvSpPr>
              <p:spPr bwMode="auto">
                <a:xfrm>
                  <a:off x="1781" y="3184"/>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0" name="Oval 33"/>
                <p:cNvSpPr>
                  <a:spLocks noChangeArrowheads="1"/>
                </p:cNvSpPr>
                <p:nvPr/>
              </p:nvSpPr>
              <p:spPr bwMode="auto">
                <a:xfrm>
                  <a:off x="1900" y="2406"/>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1" name="Oval 34"/>
                <p:cNvSpPr>
                  <a:spLocks noChangeArrowheads="1"/>
                </p:cNvSpPr>
                <p:nvPr/>
              </p:nvSpPr>
              <p:spPr bwMode="auto">
                <a:xfrm>
                  <a:off x="1582" y="2208"/>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2" name="Oval 35"/>
                <p:cNvSpPr>
                  <a:spLocks noChangeArrowheads="1"/>
                </p:cNvSpPr>
                <p:nvPr/>
              </p:nvSpPr>
              <p:spPr bwMode="auto">
                <a:xfrm>
                  <a:off x="1542" y="2370"/>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3" name="Oval 36"/>
                <p:cNvSpPr>
                  <a:spLocks noChangeArrowheads="1"/>
                </p:cNvSpPr>
                <p:nvPr/>
              </p:nvSpPr>
              <p:spPr bwMode="auto">
                <a:xfrm>
                  <a:off x="1781" y="2370"/>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4" name="Oval 37"/>
                <p:cNvSpPr>
                  <a:spLocks noChangeArrowheads="1"/>
                </p:cNvSpPr>
                <p:nvPr/>
              </p:nvSpPr>
              <p:spPr bwMode="auto">
                <a:xfrm>
                  <a:off x="1383" y="2646"/>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5" name="Oval 38"/>
                <p:cNvSpPr>
                  <a:spLocks noChangeArrowheads="1"/>
                </p:cNvSpPr>
                <p:nvPr/>
              </p:nvSpPr>
              <p:spPr bwMode="auto">
                <a:xfrm>
                  <a:off x="1663" y="2328"/>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6" name="Oval 39"/>
                <p:cNvSpPr>
                  <a:spLocks noChangeArrowheads="1"/>
                </p:cNvSpPr>
                <p:nvPr/>
              </p:nvSpPr>
              <p:spPr bwMode="auto">
                <a:xfrm>
                  <a:off x="1980" y="2487"/>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7" name="Oval 40"/>
                <p:cNvSpPr>
                  <a:spLocks noChangeArrowheads="1"/>
                </p:cNvSpPr>
                <p:nvPr/>
              </p:nvSpPr>
              <p:spPr bwMode="auto">
                <a:xfrm>
                  <a:off x="1744" y="2727"/>
                  <a:ext cx="78" cy="99"/>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8" name="Oval 41"/>
                <p:cNvSpPr>
                  <a:spLocks noChangeArrowheads="1"/>
                </p:cNvSpPr>
                <p:nvPr/>
              </p:nvSpPr>
              <p:spPr bwMode="auto">
                <a:xfrm>
                  <a:off x="1623" y="2904"/>
                  <a:ext cx="78"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39" name="Oval 42"/>
                <p:cNvSpPr>
                  <a:spLocks noChangeArrowheads="1"/>
                </p:cNvSpPr>
                <p:nvPr/>
              </p:nvSpPr>
              <p:spPr bwMode="auto">
                <a:xfrm>
                  <a:off x="1980" y="2982"/>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0" name="Oval 43"/>
                <p:cNvSpPr>
                  <a:spLocks noChangeArrowheads="1"/>
                </p:cNvSpPr>
                <p:nvPr/>
              </p:nvSpPr>
              <p:spPr bwMode="auto">
                <a:xfrm>
                  <a:off x="2021" y="2823"/>
                  <a:ext cx="78"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1" name="Oval 44"/>
                <p:cNvSpPr>
                  <a:spLocks noChangeArrowheads="1"/>
                </p:cNvSpPr>
                <p:nvPr/>
              </p:nvSpPr>
              <p:spPr bwMode="auto">
                <a:xfrm>
                  <a:off x="1502" y="2646"/>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2" name="Oval 45"/>
                <p:cNvSpPr>
                  <a:spLocks noChangeArrowheads="1"/>
                </p:cNvSpPr>
                <p:nvPr/>
              </p:nvSpPr>
              <p:spPr bwMode="auto">
                <a:xfrm>
                  <a:off x="2220" y="2685"/>
                  <a:ext cx="78" cy="99"/>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3" name="Oval 46"/>
                <p:cNvSpPr>
                  <a:spLocks noChangeArrowheads="1"/>
                </p:cNvSpPr>
                <p:nvPr/>
              </p:nvSpPr>
              <p:spPr bwMode="auto">
                <a:xfrm>
                  <a:off x="2179" y="2487"/>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4" name="Oval 47"/>
                <p:cNvSpPr>
                  <a:spLocks noChangeArrowheads="1"/>
                </p:cNvSpPr>
                <p:nvPr/>
              </p:nvSpPr>
              <p:spPr bwMode="auto">
                <a:xfrm>
                  <a:off x="1744" y="2487"/>
                  <a:ext cx="78"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5" name="Oval 48"/>
                <p:cNvSpPr>
                  <a:spLocks noChangeArrowheads="1"/>
                </p:cNvSpPr>
                <p:nvPr/>
              </p:nvSpPr>
              <p:spPr bwMode="auto">
                <a:xfrm>
                  <a:off x="2179" y="2943"/>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6" name="Oval 49"/>
                <p:cNvSpPr>
                  <a:spLocks noChangeArrowheads="1"/>
                </p:cNvSpPr>
                <p:nvPr/>
              </p:nvSpPr>
              <p:spPr bwMode="auto">
                <a:xfrm>
                  <a:off x="1980" y="2646"/>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7" name="Oval 50"/>
                <p:cNvSpPr>
                  <a:spLocks noChangeArrowheads="1"/>
                </p:cNvSpPr>
                <p:nvPr/>
              </p:nvSpPr>
              <p:spPr bwMode="auto">
                <a:xfrm>
                  <a:off x="1663" y="2607"/>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8" name="Oval 51"/>
                <p:cNvSpPr>
                  <a:spLocks noChangeArrowheads="1"/>
                </p:cNvSpPr>
                <p:nvPr/>
              </p:nvSpPr>
              <p:spPr bwMode="auto">
                <a:xfrm>
                  <a:off x="2061" y="3063"/>
                  <a:ext cx="81"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49" name="Oval 52"/>
                <p:cNvSpPr>
                  <a:spLocks noChangeArrowheads="1"/>
                </p:cNvSpPr>
                <p:nvPr/>
              </p:nvSpPr>
              <p:spPr bwMode="auto">
                <a:xfrm>
                  <a:off x="2220" y="2823"/>
                  <a:ext cx="78"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0" name="Oval 53"/>
                <p:cNvSpPr>
                  <a:spLocks noChangeArrowheads="1"/>
                </p:cNvSpPr>
                <p:nvPr/>
              </p:nvSpPr>
              <p:spPr bwMode="auto">
                <a:xfrm>
                  <a:off x="2139" y="2727"/>
                  <a:ext cx="81" cy="99"/>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1" name="Oval 54"/>
                <p:cNvSpPr>
                  <a:spLocks noChangeArrowheads="1"/>
                </p:cNvSpPr>
                <p:nvPr/>
              </p:nvSpPr>
              <p:spPr bwMode="auto">
                <a:xfrm>
                  <a:off x="1822" y="2607"/>
                  <a:ext cx="78"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2" name="Oval 55"/>
                <p:cNvSpPr>
                  <a:spLocks noChangeArrowheads="1"/>
                </p:cNvSpPr>
                <p:nvPr/>
              </p:nvSpPr>
              <p:spPr bwMode="auto">
                <a:xfrm>
                  <a:off x="1781" y="2865"/>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3" name="Oval 56"/>
                <p:cNvSpPr>
                  <a:spLocks noChangeArrowheads="1"/>
                </p:cNvSpPr>
                <p:nvPr/>
              </p:nvSpPr>
              <p:spPr bwMode="auto">
                <a:xfrm>
                  <a:off x="2099" y="2607"/>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4" name="Oval 57"/>
                <p:cNvSpPr>
                  <a:spLocks noChangeArrowheads="1"/>
                </p:cNvSpPr>
                <p:nvPr/>
              </p:nvSpPr>
              <p:spPr bwMode="auto">
                <a:xfrm>
                  <a:off x="1943" y="3145"/>
                  <a:ext cx="78"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5" name="Oval 58"/>
                <p:cNvSpPr>
                  <a:spLocks noChangeArrowheads="1"/>
                </p:cNvSpPr>
                <p:nvPr/>
              </p:nvSpPr>
              <p:spPr bwMode="auto">
                <a:xfrm>
                  <a:off x="1900" y="2727"/>
                  <a:ext cx="81" cy="99"/>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6" name="Oval 59"/>
                <p:cNvSpPr>
                  <a:spLocks noChangeArrowheads="1"/>
                </p:cNvSpPr>
                <p:nvPr/>
              </p:nvSpPr>
              <p:spPr bwMode="auto">
                <a:xfrm>
                  <a:off x="2260" y="2370"/>
                  <a:ext cx="81"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7" name="Oval 60"/>
                <p:cNvSpPr>
                  <a:spLocks noChangeArrowheads="1"/>
                </p:cNvSpPr>
                <p:nvPr/>
              </p:nvSpPr>
              <p:spPr bwMode="auto">
                <a:xfrm>
                  <a:off x="2139" y="2250"/>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8" name="Oval 61"/>
                <p:cNvSpPr>
                  <a:spLocks noChangeArrowheads="1"/>
                </p:cNvSpPr>
                <p:nvPr/>
              </p:nvSpPr>
              <p:spPr bwMode="auto">
                <a:xfrm>
                  <a:off x="2061" y="2169"/>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59" name="Oval 62"/>
                <p:cNvSpPr>
                  <a:spLocks noChangeArrowheads="1"/>
                </p:cNvSpPr>
                <p:nvPr/>
              </p:nvSpPr>
              <p:spPr bwMode="auto">
                <a:xfrm>
                  <a:off x="2341" y="2526"/>
                  <a:ext cx="78"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0" name="Oval 63"/>
                <p:cNvSpPr>
                  <a:spLocks noChangeArrowheads="1"/>
                </p:cNvSpPr>
                <p:nvPr/>
              </p:nvSpPr>
              <p:spPr bwMode="auto">
                <a:xfrm>
                  <a:off x="2341" y="2685"/>
                  <a:ext cx="78" cy="9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1" name="Oval 64"/>
                <p:cNvSpPr>
                  <a:spLocks noChangeArrowheads="1"/>
                </p:cNvSpPr>
                <p:nvPr/>
              </p:nvSpPr>
              <p:spPr bwMode="auto">
                <a:xfrm>
                  <a:off x="2341" y="2823"/>
                  <a:ext cx="78"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2" name="Oval 65"/>
                <p:cNvSpPr>
                  <a:spLocks noChangeArrowheads="1"/>
                </p:cNvSpPr>
                <p:nvPr/>
              </p:nvSpPr>
              <p:spPr bwMode="auto">
                <a:xfrm>
                  <a:off x="2260" y="3063"/>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3" name="Oval 66"/>
                <p:cNvSpPr>
                  <a:spLocks noChangeArrowheads="1"/>
                </p:cNvSpPr>
                <p:nvPr/>
              </p:nvSpPr>
              <p:spPr bwMode="auto">
                <a:xfrm>
                  <a:off x="1225" y="3102"/>
                  <a:ext cx="78"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4" name="Oval 67"/>
                <p:cNvSpPr>
                  <a:spLocks noChangeArrowheads="1"/>
                </p:cNvSpPr>
                <p:nvPr/>
              </p:nvSpPr>
              <p:spPr bwMode="auto">
                <a:xfrm>
                  <a:off x="1144" y="2982"/>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5" name="Oval 68"/>
                <p:cNvSpPr>
                  <a:spLocks noChangeArrowheads="1"/>
                </p:cNvSpPr>
                <p:nvPr/>
              </p:nvSpPr>
              <p:spPr bwMode="auto">
                <a:xfrm>
                  <a:off x="1104" y="2865"/>
                  <a:ext cx="81"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6" name="Oval 69"/>
                <p:cNvSpPr>
                  <a:spLocks noChangeArrowheads="1"/>
                </p:cNvSpPr>
                <p:nvPr/>
              </p:nvSpPr>
              <p:spPr bwMode="auto">
                <a:xfrm>
                  <a:off x="1900" y="2130"/>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7" name="Oval 70"/>
                <p:cNvSpPr>
                  <a:spLocks noChangeArrowheads="1"/>
                </p:cNvSpPr>
                <p:nvPr/>
              </p:nvSpPr>
              <p:spPr bwMode="auto">
                <a:xfrm>
                  <a:off x="1104" y="2727"/>
                  <a:ext cx="81" cy="99"/>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8" name="Oval 71"/>
                <p:cNvSpPr>
                  <a:spLocks noChangeArrowheads="1"/>
                </p:cNvSpPr>
                <p:nvPr/>
              </p:nvSpPr>
              <p:spPr bwMode="auto">
                <a:xfrm>
                  <a:off x="1104" y="2607"/>
                  <a:ext cx="81"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69" name="Oval 72"/>
                <p:cNvSpPr>
                  <a:spLocks noChangeArrowheads="1"/>
                </p:cNvSpPr>
                <p:nvPr/>
              </p:nvSpPr>
              <p:spPr bwMode="auto">
                <a:xfrm>
                  <a:off x="1144" y="2487"/>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70" name="Oval 73"/>
                <p:cNvSpPr>
                  <a:spLocks noChangeArrowheads="1"/>
                </p:cNvSpPr>
                <p:nvPr/>
              </p:nvSpPr>
              <p:spPr bwMode="auto">
                <a:xfrm>
                  <a:off x="1184" y="2370"/>
                  <a:ext cx="81"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71" name="Oval 74"/>
                <p:cNvSpPr>
                  <a:spLocks noChangeArrowheads="1"/>
                </p:cNvSpPr>
                <p:nvPr/>
              </p:nvSpPr>
              <p:spPr bwMode="auto">
                <a:xfrm>
                  <a:off x="1262" y="2250"/>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72" name="Oval 75"/>
                <p:cNvSpPr>
                  <a:spLocks noChangeArrowheads="1"/>
                </p:cNvSpPr>
                <p:nvPr/>
              </p:nvSpPr>
              <p:spPr bwMode="auto">
                <a:xfrm>
                  <a:off x="1343" y="2169"/>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73" name="Oval 76"/>
                <p:cNvSpPr>
                  <a:spLocks noChangeArrowheads="1"/>
                </p:cNvSpPr>
                <p:nvPr/>
              </p:nvSpPr>
              <p:spPr bwMode="auto">
                <a:xfrm>
                  <a:off x="1464" y="2130"/>
                  <a:ext cx="78"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74" name="Oval 77"/>
                <p:cNvSpPr>
                  <a:spLocks noChangeArrowheads="1"/>
                </p:cNvSpPr>
                <p:nvPr/>
              </p:nvSpPr>
              <p:spPr bwMode="auto">
                <a:xfrm>
                  <a:off x="1623" y="2091"/>
                  <a:ext cx="78"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75" name="Oval 78"/>
                <p:cNvSpPr>
                  <a:spLocks noChangeArrowheads="1"/>
                </p:cNvSpPr>
                <p:nvPr/>
              </p:nvSpPr>
              <p:spPr bwMode="auto">
                <a:xfrm>
                  <a:off x="1781" y="2091"/>
                  <a:ext cx="81" cy="78"/>
                </a:xfrm>
                <a:prstGeom prst="ellipse">
                  <a:avLst/>
                </a:prstGeom>
                <a:gradFill rotWithShape="1">
                  <a:gsLst>
                    <a:gs pos="0">
                      <a:srgbClr val="990099"/>
                    </a:gs>
                    <a:gs pos="100000">
                      <a:srgbClr val="D7AFFF">
                        <a:alpha val="14000"/>
                      </a:srgbClr>
                    </a:gs>
                  </a:gsLst>
                  <a:path path="shape">
                    <a:fillToRect l="50000" t="50000" r="50000" b="50000"/>
                  </a:path>
                </a:gra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76" name="AutoShape 79"/>
                <p:cNvSpPr>
                  <a:spLocks noChangeArrowheads="1"/>
                </p:cNvSpPr>
                <p:nvPr/>
              </p:nvSpPr>
              <p:spPr bwMode="auto">
                <a:xfrm>
                  <a:off x="2459" y="2568"/>
                  <a:ext cx="358" cy="28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400 h 21600"/>
                    <a:gd name="T14" fmla="*/ 1888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77" name="AutoShape 80"/>
                <p:cNvSpPr>
                  <a:spLocks noChangeArrowheads="1"/>
                </p:cNvSpPr>
                <p:nvPr/>
              </p:nvSpPr>
              <p:spPr bwMode="auto">
                <a:xfrm rot="-2095551">
                  <a:off x="2341" y="2130"/>
                  <a:ext cx="346" cy="26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5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78" name="AutoShape 81"/>
                <p:cNvSpPr>
                  <a:spLocks noChangeArrowheads="1"/>
                </p:cNvSpPr>
                <p:nvPr/>
              </p:nvSpPr>
              <p:spPr bwMode="auto">
                <a:xfrm rot="1775881">
                  <a:off x="2378" y="3024"/>
                  <a:ext cx="343" cy="27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401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79" name="AutoShape 82"/>
                <p:cNvSpPr>
                  <a:spLocks noChangeArrowheads="1"/>
                </p:cNvSpPr>
                <p:nvPr/>
              </p:nvSpPr>
              <p:spPr bwMode="auto">
                <a:xfrm rot="9323005">
                  <a:off x="787" y="2982"/>
                  <a:ext cx="340" cy="27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7 w 21600"/>
                    <a:gd name="T13" fmla="*/ 5400 h 21600"/>
                    <a:gd name="T14" fmla="*/ 18868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80" name="AutoShape 83"/>
                <p:cNvSpPr>
                  <a:spLocks noChangeArrowheads="1"/>
                </p:cNvSpPr>
                <p:nvPr/>
              </p:nvSpPr>
              <p:spPr bwMode="auto">
                <a:xfrm rot="5400000">
                  <a:off x="1598" y="3446"/>
                  <a:ext cx="318"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6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81" name="AutoShape 84"/>
                <p:cNvSpPr>
                  <a:spLocks noChangeArrowheads="1"/>
                </p:cNvSpPr>
                <p:nvPr/>
              </p:nvSpPr>
              <p:spPr bwMode="auto">
                <a:xfrm rot="-7297549">
                  <a:off x="1115" y="1881"/>
                  <a:ext cx="327"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9 w 21600"/>
                    <a:gd name="T13" fmla="*/ 5380 h 21600"/>
                    <a:gd name="T14" fmla="*/ 18883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82" name="Oval 85"/>
                <p:cNvSpPr>
                  <a:spLocks noChangeArrowheads="1"/>
                </p:cNvSpPr>
                <p:nvPr/>
              </p:nvSpPr>
              <p:spPr bwMode="auto">
                <a:xfrm>
                  <a:off x="1464" y="2982"/>
                  <a:ext cx="78" cy="81"/>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83" name="Oval 86"/>
                <p:cNvSpPr>
                  <a:spLocks noChangeArrowheads="1"/>
                </p:cNvSpPr>
                <p:nvPr/>
              </p:nvSpPr>
              <p:spPr bwMode="auto">
                <a:xfrm>
                  <a:off x="1262" y="2865"/>
                  <a:ext cx="81" cy="78"/>
                </a:xfrm>
                <a:prstGeom prst="ellipse">
                  <a:avLst/>
                </a:prstGeom>
                <a:solidFill>
                  <a:srgbClr val="990099"/>
                </a:solidFill>
                <a:ln w="9525">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84" name="Oval 87"/>
                <p:cNvSpPr>
                  <a:spLocks noChangeArrowheads="1"/>
                </p:cNvSpPr>
                <p:nvPr/>
              </p:nvSpPr>
              <p:spPr bwMode="auto">
                <a:xfrm>
                  <a:off x="1303" y="3184"/>
                  <a:ext cx="81"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85" name="Oval 88"/>
                <p:cNvSpPr>
                  <a:spLocks noChangeArrowheads="1"/>
                </p:cNvSpPr>
                <p:nvPr/>
              </p:nvSpPr>
              <p:spPr bwMode="auto">
                <a:xfrm>
                  <a:off x="1424" y="3262"/>
                  <a:ext cx="78"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86" name="Oval 89"/>
                <p:cNvSpPr>
                  <a:spLocks noChangeArrowheads="1"/>
                </p:cNvSpPr>
                <p:nvPr/>
              </p:nvSpPr>
              <p:spPr bwMode="auto">
                <a:xfrm>
                  <a:off x="1542" y="3301"/>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87" name="Oval 90"/>
                <p:cNvSpPr>
                  <a:spLocks noChangeArrowheads="1"/>
                </p:cNvSpPr>
                <p:nvPr/>
              </p:nvSpPr>
              <p:spPr bwMode="auto">
                <a:xfrm>
                  <a:off x="1663" y="3343"/>
                  <a:ext cx="81"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88" name="Oval 91"/>
                <p:cNvSpPr>
                  <a:spLocks noChangeArrowheads="1"/>
                </p:cNvSpPr>
                <p:nvPr/>
              </p:nvSpPr>
              <p:spPr bwMode="auto">
                <a:xfrm>
                  <a:off x="1781" y="3301"/>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89" name="Oval 92"/>
                <p:cNvSpPr>
                  <a:spLocks noChangeArrowheads="1"/>
                </p:cNvSpPr>
                <p:nvPr/>
              </p:nvSpPr>
              <p:spPr bwMode="auto">
                <a:xfrm>
                  <a:off x="1900" y="3301"/>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90" name="Oval 93"/>
                <p:cNvSpPr>
                  <a:spLocks noChangeArrowheads="1"/>
                </p:cNvSpPr>
                <p:nvPr/>
              </p:nvSpPr>
              <p:spPr bwMode="auto">
                <a:xfrm>
                  <a:off x="2139" y="3184"/>
                  <a:ext cx="81" cy="78"/>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91" name="Oval 94"/>
                <p:cNvSpPr>
                  <a:spLocks noChangeArrowheads="1"/>
                </p:cNvSpPr>
                <p:nvPr/>
              </p:nvSpPr>
              <p:spPr bwMode="auto">
                <a:xfrm>
                  <a:off x="2297" y="2943"/>
                  <a:ext cx="81"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92" name="Oval 95"/>
                <p:cNvSpPr>
                  <a:spLocks noChangeArrowheads="1"/>
                </p:cNvSpPr>
                <p:nvPr/>
              </p:nvSpPr>
              <p:spPr bwMode="auto">
                <a:xfrm>
                  <a:off x="2021" y="3262"/>
                  <a:ext cx="78" cy="81"/>
                </a:xfrm>
                <a:prstGeom prst="ellipse">
                  <a:avLst/>
                </a:prstGeom>
                <a:gradFill rotWithShape="1">
                  <a:gsLst>
                    <a:gs pos="0">
                      <a:srgbClr val="990099"/>
                    </a:gs>
                    <a:gs pos="100000">
                      <a:srgbClr val="D7AFFF">
                        <a:alpha val="14000"/>
                      </a:srgbClr>
                    </a:gs>
                  </a:gsLst>
                  <a:path path="shape">
                    <a:fillToRect l="50000" t="50000" r="50000" b="50000"/>
                  </a:path>
                </a:gradFill>
                <a:ln w="9525" algn="ctr">
                  <a:solidFill>
                    <a:srgbClr val="444492"/>
                  </a:solidFill>
                  <a:round/>
                  <a:headEnd/>
                  <a:tailEnd/>
                </a:ln>
              </p:spPr>
              <p:txBody>
                <a:bodyPr wrap="none" anchor="ctr"/>
                <a:lstStyle/>
                <a:p>
                  <a:pPr defTabSz="342900">
                    <a:defRPr/>
                  </a:pPr>
                  <a:endParaRPr lang="zh-CN" altLang="en-US" sz="1350" kern="0">
                    <a:solidFill>
                      <a:srgbClr val="444492"/>
                    </a:solidFill>
                    <a:latin typeface="Calibri"/>
                  </a:endParaRPr>
                </a:p>
              </p:txBody>
            </p:sp>
            <p:sp>
              <p:nvSpPr>
                <p:cNvPr id="393" name="AutoShape 96"/>
                <p:cNvSpPr>
                  <a:spLocks noChangeArrowheads="1"/>
                </p:cNvSpPr>
                <p:nvPr/>
              </p:nvSpPr>
              <p:spPr bwMode="auto">
                <a:xfrm rot="-3739222">
                  <a:off x="2020" y="1815"/>
                  <a:ext cx="351"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94 w 21600"/>
                    <a:gd name="T13" fmla="*/ 5380 h 21600"/>
                    <a:gd name="T14" fmla="*/ 18885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94" name="AutoShape 97"/>
                <p:cNvSpPr>
                  <a:spLocks noChangeArrowheads="1"/>
                </p:cNvSpPr>
                <p:nvPr/>
              </p:nvSpPr>
              <p:spPr bwMode="auto">
                <a:xfrm rot="-9262190">
                  <a:off x="827" y="2169"/>
                  <a:ext cx="326" cy="27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69 w 21600"/>
                    <a:gd name="T13" fmla="*/ 5400 h 21600"/>
                    <a:gd name="T14" fmla="*/ 18892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95" name="AutoShape 98"/>
                <p:cNvSpPr>
                  <a:spLocks noChangeArrowheads="1"/>
                </p:cNvSpPr>
                <p:nvPr/>
              </p:nvSpPr>
              <p:spPr bwMode="auto">
                <a:xfrm rot="7753639">
                  <a:off x="1068" y="3297"/>
                  <a:ext cx="339"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7 w 21600"/>
                    <a:gd name="T13" fmla="*/ 5380 h 21600"/>
                    <a:gd name="T14" fmla="*/ 18924 w 21600"/>
                    <a:gd name="T15" fmla="*/ 162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sp>
              <p:nvSpPr>
                <p:cNvPr id="396" name="AutoShape 99"/>
                <p:cNvSpPr>
                  <a:spLocks noChangeArrowheads="1"/>
                </p:cNvSpPr>
                <p:nvPr/>
              </p:nvSpPr>
              <p:spPr bwMode="auto">
                <a:xfrm rot="3103542">
                  <a:off x="2062" y="3338"/>
                  <a:ext cx="342" cy="26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47 w 21600"/>
                    <a:gd name="T13" fmla="*/ 5400 h 21600"/>
                    <a:gd name="T14" fmla="*/ 18884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gradFill rotWithShape="1">
                  <a:gsLst>
                    <a:gs pos="0">
                      <a:srgbClr val="D7AFFF"/>
                    </a:gs>
                    <a:gs pos="100000">
                      <a:srgbClr val="FFFFFF">
                        <a:alpha val="17000"/>
                      </a:srgbClr>
                    </a:gs>
                  </a:gsLst>
                  <a:lin ang="0" scaled="1"/>
                </a:gradFill>
                <a:ln w="9525" algn="ctr">
                  <a:solidFill>
                    <a:srgbClr val="444492"/>
                  </a:solidFill>
                  <a:miter lim="800000"/>
                  <a:headEnd/>
                  <a:tailEnd/>
                </a:ln>
              </p:spPr>
              <p:txBody>
                <a:bodyPr wrap="none" anchor="ctr"/>
                <a:lstStyle/>
                <a:p>
                  <a:pPr>
                    <a:defRPr/>
                  </a:pPr>
                  <a:endParaRPr lang="en-US" sz="1350" kern="0">
                    <a:solidFill>
                      <a:srgbClr val="000000"/>
                    </a:solidFill>
                    <a:latin typeface="Calibri"/>
                  </a:endParaRPr>
                </a:p>
              </p:txBody>
            </p:sp>
          </p:grpSp>
        </p:grpSp>
        <p:sp>
          <p:nvSpPr>
            <p:cNvPr id="296" name="矩形 609"/>
            <p:cNvSpPr>
              <a:spLocks noChangeArrowheads="1"/>
            </p:cNvSpPr>
            <p:nvPr/>
          </p:nvSpPr>
          <p:spPr bwMode="auto">
            <a:xfrm>
              <a:off x="859429" y="3604322"/>
              <a:ext cx="3200654" cy="336128"/>
            </a:xfrm>
            <a:prstGeom prst="rect">
              <a:avLst/>
            </a:prstGeom>
            <a:noFill/>
            <a:ln>
              <a:noFill/>
            </a:ln>
            <a:extLst>
              <a:ext uri="{909E8E84-426E-40dd-AFC4-6F175D3DCCD1}"/>
              <a:ext uri="{91240B29-F687-4f45-9708-019B960494DF}"/>
            </a:extLst>
          </p:spPr>
          <p:txBody>
            <a:bodyPr>
              <a:spAutoFit/>
            </a:bodyPr>
            <a:lstStyle/>
            <a:p>
              <a:pPr algn="ctr" defTabSz="342900">
                <a:defRPr/>
              </a:pPr>
              <a:r>
                <a:rPr lang="en-US" altLang="zh-CN" sz="1050" b="1" kern="0" dirty="0" err="1">
                  <a:solidFill>
                    <a:srgbClr val="2D2D8A"/>
                  </a:solidFill>
                  <a:latin typeface="Calibri"/>
                </a:rPr>
                <a:t>Menor</a:t>
              </a:r>
              <a:r>
                <a:rPr lang="en-US" altLang="zh-CN" sz="1050" b="1" kern="0" dirty="0">
                  <a:solidFill>
                    <a:srgbClr val="2D2D8A"/>
                  </a:solidFill>
                  <a:latin typeface="Calibri"/>
                </a:rPr>
                <a:t> </a:t>
              </a:r>
              <a:r>
                <a:rPr lang="en-US" altLang="zh-CN" sz="1050" b="1" kern="0" dirty="0" err="1">
                  <a:solidFill>
                    <a:srgbClr val="2D2D8A"/>
                  </a:solidFill>
                  <a:latin typeface="Calibri"/>
                </a:rPr>
                <a:t>superficie</a:t>
              </a:r>
              <a:r>
                <a:rPr lang="en-US" altLang="zh-CN" sz="1050" b="1" kern="0" dirty="0">
                  <a:solidFill>
                    <a:srgbClr val="2D2D8A"/>
                  </a:solidFill>
                  <a:latin typeface="Calibri"/>
                </a:rPr>
                <a:t> del depot (</a:t>
              </a:r>
              <a:r>
                <a:rPr lang="en-US" altLang="zh-CN" sz="1050" b="1" kern="0" dirty="0">
                  <a:solidFill>
                    <a:srgbClr val="444492"/>
                  </a:solidFill>
                  <a:latin typeface="Calibri"/>
                </a:rPr>
                <a:t>1/2)</a:t>
              </a:r>
              <a:endParaRPr lang="zh-CN" altLang="en-US" sz="1050" kern="0" dirty="0">
                <a:solidFill>
                  <a:srgbClr val="444492"/>
                </a:solidFill>
                <a:latin typeface="Calibri"/>
              </a:endParaRPr>
            </a:p>
          </p:txBody>
        </p:sp>
        <p:sp>
          <p:nvSpPr>
            <p:cNvPr id="297" name="Text Box 11"/>
            <p:cNvSpPr txBox="1">
              <a:spLocks noChangeArrowheads="1"/>
            </p:cNvSpPr>
            <p:nvPr/>
          </p:nvSpPr>
          <p:spPr bwMode="auto">
            <a:xfrm>
              <a:off x="3117882" y="5478233"/>
              <a:ext cx="586348" cy="306716"/>
            </a:xfrm>
            <a:prstGeom prst="rect">
              <a:avLst/>
            </a:prstGeom>
            <a:noFill/>
            <a:ln>
              <a:noFill/>
            </a:ln>
            <a:extLst>
              <a:ext uri="{909E8E84-426E-40dd-AFC4-6F175D3DCCD1}"/>
              <a:ext uri="{91240B29-F687-4f45-9708-019B960494DF}"/>
            </a:extLst>
          </p:spPr>
          <p:txBody>
            <a:bodyPr wrap="none" lIns="67500" tIns="35100" rIns="67500" bIns="351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sz="1050" b="1" kern="0" dirty="0">
                  <a:solidFill>
                    <a:srgbClr val="92D050"/>
                  </a:solidFill>
                  <a:ea typeface="ＭＳ Ｐゴシック" pitchFamily="34" charset="-128"/>
                </a:rPr>
                <a:t>U300</a:t>
              </a:r>
              <a:endParaRPr lang="en-GB" sz="1050" kern="0" dirty="0">
                <a:solidFill>
                  <a:srgbClr val="92D050"/>
                </a:solidFill>
                <a:ea typeface="ＭＳ Ｐゴシック" pitchFamily="34" charset="-128"/>
              </a:endParaRPr>
            </a:p>
          </p:txBody>
        </p:sp>
        <p:sp>
          <p:nvSpPr>
            <p:cNvPr id="298" name="Text Box 13"/>
            <p:cNvSpPr txBox="1">
              <a:spLocks noChangeArrowheads="1"/>
            </p:cNvSpPr>
            <p:nvPr/>
          </p:nvSpPr>
          <p:spPr bwMode="auto">
            <a:xfrm>
              <a:off x="1231457" y="5490838"/>
              <a:ext cx="818866" cy="306716"/>
            </a:xfrm>
            <a:prstGeom prst="rect">
              <a:avLst/>
            </a:prstGeom>
            <a:noFill/>
            <a:ln>
              <a:noFill/>
            </a:ln>
            <a:extLst>
              <a:ext uri="{909E8E84-426E-40dd-AFC4-6F175D3DCCD1}"/>
              <a:ext uri="{91240B29-F687-4f45-9708-019B960494DF}"/>
            </a:extLst>
          </p:spPr>
          <p:txBody>
            <a:bodyPr wrap="none" lIns="67500" tIns="35100" rIns="67500" bIns="35100">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GB" sz="1050" b="1" kern="0" dirty="0">
                  <a:solidFill>
                    <a:srgbClr val="00B0F0"/>
                  </a:solidFill>
                  <a:ea typeface="ＭＳ Ｐゴシック" pitchFamily="34" charset="-128"/>
                </a:rPr>
                <a:t>Lantus</a:t>
              </a:r>
              <a:r>
                <a:rPr lang="en-GB" sz="1050" b="1" kern="0" baseline="30000" dirty="0">
                  <a:solidFill>
                    <a:srgbClr val="00B0F0"/>
                  </a:solidFill>
                  <a:ea typeface="ＭＳ Ｐゴシック" pitchFamily="34" charset="-128"/>
                </a:rPr>
                <a:t>®</a:t>
              </a:r>
            </a:p>
          </p:txBody>
        </p:sp>
      </p:grpSp>
      <p:grpSp>
        <p:nvGrpSpPr>
          <p:cNvPr id="27651" name="Agrupar 3"/>
          <p:cNvGrpSpPr>
            <a:grpSpLocks/>
          </p:cNvGrpSpPr>
          <p:nvPr/>
        </p:nvGrpSpPr>
        <p:grpSpPr bwMode="auto">
          <a:xfrm>
            <a:off x="1971675" y="1787377"/>
            <a:ext cx="2743200" cy="1679575"/>
            <a:chOff x="635000" y="1358926"/>
            <a:chExt cx="3657600" cy="2240280"/>
          </a:xfrm>
        </p:grpSpPr>
        <p:sp>
          <p:nvSpPr>
            <p:cNvPr id="489" name="Rounded Rectangle 219"/>
            <p:cNvSpPr/>
            <p:nvPr/>
          </p:nvSpPr>
          <p:spPr>
            <a:xfrm>
              <a:off x="635000" y="1358926"/>
              <a:ext cx="3657600" cy="2240280"/>
            </a:xfrm>
            <a:prstGeom prst="roundRect">
              <a:avLst>
                <a:gd name="adj" fmla="val 4719"/>
              </a:avLst>
            </a:prstGeom>
            <a:solidFill>
              <a:srgbClr val="444492">
                <a:lumMod val="20000"/>
                <a:lumOff val="80000"/>
              </a:srgbClr>
            </a:solidFill>
            <a:ln w="25400" cap="flat" cmpd="sng" algn="ctr">
              <a:solidFill>
                <a:srgbClr val="421F75"/>
              </a:solidFill>
              <a:prstDash val="solid"/>
            </a:ln>
            <a:effectLst/>
          </p:spPr>
          <p:txBody>
            <a:bodyPr anchor="ctr"/>
            <a:lstStyle/>
            <a:p>
              <a:pPr algn="ctr">
                <a:defRPr/>
              </a:pPr>
              <a:endParaRPr lang="en-US" sz="1350" kern="0" dirty="0">
                <a:solidFill>
                  <a:srgbClr val="FFFFFF"/>
                </a:solidFill>
                <a:latin typeface="Calibri"/>
              </a:endParaRPr>
            </a:p>
          </p:txBody>
        </p:sp>
        <p:pic>
          <p:nvPicPr>
            <p:cNvPr id="27659"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326852" y="1775674"/>
              <a:ext cx="2216448" cy="1495016"/>
            </a:xfrm>
            <a:prstGeom prst="rect">
              <a:avLst/>
            </a:prstGeom>
            <a:noFill/>
            <a:ln w="9525">
              <a:solidFill>
                <a:srgbClr val="444492"/>
              </a:solidFill>
              <a:miter lim="800000"/>
              <a:headEnd/>
              <a:tailEnd/>
            </a:ln>
            <a:extLst>
              <a:ext uri="{909E8E84-426E-40DD-AFC4-6F175D3DCCD1}">
                <a14:hiddenFill xmlns="" xmlns:a14="http://schemas.microsoft.com/office/drawing/2010/main">
                  <a:solidFill>
                    <a:srgbClr val="FFFFFF"/>
                  </a:solidFill>
                </a14:hiddenFill>
              </a:ext>
            </a:extLst>
          </p:spPr>
        </p:pic>
      </p:grpSp>
      <p:sp>
        <p:nvSpPr>
          <p:cNvPr id="491" name="矩形 608"/>
          <p:cNvSpPr>
            <a:spLocks noChangeArrowheads="1"/>
          </p:cNvSpPr>
          <p:nvPr/>
        </p:nvSpPr>
        <p:spPr bwMode="auto">
          <a:xfrm>
            <a:off x="2208213" y="1850876"/>
            <a:ext cx="2227262" cy="254000"/>
          </a:xfrm>
          <a:prstGeom prst="rect">
            <a:avLst/>
          </a:prstGeom>
          <a:noFill/>
          <a:ln w="9525">
            <a:noFill/>
            <a:miter lim="800000"/>
            <a:headEnd/>
            <a:tailEnd/>
          </a:ln>
        </p:spPr>
        <p:txBody>
          <a:bodyPr>
            <a:spAutoFit/>
          </a:bodyPr>
          <a:lstStyle/>
          <a:p>
            <a:pPr algn="ctr">
              <a:defRPr/>
            </a:pPr>
            <a:r>
              <a:rPr lang="en-US" altLang="zh-CN" sz="1050" b="1" kern="0" dirty="0" err="1">
                <a:solidFill>
                  <a:srgbClr val="2D2D8A"/>
                </a:solidFill>
                <a:latin typeface="Calibri"/>
              </a:rPr>
              <a:t>Reducción</a:t>
            </a:r>
            <a:r>
              <a:rPr lang="en-US" altLang="zh-CN" sz="1050" b="1" kern="0" dirty="0">
                <a:solidFill>
                  <a:srgbClr val="2D2D8A"/>
                </a:solidFill>
                <a:latin typeface="Calibri"/>
              </a:rPr>
              <a:t> de </a:t>
            </a:r>
            <a:r>
              <a:rPr lang="en-US" altLang="zh-CN" sz="1050" b="1" kern="0" dirty="0" err="1">
                <a:solidFill>
                  <a:srgbClr val="2D2D8A"/>
                </a:solidFill>
                <a:latin typeface="Calibri"/>
              </a:rPr>
              <a:t>volumen</a:t>
            </a:r>
            <a:r>
              <a:rPr lang="en-US" altLang="zh-CN" sz="1050" b="1" kern="0" dirty="0">
                <a:solidFill>
                  <a:srgbClr val="2D2D8A"/>
                </a:solidFill>
                <a:latin typeface="Calibri"/>
              </a:rPr>
              <a:t> (2/3)</a:t>
            </a:r>
            <a:endParaRPr lang="zh-CN" altLang="en-US" sz="1050" kern="0" dirty="0">
              <a:solidFill>
                <a:srgbClr val="444492"/>
              </a:solidFill>
              <a:latin typeface="Calibri"/>
            </a:endParaRPr>
          </a:p>
        </p:txBody>
      </p:sp>
      <p:sp>
        <p:nvSpPr>
          <p:cNvPr id="3" name="CuadroTexto 2"/>
          <p:cNvSpPr txBox="1"/>
          <p:nvPr/>
        </p:nvSpPr>
        <p:spPr>
          <a:xfrm>
            <a:off x="2208213" y="3711426"/>
            <a:ext cx="2755901" cy="830997"/>
          </a:xfrm>
          <a:prstGeom prst="rect">
            <a:avLst/>
          </a:prstGeom>
          <a:solidFill>
            <a:srgbClr val="FFC000"/>
          </a:solidFill>
        </p:spPr>
        <p:txBody>
          <a:bodyPr wrap="square">
            <a:spAutoFit/>
          </a:bodyPr>
          <a:lstStyle/>
          <a:p>
            <a:pPr algn="ctr">
              <a:defRPr/>
            </a:pPr>
            <a:r>
              <a:rPr lang="es-ES" sz="2000" b="1" dirty="0">
                <a:solidFill>
                  <a:srgbClr val="004586"/>
                </a:solidFill>
                <a:latin typeface="Calibri"/>
              </a:rPr>
              <a:t>30 U insulina</a:t>
            </a:r>
            <a:r>
              <a:rPr lang="es-ES" sz="2000" b="1" dirty="0" smtClean="0">
                <a:solidFill>
                  <a:srgbClr val="004586"/>
                </a:solidFill>
                <a:latin typeface="Calibri"/>
              </a:rPr>
              <a:t>:</a:t>
            </a:r>
            <a:endParaRPr lang="es-ES" sz="1400" b="1" dirty="0">
              <a:solidFill>
                <a:srgbClr val="004586"/>
              </a:solidFill>
              <a:latin typeface="Calibri"/>
            </a:endParaRPr>
          </a:p>
          <a:p>
            <a:pPr marL="285750" indent="-285750" algn="ctr">
              <a:buClr>
                <a:srgbClr val="C00000"/>
              </a:buClr>
              <a:buFont typeface="Wingdings" panose="05000000000000000000" pitchFamily="2" charset="2"/>
              <a:buChar char="v"/>
              <a:defRPr/>
            </a:pPr>
            <a:r>
              <a:rPr lang="es-ES" sz="1400" b="1" dirty="0">
                <a:solidFill>
                  <a:srgbClr val="004586"/>
                </a:solidFill>
                <a:latin typeface="Calibri"/>
              </a:rPr>
              <a:t>G-100: 0,3 ml</a:t>
            </a:r>
          </a:p>
          <a:p>
            <a:pPr marL="285750" indent="-285750" algn="ctr">
              <a:buClr>
                <a:srgbClr val="C00000"/>
              </a:buClr>
              <a:buFont typeface="Wingdings" panose="05000000000000000000" pitchFamily="2" charset="2"/>
              <a:buChar char="v"/>
              <a:defRPr/>
            </a:pPr>
            <a:r>
              <a:rPr lang="es-ES" sz="1400" b="1" dirty="0">
                <a:solidFill>
                  <a:srgbClr val="004586"/>
                </a:solidFill>
                <a:latin typeface="Calibri"/>
              </a:rPr>
              <a:t>G-300: 0,1 ml</a:t>
            </a:r>
          </a:p>
        </p:txBody>
      </p:sp>
      <p:sp>
        <p:nvSpPr>
          <p:cNvPr id="5" name="Flecha doblada hacia arriba 4"/>
          <p:cNvSpPr/>
          <p:nvPr/>
        </p:nvSpPr>
        <p:spPr>
          <a:xfrm>
            <a:off x="4964114" y="3522514"/>
            <a:ext cx="1279525" cy="696912"/>
          </a:xfrm>
          <a:prstGeom prst="ben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sz="1350">
              <a:solidFill>
                <a:prstClr val="white"/>
              </a:solidFill>
            </a:endParaRPr>
          </a:p>
        </p:txBody>
      </p:sp>
      <p:sp>
        <p:nvSpPr>
          <p:cNvPr id="27655" name="Rectangle 2"/>
          <p:cNvSpPr>
            <a:spLocks noChangeArrowheads="1"/>
          </p:cNvSpPr>
          <p:nvPr/>
        </p:nvSpPr>
        <p:spPr bwMode="auto">
          <a:xfrm>
            <a:off x="1855788" y="445708"/>
            <a:ext cx="6858000" cy="12551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s-ES" altLang="es-ES" sz="2400" b="1" dirty="0" err="1">
                <a:solidFill>
                  <a:schemeClr val="bg1"/>
                </a:solidFill>
                <a:latin typeface="+mj-lt"/>
                <a:cs typeface="Calibri Light" panose="020F0302020204030204" pitchFamily="34" charset="0"/>
              </a:rPr>
              <a:t>Glargina</a:t>
            </a:r>
            <a:r>
              <a:rPr lang="es-ES" altLang="es-ES" sz="2400" b="1" dirty="0">
                <a:solidFill>
                  <a:schemeClr val="bg1"/>
                </a:solidFill>
                <a:latin typeface="+mj-lt"/>
                <a:cs typeface="Calibri Light" panose="020F0302020204030204" pitchFamily="34" charset="0"/>
              </a:rPr>
              <a:t> U300 es una nueva insulina basal de duración prolongada que ofrece beneficios PK/PD adicionales</a:t>
            </a:r>
          </a:p>
        </p:txBody>
      </p:sp>
      <p:pic>
        <p:nvPicPr>
          <p:cNvPr id="27656" name="image23.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397624" y="3641578"/>
            <a:ext cx="4162871" cy="19926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Lst>
        </p:spPr>
      </p:pic>
      <p:sp>
        <p:nvSpPr>
          <p:cNvPr id="4" name="Marcador de texto 3"/>
          <p:cNvSpPr>
            <a:spLocks noGrp="1"/>
          </p:cNvSpPr>
          <p:nvPr>
            <p:ph type="body" sz="quarter" idx="13"/>
          </p:nvPr>
        </p:nvSpPr>
        <p:spPr>
          <a:xfrm>
            <a:off x="-2112912" y="5661248"/>
            <a:ext cx="13825536" cy="576064"/>
          </a:xfrm>
        </p:spPr>
        <p:txBody>
          <a:bodyPr>
            <a:normAutofit/>
          </a:bodyPr>
          <a:lstStyle/>
          <a:p>
            <a:r>
              <a:rPr lang="es-ES" sz="1200" dirty="0" err="1"/>
              <a:t>Steinstraesser</a:t>
            </a:r>
            <a:r>
              <a:rPr lang="es-ES" sz="1200" dirty="0"/>
              <a:t> et al. Diabetes </a:t>
            </a:r>
            <a:r>
              <a:rPr lang="es-ES" sz="1200" dirty="0" err="1"/>
              <a:t>Obes</a:t>
            </a:r>
            <a:r>
              <a:rPr lang="es-ES" sz="1200" dirty="0"/>
              <a:t> </a:t>
            </a:r>
            <a:r>
              <a:rPr lang="es-ES" sz="1200" dirty="0" err="1"/>
              <a:t>Metab</a:t>
            </a:r>
            <a:r>
              <a:rPr lang="es-ES" sz="1200" dirty="0"/>
              <a:t>. 2014;16:873-6.</a:t>
            </a:r>
          </a:p>
          <a:p>
            <a:r>
              <a:rPr lang="es-ES" sz="1200" dirty="0" err="1"/>
              <a:t>Toujeo</a:t>
            </a:r>
            <a:r>
              <a:rPr lang="es-ES" sz="1200" dirty="0"/>
              <a:t>® EMEA </a:t>
            </a:r>
            <a:r>
              <a:rPr lang="es-ES" sz="1200" dirty="0" err="1"/>
              <a:t>Summary</a:t>
            </a:r>
            <a:r>
              <a:rPr lang="es-ES" sz="1200" dirty="0"/>
              <a:t> of </a:t>
            </a:r>
            <a:r>
              <a:rPr lang="es-ES" sz="1200" dirty="0" err="1"/>
              <a:t>Product</a:t>
            </a:r>
            <a:r>
              <a:rPr lang="es-ES" sz="1200" dirty="0"/>
              <a:t> </a:t>
            </a:r>
            <a:r>
              <a:rPr lang="es-ES" sz="1200" dirty="0" err="1"/>
              <a:t>Characteristics</a:t>
            </a:r>
            <a:r>
              <a:rPr lang="es-ES" sz="1200" dirty="0"/>
              <a:t>. 2015.</a:t>
            </a:r>
          </a:p>
          <a:p>
            <a:endParaRPr lang="es-ES" dirty="0"/>
          </a:p>
        </p:txBody>
      </p:sp>
    </p:spTree>
    <p:extLst>
      <p:ext uri="{BB962C8B-B14F-4D97-AF65-F5344CB8AC3E}">
        <p14:creationId xmlns="" xmlns:p14="http://schemas.microsoft.com/office/powerpoint/2010/main" val="4276023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3"/>
          <p:cNvSpPr>
            <a:spLocks noChangeAspect="1" noChangeArrowheads="1" noTextEdit="1"/>
          </p:cNvSpPr>
          <p:nvPr/>
        </p:nvSpPr>
        <p:spPr bwMode="auto">
          <a:xfrm>
            <a:off x="3208338" y="485776"/>
            <a:ext cx="4019550" cy="302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ES" sz="2400">
              <a:solidFill>
                <a:schemeClr val="accent1"/>
              </a:solidFill>
              <a:latin typeface="+mj-lt"/>
            </a:endParaRPr>
          </a:p>
        </p:txBody>
      </p:sp>
      <p:sp>
        <p:nvSpPr>
          <p:cNvPr id="28675" name="1 Rectángulo"/>
          <p:cNvSpPr>
            <a:spLocks noChangeArrowheads="1"/>
          </p:cNvSpPr>
          <p:nvPr/>
        </p:nvSpPr>
        <p:spPr bwMode="auto">
          <a:xfrm>
            <a:off x="8428038" y="4484909"/>
            <a:ext cx="310832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1100" dirty="0">
                <a:solidFill>
                  <a:schemeClr val="accent1"/>
                </a:solidFill>
                <a:latin typeface="+mj-lt"/>
                <a:ea typeface="ＭＳ Ｐゴシック" panose="020B0600070205080204" pitchFamily="34" charset="-128"/>
                <a:cs typeface="Arial" panose="020B0604020202020204" pitchFamily="34" charset="0"/>
              </a:rPr>
              <a:t>Estudio de </a:t>
            </a:r>
            <a:r>
              <a:rPr lang="es-ES" altLang="es-ES" sz="1100" i="1" dirty="0" err="1">
                <a:solidFill>
                  <a:schemeClr val="accent1"/>
                </a:solidFill>
                <a:latin typeface="+mj-lt"/>
                <a:ea typeface="ＭＳ Ｐゴシック" panose="020B0600070205080204" pitchFamily="34" charset="-128"/>
                <a:cs typeface="Arial" panose="020B0604020202020204" pitchFamily="34" charset="0"/>
              </a:rPr>
              <a:t>clamp</a:t>
            </a:r>
            <a:r>
              <a:rPr lang="es-ES" altLang="es-ES" sz="1100" dirty="0">
                <a:solidFill>
                  <a:schemeClr val="accent1"/>
                </a:solidFill>
                <a:latin typeface="+mj-lt"/>
                <a:ea typeface="ＭＳ Ｐゴシック" panose="020B0600070205080204" pitchFamily="34" charset="-128"/>
                <a:cs typeface="Arial" panose="020B0604020202020204" pitchFamily="34" charset="0"/>
              </a:rPr>
              <a:t> </a:t>
            </a:r>
            <a:r>
              <a:rPr lang="es-ES" altLang="es-ES" sz="1100" dirty="0" err="1">
                <a:solidFill>
                  <a:schemeClr val="accent1"/>
                </a:solidFill>
                <a:latin typeface="+mj-lt"/>
                <a:ea typeface="ＭＳ Ｐゴシック" panose="020B0600070205080204" pitchFamily="34" charset="-128"/>
                <a:cs typeface="Arial" panose="020B0604020202020204" pitchFamily="34" charset="0"/>
              </a:rPr>
              <a:t>euglucémico</a:t>
            </a:r>
            <a:r>
              <a:rPr lang="es-ES" altLang="es-ES" sz="1100" dirty="0">
                <a:solidFill>
                  <a:schemeClr val="accent1"/>
                </a:solidFill>
                <a:latin typeface="+mj-lt"/>
                <a:ea typeface="ＭＳ Ｐゴシック" panose="020B0600070205080204" pitchFamily="34" charset="-128"/>
                <a:cs typeface="Arial" panose="020B0604020202020204" pitchFamily="34" charset="0"/>
              </a:rPr>
              <a:t> en DM1 en estado estacionario (8 días de tratamiento).</a:t>
            </a:r>
          </a:p>
          <a:p>
            <a:pPr eaLnBrk="1" hangingPunct="1"/>
            <a:r>
              <a:rPr lang="en-GB" altLang="es-ES" sz="1100" dirty="0">
                <a:solidFill>
                  <a:schemeClr val="accent1"/>
                </a:solidFill>
                <a:latin typeface="+mj-lt"/>
                <a:ea typeface="ＭＳ Ｐゴシック" panose="020B0600070205080204" pitchFamily="34" charset="-128"/>
                <a:cs typeface="Arial" panose="020B0604020202020204" pitchFamily="34" charset="0"/>
              </a:rPr>
              <a:t/>
            </a:r>
            <a:br>
              <a:rPr lang="en-GB" altLang="es-ES" sz="1100" dirty="0">
                <a:solidFill>
                  <a:schemeClr val="accent1"/>
                </a:solidFill>
                <a:latin typeface="+mj-lt"/>
                <a:ea typeface="ＭＳ Ｐゴシック" panose="020B0600070205080204" pitchFamily="34" charset="-128"/>
                <a:cs typeface="Arial" panose="020B0604020202020204" pitchFamily="34" charset="0"/>
              </a:rPr>
            </a:br>
            <a:endParaRPr lang="es-ES" altLang="es-ES" sz="1100" dirty="0">
              <a:solidFill>
                <a:schemeClr val="accent1"/>
              </a:solidFill>
              <a:latin typeface="+mj-lt"/>
              <a:ea typeface="ＭＳ Ｐゴシック" panose="020B0600070205080204" pitchFamily="34" charset="-128"/>
              <a:cs typeface="Arial" panose="020B0604020202020204" pitchFamily="34" charset="0"/>
            </a:endParaRPr>
          </a:p>
        </p:txBody>
      </p:sp>
      <p:cxnSp>
        <p:nvCxnSpPr>
          <p:cNvPr id="28677" name="Straight Connector 2"/>
          <p:cNvCxnSpPr>
            <a:cxnSpLocks noChangeShapeType="1"/>
            <a:endCxn id="28760" idx="0"/>
          </p:cNvCxnSpPr>
          <p:nvPr/>
        </p:nvCxnSpPr>
        <p:spPr bwMode="auto">
          <a:xfrm>
            <a:off x="6175375" y="1378005"/>
            <a:ext cx="1588" cy="4117975"/>
          </a:xfrm>
          <a:prstGeom prst="line">
            <a:avLst/>
          </a:prstGeom>
          <a:noFill/>
          <a:ln w="25400">
            <a:solidFill>
              <a:srgbClr val="BFBFBF"/>
            </a:solidFill>
            <a:prstDash val="sysDash"/>
            <a:round/>
            <a:headEnd/>
            <a:tailEnd/>
          </a:ln>
          <a:extLst>
            <a:ext uri="{909E8E84-426E-40DD-AFC4-6F175D3DCCD1}">
              <a14:hiddenFill xmlns="" xmlns:a14="http://schemas.microsoft.com/office/drawing/2010/main">
                <a:noFill/>
              </a14:hiddenFill>
            </a:ext>
          </a:extLst>
        </p:spPr>
      </p:cxnSp>
      <p:sp>
        <p:nvSpPr>
          <p:cNvPr id="28678" name="Rectangle 6"/>
          <p:cNvSpPr>
            <a:spLocks noChangeArrowheads="1"/>
          </p:cNvSpPr>
          <p:nvPr/>
        </p:nvSpPr>
        <p:spPr bwMode="auto">
          <a:xfrm>
            <a:off x="2771775" y="5754742"/>
            <a:ext cx="484505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de-DE" altLang="es-ES" sz="1600" b="1">
                <a:solidFill>
                  <a:schemeClr val="accent1"/>
                </a:solidFill>
                <a:latin typeface="+mj-lt"/>
                <a:ea typeface="ＭＳ Ｐゴシック" panose="020B0600070205080204" pitchFamily="34" charset="-128"/>
                <a:cs typeface="Arial" panose="020B0604020202020204" pitchFamily="34" charset="0"/>
              </a:rPr>
              <a:t>Tiempo, h</a:t>
            </a:r>
          </a:p>
        </p:txBody>
      </p:sp>
      <p:grpSp>
        <p:nvGrpSpPr>
          <p:cNvPr id="28679" name="Group 91"/>
          <p:cNvGrpSpPr>
            <a:grpSpLocks/>
          </p:cNvGrpSpPr>
          <p:nvPr/>
        </p:nvGrpSpPr>
        <p:grpSpPr bwMode="auto">
          <a:xfrm>
            <a:off x="2943226" y="3870380"/>
            <a:ext cx="4849813" cy="60325"/>
            <a:chOff x="2012098" y="5862287"/>
            <a:chExt cx="4850022" cy="72000"/>
          </a:xfrm>
        </p:grpSpPr>
        <p:sp>
          <p:nvSpPr>
            <p:cNvPr id="28769" name="Line 7"/>
            <p:cNvSpPr>
              <a:spLocks noChangeShapeType="1"/>
            </p:cNvSpPr>
            <p:nvPr/>
          </p:nvSpPr>
          <p:spPr bwMode="auto">
            <a:xfrm>
              <a:off x="2012098" y="5862287"/>
              <a:ext cx="4850022"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0" name="Line 18"/>
            <p:cNvSpPr>
              <a:spLocks noChangeShapeType="1"/>
            </p:cNvSpPr>
            <p:nvPr/>
          </p:nvSpPr>
          <p:spPr bwMode="auto">
            <a:xfrm>
              <a:off x="2012098"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1" name="Line 19"/>
            <p:cNvSpPr>
              <a:spLocks noChangeShapeType="1"/>
            </p:cNvSpPr>
            <p:nvPr/>
          </p:nvSpPr>
          <p:spPr bwMode="auto">
            <a:xfrm>
              <a:off x="2822011"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2" name="Line 20"/>
            <p:cNvSpPr>
              <a:spLocks noChangeShapeType="1"/>
            </p:cNvSpPr>
            <p:nvPr/>
          </p:nvSpPr>
          <p:spPr bwMode="auto">
            <a:xfrm>
              <a:off x="3628772"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3" name="Line 21"/>
            <p:cNvSpPr>
              <a:spLocks noChangeShapeType="1"/>
            </p:cNvSpPr>
            <p:nvPr/>
          </p:nvSpPr>
          <p:spPr bwMode="auto">
            <a:xfrm>
              <a:off x="4438685"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4" name="Line 22"/>
            <p:cNvSpPr>
              <a:spLocks noChangeShapeType="1"/>
            </p:cNvSpPr>
            <p:nvPr/>
          </p:nvSpPr>
          <p:spPr bwMode="auto">
            <a:xfrm>
              <a:off x="5245446"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5" name="Line 23"/>
            <p:cNvSpPr>
              <a:spLocks noChangeShapeType="1"/>
            </p:cNvSpPr>
            <p:nvPr/>
          </p:nvSpPr>
          <p:spPr bwMode="auto">
            <a:xfrm>
              <a:off x="6056935"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6" name="Line 24"/>
            <p:cNvSpPr>
              <a:spLocks noChangeShapeType="1"/>
            </p:cNvSpPr>
            <p:nvPr/>
          </p:nvSpPr>
          <p:spPr bwMode="auto">
            <a:xfrm>
              <a:off x="6862120"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7" name="Line 18"/>
            <p:cNvSpPr>
              <a:spLocks noChangeShapeType="1"/>
            </p:cNvSpPr>
            <p:nvPr/>
          </p:nvSpPr>
          <p:spPr bwMode="auto">
            <a:xfrm>
              <a:off x="2410752"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8" name="Line 19"/>
            <p:cNvSpPr>
              <a:spLocks noChangeShapeType="1"/>
            </p:cNvSpPr>
            <p:nvPr/>
          </p:nvSpPr>
          <p:spPr bwMode="auto">
            <a:xfrm>
              <a:off x="3220665"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79" name="Line 20"/>
            <p:cNvSpPr>
              <a:spLocks noChangeShapeType="1"/>
            </p:cNvSpPr>
            <p:nvPr/>
          </p:nvSpPr>
          <p:spPr bwMode="auto">
            <a:xfrm>
              <a:off x="4027426"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80" name="Line 21"/>
            <p:cNvSpPr>
              <a:spLocks noChangeShapeType="1"/>
            </p:cNvSpPr>
            <p:nvPr/>
          </p:nvSpPr>
          <p:spPr bwMode="auto">
            <a:xfrm>
              <a:off x="4837339"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81" name="Line 22"/>
            <p:cNvSpPr>
              <a:spLocks noChangeShapeType="1"/>
            </p:cNvSpPr>
            <p:nvPr/>
          </p:nvSpPr>
          <p:spPr bwMode="auto">
            <a:xfrm>
              <a:off x="5644100"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82" name="Line 23"/>
            <p:cNvSpPr>
              <a:spLocks noChangeShapeType="1"/>
            </p:cNvSpPr>
            <p:nvPr/>
          </p:nvSpPr>
          <p:spPr bwMode="auto">
            <a:xfrm>
              <a:off x="6455588"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grpSp>
      <p:sp>
        <p:nvSpPr>
          <p:cNvPr id="28680" name="TextBox 4"/>
          <p:cNvSpPr txBox="1">
            <a:spLocks noChangeArrowheads="1"/>
          </p:cNvSpPr>
          <p:nvPr/>
        </p:nvSpPr>
        <p:spPr bwMode="auto">
          <a:xfrm>
            <a:off x="2373377" y="2833534"/>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3</a:t>
            </a:r>
          </a:p>
        </p:txBody>
      </p:sp>
      <p:sp>
        <p:nvSpPr>
          <p:cNvPr id="28681" name="TextBox 4"/>
          <p:cNvSpPr txBox="1">
            <a:spLocks noChangeArrowheads="1"/>
          </p:cNvSpPr>
          <p:nvPr/>
        </p:nvSpPr>
        <p:spPr bwMode="auto">
          <a:xfrm>
            <a:off x="2373377" y="3107379"/>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2</a:t>
            </a:r>
          </a:p>
        </p:txBody>
      </p:sp>
      <p:sp>
        <p:nvSpPr>
          <p:cNvPr id="28682" name="TextBox 4"/>
          <p:cNvSpPr txBox="1">
            <a:spLocks noChangeArrowheads="1"/>
          </p:cNvSpPr>
          <p:nvPr/>
        </p:nvSpPr>
        <p:spPr bwMode="auto">
          <a:xfrm>
            <a:off x="2373377" y="3384397"/>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1</a:t>
            </a:r>
          </a:p>
        </p:txBody>
      </p:sp>
      <p:sp>
        <p:nvSpPr>
          <p:cNvPr id="28683" name="TextBox 4"/>
          <p:cNvSpPr txBox="1">
            <a:spLocks noChangeArrowheads="1"/>
          </p:cNvSpPr>
          <p:nvPr/>
        </p:nvSpPr>
        <p:spPr bwMode="auto">
          <a:xfrm>
            <a:off x="2373377" y="3661416"/>
            <a:ext cx="28886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0</a:t>
            </a:r>
          </a:p>
        </p:txBody>
      </p:sp>
      <p:sp>
        <p:nvSpPr>
          <p:cNvPr id="28684" name="Line 76"/>
          <p:cNvSpPr>
            <a:spLocks noChangeShapeType="1"/>
          </p:cNvSpPr>
          <p:nvPr/>
        </p:nvSpPr>
        <p:spPr bwMode="auto">
          <a:xfrm>
            <a:off x="2716213" y="3003604"/>
            <a:ext cx="0" cy="830262"/>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685" name="Line 79"/>
          <p:cNvSpPr>
            <a:spLocks noChangeShapeType="1"/>
          </p:cNvSpPr>
          <p:nvPr/>
        </p:nvSpPr>
        <p:spPr bwMode="auto">
          <a:xfrm>
            <a:off x="2635251" y="3003604"/>
            <a:ext cx="73025"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686" name="Line 80"/>
          <p:cNvSpPr>
            <a:spLocks noChangeShapeType="1"/>
          </p:cNvSpPr>
          <p:nvPr/>
        </p:nvSpPr>
        <p:spPr bwMode="auto">
          <a:xfrm>
            <a:off x="2635251" y="3281416"/>
            <a:ext cx="73025"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687" name="Line 81"/>
          <p:cNvSpPr>
            <a:spLocks noChangeShapeType="1"/>
          </p:cNvSpPr>
          <p:nvPr/>
        </p:nvSpPr>
        <p:spPr bwMode="auto">
          <a:xfrm>
            <a:off x="2635251" y="3557641"/>
            <a:ext cx="73025"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688" name="Line 82"/>
          <p:cNvSpPr>
            <a:spLocks noChangeShapeType="1"/>
          </p:cNvSpPr>
          <p:nvPr/>
        </p:nvSpPr>
        <p:spPr bwMode="auto">
          <a:xfrm>
            <a:off x="2635251" y="3835454"/>
            <a:ext cx="73025"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59" name="Freeform 91"/>
          <p:cNvSpPr>
            <a:spLocks/>
          </p:cNvSpPr>
          <p:nvPr/>
        </p:nvSpPr>
        <p:spPr bwMode="auto">
          <a:xfrm>
            <a:off x="2949576" y="3400479"/>
            <a:ext cx="4856163" cy="436562"/>
          </a:xfrm>
          <a:custGeom>
            <a:avLst/>
            <a:gdLst>
              <a:gd name="T0" fmla="*/ 0 w 1079"/>
              <a:gd name="T1" fmla="*/ 108685 h 311"/>
              <a:gd name="T2" fmla="*/ 292560 w 1079"/>
              <a:gd name="T3" fmla="*/ 56040 h 311"/>
              <a:gd name="T4" fmla="*/ 643632 w 1079"/>
              <a:gd name="T5" fmla="*/ 37360 h 311"/>
              <a:gd name="T6" fmla="*/ 769657 w 1079"/>
              <a:gd name="T7" fmla="*/ 61135 h 311"/>
              <a:gd name="T8" fmla="*/ 1026210 w 1079"/>
              <a:gd name="T9" fmla="*/ 93401 h 311"/>
              <a:gd name="T10" fmla="*/ 1179241 w 1079"/>
              <a:gd name="T11" fmla="*/ 101892 h 311"/>
              <a:gd name="T12" fmla="*/ 1305267 w 1079"/>
              <a:gd name="T13" fmla="*/ 108685 h 311"/>
              <a:gd name="T14" fmla="*/ 1516810 w 1079"/>
              <a:gd name="T15" fmla="*/ 105288 h 311"/>
              <a:gd name="T16" fmla="*/ 1800368 w 1079"/>
              <a:gd name="T17" fmla="*/ 101892 h 311"/>
              <a:gd name="T18" fmla="*/ 2056921 w 1079"/>
              <a:gd name="T19" fmla="*/ 110383 h 311"/>
              <a:gd name="T20" fmla="*/ 2331477 w 1079"/>
              <a:gd name="T21" fmla="*/ 135856 h 311"/>
              <a:gd name="T22" fmla="*/ 2691550 w 1079"/>
              <a:gd name="T23" fmla="*/ 168121 h 311"/>
              <a:gd name="T24" fmla="*/ 2907595 w 1079"/>
              <a:gd name="T25" fmla="*/ 191896 h 311"/>
              <a:gd name="T26" fmla="*/ 3155145 w 1079"/>
              <a:gd name="T27" fmla="*/ 224162 h 311"/>
              <a:gd name="T28" fmla="*/ 3222659 w 1079"/>
              <a:gd name="T29" fmla="*/ 227558 h 311"/>
              <a:gd name="T30" fmla="*/ 3344184 w 1079"/>
              <a:gd name="T31" fmla="*/ 237747 h 311"/>
              <a:gd name="T32" fmla="*/ 3461208 w 1079"/>
              <a:gd name="T33" fmla="*/ 259824 h 311"/>
              <a:gd name="T34" fmla="*/ 3546725 w 1079"/>
              <a:gd name="T35" fmla="*/ 283599 h 311"/>
              <a:gd name="T36" fmla="*/ 3753768 w 1079"/>
              <a:gd name="T37" fmla="*/ 348130 h 311"/>
              <a:gd name="T38" fmla="*/ 3875292 w 1079"/>
              <a:gd name="T39" fmla="*/ 378698 h 311"/>
              <a:gd name="T40" fmla="*/ 4032825 w 1079"/>
              <a:gd name="T41" fmla="*/ 433040 h 311"/>
              <a:gd name="T42" fmla="*/ 4109340 w 1079"/>
              <a:gd name="T43" fmla="*/ 458513 h 311"/>
              <a:gd name="T44" fmla="*/ 4293878 w 1079"/>
              <a:gd name="T45" fmla="*/ 489080 h 311"/>
              <a:gd name="T46" fmla="*/ 4626946 w 1079"/>
              <a:gd name="T47" fmla="*/ 516252 h 311"/>
              <a:gd name="T48" fmla="*/ 4856493 w 1079"/>
              <a:gd name="T49" fmla="*/ 528139 h 3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9" h="311">
                <a:moveTo>
                  <a:pt x="0" y="64"/>
                </a:moveTo>
                <a:cubicBezTo>
                  <a:pt x="0" y="64"/>
                  <a:pt x="35" y="54"/>
                  <a:pt x="65" y="33"/>
                </a:cubicBezTo>
                <a:cubicBezTo>
                  <a:pt x="65" y="33"/>
                  <a:pt x="107" y="0"/>
                  <a:pt x="143" y="22"/>
                </a:cubicBezTo>
                <a:cubicBezTo>
                  <a:pt x="152" y="27"/>
                  <a:pt x="162" y="31"/>
                  <a:pt x="171" y="36"/>
                </a:cubicBezTo>
                <a:cubicBezTo>
                  <a:pt x="189" y="43"/>
                  <a:pt x="208" y="51"/>
                  <a:pt x="228" y="55"/>
                </a:cubicBezTo>
                <a:cubicBezTo>
                  <a:pt x="239" y="58"/>
                  <a:pt x="251" y="58"/>
                  <a:pt x="262" y="60"/>
                </a:cubicBezTo>
                <a:cubicBezTo>
                  <a:pt x="271" y="61"/>
                  <a:pt x="281" y="62"/>
                  <a:pt x="290" y="64"/>
                </a:cubicBezTo>
                <a:cubicBezTo>
                  <a:pt x="290" y="64"/>
                  <a:pt x="320" y="65"/>
                  <a:pt x="337" y="62"/>
                </a:cubicBezTo>
                <a:cubicBezTo>
                  <a:pt x="337" y="62"/>
                  <a:pt x="373" y="51"/>
                  <a:pt x="400" y="60"/>
                </a:cubicBezTo>
                <a:cubicBezTo>
                  <a:pt x="400" y="60"/>
                  <a:pt x="423" y="65"/>
                  <a:pt x="457" y="65"/>
                </a:cubicBezTo>
                <a:cubicBezTo>
                  <a:pt x="457" y="65"/>
                  <a:pt x="485" y="64"/>
                  <a:pt x="518" y="80"/>
                </a:cubicBezTo>
                <a:cubicBezTo>
                  <a:pt x="518" y="80"/>
                  <a:pt x="558" y="92"/>
                  <a:pt x="598" y="99"/>
                </a:cubicBezTo>
                <a:cubicBezTo>
                  <a:pt x="600" y="99"/>
                  <a:pt x="622" y="99"/>
                  <a:pt x="646" y="113"/>
                </a:cubicBezTo>
                <a:cubicBezTo>
                  <a:pt x="663" y="123"/>
                  <a:pt x="682" y="129"/>
                  <a:pt x="701" y="132"/>
                </a:cubicBezTo>
                <a:cubicBezTo>
                  <a:pt x="706" y="133"/>
                  <a:pt x="711" y="134"/>
                  <a:pt x="716" y="134"/>
                </a:cubicBezTo>
                <a:cubicBezTo>
                  <a:pt x="726" y="135"/>
                  <a:pt x="734" y="136"/>
                  <a:pt x="743" y="140"/>
                </a:cubicBezTo>
                <a:cubicBezTo>
                  <a:pt x="752" y="143"/>
                  <a:pt x="761" y="148"/>
                  <a:pt x="769" y="153"/>
                </a:cubicBezTo>
                <a:cubicBezTo>
                  <a:pt x="776" y="157"/>
                  <a:pt x="782" y="162"/>
                  <a:pt x="788" y="167"/>
                </a:cubicBezTo>
                <a:cubicBezTo>
                  <a:pt x="834" y="205"/>
                  <a:pt x="834" y="205"/>
                  <a:pt x="834" y="205"/>
                </a:cubicBezTo>
                <a:cubicBezTo>
                  <a:pt x="834" y="205"/>
                  <a:pt x="859" y="223"/>
                  <a:pt x="861" y="223"/>
                </a:cubicBezTo>
                <a:cubicBezTo>
                  <a:pt x="861" y="223"/>
                  <a:pt x="885" y="242"/>
                  <a:pt x="896" y="255"/>
                </a:cubicBezTo>
                <a:cubicBezTo>
                  <a:pt x="901" y="260"/>
                  <a:pt x="907" y="265"/>
                  <a:pt x="913" y="270"/>
                </a:cubicBezTo>
                <a:cubicBezTo>
                  <a:pt x="925" y="280"/>
                  <a:pt x="939" y="285"/>
                  <a:pt x="954" y="288"/>
                </a:cubicBezTo>
                <a:cubicBezTo>
                  <a:pt x="979" y="294"/>
                  <a:pt x="1003" y="299"/>
                  <a:pt x="1028" y="304"/>
                </a:cubicBezTo>
                <a:cubicBezTo>
                  <a:pt x="1044" y="307"/>
                  <a:pt x="1062" y="311"/>
                  <a:pt x="1079" y="311"/>
                </a:cubicBezTo>
              </a:path>
            </a:pathLst>
          </a:custGeom>
          <a:noFill/>
          <a:ln w="28575" cap="flat">
            <a:solidFill>
              <a:srgbClr val="5BB638"/>
            </a:solidFill>
            <a:prstDash val="solid"/>
            <a:miter lim="800000"/>
            <a:headEnd/>
            <a:tailEnd/>
          </a:ln>
          <a:extLst/>
        </p:spPr>
        <p:txBody>
          <a:bodyPr/>
          <a:lstStyle/>
          <a:p>
            <a:pPr>
              <a:defRPr/>
            </a:pPr>
            <a:endParaRPr lang="en-US" sz="2400" kern="0" dirty="0">
              <a:solidFill>
                <a:schemeClr val="accent1"/>
              </a:solidFill>
              <a:latin typeface="+mj-lt"/>
              <a:ea typeface="MS PGothic" pitchFamily="34" charset="-128"/>
              <a:cs typeface="ＭＳ Ｐゴシック" charset="0"/>
            </a:endParaRPr>
          </a:p>
        </p:txBody>
      </p:sp>
      <p:sp>
        <p:nvSpPr>
          <p:cNvPr id="260" name="Freeform 90"/>
          <p:cNvSpPr>
            <a:spLocks/>
          </p:cNvSpPr>
          <p:nvPr/>
        </p:nvSpPr>
        <p:spPr bwMode="auto">
          <a:xfrm>
            <a:off x="2949575" y="3214741"/>
            <a:ext cx="4846638" cy="623888"/>
          </a:xfrm>
          <a:custGeom>
            <a:avLst/>
            <a:gdLst>
              <a:gd name="T0" fmla="*/ 0 w 1077"/>
              <a:gd name="T1" fmla="*/ 2147483647 h 447"/>
              <a:gd name="T2" fmla="*/ 2147483647 w 1077"/>
              <a:gd name="T3" fmla="*/ 2147483647 h 447"/>
              <a:gd name="T4" fmla="*/ 2147483647 w 1077"/>
              <a:gd name="T5" fmla="*/ 2147483647 h 447"/>
              <a:gd name="T6" fmla="*/ 2147483647 w 1077"/>
              <a:gd name="T7" fmla="*/ 2147483647 h 447"/>
              <a:gd name="T8" fmla="*/ 2147483647 w 1077"/>
              <a:gd name="T9" fmla="*/ 2147483647 h 447"/>
              <a:gd name="T10" fmla="*/ 2147483647 w 1077"/>
              <a:gd name="T11" fmla="*/ 2147483647 h 447"/>
              <a:gd name="T12" fmla="*/ 2147483647 w 1077"/>
              <a:gd name="T13" fmla="*/ 2147483647 h 447"/>
              <a:gd name="T14" fmla="*/ 2147483647 w 1077"/>
              <a:gd name="T15" fmla="*/ 2147483647 h 447"/>
              <a:gd name="T16" fmla="*/ 2147483647 w 1077"/>
              <a:gd name="T17" fmla="*/ 2147483647 h 447"/>
              <a:gd name="T18" fmla="*/ 2147483647 w 1077"/>
              <a:gd name="T19" fmla="*/ 2147483647 h 447"/>
              <a:gd name="T20" fmla="*/ 2147483647 w 1077"/>
              <a:gd name="T21" fmla="*/ 2147483647 h 447"/>
              <a:gd name="T22" fmla="*/ 2147483647 w 1077"/>
              <a:gd name="T23" fmla="*/ 2147483647 h 447"/>
              <a:gd name="T24" fmla="*/ 2147483647 w 1077"/>
              <a:gd name="T25" fmla="*/ 2147483647 h 447"/>
              <a:gd name="T26" fmla="*/ 2147483647 w 1077"/>
              <a:gd name="T27" fmla="*/ 2147483647 h 447"/>
              <a:gd name="T28" fmla="*/ 2147483647 w 1077"/>
              <a:gd name="T29" fmla="*/ 2147483647 h 447"/>
              <a:gd name="T30" fmla="*/ 2147483647 w 1077"/>
              <a:gd name="T31" fmla="*/ 2147483647 h 4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77" h="447">
                <a:moveTo>
                  <a:pt x="0" y="206"/>
                </a:moveTo>
                <a:cubicBezTo>
                  <a:pt x="0" y="206"/>
                  <a:pt x="101" y="40"/>
                  <a:pt x="116" y="34"/>
                </a:cubicBezTo>
                <a:cubicBezTo>
                  <a:pt x="116" y="34"/>
                  <a:pt x="143" y="0"/>
                  <a:pt x="208" y="10"/>
                </a:cubicBezTo>
                <a:cubicBezTo>
                  <a:pt x="208" y="10"/>
                  <a:pt x="242" y="12"/>
                  <a:pt x="263" y="8"/>
                </a:cubicBezTo>
                <a:cubicBezTo>
                  <a:pt x="286" y="3"/>
                  <a:pt x="313" y="4"/>
                  <a:pt x="334" y="12"/>
                </a:cubicBezTo>
                <a:cubicBezTo>
                  <a:pt x="344" y="16"/>
                  <a:pt x="354" y="21"/>
                  <a:pt x="363" y="27"/>
                </a:cubicBezTo>
                <a:cubicBezTo>
                  <a:pt x="399" y="52"/>
                  <a:pt x="431" y="83"/>
                  <a:pt x="462" y="114"/>
                </a:cubicBezTo>
                <a:cubicBezTo>
                  <a:pt x="472" y="124"/>
                  <a:pt x="482" y="134"/>
                  <a:pt x="492" y="144"/>
                </a:cubicBezTo>
                <a:cubicBezTo>
                  <a:pt x="509" y="162"/>
                  <a:pt x="524" y="179"/>
                  <a:pt x="543" y="193"/>
                </a:cubicBezTo>
                <a:cubicBezTo>
                  <a:pt x="579" y="220"/>
                  <a:pt x="612" y="252"/>
                  <a:pt x="646" y="282"/>
                </a:cubicBezTo>
                <a:cubicBezTo>
                  <a:pt x="676" y="308"/>
                  <a:pt x="706" y="334"/>
                  <a:pt x="736" y="361"/>
                </a:cubicBezTo>
                <a:cubicBezTo>
                  <a:pt x="756" y="379"/>
                  <a:pt x="774" y="398"/>
                  <a:pt x="798" y="411"/>
                </a:cubicBezTo>
                <a:cubicBezTo>
                  <a:pt x="819" y="424"/>
                  <a:pt x="842" y="433"/>
                  <a:pt x="866" y="439"/>
                </a:cubicBezTo>
                <a:cubicBezTo>
                  <a:pt x="902" y="447"/>
                  <a:pt x="939" y="444"/>
                  <a:pt x="976" y="444"/>
                </a:cubicBezTo>
                <a:cubicBezTo>
                  <a:pt x="1003" y="445"/>
                  <a:pt x="1031" y="445"/>
                  <a:pt x="1059" y="445"/>
                </a:cubicBezTo>
                <a:cubicBezTo>
                  <a:pt x="1065" y="445"/>
                  <a:pt x="1071" y="444"/>
                  <a:pt x="1077" y="445"/>
                </a:cubicBezTo>
              </a:path>
            </a:pathLst>
          </a:custGeom>
          <a:noFill/>
          <a:ln w="28575" cap="flat">
            <a:solidFill>
              <a:srgbClr val="421F75"/>
            </a:solidFill>
            <a:prstDash val="solid"/>
            <a:miter lim="800000"/>
            <a:headEnd/>
            <a:tailEnd/>
          </a:ln>
          <a:extLst/>
        </p:spPr>
        <p:txBody>
          <a:bodyPr/>
          <a:lstStyle/>
          <a:p>
            <a:pPr>
              <a:defRPr/>
            </a:pPr>
            <a:endParaRPr lang="en-US" sz="2400" kern="0" dirty="0">
              <a:solidFill>
                <a:schemeClr val="accent1"/>
              </a:solidFill>
              <a:latin typeface="+mj-lt"/>
              <a:ea typeface="MS PGothic" pitchFamily="34" charset="-128"/>
              <a:cs typeface="ＭＳ Ｐゴシック" charset="0"/>
            </a:endParaRPr>
          </a:p>
        </p:txBody>
      </p:sp>
      <p:sp>
        <p:nvSpPr>
          <p:cNvPr id="261" name="Line 9"/>
          <p:cNvSpPr>
            <a:spLocks noChangeShapeType="1"/>
          </p:cNvSpPr>
          <p:nvPr/>
        </p:nvSpPr>
        <p:spPr bwMode="auto">
          <a:xfrm>
            <a:off x="2671763" y="3143304"/>
            <a:ext cx="36512"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262" name="Line 9"/>
          <p:cNvSpPr>
            <a:spLocks noChangeShapeType="1"/>
          </p:cNvSpPr>
          <p:nvPr/>
        </p:nvSpPr>
        <p:spPr bwMode="auto">
          <a:xfrm>
            <a:off x="2670176" y="3421116"/>
            <a:ext cx="34925"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263" name="Line 9"/>
          <p:cNvSpPr>
            <a:spLocks noChangeShapeType="1"/>
          </p:cNvSpPr>
          <p:nvPr/>
        </p:nvSpPr>
        <p:spPr bwMode="auto">
          <a:xfrm>
            <a:off x="2670176" y="3700516"/>
            <a:ext cx="34925"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28694" name="TextBox 4"/>
          <p:cNvSpPr txBox="1">
            <a:spLocks noChangeArrowheads="1"/>
          </p:cNvSpPr>
          <p:nvPr/>
        </p:nvSpPr>
        <p:spPr bwMode="auto">
          <a:xfrm>
            <a:off x="2163398" y="4659160"/>
            <a:ext cx="4972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140</a:t>
            </a:r>
          </a:p>
        </p:txBody>
      </p:sp>
      <p:sp>
        <p:nvSpPr>
          <p:cNvPr id="28695" name="TextBox 4"/>
          <p:cNvSpPr txBox="1">
            <a:spLocks noChangeArrowheads="1"/>
          </p:cNvSpPr>
          <p:nvPr/>
        </p:nvSpPr>
        <p:spPr bwMode="auto">
          <a:xfrm>
            <a:off x="2163398" y="4934591"/>
            <a:ext cx="4972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120</a:t>
            </a:r>
          </a:p>
        </p:txBody>
      </p:sp>
      <p:sp>
        <p:nvSpPr>
          <p:cNvPr id="28696" name="TextBox 4"/>
          <p:cNvSpPr txBox="1">
            <a:spLocks noChangeArrowheads="1"/>
          </p:cNvSpPr>
          <p:nvPr/>
        </p:nvSpPr>
        <p:spPr bwMode="auto">
          <a:xfrm>
            <a:off x="2163398" y="5163191"/>
            <a:ext cx="4972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100</a:t>
            </a:r>
          </a:p>
        </p:txBody>
      </p:sp>
      <p:sp>
        <p:nvSpPr>
          <p:cNvPr id="28697" name="Line 6"/>
          <p:cNvSpPr>
            <a:spLocks noChangeShapeType="1"/>
          </p:cNvSpPr>
          <p:nvPr/>
        </p:nvSpPr>
        <p:spPr bwMode="auto">
          <a:xfrm>
            <a:off x="2708275" y="4572054"/>
            <a:ext cx="0" cy="881062"/>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698" name="Line 8"/>
          <p:cNvSpPr>
            <a:spLocks noChangeShapeType="1"/>
          </p:cNvSpPr>
          <p:nvPr/>
        </p:nvSpPr>
        <p:spPr bwMode="auto">
          <a:xfrm>
            <a:off x="2638425" y="4572054"/>
            <a:ext cx="71438"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699" name="Line 9"/>
          <p:cNvSpPr>
            <a:spLocks noChangeShapeType="1"/>
          </p:cNvSpPr>
          <p:nvPr/>
        </p:nvSpPr>
        <p:spPr bwMode="auto">
          <a:xfrm>
            <a:off x="2638425" y="4824466"/>
            <a:ext cx="71438"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00" name="Line 16"/>
          <p:cNvSpPr>
            <a:spLocks noChangeShapeType="1"/>
          </p:cNvSpPr>
          <p:nvPr/>
        </p:nvSpPr>
        <p:spPr bwMode="auto">
          <a:xfrm>
            <a:off x="2638425" y="5076879"/>
            <a:ext cx="71438"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01" name="Line 17"/>
          <p:cNvSpPr>
            <a:spLocks noChangeShapeType="1"/>
          </p:cNvSpPr>
          <p:nvPr/>
        </p:nvSpPr>
        <p:spPr bwMode="auto">
          <a:xfrm>
            <a:off x="2638425" y="5332466"/>
            <a:ext cx="71438"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02" name="Line 17"/>
          <p:cNvSpPr>
            <a:spLocks noChangeShapeType="1"/>
          </p:cNvSpPr>
          <p:nvPr/>
        </p:nvSpPr>
        <p:spPr bwMode="auto">
          <a:xfrm>
            <a:off x="2638425" y="5454704"/>
            <a:ext cx="71438"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73" name="Freeform 25"/>
          <p:cNvSpPr>
            <a:spLocks/>
          </p:cNvSpPr>
          <p:nvPr/>
        </p:nvSpPr>
        <p:spPr bwMode="auto">
          <a:xfrm>
            <a:off x="2943226" y="4792717"/>
            <a:ext cx="4849813" cy="538163"/>
          </a:xfrm>
          <a:custGeom>
            <a:avLst/>
            <a:gdLst>
              <a:gd name="T0" fmla="*/ 0 w 1077"/>
              <a:gd name="T1" fmla="*/ 2147483647 h 484"/>
              <a:gd name="T2" fmla="*/ 2147483647 w 1077"/>
              <a:gd name="T3" fmla="*/ 2147483647 h 484"/>
              <a:gd name="T4" fmla="*/ 2147483647 w 1077"/>
              <a:gd name="T5" fmla="*/ 2147483647 h 484"/>
              <a:gd name="T6" fmla="*/ 2147483647 w 1077"/>
              <a:gd name="T7" fmla="*/ 2147483647 h 484"/>
              <a:gd name="T8" fmla="*/ 2147483647 w 1077"/>
              <a:gd name="T9" fmla="*/ 2147483647 h 484"/>
              <a:gd name="T10" fmla="*/ 2147483647 w 1077"/>
              <a:gd name="T11" fmla="*/ 2147483647 h 484"/>
              <a:gd name="T12" fmla="*/ 2147483647 w 1077"/>
              <a:gd name="T13" fmla="*/ 2147483647 h 484"/>
              <a:gd name="T14" fmla="*/ 2147483647 w 1077"/>
              <a:gd name="T15" fmla="*/ 2147483647 h 484"/>
              <a:gd name="T16" fmla="*/ 2147483647 w 1077"/>
              <a:gd name="T17" fmla="*/ 2147483647 h 484"/>
              <a:gd name="T18" fmla="*/ 2147483647 w 1077"/>
              <a:gd name="T19" fmla="*/ 2147483647 h 484"/>
              <a:gd name="T20" fmla="*/ 2147483647 w 1077"/>
              <a:gd name="T21" fmla="*/ 2147483647 h 484"/>
              <a:gd name="T22" fmla="*/ 2147483647 w 1077"/>
              <a:gd name="T23" fmla="*/ 2147483647 h 484"/>
              <a:gd name="T24" fmla="*/ 2147483647 w 1077"/>
              <a:gd name="T25" fmla="*/ 2147483647 h 484"/>
              <a:gd name="T26" fmla="*/ 2147483647 w 1077"/>
              <a:gd name="T27" fmla="*/ 0 h 4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7" h="484">
                <a:moveTo>
                  <a:pt x="0" y="472"/>
                </a:moveTo>
                <a:cubicBezTo>
                  <a:pt x="24" y="470"/>
                  <a:pt x="48" y="476"/>
                  <a:pt x="71" y="479"/>
                </a:cubicBezTo>
                <a:cubicBezTo>
                  <a:pt x="94" y="482"/>
                  <a:pt x="118" y="484"/>
                  <a:pt x="141" y="483"/>
                </a:cubicBezTo>
                <a:cubicBezTo>
                  <a:pt x="201" y="480"/>
                  <a:pt x="261" y="482"/>
                  <a:pt x="321" y="482"/>
                </a:cubicBezTo>
                <a:cubicBezTo>
                  <a:pt x="359" y="482"/>
                  <a:pt x="395" y="468"/>
                  <a:pt x="433" y="465"/>
                </a:cubicBezTo>
                <a:cubicBezTo>
                  <a:pt x="457" y="463"/>
                  <a:pt x="482" y="466"/>
                  <a:pt x="507" y="466"/>
                </a:cubicBezTo>
                <a:cubicBezTo>
                  <a:pt x="530" y="467"/>
                  <a:pt x="553" y="462"/>
                  <a:pt x="576" y="462"/>
                </a:cubicBezTo>
                <a:cubicBezTo>
                  <a:pt x="614" y="463"/>
                  <a:pt x="657" y="464"/>
                  <a:pt x="694" y="454"/>
                </a:cubicBezTo>
                <a:cubicBezTo>
                  <a:pt x="735" y="443"/>
                  <a:pt x="777" y="439"/>
                  <a:pt x="816" y="423"/>
                </a:cubicBezTo>
                <a:cubicBezTo>
                  <a:pt x="833" y="417"/>
                  <a:pt x="845" y="403"/>
                  <a:pt x="856" y="390"/>
                </a:cubicBezTo>
                <a:cubicBezTo>
                  <a:pt x="870" y="374"/>
                  <a:pt x="882" y="357"/>
                  <a:pt x="890" y="338"/>
                </a:cubicBezTo>
                <a:cubicBezTo>
                  <a:pt x="913" y="283"/>
                  <a:pt x="938" y="229"/>
                  <a:pt x="961" y="174"/>
                </a:cubicBezTo>
                <a:cubicBezTo>
                  <a:pt x="976" y="142"/>
                  <a:pt x="990" y="106"/>
                  <a:pt x="1015" y="80"/>
                </a:cubicBezTo>
                <a:cubicBezTo>
                  <a:pt x="1077" y="0"/>
                  <a:pt x="1077" y="0"/>
                  <a:pt x="1077" y="0"/>
                </a:cubicBezTo>
              </a:path>
            </a:pathLst>
          </a:custGeom>
          <a:noFill/>
          <a:ln w="28575" cap="flat">
            <a:solidFill>
              <a:srgbClr val="421F75"/>
            </a:solidFill>
            <a:prstDash val="solid"/>
            <a:miter lim="800000"/>
            <a:headEnd/>
            <a:tailEnd/>
          </a:ln>
          <a:extLst/>
        </p:spPr>
        <p:txBody>
          <a:bodyPr/>
          <a:lstStyle/>
          <a:p>
            <a:pPr>
              <a:defRPr/>
            </a:pPr>
            <a:endParaRPr lang="en-US" sz="2400" kern="0" dirty="0">
              <a:solidFill>
                <a:schemeClr val="accent1"/>
              </a:solidFill>
              <a:latin typeface="+mj-lt"/>
              <a:ea typeface="MS PGothic" pitchFamily="34" charset="-128"/>
              <a:cs typeface="ＭＳ Ｐゴシック" charset="0"/>
            </a:endParaRPr>
          </a:p>
        </p:txBody>
      </p:sp>
      <p:sp>
        <p:nvSpPr>
          <p:cNvPr id="274" name="Freeform 26"/>
          <p:cNvSpPr>
            <a:spLocks/>
          </p:cNvSpPr>
          <p:nvPr/>
        </p:nvSpPr>
        <p:spPr bwMode="auto">
          <a:xfrm>
            <a:off x="2943226" y="5119741"/>
            <a:ext cx="4849813" cy="211138"/>
          </a:xfrm>
          <a:custGeom>
            <a:avLst/>
            <a:gdLst>
              <a:gd name="T0" fmla="*/ 0 w 1077"/>
              <a:gd name="T1" fmla="*/ 239713 h 189"/>
              <a:gd name="T2" fmla="*/ 261182 w 1077"/>
              <a:gd name="T3" fmla="*/ 232103 h 189"/>
              <a:gd name="T4" fmla="*/ 499849 w 1077"/>
              <a:gd name="T5" fmla="*/ 235908 h 189"/>
              <a:gd name="T6" fmla="*/ 774541 w 1077"/>
              <a:gd name="T7" fmla="*/ 224493 h 189"/>
              <a:gd name="T8" fmla="*/ 981686 w 1077"/>
              <a:gd name="T9" fmla="*/ 215615 h 189"/>
              <a:gd name="T10" fmla="*/ 1031220 w 1077"/>
              <a:gd name="T11" fmla="*/ 213078 h 189"/>
              <a:gd name="T12" fmla="*/ 1260881 w 1077"/>
              <a:gd name="T13" fmla="*/ 218152 h 189"/>
              <a:gd name="T14" fmla="*/ 1738214 w 1077"/>
              <a:gd name="T15" fmla="*/ 225761 h 189"/>
              <a:gd name="T16" fmla="*/ 2157007 w 1077"/>
              <a:gd name="T17" fmla="*/ 211810 h 189"/>
              <a:gd name="T18" fmla="*/ 2301107 w 1077"/>
              <a:gd name="T19" fmla="*/ 211810 h 189"/>
              <a:gd name="T20" fmla="*/ 2454214 w 1077"/>
              <a:gd name="T21" fmla="*/ 204200 h 189"/>
              <a:gd name="T22" fmla="*/ 2607321 w 1077"/>
              <a:gd name="T23" fmla="*/ 205468 h 189"/>
              <a:gd name="T24" fmla="*/ 3143196 w 1077"/>
              <a:gd name="T25" fmla="*/ 224493 h 189"/>
              <a:gd name="T26" fmla="*/ 3318818 w 1077"/>
              <a:gd name="T27" fmla="*/ 219420 h 189"/>
              <a:gd name="T28" fmla="*/ 3652051 w 1077"/>
              <a:gd name="T29" fmla="*/ 215615 h 189"/>
              <a:gd name="T30" fmla="*/ 3935749 w 1077"/>
              <a:gd name="T31" fmla="*/ 187712 h 189"/>
              <a:gd name="T32" fmla="*/ 4088856 w 1077"/>
              <a:gd name="T33" fmla="*/ 156004 h 189"/>
              <a:gd name="T34" fmla="*/ 4210441 w 1077"/>
              <a:gd name="T35" fmla="*/ 131906 h 189"/>
              <a:gd name="T36" fmla="*/ 4255473 w 1077"/>
              <a:gd name="T37" fmla="*/ 121759 h 189"/>
              <a:gd name="T38" fmla="*/ 4336529 w 1077"/>
              <a:gd name="T39" fmla="*/ 102734 h 189"/>
              <a:gd name="T40" fmla="*/ 4773335 w 1077"/>
              <a:gd name="T41" fmla="*/ 13952 h 189"/>
              <a:gd name="T42" fmla="*/ 4849888 w 1077"/>
              <a:gd name="T43" fmla="*/ 0 h 1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77" h="189">
                <a:moveTo>
                  <a:pt x="0" y="189"/>
                </a:moveTo>
                <a:cubicBezTo>
                  <a:pt x="19" y="180"/>
                  <a:pt x="37" y="181"/>
                  <a:pt x="58" y="183"/>
                </a:cubicBezTo>
                <a:cubicBezTo>
                  <a:pt x="76" y="185"/>
                  <a:pt x="93" y="187"/>
                  <a:pt x="111" y="186"/>
                </a:cubicBezTo>
                <a:cubicBezTo>
                  <a:pt x="131" y="185"/>
                  <a:pt x="151" y="180"/>
                  <a:pt x="172" y="177"/>
                </a:cubicBezTo>
                <a:cubicBezTo>
                  <a:pt x="187" y="175"/>
                  <a:pt x="202" y="172"/>
                  <a:pt x="218" y="170"/>
                </a:cubicBezTo>
                <a:cubicBezTo>
                  <a:pt x="222" y="169"/>
                  <a:pt x="226" y="169"/>
                  <a:pt x="229" y="168"/>
                </a:cubicBezTo>
                <a:cubicBezTo>
                  <a:pt x="246" y="165"/>
                  <a:pt x="264" y="168"/>
                  <a:pt x="280" y="172"/>
                </a:cubicBezTo>
                <a:cubicBezTo>
                  <a:pt x="314" y="177"/>
                  <a:pt x="351" y="182"/>
                  <a:pt x="386" y="178"/>
                </a:cubicBezTo>
                <a:cubicBezTo>
                  <a:pt x="417" y="175"/>
                  <a:pt x="447" y="166"/>
                  <a:pt x="479" y="167"/>
                </a:cubicBezTo>
                <a:cubicBezTo>
                  <a:pt x="489" y="167"/>
                  <a:pt x="500" y="167"/>
                  <a:pt x="511" y="167"/>
                </a:cubicBezTo>
                <a:cubicBezTo>
                  <a:pt x="522" y="166"/>
                  <a:pt x="534" y="163"/>
                  <a:pt x="545" y="161"/>
                </a:cubicBezTo>
                <a:cubicBezTo>
                  <a:pt x="556" y="160"/>
                  <a:pt x="568" y="161"/>
                  <a:pt x="579" y="162"/>
                </a:cubicBezTo>
                <a:cubicBezTo>
                  <a:pt x="619" y="163"/>
                  <a:pt x="657" y="184"/>
                  <a:pt x="698" y="177"/>
                </a:cubicBezTo>
                <a:cubicBezTo>
                  <a:pt x="711" y="175"/>
                  <a:pt x="724" y="174"/>
                  <a:pt x="737" y="173"/>
                </a:cubicBezTo>
                <a:cubicBezTo>
                  <a:pt x="762" y="171"/>
                  <a:pt x="787" y="173"/>
                  <a:pt x="811" y="170"/>
                </a:cubicBezTo>
                <a:cubicBezTo>
                  <a:pt x="833" y="167"/>
                  <a:pt x="855" y="159"/>
                  <a:pt x="874" y="148"/>
                </a:cubicBezTo>
                <a:cubicBezTo>
                  <a:pt x="886" y="140"/>
                  <a:pt x="897" y="131"/>
                  <a:pt x="908" y="123"/>
                </a:cubicBezTo>
                <a:cubicBezTo>
                  <a:pt x="916" y="117"/>
                  <a:pt x="925" y="108"/>
                  <a:pt x="935" y="104"/>
                </a:cubicBezTo>
                <a:cubicBezTo>
                  <a:pt x="938" y="102"/>
                  <a:pt x="942" y="98"/>
                  <a:pt x="945" y="96"/>
                </a:cubicBezTo>
                <a:cubicBezTo>
                  <a:pt x="951" y="91"/>
                  <a:pt x="957" y="86"/>
                  <a:pt x="963" y="81"/>
                </a:cubicBezTo>
                <a:cubicBezTo>
                  <a:pt x="993" y="56"/>
                  <a:pt x="1027" y="34"/>
                  <a:pt x="1060" y="11"/>
                </a:cubicBezTo>
                <a:cubicBezTo>
                  <a:pt x="1066" y="7"/>
                  <a:pt x="1072" y="3"/>
                  <a:pt x="1077" y="0"/>
                </a:cubicBezTo>
              </a:path>
            </a:pathLst>
          </a:custGeom>
          <a:noFill/>
          <a:ln w="28575" cap="flat">
            <a:solidFill>
              <a:srgbClr val="5BB638"/>
            </a:solidFill>
            <a:prstDash val="solid"/>
            <a:miter lim="800000"/>
            <a:headEnd/>
            <a:tailEnd/>
          </a:ln>
          <a:extLst/>
        </p:spPr>
        <p:txBody>
          <a:bodyPr/>
          <a:lstStyle/>
          <a:p>
            <a:pPr>
              <a:defRPr/>
            </a:pPr>
            <a:endParaRPr lang="en-US" sz="2400" kern="0" dirty="0">
              <a:solidFill>
                <a:schemeClr val="accent1"/>
              </a:solidFill>
              <a:latin typeface="+mj-lt"/>
              <a:ea typeface="MS PGothic" pitchFamily="34" charset="-128"/>
              <a:cs typeface="ＭＳ Ｐゴシック" charset="0"/>
            </a:endParaRPr>
          </a:p>
        </p:txBody>
      </p:sp>
      <p:grpSp>
        <p:nvGrpSpPr>
          <p:cNvPr id="28705" name="Group 7"/>
          <p:cNvGrpSpPr>
            <a:grpSpLocks/>
          </p:cNvGrpSpPr>
          <p:nvPr/>
        </p:nvGrpSpPr>
        <p:grpSpPr bwMode="auto">
          <a:xfrm>
            <a:off x="2943226" y="5495979"/>
            <a:ext cx="4849813" cy="63500"/>
            <a:chOff x="2012098" y="5862287"/>
            <a:chExt cx="4850022" cy="72000"/>
          </a:xfrm>
        </p:grpSpPr>
        <p:sp>
          <p:nvSpPr>
            <p:cNvPr id="28755" name="Line 7"/>
            <p:cNvSpPr>
              <a:spLocks noChangeShapeType="1"/>
            </p:cNvSpPr>
            <p:nvPr/>
          </p:nvSpPr>
          <p:spPr bwMode="auto">
            <a:xfrm>
              <a:off x="2012098" y="5862287"/>
              <a:ext cx="4850021"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56" name="Line 18"/>
            <p:cNvSpPr>
              <a:spLocks noChangeShapeType="1"/>
            </p:cNvSpPr>
            <p:nvPr/>
          </p:nvSpPr>
          <p:spPr bwMode="auto">
            <a:xfrm>
              <a:off x="2012098"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57" name="Line 19"/>
            <p:cNvSpPr>
              <a:spLocks noChangeShapeType="1"/>
            </p:cNvSpPr>
            <p:nvPr/>
          </p:nvSpPr>
          <p:spPr bwMode="auto">
            <a:xfrm>
              <a:off x="2822011"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58" name="Line 20"/>
            <p:cNvSpPr>
              <a:spLocks noChangeShapeType="1"/>
            </p:cNvSpPr>
            <p:nvPr/>
          </p:nvSpPr>
          <p:spPr bwMode="auto">
            <a:xfrm>
              <a:off x="3628772"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59" name="Line 21"/>
            <p:cNvSpPr>
              <a:spLocks noChangeShapeType="1"/>
            </p:cNvSpPr>
            <p:nvPr/>
          </p:nvSpPr>
          <p:spPr bwMode="auto">
            <a:xfrm>
              <a:off x="4438685"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0" name="Line 22"/>
            <p:cNvSpPr>
              <a:spLocks noChangeShapeType="1"/>
            </p:cNvSpPr>
            <p:nvPr/>
          </p:nvSpPr>
          <p:spPr bwMode="auto">
            <a:xfrm>
              <a:off x="5245446"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1" name="Line 23"/>
            <p:cNvSpPr>
              <a:spLocks noChangeShapeType="1"/>
            </p:cNvSpPr>
            <p:nvPr/>
          </p:nvSpPr>
          <p:spPr bwMode="auto">
            <a:xfrm>
              <a:off x="6056935"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2" name="Line 24"/>
            <p:cNvSpPr>
              <a:spLocks noChangeShapeType="1"/>
            </p:cNvSpPr>
            <p:nvPr/>
          </p:nvSpPr>
          <p:spPr bwMode="auto">
            <a:xfrm>
              <a:off x="6862120"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3" name="Line 18"/>
            <p:cNvSpPr>
              <a:spLocks noChangeShapeType="1"/>
            </p:cNvSpPr>
            <p:nvPr/>
          </p:nvSpPr>
          <p:spPr bwMode="auto">
            <a:xfrm>
              <a:off x="2410752"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4" name="Line 19"/>
            <p:cNvSpPr>
              <a:spLocks noChangeShapeType="1"/>
            </p:cNvSpPr>
            <p:nvPr/>
          </p:nvSpPr>
          <p:spPr bwMode="auto">
            <a:xfrm>
              <a:off x="3220665"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5" name="Line 20"/>
            <p:cNvSpPr>
              <a:spLocks noChangeShapeType="1"/>
            </p:cNvSpPr>
            <p:nvPr/>
          </p:nvSpPr>
          <p:spPr bwMode="auto">
            <a:xfrm>
              <a:off x="4027426"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6" name="Line 21"/>
            <p:cNvSpPr>
              <a:spLocks noChangeShapeType="1"/>
            </p:cNvSpPr>
            <p:nvPr/>
          </p:nvSpPr>
          <p:spPr bwMode="auto">
            <a:xfrm>
              <a:off x="4837339"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7" name="Line 22"/>
            <p:cNvSpPr>
              <a:spLocks noChangeShapeType="1"/>
            </p:cNvSpPr>
            <p:nvPr/>
          </p:nvSpPr>
          <p:spPr bwMode="auto">
            <a:xfrm>
              <a:off x="5644100"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68" name="Line 23"/>
            <p:cNvSpPr>
              <a:spLocks noChangeShapeType="1"/>
            </p:cNvSpPr>
            <p:nvPr/>
          </p:nvSpPr>
          <p:spPr bwMode="auto">
            <a:xfrm>
              <a:off x="6455588"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grpSp>
      <p:sp>
        <p:nvSpPr>
          <p:cNvPr id="28706" name="TextBox 4"/>
          <p:cNvSpPr txBox="1">
            <a:spLocks noChangeArrowheads="1"/>
          </p:cNvSpPr>
          <p:nvPr/>
        </p:nvSpPr>
        <p:spPr bwMode="auto">
          <a:xfrm>
            <a:off x="2164986" y="4402778"/>
            <a:ext cx="49725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spcAft>
                <a:spcPts val="220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160</a:t>
            </a:r>
          </a:p>
        </p:txBody>
      </p:sp>
      <p:sp>
        <p:nvSpPr>
          <p:cNvPr id="28707" name="Rectangle 6"/>
          <p:cNvSpPr>
            <a:spLocks noChangeArrowheads="1"/>
          </p:cNvSpPr>
          <p:nvPr/>
        </p:nvSpPr>
        <p:spPr bwMode="auto">
          <a:xfrm>
            <a:off x="2417764" y="5559480"/>
            <a:ext cx="555307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1pPr>
            <a:lvl2pPr marL="742950" indent="-285750">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2pPr>
            <a:lvl3pPr marL="1143000" indent="-228600">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3pPr>
            <a:lvl4pPr marL="1600200" indent="-228600">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4pPr>
            <a:lvl5pPr marL="2057400" indent="-228600">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Calibri" panose="020F0502020204030204" pitchFamily="34" charset="0"/>
              </a:defRPr>
            </a:lvl9pPr>
          </a:lstStyle>
          <a:p>
            <a:pPr eaLnBrk="1" hangingPunct="1"/>
            <a:r>
              <a:rPr lang="de-DE" altLang="es-ES" sz="1600" b="1">
                <a:solidFill>
                  <a:schemeClr val="accent1"/>
                </a:solidFill>
                <a:latin typeface="+mj-lt"/>
                <a:ea typeface="ＭＳ Ｐゴシック" panose="020B0600070205080204" pitchFamily="34" charset="-128"/>
                <a:cs typeface="Arial" panose="020B0604020202020204" pitchFamily="34" charset="0"/>
              </a:rPr>
              <a:t>	0	6	12	  18	24	30	36</a:t>
            </a:r>
          </a:p>
        </p:txBody>
      </p:sp>
      <p:sp>
        <p:nvSpPr>
          <p:cNvPr id="292" name="Line 9"/>
          <p:cNvSpPr>
            <a:spLocks noChangeShapeType="1"/>
          </p:cNvSpPr>
          <p:nvPr/>
        </p:nvSpPr>
        <p:spPr bwMode="auto">
          <a:xfrm>
            <a:off x="2670176" y="4697466"/>
            <a:ext cx="34925"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293" name="Line 9"/>
          <p:cNvSpPr>
            <a:spLocks noChangeShapeType="1"/>
          </p:cNvSpPr>
          <p:nvPr/>
        </p:nvSpPr>
        <p:spPr bwMode="auto">
          <a:xfrm>
            <a:off x="2670176" y="4951466"/>
            <a:ext cx="34925"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294" name="Line 9"/>
          <p:cNvSpPr>
            <a:spLocks noChangeShapeType="1"/>
          </p:cNvSpPr>
          <p:nvPr/>
        </p:nvSpPr>
        <p:spPr bwMode="auto">
          <a:xfrm>
            <a:off x="2670176" y="5203879"/>
            <a:ext cx="34925"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28711" name="TextBox 135"/>
          <p:cNvSpPr txBox="1">
            <a:spLocks noChangeArrowheads="1"/>
          </p:cNvSpPr>
          <p:nvPr/>
        </p:nvSpPr>
        <p:spPr bwMode="auto">
          <a:xfrm>
            <a:off x="8077201" y="1120830"/>
            <a:ext cx="176371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ES" sz="1600" b="1">
                <a:solidFill>
                  <a:schemeClr val="accent1"/>
                </a:solidFill>
                <a:latin typeface="+mj-lt"/>
                <a:ea typeface="ＭＳ Ｐゴシック" panose="020B0600070205080204" pitchFamily="34" charset="-128"/>
                <a:cs typeface="Arial" panose="020B0604020202020204" pitchFamily="34" charset="0"/>
              </a:rPr>
              <a:t>Toujeo</a:t>
            </a:r>
            <a:r>
              <a:rPr lang="fr-FR" altLang="es-ES" sz="1600" baseline="30000">
                <a:solidFill>
                  <a:schemeClr val="accent1"/>
                </a:solidFill>
                <a:latin typeface="+mj-lt"/>
                <a:ea typeface="ＭＳ Ｐゴシック" panose="020B0600070205080204" pitchFamily="34" charset="-128"/>
                <a:cs typeface="Arial" panose="020B0604020202020204" pitchFamily="34" charset="0"/>
              </a:rPr>
              <a:t>® </a:t>
            </a:r>
            <a:r>
              <a:rPr lang="en-US" altLang="es-ES" sz="1600" b="1">
                <a:solidFill>
                  <a:schemeClr val="accent1"/>
                </a:solidFill>
                <a:latin typeface="+mj-lt"/>
                <a:ea typeface="ＭＳ Ｐゴシック" panose="020B0600070205080204" pitchFamily="34" charset="-128"/>
                <a:cs typeface="Arial" panose="020B0604020202020204" pitchFamily="34" charset="0"/>
              </a:rPr>
              <a:t>0,4 U/kg</a:t>
            </a:r>
          </a:p>
        </p:txBody>
      </p:sp>
      <p:sp>
        <p:nvSpPr>
          <p:cNvPr id="28712" name="TextBox 135"/>
          <p:cNvSpPr txBox="1">
            <a:spLocks noChangeArrowheads="1"/>
          </p:cNvSpPr>
          <p:nvPr/>
        </p:nvSpPr>
        <p:spPr bwMode="auto">
          <a:xfrm>
            <a:off x="8077200" y="1424042"/>
            <a:ext cx="218598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ES" sz="1600" b="1">
                <a:solidFill>
                  <a:schemeClr val="accent1"/>
                </a:solidFill>
                <a:latin typeface="+mj-lt"/>
                <a:ea typeface="ＭＳ Ｐゴシック" panose="020B0600070205080204" pitchFamily="34" charset="-128"/>
                <a:cs typeface="Arial" panose="020B0604020202020204" pitchFamily="34" charset="0"/>
              </a:rPr>
              <a:t>Lantus</a:t>
            </a:r>
            <a:r>
              <a:rPr lang="fr-FR" altLang="es-ES" sz="1600" baseline="30000">
                <a:solidFill>
                  <a:schemeClr val="accent1"/>
                </a:solidFill>
                <a:latin typeface="+mj-lt"/>
                <a:ea typeface="ＭＳ Ｐゴシック" panose="020B0600070205080204" pitchFamily="34" charset="-128"/>
                <a:cs typeface="Arial" panose="020B0604020202020204" pitchFamily="34" charset="0"/>
              </a:rPr>
              <a:t>®</a:t>
            </a:r>
            <a:r>
              <a:rPr lang="en-US" altLang="es-ES" sz="1600" b="1">
                <a:solidFill>
                  <a:schemeClr val="accent1"/>
                </a:solidFill>
                <a:latin typeface="+mj-lt"/>
                <a:ea typeface="ＭＳ Ｐゴシック" panose="020B0600070205080204" pitchFamily="34" charset="-128"/>
                <a:cs typeface="Arial" panose="020B0604020202020204" pitchFamily="34" charset="0"/>
              </a:rPr>
              <a:t> 0,4 U/kg</a:t>
            </a:r>
          </a:p>
        </p:txBody>
      </p:sp>
      <p:cxnSp>
        <p:nvCxnSpPr>
          <p:cNvPr id="28713" name="Straight Connector 3"/>
          <p:cNvCxnSpPr>
            <a:cxnSpLocks noChangeShapeType="1"/>
          </p:cNvCxnSpPr>
          <p:nvPr/>
        </p:nvCxnSpPr>
        <p:spPr bwMode="auto">
          <a:xfrm>
            <a:off x="7842250" y="1303391"/>
            <a:ext cx="234950" cy="0"/>
          </a:xfrm>
          <a:prstGeom prst="line">
            <a:avLst/>
          </a:prstGeom>
          <a:noFill/>
          <a:ln w="25400">
            <a:solidFill>
              <a:srgbClr val="81B838"/>
            </a:solidFill>
            <a:round/>
            <a:headEnd/>
            <a:tailEnd/>
          </a:ln>
          <a:extLst>
            <a:ext uri="{909E8E84-426E-40DD-AFC4-6F175D3DCCD1}">
              <a14:hiddenFill xmlns="" xmlns:a14="http://schemas.microsoft.com/office/drawing/2010/main">
                <a:noFill/>
              </a14:hiddenFill>
            </a:ext>
          </a:extLst>
        </p:spPr>
      </p:cxnSp>
      <p:cxnSp>
        <p:nvCxnSpPr>
          <p:cNvPr id="28714" name="Straight Connector 99"/>
          <p:cNvCxnSpPr>
            <a:cxnSpLocks noChangeShapeType="1"/>
          </p:cNvCxnSpPr>
          <p:nvPr/>
        </p:nvCxnSpPr>
        <p:spPr bwMode="auto">
          <a:xfrm>
            <a:off x="7842250" y="1563741"/>
            <a:ext cx="234950" cy="0"/>
          </a:xfrm>
          <a:prstGeom prst="line">
            <a:avLst/>
          </a:prstGeom>
          <a:noFill/>
          <a:ln w="25400">
            <a:solidFill>
              <a:srgbClr val="421F75"/>
            </a:solidFill>
            <a:round/>
            <a:headEnd/>
            <a:tailEnd/>
          </a:ln>
          <a:extLst>
            <a:ext uri="{909E8E84-426E-40DD-AFC4-6F175D3DCCD1}">
              <a14:hiddenFill xmlns="" xmlns:a14="http://schemas.microsoft.com/office/drawing/2010/main">
                <a:noFill/>
              </a14:hiddenFill>
            </a:ext>
          </a:extLst>
        </p:spPr>
      </p:cxnSp>
      <p:grpSp>
        <p:nvGrpSpPr>
          <p:cNvPr id="28715" name="Group 9"/>
          <p:cNvGrpSpPr>
            <a:grpSpLocks/>
          </p:cNvGrpSpPr>
          <p:nvPr/>
        </p:nvGrpSpPr>
        <p:grpSpPr bwMode="auto">
          <a:xfrm>
            <a:off x="2294582" y="1352604"/>
            <a:ext cx="4865043" cy="965200"/>
            <a:chOff x="1769829" y="1859035"/>
            <a:chExt cx="4865921" cy="1246638"/>
          </a:xfrm>
        </p:grpSpPr>
        <p:sp>
          <p:nvSpPr>
            <p:cNvPr id="300" name="TextBox 4"/>
            <p:cNvSpPr txBox="1">
              <a:spLocks noChangeArrowheads="1"/>
            </p:cNvSpPr>
            <p:nvPr/>
          </p:nvSpPr>
          <p:spPr bwMode="auto">
            <a:xfrm>
              <a:off x="1769829" y="1859035"/>
              <a:ext cx="393127" cy="417395"/>
            </a:xfrm>
            <a:prstGeom prst="rect">
              <a:avLst/>
            </a:prstGeom>
            <a:noFill/>
            <a:ln>
              <a:noFill/>
            </a:ln>
            <a:extLst/>
          </p:spPr>
          <p:txBody>
            <a:bodyPr wrap="none">
              <a:spAutoFit/>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pPr algn="r">
                <a:lnSpc>
                  <a:spcPts val="1800"/>
                </a:lnSpc>
                <a:spcAft>
                  <a:spcPts val="150"/>
                </a:spcAft>
                <a:defRPr/>
              </a:pPr>
              <a:r>
                <a:rPr lang="en-GB" altLang="en-US" sz="1600" b="1" kern="0" dirty="0">
                  <a:solidFill>
                    <a:schemeClr val="accent1"/>
                  </a:solidFill>
                  <a:latin typeface="+mj-lt"/>
                  <a:cs typeface="Arial" pitchFamily="34" charset="0"/>
                </a:rPr>
                <a:t>20</a:t>
              </a:r>
            </a:p>
          </p:txBody>
        </p:sp>
        <p:sp>
          <p:nvSpPr>
            <p:cNvPr id="301" name="Line 5"/>
            <p:cNvSpPr>
              <a:spLocks noChangeShapeType="1"/>
            </p:cNvSpPr>
            <p:nvPr/>
          </p:nvSpPr>
          <p:spPr bwMode="auto">
            <a:xfrm>
              <a:off x="2186772" y="2086628"/>
              <a:ext cx="0" cy="1019045"/>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302" name="Line 6"/>
            <p:cNvSpPr>
              <a:spLocks noChangeShapeType="1"/>
            </p:cNvSpPr>
            <p:nvPr/>
          </p:nvSpPr>
          <p:spPr bwMode="auto">
            <a:xfrm>
              <a:off x="2118498" y="3095420"/>
              <a:ext cx="73038"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303" name="Line 7"/>
            <p:cNvSpPr>
              <a:spLocks noChangeShapeType="1"/>
            </p:cNvSpPr>
            <p:nvPr/>
          </p:nvSpPr>
          <p:spPr bwMode="auto">
            <a:xfrm>
              <a:off x="2143902" y="2847324"/>
              <a:ext cx="34931"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304" name="Line 8"/>
            <p:cNvSpPr>
              <a:spLocks noChangeShapeType="1"/>
            </p:cNvSpPr>
            <p:nvPr/>
          </p:nvSpPr>
          <p:spPr bwMode="auto">
            <a:xfrm>
              <a:off x="2118498" y="2595125"/>
              <a:ext cx="73038"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305" name="Line 9"/>
            <p:cNvSpPr>
              <a:spLocks noChangeShapeType="1"/>
            </p:cNvSpPr>
            <p:nvPr/>
          </p:nvSpPr>
          <p:spPr bwMode="auto">
            <a:xfrm>
              <a:off x="2143902" y="2347028"/>
              <a:ext cx="34931"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sp>
          <p:nvSpPr>
            <p:cNvPr id="306" name="Line 10"/>
            <p:cNvSpPr>
              <a:spLocks noChangeShapeType="1"/>
            </p:cNvSpPr>
            <p:nvPr/>
          </p:nvSpPr>
          <p:spPr bwMode="auto">
            <a:xfrm>
              <a:off x="2118498" y="2094829"/>
              <a:ext cx="73038" cy="0"/>
            </a:xfrm>
            <a:prstGeom prst="line">
              <a:avLst/>
            </a:prstGeom>
            <a:noFill/>
            <a:ln w="19050">
              <a:solidFill>
                <a:srgbClr val="FFFFFF">
                  <a:lumMod val="50000"/>
                </a:srgbClr>
              </a:solidFill>
              <a:miter lim="800000"/>
              <a:headEnd/>
              <a:tailEnd/>
            </a:ln>
            <a:extLst/>
          </p:spPr>
          <p:txBody>
            <a:bodyPr/>
            <a:lstStyle/>
            <a:p>
              <a:pPr>
                <a:defRPr/>
              </a:pPr>
              <a:endParaRPr lang="en-US" sz="2400" kern="0" dirty="0">
                <a:solidFill>
                  <a:schemeClr val="accent1"/>
                </a:solidFill>
                <a:latin typeface="+mj-lt"/>
                <a:cs typeface="ＭＳ Ｐゴシック" charset="0"/>
              </a:endParaRPr>
            </a:p>
          </p:txBody>
        </p:sp>
        <p:grpSp>
          <p:nvGrpSpPr>
            <p:cNvPr id="28751" name="Group 1"/>
            <p:cNvGrpSpPr>
              <a:grpSpLocks/>
            </p:cNvGrpSpPr>
            <p:nvPr/>
          </p:nvGrpSpPr>
          <p:grpSpPr bwMode="auto">
            <a:xfrm>
              <a:off x="2408238" y="2084904"/>
              <a:ext cx="4227512" cy="752475"/>
              <a:chOff x="2408888" y="2363788"/>
              <a:chExt cx="4227389" cy="504825"/>
            </a:xfrm>
          </p:grpSpPr>
          <p:sp>
            <p:nvSpPr>
              <p:cNvPr id="308" name="Freeform 51"/>
              <p:cNvSpPr>
                <a:spLocks/>
              </p:cNvSpPr>
              <p:nvPr/>
            </p:nvSpPr>
            <p:spPr bwMode="auto">
              <a:xfrm>
                <a:off x="2417651" y="2363570"/>
                <a:ext cx="2667404" cy="433307"/>
              </a:xfrm>
              <a:custGeom>
                <a:avLst/>
                <a:gdLst>
                  <a:gd name="T0" fmla="*/ 0 w 509"/>
                  <a:gd name="T1" fmla="*/ 2147483647 h 318"/>
                  <a:gd name="T2" fmla="*/ 2147483647 w 509"/>
                  <a:gd name="T3" fmla="*/ 2147483647 h 318"/>
                  <a:gd name="T4" fmla="*/ 2147483647 w 509"/>
                  <a:gd name="T5" fmla="*/ 2147483647 h 318"/>
                  <a:gd name="T6" fmla="*/ 2147483647 w 509"/>
                  <a:gd name="T7" fmla="*/ 2147483647 h 318"/>
                  <a:gd name="T8" fmla="*/ 2147483647 w 509"/>
                  <a:gd name="T9" fmla="*/ 2147483647 h 318"/>
                  <a:gd name="T10" fmla="*/ 2147483647 w 509"/>
                  <a:gd name="T11" fmla="*/ 2147483647 h 318"/>
                  <a:gd name="T12" fmla="*/ 2147483647 w 509"/>
                  <a:gd name="T13" fmla="*/ 2147483647 h 318"/>
                  <a:gd name="T14" fmla="*/ 2147483647 w 509"/>
                  <a:gd name="T15" fmla="*/ 2147483647 h 318"/>
                  <a:gd name="T16" fmla="*/ 2147483647 w 509"/>
                  <a:gd name="T17" fmla="*/ 2147483647 h 318"/>
                  <a:gd name="T18" fmla="*/ 2147483647 w 509"/>
                  <a:gd name="T19" fmla="*/ 2147483647 h 3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09" h="318">
                    <a:moveTo>
                      <a:pt x="0" y="318"/>
                    </a:moveTo>
                    <a:cubicBezTo>
                      <a:pt x="0" y="318"/>
                      <a:pt x="16" y="89"/>
                      <a:pt x="37" y="56"/>
                    </a:cubicBezTo>
                    <a:cubicBezTo>
                      <a:pt x="57" y="22"/>
                      <a:pt x="76" y="6"/>
                      <a:pt x="122" y="3"/>
                    </a:cubicBezTo>
                    <a:cubicBezTo>
                      <a:pt x="169" y="0"/>
                      <a:pt x="188" y="14"/>
                      <a:pt x="200" y="20"/>
                    </a:cubicBezTo>
                    <a:cubicBezTo>
                      <a:pt x="212" y="27"/>
                      <a:pt x="244" y="49"/>
                      <a:pt x="249" y="53"/>
                    </a:cubicBezTo>
                    <a:cubicBezTo>
                      <a:pt x="255" y="56"/>
                      <a:pt x="272" y="60"/>
                      <a:pt x="279" y="66"/>
                    </a:cubicBezTo>
                    <a:cubicBezTo>
                      <a:pt x="286" y="72"/>
                      <a:pt x="300" y="81"/>
                      <a:pt x="300" y="81"/>
                    </a:cubicBezTo>
                    <a:cubicBezTo>
                      <a:pt x="351" y="129"/>
                      <a:pt x="351" y="129"/>
                      <a:pt x="351" y="129"/>
                    </a:cubicBezTo>
                    <a:cubicBezTo>
                      <a:pt x="401" y="164"/>
                      <a:pt x="401" y="164"/>
                      <a:pt x="401" y="164"/>
                    </a:cubicBezTo>
                    <a:cubicBezTo>
                      <a:pt x="401" y="164"/>
                      <a:pt x="483" y="223"/>
                      <a:pt x="509" y="243"/>
                    </a:cubicBezTo>
                  </a:path>
                </a:pathLst>
              </a:custGeom>
              <a:solidFill>
                <a:srgbClr val="FFFFFF"/>
              </a:solidFill>
              <a:ln w="28575" cap="flat">
                <a:solidFill>
                  <a:srgbClr val="421F75"/>
                </a:solidFill>
                <a:prstDash val="solid"/>
                <a:miter lim="800000"/>
                <a:headEnd/>
                <a:tailEnd/>
              </a:ln>
            </p:spPr>
            <p:txBody>
              <a:bodyPr/>
              <a:lstStyle/>
              <a:p>
                <a:pPr>
                  <a:defRPr/>
                </a:pPr>
                <a:endParaRPr lang="en-US" sz="2400" kern="0" dirty="0">
                  <a:solidFill>
                    <a:schemeClr val="accent1"/>
                  </a:solidFill>
                  <a:latin typeface="+mj-lt"/>
                  <a:ea typeface="MS PGothic" pitchFamily="34" charset="-128"/>
                  <a:cs typeface="ＭＳ Ｐゴシック" charset="0"/>
                </a:endParaRPr>
              </a:p>
            </p:txBody>
          </p:sp>
          <p:sp>
            <p:nvSpPr>
              <p:cNvPr id="309" name="Freeform 52"/>
              <p:cNvSpPr>
                <a:spLocks/>
              </p:cNvSpPr>
              <p:nvPr/>
            </p:nvSpPr>
            <p:spPr bwMode="auto">
              <a:xfrm>
                <a:off x="4948509" y="2667572"/>
                <a:ext cx="1159050" cy="200835"/>
              </a:xfrm>
              <a:custGeom>
                <a:avLst/>
                <a:gdLst>
                  <a:gd name="T0" fmla="*/ 0 w 524"/>
                  <a:gd name="T1" fmla="*/ 0 h 349"/>
                  <a:gd name="T2" fmla="*/ 2147483647 w 524"/>
                  <a:gd name="T3" fmla="*/ 2147483647 h 349"/>
                  <a:gd name="T4" fmla="*/ 2147483647 w 524"/>
                  <a:gd name="T5" fmla="*/ 2147483647 h 349"/>
                  <a:gd name="T6" fmla="*/ 0 60000 65536"/>
                  <a:gd name="T7" fmla="*/ 0 60000 65536"/>
                  <a:gd name="T8" fmla="*/ 0 60000 65536"/>
                </a:gdLst>
                <a:ahLst/>
                <a:cxnLst>
                  <a:cxn ang="T6">
                    <a:pos x="T0" y="T1"/>
                  </a:cxn>
                  <a:cxn ang="T7">
                    <a:pos x="T2" y="T3"/>
                  </a:cxn>
                  <a:cxn ang="T8">
                    <a:pos x="T4" y="T5"/>
                  </a:cxn>
                </a:cxnLst>
                <a:rect l="0" t="0" r="r" b="b"/>
                <a:pathLst>
                  <a:path w="524" h="349">
                    <a:moveTo>
                      <a:pt x="0" y="0"/>
                    </a:moveTo>
                    <a:lnTo>
                      <a:pt x="294" y="226"/>
                    </a:lnTo>
                    <a:lnTo>
                      <a:pt x="524" y="349"/>
                    </a:lnTo>
                  </a:path>
                </a:pathLst>
              </a:custGeom>
              <a:noFill/>
              <a:ln w="28575" cap="flat">
                <a:solidFill>
                  <a:srgbClr val="421F75"/>
                </a:solidFill>
                <a:prstDash val="solid"/>
                <a:miter lim="800000"/>
                <a:headEnd/>
                <a:tailEnd/>
              </a:ln>
              <a:extLst/>
            </p:spPr>
            <p:txBody>
              <a:bodyPr/>
              <a:lstStyle/>
              <a:p>
                <a:pPr>
                  <a:defRPr/>
                </a:pPr>
                <a:endParaRPr lang="en-US" sz="2400" kern="0" dirty="0">
                  <a:solidFill>
                    <a:schemeClr val="accent1"/>
                  </a:solidFill>
                  <a:latin typeface="+mj-lt"/>
                  <a:ea typeface="MS PGothic" pitchFamily="34" charset="-128"/>
                  <a:cs typeface="ＭＳ Ｐゴシック" charset="0"/>
                </a:endParaRPr>
              </a:p>
            </p:txBody>
          </p:sp>
          <p:sp>
            <p:nvSpPr>
              <p:cNvPr id="310" name="Freeform 81"/>
              <p:cNvSpPr>
                <a:spLocks/>
              </p:cNvSpPr>
              <p:nvPr/>
            </p:nvSpPr>
            <p:spPr bwMode="auto">
              <a:xfrm>
                <a:off x="2408125" y="2524512"/>
                <a:ext cx="4228152" cy="299876"/>
              </a:xfrm>
              <a:custGeom>
                <a:avLst/>
                <a:gdLst>
                  <a:gd name="T0" fmla="*/ 0 w 807"/>
                  <a:gd name="T1" fmla="*/ 2147483647 h 220"/>
                  <a:gd name="T2" fmla="*/ 2147483647 w 807"/>
                  <a:gd name="T3" fmla="*/ 2147483647 h 220"/>
                  <a:gd name="T4" fmla="*/ 2147483647 w 807"/>
                  <a:gd name="T5" fmla="*/ 2147483647 h 220"/>
                  <a:gd name="T6" fmla="*/ 2147483647 w 807"/>
                  <a:gd name="T7" fmla="*/ 0 h 220"/>
                  <a:gd name="T8" fmla="*/ 2147483647 w 807"/>
                  <a:gd name="T9" fmla="*/ 2147483647 h 220"/>
                  <a:gd name="T10" fmla="*/ 2147483647 w 807"/>
                  <a:gd name="T11" fmla="*/ 2147483647 h 220"/>
                  <a:gd name="T12" fmla="*/ 2147483647 w 807"/>
                  <a:gd name="T13" fmla="*/ 2147483647 h 220"/>
                  <a:gd name="T14" fmla="*/ 2147483647 w 807"/>
                  <a:gd name="T15" fmla="*/ 2147483647 h 220"/>
                  <a:gd name="T16" fmla="*/ 2147483647 w 807"/>
                  <a:gd name="T17" fmla="*/ 2147483647 h 220"/>
                  <a:gd name="T18" fmla="*/ 2147483647 w 807"/>
                  <a:gd name="T19" fmla="*/ 2147483647 h 220"/>
                  <a:gd name="T20" fmla="*/ 2147483647 w 807"/>
                  <a:gd name="T21" fmla="*/ 2147483647 h 220"/>
                  <a:gd name="T22" fmla="*/ 2147483647 w 807"/>
                  <a:gd name="T23" fmla="*/ 2147483647 h 220"/>
                  <a:gd name="T24" fmla="*/ 2147483647 w 807"/>
                  <a:gd name="T25" fmla="*/ 2147483647 h 2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07" h="220">
                    <a:moveTo>
                      <a:pt x="0" y="158"/>
                    </a:moveTo>
                    <a:cubicBezTo>
                      <a:pt x="0" y="158"/>
                      <a:pt x="20" y="42"/>
                      <a:pt x="33" y="23"/>
                    </a:cubicBezTo>
                    <a:cubicBezTo>
                      <a:pt x="46" y="5"/>
                      <a:pt x="89" y="3"/>
                      <a:pt x="101" y="3"/>
                    </a:cubicBezTo>
                    <a:cubicBezTo>
                      <a:pt x="114" y="3"/>
                      <a:pt x="139" y="0"/>
                      <a:pt x="146" y="0"/>
                    </a:cubicBezTo>
                    <a:cubicBezTo>
                      <a:pt x="152" y="0"/>
                      <a:pt x="196" y="8"/>
                      <a:pt x="202" y="11"/>
                    </a:cubicBezTo>
                    <a:cubicBezTo>
                      <a:pt x="208" y="14"/>
                      <a:pt x="251" y="28"/>
                      <a:pt x="251" y="28"/>
                    </a:cubicBezTo>
                    <a:cubicBezTo>
                      <a:pt x="251" y="28"/>
                      <a:pt x="301" y="48"/>
                      <a:pt x="307" y="53"/>
                    </a:cubicBezTo>
                    <a:cubicBezTo>
                      <a:pt x="314" y="57"/>
                      <a:pt x="353" y="56"/>
                      <a:pt x="353" y="56"/>
                    </a:cubicBezTo>
                    <a:cubicBezTo>
                      <a:pt x="353" y="56"/>
                      <a:pt x="393" y="77"/>
                      <a:pt x="403" y="83"/>
                    </a:cubicBezTo>
                    <a:cubicBezTo>
                      <a:pt x="414" y="89"/>
                      <a:pt x="482" y="107"/>
                      <a:pt x="504" y="115"/>
                    </a:cubicBezTo>
                    <a:cubicBezTo>
                      <a:pt x="527" y="123"/>
                      <a:pt x="598" y="153"/>
                      <a:pt x="606" y="157"/>
                    </a:cubicBezTo>
                    <a:cubicBezTo>
                      <a:pt x="613" y="161"/>
                      <a:pt x="706" y="187"/>
                      <a:pt x="706" y="187"/>
                    </a:cubicBezTo>
                    <a:cubicBezTo>
                      <a:pt x="807" y="220"/>
                      <a:pt x="807" y="220"/>
                      <a:pt x="807" y="220"/>
                    </a:cubicBezTo>
                  </a:path>
                </a:pathLst>
              </a:custGeom>
              <a:noFill/>
              <a:ln w="28575" cap="flat">
                <a:solidFill>
                  <a:srgbClr val="5BB638"/>
                </a:solidFill>
                <a:prstDash val="solid"/>
                <a:miter lim="800000"/>
                <a:headEnd/>
                <a:tailEnd/>
              </a:ln>
              <a:extLst/>
            </p:spPr>
            <p:txBody>
              <a:bodyPr/>
              <a:lstStyle/>
              <a:p>
                <a:pPr>
                  <a:defRPr/>
                </a:pPr>
                <a:endParaRPr lang="en-US" sz="2400" kern="0" dirty="0">
                  <a:solidFill>
                    <a:schemeClr val="accent1"/>
                  </a:solidFill>
                  <a:latin typeface="+mj-lt"/>
                  <a:ea typeface="MS PGothic" pitchFamily="34" charset="-128"/>
                  <a:cs typeface="ＭＳ Ｐゴシック" charset="0"/>
                </a:endParaRPr>
              </a:p>
            </p:txBody>
          </p:sp>
        </p:grpSp>
      </p:grpSp>
      <p:sp>
        <p:nvSpPr>
          <p:cNvPr id="28716" name="TextBox 4"/>
          <p:cNvSpPr txBox="1">
            <a:spLocks noChangeArrowheads="1"/>
          </p:cNvSpPr>
          <p:nvPr/>
        </p:nvSpPr>
        <p:spPr bwMode="auto">
          <a:xfrm>
            <a:off x="2294582" y="1736780"/>
            <a:ext cx="393056"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ts val="1800"/>
              </a:lnSpc>
              <a:spcAft>
                <a:spcPts val="15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10</a:t>
            </a:r>
          </a:p>
        </p:txBody>
      </p:sp>
      <p:sp>
        <p:nvSpPr>
          <p:cNvPr id="28717" name="TextBox 4"/>
          <p:cNvSpPr txBox="1">
            <a:spLocks noChangeArrowheads="1"/>
          </p:cNvSpPr>
          <p:nvPr/>
        </p:nvSpPr>
        <p:spPr bwMode="auto">
          <a:xfrm>
            <a:off x="2398777" y="2117780"/>
            <a:ext cx="288862"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lnSpc>
                <a:spcPts val="1800"/>
              </a:lnSpc>
              <a:spcAft>
                <a:spcPts val="150"/>
              </a:spcAft>
            </a:pPr>
            <a:r>
              <a:rPr lang="en-GB" altLang="es-ES" sz="1600" b="1">
                <a:solidFill>
                  <a:schemeClr val="accent1"/>
                </a:solidFill>
                <a:latin typeface="+mj-lt"/>
                <a:ea typeface="ＭＳ Ｐゴシック" panose="020B0600070205080204" pitchFamily="34" charset="-128"/>
                <a:cs typeface="Arial" panose="020B0604020202020204" pitchFamily="34" charset="0"/>
              </a:rPr>
              <a:t>0</a:t>
            </a:r>
          </a:p>
        </p:txBody>
      </p:sp>
      <p:sp>
        <p:nvSpPr>
          <p:cNvPr id="313" name="Rectangle 6"/>
          <p:cNvSpPr>
            <a:spLocks noChangeArrowheads="1"/>
          </p:cNvSpPr>
          <p:nvPr/>
        </p:nvSpPr>
        <p:spPr bwMode="auto">
          <a:xfrm>
            <a:off x="2435226" y="3913242"/>
            <a:ext cx="5553075" cy="338554"/>
          </a:xfrm>
          <a:prstGeom prst="rect">
            <a:avLst/>
          </a:prstGeom>
          <a:solidFill>
            <a:srgbClr val="FFFFFF"/>
          </a:solidFill>
          <a:ln>
            <a:noFill/>
          </a:ln>
          <a:extLst/>
        </p:spPr>
        <p:txBody>
          <a:bodyPr>
            <a:spAutoFit/>
          </a:bodyPr>
          <a:lstStyle>
            <a:lvl1pPr>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1pPr>
            <a:lvl2pPr marL="742950" indent="-28575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2pPr>
            <a:lvl3pPr marL="11430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3pPr>
            <a:lvl4pPr marL="16002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4pPr>
            <a:lvl5pPr marL="20574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9pPr>
          </a:lstStyle>
          <a:p>
            <a:pPr>
              <a:defRPr/>
            </a:pPr>
            <a:r>
              <a:rPr lang="de-DE" altLang="en-US" sz="1600" b="1" kern="0" dirty="0">
                <a:solidFill>
                  <a:schemeClr val="accent1"/>
                </a:solidFill>
                <a:latin typeface="+mj-lt"/>
                <a:cs typeface="Arial" pitchFamily="34" charset="0"/>
              </a:rPr>
              <a:t>	0	6	12	18	24	30	36</a:t>
            </a:r>
          </a:p>
        </p:txBody>
      </p:sp>
      <p:grpSp>
        <p:nvGrpSpPr>
          <p:cNvPr id="28719" name="Group 7"/>
          <p:cNvGrpSpPr>
            <a:grpSpLocks/>
          </p:cNvGrpSpPr>
          <p:nvPr/>
        </p:nvGrpSpPr>
        <p:grpSpPr bwMode="auto">
          <a:xfrm>
            <a:off x="2944813" y="2316217"/>
            <a:ext cx="4849812" cy="61913"/>
            <a:chOff x="2012098" y="5862287"/>
            <a:chExt cx="4850022" cy="72000"/>
          </a:xfrm>
        </p:grpSpPr>
        <p:sp>
          <p:nvSpPr>
            <p:cNvPr id="28730" name="Line 7"/>
            <p:cNvSpPr>
              <a:spLocks noChangeShapeType="1"/>
            </p:cNvSpPr>
            <p:nvPr/>
          </p:nvSpPr>
          <p:spPr bwMode="auto">
            <a:xfrm>
              <a:off x="2012098" y="5862287"/>
              <a:ext cx="4850021" cy="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1" name="Line 18"/>
            <p:cNvSpPr>
              <a:spLocks noChangeShapeType="1"/>
            </p:cNvSpPr>
            <p:nvPr/>
          </p:nvSpPr>
          <p:spPr bwMode="auto">
            <a:xfrm>
              <a:off x="2012098"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2" name="Line 19"/>
            <p:cNvSpPr>
              <a:spLocks noChangeShapeType="1"/>
            </p:cNvSpPr>
            <p:nvPr/>
          </p:nvSpPr>
          <p:spPr bwMode="auto">
            <a:xfrm>
              <a:off x="2822011"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3" name="Line 20"/>
            <p:cNvSpPr>
              <a:spLocks noChangeShapeType="1"/>
            </p:cNvSpPr>
            <p:nvPr/>
          </p:nvSpPr>
          <p:spPr bwMode="auto">
            <a:xfrm>
              <a:off x="3628772"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4" name="Line 21"/>
            <p:cNvSpPr>
              <a:spLocks noChangeShapeType="1"/>
            </p:cNvSpPr>
            <p:nvPr/>
          </p:nvSpPr>
          <p:spPr bwMode="auto">
            <a:xfrm>
              <a:off x="4438685"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5" name="Line 22"/>
            <p:cNvSpPr>
              <a:spLocks noChangeShapeType="1"/>
            </p:cNvSpPr>
            <p:nvPr/>
          </p:nvSpPr>
          <p:spPr bwMode="auto">
            <a:xfrm>
              <a:off x="5245446"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6" name="Line 23"/>
            <p:cNvSpPr>
              <a:spLocks noChangeShapeType="1"/>
            </p:cNvSpPr>
            <p:nvPr/>
          </p:nvSpPr>
          <p:spPr bwMode="auto">
            <a:xfrm>
              <a:off x="6056935"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7" name="Line 24"/>
            <p:cNvSpPr>
              <a:spLocks noChangeShapeType="1"/>
            </p:cNvSpPr>
            <p:nvPr/>
          </p:nvSpPr>
          <p:spPr bwMode="auto">
            <a:xfrm>
              <a:off x="6862120" y="5862287"/>
              <a:ext cx="0" cy="72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8" name="Line 18"/>
            <p:cNvSpPr>
              <a:spLocks noChangeShapeType="1"/>
            </p:cNvSpPr>
            <p:nvPr/>
          </p:nvSpPr>
          <p:spPr bwMode="auto">
            <a:xfrm>
              <a:off x="2410752"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39" name="Line 19"/>
            <p:cNvSpPr>
              <a:spLocks noChangeShapeType="1"/>
            </p:cNvSpPr>
            <p:nvPr/>
          </p:nvSpPr>
          <p:spPr bwMode="auto">
            <a:xfrm>
              <a:off x="3220665"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40" name="Line 20"/>
            <p:cNvSpPr>
              <a:spLocks noChangeShapeType="1"/>
            </p:cNvSpPr>
            <p:nvPr/>
          </p:nvSpPr>
          <p:spPr bwMode="auto">
            <a:xfrm>
              <a:off x="4027426"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41" name="Line 21"/>
            <p:cNvSpPr>
              <a:spLocks noChangeShapeType="1"/>
            </p:cNvSpPr>
            <p:nvPr/>
          </p:nvSpPr>
          <p:spPr bwMode="auto">
            <a:xfrm>
              <a:off x="4837339"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42" name="Line 22"/>
            <p:cNvSpPr>
              <a:spLocks noChangeShapeType="1"/>
            </p:cNvSpPr>
            <p:nvPr/>
          </p:nvSpPr>
          <p:spPr bwMode="auto">
            <a:xfrm>
              <a:off x="5644100"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sp>
          <p:nvSpPr>
            <p:cNvPr id="28743" name="Line 23"/>
            <p:cNvSpPr>
              <a:spLocks noChangeShapeType="1"/>
            </p:cNvSpPr>
            <p:nvPr/>
          </p:nvSpPr>
          <p:spPr bwMode="auto">
            <a:xfrm>
              <a:off x="6455588" y="5870225"/>
              <a:ext cx="0" cy="36000"/>
            </a:xfrm>
            <a:prstGeom prst="line">
              <a:avLst/>
            </a:prstGeom>
            <a:noFill/>
            <a:ln w="19050" cap="sq">
              <a:solidFill>
                <a:srgbClr val="7F7F7F"/>
              </a:solidFill>
              <a:miter lim="800000"/>
              <a:headEnd/>
              <a:tailEnd/>
            </a:ln>
            <a:extLst>
              <a:ext uri="{909E8E84-426E-40DD-AFC4-6F175D3DCCD1}">
                <a14:hiddenFill xmlns="" xmlns:a14="http://schemas.microsoft.com/office/drawing/2010/main">
                  <a:noFill/>
                </a14:hiddenFill>
              </a:ext>
            </a:extLst>
          </p:spPr>
          <p:txBody>
            <a:bodyPr/>
            <a:lstStyle/>
            <a:p>
              <a:endParaRPr lang="es-ES" sz="2400">
                <a:solidFill>
                  <a:schemeClr val="accent1"/>
                </a:solidFill>
                <a:latin typeface="+mj-lt"/>
              </a:endParaRPr>
            </a:p>
          </p:txBody>
        </p:sp>
      </p:grpSp>
      <p:sp>
        <p:nvSpPr>
          <p:cNvPr id="329" name="Rectangle 6"/>
          <p:cNvSpPr>
            <a:spLocks noChangeArrowheads="1"/>
          </p:cNvSpPr>
          <p:nvPr/>
        </p:nvSpPr>
        <p:spPr bwMode="auto">
          <a:xfrm>
            <a:off x="2409826" y="2378129"/>
            <a:ext cx="5553075" cy="338554"/>
          </a:xfrm>
          <a:prstGeom prst="rect">
            <a:avLst/>
          </a:prstGeom>
          <a:solidFill>
            <a:srgbClr val="FFFFFF"/>
          </a:solidFill>
          <a:ln>
            <a:noFill/>
          </a:ln>
          <a:extLst/>
        </p:spPr>
        <p:txBody>
          <a:bodyPr>
            <a:spAutoFit/>
          </a:bodyPr>
          <a:lstStyle>
            <a:lvl1pPr>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1pPr>
            <a:lvl2pPr marL="742950" indent="-28575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2pPr>
            <a:lvl3pPr marL="11430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3pPr>
            <a:lvl4pPr marL="16002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4pPr>
            <a:lvl5pPr marL="2057400" indent="-228600">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tabLst>
                <a:tab pos="431800" algn="ctr"/>
                <a:tab pos="1231900" algn="ctr"/>
                <a:tab pos="2038350" algn="ctr"/>
                <a:tab pos="2798763" algn="ctr"/>
                <a:tab pos="3654425" algn="ctr"/>
                <a:tab pos="4464050" algn="ctr"/>
                <a:tab pos="5275263" algn="ctr"/>
              </a:tabLst>
              <a:defRPr>
                <a:solidFill>
                  <a:schemeClr val="tx1"/>
                </a:solidFill>
                <a:latin typeface="Arial" pitchFamily="34" charset="0"/>
                <a:ea typeface="MS PGothic" pitchFamily="34" charset="-128"/>
              </a:defRPr>
            </a:lvl9pPr>
          </a:lstStyle>
          <a:p>
            <a:pPr>
              <a:defRPr/>
            </a:pPr>
            <a:r>
              <a:rPr lang="de-DE" altLang="en-US" sz="1600" b="1" kern="0" dirty="0">
                <a:solidFill>
                  <a:schemeClr val="accent1"/>
                </a:solidFill>
                <a:latin typeface="+mj-lt"/>
                <a:cs typeface="Arial" pitchFamily="34" charset="0"/>
              </a:rPr>
              <a:t>	0	6	12	18	24	30	36</a:t>
            </a:r>
          </a:p>
        </p:txBody>
      </p:sp>
      <p:sp>
        <p:nvSpPr>
          <p:cNvPr id="28721" name="Text Box 28"/>
          <p:cNvSpPr txBox="1">
            <a:spLocks noChangeArrowheads="1"/>
          </p:cNvSpPr>
          <p:nvPr/>
        </p:nvSpPr>
        <p:spPr bwMode="auto">
          <a:xfrm>
            <a:off x="2654301" y="1121891"/>
            <a:ext cx="3221523"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s-ES" altLang="zh-TW" sz="1400" b="1">
                <a:solidFill>
                  <a:schemeClr val="accent1"/>
                </a:solidFill>
                <a:latin typeface="+mj-lt"/>
                <a:ea typeface="ＭＳ Ｐゴシック" panose="020B0600070205080204" pitchFamily="34" charset="-128"/>
                <a:cs typeface="Arial" panose="020B0604020202020204" pitchFamily="34" charset="0"/>
              </a:rPr>
              <a:t>Concentración  media de insulina, µU/ml</a:t>
            </a:r>
            <a:endParaRPr lang="es-ES" altLang="zh-TW" sz="1400" b="1" baseline="30000">
              <a:solidFill>
                <a:schemeClr val="accent1"/>
              </a:solidFill>
              <a:latin typeface="+mj-lt"/>
              <a:ea typeface="ＭＳ Ｐゴシック" panose="020B0600070205080204" pitchFamily="34" charset="-128"/>
              <a:cs typeface="Arial" panose="020B0604020202020204" pitchFamily="34" charset="0"/>
            </a:endParaRPr>
          </a:p>
        </p:txBody>
      </p:sp>
      <p:sp>
        <p:nvSpPr>
          <p:cNvPr id="28722" name="Text Box 28"/>
          <p:cNvSpPr txBox="1">
            <a:spLocks noChangeArrowheads="1"/>
          </p:cNvSpPr>
          <p:nvPr/>
        </p:nvSpPr>
        <p:spPr bwMode="auto">
          <a:xfrm>
            <a:off x="2705101" y="2798122"/>
            <a:ext cx="336810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zh-TW" sz="1400" b="1">
                <a:solidFill>
                  <a:schemeClr val="accent1"/>
                </a:solidFill>
                <a:latin typeface="+mj-lt"/>
                <a:ea typeface="ＭＳ Ｐゴシック" panose="020B0600070205080204" pitchFamily="34" charset="-128"/>
                <a:cs typeface="Arial" panose="020B0604020202020204" pitchFamily="34" charset="0"/>
              </a:rPr>
              <a:t>Tasa de  infusión glucosa (GIR), mg/kg/min</a:t>
            </a:r>
            <a:endParaRPr lang="en-US" altLang="zh-TW" sz="1400" b="1" baseline="30000">
              <a:solidFill>
                <a:schemeClr val="accent1"/>
              </a:solidFill>
              <a:latin typeface="+mj-lt"/>
              <a:ea typeface="ＭＳ Ｐゴシック" panose="020B0600070205080204" pitchFamily="34" charset="-128"/>
              <a:cs typeface="Arial" panose="020B0604020202020204" pitchFamily="34" charset="0"/>
            </a:endParaRPr>
          </a:p>
        </p:txBody>
      </p:sp>
      <p:sp>
        <p:nvSpPr>
          <p:cNvPr id="28723" name="Text Box 28"/>
          <p:cNvSpPr txBox="1">
            <a:spLocks noChangeArrowheads="1"/>
          </p:cNvSpPr>
          <p:nvPr/>
        </p:nvSpPr>
        <p:spPr bwMode="auto">
          <a:xfrm>
            <a:off x="2716213" y="4391972"/>
            <a:ext cx="142423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Bef>
                <a:spcPct val="50000"/>
              </a:spcBef>
            </a:pPr>
            <a:r>
              <a:rPr lang="en-US" altLang="zh-TW" sz="1400" b="1">
                <a:solidFill>
                  <a:schemeClr val="accent1"/>
                </a:solidFill>
                <a:latin typeface="+mj-lt"/>
                <a:ea typeface="ＭＳ Ｐゴシック" panose="020B0600070205080204" pitchFamily="34" charset="-128"/>
                <a:cs typeface="Arial" panose="020B0604020202020204" pitchFamily="34" charset="0"/>
              </a:rPr>
              <a:t>Glucemia, mg/dl</a:t>
            </a:r>
            <a:endParaRPr lang="en-US" altLang="zh-TW" sz="1400" b="1" baseline="30000">
              <a:solidFill>
                <a:schemeClr val="accent1"/>
              </a:solidFill>
              <a:latin typeface="+mj-lt"/>
              <a:ea typeface="ＭＳ Ｐゴシック" panose="020B0600070205080204" pitchFamily="34" charset="-128"/>
              <a:cs typeface="Arial" panose="020B0604020202020204" pitchFamily="34" charset="0"/>
            </a:endParaRPr>
          </a:p>
        </p:txBody>
      </p:sp>
      <p:sp>
        <p:nvSpPr>
          <p:cNvPr id="333" name="332 Elipse"/>
          <p:cNvSpPr/>
          <p:nvPr/>
        </p:nvSpPr>
        <p:spPr>
          <a:xfrm rot="16200000">
            <a:off x="6825458" y="4015636"/>
            <a:ext cx="928687" cy="2149475"/>
          </a:xfrm>
          <a:prstGeom prst="ellipse">
            <a:avLst/>
          </a:prstGeom>
          <a:noFill/>
          <a:ln w="9525" cap="flat" cmpd="sng" algn="ctr">
            <a:solidFill>
              <a:srgbClr val="421F75"/>
            </a:solidFill>
            <a:prstDash val="solid"/>
          </a:ln>
          <a:effectLst/>
        </p:spPr>
        <p:txBody>
          <a:bodyPr anchor="ctr"/>
          <a:lstStyle/>
          <a:p>
            <a:pPr algn="ctr">
              <a:defRPr/>
            </a:pPr>
            <a:endParaRPr lang="en-US" sz="2400" kern="0">
              <a:solidFill>
                <a:schemeClr val="accent1"/>
              </a:solidFill>
              <a:latin typeface="+mj-lt"/>
              <a:cs typeface="ＭＳ Ｐゴシック" charset="0"/>
            </a:endParaRPr>
          </a:p>
        </p:txBody>
      </p:sp>
      <p:sp>
        <p:nvSpPr>
          <p:cNvPr id="92213" name="2 CuadroTexto"/>
          <p:cNvSpPr txBox="1">
            <a:spLocks noChangeArrowheads="1"/>
          </p:cNvSpPr>
          <p:nvPr/>
        </p:nvSpPr>
        <p:spPr bwMode="auto">
          <a:xfrm>
            <a:off x="8318500" y="2025705"/>
            <a:ext cx="2101850" cy="338554"/>
          </a:xfrm>
          <a:prstGeom prst="rect">
            <a:avLst/>
          </a:prstGeom>
          <a:noFill/>
          <a:ln>
            <a:noFill/>
          </a:ln>
          <a:extLst/>
        </p:spPr>
        <p:txBody>
          <a:bodyPr>
            <a:spAutoFit/>
          </a:bodyPr>
          <a:lstStyle>
            <a:lvl1pPr eaLnBrk="0" hangingPunct="0">
              <a:spcBef>
                <a:spcPts val="1000"/>
              </a:spcBef>
              <a:buClr>
                <a:srgbClr val="5BB638"/>
              </a:buClr>
              <a:buSzPct val="80000"/>
              <a:buFont typeface="ZapfChancery" pitchFamily="18" charset="0"/>
              <a:buChar char="►"/>
              <a:defRPr sz="3200">
                <a:solidFill>
                  <a:srgbClr val="000000"/>
                </a:solidFill>
                <a:latin typeface="Arial" pitchFamily="34" charset="0"/>
                <a:ea typeface="ＭＳ Ｐゴシック" pitchFamily="34" charset="-128"/>
                <a:cs typeface="Arial" pitchFamily="34" charset="0"/>
              </a:defRPr>
            </a:lvl1pPr>
            <a:lvl2pPr marL="742950" indent="-285750" eaLnBrk="0" hangingPunct="0">
              <a:spcBef>
                <a:spcPts val="200"/>
              </a:spcBef>
              <a:buClr>
                <a:srgbClr val="5BB638"/>
              </a:buClr>
              <a:buSzPct val="95000"/>
              <a:buFont typeface="Arial" pitchFamily="34" charset="0"/>
              <a:buChar char="•"/>
              <a:defRPr sz="1600">
                <a:solidFill>
                  <a:srgbClr val="000000"/>
                </a:solidFill>
                <a:latin typeface="TradeGothic" pitchFamily="-84" charset="0"/>
                <a:ea typeface="ＭＳ Ｐゴシック" pitchFamily="34" charset="-128"/>
                <a:cs typeface="Arial" pitchFamily="34" charset="0"/>
              </a:defRPr>
            </a:lvl2pPr>
            <a:lvl3pPr marL="11430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3pPr>
            <a:lvl4pPr marL="16002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4pPr>
            <a:lvl5pPr marL="20574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9pPr>
          </a:lstStyle>
          <a:p>
            <a:pPr eaLnBrk="1" hangingPunct="1">
              <a:spcBef>
                <a:spcPct val="0"/>
              </a:spcBef>
              <a:buClrTx/>
              <a:buSzTx/>
              <a:buFontTx/>
              <a:buNone/>
              <a:defRPr/>
            </a:pPr>
            <a:r>
              <a:rPr lang="es-ES" altLang="es-ES" sz="1600" dirty="0">
                <a:solidFill>
                  <a:schemeClr val="accent1"/>
                </a:solidFill>
                <a:latin typeface="+mj-lt"/>
              </a:rPr>
              <a:t>PK= Niveles de insulina</a:t>
            </a:r>
          </a:p>
        </p:txBody>
      </p:sp>
      <p:sp>
        <p:nvSpPr>
          <p:cNvPr id="92214" name="109 CuadroTexto"/>
          <p:cNvSpPr txBox="1">
            <a:spLocks noChangeArrowheads="1"/>
          </p:cNvSpPr>
          <p:nvPr/>
        </p:nvSpPr>
        <p:spPr bwMode="auto">
          <a:xfrm>
            <a:off x="8318500" y="3562405"/>
            <a:ext cx="2541588" cy="338554"/>
          </a:xfrm>
          <a:prstGeom prst="rect">
            <a:avLst/>
          </a:prstGeom>
          <a:noFill/>
          <a:ln>
            <a:noFill/>
          </a:ln>
          <a:extLst/>
        </p:spPr>
        <p:txBody>
          <a:bodyPr>
            <a:spAutoFit/>
          </a:bodyPr>
          <a:lstStyle>
            <a:lvl1pPr eaLnBrk="0" hangingPunct="0">
              <a:spcBef>
                <a:spcPts val="1000"/>
              </a:spcBef>
              <a:buClr>
                <a:srgbClr val="5BB638"/>
              </a:buClr>
              <a:buSzPct val="80000"/>
              <a:buFont typeface="ZapfChancery" pitchFamily="18" charset="0"/>
              <a:buChar char="►"/>
              <a:defRPr sz="3200">
                <a:solidFill>
                  <a:srgbClr val="000000"/>
                </a:solidFill>
                <a:latin typeface="Arial" pitchFamily="34" charset="0"/>
                <a:ea typeface="ＭＳ Ｐゴシック" pitchFamily="34" charset="-128"/>
                <a:cs typeface="Arial" pitchFamily="34" charset="0"/>
              </a:defRPr>
            </a:lvl1pPr>
            <a:lvl2pPr marL="742950" indent="-285750" eaLnBrk="0" hangingPunct="0">
              <a:spcBef>
                <a:spcPts val="200"/>
              </a:spcBef>
              <a:buClr>
                <a:srgbClr val="5BB638"/>
              </a:buClr>
              <a:buSzPct val="95000"/>
              <a:buFont typeface="Arial" pitchFamily="34" charset="0"/>
              <a:buChar char="•"/>
              <a:defRPr sz="1600">
                <a:solidFill>
                  <a:srgbClr val="000000"/>
                </a:solidFill>
                <a:latin typeface="TradeGothic" pitchFamily="-84" charset="0"/>
                <a:ea typeface="ＭＳ Ｐゴシック" pitchFamily="34" charset="-128"/>
                <a:cs typeface="Arial" pitchFamily="34" charset="0"/>
              </a:defRPr>
            </a:lvl2pPr>
            <a:lvl3pPr marL="11430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3pPr>
            <a:lvl4pPr marL="16002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4pPr>
            <a:lvl5pPr marL="20574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9pPr>
          </a:lstStyle>
          <a:p>
            <a:pPr eaLnBrk="1" hangingPunct="1">
              <a:spcBef>
                <a:spcPct val="0"/>
              </a:spcBef>
              <a:buClrTx/>
              <a:buSzTx/>
              <a:buFontTx/>
              <a:buNone/>
              <a:defRPr/>
            </a:pPr>
            <a:r>
              <a:rPr lang="es-ES" altLang="es-ES" sz="1600" dirty="0">
                <a:solidFill>
                  <a:schemeClr val="accent1"/>
                </a:solidFill>
                <a:latin typeface="+mj-lt"/>
              </a:rPr>
              <a:t>PD= Efecto hipoglucemiante</a:t>
            </a:r>
          </a:p>
        </p:txBody>
      </p:sp>
      <p:sp>
        <p:nvSpPr>
          <p:cNvPr id="111" name="110 CuadroTexto"/>
          <p:cNvSpPr txBox="1">
            <a:spLocks noChangeArrowheads="1"/>
          </p:cNvSpPr>
          <p:nvPr/>
        </p:nvSpPr>
        <p:spPr bwMode="auto">
          <a:xfrm>
            <a:off x="8318501" y="5103867"/>
            <a:ext cx="1730375" cy="338554"/>
          </a:xfrm>
          <a:prstGeom prst="rect">
            <a:avLst/>
          </a:prstGeom>
          <a:noFill/>
          <a:ln>
            <a:noFill/>
          </a:ln>
          <a:extLst/>
        </p:spPr>
        <p:txBody>
          <a:bodyPr>
            <a:spAutoFit/>
          </a:bodyPr>
          <a:lstStyle>
            <a:lvl1pPr eaLnBrk="0" hangingPunct="0">
              <a:spcBef>
                <a:spcPts val="1000"/>
              </a:spcBef>
              <a:buClr>
                <a:srgbClr val="5BB638"/>
              </a:buClr>
              <a:buSzPct val="80000"/>
              <a:buFont typeface="ZapfChancery" pitchFamily="18" charset="0"/>
              <a:buChar char="►"/>
              <a:defRPr sz="3200">
                <a:solidFill>
                  <a:srgbClr val="000000"/>
                </a:solidFill>
                <a:latin typeface="Arial" pitchFamily="34" charset="0"/>
                <a:ea typeface="ＭＳ Ｐゴシック" pitchFamily="34" charset="-128"/>
                <a:cs typeface="Arial" pitchFamily="34" charset="0"/>
              </a:defRPr>
            </a:lvl1pPr>
            <a:lvl2pPr marL="742950" indent="-285750" eaLnBrk="0" hangingPunct="0">
              <a:spcBef>
                <a:spcPts val="200"/>
              </a:spcBef>
              <a:buClr>
                <a:srgbClr val="5BB638"/>
              </a:buClr>
              <a:buSzPct val="95000"/>
              <a:buFont typeface="Arial" pitchFamily="34" charset="0"/>
              <a:buChar char="•"/>
              <a:defRPr sz="1600">
                <a:solidFill>
                  <a:srgbClr val="000000"/>
                </a:solidFill>
                <a:latin typeface="TradeGothic" pitchFamily="-84" charset="0"/>
                <a:ea typeface="ＭＳ Ｐゴシック" pitchFamily="34" charset="-128"/>
                <a:cs typeface="Arial" pitchFamily="34" charset="0"/>
              </a:defRPr>
            </a:lvl2pPr>
            <a:lvl3pPr marL="11430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3pPr>
            <a:lvl4pPr marL="16002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4pPr>
            <a:lvl5pPr marL="2057400" indent="-228600" eaLnBrk="0" hangingPunct="0">
              <a:spcBef>
                <a:spcPts val="200"/>
              </a:spcBef>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5pPr>
            <a:lvl6pPr marL="25146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6pPr>
            <a:lvl7pPr marL="29718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7pPr>
            <a:lvl8pPr marL="34290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8pPr>
            <a:lvl9pPr marL="3886200" indent="-228600" eaLnBrk="0" fontAlgn="base" hangingPunct="0">
              <a:spcBef>
                <a:spcPts val="200"/>
              </a:spcBef>
              <a:spcAft>
                <a:spcPct val="0"/>
              </a:spcAft>
              <a:buClr>
                <a:srgbClr val="5BB638"/>
              </a:buClr>
              <a:buSzPct val="95000"/>
              <a:buFont typeface="Symbol" pitchFamily="18" charset="2"/>
              <a:buChar char=""/>
              <a:defRPr sz="1500">
                <a:solidFill>
                  <a:srgbClr val="000000"/>
                </a:solidFill>
                <a:latin typeface="TradeGothic" pitchFamily="-84" charset="0"/>
                <a:ea typeface="ＭＳ Ｐゴシック" pitchFamily="34" charset="-128"/>
                <a:cs typeface="Arial" pitchFamily="34" charset="0"/>
              </a:defRPr>
            </a:lvl9pPr>
          </a:lstStyle>
          <a:p>
            <a:pPr eaLnBrk="1" hangingPunct="1">
              <a:spcBef>
                <a:spcPct val="0"/>
              </a:spcBef>
              <a:buClrTx/>
              <a:buSzTx/>
              <a:buFontTx/>
              <a:buNone/>
              <a:defRPr/>
            </a:pPr>
            <a:r>
              <a:rPr lang="es-ES" altLang="es-ES" sz="1600" dirty="0">
                <a:solidFill>
                  <a:schemeClr val="accent1"/>
                </a:solidFill>
                <a:latin typeface="+mj-lt"/>
              </a:rPr>
              <a:t>Glucemia</a:t>
            </a:r>
          </a:p>
        </p:txBody>
      </p:sp>
      <p:sp>
        <p:nvSpPr>
          <p:cNvPr id="4" name="Marcador de texto 3"/>
          <p:cNvSpPr>
            <a:spLocks noGrp="1"/>
          </p:cNvSpPr>
          <p:nvPr>
            <p:ph type="body" sz="quarter" idx="13"/>
          </p:nvPr>
        </p:nvSpPr>
        <p:spPr>
          <a:xfrm>
            <a:off x="-24680" y="5733256"/>
            <a:ext cx="11694626" cy="541336"/>
          </a:xfrm>
        </p:spPr>
        <p:txBody>
          <a:bodyPr>
            <a:normAutofit/>
          </a:bodyPr>
          <a:lstStyle/>
          <a:p>
            <a:r>
              <a:rPr lang="en-US" sz="1200" dirty="0"/>
              <a:t>Lantus® EMEA Summary of Product Characteristics. 2015. </a:t>
            </a:r>
          </a:p>
          <a:p>
            <a:r>
              <a:rPr lang="en-US" sz="1200" dirty="0"/>
              <a:t>Becker RHA et al. Diabetes Care. 2014 Aug 22.</a:t>
            </a:r>
          </a:p>
        </p:txBody>
      </p:sp>
      <p:sp>
        <p:nvSpPr>
          <p:cNvPr id="113" name="Título 2"/>
          <p:cNvSpPr txBox="1">
            <a:spLocks/>
          </p:cNvSpPr>
          <p:nvPr/>
        </p:nvSpPr>
        <p:spPr>
          <a:xfrm>
            <a:off x="1559496" y="264901"/>
            <a:ext cx="9721080" cy="7620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ES_tradnl" altLang="es-ES" sz="2000" dirty="0" smtClean="0">
                <a:solidFill>
                  <a:schemeClr val="bg1"/>
                </a:solidFill>
                <a:ea typeface="ＭＳ Ｐゴシック" panose="020B0600070205080204" pitchFamily="34" charset="-128"/>
                <a:cs typeface="Calibri" panose="020F0502020204030204" pitchFamily="34" charset="0"/>
              </a:rPr>
              <a:t>La absorción más lenta y prolongada con U300 resulta en un perfil PK más plano </a:t>
            </a:r>
            <a:br>
              <a:rPr lang="es-ES_tradnl" altLang="es-ES" sz="2000" dirty="0" smtClean="0">
                <a:solidFill>
                  <a:schemeClr val="bg1"/>
                </a:solidFill>
                <a:ea typeface="ＭＳ Ｐゴシック" panose="020B0600070205080204" pitchFamily="34" charset="-128"/>
                <a:cs typeface="Calibri" panose="020F0502020204030204" pitchFamily="34" charset="0"/>
              </a:rPr>
            </a:br>
            <a:r>
              <a:rPr lang="es-ES_tradnl" altLang="es-ES" sz="2000" dirty="0" smtClean="0">
                <a:solidFill>
                  <a:schemeClr val="bg1"/>
                </a:solidFill>
                <a:ea typeface="ＭＳ Ｐゴシック" panose="020B0600070205080204" pitchFamily="34" charset="-128"/>
                <a:cs typeface="Calibri" panose="020F0502020204030204" pitchFamily="34" charset="0"/>
              </a:rPr>
              <a:t>y un efecto hipoglucemiante más estable y prolongado, que dura más de 24 h</a:t>
            </a:r>
            <a:endParaRPr lang="es-ES" altLang="es-ES" sz="2000" dirty="0">
              <a:solidFill>
                <a:schemeClr val="bg1"/>
              </a:solidFill>
              <a:ea typeface="ＭＳ Ｐゴシック" panose="020B0600070205080204" pitchFamily="34" charset="-128"/>
              <a:cs typeface="Calibri" panose="020F0502020204030204" pitchFamily="34" charset="0"/>
            </a:endParaRPr>
          </a:p>
        </p:txBody>
      </p:sp>
    </p:spTree>
    <p:extLst>
      <p:ext uri="{BB962C8B-B14F-4D97-AF65-F5344CB8AC3E}">
        <p14:creationId xmlns="" xmlns:p14="http://schemas.microsoft.com/office/powerpoint/2010/main" val="17620358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animBg="1"/>
      <p:bldP spid="1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61566" y="4343618"/>
            <a:ext cx="357187" cy="201612"/>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b="1"/>
          </a:p>
        </p:txBody>
      </p:sp>
      <p:sp>
        <p:nvSpPr>
          <p:cNvPr id="7" name="Rectángulo 6"/>
          <p:cNvSpPr/>
          <p:nvPr/>
        </p:nvSpPr>
        <p:spPr>
          <a:xfrm>
            <a:off x="3361566" y="4630956"/>
            <a:ext cx="357187" cy="20161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b="1"/>
          </a:p>
        </p:txBody>
      </p:sp>
      <p:sp>
        <p:nvSpPr>
          <p:cNvPr id="8" name="Rectángulo 7"/>
          <p:cNvSpPr/>
          <p:nvPr/>
        </p:nvSpPr>
        <p:spPr>
          <a:xfrm>
            <a:off x="3361566" y="4916705"/>
            <a:ext cx="357187" cy="20478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b="1"/>
          </a:p>
        </p:txBody>
      </p:sp>
      <p:sp>
        <p:nvSpPr>
          <p:cNvPr id="163846" name="CuadroTexto 4"/>
          <p:cNvSpPr txBox="1">
            <a:spLocks noChangeArrowheads="1"/>
          </p:cNvSpPr>
          <p:nvPr/>
        </p:nvSpPr>
        <p:spPr bwMode="auto">
          <a:xfrm>
            <a:off x="3804478" y="4305518"/>
            <a:ext cx="1276622" cy="276999"/>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S" altLang="es-ES" sz="1200" b="1" dirty="0"/>
              <a:t>Mejor que G-100</a:t>
            </a:r>
          </a:p>
        </p:txBody>
      </p:sp>
      <p:sp>
        <p:nvSpPr>
          <p:cNvPr id="163847" name="CuadroTexto 8"/>
          <p:cNvSpPr txBox="1">
            <a:spLocks noChangeArrowheads="1"/>
          </p:cNvSpPr>
          <p:nvPr/>
        </p:nvSpPr>
        <p:spPr bwMode="auto">
          <a:xfrm>
            <a:off x="3804478" y="4592855"/>
            <a:ext cx="1276622" cy="276999"/>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S" altLang="es-ES" sz="1200" b="1" dirty="0"/>
              <a:t>Igual que G-100</a:t>
            </a:r>
          </a:p>
        </p:txBody>
      </p:sp>
      <p:sp>
        <p:nvSpPr>
          <p:cNvPr id="163848" name="CuadroTexto 9"/>
          <p:cNvSpPr txBox="1">
            <a:spLocks noChangeArrowheads="1"/>
          </p:cNvSpPr>
          <p:nvPr/>
        </p:nvSpPr>
        <p:spPr bwMode="auto">
          <a:xfrm>
            <a:off x="3804478" y="4880193"/>
            <a:ext cx="1355418" cy="276999"/>
          </a:xfrm>
          <a:prstGeom prst="rect">
            <a:avLst/>
          </a:prstGeom>
          <a:noFill/>
          <a:ln>
            <a:no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defRPr/>
            </a:pPr>
            <a:r>
              <a:rPr lang="es-ES" altLang="es-ES" sz="1200" b="1" dirty="0"/>
              <a:t>Peor que G-100</a:t>
            </a:r>
          </a:p>
        </p:txBody>
      </p:sp>
      <p:graphicFrame>
        <p:nvGraphicFramePr>
          <p:cNvPr id="2" name="Tabla 1"/>
          <p:cNvGraphicFramePr>
            <a:graphicFrameLocks noGrp="1"/>
          </p:cNvGraphicFramePr>
          <p:nvPr>
            <p:extLst>
              <p:ext uri="{D42A27DB-BD31-4B8C-83A1-F6EECF244321}">
                <p14:modId xmlns="" xmlns:p14="http://schemas.microsoft.com/office/powerpoint/2010/main" val="1764063294"/>
              </p:ext>
            </p:extLst>
          </p:nvPr>
        </p:nvGraphicFramePr>
        <p:xfrm>
          <a:off x="1559493" y="1196752"/>
          <a:ext cx="9145019" cy="2505296"/>
        </p:xfrm>
        <a:graphic>
          <a:graphicData uri="http://schemas.openxmlformats.org/drawingml/2006/table">
            <a:tbl>
              <a:tblPr/>
              <a:tblGrid>
                <a:gridCol w="1315380">
                  <a:extLst>
                    <a:ext uri="{9D8B030D-6E8A-4147-A177-3AD203B41FA5}"/>
                  </a:extLst>
                </a:gridCol>
                <a:gridCol w="856041">
                  <a:extLst>
                    <a:ext uri="{9D8B030D-6E8A-4147-A177-3AD203B41FA5}"/>
                  </a:extLst>
                </a:gridCol>
                <a:gridCol w="1043951">
                  <a:extLst>
                    <a:ext uri="{9D8B030D-6E8A-4147-A177-3AD203B41FA5}"/>
                  </a:extLst>
                </a:gridCol>
                <a:gridCol w="574174">
                  <a:extLst>
                    <a:ext uri="{9D8B030D-6E8A-4147-A177-3AD203B41FA5}"/>
                  </a:extLst>
                </a:gridCol>
                <a:gridCol w="511538">
                  <a:extLst>
                    <a:ext uri="{9D8B030D-6E8A-4147-A177-3AD203B41FA5}"/>
                  </a:extLst>
                </a:gridCol>
                <a:gridCol w="709885">
                  <a:extLst>
                    <a:ext uri="{9D8B030D-6E8A-4147-A177-3AD203B41FA5}"/>
                  </a:extLst>
                </a:gridCol>
                <a:gridCol w="949997">
                  <a:extLst>
                    <a:ext uri="{9D8B030D-6E8A-4147-A177-3AD203B41FA5}"/>
                  </a:extLst>
                </a:gridCol>
                <a:gridCol w="490657">
                  <a:extLst>
                    <a:ext uri="{9D8B030D-6E8A-4147-A177-3AD203B41FA5}"/>
                  </a:extLst>
                </a:gridCol>
                <a:gridCol w="824722">
                  <a:extLst>
                    <a:ext uri="{9D8B030D-6E8A-4147-A177-3AD203B41FA5}"/>
                  </a:extLst>
                </a:gridCol>
                <a:gridCol w="918677">
                  <a:extLst>
                    <a:ext uri="{9D8B030D-6E8A-4147-A177-3AD203B41FA5}"/>
                  </a:extLst>
                </a:gridCol>
                <a:gridCol w="949997">
                  <a:extLst>
                    <a:ext uri="{9D8B030D-6E8A-4147-A177-3AD203B41FA5}"/>
                  </a:extLst>
                </a:gridCol>
              </a:tblGrid>
              <a:tr h="613819">
                <a:tc>
                  <a:txBody>
                    <a:bodyPr/>
                    <a:lstStyle/>
                    <a:p>
                      <a:pPr algn="l" fontAlgn="b"/>
                      <a:endParaRPr lang="es-ES" sz="600" b="0" i="0" u="none" strike="noStrike" dirty="0">
                        <a:solidFill>
                          <a:srgbClr val="000000"/>
                        </a:solidFill>
                        <a:effectLst/>
                        <a:latin typeface="Calibri"/>
                      </a:endParaRPr>
                    </a:p>
                  </a:txBody>
                  <a:tcPr marL="6604" marR="6604" marT="6598" marB="0" anchor="b">
                    <a:lnL>
                      <a:noFill/>
                    </a:lnL>
                    <a:lnR w="12700" cap="flat" cmpd="sng" algn="ctr">
                      <a:solidFill>
                        <a:srgbClr val="004586"/>
                      </a:solidFill>
                      <a:prstDash val="solid"/>
                      <a:round/>
                      <a:headEnd type="none" w="med" len="med"/>
                      <a:tailEnd type="none" w="med" len="med"/>
                    </a:lnR>
                    <a:lnT>
                      <a:noFill/>
                    </a:lnT>
                    <a:lnB w="12700" cap="flat" cmpd="sng" algn="ctr">
                      <a:solidFill>
                        <a:srgbClr val="004586"/>
                      </a:solidFill>
                      <a:prstDash val="solid"/>
                      <a:round/>
                      <a:headEnd type="none" w="med" len="med"/>
                      <a:tailEnd type="none" w="med" len="med"/>
                    </a:lnB>
                  </a:tcPr>
                </a:tc>
                <a:tc gridSpan="10">
                  <a:txBody>
                    <a:bodyPr/>
                    <a:lstStyle/>
                    <a:p>
                      <a:pPr algn="ctr" fontAlgn="ctr"/>
                      <a:r>
                        <a:rPr lang="es-ES" sz="1600" b="1" i="0" u="none" strike="noStrike" dirty="0" smtClean="0">
                          <a:solidFill>
                            <a:schemeClr val="bg1"/>
                          </a:solidFill>
                          <a:effectLst/>
                          <a:latin typeface="Calibri"/>
                        </a:rPr>
                        <a:t>COMPARATIVA FRENTE A GLARGINA U-100</a:t>
                      </a:r>
                      <a:endParaRPr lang="es-ES" sz="1600" b="1" i="0" u="none" strike="noStrike" dirty="0">
                        <a:solidFill>
                          <a:schemeClr val="bg1"/>
                        </a:solidFill>
                        <a:effectLst/>
                        <a:latin typeface="Calibri"/>
                      </a:endParaRP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solidFill>
                      <a:schemeClr val="tx1"/>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extLst>
              </a:tr>
              <a:tr h="954832">
                <a:tc>
                  <a:txBody>
                    <a:bodyPr/>
                    <a:lstStyle/>
                    <a:p>
                      <a:pPr algn="l" fontAlgn="b"/>
                      <a:r>
                        <a:rPr lang="sk-SK" sz="800" b="0" i="0" u="none" strike="noStrike" dirty="0">
                          <a:solidFill>
                            <a:srgbClr val="000000"/>
                          </a:solidFill>
                          <a:effectLst/>
                          <a:latin typeface="Calibri"/>
                        </a:rPr>
                        <a:t> </a:t>
                      </a:r>
                    </a:p>
                  </a:txBody>
                  <a:tcPr marL="6604" marR="6604" marT="6598" marB="0" anchor="b">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DURACIÓN </a:t>
                      </a:r>
                      <a:r>
                        <a:rPr lang="es-ES" sz="1200" b="1" i="0" u="none" strike="noStrike" dirty="0" smtClean="0">
                          <a:solidFill>
                            <a:srgbClr val="004586"/>
                          </a:solidFill>
                          <a:effectLst/>
                          <a:latin typeface="Calibri"/>
                        </a:rPr>
                        <a:t> &gt; </a:t>
                      </a:r>
                      <a:r>
                        <a:rPr lang="es-ES" sz="1200" b="1" i="0" u="none" strike="noStrike" dirty="0">
                          <a:solidFill>
                            <a:srgbClr val="004586"/>
                          </a:solidFill>
                          <a:effectLst/>
                          <a:latin typeface="Calibri"/>
                        </a:rPr>
                        <a:t>24 H</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VARIABILIDAD</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HbA1c</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GB</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HIPO TOTAL</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HIPO NOCTURNA</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PESO</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DOSIS INSULINA</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SEGURIDAD CV</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pPr algn="ctr" fontAlgn="ctr"/>
                      <a:r>
                        <a:rPr lang="es-ES" sz="1200" b="1" i="0" u="none" strike="noStrike" dirty="0">
                          <a:solidFill>
                            <a:srgbClr val="004586"/>
                          </a:solidFill>
                          <a:effectLst/>
                          <a:latin typeface="Calibri"/>
                        </a:rPr>
                        <a:t>SEGURIDAD NO CV</a:t>
                      </a:r>
                    </a:p>
                  </a:txBody>
                  <a:tcPr marL="6604" marR="6604" marT="6598" marB="0" anchor="ctr">
                    <a:lnL w="12700" cap="flat" cmpd="sng" algn="ctr">
                      <a:solidFill>
                        <a:srgbClr val="004586"/>
                      </a:solidFill>
                      <a:prstDash val="solid"/>
                      <a:round/>
                      <a:headEnd type="none" w="med" len="med"/>
                      <a:tailEnd type="none" w="med" len="med"/>
                    </a:lnL>
                    <a:lnR w="12700" cap="flat" cmpd="sng" algn="ctr">
                      <a:solidFill>
                        <a:srgbClr val="004586"/>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extLst>
                  <a:ext uri="{0D108BD9-81ED-4DB2-BD59-A6C34878D82A}"/>
                </a:extLst>
              </a:tr>
              <a:tr h="477416">
                <a:tc>
                  <a:txBody>
                    <a:bodyPr/>
                    <a:lstStyle/>
                    <a:p>
                      <a:pPr algn="ctr" fontAlgn="b"/>
                      <a:r>
                        <a:rPr lang="es-ES" sz="1200" b="1" i="0" u="none" strike="noStrike" dirty="0">
                          <a:solidFill>
                            <a:srgbClr val="004586"/>
                          </a:solidFill>
                          <a:effectLst/>
                          <a:latin typeface="Calibri"/>
                        </a:rPr>
                        <a:t>DEGLUDEC</a:t>
                      </a:r>
                    </a:p>
                  </a:txBody>
                  <a:tcPr marL="6604" marR="6604" marT="6598" marB="0" anchor="ctr">
                    <a:lnL w="12700" cap="flat" cmpd="sng" algn="ctr">
                      <a:solidFill>
                        <a:srgbClr val="00458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12700" cap="flat" cmpd="sng" algn="ctr">
                      <a:solidFill>
                        <a:srgbClr val="004586"/>
                      </a:solidFill>
                      <a:prstDash val="solid"/>
                      <a:round/>
                      <a:headEnd type="none" w="med" len="med"/>
                      <a:tailEnd type="none" w="med" len="med"/>
                    </a:lnB>
                  </a:tcPr>
                </a:tc>
                <a:tc>
                  <a:txBody>
                    <a:bodyPr/>
                    <a:lstStyle/>
                    <a:p>
                      <a:endParaRPr lang="es-ES" sz="1400" dirty="0"/>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1"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sk-SK" sz="800" b="0" i="0" u="none" strike="noStrike" dirty="0">
                          <a:solidFill>
                            <a:srgbClr val="000000"/>
                          </a:solidFill>
                          <a:effectLst/>
                          <a:latin typeface="Calibri"/>
                        </a:rPr>
                        <a:t> </a:t>
                      </a:r>
                      <a:endParaRPr kumimoji="0" lang="es-ES_tradnl" sz="800" b="1" i="0" u="none" strike="noStrike" kern="1200" cap="none" spc="0" normalizeH="0" baseline="0" noProof="0" dirty="0">
                        <a:ln>
                          <a:noFill/>
                        </a:ln>
                        <a:solidFill>
                          <a:srgbClr val="000000"/>
                        </a:solidFill>
                        <a:effectLst/>
                        <a:uLnTx/>
                        <a:uFillTx/>
                        <a:latin typeface="+mn-lt"/>
                        <a:ea typeface="+mn-ea"/>
                        <a:cs typeface="+mn-cs"/>
                      </a:endParaRPr>
                    </a:p>
                  </a:txBody>
                  <a:tcPr marL="6604" marR="6604"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r h="459229">
                <a:tc>
                  <a:txBody>
                    <a:bodyPr/>
                    <a:lstStyle/>
                    <a:p>
                      <a:pPr algn="ctr" fontAlgn="b"/>
                      <a:r>
                        <a:rPr lang="es-ES" sz="1200" b="1" i="0" u="none" strike="noStrike" dirty="0">
                          <a:solidFill>
                            <a:srgbClr val="004586"/>
                          </a:solidFill>
                          <a:effectLst/>
                          <a:latin typeface="Calibri"/>
                        </a:rPr>
                        <a:t>GLARGINA U-300</a:t>
                      </a:r>
                    </a:p>
                  </a:txBody>
                  <a:tcPr marL="6604" marR="6604" marT="6598" marB="0" anchor="ctr">
                    <a:lnL w="12700" cap="flat" cmpd="sng" algn="ctr">
                      <a:solidFill>
                        <a:srgbClr val="004586"/>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4586"/>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s-ES" sz="1400" dirty="0"/>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1"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sk-SK" sz="800" b="0" i="0" u="none" strike="noStrike" dirty="0">
                          <a:solidFill>
                            <a:srgbClr val="000000"/>
                          </a:solidFill>
                          <a:effectLst/>
                          <a:latin typeface="Calibri"/>
                        </a:rPr>
                        <a:t> </a:t>
                      </a:r>
                    </a:p>
                  </a:txBody>
                  <a:tcPr marL="6604" marR="6604" marT="65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sk-SK" sz="800" b="0" i="0" u="none" strike="noStrike" dirty="0">
                          <a:solidFill>
                            <a:srgbClr val="000000"/>
                          </a:solidFill>
                          <a:effectLst/>
                          <a:latin typeface="Calibri"/>
                        </a:rPr>
                        <a:t> </a:t>
                      </a:r>
                    </a:p>
                  </a:txBody>
                  <a:tcPr marL="6604" marR="6604"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extLst>
              </a:tr>
            </a:tbl>
          </a:graphicData>
        </a:graphic>
      </p:graphicFrame>
      <p:sp>
        <p:nvSpPr>
          <p:cNvPr id="6" name="Rectángulo 5"/>
          <p:cNvSpPr/>
          <p:nvPr/>
        </p:nvSpPr>
        <p:spPr>
          <a:xfrm>
            <a:off x="2885816" y="2750705"/>
            <a:ext cx="833920" cy="488953"/>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1" name="Rectángulo 10"/>
          <p:cNvSpPr/>
          <p:nvPr/>
        </p:nvSpPr>
        <p:spPr>
          <a:xfrm>
            <a:off x="2878236" y="3249720"/>
            <a:ext cx="841500" cy="473866"/>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3" name="Rectángulo 12"/>
          <p:cNvSpPr/>
          <p:nvPr/>
        </p:nvSpPr>
        <p:spPr>
          <a:xfrm>
            <a:off x="3730844" y="2764674"/>
            <a:ext cx="1063548" cy="47006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4" name="Rectángulo 13"/>
          <p:cNvSpPr/>
          <p:nvPr/>
        </p:nvSpPr>
        <p:spPr>
          <a:xfrm>
            <a:off x="3737310" y="3249720"/>
            <a:ext cx="1062546" cy="46731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6" name="Rectángulo 15"/>
          <p:cNvSpPr/>
          <p:nvPr/>
        </p:nvSpPr>
        <p:spPr>
          <a:xfrm>
            <a:off x="4806644" y="2773194"/>
            <a:ext cx="538215" cy="461542"/>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7" name="Rectángulo 16"/>
          <p:cNvSpPr/>
          <p:nvPr/>
        </p:nvSpPr>
        <p:spPr>
          <a:xfrm>
            <a:off x="4799856" y="3249720"/>
            <a:ext cx="558490" cy="45232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19" name="Rectángulo 18"/>
          <p:cNvSpPr/>
          <p:nvPr/>
        </p:nvSpPr>
        <p:spPr>
          <a:xfrm>
            <a:off x="5344859" y="2767385"/>
            <a:ext cx="518791" cy="469635"/>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0" name="Rectángulo 19"/>
          <p:cNvSpPr/>
          <p:nvPr/>
        </p:nvSpPr>
        <p:spPr>
          <a:xfrm>
            <a:off x="5360624" y="3249720"/>
            <a:ext cx="501777" cy="45232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2" name="Rectángulo 21"/>
          <p:cNvSpPr/>
          <p:nvPr/>
        </p:nvSpPr>
        <p:spPr>
          <a:xfrm>
            <a:off x="5862400" y="2780085"/>
            <a:ext cx="725015" cy="448097"/>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3" name="Rectángulo 22"/>
          <p:cNvSpPr/>
          <p:nvPr/>
        </p:nvSpPr>
        <p:spPr>
          <a:xfrm>
            <a:off x="6600056" y="2780085"/>
            <a:ext cx="936104" cy="454651"/>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4" name="Rectángulo 23"/>
          <p:cNvSpPr/>
          <p:nvPr/>
        </p:nvSpPr>
        <p:spPr>
          <a:xfrm>
            <a:off x="6601239" y="3249720"/>
            <a:ext cx="934921" cy="452328"/>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6" name="Rectángulo 25"/>
          <p:cNvSpPr/>
          <p:nvPr/>
        </p:nvSpPr>
        <p:spPr>
          <a:xfrm>
            <a:off x="5862401" y="3249720"/>
            <a:ext cx="737655" cy="435344"/>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29" name="Rectángulo 28"/>
          <p:cNvSpPr/>
          <p:nvPr/>
        </p:nvSpPr>
        <p:spPr>
          <a:xfrm>
            <a:off x="7530698" y="2780085"/>
            <a:ext cx="471032" cy="44809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0" name="Rectángulo 29"/>
          <p:cNvSpPr/>
          <p:nvPr/>
        </p:nvSpPr>
        <p:spPr>
          <a:xfrm>
            <a:off x="7536161" y="3234736"/>
            <a:ext cx="465568" cy="467312"/>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2" name="Rectángulo 31"/>
          <p:cNvSpPr/>
          <p:nvPr/>
        </p:nvSpPr>
        <p:spPr>
          <a:xfrm>
            <a:off x="8001729" y="2763922"/>
            <a:ext cx="838853" cy="470814"/>
          </a:xfrm>
          <a:prstGeom prst="rect">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3" name="Rectángulo 32"/>
          <p:cNvSpPr/>
          <p:nvPr/>
        </p:nvSpPr>
        <p:spPr>
          <a:xfrm>
            <a:off x="8001729" y="3228182"/>
            <a:ext cx="838853" cy="473309"/>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5" name="Rectángulo 34"/>
          <p:cNvSpPr/>
          <p:nvPr/>
        </p:nvSpPr>
        <p:spPr>
          <a:xfrm>
            <a:off x="8840582" y="3246374"/>
            <a:ext cx="918685" cy="436459"/>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6" name="Rectángulo 35"/>
          <p:cNvSpPr/>
          <p:nvPr/>
        </p:nvSpPr>
        <p:spPr>
          <a:xfrm>
            <a:off x="9759267" y="3246374"/>
            <a:ext cx="927631" cy="438691"/>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37" name="Rectángulo 36"/>
          <p:cNvSpPr/>
          <p:nvPr/>
        </p:nvSpPr>
        <p:spPr>
          <a:xfrm>
            <a:off x="9759268" y="2780085"/>
            <a:ext cx="927630" cy="448097"/>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sp>
        <p:nvSpPr>
          <p:cNvPr id="41" name="CuadroTexto 40"/>
          <p:cNvSpPr txBox="1">
            <a:spLocks noChangeArrowheads="1"/>
          </p:cNvSpPr>
          <p:nvPr/>
        </p:nvSpPr>
        <p:spPr bwMode="auto">
          <a:xfrm>
            <a:off x="9120336" y="2802414"/>
            <a:ext cx="602542"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altLang="es-ES" sz="1600" b="1" dirty="0"/>
              <a:t>¿?</a:t>
            </a:r>
          </a:p>
        </p:txBody>
      </p:sp>
      <p:sp>
        <p:nvSpPr>
          <p:cNvPr id="12" name="CuadroTexto 11"/>
          <p:cNvSpPr txBox="1">
            <a:spLocks noChangeArrowheads="1"/>
          </p:cNvSpPr>
          <p:nvPr/>
        </p:nvSpPr>
        <p:spPr bwMode="auto">
          <a:xfrm>
            <a:off x="6530801" y="4263181"/>
            <a:ext cx="2949575" cy="461963"/>
          </a:xfrm>
          <a:prstGeom prst="rect">
            <a:avLst/>
          </a:prstGeom>
          <a:noFill/>
          <a:ln w="9525">
            <a:solidFill>
              <a:srgbClr val="004586"/>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sz="2400" b="1" dirty="0">
                <a:solidFill>
                  <a:srgbClr val="004586"/>
                </a:solidFill>
              </a:rPr>
              <a:t>¿TOUJEO vs TRESIBA?</a:t>
            </a:r>
          </a:p>
        </p:txBody>
      </p:sp>
      <p:sp>
        <p:nvSpPr>
          <p:cNvPr id="5" name="Título 4"/>
          <p:cNvSpPr>
            <a:spLocks noGrp="1"/>
          </p:cNvSpPr>
          <p:nvPr>
            <p:ph type="title"/>
          </p:nvPr>
        </p:nvSpPr>
        <p:spPr/>
        <p:txBody>
          <a:bodyPr/>
          <a:lstStyle/>
          <a:p>
            <a:pPr>
              <a:tabLst>
                <a:tab pos="1346200" algn="l"/>
              </a:tabLst>
            </a:pPr>
            <a:r>
              <a:rPr lang="es-ES" dirty="0" smtClean="0"/>
              <a:t>Resumen. Nuevas </a:t>
            </a:r>
            <a:r>
              <a:rPr lang="es-ES" dirty="0"/>
              <a:t>insulinas basales vs </a:t>
            </a:r>
            <a:r>
              <a:rPr lang="es-ES" dirty="0" err="1"/>
              <a:t>g</a:t>
            </a:r>
            <a:r>
              <a:rPr lang="es-ES" dirty="0" err="1" smtClean="0"/>
              <a:t>largina</a:t>
            </a:r>
            <a:r>
              <a:rPr lang="es-ES" dirty="0" smtClean="0"/>
              <a:t> U-100</a:t>
            </a:r>
            <a:endParaRPr lang="es-ES" dirty="0"/>
          </a:p>
        </p:txBody>
      </p:sp>
      <p:sp>
        <p:nvSpPr>
          <p:cNvPr id="9" name="Marcador de texto 8"/>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21168210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fade">
                                      <p:cBhvr>
                                        <p:cTn id="75" dur="500"/>
                                        <p:tgtEl>
                                          <p:spTgt spid="3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5"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p:cTn id="83" dur="1000" fill="hold"/>
                                        <p:tgtEl>
                                          <p:spTgt spid="12"/>
                                        </p:tgtEl>
                                        <p:attrNameLst>
                                          <p:attrName>ppt_w</p:attrName>
                                        </p:attrNameLst>
                                      </p:cBhvr>
                                      <p:tavLst>
                                        <p:tav tm="0">
                                          <p:val>
                                            <p:strVal val="#ppt_w*0.70"/>
                                          </p:val>
                                        </p:tav>
                                        <p:tav tm="100000">
                                          <p:val>
                                            <p:strVal val="#ppt_w"/>
                                          </p:val>
                                        </p:tav>
                                      </p:tavLst>
                                    </p:anim>
                                    <p:anim calcmode="lin" valueType="num">
                                      <p:cBhvr>
                                        <p:cTn id="84" dur="1000" fill="hold"/>
                                        <p:tgtEl>
                                          <p:spTgt spid="12"/>
                                        </p:tgtEl>
                                        <p:attrNameLst>
                                          <p:attrName>ppt_h</p:attrName>
                                        </p:attrNameLst>
                                      </p:cBhvr>
                                      <p:tavLst>
                                        <p:tav tm="0">
                                          <p:val>
                                            <p:strVal val="#ppt_h"/>
                                          </p:val>
                                        </p:tav>
                                        <p:tav tm="100000">
                                          <p:val>
                                            <p:strVal val="#ppt_h"/>
                                          </p:val>
                                        </p:tav>
                                      </p:tavLst>
                                    </p:anim>
                                    <p:animEffect transition="in" filter="fade">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3" grpId="0" animBg="1"/>
      <p:bldP spid="14" grpId="0" animBg="1"/>
      <p:bldP spid="16" grpId="0" animBg="1"/>
      <p:bldP spid="17" grpId="0" animBg="1"/>
      <p:bldP spid="19" grpId="0" animBg="1"/>
      <p:bldP spid="20" grpId="0" animBg="1"/>
      <p:bldP spid="22" grpId="0" animBg="1"/>
      <p:bldP spid="23" grpId="0" animBg="1"/>
      <p:bldP spid="24" grpId="0" animBg="1"/>
      <p:bldP spid="26" grpId="0" animBg="1"/>
      <p:bldP spid="29" grpId="0" animBg="1"/>
      <p:bldP spid="30" grpId="0" animBg="1"/>
      <p:bldP spid="32" grpId="0" animBg="1"/>
      <p:bldP spid="33" grpId="0" animBg="1"/>
      <p:bldP spid="35" grpId="0" animBg="1"/>
      <p:bldP spid="36" grpId="0" animBg="1"/>
      <p:bldP spid="37" grpId="0" animBg="1"/>
      <p:bldP spid="41"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body" idx="1"/>
          </p:nvPr>
        </p:nvSpPr>
        <p:spPr/>
        <p:txBody>
          <a:bodyPr rtlCol="0">
            <a:normAutofit/>
          </a:bodyPr>
          <a:lstStyle/>
          <a:p>
            <a:pPr marL="514350" indent="-514350">
              <a:lnSpc>
                <a:spcPct val="110000"/>
              </a:lnSpc>
              <a:buFont typeface="+mj-lt"/>
              <a:buAutoNum type="arabicPeriod"/>
              <a:defRPr/>
            </a:pPr>
            <a:r>
              <a:rPr lang="es-ES" dirty="0"/>
              <a:t>Son genéricos de </a:t>
            </a:r>
            <a:r>
              <a:rPr lang="es-ES" dirty="0" smtClean="0"/>
              <a:t>insulina.</a:t>
            </a:r>
            <a:endParaRPr lang="es-ES" dirty="0"/>
          </a:p>
          <a:p>
            <a:pPr marL="514350" indent="-514350">
              <a:lnSpc>
                <a:spcPct val="110000"/>
              </a:lnSpc>
              <a:buFont typeface="+mj-lt"/>
              <a:buAutoNum type="arabicPeriod"/>
              <a:defRPr/>
            </a:pPr>
            <a:r>
              <a:rPr lang="es-ES" dirty="0"/>
              <a:t>Precisan mayor dosis que la insulina </a:t>
            </a:r>
            <a:r>
              <a:rPr lang="es-ES" dirty="0" smtClean="0"/>
              <a:t>original.</a:t>
            </a:r>
            <a:endParaRPr lang="es-ES" dirty="0"/>
          </a:p>
          <a:p>
            <a:pPr marL="514350" indent="-514350">
              <a:lnSpc>
                <a:spcPct val="110000"/>
              </a:lnSpc>
              <a:buFont typeface="+mj-lt"/>
              <a:buAutoNum type="arabicPeriod"/>
              <a:defRPr/>
            </a:pPr>
            <a:r>
              <a:rPr lang="es-ES" dirty="0"/>
              <a:t>Son de mayor coste y existe mayor riesgo de </a:t>
            </a:r>
            <a:r>
              <a:rPr lang="es-ES" dirty="0" smtClean="0"/>
              <a:t>hipoglucemias.</a:t>
            </a:r>
            <a:endParaRPr lang="es-ES" dirty="0"/>
          </a:p>
          <a:p>
            <a:pPr marL="514350" indent="-514350">
              <a:lnSpc>
                <a:spcPct val="110000"/>
              </a:lnSpc>
              <a:buFont typeface="+mj-lt"/>
              <a:buAutoNum type="arabicPeriod"/>
              <a:defRPr/>
            </a:pPr>
            <a:r>
              <a:rPr lang="es-ES" dirty="0"/>
              <a:t>Poseen unas características farmacocinéticas y </a:t>
            </a:r>
            <a:r>
              <a:rPr lang="es-ES" dirty="0" err="1" smtClean="0"/>
              <a:t>farmacodinámicas</a:t>
            </a:r>
            <a:r>
              <a:rPr lang="es-ES" dirty="0" smtClean="0"/>
              <a:t> </a:t>
            </a:r>
            <a:r>
              <a:rPr lang="es-ES" dirty="0"/>
              <a:t>similares a la insulina </a:t>
            </a:r>
            <a:r>
              <a:rPr lang="es-ES" dirty="0" smtClean="0"/>
              <a:t>original.</a:t>
            </a:r>
            <a:endParaRPr lang="es-ES" dirty="0"/>
          </a:p>
          <a:p>
            <a:pPr>
              <a:defRPr/>
            </a:pPr>
            <a:endParaRPr lang="es-ES" sz="2800" dirty="0">
              <a:solidFill>
                <a:srgbClr val="FF0000"/>
              </a:solidFill>
            </a:endParaRPr>
          </a:p>
          <a:p>
            <a:pPr>
              <a:defRPr/>
            </a:pPr>
            <a:endParaRPr lang="es-ES" sz="2800" dirty="0"/>
          </a:p>
        </p:txBody>
      </p:sp>
      <p:sp>
        <p:nvSpPr>
          <p:cNvPr id="2" name="Marcador de texto 1"/>
          <p:cNvSpPr>
            <a:spLocks noGrp="1"/>
          </p:cNvSpPr>
          <p:nvPr>
            <p:ph type="body" idx="10"/>
          </p:nvPr>
        </p:nvSpPr>
        <p:spPr/>
        <p:txBody>
          <a:bodyPr anchor="ctr"/>
          <a:lstStyle/>
          <a:p>
            <a:r>
              <a:rPr lang="es-ES" dirty="0"/>
              <a:t>¿Cuáles son las características de las insulinas </a:t>
            </a:r>
            <a:r>
              <a:rPr lang="es-ES" dirty="0" smtClean="0"/>
              <a:t>“</a:t>
            </a:r>
            <a:r>
              <a:rPr lang="es-ES" dirty="0"/>
              <a:t>biosimilares”?</a:t>
            </a:r>
          </a:p>
        </p:txBody>
      </p:sp>
      <p:sp>
        <p:nvSpPr>
          <p:cNvPr id="5" name="Marcador de texto 4"/>
          <p:cNvSpPr>
            <a:spLocks noGrp="1"/>
          </p:cNvSpPr>
          <p:nvPr>
            <p:ph type="body" sz="quarter" idx="11"/>
          </p:nvPr>
        </p:nvSpPr>
        <p:spPr/>
        <p:txBody>
          <a:bodyPr>
            <a:normAutofit lnSpcReduction="10000"/>
          </a:bodyPr>
          <a:lstStyle/>
          <a:p>
            <a:endParaRPr lang="es-ES"/>
          </a:p>
        </p:txBody>
      </p:sp>
      <p:sp>
        <p:nvSpPr>
          <p:cNvPr id="30722" name="1 Título"/>
          <p:cNvSpPr>
            <a:spLocks noGrp="1"/>
          </p:cNvSpPr>
          <p:nvPr>
            <p:ph type="title"/>
          </p:nvPr>
        </p:nvSpPr>
        <p:spPr/>
        <p:txBody>
          <a:bodyPr/>
          <a:lstStyle/>
          <a:p>
            <a:pPr eaLnBrk="1" hangingPunct="1"/>
            <a:r>
              <a:rPr lang="es-ES" altLang="es-ES" sz="3200" b="1" dirty="0" smtClean="0"/>
              <a:t>Pregunta 4</a:t>
            </a:r>
            <a:endParaRPr lang="es-ES" altLang="es-ES" sz="3200" b="1" dirty="0"/>
          </a:p>
        </p:txBody>
      </p:sp>
    </p:spTree>
    <p:extLst>
      <p:ext uri="{BB962C8B-B14F-4D97-AF65-F5344CB8AC3E}">
        <p14:creationId xmlns="" xmlns:p14="http://schemas.microsoft.com/office/powerpoint/2010/main" val="2124298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S" dirty="0"/>
              <a:t>Insulinas biosimilares</a:t>
            </a:r>
          </a:p>
        </p:txBody>
      </p:sp>
      <p:sp>
        <p:nvSpPr>
          <p:cNvPr id="7" name="Marcador de contenido 6"/>
          <p:cNvSpPr>
            <a:spLocks noGrp="1"/>
          </p:cNvSpPr>
          <p:nvPr>
            <p:ph idx="1"/>
          </p:nvPr>
        </p:nvSpPr>
        <p:spPr>
          <a:xfrm>
            <a:off x="0" y="1556791"/>
            <a:ext cx="11582400" cy="4050907"/>
          </a:xfrm>
        </p:spPr>
        <p:txBody>
          <a:bodyPr anchor="ctr"/>
          <a:lstStyle/>
          <a:p>
            <a:r>
              <a:rPr lang="es-ES" dirty="0">
                <a:solidFill>
                  <a:srgbClr val="C00000"/>
                </a:solidFill>
              </a:rPr>
              <a:t>El principio activo </a:t>
            </a:r>
            <a:r>
              <a:rPr lang="es-ES" dirty="0"/>
              <a:t>es una proteína de elevada complejidad, fabricada con la utilización de organismos </a:t>
            </a:r>
            <a:r>
              <a:rPr lang="es-ES" dirty="0" smtClean="0"/>
              <a:t>vivos.</a:t>
            </a:r>
            <a:endParaRPr lang="es-ES" dirty="0"/>
          </a:p>
          <a:p>
            <a:r>
              <a:rPr lang="es-ES" dirty="0"/>
              <a:t>Se les denomina “productos biotecnológicos</a:t>
            </a:r>
            <a:r>
              <a:rPr lang="es-ES" dirty="0" smtClean="0"/>
              <a:t>”.</a:t>
            </a:r>
            <a:endParaRPr lang="es-ES" dirty="0"/>
          </a:p>
          <a:p>
            <a:r>
              <a:rPr lang="es-ES" dirty="0"/>
              <a:t>Requieren un amplio know-how (experiencia</a:t>
            </a:r>
            <a:r>
              <a:rPr lang="es-ES" dirty="0" smtClean="0"/>
              <a:t>).</a:t>
            </a:r>
            <a:endParaRPr lang="es-ES" dirty="0"/>
          </a:p>
          <a:p>
            <a:r>
              <a:rPr lang="es-ES" dirty="0"/>
              <a:t>Precisan una elevada inversión por que las fases de desarrollo y producción son largas</a:t>
            </a:r>
          </a:p>
          <a:p>
            <a:r>
              <a:rPr lang="es-ES" dirty="0"/>
              <a:t>Requieren estudios en fase I y III. (ABEA, ABEM, ABEE, ABEB, ABEC</a:t>
            </a:r>
            <a:r>
              <a:rPr lang="es-ES" dirty="0" smtClean="0"/>
              <a:t>).</a:t>
            </a:r>
            <a:endParaRPr lang="es-ES" dirty="0"/>
          </a:p>
          <a:p>
            <a:r>
              <a:rPr lang="es-ES" dirty="0"/>
              <a:t>Deben demostrar </a:t>
            </a:r>
            <a:r>
              <a:rPr lang="es-ES" dirty="0">
                <a:solidFill>
                  <a:srgbClr val="C00000"/>
                </a:solidFill>
              </a:rPr>
              <a:t>similar eficacia, seguridad y calidad </a:t>
            </a:r>
            <a:r>
              <a:rPr lang="es-ES" dirty="0"/>
              <a:t>que el producto de </a:t>
            </a:r>
            <a:r>
              <a:rPr lang="es-ES" dirty="0" smtClean="0"/>
              <a:t>referencia.</a:t>
            </a:r>
            <a:endParaRPr lang="es-ES" dirty="0"/>
          </a:p>
          <a:p>
            <a:r>
              <a:rPr lang="es-ES" dirty="0"/>
              <a:t>Únicamente pueden ser comercializados al expirar la patente del producto </a:t>
            </a:r>
            <a:r>
              <a:rPr lang="es-ES" dirty="0" smtClean="0"/>
              <a:t>original.</a:t>
            </a:r>
            <a:endParaRPr lang="es-ES" dirty="0"/>
          </a:p>
          <a:p>
            <a:endParaRPr lang="es-ES" dirty="0"/>
          </a:p>
        </p:txBody>
      </p:sp>
      <p:sp>
        <p:nvSpPr>
          <p:cNvPr id="8" name="Marcador de texto 7"/>
          <p:cNvSpPr>
            <a:spLocks noGrp="1"/>
          </p:cNvSpPr>
          <p:nvPr>
            <p:ph type="body" sz="quarter" idx="10"/>
          </p:nvPr>
        </p:nvSpPr>
        <p:spPr/>
        <p:txBody>
          <a:bodyPr>
            <a:normAutofit/>
          </a:bodyPr>
          <a:lstStyle/>
          <a:p>
            <a:r>
              <a:rPr lang="es-ES" sz="1200" dirty="0"/>
              <a:t>http://www.ema.europa.eu/docs/en_GB/document_library/Scientific_guideline/2009/09/WC500003517.pdf</a:t>
            </a:r>
          </a:p>
          <a:p>
            <a:endParaRPr lang="es-ES" dirty="0"/>
          </a:p>
        </p:txBody>
      </p:sp>
      <p:sp>
        <p:nvSpPr>
          <p:cNvPr id="9" name="CuadroTexto 6"/>
          <p:cNvSpPr txBox="1">
            <a:spLocks noChangeArrowheads="1"/>
          </p:cNvSpPr>
          <p:nvPr/>
        </p:nvSpPr>
        <p:spPr bwMode="auto">
          <a:xfrm>
            <a:off x="695400" y="1033572"/>
            <a:ext cx="72008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s-ES" altLang="es-ES" sz="2400" b="1" dirty="0">
                <a:solidFill>
                  <a:schemeClr val="tx2"/>
                </a:solidFill>
                <a:ea typeface="Verdana" panose="020B0604030504040204" pitchFamily="34" charset="0"/>
                <a:cs typeface="Calibri" panose="020F0502020204030204" pitchFamily="34" charset="0"/>
              </a:rPr>
              <a:t>I. Análoga </a:t>
            </a:r>
            <a:r>
              <a:rPr lang="es-ES" altLang="es-ES" sz="2400" b="1" dirty="0" smtClean="0">
                <a:solidFill>
                  <a:schemeClr val="tx2"/>
                </a:solidFill>
                <a:ea typeface="Verdana" panose="020B0604030504040204" pitchFamily="34" charset="0"/>
                <a:cs typeface="Calibri" panose="020F0502020204030204" pitchFamily="34" charset="0"/>
              </a:rPr>
              <a:t>Basal </a:t>
            </a:r>
            <a:r>
              <a:rPr lang="es-ES" altLang="es-ES" sz="2400" b="1" dirty="0" err="1" smtClean="0">
                <a:solidFill>
                  <a:schemeClr val="tx2"/>
                </a:solidFill>
                <a:ea typeface="Verdana" panose="020B0604030504040204" pitchFamily="34" charset="0"/>
                <a:cs typeface="Calibri" panose="020F0502020204030204" pitchFamily="34" charset="0"/>
              </a:rPr>
              <a:t>Glargina</a:t>
            </a:r>
            <a:r>
              <a:rPr lang="es-ES" altLang="es-ES" sz="2400" b="1" dirty="0" smtClean="0">
                <a:solidFill>
                  <a:schemeClr val="tx2"/>
                </a:solidFill>
                <a:ea typeface="Verdana" panose="020B0604030504040204" pitchFamily="34" charset="0"/>
                <a:cs typeface="Calibri" panose="020F0502020204030204" pitchFamily="34" charset="0"/>
              </a:rPr>
              <a:t> </a:t>
            </a:r>
            <a:r>
              <a:rPr lang="es-ES" altLang="es-ES" sz="2400" b="1" dirty="0">
                <a:solidFill>
                  <a:schemeClr val="tx2"/>
                </a:solidFill>
                <a:ea typeface="Verdana" panose="020B0604030504040204" pitchFamily="34" charset="0"/>
                <a:cs typeface="Calibri" panose="020F0502020204030204" pitchFamily="34" charset="0"/>
              </a:rPr>
              <a:t>100 UI/ml (biosimilar)</a:t>
            </a:r>
          </a:p>
        </p:txBody>
      </p:sp>
    </p:spTree>
    <p:extLst>
      <p:ext uri="{BB962C8B-B14F-4D97-AF65-F5344CB8AC3E}">
        <p14:creationId xmlns="" xmlns:p14="http://schemas.microsoft.com/office/powerpoint/2010/main" val="3077521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Insulinas biosimilares</a:t>
            </a:r>
          </a:p>
        </p:txBody>
      </p:sp>
      <p:sp>
        <p:nvSpPr>
          <p:cNvPr id="3" name="Marcador de contenido 2"/>
          <p:cNvSpPr>
            <a:spLocks noGrp="1"/>
          </p:cNvSpPr>
          <p:nvPr>
            <p:ph idx="1"/>
          </p:nvPr>
        </p:nvSpPr>
        <p:spPr/>
        <p:txBody>
          <a:bodyPr anchor="ctr"/>
          <a:lstStyle/>
          <a:p>
            <a:r>
              <a:rPr lang="es-ES" dirty="0"/>
              <a:t>Son diferentes a los </a:t>
            </a:r>
            <a:r>
              <a:rPr lang="es-ES" dirty="0" smtClean="0">
                <a:solidFill>
                  <a:schemeClr val="tx2"/>
                </a:solidFill>
              </a:rPr>
              <a:t>genéricos.</a:t>
            </a:r>
            <a:endParaRPr lang="es-ES" dirty="0">
              <a:solidFill>
                <a:schemeClr val="tx2"/>
              </a:solidFill>
            </a:endParaRPr>
          </a:p>
          <a:p>
            <a:r>
              <a:rPr lang="es-ES" dirty="0"/>
              <a:t>Su comercialización no puede ser regulada como los fármacos genéricos.</a:t>
            </a:r>
          </a:p>
          <a:p>
            <a:r>
              <a:rPr lang="es-ES" dirty="0"/>
              <a:t>En la manufacturación han de seguir guías validadas internacionalmente (FDA, EMEA</a:t>
            </a:r>
            <a:r>
              <a:rPr lang="es-ES" dirty="0" smtClean="0"/>
              <a:t>).</a:t>
            </a:r>
            <a:endParaRPr lang="es-ES" dirty="0"/>
          </a:p>
          <a:p>
            <a:r>
              <a:rPr lang="es-ES" dirty="0"/>
              <a:t>Pueden presentar </a:t>
            </a:r>
            <a:r>
              <a:rPr lang="es-ES" dirty="0">
                <a:solidFill>
                  <a:schemeClr val="tx2"/>
                </a:solidFill>
              </a:rPr>
              <a:t>diferencias</a:t>
            </a:r>
            <a:r>
              <a:rPr lang="es-ES" dirty="0"/>
              <a:t> en relación a la </a:t>
            </a:r>
            <a:r>
              <a:rPr lang="es-ES" dirty="0" err="1">
                <a:solidFill>
                  <a:srgbClr val="C00000"/>
                </a:solidFill>
              </a:rPr>
              <a:t>inmunogenicidad</a:t>
            </a:r>
            <a:r>
              <a:rPr lang="es-ES" dirty="0">
                <a:solidFill>
                  <a:srgbClr val="C00000"/>
                </a:solidFill>
              </a:rPr>
              <a:t>, seguridad y eficacia.</a:t>
            </a:r>
          </a:p>
          <a:p>
            <a:r>
              <a:rPr lang="es-ES" dirty="0"/>
              <a:t>Son necesarios programas de </a:t>
            </a:r>
            <a:r>
              <a:rPr lang="es-ES" dirty="0" err="1"/>
              <a:t>farmacovigilancia</a:t>
            </a:r>
            <a:r>
              <a:rPr lang="es-ES" dirty="0"/>
              <a:t> para estudiar y tomar decisiones frente a eventos adversos </a:t>
            </a:r>
            <a:r>
              <a:rPr lang="es-ES" dirty="0" err="1"/>
              <a:t>postclínicos</a:t>
            </a:r>
            <a:r>
              <a:rPr lang="es-ES" dirty="0"/>
              <a:t> </a:t>
            </a:r>
            <a:r>
              <a:rPr lang="es-ES" dirty="0" smtClean="0"/>
              <a:t>.</a:t>
            </a:r>
            <a:endParaRPr lang="es-ES" dirty="0"/>
          </a:p>
          <a:p>
            <a:endParaRPr lang="es-ES" dirty="0"/>
          </a:p>
        </p:txBody>
      </p:sp>
      <p:sp>
        <p:nvSpPr>
          <p:cNvPr id="4" name="Marcador de texto 3"/>
          <p:cNvSpPr>
            <a:spLocks noGrp="1"/>
          </p:cNvSpPr>
          <p:nvPr>
            <p:ph type="body" sz="quarter" idx="10"/>
          </p:nvPr>
        </p:nvSpPr>
        <p:spPr/>
        <p:txBody>
          <a:bodyPr>
            <a:normAutofit/>
          </a:bodyPr>
          <a:lstStyle/>
          <a:p>
            <a:r>
              <a:rPr lang="es-ES" sz="1200" dirty="0"/>
              <a:t>http://www.ema.europa.eu/docs/en_GB/document_library/Scientific_guideline/2009/09/WC500003517.pdf</a:t>
            </a:r>
          </a:p>
          <a:p>
            <a:endParaRPr lang="es-ES" dirty="0"/>
          </a:p>
        </p:txBody>
      </p:sp>
    </p:spTree>
    <p:extLst>
      <p:ext uri="{BB962C8B-B14F-4D97-AF65-F5344CB8AC3E}">
        <p14:creationId xmlns="" xmlns:p14="http://schemas.microsoft.com/office/powerpoint/2010/main" val="4081624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pPr eaLnBrk="1" hangingPunct="1"/>
            <a:r>
              <a:rPr lang="es-ES" altLang="es-ES" sz="3200" b="1" dirty="0"/>
              <a:t>Caso clínico (II)</a:t>
            </a:r>
          </a:p>
        </p:txBody>
      </p:sp>
      <p:sp>
        <p:nvSpPr>
          <p:cNvPr id="3" name="Marcador de contenido 2"/>
          <p:cNvSpPr>
            <a:spLocks noGrp="1"/>
          </p:cNvSpPr>
          <p:nvPr>
            <p:ph idx="1"/>
          </p:nvPr>
        </p:nvSpPr>
        <p:spPr>
          <a:xfrm>
            <a:off x="0" y="1501272"/>
            <a:ext cx="11582400" cy="4592024"/>
          </a:xfrm>
        </p:spPr>
        <p:txBody>
          <a:bodyPr/>
          <a:lstStyle/>
          <a:p>
            <a:pPr marL="542925" indent="0">
              <a:buNone/>
            </a:pPr>
            <a:r>
              <a:rPr lang="es-ES" dirty="0">
                <a:solidFill>
                  <a:schemeClr val="tx2"/>
                </a:solidFill>
              </a:rPr>
              <a:t>Datos analíticos:</a:t>
            </a:r>
          </a:p>
          <a:p>
            <a:r>
              <a:rPr lang="es-ES" dirty="0"/>
              <a:t>Glucemia basal 162 mg/dl; HbA1c 8,1%; colesterol total 196 mg/dl; HDL 42 mg/dl; LDL 119 mg/dl; triglicéridos 186 mg/dl; urea 46 mg/dl; creatinina 1,36 mg/dl; filtrado glomerular 48,2 ml/min/1,73 m</a:t>
            </a:r>
            <a:r>
              <a:rPr lang="es-ES" baseline="30000" dirty="0"/>
              <a:t>2</a:t>
            </a:r>
            <a:r>
              <a:rPr lang="es-ES" dirty="0"/>
              <a:t> y cociente albúmina/creatinina 48 </a:t>
            </a:r>
            <a:r>
              <a:rPr lang="es-ES" dirty="0" smtClean="0"/>
              <a:t>mg/g.</a:t>
            </a:r>
            <a:endParaRPr lang="es-ES" dirty="0"/>
          </a:p>
          <a:p>
            <a:r>
              <a:rPr lang="es-ES" dirty="0"/>
              <a:t>Ha seguido tratamiento escalonado con terapia oral combinada, en la actualidad metformina e IDPP-4 con el grado de control glucémico </a:t>
            </a:r>
            <a:r>
              <a:rPr lang="es-ES" dirty="0" smtClean="0"/>
              <a:t>referido.</a:t>
            </a:r>
            <a:endParaRPr lang="es-ES" dirty="0"/>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 xmlns:p14="http://schemas.microsoft.com/office/powerpoint/2010/main" val="3326700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Puntos clave: propiedades </a:t>
            </a:r>
            <a:r>
              <a:rPr lang="es-ES" dirty="0"/>
              <a:t>de una insulina basal </a:t>
            </a:r>
            <a:r>
              <a:rPr lang="es-ES" dirty="0" smtClean="0"/>
              <a:t>ideal</a:t>
            </a:r>
            <a:endParaRPr lang="es-ES" dirty="0"/>
          </a:p>
        </p:txBody>
      </p:sp>
      <p:sp>
        <p:nvSpPr>
          <p:cNvPr id="3" name="Marcador de contenido 2"/>
          <p:cNvSpPr>
            <a:spLocks noGrp="1"/>
          </p:cNvSpPr>
          <p:nvPr>
            <p:ph idx="1"/>
          </p:nvPr>
        </p:nvSpPr>
        <p:spPr/>
        <p:txBody>
          <a:bodyPr anchor="ctr"/>
          <a:lstStyle/>
          <a:p>
            <a:r>
              <a:rPr lang="es-ES" dirty="0"/>
              <a:t>Cobertura de 24 </a:t>
            </a:r>
            <a:r>
              <a:rPr lang="es-ES"/>
              <a:t>h </a:t>
            </a:r>
            <a:r>
              <a:rPr lang="es-ES" smtClean="0"/>
              <a:t>con </a:t>
            </a:r>
            <a:r>
              <a:rPr lang="es-ES" dirty="0"/>
              <a:t>un perfil sin </a:t>
            </a:r>
            <a:r>
              <a:rPr lang="es-ES" dirty="0" smtClean="0"/>
              <a:t>picos.</a:t>
            </a:r>
            <a:endParaRPr lang="es-ES" dirty="0"/>
          </a:p>
          <a:p>
            <a:r>
              <a:rPr lang="es-ES" dirty="0"/>
              <a:t>Que tenga una variabilidad muy </a:t>
            </a:r>
            <a:r>
              <a:rPr lang="es-ES" dirty="0" smtClean="0"/>
              <a:t>baja.</a:t>
            </a:r>
            <a:endParaRPr lang="es-ES" dirty="0"/>
          </a:p>
          <a:p>
            <a:r>
              <a:rPr lang="es-ES" dirty="0"/>
              <a:t>Eficacia en reducir la glucemia en </a:t>
            </a:r>
            <a:r>
              <a:rPr lang="es-ES" dirty="0" smtClean="0"/>
              <a:t>ayunas.</a:t>
            </a:r>
            <a:endParaRPr lang="es-ES" dirty="0"/>
          </a:p>
          <a:p>
            <a:r>
              <a:rPr lang="es-ES" dirty="0"/>
              <a:t>Aumento de peso limitado o pérdida de </a:t>
            </a:r>
            <a:r>
              <a:rPr lang="es-ES" dirty="0" smtClean="0"/>
              <a:t>peso.</a:t>
            </a:r>
            <a:endParaRPr lang="es-ES" dirty="0"/>
          </a:p>
          <a:p>
            <a:r>
              <a:rPr lang="es-ES" dirty="0"/>
              <a:t>Sin o limitadas </a:t>
            </a:r>
            <a:r>
              <a:rPr lang="es-ES" dirty="0" smtClean="0"/>
              <a:t>hipoglucemias.</a:t>
            </a:r>
            <a:endParaRPr lang="es-ES" dirty="0"/>
          </a:p>
          <a:p>
            <a:r>
              <a:rPr lang="es-ES" dirty="0"/>
              <a:t>Sin efectos CV indeseables o efectos </a:t>
            </a:r>
            <a:r>
              <a:rPr lang="es-ES" dirty="0" smtClean="0"/>
              <a:t>carcinogénicos.</a:t>
            </a:r>
            <a:endParaRPr lang="es-ES" dirty="0"/>
          </a:p>
          <a:p>
            <a:r>
              <a:rPr lang="es-ES" dirty="0"/>
              <a:t>Similar a la insulina endógena (liberación o seguridad</a:t>
            </a:r>
            <a:r>
              <a:rPr lang="es-ES" dirty="0" smtClean="0"/>
              <a:t>).</a:t>
            </a:r>
            <a:endParaRPr lang="es-ES" dirty="0"/>
          </a:p>
        </p:txBody>
      </p:sp>
      <p:sp>
        <p:nvSpPr>
          <p:cNvPr id="4" name="Marcador de texto 3"/>
          <p:cNvSpPr>
            <a:spLocks noGrp="1"/>
          </p:cNvSpPr>
          <p:nvPr>
            <p:ph type="body" sz="quarter" idx="10"/>
          </p:nvPr>
        </p:nvSpPr>
        <p:spPr/>
        <p:txBody>
          <a:bodyPr>
            <a:normAutofit/>
          </a:bodyPr>
          <a:lstStyle/>
          <a:p>
            <a:r>
              <a:rPr lang="es-ES" sz="1200" dirty="0" err="1"/>
              <a:t>Shah</a:t>
            </a:r>
            <a:r>
              <a:rPr lang="es-ES" sz="1200" dirty="0"/>
              <a:t> VN et al. Diabetes </a:t>
            </a:r>
            <a:r>
              <a:rPr lang="es-ES" sz="1200" dirty="0" err="1"/>
              <a:t>Technol</a:t>
            </a:r>
            <a:r>
              <a:rPr lang="es-ES" sz="1200" dirty="0"/>
              <a:t> </a:t>
            </a:r>
            <a:r>
              <a:rPr lang="es-ES" sz="1200" dirty="0" err="1"/>
              <a:t>Ther</a:t>
            </a:r>
            <a:r>
              <a:rPr lang="es-ES" sz="1200" dirty="0"/>
              <a:t>, 2013;15:727-732. </a:t>
            </a:r>
          </a:p>
          <a:p>
            <a:endParaRPr lang="es-ES" dirty="0"/>
          </a:p>
        </p:txBody>
      </p:sp>
    </p:spTree>
    <p:extLst>
      <p:ext uri="{BB962C8B-B14F-4D97-AF65-F5344CB8AC3E}">
        <p14:creationId xmlns="" xmlns:p14="http://schemas.microsoft.com/office/powerpoint/2010/main" val="868405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a:t>
            </a:r>
            <a:r>
              <a:rPr lang="es-ES" dirty="0" smtClean="0"/>
              <a:t>untos clave: ¿qué </a:t>
            </a:r>
            <a:r>
              <a:rPr lang="es-ES" dirty="0"/>
              <a:t>nos ofrecen las insulinas nuevas?</a:t>
            </a:r>
          </a:p>
        </p:txBody>
      </p:sp>
      <p:sp>
        <p:nvSpPr>
          <p:cNvPr id="3" name="Marcador de contenido 2"/>
          <p:cNvSpPr>
            <a:spLocks noGrp="1"/>
          </p:cNvSpPr>
          <p:nvPr>
            <p:ph idx="1"/>
          </p:nvPr>
        </p:nvSpPr>
        <p:spPr>
          <a:xfrm>
            <a:off x="0" y="1357256"/>
            <a:ext cx="11582400" cy="4592024"/>
          </a:xfrm>
        </p:spPr>
        <p:txBody>
          <a:bodyPr/>
          <a:lstStyle/>
          <a:p>
            <a:r>
              <a:rPr lang="es-ES" dirty="0"/>
              <a:t>Una acción plana, constante y prolongada con valores más estables de insulina a lo largo de las 24 </a:t>
            </a:r>
            <a:r>
              <a:rPr lang="es-ES" dirty="0" smtClean="0"/>
              <a:t>h.</a:t>
            </a:r>
            <a:endParaRPr lang="es-ES" dirty="0"/>
          </a:p>
          <a:p>
            <a:r>
              <a:rPr lang="es-ES" dirty="0"/>
              <a:t>La posibilidad de optimizar el tratamiento con insulina, en base a:</a:t>
            </a:r>
          </a:p>
          <a:p>
            <a:pPr marL="1612900" lvl="1" indent="-354013"/>
            <a:r>
              <a:rPr lang="es-ES" sz="2400" dirty="0"/>
              <a:t>Una titulación sencilla y </a:t>
            </a:r>
            <a:r>
              <a:rPr lang="es-ES" sz="2400" dirty="0" smtClean="0"/>
              <a:t>segura.</a:t>
            </a:r>
            <a:endParaRPr lang="es-ES" sz="2400" dirty="0"/>
          </a:p>
          <a:p>
            <a:pPr marL="1612900" lvl="1" indent="-354013"/>
            <a:r>
              <a:rPr lang="es-ES" sz="2400" dirty="0"/>
              <a:t>Disminuir el riesgo de </a:t>
            </a:r>
            <a:r>
              <a:rPr lang="es-ES" sz="2400" dirty="0" smtClean="0"/>
              <a:t>hipoglucemias.</a:t>
            </a:r>
            <a:endParaRPr lang="es-ES" sz="2400" dirty="0"/>
          </a:p>
          <a:p>
            <a:r>
              <a:rPr lang="es-ES" dirty="0"/>
              <a:t>Una inyección </a:t>
            </a:r>
            <a:r>
              <a:rPr lang="es-ES"/>
              <a:t>al </a:t>
            </a:r>
            <a:r>
              <a:rPr lang="es-ES" smtClean="0"/>
              <a:t>día </a:t>
            </a:r>
            <a:r>
              <a:rPr lang="es-ES" dirty="0"/>
              <a:t>y posibilidad de flexibilidad en el horario de  </a:t>
            </a:r>
            <a:r>
              <a:rPr lang="es-ES" dirty="0" smtClean="0"/>
              <a:t>inyección.</a:t>
            </a:r>
            <a:endParaRPr lang="es-ES" dirty="0"/>
          </a:p>
          <a:p>
            <a:r>
              <a:rPr lang="es-ES" dirty="0"/>
              <a:t>Duración y efectividad que asegura el control de glucemia durante 24 </a:t>
            </a:r>
            <a:r>
              <a:rPr lang="es-ES" dirty="0" smtClean="0"/>
              <a:t>horas.</a:t>
            </a:r>
            <a:endParaRPr lang="es-ES" dirty="0"/>
          </a:p>
          <a:p>
            <a:r>
              <a:rPr lang="es-ES" dirty="0"/>
              <a:t>Perfil </a:t>
            </a:r>
            <a:r>
              <a:rPr lang="es-ES" dirty="0" err="1"/>
              <a:t>farmacocinético</a:t>
            </a:r>
            <a:r>
              <a:rPr lang="es-ES" dirty="0"/>
              <a:t> más suave y perfil </a:t>
            </a:r>
            <a:r>
              <a:rPr lang="es-ES" dirty="0" err="1"/>
              <a:t>farmacodinámico</a:t>
            </a:r>
            <a:r>
              <a:rPr lang="es-ES" dirty="0"/>
              <a:t> más estable y </a:t>
            </a:r>
            <a:r>
              <a:rPr lang="es-ES" dirty="0" smtClean="0"/>
              <a:t>prolongado.</a:t>
            </a:r>
            <a:endParaRPr lang="es-ES" dirty="0"/>
          </a:p>
          <a:p>
            <a:endParaRPr lang="es-ES" dirty="0"/>
          </a:p>
        </p:txBody>
      </p:sp>
      <p:sp>
        <p:nvSpPr>
          <p:cNvPr id="4" name="Marcador de texto 3"/>
          <p:cNvSpPr>
            <a:spLocks noGrp="1"/>
          </p:cNvSpPr>
          <p:nvPr>
            <p:ph type="body" sz="quarter" idx="10"/>
          </p:nvPr>
        </p:nvSpPr>
        <p:spPr>
          <a:xfrm>
            <a:off x="-43" y="5006046"/>
            <a:ext cx="11582443" cy="1159258"/>
          </a:xfrm>
        </p:spPr>
        <p:txBody>
          <a:bodyPr>
            <a:normAutofit/>
          </a:bodyPr>
          <a:lstStyle/>
          <a:p>
            <a:r>
              <a:rPr lang="es-ES" sz="1200" dirty="0" err="1"/>
              <a:t>Steinstraesser</a:t>
            </a:r>
            <a:r>
              <a:rPr lang="es-ES" sz="1200" dirty="0"/>
              <a:t> et al. Diabetes </a:t>
            </a:r>
            <a:r>
              <a:rPr lang="es-ES" sz="1200" dirty="0" err="1"/>
              <a:t>Obes</a:t>
            </a:r>
            <a:r>
              <a:rPr lang="es-ES" sz="1200" dirty="0"/>
              <a:t> </a:t>
            </a:r>
            <a:r>
              <a:rPr lang="es-ES" sz="1200" dirty="0" err="1"/>
              <a:t>Metab</a:t>
            </a:r>
            <a:r>
              <a:rPr lang="es-ES" sz="1200" dirty="0"/>
              <a:t>. 2014;16:873-6.</a:t>
            </a:r>
          </a:p>
          <a:p>
            <a:r>
              <a:rPr lang="es-ES" sz="1200" dirty="0" err="1"/>
              <a:t>Heise</a:t>
            </a:r>
            <a:r>
              <a:rPr lang="es-ES" sz="1200" dirty="0"/>
              <a:t> et al. Diabetes </a:t>
            </a:r>
            <a:r>
              <a:rPr lang="es-ES" sz="1200" dirty="0" err="1"/>
              <a:t>Obes</a:t>
            </a:r>
            <a:r>
              <a:rPr lang="es-ES" sz="1200" dirty="0"/>
              <a:t> </a:t>
            </a:r>
            <a:r>
              <a:rPr lang="es-ES" sz="1200" dirty="0" err="1"/>
              <a:t>Metab</a:t>
            </a:r>
            <a:r>
              <a:rPr lang="es-ES" sz="1200" dirty="0"/>
              <a:t> 2012;14:944–50</a:t>
            </a:r>
          </a:p>
          <a:p>
            <a:r>
              <a:rPr lang="es-ES" sz="1200" dirty="0" err="1"/>
              <a:t>Heise</a:t>
            </a:r>
            <a:r>
              <a:rPr lang="es-ES" sz="1200" dirty="0"/>
              <a:t> et al. </a:t>
            </a:r>
            <a:r>
              <a:rPr lang="es-ES" sz="1200" dirty="0" err="1"/>
              <a:t>Diabetologia</a:t>
            </a:r>
            <a:r>
              <a:rPr lang="es-ES" sz="1200" dirty="0"/>
              <a:t> 2011;54(</a:t>
            </a:r>
            <a:r>
              <a:rPr lang="es-ES" sz="1200" dirty="0" err="1"/>
              <a:t>Suppl</a:t>
            </a:r>
            <a:r>
              <a:rPr lang="es-ES" sz="1200" dirty="0"/>
              <a:t>. 1):S425</a:t>
            </a:r>
          </a:p>
          <a:p>
            <a:r>
              <a:rPr lang="es-ES" sz="1200" dirty="0" err="1"/>
              <a:t>Heise</a:t>
            </a:r>
            <a:r>
              <a:rPr lang="es-ES" sz="1200" dirty="0"/>
              <a:t> et al. Diabetes </a:t>
            </a:r>
            <a:r>
              <a:rPr lang="es-ES" sz="1200" dirty="0" err="1"/>
              <a:t>Obes</a:t>
            </a:r>
            <a:r>
              <a:rPr lang="es-ES" sz="1200" dirty="0"/>
              <a:t> </a:t>
            </a:r>
            <a:r>
              <a:rPr lang="es-ES" sz="1200" dirty="0" err="1"/>
              <a:t>Metab</a:t>
            </a:r>
            <a:r>
              <a:rPr lang="es-ES" sz="1200" dirty="0"/>
              <a:t> 2012;14:859–64 </a:t>
            </a:r>
          </a:p>
          <a:p>
            <a:r>
              <a:rPr lang="es-ES" sz="1200" dirty="0"/>
              <a:t>Becker RHA et al. Diabetes </a:t>
            </a:r>
            <a:r>
              <a:rPr lang="es-ES" sz="1200" dirty="0" err="1"/>
              <a:t>Care</a:t>
            </a:r>
            <a:r>
              <a:rPr lang="es-ES" sz="1200" dirty="0"/>
              <a:t> 2015 Apr;38(4):637-43</a:t>
            </a:r>
          </a:p>
          <a:p>
            <a:endParaRPr lang="es-ES" dirty="0"/>
          </a:p>
        </p:txBody>
      </p:sp>
    </p:spTree>
    <p:extLst>
      <p:ext uri="{BB962C8B-B14F-4D97-AF65-F5344CB8AC3E}">
        <p14:creationId xmlns="" xmlns:p14="http://schemas.microsoft.com/office/powerpoint/2010/main" val="262593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Marcador de contenido 2"/>
          <p:cNvSpPr>
            <a:spLocks noGrp="1"/>
          </p:cNvSpPr>
          <p:nvPr>
            <p:ph type="body" sz="quarter" idx="13"/>
          </p:nvPr>
        </p:nvSpPr>
        <p:spPr>
          <a:xfrm>
            <a:off x="479376" y="5517232"/>
            <a:ext cx="11582443" cy="295162"/>
          </a:xfrm>
        </p:spPr>
        <p:txBody>
          <a:bodyPr>
            <a:normAutofit fontScale="32500" lnSpcReduction="20000"/>
          </a:bodyPr>
          <a:lstStyle/>
          <a:p>
            <a:pPr marL="514350" indent="-514350">
              <a:lnSpc>
                <a:spcPct val="150000"/>
              </a:lnSpc>
              <a:buFont typeface="Calibri" panose="020F0502020204030204" pitchFamily="34" charset="0"/>
              <a:buAutoNum type="arabicPeriod"/>
            </a:pPr>
            <a:endParaRPr lang="es-ES" altLang="es-ES" sz="2800" dirty="0"/>
          </a:p>
        </p:txBody>
      </p:sp>
      <p:sp>
        <p:nvSpPr>
          <p:cNvPr id="8194" name="Título 1"/>
          <p:cNvSpPr>
            <a:spLocks noGrp="1"/>
          </p:cNvSpPr>
          <p:nvPr>
            <p:ph type="title"/>
          </p:nvPr>
        </p:nvSpPr>
        <p:spPr/>
        <p:txBody>
          <a:bodyPr/>
          <a:lstStyle/>
          <a:p>
            <a:pPr eaLnBrk="1" hangingPunct="1"/>
            <a:r>
              <a:rPr lang="es-ES" altLang="es-ES" sz="3200"/>
              <a:t>Preguntas</a:t>
            </a:r>
          </a:p>
        </p:txBody>
      </p:sp>
      <p:sp>
        <p:nvSpPr>
          <p:cNvPr id="2" name="Rectángulo 1"/>
          <p:cNvSpPr/>
          <p:nvPr/>
        </p:nvSpPr>
        <p:spPr>
          <a:xfrm>
            <a:off x="1415480" y="1412776"/>
            <a:ext cx="9954359" cy="1938992"/>
          </a:xfrm>
          <a:prstGeom prst="rect">
            <a:avLst/>
          </a:prstGeom>
        </p:spPr>
        <p:txBody>
          <a:bodyPr wrap="square">
            <a:spAutoFit/>
          </a:bodyPr>
          <a:lstStyle/>
          <a:p>
            <a:pPr marL="342900" indent="-342900">
              <a:buClr>
                <a:schemeClr val="tx2"/>
              </a:buClr>
              <a:buFont typeface="+mj-lt"/>
              <a:buAutoNum type="arabicPeriod"/>
            </a:pPr>
            <a:r>
              <a:rPr lang="es-ES" sz="2400" dirty="0">
                <a:solidFill>
                  <a:schemeClr val="accent1"/>
                </a:solidFill>
              </a:rPr>
              <a:t>¿Cuándo está indicado iniciar tratamiento con insulina?</a:t>
            </a:r>
          </a:p>
          <a:p>
            <a:pPr marL="342900" indent="-342900">
              <a:buClr>
                <a:schemeClr val="tx2"/>
              </a:buClr>
              <a:buFont typeface="+mj-lt"/>
              <a:buAutoNum type="arabicPeriod"/>
            </a:pPr>
            <a:r>
              <a:rPr lang="es-ES" sz="2400" dirty="0">
                <a:solidFill>
                  <a:schemeClr val="accent1"/>
                </a:solidFill>
              </a:rPr>
              <a:t>¿Cómo podemos clasificar las insulinas?</a:t>
            </a:r>
          </a:p>
          <a:p>
            <a:pPr marL="342900" indent="-342900">
              <a:buClr>
                <a:schemeClr val="tx2"/>
              </a:buClr>
              <a:buFont typeface="+mj-lt"/>
              <a:buAutoNum type="arabicPeriod"/>
            </a:pPr>
            <a:r>
              <a:rPr lang="es-ES" sz="2400" dirty="0">
                <a:solidFill>
                  <a:schemeClr val="accent1"/>
                </a:solidFill>
              </a:rPr>
              <a:t>¿Qué características presentan los análogos de insulina frente a las insulinas humanas?</a:t>
            </a:r>
          </a:p>
          <a:p>
            <a:pPr marL="342900" indent="-342900">
              <a:buClr>
                <a:schemeClr val="tx2"/>
              </a:buClr>
              <a:buFont typeface="+mj-lt"/>
              <a:buAutoNum type="arabicPeriod"/>
            </a:pPr>
            <a:r>
              <a:rPr lang="es-ES" sz="2400" dirty="0">
                <a:solidFill>
                  <a:schemeClr val="accent1"/>
                </a:solidFill>
              </a:rPr>
              <a:t>¿Cuáles son las características de las insulinas </a:t>
            </a:r>
            <a:r>
              <a:rPr lang="es-ES" sz="2400" dirty="0" smtClean="0">
                <a:solidFill>
                  <a:schemeClr val="accent1"/>
                </a:solidFill>
              </a:rPr>
              <a:t>“</a:t>
            </a:r>
            <a:r>
              <a:rPr lang="es-ES" sz="2400" dirty="0">
                <a:solidFill>
                  <a:schemeClr val="accent1"/>
                </a:solidFill>
              </a:rPr>
              <a:t>biosimilares”?</a:t>
            </a:r>
          </a:p>
        </p:txBody>
      </p:sp>
    </p:spTree>
    <p:extLst>
      <p:ext uri="{BB962C8B-B14F-4D97-AF65-F5344CB8AC3E}">
        <p14:creationId xmlns="" xmlns:p14="http://schemas.microsoft.com/office/powerpoint/2010/main" val="323906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2 Marcador de contenido"/>
          <p:cNvSpPr>
            <a:spLocks noGrp="1"/>
          </p:cNvSpPr>
          <p:nvPr>
            <p:ph type="body" idx="1"/>
          </p:nvPr>
        </p:nvSpPr>
        <p:spPr/>
        <p:txBody>
          <a:bodyPr>
            <a:normAutofit/>
          </a:bodyPr>
          <a:lstStyle/>
          <a:p>
            <a:pPr marL="514350" indent="-514350">
              <a:buFont typeface="Calibri" panose="020F0502020204030204" pitchFamily="34" charset="0"/>
              <a:buAutoNum type="arabicPeriod"/>
            </a:pPr>
            <a:r>
              <a:rPr lang="es-ES" altLang="es-ES" dirty="0"/>
              <a:t>Nunca al hacer el diagnóstico de </a:t>
            </a:r>
            <a:r>
              <a:rPr lang="es-ES" altLang="es-ES" dirty="0" smtClean="0"/>
              <a:t>Diabetes.</a:t>
            </a:r>
            <a:endParaRPr lang="es-ES" altLang="es-ES" dirty="0"/>
          </a:p>
          <a:p>
            <a:pPr marL="514350" indent="-514350">
              <a:buFont typeface="Calibri" panose="020F0502020204030204" pitchFamily="34" charset="0"/>
              <a:buAutoNum type="arabicPeriod"/>
            </a:pPr>
            <a:r>
              <a:rPr lang="es-ES" altLang="es-ES" dirty="0"/>
              <a:t>Siempre que fracasa el tratamiento con </a:t>
            </a:r>
            <a:r>
              <a:rPr lang="es-ES" altLang="es-ES" dirty="0" err="1" smtClean="0"/>
              <a:t>metformina</a:t>
            </a:r>
            <a:r>
              <a:rPr lang="es-ES" altLang="es-ES" dirty="0" smtClean="0"/>
              <a:t>.</a:t>
            </a:r>
            <a:endParaRPr lang="es-ES" altLang="es-ES" dirty="0"/>
          </a:p>
          <a:p>
            <a:pPr marL="514350" indent="-514350">
              <a:buFont typeface="Calibri" panose="020F0502020204030204" pitchFamily="34" charset="0"/>
              <a:buAutoNum type="arabicPeriod"/>
            </a:pPr>
            <a:r>
              <a:rPr lang="es-ES" altLang="es-ES" dirty="0"/>
              <a:t>Tras haber agotado las posibilidades de tratamiento con fármacos no </a:t>
            </a:r>
            <a:r>
              <a:rPr lang="es-ES" altLang="es-ES" dirty="0" err="1" smtClean="0"/>
              <a:t>insulínicos</a:t>
            </a:r>
            <a:r>
              <a:rPr lang="es-ES" altLang="es-ES" dirty="0"/>
              <a:t>.</a:t>
            </a:r>
          </a:p>
          <a:p>
            <a:pPr marL="514350" indent="-514350">
              <a:buFont typeface="Calibri" panose="020F0502020204030204" pitchFamily="34" charset="0"/>
              <a:buAutoNum type="arabicPeriod"/>
            </a:pPr>
            <a:r>
              <a:rPr lang="es-ES" altLang="es-ES" dirty="0"/>
              <a:t>Siempre que la HbA1c es </a:t>
            </a:r>
            <a:r>
              <a:rPr lang="es-ES" altLang="es-ES" dirty="0" smtClean="0"/>
              <a:t>&gt; 9%.</a:t>
            </a:r>
            <a:endParaRPr lang="es-ES" altLang="es-ES" dirty="0"/>
          </a:p>
        </p:txBody>
      </p:sp>
      <p:sp>
        <p:nvSpPr>
          <p:cNvPr id="2" name="Marcador de texto 1"/>
          <p:cNvSpPr>
            <a:spLocks noGrp="1"/>
          </p:cNvSpPr>
          <p:nvPr>
            <p:ph type="body" idx="10"/>
          </p:nvPr>
        </p:nvSpPr>
        <p:spPr/>
        <p:txBody>
          <a:bodyPr/>
          <a:lstStyle/>
          <a:p>
            <a:r>
              <a:rPr lang="es-ES" dirty="0"/>
              <a:t>¿Cuándo está indicado iniciar tratamiento con insulina?</a:t>
            </a:r>
          </a:p>
        </p:txBody>
      </p:sp>
      <p:sp>
        <p:nvSpPr>
          <p:cNvPr id="3" name="Marcador de texto 2"/>
          <p:cNvSpPr>
            <a:spLocks noGrp="1"/>
          </p:cNvSpPr>
          <p:nvPr>
            <p:ph type="body" sz="quarter" idx="11"/>
          </p:nvPr>
        </p:nvSpPr>
        <p:spPr/>
        <p:txBody>
          <a:bodyPr>
            <a:normAutofit lnSpcReduction="10000"/>
          </a:bodyPr>
          <a:lstStyle/>
          <a:p>
            <a:endParaRPr lang="es-ES"/>
          </a:p>
        </p:txBody>
      </p:sp>
      <p:sp>
        <p:nvSpPr>
          <p:cNvPr id="9218" name="1 Título"/>
          <p:cNvSpPr>
            <a:spLocks noGrp="1"/>
          </p:cNvSpPr>
          <p:nvPr>
            <p:ph type="title"/>
          </p:nvPr>
        </p:nvSpPr>
        <p:spPr/>
        <p:txBody>
          <a:bodyPr/>
          <a:lstStyle/>
          <a:p>
            <a:pPr eaLnBrk="1" hangingPunct="1"/>
            <a:r>
              <a:rPr lang="es-ES" altLang="es-ES" sz="3200" b="1" dirty="0" smtClean="0"/>
              <a:t>Pregunta 1</a:t>
            </a:r>
            <a:endParaRPr lang="es-ES" altLang="es-ES" sz="3200" b="1" dirty="0"/>
          </a:p>
        </p:txBody>
      </p:sp>
    </p:spTree>
    <p:extLst>
      <p:ext uri="{BB962C8B-B14F-4D97-AF65-F5344CB8AC3E}">
        <p14:creationId xmlns="" xmlns:p14="http://schemas.microsoft.com/office/powerpoint/2010/main" val="403121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title"/>
          </p:nvPr>
        </p:nvSpPr>
        <p:spPr/>
        <p:txBody>
          <a:bodyPr/>
          <a:lstStyle/>
          <a:p>
            <a:pPr eaLnBrk="1" hangingPunct="1"/>
            <a:r>
              <a:rPr lang="es-ES" altLang="es-ES" sz="3200" dirty="0"/>
              <a:t>Indicaciones para </a:t>
            </a:r>
            <a:r>
              <a:rPr lang="es-ES" altLang="es-ES" sz="3200" dirty="0" err="1"/>
              <a:t>insulinizar</a:t>
            </a:r>
            <a:endParaRPr lang="es-ES" altLang="es-ES" sz="3200" dirty="0"/>
          </a:p>
        </p:txBody>
      </p:sp>
      <p:sp>
        <p:nvSpPr>
          <p:cNvPr id="3" name="Marcador de contenido 2"/>
          <p:cNvSpPr>
            <a:spLocks noGrp="1"/>
          </p:cNvSpPr>
          <p:nvPr>
            <p:ph idx="1"/>
          </p:nvPr>
        </p:nvSpPr>
        <p:spPr/>
        <p:txBody>
          <a:bodyPr rtlCol="0">
            <a:normAutofit fontScale="92500"/>
          </a:bodyPr>
          <a:lstStyle/>
          <a:p>
            <a:pPr>
              <a:lnSpc>
                <a:spcPct val="120000"/>
              </a:lnSpc>
              <a:defRPr/>
            </a:pPr>
            <a:r>
              <a:rPr lang="es-ES" sz="2600" dirty="0"/>
              <a:t>Al hacer el diagnóstico con hiperglucemia sintomática y HbA</a:t>
            </a:r>
            <a:r>
              <a:rPr lang="es-ES" sz="2600" baseline="-25000" dirty="0"/>
              <a:t>1</a:t>
            </a:r>
            <a:r>
              <a:rPr lang="es-ES" sz="2600" dirty="0"/>
              <a:t>c </a:t>
            </a:r>
            <a:r>
              <a:rPr lang="es-ES" sz="2600" dirty="0" smtClean="0"/>
              <a:t>&gt; 9%.</a:t>
            </a:r>
            <a:endParaRPr lang="es-ES" sz="2600" dirty="0"/>
          </a:p>
          <a:p>
            <a:pPr>
              <a:lnSpc>
                <a:spcPct val="120000"/>
              </a:lnSpc>
              <a:defRPr/>
            </a:pPr>
            <a:r>
              <a:rPr lang="es-ES" sz="2600" dirty="0"/>
              <a:t>Agotar las posibilidades de tratamiento con fármacos no insulínicos, sin alcanzar el objetivo de control </a:t>
            </a:r>
            <a:r>
              <a:rPr lang="es-ES" sz="2600" dirty="0" smtClean="0"/>
              <a:t>glucémico.</a:t>
            </a:r>
            <a:endParaRPr lang="es-ES" sz="2600" dirty="0"/>
          </a:p>
          <a:p>
            <a:pPr>
              <a:lnSpc>
                <a:spcPct val="120000"/>
              </a:lnSpc>
              <a:defRPr/>
            </a:pPr>
            <a:r>
              <a:rPr lang="es-ES" sz="2600" dirty="0"/>
              <a:t>Retraso diagnóstico con escasa reserva </a:t>
            </a:r>
            <a:r>
              <a:rPr lang="es-ES" sz="2600" dirty="0" err="1" smtClean="0"/>
              <a:t>insulínica</a:t>
            </a:r>
            <a:r>
              <a:rPr lang="es-ES" sz="2600" dirty="0" smtClean="0"/>
              <a:t>.</a:t>
            </a:r>
            <a:endParaRPr lang="es-ES" sz="2600" dirty="0"/>
          </a:p>
          <a:p>
            <a:pPr>
              <a:lnSpc>
                <a:spcPct val="120000"/>
              </a:lnSpc>
              <a:defRPr/>
            </a:pPr>
            <a:r>
              <a:rPr lang="es-ES" sz="2600" dirty="0"/>
              <a:t>Contraindicaciones específicas y/o intolerancia para el uso de fármacos no insulínicos:</a:t>
            </a:r>
          </a:p>
          <a:p>
            <a:pPr lvl="1">
              <a:lnSpc>
                <a:spcPct val="120000"/>
              </a:lnSpc>
              <a:defRPr/>
            </a:pPr>
            <a:r>
              <a:rPr lang="es-ES" sz="2600" dirty="0"/>
              <a:t>Insuficiencia renal o hepática, </a:t>
            </a:r>
            <a:r>
              <a:rPr lang="es-ES" sz="2600" dirty="0" smtClean="0"/>
              <a:t>embarazo.</a:t>
            </a:r>
            <a:endParaRPr lang="es-ES" sz="2600" dirty="0"/>
          </a:p>
          <a:p>
            <a:pPr lvl="1">
              <a:lnSpc>
                <a:spcPct val="120000"/>
              </a:lnSpc>
              <a:defRPr/>
            </a:pPr>
            <a:r>
              <a:rPr lang="es-ES" sz="2600" dirty="0"/>
              <a:t>Contraindicaciones específicas para un grupo </a:t>
            </a:r>
            <a:r>
              <a:rPr lang="es-ES" sz="2600" dirty="0" smtClean="0"/>
              <a:t>terapéutico.</a:t>
            </a:r>
            <a:endParaRPr lang="es-ES" sz="2600" dirty="0"/>
          </a:p>
          <a:p>
            <a:pPr>
              <a:lnSpc>
                <a:spcPct val="120000"/>
              </a:lnSpc>
              <a:defRPr/>
            </a:pPr>
            <a:r>
              <a:rPr lang="es-ES" sz="2600" dirty="0"/>
              <a:t>Situaciones especiales:</a:t>
            </a:r>
          </a:p>
          <a:p>
            <a:pPr lvl="1">
              <a:lnSpc>
                <a:spcPct val="120000"/>
              </a:lnSpc>
              <a:defRPr/>
            </a:pPr>
            <a:r>
              <a:rPr lang="es-ES" sz="2600" dirty="0"/>
              <a:t>Descompensaciones agudas, procesos </a:t>
            </a:r>
            <a:r>
              <a:rPr lang="es-ES" sz="2600" dirty="0" err="1" smtClean="0"/>
              <a:t>intercurrrentes</a:t>
            </a:r>
            <a:r>
              <a:rPr lang="es-ES" sz="2600" dirty="0" smtClean="0"/>
              <a:t>.</a:t>
            </a:r>
            <a:endParaRPr lang="es-ES" sz="2600" dirty="0"/>
          </a:p>
          <a:p>
            <a:pPr>
              <a:defRPr/>
            </a:pPr>
            <a:endParaRPr lang="es-ES" sz="2400" dirty="0"/>
          </a:p>
          <a:p>
            <a:pPr>
              <a:defRPr/>
            </a:pPr>
            <a:endParaRPr lang="es-ES" sz="2400" dirty="0"/>
          </a:p>
        </p:txBody>
      </p:sp>
      <p:sp>
        <p:nvSpPr>
          <p:cNvPr id="2" name="Marcador de texto 1"/>
          <p:cNvSpPr>
            <a:spLocks noGrp="1"/>
          </p:cNvSpPr>
          <p:nvPr>
            <p:ph type="body" sz="quarter" idx="10"/>
          </p:nvPr>
        </p:nvSpPr>
        <p:spPr>
          <a:xfrm>
            <a:off x="130181" y="5870142"/>
            <a:ext cx="11582443" cy="295162"/>
          </a:xfrm>
        </p:spPr>
        <p:txBody>
          <a:bodyPr>
            <a:normAutofit/>
          </a:bodyPr>
          <a:lstStyle/>
          <a:p>
            <a:r>
              <a:rPr lang="es-ES" sz="1200" dirty="0"/>
              <a:t>Adaptado de: Gómez Peralta F, Abreu </a:t>
            </a:r>
            <a:r>
              <a:rPr lang="es-ES" sz="1200" dirty="0" err="1"/>
              <a:t>Padín</a:t>
            </a:r>
            <a:r>
              <a:rPr lang="es-ES" sz="1200" dirty="0"/>
              <a:t> C. Tratado de Diabetes Mellitus. Sociedad Española de Diabetes. 2ª ed. Madrid. Editorial médica Panamericana. 2017 </a:t>
            </a:r>
          </a:p>
        </p:txBody>
      </p:sp>
      <p:sp>
        <p:nvSpPr>
          <p:cNvPr id="4" name="Rectángulo 3"/>
          <p:cNvSpPr/>
          <p:nvPr/>
        </p:nvSpPr>
        <p:spPr>
          <a:xfrm>
            <a:off x="3863975" y="6253164"/>
            <a:ext cx="6477000"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sz="1400" i="1" dirty="0">
              <a:solidFill>
                <a:schemeClr val="tx1"/>
              </a:solidFill>
            </a:endParaRPr>
          </a:p>
        </p:txBody>
      </p:sp>
    </p:spTree>
    <p:extLst>
      <p:ext uri="{BB962C8B-B14F-4D97-AF65-F5344CB8AC3E}">
        <p14:creationId xmlns="" xmlns:p14="http://schemas.microsoft.com/office/powerpoint/2010/main" val="358852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a:xfrm>
            <a:off x="274197" y="5733256"/>
            <a:ext cx="11582443" cy="504056"/>
          </a:xfrm>
        </p:spPr>
        <p:txBody>
          <a:bodyPr>
            <a:noAutofit/>
          </a:bodyPr>
          <a:lstStyle/>
          <a:p>
            <a:r>
              <a:rPr lang="es-ES" sz="1200" dirty="0"/>
              <a:t>1Grunberger G. Diabetes </a:t>
            </a:r>
            <a:r>
              <a:rPr lang="es-ES" sz="1200" dirty="0" err="1"/>
              <a:t>Obes</a:t>
            </a:r>
            <a:r>
              <a:rPr lang="es-ES" sz="1200" dirty="0"/>
              <a:t> </a:t>
            </a:r>
            <a:r>
              <a:rPr lang="es-ES" sz="1200" dirty="0" err="1"/>
              <a:t>Metab</a:t>
            </a:r>
            <a:r>
              <a:rPr lang="es-ES" sz="1200" dirty="0"/>
              <a:t>. 2013;15 </a:t>
            </a:r>
            <a:r>
              <a:rPr lang="es-ES" sz="1200" dirty="0" err="1"/>
              <a:t>Suppl</a:t>
            </a:r>
            <a:r>
              <a:rPr lang="es-ES" sz="1200" dirty="0"/>
              <a:t> 1:1-5; 2ORIGIN </a:t>
            </a:r>
            <a:r>
              <a:rPr lang="es-ES" sz="1200" dirty="0" err="1"/>
              <a:t>Investigators</a:t>
            </a:r>
            <a:r>
              <a:rPr lang="es-ES" sz="1200" dirty="0"/>
              <a:t>. N </a:t>
            </a:r>
            <a:r>
              <a:rPr lang="es-ES" sz="1200" dirty="0" err="1"/>
              <a:t>Engl</a:t>
            </a:r>
            <a:r>
              <a:rPr lang="es-ES" sz="1200" dirty="0"/>
              <a:t> J Med. 2012;367:319-28;</a:t>
            </a:r>
            <a:br>
              <a:rPr lang="es-ES" sz="1200" dirty="0"/>
            </a:br>
            <a:r>
              <a:rPr lang="es-ES" sz="1200" dirty="0"/>
              <a:t>3UKPDS 33. </a:t>
            </a:r>
            <a:r>
              <a:rPr lang="es-ES" sz="1200" dirty="0" err="1"/>
              <a:t>Lancet</a:t>
            </a:r>
            <a:r>
              <a:rPr lang="es-ES" sz="1200" dirty="0"/>
              <a:t>. 1998;352:837-53; 4Holman RR, et al. N </a:t>
            </a:r>
            <a:r>
              <a:rPr lang="es-ES" sz="1200" dirty="0" err="1"/>
              <a:t>Engl</a:t>
            </a:r>
            <a:r>
              <a:rPr lang="es-ES" sz="1200" dirty="0"/>
              <a:t> J Med. 2008;359:1577-89; 5Owens DR. Diabetes </a:t>
            </a:r>
            <a:r>
              <a:rPr lang="es-ES" sz="1200" dirty="0" err="1"/>
              <a:t>Technol</a:t>
            </a:r>
            <a:r>
              <a:rPr lang="es-ES" sz="1200" dirty="0"/>
              <a:t> </a:t>
            </a:r>
            <a:r>
              <a:rPr lang="es-ES" sz="1200" dirty="0" err="1"/>
              <a:t>Ther</a:t>
            </a:r>
            <a:r>
              <a:rPr lang="es-ES" sz="1200" dirty="0"/>
              <a:t>. 2013;15:776-85. </a:t>
            </a:r>
          </a:p>
          <a:p>
            <a:endParaRPr lang="es-ES" sz="500" dirty="0"/>
          </a:p>
        </p:txBody>
      </p:sp>
      <p:sp>
        <p:nvSpPr>
          <p:cNvPr id="3" name="Título 2"/>
          <p:cNvSpPr>
            <a:spLocks noGrp="1"/>
          </p:cNvSpPr>
          <p:nvPr>
            <p:ph type="title"/>
          </p:nvPr>
        </p:nvSpPr>
        <p:spPr>
          <a:xfrm>
            <a:off x="609600" y="231912"/>
            <a:ext cx="10972800" cy="604800"/>
          </a:xfrm>
        </p:spPr>
        <p:txBody>
          <a:bodyPr/>
          <a:lstStyle/>
          <a:p>
            <a:r>
              <a:rPr lang="es-ES" dirty="0"/>
              <a:t>El tratamiento con insulina en la diabetes mellitus tipo 2 tiene múltiples </a:t>
            </a:r>
            <a:r>
              <a:rPr lang="es-ES" dirty="0" smtClean="0"/>
              <a:t>beneficios</a:t>
            </a:r>
            <a:endParaRPr lang="es-ES" dirty="0"/>
          </a:p>
        </p:txBody>
      </p:sp>
      <p:pic>
        <p:nvPicPr>
          <p:cNvPr id="11267"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00731" y="1196752"/>
            <a:ext cx="9087757" cy="4176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8028389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4"/>
          <p:cNvGrpSpPr>
            <a:grpSpLocks/>
          </p:cNvGrpSpPr>
          <p:nvPr/>
        </p:nvGrpSpPr>
        <p:grpSpPr bwMode="auto">
          <a:xfrm>
            <a:off x="3116313" y="1826221"/>
            <a:ext cx="5661025" cy="2949575"/>
            <a:chOff x="885" y="1106"/>
            <a:chExt cx="5349" cy="2477"/>
          </a:xfrm>
        </p:grpSpPr>
        <p:sp>
          <p:nvSpPr>
            <p:cNvPr id="28695" name="Freeform 5"/>
            <p:cNvSpPr>
              <a:spLocks/>
            </p:cNvSpPr>
            <p:nvPr/>
          </p:nvSpPr>
          <p:spPr bwMode="invGray">
            <a:xfrm>
              <a:off x="885" y="1106"/>
              <a:ext cx="5349" cy="2476"/>
            </a:xfrm>
            <a:custGeom>
              <a:avLst/>
              <a:gdLst>
                <a:gd name="T0" fmla="*/ 19126 w 4764"/>
                <a:gd name="T1" fmla="*/ 2476 h 2476"/>
                <a:gd name="T2" fmla="*/ 0 w 4764"/>
                <a:gd name="T3" fmla="*/ 2476 h 2476"/>
                <a:gd name="T4" fmla="*/ 0 w 4764"/>
                <a:gd name="T5" fmla="*/ 0 h 2476"/>
                <a:gd name="T6" fmla="*/ 411 w 4764"/>
                <a:gd name="T7" fmla="*/ 0 h 2476"/>
                <a:gd name="T8" fmla="*/ 0 60000 65536"/>
                <a:gd name="T9" fmla="*/ 0 60000 65536"/>
                <a:gd name="T10" fmla="*/ 0 60000 65536"/>
                <a:gd name="T11" fmla="*/ 0 60000 65536"/>
                <a:gd name="T12" fmla="*/ 0 w 4764"/>
                <a:gd name="T13" fmla="*/ 0 h 2476"/>
                <a:gd name="T14" fmla="*/ 4764 w 4764"/>
                <a:gd name="T15" fmla="*/ 2476 h 2476"/>
              </a:gdLst>
              <a:ahLst/>
              <a:cxnLst>
                <a:cxn ang="T8">
                  <a:pos x="T0" y="T1"/>
                </a:cxn>
                <a:cxn ang="T9">
                  <a:pos x="T2" y="T3"/>
                </a:cxn>
                <a:cxn ang="T10">
                  <a:pos x="T4" y="T5"/>
                </a:cxn>
                <a:cxn ang="T11">
                  <a:pos x="T6" y="T7"/>
                </a:cxn>
              </a:cxnLst>
              <a:rect l="T12" t="T13" r="T14" b="T15"/>
              <a:pathLst>
                <a:path w="4764" h="2476">
                  <a:moveTo>
                    <a:pt x="4764" y="2476"/>
                  </a:moveTo>
                  <a:lnTo>
                    <a:pt x="0" y="2476"/>
                  </a:lnTo>
                  <a:lnTo>
                    <a:pt x="0" y="0"/>
                  </a:lnTo>
                  <a:lnTo>
                    <a:pt x="102" y="0"/>
                  </a:lnTo>
                </a:path>
              </a:pathLst>
            </a:custGeom>
            <a:noFill/>
            <a:ln w="0">
              <a:solidFill>
                <a:srgbClr val="FF0000"/>
              </a:solidFill>
              <a:round/>
              <a:headEnd/>
              <a:tailEnd/>
            </a:ln>
            <a:extLst/>
          </p:spPr>
          <p:txBody>
            <a:bodyPr/>
            <a:lstStyle/>
            <a:p>
              <a:pPr>
                <a:defRPr/>
              </a:pPr>
              <a:endParaRPr lang="es-ES" sz="1350">
                <a:solidFill>
                  <a:schemeClr val="accent1"/>
                </a:solidFill>
              </a:endParaRPr>
            </a:p>
          </p:txBody>
        </p:sp>
        <p:sp>
          <p:nvSpPr>
            <p:cNvPr id="28696" name="Line 6"/>
            <p:cNvSpPr>
              <a:spLocks noChangeShapeType="1"/>
            </p:cNvSpPr>
            <p:nvPr/>
          </p:nvSpPr>
          <p:spPr bwMode="invGray">
            <a:xfrm>
              <a:off x="885" y="1958"/>
              <a:ext cx="102" cy="1"/>
            </a:xfrm>
            <a:prstGeom prst="line">
              <a:avLst/>
            </a:prstGeom>
            <a:noFill/>
            <a:ln w="0">
              <a:solidFill>
                <a:srgbClr val="FF0000"/>
              </a:solidFill>
              <a:round/>
              <a:headEnd/>
              <a:tailEnd/>
            </a:ln>
            <a:extLst/>
          </p:spPr>
          <p:txBody>
            <a:bodyPr/>
            <a:lstStyle/>
            <a:p>
              <a:pPr>
                <a:defRPr/>
              </a:pPr>
              <a:endParaRPr lang="es-ES" sz="1350">
                <a:solidFill>
                  <a:schemeClr val="accent1"/>
                </a:solidFill>
              </a:endParaRPr>
            </a:p>
          </p:txBody>
        </p:sp>
        <p:sp>
          <p:nvSpPr>
            <p:cNvPr id="28697" name="Line 7"/>
            <p:cNvSpPr>
              <a:spLocks noChangeShapeType="1"/>
            </p:cNvSpPr>
            <p:nvPr/>
          </p:nvSpPr>
          <p:spPr bwMode="invGray">
            <a:xfrm>
              <a:off x="885" y="2811"/>
              <a:ext cx="102" cy="1"/>
            </a:xfrm>
            <a:prstGeom prst="line">
              <a:avLst/>
            </a:prstGeom>
            <a:noFill/>
            <a:ln w="0">
              <a:solidFill>
                <a:srgbClr val="FF0000"/>
              </a:solidFill>
              <a:round/>
              <a:headEnd/>
              <a:tailEnd/>
            </a:ln>
            <a:extLst/>
          </p:spPr>
          <p:txBody>
            <a:bodyPr/>
            <a:lstStyle/>
            <a:p>
              <a:pPr>
                <a:defRPr/>
              </a:pPr>
              <a:endParaRPr lang="es-ES" sz="1350">
                <a:solidFill>
                  <a:schemeClr val="accent1"/>
                </a:solidFill>
              </a:endParaRPr>
            </a:p>
          </p:txBody>
        </p:sp>
        <p:sp>
          <p:nvSpPr>
            <p:cNvPr id="21528" name="Freeform 8"/>
            <p:cNvSpPr>
              <a:spLocks/>
            </p:cNvSpPr>
            <p:nvPr/>
          </p:nvSpPr>
          <p:spPr bwMode="invGray">
            <a:xfrm>
              <a:off x="905" y="1487"/>
              <a:ext cx="4764" cy="2096"/>
            </a:xfrm>
            <a:custGeom>
              <a:avLst/>
              <a:gdLst>
                <a:gd name="T0" fmla="*/ 0 w 4763"/>
                <a:gd name="T1" fmla="*/ 2096 h 2096"/>
                <a:gd name="T2" fmla="*/ 0 w 4763"/>
                <a:gd name="T3" fmla="*/ 2003 h 2096"/>
                <a:gd name="T4" fmla="*/ 9 w 4763"/>
                <a:gd name="T5" fmla="*/ 2003 h 2096"/>
                <a:gd name="T6" fmla="*/ 21 w 4763"/>
                <a:gd name="T7" fmla="*/ 2003 h 2096"/>
                <a:gd name="T8" fmla="*/ 40 w 4763"/>
                <a:gd name="T9" fmla="*/ 2003 h 2096"/>
                <a:gd name="T10" fmla="*/ 52 w 4763"/>
                <a:gd name="T11" fmla="*/ 2003 h 2096"/>
                <a:gd name="T12" fmla="*/ 71 w 4763"/>
                <a:gd name="T13" fmla="*/ 2003 h 2096"/>
                <a:gd name="T14" fmla="*/ 102 w 4763"/>
                <a:gd name="T15" fmla="*/ 2003 h 2096"/>
                <a:gd name="T16" fmla="*/ 123 w 4763"/>
                <a:gd name="T17" fmla="*/ 2003 h 2096"/>
                <a:gd name="T18" fmla="*/ 154 w 4763"/>
                <a:gd name="T19" fmla="*/ 1994 h 2096"/>
                <a:gd name="T20" fmla="*/ 185 w 4763"/>
                <a:gd name="T21" fmla="*/ 1994 h 2096"/>
                <a:gd name="T22" fmla="*/ 215 w 4763"/>
                <a:gd name="T23" fmla="*/ 1994 h 2096"/>
                <a:gd name="T24" fmla="*/ 256 w 4763"/>
                <a:gd name="T25" fmla="*/ 1994 h 2096"/>
                <a:gd name="T26" fmla="*/ 287 w 4763"/>
                <a:gd name="T27" fmla="*/ 1984 h 2096"/>
                <a:gd name="T28" fmla="*/ 329 w 4763"/>
                <a:gd name="T29" fmla="*/ 1984 h 2096"/>
                <a:gd name="T30" fmla="*/ 360 w 4763"/>
                <a:gd name="T31" fmla="*/ 1973 h 2096"/>
                <a:gd name="T32" fmla="*/ 390 w 4763"/>
                <a:gd name="T33" fmla="*/ 1973 h 2096"/>
                <a:gd name="T34" fmla="*/ 431 w 4763"/>
                <a:gd name="T35" fmla="*/ 1963 h 2096"/>
                <a:gd name="T36" fmla="*/ 462 w 4763"/>
                <a:gd name="T37" fmla="*/ 1953 h 2096"/>
                <a:gd name="T38" fmla="*/ 502 w 4763"/>
                <a:gd name="T39" fmla="*/ 1942 h 2096"/>
                <a:gd name="T40" fmla="*/ 533 w 4763"/>
                <a:gd name="T41" fmla="*/ 1932 h 2096"/>
                <a:gd name="T42" fmla="*/ 564 w 4763"/>
                <a:gd name="T43" fmla="*/ 1923 h 2096"/>
                <a:gd name="T44" fmla="*/ 585 w 4763"/>
                <a:gd name="T45" fmla="*/ 1911 h 2096"/>
                <a:gd name="T46" fmla="*/ 616 w 4763"/>
                <a:gd name="T47" fmla="*/ 1892 h 2096"/>
                <a:gd name="T48" fmla="*/ 637 w 4763"/>
                <a:gd name="T49" fmla="*/ 1880 h 2096"/>
                <a:gd name="T50" fmla="*/ 656 w 4763"/>
                <a:gd name="T51" fmla="*/ 1861 h 2096"/>
                <a:gd name="T52" fmla="*/ 677 w 4763"/>
                <a:gd name="T53" fmla="*/ 1840 h 2096"/>
                <a:gd name="T54" fmla="*/ 687 w 4763"/>
                <a:gd name="T55" fmla="*/ 1819 h 2096"/>
                <a:gd name="T56" fmla="*/ 698 w 4763"/>
                <a:gd name="T57" fmla="*/ 1809 h 2096"/>
                <a:gd name="T58" fmla="*/ 718 w 4763"/>
                <a:gd name="T59" fmla="*/ 1778 h 2096"/>
                <a:gd name="T60" fmla="*/ 748 w 4763"/>
                <a:gd name="T61" fmla="*/ 1738 h 2096"/>
                <a:gd name="T62" fmla="*/ 770 w 4763"/>
                <a:gd name="T63" fmla="*/ 1707 h 2096"/>
                <a:gd name="T64" fmla="*/ 791 w 4763"/>
                <a:gd name="T65" fmla="*/ 1676 h 2096"/>
                <a:gd name="T66" fmla="*/ 800 w 4763"/>
                <a:gd name="T67" fmla="*/ 1664 h 2096"/>
                <a:gd name="T68" fmla="*/ 954 w 4763"/>
                <a:gd name="T69" fmla="*/ 0 h 2096"/>
                <a:gd name="T70" fmla="*/ 1006 w 4763"/>
                <a:gd name="T71" fmla="*/ 1202 h 2096"/>
                <a:gd name="T72" fmla="*/ 1108 w 4763"/>
                <a:gd name="T73" fmla="*/ 1337 h 2096"/>
                <a:gd name="T74" fmla="*/ 1210 w 4763"/>
                <a:gd name="T75" fmla="*/ 1686 h 2096"/>
                <a:gd name="T76" fmla="*/ 1457 w 4763"/>
                <a:gd name="T77" fmla="*/ 1849 h 2096"/>
                <a:gd name="T78" fmla="*/ 1653 w 4763"/>
                <a:gd name="T79" fmla="*/ 1830 h 2096"/>
                <a:gd name="T80" fmla="*/ 1838 w 4763"/>
                <a:gd name="T81" fmla="*/ 740 h 2096"/>
                <a:gd name="T82" fmla="*/ 1899 w 4763"/>
                <a:gd name="T83" fmla="*/ 740 h 2096"/>
                <a:gd name="T84" fmla="*/ 1992 w 4763"/>
                <a:gd name="T85" fmla="*/ 1285 h 2096"/>
                <a:gd name="T86" fmla="*/ 2075 w 4763"/>
                <a:gd name="T87" fmla="*/ 1347 h 2096"/>
                <a:gd name="T88" fmla="*/ 2125 w 4763"/>
                <a:gd name="T89" fmla="*/ 1593 h 2096"/>
                <a:gd name="T90" fmla="*/ 2269 w 4763"/>
                <a:gd name="T91" fmla="*/ 1676 h 2096"/>
                <a:gd name="T92" fmla="*/ 2402 w 4763"/>
                <a:gd name="T93" fmla="*/ 1871 h 2096"/>
                <a:gd name="T94" fmla="*/ 2721 w 4763"/>
                <a:gd name="T95" fmla="*/ 1911 h 2096"/>
                <a:gd name="T96" fmla="*/ 2823 w 4763"/>
                <a:gd name="T97" fmla="*/ 1819 h 2096"/>
                <a:gd name="T98" fmla="*/ 3008 w 4763"/>
                <a:gd name="T99" fmla="*/ 823 h 2096"/>
                <a:gd name="T100" fmla="*/ 3121 w 4763"/>
                <a:gd name="T101" fmla="*/ 801 h 2096"/>
                <a:gd name="T102" fmla="*/ 3264 w 4763"/>
                <a:gd name="T103" fmla="*/ 1337 h 2096"/>
                <a:gd name="T104" fmla="*/ 3531 w 4763"/>
                <a:gd name="T105" fmla="*/ 1695 h 2096"/>
                <a:gd name="T106" fmla="*/ 3830 w 4763"/>
                <a:gd name="T107" fmla="*/ 1830 h 2096"/>
                <a:gd name="T108" fmla="*/ 4465 w 4763"/>
                <a:gd name="T109" fmla="*/ 1953 h 2096"/>
                <a:gd name="T110" fmla="*/ 4763 w 4763"/>
                <a:gd name="T111" fmla="*/ 1984 h 2096"/>
                <a:gd name="T112" fmla="*/ 4763 w 4763"/>
                <a:gd name="T113" fmla="*/ 2096 h 2096"/>
                <a:gd name="T114" fmla="*/ 0 w 4763"/>
                <a:gd name="T115" fmla="*/ 2096 h 20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2096"/>
                <a:gd name="T176" fmla="*/ 4763 w 4763"/>
                <a:gd name="T177" fmla="*/ 2096 h 20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2096">
                  <a:moveTo>
                    <a:pt x="0" y="2096"/>
                  </a:moveTo>
                  <a:lnTo>
                    <a:pt x="0" y="2003"/>
                  </a:lnTo>
                  <a:lnTo>
                    <a:pt x="9" y="2003"/>
                  </a:lnTo>
                  <a:lnTo>
                    <a:pt x="21" y="2003"/>
                  </a:lnTo>
                  <a:lnTo>
                    <a:pt x="40" y="2003"/>
                  </a:lnTo>
                  <a:lnTo>
                    <a:pt x="52" y="2003"/>
                  </a:lnTo>
                  <a:lnTo>
                    <a:pt x="71" y="2003"/>
                  </a:lnTo>
                  <a:lnTo>
                    <a:pt x="102" y="2003"/>
                  </a:lnTo>
                  <a:lnTo>
                    <a:pt x="123" y="2003"/>
                  </a:lnTo>
                  <a:lnTo>
                    <a:pt x="154" y="1994"/>
                  </a:lnTo>
                  <a:lnTo>
                    <a:pt x="185" y="1994"/>
                  </a:lnTo>
                  <a:lnTo>
                    <a:pt x="215" y="1994"/>
                  </a:lnTo>
                  <a:lnTo>
                    <a:pt x="256" y="1994"/>
                  </a:lnTo>
                  <a:lnTo>
                    <a:pt x="287" y="1984"/>
                  </a:lnTo>
                  <a:lnTo>
                    <a:pt x="329" y="1984"/>
                  </a:lnTo>
                  <a:lnTo>
                    <a:pt x="360" y="1973"/>
                  </a:lnTo>
                  <a:lnTo>
                    <a:pt x="390" y="1973"/>
                  </a:lnTo>
                  <a:lnTo>
                    <a:pt x="431" y="1963"/>
                  </a:lnTo>
                  <a:lnTo>
                    <a:pt x="462" y="1953"/>
                  </a:lnTo>
                  <a:lnTo>
                    <a:pt x="502" y="1942"/>
                  </a:lnTo>
                  <a:lnTo>
                    <a:pt x="533" y="1932"/>
                  </a:lnTo>
                  <a:lnTo>
                    <a:pt x="564" y="1923"/>
                  </a:lnTo>
                  <a:lnTo>
                    <a:pt x="585" y="1911"/>
                  </a:lnTo>
                  <a:lnTo>
                    <a:pt x="616" y="1892"/>
                  </a:lnTo>
                  <a:lnTo>
                    <a:pt x="637" y="1880"/>
                  </a:lnTo>
                  <a:lnTo>
                    <a:pt x="656" y="1861"/>
                  </a:lnTo>
                  <a:lnTo>
                    <a:pt x="677" y="1840"/>
                  </a:lnTo>
                  <a:lnTo>
                    <a:pt x="687" y="1819"/>
                  </a:lnTo>
                  <a:lnTo>
                    <a:pt x="698" y="1809"/>
                  </a:lnTo>
                  <a:lnTo>
                    <a:pt x="718" y="1778"/>
                  </a:lnTo>
                  <a:lnTo>
                    <a:pt x="748" y="1738"/>
                  </a:lnTo>
                  <a:lnTo>
                    <a:pt x="770" y="1707"/>
                  </a:lnTo>
                  <a:lnTo>
                    <a:pt x="791" y="1676"/>
                  </a:lnTo>
                  <a:lnTo>
                    <a:pt x="800" y="1664"/>
                  </a:lnTo>
                  <a:lnTo>
                    <a:pt x="954" y="0"/>
                  </a:lnTo>
                  <a:lnTo>
                    <a:pt x="1006" y="1202"/>
                  </a:lnTo>
                  <a:lnTo>
                    <a:pt x="1108" y="1337"/>
                  </a:lnTo>
                  <a:lnTo>
                    <a:pt x="1210" y="1686"/>
                  </a:lnTo>
                  <a:lnTo>
                    <a:pt x="1457" y="1849"/>
                  </a:lnTo>
                  <a:lnTo>
                    <a:pt x="1653" y="1830"/>
                  </a:lnTo>
                  <a:lnTo>
                    <a:pt x="1838" y="740"/>
                  </a:lnTo>
                  <a:lnTo>
                    <a:pt x="1899" y="740"/>
                  </a:lnTo>
                  <a:lnTo>
                    <a:pt x="1992" y="1285"/>
                  </a:lnTo>
                  <a:lnTo>
                    <a:pt x="2075" y="1347"/>
                  </a:lnTo>
                  <a:lnTo>
                    <a:pt x="2125" y="1593"/>
                  </a:lnTo>
                  <a:lnTo>
                    <a:pt x="2269" y="1676"/>
                  </a:lnTo>
                  <a:lnTo>
                    <a:pt x="2402" y="1871"/>
                  </a:lnTo>
                  <a:lnTo>
                    <a:pt x="2721" y="1911"/>
                  </a:lnTo>
                  <a:lnTo>
                    <a:pt x="2823" y="1819"/>
                  </a:lnTo>
                  <a:lnTo>
                    <a:pt x="3008" y="823"/>
                  </a:lnTo>
                  <a:lnTo>
                    <a:pt x="3121" y="801"/>
                  </a:lnTo>
                  <a:lnTo>
                    <a:pt x="3264" y="1337"/>
                  </a:lnTo>
                  <a:lnTo>
                    <a:pt x="3531" y="1695"/>
                  </a:lnTo>
                  <a:lnTo>
                    <a:pt x="3830" y="1830"/>
                  </a:lnTo>
                  <a:lnTo>
                    <a:pt x="4465" y="1953"/>
                  </a:lnTo>
                  <a:lnTo>
                    <a:pt x="4763" y="1984"/>
                  </a:lnTo>
                  <a:lnTo>
                    <a:pt x="4763" y="2096"/>
                  </a:lnTo>
                  <a:lnTo>
                    <a:pt x="0" y="2096"/>
                  </a:lnTo>
                  <a:close/>
                </a:path>
              </a:pathLst>
            </a:custGeom>
            <a:solidFill>
              <a:schemeClr val="accent6">
                <a:lumMod val="75000"/>
              </a:schemeClr>
            </a:solidFill>
            <a:ln w="9525">
              <a:solidFill>
                <a:srgbClr val="FF0000"/>
              </a:solidFill>
              <a:round/>
              <a:headEnd/>
              <a:tailEnd/>
            </a:ln>
          </p:spPr>
          <p:txBody>
            <a:bodyPr/>
            <a:lstStyle/>
            <a:p>
              <a:pPr>
                <a:defRPr/>
              </a:pPr>
              <a:endParaRPr lang="es-ES" sz="1350">
                <a:solidFill>
                  <a:schemeClr val="accent1"/>
                </a:solidFill>
              </a:endParaRPr>
            </a:p>
          </p:txBody>
        </p:sp>
        <p:sp>
          <p:nvSpPr>
            <p:cNvPr id="28699" name="Line 9"/>
            <p:cNvSpPr>
              <a:spLocks noChangeShapeType="1"/>
            </p:cNvSpPr>
            <p:nvPr/>
          </p:nvSpPr>
          <p:spPr bwMode="invGray">
            <a:xfrm>
              <a:off x="1673" y="1561"/>
              <a:ext cx="0" cy="1624"/>
            </a:xfrm>
            <a:prstGeom prst="line">
              <a:avLst/>
            </a:prstGeom>
            <a:noFill/>
            <a:ln w="38100" cap="rnd">
              <a:solidFill>
                <a:srgbClr val="FF0000"/>
              </a:solidFill>
              <a:round/>
              <a:headEnd type="none" w="sm" len="sm"/>
              <a:tailEnd type="triangle" w="med" len="med"/>
            </a:ln>
            <a:extLst/>
          </p:spPr>
          <p:txBody>
            <a:bodyPr wrap="none" anchor="ctr"/>
            <a:lstStyle/>
            <a:p>
              <a:pPr>
                <a:defRPr/>
              </a:pPr>
              <a:endParaRPr lang="es-ES" sz="1350">
                <a:solidFill>
                  <a:schemeClr val="accent1"/>
                </a:solidFill>
              </a:endParaRPr>
            </a:p>
          </p:txBody>
        </p:sp>
        <p:sp>
          <p:nvSpPr>
            <p:cNvPr id="28700" name="Line 10"/>
            <p:cNvSpPr>
              <a:spLocks noChangeShapeType="1"/>
            </p:cNvSpPr>
            <p:nvPr/>
          </p:nvSpPr>
          <p:spPr bwMode="invGray">
            <a:xfrm>
              <a:off x="2568" y="1561"/>
              <a:ext cx="0" cy="1624"/>
            </a:xfrm>
            <a:prstGeom prst="line">
              <a:avLst/>
            </a:prstGeom>
            <a:noFill/>
            <a:ln w="38100" cap="rnd">
              <a:solidFill>
                <a:srgbClr val="FF0000"/>
              </a:solidFill>
              <a:round/>
              <a:headEnd type="none" w="sm" len="sm"/>
              <a:tailEnd type="triangle" w="med" len="med"/>
            </a:ln>
            <a:extLst/>
          </p:spPr>
          <p:txBody>
            <a:bodyPr wrap="none" anchor="ctr"/>
            <a:lstStyle/>
            <a:p>
              <a:pPr>
                <a:defRPr/>
              </a:pPr>
              <a:endParaRPr lang="es-ES" sz="1350">
                <a:solidFill>
                  <a:schemeClr val="accent1"/>
                </a:solidFill>
              </a:endParaRPr>
            </a:p>
          </p:txBody>
        </p:sp>
        <p:sp>
          <p:nvSpPr>
            <p:cNvPr id="28701" name="Line 11"/>
            <p:cNvSpPr>
              <a:spLocks noChangeShapeType="1"/>
            </p:cNvSpPr>
            <p:nvPr/>
          </p:nvSpPr>
          <p:spPr bwMode="invGray">
            <a:xfrm>
              <a:off x="3665" y="1561"/>
              <a:ext cx="0" cy="1624"/>
            </a:xfrm>
            <a:prstGeom prst="line">
              <a:avLst/>
            </a:prstGeom>
            <a:noFill/>
            <a:ln w="38100" cap="rnd">
              <a:solidFill>
                <a:srgbClr val="FF0000"/>
              </a:solidFill>
              <a:round/>
              <a:headEnd type="none" w="sm" len="sm"/>
              <a:tailEnd type="triangle" w="med" len="med"/>
            </a:ln>
            <a:extLst/>
          </p:spPr>
          <p:txBody>
            <a:bodyPr wrap="none" anchor="ctr"/>
            <a:lstStyle/>
            <a:p>
              <a:pPr>
                <a:defRPr/>
              </a:pPr>
              <a:endParaRPr lang="es-ES" sz="1350">
                <a:solidFill>
                  <a:schemeClr val="accent1"/>
                </a:solidFill>
              </a:endParaRPr>
            </a:p>
          </p:txBody>
        </p:sp>
      </p:grpSp>
      <p:grpSp>
        <p:nvGrpSpPr>
          <p:cNvPr id="12291" name="Group 12"/>
          <p:cNvGrpSpPr>
            <a:grpSpLocks/>
          </p:cNvGrpSpPr>
          <p:nvPr/>
        </p:nvGrpSpPr>
        <p:grpSpPr bwMode="auto">
          <a:xfrm>
            <a:off x="2495600" y="1700808"/>
            <a:ext cx="6388100" cy="3808413"/>
            <a:chOff x="302" y="1055"/>
            <a:chExt cx="5358" cy="3122"/>
          </a:xfrm>
        </p:grpSpPr>
        <p:sp>
          <p:nvSpPr>
            <p:cNvPr id="28679" name="Rectangle 13"/>
            <p:cNvSpPr>
              <a:spLocks noChangeArrowheads="1"/>
            </p:cNvSpPr>
            <p:nvPr/>
          </p:nvSpPr>
          <p:spPr bwMode="auto">
            <a:xfrm>
              <a:off x="612" y="3666"/>
              <a:ext cx="246" cy="160"/>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4:00</a:t>
              </a:r>
              <a:endParaRPr lang="en-US" altLang="es-ES" sz="1350">
                <a:solidFill>
                  <a:srgbClr val="000000"/>
                </a:solidFill>
              </a:endParaRPr>
            </a:p>
          </p:txBody>
        </p:sp>
        <p:sp>
          <p:nvSpPr>
            <p:cNvPr id="28680" name="Rectangle 14"/>
            <p:cNvSpPr>
              <a:spLocks noChangeArrowheads="1"/>
            </p:cNvSpPr>
            <p:nvPr/>
          </p:nvSpPr>
          <p:spPr bwMode="auto">
            <a:xfrm>
              <a:off x="595" y="2731"/>
              <a:ext cx="140" cy="161"/>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dirty="0">
                  <a:solidFill>
                    <a:srgbClr val="000000"/>
                  </a:solidFill>
                </a:rPr>
                <a:t>25</a:t>
              </a:r>
              <a:endParaRPr lang="en-US" altLang="es-ES" sz="1350" dirty="0">
                <a:solidFill>
                  <a:srgbClr val="000000"/>
                </a:solidFill>
              </a:endParaRPr>
            </a:p>
          </p:txBody>
        </p:sp>
        <p:sp>
          <p:nvSpPr>
            <p:cNvPr id="28681" name="Rectangle 15"/>
            <p:cNvSpPr>
              <a:spLocks noChangeArrowheads="1"/>
            </p:cNvSpPr>
            <p:nvPr/>
          </p:nvSpPr>
          <p:spPr bwMode="auto">
            <a:xfrm>
              <a:off x="595" y="1897"/>
              <a:ext cx="140" cy="161"/>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50</a:t>
              </a:r>
              <a:endParaRPr lang="en-US" altLang="es-ES" sz="1350">
                <a:solidFill>
                  <a:srgbClr val="000000"/>
                </a:solidFill>
              </a:endParaRPr>
            </a:p>
          </p:txBody>
        </p:sp>
        <p:sp>
          <p:nvSpPr>
            <p:cNvPr id="28682" name="Rectangle 16"/>
            <p:cNvSpPr>
              <a:spLocks noChangeArrowheads="1"/>
            </p:cNvSpPr>
            <p:nvPr/>
          </p:nvSpPr>
          <p:spPr bwMode="auto">
            <a:xfrm>
              <a:off x="595" y="1055"/>
              <a:ext cx="140" cy="161"/>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75</a:t>
              </a:r>
              <a:endParaRPr lang="en-US" altLang="es-ES" sz="1350">
                <a:solidFill>
                  <a:srgbClr val="000000"/>
                </a:solidFill>
              </a:endParaRPr>
            </a:p>
          </p:txBody>
        </p:sp>
        <p:sp>
          <p:nvSpPr>
            <p:cNvPr id="28683" name="Rectangle 17"/>
            <p:cNvSpPr>
              <a:spLocks noChangeArrowheads="1"/>
            </p:cNvSpPr>
            <p:nvPr/>
          </p:nvSpPr>
          <p:spPr bwMode="auto">
            <a:xfrm>
              <a:off x="1279" y="3666"/>
              <a:ext cx="246" cy="160"/>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8:00</a:t>
              </a:r>
              <a:endParaRPr lang="en-US" altLang="es-ES" sz="1350">
                <a:solidFill>
                  <a:srgbClr val="000000"/>
                </a:solidFill>
              </a:endParaRPr>
            </a:p>
          </p:txBody>
        </p:sp>
        <p:sp>
          <p:nvSpPr>
            <p:cNvPr id="28684" name="Rectangle 18"/>
            <p:cNvSpPr>
              <a:spLocks noChangeArrowheads="1"/>
            </p:cNvSpPr>
            <p:nvPr/>
          </p:nvSpPr>
          <p:spPr bwMode="auto">
            <a:xfrm>
              <a:off x="1981" y="3666"/>
              <a:ext cx="317" cy="160"/>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12:00</a:t>
              </a:r>
              <a:endParaRPr lang="en-US" altLang="es-ES" sz="1350">
                <a:solidFill>
                  <a:srgbClr val="000000"/>
                </a:solidFill>
              </a:endParaRPr>
            </a:p>
          </p:txBody>
        </p:sp>
        <p:sp>
          <p:nvSpPr>
            <p:cNvPr id="28685" name="Rectangle 19"/>
            <p:cNvSpPr>
              <a:spLocks noChangeArrowheads="1"/>
            </p:cNvSpPr>
            <p:nvPr/>
          </p:nvSpPr>
          <p:spPr bwMode="auto">
            <a:xfrm>
              <a:off x="2693" y="3666"/>
              <a:ext cx="318" cy="160"/>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16:00</a:t>
              </a:r>
              <a:endParaRPr lang="en-US" altLang="es-ES" sz="1350">
                <a:solidFill>
                  <a:srgbClr val="000000"/>
                </a:solidFill>
              </a:endParaRPr>
            </a:p>
          </p:txBody>
        </p:sp>
        <p:sp>
          <p:nvSpPr>
            <p:cNvPr id="28686" name="Rectangle 20"/>
            <p:cNvSpPr>
              <a:spLocks noChangeArrowheads="1"/>
            </p:cNvSpPr>
            <p:nvPr/>
          </p:nvSpPr>
          <p:spPr bwMode="auto">
            <a:xfrm>
              <a:off x="3423" y="3666"/>
              <a:ext cx="379" cy="160"/>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20:00  </a:t>
              </a:r>
              <a:endParaRPr lang="en-US" altLang="es-ES" sz="1350">
                <a:solidFill>
                  <a:srgbClr val="000000"/>
                </a:solidFill>
              </a:endParaRPr>
            </a:p>
          </p:txBody>
        </p:sp>
        <p:sp>
          <p:nvSpPr>
            <p:cNvPr id="28687" name="Rectangle 21"/>
            <p:cNvSpPr>
              <a:spLocks noChangeArrowheads="1"/>
            </p:cNvSpPr>
            <p:nvPr/>
          </p:nvSpPr>
          <p:spPr bwMode="auto">
            <a:xfrm>
              <a:off x="4126" y="3666"/>
              <a:ext cx="317" cy="160"/>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24:00</a:t>
              </a:r>
              <a:endParaRPr lang="en-US" altLang="es-ES" sz="1350">
                <a:solidFill>
                  <a:srgbClr val="000000"/>
                </a:solidFill>
              </a:endParaRPr>
            </a:p>
          </p:txBody>
        </p:sp>
        <p:sp>
          <p:nvSpPr>
            <p:cNvPr id="28688" name="Rectangle 22"/>
            <p:cNvSpPr>
              <a:spLocks noChangeArrowheads="1"/>
            </p:cNvSpPr>
            <p:nvPr/>
          </p:nvSpPr>
          <p:spPr bwMode="auto">
            <a:xfrm>
              <a:off x="4803" y="3666"/>
              <a:ext cx="246" cy="160"/>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4:00</a:t>
              </a:r>
              <a:endParaRPr lang="en-US" altLang="es-ES" sz="1350">
                <a:solidFill>
                  <a:srgbClr val="000000"/>
                </a:solidFill>
              </a:endParaRPr>
            </a:p>
          </p:txBody>
        </p:sp>
        <p:sp>
          <p:nvSpPr>
            <p:cNvPr id="12305" name="Rectangle 23"/>
            <p:cNvSpPr>
              <a:spLocks noChangeArrowheads="1"/>
            </p:cNvSpPr>
            <p:nvPr/>
          </p:nvSpPr>
          <p:spPr bwMode="auto">
            <a:xfrm>
              <a:off x="1099" y="1206"/>
              <a:ext cx="660"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ES" sz="1500" b="1" dirty="0" err="1">
                  <a:solidFill>
                    <a:schemeClr val="accent1"/>
                  </a:solidFill>
                </a:rPr>
                <a:t>Desayuno</a:t>
              </a:r>
              <a:endParaRPr lang="en-US" altLang="es-ES" sz="1500" b="1" dirty="0">
                <a:solidFill>
                  <a:schemeClr val="accent1"/>
                </a:solidFill>
              </a:endParaRPr>
            </a:p>
          </p:txBody>
        </p:sp>
        <p:sp>
          <p:nvSpPr>
            <p:cNvPr id="12306" name="Rectangle 24"/>
            <p:cNvSpPr>
              <a:spLocks noChangeArrowheads="1"/>
            </p:cNvSpPr>
            <p:nvPr/>
          </p:nvSpPr>
          <p:spPr bwMode="auto">
            <a:xfrm>
              <a:off x="2082" y="1206"/>
              <a:ext cx="510"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ES" sz="1500" b="1" dirty="0">
                  <a:solidFill>
                    <a:schemeClr val="accent1"/>
                  </a:solidFill>
                </a:rPr>
                <a:t>Comida</a:t>
              </a:r>
            </a:p>
          </p:txBody>
        </p:sp>
        <p:sp>
          <p:nvSpPr>
            <p:cNvPr id="12307" name="Rectangle 25"/>
            <p:cNvSpPr>
              <a:spLocks noChangeArrowheads="1"/>
            </p:cNvSpPr>
            <p:nvPr/>
          </p:nvSpPr>
          <p:spPr bwMode="auto">
            <a:xfrm>
              <a:off x="2996" y="1206"/>
              <a:ext cx="332" cy="1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ES" sz="1500" b="1" dirty="0" err="1">
                  <a:solidFill>
                    <a:schemeClr val="accent1"/>
                  </a:solidFill>
                </a:rPr>
                <a:t>Cena</a:t>
              </a:r>
              <a:endParaRPr lang="en-US" altLang="es-ES" sz="1500" b="1" dirty="0">
                <a:solidFill>
                  <a:schemeClr val="accent1"/>
                </a:solidFill>
              </a:endParaRPr>
            </a:p>
          </p:txBody>
        </p:sp>
        <p:sp>
          <p:nvSpPr>
            <p:cNvPr id="12308" name="Rectangle 26"/>
            <p:cNvSpPr>
              <a:spLocks noChangeArrowheads="1"/>
            </p:cNvSpPr>
            <p:nvPr/>
          </p:nvSpPr>
          <p:spPr bwMode="auto">
            <a:xfrm rot="-5400000">
              <a:off x="-659" y="2304"/>
              <a:ext cx="2116"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ES" sz="1500" b="1" dirty="0" err="1">
                  <a:solidFill>
                    <a:schemeClr val="accent1"/>
                  </a:solidFill>
                </a:rPr>
                <a:t>Insulina</a:t>
              </a:r>
              <a:r>
                <a:rPr lang="en-US" altLang="es-ES" sz="1500" b="1" dirty="0">
                  <a:solidFill>
                    <a:schemeClr val="accent1"/>
                  </a:solidFill>
                </a:rPr>
                <a:t> </a:t>
              </a:r>
              <a:r>
                <a:rPr lang="en-US" altLang="es-ES" sz="1500" b="1" dirty="0" err="1">
                  <a:solidFill>
                    <a:schemeClr val="accent1"/>
                  </a:solidFill>
                </a:rPr>
                <a:t>en</a:t>
              </a:r>
              <a:r>
                <a:rPr lang="en-US" altLang="es-ES" sz="1500" b="1" dirty="0">
                  <a:solidFill>
                    <a:schemeClr val="accent1"/>
                  </a:solidFill>
                </a:rPr>
                <a:t> plasma (</a:t>
              </a:r>
              <a:r>
                <a:rPr lang="en-US" altLang="es-ES" sz="1500" b="1" dirty="0">
                  <a:solidFill>
                    <a:schemeClr val="accent1"/>
                  </a:solidFill>
                  <a:sym typeface="Symbol" panose="05050102010706020507" pitchFamily="18" charset="2"/>
                </a:rPr>
                <a:t></a:t>
              </a:r>
              <a:r>
                <a:rPr lang="en-US" altLang="es-ES" sz="1500" b="1" dirty="0">
                  <a:solidFill>
                    <a:schemeClr val="accent1"/>
                  </a:solidFill>
                </a:rPr>
                <a:t>U/mL) </a:t>
              </a:r>
            </a:p>
          </p:txBody>
        </p:sp>
        <p:sp>
          <p:nvSpPr>
            <p:cNvPr id="16411" name="Rectangle 27"/>
            <p:cNvSpPr>
              <a:spLocks noChangeArrowheads="1"/>
            </p:cNvSpPr>
            <p:nvPr/>
          </p:nvSpPr>
          <p:spPr bwMode="auto">
            <a:xfrm>
              <a:off x="2851" y="3874"/>
              <a:ext cx="0" cy="303"/>
            </a:xfrm>
            <a:prstGeom prst="rect">
              <a:avLst/>
            </a:prstGeom>
            <a:noFill/>
            <a:ln w="9525">
              <a:noFill/>
              <a:miter lim="800000"/>
              <a:headEnd/>
              <a:tailEnd/>
            </a:ln>
          </p:spPr>
          <p:txBody>
            <a:bodyPr wrap="none" lIns="0" tIns="0" rIns="0" bIns="0">
              <a:spAutoFit/>
            </a:bodyPr>
            <a:lstStyle/>
            <a:p>
              <a:pPr>
                <a:defRPr/>
              </a:pPr>
              <a:endParaRPr lang="en-US" sz="2400">
                <a:solidFill>
                  <a:srgbClr val="000000"/>
                </a:solidFill>
                <a:effectLst>
                  <a:outerShdw blurRad="38100" dist="38100" dir="2700000" algn="tl">
                    <a:srgbClr val="FFFFFF"/>
                  </a:outerShdw>
                </a:effectLst>
              </a:endParaRPr>
            </a:p>
          </p:txBody>
        </p:sp>
        <p:sp>
          <p:nvSpPr>
            <p:cNvPr id="28694" name="Rectangle 28"/>
            <p:cNvSpPr>
              <a:spLocks noChangeArrowheads="1"/>
            </p:cNvSpPr>
            <p:nvPr/>
          </p:nvSpPr>
          <p:spPr bwMode="auto">
            <a:xfrm>
              <a:off x="5412" y="3668"/>
              <a:ext cx="248" cy="161"/>
            </a:xfrm>
            <a:prstGeom prst="rect">
              <a:avLst/>
            </a:prstGeom>
            <a:noFill/>
            <a:ln>
              <a:noFill/>
            </a:ln>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defRPr/>
              </a:pPr>
              <a:r>
                <a:rPr lang="en-US" altLang="es-ES" sz="1275" b="1">
                  <a:solidFill>
                    <a:srgbClr val="000000"/>
                  </a:solidFill>
                </a:rPr>
                <a:t>8:00</a:t>
              </a:r>
              <a:endParaRPr lang="en-US" altLang="es-ES" sz="1350">
                <a:solidFill>
                  <a:srgbClr val="000000"/>
                </a:solidFill>
              </a:endParaRPr>
            </a:p>
          </p:txBody>
        </p:sp>
      </p:grpSp>
      <p:sp>
        <p:nvSpPr>
          <p:cNvPr id="36868" name="AutoShape 8"/>
          <p:cNvSpPr>
            <a:spLocks noChangeArrowheads="1"/>
          </p:cNvSpPr>
          <p:nvPr/>
        </p:nvSpPr>
        <p:spPr bwMode="auto">
          <a:xfrm>
            <a:off x="2135561" y="461034"/>
            <a:ext cx="5784478" cy="511175"/>
          </a:xfrm>
          <a:prstGeom prst="roundRect">
            <a:avLst>
              <a:gd name="adj" fmla="val 16667"/>
            </a:avLst>
          </a:prstGeom>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p>
            <a:pPr algn="ctr">
              <a:defRPr/>
            </a:pPr>
            <a:r>
              <a:rPr lang="es-ES" sz="2400" b="1" dirty="0">
                <a:solidFill>
                  <a:srgbClr val="FFFFFF"/>
                </a:solidFill>
                <a:latin typeface="+mj-lt"/>
              </a:rPr>
              <a:t>Secreción </a:t>
            </a:r>
            <a:r>
              <a:rPr lang="es-ES" sz="2400" b="1" dirty="0">
                <a:solidFill>
                  <a:srgbClr val="C00000"/>
                </a:solidFill>
                <a:effectLst>
                  <a:outerShdw blurRad="38100" dist="38100" dir="2700000" algn="tl">
                    <a:srgbClr val="000000">
                      <a:alpha val="43137"/>
                    </a:srgbClr>
                  </a:outerShdw>
                </a:effectLst>
                <a:latin typeface="+mj-lt"/>
              </a:rPr>
              <a:t>fisiológica</a:t>
            </a:r>
            <a:r>
              <a:rPr lang="es-ES" sz="2400" b="1" dirty="0">
                <a:solidFill>
                  <a:srgbClr val="C00000"/>
                </a:solidFill>
                <a:latin typeface="+mj-lt"/>
              </a:rPr>
              <a:t> </a:t>
            </a:r>
            <a:r>
              <a:rPr lang="es-ES" sz="2400" b="1" dirty="0">
                <a:solidFill>
                  <a:srgbClr val="FFFFFF"/>
                </a:solidFill>
                <a:latin typeface="+mj-lt"/>
              </a:rPr>
              <a:t>de insulina</a:t>
            </a:r>
            <a:endParaRPr lang="en-US" sz="2400" b="1" dirty="0">
              <a:solidFill>
                <a:srgbClr val="FFFFFF"/>
              </a:solidFill>
              <a:latin typeface="+mj-lt"/>
            </a:endParaRPr>
          </a:p>
        </p:txBody>
      </p:sp>
      <p:sp>
        <p:nvSpPr>
          <p:cNvPr id="29" name="Rectangle 31"/>
          <p:cNvSpPr>
            <a:spLocks noChangeArrowheads="1"/>
          </p:cNvSpPr>
          <p:nvPr/>
        </p:nvSpPr>
        <p:spPr bwMode="auto">
          <a:xfrm>
            <a:off x="7373145" y="1196752"/>
            <a:ext cx="4483495" cy="238839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a:defRPr/>
            </a:pPr>
            <a:r>
              <a:rPr lang="en-US" sz="1600" b="1" dirty="0" err="1">
                <a:solidFill>
                  <a:srgbClr val="C00000"/>
                </a:solidFill>
              </a:rPr>
              <a:t>Insulina</a:t>
            </a:r>
            <a:r>
              <a:rPr lang="en-US" sz="1600" b="1" dirty="0">
                <a:solidFill>
                  <a:srgbClr val="C00000"/>
                </a:solidFill>
              </a:rPr>
              <a:t> Basal</a:t>
            </a:r>
            <a:r>
              <a:rPr lang="en-US" sz="1600" dirty="0">
                <a:solidFill>
                  <a:srgbClr val="C00000"/>
                </a:solidFill>
              </a:rPr>
              <a:t>  </a:t>
            </a:r>
          </a:p>
          <a:p>
            <a:pPr marL="285750" indent="-285750">
              <a:buClr>
                <a:srgbClr val="C00000"/>
              </a:buClr>
              <a:buFont typeface="Wingdings" panose="05000000000000000000" pitchFamily="2" charset="2"/>
              <a:buChar char="v"/>
              <a:defRPr/>
            </a:pPr>
            <a:r>
              <a:rPr lang="en-US" sz="1600" dirty="0" err="1">
                <a:solidFill>
                  <a:schemeClr val="accent1"/>
                </a:solidFill>
              </a:rPr>
              <a:t>Suprime</a:t>
            </a:r>
            <a:r>
              <a:rPr lang="en-US" sz="1600" dirty="0">
                <a:solidFill>
                  <a:schemeClr val="accent1"/>
                </a:solidFill>
              </a:rPr>
              <a:t> la </a:t>
            </a:r>
            <a:r>
              <a:rPr lang="en-US" sz="1600" dirty="0" err="1">
                <a:solidFill>
                  <a:schemeClr val="accent1"/>
                </a:solidFill>
              </a:rPr>
              <a:t>producción</a:t>
            </a:r>
            <a:r>
              <a:rPr lang="en-US" sz="1600" dirty="0">
                <a:solidFill>
                  <a:schemeClr val="accent1"/>
                </a:solidFill>
              </a:rPr>
              <a:t> de </a:t>
            </a:r>
            <a:r>
              <a:rPr lang="en-US" sz="1600" dirty="0" err="1">
                <a:solidFill>
                  <a:schemeClr val="accent1"/>
                </a:solidFill>
              </a:rPr>
              <a:t>glucosa</a:t>
            </a:r>
            <a:r>
              <a:rPr lang="en-US" sz="1600" dirty="0">
                <a:solidFill>
                  <a:schemeClr val="accent1"/>
                </a:solidFill>
              </a:rPr>
              <a:t> entre </a:t>
            </a:r>
            <a:r>
              <a:rPr lang="en-US" sz="1600" dirty="0" err="1">
                <a:solidFill>
                  <a:schemeClr val="accent1"/>
                </a:solidFill>
              </a:rPr>
              <a:t>comidas</a:t>
            </a:r>
            <a:r>
              <a:rPr lang="en-US" sz="1600" dirty="0">
                <a:solidFill>
                  <a:schemeClr val="accent1"/>
                </a:solidFill>
              </a:rPr>
              <a:t> y  </a:t>
            </a:r>
            <a:r>
              <a:rPr lang="en-US" sz="1600" dirty="0" err="1">
                <a:solidFill>
                  <a:schemeClr val="accent1"/>
                </a:solidFill>
              </a:rPr>
              <a:t>por</a:t>
            </a:r>
            <a:r>
              <a:rPr lang="en-US" sz="1600" dirty="0">
                <a:solidFill>
                  <a:schemeClr val="accent1"/>
                </a:solidFill>
              </a:rPr>
              <a:t> la </a:t>
            </a:r>
            <a:r>
              <a:rPr lang="en-US" sz="1600" dirty="0" err="1" smtClean="0">
                <a:solidFill>
                  <a:schemeClr val="accent1"/>
                </a:solidFill>
              </a:rPr>
              <a:t>noche</a:t>
            </a:r>
            <a:r>
              <a:rPr lang="en-US" sz="1600" dirty="0" smtClean="0">
                <a:solidFill>
                  <a:schemeClr val="accent1"/>
                </a:solidFill>
              </a:rPr>
              <a:t>.</a:t>
            </a:r>
            <a:endParaRPr lang="en-US" sz="1600" dirty="0">
              <a:solidFill>
                <a:schemeClr val="accent1"/>
              </a:solidFill>
            </a:endParaRPr>
          </a:p>
          <a:p>
            <a:pPr marL="285750" indent="-285750">
              <a:buClr>
                <a:srgbClr val="C00000"/>
              </a:buClr>
              <a:buFont typeface="Wingdings" panose="05000000000000000000" pitchFamily="2" charset="2"/>
              <a:buChar char="v"/>
              <a:defRPr/>
            </a:pPr>
            <a:r>
              <a:rPr lang="en-US" sz="1600" dirty="0">
                <a:solidFill>
                  <a:schemeClr val="accent1"/>
                </a:solidFill>
              </a:rPr>
              <a:t>50% de los </a:t>
            </a:r>
            <a:r>
              <a:rPr lang="en-US" sz="1600" dirty="0" err="1">
                <a:solidFill>
                  <a:schemeClr val="accent1"/>
                </a:solidFill>
              </a:rPr>
              <a:t>requerimientos</a:t>
            </a:r>
            <a:r>
              <a:rPr lang="en-US" sz="1600" dirty="0">
                <a:solidFill>
                  <a:schemeClr val="accent1"/>
                </a:solidFill>
              </a:rPr>
              <a:t> </a:t>
            </a:r>
            <a:r>
              <a:rPr lang="en-US" sz="1600" dirty="0" err="1">
                <a:solidFill>
                  <a:schemeClr val="accent1"/>
                </a:solidFill>
              </a:rPr>
              <a:t>diarios</a:t>
            </a:r>
            <a:r>
              <a:rPr lang="en-US" sz="1600" dirty="0">
                <a:solidFill>
                  <a:schemeClr val="accent1"/>
                </a:solidFill>
              </a:rPr>
              <a:t> (</a:t>
            </a:r>
            <a:r>
              <a:rPr lang="en-US" sz="1600" i="1" dirty="0" smtClean="0">
                <a:solidFill>
                  <a:schemeClr val="accent1"/>
                </a:solidFill>
              </a:rPr>
              <a:t>0,5-1 </a:t>
            </a:r>
            <a:r>
              <a:rPr lang="en-US" sz="1600" i="1" dirty="0">
                <a:solidFill>
                  <a:schemeClr val="accent1"/>
                </a:solidFill>
              </a:rPr>
              <a:t>UI/h</a:t>
            </a:r>
            <a:r>
              <a:rPr lang="en-US" sz="1600" dirty="0" smtClean="0">
                <a:solidFill>
                  <a:schemeClr val="accent1"/>
                </a:solidFill>
              </a:rPr>
              <a:t>).</a:t>
            </a:r>
            <a:endParaRPr lang="en-US" sz="1600" dirty="0">
              <a:solidFill>
                <a:schemeClr val="accent1"/>
              </a:solidFill>
            </a:endParaRPr>
          </a:p>
          <a:p>
            <a:pPr marL="257175" indent="-257175">
              <a:defRPr/>
            </a:pPr>
            <a:endParaRPr lang="en-US" sz="1600" b="1" dirty="0">
              <a:solidFill>
                <a:srgbClr val="993366"/>
              </a:solidFill>
            </a:endParaRPr>
          </a:p>
          <a:p>
            <a:pPr>
              <a:defRPr/>
            </a:pPr>
            <a:r>
              <a:rPr lang="en-US" sz="1600" b="1" dirty="0" err="1">
                <a:solidFill>
                  <a:srgbClr val="C00000"/>
                </a:solidFill>
              </a:rPr>
              <a:t>Insulina</a:t>
            </a:r>
            <a:r>
              <a:rPr lang="en-US" sz="1600" b="1" dirty="0">
                <a:solidFill>
                  <a:srgbClr val="C00000"/>
                </a:solidFill>
              </a:rPr>
              <a:t> Prandial</a:t>
            </a:r>
          </a:p>
          <a:p>
            <a:pPr marL="285750" indent="-285750">
              <a:buClr>
                <a:srgbClr val="C00000"/>
              </a:buClr>
              <a:buFont typeface="Wingdings" panose="05000000000000000000" pitchFamily="2" charset="2"/>
              <a:buChar char="v"/>
              <a:defRPr/>
            </a:pPr>
            <a:r>
              <a:rPr lang="en-US" sz="1600" dirty="0" err="1">
                <a:solidFill>
                  <a:schemeClr val="accent1"/>
                </a:solidFill>
              </a:rPr>
              <a:t>Limita</a:t>
            </a:r>
            <a:r>
              <a:rPr lang="en-US" sz="1600" dirty="0">
                <a:solidFill>
                  <a:schemeClr val="accent1"/>
                </a:solidFill>
              </a:rPr>
              <a:t>  </a:t>
            </a:r>
            <a:r>
              <a:rPr lang="en-US" sz="1600" dirty="0" err="1">
                <a:solidFill>
                  <a:schemeClr val="accent1"/>
                </a:solidFill>
              </a:rPr>
              <a:t>hiperglucemia</a:t>
            </a:r>
            <a:r>
              <a:rPr lang="en-US" sz="1600" dirty="0">
                <a:solidFill>
                  <a:schemeClr val="accent1"/>
                </a:solidFill>
              </a:rPr>
              <a:t> </a:t>
            </a:r>
            <a:r>
              <a:rPr lang="en-US" sz="1600" dirty="0" smtClean="0">
                <a:solidFill>
                  <a:schemeClr val="accent1"/>
                </a:solidFill>
              </a:rPr>
              <a:t>post-</a:t>
            </a:r>
            <a:r>
              <a:rPr lang="en-US" sz="1600" dirty="0" err="1" smtClean="0">
                <a:solidFill>
                  <a:schemeClr val="accent1"/>
                </a:solidFill>
              </a:rPr>
              <a:t>ingesta</a:t>
            </a:r>
            <a:r>
              <a:rPr lang="en-US" sz="1600" dirty="0" smtClean="0">
                <a:solidFill>
                  <a:schemeClr val="accent1"/>
                </a:solidFill>
              </a:rPr>
              <a:t>.</a:t>
            </a:r>
            <a:endParaRPr lang="en-US" sz="1600" dirty="0">
              <a:solidFill>
                <a:schemeClr val="accent1"/>
              </a:solidFill>
            </a:endParaRPr>
          </a:p>
          <a:p>
            <a:pPr marL="285750" indent="-285750">
              <a:buClr>
                <a:srgbClr val="C00000"/>
              </a:buClr>
              <a:buFont typeface="Wingdings" panose="05000000000000000000" pitchFamily="2" charset="2"/>
              <a:buChar char="v"/>
              <a:defRPr/>
            </a:pPr>
            <a:r>
              <a:rPr lang="en-US" sz="1600" dirty="0">
                <a:solidFill>
                  <a:schemeClr val="accent1"/>
                </a:solidFill>
              </a:rPr>
              <a:t>50% </a:t>
            </a:r>
            <a:r>
              <a:rPr lang="en-US" sz="1600" dirty="0" err="1">
                <a:solidFill>
                  <a:schemeClr val="accent1"/>
                </a:solidFill>
              </a:rPr>
              <a:t>requerimientos</a:t>
            </a:r>
            <a:r>
              <a:rPr lang="en-US" sz="1600" dirty="0">
                <a:solidFill>
                  <a:schemeClr val="accent1"/>
                </a:solidFill>
              </a:rPr>
              <a:t> </a:t>
            </a:r>
            <a:r>
              <a:rPr lang="en-US" sz="1600" dirty="0" err="1">
                <a:solidFill>
                  <a:schemeClr val="accent1"/>
                </a:solidFill>
              </a:rPr>
              <a:t>diarios</a:t>
            </a:r>
            <a:r>
              <a:rPr lang="en-US" sz="1600" dirty="0">
                <a:solidFill>
                  <a:schemeClr val="accent1"/>
                </a:solidFill>
              </a:rPr>
              <a:t> </a:t>
            </a:r>
            <a:r>
              <a:rPr lang="en-US" sz="1600" dirty="0" err="1">
                <a:solidFill>
                  <a:schemeClr val="accent1"/>
                </a:solidFill>
              </a:rPr>
              <a:t>totales</a:t>
            </a:r>
            <a:r>
              <a:rPr lang="en-US" sz="1600" dirty="0">
                <a:solidFill>
                  <a:schemeClr val="accent1"/>
                </a:solidFill>
              </a:rPr>
              <a:t> </a:t>
            </a:r>
            <a:r>
              <a:rPr lang="en-US" sz="1600" dirty="0" err="1">
                <a:solidFill>
                  <a:schemeClr val="accent1"/>
                </a:solidFill>
              </a:rPr>
              <a:t>repartida</a:t>
            </a:r>
            <a:r>
              <a:rPr lang="en-US" sz="1600" dirty="0">
                <a:solidFill>
                  <a:schemeClr val="accent1"/>
                </a:solidFill>
              </a:rPr>
              <a:t> en las </a:t>
            </a:r>
            <a:r>
              <a:rPr lang="en-US" sz="1600" dirty="0" err="1">
                <a:solidFill>
                  <a:schemeClr val="accent1"/>
                </a:solidFill>
              </a:rPr>
              <a:t>ingestas</a:t>
            </a:r>
            <a:r>
              <a:rPr lang="en-US" sz="1600" dirty="0">
                <a:solidFill>
                  <a:schemeClr val="accent1"/>
                </a:solidFill>
              </a:rPr>
              <a:t> (</a:t>
            </a:r>
            <a:r>
              <a:rPr lang="en-US" sz="1600" i="1" dirty="0">
                <a:solidFill>
                  <a:schemeClr val="accent1"/>
                </a:solidFill>
              </a:rPr>
              <a:t>1UI/8-10 g HC</a:t>
            </a:r>
            <a:r>
              <a:rPr lang="en-US" sz="1600" dirty="0">
                <a:solidFill>
                  <a:schemeClr val="accent1"/>
                </a:solidFill>
              </a:rPr>
              <a:t>) </a:t>
            </a:r>
            <a:r>
              <a:rPr lang="en-US" sz="1600" dirty="0" smtClean="0">
                <a:solidFill>
                  <a:schemeClr val="accent1"/>
                </a:solidFill>
              </a:rPr>
              <a:t>.</a:t>
            </a:r>
            <a:endParaRPr lang="en-US" sz="1600" dirty="0">
              <a:solidFill>
                <a:schemeClr val="accent1"/>
              </a:solidFill>
            </a:endParaRPr>
          </a:p>
          <a:p>
            <a:pPr marL="557213" lvl="1" indent="-214313">
              <a:buFontTx/>
              <a:buChar char="–"/>
              <a:defRPr/>
            </a:pPr>
            <a:endParaRPr lang="en-US" sz="1400" dirty="0">
              <a:solidFill>
                <a:srgbClr val="000000"/>
              </a:solidFill>
              <a:latin typeface="Arial" charset="0"/>
            </a:endParaRPr>
          </a:p>
        </p:txBody>
      </p:sp>
      <p:sp>
        <p:nvSpPr>
          <p:cNvPr id="30" name="29 CuadroTexto"/>
          <p:cNvSpPr txBox="1"/>
          <p:nvPr/>
        </p:nvSpPr>
        <p:spPr>
          <a:xfrm>
            <a:off x="3598913" y="5201459"/>
            <a:ext cx="3833813" cy="4143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defRPr/>
            </a:pPr>
            <a:r>
              <a:rPr lang="es-ES_tradnl" sz="2100" b="1" kern="0" dirty="0">
                <a:solidFill>
                  <a:srgbClr val="C00000"/>
                </a:solidFill>
                <a:latin typeface="+mj-lt"/>
                <a:cs typeface="Arial" pitchFamily="34" charset="0"/>
              </a:rPr>
              <a:t>Elección de la pauta</a:t>
            </a:r>
            <a:endParaRPr lang="es-ES" sz="2100" kern="0" dirty="0">
              <a:solidFill>
                <a:srgbClr val="C00000"/>
              </a:solidFill>
              <a:latin typeface="+mj-lt"/>
            </a:endParaRPr>
          </a:p>
        </p:txBody>
      </p:sp>
      <p:sp>
        <p:nvSpPr>
          <p:cNvPr id="3" name="Marcador de texto 2"/>
          <p:cNvSpPr>
            <a:spLocks noGrp="1"/>
          </p:cNvSpPr>
          <p:nvPr>
            <p:ph type="body" sz="quarter" idx="13"/>
          </p:nvPr>
        </p:nvSpPr>
        <p:spPr/>
        <p:txBody>
          <a:bodyPr>
            <a:normAutofit lnSpcReduction="10000"/>
          </a:bodyPr>
          <a:lstStyle/>
          <a:p>
            <a:endParaRPr lang="es-ES"/>
          </a:p>
        </p:txBody>
      </p:sp>
    </p:spTree>
    <p:extLst>
      <p:ext uri="{BB962C8B-B14F-4D97-AF65-F5344CB8AC3E}">
        <p14:creationId xmlns="" xmlns:p14="http://schemas.microsoft.com/office/powerpoint/2010/main" val="3402748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normAutofit lnSpcReduction="10000"/>
          </a:bodyPr>
          <a:lstStyle/>
          <a:p>
            <a:r>
              <a:rPr lang="da-DK" altLang="es-ES" dirty="0"/>
              <a:t>Nathan D, et al. Diabetes Care 2009;32(1):</a:t>
            </a:r>
            <a:r>
              <a:rPr lang="da-DK" altLang="es-ES" dirty="0" smtClean="0"/>
              <a:t>193–203</a:t>
            </a:r>
            <a:endParaRPr lang="en-US" altLang="es-ES" sz="800" dirty="0"/>
          </a:p>
        </p:txBody>
      </p:sp>
      <p:sp>
        <p:nvSpPr>
          <p:cNvPr id="3" name="Título 2"/>
          <p:cNvSpPr>
            <a:spLocks noGrp="1"/>
          </p:cNvSpPr>
          <p:nvPr>
            <p:ph type="title"/>
          </p:nvPr>
        </p:nvSpPr>
        <p:spPr/>
        <p:txBody>
          <a:bodyPr/>
          <a:lstStyle/>
          <a:p>
            <a:r>
              <a:rPr lang="es-ES" dirty="0"/>
              <a:t>¿Qué nos dicen las guías?</a:t>
            </a:r>
          </a:p>
        </p:txBody>
      </p:sp>
      <p:sp>
        <p:nvSpPr>
          <p:cNvPr id="5" name="Rectángulo 4"/>
          <p:cNvSpPr/>
          <p:nvPr/>
        </p:nvSpPr>
        <p:spPr>
          <a:xfrm>
            <a:off x="2927648" y="771765"/>
            <a:ext cx="6344366" cy="584775"/>
          </a:xfrm>
          <a:prstGeom prst="rect">
            <a:avLst/>
          </a:prstGeom>
        </p:spPr>
        <p:txBody>
          <a:bodyPr wrap="none">
            <a:spAutoFit/>
          </a:bodyPr>
          <a:lstStyle/>
          <a:p>
            <a:r>
              <a:rPr lang="es-ES_tradnl" altLang="es-ES" sz="3200" b="1" dirty="0">
                <a:solidFill>
                  <a:schemeClr val="tx2"/>
                </a:solidFill>
              </a:rPr>
              <a:t>Estrategia de tratamiento de la DM2</a:t>
            </a:r>
            <a:endParaRPr lang="es-ES" sz="3200" dirty="0">
              <a:solidFill>
                <a:schemeClr val="tx2"/>
              </a:solidFill>
            </a:endParaRPr>
          </a:p>
        </p:txBody>
      </p:sp>
      <p:graphicFrame>
        <p:nvGraphicFramePr>
          <p:cNvPr id="7" name="Diagrama 6"/>
          <p:cNvGraphicFramePr/>
          <p:nvPr>
            <p:extLst>
              <p:ext uri="{D42A27DB-BD31-4B8C-83A1-F6EECF244321}">
                <p14:modId xmlns="" xmlns:p14="http://schemas.microsoft.com/office/powerpoint/2010/main" val="551692231"/>
              </p:ext>
            </p:extLst>
          </p:nvPr>
        </p:nvGraphicFramePr>
        <p:xfrm>
          <a:off x="1415480" y="1700808"/>
          <a:ext cx="927469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20961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 xmlns:thm15="http://schemas.microsoft.com/office/thememl/2012/main" name="ProgramaAAPD2017Plantilla.potx" id="{F1D0360D-E285-4464-AF24-3C6E26AC21F3}" vid="{56EBC98C-C88D-4FEC-A30A-69C25708F88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PlantillaAAPD2017</Template>
  <TotalTime>201</TotalTime>
  <Words>4305</Words>
  <Application>Microsoft Office PowerPoint</Application>
  <PresentationFormat>Personalizado</PresentationFormat>
  <Paragraphs>554</Paragraphs>
  <Slides>31</Slides>
  <Notes>20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3" baseType="lpstr">
      <vt:lpstr>Tema de Office</vt:lpstr>
      <vt:lpstr>Chart</vt:lpstr>
      <vt:lpstr>Nuevas insulinas. ¿Son realmente nuevas? ¿qué nos ofrecen?</vt:lpstr>
      <vt:lpstr>Caso clínico (I)</vt:lpstr>
      <vt:lpstr>Caso clínico (II)</vt:lpstr>
      <vt:lpstr>Preguntas</vt:lpstr>
      <vt:lpstr>Pregunta 1</vt:lpstr>
      <vt:lpstr>Indicaciones para insulinizar</vt:lpstr>
      <vt:lpstr>El tratamiento con insulina en la diabetes mellitus tipo 2 tiene múltiples beneficios</vt:lpstr>
      <vt:lpstr>Diapositiva 8</vt:lpstr>
      <vt:lpstr>¿Qué nos dicen las guías?</vt:lpstr>
      <vt:lpstr>Incumplimiento e Inercia terapéutica son las dos principales causas del mal control de las enfermedades crónicas</vt:lpstr>
      <vt:lpstr>Pregunta 2</vt:lpstr>
      <vt:lpstr>Tipos de insulina</vt:lpstr>
      <vt:lpstr> Factores a valorar a la hora de insulinizar </vt:lpstr>
      <vt:lpstr>Diapositiva 14</vt:lpstr>
      <vt:lpstr>Diapositiva 15</vt:lpstr>
      <vt:lpstr>Estrategia secuencial de insulinización en la diabetes tipo 2  (ADA-EASD 2017) (1ª)</vt:lpstr>
      <vt:lpstr>Estrategia secuencial de insulinización en la diabetes tipo 2  (ADA-EASD 2017)</vt:lpstr>
      <vt:lpstr>Una aproximación lógica escalonada</vt:lpstr>
      <vt:lpstr>Estructura molecular insulina humana</vt:lpstr>
      <vt:lpstr>Análogos rápidos: ventajas</vt:lpstr>
      <vt:lpstr>Lispro 200 u.i/ml</vt:lpstr>
      <vt:lpstr>Pregunta 3</vt:lpstr>
      <vt:lpstr>Diapositiva 23</vt:lpstr>
      <vt:lpstr>Diapositiva 24</vt:lpstr>
      <vt:lpstr>Diapositiva 25</vt:lpstr>
      <vt:lpstr>Resumen. Nuevas insulinas basales vs glargina U-100</vt:lpstr>
      <vt:lpstr>Pregunta 4</vt:lpstr>
      <vt:lpstr>Insulinas biosimilares</vt:lpstr>
      <vt:lpstr>Insulinas biosimilares</vt:lpstr>
      <vt:lpstr>Puntos clave: propiedades de una insulina basal ideal</vt:lpstr>
      <vt:lpstr>Puntos clave: ¿qué nos ofrecen las insulinas nuevas?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José María</dc:creator>
  <cp:lastModifiedBy>usuario</cp:lastModifiedBy>
  <cp:revision>28</cp:revision>
  <dcterms:created xsi:type="dcterms:W3CDTF">2017-03-30T19:48:55Z</dcterms:created>
  <dcterms:modified xsi:type="dcterms:W3CDTF">2017-04-19T13:29:09Z</dcterms:modified>
</cp:coreProperties>
</file>