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86"/>
    <a:srgbClr val="4F81BD"/>
    <a:srgbClr val="FFFFFF"/>
    <a:srgbClr val="E8ECF5"/>
    <a:srgbClr val="CDD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564" autoAdjust="0"/>
  </p:normalViewPr>
  <p:slideViewPr>
    <p:cSldViewPr>
      <p:cViewPr varScale="1">
        <p:scale>
          <a:sx n="68" d="100"/>
          <a:sy n="68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6AF23-1FCE-6742-8E67-FA54C60CD1F7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5573F-DC15-ED40-BA0A-2AE6477DC7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9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portada">
    <p:bg>
      <p:bgPr>
        <a:blipFill dpi="0" rotWithShape="1">
          <a:blip r:embed="rId2" cstate="print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7" y="115200"/>
            <a:ext cx="7344000" cy="94668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3789040"/>
            <a:ext cx="10534651" cy="128588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5350" y="5146330"/>
            <a:ext cx="10553701" cy="914420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cxnSp>
        <p:nvCxnSpPr>
          <p:cNvPr id="12" name="11 Conector recto"/>
          <p:cNvCxnSpPr/>
          <p:nvPr userDrawn="1"/>
        </p:nvCxnSpPr>
        <p:spPr>
          <a:xfrm rot="5400000">
            <a:off x="298684" y="4417949"/>
            <a:ext cx="1116000" cy="1059"/>
          </a:xfrm>
          <a:prstGeom prst="line">
            <a:avLst/>
          </a:prstGeom>
          <a:ln w="123825" cap="rnd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 userDrawn="1"/>
        </p:nvCxnSpPr>
        <p:spPr>
          <a:xfrm rot="5400000">
            <a:off x="497780" y="5585923"/>
            <a:ext cx="720000" cy="1059"/>
          </a:xfrm>
          <a:prstGeom prst="line">
            <a:avLst/>
          </a:prstGeom>
          <a:ln w="123825" cap="rnd" cmpd="thickThin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68" y="6132300"/>
            <a:ext cx="2088232" cy="60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151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AAP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graphicFrame>
        <p:nvGraphicFramePr>
          <p:cNvPr id="9" name="4 Tabla"/>
          <p:cNvGraphicFramePr>
            <a:graphicFrameLocks noGrp="1"/>
          </p:cNvGraphicFramePr>
          <p:nvPr userDrawn="1">
            <p:extLst/>
          </p:nvPr>
        </p:nvGraphicFramePr>
        <p:xfrm>
          <a:off x="1775520" y="908720"/>
          <a:ext cx="8724031" cy="47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60"/>
                <a:gridCol w="4877271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Clase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Principio activo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 ( muy alta)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Propionato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clobetasol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 (potencia alta)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Prednicarbato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0,25%  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Mometasona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Metilprednisolona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Beclometasona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Propionato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fluticasona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III (potencia intermedia)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Clobetasona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aceponato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butirato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fluocinolona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 (potencia baja)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acetato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6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0053-4D7E-45A6-95A8-E8DF6E601167}" type="datetimeFigureOut">
              <a:rPr lang="es-ES" smtClean="0"/>
              <a:pPr/>
              <a:t>18/04/2017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BB3B-AC28-426C-8163-F97617ECC3B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4147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0159-B4BF-4728-96B4-E151D460E60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5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os y subnivel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15675"/>
            <a:ext cx="11582400" cy="4592024"/>
          </a:xfrm>
        </p:spPr>
        <p:txBody>
          <a:bodyPr>
            <a:norm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78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gunta interactiv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63084" y="2276872"/>
            <a:ext cx="10363200" cy="3330826"/>
          </a:xfrm>
        </p:spPr>
        <p:txBody>
          <a:bodyPr anchor="t"/>
          <a:lstStyle>
            <a:lvl1pPr marL="457200" indent="-457200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  <a:defRPr sz="2400" b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Respuesta 1</a:t>
            </a:r>
          </a:p>
          <a:p>
            <a:pPr lvl="0"/>
            <a:r>
              <a:rPr lang="es-ES" dirty="0" smtClean="0"/>
              <a:t>Respuesta 2</a:t>
            </a:r>
          </a:p>
          <a:p>
            <a:pPr lvl="0"/>
            <a:r>
              <a:rPr lang="es-ES" dirty="0" smtClean="0"/>
              <a:t>Respuesta 3</a:t>
            </a:r>
          </a:p>
          <a:p>
            <a:pPr lvl="0"/>
            <a:r>
              <a:rPr lang="es-ES" dirty="0" smtClean="0"/>
              <a:t>Respuesta 4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963084" y="908721"/>
            <a:ext cx="10363200" cy="103546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Enunciado de la pregunta X</a:t>
            </a:r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Pregunta X</a:t>
            </a:r>
            <a:endParaRPr lang="es-ES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9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0"/>
          </p:nvPr>
        </p:nvSpPr>
        <p:spPr>
          <a:xfrm>
            <a:off x="0" y="1015674"/>
            <a:ext cx="5999989" cy="4645574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/>
          </p:nvPr>
        </p:nvSpPr>
        <p:spPr>
          <a:xfrm>
            <a:off x="6183808" y="1015674"/>
            <a:ext cx="5384800" cy="4645574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61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con cabecera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908721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idx="10"/>
          </p:nvPr>
        </p:nvSpPr>
        <p:spPr>
          <a:xfrm>
            <a:off x="6192011" y="908722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-43" y="1886844"/>
            <a:ext cx="6000032" cy="3774405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21" name="2 Marcador de contenido"/>
          <p:cNvSpPr>
            <a:spLocks noGrp="1"/>
          </p:cNvSpPr>
          <p:nvPr>
            <p:ph idx="14"/>
          </p:nvPr>
        </p:nvSpPr>
        <p:spPr>
          <a:xfrm>
            <a:off x="6192011" y="1886844"/>
            <a:ext cx="5384800" cy="3774405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170973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1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4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ierta sin estructur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7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nzo en blanc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6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3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asimétrica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>
            <a:spLocks noGrp="1"/>
          </p:cNvSpPr>
          <p:nvPr>
            <p:ph type="body" idx="10"/>
          </p:nvPr>
        </p:nvSpPr>
        <p:spPr>
          <a:xfrm>
            <a:off x="609600" y="1484784"/>
            <a:ext cx="4085547" cy="69009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2 Marcador de contenido"/>
          <p:cNvSpPr>
            <a:spLocks noGrp="1"/>
          </p:cNvSpPr>
          <p:nvPr>
            <p:ph idx="11"/>
          </p:nvPr>
        </p:nvSpPr>
        <p:spPr>
          <a:xfrm>
            <a:off x="1" y="2174876"/>
            <a:ext cx="4659993" cy="3486706"/>
          </a:xfrm>
        </p:spPr>
        <p:txBody>
          <a:bodyPr>
            <a:normAutofit/>
          </a:bodyPr>
          <a:lstStyle>
            <a:lvl1pPr marL="715963" indent="-185738">
              <a:spcBef>
                <a:spcPts val="600"/>
              </a:spcBef>
              <a:buFontTx/>
              <a:buBlip>
                <a:blip r:embed="rId3"/>
              </a:buBlip>
              <a:defRPr sz="1800">
                <a:solidFill>
                  <a:schemeClr val="accent1"/>
                </a:solidFill>
              </a:defRPr>
            </a:lvl1pPr>
            <a:lvl2pPr marL="1073150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1600">
                <a:solidFill>
                  <a:schemeClr val="accent1"/>
                </a:solidFill>
              </a:defRPr>
            </a:lvl2pPr>
            <a:lvl3pPr marL="1431925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400">
                <a:solidFill>
                  <a:schemeClr val="accent1"/>
                </a:solidFill>
              </a:defRPr>
            </a:lvl3pPr>
            <a:lvl4pPr marL="1789113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4pPr>
            <a:lvl5pPr marL="2146300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4695147" y="274640"/>
            <a:ext cx="6887253" cy="5386608"/>
          </a:xfrm>
        </p:spPr>
        <p:txBody>
          <a:bodyPr/>
          <a:lstStyle>
            <a:lvl1pPr marL="450850" indent="-266700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16681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88118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517775" indent="-1730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4pPr>
            <a:lvl5pPr marL="3233738" indent="-1857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4050393" cy="121014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18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y explicació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03712" y="908720"/>
            <a:ext cx="5183221" cy="21645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6" name="2 Marcador de texto"/>
          <p:cNvSpPr>
            <a:spLocks noGrp="1"/>
          </p:cNvSpPr>
          <p:nvPr>
            <p:ph type="body" idx="10"/>
          </p:nvPr>
        </p:nvSpPr>
        <p:spPr>
          <a:xfrm>
            <a:off x="911424" y="3140968"/>
            <a:ext cx="10271787" cy="41705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0" y="3573016"/>
            <a:ext cx="11183211" cy="2088232"/>
          </a:xfrm>
        </p:spPr>
        <p:txBody>
          <a:bodyPr>
            <a:no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6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1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764A-3372-4F92-A04B-C6D954743B17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86E7-29ED-41AB-9506-B1B1EB43D00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9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med.i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524000" y="4365104"/>
            <a:ext cx="9144000" cy="12858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dirty="0">
                <a:solidFill>
                  <a:schemeClr val="tx2"/>
                </a:solidFill>
              </a:rPr>
              <a:t>BIENVENIDOS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20" y="2014206"/>
            <a:ext cx="5040528" cy="177483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346020"/>
            <a:ext cx="8424936" cy="1092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Live-Med Iberia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>Empresa de Educación Médica Continuada desde 2004:</a:t>
            </a:r>
            <a:endParaRPr lang="es-ES" b="1" dirty="0">
              <a:solidFill>
                <a:schemeClr val="tx2"/>
              </a:solidFill>
            </a:endParaRPr>
          </a:p>
          <a:p>
            <a:pPr lvl="1"/>
            <a:r>
              <a:rPr lang="es-ES" b="1" dirty="0"/>
              <a:t>Independiente</a:t>
            </a:r>
          </a:p>
          <a:p>
            <a:pPr lvl="1"/>
            <a:r>
              <a:rPr lang="es-ES" b="1" dirty="0"/>
              <a:t>Acreditada</a:t>
            </a:r>
          </a:p>
          <a:p>
            <a:pPr lvl="1"/>
            <a:r>
              <a:rPr lang="es-ES" b="1" dirty="0"/>
              <a:t>Avalada</a:t>
            </a:r>
          </a:p>
          <a:p>
            <a:pPr marL="1258887" lvl="1" indent="0">
              <a:buNone/>
            </a:pPr>
            <a:endParaRPr lang="es-ES" b="1" dirty="0"/>
          </a:p>
          <a:p>
            <a:pPr marL="542925" indent="0">
              <a:buNone/>
            </a:pP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6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1338701"/>
            <a:ext cx="9793088" cy="1269475"/>
          </a:xfrm>
          <a:prstGeom prst="rect">
            <a:avLst/>
          </a:prstGeom>
        </p:spPr>
      </p:pic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981200" y="3688296"/>
            <a:ext cx="8229600" cy="8928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400" dirty="0" smtClean="0"/>
              <a:t>1ª EDICIÓN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32886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¡IMPORTANTE!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Ponencia</a:t>
            </a:r>
          </a:p>
          <a:p>
            <a:pPr lvl="1"/>
            <a:r>
              <a:rPr lang="es-ES" b="1" dirty="0"/>
              <a:t>Desarrollo de </a:t>
            </a:r>
            <a:r>
              <a:rPr lang="es-ES" b="1" dirty="0" smtClean="0"/>
              <a:t>cada tema mediante </a:t>
            </a:r>
            <a:r>
              <a:rPr lang="es-ES" b="1" dirty="0"/>
              <a:t>un caso clínico.</a:t>
            </a:r>
          </a:p>
          <a:p>
            <a:pPr lvl="1"/>
            <a:endParaRPr lang="es-ES" sz="800" b="1" dirty="0">
              <a:solidFill>
                <a:schemeClr val="tx2"/>
              </a:solidFill>
            </a:endParaRPr>
          </a:p>
          <a:p>
            <a:r>
              <a:rPr lang="es-ES" b="1" dirty="0">
                <a:solidFill>
                  <a:schemeClr val="tx2"/>
                </a:solidFill>
              </a:rPr>
              <a:t>Sistema interactivo</a:t>
            </a:r>
          </a:p>
          <a:p>
            <a:pPr lvl="1"/>
            <a:r>
              <a:rPr lang="es-ES" b="1" dirty="0"/>
              <a:t>Se vota desde el móvil de los asistentes, descargando la </a:t>
            </a:r>
            <a:r>
              <a:rPr lang="es-ES" b="1" dirty="0">
                <a:solidFill>
                  <a:schemeClr val="tx2"/>
                </a:solidFill>
              </a:rPr>
              <a:t>App de Live-Med</a:t>
            </a:r>
            <a:r>
              <a:rPr lang="es-ES" b="1" dirty="0"/>
              <a:t> en su móvil, desde Play Store y si tienen un </a:t>
            </a:r>
            <a:r>
              <a:rPr lang="es-ES" b="1" dirty="0" err="1"/>
              <a:t>Ipad</a:t>
            </a:r>
            <a:r>
              <a:rPr lang="es-ES" b="1" dirty="0"/>
              <a:t>, entrando en su navegador y escribiendo: </a:t>
            </a:r>
            <a:r>
              <a:rPr lang="es-ES" b="1" dirty="0" smtClean="0">
                <a:solidFill>
                  <a:schemeClr val="tx2"/>
                </a:solidFill>
              </a:rPr>
              <a:t>app.livemed.in:81/app</a:t>
            </a:r>
            <a:r>
              <a:rPr lang="es-ES" b="1" dirty="0"/>
              <a:t>.</a:t>
            </a:r>
          </a:p>
          <a:p>
            <a:pPr lvl="1"/>
            <a:r>
              <a:rPr lang="es-ES" b="1" dirty="0"/>
              <a:t>Los resultados se mostrarán </a:t>
            </a:r>
            <a:r>
              <a:rPr lang="es-ES" b="1" dirty="0" smtClean="0"/>
              <a:t>también en </a:t>
            </a:r>
            <a:r>
              <a:rPr lang="es-ES" b="1" dirty="0"/>
              <a:t>sus móviles.</a:t>
            </a:r>
          </a:p>
          <a:p>
            <a:pPr lvl="1"/>
            <a:endParaRPr lang="es-ES" sz="800" b="1" dirty="0"/>
          </a:p>
          <a:p>
            <a:r>
              <a:rPr lang="es-ES" b="1" dirty="0" smtClean="0">
                <a:solidFill>
                  <a:schemeClr val="tx2"/>
                </a:solidFill>
              </a:rPr>
              <a:t>Preguntas</a:t>
            </a:r>
            <a:endParaRPr lang="es-ES" b="1" dirty="0">
              <a:solidFill>
                <a:schemeClr val="tx2"/>
              </a:solidFill>
            </a:endParaRPr>
          </a:p>
          <a:p>
            <a:pPr lvl="1"/>
            <a:r>
              <a:rPr lang="es-ES" b="1" dirty="0"/>
              <a:t>Igualmente desde su móvil podrán enviar las preguntas que deseen sobre cada ponencia y el coordinador se las realizará </a:t>
            </a:r>
            <a:r>
              <a:rPr lang="es-ES" b="1" dirty="0" smtClean="0"/>
              <a:t>al ponente. También podrá utilizar los tarjetones que las azafatas recogerán.</a:t>
            </a:r>
            <a:r>
              <a:rPr lang="es-ES" sz="800" b="1" dirty="0" smtClean="0"/>
              <a:t> </a:t>
            </a:r>
            <a:endParaRPr lang="es-ES" sz="800" b="1" dirty="0"/>
          </a:p>
          <a:p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4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¡IMPORTANTE!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Certificado Asistencia</a:t>
            </a:r>
          </a:p>
          <a:p>
            <a:pPr lvl="1"/>
            <a:r>
              <a:rPr lang="es-ES" b="1" dirty="0"/>
              <a:t>Los certificados de asistencia y cuestionarios de satisfacción </a:t>
            </a:r>
            <a:r>
              <a:rPr lang="es-ES" b="1" dirty="0" smtClean="0"/>
              <a:t>serán repartidos </a:t>
            </a:r>
            <a:r>
              <a:rPr lang="es-ES" b="1" dirty="0"/>
              <a:t>durante la </a:t>
            </a:r>
            <a:r>
              <a:rPr lang="es-ES" b="1" dirty="0" smtClean="0"/>
              <a:t>última ponencia </a:t>
            </a:r>
            <a:r>
              <a:rPr lang="es-ES" b="1" dirty="0"/>
              <a:t>por las azafatas. Rellenar la encuesta es obligatorio para la obtención de la </a:t>
            </a:r>
            <a:r>
              <a:rPr lang="es-ES" b="1" dirty="0" smtClean="0"/>
              <a:t>acreditación.</a:t>
            </a:r>
            <a:endParaRPr lang="es-ES" b="1" dirty="0"/>
          </a:p>
          <a:p>
            <a:pPr lvl="1"/>
            <a:endParaRPr lang="es-ES" sz="800" b="1" dirty="0">
              <a:solidFill>
                <a:schemeClr val="tx2"/>
              </a:solidFill>
            </a:endParaRPr>
          </a:p>
          <a:p>
            <a:r>
              <a:rPr lang="es-ES" b="1" dirty="0">
                <a:solidFill>
                  <a:schemeClr val="tx2"/>
                </a:solidFill>
              </a:rPr>
              <a:t>Diploma - Acreditación</a:t>
            </a:r>
          </a:p>
          <a:p>
            <a:pPr lvl="1"/>
            <a:r>
              <a:rPr lang="es-ES" b="1" dirty="0"/>
              <a:t>El diploma del curso con los créditos oficiales de la comisión de Formación </a:t>
            </a:r>
            <a:r>
              <a:rPr lang="es-ES" b="1" dirty="0" smtClean="0"/>
              <a:t>Continuada los descargará </a:t>
            </a:r>
            <a:r>
              <a:rPr lang="es-ES" b="1" dirty="0"/>
              <a:t>cada </a:t>
            </a:r>
            <a:r>
              <a:rPr lang="es-ES" b="1" dirty="0" smtClean="0"/>
              <a:t>asistente, </a:t>
            </a:r>
            <a:r>
              <a:rPr lang="es-ES" b="1" dirty="0"/>
              <a:t>desde la web de Live-Med: </a:t>
            </a:r>
            <a:r>
              <a:rPr lang="es-ES" b="1" dirty="0" smtClean="0">
                <a:hlinkClick r:id="rId2"/>
              </a:rPr>
              <a:t>www.Livemed.in</a:t>
            </a:r>
            <a:r>
              <a:rPr lang="es-ES" b="1" dirty="0" smtClean="0"/>
              <a:t> </a:t>
            </a:r>
            <a:r>
              <a:rPr lang="es-ES" b="1" dirty="0"/>
              <a:t>en el apartado “Acceso a alumnos” y solo lo obtendrá si ha asistido al 100 % del curso.</a:t>
            </a:r>
            <a:endParaRPr lang="es-ES" sz="800" b="1" dirty="0"/>
          </a:p>
          <a:p>
            <a:r>
              <a:rPr lang="es-ES" b="1" dirty="0">
                <a:solidFill>
                  <a:schemeClr val="tx2"/>
                </a:solidFill>
              </a:rPr>
              <a:t>General</a:t>
            </a:r>
          </a:p>
          <a:p>
            <a:pPr lvl="1"/>
            <a:r>
              <a:rPr lang="es-ES" b="1" dirty="0"/>
              <a:t>Los contenidos del curso </a:t>
            </a:r>
            <a:r>
              <a:rPr lang="es-ES" b="1" dirty="0" smtClean="0"/>
              <a:t>estarán </a:t>
            </a:r>
            <a:r>
              <a:rPr lang="es-ES" b="1" dirty="0"/>
              <a:t>disponibles en la web dos o tres semanas después del curso</a:t>
            </a:r>
            <a:r>
              <a:rPr lang="es-ES" b="1" dirty="0" smtClean="0"/>
              <a:t>. Los diplomas una vez recibida respuesta con créditos </a:t>
            </a:r>
            <a:r>
              <a:rPr lang="es-ES" b="1" dirty="0" err="1" smtClean="0"/>
              <a:t>otorgdos</a:t>
            </a:r>
            <a:r>
              <a:rPr lang="es-ES" b="1" dirty="0" smtClean="0"/>
              <a:t> por la CFC.</a:t>
            </a:r>
            <a:endParaRPr lang="es-ES" sz="800" b="1" dirty="0"/>
          </a:p>
          <a:p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701" y="1222603"/>
            <a:ext cx="2974598" cy="402217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Gracias por quitar el sonido de tu móvil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704" y="1016000"/>
            <a:ext cx="4936991" cy="4591050"/>
          </a:xfrm>
        </p:spPr>
      </p:pic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1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LiveMed">
      <a:dk1>
        <a:srgbClr val="287AC8"/>
      </a:dk1>
      <a:lt1>
        <a:sysClr val="window" lastClr="FFFFFF"/>
      </a:lt1>
      <a:dk2>
        <a:srgbClr val="C5000B"/>
      </a:dk2>
      <a:lt2>
        <a:srgbClr val="EEECE1"/>
      </a:lt2>
      <a:accent1>
        <a:srgbClr val="004586"/>
      </a:accent1>
      <a:accent2>
        <a:srgbClr val="808080"/>
      </a:accent2>
      <a:accent3>
        <a:srgbClr val="5858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Autofit/>
      </a:bodyPr>
      <a:lstStyle>
        <a:defPPr algn="ct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ogramaAAPD2017Plantilla.potx" id="{F1D0360D-E285-4464-AF24-3C6E26AC21F3}" vid="{56EBC98C-C88D-4FEC-A30A-69C25708F88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233</Words>
  <Application>Microsoft Office PowerPoint</Application>
  <PresentationFormat>Panorámica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Live-Med Iberia</vt:lpstr>
      <vt:lpstr>Presentación de PowerPoint</vt:lpstr>
      <vt:lpstr>¡IMPORTANTE!</vt:lpstr>
      <vt:lpstr>¡IMPORTANTE!</vt:lpstr>
      <vt:lpstr>Gracias por quitar el sonido de tu móvil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Live Med</dc:creator>
  <cp:lastModifiedBy>Live Med</cp:lastModifiedBy>
  <cp:revision>159</cp:revision>
  <dcterms:created xsi:type="dcterms:W3CDTF">2017-01-12T11:10:22Z</dcterms:created>
  <dcterms:modified xsi:type="dcterms:W3CDTF">2017-04-18T08:56:06Z</dcterms:modified>
</cp:coreProperties>
</file>