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notesSlides/notesSlide7.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93" r:id="rId3"/>
    <p:sldId id="258" r:id="rId4"/>
    <p:sldId id="259" r:id="rId5"/>
    <p:sldId id="294" r:id="rId6"/>
    <p:sldId id="295" r:id="rId7"/>
    <p:sldId id="262" r:id="rId8"/>
    <p:sldId id="299" r:id="rId9"/>
    <p:sldId id="264" r:id="rId10"/>
    <p:sldId id="265" r:id="rId11"/>
    <p:sldId id="266" r:id="rId12"/>
    <p:sldId id="267" r:id="rId13"/>
    <p:sldId id="268" r:id="rId14"/>
    <p:sldId id="296" r:id="rId15"/>
    <p:sldId id="271" r:id="rId16"/>
    <p:sldId id="272" r:id="rId17"/>
    <p:sldId id="273" r:id="rId18"/>
    <p:sldId id="274" r:id="rId19"/>
    <p:sldId id="275" r:id="rId20"/>
    <p:sldId id="276" r:id="rId21"/>
    <p:sldId id="277" r:id="rId22"/>
    <p:sldId id="278" r:id="rId23"/>
    <p:sldId id="279" r:id="rId24"/>
    <p:sldId id="297" r:id="rId25"/>
    <p:sldId id="281" r:id="rId26"/>
    <p:sldId id="282" r:id="rId27"/>
    <p:sldId id="283" r:id="rId28"/>
    <p:sldId id="298" r:id="rId29"/>
    <p:sldId id="285" r:id="rId30"/>
    <p:sldId id="286" r:id="rId31"/>
    <p:sldId id="287" r:id="rId32"/>
    <p:sldId id="288" r:id="rId33"/>
    <p:sldId id="289" r:id="rId34"/>
    <p:sldId id="300" r:id="rId35"/>
    <p:sldId id="291" r:id="rId36"/>
    <p:sldId id="292" r:id="rId3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08080"/>
    <a:srgbClr val="004586"/>
    <a:srgbClr val="00CC00"/>
    <a:srgbClr val="FFFFFF"/>
    <a:srgbClr val="E8ECF5"/>
    <a:srgbClr val="287AC8"/>
    <a:srgbClr val="4F81B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412" autoAdjust="0"/>
    <p:restoredTop sz="90334" autoAdjust="0"/>
  </p:normalViewPr>
  <p:slideViewPr>
    <p:cSldViewPr>
      <p:cViewPr varScale="1">
        <p:scale>
          <a:sx n="62" d="100"/>
          <a:sy n="62" d="100"/>
        </p:scale>
        <p:origin x="-990" y="-78"/>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plotArea>
      <c:layout/>
      <c:barChart>
        <c:barDir val="col"/>
        <c:grouping val="clustered"/>
        <c:ser>
          <c:idx val="0"/>
          <c:order val="0"/>
          <c:tx>
            <c:strRef>
              <c:f>Sheet1!$B$1</c:f>
              <c:strCache>
                <c:ptCount val="1"/>
                <c:pt idx="0">
                  <c:v>Placebo</c:v>
                </c:pt>
              </c:strCache>
            </c:strRef>
          </c:tx>
          <c:dLbls>
            <c:spPr>
              <a:noFill/>
              <a:ln>
                <a:noFill/>
              </a:ln>
              <a:effectLst/>
            </c:spPr>
            <c:showVal val="1"/>
            <c:extLst>
              <c:ext xmlns:c15="http://schemas.microsoft.com/office/drawing/2012/chart" uri="{CE6537A1-D6FC-4f65-9D91-7224C49458BB}">
                <c15:layout/>
                <c15:showLeaderLines val="0"/>
              </c:ext>
            </c:extLst>
          </c:dLbls>
          <c:cat>
            <c:strRef>
              <c:f>Sheet1!$A$2:$A$3</c:f>
              <c:strCache>
                <c:ptCount val="2"/>
                <c:pt idx="0">
                  <c:v>ITUs</c:v>
                </c:pt>
                <c:pt idx="1">
                  <c:v>Infecciones genitales</c:v>
                </c:pt>
              </c:strCache>
            </c:strRef>
          </c:cat>
          <c:val>
            <c:numRef>
              <c:f>Sheet1!$B$2:$B$3</c:f>
              <c:numCache>
                <c:formatCode>General</c:formatCode>
                <c:ptCount val="2"/>
                <c:pt idx="0">
                  <c:v>5.6</c:v>
                </c:pt>
                <c:pt idx="1">
                  <c:v>1.3</c:v>
                </c:pt>
              </c:numCache>
            </c:numRef>
          </c:val>
        </c:ser>
        <c:ser>
          <c:idx val="1"/>
          <c:order val="1"/>
          <c:tx>
            <c:strRef>
              <c:f>Sheet1!$C$1</c:f>
              <c:strCache>
                <c:ptCount val="1"/>
                <c:pt idx="0">
                  <c:v>iSGLT2</c:v>
                </c:pt>
              </c:strCache>
            </c:strRef>
          </c:tx>
          <c:dLbls>
            <c:spPr>
              <a:noFill/>
              <a:ln>
                <a:noFill/>
              </a:ln>
              <a:effectLst/>
            </c:spPr>
            <c:showVal val="1"/>
            <c:extLst>
              <c:ext xmlns:c15="http://schemas.microsoft.com/office/drawing/2012/chart" uri="{CE6537A1-D6FC-4f65-9D91-7224C49458BB}">
                <c15:layout/>
                <c15:showLeaderLines val="0"/>
              </c:ext>
            </c:extLst>
          </c:dLbls>
          <c:cat>
            <c:strRef>
              <c:f>Sheet1!$A$2:$A$3</c:f>
              <c:strCache>
                <c:ptCount val="2"/>
                <c:pt idx="0">
                  <c:v>ITUs</c:v>
                </c:pt>
                <c:pt idx="1">
                  <c:v>Infecciones genitales</c:v>
                </c:pt>
              </c:strCache>
            </c:strRef>
          </c:cat>
          <c:val>
            <c:numRef>
              <c:f>Sheet1!$C$2:$C$3</c:f>
              <c:numCache>
                <c:formatCode>General</c:formatCode>
                <c:ptCount val="2"/>
                <c:pt idx="0">
                  <c:v>6.3</c:v>
                </c:pt>
                <c:pt idx="1">
                  <c:v>6.3</c:v>
                </c:pt>
              </c:numCache>
            </c:numRef>
          </c:val>
        </c:ser>
        <c:axId val="138924032"/>
        <c:axId val="138925568"/>
      </c:barChart>
      <c:catAx>
        <c:axId val="138924032"/>
        <c:scaling>
          <c:orientation val="minMax"/>
        </c:scaling>
        <c:axPos val="b"/>
        <c:numFmt formatCode="General" sourceLinked="0"/>
        <c:tickLblPos val="nextTo"/>
        <c:txPr>
          <a:bodyPr/>
          <a:lstStyle/>
          <a:p>
            <a:pPr>
              <a:defRPr>
                <a:solidFill>
                  <a:schemeClr val="accent1"/>
                </a:solidFill>
              </a:defRPr>
            </a:pPr>
            <a:endParaRPr lang="es-ES"/>
          </a:p>
        </c:txPr>
        <c:crossAx val="138925568"/>
        <c:crosses val="autoZero"/>
        <c:auto val="1"/>
        <c:lblAlgn val="ctr"/>
        <c:lblOffset val="100"/>
      </c:catAx>
      <c:valAx>
        <c:axId val="138925568"/>
        <c:scaling>
          <c:orientation val="minMax"/>
          <c:max val="10"/>
        </c:scaling>
        <c:axPos val="l"/>
        <c:numFmt formatCode="General" sourceLinked="1"/>
        <c:tickLblPos val="nextTo"/>
        <c:txPr>
          <a:bodyPr/>
          <a:lstStyle/>
          <a:p>
            <a:pPr>
              <a:defRPr>
                <a:solidFill>
                  <a:schemeClr val="accent1"/>
                </a:solidFill>
              </a:defRPr>
            </a:pPr>
            <a:endParaRPr lang="es-ES"/>
          </a:p>
        </c:txPr>
        <c:crossAx val="138924032"/>
        <c:crosses val="autoZero"/>
        <c:crossBetween val="between"/>
      </c:valAx>
    </c:plotArea>
    <c:legend>
      <c:legendPos val="r"/>
      <c:layout>
        <c:manualLayout>
          <c:xMode val="edge"/>
          <c:yMode val="edge"/>
          <c:x val="0.77555638263051752"/>
          <c:y val="0.37720983923493495"/>
          <c:w val="0.14133994423520521"/>
          <c:h val="0.2646502679417756"/>
        </c:manualLayout>
      </c:layout>
    </c:legend>
    <c:plotVisOnly val="1"/>
    <c:dispBlanksAs val="gap"/>
  </c:chart>
  <c:txPr>
    <a:bodyPr/>
    <a:lstStyle/>
    <a:p>
      <a:pPr>
        <a:defRPr sz="1800"/>
      </a:pPr>
      <a:endParaRPr lang="es-E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BC23FB-E089-4266-92FD-6485808C3B1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E2D34CA5-F9F6-45A9-B54D-9182446592B4}">
      <dgm:prSet phldrT="[Text]" custT="1"/>
      <dgm:spPr/>
      <dgm:t>
        <a:bodyPr/>
        <a:lstStyle/>
        <a:p>
          <a:r>
            <a:rPr lang="es-ES" sz="2400" dirty="0" smtClean="0"/>
            <a:t>Mecanismo de acción independiente de la via de la insulina y función de células beta.</a:t>
          </a:r>
          <a:endParaRPr lang="es-ES" sz="2400" dirty="0"/>
        </a:p>
      </dgm:t>
    </dgm:pt>
    <dgm:pt modelId="{3A73AB7C-0D53-4875-8F27-B0364EB00B2E}" type="parTrans" cxnId="{D453E1CA-97B3-44CC-B548-ED4EFCB7A808}">
      <dgm:prSet/>
      <dgm:spPr/>
      <dgm:t>
        <a:bodyPr/>
        <a:lstStyle/>
        <a:p>
          <a:endParaRPr lang="es-ES"/>
        </a:p>
      </dgm:t>
    </dgm:pt>
    <dgm:pt modelId="{16E3C33F-3E64-488C-B9E2-44340C2F3B57}" type="sibTrans" cxnId="{D453E1CA-97B3-44CC-B548-ED4EFCB7A808}">
      <dgm:prSet/>
      <dgm:spPr/>
      <dgm:t>
        <a:bodyPr/>
        <a:lstStyle/>
        <a:p>
          <a:endParaRPr lang="es-ES"/>
        </a:p>
      </dgm:t>
    </dgm:pt>
    <dgm:pt modelId="{7C1F8163-637C-4EB7-BD16-6231A07B0B7D}">
      <dgm:prSet phldrT="[Text]" custT="1"/>
      <dgm:spPr/>
      <dgm:t>
        <a:bodyPr/>
        <a:lstStyle/>
        <a:p>
          <a:r>
            <a:rPr lang="es-ES" sz="2400" dirty="0" smtClean="0">
              <a:solidFill>
                <a:srgbClr val="004586"/>
              </a:solidFill>
            </a:rPr>
            <a:t>Bajo riesgo hipoglucemia.</a:t>
          </a:r>
          <a:endParaRPr lang="es-ES" sz="2400" dirty="0">
            <a:solidFill>
              <a:srgbClr val="004586"/>
            </a:solidFill>
          </a:endParaRPr>
        </a:p>
      </dgm:t>
    </dgm:pt>
    <dgm:pt modelId="{8D677022-0E43-49A1-BC6B-EE047377949D}" type="parTrans" cxnId="{6F200E62-BF8D-4A4D-9CB8-BBFAFAD8C1D0}">
      <dgm:prSet/>
      <dgm:spPr/>
      <dgm:t>
        <a:bodyPr/>
        <a:lstStyle/>
        <a:p>
          <a:endParaRPr lang="es-ES"/>
        </a:p>
      </dgm:t>
    </dgm:pt>
    <dgm:pt modelId="{A8A21FCD-5A02-4266-B3DD-2962767B42C1}" type="sibTrans" cxnId="{6F200E62-BF8D-4A4D-9CB8-BBFAFAD8C1D0}">
      <dgm:prSet/>
      <dgm:spPr/>
      <dgm:t>
        <a:bodyPr/>
        <a:lstStyle/>
        <a:p>
          <a:endParaRPr lang="es-ES"/>
        </a:p>
      </dgm:t>
    </dgm:pt>
    <dgm:pt modelId="{D6486921-25C3-4A08-B52F-128125B013BB}">
      <dgm:prSet phldrT="[Text]" custT="1"/>
      <dgm:spPr/>
      <dgm:t>
        <a:bodyPr/>
        <a:lstStyle/>
        <a:p>
          <a:r>
            <a:rPr lang="es-ES" sz="2400" dirty="0" smtClean="0"/>
            <a:t>El riesgo de hipoglucemia puede aumentar cuando se usa en combinación con </a:t>
          </a:r>
          <a:r>
            <a:rPr lang="es-ES" sz="2400" b="1" dirty="0" err="1" smtClean="0">
              <a:solidFill>
                <a:srgbClr val="FF0000"/>
              </a:solidFill>
            </a:rPr>
            <a:t>sulfonilurea</a:t>
          </a:r>
          <a:r>
            <a:rPr lang="es-ES" sz="2400" b="1" dirty="0" smtClean="0">
              <a:solidFill>
                <a:srgbClr val="FF0000"/>
              </a:solidFill>
            </a:rPr>
            <a:t> o con insulina.</a:t>
          </a:r>
          <a:endParaRPr lang="es-ES" sz="2400" dirty="0">
            <a:solidFill>
              <a:srgbClr val="FF0000"/>
            </a:solidFill>
          </a:endParaRPr>
        </a:p>
      </dgm:t>
    </dgm:pt>
    <dgm:pt modelId="{962D66DA-1CD4-428A-B4EC-E14EEA0F611F}" type="parTrans" cxnId="{3659B98B-36DF-4EA5-8DE2-4B8A188A3554}">
      <dgm:prSet/>
      <dgm:spPr/>
      <dgm:t>
        <a:bodyPr/>
        <a:lstStyle/>
        <a:p>
          <a:endParaRPr lang="es-ES"/>
        </a:p>
      </dgm:t>
    </dgm:pt>
    <dgm:pt modelId="{BB4E4E1F-5585-4A12-BEA1-ABCA27410C74}" type="sibTrans" cxnId="{3659B98B-36DF-4EA5-8DE2-4B8A188A3554}">
      <dgm:prSet/>
      <dgm:spPr/>
      <dgm:t>
        <a:bodyPr/>
        <a:lstStyle/>
        <a:p>
          <a:endParaRPr lang="es-ES"/>
        </a:p>
      </dgm:t>
    </dgm:pt>
    <dgm:pt modelId="{DA49A867-DDB4-4C4A-B3F8-A30DDFAD6736}">
      <dgm:prSet phldrT="[Text]" custT="1"/>
      <dgm:spPr/>
      <dgm:t>
        <a:bodyPr/>
        <a:lstStyle/>
        <a:p>
          <a:r>
            <a:rPr lang="es-ES" sz="2400" dirty="0" smtClean="0">
              <a:solidFill>
                <a:srgbClr val="004586"/>
              </a:solidFill>
            </a:rPr>
            <a:t>Se puede considerar una dosis mas baja de SU o insulina.</a:t>
          </a:r>
          <a:endParaRPr lang="es-ES" sz="2400" dirty="0">
            <a:solidFill>
              <a:srgbClr val="004586"/>
            </a:solidFill>
          </a:endParaRPr>
        </a:p>
      </dgm:t>
    </dgm:pt>
    <dgm:pt modelId="{32CC8C9F-8FA3-421A-BF67-09FF087958C7}" type="parTrans" cxnId="{73E3D00D-A53A-4E71-AC86-95A35C97F393}">
      <dgm:prSet/>
      <dgm:spPr/>
      <dgm:t>
        <a:bodyPr/>
        <a:lstStyle/>
        <a:p>
          <a:endParaRPr lang="es-ES"/>
        </a:p>
      </dgm:t>
    </dgm:pt>
    <dgm:pt modelId="{A8852896-22DF-406C-BC48-E616EF94D7CD}" type="sibTrans" cxnId="{73E3D00D-A53A-4E71-AC86-95A35C97F393}">
      <dgm:prSet/>
      <dgm:spPr/>
      <dgm:t>
        <a:bodyPr/>
        <a:lstStyle/>
        <a:p>
          <a:endParaRPr lang="es-ES"/>
        </a:p>
      </dgm:t>
    </dgm:pt>
    <dgm:pt modelId="{664C1FB2-EC29-4DFE-8D9C-1DA71BCB5FB7}" type="pres">
      <dgm:prSet presAssocID="{98BC23FB-E089-4266-92FD-6485808C3B13}" presName="Name0" presStyleCnt="0">
        <dgm:presLayoutVars>
          <dgm:dir/>
          <dgm:animLvl val="lvl"/>
          <dgm:resizeHandles val="exact"/>
        </dgm:presLayoutVars>
      </dgm:prSet>
      <dgm:spPr/>
      <dgm:t>
        <a:bodyPr/>
        <a:lstStyle/>
        <a:p>
          <a:endParaRPr lang="es-ES"/>
        </a:p>
      </dgm:t>
    </dgm:pt>
    <dgm:pt modelId="{642FA1B9-F7DD-43C0-B64D-77F600C167DC}" type="pres">
      <dgm:prSet presAssocID="{E2D34CA5-F9F6-45A9-B54D-9182446592B4}" presName="linNode" presStyleCnt="0"/>
      <dgm:spPr/>
    </dgm:pt>
    <dgm:pt modelId="{43E8FB5E-9A27-4365-A8DD-5BCBBD3BCE2D}" type="pres">
      <dgm:prSet presAssocID="{E2D34CA5-F9F6-45A9-B54D-9182446592B4}" presName="parentText" presStyleLbl="node1" presStyleIdx="0" presStyleCnt="2">
        <dgm:presLayoutVars>
          <dgm:chMax val="1"/>
          <dgm:bulletEnabled val="1"/>
        </dgm:presLayoutVars>
      </dgm:prSet>
      <dgm:spPr/>
      <dgm:t>
        <a:bodyPr/>
        <a:lstStyle/>
        <a:p>
          <a:endParaRPr lang="es-ES"/>
        </a:p>
      </dgm:t>
    </dgm:pt>
    <dgm:pt modelId="{292E554F-CF8B-4614-A2E9-66959E027A96}" type="pres">
      <dgm:prSet presAssocID="{E2D34CA5-F9F6-45A9-B54D-9182446592B4}" presName="descendantText" presStyleLbl="alignAccFollowNode1" presStyleIdx="0" presStyleCnt="2">
        <dgm:presLayoutVars>
          <dgm:bulletEnabled val="1"/>
        </dgm:presLayoutVars>
      </dgm:prSet>
      <dgm:spPr/>
      <dgm:t>
        <a:bodyPr/>
        <a:lstStyle/>
        <a:p>
          <a:endParaRPr lang="es-ES"/>
        </a:p>
      </dgm:t>
    </dgm:pt>
    <dgm:pt modelId="{743BFD2F-27EB-46DB-A8AD-5ED4C63317BD}" type="pres">
      <dgm:prSet presAssocID="{16E3C33F-3E64-488C-B9E2-44340C2F3B57}" presName="sp" presStyleCnt="0"/>
      <dgm:spPr/>
    </dgm:pt>
    <dgm:pt modelId="{86B1098D-A435-4532-AFD3-56AA5B235021}" type="pres">
      <dgm:prSet presAssocID="{D6486921-25C3-4A08-B52F-128125B013BB}" presName="linNode" presStyleCnt="0"/>
      <dgm:spPr/>
    </dgm:pt>
    <dgm:pt modelId="{E75EBC8C-6926-4DBB-B539-C3F093C2802C}" type="pres">
      <dgm:prSet presAssocID="{D6486921-25C3-4A08-B52F-128125B013BB}" presName="parentText" presStyleLbl="node1" presStyleIdx="1" presStyleCnt="2">
        <dgm:presLayoutVars>
          <dgm:chMax val="1"/>
          <dgm:bulletEnabled val="1"/>
        </dgm:presLayoutVars>
      </dgm:prSet>
      <dgm:spPr/>
      <dgm:t>
        <a:bodyPr/>
        <a:lstStyle/>
        <a:p>
          <a:endParaRPr lang="es-ES"/>
        </a:p>
      </dgm:t>
    </dgm:pt>
    <dgm:pt modelId="{D66FDFF9-0B13-4930-92A4-04F8958454A0}" type="pres">
      <dgm:prSet presAssocID="{D6486921-25C3-4A08-B52F-128125B013BB}" presName="descendantText" presStyleLbl="alignAccFollowNode1" presStyleIdx="1" presStyleCnt="2">
        <dgm:presLayoutVars>
          <dgm:bulletEnabled val="1"/>
        </dgm:presLayoutVars>
      </dgm:prSet>
      <dgm:spPr/>
      <dgm:t>
        <a:bodyPr/>
        <a:lstStyle/>
        <a:p>
          <a:endParaRPr lang="es-ES"/>
        </a:p>
      </dgm:t>
    </dgm:pt>
  </dgm:ptLst>
  <dgm:cxnLst>
    <dgm:cxn modelId="{6A7ABB0A-E3C7-47F8-8B1D-B58BA3E172BE}" type="presOf" srcId="{7C1F8163-637C-4EB7-BD16-6231A07B0B7D}" destId="{292E554F-CF8B-4614-A2E9-66959E027A96}" srcOrd="0" destOrd="0" presId="urn:microsoft.com/office/officeart/2005/8/layout/vList5"/>
    <dgm:cxn modelId="{D2476779-5F61-43F9-BA9F-8EEAC5FDE095}" type="presOf" srcId="{D6486921-25C3-4A08-B52F-128125B013BB}" destId="{E75EBC8C-6926-4DBB-B539-C3F093C2802C}" srcOrd="0" destOrd="0" presId="urn:microsoft.com/office/officeart/2005/8/layout/vList5"/>
    <dgm:cxn modelId="{EEB14311-62D5-4B3C-82C2-5D59071FC64B}" type="presOf" srcId="{98BC23FB-E089-4266-92FD-6485808C3B13}" destId="{664C1FB2-EC29-4DFE-8D9C-1DA71BCB5FB7}" srcOrd="0" destOrd="0" presId="urn:microsoft.com/office/officeart/2005/8/layout/vList5"/>
    <dgm:cxn modelId="{FCB7F248-19F7-4460-A64C-BE4429151D7E}" type="presOf" srcId="{DA49A867-DDB4-4C4A-B3F8-A30DDFAD6736}" destId="{D66FDFF9-0B13-4930-92A4-04F8958454A0}" srcOrd="0" destOrd="0" presId="urn:microsoft.com/office/officeart/2005/8/layout/vList5"/>
    <dgm:cxn modelId="{3659B98B-36DF-4EA5-8DE2-4B8A188A3554}" srcId="{98BC23FB-E089-4266-92FD-6485808C3B13}" destId="{D6486921-25C3-4A08-B52F-128125B013BB}" srcOrd="1" destOrd="0" parTransId="{962D66DA-1CD4-428A-B4EC-E14EEA0F611F}" sibTransId="{BB4E4E1F-5585-4A12-BEA1-ABCA27410C74}"/>
    <dgm:cxn modelId="{D453E1CA-97B3-44CC-B548-ED4EFCB7A808}" srcId="{98BC23FB-E089-4266-92FD-6485808C3B13}" destId="{E2D34CA5-F9F6-45A9-B54D-9182446592B4}" srcOrd="0" destOrd="0" parTransId="{3A73AB7C-0D53-4875-8F27-B0364EB00B2E}" sibTransId="{16E3C33F-3E64-488C-B9E2-44340C2F3B57}"/>
    <dgm:cxn modelId="{73E3D00D-A53A-4E71-AC86-95A35C97F393}" srcId="{D6486921-25C3-4A08-B52F-128125B013BB}" destId="{DA49A867-DDB4-4C4A-B3F8-A30DDFAD6736}" srcOrd="0" destOrd="0" parTransId="{32CC8C9F-8FA3-421A-BF67-09FF087958C7}" sibTransId="{A8852896-22DF-406C-BC48-E616EF94D7CD}"/>
    <dgm:cxn modelId="{D848B271-4BC5-4E42-9477-B212B13238E1}" type="presOf" srcId="{E2D34CA5-F9F6-45A9-B54D-9182446592B4}" destId="{43E8FB5E-9A27-4365-A8DD-5BCBBD3BCE2D}" srcOrd="0" destOrd="0" presId="urn:microsoft.com/office/officeart/2005/8/layout/vList5"/>
    <dgm:cxn modelId="{6F200E62-BF8D-4A4D-9CB8-BBFAFAD8C1D0}" srcId="{E2D34CA5-F9F6-45A9-B54D-9182446592B4}" destId="{7C1F8163-637C-4EB7-BD16-6231A07B0B7D}" srcOrd="0" destOrd="0" parTransId="{8D677022-0E43-49A1-BC6B-EE047377949D}" sibTransId="{A8A21FCD-5A02-4266-B3DD-2962767B42C1}"/>
    <dgm:cxn modelId="{7227603C-A44D-4C47-82C2-0448B07EDA2C}" type="presParOf" srcId="{664C1FB2-EC29-4DFE-8D9C-1DA71BCB5FB7}" destId="{642FA1B9-F7DD-43C0-B64D-77F600C167DC}" srcOrd="0" destOrd="0" presId="urn:microsoft.com/office/officeart/2005/8/layout/vList5"/>
    <dgm:cxn modelId="{429A0196-696D-4747-A26C-82AD2C19658F}" type="presParOf" srcId="{642FA1B9-F7DD-43C0-B64D-77F600C167DC}" destId="{43E8FB5E-9A27-4365-A8DD-5BCBBD3BCE2D}" srcOrd="0" destOrd="0" presId="urn:microsoft.com/office/officeart/2005/8/layout/vList5"/>
    <dgm:cxn modelId="{35FD0F47-B8EB-4D0B-853C-D4E269AC7C93}" type="presParOf" srcId="{642FA1B9-F7DD-43C0-B64D-77F600C167DC}" destId="{292E554F-CF8B-4614-A2E9-66959E027A96}" srcOrd="1" destOrd="0" presId="urn:microsoft.com/office/officeart/2005/8/layout/vList5"/>
    <dgm:cxn modelId="{06405285-7A65-4C4F-A42F-7C13E3D5F656}" type="presParOf" srcId="{664C1FB2-EC29-4DFE-8D9C-1DA71BCB5FB7}" destId="{743BFD2F-27EB-46DB-A8AD-5ED4C63317BD}" srcOrd="1" destOrd="0" presId="urn:microsoft.com/office/officeart/2005/8/layout/vList5"/>
    <dgm:cxn modelId="{C3DEE5DD-153E-4F04-9859-DB2EFF48E5EF}" type="presParOf" srcId="{664C1FB2-EC29-4DFE-8D9C-1DA71BCB5FB7}" destId="{86B1098D-A435-4532-AFD3-56AA5B235021}" srcOrd="2" destOrd="0" presId="urn:microsoft.com/office/officeart/2005/8/layout/vList5"/>
    <dgm:cxn modelId="{2A91F786-32A4-4046-987D-085B904AE4B0}" type="presParOf" srcId="{86B1098D-A435-4532-AFD3-56AA5B235021}" destId="{E75EBC8C-6926-4DBB-B539-C3F093C2802C}" srcOrd="0" destOrd="0" presId="urn:microsoft.com/office/officeart/2005/8/layout/vList5"/>
    <dgm:cxn modelId="{A9EFCFAB-3D7E-4C81-94B9-3D225BDBE661}" type="presParOf" srcId="{86B1098D-A435-4532-AFD3-56AA5B235021}" destId="{D66FDFF9-0B13-4930-92A4-04F8958454A0}"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CE4F24-AA41-489D-92EC-1DE732BEEF2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1CBE0B36-32A4-49A3-A280-D5300DC65475}">
      <dgm:prSet phldrT="[Text]" custT="1"/>
      <dgm:spPr/>
      <dgm:t>
        <a:bodyPr/>
        <a:lstStyle/>
        <a:p>
          <a:r>
            <a:rPr lang="es-ES" sz="3200" b="1" dirty="0" smtClean="0"/>
            <a:t>iSGLT2, no uso en:</a:t>
          </a:r>
          <a:r>
            <a:rPr lang="es-ES" sz="3600" b="1" dirty="0" smtClean="0"/>
            <a:t> </a:t>
          </a:r>
          <a:endParaRPr lang="es-ES" sz="3600" b="1" dirty="0"/>
        </a:p>
      </dgm:t>
    </dgm:pt>
    <dgm:pt modelId="{68FD75AA-36AA-4929-B71F-25D1931A3FA9}" type="parTrans" cxnId="{A0D1CFC3-5BD9-4944-8AE5-01D72F141A9C}">
      <dgm:prSet/>
      <dgm:spPr/>
      <dgm:t>
        <a:bodyPr/>
        <a:lstStyle/>
        <a:p>
          <a:endParaRPr lang="es-ES"/>
        </a:p>
      </dgm:t>
    </dgm:pt>
    <dgm:pt modelId="{3DC72536-59DE-450F-8805-3F800FB4E528}" type="sibTrans" cxnId="{A0D1CFC3-5BD9-4944-8AE5-01D72F141A9C}">
      <dgm:prSet/>
      <dgm:spPr/>
      <dgm:t>
        <a:bodyPr/>
        <a:lstStyle/>
        <a:p>
          <a:endParaRPr lang="es-ES"/>
        </a:p>
      </dgm:t>
    </dgm:pt>
    <dgm:pt modelId="{84A9E88D-ECEC-4917-957B-685192B0B595}">
      <dgm:prSet phldrT="[Text]" custT="1"/>
      <dgm:spPr/>
      <dgm:t>
        <a:bodyPr/>
        <a:lstStyle/>
        <a:p>
          <a:r>
            <a:rPr lang="es-ES" sz="2400" b="0" dirty="0" smtClean="0">
              <a:solidFill>
                <a:srgbClr val="004586"/>
              </a:solidFill>
            </a:rPr>
            <a:t>Pacientes con </a:t>
          </a:r>
          <a:r>
            <a:rPr lang="es-ES" sz="2400" b="0" dirty="0" smtClean="0">
              <a:solidFill>
                <a:srgbClr val="C00000"/>
              </a:solidFill>
            </a:rPr>
            <a:t>insuficiencia renal de moderada a grave </a:t>
          </a:r>
          <a:r>
            <a:rPr lang="es-ES" sz="2400" b="0" dirty="0" smtClean="0">
              <a:solidFill>
                <a:srgbClr val="004586"/>
              </a:solidFill>
            </a:rPr>
            <a:t>(filtrado glomerular estimado &lt; 60 ml/min/1,73 m</a:t>
          </a:r>
          <a:r>
            <a:rPr lang="es-ES" sz="2400" b="0" baseline="30000" dirty="0" smtClean="0">
              <a:solidFill>
                <a:srgbClr val="004586"/>
              </a:solidFill>
            </a:rPr>
            <a:t>2</a:t>
          </a:r>
          <a:r>
            <a:rPr lang="es-ES" sz="2400" b="0" dirty="0" smtClean="0">
              <a:solidFill>
                <a:srgbClr val="004586"/>
              </a:solidFill>
            </a:rPr>
            <a:t> o aclaramiento de creatinina &lt; 60 ml/min).</a:t>
          </a:r>
          <a:endParaRPr lang="es-ES" sz="2400" b="0" dirty="0">
            <a:solidFill>
              <a:srgbClr val="004586"/>
            </a:solidFill>
          </a:endParaRPr>
        </a:p>
      </dgm:t>
    </dgm:pt>
    <dgm:pt modelId="{5B968FB3-7CDC-4485-816D-38D8BBF57369}" type="parTrans" cxnId="{D2068245-5160-48B1-8C80-08924D559D14}">
      <dgm:prSet/>
      <dgm:spPr/>
      <dgm:t>
        <a:bodyPr/>
        <a:lstStyle/>
        <a:p>
          <a:endParaRPr lang="es-ES"/>
        </a:p>
      </dgm:t>
    </dgm:pt>
    <dgm:pt modelId="{0A24AE41-1E27-45A4-8A1A-44E028DADAAB}" type="sibTrans" cxnId="{D2068245-5160-48B1-8C80-08924D559D14}">
      <dgm:prSet/>
      <dgm:spPr/>
      <dgm:t>
        <a:bodyPr/>
        <a:lstStyle/>
        <a:p>
          <a:endParaRPr lang="es-ES"/>
        </a:p>
      </dgm:t>
    </dgm:pt>
    <dgm:pt modelId="{470C390F-8547-4E7D-9A0D-BE023336D5C7}">
      <dgm:prSet custT="1"/>
      <dgm:spPr/>
      <dgm:t>
        <a:bodyPr/>
        <a:lstStyle/>
        <a:p>
          <a:r>
            <a:rPr lang="es-ES" sz="2400" b="0" dirty="0" smtClean="0">
              <a:solidFill>
                <a:srgbClr val="004586"/>
              </a:solidFill>
            </a:rPr>
            <a:t>Pacientes con </a:t>
          </a:r>
          <a:r>
            <a:rPr lang="es-ES" sz="2400" b="0" dirty="0" smtClean="0">
              <a:solidFill>
                <a:srgbClr val="C00000"/>
              </a:solidFill>
            </a:rPr>
            <a:t>insuficiencia hepática grave.</a:t>
          </a:r>
          <a:endParaRPr lang="es-ES" sz="2400" b="0" dirty="0">
            <a:solidFill>
              <a:srgbClr val="C00000"/>
            </a:solidFill>
          </a:endParaRPr>
        </a:p>
      </dgm:t>
    </dgm:pt>
    <dgm:pt modelId="{40E02B95-3984-46D7-BDA0-ACEA9B3C721B}" type="parTrans" cxnId="{76132B80-F15A-4210-8CFA-5B00C929579B}">
      <dgm:prSet/>
      <dgm:spPr/>
      <dgm:t>
        <a:bodyPr/>
        <a:lstStyle/>
        <a:p>
          <a:endParaRPr lang="es-ES"/>
        </a:p>
      </dgm:t>
    </dgm:pt>
    <dgm:pt modelId="{2E6B8B60-0DBE-4160-9077-9E609C102AA4}" type="sibTrans" cxnId="{76132B80-F15A-4210-8CFA-5B00C929579B}">
      <dgm:prSet/>
      <dgm:spPr/>
      <dgm:t>
        <a:bodyPr/>
        <a:lstStyle/>
        <a:p>
          <a:endParaRPr lang="es-ES"/>
        </a:p>
      </dgm:t>
    </dgm:pt>
    <dgm:pt modelId="{0B5C1B34-28A3-4F0E-941C-0BF1B001B5EC}">
      <dgm:prSet custT="1"/>
      <dgm:spPr/>
      <dgm:t>
        <a:bodyPr/>
        <a:lstStyle/>
        <a:p>
          <a:r>
            <a:rPr lang="es-ES" sz="2400" b="0" dirty="0" smtClean="0">
              <a:solidFill>
                <a:srgbClr val="C00000"/>
              </a:solidFill>
            </a:rPr>
            <a:t>Pacientes ancianos </a:t>
          </a:r>
          <a:r>
            <a:rPr lang="es-ES" sz="2400" b="0" dirty="0" smtClean="0">
              <a:solidFill>
                <a:srgbClr val="004586"/>
              </a:solidFill>
            </a:rPr>
            <a:t>(edad &gt; 75 años). Pueden presentar mas riesgo de efectos secundarios relacionados con depleción de volumen, es mas probable que estén tratados con diuréticos y  es mas probable que presenten deterioro de la función renal.  </a:t>
          </a:r>
          <a:endParaRPr lang="es-ES" sz="2400" b="0" dirty="0">
            <a:solidFill>
              <a:srgbClr val="004586"/>
            </a:solidFill>
          </a:endParaRPr>
        </a:p>
      </dgm:t>
    </dgm:pt>
    <dgm:pt modelId="{08CAF775-E65D-4E6C-8087-C3F4B97E81FA}" type="parTrans" cxnId="{08E5BB9F-2939-44D6-BE19-A1870C1516CC}">
      <dgm:prSet/>
      <dgm:spPr/>
      <dgm:t>
        <a:bodyPr/>
        <a:lstStyle/>
        <a:p>
          <a:endParaRPr lang="es-ES"/>
        </a:p>
      </dgm:t>
    </dgm:pt>
    <dgm:pt modelId="{8A24F590-D0AF-469E-8B4C-2F6DD7631376}" type="sibTrans" cxnId="{08E5BB9F-2939-44D6-BE19-A1870C1516CC}">
      <dgm:prSet/>
      <dgm:spPr/>
      <dgm:t>
        <a:bodyPr/>
        <a:lstStyle/>
        <a:p>
          <a:endParaRPr lang="es-ES"/>
        </a:p>
      </dgm:t>
    </dgm:pt>
    <dgm:pt modelId="{281A617C-56CF-47E2-8084-B10E587C897C}">
      <dgm:prSet custT="1"/>
      <dgm:spPr/>
      <dgm:t>
        <a:bodyPr/>
        <a:lstStyle/>
        <a:p>
          <a:r>
            <a:rPr lang="es-ES" sz="2400" b="0" dirty="0" smtClean="0">
              <a:solidFill>
                <a:srgbClr val="004586"/>
              </a:solidFill>
            </a:rPr>
            <a:t>Mujeres</a:t>
          </a:r>
          <a:r>
            <a:rPr lang="es-ES" sz="2400" b="0" dirty="0" smtClean="0"/>
            <a:t> </a:t>
          </a:r>
          <a:r>
            <a:rPr lang="es-ES" sz="2400" b="0" dirty="0" smtClean="0">
              <a:solidFill>
                <a:srgbClr val="C00000"/>
              </a:solidFill>
            </a:rPr>
            <a:t>embarazadas y en periodo de lactancia.</a:t>
          </a:r>
          <a:endParaRPr lang="es-ES" sz="2400" b="0" dirty="0">
            <a:solidFill>
              <a:srgbClr val="C00000"/>
            </a:solidFill>
          </a:endParaRPr>
        </a:p>
      </dgm:t>
    </dgm:pt>
    <dgm:pt modelId="{8D09D2C9-1884-4C4E-A531-95F1D5F59389}" type="parTrans" cxnId="{9303F652-665C-4506-9550-CD0F9BD92D03}">
      <dgm:prSet/>
      <dgm:spPr/>
      <dgm:t>
        <a:bodyPr/>
        <a:lstStyle/>
        <a:p>
          <a:endParaRPr lang="es-ES"/>
        </a:p>
      </dgm:t>
    </dgm:pt>
    <dgm:pt modelId="{712A1C45-CB6B-43AF-B239-8DF0562C3D97}" type="sibTrans" cxnId="{9303F652-665C-4506-9550-CD0F9BD92D03}">
      <dgm:prSet/>
      <dgm:spPr/>
      <dgm:t>
        <a:bodyPr/>
        <a:lstStyle/>
        <a:p>
          <a:endParaRPr lang="es-ES"/>
        </a:p>
      </dgm:t>
    </dgm:pt>
    <dgm:pt modelId="{B410284C-BC05-49A7-8114-F7CE308F31A9}">
      <dgm:prSet custT="1"/>
      <dgm:spPr/>
      <dgm:t>
        <a:bodyPr/>
        <a:lstStyle/>
        <a:p>
          <a:r>
            <a:rPr lang="es-ES" sz="2400" b="0" dirty="0" smtClean="0">
              <a:solidFill>
                <a:srgbClr val="004586"/>
              </a:solidFill>
            </a:rPr>
            <a:t>Pacientes con </a:t>
          </a:r>
          <a:r>
            <a:rPr lang="es-ES" sz="2400" b="0" dirty="0" smtClean="0">
              <a:solidFill>
                <a:srgbClr val="C00000"/>
              </a:solidFill>
            </a:rPr>
            <a:t>diabetes tipo 1.</a:t>
          </a:r>
          <a:endParaRPr lang="en-GB" sz="2400" b="0" dirty="0">
            <a:solidFill>
              <a:srgbClr val="C00000"/>
            </a:solidFill>
          </a:endParaRPr>
        </a:p>
      </dgm:t>
    </dgm:pt>
    <dgm:pt modelId="{A0EC07A3-F6C7-4A1A-B441-1D4AD02ED372}" type="parTrans" cxnId="{23567280-26EB-4B65-9FE3-E28FC7B07261}">
      <dgm:prSet/>
      <dgm:spPr/>
      <dgm:t>
        <a:bodyPr/>
        <a:lstStyle/>
        <a:p>
          <a:endParaRPr lang="es-ES"/>
        </a:p>
      </dgm:t>
    </dgm:pt>
    <dgm:pt modelId="{22377668-16CD-4C7F-9C68-B68837DE3140}" type="sibTrans" cxnId="{23567280-26EB-4B65-9FE3-E28FC7B07261}">
      <dgm:prSet/>
      <dgm:spPr/>
      <dgm:t>
        <a:bodyPr/>
        <a:lstStyle/>
        <a:p>
          <a:endParaRPr lang="es-ES"/>
        </a:p>
      </dgm:t>
    </dgm:pt>
    <dgm:pt modelId="{BBC47640-96BC-4492-B5CB-1B7DCE3692AA}" type="pres">
      <dgm:prSet presAssocID="{59CE4F24-AA41-489D-92EC-1DE732BEEF2C}" presName="Name0" presStyleCnt="0">
        <dgm:presLayoutVars>
          <dgm:dir/>
          <dgm:animLvl val="lvl"/>
          <dgm:resizeHandles val="exact"/>
        </dgm:presLayoutVars>
      </dgm:prSet>
      <dgm:spPr/>
      <dgm:t>
        <a:bodyPr/>
        <a:lstStyle/>
        <a:p>
          <a:endParaRPr lang="es-ES"/>
        </a:p>
      </dgm:t>
    </dgm:pt>
    <dgm:pt modelId="{EA91B91B-930C-408A-9BD0-7F1235215D4B}" type="pres">
      <dgm:prSet presAssocID="{1CBE0B36-32A4-49A3-A280-D5300DC65475}" presName="composite" presStyleCnt="0"/>
      <dgm:spPr/>
    </dgm:pt>
    <dgm:pt modelId="{C9AAF71D-FEE7-4930-A0DB-76B4488AD61F}" type="pres">
      <dgm:prSet presAssocID="{1CBE0B36-32A4-49A3-A280-D5300DC65475}" presName="parTx" presStyleLbl="alignNode1" presStyleIdx="0" presStyleCnt="1" custScaleX="98305" custLinFactNeighborX="-837" custLinFactNeighborY="-81067">
        <dgm:presLayoutVars>
          <dgm:chMax val="0"/>
          <dgm:chPref val="0"/>
          <dgm:bulletEnabled val="1"/>
        </dgm:presLayoutVars>
      </dgm:prSet>
      <dgm:spPr/>
      <dgm:t>
        <a:bodyPr/>
        <a:lstStyle/>
        <a:p>
          <a:endParaRPr lang="es-ES"/>
        </a:p>
      </dgm:t>
    </dgm:pt>
    <dgm:pt modelId="{73D51DA0-8C1C-4DDC-97D5-4AC4AD0136E7}" type="pres">
      <dgm:prSet presAssocID="{1CBE0B36-32A4-49A3-A280-D5300DC65475}" presName="desTx" presStyleLbl="alignAccFollowNode1" presStyleIdx="0" presStyleCnt="1" custScaleX="112725" custScaleY="102425" custLinFactNeighborX="-8" custLinFactNeighborY="6885">
        <dgm:presLayoutVars>
          <dgm:bulletEnabled val="1"/>
        </dgm:presLayoutVars>
      </dgm:prSet>
      <dgm:spPr/>
      <dgm:t>
        <a:bodyPr/>
        <a:lstStyle/>
        <a:p>
          <a:endParaRPr lang="es-ES"/>
        </a:p>
      </dgm:t>
    </dgm:pt>
  </dgm:ptLst>
  <dgm:cxnLst>
    <dgm:cxn modelId="{A192BFB8-A5D8-43BF-8E20-D91602F345F5}" type="presOf" srcId="{B410284C-BC05-49A7-8114-F7CE308F31A9}" destId="{73D51DA0-8C1C-4DDC-97D5-4AC4AD0136E7}" srcOrd="0" destOrd="4" presId="urn:microsoft.com/office/officeart/2005/8/layout/hList1"/>
    <dgm:cxn modelId="{704B7C46-9786-4D7F-90EC-82812745B06D}" type="presOf" srcId="{1CBE0B36-32A4-49A3-A280-D5300DC65475}" destId="{C9AAF71D-FEE7-4930-A0DB-76B4488AD61F}" srcOrd="0" destOrd="0" presId="urn:microsoft.com/office/officeart/2005/8/layout/hList1"/>
    <dgm:cxn modelId="{A0D1CFC3-5BD9-4944-8AE5-01D72F141A9C}" srcId="{59CE4F24-AA41-489D-92EC-1DE732BEEF2C}" destId="{1CBE0B36-32A4-49A3-A280-D5300DC65475}" srcOrd="0" destOrd="0" parTransId="{68FD75AA-36AA-4929-B71F-25D1931A3FA9}" sibTransId="{3DC72536-59DE-450F-8805-3F800FB4E528}"/>
    <dgm:cxn modelId="{76132B80-F15A-4210-8CFA-5B00C929579B}" srcId="{1CBE0B36-32A4-49A3-A280-D5300DC65475}" destId="{470C390F-8547-4E7D-9A0D-BE023336D5C7}" srcOrd="1" destOrd="0" parTransId="{40E02B95-3984-46D7-BDA0-ACEA9B3C721B}" sibTransId="{2E6B8B60-0DBE-4160-9077-9E609C102AA4}"/>
    <dgm:cxn modelId="{23567280-26EB-4B65-9FE3-E28FC7B07261}" srcId="{1CBE0B36-32A4-49A3-A280-D5300DC65475}" destId="{B410284C-BC05-49A7-8114-F7CE308F31A9}" srcOrd="4" destOrd="0" parTransId="{A0EC07A3-F6C7-4A1A-B441-1D4AD02ED372}" sibTransId="{22377668-16CD-4C7F-9C68-B68837DE3140}"/>
    <dgm:cxn modelId="{66CD4A0F-8BC5-4756-9C38-9474AF79FFD2}" type="presOf" srcId="{281A617C-56CF-47E2-8084-B10E587C897C}" destId="{73D51DA0-8C1C-4DDC-97D5-4AC4AD0136E7}" srcOrd="0" destOrd="3" presId="urn:microsoft.com/office/officeart/2005/8/layout/hList1"/>
    <dgm:cxn modelId="{08E5BB9F-2939-44D6-BE19-A1870C1516CC}" srcId="{1CBE0B36-32A4-49A3-A280-D5300DC65475}" destId="{0B5C1B34-28A3-4F0E-941C-0BF1B001B5EC}" srcOrd="2" destOrd="0" parTransId="{08CAF775-E65D-4E6C-8087-C3F4B97E81FA}" sibTransId="{8A24F590-D0AF-469E-8B4C-2F6DD7631376}"/>
    <dgm:cxn modelId="{9303F652-665C-4506-9550-CD0F9BD92D03}" srcId="{1CBE0B36-32A4-49A3-A280-D5300DC65475}" destId="{281A617C-56CF-47E2-8084-B10E587C897C}" srcOrd="3" destOrd="0" parTransId="{8D09D2C9-1884-4C4E-A531-95F1D5F59389}" sibTransId="{712A1C45-CB6B-43AF-B239-8DF0562C3D97}"/>
    <dgm:cxn modelId="{6102892D-497C-4FA5-98FD-F43B4FBBC94D}" type="presOf" srcId="{59CE4F24-AA41-489D-92EC-1DE732BEEF2C}" destId="{BBC47640-96BC-4492-B5CB-1B7DCE3692AA}" srcOrd="0" destOrd="0" presId="urn:microsoft.com/office/officeart/2005/8/layout/hList1"/>
    <dgm:cxn modelId="{29B45C48-D0C1-457E-973D-75C923B1AA8B}" type="presOf" srcId="{84A9E88D-ECEC-4917-957B-685192B0B595}" destId="{73D51DA0-8C1C-4DDC-97D5-4AC4AD0136E7}" srcOrd="0" destOrd="0" presId="urn:microsoft.com/office/officeart/2005/8/layout/hList1"/>
    <dgm:cxn modelId="{8C5A8FF2-6F11-4E81-B650-F08A08B417B7}" type="presOf" srcId="{470C390F-8547-4E7D-9A0D-BE023336D5C7}" destId="{73D51DA0-8C1C-4DDC-97D5-4AC4AD0136E7}" srcOrd="0" destOrd="1" presId="urn:microsoft.com/office/officeart/2005/8/layout/hList1"/>
    <dgm:cxn modelId="{0ADC029A-D80A-4B34-BABA-38AE25D51F1A}" type="presOf" srcId="{0B5C1B34-28A3-4F0E-941C-0BF1B001B5EC}" destId="{73D51DA0-8C1C-4DDC-97D5-4AC4AD0136E7}" srcOrd="0" destOrd="2" presId="urn:microsoft.com/office/officeart/2005/8/layout/hList1"/>
    <dgm:cxn modelId="{D2068245-5160-48B1-8C80-08924D559D14}" srcId="{1CBE0B36-32A4-49A3-A280-D5300DC65475}" destId="{84A9E88D-ECEC-4917-957B-685192B0B595}" srcOrd="0" destOrd="0" parTransId="{5B968FB3-7CDC-4485-816D-38D8BBF57369}" sibTransId="{0A24AE41-1E27-45A4-8A1A-44E028DADAAB}"/>
    <dgm:cxn modelId="{48FEFA9D-6750-49A4-A618-82F9C4AAFF3C}" type="presParOf" srcId="{BBC47640-96BC-4492-B5CB-1B7DCE3692AA}" destId="{EA91B91B-930C-408A-9BD0-7F1235215D4B}" srcOrd="0" destOrd="0" presId="urn:microsoft.com/office/officeart/2005/8/layout/hList1"/>
    <dgm:cxn modelId="{F7BD9E73-71E2-4394-88C0-D243E8E13C6C}" type="presParOf" srcId="{EA91B91B-930C-408A-9BD0-7F1235215D4B}" destId="{C9AAF71D-FEE7-4930-A0DB-76B4488AD61F}" srcOrd="0" destOrd="0" presId="urn:microsoft.com/office/officeart/2005/8/layout/hList1"/>
    <dgm:cxn modelId="{5BFCD15E-4F27-4B6D-A931-3DE1683A6B8F}" type="presParOf" srcId="{EA91B91B-930C-408A-9BD0-7F1235215D4B}" destId="{73D51DA0-8C1C-4DDC-97D5-4AC4AD0136E7}"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E554F-CF8B-4614-A2E9-66959E027A96}">
      <dsp:nvSpPr>
        <dsp:cNvPr id="0" name=""/>
        <dsp:cNvSpPr/>
      </dsp:nvSpPr>
      <dsp:spPr>
        <a:xfrm rot="5400000">
          <a:off x="5166358" y="-1725525"/>
          <a:ext cx="1810712" cy="571455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smtClean="0">
              <a:solidFill>
                <a:srgbClr val="004586"/>
              </a:solidFill>
            </a:rPr>
            <a:t>Bajo riesgo hipoglucemia.</a:t>
          </a:r>
          <a:endParaRPr lang="es-ES" sz="2400" kern="1200" dirty="0">
            <a:solidFill>
              <a:srgbClr val="004586"/>
            </a:solidFill>
          </a:endParaRPr>
        </a:p>
      </dsp:txBody>
      <dsp:txXfrm rot="-5400000">
        <a:off x="3214437" y="314788"/>
        <a:ext cx="5626162" cy="1633928"/>
      </dsp:txXfrm>
    </dsp:sp>
    <dsp:sp modelId="{43E8FB5E-9A27-4365-A8DD-5BCBBD3BCE2D}">
      <dsp:nvSpPr>
        <dsp:cNvPr id="0" name=""/>
        <dsp:cNvSpPr/>
      </dsp:nvSpPr>
      <dsp:spPr>
        <a:xfrm>
          <a:off x="0" y="56"/>
          <a:ext cx="3214437" cy="22633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smtClean="0"/>
            <a:t>Mecanismo de acción independiente de la via de la insulina y función de células beta.</a:t>
          </a:r>
          <a:endParaRPr lang="es-ES" sz="2400" kern="1200" dirty="0"/>
        </a:p>
      </dsp:txBody>
      <dsp:txXfrm>
        <a:off x="110490" y="110546"/>
        <a:ext cx="2993457" cy="2042410"/>
      </dsp:txXfrm>
    </dsp:sp>
    <dsp:sp modelId="{D66FDFF9-0B13-4930-92A4-04F8958454A0}">
      <dsp:nvSpPr>
        <dsp:cNvPr id="0" name=""/>
        <dsp:cNvSpPr/>
      </dsp:nvSpPr>
      <dsp:spPr>
        <a:xfrm rot="5400000">
          <a:off x="5166358" y="651034"/>
          <a:ext cx="1810712" cy="571455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smtClean="0">
              <a:solidFill>
                <a:srgbClr val="004586"/>
              </a:solidFill>
            </a:rPr>
            <a:t>Se puede considerar una dosis mas baja de SU o insulina.</a:t>
          </a:r>
          <a:endParaRPr lang="es-ES" sz="2400" kern="1200" dirty="0">
            <a:solidFill>
              <a:srgbClr val="004586"/>
            </a:solidFill>
          </a:endParaRPr>
        </a:p>
      </dsp:txBody>
      <dsp:txXfrm rot="-5400000">
        <a:off x="3214437" y="2691347"/>
        <a:ext cx="5626162" cy="1633928"/>
      </dsp:txXfrm>
    </dsp:sp>
    <dsp:sp modelId="{E75EBC8C-6926-4DBB-B539-C3F093C2802C}">
      <dsp:nvSpPr>
        <dsp:cNvPr id="0" name=""/>
        <dsp:cNvSpPr/>
      </dsp:nvSpPr>
      <dsp:spPr>
        <a:xfrm>
          <a:off x="0" y="2376616"/>
          <a:ext cx="3214437" cy="22633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smtClean="0"/>
            <a:t>El riesgo de hipoglucemia puede aumentar cuando se usa en combinación con </a:t>
          </a:r>
          <a:r>
            <a:rPr lang="es-ES" sz="2400" b="1" kern="1200" dirty="0" err="1" smtClean="0">
              <a:solidFill>
                <a:srgbClr val="FF0000"/>
              </a:solidFill>
            </a:rPr>
            <a:t>sulfonilurea</a:t>
          </a:r>
          <a:r>
            <a:rPr lang="es-ES" sz="2400" b="1" kern="1200" dirty="0" smtClean="0">
              <a:solidFill>
                <a:srgbClr val="FF0000"/>
              </a:solidFill>
            </a:rPr>
            <a:t> o con insulina.</a:t>
          </a:r>
          <a:endParaRPr lang="es-ES" sz="2400" kern="1200" dirty="0">
            <a:solidFill>
              <a:srgbClr val="FF0000"/>
            </a:solidFill>
          </a:endParaRPr>
        </a:p>
      </dsp:txBody>
      <dsp:txXfrm>
        <a:off x="110490" y="2487106"/>
        <a:ext cx="2993457" cy="2042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AF71D-FEE7-4930-A0DB-76B4488AD61F}">
      <dsp:nvSpPr>
        <dsp:cNvPr id="0" name=""/>
        <dsp:cNvSpPr/>
      </dsp:nvSpPr>
      <dsp:spPr>
        <a:xfrm>
          <a:off x="608616" y="0"/>
          <a:ext cx="7157190" cy="126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s-ES" sz="3200" b="1" kern="1200" dirty="0" smtClean="0"/>
            <a:t>iSGLT2, no uso en:</a:t>
          </a:r>
          <a:r>
            <a:rPr lang="es-ES" sz="3600" b="1" kern="1200" dirty="0" smtClean="0"/>
            <a:t> </a:t>
          </a:r>
          <a:endParaRPr lang="es-ES" sz="3600" b="1" kern="1200" dirty="0"/>
        </a:p>
      </dsp:txBody>
      <dsp:txXfrm>
        <a:off x="608616" y="0"/>
        <a:ext cx="7157190" cy="1267200"/>
      </dsp:txXfrm>
    </dsp:sp>
    <dsp:sp modelId="{73D51DA0-8C1C-4DDC-97D5-4AC4AD0136E7}">
      <dsp:nvSpPr>
        <dsp:cNvPr id="0" name=""/>
        <dsp:cNvSpPr/>
      </dsp:nvSpPr>
      <dsp:spPr>
        <a:xfrm>
          <a:off x="144041" y="1216992"/>
          <a:ext cx="8207052" cy="440593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b="0" kern="1200" dirty="0" smtClean="0">
              <a:solidFill>
                <a:srgbClr val="004586"/>
              </a:solidFill>
            </a:rPr>
            <a:t>Pacientes con </a:t>
          </a:r>
          <a:r>
            <a:rPr lang="es-ES" sz="2400" b="0" kern="1200" dirty="0" smtClean="0">
              <a:solidFill>
                <a:srgbClr val="C00000"/>
              </a:solidFill>
            </a:rPr>
            <a:t>insuficiencia renal de moderada a grave </a:t>
          </a:r>
          <a:r>
            <a:rPr lang="es-ES" sz="2400" b="0" kern="1200" dirty="0" smtClean="0">
              <a:solidFill>
                <a:srgbClr val="004586"/>
              </a:solidFill>
            </a:rPr>
            <a:t>(filtrado glomerular estimado &lt; 60 ml/min/1,73 m</a:t>
          </a:r>
          <a:r>
            <a:rPr lang="es-ES" sz="2400" b="0" kern="1200" baseline="30000" dirty="0" smtClean="0">
              <a:solidFill>
                <a:srgbClr val="004586"/>
              </a:solidFill>
            </a:rPr>
            <a:t>2</a:t>
          </a:r>
          <a:r>
            <a:rPr lang="es-ES" sz="2400" b="0" kern="1200" dirty="0" smtClean="0">
              <a:solidFill>
                <a:srgbClr val="004586"/>
              </a:solidFill>
            </a:rPr>
            <a:t> o aclaramiento de creatinina &lt; 60 ml/min).</a:t>
          </a:r>
          <a:endParaRPr lang="es-ES" sz="2400" b="0" kern="1200" dirty="0">
            <a:solidFill>
              <a:srgbClr val="004586"/>
            </a:solidFill>
          </a:endParaRPr>
        </a:p>
        <a:p>
          <a:pPr marL="228600" lvl="1" indent="-228600" algn="l" defTabSz="1066800">
            <a:lnSpc>
              <a:spcPct val="90000"/>
            </a:lnSpc>
            <a:spcBef>
              <a:spcPct val="0"/>
            </a:spcBef>
            <a:spcAft>
              <a:spcPct val="15000"/>
            </a:spcAft>
            <a:buChar char="••"/>
          </a:pPr>
          <a:r>
            <a:rPr lang="es-ES" sz="2400" b="0" kern="1200" dirty="0" smtClean="0">
              <a:solidFill>
                <a:srgbClr val="004586"/>
              </a:solidFill>
            </a:rPr>
            <a:t>Pacientes con </a:t>
          </a:r>
          <a:r>
            <a:rPr lang="es-ES" sz="2400" b="0" kern="1200" dirty="0" smtClean="0">
              <a:solidFill>
                <a:srgbClr val="C00000"/>
              </a:solidFill>
            </a:rPr>
            <a:t>insuficiencia hepática grave.</a:t>
          </a:r>
          <a:endParaRPr lang="es-ES" sz="2400" b="0" kern="1200" dirty="0">
            <a:solidFill>
              <a:srgbClr val="C00000"/>
            </a:solidFill>
          </a:endParaRPr>
        </a:p>
        <a:p>
          <a:pPr marL="228600" lvl="1" indent="-228600" algn="l" defTabSz="1066800">
            <a:lnSpc>
              <a:spcPct val="90000"/>
            </a:lnSpc>
            <a:spcBef>
              <a:spcPct val="0"/>
            </a:spcBef>
            <a:spcAft>
              <a:spcPct val="15000"/>
            </a:spcAft>
            <a:buChar char="••"/>
          </a:pPr>
          <a:r>
            <a:rPr lang="es-ES" sz="2400" b="0" kern="1200" dirty="0" smtClean="0">
              <a:solidFill>
                <a:srgbClr val="C00000"/>
              </a:solidFill>
            </a:rPr>
            <a:t>Pacientes ancianos </a:t>
          </a:r>
          <a:r>
            <a:rPr lang="es-ES" sz="2400" b="0" kern="1200" dirty="0" smtClean="0">
              <a:solidFill>
                <a:srgbClr val="004586"/>
              </a:solidFill>
            </a:rPr>
            <a:t>(edad &gt; 75 años). Pueden presentar mas riesgo de efectos secundarios relacionados con depleción de volumen, es mas probable que estén tratados con diuréticos y  es mas probable que presenten deterioro de la función renal.  </a:t>
          </a:r>
          <a:endParaRPr lang="es-ES" sz="2400" b="0" kern="1200" dirty="0">
            <a:solidFill>
              <a:srgbClr val="004586"/>
            </a:solidFill>
          </a:endParaRPr>
        </a:p>
        <a:p>
          <a:pPr marL="228600" lvl="1" indent="-228600" algn="l" defTabSz="1066800">
            <a:lnSpc>
              <a:spcPct val="90000"/>
            </a:lnSpc>
            <a:spcBef>
              <a:spcPct val="0"/>
            </a:spcBef>
            <a:spcAft>
              <a:spcPct val="15000"/>
            </a:spcAft>
            <a:buChar char="••"/>
          </a:pPr>
          <a:r>
            <a:rPr lang="es-ES" sz="2400" b="0" kern="1200" dirty="0" smtClean="0">
              <a:solidFill>
                <a:srgbClr val="004586"/>
              </a:solidFill>
            </a:rPr>
            <a:t>Mujeres</a:t>
          </a:r>
          <a:r>
            <a:rPr lang="es-ES" sz="2400" b="0" kern="1200" dirty="0" smtClean="0"/>
            <a:t> </a:t>
          </a:r>
          <a:r>
            <a:rPr lang="es-ES" sz="2400" b="0" kern="1200" dirty="0" smtClean="0">
              <a:solidFill>
                <a:srgbClr val="C00000"/>
              </a:solidFill>
            </a:rPr>
            <a:t>embarazadas y en periodo de lactancia.</a:t>
          </a:r>
          <a:endParaRPr lang="es-ES" sz="2400" b="0" kern="1200" dirty="0">
            <a:solidFill>
              <a:srgbClr val="C00000"/>
            </a:solidFill>
          </a:endParaRPr>
        </a:p>
        <a:p>
          <a:pPr marL="228600" lvl="1" indent="-228600" algn="l" defTabSz="1066800">
            <a:lnSpc>
              <a:spcPct val="90000"/>
            </a:lnSpc>
            <a:spcBef>
              <a:spcPct val="0"/>
            </a:spcBef>
            <a:spcAft>
              <a:spcPct val="15000"/>
            </a:spcAft>
            <a:buChar char="••"/>
          </a:pPr>
          <a:r>
            <a:rPr lang="es-ES" sz="2400" b="0" kern="1200" dirty="0" smtClean="0">
              <a:solidFill>
                <a:srgbClr val="004586"/>
              </a:solidFill>
            </a:rPr>
            <a:t>Pacientes con </a:t>
          </a:r>
          <a:r>
            <a:rPr lang="es-ES" sz="2400" b="0" kern="1200" dirty="0" smtClean="0">
              <a:solidFill>
                <a:srgbClr val="C00000"/>
              </a:solidFill>
            </a:rPr>
            <a:t>diabetes tipo 1.</a:t>
          </a:r>
          <a:endParaRPr lang="en-GB" sz="2400" b="0" kern="1200" dirty="0">
            <a:solidFill>
              <a:srgbClr val="C00000"/>
            </a:solidFill>
          </a:endParaRPr>
        </a:p>
      </dsp:txBody>
      <dsp:txXfrm>
        <a:off x="144041" y="1216992"/>
        <a:ext cx="8207052" cy="440593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5483-D378-4150-83BA-B4F02A422E97}" type="datetimeFigureOut">
              <a:rPr lang="es-ES" smtClean="0"/>
              <a:pPr/>
              <a:t>19/04/2017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81705-2BCB-41FE-A136-C6C9FB9FC9AC}" type="slidenum">
              <a:rPr lang="es-ES" smtClean="0"/>
              <a:pPr/>
              <a:t>‹Nº›</a:t>
            </a:fld>
            <a:endParaRPr lang="es-ES"/>
          </a:p>
        </p:txBody>
      </p:sp>
    </p:spTree>
    <p:extLst>
      <p:ext uri="{BB962C8B-B14F-4D97-AF65-F5344CB8AC3E}">
        <p14:creationId xmlns="" xmlns:p14="http://schemas.microsoft.com/office/powerpoint/2010/main" val="1518928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err="1" smtClean="0">
                <a:solidFill>
                  <a:schemeClr val="tx1"/>
                </a:solidFill>
                <a:effectLst/>
                <a:latin typeface="+mn-lt"/>
                <a:ea typeface="+mn-ea"/>
                <a:cs typeface="+mn-cs"/>
              </a:rPr>
              <a:t>Kashiwagi</a:t>
            </a:r>
            <a:r>
              <a:rPr lang="es-ES" sz="1200" b="0" i="0" kern="1200" dirty="0" smtClean="0">
                <a:solidFill>
                  <a:schemeClr val="tx1"/>
                </a:solidFill>
                <a:effectLst/>
                <a:latin typeface="+mn-lt"/>
                <a:ea typeface="+mn-ea"/>
                <a:cs typeface="+mn-cs"/>
              </a:rPr>
              <a:t> A, </a:t>
            </a:r>
            <a:r>
              <a:rPr lang="es-ES" sz="1200" b="0" i="0" kern="1200" dirty="0" err="1" smtClean="0">
                <a:solidFill>
                  <a:schemeClr val="tx1"/>
                </a:solidFill>
                <a:effectLst/>
                <a:latin typeface="+mn-lt"/>
                <a:ea typeface="+mn-ea"/>
                <a:cs typeface="+mn-cs"/>
              </a:rPr>
              <a:t>Takinami</a:t>
            </a:r>
            <a:r>
              <a:rPr lang="es-ES" sz="1200" b="0" i="0" kern="1200" dirty="0" smtClean="0">
                <a:solidFill>
                  <a:schemeClr val="tx1"/>
                </a:solidFill>
                <a:effectLst/>
                <a:latin typeface="+mn-lt"/>
                <a:ea typeface="+mn-ea"/>
                <a:cs typeface="+mn-cs"/>
              </a:rPr>
              <a:t> Y, </a:t>
            </a:r>
            <a:r>
              <a:rPr lang="es-ES" sz="1200" b="0" i="0" kern="1200" dirty="0" err="1" smtClean="0">
                <a:solidFill>
                  <a:schemeClr val="tx1"/>
                </a:solidFill>
                <a:effectLst/>
                <a:latin typeface="+mn-lt"/>
                <a:ea typeface="+mn-ea"/>
                <a:cs typeface="+mn-cs"/>
              </a:rPr>
              <a:t>Kazuta</a:t>
            </a:r>
            <a:r>
              <a:rPr lang="es-ES" sz="1200" b="0" i="0" kern="1200" dirty="0" smtClean="0">
                <a:solidFill>
                  <a:schemeClr val="tx1"/>
                </a:solidFill>
                <a:effectLst/>
                <a:latin typeface="+mn-lt"/>
                <a:ea typeface="+mn-ea"/>
                <a:cs typeface="+mn-cs"/>
              </a:rPr>
              <a:t> K, </a:t>
            </a:r>
            <a:r>
              <a:rPr lang="es-ES" sz="1200" b="0" i="0" kern="1200" dirty="0" err="1" smtClean="0">
                <a:solidFill>
                  <a:schemeClr val="tx1"/>
                </a:solidFill>
                <a:effectLst/>
                <a:latin typeface="+mn-lt"/>
                <a:ea typeface="+mn-ea"/>
                <a:cs typeface="+mn-cs"/>
              </a:rPr>
              <a:t>Yoshida</a:t>
            </a:r>
            <a:r>
              <a:rPr lang="es-ES" sz="1200" b="0" i="0" kern="1200" dirty="0" smtClean="0">
                <a:solidFill>
                  <a:schemeClr val="tx1"/>
                </a:solidFill>
                <a:effectLst/>
                <a:latin typeface="+mn-lt"/>
                <a:ea typeface="+mn-ea"/>
                <a:cs typeface="+mn-cs"/>
              </a:rPr>
              <a:t> S, </a:t>
            </a:r>
            <a:r>
              <a:rPr lang="es-ES" sz="1200" b="0" i="0" kern="1200" dirty="0" err="1" smtClean="0">
                <a:solidFill>
                  <a:schemeClr val="tx1"/>
                </a:solidFill>
                <a:effectLst/>
                <a:latin typeface="+mn-lt"/>
                <a:ea typeface="+mn-ea"/>
                <a:cs typeface="+mn-cs"/>
              </a:rPr>
              <a:t>Utsuno</a:t>
            </a:r>
            <a:r>
              <a:rPr lang="es-ES" sz="1200" b="0" i="0" kern="1200" dirty="0" smtClean="0">
                <a:solidFill>
                  <a:schemeClr val="tx1"/>
                </a:solidFill>
                <a:effectLst/>
                <a:latin typeface="+mn-lt"/>
                <a:ea typeface="+mn-ea"/>
                <a:cs typeface="+mn-cs"/>
              </a:rPr>
              <a:t> A, </a:t>
            </a:r>
            <a:r>
              <a:rPr lang="es-ES" sz="1200" b="0" i="0" kern="1200" dirty="0" err="1" smtClean="0">
                <a:solidFill>
                  <a:schemeClr val="tx1"/>
                </a:solidFill>
                <a:effectLst/>
                <a:latin typeface="+mn-lt"/>
                <a:ea typeface="+mn-ea"/>
                <a:cs typeface="+mn-cs"/>
              </a:rPr>
              <a:t>Nagase</a:t>
            </a:r>
            <a:r>
              <a:rPr lang="es-ES" sz="1200" b="0" i="0" kern="1200" dirty="0" smtClean="0">
                <a:solidFill>
                  <a:schemeClr val="tx1"/>
                </a:solidFill>
                <a:effectLst/>
                <a:latin typeface="+mn-lt"/>
                <a:ea typeface="+mn-ea"/>
                <a:cs typeface="+mn-cs"/>
              </a:rPr>
              <a:t> I. </a:t>
            </a:r>
            <a:r>
              <a:rPr lang="es-ES" sz="1200" b="0" i="0" kern="1200" dirty="0" err="1" smtClean="0">
                <a:solidFill>
                  <a:schemeClr val="tx1"/>
                </a:solidFill>
                <a:effectLst/>
                <a:latin typeface="+mn-lt"/>
                <a:ea typeface="+mn-ea"/>
                <a:cs typeface="+mn-cs"/>
              </a:rPr>
              <a:t>Ipragliflozin</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improved</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glycaemic</a:t>
            </a:r>
            <a:r>
              <a:rPr lang="es-ES" sz="1200" b="0" i="0" kern="1200" dirty="0" smtClean="0">
                <a:solidFill>
                  <a:schemeClr val="tx1"/>
                </a:solidFill>
                <a:effectLst/>
                <a:latin typeface="+mn-lt"/>
                <a:ea typeface="+mn-ea"/>
                <a:cs typeface="+mn-cs"/>
              </a:rPr>
              <a:t> control </a:t>
            </a:r>
            <a:r>
              <a:rPr lang="es-ES" sz="1200" b="0" i="0" kern="1200" dirty="0" err="1" smtClean="0">
                <a:solidFill>
                  <a:schemeClr val="tx1"/>
                </a:solidFill>
                <a:effectLst/>
                <a:latin typeface="+mn-lt"/>
                <a:ea typeface="+mn-ea"/>
                <a:cs typeface="+mn-cs"/>
              </a:rPr>
              <a:t>with</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additional</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benefits</a:t>
            </a:r>
            <a:r>
              <a:rPr lang="es-ES" sz="1200" b="0" i="0" kern="1200" dirty="0" smtClean="0">
                <a:solidFill>
                  <a:schemeClr val="tx1"/>
                </a:solidFill>
                <a:effectLst/>
                <a:latin typeface="+mn-lt"/>
                <a:ea typeface="+mn-ea"/>
                <a:cs typeface="+mn-cs"/>
              </a:rPr>
              <a:t> of </a:t>
            </a:r>
            <a:r>
              <a:rPr lang="es-ES" sz="1200" b="0" i="0" kern="1200" dirty="0" err="1" smtClean="0">
                <a:solidFill>
                  <a:schemeClr val="tx1"/>
                </a:solidFill>
                <a:effectLst/>
                <a:latin typeface="+mn-lt"/>
                <a:ea typeface="+mn-ea"/>
                <a:cs typeface="+mn-cs"/>
              </a:rPr>
              <a:t>reductions</a:t>
            </a:r>
            <a:r>
              <a:rPr lang="es-ES" sz="1200" b="0" i="0" kern="1200" dirty="0" smtClean="0">
                <a:solidFill>
                  <a:schemeClr val="tx1"/>
                </a:solidFill>
                <a:effectLst/>
                <a:latin typeface="+mn-lt"/>
                <a:ea typeface="+mn-ea"/>
                <a:cs typeface="+mn-cs"/>
              </a:rPr>
              <a:t> of </a:t>
            </a:r>
            <a:r>
              <a:rPr lang="es-ES" sz="1200" b="0" i="0" kern="1200" dirty="0" err="1" smtClean="0">
                <a:solidFill>
                  <a:schemeClr val="tx1"/>
                </a:solidFill>
                <a:effectLst/>
                <a:latin typeface="+mn-lt"/>
                <a:ea typeface="+mn-ea"/>
                <a:cs typeface="+mn-cs"/>
              </a:rPr>
              <a:t>body</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weight</a:t>
            </a:r>
            <a:r>
              <a:rPr lang="es-ES" sz="1200" b="0" i="0" kern="1200" dirty="0" smtClean="0">
                <a:solidFill>
                  <a:schemeClr val="tx1"/>
                </a:solidFill>
                <a:effectLst/>
                <a:latin typeface="+mn-lt"/>
                <a:ea typeface="+mn-ea"/>
                <a:cs typeface="+mn-cs"/>
              </a:rPr>
              <a:t> and </a:t>
            </a:r>
            <a:r>
              <a:rPr lang="es-ES" sz="1200" b="0" i="0" kern="1200" dirty="0" err="1" smtClean="0">
                <a:solidFill>
                  <a:schemeClr val="tx1"/>
                </a:solidFill>
                <a:effectLst/>
                <a:latin typeface="+mn-lt"/>
                <a:ea typeface="+mn-ea"/>
                <a:cs typeface="+mn-cs"/>
              </a:rPr>
              <a:t>blood</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pressure</a:t>
            </a:r>
            <a:r>
              <a:rPr lang="es-ES" sz="1200" b="0" i="0" kern="1200" dirty="0" smtClean="0">
                <a:solidFill>
                  <a:schemeClr val="tx1"/>
                </a:solidFill>
                <a:effectLst/>
                <a:latin typeface="+mn-lt"/>
                <a:ea typeface="+mn-ea"/>
                <a:cs typeface="+mn-cs"/>
              </a:rPr>
              <a:t> in </a:t>
            </a:r>
            <a:r>
              <a:rPr lang="es-ES" sz="1200" b="0" i="0" kern="1200" dirty="0" err="1" smtClean="0">
                <a:solidFill>
                  <a:schemeClr val="tx1"/>
                </a:solidFill>
                <a:effectLst/>
                <a:latin typeface="+mn-lt"/>
                <a:ea typeface="+mn-ea"/>
                <a:cs typeface="+mn-cs"/>
              </a:rPr>
              <a:t>Japanese</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patients</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with</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type</a:t>
            </a:r>
            <a:r>
              <a:rPr lang="es-ES" sz="1200" b="0" i="0" kern="1200" dirty="0" smtClean="0">
                <a:solidFill>
                  <a:schemeClr val="tx1"/>
                </a:solidFill>
                <a:effectLst/>
                <a:latin typeface="+mn-lt"/>
                <a:ea typeface="+mn-ea"/>
                <a:cs typeface="+mn-cs"/>
              </a:rPr>
              <a:t> 2 diabetes mellitus: BRIGHTEN </a:t>
            </a:r>
            <a:r>
              <a:rPr lang="es-ES" sz="1200" b="0" i="0" kern="1200" dirty="0" err="1" smtClean="0">
                <a:solidFill>
                  <a:schemeClr val="tx1"/>
                </a:solidFill>
                <a:effectLst/>
                <a:latin typeface="+mn-lt"/>
                <a:ea typeface="+mn-ea"/>
                <a:cs typeface="+mn-cs"/>
              </a:rPr>
              <a:t>Study</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Diabetologia</a:t>
            </a:r>
            <a:r>
              <a:rPr lang="es-ES" sz="1200" b="0" i="0" kern="1200" dirty="0" smtClean="0">
                <a:solidFill>
                  <a:schemeClr val="tx1"/>
                </a:solidFill>
                <a:effectLst/>
                <a:latin typeface="+mn-lt"/>
                <a:ea typeface="+mn-ea"/>
                <a:cs typeface="+mn-cs"/>
              </a:rPr>
              <a:t>. 2011;54(</a:t>
            </a:r>
            <a:r>
              <a:rPr lang="es-ES" sz="1200" b="0" i="0" kern="1200" dirty="0" err="1" smtClean="0">
                <a:solidFill>
                  <a:schemeClr val="tx1"/>
                </a:solidFill>
                <a:effectLst/>
                <a:latin typeface="+mn-lt"/>
                <a:ea typeface="+mn-ea"/>
                <a:cs typeface="+mn-cs"/>
              </a:rPr>
              <a:t>Suppl</a:t>
            </a:r>
            <a:r>
              <a:rPr lang="es-ES" sz="1200" b="0" i="0" kern="1200" dirty="0" smtClean="0">
                <a:solidFill>
                  <a:schemeClr val="tx1"/>
                </a:solidFill>
                <a:effectLst/>
                <a:latin typeface="+mn-lt"/>
                <a:ea typeface="+mn-ea"/>
                <a:cs typeface="+mn-cs"/>
              </a:rPr>
              <a:t>. 1):S68 (</a:t>
            </a:r>
            <a:r>
              <a:rPr lang="es-ES" sz="1200" b="0" i="0" kern="1200" dirty="0" err="1" smtClean="0">
                <a:solidFill>
                  <a:schemeClr val="tx1"/>
                </a:solidFill>
                <a:effectLst/>
                <a:latin typeface="+mn-lt"/>
                <a:ea typeface="+mn-ea"/>
                <a:cs typeface="+mn-cs"/>
              </a:rPr>
              <a:t>Abstract</a:t>
            </a:r>
            <a:r>
              <a:rPr lang="es-ES" sz="1200" b="0" i="0" kern="1200" dirty="0" smtClean="0">
                <a:solidFill>
                  <a:schemeClr val="tx1"/>
                </a:solidFill>
                <a:effectLst/>
                <a:latin typeface="+mn-lt"/>
                <a:ea typeface="+mn-ea"/>
                <a:cs typeface="+mn-cs"/>
              </a:rPr>
              <a:t> 149).</a:t>
            </a:r>
          </a:p>
        </p:txBody>
      </p:sp>
      <p:sp>
        <p:nvSpPr>
          <p:cNvPr id="4" name="Marcador de número de diapositiva 3"/>
          <p:cNvSpPr>
            <a:spLocks noGrp="1"/>
          </p:cNvSpPr>
          <p:nvPr>
            <p:ph type="sldNum" sz="quarter" idx="10"/>
          </p:nvPr>
        </p:nvSpPr>
        <p:spPr/>
        <p:txBody>
          <a:bodyPr/>
          <a:lstStyle/>
          <a:p>
            <a:fld id="{D8581705-2BCB-41FE-A136-C6C9FB9FC9AC}" type="slidenum">
              <a:rPr lang="es-ES" smtClean="0"/>
              <a:pPr/>
              <a:t>10</a:t>
            </a:fld>
            <a:endParaRPr lang="es-ES"/>
          </a:p>
        </p:txBody>
      </p:sp>
    </p:spTree>
    <p:extLst>
      <p:ext uri="{BB962C8B-B14F-4D97-AF65-F5344CB8AC3E}">
        <p14:creationId xmlns="" xmlns:p14="http://schemas.microsoft.com/office/powerpoint/2010/main" val="2376627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 </a:t>
            </a:r>
            <a:r>
              <a:rPr lang="es-ES" sz="1200" b="1" i="0" u="none" strike="noStrike" kern="1200" baseline="0" dirty="0" err="1" smtClean="0">
                <a:solidFill>
                  <a:schemeClr val="tx1"/>
                </a:solidFill>
                <a:latin typeface="+mn-lt"/>
                <a:ea typeface="+mn-ea"/>
                <a:cs typeface="+mn-cs"/>
              </a:rPr>
              <a:t>Methods</a:t>
            </a:r>
            <a:endParaRPr lang="es-E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included randomized controlled trials including individuals with type 2 diabetes receiving SGLT-2i that are approved (</a:t>
            </a:r>
            <a:r>
              <a:rPr lang="en-US" sz="1200" b="0" i="0" u="none" strike="noStrike" kern="1200" baseline="0" dirty="0" err="1" smtClean="0">
                <a:solidFill>
                  <a:schemeClr val="tx1"/>
                </a:solidFill>
                <a:latin typeface="+mn-lt"/>
                <a:ea typeface="+mn-ea"/>
                <a:cs typeface="+mn-cs"/>
              </a:rPr>
              <a:t>canagliflozin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dapagliflozin</a:t>
            </a:r>
            <a:r>
              <a:rPr lang="en-US" sz="1200" b="0" i="0" u="none" strike="noStrike" kern="1200" baseline="0" dirty="0" smtClean="0">
                <a:solidFill>
                  <a:schemeClr val="tx1"/>
                </a:solidFill>
                <a:latin typeface="+mn-lt"/>
                <a:ea typeface="+mn-ea"/>
                <a:cs typeface="+mn-cs"/>
              </a:rPr>
              <a:t>) or in late clinical development (</a:t>
            </a:r>
            <a:r>
              <a:rPr lang="en-US" sz="1200" b="0" i="0" u="none" strike="noStrike" kern="1200" baseline="0" dirty="0" err="1" smtClean="0">
                <a:solidFill>
                  <a:schemeClr val="tx1"/>
                </a:solidFill>
                <a:latin typeface="+mn-lt"/>
                <a:ea typeface="+mn-ea"/>
                <a:cs typeface="+mn-cs"/>
              </a:rPr>
              <a:t>empagliflozin</a:t>
            </a:r>
            <a:r>
              <a:rPr lang="en-US" sz="1200" b="0" i="0" u="none" strike="noStrike" kern="1200" baseline="0" dirty="0" smtClean="0">
                <a:solidFill>
                  <a:schemeClr val="tx1"/>
                </a:solidFill>
                <a:latin typeface="+mn-lt"/>
                <a:ea typeface="+mn-ea"/>
                <a:cs typeface="+mn-cs"/>
              </a:rPr>
              <a:t>) at clinically relevant doses (300 mg, 10 mg and 25 mg, respectively) for at least 12 weeks. For trials presenting data after different follow up periods (e.g. 26 and 52 weeks), data from the longest treatment period were used. Our main outcome measure was glycemic control evaluated by hemoglobin A1c (HbA1c). Secondary outcome measures included changes in fasting plasma glucose (FPG), body weight, systolic- and diastolic blood pressure and adverse events. Electronic and manual searches were combined (last up-date: May 2014). We performed random and fixed effect meta-analyses. The results were presented as mean differences (MD) or risk ratios (RR) with 95% confidence intervals (CI) and I-square to assess heterogeneity. To evaluate the risk of random and systematic errors due to cumulative testing, we performed sequential analyses including the relative RR and control group incidence generated in the primary analyses. The risk of publication bias and other small study effects was estimated in regression analyses (Egger’s test) and funnel plots. For analyses with more than 10 trials, we performed subgroup and meta-regression analyses to evaluate the potential influence of predictors. Sensitivity analyses evaluated the influence of additional patient characteristics.</a:t>
            </a:r>
            <a:r>
              <a:rPr lang="es-ES" sz="1200" b="0" i="0" u="none" strike="noStrike" kern="1200" baseline="0" dirty="0" smtClean="0">
                <a:solidFill>
                  <a:schemeClr val="tx1"/>
                </a:solidFill>
                <a:latin typeface="+mn-lt"/>
                <a:ea typeface="+mn-ea"/>
                <a:cs typeface="+mn-cs"/>
              </a:rPr>
              <a:t> </a:t>
            </a:r>
          </a:p>
          <a:p>
            <a:endParaRPr lang="es-ES" sz="1200" b="0" i="0" u="none" strike="noStrike" kern="1200" baseline="0" dirty="0" smtClean="0">
              <a:solidFill>
                <a:schemeClr val="tx1"/>
              </a:solidFill>
              <a:latin typeface="+mn-lt"/>
              <a:ea typeface="+mn-ea"/>
              <a:cs typeface="+mn-cs"/>
            </a:endParaRPr>
          </a:p>
          <a:p>
            <a:r>
              <a:rPr lang="es-ES" sz="1200" b="1" i="0" u="none" strike="noStrike" kern="1200" baseline="0" dirty="0" err="1" smtClean="0">
                <a:solidFill>
                  <a:schemeClr val="tx1"/>
                </a:solidFill>
                <a:latin typeface="+mn-lt"/>
                <a:ea typeface="+mn-ea"/>
                <a:cs typeface="+mn-cs"/>
              </a:rPr>
              <a:t>Results</a:t>
            </a:r>
            <a:endParaRPr lang="es-E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included 26 placebo-controlled trials on </a:t>
            </a:r>
            <a:r>
              <a:rPr lang="en-US" sz="1200" b="0" i="0" u="none" strike="noStrike" kern="1200" baseline="0" dirty="0" err="1" smtClean="0">
                <a:solidFill>
                  <a:schemeClr val="tx1"/>
                </a:solidFill>
                <a:latin typeface="+mn-lt"/>
                <a:ea typeface="+mn-ea"/>
                <a:cs typeface="+mn-cs"/>
              </a:rPr>
              <a:t>canagliflozin</a:t>
            </a:r>
            <a:r>
              <a:rPr lang="en-US" sz="1200" b="0" i="0" u="none" strike="noStrike" kern="1200" baseline="0" dirty="0" smtClean="0">
                <a:solidFill>
                  <a:schemeClr val="tx1"/>
                </a:solidFill>
                <a:latin typeface="+mn-lt"/>
                <a:ea typeface="+mn-ea"/>
                <a:cs typeface="+mn-cs"/>
              </a:rPr>
              <a:t> (8 trials), </a:t>
            </a:r>
            <a:r>
              <a:rPr lang="en-US" sz="1200" b="0" i="0" u="none" strike="noStrike" kern="1200" baseline="0" dirty="0" err="1" smtClean="0">
                <a:solidFill>
                  <a:schemeClr val="tx1"/>
                </a:solidFill>
                <a:latin typeface="+mn-lt"/>
                <a:ea typeface="+mn-ea"/>
                <a:cs typeface="+mn-cs"/>
              </a:rPr>
              <a:t>dapagliflozin</a:t>
            </a:r>
            <a:r>
              <a:rPr lang="en-US" sz="1200" b="0" i="0" u="none" strike="noStrike" kern="1200" baseline="0" dirty="0" smtClean="0">
                <a:solidFill>
                  <a:schemeClr val="tx1"/>
                </a:solidFill>
                <a:latin typeface="+mn-lt"/>
                <a:ea typeface="+mn-ea"/>
                <a:cs typeface="+mn-cs"/>
              </a:rPr>
              <a:t> (13 trials) or </a:t>
            </a:r>
            <a:r>
              <a:rPr lang="en-US" sz="1200" b="0" i="0" u="none" strike="noStrike" kern="1200" baseline="0" dirty="0" err="1" smtClean="0">
                <a:solidFill>
                  <a:schemeClr val="tx1"/>
                </a:solidFill>
                <a:latin typeface="+mn-lt"/>
                <a:ea typeface="+mn-ea"/>
                <a:cs typeface="+mn-cs"/>
              </a:rPr>
              <a:t>empagliflozin</a:t>
            </a:r>
            <a:r>
              <a:rPr lang="en-US" sz="1200" b="0" i="0" u="none" strike="noStrike" kern="1200" baseline="0" dirty="0" smtClean="0">
                <a:solidFill>
                  <a:schemeClr val="tx1"/>
                </a:solidFill>
                <a:latin typeface="+mn-lt"/>
                <a:ea typeface="+mn-ea"/>
                <a:cs typeface="+mn-cs"/>
              </a:rPr>
              <a:t> (5 trials). Four of these trials and 4 additional trials included active comparators (metformin, </a:t>
            </a:r>
            <a:r>
              <a:rPr lang="en-US" sz="1200" b="0" i="0" u="none" strike="noStrike" kern="1200" baseline="0" dirty="0" err="1" smtClean="0">
                <a:solidFill>
                  <a:schemeClr val="tx1"/>
                </a:solidFill>
                <a:latin typeface="+mn-lt"/>
                <a:ea typeface="+mn-ea"/>
                <a:cs typeface="+mn-cs"/>
              </a:rPr>
              <a:t>sitagliptin</a:t>
            </a:r>
            <a:r>
              <a:rPr lang="en-US" sz="1200" b="0" i="0" u="none" strike="noStrike" kern="1200" baseline="0" dirty="0" smtClean="0">
                <a:solidFill>
                  <a:schemeClr val="tx1"/>
                </a:solidFill>
                <a:latin typeface="+mn-lt"/>
                <a:ea typeface="+mn-ea"/>
                <a:cs typeface="+mn-cs"/>
              </a:rPr>
              <a:t> or sulfonylureas (SU)). The duration of treatment ranged from 12 to 102 weeks (average duration: 26 weeks). All trials had a low risk of bias. </a:t>
            </a:r>
          </a:p>
          <a:p>
            <a:r>
              <a:rPr lang="es-ES" sz="1200" b="1" i="0" u="none" strike="noStrike" kern="1200" baseline="0" dirty="0" smtClean="0">
                <a:solidFill>
                  <a:schemeClr val="tx1"/>
                </a:solidFill>
                <a:latin typeface="+mn-lt"/>
                <a:ea typeface="+mn-ea"/>
                <a:cs typeface="+mn-cs"/>
              </a:rPr>
              <a:t>SGLT-2i versus placebo</a:t>
            </a:r>
            <a:endParaRPr lang="es-E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primary random effects meta-analysis included 3185 individuals randomized to SGLT-2i and 3010 randomized to placebo. SGLT-2i reduced HbA1c by -0.73% (CI: -0.80 to -0.65%). The result was confirmed in sequential analysis. No evidence of small study effects was identified (Egger’s test </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=0.27). STLG-2i lead to a greater reduction in HbA1c in patients without kidney disease compared to patients with kidney disease (test for subgroup difference </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=0.010). Meta-regression test found no clear effect of trial duration (</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=0.375). In sensitivity analyses, exclusion of trials on patients with diabetic nephropathy confirmed the overall result. The SGLT-2i had beneficial effects on FPG (-30 mg/dl; -33 to -27 mg/dl), body weight (-2.1 kg; -2.3 to -1.9 kg), systolic (-4.6 mmHg; -5.2 to -3.7 mmHg) and diastolic blood pressure (-2.0 mmHg; -2.4 to -1.5 mmHg). No differences between STLG2i were identified. Several adverse events were registered. The most frequent were symptomatic urinary and genital tract infections </a:t>
            </a:r>
            <a:endParaRPr lang="es-ES" dirty="0"/>
          </a:p>
        </p:txBody>
      </p:sp>
      <p:sp>
        <p:nvSpPr>
          <p:cNvPr id="4" name="Slide Number Placeholder 3"/>
          <p:cNvSpPr>
            <a:spLocks noGrp="1"/>
          </p:cNvSpPr>
          <p:nvPr>
            <p:ph type="sldNum" sz="quarter" idx="10"/>
          </p:nvPr>
        </p:nvSpPr>
        <p:spPr/>
        <p:txBody>
          <a:bodyPr/>
          <a:lstStyle/>
          <a:p>
            <a:fld id="{0AB47200-5F7F-4BC2-BAF2-6D139650C43F}" type="slidenum">
              <a:rPr lang="es-ES" smtClean="0">
                <a:solidFill>
                  <a:prstClr val="black"/>
                </a:solidFill>
              </a:rPr>
              <a:pPr/>
              <a:t>11</a:t>
            </a:fld>
            <a:endParaRPr lang="es-ES">
              <a:solidFill>
                <a:prstClr val="black"/>
              </a:solidFill>
            </a:endParaRPr>
          </a:p>
        </p:txBody>
      </p:sp>
    </p:spTree>
    <p:extLst>
      <p:ext uri="{BB962C8B-B14F-4D97-AF65-F5344CB8AC3E}">
        <p14:creationId xmlns="" xmlns:p14="http://schemas.microsoft.com/office/powerpoint/2010/main" val="3089313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D8581705-2BCB-41FE-A136-C6C9FB9FC9AC}" type="slidenum">
              <a:rPr lang="es-ES" smtClean="0"/>
              <a:pPr/>
              <a:t>12</a:t>
            </a:fld>
            <a:endParaRPr lang="es-ES"/>
          </a:p>
        </p:txBody>
      </p:sp>
    </p:spTree>
    <p:extLst>
      <p:ext uri="{BB962C8B-B14F-4D97-AF65-F5344CB8AC3E}">
        <p14:creationId xmlns="" xmlns:p14="http://schemas.microsoft.com/office/powerpoint/2010/main" val="250875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 </a:t>
            </a:r>
            <a:r>
              <a:rPr lang="es-ES" sz="1200" b="1" i="0" u="none" strike="noStrike" kern="1200" baseline="0" dirty="0" err="1" smtClean="0">
                <a:solidFill>
                  <a:schemeClr val="tx1"/>
                </a:solidFill>
                <a:latin typeface="+mn-lt"/>
                <a:ea typeface="+mn-ea"/>
                <a:cs typeface="+mn-cs"/>
              </a:rPr>
              <a:t>Methods</a:t>
            </a:r>
            <a:endParaRPr lang="es-E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included randomized controlled trials including individuals with type 2 diabetes receiving SGLT-2i that are approved (</a:t>
            </a:r>
            <a:r>
              <a:rPr lang="en-US" sz="1200" b="0" i="0" u="none" strike="noStrike" kern="1200" baseline="0" dirty="0" err="1" smtClean="0">
                <a:solidFill>
                  <a:schemeClr val="tx1"/>
                </a:solidFill>
                <a:latin typeface="+mn-lt"/>
                <a:ea typeface="+mn-ea"/>
                <a:cs typeface="+mn-cs"/>
              </a:rPr>
              <a:t>canagliflozin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dapagliflozin</a:t>
            </a:r>
            <a:r>
              <a:rPr lang="en-US" sz="1200" b="0" i="0" u="none" strike="noStrike" kern="1200" baseline="0" dirty="0" smtClean="0">
                <a:solidFill>
                  <a:schemeClr val="tx1"/>
                </a:solidFill>
                <a:latin typeface="+mn-lt"/>
                <a:ea typeface="+mn-ea"/>
                <a:cs typeface="+mn-cs"/>
              </a:rPr>
              <a:t>) or in late clinical development (</a:t>
            </a:r>
            <a:r>
              <a:rPr lang="en-US" sz="1200" b="0" i="0" u="none" strike="noStrike" kern="1200" baseline="0" dirty="0" err="1" smtClean="0">
                <a:solidFill>
                  <a:schemeClr val="tx1"/>
                </a:solidFill>
                <a:latin typeface="+mn-lt"/>
                <a:ea typeface="+mn-ea"/>
                <a:cs typeface="+mn-cs"/>
              </a:rPr>
              <a:t>empagliflozin</a:t>
            </a:r>
            <a:r>
              <a:rPr lang="en-US" sz="1200" b="0" i="0" u="none" strike="noStrike" kern="1200" baseline="0" dirty="0" smtClean="0">
                <a:solidFill>
                  <a:schemeClr val="tx1"/>
                </a:solidFill>
                <a:latin typeface="+mn-lt"/>
                <a:ea typeface="+mn-ea"/>
                <a:cs typeface="+mn-cs"/>
              </a:rPr>
              <a:t>) at clinically relevant doses (300 mg, 10 mg and 25 mg, respectively) for at least 12 weeks. For trials presenting data after different follow up periods (e.g. 26 and 52 weeks), data from the longest treatment period were used. Our main outcome measure was glycemic control evaluated by hemoglobin A1c (HbA1c). Secondary outcome measures included changes in fasting plasma glucose (FPG), body weight, systolic- and diastolic blood pressure and adverse events. Electronic and manual searches were combined (last up-date: May 2014). We performed random and fixed effect meta-analyses. The results were presented as mean differences (MD) or risk ratios (RR) with 95% confidence intervals (CI) and I-square to assess heterogeneity. To evaluate the risk of random and systematic errors due to cumulative testing, we performed sequential analyses including the relative RR and control group incidence generated in the primary analyses. The risk of publication bias and other small study effects was estimated in regression analyses (Egger’s test) and funnel plots. For analyses with more than 10 trials, we performed subgroup and meta-regression analyses to evaluate the potential influence of predictors. Sensitivity analyses evaluated the influence of additional patient characteristics.</a:t>
            </a:r>
            <a:r>
              <a:rPr lang="es-ES" sz="1200" b="0" i="0" u="none" strike="noStrike" kern="1200" baseline="0" dirty="0" smtClean="0">
                <a:solidFill>
                  <a:schemeClr val="tx1"/>
                </a:solidFill>
                <a:latin typeface="+mn-lt"/>
                <a:ea typeface="+mn-ea"/>
                <a:cs typeface="+mn-cs"/>
              </a:rPr>
              <a:t> </a:t>
            </a:r>
          </a:p>
          <a:p>
            <a:endParaRPr lang="es-ES" sz="1200" b="0" i="0" u="none" strike="noStrike" kern="1200" baseline="0" dirty="0" smtClean="0">
              <a:solidFill>
                <a:schemeClr val="tx1"/>
              </a:solidFill>
              <a:latin typeface="+mn-lt"/>
              <a:ea typeface="+mn-ea"/>
              <a:cs typeface="+mn-cs"/>
            </a:endParaRPr>
          </a:p>
          <a:p>
            <a:r>
              <a:rPr lang="es-ES" sz="1200" b="1" i="0" u="none" strike="noStrike" kern="1200" baseline="0" dirty="0" err="1" smtClean="0">
                <a:solidFill>
                  <a:schemeClr val="tx1"/>
                </a:solidFill>
                <a:latin typeface="+mn-lt"/>
                <a:ea typeface="+mn-ea"/>
                <a:cs typeface="+mn-cs"/>
              </a:rPr>
              <a:t>Results</a:t>
            </a:r>
            <a:endParaRPr lang="es-E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included 26 placebo-controlled trials on </a:t>
            </a:r>
            <a:r>
              <a:rPr lang="en-US" sz="1200" b="0" i="0" u="none" strike="noStrike" kern="1200" baseline="0" dirty="0" err="1" smtClean="0">
                <a:solidFill>
                  <a:schemeClr val="tx1"/>
                </a:solidFill>
                <a:latin typeface="+mn-lt"/>
                <a:ea typeface="+mn-ea"/>
                <a:cs typeface="+mn-cs"/>
              </a:rPr>
              <a:t>canagliflozin</a:t>
            </a:r>
            <a:r>
              <a:rPr lang="en-US" sz="1200" b="0" i="0" u="none" strike="noStrike" kern="1200" baseline="0" dirty="0" smtClean="0">
                <a:solidFill>
                  <a:schemeClr val="tx1"/>
                </a:solidFill>
                <a:latin typeface="+mn-lt"/>
                <a:ea typeface="+mn-ea"/>
                <a:cs typeface="+mn-cs"/>
              </a:rPr>
              <a:t> (8 trials), </a:t>
            </a:r>
            <a:r>
              <a:rPr lang="en-US" sz="1200" b="0" i="0" u="none" strike="noStrike" kern="1200" baseline="0" dirty="0" err="1" smtClean="0">
                <a:solidFill>
                  <a:schemeClr val="tx1"/>
                </a:solidFill>
                <a:latin typeface="+mn-lt"/>
                <a:ea typeface="+mn-ea"/>
                <a:cs typeface="+mn-cs"/>
              </a:rPr>
              <a:t>dapagliflozin</a:t>
            </a:r>
            <a:r>
              <a:rPr lang="en-US" sz="1200" b="0" i="0" u="none" strike="noStrike" kern="1200" baseline="0" dirty="0" smtClean="0">
                <a:solidFill>
                  <a:schemeClr val="tx1"/>
                </a:solidFill>
                <a:latin typeface="+mn-lt"/>
                <a:ea typeface="+mn-ea"/>
                <a:cs typeface="+mn-cs"/>
              </a:rPr>
              <a:t> (13 trials) or </a:t>
            </a:r>
            <a:r>
              <a:rPr lang="en-US" sz="1200" b="0" i="0" u="none" strike="noStrike" kern="1200" baseline="0" dirty="0" err="1" smtClean="0">
                <a:solidFill>
                  <a:schemeClr val="tx1"/>
                </a:solidFill>
                <a:latin typeface="+mn-lt"/>
                <a:ea typeface="+mn-ea"/>
                <a:cs typeface="+mn-cs"/>
              </a:rPr>
              <a:t>empagliflozin</a:t>
            </a:r>
            <a:r>
              <a:rPr lang="en-US" sz="1200" b="0" i="0" u="none" strike="noStrike" kern="1200" baseline="0" dirty="0" smtClean="0">
                <a:solidFill>
                  <a:schemeClr val="tx1"/>
                </a:solidFill>
                <a:latin typeface="+mn-lt"/>
                <a:ea typeface="+mn-ea"/>
                <a:cs typeface="+mn-cs"/>
              </a:rPr>
              <a:t> (5 trials). Four of these trials and 4 additional trials included active comparators (metformin, </a:t>
            </a:r>
            <a:r>
              <a:rPr lang="en-US" sz="1200" b="0" i="0" u="none" strike="noStrike" kern="1200" baseline="0" dirty="0" err="1" smtClean="0">
                <a:solidFill>
                  <a:schemeClr val="tx1"/>
                </a:solidFill>
                <a:latin typeface="+mn-lt"/>
                <a:ea typeface="+mn-ea"/>
                <a:cs typeface="+mn-cs"/>
              </a:rPr>
              <a:t>sitagliptin</a:t>
            </a:r>
            <a:r>
              <a:rPr lang="en-US" sz="1200" b="0" i="0" u="none" strike="noStrike" kern="1200" baseline="0" dirty="0" smtClean="0">
                <a:solidFill>
                  <a:schemeClr val="tx1"/>
                </a:solidFill>
                <a:latin typeface="+mn-lt"/>
                <a:ea typeface="+mn-ea"/>
                <a:cs typeface="+mn-cs"/>
              </a:rPr>
              <a:t> or sulfonylureas (SU)). The duration of treatment ranged from 12 to 102 weeks (average duration: 26 weeks). All trials had a low risk of bias. </a:t>
            </a:r>
          </a:p>
          <a:p>
            <a:r>
              <a:rPr lang="es-ES" sz="1200" b="1" i="0" u="none" strike="noStrike" kern="1200" baseline="0" dirty="0" smtClean="0">
                <a:solidFill>
                  <a:schemeClr val="tx1"/>
                </a:solidFill>
                <a:latin typeface="+mn-lt"/>
                <a:ea typeface="+mn-ea"/>
                <a:cs typeface="+mn-cs"/>
              </a:rPr>
              <a:t>SGLT-2i versus placebo</a:t>
            </a:r>
            <a:endParaRPr lang="es-E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primary random effects meta-analysis included 3185 individuals randomized to SGLT-2i and 3010 randomized to placebo. SGLT-2i reduced HbA1c by -0.73% (CI: -0.80 to -0.65%). The result was confirmed in sequential analysis. No evidence of small study effects was identified (Egger’s test </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=0.27). STLG-2i lead to a greater reduction in HbA1c in patients without kidney disease compared to patients with kidney disease (test for subgroup difference </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=0.010). Meta-regression test found no clear effect of trial duration (</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=0.375). In sensitivity analyses, exclusion of trials on patients with diabetic nephropathy confirmed the overall result. The SGLT-2i had beneficial effects on FPG (-30 mg/dl; -33 to -27 mg/dl), body weight (-2.1 kg; -2.3 to -1.9 kg), systolic (-4.6 mmHg; -5.2 to -3.7 mmHg) and diastolic blood pressure (-2.0 mmHg; -2.4 to -1.5 mmHg). No differences between STLG2i were identified. Several adverse events were registered. The most frequent were symptomatic urinary and genital tract infections </a:t>
            </a:r>
            <a:endParaRPr lang="es-ES" dirty="0"/>
          </a:p>
        </p:txBody>
      </p:sp>
      <p:sp>
        <p:nvSpPr>
          <p:cNvPr id="4" name="Slide Number Placeholder 3"/>
          <p:cNvSpPr>
            <a:spLocks noGrp="1"/>
          </p:cNvSpPr>
          <p:nvPr>
            <p:ph type="sldNum" sz="quarter" idx="10"/>
          </p:nvPr>
        </p:nvSpPr>
        <p:spPr/>
        <p:txBody>
          <a:bodyPr/>
          <a:lstStyle/>
          <a:p>
            <a:fld id="{0AB47200-5F7F-4BC2-BAF2-6D139650C43F}" type="slidenum">
              <a:rPr lang="es-ES" smtClean="0">
                <a:solidFill>
                  <a:prstClr val="black"/>
                </a:solidFill>
              </a:rPr>
              <a:pPr/>
              <a:t>17</a:t>
            </a:fld>
            <a:endParaRPr lang="es-ES">
              <a:solidFill>
                <a:prstClr val="black"/>
              </a:solidFill>
            </a:endParaRPr>
          </a:p>
        </p:txBody>
      </p:sp>
    </p:spTree>
    <p:extLst>
      <p:ext uri="{BB962C8B-B14F-4D97-AF65-F5344CB8AC3E}">
        <p14:creationId xmlns="" xmlns:p14="http://schemas.microsoft.com/office/powerpoint/2010/main" val="330486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 </a:t>
            </a:r>
            <a:r>
              <a:rPr lang="es-ES" sz="1200" b="0" i="1" u="none" strike="noStrike" kern="1200" baseline="0" dirty="0" smtClean="0">
                <a:solidFill>
                  <a:schemeClr val="tx1"/>
                </a:solidFill>
                <a:latin typeface="+mn-lt"/>
                <a:ea typeface="+mn-ea"/>
                <a:cs typeface="+mn-cs"/>
              </a:rPr>
              <a:t>*</a:t>
            </a:r>
            <a:r>
              <a:rPr lang="es-ES" sz="1200" b="0" i="1" u="none" strike="noStrike" kern="1200" baseline="0" dirty="0" err="1" smtClean="0">
                <a:solidFill>
                  <a:schemeClr val="tx1"/>
                </a:solidFill>
                <a:latin typeface="+mn-lt"/>
                <a:ea typeface="+mn-ea"/>
                <a:cs typeface="+mn-cs"/>
              </a:rPr>
              <a:t>Diagnosed</a:t>
            </a:r>
            <a:r>
              <a:rPr lang="es-ES" sz="1200" b="0" i="1" u="none" strike="noStrike" kern="1200" baseline="0" dirty="0" smtClean="0">
                <a:solidFill>
                  <a:schemeClr val="tx1"/>
                </a:solidFill>
                <a:latin typeface="+mn-lt"/>
                <a:ea typeface="+mn-ea"/>
                <a:cs typeface="+mn-cs"/>
              </a:rPr>
              <a:t> </a:t>
            </a:r>
            <a:r>
              <a:rPr lang="es-ES" sz="1200" b="0" i="1" u="none" strike="noStrike" kern="1200" baseline="0" dirty="0" err="1" smtClean="0">
                <a:solidFill>
                  <a:schemeClr val="tx1"/>
                </a:solidFill>
                <a:latin typeface="+mn-lt"/>
                <a:ea typeface="+mn-ea"/>
                <a:cs typeface="+mn-cs"/>
              </a:rPr>
              <a:t>based</a:t>
            </a:r>
            <a:r>
              <a:rPr lang="es-ES" sz="1200" b="0" i="1" u="none" strike="noStrike" kern="1200" baseline="0" dirty="0" smtClean="0">
                <a:solidFill>
                  <a:schemeClr val="tx1"/>
                </a:solidFill>
                <a:latin typeface="+mn-lt"/>
                <a:ea typeface="+mn-ea"/>
                <a:cs typeface="+mn-cs"/>
              </a:rPr>
              <a:t> </a:t>
            </a:r>
            <a:r>
              <a:rPr lang="es-ES" sz="1200" b="0" i="1" u="none" strike="noStrike" kern="1200" baseline="0" dirty="0" err="1" smtClean="0">
                <a:solidFill>
                  <a:schemeClr val="tx1"/>
                </a:solidFill>
                <a:latin typeface="+mn-lt"/>
                <a:ea typeface="+mn-ea"/>
                <a:cs typeface="+mn-cs"/>
              </a:rPr>
              <a:t>on</a:t>
            </a:r>
            <a:r>
              <a:rPr lang="es-ES" sz="1200" b="0" i="1" u="none" strike="noStrike" kern="1200" baseline="0" dirty="0" smtClean="0">
                <a:solidFill>
                  <a:schemeClr val="tx1"/>
                </a:solidFill>
                <a:latin typeface="+mn-lt"/>
                <a:ea typeface="+mn-ea"/>
                <a:cs typeface="+mn-cs"/>
              </a:rPr>
              <a:t> </a:t>
            </a:r>
            <a:r>
              <a:rPr lang="es-ES" sz="1200" b="0" i="1" u="none" strike="noStrike" kern="1200" baseline="0" dirty="0" err="1" smtClean="0">
                <a:solidFill>
                  <a:schemeClr val="tx1"/>
                </a:solidFill>
                <a:latin typeface="+mn-lt"/>
                <a:ea typeface="+mn-ea"/>
                <a:cs typeface="+mn-cs"/>
              </a:rPr>
              <a:t>symptoms</a:t>
            </a:r>
            <a:r>
              <a:rPr lang="es-ES" sz="1200" b="0" i="1" u="none" strike="noStrike" kern="1200" baseline="0" dirty="0" smtClean="0">
                <a:solidFill>
                  <a:schemeClr val="tx1"/>
                </a:solidFill>
                <a:latin typeface="+mn-lt"/>
                <a:ea typeface="+mn-ea"/>
                <a:cs typeface="+mn-cs"/>
              </a:rPr>
              <a:t>. </a:t>
            </a:r>
            <a:endParaRPr lang="es-ES" dirty="0"/>
          </a:p>
        </p:txBody>
      </p:sp>
      <p:sp>
        <p:nvSpPr>
          <p:cNvPr id="4" name="Slide Number Placeholder 3"/>
          <p:cNvSpPr>
            <a:spLocks noGrp="1"/>
          </p:cNvSpPr>
          <p:nvPr>
            <p:ph type="sldNum" sz="quarter" idx="10"/>
          </p:nvPr>
        </p:nvSpPr>
        <p:spPr/>
        <p:txBody>
          <a:bodyPr/>
          <a:lstStyle/>
          <a:p>
            <a:fld id="{0AB47200-5F7F-4BC2-BAF2-6D139650C43F}" type="slidenum">
              <a:rPr lang="es-ES" smtClean="0">
                <a:solidFill>
                  <a:prstClr val="black"/>
                </a:solidFill>
              </a:rPr>
              <a:pPr/>
              <a:t>21</a:t>
            </a:fld>
            <a:endParaRPr lang="es-ES">
              <a:solidFill>
                <a:prstClr val="black"/>
              </a:solidFill>
            </a:endParaRPr>
          </a:p>
        </p:txBody>
      </p:sp>
    </p:spTree>
    <p:extLst>
      <p:ext uri="{BB962C8B-B14F-4D97-AF65-F5344CB8AC3E}">
        <p14:creationId xmlns="" xmlns:p14="http://schemas.microsoft.com/office/powerpoint/2010/main" val="519123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kern="1200" dirty="0" smtClean="0">
                <a:solidFill>
                  <a:schemeClr val="tx1"/>
                </a:solidFill>
                <a:latin typeface="+mn-lt"/>
                <a:ea typeface="+mn-ea"/>
                <a:cs typeface="+mn-cs"/>
              </a:rPr>
              <a:t>Total:</a:t>
            </a:r>
            <a:r>
              <a:rPr lang="en-GB" sz="1200" kern="1200" baseline="0" dirty="0" smtClean="0">
                <a:solidFill>
                  <a:schemeClr val="tx1"/>
                </a:solidFill>
                <a:latin typeface="+mn-lt"/>
                <a:ea typeface="+mn-ea"/>
                <a:cs typeface="+mn-cs"/>
              </a:rPr>
              <a:t> T</a:t>
            </a:r>
            <a:r>
              <a:rPr lang="en-GB" sz="1200" kern="1200" dirty="0" smtClean="0">
                <a:solidFill>
                  <a:schemeClr val="tx1"/>
                </a:solidFill>
                <a:latin typeface="+mn-lt"/>
                <a:ea typeface="+mn-ea"/>
                <a:cs typeface="+mn-cs"/>
              </a:rPr>
              <a:t>able 15.3.1.6: 1</a:t>
            </a:r>
          </a:p>
        </p:txBody>
      </p:sp>
      <p:sp>
        <p:nvSpPr>
          <p:cNvPr id="4" name="Slide Number Placeholder 3"/>
          <p:cNvSpPr>
            <a:spLocks noGrp="1"/>
          </p:cNvSpPr>
          <p:nvPr>
            <p:ph type="sldNum" sz="quarter" idx="10"/>
          </p:nvPr>
        </p:nvSpPr>
        <p:spPr/>
        <p:txBody>
          <a:bodyPr/>
          <a:lstStyle/>
          <a:p>
            <a:fld id="{1951BB8B-1BBC-441B-887C-4793EA845657}" type="slidenum">
              <a:rPr lang="en-GB" smtClean="0">
                <a:solidFill>
                  <a:prstClr val="black"/>
                </a:solidFill>
              </a:rPr>
              <a:pPr/>
              <a:t>25</a:t>
            </a:fld>
            <a:endParaRPr lang="en-GB" dirty="0">
              <a:solidFill>
                <a:prstClr val="black"/>
              </a:solidFill>
            </a:endParaRPr>
          </a:p>
        </p:txBody>
      </p:sp>
    </p:spTree>
    <p:extLst>
      <p:ext uri="{BB962C8B-B14F-4D97-AF65-F5344CB8AC3E}">
        <p14:creationId xmlns="" xmlns:p14="http://schemas.microsoft.com/office/powerpoint/2010/main" val="2610664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Table</a:t>
            </a:r>
            <a:r>
              <a:rPr lang="en-GB" baseline="0" dirty="0" smtClean="0"/>
              <a:t> 15.3.1.1: 1 (tir), n(%)</a:t>
            </a:r>
            <a:endParaRPr lang="en-GB" dirty="0"/>
          </a:p>
        </p:txBody>
      </p:sp>
      <p:sp>
        <p:nvSpPr>
          <p:cNvPr id="4" name="Slide Number Placeholder 3"/>
          <p:cNvSpPr>
            <a:spLocks noGrp="1"/>
          </p:cNvSpPr>
          <p:nvPr>
            <p:ph type="sldNum" sz="quarter" idx="10"/>
          </p:nvPr>
        </p:nvSpPr>
        <p:spPr/>
        <p:txBody>
          <a:bodyPr/>
          <a:lstStyle/>
          <a:p>
            <a:fld id="{1951BB8B-1BBC-441B-887C-4793EA845657}" type="slidenum">
              <a:rPr lang="en-GB" smtClean="0">
                <a:solidFill>
                  <a:prstClr val="black"/>
                </a:solidFill>
              </a:rPr>
              <a:pPr/>
              <a:t>26</a:t>
            </a:fld>
            <a:endParaRPr lang="en-GB" dirty="0">
              <a:solidFill>
                <a:prstClr val="black"/>
              </a:solidFill>
            </a:endParaRPr>
          </a:p>
        </p:txBody>
      </p:sp>
    </p:spTree>
    <p:extLst>
      <p:ext uri="{BB962C8B-B14F-4D97-AF65-F5344CB8AC3E}">
        <p14:creationId xmlns="" xmlns:p14="http://schemas.microsoft.com/office/powerpoint/2010/main" val="1303124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s-ES" smtClean="0"/>
          </a:p>
        </p:txBody>
      </p:sp>
      <p:sp>
        <p:nvSpPr>
          <p:cNvPr id="1525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Tahoma" panose="020B0604030504040204" pitchFamily="34" charset="0"/>
                <a:cs typeface="Arial" panose="020B0604020202020204" pitchFamily="34" charset="0"/>
              </a:defRPr>
            </a:lvl1pPr>
            <a:lvl2pPr marL="742950" indent="-285750" eaLnBrk="0" hangingPunct="0">
              <a:defRPr sz="1400">
                <a:solidFill>
                  <a:schemeClr val="tx1"/>
                </a:solidFill>
                <a:latin typeface="Tahoma" panose="020B0604030504040204" pitchFamily="34" charset="0"/>
                <a:cs typeface="Arial" panose="020B0604020202020204" pitchFamily="34" charset="0"/>
              </a:defRPr>
            </a:lvl2pPr>
            <a:lvl3pPr marL="1143000" indent="-228600" eaLnBrk="0" hangingPunct="0">
              <a:defRPr sz="1400">
                <a:solidFill>
                  <a:schemeClr val="tx1"/>
                </a:solidFill>
                <a:latin typeface="Tahoma" panose="020B0604030504040204" pitchFamily="34" charset="0"/>
                <a:cs typeface="Arial" panose="020B0604020202020204" pitchFamily="34" charset="0"/>
              </a:defRPr>
            </a:lvl3pPr>
            <a:lvl4pPr marL="1600200" indent="-228600" eaLnBrk="0" hangingPunct="0">
              <a:defRPr sz="1400">
                <a:solidFill>
                  <a:schemeClr val="tx1"/>
                </a:solidFill>
                <a:latin typeface="Tahoma" panose="020B0604030504040204" pitchFamily="34" charset="0"/>
                <a:cs typeface="Arial" panose="020B0604020202020204" pitchFamily="34" charset="0"/>
              </a:defRPr>
            </a:lvl4pPr>
            <a:lvl5pPr marL="2057400" indent="-228600" eaLnBrk="0" hangingPunct="0">
              <a:defRPr sz="1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9pPr>
          </a:lstStyle>
          <a:p>
            <a:pPr algn="r" eaLnBrk="1" hangingPunct="1"/>
            <a:fld id="{E4B8DD41-8482-4181-8A8F-8A4BD874BBC1}" type="slidenum">
              <a:rPr lang="en-GB" altLang="es-ES" sz="1200" smtClean="0">
                <a:solidFill>
                  <a:srgbClr val="000000"/>
                </a:solidFill>
                <a:latin typeface="Arial" panose="020B0604020202020204" pitchFamily="34" charset="0"/>
              </a:rPr>
              <a:pPr algn="r" eaLnBrk="1" hangingPunct="1"/>
              <a:t>31</a:t>
            </a:fld>
            <a:endParaRPr lang="en-GB" altLang="es-ES" sz="1200" smtClean="0">
              <a:solidFill>
                <a:srgbClr val="000000"/>
              </a:solidFill>
              <a:latin typeface="Arial" panose="020B0604020202020204" pitchFamily="34" charset="0"/>
            </a:endParaRPr>
          </a:p>
        </p:txBody>
      </p:sp>
    </p:spTree>
    <p:extLst>
      <p:ext uri="{BB962C8B-B14F-4D97-AF65-F5344CB8AC3E}">
        <p14:creationId xmlns="" xmlns:p14="http://schemas.microsoft.com/office/powerpoint/2010/main" val="2918762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dpi="0" rotWithShape="1">
          <a:blip r:embed="rId2" cstate="print">
            <a:alphaModFix amt="95000"/>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0027568" y="6132300"/>
            <a:ext cx="2088232" cy="609068"/>
          </a:xfrm>
          <a:prstGeom prst="rect">
            <a:avLst/>
          </a:prstGeom>
        </p:spPr>
      </p:pic>
      <p:pic>
        <p:nvPicPr>
          <p:cNvPr id="4" name="Imagen 3"/>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22400" y="115200"/>
            <a:ext cx="7220570" cy="936000"/>
          </a:xfrm>
          <a:prstGeom prst="rect">
            <a:avLst/>
          </a:prstGeom>
        </p:spPr>
      </p:pic>
    </p:spTree>
    <p:extLst>
      <p:ext uri="{BB962C8B-B14F-4D97-AF65-F5344CB8AC3E}">
        <p14:creationId xmlns="" xmlns:p14="http://schemas.microsoft.com/office/powerpoint/2010/main" val="2948110230"/>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a AAP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7" name="Imagen 1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0288800" y="6226568"/>
            <a:ext cx="1765028" cy="514800"/>
          </a:xfrm>
          <a:prstGeom prst="rect">
            <a:avLst/>
          </a:prstGeom>
        </p:spPr>
      </p:pic>
      <p:pic>
        <p:nvPicPr>
          <p:cNvPr id="8"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graphicFrame>
        <p:nvGraphicFramePr>
          <p:cNvPr id="9" name="4 Tabla"/>
          <p:cNvGraphicFramePr>
            <a:graphicFrameLocks noGrp="1"/>
          </p:cNvGraphicFramePr>
          <p:nvPr userDrawn="1">
            <p:extLst>
              <p:ext uri="{D42A27DB-BD31-4B8C-83A1-F6EECF244321}">
                <p14:modId xmlns="" xmlns:p14="http://schemas.microsoft.com/office/powerpoint/2010/main" val="3904415832"/>
              </p:ext>
            </p:extLst>
          </p:nvPr>
        </p:nvGraphicFramePr>
        <p:xfrm>
          <a:off x="1775520" y="908720"/>
          <a:ext cx="8724031" cy="4705346"/>
        </p:xfrm>
        <a:graphic>
          <a:graphicData uri="http://schemas.openxmlformats.org/drawingml/2006/table">
            <a:tbl>
              <a:tblPr firstRow="1" bandRow="1">
                <a:tableStyleId>{5C22544A-7EE6-4342-B048-85BDC9FD1C3A}</a:tableStyleId>
              </a:tblPr>
              <a:tblGrid>
                <a:gridCol w="3846760"/>
                <a:gridCol w="4877271"/>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Clase</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Principio activo</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 ( muy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Propionato</a:t>
                      </a:r>
                      <a:r>
                        <a:rPr kumimoji="0" lang="es-ES" sz="1600" b="0" i="0" u="none" strike="noStrike" cap="none" normalizeH="0" baseline="0" dirty="0" smtClean="0">
                          <a:ln>
                            <a:noFill/>
                          </a:ln>
                          <a:solidFill>
                            <a:schemeClr val="accent1"/>
                          </a:solidFill>
                          <a:effectLst/>
                          <a:latin typeface="+mn-lt"/>
                          <a:cs typeface="Times New Roman" pitchFamily="18" charset="0"/>
                        </a:rPr>
                        <a:t> </a:t>
                      </a:r>
                      <a:r>
                        <a:rPr kumimoji="0" lang="es-ES" sz="1600" b="0" i="0" u="none" strike="noStrike" cap="none" normalizeH="0" baseline="0" dirty="0" err="1" smtClean="0">
                          <a:ln>
                            <a:noFill/>
                          </a:ln>
                          <a:solidFill>
                            <a:schemeClr val="accent1"/>
                          </a:solidFill>
                          <a:effectLst/>
                          <a:latin typeface="+mn-lt"/>
                          <a:cs typeface="Times New Roman" pitchFamily="18" charset="0"/>
                        </a:rPr>
                        <a:t>clobetasol</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II (potencia alta)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Prednicarbato</a:t>
                      </a:r>
                      <a:r>
                        <a:rPr kumimoji="0" lang="es-ES" sz="1600" b="1" i="0" u="none" strike="noStrike" cap="none" normalizeH="0" baseline="0" dirty="0" smtClean="0">
                          <a:ln>
                            <a:noFill/>
                          </a:ln>
                          <a:solidFill>
                            <a:srgbClr val="C00000"/>
                          </a:solidFill>
                          <a:effectLst/>
                          <a:latin typeface="+mn-lt"/>
                          <a:cs typeface="Times New Roman" pitchFamily="18" charset="0"/>
                        </a:rPr>
                        <a:t> 0,25%  </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Mometasona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Metilprednisolona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Betametasona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Beclometasona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Arial" pitchFamily="34" charset="0"/>
                        </a:rPr>
                        <a:t>Propionato</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fluticasona</a:t>
                      </a:r>
                      <a:endParaRPr kumimoji="0" lang="es-ES" sz="1600" b="1" i="0" u="none" strike="noStrike" cap="none" normalizeH="0" baseline="0" dirty="0" smtClean="0">
                        <a:ln>
                          <a:noFill/>
                        </a:ln>
                        <a:solidFill>
                          <a:srgbClr val="C00000"/>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Clobetasona</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t>
                      </a:r>
                      <a:r>
                        <a:rPr kumimoji="0" lang="es-ES" sz="1600" b="0" i="0" u="none" strike="noStrike" cap="none" normalizeH="0" baseline="0" dirty="0" err="1" smtClean="0">
                          <a:ln>
                            <a:noFill/>
                          </a:ln>
                          <a:solidFill>
                            <a:schemeClr val="accent1"/>
                          </a:solidFill>
                          <a:effectLst/>
                          <a:latin typeface="+mn-lt"/>
                          <a:cs typeface="Times New Roman" pitchFamily="18" charset="0"/>
                        </a:rPr>
                        <a:t>aceponato</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Ac </a:t>
                      </a:r>
                      <a:r>
                        <a:rPr kumimoji="0" lang="es-ES" sz="1600" b="0" i="0" u="none" strike="noStrike" cap="none" normalizeH="0" baseline="0" dirty="0" err="1" smtClean="0">
                          <a:ln>
                            <a:noFill/>
                          </a:ln>
                          <a:solidFill>
                            <a:schemeClr val="accent1"/>
                          </a:solidFill>
                          <a:effectLst/>
                          <a:latin typeface="+mn-lt"/>
                          <a:cs typeface="Times New Roman" pitchFamily="18" charset="0"/>
                        </a:rPr>
                        <a:t>fluocinolona</a:t>
                      </a:r>
                      <a:endParaRPr kumimoji="0" lang="es-ES" sz="1600" b="1"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Arial" pitchFamily="34" charset="0"/>
                        </a:rPr>
                        <a:t>IV (potencia baja)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tr>
            </a:tbl>
          </a:graphicData>
        </a:graphic>
      </p:graphicFrame>
      <p:pic>
        <p:nvPicPr>
          <p:cNvPr id="13" name="Imagen 12"/>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19336" y="6462114"/>
            <a:ext cx="3299245" cy="291600"/>
          </a:xfrm>
          <a:prstGeom prst="rect">
            <a:avLst/>
          </a:prstGeom>
        </p:spPr>
      </p:pic>
    </p:spTree>
    <p:extLst>
      <p:ext uri="{BB962C8B-B14F-4D97-AF65-F5344CB8AC3E}">
        <p14:creationId xmlns="" xmlns:p14="http://schemas.microsoft.com/office/powerpoint/2010/main" val="3914798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AAB91EA6-B1D6-EE49-A74A-A9B0844C1A37}" type="datetimeFigureOut">
              <a:rPr lang="es-ES_tradnl" smtClean="0"/>
              <a:pPr/>
              <a:t>19/04/2017</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9028E34B-65F9-7847-AC01-7B862C3F5E3F}" type="slidenum">
              <a:rPr lang="es-ES_tradnl" smtClean="0"/>
              <a:pPr/>
              <a:t>‹Nº›</a:t>
            </a:fld>
            <a:endParaRPr lang="es-ES_tradnl"/>
          </a:p>
        </p:txBody>
      </p:sp>
    </p:spTree>
    <p:extLst>
      <p:ext uri="{BB962C8B-B14F-4D97-AF65-F5344CB8AC3E}">
        <p14:creationId xmlns="" xmlns:p14="http://schemas.microsoft.com/office/powerpoint/2010/main" val="3887554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AAB91EA6-B1D6-EE49-A74A-A9B0844C1A37}" type="datetimeFigureOut">
              <a:rPr lang="es-ES_tradnl" smtClean="0"/>
              <a:pPr/>
              <a:t>19/04/2017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9028E34B-65F9-7847-AC01-7B862C3F5E3F}" type="slidenum">
              <a:rPr lang="es-ES_tradnl" smtClean="0"/>
              <a:pPr/>
              <a:t>‹Nº›</a:t>
            </a:fld>
            <a:endParaRPr lang="es-ES_tradnl"/>
          </a:p>
        </p:txBody>
      </p:sp>
    </p:spTree>
    <p:extLst>
      <p:ext uri="{BB962C8B-B14F-4D97-AF65-F5344CB8AC3E}">
        <p14:creationId xmlns="" xmlns:p14="http://schemas.microsoft.com/office/powerpoint/2010/main" val="3842478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ítulo y texto vertical">
    <p:spTree>
      <p:nvGrpSpPr>
        <p:cNvPr id="1" name=""/>
        <p:cNvGrpSpPr/>
        <p:nvPr/>
      </p:nvGrpSpPr>
      <p:grpSpPr>
        <a:xfrm>
          <a:off x="0" y="0"/>
          <a:ext cx="0" cy="0"/>
          <a:chOff x="0" y="0"/>
          <a:chExt cx="0" cy="0"/>
        </a:xfrm>
      </p:grpSpPr>
      <p:sp>
        <p:nvSpPr>
          <p:cNvPr id="3" name="Rectángulo 2"/>
          <p:cNvSpPr>
            <a:spLocks noChangeArrowheads="1"/>
          </p:cNvSpPr>
          <p:nvPr userDrawn="1"/>
        </p:nvSpPr>
        <p:spPr bwMode="auto">
          <a:xfrm>
            <a:off x="0" y="423866"/>
            <a:ext cx="12192000" cy="6067425"/>
          </a:xfrm>
          <a:prstGeom prst="rect">
            <a:avLst/>
          </a:prstGeom>
          <a:solidFill>
            <a:schemeClr val="bg1">
              <a:alpha val="90195"/>
            </a:schemeClr>
          </a:solidFill>
          <a:ln>
            <a:noFill/>
          </a:ln>
          <a:effectLst>
            <a:outerShdw blurRad="165100" sx="102000" sy="102000" algn="ctr" rotWithShape="0">
              <a:srgbClr val="000000">
                <a:alpha val="31998"/>
              </a:srgbClr>
            </a:outerShdw>
          </a:effectLst>
          <a:extLst>
            <a:ext uri="{91240B29-F687-4F45-9708-019B960494DF}">
              <a14:hiddenLine xmlns="" xmlns:a14="http://schemas.microsoft.com/office/drawing/2010/main" w="12700">
                <a:solidFill>
                  <a:srgbClr val="000000"/>
                </a:solidFill>
                <a:miter lim="800000"/>
                <a:headEnd/>
                <a:tailEnd/>
              </a14:hiddenLine>
            </a:ext>
          </a:extLst>
        </p:spPr>
        <p:txBody>
          <a:bodyPr anchor="ctr"/>
          <a:lstStyle>
            <a:lvl1pPr>
              <a:defRPr>
                <a:solidFill>
                  <a:schemeClr val="tx1"/>
                </a:solidFill>
                <a:latin typeface="Century Gothic" charset="0"/>
              </a:defRPr>
            </a:lvl1pPr>
            <a:lvl2pPr marL="742950" indent="-285750">
              <a:defRPr>
                <a:solidFill>
                  <a:schemeClr val="tx1"/>
                </a:solidFill>
                <a:latin typeface="Century Gothic" charset="0"/>
              </a:defRPr>
            </a:lvl2pPr>
            <a:lvl3pPr marL="1143000" indent="-228600">
              <a:defRPr>
                <a:solidFill>
                  <a:schemeClr val="tx1"/>
                </a:solidFill>
                <a:latin typeface="Century Gothic" charset="0"/>
              </a:defRPr>
            </a:lvl3pPr>
            <a:lvl4pPr marL="1600200" indent="-228600">
              <a:defRPr>
                <a:solidFill>
                  <a:schemeClr val="tx1"/>
                </a:solidFill>
                <a:latin typeface="Century Gothic" charset="0"/>
              </a:defRPr>
            </a:lvl4pPr>
            <a:lvl5pPr marL="2057400" indent="-228600">
              <a:defRPr>
                <a:solidFill>
                  <a:schemeClr val="tx1"/>
                </a:solidFill>
                <a:latin typeface="Century Gothic" charset="0"/>
              </a:defRPr>
            </a:lvl5pPr>
            <a:lvl6pPr marL="2514600" indent="-228600" eaLnBrk="0" fontAlgn="base" hangingPunct="0">
              <a:spcBef>
                <a:spcPct val="0"/>
              </a:spcBef>
              <a:spcAft>
                <a:spcPct val="0"/>
              </a:spcAft>
              <a:defRPr>
                <a:solidFill>
                  <a:schemeClr val="tx1"/>
                </a:solidFill>
                <a:latin typeface="Century Gothic" charset="0"/>
              </a:defRPr>
            </a:lvl6pPr>
            <a:lvl7pPr marL="2971800" indent="-228600" eaLnBrk="0" fontAlgn="base" hangingPunct="0">
              <a:spcBef>
                <a:spcPct val="0"/>
              </a:spcBef>
              <a:spcAft>
                <a:spcPct val="0"/>
              </a:spcAft>
              <a:defRPr>
                <a:solidFill>
                  <a:schemeClr val="tx1"/>
                </a:solidFill>
                <a:latin typeface="Century Gothic" charset="0"/>
              </a:defRPr>
            </a:lvl7pPr>
            <a:lvl8pPr marL="3429000" indent="-228600" eaLnBrk="0" fontAlgn="base" hangingPunct="0">
              <a:spcBef>
                <a:spcPct val="0"/>
              </a:spcBef>
              <a:spcAft>
                <a:spcPct val="0"/>
              </a:spcAft>
              <a:defRPr>
                <a:solidFill>
                  <a:schemeClr val="tx1"/>
                </a:solidFill>
                <a:latin typeface="Century Gothic" charset="0"/>
              </a:defRPr>
            </a:lvl8pPr>
            <a:lvl9pPr marL="3886200" indent="-228600" eaLnBrk="0" fontAlgn="base" hangingPunct="0">
              <a:spcBef>
                <a:spcPct val="0"/>
              </a:spcBef>
              <a:spcAft>
                <a:spcPct val="0"/>
              </a:spcAft>
              <a:defRPr>
                <a:solidFill>
                  <a:schemeClr val="tx1"/>
                </a:solidFill>
                <a:latin typeface="Century Gothic" charset="0"/>
              </a:defRPr>
            </a:lvl9pPr>
          </a:lstStyle>
          <a:p>
            <a:pPr algn="ctr" eaLnBrk="1" hangingPunct="1">
              <a:defRPr/>
            </a:pPr>
            <a:endParaRPr lang="es-ES" altLang="es-ES" sz="2400" smtClean="0">
              <a:solidFill>
                <a:srgbClr val="FFFFFF"/>
              </a:solidFill>
            </a:endParaRPr>
          </a:p>
        </p:txBody>
      </p:sp>
      <p:sp>
        <p:nvSpPr>
          <p:cNvPr id="8" name="Título 1"/>
          <p:cNvSpPr>
            <a:spLocks noGrp="1"/>
          </p:cNvSpPr>
          <p:nvPr>
            <p:ph type="title"/>
          </p:nvPr>
        </p:nvSpPr>
        <p:spPr>
          <a:xfrm>
            <a:off x="387179" y="540424"/>
            <a:ext cx="11409405" cy="869581"/>
          </a:xfrm>
          <a:prstGeom prst="rect">
            <a:avLst/>
          </a:prstGeom>
        </p:spPr>
        <p:txBody>
          <a:bodyPr>
            <a:noAutofit/>
          </a:bodyPr>
          <a:lstStyle>
            <a:lvl1pPr algn="ctr">
              <a:defRPr sz="1875" b="0" i="0">
                <a:solidFill>
                  <a:srgbClr val="001581"/>
                </a:solidFill>
                <a:latin typeface="Century Gothic" charset="0"/>
                <a:ea typeface="Century Gothic" charset="0"/>
                <a:cs typeface="Century Gothic" charset="0"/>
              </a:defRPr>
            </a:lvl1pPr>
          </a:lstStyle>
          <a:p>
            <a:r>
              <a:rPr lang="es-ES_tradnl" smtClean="0"/>
              <a:t>Clic para editar título</a:t>
            </a:r>
            <a:endParaRPr lang="es-ES_tradnl" dirty="0"/>
          </a:p>
        </p:txBody>
      </p:sp>
      <p:sp>
        <p:nvSpPr>
          <p:cNvPr id="4" name="Marcador de número de diapositiva 5"/>
          <p:cNvSpPr>
            <a:spLocks noGrp="1"/>
          </p:cNvSpPr>
          <p:nvPr>
            <p:ph type="sldNum" sz="quarter" idx="10"/>
          </p:nvPr>
        </p:nvSpPr>
        <p:spPr>
          <a:xfrm>
            <a:off x="9053513" y="6191251"/>
            <a:ext cx="2743200" cy="2667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900">
                <a:solidFill>
                  <a:srgbClr val="7F7F7F"/>
                </a:solidFill>
                <a:latin typeface="Century Gothic" panose="020B0502020202020204" pitchFamily="34" charset="0"/>
              </a:defRPr>
            </a:lvl1pPr>
          </a:lstStyle>
          <a:p>
            <a:pPr>
              <a:defRPr/>
            </a:pPr>
            <a:fld id="{19CB8C58-EC15-934B-9370-65591B08960B}" type="slidenum">
              <a:rPr lang="es-ES_tradnl" altLang="es-ES"/>
              <a:pPr>
                <a:defRPr/>
              </a:pPr>
              <a:t>‹Nº›</a:t>
            </a:fld>
            <a:endParaRPr lang="es-ES_tradnl" altLang="es-ES"/>
          </a:p>
        </p:txBody>
      </p:sp>
    </p:spTree>
    <p:extLst>
      <p:ext uri="{BB962C8B-B14F-4D97-AF65-F5344CB8AC3E}">
        <p14:creationId xmlns="" xmlns:p14="http://schemas.microsoft.com/office/powerpoint/2010/main" val="1897815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ítulo y objeto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ángulo 4"/>
          <p:cNvSpPr>
            <a:spLocks noChangeArrowheads="1"/>
          </p:cNvSpPr>
          <p:nvPr userDrawn="1"/>
        </p:nvSpPr>
        <p:spPr bwMode="auto">
          <a:xfrm>
            <a:off x="0" y="423865"/>
            <a:ext cx="12192000" cy="6067425"/>
          </a:xfrm>
          <a:prstGeom prst="rect">
            <a:avLst/>
          </a:prstGeom>
          <a:solidFill>
            <a:schemeClr val="bg1">
              <a:alpha val="90195"/>
            </a:schemeClr>
          </a:solidFill>
          <a:ln>
            <a:noFill/>
          </a:ln>
          <a:effectLst>
            <a:outerShdw blurRad="165100" sx="102000" sy="102000" algn="ctr" rotWithShape="0">
              <a:srgbClr val="000000">
                <a:alpha val="31998"/>
              </a:srgbClr>
            </a:outerShdw>
          </a:effectLst>
          <a:extLst>
            <a:ext uri="{91240B29-F687-4F45-9708-019B960494DF}">
              <a14:hiddenLine xmlns="" xmlns:a14="http://schemas.microsoft.com/office/drawing/2010/main" w="12700">
                <a:solidFill>
                  <a:srgbClr val="000000"/>
                </a:solidFill>
                <a:miter lim="800000"/>
                <a:headEnd/>
                <a:tailEnd/>
              </a14:hiddenLine>
            </a:ext>
          </a:extLst>
        </p:spPr>
        <p:txBody>
          <a:bodyPr anchor="ctr"/>
          <a:lstStyle>
            <a:lvl1pPr>
              <a:defRPr>
                <a:solidFill>
                  <a:schemeClr val="tx1"/>
                </a:solidFill>
                <a:latin typeface="Century Gothic" charset="0"/>
              </a:defRPr>
            </a:lvl1pPr>
            <a:lvl2pPr marL="742950" indent="-285750">
              <a:defRPr>
                <a:solidFill>
                  <a:schemeClr val="tx1"/>
                </a:solidFill>
                <a:latin typeface="Century Gothic" charset="0"/>
              </a:defRPr>
            </a:lvl2pPr>
            <a:lvl3pPr marL="1143000" indent="-228600">
              <a:defRPr>
                <a:solidFill>
                  <a:schemeClr val="tx1"/>
                </a:solidFill>
                <a:latin typeface="Century Gothic" charset="0"/>
              </a:defRPr>
            </a:lvl3pPr>
            <a:lvl4pPr marL="1600200" indent="-228600">
              <a:defRPr>
                <a:solidFill>
                  <a:schemeClr val="tx1"/>
                </a:solidFill>
                <a:latin typeface="Century Gothic" charset="0"/>
              </a:defRPr>
            </a:lvl4pPr>
            <a:lvl5pPr marL="2057400" indent="-228600">
              <a:defRPr>
                <a:solidFill>
                  <a:schemeClr val="tx1"/>
                </a:solidFill>
                <a:latin typeface="Century Gothic" charset="0"/>
              </a:defRPr>
            </a:lvl5pPr>
            <a:lvl6pPr marL="2514600" indent="-228600" eaLnBrk="0" fontAlgn="base" hangingPunct="0">
              <a:spcBef>
                <a:spcPct val="0"/>
              </a:spcBef>
              <a:spcAft>
                <a:spcPct val="0"/>
              </a:spcAft>
              <a:defRPr>
                <a:solidFill>
                  <a:schemeClr val="tx1"/>
                </a:solidFill>
                <a:latin typeface="Century Gothic" charset="0"/>
              </a:defRPr>
            </a:lvl6pPr>
            <a:lvl7pPr marL="2971800" indent="-228600" eaLnBrk="0" fontAlgn="base" hangingPunct="0">
              <a:spcBef>
                <a:spcPct val="0"/>
              </a:spcBef>
              <a:spcAft>
                <a:spcPct val="0"/>
              </a:spcAft>
              <a:defRPr>
                <a:solidFill>
                  <a:schemeClr val="tx1"/>
                </a:solidFill>
                <a:latin typeface="Century Gothic" charset="0"/>
              </a:defRPr>
            </a:lvl7pPr>
            <a:lvl8pPr marL="3429000" indent="-228600" eaLnBrk="0" fontAlgn="base" hangingPunct="0">
              <a:spcBef>
                <a:spcPct val="0"/>
              </a:spcBef>
              <a:spcAft>
                <a:spcPct val="0"/>
              </a:spcAft>
              <a:defRPr>
                <a:solidFill>
                  <a:schemeClr val="tx1"/>
                </a:solidFill>
                <a:latin typeface="Century Gothic" charset="0"/>
              </a:defRPr>
            </a:lvl8pPr>
            <a:lvl9pPr marL="3886200" indent="-228600" eaLnBrk="0" fontAlgn="base" hangingPunct="0">
              <a:spcBef>
                <a:spcPct val="0"/>
              </a:spcBef>
              <a:spcAft>
                <a:spcPct val="0"/>
              </a:spcAft>
              <a:defRPr>
                <a:solidFill>
                  <a:schemeClr val="tx1"/>
                </a:solidFill>
                <a:latin typeface="Century Gothic" charset="0"/>
              </a:defRPr>
            </a:lvl9pPr>
          </a:lstStyle>
          <a:p>
            <a:pPr algn="ctr" eaLnBrk="1" hangingPunct="1">
              <a:defRPr/>
            </a:pPr>
            <a:endParaRPr lang="es-ES" altLang="es-ES" sz="2400" smtClean="0">
              <a:solidFill>
                <a:srgbClr val="FFFFFF"/>
              </a:solidFill>
            </a:endParaRPr>
          </a:p>
        </p:txBody>
      </p:sp>
      <p:sp>
        <p:nvSpPr>
          <p:cNvPr id="2" name="Título 1"/>
          <p:cNvSpPr>
            <a:spLocks noGrp="1"/>
          </p:cNvSpPr>
          <p:nvPr>
            <p:ph type="title" hasCustomPrompt="1"/>
          </p:nvPr>
        </p:nvSpPr>
        <p:spPr>
          <a:xfrm>
            <a:off x="387179" y="540424"/>
            <a:ext cx="11409405" cy="869581"/>
          </a:xfrm>
          <a:prstGeom prst="rect">
            <a:avLst/>
          </a:prstGeom>
        </p:spPr>
        <p:txBody>
          <a:bodyPr>
            <a:noAutofit/>
          </a:bodyPr>
          <a:lstStyle>
            <a:lvl1pPr algn="ctr">
              <a:defRPr sz="3200" b="0" i="0">
                <a:solidFill>
                  <a:srgbClr val="001581"/>
                </a:solidFill>
                <a:latin typeface="Century Gothic" charset="0"/>
                <a:ea typeface="Century Gothic" charset="0"/>
                <a:cs typeface="Century Gothic" charset="0"/>
              </a:defRPr>
            </a:lvl1pPr>
          </a:lstStyle>
          <a:p>
            <a:r>
              <a:rPr lang="es-ES_tradnl" dirty="0" smtClean="0"/>
              <a:t>CLIC PARA EDITAR TÍTULO</a:t>
            </a:r>
            <a:endParaRPr lang="es-ES_tradnl" dirty="0"/>
          </a:p>
        </p:txBody>
      </p:sp>
      <p:sp>
        <p:nvSpPr>
          <p:cNvPr id="3" name="Marcador de contenido 2"/>
          <p:cNvSpPr>
            <a:spLocks noGrp="1"/>
          </p:cNvSpPr>
          <p:nvPr>
            <p:ph idx="1"/>
          </p:nvPr>
        </p:nvSpPr>
        <p:spPr>
          <a:xfrm>
            <a:off x="387179" y="1504742"/>
            <a:ext cx="11409405" cy="567324"/>
          </a:xfrm>
          <a:prstGeom prst="rect">
            <a:avLst/>
          </a:prstGeom>
        </p:spPr>
        <p:txBody>
          <a:bodyPr>
            <a:noAutofit/>
          </a:bodyPr>
          <a:lstStyle>
            <a:lvl1pPr marL="0" indent="0">
              <a:spcBef>
                <a:spcPts val="1000"/>
              </a:spcBef>
              <a:spcAft>
                <a:spcPts val="600"/>
              </a:spcAft>
              <a:buNone/>
              <a:defRPr sz="2200">
                <a:solidFill>
                  <a:srgbClr val="001581"/>
                </a:solidFill>
                <a:latin typeface="Century Gothic" charset="0"/>
                <a:ea typeface="Century Gothic" charset="0"/>
                <a:cs typeface="Century Gothic" charset="0"/>
              </a:defRPr>
            </a:lvl1pPr>
            <a:lvl2pPr marL="0" indent="0">
              <a:buNone/>
              <a:defRPr sz="1800">
                <a:solidFill>
                  <a:schemeClr val="bg2">
                    <a:lumMod val="25000"/>
                  </a:schemeClr>
                </a:solidFill>
                <a:latin typeface="Century Gothic" charset="0"/>
                <a:ea typeface="Century Gothic" charset="0"/>
                <a:cs typeface="Century Gothic" charset="0"/>
              </a:defRPr>
            </a:lvl2pPr>
            <a:lvl3pPr marL="914377" indent="0">
              <a:buNone/>
              <a:defRPr sz="1800">
                <a:solidFill>
                  <a:schemeClr val="bg2">
                    <a:lumMod val="25000"/>
                  </a:schemeClr>
                </a:solidFill>
                <a:latin typeface="Century Gothic" charset="0"/>
                <a:ea typeface="Century Gothic" charset="0"/>
                <a:cs typeface="Century Gothic" charset="0"/>
              </a:defRPr>
            </a:lvl3pPr>
            <a:lvl4pPr marL="1371566" indent="0">
              <a:buNone/>
              <a:defRPr sz="1800">
                <a:solidFill>
                  <a:schemeClr val="bg2">
                    <a:lumMod val="25000"/>
                  </a:schemeClr>
                </a:solidFill>
                <a:latin typeface="Century Gothic" charset="0"/>
                <a:ea typeface="Century Gothic" charset="0"/>
                <a:cs typeface="Century Gothic" charset="0"/>
              </a:defRPr>
            </a:lvl4pPr>
            <a:lvl5pPr marL="1828754" indent="0">
              <a:buNone/>
              <a:defRPr sz="1800">
                <a:solidFill>
                  <a:schemeClr val="bg2">
                    <a:lumMod val="25000"/>
                  </a:schemeClr>
                </a:solidFill>
                <a:latin typeface="Century Gothic" charset="0"/>
                <a:ea typeface="Century Gothic" charset="0"/>
                <a:cs typeface="Century Gothic" charset="0"/>
              </a:defRPr>
            </a:lvl5pPr>
          </a:lstStyle>
          <a:p>
            <a:pPr lvl="0"/>
            <a:r>
              <a:rPr lang="es-ES_tradnl" smtClean="0"/>
              <a:t>Haga clic para modificar el estilo de texto del patrón</a:t>
            </a:r>
          </a:p>
        </p:txBody>
      </p:sp>
      <p:sp>
        <p:nvSpPr>
          <p:cNvPr id="17" name="Marcador de contenido 16"/>
          <p:cNvSpPr>
            <a:spLocks noGrp="1"/>
          </p:cNvSpPr>
          <p:nvPr>
            <p:ph sz="quarter" idx="14"/>
          </p:nvPr>
        </p:nvSpPr>
        <p:spPr>
          <a:xfrm>
            <a:off x="387351" y="2166802"/>
            <a:ext cx="11409363" cy="3990535"/>
          </a:xfrm>
          <a:prstGeom prst="rect">
            <a:avLst/>
          </a:prstGeom>
        </p:spPr>
        <p:txBody>
          <a:bodyPr/>
          <a:lstStyle>
            <a:lvl1pPr marL="0" indent="0">
              <a:buNone/>
              <a:defRPr sz="1800" baseline="0">
                <a:latin typeface="Century Gothic" charset="0"/>
                <a:ea typeface="Century Gothic" charset="0"/>
                <a:cs typeface="Century Gothic" charset="0"/>
              </a:defRPr>
            </a:lvl1pPr>
          </a:lstStyle>
          <a:p>
            <a:pPr lvl="0"/>
            <a:r>
              <a:rPr lang="es-ES_tradnl" smtClean="0"/>
              <a:t>Haga clic para modificar el estilo de texto del patrón</a:t>
            </a:r>
          </a:p>
        </p:txBody>
      </p:sp>
      <p:sp>
        <p:nvSpPr>
          <p:cNvPr id="7" name="Marcador de contenido 16"/>
          <p:cNvSpPr>
            <a:spLocks noGrp="1"/>
          </p:cNvSpPr>
          <p:nvPr>
            <p:ph sz="quarter" idx="16"/>
          </p:nvPr>
        </p:nvSpPr>
        <p:spPr>
          <a:xfrm>
            <a:off x="774837" y="6157340"/>
            <a:ext cx="11409232" cy="300611"/>
          </a:xfrm>
          <a:prstGeom prst="rect">
            <a:avLst/>
          </a:prstGeom>
        </p:spPr>
        <p:txBody>
          <a:bodyPr/>
          <a:lstStyle>
            <a:lvl1pPr marL="0" indent="0" algn="r">
              <a:buNone/>
              <a:defRPr sz="1200" baseline="0">
                <a:solidFill>
                  <a:schemeClr val="bg1">
                    <a:lumMod val="65000"/>
                  </a:schemeClr>
                </a:solidFill>
                <a:latin typeface="Century Gothic" charset="0"/>
                <a:ea typeface="Century Gothic" charset="0"/>
                <a:cs typeface="Century Gothic" charset="0"/>
              </a:defRPr>
            </a:lvl1pPr>
          </a:lstStyle>
          <a:p>
            <a:pPr lvl="0"/>
            <a:r>
              <a:rPr lang="es-ES_tradnl" dirty="0" smtClean="0"/>
              <a:t>Haga clic para modificar el estilo de texto del patrón</a:t>
            </a:r>
          </a:p>
        </p:txBody>
      </p:sp>
    </p:spTree>
    <p:extLst>
      <p:ext uri="{BB962C8B-B14F-4D97-AF65-F5344CB8AC3E}">
        <p14:creationId xmlns="" xmlns:p14="http://schemas.microsoft.com/office/powerpoint/2010/main" val="25461808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ontenido con título">
    <p:spTree>
      <p:nvGrpSpPr>
        <p:cNvPr id="1" name=""/>
        <p:cNvGrpSpPr/>
        <p:nvPr/>
      </p:nvGrpSpPr>
      <p:grpSpPr>
        <a:xfrm>
          <a:off x="0" y="0"/>
          <a:ext cx="0" cy="0"/>
          <a:chOff x="0" y="0"/>
          <a:chExt cx="0" cy="0"/>
        </a:xfrm>
      </p:grpSpPr>
      <p:sp>
        <p:nvSpPr>
          <p:cNvPr id="3" name="Rectángulo 2"/>
          <p:cNvSpPr>
            <a:spLocks noChangeArrowheads="1"/>
          </p:cNvSpPr>
          <p:nvPr userDrawn="1"/>
        </p:nvSpPr>
        <p:spPr bwMode="auto">
          <a:xfrm>
            <a:off x="0" y="423865"/>
            <a:ext cx="12192000" cy="6067425"/>
          </a:xfrm>
          <a:prstGeom prst="rect">
            <a:avLst/>
          </a:prstGeom>
          <a:solidFill>
            <a:schemeClr val="bg1">
              <a:alpha val="90195"/>
            </a:schemeClr>
          </a:solidFill>
          <a:ln>
            <a:noFill/>
          </a:ln>
          <a:effectLst>
            <a:outerShdw blurRad="165100" sx="102000" sy="102000" algn="ctr" rotWithShape="0">
              <a:srgbClr val="000000">
                <a:alpha val="31998"/>
              </a:srgbClr>
            </a:outerShdw>
          </a:effectLst>
          <a:extLst>
            <a:ext uri="{91240B29-F687-4F45-9708-019B960494DF}">
              <a14:hiddenLine xmlns="" xmlns:a14="http://schemas.microsoft.com/office/drawing/2010/main" w="12700">
                <a:solidFill>
                  <a:srgbClr val="000000"/>
                </a:solidFill>
                <a:miter lim="800000"/>
                <a:headEnd/>
                <a:tailEnd/>
              </a14:hiddenLine>
            </a:ext>
          </a:extLst>
        </p:spPr>
        <p:txBody>
          <a:bodyPr anchor="ctr"/>
          <a:lstStyle>
            <a:lvl1pPr>
              <a:defRPr>
                <a:solidFill>
                  <a:schemeClr val="tx1"/>
                </a:solidFill>
                <a:latin typeface="Century Gothic" charset="0"/>
              </a:defRPr>
            </a:lvl1pPr>
            <a:lvl2pPr marL="742950" indent="-285750">
              <a:defRPr>
                <a:solidFill>
                  <a:schemeClr val="tx1"/>
                </a:solidFill>
                <a:latin typeface="Century Gothic" charset="0"/>
              </a:defRPr>
            </a:lvl2pPr>
            <a:lvl3pPr marL="1143000" indent="-228600">
              <a:defRPr>
                <a:solidFill>
                  <a:schemeClr val="tx1"/>
                </a:solidFill>
                <a:latin typeface="Century Gothic" charset="0"/>
              </a:defRPr>
            </a:lvl3pPr>
            <a:lvl4pPr marL="1600200" indent="-228600">
              <a:defRPr>
                <a:solidFill>
                  <a:schemeClr val="tx1"/>
                </a:solidFill>
                <a:latin typeface="Century Gothic" charset="0"/>
              </a:defRPr>
            </a:lvl4pPr>
            <a:lvl5pPr marL="2057400" indent="-228600">
              <a:defRPr>
                <a:solidFill>
                  <a:schemeClr val="tx1"/>
                </a:solidFill>
                <a:latin typeface="Century Gothic" charset="0"/>
              </a:defRPr>
            </a:lvl5pPr>
            <a:lvl6pPr marL="2514600" indent="-228600" eaLnBrk="0" fontAlgn="base" hangingPunct="0">
              <a:spcBef>
                <a:spcPct val="0"/>
              </a:spcBef>
              <a:spcAft>
                <a:spcPct val="0"/>
              </a:spcAft>
              <a:defRPr>
                <a:solidFill>
                  <a:schemeClr val="tx1"/>
                </a:solidFill>
                <a:latin typeface="Century Gothic" charset="0"/>
              </a:defRPr>
            </a:lvl6pPr>
            <a:lvl7pPr marL="2971800" indent="-228600" eaLnBrk="0" fontAlgn="base" hangingPunct="0">
              <a:spcBef>
                <a:spcPct val="0"/>
              </a:spcBef>
              <a:spcAft>
                <a:spcPct val="0"/>
              </a:spcAft>
              <a:defRPr>
                <a:solidFill>
                  <a:schemeClr val="tx1"/>
                </a:solidFill>
                <a:latin typeface="Century Gothic" charset="0"/>
              </a:defRPr>
            </a:lvl7pPr>
            <a:lvl8pPr marL="3429000" indent="-228600" eaLnBrk="0" fontAlgn="base" hangingPunct="0">
              <a:spcBef>
                <a:spcPct val="0"/>
              </a:spcBef>
              <a:spcAft>
                <a:spcPct val="0"/>
              </a:spcAft>
              <a:defRPr>
                <a:solidFill>
                  <a:schemeClr val="tx1"/>
                </a:solidFill>
                <a:latin typeface="Century Gothic" charset="0"/>
              </a:defRPr>
            </a:lvl8pPr>
            <a:lvl9pPr marL="3886200" indent="-228600" eaLnBrk="0" fontAlgn="base" hangingPunct="0">
              <a:spcBef>
                <a:spcPct val="0"/>
              </a:spcBef>
              <a:spcAft>
                <a:spcPct val="0"/>
              </a:spcAft>
              <a:defRPr>
                <a:solidFill>
                  <a:schemeClr val="tx1"/>
                </a:solidFill>
                <a:latin typeface="Century Gothic" charset="0"/>
              </a:defRPr>
            </a:lvl9pPr>
          </a:lstStyle>
          <a:p>
            <a:pPr algn="ctr" eaLnBrk="1" hangingPunct="1">
              <a:defRPr/>
            </a:pPr>
            <a:endParaRPr lang="es-ES" altLang="es-ES" sz="2400" smtClean="0">
              <a:solidFill>
                <a:srgbClr val="FFFFFF"/>
              </a:solidFill>
            </a:endParaRPr>
          </a:p>
        </p:txBody>
      </p:sp>
      <p:sp>
        <p:nvSpPr>
          <p:cNvPr id="13" name="Marcador de imagen 17"/>
          <p:cNvSpPr>
            <a:spLocks noGrp="1"/>
          </p:cNvSpPr>
          <p:nvPr>
            <p:ph type="pic" sz="quarter" idx="17"/>
          </p:nvPr>
        </p:nvSpPr>
        <p:spPr>
          <a:xfrm>
            <a:off x="387178" y="560174"/>
            <a:ext cx="11409405" cy="5597164"/>
          </a:xfrm>
          <a:prstGeom prst="rect">
            <a:avLst/>
          </a:prstGeom>
        </p:spPr>
        <p:txBody>
          <a:bodyPr/>
          <a:lstStyle>
            <a:lvl1pPr marL="0" indent="0">
              <a:buNone/>
              <a:defRPr/>
            </a:lvl1pPr>
          </a:lstStyle>
          <a:p>
            <a:pPr lvl="0"/>
            <a:endParaRPr lang="es-ES_tradnl" noProof="0" dirty="0"/>
          </a:p>
        </p:txBody>
      </p:sp>
      <p:sp>
        <p:nvSpPr>
          <p:cNvPr id="4" name="Marcador de número de diapositiva 5"/>
          <p:cNvSpPr>
            <a:spLocks noGrp="1"/>
          </p:cNvSpPr>
          <p:nvPr>
            <p:ph type="sldNum" sz="quarter" idx="18"/>
          </p:nvPr>
        </p:nvSpPr>
        <p:spPr>
          <a:xfrm>
            <a:off x="9053513" y="6191251"/>
            <a:ext cx="2743200" cy="2667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7F7F7F"/>
                </a:solidFill>
                <a:latin typeface="Century Gothic" panose="020B0502020202020204" pitchFamily="34" charset="0"/>
              </a:defRPr>
            </a:lvl1pPr>
          </a:lstStyle>
          <a:p>
            <a:pPr>
              <a:defRPr/>
            </a:pPr>
            <a:fld id="{ABB54F9D-7598-E440-AC9C-C24241288EB8}" type="slidenum">
              <a:rPr lang="es-ES_tradnl" altLang="es-ES"/>
              <a:pPr>
                <a:defRPr/>
              </a:pPr>
              <a:t>‹Nº›</a:t>
            </a:fld>
            <a:endParaRPr lang="es-ES_tradnl" altLang="es-ES"/>
          </a:p>
        </p:txBody>
      </p:sp>
    </p:spTree>
    <p:extLst>
      <p:ext uri="{BB962C8B-B14F-4D97-AF65-F5344CB8AC3E}">
        <p14:creationId xmlns="" xmlns:p14="http://schemas.microsoft.com/office/powerpoint/2010/main" val="2968495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17" y="6311956"/>
            <a:ext cx="10945283" cy="430157"/>
          </a:xfrm>
        </p:spPr>
        <p:txBody>
          <a:bodyPr anchor="b"/>
          <a:lstStyle>
            <a:lvl1pPr marL="0" indent="0">
              <a:spcBef>
                <a:spcPts val="0"/>
              </a:spcBef>
              <a:buNone/>
              <a:defRPr sz="1051"/>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‹Nº›</a:t>
            </a:fld>
            <a:endParaRPr lang="en-GB" dirty="0">
              <a:solidFill>
                <a:srgbClr val="4D4D4F">
                  <a:tint val="75000"/>
                </a:srgbClr>
              </a:solidFill>
            </a:endParaRPr>
          </a:p>
        </p:txBody>
      </p:sp>
      <p:sp>
        <p:nvSpPr>
          <p:cNvPr id="8" name="Text Placeholder 9"/>
          <p:cNvSpPr>
            <a:spLocks noGrp="1"/>
          </p:cNvSpPr>
          <p:nvPr>
            <p:ph type="body" sz="quarter" idx="14"/>
          </p:nvPr>
        </p:nvSpPr>
        <p:spPr>
          <a:xfrm rot="5400000">
            <a:off x="8871886" y="3113669"/>
            <a:ext cx="5899380" cy="431801"/>
          </a:xfrm>
        </p:spPr>
        <p:txBody>
          <a:bodyPr/>
          <a:lstStyle>
            <a:lvl1pPr marL="0" indent="0">
              <a:buFontTx/>
              <a:buNone/>
              <a:defRPr sz="1400" b="1">
                <a:solidFill>
                  <a:schemeClr val="accent4"/>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dirty="0" smtClean="0"/>
              <a:t>Click to edit Master text styles</a:t>
            </a:r>
          </a:p>
        </p:txBody>
      </p:sp>
    </p:spTree>
    <p:extLst>
      <p:ext uri="{BB962C8B-B14F-4D97-AF65-F5344CB8AC3E}">
        <p14:creationId xmlns="" xmlns:p14="http://schemas.microsoft.com/office/powerpoint/2010/main" val="24653328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19/04/2017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 xmlns:p14="http://schemas.microsoft.com/office/powerpoint/2010/main" val="1662343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17" y="6311956"/>
            <a:ext cx="10945283" cy="430157"/>
          </a:xfrm>
        </p:spPr>
        <p:txBody>
          <a:bodyPr anchor="b"/>
          <a:lstStyle>
            <a:lvl1pPr marL="0" indent="0">
              <a:spcBef>
                <a:spcPts val="0"/>
              </a:spcBef>
              <a:buNone/>
              <a:defRPr sz="1051"/>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‹Nº›</a:t>
            </a:fld>
            <a:endParaRPr lang="en-GB" dirty="0">
              <a:solidFill>
                <a:srgbClr val="4D4D4F">
                  <a:tint val="75000"/>
                </a:srgbClr>
              </a:solidFill>
            </a:endParaRPr>
          </a:p>
        </p:txBody>
      </p:sp>
      <p:sp>
        <p:nvSpPr>
          <p:cNvPr id="8" name="Text Placeholder 9"/>
          <p:cNvSpPr>
            <a:spLocks noGrp="1"/>
          </p:cNvSpPr>
          <p:nvPr>
            <p:ph type="body" sz="quarter" idx="14"/>
          </p:nvPr>
        </p:nvSpPr>
        <p:spPr>
          <a:xfrm rot="5400000">
            <a:off x="8871886" y="3113669"/>
            <a:ext cx="5899380" cy="431801"/>
          </a:xfrm>
        </p:spPr>
        <p:txBody>
          <a:bodyPr/>
          <a:lstStyle>
            <a:lvl1pPr marL="0" indent="0">
              <a:buFontTx/>
              <a:buNone/>
              <a:defRPr sz="1400" b="1">
                <a:solidFill>
                  <a:schemeClr val="accent4"/>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dirty="0" smtClean="0"/>
              <a:t>Click to edit Master text styles</a:t>
            </a:r>
          </a:p>
        </p:txBody>
      </p:sp>
    </p:spTree>
    <p:extLst>
      <p:ext uri="{BB962C8B-B14F-4D97-AF65-F5344CB8AC3E}">
        <p14:creationId xmlns="" xmlns:p14="http://schemas.microsoft.com/office/powerpoint/2010/main" val="24227784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17" y="6311956"/>
            <a:ext cx="10945283" cy="430157"/>
          </a:xfrm>
        </p:spPr>
        <p:txBody>
          <a:bodyPr anchor="b"/>
          <a:lstStyle>
            <a:lvl1pPr marL="0" indent="0">
              <a:spcBef>
                <a:spcPts val="0"/>
              </a:spcBef>
              <a:buNone/>
              <a:defRPr sz="1051"/>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tint val="75000"/>
                  </a:srgbClr>
                </a:solidFill>
              </a:rPr>
              <a:pPr/>
              <a:t>‹Nº›</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6" y="3113669"/>
            <a:ext cx="5899380" cy="431801"/>
          </a:xfrm>
        </p:spPr>
        <p:txBody>
          <a:bodyPr/>
          <a:lstStyle>
            <a:lvl1pPr marL="0" indent="0">
              <a:buFontTx/>
              <a:buNone/>
              <a:defRPr sz="1400" b="1">
                <a:solidFill>
                  <a:schemeClr val="accent4"/>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dirty="0" smtClean="0"/>
              <a:t>Click to edit Master text styles</a:t>
            </a:r>
          </a:p>
        </p:txBody>
      </p:sp>
    </p:spTree>
    <p:extLst>
      <p:ext uri="{BB962C8B-B14F-4D97-AF65-F5344CB8AC3E}">
        <p14:creationId xmlns="" xmlns:p14="http://schemas.microsoft.com/office/powerpoint/2010/main" val="38559151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3" name="Imagen 1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288800" y="6226568"/>
            <a:ext cx="1765028" cy="514800"/>
          </a:xfrm>
          <a:prstGeom prst="rect">
            <a:avLst/>
          </a:prstGeom>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7" name="Imagen 6"/>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19336" y="6462114"/>
            <a:ext cx="3299245" cy="2916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prstClr val="black">
                    <a:tint val="75000"/>
                  </a:prstClr>
                </a:solidFill>
              </a:rPr>
              <a:pPr/>
              <a:t>‹Nº›</a:t>
            </a:fld>
            <a:endParaRPr lang="en-GB" dirty="0">
              <a:solidFill>
                <a:prstClr val="black">
                  <a:tint val="75000"/>
                </a:prstClr>
              </a:solidFill>
            </a:endParaRPr>
          </a:p>
        </p:txBody>
      </p:sp>
    </p:spTree>
    <p:extLst>
      <p:ext uri="{BB962C8B-B14F-4D97-AF65-F5344CB8AC3E}">
        <p14:creationId xmlns="" xmlns:p14="http://schemas.microsoft.com/office/powerpoint/2010/main" val="22900725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ontenido con título">
    <p:spTree>
      <p:nvGrpSpPr>
        <p:cNvPr id="1" name=""/>
        <p:cNvGrpSpPr/>
        <p:nvPr/>
      </p:nvGrpSpPr>
      <p:grpSpPr>
        <a:xfrm>
          <a:off x="0" y="0"/>
          <a:ext cx="0" cy="0"/>
          <a:chOff x="0" y="0"/>
          <a:chExt cx="0" cy="0"/>
        </a:xfrm>
      </p:grpSpPr>
      <p:sp>
        <p:nvSpPr>
          <p:cNvPr id="3" name="Rectángulo 2"/>
          <p:cNvSpPr>
            <a:spLocks noChangeArrowheads="1"/>
          </p:cNvSpPr>
          <p:nvPr userDrawn="1"/>
        </p:nvSpPr>
        <p:spPr bwMode="auto">
          <a:xfrm>
            <a:off x="0" y="423865"/>
            <a:ext cx="12192000" cy="6067425"/>
          </a:xfrm>
          <a:prstGeom prst="rect">
            <a:avLst/>
          </a:prstGeom>
          <a:solidFill>
            <a:schemeClr val="bg1">
              <a:alpha val="90195"/>
            </a:schemeClr>
          </a:solidFill>
          <a:ln>
            <a:noFill/>
          </a:ln>
          <a:effectLst>
            <a:outerShdw blurRad="165100" sx="102000" sy="102000" algn="ctr" rotWithShape="0">
              <a:srgbClr val="000000">
                <a:alpha val="31998"/>
              </a:srgbClr>
            </a:outerShdw>
          </a:effectLst>
          <a:extLst>
            <a:ext uri="{91240B29-F687-4F45-9708-019B960494DF}">
              <a14:hiddenLine xmlns="" xmlns:a14="http://schemas.microsoft.com/office/drawing/2010/main" w="12700">
                <a:solidFill>
                  <a:srgbClr val="000000"/>
                </a:solidFill>
                <a:miter lim="800000"/>
                <a:headEnd/>
                <a:tailEnd/>
              </a14:hiddenLine>
            </a:ext>
          </a:extLst>
        </p:spPr>
        <p:txBody>
          <a:bodyPr anchor="ctr"/>
          <a:lstStyle>
            <a:lvl1pPr>
              <a:defRPr>
                <a:solidFill>
                  <a:schemeClr val="tx1"/>
                </a:solidFill>
                <a:latin typeface="Century Gothic" charset="0"/>
              </a:defRPr>
            </a:lvl1pPr>
            <a:lvl2pPr marL="742950" indent="-285750">
              <a:defRPr>
                <a:solidFill>
                  <a:schemeClr val="tx1"/>
                </a:solidFill>
                <a:latin typeface="Century Gothic" charset="0"/>
              </a:defRPr>
            </a:lvl2pPr>
            <a:lvl3pPr marL="1143000" indent="-228600">
              <a:defRPr>
                <a:solidFill>
                  <a:schemeClr val="tx1"/>
                </a:solidFill>
                <a:latin typeface="Century Gothic" charset="0"/>
              </a:defRPr>
            </a:lvl3pPr>
            <a:lvl4pPr marL="1600200" indent="-228600">
              <a:defRPr>
                <a:solidFill>
                  <a:schemeClr val="tx1"/>
                </a:solidFill>
                <a:latin typeface="Century Gothic" charset="0"/>
              </a:defRPr>
            </a:lvl4pPr>
            <a:lvl5pPr marL="2057400" indent="-228600">
              <a:defRPr>
                <a:solidFill>
                  <a:schemeClr val="tx1"/>
                </a:solidFill>
                <a:latin typeface="Century Gothic" charset="0"/>
              </a:defRPr>
            </a:lvl5pPr>
            <a:lvl6pPr marL="2514600" indent="-228600" eaLnBrk="0" fontAlgn="base" hangingPunct="0">
              <a:spcBef>
                <a:spcPct val="0"/>
              </a:spcBef>
              <a:spcAft>
                <a:spcPct val="0"/>
              </a:spcAft>
              <a:defRPr>
                <a:solidFill>
                  <a:schemeClr val="tx1"/>
                </a:solidFill>
                <a:latin typeface="Century Gothic" charset="0"/>
              </a:defRPr>
            </a:lvl6pPr>
            <a:lvl7pPr marL="2971800" indent="-228600" eaLnBrk="0" fontAlgn="base" hangingPunct="0">
              <a:spcBef>
                <a:spcPct val="0"/>
              </a:spcBef>
              <a:spcAft>
                <a:spcPct val="0"/>
              </a:spcAft>
              <a:defRPr>
                <a:solidFill>
                  <a:schemeClr val="tx1"/>
                </a:solidFill>
                <a:latin typeface="Century Gothic" charset="0"/>
              </a:defRPr>
            </a:lvl7pPr>
            <a:lvl8pPr marL="3429000" indent="-228600" eaLnBrk="0" fontAlgn="base" hangingPunct="0">
              <a:spcBef>
                <a:spcPct val="0"/>
              </a:spcBef>
              <a:spcAft>
                <a:spcPct val="0"/>
              </a:spcAft>
              <a:defRPr>
                <a:solidFill>
                  <a:schemeClr val="tx1"/>
                </a:solidFill>
                <a:latin typeface="Century Gothic" charset="0"/>
              </a:defRPr>
            </a:lvl8pPr>
            <a:lvl9pPr marL="3886200" indent="-228600" eaLnBrk="0" fontAlgn="base" hangingPunct="0">
              <a:spcBef>
                <a:spcPct val="0"/>
              </a:spcBef>
              <a:spcAft>
                <a:spcPct val="0"/>
              </a:spcAft>
              <a:defRPr>
                <a:solidFill>
                  <a:schemeClr val="tx1"/>
                </a:solidFill>
                <a:latin typeface="Century Gothic" charset="0"/>
              </a:defRPr>
            </a:lvl9pPr>
          </a:lstStyle>
          <a:p>
            <a:pPr algn="ctr" eaLnBrk="1" hangingPunct="1">
              <a:defRPr/>
            </a:pPr>
            <a:endParaRPr lang="es-ES" altLang="es-ES" sz="2400" smtClean="0">
              <a:solidFill>
                <a:srgbClr val="FFFFFF"/>
              </a:solidFill>
            </a:endParaRPr>
          </a:p>
        </p:txBody>
      </p:sp>
      <p:sp>
        <p:nvSpPr>
          <p:cNvPr id="13" name="Marcador de imagen 17"/>
          <p:cNvSpPr>
            <a:spLocks noGrp="1"/>
          </p:cNvSpPr>
          <p:nvPr>
            <p:ph type="pic" sz="quarter" idx="17"/>
          </p:nvPr>
        </p:nvSpPr>
        <p:spPr>
          <a:xfrm>
            <a:off x="387178" y="560174"/>
            <a:ext cx="11409405" cy="5597164"/>
          </a:xfrm>
          <a:prstGeom prst="rect">
            <a:avLst/>
          </a:prstGeom>
        </p:spPr>
        <p:txBody>
          <a:bodyPr/>
          <a:lstStyle>
            <a:lvl1pPr marL="0" indent="0">
              <a:buNone/>
              <a:defRPr/>
            </a:lvl1pPr>
          </a:lstStyle>
          <a:p>
            <a:pPr lvl="0"/>
            <a:endParaRPr lang="es-ES_tradnl" noProof="0" dirty="0"/>
          </a:p>
        </p:txBody>
      </p:sp>
      <p:sp>
        <p:nvSpPr>
          <p:cNvPr id="4" name="Marcador de número de diapositiva 5"/>
          <p:cNvSpPr>
            <a:spLocks noGrp="1"/>
          </p:cNvSpPr>
          <p:nvPr>
            <p:ph type="sldNum" sz="quarter" idx="18"/>
          </p:nvPr>
        </p:nvSpPr>
        <p:spPr>
          <a:xfrm>
            <a:off x="9053513" y="6191251"/>
            <a:ext cx="2743200" cy="2667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7F7F7F"/>
                </a:solidFill>
                <a:latin typeface="Century Gothic" panose="020B0502020202020204" pitchFamily="34" charset="0"/>
              </a:defRPr>
            </a:lvl1pPr>
          </a:lstStyle>
          <a:p>
            <a:pPr>
              <a:defRPr/>
            </a:pPr>
            <a:fld id="{ABB54F9D-7598-E440-AC9C-C24241288EB8}" type="slidenum">
              <a:rPr lang="es-ES_tradnl" altLang="es-ES"/>
              <a:pPr>
                <a:defRPr/>
              </a:pPr>
              <a:t>‹Nº›</a:t>
            </a:fld>
            <a:endParaRPr lang="es-ES_tradnl" altLang="es-ES"/>
          </a:p>
        </p:txBody>
      </p:sp>
    </p:spTree>
    <p:extLst>
      <p:ext uri="{BB962C8B-B14F-4D97-AF65-F5344CB8AC3E}">
        <p14:creationId xmlns="" xmlns:p14="http://schemas.microsoft.com/office/powerpoint/2010/main" val="30180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gunta interactiv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Pregunta X</a:t>
            </a:r>
            <a:endParaRPr lang="es-ES" dirty="0"/>
          </a:p>
        </p:txBody>
      </p:sp>
      <p:pic>
        <p:nvPicPr>
          <p:cNvPr id="15" name="Imagen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0288800" y="6226568"/>
            <a:ext cx="1765028" cy="514800"/>
          </a:xfrm>
          <a:prstGeom prst="rect">
            <a:avLst/>
          </a:prstGeom>
        </p:spPr>
      </p:pic>
      <p:pic>
        <p:nvPicPr>
          <p:cNvPr id="9"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1" name="Imagen 10"/>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19336" y="6462114"/>
            <a:ext cx="3299245" cy="291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3"/>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0" name="Imagen 19"/>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288800" y="6226568"/>
            <a:ext cx="1765028" cy="514800"/>
          </a:xfrm>
          <a:prstGeom prst="rect">
            <a:avLst/>
          </a:prstGeom>
        </p:spPr>
      </p:pic>
      <p:pic>
        <p:nvPicPr>
          <p:cNvPr id="9"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2" name="Imagen 11"/>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19336" y="6462114"/>
            <a:ext cx="3299245" cy="2916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áreas con cabecer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3"/>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3"/>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3" name="Imagen 2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288800" y="6226568"/>
            <a:ext cx="1765028" cy="514800"/>
          </a:xfrm>
          <a:prstGeom prst="rect">
            <a:avLst/>
          </a:prstGeom>
        </p:spPr>
      </p:pic>
      <p:pic>
        <p:nvPicPr>
          <p:cNvPr id="11"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4" name="Imagen 13"/>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19336" y="6462114"/>
            <a:ext cx="3299245" cy="2916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6" name="Imagen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0288800" y="6226568"/>
            <a:ext cx="1765028" cy="514800"/>
          </a:xfrm>
          <a:prstGeom prst="rect">
            <a:avLst/>
          </a:prstGeom>
        </p:spPr>
      </p:pic>
      <p:pic>
        <p:nvPicPr>
          <p:cNvPr id="7"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0" name="Imagen 9"/>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19336" y="6462114"/>
            <a:ext cx="3299245" cy="2916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4" name="Imagen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0288800" y="6226568"/>
            <a:ext cx="1765028" cy="514800"/>
          </a:xfrm>
          <a:prstGeom prst="rect">
            <a:avLst/>
          </a:prstGeom>
        </p:spPr>
      </p:pic>
      <p:pic>
        <p:nvPicPr>
          <p:cNvPr id="6"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9" name="Imagen 8"/>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19336" y="6462114"/>
            <a:ext cx="3299245" cy="2916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2 Marcador de contenido"/>
          <p:cNvSpPr>
            <a:spLocks noGrp="1"/>
          </p:cNvSpPr>
          <p:nvPr>
            <p:ph idx="11"/>
          </p:nvPr>
        </p:nvSpPr>
        <p:spPr>
          <a:xfrm>
            <a:off x="1" y="2174876"/>
            <a:ext cx="4659993" cy="3486706"/>
          </a:xfrm>
        </p:spPr>
        <p:txBody>
          <a:bodyPr>
            <a:normAutofit/>
          </a:bodyPr>
          <a:lstStyle>
            <a:lvl1pPr marL="715963" indent="-185738">
              <a:spcBef>
                <a:spcPts val="600"/>
              </a:spcBef>
              <a:buFontTx/>
              <a:buBlip>
                <a:blip r:embed="rId3"/>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spcBef>
                <a:spcPts val="600"/>
              </a:spcBef>
              <a:buFontTx/>
              <a:buBlip>
                <a:blip r:embed="rId3"/>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3" name="Título 2"/>
          <p:cNvSpPr>
            <a:spLocks noGrp="1"/>
          </p:cNvSpPr>
          <p:nvPr>
            <p:ph type="title" hasCustomPrompt="1"/>
          </p:nvPr>
        </p:nvSpPr>
        <p:spPr>
          <a:xfrm>
            <a:off x="609601" y="274639"/>
            <a:ext cx="4050393" cy="1210145"/>
          </a:xfrm>
        </p:spPr>
        <p:txBody>
          <a:bodyPr>
            <a:noAutofit/>
          </a:bodyPr>
          <a:lstStyle>
            <a:lvl1pPr>
              <a:defRPr sz="2400" b="1">
                <a:solidFill>
                  <a:schemeClr val="accent1"/>
                </a:solidFill>
              </a:defRPr>
            </a:lvl1pPr>
          </a:lstStyle>
          <a:p>
            <a:r>
              <a:rPr lang="es-ES" dirty="0" smtClean="0"/>
              <a:t>Título de diapositiva: es obligatorio</a:t>
            </a:r>
            <a:endParaRPr lang="es-ES" dirty="0"/>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21" name="Imagen 20"/>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288800" y="6226568"/>
            <a:ext cx="1765028" cy="514800"/>
          </a:xfrm>
          <a:prstGeom prst="rect">
            <a:avLst/>
          </a:prstGeom>
        </p:spPr>
      </p:pic>
      <p:pic>
        <p:nvPicPr>
          <p:cNvPr id="10"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2" name="Imagen 11"/>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19336" y="6462114"/>
            <a:ext cx="3299245" cy="2916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3503712" y="908720"/>
            <a:ext cx="5183221"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6" name="2 Marcador de texto"/>
          <p:cNvSpPr>
            <a:spLocks noGrp="1"/>
          </p:cNvSpPr>
          <p:nvPr>
            <p:ph type="body" idx="10"/>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0" y="3573016"/>
            <a:ext cx="11183211" cy="2088232"/>
          </a:xfrm>
        </p:spPr>
        <p:txBody>
          <a:bodyPr>
            <a:no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1" name="Imagen 20"/>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288800" y="6226568"/>
            <a:ext cx="1765028" cy="514800"/>
          </a:xfrm>
          <a:prstGeom prst="rect">
            <a:avLst/>
          </a:prstGeom>
        </p:spPr>
      </p:pic>
      <p:pic>
        <p:nvPicPr>
          <p:cNvPr id="10"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2" name="Imagen 11"/>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19336" y="6462114"/>
            <a:ext cx="3299245" cy="2916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19/04/2017</a:t>
            </a:fld>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5" r:id="rId11"/>
    <p:sldLayoutId id="2147483668" r:id="rId12"/>
    <p:sldLayoutId id="2147483669" r:id="rId13"/>
    <p:sldLayoutId id="2147483670" r:id="rId14"/>
    <p:sldLayoutId id="2147483671" r:id="rId15"/>
    <p:sldLayoutId id="2147483672" r:id="rId16"/>
    <p:sldLayoutId id="2147483674" r:id="rId17"/>
    <p:sldLayoutId id="2147483675" r:id="rId18"/>
    <p:sldLayoutId id="2147483676" r:id="rId19"/>
    <p:sldLayoutId id="2147483677" r:id="rId20"/>
    <p:sldLayoutId id="2147483678"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hyperlink" Target="http://www.trialresultscenter.org/study2590-4S.htm"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www.trialresultscenter.org/study2606-HOPE.ht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dirty="0" err="1" smtClean="0"/>
              <a:t>Riñon</a:t>
            </a:r>
            <a:r>
              <a:rPr lang="es-ES" dirty="0" smtClean="0"/>
              <a:t> y diabetes: el papel de los SGLT-2</a:t>
            </a:r>
            <a:endParaRPr lang="es-ES" dirty="0"/>
          </a:p>
        </p:txBody>
      </p:sp>
      <p:sp>
        <p:nvSpPr>
          <p:cNvPr id="5" name="Subtítulo 4"/>
          <p:cNvSpPr>
            <a:spLocks noGrp="1"/>
          </p:cNvSpPr>
          <p:nvPr>
            <p:ph type="subTitle" idx="1"/>
          </p:nvPr>
        </p:nvSpPr>
        <p:spPr/>
        <p:txBody>
          <a:bodyPr anchor="ctr" anchorCtr="0">
            <a:normAutofit/>
          </a:bodyPr>
          <a:lstStyle/>
          <a:p>
            <a:r>
              <a:rPr lang="es-ES" dirty="0"/>
              <a:t>Dr</a:t>
            </a:r>
            <a:r>
              <a:rPr lang="es-ES" dirty="0" smtClean="0"/>
              <a:t>. </a:t>
            </a:r>
            <a:r>
              <a:rPr lang="es-ES" dirty="0"/>
              <a:t>Antonio Hormigo </a:t>
            </a:r>
            <a:r>
              <a:rPr lang="es-ES" dirty="0" smtClean="0"/>
              <a:t>Pozo. </a:t>
            </a:r>
            <a:r>
              <a:rPr lang="es-ES" dirty="0" smtClean="0"/>
              <a:t>C.S</a:t>
            </a:r>
            <a:r>
              <a:rPr lang="es-ES" dirty="0" smtClean="0"/>
              <a:t>. Puerta </a:t>
            </a:r>
            <a:r>
              <a:rPr lang="es-ES" dirty="0"/>
              <a:t>Blanca. </a:t>
            </a:r>
            <a:r>
              <a:rPr lang="es-ES" dirty="0" smtClean="0"/>
              <a:t>Málaga</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2639616" y="116632"/>
            <a:ext cx="7269605" cy="5999854"/>
          </a:xfrm>
          <a:prstGeom prst="rect">
            <a:avLst/>
          </a:prstGeom>
          <a:noFill/>
          <a:ln w="9525">
            <a:noFill/>
            <a:miter lim="800000"/>
            <a:headEnd/>
            <a:tailEnd/>
          </a:ln>
        </p:spPr>
      </p:pic>
    </p:spTree>
    <p:extLst>
      <p:ext uri="{BB962C8B-B14F-4D97-AF65-F5344CB8AC3E}">
        <p14:creationId xmlns="" xmlns:p14="http://schemas.microsoft.com/office/powerpoint/2010/main" val="2504849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02038" y="5748992"/>
            <a:ext cx="7438578" cy="475624"/>
          </a:xfrm>
        </p:spPr>
        <p:txBody>
          <a:bodyPr>
            <a:noAutofit/>
          </a:bodyPr>
          <a:lstStyle/>
          <a:p>
            <a:r>
              <a:rPr lang="es-ES" sz="1200" dirty="0"/>
              <a:t>H. </a:t>
            </a:r>
            <a:r>
              <a:rPr lang="es-ES" sz="1200" dirty="0" err="1"/>
              <a:t>Storgaard</a:t>
            </a:r>
            <a:r>
              <a:rPr lang="es-ES" sz="1200" dirty="0"/>
              <a:t> et al. </a:t>
            </a:r>
            <a:r>
              <a:rPr lang="es-ES" sz="1200" dirty="0" err="1"/>
              <a:t>Effects</a:t>
            </a:r>
            <a:r>
              <a:rPr lang="es-ES" sz="1200" dirty="0"/>
              <a:t> of </a:t>
            </a:r>
            <a:r>
              <a:rPr lang="es-ES" sz="1200" dirty="0" err="1"/>
              <a:t>sodium</a:t>
            </a:r>
            <a:r>
              <a:rPr lang="es-ES" sz="1200" dirty="0"/>
              <a:t> </a:t>
            </a:r>
            <a:r>
              <a:rPr lang="es-ES" sz="1200" dirty="0" err="1"/>
              <a:t>glucose</a:t>
            </a:r>
            <a:r>
              <a:rPr lang="es-ES" sz="1200" dirty="0"/>
              <a:t> co-</a:t>
            </a:r>
            <a:r>
              <a:rPr lang="es-ES" sz="1200" dirty="0" err="1"/>
              <a:t>transporter</a:t>
            </a:r>
            <a:r>
              <a:rPr lang="es-ES" sz="1200" dirty="0"/>
              <a:t> 2 </a:t>
            </a:r>
            <a:r>
              <a:rPr lang="es-ES" sz="1200" dirty="0" err="1"/>
              <a:t>inhibitors</a:t>
            </a:r>
            <a:r>
              <a:rPr lang="es-ES" sz="1200" dirty="0"/>
              <a:t> in </a:t>
            </a:r>
            <a:r>
              <a:rPr lang="es-ES" sz="1200" dirty="0" err="1"/>
              <a:t>patients</a:t>
            </a:r>
            <a:r>
              <a:rPr lang="es-ES" sz="1200" dirty="0"/>
              <a:t> </a:t>
            </a:r>
            <a:r>
              <a:rPr lang="es-ES" sz="1200" dirty="0" err="1"/>
              <a:t>with</a:t>
            </a:r>
            <a:r>
              <a:rPr lang="es-ES" sz="1200" dirty="0"/>
              <a:t> </a:t>
            </a:r>
            <a:r>
              <a:rPr lang="es-ES" sz="1200" dirty="0" err="1"/>
              <a:t>type</a:t>
            </a:r>
            <a:r>
              <a:rPr lang="es-ES" sz="1200" dirty="0"/>
              <a:t> 2 diabetes: a </a:t>
            </a:r>
            <a:r>
              <a:rPr lang="es-ES" sz="1200" dirty="0" err="1"/>
              <a:t>systematic</a:t>
            </a:r>
            <a:r>
              <a:rPr lang="es-ES" sz="1200" dirty="0"/>
              <a:t> </a:t>
            </a:r>
            <a:r>
              <a:rPr lang="es-ES" sz="1200" dirty="0" err="1"/>
              <a:t>review</a:t>
            </a:r>
            <a:r>
              <a:rPr lang="es-ES" sz="1200" dirty="0"/>
              <a:t> </a:t>
            </a:r>
            <a:r>
              <a:rPr lang="es-ES" sz="1200" dirty="0" err="1"/>
              <a:t>with</a:t>
            </a:r>
            <a:r>
              <a:rPr lang="es-ES" sz="1200" dirty="0"/>
              <a:t> meta-</a:t>
            </a:r>
            <a:r>
              <a:rPr lang="es-ES" sz="1200" dirty="0" err="1"/>
              <a:t>analysis</a:t>
            </a:r>
            <a:r>
              <a:rPr lang="es-ES" sz="1200" dirty="0"/>
              <a:t> of </a:t>
            </a:r>
            <a:r>
              <a:rPr lang="es-ES" sz="1200" dirty="0" err="1"/>
              <a:t>randomised</a:t>
            </a:r>
            <a:r>
              <a:rPr lang="es-ES" sz="1200" dirty="0"/>
              <a:t> </a:t>
            </a:r>
            <a:r>
              <a:rPr lang="es-ES" sz="1200" dirty="0" err="1"/>
              <a:t>clinical</a:t>
            </a:r>
            <a:r>
              <a:rPr lang="es-ES" sz="1200" dirty="0"/>
              <a:t> </a:t>
            </a:r>
            <a:r>
              <a:rPr lang="es-ES" sz="1200" dirty="0" err="1"/>
              <a:t>trials</a:t>
            </a:r>
            <a:r>
              <a:rPr lang="es-ES" sz="1200" dirty="0"/>
              <a:t>. P856 EASD </a:t>
            </a:r>
            <a:r>
              <a:rPr lang="es-ES" sz="1200" dirty="0" err="1"/>
              <a:t>Vienna</a:t>
            </a:r>
            <a:r>
              <a:rPr lang="es-ES" sz="1200" dirty="0"/>
              <a:t>, </a:t>
            </a:r>
            <a:r>
              <a:rPr lang="es-ES" sz="1200" dirty="0" smtClean="0"/>
              <a:t>2014</a:t>
            </a:r>
            <a:endParaRPr lang="es-ES" sz="1200" dirty="0"/>
          </a:p>
        </p:txBody>
      </p:sp>
      <p:sp>
        <p:nvSpPr>
          <p:cNvPr id="5" name="Título 4"/>
          <p:cNvSpPr>
            <a:spLocks noGrp="1"/>
          </p:cNvSpPr>
          <p:nvPr>
            <p:ph type="title"/>
          </p:nvPr>
        </p:nvSpPr>
        <p:spPr/>
        <p:txBody>
          <a:bodyPr/>
          <a:lstStyle/>
          <a:p>
            <a:r>
              <a:rPr lang="es-ES" dirty="0"/>
              <a:t>Inhibidores SGLT2 vs. placebo. Reducción de HbA1C</a:t>
            </a:r>
          </a:p>
        </p:txBody>
      </p:sp>
      <p:sp>
        <p:nvSpPr>
          <p:cNvPr id="4" name="Slide Number Placeholder 3"/>
          <p:cNvSpPr>
            <a:spLocks noGrp="1"/>
          </p:cNvSpPr>
          <p:nvPr>
            <p:ph type="sldNum" sz="quarter" idx="4294967295"/>
          </p:nvPr>
        </p:nvSpPr>
        <p:spPr>
          <a:xfrm>
            <a:off x="9347200" y="6356350"/>
            <a:ext cx="2844800" cy="365125"/>
          </a:xfrm>
        </p:spPr>
        <p:txBody>
          <a:bodyPr/>
          <a:lstStyle/>
          <a:p>
            <a:fld id="{F6F95BD5-C3FD-4E9B-9240-B27EACB3D069}" type="slidenum">
              <a:rPr lang="en-GB" smtClean="0">
                <a:solidFill>
                  <a:srgbClr val="4D4D4F">
                    <a:tint val="75000"/>
                  </a:srgbClr>
                </a:solidFill>
              </a:rPr>
              <a:pPr/>
              <a:t>11</a:t>
            </a:fld>
            <a:endParaRPr lang="en-GB" dirty="0">
              <a:solidFill>
                <a:srgbClr val="4D4D4F">
                  <a:tint val="75000"/>
                </a:srgbClr>
              </a:solidFill>
            </a:endParaRPr>
          </a:p>
        </p:txBody>
      </p:sp>
      <p:pic>
        <p:nvPicPr>
          <p:cNvPr id="2355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56873" y="733723"/>
            <a:ext cx="7395511" cy="42004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ectángulo 5"/>
          <p:cNvSpPr/>
          <p:nvPr/>
        </p:nvSpPr>
        <p:spPr>
          <a:xfrm>
            <a:off x="839416" y="4869160"/>
            <a:ext cx="10153128" cy="1015663"/>
          </a:xfrm>
          <a:prstGeom prst="rect">
            <a:avLst/>
          </a:prstGeom>
        </p:spPr>
        <p:txBody>
          <a:bodyPr wrap="square">
            <a:spAutoFit/>
          </a:bodyPr>
          <a:lstStyle/>
          <a:p>
            <a:r>
              <a:rPr lang="en-US" sz="2000" i="1" dirty="0">
                <a:solidFill>
                  <a:schemeClr val="accent1"/>
                </a:solidFill>
              </a:rPr>
              <a:t>Change in hemoglobin A1c (%) after at least 12 weeks of treatment. Random effects meta-analysis of sodium glucose co-transporter 2 inhibitors (SGLT-2i) versus placebo. Results are presented as mean differences (MD) with 95% confidence intervals (CI). </a:t>
            </a:r>
            <a:endParaRPr lang="es-ES" sz="2000" dirty="0">
              <a:solidFill>
                <a:schemeClr val="accent1"/>
              </a:solidFill>
            </a:endParaRPr>
          </a:p>
        </p:txBody>
      </p:sp>
    </p:spTree>
    <p:extLst>
      <p:ext uri="{BB962C8B-B14F-4D97-AF65-F5344CB8AC3E}">
        <p14:creationId xmlns="" xmlns:p14="http://schemas.microsoft.com/office/powerpoint/2010/main" val="1972400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type="body" sz="quarter" idx="13"/>
          </p:nvPr>
        </p:nvSpPr>
        <p:spPr>
          <a:xfrm>
            <a:off x="130181" y="5949280"/>
            <a:ext cx="11582443" cy="295162"/>
          </a:xfrm>
        </p:spPr>
        <p:txBody>
          <a:bodyPr>
            <a:noAutofit/>
          </a:bodyPr>
          <a:lstStyle/>
          <a:p>
            <a:r>
              <a:rPr lang="it-IT" sz="1200" dirty="0"/>
              <a:t>Adaptado de  Stratton IM, et al. BMJ. 2000;321(7258):405-12.</a:t>
            </a:r>
          </a:p>
        </p:txBody>
      </p:sp>
      <p:sp>
        <p:nvSpPr>
          <p:cNvPr id="4" name="Título 3"/>
          <p:cNvSpPr>
            <a:spLocks noGrp="1"/>
          </p:cNvSpPr>
          <p:nvPr>
            <p:ph type="title"/>
          </p:nvPr>
        </p:nvSpPr>
        <p:spPr>
          <a:xfrm>
            <a:off x="609600" y="159903"/>
            <a:ext cx="10972800" cy="902943"/>
          </a:xfrm>
        </p:spPr>
        <p:txBody>
          <a:bodyPr/>
          <a:lstStyle/>
          <a:p>
            <a:r>
              <a:rPr lang="es-ES" dirty="0" smtClean="0"/>
              <a:t>Beneficios en pacientes con DM2 del descenso de la HBA1C sobre los riesgos cardiovasculares</a:t>
            </a:r>
            <a:endParaRPr lang="es-ES" dirty="0"/>
          </a:p>
        </p:txBody>
      </p:sp>
      <p:grpSp>
        <p:nvGrpSpPr>
          <p:cNvPr id="97284" name="Groupe 62"/>
          <p:cNvGrpSpPr>
            <a:grpSpLocks/>
          </p:cNvGrpSpPr>
          <p:nvPr/>
        </p:nvGrpSpPr>
        <p:grpSpPr bwMode="auto">
          <a:xfrm>
            <a:off x="2663827" y="1700810"/>
            <a:ext cx="6600525" cy="2892550"/>
            <a:chOff x="55" y="1687946"/>
            <a:chExt cx="9006785" cy="3863912"/>
          </a:xfrm>
        </p:grpSpPr>
        <p:sp>
          <p:nvSpPr>
            <p:cNvPr id="97288" name="Text Box 6"/>
            <p:cNvSpPr txBox="1">
              <a:spLocks noChangeArrowheads="1"/>
            </p:cNvSpPr>
            <p:nvPr/>
          </p:nvSpPr>
          <p:spPr bwMode="auto">
            <a:xfrm rot="16200000">
              <a:off x="-1574919" y="3262920"/>
              <a:ext cx="3863912" cy="713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charset="0"/>
                </a:defRPr>
              </a:lvl1pPr>
              <a:lvl2pPr marL="742950" indent="-285750">
                <a:defRPr>
                  <a:solidFill>
                    <a:schemeClr val="tx1"/>
                  </a:solidFill>
                  <a:latin typeface="Century Gothic" charset="0"/>
                </a:defRPr>
              </a:lvl2pPr>
              <a:lvl3pPr marL="1143000" indent="-228600">
                <a:defRPr>
                  <a:solidFill>
                    <a:schemeClr val="tx1"/>
                  </a:solidFill>
                  <a:latin typeface="Century Gothic" charset="0"/>
                </a:defRPr>
              </a:lvl3pPr>
              <a:lvl4pPr marL="1600200" indent="-228600">
                <a:defRPr>
                  <a:solidFill>
                    <a:schemeClr val="tx1"/>
                  </a:solidFill>
                  <a:latin typeface="Century Gothic" charset="0"/>
                </a:defRPr>
              </a:lvl4pPr>
              <a:lvl5pPr marL="2057400" indent="-228600">
                <a:defRPr>
                  <a:solidFill>
                    <a:schemeClr val="tx1"/>
                  </a:solidFill>
                  <a:latin typeface="Century Gothic" charset="0"/>
                </a:defRPr>
              </a:lvl5pPr>
              <a:lvl6pPr marL="2514600" indent="-228600" eaLnBrk="0" fontAlgn="base" hangingPunct="0">
                <a:spcBef>
                  <a:spcPct val="0"/>
                </a:spcBef>
                <a:spcAft>
                  <a:spcPct val="0"/>
                </a:spcAft>
                <a:defRPr>
                  <a:solidFill>
                    <a:schemeClr val="tx1"/>
                  </a:solidFill>
                  <a:latin typeface="Century Gothic" charset="0"/>
                </a:defRPr>
              </a:lvl6pPr>
              <a:lvl7pPr marL="2971800" indent="-228600" eaLnBrk="0" fontAlgn="base" hangingPunct="0">
                <a:spcBef>
                  <a:spcPct val="0"/>
                </a:spcBef>
                <a:spcAft>
                  <a:spcPct val="0"/>
                </a:spcAft>
                <a:defRPr>
                  <a:solidFill>
                    <a:schemeClr val="tx1"/>
                  </a:solidFill>
                  <a:latin typeface="Century Gothic" charset="0"/>
                </a:defRPr>
              </a:lvl7pPr>
              <a:lvl8pPr marL="3429000" indent="-228600" eaLnBrk="0" fontAlgn="base" hangingPunct="0">
                <a:spcBef>
                  <a:spcPct val="0"/>
                </a:spcBef>
                <a:spcAft>
                  <a:spcPct val="0"/>
                </a:spcAft>
                <a:defRPr>
                  <a:solidFill>
                    <a:schemeClr val="tx1"/>
                  </a:solidFill>
                  <a:latin typeface="Century Gothic" charset="0"/>
                </a:defRPr>
              </a:lvl8pPr>
              <a:lvl9pPr marL="3886200" indent="-228600" eaLnBrk="0" fontAlgn="base" hangingPunct="0">
                <a:spcBef>
                  <a:spcPct val="0"/>
                </a:spcBef>
                <a:spcAft>
                  <a:spcPct val="0"/>
                </a:spcAft>
                <a:defRPr>
                  <a:solidFill>
                    <a:schemeClr val="tx1"/>
                  </a:solidFill>
                  <a:latin typeface="Century Gothic" charset="0"/>
                </a:defRPr>
              </a:lvl9pPr>
            </a:lstStyle>
            <a:p>
              <a:pPr algn="ctr">
                <a:spcBef>
                  <a:spcPct val="50000"/>
                </a:spcBef>
              </a:pPr>
              <a:r>
                <a:rPr lang="en-US" altLang="es-ES" sz="1400" b="1" dirty="0" err="1">
                  <a:solidFill>
                    <a:srgbClr val="004586"/>
                  </a:solidFill>
                  <a:latin typeface="+mj-lt"/>
                </a:rPr>
                <a:t>Reducción</a:t>
              </a:r>
              <a:r>
                <a:rPr lang="en-US" altLang="es-ES" sz="1400" b="1" dirty="0">
                  <a:solidFill>
                    <a:srgbClr val="004586"/>
                  </a:solidFill>
                  <a:latin typeface="+mj-lt"/>
                </a:rPr>
                <a:t> </a:t>
              </a:r>
              <a:r>
                <a:rPr lang="en-US" altLang="es-ES" sz="1400" b="1" dirty="0" err="1">
                  <a:solidFill>
                    <a:srgbClr val="004586"/>
                  </a:solidFill>
                  <a:latin typeface="+mj-lt"/>
                </a:rPr>
                <a:t>en</a:t>
              </a:r>
              <a:r>
                <a:rPr lang="en-US" altLang="es-ES" sz="1400" b="1" dirty="0">
                  <a:solidFill>
                    <a:srgbClr val="004586"/>
                  </a:solidFill>
                  <a:latin typeface="+mj-lt"/>
                </a:rPr>
                <a:t> el </a:t>
              </a:r>
              <a:r>
                <a:rPr lang="en-US" altLang="es-ES" sz="1400" b="1" dirty="0" err="1">
                  <a:solidFill>
                    <a:srgbClr val="004586"/>
                  </a:solidFill>
                  <a:latin typeface="+mj-lt"/>
                </a:rPr>
                <a:t>riesgo</a:t>
              </a:r>
              <a:r>
                <a:rPr lang="en-US" altLang="es-ES" sz="1400" b="1" dirty="0">
                  <a:solidFill>
                    <a:srgbClr val="004586"/>
                  </a:solidFill>
                  <a:latin typeface="+mj-lt"/>
                </a:rPr>
                <a:t> </a:t>
              </a:r>
              <a:r>
                <a:rPr lang="en-US" altLang="es-ES" sz="1400" b="1" dirty="0" err="1">
                  <a:solidFill>
                    <a:srgbClr val="004586"/>
                  </a:solidFill>
                  <a:latin typeface="+mj-lt"/>
                </a:rPr>
                <a:t>relativo</a:t>
              </a:r>
              <a:r>
                <a:rPr lang="en-US" altLang="es-ES" sz="1400" b="1" dirty="0">
                  <a:solidFill>
                    <a:srgbClr val="004586"/>
                  </a:solidFill>
                  <a:latin typeface="+mj-lt"/>
                </a:rPr>
                <a:t>  (%) </a:t>
              </a:r>
              <a:br>
                <a:rPr lang="en-US" altLang="es-ES" sz="1400" b="1" dirty="0">
                  <a:solidFill>
                    <a:srgbClr val="004586"/>
                  </a:solidFill>
                  <a:latin typeface="+mj-lt"/>
                </a:rPr>
              </a:br>
              <a:r>
                <a:rPr lang="en-US" altLang="es-ES" sz="1400" b="1" dirty="0" err="1">
                  <a:solidFill>
                    <a:srgbClr val="004586"/>
                  </a:solidFill>
                  <a:latin typeface="+mj-lt"/>
                </a:rPr>
                <a:t>por</a:t>
              </a:r>
              <a:r>
                <a:rPr lang="en-US" altLang="es-ES" sz="1400" b="1" dirty="0">
                  <a:solidFill>
                    <a:srgbClr val="004586"/>
                  </a:solidFill>
                  <a:latin typeface="+mj-lt"/>
                </a:rPr>
                <a:t> un </a:t>
              </a:r>
              <a:r>
                <a:rPr lang="en-US" altLang="es-ES" sz="1400" b="1" dirty="0" err="1">
                  <a:solidFill>
                    <a:srgbClr val="004586"/>
                  </a:solidFill>
                  <a:latin typeface="+mj-lt"/>
                </a:rPr>
                <a:t>descenso</a:t>
              </a:r>
              <a:r>
                <a:rPr lang="en-US" altLang="es-ES" sz="1400" b="1" dirty="0">
                  <a:solidFill>
                    <a:srgbClr val="004586"/>
                  </a:solidFill>
                  <a:latin typeface="+mj-lt"/>
                </a:rPr>
                <a:t> del 1% </a:t>
              </a:r>
              <a:r>
                <a:rPr lang="en-US" altLang="es-ES" sz="1400" b="1" dirty="0" err="1">
                  <a:solidFill>
                    <a:srgbClr val="004586"/>
                  </a:solidFill>
                  <a:latin typeface="+mj-lt"/>
                </a:rPr>
                <a:t>en</a:t>
              </a:r>
              <a:r>
                <a:rPr lang="en-US" altLang="es-ES" sz="1400" b="1" dirty="0">
                  <a:solidFill>
                    <a:srgbClr val="004586"/>
                  </a:solidFill>
                  <a:latin typeface="+mj-lt"/>
                </a:rPr>
                <a:t> HbA1c</a:t>
              </a:r>
            </a:p>
          </p:txBody>
        </p:sp>
        <p:sp>
          <p:nvSpPr>
            <p:cNvPr id="10" name="Rectangle 22"/>
            <p:cNvSpPr>
              <a:spLocks noChangeArrowheads="1"/>
            </p:cNvSpPr>
            <p:nvPr/>
          </p:nvSpPr>
          <p:spPr bwMode="auto">
            <a:xfrm>
              <a:off x="1244384" y="1844935"/>
              <a:ext cx="985301" cy="657813"/>
            </a:xfrm>
            <a:prstGeom prst="rect">
              <a:avLst/>
            </a:prstGeom>
            <a:noFill/>
            <a:ln w="9525">
              <a:noFill/>
              <a:miter lim="800000"/>
              <a:headEnd/>
              <a:tailEnd/>
            </a:ln>
          </p:spPr>
          <p:txBody>
            <a:bodyPr wrap="square" lIns="0" tIns="0" rIns="0" bIns="0">
              <a:spAutoFit/>
            </a:bodyPr>
            <a:lstStyle/>
            <a:p>
              <a:pPr algn="ctr">
                <a:defRPr/>
              </a:pPr>
              <a:r>
                <a:rPr lang="en-US" sz="800" b="1" spc="-15" dirty="0" err="1">
                  <a:solidFill>
                    <a:srgbClr val="8D3B66"/>
                  </a:solidFill>
                  <a:latin typeface="+mj-lt"/>
                </a:rPr>
                <a:t>Cualquier</a:t>
              </a:r>
              <a:r>
                <a:rPr lang="en-US" sz="800" b="1" spc="-15" dirty="0">
                  <a:solidFill>
                    <a:srgbClr val="8D3B66"/>
                  </a:solidFill>
                  <a:latin typeface="+mj-lt"/>
                </a:rPr>
                <a:t> variable </a:t>
              </a:r>
              <a:r>
                <a:rPr lang="en-US" sz="800" b="1" spc="-15" dirty="0" err="1">
                  <a:solidFill>
                    <a:srgbClr val="8D3B66"/>
                  </a:solidFill>
                  <a:latin typeface="+mj-lt"/>
                </a:rPr>
                <a:t>relacionada</a:t>
              </a:r>
              <a:r>
                <a:rPr lang="en-US" sz="800" b="1" spc="-15" dirty="0">
                  <a:solidFill>
                    <a:srgbClr val="8D3B66"/>
                  </a:solidFill>
                  <a:latin typeface="+mj-lt"/>
                </a:rPr>
                <a:t> con </a:t>
              </a:r>
              <a:r>
                <a:rPr lang="en-US" sz="800" b="1" spc="-15" dirty="0" err="1">
                  <a:solidFill>
                    <a:srgbClr val="8D3B66"/>
                  </a:solidFill>
                  <a:latin typeface="+mj-lt"/>
                </a:rPr>
                <a:t>DM</a:t>
              </a:r>
              <a:endParaRPr lang="en-US" sz="800" b="1" spc="-15" dirty="0">
                <a:solidFill>
                  <a:srgbClr val="8D3B66"/>
                </a:solidFill>
                <a:latin typeface="+mj-lt"/>
              </a:endParaRPr>
            </a:p>
          </p:txBody>
        </p:sp>
        <p:sp>
          <p:nvSpPr>
            <p:cNvPr id="11" name="Text Box 7"/>
            <p:cNvSpPr txBox="1">
              <a:spLocks noChangeArrowheads="1"/>
            </p:cNvSpPr>
            <p:nvPr/>
          </p:nvSpPr>
          <p:spPr bwMode="auto">
            <a:xfrm>
              <a:off x="885633" y="2398513"/>
              <a:ext cx="140804" cy="169592"/>
            </a:xfrm>
            <a:prstGeom prst="rect">
              <a:avLst/>
            </a:prstGeom>
            <a:noFill/>
            <a:ln w="9525">
              <a:noFill/>
              <a:miter lim="800000"/>
              <a:headEnd/>
              <a:tailEnd/>
            </a:ln>
          </p:spPr>
          <p:txBody>
            <a:bodyPr lIns="0" tIns="0" rIns="0" bIns="0">
              <a:spAutoFit/>
            </a:bodyPr>
            <a:lstStyle/>
            <a:p>
              <a:pPr algn="r">
                <a:spcBef>
                  <a:spcPct val="50000"/>
                </a:spcBef>
                <a:defRPr/>
              </a:pPr>
              <a:r>
                <a:rPr lang="en-US" sz="825" dirty="0">
                  <a:latin typeface="Century Gothic" panose="020B0502020202020204" pitchFamily="34" charset="0"/>
                </a:rPr>
                <a:t>0</a:t>
              </a:r>
            </a:p>
          </p:txBody>
        </p:sp>
        <p:sp>
          <p:nvSpPr>
            <p:cNvPr id="12" name="Text Box 8"/>
            <p:cNvSpPr txBox="1">
              <a:spLocks noChangeArrowheads="1"/>
            </p:cNvSpPr>
            <p:nvPr/>
          </p:nvSpPr>
          <p:spPr bwMode="auto">
            <a:xfrm>
              <a:off x="725331" y="2669953"/>
              <a:ext cx="301107" cy="169592"/>
            </a:xfrm>
            <a:prstGeom prst="rect">
              <a:avLst/>
            </a:prstGeom>
            <a:noFill/>
            <a:ln w="9525">
              <a:noFill/>
              <a:miter lim="800000"/>
              <a:headEnd/>
              <a:tailEnd/>
            </a:ln>
          </p:spPr>
          <p:txBody>
            <a:bodyPr lIns="0" tIns="0" rIns="0" bIns="0">
              <a:spAutoFit/>
            </a:bodyPr>
            <a:lstStyle/>
            <a:p>
              <a:pPr algn="r">
                <a:spcBef>
                  <a:spcPct val="50000"/>
                </a:spcBef>
                <a:defRPr/>
              </a:pPr>
              <a:r>
                <a:rPr lang="en-US" sz="825" dirty="0">
                  <a:latin typeface="Century Gothic" panose="020B0502020202020204" pitchFamily="34" charset="0"/>
                </a:rPr>
                <a:t>-5</a:t>
              </a:r>
            </a:p>
          </p:txBody>
        </p:sp>
        <p:sp>
          <p:nvSpPr>
            <p:cNvPr id="13" name="Text Box 9"/>
            <p:cNvSpPr txBox="1">
              <a:spLocks noChangeArrowheads="1"/>
            </p:cNvSpPr>
            <p:nvPr/>
          </p:nvSpPr>
          <p:spPr bwMode="auto">
            <a:xfrm>
              <a:off x="562863" y="2949871"/>
              <a:ext cx="463574" cy="169592"/>
            </a:xfrm>
            <a:prstGeom prst="rect">
              <a:avLst/>
            </a:prstGeom>
            <a:noFill/>
            <a:ln w="9525">
              <a:noFill/>
              <a:miter lim="800000"/>
              <a:headEnd/>
              <a:tailEnd/>
            </a:ln>
          </p:spPr>
          <p:txBody>
            <a:bodyPr lIns="0" tIns="0" rIns="0" bIns="0">
              <a:spAutoFit/>
            </a:bodyPr>
            <a:lstStyle/>
            <a:p>
              <a:pPr algn="r">
                <a:spcBef>
                  <a:spcPct val="50000"/>
                </a:spcBef>
                <a:defRPr/>
              </a:pPr>
              <a:r>
                <a:rPr lang="en-US" sz="825" dirty="0">
                  <a:latin typeface="Century Gothic" panose="020B0502020202020204" pitchFamily="34" charset="0"/>
                </a:rPr>
                <a:t>-10</a:t>
              </a:r>
            </a:p>
          </p:txBody>
        </p:sp>
        <p:sp>
          <p:nvSpPr>
            <p:cNvPr id="97293" name="Line 11"/>
            <p:cNvSpPr>
              <a:spLocks noChangeShapeType="1"/>
            </p:cNvSpPr>
            <p:nvPr/>
          </p:nvSpPr>
          <p:spPr bwMode="auto">
            <a:xfrm>
              <a:off x="1200674" y="2477663"/>
              <a:ext cx="1622" cy="3043623"/>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s-ES_tradnl" sz="2400"/>
            </a:p>
          </p:txBody>
        </p:sp>
        <p:sp>
          <p:nvSpPr>
            <p:cNvPr id="15" name="Freeform 12"/>
            <p:cNvSpPr>
              <a:spLocks noChangeArrowheads="1"/>
            </p:cNvSpPr>
            <p:nvPr/>
          </p:nvSpPr>
          <p:spPr bwMode="auto">
            <a:xfrm>
              <a:off x="1106589" y="2483338"/>
              <a:ext cx="99647" cy="2120"/>
            </a:xfrm>
            <a:custGeom>
              <a:avLst/>
              <a:gdLst>
                <a:gd name="T0" fmla="*/ 0 w 125"/>
                <a:gd name="T1" fmla="*/ 0 h 1"/>
                <a:gd name="T2" fmla="*/ 0 w 125"/>
                <a:gd name="T3" fmla="*/ 1 h 1"/>
                <a:gd name="T4" fmla="*/ 0 60000 65536"/>
                <a:gd name="T5" fmla="*/ 0 60000 65536"/>
                <a:gd name="T6" fmla="*/ 0 w 125"/>
                <a:gd name="T7" fmla="*/ 0 h 1"/>
                <a:gd name="T8" fmla="*/ 125 w 125"/>
                <a:gd name="T9" fmla="*/ 1 h 1"/>
              </a:gdLst>
              <a:ahLst/>
              <a:cxnLst>
                <a:cxn ang="T4">
                  <a:pos x="T0" y="T1"/>
                </a:cxn>
                <a:cxn ang="T5">
                  <a:pos x="T2" y="T3"/>
                </a:cxn>
              </a:cxnLst>
              <a:rect l="T6" t="T7" r="T8" b="T9"/>
              <a:pathLst>
                <a:path w="125" h="1">
                  <a:moveTo>
                    <a:pt x="125" y="0"/>
                  </a:moveTo>
                  <a:lnTo>
                    <a:pt x="0" y="1"/>
                  </a:lnTo>
                </a:path>
              </a:pathLst>
            </a:custGeom>
            <a:solidFill>
              <a:srgbClr val="FFFFFF"/>
            </a:solidFill>
            <a:ln w="12700">
              <a:solidFill>
                <a:srgbClr val="000000"/>
              </a:solidFill>
              <a:round/>
              <a:headEnd/>
              <a:tailEnd/>
            </a:ln>
          </p:spPr>
          <p:txBody>
            <a:bodyPr/>
            <a:lstStyle/>
            <a:p>
              <a:pPr>
                <a:defRPr/>
              </a:pPr>
              <a:endParaRPr lang="en-GB" sz="900" spc="-15">
                <a:latin typeface="Century Gothic" panose="020B0502020202020204" pitchFamily="34" charset="0"/>
              </a:endParaRPr>
            </a:p>
          </p:txBody>
        </p:sp>
        <p:sp>
          <p:nvSpPr>
            <p:cNvPr id="97295" name="Line 13"/>
            <p:cNvSpPr>
              <a:spLocks noChangeShapeType="1"/>
            </p:cNvSpPr>
            <p:nvPr/>
          </p:nvSpPr>
          <p:spPr bwMode="auto">
            <a:xfrm flipH="1">
              <a:off x="1098483" y="3029634"/>
              <a:ext cx="98947" cy="14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s-ES_tradnl" sz="2400"/>
            </a:p>
          </p:txBody>
        </p:sp>
        <p:sp>
          <p:nvSpPr>
            <p:cNvPr id="97296" name="Line 14"/>
            <p:cNvSpPr>
              <a:spLocks noChangeShapeType="1"/>
            </p:cNvSpPr>
            <p:nvPr/>
          </p:nvSpPr>
          <p:spPr bwMode="auto">
            <a:xfrm flipH="1">
              <a:off x="1098483" y="3565636"/>
              <a:ext cx="98947" cy="14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s-ES_tradnl" sz="2400"/>
            </a:p>
          </p:txBody>
        </p:sp>
        <p:sp>
          <p:nvSpPr>
            <p:cNvPr id="97297" name="Line 15"/>
            <p:cNvSpPr>
              <a:spLocks noChangeShapeType="1"/>
            </p:cNvSpPr>
            <p:nvPr/>
          </p:nvSpPr>
          <p:spPr bwMode="auto">
            <a:xfrm flipH="1">
              <a:off x="1098483" y="3837689"/>
              <a:ext cx="98947" cy="14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s-ES_tradnl" sz="2400"/>
            </a:p>
          </p:txBody>
        </p:sp>
        <p:sp>
          <p:nvSpPr>
            <p:cNvPr id="97298" name="Line 16"/>
            <p:cNvSpPr>
              <a:spLocks noChangeShapeType="1"/>
            </p:cNvSpPr>
            <p:nvPr/>
          </p:nvSpPr>
          <p:spPr bwMode="auto">
            <a:xfrm flipH="1">
              <a:off x="1097398" y="4125089"/>
              <a:ext cx="98947" cy="14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s-ES_tradnl" sz="2400"/>
            </a:p>
          </p:txBody>
        </p:sp>
        <p:sp>
          <p:nvSpPr>
            <p:cNvPr id="97299" name="Line 17"/>
            <p:cNvSpPr>
              <a:spLocks noChangeShapeType="1"/>
            </p:cNvSpPr>
            <p:nvPr/>
          </p:nvSpPr>
          <p:spPr bwMode="auto">
            <a:xfrm flipH="1">
              <a:off x="1095507" y="4397328"/>
              <a:ext cx="98947" cy="14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s-ES_tradnl" sz="2400"/>
            </a:p>
          </p:txBody>
        </p:sp>
        <p:sp>
          <p:nvSpPr>
            <p:cNvPr id="97300" name="Line 18"/>
            <p:cNvSpPr>
              <a:spLocks noChangeShapeType="1"/>
            </p:cNvSpPr>
            <p:nvPr/>
          </p:nvSpPr>
          <p:spPr bwMode="auto">
            <a:xfrm flipH="1">
              <a:off x="1098483" y="2750788"/>
              <a:ext cx="98947" cy="14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s-ES_tradnl" sz="2400"/>
            </a:p>
          </p:txBody>
        </p:sp>
        <p:sp>
          <p:nvSpPr>
            <p:cNvPr id="97301" name="Line 19"/>
            <p:cNvSpPr>
              <a:spLocks noChangeShapeType="1"/>
            </p:cNvSpPr>
            <p:nvPr/>
          </p:nvSpPr>
          <p:spPr bwMode="auto">
            <a:xfrm flipH="1">
              <a:off x="1101727" y="3307543"/>
              <a:ext cx="98947" cy="14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s-ES_tradnl" sz="2400"/>
            </a:p>
          </p:txBody>
        </p:sp>
        <p:sp>
          <p:nvSpPr>
            <p:cNvPr id="97302" name="Line 15"/>
            <p:cNvSpPr>
              <a:spLocks noChangeShapeType="1"/>
            </p:cNvSpPr>
            <p:nvPr/>
          </p:nvSpPr>
          <p:spPr bwMode="auto">
            <a:xfrm flipH="1">
              <a:off x="1098285" y="4675883"/>
              <a:ext cx="98947" cy="14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s-ES_tradnl" sz="2400"/>
            </a:p>
          </p:txBody>
        </p:sp>
        <p:sp>
          <p:nvSpPr>
            <p:cNvPr id="97303" name="Line 16"/>
            <p:cNvSpPr>
              <a:spLocks noChangeShapeType="1"/>
            </p:cNvSpPr>
            <p:nvPr/>
          </p:nvSpPr>
          <p:spPr bwMode="auto">
            <a:xfrm flipH="1">
              <a:off x="1097200" y="4963283"/>
              <a:ext cx="98947" cy="14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s-ES_tradnl" sz="2400"/>
            </a:p>
          </p:txBody>
        </p:sp>
        <p:sp>
          <p:nvSpPr>
            <p:cNvPr id="97304" name="Line 17"/>
            <p:cNvSpPr>
              <a:spLocks noChangeShapeType="1"/>
            </p:cNvSpPr>
            <p:nvPr/>
          </p:nvSpPr>
          <p:spPr bwMode="auto">
            <a:xfrm flipH="1">
              <a:off x="1089090" y="5234035"/>
              <a:ext cx="98947" cy="148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s-ES_tradnl" sz="2400"/>
            </a:p>
          </p:txBody>
        </p:sp>
        <p:sp>
          <p:nvSpPr>
            <p:cNvPr id="26" name="Text Box 9"/>
            <p:cNvSpPr txBox="1">
              <a:spLocks noChangeArrowheads="1"/>
            </p:cNvSpPr>
            <p:nvPr/>
          </p:nvSpPr>
          <p:spPr bwMode="auto">
            <a:xfrm>
              <a:off x="562863" y="4033502"/>
              <a:ext cx="463574" cy="169592"/>
            </a:xfrm>
            <a:prstGeom prst="rect">
              <a:avLst/>
            </a:prstGeom>
            <a:noFill/>
            <a:ln w="9525">
              <a:noFill/>
              <a:miter lim="800000"/>
              <a:headEnd/>
              <a:tailEnd/>
            </a:ln>
          </p:spPr>
          <p:txBody>
            <a:bodyPr lIns="0" tIns="0" rIns="0" bIns="0">
              <a:spAutoFit/>
            </a:bodyPr>
            <a:lstStyle/>
            <a:p>
              <a:pPr algn="r">
                <a:spcBef>
                  <a:spcPct val="50000"/>
                </a:spcBef>
                <a:defRPr/>
              </a:pPr>
              <a:r>
                <a:rPr lang="en-US" sz="825" dirty="0">
                  <a:latin typeface="Century Gothic" panose="020B0502020202020204" pitchFamily="34" charset="0"/>
                </a:rPr>
                <a:t>-30</a:t>
              </a:r>
            </a:p>
          </p:txBody>
        </p:sp>
        <p:sp>
          <p:nvSpPr>
            <p:cNvPr id="27" name="Text Box 9"/>
            <p:cNvSpPr txBox="1">
              <a:spLocks noChangeArrowheads="1"/>
            </p:cNvSpPr>
            <p:nvPr/>
          </p:nvSpPr>
          <p:spPr bwMode="auto">
            <a:xfrm>
              <a:off x="562863" y="4311304"/>
              <a:ext cx="463574" cy="169592"/>
            </a:xfrm>
            <a:prstGeom prst="rect">
              <a:avLst/>
            </a:prstGeom>
            <a:noFill/>
            <a:ln w="9525">
              <a:noFill/>
              <a:miter lim="800000"/>
              <a:headEnd/>
              <a:tailEnd/>
            </a:ln>
          </p:spPr>
          <p:txBody>
            <a:bodyPr lIns="0" tIns="0" rIns="0" bIns="0">
              <a:spAutoFit/>
            </a:bodyPr>
            <a:lstStyle/>
            <a:p>
              <a:pPr algn="r">
                <a:spcBef>
                  <a:spcPct val="50000"/>
                </a:spcBef>
                <a:defRPr/>
              </a:pPr>
              <a:r>
                <a:rPr lang="en-US" sz="825" dirty="0">
                  <a:latin typeface="Century Gothic" panose="020B0502020202020204" pitchFamily="34" charset="0"/>
                </a:rPr>
                <a:t>-35</a:t>
              </a:r>
            </a:p>
          </p:txBody>
        </p:sp>
        <p:sp>
          <p:nvSpPr>
            <p:cNvPr id="28" name="Text Box 9"/>
            <p:cNvSpPr txBox="1">
              <a:spLocks noChangeArrowheads="1"/>
            </p:cNvSpPr>
            <p:nvPr/>
          </p:nvSpPr>
          <p:spPr bwMode="auto">
            <a:xfrm>
              <a:off x="562863" y="4591221"/>
              <a:ext cx="463574" cy="169592"/>
            </a:xfrm>
            <a:prstGeom prst="rect">
              <a:avLst/>
            </a:prstGeom>
            <a:noFill/>
            <a:ln w="9525">
              <a:noFill/>
              <a:miter lim="800000"/>
              <a:headEnd/>
              <a:tailEnd/>
            </a:ln>
          </p:spPr>
          <p:txBody>
            <a:bodyPr lIns="0" tIns="0" rIns="0" bIns="0">
              <a:spAutoFit/>
            </a:bodyPr>
            <a:lstStyle/>
            <a:p>
              <a:pPr algn="r">
                <a:spcBef>
                  <a:spcPct val="50000"/>
                </a:spcBef>
                <a:defRPr/>
              </a:pPr>
              <a:r>
                <a:rPr lang="en-US" sz="825" dirty="0">
                  <a:latin typeface="Century Gothic" panose="020B0502020202020204" pitchFamily="34" charset="0"/>
                </a:rPr>
                <a:t>-40</a:t>
              </a:r>
            </a:p>
          </p:txBody>
        </p:sp>
        <p:sp>
          <p:nvSpPr>
            <p:cNvPr id="29" name="Text Box 9"/>
            <p:cNvSpPr txBox="1">
              <a:spLocks noChangeArrowheads="1"/>
            </p:cNvSpPr>
            <p:nvPr/>
          </p:nvSpPr>
          <p:spPr bwMode="auto">
            <a:xfrm>
              <a:off x="562863" y="4879627"/>
              <a:ext cx="463574" cy="169592"/>
            </a:xfrm>
            <a:prstGeom prst="rect">
              <a:avLst/>
            </a:prstGeom>
            <a:noFill/>
            <a:ln w="9525">
              <a:noFill/>
              <a:miter lim="800000"/>
              <a:headEnd/>
              <a:tailEnd/>
            </a:ln>
          </p:spPr>
          <p:txBody>
            <a:bodyPr lIns="0" tIns="0" rIns="0" bIns="0">
              <a:spAutoFit/>
            </a:bodyPr>
            <a:lstStyle/>
            <a:p>
              <a:pPr algn="r">
                <a:spcBef>
                  <a:spcPct val="50000"/>
                </a:spcBef>
                <a:defRPr/>
              </a:pPr>
              <a:r>
                <a:rPr lang="en-US" sz="825" dirty="0">
                  <a:latin typeface="Century Gothic" panose="020B0502020202020204" pitchFamily="34" charset="0"/>
                </a:rPr>
                <a:t>-45</a:t>
              </a:r>
            </a:p>
          </p:txBody>
        </p:sp>
        <p:sp>
          <p:nvSpPr>
            <p:cNvPr id="30" name="Text Box 9"/>
            <p:cNvSpPr txBox="1">
              <a:spLocks noChangeArrowheads="1"/>
            </p:cNvSpPr>
            <p:nvPr/>
          </p:nvSpPr>
          <p:spPr bwMode="auto">
            <a:xfrm>
              <a:off x="562863" y="5148940"/>
              <a:ext cx="463574" cy="169592"/>
            </a:xfrm>
            <a:prstGeom prst="rect">
              <a:avLst/>
            </a:prstGeom>
            <a:noFill/>
            <a:ln w="9525">
              <a:noFill/>
              <a:miter lim="800000"/>
              <a:headEnd/>
              <a:tailEnd/>
            </a:ln>
          </p:spPr>
          <p:txBody>
            <a:bodyPr lIns="0" tIns="0" rIns="0" bIns="0">
              <a:spAutoFit/>
            </a:bodyPr>
            <a:lstStyle/>
            <a:p>
              <a:pPr algn="r">
                <a:spcBef>
                  <a:spcPct val="50000"/>
                </a:spcBef>
                <a:defRPr/>
              </a:pPr>
              <a:r>
                <a:rPr lang="en-US" sz="825" dirty="0">
                  <a:latin typeface="Century Gothic" panose="020B0502020202020204" pitchFamily="34" charset="0"/>
                </a:rPr>
                <a:t>-50</a:t>
              </a:r>
            </a:p>
          </p:txBody>
        </p:sp>
        <p:sp>
          <p:nvSpPr>
            <p:cNvPr id="31" name="Text Box 9"/>
            <p:cNvSpPr txBox="1">
              <a:spLocks noChangeArrowheads="1"/>
            </p:cNvSpPr>
            <p:nvPr/>
          </p:nvSpPr>
          <p:spPr bwMode="auto">
            <a:xfrm>
              <a:off x="562863" y="3208585"/>
              <a:ext cx="463574" cy="169592"/>
            </a:xfrm>
            <a:prstGeom prst="rect">
              <a:avLst/>
            </a:prstGeom>
            <a:noFill/>
            <a:ln w="9525">
              <a:noFill/>
              <a:miter lim="800000"/>
              <a:headEnd/>
              <a:tailEnd/>
            </a:ln>
          </p:spPr>
          <p:txBody>
            <a:bodyPr lIns="0" tIns="0" rIns="0" bIns="0">
              <a:spAutoFit/>
            </a:bodyPr>
            <a:lstStyle/>
            <a:p>
              <a:pPr algn="r">
                <a:spcBef>
                  <a:spcPct val="50000"/>
                </a:spcBef>
                <a:defRPr/>
              </a:pPr>
              <a:r>
                <a:rPr lang="en-US" sz="825" dirty="0">
                  <a:latin typeface="Century Gothic" panose="020B0502020202020204" pitchFamily="34" charset="0"/>
                </a:rPr>
                <a:t>-15</a:t>
              </a:r>
            </a:p>
          </p:txBody>
        </p:sp>
        <p:sp>
          <p:nvSpPr>
            <p:cNvPr id="32" name="Text Box 9"/>
            <p:cNvSpPr txBox="1">
              <a:spLocks noChangeArrowheads="1"/>
            </p:cNvSpPr>
            <p:nvPr/>
          </p:nvSpPr>
          <p:spPr bwMode="auto">
            <a:xfrm>
              <a:off x="562863" y="3469419"/>
              <a:ext cx="463574" cy="169592"/>
            </a:xfrm>
            <a:prstGeom prst="rect">
              <a:avLst/>
            </a:prstGeom>
            <a:noFill/>
            <a:ln w="9525">
              <a:noFill/>
              <a:miter lim="800000"/>
              <a:headEnd/>
              <a:tailEnd/>
            </a:ln>
          </p:spPr>
          <p:txBody>
            <a:bodyPr lIns="0" tIns="0" rIns="0" bIns="0">
              <a:spAutoFit/>
            </a:bodyPr>
            <a:lstStyle/>
            <a:p>
              <a:pPr algn="r">
                <a:spcBef>
                  <a:spcPct val="50000"/>
                </a:spcBef>
                <a:defRPr/>
              </a:pPr>
              <a:r>
                <a:rPr lang="en-US" sz="825" dirty="0">
                  <a:latin typeface="Century Gothic" panose="020B0502020202020204" pitchFamily="34" charset="0"/>
                </a:rPr>
                <a:t>-20</a:t>
              </a:r>
            </a:p>
          </p:txBody>
        </p:sp>
        <p:sp>
          <p:nvSpPr>
            <p:cNvPr id="33" name="Text Box 9"/>
            <p:cNvSpPr txBox="1">
              <a:spLocks noChangeArrowheads="1"/>
            </p:cNvSpPr>
            <p:nvPr/>
          </p:nvSpPr>
          <p:spPr bwMode="auto">
            <a:xfrm>
              <a:off x="562863" y="3755703"/>
              <a:ext cx="463574" cy="169592"/>
            </a:xfrm>
            <a:prstGeom prst="rect">
              <a:avLst/>
            </a:prstGeom>
            <a:noFill/>
            <a:ln w="9525">
              <a:noFill/>
              <a:miter lim="800000"/>
              <a:headEnd/>
              <a:tailEnd/>
            </a:ln>
          </p:spPr>
          <p:txBody>
            <a:bodyPr lIns="0" tIns="0" rIns="0" bIns="0">
              <a:spAutoFit/>
            </a:bodyPr>
            <a:lstStyle/>
            <a:p>
              <a:pPr algn="r">
                <a:spcBef>
                  <a:spcPct val="50000"/>
                </a:spcBef>
                <a:defRPr/>
              </a:pPr>
              <a:r>
                <a:rPr lang="en-US" sz="825" dirty="0">
                  <a:latin typeface="Century Gothic" panose="020B0502020202020204" pitchFamily="34" charset="0"/>
                </a:rPr>
                <a:t>-25</a:t>
              </a:r>
            </a:p>
          </p:txBody>
        </p:sp>
        <p:sp>
          <p:nvSpPr>
            <p:cNvPr id="34" name="Arrondir un rectangle avec un coin du même côté 30"/>
            <p:cNvSpPr/>
            <p:nvPr/>
          </p:nvSpPr>
          <p:spPr>
            <a:xfrm rot="10800000">
              <a:off x="1331878" y="2496062"/>
              <a:ext cx="827501" cy="1132405"/>
            </a:xfrm>
            <a:prstGeom prst="round2SameRect">
              <a:avLst/>
            </a:prstGeom>
            <a:solidFill>
              <a:srgbClr val="8D3B6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1"/>
            </a:p>
          </p:txBody>
        </p:sp>
        <p:sp>
          <p:nvSpPr>
            <p:cNvPr id="35" name="ZoneTexte 53"/>
            <p:cNvSpPr txBox="1"/>
            <p:nvPr/>
          </p:nvSpPr>
          <p:spPr>
            <a:xfrm>
              <a:off x="1459684" y="3310376"/>
              <a:ext cx="573534" cy="339356"/>
            </a:xfrm>
            <a:prstGeom prst="rect">
              <a:avLst/>
            </a:prstGeom>
            <a:noFill/>
          </p:spPr>
          <p:txBody>
            <a:bodyPr wrap="none">
              <a:spAutoFit/>
            </a:bodyPr>
            <a:lstStyle/>
            <a:p>
              <a:pPr>
                <a:defRPr/>
              </a:pPr>
              <a:r>
                <a:rPr lang="fr-FR" sz="1051" b="1" dirty="0">
                  <a:solidFill>
                    <a:schemeClr val="bg1"/>
                  </a:solidFill>
                  <a:latin typeface="+mj-lt"/>
                </a:rPr>
                <a:t>21%</a:t>
              </a:r>
            </a:p>
          </p:txBody>
        </p:sp>
        <p:sp>
          <p:nvSpPr>
            <p:cNvPr id="36" name="Arrondir un rectangle avec un coin du même côté 34"/>
            <p:cNvSpPr/>
            <p:nvPr/>
          </p:nvSpPr>
          <p:spPr>
            <a:xfrm rot="10800000">
              <a:off x="2326178" y="2483338"/>
              <a:ext cx="829668" cy="1134525"/>
            </a:xfrm>
            <a:prstGeom prst="round2SameRect">
              <a:avLst/>
            </a:prstGeom>
            <a:solidFill>
              <a:srgbClr val="8D3B6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1"/>
            </a:p>
          </p:txBody>
        </p:sp>
        <p:sp>
          <p:nvSpPr>
            <p:cNvPr id="37" name="ZoneTexte 54"/>
            <p:cNvSpPr txBox="1"/>
            <p:nvPr/>
          </p:nvSpPr>
          <p:spPr>
            <a:xfrm>
              <a:off x="2392195" y="3310376"/>
              <a:ext cx="573534" cy="339356"/>
            </a:xfrm>
            <a:prstGeom prst="rect">
              <a:avLst/>
            </a:prstGeom>
            <a:noFill/>
          </p:spPr>
          <p:txBody>
            <a:bodyPr wrap="none">
              <a:spAutoFit/>
            </a:bodyPr>
            <a:lstStyle/>
            <a:p>
              <a:pPr>
                <a:defRPr/>
              </a:pPr>
              <a:r>
                <a:rPr lang="fr-FR" sz="1051" b="1" dirty="0">
                  <a:solidFill>
                    <a:schemeClr val="bg1"/>
                  </a:solidFill>
                  <a:latin typeface="+mj-lt"/>
                </a:rPr>
                <a:t>21%</a:t>
              </a:r>
            </a:p>
          </p:txBody>
        </p:sp>
        <p:sp>
          <p:nvSpPr>
            <p:cNvPr id="38" name="Arrondir un rectangle avec un coin du même côté 31"/>
            <p:cNvSpPr/>
            <p:nvPr/>
          </p:nvSpPr>
          <p:spPr>
            <a:xfrm rot="10800000">
              <a:off x="3281487" y="2483338"/>
              <a:ext cx="829667" cy="774021"/>
            </a:xfrm>
            <a:prstGeom prst="round2SameRect">
              <a:avLst/>
            </a:prstGeom>
            <a:solidFill>
              <a:srgbClr val="8D3B6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1"/>
            </a:p>
          </p:txBody>
        </p:sp>
        <p:sp>
          <p:nvSpPr>
            <p:cNvPr id="39" name="ZoneTexte 55"/>
            <p:cNvSpPr txBox="1"/>
            <p:nvPr/>
          </p:nvSpPr>
          <p:spPr>
            <a:xfrm>
              <a:off x="3361017" y="2941389"/>
              <a:ext cx="573534" cy="339356"/>
            </a:xfrm>
            <a:prstGeom prst="rect">
              <a:avLst/>
            </a:prstGeom>
            <a:noFill/>
          </p:spPr>
          <p:txBody>
            <a:bodyPr wrap="none">
              <a:spAutoFit/>
            </a:bodyPr>
            <a:lstStyle/>
            <a:p>
              <a:pPr>
                <a:defRPr/>
              </a:pPr>
              <a:r>
                <a:rPr lang="fr-FR" sz="1051" b="1" dirty="0">
                  <a:solidFill>
                    <a:schemeClr val="bg1"/>
                  </a:solidFill>
                  <a:latin typeface="+mj-lt"/>
                </a:rPr>
                <a:t>14%</a:t>
              </a:r>
            </a:p>
          </p:txBody>
        </p:sp>
        <p:sp>
          <p:nvSpPr>
            <p:cNvPr id="40" name="Arrondir un rectangle avec un coin du même côté 35"/>
            <p:cNvSpPr/>
            <p:nvPr/>
          </p:nvSpPr>
          <p:spPr>
            <a:xfrm rot="10800000">
              <a:off x="4234630" y="2483338"/>
              <a:ext cx="827501" cy="774021"/>
            </a:xfrm>
            <a:prstGeom prst="round2SameRect">
              <a:avLst/>
            </a:prstGeom>
            <a:solidFill>
              <a:srgbClr val="C6203E"/>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1">
                <a:solidFill>
                  <a:srgbClr val="C6203E"/>
                </a:solidFill>
              </a:endParaRPr>
            </a:p>
          </p:txBody>
        </p:sp>
        <p:sp>
          <p:nvSpPr>
            <p:cNvPr id="41" name="ZoneTexte 56"/>
            <p:cNvSpPr txBox="1"/>
            <p:nvPr/>
          </p:nvSpPr>
          <p:spPr>
            <a:xfrm>
              <a:off x="4325612" y="2930787"/>
              <a:ext cx="725684" cy="339356"/>
            </a:xfrm>
            <a:prstGeom prst="rect">
              <a:avLst/>
            </a:prstGeom>
            <a:noFill/>
          </p:spPr>
          <p:txBody>
            <a:bodyPr wrap="square">
              <a:spAutoFit/>
            </a:bodyPr>
            <a:lstStyle/>
            <a:p>
              <a:pPr>
                <a:defRPr/>
              </a:pPr>
              <a:r>
                <a:rPr lang="fr-FR" sz="1051" b="1" dirty="0">
                  <a:solidFill>
                    <a:schemeClr val="bg1"/>
                  </a:solidFill>
                  <a:latin typeface="+mj-lt"/>
                </a:rPr>
                <a:t>14%</a:t>
              </a:r>
            </a:p>
          </p:txBody>
        </p:sp>
        <p:sp>
          <p:nvSpPr>
            <p:cNvPr id="42" name="Arrondir un rectangle avec un coin du même côté 32"/>
            <p:cNvSpPr/>
            <p:nvPr/>
          </p:nvSpPr>
          <p:spPr>
            <a:xfrm rot="10800000">
              <a:off x="5142281" y="2491820"/>
              <a:ext cx="827501" cy="646785"/>
            </a:xfrm>
            <a:prstGeom prst="round2SameRect">
              <a:avLst/>
            </a:prstGeom>
            <a:solidFill>
              <a:srgbClr val="C6203E"/>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1">
                <a:solidFill>
                  <a:srgbClr val="C6203E"/>
                </a:solidFill>
              </a:endParaRPr>
            </a:p>
          </p:txBody>
        </p:sp>
        <p:sp>
          <p:nvSpPr>
            <p:cNvPr id="43" name="ZoneTexte 57"/>
            <p:cNvSpPr txBox="1"/>
            <p:nvPr/>
          </p:nvSpPr>
          <p:spPr>
            <a:xfrm>
              <a:off x="5233261" y="2816272"/>
              <a:ext cx="712691" cy="339356"/>
            </a:xfrm>
            <a:prstGeom prst="rect">
              <a:avLst/>
            </a:prstGeom>
            <a:noFill/>
          </p:spPr>
          <p:txBody>
            <a:bodyPr wrap="square">
              <a:spAutoFit/>
            </a:bodyPr>
            <a:lstStyle/>
            <a:p>
              <a:pPr>
                <a:defRPr/>
              </a:pPr>
              <a:r>
                <a:rPr lang="fr-FR" sz="1051" b="1" dirty="0">
                  <a:solidFill>
                    <a:schemeClr val="bg1"/>
                  </a:solidFill>
                  <a:latin typeface="+mj-lt"/>
                </a:rPr>
                <a:t>12%</a:t>
              </a:r>
            </a:p>
          </p:txBody>
        </p:sp>
        <p:sp>
          <p:nvSpPr>
            <p:cNvPr id="44" name="Arrondir un rectangle avec un coin du même côté 36"/>
            <p:cNvSpPr/>
            <p:nvPr/>
          </p:nvSpPr>
          <p:spPr>
            <a:xfrm rot="10800000">
              <a:off x="6078093" y="2493940"/>
              <a:ext cx="829668" cy="2377202"/>
            </a:xfrm>
            <a:prstGeom prst="round2SameRect">
              <a:avLst/>
            </a:prstGeom>
            <a:solidFill>
              <a:srgbClr val="C6203E"/>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1">
                <a:solidFill>
                  <a:srgbClr val="C6203E"/>
                </a:solidFill>
              </a:endParaRPr>
            </a:p>
          </p:txBody>
        </p:sp>
        <p:sp>
          <p:nvSpPr>
            <p:cNvPr id="45" name="ZoneTexte 58"/>
            <p:cNvSpPr txBox="1"/>
            <p:nvPr/>
          </p:nvSpPr>
          <p:spPr>
            <a:xfrm>
              <a:off x="6169075" y="4538205"/>
              <a:ext cx="738687" cy="339356"/>
            </a:xfrm>
            <a:prstGeom prst="rect">
              <a:avLst/>
            </a:prstGeom>
            <a:noFill/>
          </p:spPr>
          <p:txBody>
            <a:bodyPr wrap="square">
              <a:spAutoFit/>
            </a:bodyPr>
            <a:lstStyle/>
            <a:p>
              <a:pPr>
                <a:defRPr/>
              </a:pPr>
              <a:r>
                <a:rPr lang="fr-FR" sz="1051" b="1" dirty="0">
                  <a:solidFill>
                    <a:schemeClr val="bg1"/>
                  </a:solidFill>
                  <a:latin typeface="+mj-lt"/>
                </a:rPr>
                <a:t>43%</a:t>
              </a:r>
            </a:p>
          </p:txBody>
        </p:sp>
        <p:sp>
          <p:nvSpPr>
            <p:cNvPr id="46" name="Arrondir un rectangle avec un coin du même côté 33"/>
            <p:cNvSpPr/>
            <p:nvPr/>
          </p:nvSpPr>
          <p:spPr>
            <a:xfrm rot="10800000">
              <a:off x="7039901" y="2489699"/>
              <a:ext cx="827501" cy="2035784"/>
            </a:xfrm>
            <a:prstGeom prst="round2SameRect">
              <a:avLst/>
            </a:prstGeom>
            <a:solidFill>
              <a:srgbClr val="A0A2A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1"/>
            </a:p>
          </p:txBody>
        </p:sp>
        <p:sp>
          <p:nvSpPr>
            <p:cNvPr id="47" name="ZoneTexte 59"/>
            <p:cNvSpPr txBox="1"/>
            <p:nvPr/>
          </p:nvSpPr>
          <p:spPr>
            <a:xfrm>
              <a:off x="7159042" y="4196788"/>
              <a:ext cx="708359" cy="339356"/>
            </a:xfrm>
            <a:prstGeom prst="rect">
              <a:avLst/>
            </a:prstGeom>
            <a:noFill/>
          </p:spPr>
          <p:txBody>
            <a:bodyPr wrap="square">
              <a:spAutoFit/>
            </a:bodyPr>
            <a:lstStyle/>
            <a:p>
              <a:pPr>
                <a:defRPr/>
              </a:pPr>
              <a:r>
                <a:rPr lang="fr-FR" sz="1051" b="1" dirty="0">
                  <a:solidFill>
                    <a:schemeClr val="bg1"/>
                  </a:solidFill>
                  <a:latin typeface="+mj-lt"/>
                </a:rPr>
                <a:t>37%</a:t>
              </a:r>
            </a:p>
          </p:txBody>
        </p:sp>
        <p:sp>
          <p:nvSpPr>
            <p:cNvPr id="48" name="Arrondir un rectangle avec un coin du même côté 37"/>
            <p:cNvSpPr/>
            <p:nvPr/>
          </p:nvSpPr>
          <p:spPr>
            <a:xfrm rot="10800000">
              <a:off x="7990877" y="2491820"/>
              <a:ext cx="829667" cy="1026374"/>
            </a:xfrm>
            <a:prstGeom prst="round2SameRect">
              <a:avLst/>
            </a:prstGeom>
            <a:solidFill>
              <a:srgbClr val="A0A2A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1"/>
            </a:p>
          </p:txBody>
        </p:sp>
        <p:sp>
          <p:nvSpPr>
            <p:cNvPr id="49" name="ZoneTexte 60"/>
            <p:cNvSpPr txBox="1"/>
            <p:nvPr/>
          </p:nvSpPr>
          <p:spPr>
            <a:xfrm>
              <a:off x="8110017" y="3189501"/>
              <a:ext cx="710524" cy="339356"/>
            </a:xfrm>
            <a:prstGeom prst="rect">
              <a:avLst/>
            </a:prstGeom>
            <a:noFill/>
          </p:spPr>
          <p:txBody>
            <a:bodyPr wrap="square">
              <a:spAutoFit/>
            </a:bodyPr>
            <a:lstStyle/>
            <a:p>
              <a:pPr>
                <a:defRPr/>
              </a:pPr>
              <a:r>
                <a:rPr lang="fr-FR" sz="1051" b="1" dirty="0">
                  <a:solidFill>
                    <a:schemeClr val="bg1"/>
                  </a:solidFill>
                  <a:latin typeface="+mj-lt"/>
                </a:rPr>
                <a:t>19%</a:t>
              </a:r>
            </a:p>
          </p:txBody>
        </p:sp>
        <p:sp>
          <p:nvSpPr>
            <p:cNvPr id="50" name="Rectangle 22"/>
            <p:cNvSpPr>
              <a:spLocks noChangeArrowheads="1"/>
            </p:cNvSpPr>
            <p:nvPr/>
          </p:nvSpPr>
          <p:spPr bwMode="auto">
            <a:xfrm>
              <a:off x="2243862" y="1993478"/>
              <a:ext cx="994303" cy="493359"/>
            </a:xfrm>
            <a:prstGeom prst="rect">
              <a:avLst/>
            </a:prstGeom>
            <a:noFill/>
            <a:ln w="9525">
              <a:noFill/>
              <a:miter lim="800000"/>
              <a:headEnd/>
              <a:tailEnd/>
            </a:ln>
          </p:spPr>
          <p:txBody>
            <a:bodyPr lIns="0" tIns="0" rIns="0" bIns="0">
              <a:spAutoFit/>
            </a:bodyPr>
            <a:lstStyle/>
            <a:p>
              <a:pPr algn="ctr">
                <a:defRPr/>
              </a:pPr>
              <a:r>
                <a:rPr lang="en-US" sz="800" b="1" spc="-15" dirty="0" err="1">
                  <a:solidFill>
                    <a:srgbClr val="8D3B66"/>
                  </a:solidFill>
                  <a:latin typeface="+mj-lt"/>
                </a:rPr>
                <a:t>Muerte</a:t>
              </a:r>
              <a:r>
                <a:rPr lang="en-US" sz="800" b="1" spc="-15" dirty="0">
                  <a:solidFill>
                    <a:srgbClr val="8D3B66"/>
                  </a:solidFill>
                  <a:latin typeface="+mj-lt"/>
                </a:rPr>
                <a:t> </a:t>
              </a:r>
              <a:r>
                <a:rPr lang="en-US" sz="800" b="1" spc="-15" dirty="0" err="1">
                  <a:solidFill>
                    <a:srgbClr val="8D3B66"/>
                  </a:solidFill>
                  <a:latin typeface="+mj-lt"/>
                </a:rPr>
                <a:t>relacionada</a:t>
              </a:r>
              <a:r>
                <a:rPr lang="en-US" sz="800" b="1" spc="-15" dirty="0">
                  <a:solidFill>
                    <a:srgbClr val="8D3B66"/>
                  </a:solidFill>
                  <a:latin typeface="+mj-lt"/>
                </a:rPr>
                <a:t> con Diabetes-</a:t>
              </a:r>
            </a:p>
          </p:txBody>
        </p:sp>
        <p:sp>
          <p:nvSpPr>
            <p:cNvPr id="51" name="Rectangle 22"/>
            <p:cNvSpPr>
              <a:spLocks noChangeArrowheads="1"/>
            </p:cNvSpPr>
            <p:nvPr/>
          </p:nvSpPr>
          <p:spPr bwMode="auto">
            <a:xfrm>
              <a:off x="3268825" y="1937584"/>
              <a:ext cx="884330" cy="555029"/>
            </a:xfrm>
            <a:prstGeom prst="rect">
              <a:avLst/>
            </a:prstGeom>
            <a:noFill/>
            <a:ln w="9525">
              <a:noFill/>
              <a:miter lim="800000"/>
              <a:headEnd/>
              <a:tailEnd/>
            </a:ln>
          </p:spPr>
          <p:txBody>
            <a:bodyPr wrap="square" lIns="0" tIns="0" rIns="0" bIns="0">
              <a:spAutoFit/>
            </a:bodyPr>
            <a:lstStyle/>
            <a:p>
              <a:pPr algn="ctr">
                <a:defRPr/>
              </a:pPr>
              <a:r>
                <a:rPr lang="en-US" sz="900" b="1" spc="-15" dirty="0" err="1">
                  <a:solidFill>
                    <a:srgbClr val="8D3B66"/>
                  </a:solidFill>
                  <a:latin typeface="+mj-lt"/>
                </a:rPr>
                <a:t>Mortalidad</a:t>
              </a:r>
              <a:r>
                <a:rPr lang="en-US" sz="900" b="1" spc="-15" dirty="0">
                  <a:solidFill>
                    <a:srgbClr val="8D3B66"/>
                  </a:solidFill>
                  <a:latin typeface="+mj-lt"/>
                </a:rPr>
                <a:t> </a:t>
              </a:r>
              <a:r>
                <a:rPr lang="en-US" sz="900" b="1" spc="-15" dirty="0" err="1">
                  <a:solidFill>
                    <a:srgbClr val="8D3B66"/>
                  </a:solidFill>
                  <a:latin typeface="+mj-lt"/>
                </a:rPr>
                <a:t>por</a:t>
              </a:r>
              <a:r>
                <a:rPr lang="en-US" sz="900" b="1" spc="-15" dirty="0">
                  <a:solidFill>
                    <a:srgbClr val="8D3B66"/>
                  </a:solidFill>
                  <a:latin typeface="+mj-lt"/>
                </a:rPr>
                <a:t> </a:t>
              </a:r>
              <a:r>
                <a:rPr lang="en-US" sz="900" b="1" spc="-15" dirty="0" err="1">
                  <a:solidFill>
                    <a:srgbClr val="8D3B66"/>
                  </a:solidFill>
                  <a:latin typeface="+mj-lt"/>
                </a:rPr>
                <a:t>todas</a:t>
              </a:r>
              <a:r>
                <a:rPr lang="en-US" sz="900" b="1" spc="-15" dirty="0">
                  <a:solidFill>
                    <a:srgbClr val="8D3B66"/>
                  </a:solidFill>
                  <a:latin typeface="+mj-lt"/>
                </a:rPr>
                <a:t> las </a:t>
              </a:r>
              <a:r>
                <a:rPr lang="en-US" sz="900" b="1" spc="-15" dirty="0" err="1">
                  <a:solidFill>
                    <a:srgbClr val="8D3B66"/>
                  </a:solidFill>
                  <a:latin typeface="+mj-lt"/>
                </a:rPr>
                <a:t>causas</a:t>
              </a:r>
              <a:endParaRPr lang="en-US" sz="900" b="1" spc="-15" dirty="0">
                <a:solidFill>
                  <a:srgbClr val="8D3B66"/>
                </a:solidFill>
                <a:latin typeface="+mj-lt"/>
              </a:endParaRPr>
            </a:p>
          </p:txBody>
        </p:sp>
        <p:sp>
          <p:nvSpPr>
            <p:cNvPr id="52" name="Rectangle 22"/>
            <p:cNvSpPr>
              <a:spLocks noChangeArrowheads="1"/>
            </p:cNvSpPr>
            <p:nvPr/>
          </p:nvSpPr>
          <p:spPr bwMode="auto">
            <a:xfrm>
              <a:off x="4048333" y="2131316"/>
              <a:ext cx="1202258" cy="370019"/>
            </a:xfrm>
            <a:prstGeom prst="rect">
              <a:avLst/>
            </a:prstGeom>
            <a:noFill/>
            <a:ln w="9525">
              <a:noFill/>
              <a:miter lim="800000"/>
              <a:headEnd/>
              <a:tailEnd/>
            </a:ln>
          </p:spPr>
          <p:txBody>
            <a:bodyPr lIns="0" tIns="0" rIns="0" bIns="0">
              <a:spAutoFit/>
            </a:bodyPr>
            <a:lstStyle/>
            <a:p>
              <a:pPr algn="ctr">
                <a:defRPr/>
              </a:pPr>
              <a:r>
                <a:rPr lang="en-US" sz="900" b="1" spc="-15" dirty="0" err="1">
                  <a:solidFill>
                    <a:srgbClr val="C6203E"/>
                  </a:solidFill>
                  <a:latin typeface="+mj-lt"/>
                </a:rPr>
                <a:t>Infarto</a:t>
              </a:r>
              <a:r>
                <a:rPr lang="en-US" sz="900" b="1" spc="-15" dirty="0">
                  <a:solidFill>
                    <a:srgbClr val="C6203E"/>
                  </a:solidFill>
                  <a:latin typeface="+mj-lt"/>
                </a:rPr>
                <a:t> de </a:t>
              </a:r>
              <a:r>
                <a:rPr lang="en-US" sz="900" b="1" spc="-15" dirty="0" err="1">
                  <a:solidFill>
                    <a:srgbClr val="C6203E"/>
                  </a:solidFill>
                  <a:latin typeface="+mj-lt"/>
                </a:rPr>
                <a:t>miocardio</a:t>
              </a:r>
              <a:endParaRPr lang="en-US" sz="900" b="1" spc="-15" dirty="0">
                <a:solidFill>
                  <a:srgbClr val="C6203E"/>
                </a:solidFill>
                <a:latin typeface="+mj-lt"/>
              </a:endParaRPr>
            </a:p>
          </p:txBody>
        </p:sp>
        <p:sp>
          <p:nvSpPr>
            <p:cNvPr id="53" name="Rectangle 22"/>
            <p:cNvSpPr>
              <a:spLocks noChangeArrowheads="1"/>
            </p:cNvSpPr>
            <p:nvPr/>
          </p:nvSpPr>
          <p:spPr bwMode="auto">
            <a:xfrm>
              <a:off x="4953820" y="2284001"/>
              <a:ext cx="1202258" cy="185009"/>
            </a:xfrm>
            <a:prstGeom prst="rect">
              <a:avLst/>
            </a:prstGeom>
            <a:noFill/>
            <a:ln w="9525">
              <a:noFill/>
              <a:miter lim="800000"/>
              <a:headEnd/>
              <a:tailEnd/>
            </a:ln>
          </p:spPr>
          <p:txBody>
            <a:bodyPr lIns="0" tIns="0" rIns="0" bIns="0">
              <a:spAutoFit/>
            </a:bodyPr>
            <a:lstStyle/>
            <a:p>
              <a:pPr algn="ctr">
                <a:defRPr/>
              </a:pPr>
              <a:r>
                <a:rPr lang="en-US" sz="900" b="1" spc="-15" dirty="0">
                  <a:solidFill>
                    <a:srgbClr val="C6203E"/>
                  </a:solidFill>
                  <a:latin typeface="+mj-lt"/>
                </a:rPr>
                <a:t>Ictus</a:t>
              </a:r>
              <a:endParaRPr lang="en-US" sz="751" b="1" spc="-15" dirty="0">
                <a:solidFill>
                  <a:srgbClr val="C6203E"/>
                </a:solidFill>
                <a:latin typeface="+mj-lt"/>
              </a:endParaRPr>
            </a:p>
          </p:txBody>
        </p:sp>
        <p:sp>
          <p:nvSpPr>
            <p:cNvPr id="54" name="Rectangle 22"/>
            <p:cNvSpPr>
              <a:spLocks noChangeArrowheads="1"/>
            </p:cNvSpPr>
            <p:nvPr/>
          </p:nvSpPr>
          <p:spPr bwMode="auto">
            <a:xfrm>
              <a:off x="5891798" y="1944699"/>
              <a:ext cx="1202258" cy="555029"/>
            </a:xfrm>
            <a:prstGeom prst="rect">
              <a:avLst/>
            </a:prstGeom>
            <a:noFill/>
            <a:ln w="9525">
              <a:noFill/>
              <a:miter lim="800000"/>
              <a:headEnd/>
              <a:tailEnd/>
            </a:ln>
          </p:spPr>
          <p:txBody>
            <a:bodyPr lIns="0" tIns="0" rIns="0" bIns="0">
              <a:spAutoFit/>
            </a:bodyPr>
            <a:lstStyle/>
            <a:p>
              <a:pPr algn="ctr">
                <a:defRPr/>
              </a:pPr>
              <a:r>
                <a:rPr lang="en-US" sz="900" b="1" spc="-15" dirty="0" err="1">
                  <a:solidFill>
                    <a:srgbClr val="C6203E"/>
                  </a:solidFill>
                  <a:latin typeface="+mj-lt"/>
                </a:rPr>
                <a:t>Enfermedad</a:t>
              </a:r>
              <a:r>
                <a:rPr lang="en-US" sz="900" b="1" spc="-15" dirty="0">
                  <a:solidFill>
                    <a:srgbClr val="C6203E"/>
                  </a:solidFill>
                  <a:latin typeface="+mj-lt"/>
                </a:rPr>
                <a:t> vascular </a:t>
              </a:r>
            </a:p>
            <a:p>
              <a:pPr algn="ctr">
                <a:defRPr/>
              </a:pPr>
              <a:r>
                <a:rPr lang="en-US" sz="900" b="1" spc="-15" dirty="0" err="1">
                  <a:solidFill>
                    <a:srgbClr val="C6203E"/>
                  </a:solidFill>
                  <a:latin typeface="+mj-lt"/>
                </a:rPr>
                <a:t>periférica</a:t>
              </a:r>
              <a:endParaRPr lang="en-US" sz="900" b="1" spc="-15" dirty="0">
                <a:solidFill>
                  <a:srgbClr val="C6203E"/>
                </a:solidFill>
                <a:latin typeface="+mj-lt"/>
              </a:endParaRPr>
            </a:p>
          </p:txBody>
        </p:sp>
        <p:sp>
          <p:nvSpPr>
            <p:cNvPr id="55" name="Rectangle 22"/>
            <p:cNvSpPr>
              <a:spLocks noChangeArrowheads="1"/>
            </p:cNvSpPr>
            <p:nvPr/>
          </p:nvSpPr>
          <p:spPr bwMode="auto">
            <a:xfrm>
              <a:off x="6851438" y="2131316"/>
              <a:ext cx="1202258" cy="370019"/>
            </a:xfrm>
            <a:prstGeom prst="rect">
              <a:avLst/>
            </a:prstGeom>
            <a:noFill/>
            <a:ln w="9525">
              <a:noFill/>
              <a:miter lim="800000"/>
              <a:headEnd/>
              <a:tailEnd/>
            </a:ln>
          </p:spPr>
          <p:txBody>
            <a:bodyPr lIns="0" tIns="0" rIns="0" bIns="0">
              <a:spAutoFit/>
            </a:bodyPr>
            <a:lstStyle/>
            <a:p>
              <a:pPr algn="ctr">
                <a:defRPr/>
              </a:pPr>
              <a:r>
                <a:rPr lang="en-US" sz="900" b="1" spc="-15" dirty="0" err="1">
                  <a:solidFill>
                    <a:schemeClr val="bg1">
                      <a:lumMod val="50000"/>
                    </a:schemeClr>
                  </a:solidFill>
                  <a:latin typeface="+mj-lt"/>
                </a:rPr>
                <a:t>Enfermedad</a:t>
              </a:r>
              <a:r>
                <a:rPr lang="en-US" sz="900" b="1" spc="-15" dirty="0">
                  <a:solidFill>
                    <a:schemeClr val="bg1">
                      <a:lumMod val="50000"/>
                    </a:schemeClr>
                  </a:solidFill>
                  <a:latin typeface="+mj-lt"/>
                </a:rPr>
                <a:t> microvascular</a:t>
              </a:r>
            </a:p>
          </p:txBody>
        </p:sp>
        <p:sp>
          <p:nvSpPr>
            <p:cNvPr id="56" name="Rectangle 22"/>
            <p:cNvSpPr>
              <a:spLocks noChangeArrowheads="1"/>
            </p:cNvSpPr>
            <p:nvPr/>
          </p:nvSpPr>
          <p:spPr bwMode="auto">
            <a:xfrm>
              <a:off x="7804582" y="2131316"/>
              <a:ext cx="1202258" cy="370019"/>
            </a:xfrm>
            <a:prstGeom prst="rect">
              <a:avLst/>
            </a:prstGeom>
            <a:noFill/>
            <a:ln w="9525">
              <a:noFill/>
              <a:miter lim="800000"/>
              <a:headEnd/>
              <a:tailEnd/>
            </a:ln>
          </p:spPr>
          <p:txBody>
            <a:bodyPr lIns="0" tIns="0" rIns="0" bIns="0">
              <a:spAutoFit/>
            </a:bodyPr>
            <a:lstStyle/>
            <a:p>
              <a:pPr algn="ctr">
                <a:defRPr/>
              </a:pPr>
              <a:r>
                <a:rPr lang="en-US" sz="900" b="1" spc="-15" dirty="0" err="1">
                  <a:solidFill>
                    <a:schemeClr val="bg1">
                      <a:lumMod val="50000"/>
                    </a:schemeClr>
                  </a:solidFill>
                  <a:latin typeface="+mj-lt"/>
                </a:rPr>
                <a:t>Extracción</a:t>
              </a:r>
              <a:r>
                <a:rPr lang="en-US" sz="900" b="1" spc="-15" dirty="0">
                  <a:solidFill>
                    <a:schemeClr val="bg1">
                      <a:lumMod val="50000"/>
                    </a:schemeClr>
                  </a:solidFill>
                  <a:latin typeface="+mj-lt"/>
                </a:rPr>
                <a:t> de </a:t>
              </a:r>
              <a:r>
                <a:rPr lang="en-US" sz="900" b="1" spc="-15" dirty="0" err="1">
                  <a:solidFill>
                    <a:schemeClr val="bg1">
                      <a:lumMod val="50000"/>
                    </a:schemeClr>
                  </a:solidFill>
                  <a:latin typeface="+mj-lt"/>
                </a:rPr>
                <a:t>cataratas</a:t>
              </a:r>
              <a:endParaRPr lang="en-US" sz="900" b="1" spc="-15" dirty="0">
                <a:solidFill>
                  <a:schemeClr val="bg1">
                    <a:lumMod val="50000"/>
                  </a:schemeClr>
                </a:solidFill>
                <a:latin typeface="+mj-lt"/>
              </a:endParaRPr>
            </a:p>
          </p:txBody>
        </p:sp>
        <p:sp>
          <p:nvSpPr>
            <p:cNvPr id="57" name="Line 31"/>
            <p:cNvSpPr>
              <a:spLocks noChangeShapeType="1"/>
            </p:cNvSpPr>
            <p:nvPr/>
          </p:nvSpPr>
          <p:spPr bwMode="auto">
            <a:xfrm>
              <a:off x="1199737" y="2485458"/>
              <a:ext cx="7705291" cy="2121"/>
            </a:xfrm>
            <a:prstGeom prst="line">
              <a:avLst/>
            </a:prstGeom>
            <a:noFill/>
            <a:ln w="12700">
              <a:solidFill>
                <a:srgbClr val="000000"/>
              </a:solidFill>
              <a:round/>
              <a:headEnd/>
              <a:tailEnd/>
            </a:ln>
          </p:spPr>
          <p:txBody>
            <a:bodyPr/>
            <a:lstStyle/>
            <a:p>
              <a:pPr>
                <a:defRPr/>
              </a:pPr>
              <a:endParaRPr lang="en-GB" sz="1351" spc="-15">
                <a:latin typeface="Century Gothic" panose="020B0502020202020204" pitchFamily="34" charset="0"/>
              </a:endParaRPr>
            </a:p>
          </p:txBody>
        </p:sp>
      </p:grpSp>
      <p:sp>
        <p:nvSpPr>
          <p:cNvPr id="59" name="ZoneTexte 85"/>
          <p:cNvSpPr txBox="1"/>
          <p:nvPr/>
        </p:nvSpPr>
        <p:spPr>
          <a:xfrm>
            <a:off x="4202114" y="4293096"/>
            <a:ext cx="4527137" cy="307777"/>
          </a:xfrm>
          <a:prstGeom prst="rect">
            <a:avLst/>
          </a:prstGeom>
          <a:noFill/>
        </p:spPr>
        <p:txBody>
          <a:bodyPr wrap="none">
            <a:spAutoFit/>
          </a:bodyPr>
          <a:lstStyle/>
          <a:p>
            <a:pPr>
              <a:defRPr/>
            </a:pPr>
            <a:r>
              <a:rPr lang="fr-FR" sz="1400" b="1" dirty="0">
                <a:solidFill>
                  <a:srgbClr val="004586"/>
                </a:solidFill>
                <a:latin typeface="+mj-lt"/>
              </a:rPr>
              <a:t>P &lt;0.0001 para </a:t>
            </a:r>
            <a:r>
              <a:rPr lang="fr-FR" sz="1400" b="1" dirty="0" err="1">
                <a:solidFill>
                  <a:srgbClr val="004586"/>
                </a:solidFill>
                <a:latin typeface="+mj-lt"/>
              </a:rPr>
              <a:t>todas</a:t>
            </a:r>
            <a:r>
              <a:rPr lang="fr-FR" sz="1400" b="1" dirty="0">
                <a:solidFill>
                  <a:srgbClr val="004586"/>
                </a:solidFill>
                <a:latin typeface="+mj-lt"/>
              </a:rPr>
              <a:t> las variables, </a:t>
            </a:r>
            <a:r>
              <a:rPr lang="fr-FR" sz="1400" b="1" dirty="0" err="1">
                <a:solidFill>
                  <a:srgbClr val="004586"/>
                </a:solidFill>
                <a:latin typeface="+mj-lt"/>
              </a:rPr>
              <a:t>excepto</a:t>
            </a:r>
            <a:r>
              <a:rPr lang="fr-FR" sz="1400" b="1" dirty="0">
                <a:solidFill>
                  <a:srgbClr val="004586"/>
                </a:solidFill>
                <a:latin typeface="+mj-lt"/>
              </a:rPr>
              <a:t> ictus: p = 0.035</a:t>
            </a:r>
          </a:p>
        </p:txBody>
      </p:sp>
      <p:sp>
        <p:nvSpPr>
          <p:cNvPr id="9" name="Rectángulo 8"/>
          <p:cNvSpPr/>
          <p:nvPr/>
        </p:nvSpPr>
        <p:spPr>
          <a:xfrm>
            <a:off x="767408" y="4725144"/>
            <a:ext cx="10675540" cy="1200329"/>
          </a:xfrm>
          <a:prstGeom prst="rect">
            <a:avLst/>
          </a:prstGeom>
          <a:solidFill>
            <a:srgbClr val="004586"/>
          </a:solidFill>
        </p:spPr>
        <p:txBody>
          <a:bodyPr wrap="square">
            <a:spAutoFit/>
          </a:bodyPr>
          <a:lstStyle/>
          <a:p>
            <a:pPr algn="ctr"/>
            <a:r>
              <a:rPr lang="es-ES_tradnl" sz="2400" dirty="0">
                <a:solidFill>
                  <a:schemeClr val="bg1"/>
                </a:solidFill>
              </a:rPr>
              <a:t>Datos del UKPDS 35, estudio observacional prospectivo en el que se estudio los efectos de la exposición a la hiperglucemia a lo largo del tiempo y el riesgo de complicaciones macro y </a:t>
            </a:r>
            <a:r>
              <a:rPr lang="es-ES_tradnl" sz="2400" dirty="0" err="1">
                <a:solidFill>
                  <a:schemeClr val="bg1"/>
                </a:solidFill>
              </a:rPr>
              <a:t>microvasculares</a:t>
            </a:r>
            <a:r>
              <a:rPr lang="es-ES_tradnl" sz="2400" dirty="0">
                <a:solidFill>
                  <a:schemeClr val="bg1"/>
                </a:solidFill>
              </a:rPr>
              <a:t> en pacientes con diabetes tipo 2</a:t>
            </a:r>
          </a:p>
        </p:txBody>
      </p:sp>
      <p:sp>
        <p:nvSpPr>
          <p:cNvPr id="14" name="Rectángulo 13"/>
          <p:cNvSpPr/>
          <p:nvPr/>
        </p:nvSpPr>
        <p:spPr>
          <a:xfrm>
            <a:off x="2639616" y="1268760"/>
            <a:ext cx="7324441" cy="461665"/>
          </a:xfrm>
          <a:prstGeom prst="rect">
            <a:avLst/>
          </a:prstGeom>
        </p:spPr>
        <p:txBody>
          <a:bodyPr wrap="none">
            <a:spAutoFit/>
          </a:bodyPr>
          <a:lstStyle/>
          <a:p>
            <a:pPr lvl="0">
              <a:defRPr/>
            </a:pPr>
            <a:r>
              <a:rPr lang="es-ES_tradnl" sz="2400" b="1" dirty="0">
                <a:solidFill>
                  <a:schemeClr val="tx2"/>
                </a:solidFill>
              </a:rPr>
              <a:t>Descenso del riesgo por cada descenso en HbA1c del 1%</a:t>
            </a:r>
          </a:p>
        </p:txBody>
      </p:sp>
    </p:spTree>
    <p:extLst>
      <p:ext uri="{BB962C8B-B14F-4D97-AF65-F5344CB8AC3E}">
        <p14:creationId xmlns="" xmlns:p14="http://schemas.microsoft.com/office/powerpoint/2010/main" val="1847814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495021" y="2284649"/>
            <a:ext cx="6891063" cy="1216359"/>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75000"/>
              </a:lnSpc>
              <a:defRPr/>
            </a:pPr>
            <a:r>
              <a:rPr lang="es-ES" sz="3200" dirty="0">
                <a:solidFill>
                  <a:schemeClr val="bg1"/>
                </a:solidFill>
                <a:latin typeface="Calibri" panose="020F0502020204030204"/>
                <a:cs typeface="Calibri" pitchFamily="34" charset="0"/>
              </a:rPr>
              <a:t>¿Qué diferencias conoces de los SGLT-2 respecto al resto de tratamientos para la diabetes tipo 2?</a:t>
            </a:r>
          </a:p>
        </p:txBody>
      </p:sp>
      <p:sp>
        <p:nvSpPr>
          <p:cNvPr id="5" name="Llamada rectangular redondeada 4"/>
          <p:cNvSpPr/>
          <p:nvPr/>
        </p:nvSpPr>
        <p:spPr>
          <a:xfrm>
            <a:off x="7824192" y="1718759"/>
            <a:ext cx="3656723" cy="264634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0" dirty="0"/>
              <a:t>?</a:t>
            </a:r>
          </a:p>
        </p:txBody>
      </p:sp>
      <p:sp>
        <p:nvSpPr>
          <p:cNvPr id="2" name="Marcador de texto 1"/>
          <p:cNvSpPr>
            <a:spLocks noGrp="1"/>
          </p:cNvSpPr>
          <p:nvPr>
            <p:ph type="body" sz="quarter" idx="13"/>
          </p:nvPr>
        </p:nvSpPr>
        <p:spPr/>
        <p:txBody>
          <a:bodyPr>
            <a:normAutofit lnSpcReduction="10000"/>
          </a:bodyPr>
          <a:lstStyle/>
          <a:p>
            <a:endParaRPr lang="es-ES"/>
          </a:p>
        </p:txBody>
      </p:sp>
    </p:spTree>
    <p:extLst>
      <p:ext uri="{BB962C8B-B14F-4D97-AF65-F5344CB8AC3E}">
        <p14:creationId xmlns="" xmlns:p14="http://schemas.microsoft.com/office/powerpoint/2010/main" val="906731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1"/>
          </p:nvPr>
        </p:nvSpPr>
        <p:spPr/>
        <p:txBody>
          <a:bodyPr/>
          <a:lstStyle/>
          <a:p>
            <a:r>
              <a:rPr lang="es-ES" dirty="0"/>
              <a:t>Incrementan la </a:t>
            </a:r>
            <a:r>
              <a:rPr lang="es-ES" dirty="0" smtClean="0"/>
              <a:t>presión arterial.</a:t>
            </a:r>
            <a:endParaRPr lang="es-ES" dirty="0"/>
          </a:p>
          <a:p>
            <a:r>
              <a:rPr lang="es-ES" dirty="0"/>
              <a:t>Disminuyen </a:t>
            </a:r>
            <a:r>
              <a:rPr lang="es-ES" dirty="0" smtClean="0"/>
              <a:t>peso.</a:t>
            </a:r>
            <a:endParaRPr lang="es-ES" dirty="0"/>
          </a:p>
          <a:p>
            <a:r>
              <a:rPr lang="es-ES" dirty="0"/>
              <a:t>Producen de forma frecuente </a:t>
            </a:r>
            <a:r>
              <a:rPr lang="es-ES" dirty="0" smtClean="0"/>
              <a:t>hipoglucemias.</a:t>
            </a:r>
            <a:endParaRPr lang="es-ES" dirty="0"/>
          </a:p>
          <a:p>
            <a:r>
              <a:rPr lang="es-ES" dirty="0"/>
              <a:t>Disminuyen el </a:t>
            </a:r>
            <a:r>
              <a:rPr lang="es-ES" dirty="0" smtClean="0"/>
              <a:t>LDL-colesterol.</a:t>
            </a:r>
            <a:endParaRPr lang="es-ES" dirty="0"/>
          </a:p>
        </p:txBody>
      </p:sp>
      <p:sp>
        <p:nvSpPr>
          <p:cNvPr id="5" name="Marcador de texto 4"/>
          <p:cNvSpPr>
            <a:spLocks noGrp="1"/>
          </p:cNvSpPr>
          <p:nvPr>
            <p:ph type="body" idx="10"/>
          </p:nvPr>
        </p:nvSpPr>
        <p:spPr/>
        <p:txBody>
          <a:bodyPr/>
          <a:lstStyle/>
          <a:p>
            <a:r>
              <a:rPr lang="es-ES" dirty="0" smtClean="0"/>
              <a:t>¿Cuál </a:t>
            </a:r>
            <a:r>
              <a:rPr lang="es-ES" dirty="0"/>
              <a:t>de las siguientes es una diferencia de los SGLT-2 respecto al resto de tratamientos orales para las personas con diabetes?</a:t>
            </a:r>
          </a:p>
        </p:txBody>
      </p:sp>
      <p:sp>
        <p:nvSpPr>
          <p:cNvPr id="6" name="Marcador de texto 5"/>
          <p:cNvSpPr>
            <a:spLocks noGrp="1"/>
          </p:cNvSpPr>
          <p:nvPr>
            <p:ph type="body" sz="quarter" idx="11"/>
          </p:nvPr>
        </p:nvSpPr>
        <p:spPr/>
        <p:txBody>
          <a:bodyPr>
            <a:normAutofit lnSpcReduction="10000"/>
          </a:bodyPr>
          <a:lstStyle/>
          <a:p>
            <a:endParaRPr lang="es-ES"/>
          </a:p>
        </p:txBody>
      </p:sp>
      <p:sp>
        <p:nvSpPr>
          <p:cNvPr id="3" name="Título 2"/>
          <p:cNvSpPr>
            <a:spLocks noGrp="1"/>
          </p:cNvSpPr>
          <p:nvPr>
            <p:ph type="title"/>
          </p:nvPr>
        </p:nvSpPr>
        <p:spPr/>
        <p:txBody>
          <a:bodyPr/>
          <a:lstStyle/>
          <a:p>
            <a:r>
              <a:rPr lang="es-ES" dirty="0" smtClean="0"/>
              <a:t>Pregunta 2</a:t>
            </a:r>
            <a:endParaRPr lang="es-ES" dirty="0"/>
          </a:p>
        </p:txBody>
      </p:sp>
    </p:spTree>
    <p:extLst>
      <p:ext uri="{BB962C8B-B14F-4D97-AF65-F5344CB8AC3E}">
        <p14:creationId xmlns="" xmlns:p14="http://schemas.microsoft.com/office/powerpoint/2010/main" val="45548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22751" y="2824188"/>
            <a:ext cx="6369593" cy="3269108"/>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67608" y="134489"/>
            <a:ext cx="7056784" cy="2070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ectángulo 5"/>
          <p:cNvSpPr/>
          <p:nvPr/>
        </p:nvSpPr>
        <p:spPr>
          <a:xfrm>
            <a:off x="4773983" y="2257708"/>
            <a:ext cx="2042097" cy="523220"/>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s-ES_tradnl" sz="2800" i="1" dirty="0" err="1">
                <a:solidFill>
                  <a:schemeClr val="bg1"/>
                </a:solidFill>
              </a:rPr>
              <a:t>Body</a:t>
            </a:r>
            <a:r>
              <a:rPr lang="es-ES_tradnl" sz="2800" i="1" dirty="0">
                <a:solidFill>
                  <a:schemeClr val="bg1"/>
                </a:solidFill>
              </a:rPr>
              <a:t> </a:t>
            </a:r>
            <a:r>
              <a:rPr lang="es-ES_tradnl" sz="2800" i="1" dirty="0" err="1">
                <a:solidFill>
                  <a:schemeClr val="bg1"/>
                </a:solidFill>
              </a:rPr>
              <a:t>Weight</a:t>
            </a:r>
            <a:endParaRPr lang="es-ES" sz="2800" i="1" dirty="0">
              <a:solidFill>
                <a:schemeClr val="bg1"/>
              </a:solidFill>
            </a:endParaRPr>
          </a:p>
        </p:txBody>
      </p:sp>
    </p:spTree>
    <p:extLst>
      <p:ext uri="{BB962C8B-B14F-4D97-AF65-F5344CB8AC3E}">
        <p14:creationId xmlns="" xmlns:p14="http://schemas.microsoft.com/office/powerpoint/2010/main" val="482620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27648" y="3106444"/>
            <a:ext cx="6174577" cy="2707531"/>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8" name="Rectángulo 7"/>
          <p:cNvSpPr/>
          <p:nvPr/>
        </p:nvSpPr>
        <p:spPr>
          <a:xfrm>
            <a:off x="4110166" y="2420888"/>
            <a:ext cx="3483711" cy="523220"/>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s-ES_tradnl" sz="2800" i="1" dirty="0" err="1"/>
              <a:t>Systolic</a:t>
            </a:r>
            <a:r>
              <a:rPr lang="es-ES_tradnl" sz="2800" i="1" dirty="0"/>
              <a:t> </a:t>
            </a:r>
            <a:r>
              <a:rPr lang="es-ES_tradnl" sz="2800" i="1" dirty="0" err="1"/>
              <a:t>Blood</a:t>
            </a:r>
            <a:r>
              <a:rPr lang="es-ES_tradnl" sz="2800" i="1" dirty="0"/>
              <a:t> </a:t>
            </a:r>
            <a:r>
              <a:rPr lang="es-ES_tradnl" sz="2800" i="1" dirty="0" err="1"/>
              <a:t>Pressure</a:t>
            </a:r>
            <a:endParaRPr lang="es-ES" sz="2800" i="1" dirty="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67608" y="134489"/>
            <a:ext cx="7056784" cy="2070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93038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91344" y="5589240"/>
            <a:ext cx="11582443" cy="295162"/>
          </a:xfrm>
        </p:spPr>
        <p:txBody>
          <a:bodyPr>
            <a:noAutofit/>
          </a:bodyPr>
          <a:lstStyle/>
          <a:p>
            <a:r>
              <a:rPr lang="es-ES" sz="1200" dirty="0"/>
              <a:t>H. </a:t>
            </a:r>
            <a:r>
              <a:rPr lang="es-ES" sz="1200" dirty="0" err="1"/>
              <a:t>Storgaard</a:t>
            </a:r>
            <a:r>
              <a:rPr lang="es-ES" sz="1200" dirty="0"/>
              <a:t> et al. </a:t>
            </a:r>
            <a:r>
              <a:rPr lang="es-ES" sz="1200" dirty="0" err="1"/>
              <a:t>Effects</a:t>
            </a:r>
            <a:r>
              <a:rPr lang="es-ES" sz="1200" dirty="0"/>
              <a:t> of </a:t>
            </a:r>
            <a:r>
              <a:rPr lang="es-ES" sz="1200" dirty="0" err="1"/>
              <a:t>sodium</a:t>
            </a:r>
            <a:r>
              <a:rPr lang="es-ES" sz="1200" dirty="0"/>
              <a:t> </a:t>
            </a:r>
            <a:r>
              <a:rPr lang="es-ES" sz="1200" dirty="0" err="1"/>
              <a:t>glucose</a:t>
            </a:r>
            <a:r>
              <a:rPr lang="es-ES" sz="1200" dirty="0"/>
              <a:t> co-</a:t>
            </a:r>
            <a:r>
              <a:rPr lang="es-ES" sz="1200" dirty="0" err="1"/>
              <a:t>transporter</a:t>
            </a:r>
            <a:r>
              <a:rPr lang="es-ES" sz="1200" dirty="0"/>
              <a:t> 2 </a:t>
            </a:r>
            <a:r>
              <a:rPr lang="es-ES" sz="1200" dirty="0" err="1"/>
              <a:t>inhibitors</a:t>
            </a:r>
            <a:r>
              <a:rPr lang="es-ES" sz="1200" dirty="0"/>
              <a:t> in </a:t>
            </a:r>
            <a:r>
              <a:rPr lang="es-ES" sz="1200" dirty="0" err="1"/>
              <a:t>patients</a:t>
            </a:r>
            <a:r>
              <a:rPr lang="es-ES" sz="1200" dirty="0"/>
              <a:t> </a:t>
            </a:r>
            <a:r>
              <a:rPr lang="es-ES" sz="1200" dirty="0" err="1"/>
              <a:t>with</a:t>
            </a:r>
            <a:r>
              <a:rPr lang="es-ES" sz="1200" dirty="0"/>
              <a:t> </a:t>
            </a:r>
            <a:r>
              <a:rPr lang="es-ES" sz="1200" dirty="0" err="1"/>
              <a:t>type</a:t>
            </a:r>
            <a:r>
              <a:rPr lang="es-ES" sz="1200" dirty="0"/>
              <a:t> 2 diabetes: a </a:t>
            </a:r>
            <a:r>
              <a:rPr lang="es-ES" sz="1200" dirty="0" err="1"/>
              <a:t>systematic</a:t>
            </a:r>
            <a:r>
              <a:rPr lang="es-ES" sz="1200" dirty="0"/>
              <a:t> </a:t>
            </a:r>
            <a:r>
              <a:rPr lang="es-ES" sz="1200" dirty="0" err="1"/>
              <a:t>review</a:t>
            </a:r>
            <a:r>
              <a:rPr lang="es-ES" sz="1200" dirty="0"/>
              <a:t> </a:t>
            </a:r>
            <a:r>
              <a:rPr lang="es-ES" sz="1200" dirty="0" err="1"/>
              <a:t>with</a:t>
            </a:r>
            <a:r>
              <a:rPr lang="es-ES" sz="1200" dirty="0"/>
              <a:t> meta-</a:t>
            </a:r>
            <a:r>
              <a:rPr lang="es-ES" sz="1200" dirty="0" err="1"/>
              <a:t>analysis</a:t>
            </a:r>
            <a:r>
              <a:rPr lang="es-ES" sz="1200" dirty="0"/>
              <a:t> of </a:t>
            </a:r>
            <a:r>
              <a:rPr lang="es-ES" sz="1200" dirty="0" err="1"/>
              <a:t>randomised</a:t>
            </a:r>
            <a:r>
              <a:rPr lang="es-ES" sz="1200" dirty="0"/>
              <a:t> </a:t>
            </a:r>
            <a:r>
              <a:rPr lang="es-ES" sz="1200" dirty="0" err="1"/>
              <a:t>clinical</a:t>
            </a:r>
            <a:r>
              <a:rPr lang="es-ES" sz="1200" dirty="0"/>
              <a:t> </a:t>
            </a:r>
            <a:r>
              <a:rPr lang="es-ES" sz="1200" dirty="0" err="1"/>
              <a:t>trials</a:t>
            </a:r>
            <a:r>
              <a:rPr lang="es-ES" sz="1200" dirty="0"/>
              <a:t>. P856 EASD </a:t>
            </a:r>
            <a:r>
              <a:rPr lang="es-ES" sz="1200" dirty="0" err="1"/>
              <a:t>Vienna</a:t>
            </a:r>
            <a:r>
              <a:rPr lang="es-ES" sz="1200" dirty="0"/>
              <a:t>, 2014</a:t>
            </a:r>
          </a:p>
        </p:txBody>
      </p:sp>
      <p:sp>
        <p:nvSpPr>
          <p:cNvPr id="3" name="Título 2"/>
          <p:cNvSpPr>
            <a:spLocks noGrp="1"/>
          </p:cNvSpPr>
          <p:nvPr>
            <p:ph type="title"/>
          </p:nvPr>
        </p:nvSpPr>
        <p:spPr>
          <a:xfrm>
            <a:off x="609600" y="159904"/>
            <a:ext cx="11103024" cy="604800"/>
          </a:xfrm>
        </p:spPr>
        <p:txBody>
          <a:bodyPr/>
          <a:lstStyle/>
          <a:p>
            <a:r>
              <a:rPr lang="es-ES" dirty="0"/>
              <a:t>Resumen eficacia inhibidores SGLT2; </a:t>
            </a:r>
            <a:r>
              <a:rPr lang="es-ES" dirty="0" smtClean="0"/>
              <a:t>reducción </a:t>
            </a:r>
            <a:r>
              <a:rPr lang="es-ES" dirty="0"/>
              <a:t>HbA1C, peso y TA </a:t>
            </a:r>
          </a:p>
        </p:txBody>
      </p:sp>
      <p:sp>
        <p:nvSpPr>
          <p:cNvPr id="4" name="Slide Number Placeholder 3"/>
          <p:cNvSpPr>
            <a:spLocks noGrp="1"/>
          </p:cNvSpPr>
          <p:nvPr>
            <p:ph type="sldNum" sz="quarter" idx="4294967295"/>
          </p:nvPr>
        </p:nvSpPr>
        <p:spPr>
          <a:xfrm>
            <a:off x="9347200" y="6356350"/>
            <a:ext cx="2844800" cy="365125"/>
          </a:xfrm>
        </p:spPr>
        <p:txBody>
          <a:bodyPr/>
          <a:lstStyle/>
          <a:p>
            <a:fld id="{F6F95BD5-C3FD-4E9B-9240-B27EACB3D069}" type="slidenum">
              <a:rPr lang="en-GB" smtClean="0">
                <a:solidFill>
                  <a:srgbClr val="4D4D4F">
                    <a:tint val="75000"/>
                  </a:srgbClr>
                </a:solidFill>
              </a:rPr>
              <a:pPr/>
              <a:t>17</a:t>
            </a:fld>
            <a:endParaRPr lang="en-GB" dirty="0">
              <a:solidFill>
                <a:srgbClr val="4D4D4F">
                  <a:tint val="75000"/>
                </a:srgbClr>
              </a:solidFill>
            </a:endParaRPr>
          </a:p>
        </p:txBody>
      </p:sp>
      <p:graphicFrame>
        <p:nvGraphicFramePr>
          <p:cNvPr id="6" name="Table 5"/>
          <p:cNvGraphicFramePr>
            <a:graphicFrameLocks noGrp="1"/>
          </p:cNvGraphicFramePr>
          <p:nvPr>
            <p:extLst>
              <p:ext uri="{D42A27DB-BD31-4B8C-83A1-F6EECF244321}">
                <p14:modId xmlns="" xmlns:p14="http://schemas.microsoft.com/office/powerpoint/2010/main" val="4537325"/>
              </p:ext>
            </p:extLst>
          </p:nvPr>
        </p:nvGraphicFramePr>
        <p:xfrm>
          <a:off x="1199456" y="980728"/>
          <a:ext cx="9721079" cy="3065426"/>
        </p:xfrm>
        <a:graphic>
          <a:graphicData uri="http://schemas.openxmlformats.org/drawingml/2006/table">
            <a:tbl>
              <a:tblPr firstRow="1" bandRow="1">
                <a:tableStyleId>{073A0DAA-6AF3-43AB-8588-CEC1D06C72B9}</a:tableStyleId>
              </a:tblPr>
              <a:tblGrid>
                <a:gridCol w="3415513"/>
                <a:gridCol w="4116133"/>
                <a:gridCol w="2189433"/>
              </a:tblGrid>
              <a:tr h="618313">
                <a:tc>
                  <a:txBody>
                    <a:bodyPr/>
                    <a:lstStyle/>
                    <a:p>
                      <a:endParaRPr lang="es-E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t>Diferencia media vs. placebo</a:t>
                      </a:r>
                      <a:endParaRPr lang="es-ES" sz="2400" dirty="0"/>
                    </a:p>
                  </a:txBody>
                  <a:tcPr/>
                </a:tc>
                <a:tc>
                  <a:txBody>
                    <a:bodyPr/>
                    <a:lstStyle/>
                    <a:p>
                      <a:r>
                        <a:rPr lang="es-ES" sz="2400" dirty="0" smtClean="0"/>
                        <a:t>IC (95%)</a:t>
                      </a:r>
                      <a:endParaRPr lang="es-ES" sz="2400" dirty="0"/>
                    </a:p>
                  </a:txBody>
                  <a:tcPr/>
                </a:tc>
              </a:tr>
              <a:tr h="392921">
                <a:tc>
                  <a:txBody>
                    <a:bodyPr/>
                    <a:lstStyle/>
                    <a:p>
                      <a:r>
                        <a:rPr lang="es-ES" sz="2400" dirty="0" smtClean="0">
                          <a:solidFill>
                            <a:srgbClr val="004586"/>
                          </a:solidFill>
                        </a:rPr>
                        <a:t>Reducción de HbA1C</a:t>
                      </a:r>
                      <a:endParaRPr lang="es-ES" sz="2400" dirty="0">
                        <a:solidFill>
                          <a:srgbClr val="004586"/>
                        </a:solidFill>
                      </a:endParaRPr>
                    </a:p>
                  </a:txBody>
                  <a:tcPr/>
                </a:tc>
                <a:tc>
                  <a:txBody>
                    <a:bodyPr/>
                    <a:lstStyle/>
                    <a:p>
                      <a:r>
                        <a:rPr lang="es-ES" sz="2400" dirty="0" smtClean="0">
                          <a:solidFill>
                            <a:srgbClr val="004586"/>
                          </a:solidFill>
                        </a:rPr>
                        <a:t>-0,73%</a:t>
                      </a:r>
                      <a:endParaRPr lang="es-ES" sz="2400" dirty="0">
                        <a:solidFill>
                          <a:srgbClr val="004586"/>
                        </a:solidFill>
                      </a:endParaRPr>
                    </a:p>
                  </a:txBody>
                  <a:tcPr/>
                </a:tc>
                <a:tc>
                  <a:txBody>
                    <a:bodyPr/>
                    <a:lstStyle/>
                    <a:p>
                      <a:r>
                        <a:rPr lang="es-ES" sz="2400" dirty="0" smtClean="0">
                          <a:solidFill>
                            <a:srgbClr val="004586"/>
                          </a:solidFill>
                        </a:rPr>
                        <a:t>-0,80, -0,65</a:t>
                      </a:r>
                      <a:endParaRPr lang="es-ES" sz="2400" dirty="0">
                        <a:solidFill>
                          <a:srgbClr val="004586"/>
                        </a:solidFill>
                      </a:endParaRPr>
                    </a:p>
                  </a:txBody>
                  <a:tcPr/>
                </a:tc>
              </a:tr>
              <a:tr h="392921">
                <a:tc>
                  <a:txBody>
                    <a:bodyPr/>
                    <a:lstStyle/>
                    <a:p>
                      <a:r>
                        <a:rPr lang="es-ES" sz="2400" dirty="0" smtClean="0">
                          <a:solidFill>
                            <a:srgbClr val="004586"/>
                          </a:solidFill>
                        </a:rPr>
                        <a:t>Reducción peso</a:t>
                      </a:r>
                      <a:endParaRPr lang="es-ES" sz="2400" dirty="0">
                        <a:solidFill>
                          <a:srgbClr val="004586"/>
                        </a:solidFill>
                      </a:endParaRPr>
                    </a:p>
                  </a:txBody>
                  <a:tcPr/>
                </a:tc>
                <a:tc>
                  <a:txBody>
                    <a:bodyPr/>
                    <a:lstStyle/>
                    <a:p>
                      <a:r>
                        <a:rPr lang="es-ES" sz="2400" dirty="0" smtClean="0">
                          <a:solidFill>
                            <a:srgbClr val="004586"/>
                          </a:solidFill>
                        </a:rPr>
                        <a:t>-2,1 kg</a:t>
                      </a:r>
                      <a:endParaRPr lang="es-ES" sz="2400" dirty="0">
                        <a:solidFill>
                          <a:srgbClr val="004586"/>
                        </a:solidFill>
                      </a:endParaRPr>
                    </a:p>
                  </a:txBody>
                  <a:tcPr/>
                </a:tc>
                <a:tc>
                  <a:txBody>
                    <a:bodyPr/>
                    <a:lstStyle/>
                    <a:p>
                      <a:r>
                        <a:rPr lang="es-ES" sz="2400" dirty="0" smtClean="0">
                          <a:solidFill>
                            <a:srgbClr val="004586"/>
                          </a:solidFill>
                        </a:rPr>
                        <a:t>-2,3, -1,9</a:t>
                      </a:r>
                      <a:endParaRPr lang="es-ES" sz="2400" dirty="0">
                        <a:solidFill>
                          <a:srgbClr val="004586"/>
                        </a:solidFill>
                      </a:endParaRPr>
                    </a:p>
                  </a:txBody>
                  <a:tcPr/>
                </a:tc>
              </a:tr>
              <a:tr h="392921">
                <a:tc>
                  <a:txBody>
                    <a:bodyPr/>
                    <a:lstStyle/>
                    <a:p>
                      <a:r>
                        <a:rPr lang="es-ES" sz="2400" dirty="0" smtClean="0">
                          <a:solidFill>
                            <a:srgbClr val="004586"/>
                          </a:solidFill>
                        </a:rPr>
                        <a:t>Reducción TAS</a:t>
                      </a:r>
                      <a:endParaRPr lang="es-ES" sz="2400" dirty="0">
                        <a:solidFill>
                          <a:srgbClr val="004586"/>
                        </a:solidFill>
                      </a:endParaRPr>
                    </a:p>
                  </a:txBody>
                  <a:tcPr/>
                </a:tc>
                <a:tc>
                  <a:txBody>
                    <a:bodyPr/>
                    <a:lstStyle/>
                    <a:p>
                      <a:r>
                        <a:rPr lang="es-ES" sz="2400" dirty="0" smtClean="0">
                          <a:solidFill>
                            <a:srgbClr val="004586"/>
                          </a:solidFill>
                        </a:rPr>
                        <a:t>-4,6 mmHg</a:t>
                      </a:r>
                      <a:endParaRPr lang="es-ES" sz="2400" dirty="0">
                        <a:solidFill>
                          <a:srgbClr val="004586"/>
                        </a:solidFill>
                      </a:endParaRPr>
                    </a:p>
                  </a:txBody>
                  <a:tcPr/>
                </a:tc>
                <a:tc>
                  <a:txBody>
                    <a:bodyPr/>
                    <a:lstStyle/>
                    <a:p>
                      <a:r>
                        <a:rPr lang="es-ES" sz="2400" dirty="0" smtClean="0">
                          <a:solidFill>
                            <a:srgbClr val="004586"/>
                          </a:solidFill>
                        </a:rPr>
                        <a:t>-5,2, -3,7</a:t>
                      </a:r>
                      <a:endParaRPr lang="es-ES" sz="2400" dirty="0">
                        <a:solidFill>
                          <a:srgbClr val="004586"/>
                        </a:solidFill>
                      </a:endParaRPr>
                    </a:p>
                  </a:txBody>
                  <a:tcPr/>
                </a:tc>
              </a:tr>
              <a:tr h="392921">
                <a:tc>
                  <a:txBody>
                    <a:bodyPr/>
                    <a:lstStyle/>
                    <a:p>
                      <a:r>
                        <a:rPr lang="es-ES" sz="2400" dirty="0" smtClean="0">
                          <a:solidFill>
                            <a:srgbClr val="004586"/>
                          </a:solidFill>
                        </a:rPr>
                        <a:t>Reducción TAD</a:t>
                      </a:r>
                      <a:endParaRPr lang="es-ES" sz="2400" dirty="0">
                        <a:solidFill>
                          <a:srgbClr val="004586"/>
                        </a:solidFill>
                      </a:endParaRPr>
                    </a:p>
                  </a:txBody>
                  <a:tcPr/>
                </a:tc>
                <a:tc>
                  <a:txBody>
                    <a:bodyPr/>
                    <a:lstStyle/>
                    <a:p>
                      <a:r>
                        <a:rPr lang="es-ES" sz="2400" dirty="0" smtClean="0">
                          <a:solidFill>
                            <a:srgbClr val="004586"/>
                          </a:solidFill>
                        </a:rPr>
                        <a:t>-2,0 mmHg</a:t>
                      </a:r>
                      <a:endParaRPr lang="es-ES" sz="2400" dirty="0">
                        <a:solidFill>
                          <a:srgbClr val="004586"/>
                        </a:solidFill>
                      </a:endParaRPr>
                    </a:p>
                  </a:txBody>
                  <a:tcPr/>
                </a:tc>
                <a:tc>
                  <a:txBody>
                    <a:bodyPr/>
                    <a:lstStyle/>
                    <a:p>
                      <a:r>
                        <a:rPr lang="es-ES" sz="2400" dirty="0" smtClean="0">
                          <a:solidFill>
                            <a:srgbClr val="004586"/>
                          </a:solidFill>
                        </a:rPr>
                        <a:t>-2,4, -1,5</a:t>
                      </a:r>
                      <a:endParaRPr lang="es-ES" sz="2400" dirty="0">
                        <a:solidFill>
                          <a:srgbClr val="004586"/>
                        </a:solidFill>
                      </a:endParaRPr>
                    </a:p>
                  </a:txBody>
                  <a:tcPr/>
                </a:tc>
              </a:tr>
              <a:tr h="618313">
                <a:tc gridSpan="3">
                  <a:txBody>
                    <a:bodyPr/>
                    <a:lstStyle/>
                    <a:p>
                      <a:r>
                        <a:rPr lang="en-US" sz="2400" u="none" strike="noStrike" kern="1200" baseline="0" dirty="0" smtClean="0">
                          <a:solidFill>
                            <a:srgbClr val="004586"/>
                          </a:solidFill>
                        </a:rPr>
                        <a:t>3.165 </a:t>
                      </a:r>
                      <a:r>
                        <a:rPr lang="en-US" sz="2400" u="none" strike="noStrike" kern="1200" baseline="0" dirty="0" err="1" smtClean="0">
                          <a:solidFill>
                            <a:srgbClr val="004586"/>
                          </a:solidFill>
                        </a:rPr>
                        <a:t>pacientes</a:t>
                      </a:r>
                      <a:r>
                        <a:rPr lang="en-US" sz="2400" u="none" strike="noStrike" kern="1200" baseline="0" dirty="0" smtClean="0">
                          <a:solidFill>
                            <a:srgbClr val="004586"/>
                          </a:solidFill>
                        </a:rPr>
                        <a:t> </a:t>
                      </a:r>
                      <a:r>
                        <a:rPr lang="en-US" sz="2400" u="none" strike="noStrike" kern="1200" baseline="0" dirty="0" err="1" smtClean="0">
                          <a:solidFill>
                            <a:srgbClr val="004586"/>
                          </a:solidFill>
                        </a:rPr>
                        <a:t>randomizados</a:t>
                      </a:r>
                      <a:r>
                        <a:rPr lang="en-US" sz="2400" u="none" strike="noStrike" kern="1200" baseline="0" dirty="0" smtClean="0">
                          <a:solidFill>
                            <a:srgbClr val="004586"/>
                          </a:solidFill>
                        </a:rPr>
                        <a:t> a i-SGLT-2 y  3.010 </a:t>
                      </a:r>
                      <a:r>
                        <a:rPr lang="en-US" sz="2400" u="none" strike="noStrike" kern="1200" baseline="0" dirty="0" err="1" smtClean="0">
                          <a:solidFill>
                            <a:srgbClr val="004586"/>
                          </a:solidFill>
                        </a:rPr>
                        <a:t>pacientes</a:t>
                      </a:r>
                      <a:r>
                        <a:rPr lang="en-US" sz="2400" u="none" strike="noStrike" kern="1200" baseline="0" dirty="0" smtClean="0">
                          <a:solidFill>
                            <a:srgbClr val="004586"/>
                          </a:solidFill>
                        </a:rPr>
                        <a:t> a placebo </a:t>
                      </a:r>
                      <a:endParaRPr lang="es-ES" sz="2400" dirty="0">
                        <a:solidFill>
                          <a:srgbClr val="004586"/>
                        </a:solidFill>
                      </a:endParaRPr>
                    </a:p>
                  </a:txBody>
                  <a:tcPr/>
                </a:tc>
                <a:tc hMerge="1">
                  <a:txBody>
                    <a:bodyPr/>
                    <a:lstStyle/>
                    <a:p>
                      <a:endParaRPr lang="es-ES" dirty="0"/>
                    </a:p>
                  </a:txBody>
                  <a:tcPr/>
                </a:tc>
                <a:tc hMerge="1">
                  <a:txBody>
                    <a:bodyPr/>
                    <a:lstStyle/>
                    <a:p>
                      <a:endParaRPr lang="es-ES" dirty="0"/>
                    </a:p>
                  </a:txBody>
                  <a:tcPr/>
                </a:tc>
              </a:tr>
            </a:tbl>
          </a:graphicData>
        </a:graphic>
      </p:graphicFrame>
      <p:sp>
        <p:nvSpPr>
          <p:cNvPr id="8" name="TextBox 7"/>
          <p:cNvSpPr txBox="1"/>
          <p:nvPr/>
        </p:nvSpPr>
        <p:spPr>
          <a:xfrm>
            <a:off x="1919536" y="6130345"/>
            <a:ext cx="8496944" cy="276999"/>
          </a:xfrm>
          <a:prstGeom prst="rect">
            <a:avLst/>
          </a:prstGeom>
          <a:noFill/>
        </p:spPr>
        <p:txBody>
          <a:bodyPr wrap="square" rtlCol="0">
            <a:spAutoFit/>
          </a:bodyPr>
          <a:lstStyle/>
          <a:p>
            <a:endParaRPr lang="en-US" sz="1200" dirty="0">
              <a:solidFill>
                <a:prstClr val="black"/>
              </a:solidFill>
              <a:latin typeface="Calibri"/>
            </a:endParaRPr>
          </a:p>
        </p:txBody>
      </p:sp>
      <p:sp>
        <p:nvSpPr>
          <p:cNvPr id="9" name="Rectángulo 8"/>
          <p:cNvSpPr/>
          <p:nvPr/>
        </p:nvSpPr>
        <p:spPr>
          <a:xfrm>
            <a:off x="695400" y="4365104"/>
            <a:ext cx="10486850" cy="1107996"/>
          </a:xfrm>
          <a:prstGeom prst="rect">
            <a:avLst/>
          </a:prstGeom>
          <a:solidFill>
            <a:schemeClr val="accent1"/>
          </a:solidFill>
        </p:spPr>
        <p:txBody>
          <a:bodyPr wrap="square">
            <a:spAutoFit/>
          </a:bodyPr>
          <a:lstStyle/>
          <a:p>
            <a:pPr algn="ctr"/>
            <a:r>
              <a:rPr lang="es-ES" sz="2200" b="1" dirty="0" smtClean="0">
                <a:solidFill>
                  <a:srgbClr val="FFFFFF"/>
                </a:solidFill>
              </a:rPr>
              <a:t>Meta-análisis </a:t>
            </a:r>
            <a:r>
              <a:rPr lang="es-ES" sz="2200" b="1" dirty="0">
                <a:solidFill>
                  <a:srgbClr val="FFFFFF"/>
                </a:solidFill>
              </a:rPr>
              <a:t>de 30 ensayos clínicos controlados de inhibidores SGLT2 (</a:t>
            </a:r>
            <a:r>
              <a:rPr lang="es-ES" sz="2200" b="1" dirty="0" err="1">
                <a:solidFill>
                  <a:srgbClr val="FFFFFF"/>
                </a:solidFill>
              </a:rPr>
              <a:t>canagliflozina</a:t>
            </a:r>
            <a:r>
              <a:rPr lang="es-ES" sz="2200" b="1" dirty="0">
                <a:solidFill>
                  <a:srgbClr val="FFFFFF"/>
                </a:solidFill>
              </a:rPr>
              <a:t>, </a:t>
            </a:r>
            <a:r>
              <a:rPr lang="es-ES" sz="2200" b="1" dirty="0" err="1">
                <a:solidFill>
                  <a:srgbClr val="FFFFFF"/>
                </a:solidFill>
              </a:rPr>
              <a:t>dapagliflozina</a:t>
            </a:r>
            <a:r>
              <a:rPr lang="es-ES" sz="2200" b="1" dirty="0">
                <a:solidFill>
                  <a:srgbClr val="FFFFFF"/>
                </a:solidFill>
              </a:rPr>
              <a:t> y </a:t>
            </a:r>
            <a:r>
              <a:rPr lang="es-ES" sz="2200" b="1" dirty="0" err="1">
                <a:solidFill>
                  <a:srgbClr val="FFFFFF"/>
                </a:solidFill>
              </a:rPr>
              <a:t>empagliflozina</a:t>
            </a:r>
            <a:r>
              <a:rPr lang="es-ES" sz="2200" b="1" dirty="0">
                <a:solidFill>
                  <a:srgbClr val="FFFFFF"/>
                </a:solidFill>
              </a:rPr>
              <a:t>). Ensayos </a:t>
            </a:r>
            <a:r>
              <a:rPr lang="es-ES" sz="2200" b="1" dirty="0" smtClean="0">
                <a:solidFill>
                  <a:srgbClr val="FFFFFF"/>
                </a:solidFill>
              </a:rPr>
              <a:t>clínicos </a:t>
            </a:r>
            <a:r>
              <a:rPr lang="es-ES" sz="2200" b="1" dirty="0">
                <a:solidFill>
                  <a:srgbClr val="FFFFFF"/>
                </a:solidFill>
              </a:rPr>
              <a:t>controlados con placebo (26), de los cuales 4 incluyeron control activo, así como 4 ensayos </a:t>
            </a:r>
            <a:r>
              <a:rPr lang="es-ES" sz="2200" b="1" dirty="0" smtClean="0">
                <a:solidFill>
                  <a:srgbClr val="FFFFFF"/>
                </a:solidFill>
              </a:rPr>
              <a:t>clínicos </a:t>
            </a:r>
            <a:r>
              <a:rPr lang="es-ES" sz="2200" b="1" dirty="0">
                <a:solidFill>
                  <a:srgbClr val="FFFFFF"/>
                </a:solidFill>
              </a:rPr>
              <a:t>adicionales.</a:t>
            </a:r>
          </a:p>
        </p:txBody>
      </p:sp>
    </p:spTree>
    <p:extLst>
      <p:ext uri="{BB962C8B-B14F-4D97-AF65-F5344CB8AC3E}">
        <p14:creationId xmlns="" xmlns:p14="http://schemas.microsoft.com/office/powerpoint/2010/main" val="4235892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5 Tabla"/>
          <p:cNvGraphicFramePr>
            <a:graphicFrameLocks noGrp="1"/>
          </p:cNvGraphicFramePr>
          <p:nvPr>
            <p:extLst>
              <p:ext uri="{D42A27DB-BD31-4B8C-83A1-F6EECF244321}">
                <p14:modId xmlns="" xmlns:p14="http://schemas.microsoft.com/office/powerpoint/2010/main" val="1077712251"/>
              </p:ext>
            </p:extLst>
          </p:nvPr>
        </p:nvGraphicFramePr>
        <p:xfrm>
          <a:off x="623392" y="836712"/>
          <a:ext cx="11089231" cy="3152780"/>
        </p:xfrm>
        <a:graphic>
          <a:graphicData uri="http://schemas.openxmlformats.org/drawingml/2006/table">
            <a:tbl>
              <a:tblPr firstRow="1">
                <a:tableStyleId>{073A0DAA-6AF3-43AB-8588-CEC1D06C72B9}</a:tableStyleId>
              </a:tblPr>
              <a:tblGrid>
                <a:gridCol w="2346180"/>
                <a:gridCol w="1612999"/>
                <a:gridCol w="1759636"/>
                <a:gridCol w="1832954"/>
                <a:gridCol w="1688516"/>
                <a:gridCol w="1848946"/>
              </a:tblGrid>
              <a:tr h="855959">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1" i="0" u="none" strike="noStrike" cap="none" normalizeH="0" baseline="0" dirty="0" smtClean="0">
                        <a:ln>
                          <a:noFill/>
                        </a:ln>
                        <a:solidFill>
                          <a:srgbClr val="FFFFFF"/>
                        </a:solidFill>
                        <a:effectLst/>
                        <a:latin typeface="+mj-lt"/>
                        <a:cs typeface="Arial" pitchFamily="34" charset="0"/>
                      </a:endParaRPr>
                    </a:p>
                  </a:txBody>
                  <a:tcPr marL="121920" marR="121920" marT="60943" marB="60943"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err="1" smtClean="0">
                          <a:ln>
                            <a:noFill/>
                          </a:ln>
                          <a:solidFill>
                            <a:srgbClr val="FFFFFF"/>
                          </a:solidFill>
                          <a:effectLst/>
                          <a:latin typeface="+mj-lt"/>
                        </a:rPr>
                        <a:t>Dapagliflozina</a:t>
                      </a:r>
                      <a:endParaRPr kumimoji="0" lang="es-ES" sz="1800" u="none" strike="noStrike" cap="none" normalizeH="0" baseline="0" dirty="0" smtClean="0">
                        <a:ln>
                          <a:noFill/>
                        </a:ln>
                        <a:solidFill>
                          <a:srgbClr val="FFFFFF"/>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smtClean="0">
                          <a:ln>
                            <a:noFill/>
                          </a:ln>
                          <a:solidFill>
                            <a:srgbClr val="FFFFFF"/>
                          </a:solidFill>
                          <a:effectLst/>
                          <a:latin typeface="+mj-lt"/>
                        </a:rPr>
                        <a:t>5 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smtClean="0">
                          <a:ln>
                            <a:noFill/>
                          </a:ln>
                          <a:solidFill>
                            <a:srgbClr val="FFFFFF"/>
                          </a:solidFill>
                          <a:effectLst/>
                          <a:latin typeface="+mj-lt"/>
                        </a:rPr>
                        <a:t>(n=154)</a:t>
                      </a:r>
                      <a:endParaRPr kumimoji="0" lang="es-ES" sz="1800" b="1" i="0" u="none" strike="noStrike" cap="none" normalizeH="0" baseline="0" dirty="0" smtClean="0">
                        <a:ln>
                          <a:noFill/>
                        </a:ln>
                        <a:solidFill>
                          <a:srgbClr val="FFFFFF"/>
                        </a:solidFill>
                        <a:effectLst/>
                        <a:latin typeface="+mj-lt"/>
                        <a:cs typeface="Arial" pitchFamily="34" charset="0"/>
                      </a:endParaRPr>
                    </a:p>
                  </a:txBody>
                  <a:tcPr marL="121920" marR="121920" marT="60943" marB="60943"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err="1" smtClean="0">
                          <a:ln>
                            <a:noFill/>
                          </a:ln>
                          <a:solidFill>
                            <a:srgbClr val="FFFFFF"/>
                          </a:solidFill>
                          <a:effectLst/>
                          <a:latin typeface="+mj-lt"/>
                        </a:rPr>
                        <a:t>Dapagliflozina</a:t>
                      </a:r>
                      <a:endParaRPr kumimoji="0" lang="es-ES" sz="1800" u="none" strike="noStrike" cap="none" normalizeH="0" baseline="0" dirty="0" smtClean="0">
                        <a:ln>
                          <a:noFill/>
                        </a:ln>
                        <a:solidFill>
                          <a:srgbClr val="FFFFFF"/>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smtClean="0">
                          <a:ln>
                            <a:noFill/>
                          </a:ln>
                          <a:solidFill>
                            <a:srgbClr val="FFFFFF"/>
                          </a:solidFill>
                          <a:effectLst/>
                          <a:latin typeface="+mj-lt"/>
                        </a:rPr>
                        <a:t>10 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smtClean="0">
                          <a:ln>
                            <a:noFill/>
                          </a:ln>
                          <a:solidFill>
                            <a:srgbClr val="FFFFFF"/>
                          </a:solidFill>
                          <a:effectLst/>
                          <a:latin typeface="+mj-lt"/>
                        </a:rPr>
                        <a:t>(n=161)</a:t>
                      </a:r>
                      <a:endParaRPr kumimoji="0" lang="es-ES" sz="1800" b="1" i="0" u="none" strike="noStrike" cap="none" normalizeH="0" baseline="0" dirty="0" smtClean="0">
                        <a:ln>
                          <a:noFill/>
                        </a:ln>
                        <a:solidFill>
                          <a:srgbClr val="FFFFFF"/>
                        </a:solidFill>
                        <a:effectLst/>
                        <a:latin typeface="+mj-lt"/>
                        <a:cs typeface="Arial" pitchFamily="34" charset="0"/>
                      </a:endParaRPr>
                    </a:p>
                  </a:txBody>
                  <a:tcPr marL="121920" marR="121920" marT="60943" marB="60943"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err="1" smtClean="0">
                          <a:ln>
                            <a:noFill/>
                          </a:ln>
                          <a:solidFill>
                            <a:srgbClr val="FFFFFF"/>
                          </a:solidFill>
                          <a:effectLst/>
                          <a:latin typeface="+mj-lt"/>
                        </a:rPr>
                        <a:t>Canagliflozina</a:t>
                      </a:r>
                      <a:endParaRPr kumimoji="0" lang="es-ES" sz="1800" u="none" strike="noStrike" cap="none" normalizeH="0" baseline="0" dirty="0" smtClean="0">
                        <a:ln>
                          <a:noFill/>
                        </a:ln>
                        <a:solidFill>
                          <a:srgbClr val="FFFFFF"/>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smtClean="0">
                          <a:ln>
                            <a:noFill/>
                          </a:ln>
                          <a:solidFill>
                            <a:srgbClr val="FFFFFF"/>
                          </a:solidFill>
                          <a:effectLst/>
                          <a:latin typeface="+mj-lt"/>
                        </a:rPr>
                        <a:t>100  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smtClean="0">
                          <a:ln>
                            <a:noFill/>
                          </a:ln>
                          <a:solidFill>
                            <a:srgbClr val="FFFFFF"/>
                          </a:solidFill>
                          <a:effectLst/>
                          <a:latin typeface="+mj-lt"/>
                        </a:rPr>
                        <a:t>(n=483)</a:t>
                      </a:r>
                      <a:endParaRPr kumimoji="0" lang="es-ES" sz="1800" b="1" i="0" u="none" strike="noStrike" cap="none" normalizeH="0" baseline="0" dirty="0" smtClean="0">
                        <a:ln>
                          <a:noFill/>
                        </a:ln>
                        <a:solidFill>
                          <a:srgbClr val="FFFFFF"/>
                        </a:solidFill>
                        <a:effectLst/>
                        <a:latin typeface="+mj-lt"/>
                        <a:cs typeface="Arial" pitchFamily="34" charset="0"/>
                      </a:endParaRPr>
                    </a:p>
                  </a:txBody>
                  <a:tcPr marL="121920" marR="121920" marT="60943" marB="60943"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err="1" smtClean="0">
                          <a:ln>
                            <a:noFill/>
                          </a:ln>
                          <a:solidFill>
                            <a:srgbClr val="FFFFFF"/>
                          </a:solidFill>
                          <a:effectLst/>
                          <a:latin typeface="+mj-lt"/>
                        </a:rPr>
                        <a:t>Canagliflozina</a:t>
                      </a:r>
                      <a:endParaRPr kumimoji="0" lang="es-ES" sz="1800" u="none" strike="noStrike" cap="none" normalizeH="0" baseline="0" dirty="0" smtClean="0">
                        <a:ln>
                          <a:noFill/>
                        </a:ln>
                        <a:solidFill>
                          <a:srgbClr val="FFFFFF"/>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smtClean="0">
                          <a:ln>
                            <a:noFill/>
                          </a:ln>
                          <a:solidFill>
                            <a:srgbClr val="FFFFFF"/>
                          </a:solidFill>
                          <a:effectLst/>
                          <a:latin typeface="+mj-lt"/>
                        </a:rPr>
                        <a:t>300 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smtClean="0">
                          <a:ln>
                            <a:noFill/>
                          </a:ln>
                          <a:solidFill>
                            <a:srgbClr val="FFFFFF"/>
                          </a:solidFill>
                          <a:effectLst/>
                          <a:latin typeface="+mj-lt"/>
                        </a:rPr>
                        <a:t>(n=485)</a:t>
                      </a:r>
                      <a:endParaRPr kumimoji="0" lang="es-ES" sz="1800" b="1" i="0" u="none" strike="noStrike" cap="none" normalizeH="0" baseline="0" dirty="0" smtClean="0">
                        <a:ln>
                          <a:noFill/>
                        </a:ln>
                        <a:solidFill>
                          <a:srgbClr val="FFFFFF"/>
                        </a:solidFill>
                        <a:effectLst/>
                        <a:latin typeface="+mj-lt"/>
                        <a:cs typeface="Arial" pitchFamily="34" charset="0"/>
                      </a:endParaRPr>
                    </a:p>
                  </a:txBody>
                  <a:tcPr marL="121920" marR="121920" marT="60943" marB="60943"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err="1" smtClean="0">
                          <a:ln>
                            <a:noFill/>
                          </a:ln>
                          <a:solidFill>
                            <a:srgbClr val="FFFFFF"/>
                          </a:solidFill>
                          <a:effectLst/>
                          <a:latin typeface="+mj-lt"/>
                        </a:rPr>
                        <a:t>Empagliflozina</a:t>
                      </a:r>
                      <a:r>
                        <a:rPr kumimoji="0" lang="es-ES" sz="1800" u="none" strike="noStrike" cap="none" normalizeH="0" baseline="0" dirty="0" smtClean="0">
                          <a:ln>
                            <a:noFill/>
                          </a:ln>
                          <a:solidFill>
                            <a:srgbClr val="FFFFFF"/>
                          </a:solidFill>
                          <a:effectLst/>
                          <a:latin typeface="+mj-lt"/>
                        </a:rPr>
                        <a:t>  25 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smtClean="0">
                          <a:ln>
                            <a:noFill/>
                          </a:ln>
                          <a:solidFill>
                            <a:srgbClr val="FFFFFF"/>
                          </a:solidFill>
                          <a:effectLst/>
                          <a:latin typeface="+mj-lt"/>
                        </a:rPr>
                        <a:t>(n=750)</a:t>
                      </a:r>
                      <a:endParaRPr kumimoji="0" lang="es-ES" sz="1800" b="1" i="0" u="none" strike="noStrike" cap="none" normalizeH="0" baseline="0" dirty="0" smtClean="0">
                        <a:ln>
                          <a:noFill/>
                        </a:ln>
                        <a:solidFill>
                          <a:srgbClr val="FFFFFF"/>
                        </a:solidFill>
                        <a:effectLst/>
                        <a:latin typeface="+mj-lt"/>
                        <a:cs typeface="Arial" pitchFamily="34" charset="0"/>
                      </a:endParaRPr>
                    </a:p>
                  </a:txBody>
                  <a:tcPr marL="121920" marR="121920" marT="60943" marB="60943" horzOverflow="overflow"/>
                </a:tc>
              </a:tr>
              <a:tr h="855959">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u="none" strike="noStrike" cap="none" normalizeH="0" baseline="0" dirty="0" smtClean="0">
                          <a:ln>
                            <a:noFill/>
                          </a:ln>
                          <a:solidFill>
                            <a:srgbClr val="004586"/>
                          </a:solidFill>
                          <a:effectLst/>
                          <a:latin typeface="+mj-lt"/>
                        </a:rPr>
                        <a:t>LDL-colesterol</a:t>
                      </a:r>
                      <a:endParaRPr kumimoji="0" lang="es-ES" sz="2000" b="1" i="0" u="none" strike="noStrike" cap="none" normalizeH="0" baseline="0" dirty="0" smtClean="0">
                        <a:ln>
                          <a:noFill/>
                        </a:ln>
                        <a:solidFill>
                          <a:srgbClr val="004586"/>
                        </a:solidFill>
                        <a:effectLst/>
                        <a:latin typeface="+mj-lt"/>
                        <a:cs typeface="Arial" pitchFamily="34" charset="0"/>
                      </a:endParaRPr>
                    </a:p>
                  </a:txBody>
                  <a:tcPr marL="121920" marR="121920" marT="60943" marB="60943" anchor="ctr"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u="none" strike="noStrike" cap="none" normalizeH="0" baseline="0" dirty="0" smtClean="0">
                          <a:ln>
                            <a:noFill/>
                          </a:ln>
                          <a:solidFill>
                            <a:srgbClr val="004586"/>
                          </a:solidFill>
                          <a:effectLst/>
                          <a:latin typeface="+mj-lt"/>
                        </a:rPr>
                        <a:t>3,3</a:t>
                      </a:r>
                      <a:endParaRPr kumimoji="0" lang="es-ES" sz="2000" b="0" i="0" u="none" strike="noStrike" cap="none" normalizeH="0" baseline="0" dirty="0" smtClean="0">
                        <a:ln>
                          <a:noFill/>
                        </a:ln>
                        <a:solidFill>
                          <a:srgbClr val="004586"/>
                        </a:solidFill>
                        <a:effectLst/>
                        <a:latin typeface="+mj-lt"/>
                        <a:cs typeface="Arial" pitchFamily="34" charset="0"/>
                      </a:endParaRPr>
                    </a:p>
                  </a:txBody>
                  <a:tcPr marL="121920" marR="121920" marT="60943" marB="60943" anchor="ctr"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u="none" strike="noStrike" cap="none" normalizeH="0" baseline="0" dirty="0" smtClean="0">
                          <a:ln>
                            <a:noFill/>
                          </a:ln>
                          <a:solidFill>
                            <a:srgbClr val="004586"/>
                          </a:solidFill>
                          <a:effectLst/>
                          <a:latin typeface="+mj-lt"/>
                        </a:rPr>
                        <a:t>5,3</a:t>
                      </a:r>
                      <a:endParaRPr kumimoji="0" lang="es-ES" sz="2000" b="0" i="0" u="none" strike="noStrike" cap="none" normalizeH="0" baseline="0" dirty="0" smtClean="0">
                        <a:ln>
                          <a:noFill/>
                        </a:ln>
                        <a:solidFill>
                          <a:srgbClr val="004586"/>
                        </a:solidFill>
                        <a:effectLst/>
                        <a:latin typeface="+mj-lt"/>
                        <a:cs typeface="Arial" pitchFamily="34" charset="0"/>
                      </a:endParaRPr>
                    </a:p>
                  </a:txBody>
                  <a:tcPr marL="121920" marR="121920" marT="60943" marB="60943" anchor="ctr"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u="none" strike="noStrike" cap="none" normalizeH="0" baseline="0" dirty="0" smtClean="0">
                          <a:ln>
                            <a:noFill/>
                          </a:ln>
                          <a:solidFill>
                            <a:srgbClr val="004586"/>
                          </a:solidFill>
                          <a:effectLst/>
                          <a:latin typeface="+mj-lt"/>
                        </a:rPr>
                        <a:t>11,1</a:t>
                      </a:r>
                      <a:endParaRPr kumimoji="0" lang="es-ES" sz="2000" b="0" i="0" u="none" strike="noStrike" cap="none" normalizeH="0" baseline="0" dirty="0" smtClean="0">
                        <a:ln>
                          <a:noFill/>
                        </a:ln>
                        <a:solidFill>
                          <a:srgbClr val="004586"/>
                        </a:solidFill>
                        <a:effectLst/>
                        <a:latin typeface="+mj-lt"/>
                        <a:cs typeface="Arial" pitchFamily="34" charset="0"/>
                      </a:endParaRPr>
                    </a:p>
                  </a:txBody>
                  <a:tcPr marL="121920" marR="121920" marT="60943" marB="60943" anchor="ctr"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u="none" strike="noStrike" cap="none" normalizeH="0" baseline="0" dirty="0" smtClean="0">
                          <a:ln>
                            <a:noFill/>
                          </a:ln>
                          <a:solidFill>
                            <a:srgbClr val="004586"/>
                          </a:solidFill>
                          <a:effectLst/>
                          <a:latin typeface="+mj-lt"/>
                        </a:rPr>
                        <a:t>14,2</a:t>
                      </a:r>
                      <a:endParaRPr kumimoji="0" lang="es-ES" sz="2000" b="0" i="0" u="none" strike="noStrike" cap="none" normalizeH="0" baseline="0" dirty="0" smtClean="0">
                        <a:ln>
                          <a:noFill/>
                        </a:ln>
                        <a:solidFill>
                          <a:srgbClr val="004586"/>
                        </a:solidFill>
                        <a:effectLst/>
                        <a:latin typeface="+mj-lt"/>
                        <a:cs typeface="Arial" pitchFamily="34" charset="0"/>
                      </a:endParaRPr>
                    </a:p>
                  </a:txBody>
                  <a:tcPr marL="121920" marR="121920" marT="60943" marB="60943" anchor="ctr"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u="none" strike="noStrike" cap="none" normalizeH="0" baseline="0" dirty="0" smtClean="0">
                          <a:ln>
                            <a:noFill/>
                          </a:ln>
                          <a:solidFill>
                            <a:srgbClr val="004586"/>
                          </a:solidFill>
                          <a:effectLst/>
                          <a:latin typeface="+mj-lt"/>
                        </a:rPr>
                        <a:t>7,9</a:t>
                      </a:r>
                      <a:endParaRPr kumimoji="0" lang="es-ES" sz="2000" b="0" i="0" u="none" strike="noStrike" cap="none" normalizeH="0" baseline="0" dirty="0" smtClean="0">
                        <a:ln>
                          <a:noFill/>
                        </a:ln>
                        <a:solidFill>
                          <a:srgbClr val="004586"/>
                        </a:solidFill>
                        <a:effectLst/>
                        <a:latin typeface="+mj-lt"/>
                        <a:cs typeface="Arial" pitchFamily="34" charset="0"/>
                      </a:endParaRPr>
                    </a:p>
                  </a:txBody>
                  <a:tcPr marL="121920" marR="121920" marT="60943" marB="60943" anchor="ctr" horzOverflow="overflow"/>
                </a:tc>
              </a:tr>
              <a:tr h="857453">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u="none" strike="noStrike" cap="none" normalizeH="0" baseline="0" dirty="0" smtClean="0">
                          <a:ln>
                            <a:noFill/>
                          </a:ln>
                          <a:solidFill>
                            <a:srgbClr val="004586"/>
                          </a:solidFill>
                          <a:effectLst/>
                          <a:latin typeface="+mj-lt"/>
                        </a:rPr>
                        <a:t>HDL-colesterol</a:t>
                      </a:r>
                      <a:endParaRPr kumimoji="0" lang="es-ES" sz="2000" b="1" i="0" u="none" strike="noStrike" cap="none" normalizeH="0" baseline="0" dirty="0" smtClean="0">
                        <a:ln>
                          <a:noFill/>
                        </a:ln>
                        <a:solidFill>
                          <a:srgbClr val="004586"/>
                        </a:solidFill>
                        <a:effectLst/>
                        <a:latin typeface="+mj-lt"/>
                        <a:cs typeface="Arial" pitchFamily="34" charset="0"/>
                      </a:endParaRPr>
                    </a:p>
                  </a:txBody>
                  <a:tcPr marL="121920" marR="121920" marT="60943" marB="60943" anchor="ctr"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u="none" strike="noStrike" cap="none" normalizeH="0" baseline="0" dirty="0" smtClean="0">
                          <a:ln>
                            <a:noFill/>
                          </a:ln>
                          <a:solidFill>
                            <a:srgbClr val="004586"/>
                          </a:solidFill>
                          <a:effectLst/>
                          <a:latin typeface="+mj-lt"/>
                        </a:rPr>
                        <a:t>9,1</a:t>
                      </a:r>
                      <a:endParaRPr kumimoji="0" lang="es-ES" sz="2000" b="0" i="0" u="none" strike="noStrike" cap="none" normalizeH="0" baseline="0" dirty="0" smtClean="0">
                        <a:ln>
                          <a:noFill/>
                        </a:ln>
                        <a:solidFill>
                          <a:srgbClr val="004586"/>
                        </a:solidFill>
                        <a:effectLst/>
                        <a:latin typeface="+mj-lt"/>
                        <a:cs typeface="Arial" pitchFamily="34" charset="0"/>
                      </a:endParaRPr>
                    </a:p>
                  </a:txBody>
                  <a:tcPr marL="121920" marR="121920" marT="60943" marB="60943" anchor="ctr"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u="none" strike="noStrike" cap="none" normalizeH="0" baseline="0" dirty="0" smtClean="0">
                          <a:ln>
                            <a:noFill/>
                          </a:ln>
                          <a:solidFill>
                            <a:srgbClr val="004586"/>
                          </a:solidFill>
                          <a:effectLst/>
                          <a:latin typeface="+mj-lt"/>
                        </a:rPr>
                        <a:t>9,7</a:t>
                      </a:r>
                      <a:endParaRPr kumimoji="0" lang="es-ES" sz="2000" b="0" i="0" u="none" strike="noStrike" cap="none" normalizeH="0" baseline="0" dirty="0" smtClean="0">
                        <a:ln>
                          <a:noFill/>
                        </a:ln>
                        <a:solidFill>
                          <a:srgbClr val="004586"/>
                        </a:solidFill>
                        <a:effectLst/>
                        <a:latin typeface="+mj-lt"/>
                        <a:cs typeface="Arial" pitchFamily="34" charset="0"/>
                      </a:endParaRPr>
                    </a:p>
                  </a:txBody>
                  <a:tcPr marL="121920" marR="121920" marT="60943" marB="60943" anchor="ctr"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u="none" strike="noStrike" cap="none" normalizeH="0" baseline="0" dirty="0" smtClean="0">
                          <a:ln>
                            <a:noFill/>
                          </a:ln>
                          <a:solidFill>
                            <a:srgbClr val="004586"/>
                          </a:solidFill>
                          <a:effectLst/>
                          <a:latin typeface="+mj-lt"/>
                        </a:rPr>
                        <a:t>9,4</a:t>
                      </a:r>
                      <a:endParaRPr kumimoji="0" lang="es-ES" sz="2000" b="0" i="0" u="none" strike="noStrike" cap="none" normalizeH="0" baseline="0" dirty="0" smtClean="0">
                        <a:ln>
                          <a:noFill/>
                        </a:ln>
                        <a:solidFill>
                          <a:srgbClr val="004586"/>
                        </a:solidFill>
                        <a:effectLst/>
                        <a:latin typeface="+mj-lt"/>
                        <a:cs typeface="Arial" pitchFamily="34" charset="0"/>
                      </a:endParaRPr>
                    </a:p>
                  </a:txBody>
                  <a:tcPr marL="121920" marR="121920" marT="60943" marB="60943" anchor="ctr"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u="none" strike="noStrike" cap="none" normalizeH="0" baseline="0" dirty="0" smtClean="0">
                          <a:ln>
                            <a:noFill/>
                          </a:ln>
                          <a:solidFill>
                            <a:srgbClr val="004586"/>
                          </a:solidFill>
                          <a:effectLst/>
                          <a:latin typeface="+mj-lt"/>
                        </a:rPr>
                        <a:t>10,1</a:t>
                      </a:r>
                      <a:endParaRPr kumimoji="0" lang="es-ES" sz="2000" b="0" i="0" u="none" strike="noStrike" cap="none" normalizeH="0" baseline="0" dirty="0" smtClean="0">
                        <a:ln>
                          <a:noFill/>
                        </a:ln>
                        <a:solidFill>
                          <a:srgbClr val="004586"/>
                        </a:solidFill>
                        <a:effectLst/>
                        <a:latin typeface="+mj-lt"/>
                        <a:cs typeface="Arial" pitchFamily="34" charset="0"/>
                      </a:endParaRPr>
                    </a:p>
                  </a:txBody>
                  <a:tcPr marL="121920" marR="121920" marT="60943" marB="60943" anchor="ctr"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u="none" strike="noStrike" cap="none" normalizeH="0" baseline="0" dirty="0" smtClean="0">
                          <a:ln>
                            <a:noFill/>
                          </a:ln>
                          <a:solidFill>
                            <a:srgbClr val="004586"/>
                          </a:solidFill>
                          <a:effectLst/>
                          <a:latin typeface="+mj-lt"/>
                        </a:rPr>
                        <a:t>6,3</a:t>
                      </a:r>
                      <a:endParaRPr kumimoji="0" lang="es-ES" sz="2000" b="0" i="0" u="none" strike="noStrike" cap="none" normalizeH="0" baseline="0" dirty="0" smtClean="0">
                        <a:ln>
                          <a:noFill/>
                        </a:ln>
                        <a:solidFill>
                          <a:srgbClr val="004586"/>
                        </a:solidFill>
                        <a:effectLst/>
                        <a:latin typeface="+mj-lt"/>
                        <a:cs typeface="Arial" pitchFamily="34" charset="0"/>
                      </a:endParaRPr>
                    </a:p>
                  </a:txBody>
                  <a:tcPr marL="121920" marR="121920" marT="60943" marB="60943" anchor="ctr" horzOverflow="overflow"/>
                </a:tc>
              </a:tr>
              <a:tr h="494522">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u="none" strike="noStrike" cap="none" normalizeH="0" baseline="0" dirty="0" smtClean="0">
                          <a:ln>
                            <a:noFill/>
                          </a:ln>
                          <a:solidFill>
                            <a:srgbClr val="004586"/>
                          </a:solidFill>
                          <a:effectLst/>
                          <a:latin typeface="+mj-lt"/>
                        </a:rPr>
                        <a:t>Triglicéridos</a:t>
                      </a:r>
                      <a:endParaRPr kumimoji="0" lang="es-ES" sz="2000" b="1" i="0" u="none" strike="noStrike" cap="none" normalizeH="0" baseline="0" dirty="0" smtClean="0">
                        <a:ln>
                          <a:noFill/>
                        </a:ln>
                        <a:solidFill>
                          <a:srgbClr val="004586"/>
                        </a:solidFill>
                        <a:effectLst/>
                        <a:latin typeface="+mj-lt"/>
                        <a:cs typeface="Arial" pitchFamily="34" charset="0"/>
                      </a:endParaRPr>
                    </a:p>
                  </a:txBody>
                  <a:tcPr marL="121920" marR="121920" marT="60943" marB="60943" anchor="ctr"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u="none" strike="noStrike" cap="none" normalizeH="0" baseline="0" dirty="0" smtClean="0">
                          <a:ln>
                            <a:noFill/>
                          </a:ln>
                          <a:solidFill>
                            <a:srgbClr val="004586"/>
                          </a:solidFill>
                          <a:effectLst/>
                          <a:latin typeface="+mj-lt"/>
                        </a:rPr>
                        <a:t>- 4,4</a:t>
                      </a:r>
                      <a:endParaRPr kumimoji="0" lang="es-ES" sz="2000" b="0" i="0" u="none" strike="noStrike" cap="none" normalizeH="0" baseline="0" dirty="0" smtClean="0">
                        <a:ln>
                          <a:noFill/>
                        </a:ln>
                        <a:solidFill>
                          <a:srgbClr val="004586"/>
                        </a:solidFill>
                        <a:effectLst/>
                        <a:latin typeface="+mj-lt"/>
                        <a:cs typeface="Arial" pitchFamily="34" charset="0"/>
                      </a:endParaRPr>
                    </a:p>
                  </a:txBody>
                  <a:tcPr marL="121920" marR="121920" marT="60943" marB="60943" anchor="ctr"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u="none" strike="noStrike" cap="none" normalizeH="0" baseline="0" dirty="0" smtClean="0">
                          <a:ln>
                            <a:noFill/>
                          </a:ln>
                          <a:solidFill>
                            <a:srgbClr val="004586"/>
                          </a:solidFill>
                          <a:effectLst/>
                          <a:latin typeface="+mj-lt"/>
                        </a:rPr>
                        <a:t>- 8,3</a:t>
                      </a:r>
                      <a:endParaRPr kumimoji="0" lang="es-ES" sz="2000" b="0" i="0" u="none" strike="noStrike" cap="none" normalizeH="0" baseline="0" dirty="0" smtClean="0">
                        <a:ln>
                          <a:noFill/>
                        </a:ln>
                        <a:solidFill>
                          <a:srgbClr val="004586"/>
                        </a:solidFill>
                        <a:effectLst/>
                        <a:latin typeface="+mj-lt"/>
                        <a:cs typeface="Arial" pitchFamily="34" charset="0"/>
                      </a:endParaRPr>
                    </a:p>
                  </a:txBody>
                  <a:tcPr marL="121920" marR="121920" marT="60943" marB="60943" anchor="ctr"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u="none" strike="noStrike" cap="none" normalizeH="0" baseline="0" dirty="0" smtClean="0">
                          <a:ln>
                            <a:noFill/>
                          </a:ln>
                          <a:solidFill>
                            <a:srgbClr val="004586"/>
                          </a:solidFill>
                          <a:effectLst/>
                          <a:latin typeface="+mj-lt"/>
                        </a:rPr>
                        <a:t>- 4,5</a:t>
                      </a:r>
                      <a:endParaRPr kumimoji="0" lang="es-ES" sz="2000" b="0" i="0" u="none" strike="noStrike" cap="none" normalizeH="0" baseline="0" dirty="0" smtClean="0">
                        <a:ln>
                          <a:noFill/>
                        </a:ln>
                        <a:solidFill>
                          <a:srgbClr val="004586"/>
                        </a:solidFill>
                        <a:effectLst/>
                        <a:latin typeface="+mj-lt"/>
                        <a:cs typeface="Arial" pitchFamily="34" charset="0"/>
                      </a:endParaRPr>
                    </a:p>
                  </a:txBody>
                  <a:tcPr marL="121920" marR="121920" marT="60943" marB="60943" anchor="ctr"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u="none" strike="noStrike" cap="none" normalizeH="0" baseline="0" dirty="0" smtClean="0">
                          <a:ln>
                            <a:noFill/>
                          </a:ln>
                          <a:solidFill>
                            <a:srgbClr val="004586"/>
                          </a:solidFill>
                          <a:effectLst/>
                          <a:latin typeface="+mj-lt"/>
                        </a:rPr>
                        <a:t>- 7,9</a:t>
                      </a:r>
                      <a:endParaRPr kumimoji="0" lang="es-ES" sz="2000" b="0" i="0" u="none" strike="noStrike" cap="none" normalizeH="0" baseline="0" dirty="0" smtClean="0">
                        <a:ln>
                          <a:noFill/>
                        </a:ln>
                        <a:solidFill>
                          <a:srgbClr val="004586"/>
                        </a:solidFill>
                        <a:effectLst/>
                        <a:latin typeface="+mj-lt"/>
                        <a:cs typeface="Arial" pitchFamily="34" charset="0"/>
                      </a:endParaRPr>
                    </a:p>
                  </a:txBody>
                  <a:tcPr marL="121920" marR="121920" marT="60943" marB="60943" anchor="ctr"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u="none" strike="noStrike" cap="none" normalizeH="0" baseline="0" dirty="0" smtClean="0">
                          <a:ln>
                            <a:noFill/>
                          </a:ln>
                          <a:solidFill>
                            <a:srgbClr val="004586"/>
                          </a:solidFill>
                          <a:effectLst/>
                          <a:latin typeface="+mj-lt"/>
                        </a:rPr>
                        <a:t>- 2,7</a:t>
                      </a:r>
                      <a:endParaRPr kumimoji="0" lang="es-ES" sz="2000" b="0" i="0" u="none" strike="noStrike" cap="none" normalizeH="0" baseline="0" dirty="0" smtClean="0">
                        <a:ln>
                          <a:noFill/>
                        </a:ln>
                        <a:solidFill>
                          <a:srgbClr val="004586"/>
                        </a:solidFill>
                        <a:effectLst/>
                        <a:latin typeface="+mj-lt"/>
                        <a:cs typeface="Arial" pitchFamily="34" charset="0"/>
                      </a:endParaRPr>
                    </a:p>
                  </a:txBody>
                  <a:tcPr marL="121920" marR="121920" marT="60943" marB="60943" anchor="ctr" horzOverflow="overflow"/>
                </a:tc>
              </a:tr>
            </a:tbl>
          </a:graphicData>
        </a:graphic>
      </p:graphicFrame>
      <p:grpSp>
        <p:nvGrpSpPr>
          <p:cNvPr id="4" name="12 Grupo"/>
          <p:cNvGrpSpPr>
            <a:grpSpLocks/>
          </p:cNvGrpSpPr>
          <p:nvPr/>
        </p:nvGrpSpPr>
        <p:grpSpPr bwMode="auto">
          <a:xfrm>
            <a:off x="2917865" y="4221088"/>
            <a:ext cx="1841500" cy="1464733"/>
            <a:chOff x="1187624" y="4941168"/>
            <a:chExt cx="1380579" cy="1098826"/>
          </a:xfrm>
        </p:grpSpPr>
        <p:pic>
          <p:nvPicPr>
            <p:cNvPr id="5" name="Picture 34" descr="C:\Users\Usuario\Desktop\colesterolo-buono-e-cattiv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4941168"/>
              <a:ext cx="1092547" cy="1098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8 Flecha arriba"/>
            <p:cNvSpPr/>
            <p:nvPr/>
          </p:nvSpPr>
          <p:spPr>
            <a:xfrm>
              <a:off x="1187624" y="4941168"/>
              <a:ext cx="288811" cy="1008315"/>
            </a:xfrm>
            <a:prstGeom prst="upArrow">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400" dirty="0"/>
            </a:p>
          </p:txBody>
        </p:sp>
      </p:grpSp>
      <p:grpSp>
        <p:nvGrpSpPr>
          <p:cNvPr id="7" name="14 Grupo"/>
          <p:cNvGrpSpPr>
            <a:grpSpLocks/>
          </p:cNvGrpSpPr>
          <p:nvPr/>
        </p:nvGrpSpPr>
        <p:grpSpPr bwMode="auto">
          <a:xfrm>
            <a:off x="5980845" y="4236808"/>
            <a:ext cx="1801283" cy="1344083"/>
            <a:chOff x="5436096" y="5013176"/>
            <a:chExt cx="1351536" cy="1008112"/>
          </a:xfrm>
        </p:grpSpPr>
        <p:pic>
          <p:nvPicPr>
            <p:cNvPr id="8" name="Picture 36" descr="C:\Users\Usuario\Desktop\stock-vector-illustration-of-a-monster-crying-on-a-white-background-15528653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24127" y="5013176"/>
              <a:ext cx="1063505" cy="1008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10 Flecha arriba"/>
            <p:cNvSpPr/>
            <p:nvPr/>
          </p:nvSpPr>
          <p:spPr>
            <a:xfrm rot="10800000">
              <a:off x="5436096" y="5157645"/>
              <a:ext cx="287459" cy="863643"/>
            </a:xfrm>
            <a:prstGeom prst="upArrow">
              <a:avLst/>
            </a:prstGeom>
            <a:solidFill>
              <a:srgbClr val="006600"/>
            </a:solidFill>
            <a:ln w="25400" cap="flat" cmpd="sng" algn="ctr">
              <a:solidFill>
                <a:srgbClr val="000000"/>
              </a:solidFill>
              <a:prstDash val="solid"/>
            </a:ln>
            <a:effectLst/>
          </p:spPr>
          <p:txBody>
            <a:bodyPr anchor="ctr"/>
            <a:lstStyle/>
            <a:p>
              <a:pPr algn="ctr" defTabSz="1219170">
                <a:defRPr/>
              </a:pPr>
              <a:endParaRPr lang="es-ES" sz="1867" kern="0" dirty="0">
                <a:solidFill>
                  <a:srgbClr val="FFFFFF"/>
                </a:solidFill>
                <a:latin typeface="Arial"/>
                <a:cs typeface="Arial"/>
              </a:endParaRPr>
            </a:p>
          </p:txBody>
        </p:sp>
        <p:sp>
          <p:nvSpPr>
            <p:cNvPr id="10" name="11 CuadroTexto"/>
            <p:cNvSpPr txBox="1">
              <a:spLocks noChangeArrowheads="1"/>
            </p:cNvSpPr>
            <p:nvPr/>
          </p:nvSpPr>
          <p:spPr bwMode="auto">
            <a:xfrm>
              <a:off x="6012160" y="5517232"/>
              <a:ext cx="504056" cy="315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ahoma" panose="020B0604030504040204" pitchFamily="34" charset="0"/>
                  <a:cs typeface="Arial" panose="020B0604020202020204" pitchFamily="34" charset="0"/>
                </a:defRPr>
              </a:lvl1pPr>
              <a:lvl2pPr marL="742950" indent="-285750" eaLnBrk="0" hangingPunct="0">
                <a:defRPr sz="1400">
                  <a:solidFill>
                    <a:schemeClr val="tx1"/>
                  </a:solidFill>
                  <a:latin typeface="Tahoma" panose="020B0604030504040204" pitchFamily="34" charset="0"/>
                  <a:cs typeface="Arial" panose="020B0604020202020204" pitchFamily="34" charset="0"/>
                </a:defRPr>
              </a:lvl2pPr>
              <a:lvl3pPr marL="1143000" indent="-228600" eaLnBrk="0" hangingPunct="0">
                <a:defRPr sz="1400">
                  <a:solidFill>
                    <a:schemeClr val="tx1"/>
                  </a:solidFill>
                  <a:latin typeface="Tahoma" panose="020B0604030504040204" pitchFamily="34" charset="0"/>
                  <a:cs typeface="Arial" panose="020B0604020202020204" pitchFamily="34" charset="0"/>
                </a:defRPr>
              </a:lvl3pPr>
              <a:lvl4pPr marL="1600200" indent="-228600" eaLnBrk="0" hangingPunct="0">
                <a:defRPr sz="1400">
                  <a:solidFill>
                    <a:schemeClr val="tx1"/>
                  </a:solidFill>
                  <a:latin typeface="Tahoma" panose="020B0604030504040204" pitchFamily="34" charset="0"/>
                  <a:cs typeface="Arial" panose="020B0604020202020204" pitchFamily="34" charset="0"/>
                </a:defRPr>
              </a:lvl4pPr>
              <a:lvl5pPr marL="2057400" indent="-228600" eaLnBrk="0" hangingPunct="0">
                <a:defRPr sz="1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9pPr>
            </a:lstStyle>
            <a:p>
              <a:pPr algn="ctr" defTabSz="1219170" eaLnBrk="1" hangingPunct="1">
                <a:defRPr/>
              </a:pPr>
              <a:r>
                <a:rPr lang="es-ES" altLang="es-ES" sz="2133" b="1" kern="0">
                  <a:solidFill>
                    <a:srgbClr val="FFFFFF"/>
                  </a:solidFill>
                </a:rPr>
                <a:t>TG</a:t>
              </a:r>
            </a:p>
          </p:txBody>
        </p:sp>
      </p:grpSp>
      <p:grpSp>
        <p:nvGrpSpPr>
          <p:cNvPr id="11" name="13 Grupo"/>
          <p:cNvGrpSpPr>
            <a:grpSpLocks/>
          </p:cNvGrpSpPr>
          <p:nvPr/>
        </p:nvGrpSpPr>
        <p:grpSpPr bwMode="auto">
          <a:xfrm>
            <a:off x="8697829" y="4236808"/>
            <a:ext cx="1862667" cy="1418167"/>
            <a:chOff x="3275856" y="5013176"/>
            <a:chExt cx="1396754" cy="1064118"/>
          </a:xfrm>
        </p:grpSpPr>
        <p:pic>
          <p:nvPicPr>
            <p:cNvPr id="12" name="Picture 35" descr="C:\Users\Usuario\Desktop\colesterolo-buono-e-cattivo - copia.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63888" y="5013176"/>
              <a:ext cx="1108722" cy="1064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9 Flecha arriba"/>
            <p:cNvSpPr/>
            <p:nvPr/>
          </p:nvSpPr>
          <p:spPr>
            <a:xfrm>
              <a:off x="3275856" y="5013176"/>
              <a:ext cx="287287" cy="1008529"/>
            </a:xfrm>
            <a:prstGeom prst="upArrow">
              <a:avLst/>
            </a:prstGeom>
            <a:solidFill>
              <a:srgbClr val="C00000"/>
            </a:solidFill>
            <a:ln w="25400" cap="flat" cmpd="sng" algn="ctr">
              <a:solidFill>
                <a:srgbClr val="000000"/>
              </a:solidFill>
              <a:prstDash val="solid"/>
            </a:ln>
            <a:effectLst/>
          </p:spPr>
          <p:txBody>
            <a:bodyPr anchor="ctr"/>
            <a:lstStyle/>
            <a:p>
              <a:pPr algn="ctr" defTabSz="1219170">
                <a:defRPr/>
              </a:pPr>
              <a:endParaRPr lang="es-ES" sz="1867" kern="0" dirty="0">
                <a:solidFill>
                  <a:srgbClr val="FFFFFF"/>
                </a:solidFill>
                <a:latin typeface="Arial"/>
                <a:cs typeface="Arial"/>
              </a:endParaRPr>
            </a:p>
          </p:txBody>
        </p:sp>
      </p:grpSp>
      <p:sp>
        <p:nvSpPr>
          <p:cNvPr id="14" name="Text Placeholder 1"/>
          <p:cNvSpPr txBox="1">
            <a:spLocks/>
          </p:cNvSpPr>
          <p:nvPr/>
        </p:nvSpPr>
        <p:spPr>
          <a:xfrm>
            <a:off x="3503712" y="6276894"/>
            <a:ext cx="10945283" cy="430157"/>
          </a:xfrm>
          <a:prstGeom prst="rect">
            <a:avLst/>
          </a:prstGeom>
        </p:spPr>
        <p:txBody>
          <a:bodyPr>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endParaRPr lang="es-ES" sz="1400" dirty="0"/>
          </a:p>
        </p:txBody>
      </p:sp>
      <p:sp>
        <p:nvSpPr>
          <p:cNvPr id="15" name="Título 14"/>
          <p:cNvSpPr>
            <a:spLocks noGrp="1"/>
          </p:cNvSpPr>
          <p:nvPr>
            <p:ph type="title"/>
          </p:nvPr>
        </p:nvSpPr>
        <p:spPr/>
        <p:txBody>
          <a:bodyPr/>
          <a:lstStyle/>
          <a:p>
            <a:r>
              <a:rPr lang="es-ES" dirty="0" smtClean="0"/>
              <a:t>Cambios en el perfil lipídico (</a:t>
            </a:r>
            <a:r>
              <a:rPr lang="es-ES" dirty="0"/>
              <a:t>I. SGLT-2</a:t>
            </a:r>
            <a:r>
              <a:rPr lang="es-ES" dirty="0" smtClean="0"/>
              <a:t>) </a:t>
            </a:r>
            <a:endParaRPr lang="es-ES" dirty="0"/>
          </a:p>
        </p:txBody>
      </p:sp>
      <p:sp>
        <p:nvSpPr>
          <p:cNvPr id="16" name="Marcador de texto 15"/>
          <p:cNvSpPr>
            <a:spLocks noGrp="1"/>
          </p:cNvSpPr>
          <p:nvPr>
            <p:ph type="body" sz="quarter" idx="13"/>
          </p:nvPr>
        </p:nvSpPr>
        <p:spPr>
          <a:xfrm>
            <a:off x="130181" y="5757599"/>
            <a:ext cx="11582443" cy="295162"/>
          </a:xfrm>
        </p:spPr>
        <p:txBody>
          <a:bodyPr>
            <a:normAutofit/>
          </a:bodyPr>
          <a:lstStyle/>
          <a:p>
            <a:r>
              <a:rPr lang="en-GB" sz="1200" dirty="0" err="1">
                <a:solidFill>
                  <a:srgbClr val="808080"/>
                </a:solidFill>
              </a:rPr>
              <a:t>Fichas</a:t>
            </a:r>
            <a:r>
              <a:rPr lang="en-GB" sz="1200" dirty="0">
                <a:solidFill>
                  <a:srgbClr val="808080"/>
                </a:solidFill>
              </a:rPr>
              <a:t> </a:t>
            </a:r>
            <a:r>
              <a:rPr lang="en-GB" sz="1200" dirty="0" err="1">
                <a:solidFill>
                  <a:srgbClr val="808080"/>
                </a:solidFill>
              </a:rPr>
              <a:t>técnicas</a:t>
            </a:r>
            <a:r>
              <a:rPr lang="en-GB" sz="1200" dirty="0">
                <a:solidFill>
                  <a:srgbClr val="808080"/>
                </a:solidFill>
              </a:rPr>
              <a:t> </a:t>
            </a:r>
            <a:r>
              <a:rPr lang="en-GB" sz="1200" dirty="0" err="1">
                <a:solidFill>
                  <a:srgbClr val="808080"/>
                </a:solidFill>
              </a:rPr>
              <a:t>dapagliflozina</a:t>
            </a:r>
            <a:r>
              <a:rPr lang="en-GB" sz="1200" dirty="0">
                <a:solidFill>
                  <a:srgbClr val="808080"/>
                </a:solidFill>
              </a:rPr>
              <a:t>, </a:t>
            </a:r>
            <a:r>
              <a:rPr lang="en-GB" sz="1200" dirty="0" err="1">
                <a:solidFill>
                  <a:srgbClr val="808080"/>
                </a:solidFill>
              </a:rPr>
              <a:t>empagliflozina</a:t>
            </a:r>
            <a:r>
              <a:rPr lang="en-GB" sz="1200" dirty="0">
                <a:solidFill>
                  <a:srgbClr val="808080"/>
                </a:solidFill>
              </a:rPr>
              <a:t> y </a:t>
            </a:r>
            <a:r>
              <a:rPr lang="en-GB" sz="1200" dirty="0" err="1">
                <a:solidFill>
                  <a:srgbClr val="808080"/>
                </a:solidFill>
              </a:rPr>
              <a:t>canagliflozina</a:t>
            </a:r>
            <a:r>
              <a:rPr lang="en-GB" sz="1200" dirty="0">
                <a:solidFill>
                  <a:srgbClr val="808080"/>
                </a:solidFill>
              </a:rPr>
              <a:t>  </a:t>
            </a:r>
          </a:p>
          <a:p>
            <a:endParaRPr lang="es-ES" sz="1200" dirty="0"/>
          </a:p>
        </p:txBody>
      </p:sp>
    </p:spTree>
    <p:extLst>
      <p:ext uri="{BB962C8B-B14F-4D97-AF65-F5344CB8AC3E}">
        <p14:creationId xmlns="" xmlns:p14="http://schemas.microsoft.com/office/powerpoint/2010/main" val="294206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8657" y="5799802"/>
            <a:ext cx="11582443" cy="295162"/>
          </a:xfrm>
        </p:spPr>
        <p:txBody>
          <a:bodyPr>
            <a:normAutofit/>
          </a:bodyPr>
          <a:lstStyle/>
          <a:p>
            <a:r>
              <a:rPr lang="en-GB" sz="1200" dirty="0" err="1">
                <a:solidFill>
                  <a:srgbClr val="808080"/>
                </a:solidFill>
              </a:rPr>
              <a:t>Fichas</a:t>
            </a:r>
            <a:r>
              <a:rPr lang="en-GB" sz="1200" dirty="0">
                <a:solidFill>
                  <a:srgbClr val="808080"/>
                </a:solidFill>
              </a:rPr>
              <a:t> </a:t>
            </a:r>
            <a:r>
              <a:rPr lang="en-GB" sz="1200" dirty="0" err="1">
                <a:solidFill>
                  <a:srgbClr val="808080"/>
                </a:solidFill>
              </a:rPr>
              <a:t>técnicas</a:t>
            </a:r>
            <a:r>
              <a:rPr lang="en-GB" sz="1200" dirty="0">
                <a:solidFill>
                  <a:srgbClr val="808080"/>
                </a:solidFill>
              </a:rPr>
              <a:t> </a:t>
            </a:r>
            <a:r>
              <a:rPr lang="en-GB" sz="1200" dirty="0" err="1">
                <a:solidFill>
                  <a:srgbClr val="808080"/>
                </a:solidFill>
              </a:rPr>
              <a:t>dapagliflozina</a:t>
            </a:r>
            <a:r>
              <a:rPr lang="en-GB" sz="1200" dirty="0">
                <a:solidFill>
                  <a:srgbClr val="808080"/>
                </a:solidFill>
              </a:rPr>
              <a:t>, </a:t>
            </a:r>
            <a:r>
              <a:rPr lang="en-GB" sz="1200" dirty="0" err="1">
                <a:solidFill>
                  <a:srgbClr val="808080"/>
                </a:solidFill>
              </a:rPr>
              <a:t>empagliflozina</a:t>
            </a:r>
            <a:r>
              <a:rPr lang="en-GB" sz="1200" dirty="0">
                <a:solidFill>
                  <a:srgbClr val="808080"/>
                </a:solidFill>
              </a:rPr>
              <a:t> y </a:t>
            </a:r>
            <a:r>
              <a:rPr lang="en-GB" sz="1200" dirty="0" err="1">
                <a:solidFill>
                  <a:srgbClr val="808080"/>
                </a:solidFill>
              </a:rPr>
              <a:t>canagliflozina</a:t>
            </a:r>
            <a:r>
              <a:rPr lang="en-GB" sz="1200" dirty="0">
                <a:solidFill>
                  <a:srgbClr val="808080"/>
                </a:solidFill>
              </a:rPr>
              <a:t>  </a:t>
            </a:r>
          </a:p>
          <a:p>
            <a:endParaRPr lang="es-ES" sz="1400" dirty="0"/>
          </a:p>
        </p:txBody>
      </p:sp>
      <p:sp>
        <p:nvSpPr>
          <p:cNvPr id="6" name="Título 5"/>
          <p:cNvSpPr>
            <a:spLocks noGrp="1"/>
          </p:cNvSpPr>
          <p:nvPr>
            <p:ph type="title"/>
          </p:nvPr>
        </p:nvSpPr>
        <p:spPr/>
        <p:txBody>
          <a:bodyPr/>
          <a:lstStyle/>
          <a:p>
            <a:r>
              <a:rPr lang="es-ES" dirty="0"/>
              <a:t>iSGLT2 e hipoglucemias</a:t>
            </a:r>
          </a:p>
        </p:txBody>
      </p:sp>
      <p:sp>
        <p:nvSpPr>
          <p:cNvPr id="4" name="Content Placeholder 3"/>
          <p:cNvSpPr>
            <a:spLocks noGrp="1"/>
          </p:cNvSpPr>
          <p:nvPr>
            <p:ph idx="4294967295"/>
          </p:nvPr>
        </p:nvSpPr>
        <p:spPr>
          <a:xfrm>
            <a:off x="0" y="1600200"/>
            <a:ext cx="10972800" cy="4525963"/>
          </a:xfrm>
        </p:spPr>
        <p:txBody>
          <a:bodyPr/>
          <a:lstStyle/>
          <a:p>
            <a:endParaRPr lang="es-ES" dirty="0" smtClean="0"/>
          </a:p>
          <a:p>
            <a:endParaRPr lang="es-ES" dirty="0"/>
          </a:p>
        </p:txBody>
      </p:sp>
      <p:sp>
        <p:nvSpPr>
          <p:cNvPr id="5" name="Slide Number Placeholder 4"/>
          <p:cNvSpPr>
            <a:spLocks noGrp="1"/>
          </p:cNvSpPr>
          <p:nvPr>
            <p:ph type="sldNum" sz="quarter" idx="4294967295"/>
          </p:nvPr>
        </p:nvSpPr>
        <p:spPr>
          <a:xfrm>
            <a:off x="9347200" y="6356350"/>
            <a:ext cx="2844800" cy="365125"/>
          </a:xfrm>
        </p:spPr>
        <p:txBody>
          <a:bodyPr/>
          <a:lstStyle/>
          <a:p>
            <a:fld id="{F6F95BD5-C3FD-4E9B-9240-B27EACB3D069}" type="slidenum">
              <a:rPr lang="en-GB" smtClean="0">
                <a:solidFill>
                  <a:srgbClr val="4D4D4F">
                    <a:tint val="75000"/>
                  </a:srgbClr>
                </a:solidFill>
              </a:rPr>
              <a:pPr/>
              <a:t>19</a:t>
            </a:fld>
            <a:endParaRPr lang="en-GB" dirty="0">
              <a:solidFill>
                <a:srgbClr val="4D4D4F">
                  <a:tint val="75000"/>
                </a:srgbClr>
              </a:solidFill>
            </a:endParaRPr>
          </a:p>
        </p:txBody>
      </p:sp>
      <p:graphicFrame>
        <p:nvGraphicFramePr>
          <p:cNvPr id="8" name="Diagram 7"/>
          <p:cNvGraphicFramePr/>
          <p:nvPr>
            <p:extLst>
              <p:ext uri="{D42A27DB-BD31-4B8C-83A1-F6EECF244321}">
                <p14:modId xmlns="" xmlns:p14="http://schemas.microsoft.com/office/powerpoint/2010/main" val="597460305"/>
              </p:ext>
            </p:extLst>
          </p:nvPr>
        </p:nvGraphicFramePr>
        <p:xfrm>
          <a:off x="1775520" y="1052736"/>
          <a:ext cx="8928992" cy="464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920912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Nuestra paciente: </a:t>
            </a:r>
            <a:r>
              <a:rPr lang="es-ES" dirty="0">
                <a:solidFill>
                  <a:schemeClr val="tx2"/>
                </a:solidFill>
              </a:rPr>
              <a:t>S</a:t>
            </a:r>
            <a:r>
              <a:rPr lang="es-ES" dirty="0" smtClean="0">
                <a:solidFill>
                  <a:schemeClr val="tx2"/>
                </a:solidFill>
              </a:rPr>
              <a:t>erafina</a:t>
            </a:r>
            <a:endParaRPr lang="es-ES" dirty="0">
              <a:solidFill>
                <a:schemeClr val="tx2"/>
              </a:solidFill>
            </a:endParaRPr>
          </a:p>
        </p:txBody>
      </p:sp>
      <p:sp>
        <p:nvSpPr>
          <p:cNvPr id="3" name="Marcador de contenido 2"/>
          <p:cNvSpPr>
            <a:spLocks noGrp="1"/>
          </p:cNvSpPr>
          <p:nvPr>
            <p:ph idx="1"/>
          </p:nvPr>
        </p:nvSpPr>
        <p:spPr>
          <a:xfrm>
            <a:off x="0" y="925208"/>
            <a:ext cx="11582400" cy="4592024"/>
          </a:xfrm>
        </p:spPr>
        <p:txBody>
          <a:bodyPr>
            <a:noAutofit/>
          </a:bodyPr>
          <a:lstStyle/>
          <a:p>
            <a:r>
              <a:rPr lang="es-ES" sz="2200" dirty="0"/>
              <a:t>Mujer de 64 años. Diabetes tipo 2. Diagnóstico hace unos 12 años. En </a:t>
            </a:r>
            <a:r>
              <a:rPr lang="es-ES" sz="2200" dirty="0" smtClean="0"/>
              <a:t>tratamiento </a:t>
            </a:r>
            <a:r>
              <a:rPr lang="es-ES" sz="2200" dirty="0"/>
              <a:t>con metformina en pauta creciente, actualmente 850 </a:t>
            </a:r>
            <a:r>
              <a:rPr lang="es-ES" sz="2200" dirty="0" err="1"/>
              <a:t>mgr</a:t>
            </a:r>
            <a:r>
              <a:rPr lang="es-ES" sz="2200" dirty="0"/>
              <a:t> </a:t>
            </a:r>
            <a:r>
              <a:rPr lang="es-ES" sz="2200" dirty="0" smtClean="0"/>
              <a:t>1/8 h</a:t>
            </a:r>
            <a:r>
              <a:rPr lang="es-ES" sz="2200" dirty="0"/>
              <a:t>.</a:t>
            </a:r>
          </a:p>
          <a:p>
            <a:r>
              <a:rPr lang="es-ES" sz="2200" dirty="0"/>
              <a:t>Sobrepeso (IMC 29,6 kg/m</a:t>
            </a:r>
            <a:r>
              <a:rPr lang="es-ES" sz="2200" baseline="30000" dirty="0"/>
              <a:t>2</a:t>
            </a:r>
            <a:r>
              <a:rPr lang="es-ES" sz="2200" dirty="0"/>
              <a:t>). Maestra de colegio de primaria. </a:t>
            </a:r>
          </a:p>
          <a:p>
            <a:r>
              <a:rPr lang="es-ES" sz="2200" dirty="0"/>
              <a:t>Come casi todos los días fuera de casa. Vida </a:t>
            </a:r>
            <a:r>
              <a:rPr lang="es-ES" sz="2200" dirty="0" smtClean="0"/>
              <a:t>sedentaria, </a:t>
            </a:r>
            <a:r>
              <a:rPr lang="es-ES" sz="2200" dirty="0"/>
              <a:t>le preocupa su peso.</a:t>
            </a:r>
          </a:p>
          <a:p>
            <a:r>
              <a:rPr lang="es-ES" sz="2200" dirty="0"/>
              <a:t>2 </a:t>
            </a:r>
            <a:r>
              <a:rPr lang="es-ES" sz="2200" dirty="0" smtClean="0"/>
              <a:t>hijos</a:t>
            </a:r>
            <a:r>
              <a:rPr lang="es-ES" sz="2200" dirty="0"/>
              <a:t>, menopausia hace unos 13 años.</a:t>
            </a:r>
          </a:p>
          <a:p>
            <a:r>
              <a:rPr lang="es-ES" sz="2200" dirty="0"/>
              <a:t>Hipertensa en tratamiento con enalapril 20 mgr (1-0-0).</a:t>
            </a:r>
          </a:p>
          <a:p>
            <a:r>
              <a:rPr lang="es-ES" sz="2200" dirty="0"/>
              <a:t>Última analítica HbA1c: 8,4%. Glucemia basal 186 mgr/dl colesterol LDL 126 mgr/dl y ha comenzado a tomar simvastatina 20 mg (0-0-1</a:t>
            </a:r>
            <a:r>
              <a:rPr lang="es-ES" sz="2200" dirty="0" smtClean="0"/>
              <a:t>).</a:t>
            </a:r>
          </a:p>
          <a:p>
            <a:r>
              <a:rPr lang="es-ES" sz="2200" dirty="0"/>
              <a:t>El mes pasado sufre dolor torácico de 30 minutos de duración por lo que acude a urgencias</a:t>
            </a:r>
            <a:r>
              <a:rPr lang="es-ES" sz="2200" dirty="0" smtClean="0"/>
              <a:t>.  Se </a:t>
            </a:r>
            <a:r>
              <a:rPr lang="es-ES" sz="2200" dirty="0"/>
              <a:t>realiza EKG con elevación del segmento ST y movilización de enzimas cardiacas. Se diagnostica de infarto agudo de miocardio</a:t>
            </a:r>
            <a:r>
              <a:rPr lang="es-ES" sz="2200" dirty="0" smtClean="0"/>
              <a:t>. Se </a:t>
            </a:r>
            <a:r>
              <a:rPr lang="es-ES" sz="2200" dirty="0"/>
              <a:t>realiza cateterismo con resultado de obstrucción de descendentes anterior de un 80% realizándose implante de </a:t>
            </a:r>
            <a:r>
              <a:rPr lang="es-ES" sz="2200" dirty="0" err="1"/>
              <a:t>stent</a:t>
            </a:r>
            <a:r>
              <a:rPr lang="es-ES" sz="2200" dirty="0"/>
              <a:t> farmacológico. Durante su estancia en el hospital presenta episodios de hiperglucemia que necesitan </a:t>
            </a:r>
            <a:r>
              <a:rPr lang="es-ES" sz="2200" dirty="0" smtClean="0"/>
              <a:t>insulina.</a:t>
            </a:r>
          </a:p>
          <a:p>
            <a:endParaRPr lang="es-ES" dirty="0"/>
          </a:p>
        </p:txBody>
      </p:sp>
    </p:spTree>
    <p:extLst>
      <p:ext uri="{BB962C8B-B14F-4D97-AF65-F5344CB8AC3E}">
        <p14:creationId xmlns="" xmlns:p14="http://schemas.microsoft.com/office/powerpoint/2010/main" val="4283353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srcRect l="3315" t="5651" r="3870" b="11887"/>
          <a:stretch/>
        </p:blipFill>
        <p:spPr>
          <a:xfrm>
            <a:off x="1919536" y="332656"/>
            <a:ext cx="8136904" cy="5789721"/>
          </a:xfrm>
          <a:prstGeom prst="rect">
            <a:avLst/>
          </a:prstGeom>
        </p:spPr>
      </p:pic>
      <p:sp>
        <p:nvSpPr>
          <p:cNvPr id="3" name="Marcador de texto 2"/>
          <p:cNvSpPr>
            <a:spLocks noGrp="1"/>
          </p:cNvSpPr>
          <p:nvPr>
            <p:ph type="body" sz="quarter" idx="13"/>
          </p:nvPr>
        </p:nvSpPr>
        <p:spPr/>
        <p:txBody>
          <a:bodyPr>
            <a:normAutofit lnSpcReduction="10000"/>
          </a:bodyPr>
          <a:lstStyle/>
          <a:p>
            <a:endParaRPr lang="es-ES"/>
          </a:p>
        </p:txBody>
      </p:sp>
    </p:spTree>
    <p:extLst>
      <p:ext uri="{BB962C8B-B14F-4D97-AF65-F5344CB8AC3E}">
        <p14:creationId xmlns="" xmlns:p14="http://schemas.microsoft.com/office/powerpoint/2010/main" val="401468335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a:xfrm>
            <a:off x="274197" y="5942150"/>
            <a:ext cx="11582443" cy="295162"/>
          </a:xfrm>
        </p:spPr>
        <p:txBody>
          <a:bodyPr>
            <a:normAutofit/>
          </a:bodyPr>
          <a:lstStyle/>
          <a:p>
            <a:r>
              <a:rPr lang="en-GB" sz="1200" dirty="0" err="1">
                <a:solidFill>
                  <a:srgbClr val="808080"/>
                </a:solidFill>
              </a:rPr>
              <a:t>Fichas</a:t>
            </a:r>
            <a:r>
              <a:rPr lang="en-GB" sz="1200" dirty="0">
                <a:solidFill>
                  <a:srgbClr val="808080"/>
                </a:solidFill>
              </a:rPr>
              <a:t> </a:t>
            </a:r>
            <a:r>
              <a:rPr lang="en-GB" sz="1200" dirty="0" err="1">
                <a:solidFill>
                  <a:srgbClr val="808080"/>
                </a:solidFill>
              </a:rPr>
              <a:t>técnicas</a:t>
            </a:r>
            <a:r>
              <a:rPr lang="en-GB" sz="1200" dirty="0">
                <a:solidFill>
                  <a:srgbClr val="808080"/>
                </a:solidFill>
              </a:rPr>
              <a:t> </a:t>
            </a:r>
            <a:r>
              <a:rPr lang="en-GB" sz="1200" dirty="0" err="1">
                <a:solidFill>
                  <a:srgbClr val="808080"/>
                </a:solidFill>
              </a:rPr>
              <a:t>dapagliflozina</a:t>
            </a:r>
            <a:r>
              <a:rPr lang="en-GB" sz="1200" dirty="0">
                <a:solidFill>
                  <a:srgbClr val="808080"/>
                </a:solidFill>
              </a:rPr>
              <a:t>, </a:t>
            </a:r>
            <a:r>
              <a:rPr lang="en-GB" sz="1200" dirty="0" err="1">
                <a:solidFill>
                  <a:srgbClr val="808080"/>
                </a:solidFill>
              </a:rPr>
              <a:t>empagliflozina</a:t>
            </a:r>
            <a:r>
              <a:rPr lang="en-GB" sz="1200" dirty="0">
                <a:solidFill>
                  <a:srgbClr val="808080"/>
                </a:solidFill>
              </a:rPr>
              <a:t> y </a:t>
            </a:r>
            <a:r>
              <a:rPr lang="en-GB" sz="1200" dirty="0" err="1">
                <a:solidFill>
                  <a:srgbClr val="808080"/>
                </a:solidFill>
              </a:rPr>
              <a:t>canagliflozina</a:t>
            </a:r>
            <a:r>
              <a:rPr lang="en-GB" sz="1200" dirty="0">
                <a:solidFill>
                  <a:srgbClr val="808080"/>
                </a:solidFill>
              </a:rPr>
              <a:t>  </a:t>
            </a:r>
          </a:p>
        </p:txBody>
      </p:sp>
      <p:sp>
        <p:nvSpPr>
          <p:cNvPr id="2" name="Título 1"/>
          <p:cNvSpPr>
            <a:spLocks noGrp="1"/>
          </p:cNvSpPr>
          <p:nvPr>
            <p:ph type="title"/>
          </p:nvPr>
        </p:nvSpPr>
        <p:spPr/>
        <p:txBody>
          <a:bodyPr/>
          <a:lstStyle/>
          <a:p>
            <a:r>
              <a:rPr lang="es-ES" dirty="0"/>
              <a:t>Infecciones del tracto urinario (ITU) y genitales</a:t>
            </a:r>
          </a:p>
        </p:txBody>
      </p:sp>
      <p:graphicFrame>
        <p:nvGraphicFramePr>
          <p:cNvPr id="7" name="Content Placeholder 6"/>
          <p:cNvGraphicFramePr>
            <a:graphicFrameLocks noGrp="1"/>
          </p:cNvGraphicFramePr>
          <p:nvPr>
            <p:ph idx="4294967295"/>
            <p:extLst>
              <p:ext uri="{D42A27DB-BD31-4B8C-83A1-F6EECF244321}">
                <p14:modId xmlns="" xmlns:p14="http://schemas.microsoft.com/office/powerpoint/2010/main" val="3442178813"/>
              </p:ext>
            </p:extLst>
          </p:nvPr>
        </p:nvGraphicFramePr>
        <p:xfrm>
          <a:off x="2639913" y="1194377"/>
          <a:ext cx="7488237" cy="266382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4294967295"/>
          </p:nvPr>
        </p:nvSpPr>
        <p:spPr>
          <a:xfrm>
            <a:off x="9347200" y="6356350"/>
            <a:ext cx="2844800" cy="365125"/>
          </a:xfrm>
        </p:spPr>
        <p:txBody>
          <a:bodyPr/>
          <a:lstStyle/>
          <a:p>
            <a:fld id="{F6F95BD5-C3FD-4E9B-9240-B27EACB3D069}" type="slidenum">
              <a:rPr lang="en-GB" smtClean="0">
                <a:solidFill>
                  <a:srgbClr val="4D4D4F">
                    <a:tint val="75000"/>
                  </a:srgbClr>
                </a:solidFill>
              </a:rPr>
              <a:pPr/>
              <a:t>21</a:t>
            </a:fld>
            <a:endParaRPr lang="en-GB" dirty="0">
              <a:solidFill>
                <a:srgbClr val="4D4D4F">
                  <a:tint val="75000"/>
                </a:srgbClr>
              </a:solidFill>
            </a:endParaRPr>
          </a:p>
        </p:txBody>
      </p:sp>
      <p:sp>
        <p:nvSpPr>
          <p:cNvPr id="8" name="TextBox 7"/>
          <p:cNvSpPr txBox="1"/>
          <p:nvPr/>
        </p:nvSpPr>
        <p:spPr>
          <a:xfrm rot="16200000">
            <a:off x="836947" y="2028764"/>
            <a:ext cx="2741243" cy="923330"/>
          </a:xfrm>
          <a:prstGeom prst="rect">
            <a:avLst/>
          </a:prstGeom>
          <a:noFill/>
        </p:spPr>
        <p:txBody>
          <a:bodyPr wrap="square" rtlCol="0">
            <a:spAutoFit/>
          </a:bodyPr>
          <a:lstStyle/>
          <a:p>
            <a:pPr algn="ctr"/>
            <a:endParaRPr lang="es-ES" sz="1200" dirty="0">
              <a:solidFill>
                <a:schemeClr val="accent1"/>
              </a:solidFill>
              <a:latin typeface="Calibri"/>
            </a:endParaRPr>
          </a:p>
          <a:p>
            <a:pPr algn="ctr"/>
            <a:r>
              <a:rPr lang="en-US" sz="1400" dirty="0">
                <a:solidFill>
                  <a:schemeClr val="accent1"/>
                </a:solidFill>
                <a:latin typeface="Calibri"/>
              </a:rPr>
              <a:t> </a:t>
            </a:r>
            <a:r>
              <a:rPr lang="en-US" sz="1400" dirty="0" err="1">
                <a:solidFill>
                  <a:schemeClr val="accent1"/>
                </a:solidFill>
                <a:latin typeface="Calibri"/>
              </a:rPr>
              <a:t>Frecuencia</a:t>
            </a:r>
            <a:r>
              <a:rPr lang="en-US" sz="1400" dirty="0">
                <a:solidFill>
                  <a:schemeClr val="accent1"/>
                </a:solidFill>
                <a:latin typeface="Calibri"/>
              </a:rPr>
              <a:t> ITUS e </a:t>
            </a:r>
            <a:r>
              <a:rPr lang="en-US" sz="1400" dirty="0" err="1">
                <a:solidFill>
                  <a:schemeClr val="accent1"/>
                </a:solidFill>
                <a:latin typeface="Calibri"/>
              </a:rPr>
              <a:t>infecciones</a:t>
            </a:r>
            <a:r>
              <a:rPr lang="en-US" sz="1400" dirty="0">
                <a:solidFill>
                  <a:schemeClr val="accent1"/>
                </a:solidFill>
                <a:latin typeface="Calibri"/>
              </a:rPr>
              <a:t> </a:t>
            </a:r>
            <a:r>
              <a:rPr lang="en-US" sz="1400" dirty="0" err="1">
                <a:solidFill>
                  <a:schemeClr val="accent1"/>
                </a:solidFill>
                <a:latin typeface="Calibri"/>
              </a:rPr>
              <a:t>urinarias</a:t>
            </a:r>
            <a:r>
              <a:rPr lang="en-US" sz="1400" dirty="0">
                <a:solidFill>
                  <a:schemeClr val="accent1"/>
                </a:solidFill>
                <a:latin typeface="Calibri"/>
              </a:rPr>
              <a:t>,  </a:t>
            </a:r>
            <a:r>
              <a:rPr lang="en-US" sz="1400" dirty="0" err="1">
                <a:solidFill>
                  <a:schemeClr val="accent1"/>
                </a:solidFill>
                <a:latin typeface="Calibri"/>
              </a:rPr>
              <a:t>estudios</a:t>
            </a:r>
            <a:r>
              <a:rPr lang="en-US" sz="1400" dirty="0">
                <a:solidFill>
                  <a:schemeClr val="accent1"/>
                </a:solidFill>
                <a:latin typeface="Calibri"/>
              </a:rPr>
              <a:t> </a:t>
            </a:r>
            <a:r>
              <a:rPr lang="en-US" sz="1400" dirty="0" err="1">
                <a:solidFill>
                  <a:schemeClr val="accent1"/>
                </a:solidFill>
                <a:latin typeface="Calibri"/>
              </a:rPr>
              <a:t>randomizados</a:t>
            </a:r>
            <a:r>
              <a:rPr lang="en-US" sz="1400" dirty="0">
                <a:solidFill>
                  <a:schemeClr val="accent1"/>
                </a:solidFill>
                <a:latin typeface="Calibri"/>
              </a:rPr>
              <a:t> </a:t>
            </a:r>
            <a:r>
              <a:rPr lang="en-US" sz="1400" dirty="0" err="1">
                <a:solidFill>
                  <a:schemeClr val="accent1"/>
                </a:solidFill>
                <a:latin typeface="Calibri"/>
              </a:rPr>
              <a:t>controlados</a:t>
            </a:r>
            <a:r>
              <a:rPr lang="en-US" sz="1400" dirty="0">
                <a:solidFill>
                  <a:schemeClr val="accent1"/>
                </a:solidFill>
                <a:latin typeface="Calibri"/>
              </a:rPr>
              <a:t> con placebo</a:t>
            </a:r>
            <a:endParaRPr lang="es-ES" sz="1400" dirty="0">
              <a:solidFill>
                <a:schemeClr val="accent1"/>
              </a:solidFill>
              <a:latin typeface="Calibri"/>
            </a:endParaRPr>
          </a:p>
        </p:txBody>
      </p:sp>
      <p:sp>
        <p:nvSpPr>
          <p:cNvPr id="9" name="TextBox 8"/>
          <p:cNvSpPr txBox="1"/>
          <p:nvPr/>
        </p:nvSpPr>
        <p:spPr>
          <a:xfrm>
            <a:off x="3503712" y="1340768"/>
            <a:ext cx="2376264" cy="307777"/>
          </a:xfrm>
          <a:prstGeom prst="rect">
            <a:avLst/>
          </a:prstGeom>
          <a:noFill/>
        </p:spPr>
        <p:txBody>
          <a:bodyPr wrap="square" rtlCol="0">
            <a:spAutoFit/>
          </a:bodyPr>
          <a:lstStyle/>
          <a:p>
            <a:r>
              <a:rPr lang="es-ES" sz="1400" b="1" dirty="0">
                <a:solidFill>
                  <a:schemeClr val="tx2"/>
                </a:solidFill>
                <a:latin typeface="Calibri"/>
              </a:rPr>
              <a:t>RR (95%IC)= 1.18 (0.95, 1.45)</a:t>
            </a:r>
          </a:p>
        </p:txBody>
      </p:sp>
      <p:sp>
        <p:nvSpPr>
          <p:cNvPr id="10" name="TextBox 9"/>
          <p:cNvSpPr txBox="1"/>
          <p:nvPr/>
        </p:nvSpPr>
        <p:spPr>
          <a:xfrm>
            <a:off x="6384031" y="1352381"/>
            <a:ext cx="2784309" cy="307777"/>
          </a:xfrm>
          <a:prstGeom prst="rect">
            <a:avLst/>
          </a:prstGeom>
          <a:noFill/>
        </p:spPr>
        <p:txBody>
          <a:bodyPr wrap="square" rtlCol="0">
            <a:spAutoFit/>
          </a:bodyPr>
          <a:lstStyle/>
          <a:p>
            <a:r>
              <a:rPr lang="es-ES" sz="1400" b="1" dirty="0">
                <a:solidFill>
                  <a:schemeClr val="tx2"/>
                </a:solidFill>
                <a:latin typeface="Calibri"/>
              </a:rPr>
              <a:t>RR (95%IC)= 4.73 (3.41, 6.56)</a:t>
            </a:r>
          </a:p>
        </p:txBody>
      </p:sp>
      <p:sp>
        <p:nvSpPr>
          <p:cNvPr id="11" name="TextBox 10"/>
          <p:cNvSpPr txBox="1"/>
          <p:nvPr/>
        </p:nvSpPr>
        <p:spPr>
          <a:xfrm>
            <a:off x="119336" y="3896431"/>
            <a:ext cx="11953328" cy="461665"/>
          </a:xfrm>
          <a:prstGeom prst="rect">
            <a:avLst/>
          </a:prstGeom>
          <a:noFill/>
        </p:spPr>
        <p:txBody>
          <a:bodyPr wrap="square" rtlCol="0">
            <a:spAutoFit/>
          </a:bodyPr>
          <a:lstStyle/>
          <a:p>
            <a:r>
              <a:rPr lang="es-ES" sz="1200" dirty="0">
                <a:solidFill>
                  <a:srgbClr val="4D4D4F"/>
                </a:solidFill>
                <a:latin typeface="Calibri"/>
              </a:rPr>
              <a:t>H. </a:t>
            </a:r>
            <a:r>
              <a:rPr lang="es-ES" sz="1200" dirty="0" err="1">
                <a:solidFill>
                  <a:srgbClr val="4D4D4F"/>
                </a:solidFill>
                <a:latin typeface="Calibri"/>
              </a:rPr>
              <a:t>Storgaard</a:t>
            </a:r>
            <a:r>
              <a:rPr lang="es-ES" sz="1200" dirty="0">
                <a:solidFill>
                  <a:srgbClr val="4D4D4F"/>
                </a:solidFill>
                <a:latin typeface="Calibri"/>
              </a:rPr>
              <a:t> et al. </a:t>
            </a:r>
            <a:r>
              <a:rPr lang="en-US" sz="1200" dirty="0">
                <a:solidFill>
                  <a:srgbClr val="4D4D4F"/>
                </a:solidFill>
                <a:latin typeface="Calibri"/>
              </a:rPr>
              <a:t>Effects of sodium glucose co-transporter 2 inhibitors in patients with type 2 diabetes: a systematic review with meta-analysis of </a:t>
            </a:r>
            <a:r>
              <a:rPr lang="en-US" sz="1200" dirty="0" err="1">
                <a:solidFill>
                  <a:srgbClr val="4D4D4F"/>
                </a:solidFill>
                <a:latin typeface="Calibri"/>
              </a:rPr>
              <a:t>randomised</a:t>
            </a:r>
            <a:r>
              <a:rPr lang="en-US" sz="1200" dirty="0">
                <a:solidFill>
                  <a:srgbClr val="4D4D4F"/>
                </a:solidFill>
                <a:latin typeface="Calibri"/>
              </a:rPr>
              <a:t> clinical trials. P856 EASD Vienna, 2014</a:t>
            </a:r>
          </a:p>
        </p:txBody>
      </p:sp>
      <p:sp>
        <p:nvSpPr>
          <p:cNvPr id="13" name="TextBox 12"/>
          <p:cNvSpPr txBox="1"/>
          <p:nvPr/>
        </p:nvSpPr>
        <p:spPr>
          <a:xfrm>
            <a:off x="609600" y="4390781"/>
            <a:ext cx="11031016" cy="1918539"/>
          </a:xfrm>
          <a:prstGeom prst="rect">
            <a:avLst/>
          </a:prstGeom>
          <a:noFill/>
        </p:spPr>
        <p:txBody>
          <a:bodyPr wrap="square" rtlCol="0">
            <a:spAutoFit/>
          </a:bodyPr>
          <a:lstStyle/>
          <a:p>
            <a:pPr marL="800088" lvl="1" indent="-342900">
              <a:buClr>
                <a:schemeClr val="tx2"/>
              </a:buClr>
              <a:buFont typeface="Wingdings" panose="05000000000000000000" pitchFamily="2" charset="2"/>
              <a:buChar char="v"/>
            </a:pPr>
            <a:r>
              <a:rPr lang="es-ES_tradnl" sz="2000" dirty="0">
                <a:solidFill>
                  <a:schemeClr val="accent1"/>
                </a:solidFill>
                <a:latin typeface="Calibri"/>
              </a:rPr>
              <a:t>La mayoría de las infecciones fueron de intensidad leve a </a:t>
            </a:r>
            <a:r>
              <a:rPr lang="es-ES_tradnl" sz="2000" dirty="0" smtClean="0">
                <a:solidFill>
                  <a:schemeClr val="accent1"/>
                </a:solidFill>
                <a:latin typeface="Calibri"/>
              </a:rPr>
              <a:t>moderada.</a:t>
            </a:r>
            <a:endParaRPr lang="es-ES_tradnl" sz="2000" dirty="0">
              <a:solidFill>
                <a:schemeClr val="accent1"/>
              </a:solidFill>
              <a:latin typeface="Calibri"/>
            </a:endParaRPr>
          </a:p>
          <a:p>
            <a:pPr marL="800088" lvl="1" indent="-342900">
              <a:buClr>
                <a:schemeClr val="tx2"/>
              </a:buClr>
              <a:buFont typeface="Wingdings" panose="05000000000000000000" pitchFamily="2" charset="2"/>
              <a:buChar char="v"/>
            </a:pPr>
            <a:r>
              <a:rPr lang="es-ES_tradnl" sz="2000" dirty="0">
                <a:solidFill>
                  <a:schemeClr val="accent1"/>
                </a:solidFill>
                <a:latin typeface="Calibri"/>
              </a:rPr>
              <a:t>Generalmente no fue motivo de interrupción o modificación del </a:t>
            </a:r>
            <a:r>
              <a:rPr lang="es-ES_tradnl" sz="2000" dirty="0" smtClean="0">
                <a:solidFill>
                  <a:schemeClr val="accent1"/>
                </a:solidFill>
                <a:latin typeface="Calibri"/>
              </a:rPr>
              <a:t>tratamiento.</a:t>
            </a:r>
            <a:endParaRPr lang="es-ES_tradnl" sz="2000" dirty="0">
              <a:solidFill>
                <a:schemeClr val="accent1"/>
              </a:solidFill>
              <a:latin typeface="Calibri"/>
            </a:endParaRPr>
          </a:p>
          <a:p>
            <a:pPr marL="800088" lvl="1" indent="-342900">
              <a:buClr>
                <a:schemeClr val="tx2"/>
              </a:buClr>
              <a:buFont typeface="Wingdings" panose="05000000000000000000" pitchFamily="2" charset="2"/>
              <a:buChar char="v"/>
            </a:pPr>
            <a:r>
              <a:rPr lang="es-ES_tradnl" sz="2000" dirty="0">
                <a:solidFill>
                  <a:schemeClr val="accent1"/>
                </a:solidFill>
                <a:latin typeface="Calibri"/>
              </a:rPr>
              <a:t>Fueron mas frecuentes en mujeres y en pacientes con  antecedentes de infección recurrente.</a:t>
            </a:r>
          </a:p>
          <a:p>
            <a:pPr marL="800088" lvl="1" indent="-342900">
              <a:buClr>
                <a:schemeClr val="tx2"/>
              </a:buClr>
              <a:buFont typeface="Wingdings" panose="05000000000000000000" pitchFamily="2" charset="2"/>
              <a:buChar char="v"/>
            </a:pPr>
            <a:r>
              <a:rPr lang="es-ES_tradnl" sz="2000" dirty="0">
                <a:solidFill>
                  <a:schemeClr val="accent1"/>
                </a:solidFill>
                <a:latin typeface="Calibri"/>
              </a:rPr>
              <a:t>La diferencia </a:t>
            </a:r>
            <a:r>
              <a:rPr lang="es-ES_tradnl" sz="2000" dirty="0" smtClean="0">
                <a:solidFill>
                  <a:schemeClr val="accent1"/>
                </a:solidFill>
                <a:latin typeface="Calibri"/>
              </a:rPr>
              <a:t>vs</a:t>
            </a:r>
            <a:r>
              <a:rPr lang="es-ES_tradnl" sz="2000" dirty="0">
                <a:solidFill>
                  <a:schemeClr val="accent1"/>
                </a:solidFill>
                <a:latin typeface="Calibri"/>
              </a:rPr>
              <a:t>. placebo en cuanto a la frecuencia fue menos pronunciada en el caso de los </a:t>
            </a:r>
            <a:r>
              <a:rPr lang="es-ES_tradnl" sz="2000" dirty="0" smtClean="0">
                <a:solidFill>
                  <a:schemeClr val="accent1"/>
                </a:solidFill>
                <a:latin typeface="Calibri"/>
              </a:rPr>
              <a:t>hombres. </a:t>
            </a:r>
            <a:endParaRPr lang="en-US" sz="2000" dirty="0">
              <a:solidFill>
                <a:schemeClr val="accent1"/>
              </a:solidFill>
              <a:latin typeface="Calibri"/>
            </a:endParaRPr>
          </a:p>
          <a:p>
            <a:pPr marL="285744" indent="-285744">
              <a:buFont typeface="Wingdings" panose="05000000000000000000" pitchFamily="2" charset="2"/>
              <a:buChar char="ü"/>
            </a:pPr>
            <a:endParaRPr lang="es-ES" sz="1867" dirty="0">
              <a:solidFill>
                <a:srgbClr val="4D4D4F"/>
              </a:solidFill>
              <a:latin typeface="Calibri"/>
            </a:endParaRPr>
          </a:p>
        </p:txBody>
      </p:sp>
      <p:sp>
        <p:nvSpPr>
          <p:cNvPr id="14" name="Content Placeholder 3"/>
          <p:cNvSpPr txBox="1">
            <a:spLocks/>
          </p:cNvSpPr>
          <p:nvPr/>
        </p:nvSpPr>
        <p:spPr>
          <a:xfrm>
            <a:off x="1524000" y="5733258"/>
            <a:ext cx="8208963" cy="875895"/>
          </a:xfrm>
          <a:prstGeom prst="rect">
            <a:avLst/>
          </a:prstGeom>
        </p:spPr>
        <p:txBody>
          <a:bodyPr vert="horz" lIns="0" tIns="45720" rIns="91440" bIns="45720" rtlCol="0" anchor="b">
            <a:noAutofit/>
          </a:bodyPr>
          <a:lstStyle>
            <a:lvl1pPr marL="0" indent="0" algn="l" defTabSz="914400" rtl="0" eaLnBrk="1" latinLnBrk="0" hangingPunct="1">
              <a:spcBef>
                <a:spcPts val="0"/>
              </a:spcBef>
              <a:buClr>
                <a:schemeClr val="accent4"/>
              </a:buClr>
              <a:buFont typeface="Arial" pitchFamily="34" charset="0"/>
              <a:buNone/>
              <a:defRPr sz="1050" kern="1200">
                <a:solidFill>
                  <a:schemeClr val="tx1"/>
                </a:solidFill>
                <a:latin typeface="+mn-lt"/>
                <a:ea typeface="+mn-ea"/>
                <a:cs typeface="+mn-cs"/>
              </a:defRPr>
            </a:lvl1pPr>
            <a:lvl2pPr marL="457200" indent="0" algn="l" defTabSz="914400" rtl="0" eaLnBrk="1" latinLnBrk="0" hangingPunct="1">
              <a:spcBef>
                <a:spcPts val="6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ts val="600"/>
              </a:spcBef>
              <a:buClr>
                <a:schemeClr val="accent4"/>
              </a:buClr>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ts val="600"/>
              </a:spcBef>
              <a:buFont typeface="Arial" pitchFamily="34" charset="0"/>
              <a:buNone/>
              <a:defRPr sz="12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rgbClr val="79AA38"/>
              </a:buClr>
            </a:pPr>
            <a:endParaRPr lang="en-GB" sz="1400" dirty="0">
              <a:solidFill>
                <a:srgbClr val="4D4D4F"/>
              </a:solidFill>
            </a:endParaRPr>
          </a:p>
        </p:txBody>
      </p:sp>
    </p:spTree>
    <p:extLst>
      <p:ext uri="{BB962C8B-B14F-4D97-AF65-F5344CB8AC3E}">
        <p14:creationId xmlns="" xmlns:p14="http://schemas.microsoft.com/office/powerpoint/2010/main" val="1340665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stretch>
            <a:fillRect/>
          </a:stretch>
        </p:blipFill>
        <p:spPr>
          <a:xfrm>
            <a:off x="983432" y="768529"/>
            <a:ext cx="6851054" cy="4820711"/>
          </a:xfrm>
          <a:prstGeom prst="rect">
            <a:avLst/>
          </a:prstGeom>
        </p:spPr>
      </p:pic>
      <p:sp>
        <p:nvSpPr>
          <p:cNvPr id="8" name="Rectángulo 7"/>
          <p:cNvSpPr/>
          <p:nvPr/>
        </p:nvSpPr>
        <p:spPr>
          <a:xfrm>
            <a:off x="7896200" y="1831464"/>
            <a:ext cx="3882683" cy="3097734"/>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2400" b="1" i="1" dirty="0">
                <a:solidFill>
                  <a:schemeClr val="bg1"/>
                </a:solidFill>
                <a:latin typeface="+mj-lt"/>
              </a:rPr>
              <a:t>Eff </a:t>
            </a:r>
            <a:r>
              <a:rPr lang="en-US" sz="2400" b="1" i="1" dirty="0" err="1">
                <a:solidFill>
                  <a:schemeClr val="bg1"/>
                </a:solidFill>
                <a:latin typeface="+mj-lt"/>
              </a:rPr>
              <a:t>ects</a:t>
            </a:r>
            <a:r>
              <a:rPr lang="en-US" sz="2400" b="1" i="1" dirty="0">
                <a:solidFill>
                  <a:schemeClr val="bg1"/>
                </a:solidFill>
                <a:latin typeface="+mj-lt"/>
              </a:rPr>
              <a:t> of sodium-glucose cotransporter-2 inhibitors on cardiovascular events, death, and major safety outcomes in adults with type 2 diabetes: a systematic review and </a:t>
            </a:r>
            <a:r>
              <a:rPr lang="es-ES" sz="2400" b="1" i="1" dirty="0">
                <a:solidFill>
                  <a:schemeClr val="bg1"/>
                </a:solidFill>
                <a:latin typeface="+mj-lt"/>
              </a:rPr>
              <a:t>meta-</a:t>
            </a:r>
            <a:r>
              <a:rPr lang="es-ES" sz="2400" b="1" i="1" dirty="0" err="1">
                <a:solidFill>
                  <a:schemeClr val="bg1"/>
                </a:solidFill>
                <a:latin typeface="+mj-lt"/>
              </a:rPr>
              <a:t>analysis</a:t>
            </a:r>
            <a:endParaRPr lang="es-ES" sz="2400" i="1" dirty="0">
              <a:solidFill>
                <a:schemeClr val="bg1"/>
              </a:solidFill>
              <a:latin typeface="+mj-lt"/>
            </a:endParaRPr>
          </a:p>
        </p:txBody>
      </p:sp>
      <p:sp>
        <p:nvSpPr>
          <p:cNvPr id="3" name="Marcador de texto 2"/>
          <p:cNvSpPr>
            <a:spLocks noGrp="1"/>
          </p:cNvSpPr>
          <p:nvPr>
            <p:ph type="body" sz="quarter" idx="13"/>
          </p:nvPr>
        </p:nvSpPr>
        <p:spPr>
          <a:xfrm>
            <a:off x="130181" y="5870142"/>
            <a:ext cx="11582443" cy="295162"/>
          </a:xfrm>
        </p:spPr>
        <p:txBody>
          <a:bodyPr>
            <a:normAutofit/>
          </a:bodyPr>
          <a:lstStyle/>
          <a:p>
            <a:r>
              <a:rPr lang="en-US" sz="1200" dirty="0"/>
              <a:t>Jason H Y </a:t>
            </a:r>
            <a:r>
              <a:rPr lang="en-US" sz="1200" dirty="0" smtClean="0"/>
              <a:t>Wu, et al. Lancet </a:t>
            </a:r>
            <a:r>
              <a:rPr lang="en-US" sz="1200" dirty="0"/>
              <a:t>Diabetes </a:t>
            </a:r>
            <a:r>
              <a:rPr lang="en-US" sz="1200" dirty="0" err="1"/>
              <a:t>Endocrinol</a:t>
            </a:r>
            <a:r>
              <a:rPr lang="en-US" sz="1200" dirty="0"/>
              <a:t> </a:t>
            </a:r>
            <a:r>
              <a:rPr lang="en-US" sz="1200" dirty="0" smtClean="0"/>
              <a:t>2016. Published </a:t>
            </a:r>
            <a:r>
              <a:rPr lang="en-US" sz="1200" dirty="0"/>
              <a:t>Online  March 18, </a:t>
            </a:r>
            <a:r>
              <a:rPr lang="en-US" sz="1200" dirty="0" smtClean="0"/>
              <a:t>2016.  http</a:t>
            </a:r>
            <a:r>
              <a:rPr lang="en-US" sz="1200" dirty="0"/>
              <a:t>://dx.doi.org/10.1016/  S2213-8587(16)00052-8</a:t>
            </a:r>
          </a:p>
        </p:txBody>
      </p:sp>
      <p:sp>
        <p:nvSpPr>
          <p:cNvPr id="2" name="Título 1"/>
          <p:cNvSpPr>
            <a:spLocks noGrp="1"/>
          </p:cNvSpPr>
          <p:nvPr>
            <p:ph type="title"/>
          </p:nvPr>
        </p:nvSpPr>
        <p:spPr/>
        <p:txBody>
          <a:bodyPr/>
          <a:lstStyle/>
          <a:p>
            <a:r>
              <a:rPr lang="es-ES" dirty="0"/>
              <a:t>R</a:t>
            </a:r>
            <a:r>
              <a:rPr lang="es-ES" dirty="0" smtClean="0"/>
              <a:t>esultado generales seguridad de los SGLT-2</a:t>
            </a:r>
            <a:endParaRPr lang="es-ES" dirty="0"/>
          </a:p>
        </p:txBody>
      </p:sp>
    </p:spTree>
    <p:extLst>
      <p:ext uri="{BB962C8B-B14F-4D97-AF65-F5344CB8AC3E}">
        <p14:creationId xmlns="" xmlns:p14="http://schemas.microsoft.com/office/powerpoint/2010/main" val="3954965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srcRect r="52094" b="18354"/>
          <a:stretch/>
        </p:blipFill>
        <p:spPr>
          <a:xfrm>
            <a:off x="1011373" y="605568"/>
            <a:ext cx="5156635" cy="4839656"/>
          </a:xfrm>
          <a:prstGeom prst="rect">
            <a:avLst/>
          </a:prstGeom>
        </p:spPr>
      </p:pic>
      <p:sp>
        <p:nvSpPr>
          <p:cNvPr id="3" name="Marcador de texto 2"/>
          <p:cNvSpPr>
            <a:spLocks noGrp="1"/>
          </p:cNvSpPr>
          <p:nvPr>
            <p:ph type="body" sz="quarter" idx="13"/>
          </p:nvPr>
        </p:nvSpPr>
        <p:spPr/>
        <p:txBody>
          <a:bodyPr>
            <a:normAutofit lnSpcReduction="10000"/>
          </a:bodyPr>
          <a:lstStyle/>
          <a:p>
            <a:endParaRPr lang="es-ES"/>
          </a:p>
        </p:txBody>
      </p:sp>
      <p:pic>
        <p:nvPicPr>
          <p:cNvPr id="4" name="Imagen 3"/>
          <p:cNvPicPr>
            <a:picLocks noChangeAspect="1"/>
          </p:cNvPicPr>
          <p:nvPr/>
        </p:nvPicPr>
        <p:blipFill rotWithShape="1">
          <a:blip r:embed="rId3" cstate="print"/>
          <a:srcRect l="29525" t="13600" r="33069" b="14301"/>
          <a:stretch/>
        </p:blipFill>
        <p:spPr>
          <a:xfrm>
            <a:off x="6456040" y="568388"/>
            <a:ext cx="4896544" cy="5308884"/>
          </a:xfrm>
          <a:prstGeom prst="rect">
            <a:avLst/>
          </a:prstGeom>
        </p:spPr>
      </p:pic>
    </p:spTree>
    <p:extLst>
      <p:ext uri="{BB962C8B-B14F-4D97-AF65-F5344CB8AC3E}">
        <p14:creationId xmlns="" xmlns:p14="http://schemas.microsoft.com/office/powerpoint/2010/main" val="3170471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a:t>Comunicación de la EMA sobre </a:t>
            </a:r>
            <a:r>
              <a:rPr lang="es-ES" dirty="0" err="1"/>
              <a:t>canagliflozina</a:t>
            </a:r>
            <a:endParaRPr lang="es-ES" dirty="0"/>
          </a:p>
        </p:txBody>
      </p:sp>
      <p:sp>
        <p:nvSpPr>
          <p:cNvPr id="4" name="Marcador de contenido 3"/>
          <p:cNvSpPr>
            <a:spLocks noGrp="1"/>
          </p:cNvSpPr>
          <p:nvPr>
            <p:ph idx="1"/>
          </p:nvPr>
        </p:nvSpPr>
        <p:spPr/>
        <p:txBody>
          <a:bodyPr>
            <a:normAutofit fontScale="70000" lnSpcReduction="20000"/>
          </a:bodyPr>
          <a:lstStyle/>
          <a:p>
            <a:pPr>
              <a:lnSpc>
                <a:spcPct val="120000"/>
              </a:lnSpc>
            </a:pPr>
            <a:r>
              <a:rPr lang="es-ES" sz="2800" dirty="0"/>
              <a:t>Las amputaciones forman parte de las complicaciones propias del paciente diabético. Los pacientes que sufren una amputación tienen mayor riesgo relativo para una segunda amputación, en el mismo o en el otro miembro </a:t>
            </a:r>
            <a:r>
              <a:rPr lang="es-ES" sz="2800" dirty="0" smtClean="0"/>
              <a:t>inferior</a:t>
            </a:r>
            <a:r>
              <a:rPr lang="es-ES" sz="2800" baseline="30000" dirty="0" smtClean="0"/>
              <a:t>(1)</a:t>
            </a:r>
            <a:r>
              <a:rPr lang="es-ES" sz="2800" dirty="0" smtClean="0"/>
              <a:t>.</a:t>
            </a:r>
          </a:p>
          <a:p>
            <a:pPr>
              <a:lnSpc>
                <a:spcPct val="120000"/>
              </a:lnSpc>
            </a:pPr>
            <a:r>
              <a:rPr lang="es-ES" sz="2800" baseline="30000" dirty="0" smtClean="0"/>
              <a:t> </a:t>
            </a:r>
            <a:r>
              <a:rPr lang="es-ES" sz="2800" dirty="0" smtClean="0"/>
              <a:t>En </a:t>
            </a:r>
            <a:r>
              <a:rPr lang="es-ES" sz="2800" dirty="0"/>
              <a:t>el estudio CANVAS se ha visto un desequilibrio en el número de amputaciones entre pacientes tratados con CANA y placebo. Se trata principalmente de amputaciones de dedos de los </a:t>
            </a:r>
            <a:r>
              <a:rPr lang="es-ES" sz="2800" dirty="0" smtClean="0"/>
              <a:t>pies</a:t>
            </a:r>
            <a:r>
              <a:rPr lang="es-ES" sz="2800" baseline="30000" dirty="0" smtClean="0"/>
              <a:t>(2)</a:t>
            </a:r>
            <a:r>
              <a:rPr lang="es-ES" sz="2800" dirty="0" smtClean="0"/>
              <a:t>.</a:t>
            </a:r>
            <a:endParaRPr lang="es-ES" sz="2800" baseline="30000" dirty="0"/>
          </a:p>
          <a:p>
            <a:pPr lvl="1">
              <a:lnSpc>
                <a:spcPct val="120000"/>
              </a:lnSpc>
            </a:pPr>
            <a:r>
              <a:rPr lang="es-ES" sz="2800" dirty="0" smtClean="0"/>
              <a:t>El </a:t>
            </a:r>
            <a:r>
              <a:rPr lang="es-ES" sz="2800" dirty="0"/>
              <a:t>número es muy pequeño, incidencia en 1000 pacientes año: 7 con CANA 100, 5 con CANA 300 y 3 con placebo (no existe relación con la dosis de Cana</a:t>
            </a:r>
            <a:r>
              <a:rPr lang="es-ES" sz="2800" dirty="0" smtClean="0"/>
              <a:t>).</a:t>
            </a:r>
            <a:endParaRPr lang="es-ES" sz="2800" dirty="0"/>
          </a:p>
          <a:p>
            <a:pPr>
              <a:lnSpc>
                <a:spcPct val="120000"/>
              </a:lnSpc>
            </a:pPr>
            <a:r>
              <a:rPr lang="es-ES" sz="2800" dirty="0"/>
              <a:t>Este desequilibrio no se ha visto en ninguno de los 12 estudios de fase 3 y 4, de hecho hay menos amputaciones con cana que con comparador (alrededor de 4 veces menos). Tampoco se ha visto  en la práctica clínica </a:t>
            </a:r>
            <a:r>
              <a:rPr lang="es-ES" sz="2800" dirty="0" smtClean="0"/>
              <a:t>habitual</a:t>
            </a:r>
            <a:r>
              <a:rPr lang="es-ES" sz="2800" baseline="30000" dirty="0" smtClean="0"/>
              <a:t>(3)</a:t>
            </a:r>
            <a:r>
              <a:rPr lang="es-ES" sz="2800" dirty="0" smtClean="0"/>
              <a:t>. </a:t>
            </a:r>
            <a:endParaRPr lang="es-ES" sz="2800" dirty="0"/>
          </a:p>
          <a:p>
            <a:pPr>
              <a:lnSpc>
                <a:spcPct val="120000"/>
              </a:lnSpc>
            </a:pPr>
            <a:r>
              <a:rPr lang="es-ES" sz="2800" dirty="0"/>
              <a:t>La propia EMA afirma que la relación entre cana y amputaciones no está </a:t>
            </a:r>
            <a:r>
              <a:rPr lang="es-ES" sz="2800" dirty="0" smtClean="0"/>
              <a:t>confirmada</a:t>
            </a:r>
            <a:r>
              <a:rPr lang="es-ES" sz="2800" baseline="30000" dirty="0" smtClean="0"/>
              <a:t>(2)</a:t>
            </a:r>
            <a:r>
              <a:rPr lang="es-ES" sz="2800" dirty="0" smtClean="0"/>
              <a:t>.</a:t>
            </a:r>
            <a:endParaRPr lang="es-ES" sz="2800" baseline="30000" dirty="0"/>
          </a:p>
          <a:p>
            <a:pPr>
              <a:lnSpc>
                <a:spcPct val="120000"/>
              </a:lnSpc>
            </a:pPr>
            <a:r>
              <a:rPr lang="es-ES" sz="2800" dirty="0"/>
              <a:t>El estudio CANVAS esta supervisado por un comité independiente que es el único que tiene acceso a los datos de seguridad y eficacia, y  que es quien recomienda continuar con el </a:t>
            </a:r>
            <a:r>
              <a:rPr lang="es-ES" sz="2800" dirty="0" smtClean="0"/>
              <a:t>estudio</a:t>
            </a:r>
            <a:r>
              <a:rPr lang="es-ES" sz="2800" baseline="30000" dirty="0" smtClean="0"/>
              <a:t>(2)</a:t>
            </a:r>
            <a:r>
              <a:rPr lang="es-ES" sz="2800" dirty="0" smtClean="0"/>
              <a:t>.</a:t>
            </a:r>
            <a:endParaRPr lang="es-ES" sz="2800" baseline="30000" dirty="0"/>
          </a:p>
          <a:p>
            <a:endParaRPr lang="es-ES" dirty="0"/>
          </a:p>
        </p:txBody>
      </p:sp>
      <p:sp>
        <p:nvSpPr>
          <p:cNvPr id="5" name="Marcador de texto 4"/>
          <p:cNvSpPr>
            <a:spLocks noGrp="1"/>
          </p:cNvSpPr>
          <p:nvPr>
            <p:ph type="body" sz="quarter" idx="10"/>
          </p:nvPr>
        </p:nvSpPr>
        <p:spPr>
          <a:xfrm>
            <a:off x="346205" y="5373216"/>
            <a:ext cx="11582443" cy="720080"/>
          </a:xfrm>
        </p:spPr>
        <p:txBody>
          <a:bodyPr>
            <a:noAutofit/>
          </a:bodyPr>
          <a:lstStyle/>
          <a:p>
            <a:r>
              <a:rPr lang="es-ES" sz="1200" dirty="0">
                <a:solidFill>
                  <a:schemeClr val="bg1">
                    <a:lumMod val="65000"/>
                  </a:schemeClr>
                </a:solidFill>
              </a:rPr>
              <a:t>1. Alcántara W et al. Anales de la Facultad de Medicina.</a:t>
            </a:r>
            <a:r>
              <a:rPr lang="en-US" sz="1200" dirty="0">
                <a:solidFill>
                  <a:schemeClr val="bg1">
                    <a:lumMod val="65000"/>
                  </a:schemeClr>
                </a:solidFill>
              </a:rPr>
              <a:t> Vol. 60, Nº 3 - 1999</a:t>
            </a:r>
          </a:p>
          <a:p>
            <a:r>
              <a:rPr lang="en-US" sz="1200" dirty="0">
                <a:solidFill>
                  <a:schemeClr val="bg1">
                    <a:lumMod val="65000"/>
                  </a:schemeClr>
                </a:solidFill>
              </a:rPr>
              <a:t>2. Comunicación EMA. EMA Reviews diabetes medicine </a:t>
            </a:r>
            <a:r>
              <a:rPr lang="en-US" sz="1200" dirty="0" err="1">
                <a:solidFill>
                  <a:schemeClr val="bg1">
                    <a:lumMod val="65000"/>
                  </a:schemeClr>
                </a:solidFill>
              </a:rPr>
              <a:t>canagliflozin</a:t>
            </a:r>
            <a:r>
              <a:rPr lang="en-US" sz="1200" dirty="0">
                <a:solidFill>
                  <a:schemeClr val="bg1">
                    <a:lumMod val="65000"/>
                  </a:schemeClr>
                </a:solidFill>
              </a:rPr>
              <a:t>. Review follows data on toe amputations in ongoing study. 15 April 2016 EMA/267042/2016</a:t>
            </a:r>
          </a:p>
          <a:p>
            <a:r>
              <a:rPr lang="es-ES_tradnl" sz="1200" dirty="0">
                <a:solidFill>
                  <a:schemeClr val="bg1">
                    <a:lumMod val="65000"/>
                  </a:schemeClr>
                </a:solidFill>
              </a:rPr>
              <a:t>3. Nota informativa publicada en la página web de la AEMPS. </a:t>
            </a:r>
            <a:r>
              <a:rPr lang="es-ES" sz="1200" dirty="0" err="1">
                <a:solidFill>
                  <a:schemeClr val="bg1">
                    <a:lumMod val="65000"/>
                  </a:schemeClr>
                </a:solidFill>
              </a:rPr>
              <a:t>Canagliflozina</a:t>
            </a:r>
            <a:r>
              <a:rPr lang="es-ES" sz="1200" dirty="0">
                <a:solidFill>
                  <a:schemeClr val="bg1">
                    <a:lumMod val="65000"/>
                  </a:schemeClr>
                </a:solidFill>
              </a:rPr>
              <a:t>: posible incremento del riesgo de amputación no traumática en miembros inferiores. http://www.aemps.gob.es/informa/notasInformativas/medicamentosUsoHumano/seguridad/2016/NI-MUH_FV_10-canaglifozina.htm</a:t>
            </a:r>
            <a:endParaRPr lang="es-ES_tradnl" sz="1200" dirty="0">
              <a:solidFill>
                <a:schemeClr val="bg1">
                  <a:lumMod val="65000"/>
                </a:schemeClr>
              </a:solidFill>
            </a:endParaRPr>
          </a:p>
          <a:p>
            <a:endParaRPr lang="es-ES" sz="1200" dirty="0">
              <a:solidFill>
                <a:schemeClr val="bg1">
                  <a:lumMod val="65000"/>
                </a:schemeClr>
              </a:solidFill>
            </a:endParaRPr>
          </a:p>
        </p:txBody>
      </p:sp>
    </p:spTree>
    <p:extLst>
      <p:ext uri="{BB962C8B-B14F-4D97-AF65-F5344CB8AC3E}">
        <p14:creationId xmlns="" xmlns:p14="http://schemas.microsoft.com/office/powerpoint/2010/main" val="2663620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i="1" dirty="0" smtClean="0"/>
              <a:t>Adverse events consistent with urinary tract infection  </a:t>
            </a:r>
            <a:endParaRPr lang="en-GB" i="1" dirty="0"/>
          </a:p>
        </p:txBody>
      </p:sp>
      <p:sp>
        <p:nvSpPr>
          <p:cNvPr id="5" name="Marcador de texto 4"/>
          <p:cNvSpPr>
            <a:spLocks noGrp="1"/>
          </p:cNvSpPr>
          <p:nvPr>
            <p:ph type="body" sz="quarter" idx="10"/>
          </p:nvPr>
        </p:nvSpPr>
        <p:spPr>
          <a:xfrm>
            <a:off x="58173" y="5759654"/>
            <a:ext cx="11582443" cy="477658"/>
          </a:xfrm>
        </p:spPr>
        <p:txBody>
          <a:bodyPr>
            <a:normAutofit lnSpcReduction="10000"/>
          </a:bodyPr>
          <a:lstStyle/>
          <a:p>
            <a:r>
              <a:rPr lang="en-US" sz="1200" dirty="0"/>
              <a:t>Patients treated with ≥1 dose of study drug </a:t>
            </a:r>
          </a:p>
          <a:p>
            <a:r>
              <a:rPr lang="en-US" sz="1200" dirty="0"/>
              <a:t>Based on 79 </a:t>
            </a:r>
            <a:r>
              <a:rPr lang="en-US" sz="1200" dirty="0" err="1"/>
              <a:t>MedDRA</a:t>
            </a:r>
            <a:r>
              <a:rPr lang="en-US" sz="1200" dirty="0"/>
              <a:t> preferred terms</a:t>
            </a:r>
          </a:p>
        </p:txBody>
      </p:sp>
      <p:sp>
        <p:nvSpPr>
          <p:cNvPr id="8" name="Slide Number Placeholder 3"/>
          <p:cNvSpPr>
            <a:spLocks noGrp="1"/>
          </p:cNvSpPr>
          <p:nvPr>
            <p:ph type="sldNum" sz="quarter" idx="4294967295"/>
          </p:nvPr>
        </p:nvSpPr>
        <p:spPr>
          <a:xfrm>
            <a:off x="11256963" y="6597650"/>
            <a:ext cx="935037" cy="260350"/>
          </a:xfrm>
        </p:spPr>
        <p:txBody>
          <a:bodyPr/>
          <a:lstStyle/>
          <a:p>
            <a:fld id="{4AD7133C-5F9C-4F7F-9637-3E296898A784}" type="slidenum">
              <a:rPr lang="en-GB" smtClean="0">
                <a:solidFill>
                  <a:prstClr val="black">
                    <a:tint val="75000"/>
                  </a:prstClr>
                </a:solidFill>
              </a:rPr>
              <a:pPr/>
              <a:t>25</a:t>
            </a:fld>
            <a:endParaRPr lang="en-GB" dirty="0">
              <a:solidFill>
                <a:prstClr val="black">
                  <a:tint val="75000"/>
                </a:prstClr>
              </a:solidFill>
            </a:endParaRPr>
          </a:p>
        </p:txBody>
      </p:sp>
      <p:sp>
        <p:nvSpPr>
          <p:cNvPr id="9" name="TextBox 8"/>
          <p:cNvSpPr txBox="1"/>
          <p:nvPr/>
        </p:nvSpPr>
        <p:spPr>
          <a:xfrm>
            <a:off x="1631504" y="5235853"/>
            <a:ext cx="3657600" cy="369332"/>
          </a:xfrm>
          <a:prstGeom prst="rect">
            <a:avLst/>
          </a:prstGeom>
          <a:noFill/>
        </p:spPr>
        <p:txBody>
          <a:bodyPr wrap="square" rtlCol="0">
            <a:spAutoFit/>
          </a:bodyPr>
          <a:lstStyle/>
          <a:p>
            <a:r>
              <a:rPr lang="en-GB" b="1" dirty="0">
                <a:solidFill>
                  <a:schemeClr val="tx2"/>
                </a:solidFill>
                <a:latin typeface="+mj-lt"/>
              </a:rPr>
              <a:t>Rate = per100 patient-years</a:t>
            </a:r>
          </a:p>
        </p:txBody>
      </p:sp>
      <p:graphicFrame>
        <p:nvGraphicFramePr>
          <p:cNvPr id="10" name="Table 9"/>
          <p:cNvGraphicFramePr>
            <a:graphicFrameLocks noGrp="1"/>
          </p:cNvGraphicFramePr>
          <p:nvPr>
            <p:extLst>
              <p:ext uri="{D42A27DB-BD31-4B8C-83A1-F6EECF244321}">
                <p14:modId xmlns="" xmlns:p14="http://schemas.microsoft.com/office/powerpoint/2010/main" val="3626918402"/>
              </p:ext>
            </p:extLst>
          </p:nvPr>
        </p:nvGraphicFramePr>
        <p:xfrm>
          <a:off x="407368" y="1124744"/>
          <a:ext cx="11391058" cy="3904800"/>
        </p:xfrm>
        <a:graphic>
          <a:graphicData uri="http://schemas.openxmlformats.org/drawingml/2006/table">
            <a:tbl>
              <a:tblPr firstRow="1" bandRow="1">
                <a:tableStyleId>{073A0DAA-6AF3-43AB-8588-CEC1D06C72B9}</a:tableStyleId>
              </a:tblPr>
              <a:tblGrid>
                <a:gridCol w="3470176"/>
                <a:gridCol w="1611927"/>
                <a:gridCol w="1261791"/>
                <a:gridCol w="1261791"/>
                <a:gridCol w="1261791"/>
                <a:gridCol w="1261791"/>
                <a:gridCol w="1261791"/>
              </a:tblGrid>
              <a:tr h="785296">
                <a:tc rowSpan="2">
                  <a:txBody>
                    <a:bodyPr/>
                    <a:lstStyle/>
                    <a:p>
                      <a:endParaRPr lang="en-GB" sz="1800" b="1" dirty="0">
                        <a:solidFill>
                          <a:srgbClr val="004586"/>
                        </a:solidFill>
                      </a:endParaRPr>
                    </a:p>
                  </a:txBody>
                  <a:tcPr marL="72000" marR="72000" marT="36000" marB="36000">
                    <a:lnL w="12700" cmpd="sng">
                      <a:noFill/>
                    </a:lnL>
                    <a:lnT w="12700" cmpd="sng">
                      <a:noFill/>
                    </a:lnT>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t>Placebo </a:t>
                      </a:r>
                      <a:br>
                        <a:rPr lang="en-GB" sz="2000" dirty="0" smtClean="0"/>
                      </a:br>
                      <a:r>
                        <a:rPr lang="en-GB" sz="2000" dirty="0" smtClean="0"/>
                        <a:t>(n=2333)</a:t>
                      </a:r>
                      <a:endParaRPr lang="en-GB" sz="2000" dirty="0" smtClean="0">
                        <a:solidFill>
                          <a:schemeClr val="bg1"/>
                        </a:solidFill>
                      </a:endParaRPr>
                    </a:p>
                  </a:txBody>
                  <a:tcPr marL="72000" marR="72000" marT="36000" marB="36000" anchor="ctr"/>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t>Empagliflozin</a:t>
                      </a:r>
                      <a:r>
                        <a:rPr lang="en-GB" sz="2000" baseline="0" dirty="0" smtClean="0"/>
                        <a:t> </a:t>
                      </a:r>
                      <a:br>
                        <a:rPr lang="en-GB" sz="2000" baseline="0" dirty="0" smtClean="0"/>
                      </a:br>
                      <a:r>
                        <a:rPr lang="en-GB" sz="2000" baseline="0" dirty="0" smtClean="0"/>
                        <a:t>10 mg</a:t>
                      </a:r>
                      <a:br>
                        <a:rPr lang="en-GB" sz="2000" baseline="0" dirty="0" smtClean="0"/>
                      </a:br>
                      <a:r>
                        <a:rPr lang="en-GB" sz="2000" baseline="0" dirty="0" smtClean="0"/>
                        <a:t>(n=2345)</a:t>
                      </a:r>
                      <a:endParaRPr lang="en-GB" sz="2000" dirty="0" smtClean="0">
                        <a:solidFill>
                          <a:schemeClr val="bg1"/>
                        </a:solidFill>
                      </a:endParaRPr>
                    </a:p>
                  </a:txBody>
                  <a:tcPr marL="72000" marR="72000" marT="36000" marB="36000" anchor="ctr"/>
                </a:tc>
                <a:tc hMerge="1">
                  <a:txBody>
                    <a:bodyPr/>
                    <a:lstStyle/>
                    <a:p>
                      <a:endParaRPr lang="en-GB"/>
                    </a:p>
                  </a:txBody>
                  <a:tcPr/>
                </a:tc>
                <a:tc gridSpan="2">
                  <a:txBody>
                    <a:bodyPr/>
                    <a:lstStyle/>
                    <a:p>
                      <a:pPr algn="ctr"/>
                      <a:r>
                        <a:rPr lang="en-GB" sz="2000" dirty="0" smtClean="0"/>
                        <a:t>Empagliflozin </a:t>
                      </a:r>
                    </a:p>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t>25</a:t>
                      </a:r>
                      <a:r>
                        <a:rPr lang="en-GB" sz="2000" baseline="0" dirty="0" smtClean="0"/>
                        <a:t> mg</a:t>
                      </a:r>
                      <a:br>
                        <a:rPr lang="en-GB" sz="2000" baseline="0" dirty="0" smtClean="0"/>
                      </a:br>
                      <a:r>
                        <a:rPr lang="en-GB" sz="2000" baseline="0" dirty="0" smtClean="0"/>
                        <a:t>(n=2342)</a:t>
                      </a:r>
                      <a:endParaRPr lang="en-GB" sz="2000" dirty="0" smtClean="0">
                        <a:solidFill>
                          <a:schemeClr val="bg1"/>
                        </a:solidFill>
                      </a:endParaRPr>
                    </a:p>
                  </a:txBody>
                  <a:tcPr marL="72000" marR="72000" marT="36000" marB="36000" anchor="ctr"/>
                </a:tc>
                <a:tc hMerge="1">
                  <a:txBody>
                    <a:bodyPr/>
                    <a:lstStyle/>
                    <a:p>
                      <a:endParaRPr lang="en-GB"/>
                    </a:p>
                  </a:txBody>
                  <a:tcPr/>
                </a:tc>
              </a:tr>
              <a:tr h="327412">
                <a:tc vMerge="1">
                  <a:txBody>
                    <a:bodyPr/>
                    <a:lstStyle/>
                    <a:p>
                      <a:pPr algn="ctr"/>
                      <a:endParaRPr lang="en-GB" sz="1800" dirty="0">
                        <a:solidFill>
                          <a:schemeClr val="accent1"/>
                        </a:solidFill>
                      </a:endParaRPr>
                    </a:p>
                  </a:txBody>
                  <a:tcPr marL="72000" marR="72000" marT="36000" marB="36000" anchor="ctr"/>
                </a:tc>
                <a:tc>
                  <a:txBody>
                    <a:bodyPr/>
                    <a:lstStyle/>
                    <a:p>
                      <a:pPr algn="ctr"/>
                      <a:r>
                        <a:rPr lang="en-GB" sz="2000" dirty="0" smtClean="0">
                          <a:solidFill>
                            <a:srgbClr val="004586"/>
                          </a:solidFill>
                        </a:rPr>
                        <a:t>n (%)</a:t>
                      </a:r>
                      <a:endParaRPr lang="en-GB" sz="2000" b="1" dirty="0">
                        <a:solidFill>
                          <a:srgbClr val="004586"/>
                        </a:solidFill>
                      </a:endParaRPr>
                    </a:p>
                  </a:txBody>
                  <a:tcPr marL="72000" marR="72000" marT="36000" marB="36000" anchor="ctr"/>
                </a:tc>
                <a:tc>
                  <a:txBody>
                    <a:bodyPr/>
                    <a:lstStyle/>
                    <a:p>
                      <a:pPr algn="ctr"/>
                      <a:r>
                        <a:rPr lang="en-GB" sz="2000" dirty="0" smtClean="0">
                          <a:solidFill>
                            <a:srgbClr val="004586"/>
                          </a:solidFill>
                        </a:rPr>
                        <a:t>Rate</a:t>
                      </a:r>
                      <a:endParaRPr lang="en-GB" sz="2000" b="1" dirty="0">
                        <a:solidFill>
                          <a:srgbClr val="004586"/>
                        </a:solidFill>
                      </a:endParaRPr>
                    </a:p>
                  </a:txBody>
                  <a:tcPr marL="72000" marR="72000" marT="36000" marB="36000" anchor="ctr"/>
                </a:tc>
                <a:tc>
                  <a:txBody>
                    <a:bodyPr/>
                    <a:lstStyle/>
                    <a:p>
                      <a:pPr algn="ctr"/>
                      <a:r>
                        <a:rPr lang="en-GB" sz="2000" dirty="0" smtClean="0">
                          <a:solidFill>
                            <a:srgbClr val="004586"/>
                          </a:solidFill>
                        </a:rPr>
                        <a:t>n (%)</a:t>
                      </a:r>
                      <a:endParaRPr lang="en-GB" sz="2000" b="1" dirty="0">
                        <a:solidFill>
                          <a:srgbClr val="004586"/>
                        </a:solidFill>
                      </a:endParaRPr>
                    </a:p>
                  </a:txBody>
                  <a:tcPr marL="72000" marR="72000" marT="36000" marB="36000" anchor="ctr"/>
                </a:tc>
                <a:tc>
                  <a:txBody>
                    <a:bodyPr/>
                    <a:lstStyle/>
                    <a:p>
                      <a:pPr algn="ctr"/>
                      <a:r>
                        <a:rPr lang="en-GB" sz="2000" dirty="0" smtClean="0">
                          <a:solidFill>
                            <a:srgbClr val="004586"/>
                          </a:solidFill>
                        </a:rPr>
                        <a:t>Rate</a:t>
                      </a:r>
                      <a:endParaRPr lang="en-GB" sz="2000" b="1" dirty="0">
                        <a:solidFill>
                          <a:srgbClr val="004586"/>
                        </a:solidFill>
                      </a:endParaRPr>
                    </a:p>
                  </a:txBody>
                  <a:tcPr marL="72000" marR="72000" marT="36000" marB="36000" anchor="ctr"/>
                </a:tc>
                <a:tc>
                  <a:txBody>
                    <a:bodyPr/>
                    <a:lstStyle/>
                    <a:p>
                      <a:pPr algn="ctr"/>
                      <a:r>
                        <a:rPr lang="en-GB" sz="2000" dirty="0" smtClean="0">
                          <a:solidFill>
                            <a:srgbClr val="004586"/>
                          </a:solidFill>
                        </a:rPr>
                        <a:t>n (%)</a:t>
                      </a:r>
                      <a:endParaRPr lang="en-GB" sz="2000" b="1" dirty="0">
                        <a:solidFill>
                          <a:srgbClr val="004586"/>
                        </a:solidFill>
                      </a:endParaRPr>
                    </a:p>
                  </a:txBody>
                  <a:tcPr marL="72000" marR="72000" marT="36000" marB="36000" anchor="ctr"/>
                </a:tc>
                <a:tc>
                  <a:txBody>
                    <a:bodyPr/>
                    <a:lstStyle/>
                    <a:p>
                      <a:pPr algn="ctr"/>
                      <a:r>
                        <a:rPr lang="en-GB" sz="2000" dirty="0" smtClean="0">
                          <a:solidFill>
                            <a:srgbClr val="004586"/>
                          </a:solidFill>
                        </a:rPr>
                        <a:t>Rate</a:t>
                      </a:r>
                      <a:endParaRPr lang="en-GB" sz="2000" b="1" dirty="0">
                        <a:solidFill>
                          <a:srgbClr val="004586"/>
                        </a:solidFill>
                      </a:endParaRPr>
                    </a:p>
                  </a:txBody>
                  <a:tcPr marL="72000" marR="72000" marT="36000" marB="36000" anchor="ctr"/>
                </a:tc>
              </a:tr>
              <a:tr h="303884">
                <a:tc>
                  <a:txBody>
                    <a:bodyPr/>
                    <a:lstStyle/>
                    <a:p>
                      <a:pPr algn="ctr"/>
                      <a:r>
                        <a:rPr lang="en-GB" sz="2000" b="1" dirty="0" smtClean="0">
                          <a:solidFill>
                            <a:srgbClr val="004586"/>
                          </a:solidFill>
                        </a:rPr>
                        <a:t>Events</a:t>
                      </a:r>
                      <a:r>
                        <a:rPr lang="en-GB" sz="2000" b="1" baseline="0" dirty="0" smtClean="0">
                          <a:solidFill>
                            <a:srgbClr val="004586"/>
                          </a:solidFill>
                        </a:rPr>
                        <a:t> consistent with UTI</a:t>
                      </a:r>
                      <a:endParaRPr lang="en-GB" sz="2000" b="1" i="0" dirty="0">
                        <a:solidFill>
                          <a:srgbClr val="004586"/>
                        </a:solidFill>
                      </a:endParaRPr>
                    </a:p>
                  </a:txBody>
                  <a:tcPr marL="72000" marR="72000" marT="36000" marB="36000" anchor="ctr">
                    <a:solidFill>
                      <a:srgbClr val="E8ECF5"/>
                    </a:solidFill>
                  </a:tcPr>
                </a:tc>
                <a:tc>
                  <a:txBody>
                    <a:bodyPr/>
                    <a:lstStyle/>
                    <a:p>
                      <a:pPr algn="ctr"/>
                      <a:r>
                        <a:rPr lang="en-GB" sz="2000" dirty="0" smtClean="0">
                          <a:solidFill>
                            <a:srgbClr val="004586"/>
                          </a:solidFill>
                        </a:rPr>
                        <a:t>423 (18,1%)</a:t>
                      </a:r>
                      <a:endParaRPr lang="en-GB" sz="2000" dirty="0">
                        <a:solidFill>
                          <a:srgbClr val="004586"/>
                        </a:solidFill>
                      </a:endParaRPr>
                    </a:p>
                  </a:txBody>
                  <a:tcPr marL="72000" marR="72000" marT="36000" marB="36000" anchor="ctr"/>
                </a:tc>
                <a:tc>
                  <a:txBody>
                    <a:bodyPr/>
                    <a:lstStyle/>
                    <a:p>
                      <a:pPr marL="0" algn="ctr" defTabSz="914400" rtl="0" eaLnBrk="1" latinLnBrk="0" hangingPunct="1"/>
                      <a:r>
                        <a:rPr lang="en-GB" sz="2000" kern="1200" dirty="0" smtClean="0">
                          <a:solidFill>
                            <a:srgbClr val="004586"/>
                          </a:solidFill>
                        </a:rPr>
                        <a:t>8.21</a:t>
                      </a:r>
                      <a:endParaRPr lang="en-GB" sz="2000" kern="1200" dirty="0">
                        <a:solidFill>
                          <a:srgbClr val="004586"/>
                        </a:solidFill>
                        <a:latin typeface="+mn-lt"/>
                        <a:ea typeface="+mn-ea"/>
                        <a:cs typeface="+mn-cs"/>
                      </a:endParaRPr>
                    </a:p>
                  </a:txBody>
                  <a:tcPr marL="72000" marR="72000" marT="36000" marB="36000" anchor="ctr"/>
                </a:tc>
                <a:tc>
                  <a:txBody>
                    <a:bodyPr/>
                    <a:lstStyle/>
                    <a:p>
                      <a:pPr algn="ctr"/>
                      <a:r>
                        <a:rPr lang="en-GB" sz="2000" dirty="0" smtClean="0">
                          <a:solidFill>
                            <a:srgbClr val="004586"/>
                          </a:solidFill>
                        </a:rPr>
                        <a:t>426 (18,2%)</a:t>
                      </a:r>
                      <a:endParaRPr lang="en-GB" sz="2000" dirty="0">
                        <a:solidFill>
                          <a:srgbClr val="004586"/>
                        </a:solidFill>
                      </a:endParaRPr>
                    </a:p>
                  </a:txBody>
                  <a:tcPr marL="72000" marR="72000" marT="36000" marB="36000" anchor="ctr"/>
                </a:tc>
                <a:tc>
                  <a:txBody>
                    <a:bodyPr/>
                    <a:lstStyle/>
                    <a:p>
                      <a:pPr algn="ctr"/>
                      <a:r>
                        <a:rPr lang="en-GB" sz="2000" dirty="0" smtClean="0">
                          <a:solidFill>
                            <a:srgbClr val="004586"/>
                          </a:solidFill>
                        </a:rPr>
                        <a:t>8,02</a:t>
                      </a:r>
                      <a:endParaRPr lang="en-GB" sz="2000" dirty="0">
                        <a:solidFill>
                          <a:srgbClr val="004586"/>
                        </a:solidFill>
                      </a:endParaRPr>
                    </a:p>
                  </a:txBody>
                  <a:tcPr marL="72000" marR="72000" marT="36000" marB="36000" anchor="ctr"/>
                </a:tc>
                <a:tc>
                  <a:txBody>
                    <a:bodyPr/>
                    <a:lstStyle/>
                    <a:p>
                      <a:pPr algn="ctr"/>
                      <a:r>
                        <a:rPr lang="en-GB" sz="2000" dirty="0" smtClean="0">
                          <a:solidFill>
                            <a:srgbClr val="004586"/>
                          </a:solidFill>
                        </a:rPr>
                        <a:t>416 (17,8%)</a:t>
                      </a:r>
                      <a:endParaRPr lang="en-GB" sz="2000" dirty="0">
                        <a:solidFill>
                          <a:srgbClr val="004586"/>
                        </a:solidFill>
                      </a:endParaRPr>
                    </a:p>
                  </a:txBody>
                  <a:tcPr marL="72000" marR="72000" marT="36000" marB="36000" anchor="ctr"/>
                </a:tc>
                <a:tc>
                  <a:txBody>
                    <a:bodyPr/>
                    <a:lstStyle/>
                    <a:p>
                      <a:pPr algn="ctr"/>
                      <a:r>
                        <a:rPr lang="en-GB" sz="2000" dirty="0" smtClean="0">
                          <a:solidFill>
                            <a:srgbClr val="004586"/>
                          </a:solidFill>
                        </a:rPr>
                        <a:t>7,75</a:t>
                      </a:r>
                      <a:endParaRPr lang="en-GB" sz="2000" dirty="0">
                        <a:solidFill>
                          <a:srgbClr val="004586"/>
                        </a:solidFill>
                      </a:endParaRPr>
                    </a:p>
                  </a:txBody>
                  <a:tcPr marL="72000" marR="72000" marT="36000" marB="36000" anchor="ctr"/>
                </a:tc>
              </a:tr>
              <a:tr h="303884">
                <a:tc>
                  <a:txBody>
                    <a:bodyPr/>
                    <a:lstStyle/>
                    <a:p>
                      <a:pPr marL="173038" indent="0"/>
                      <a:r>
                        <a:rPr lang="en-GB" sz="2000" b="0" baseline="0" dirty="0" smtClean="0">
                          <a:solidFill>
                            <a:srgbClr val="004586"/>
                          </a:solidFill>
                        </a:rPr>
                        <a:t>Events leading to discontinuation</a:t>
                      </a:r>
                      <a:endParaRPr lang="en-GB" sz="2000" b="0" i="0" baseline="0" dirty="0">
                        <a:solidFill>
                          <a:srgbClr val="004586"/>
                        </a:solidFill>
                      </a:endParaRPr>
                    </a:p>
                  </a:txBody>
                  <a:tcPr marL="72000" marR="72000" marT="36000" marB="36000"/>
                </a:tc>
                <a:tc>
                  <a:txBody>
                    <a:bodyPr/>
                    <a:lstStyle/>
                    <a:p>
                      <a:pPr algn="ctr"/>
                      <a:r>
                        <a:rPr lang="en-GB" sz="2000" dirty="0" smtClean="0">
                          <a:solidFill>
                            <a:srgbClr val="004586"/>
                          </a:solidFill>
                        </a:rPr>
                        <a:t>10 (0,4%)</a:t>
                      </a:r>
                      <a:endParaRPr lang="en-GB" sz="2000" dirty="0">
                        <a:solidFill>
                          <a:srgbClr val="004586"/>
                        </a:solidFill>
                      </a:endParaRPr>
                    </a:p>
                  </a:txBody>
                  <a:tcPr marL="72000" marR="72000" marT="36000" marB="36000" anchor="ctr"/>
                </a:tc>
                <a:tc>
                  <a:txBody>
                    <a:bodyPr/>
                    <a:lstStyle/>
                    <a:p>
                      <a:pPr marL="0" algn="ctr" defTabSz="914400" rtl="0" eaLnBrk="1" latinLnBrk="0" hangingPunct="1"/>
                      <a:r>
                        <a:rPr lang="en-GB" sz="2000" kern="1200" dirty="0" smtClean="0">
                          <a:solidFill>
                            <a:srgbClr val="004586"/>
                          </a:solidFill>
                        </a:rPr>
                        <a:t>0,17</a:t>
                      </a:r>
                      <a:endParaRPr lang="en-GB" sz="2000" kern="1200" dirty="0" smtClean="0">
                        <a:solidFill>
                          <a:srgbClr val="004586"/>
                        </a:solidFill>
                        <a:latin typeface="+mn-lt"/>
                        <a:ea typeface="+mn-ea"/>
                        <a:cs typeface="+mn-cs"/>
                      </a:endParaRPr>
                    </a:p>
                  </a:txBody>
                  <a:tcPr marL="72000" marR="72000" marT="36000" marB="36000" anchor="ctr"/>
                </a:tc>
                <a:tc>
                  <a:txBody>
                    <a:bodyPr/>
                    <a:lstStyle/>
                    <a:p>
                      <a:pPr algn="ctr"/>
                      <a:r>
                        <a:rPr lang="en-GB" sz="2000" dirty="0" smtClean="0">
                          <a:solidFill>
                            <a:srgbClr val="004586"/>
                          </a:solidFill>
                        </a:rPr>
                        <a:t>22 (0,9%)</a:t>
                      </a:r>
                      <a:endParaRPr lang="en-GB" sz="2000" dirty="0">
                        <a:solidFill>
                          <a:srgbClr val="004586"/>
                        </a:solidFill>
                      </a:endParaRPr>
                    </a:p>
                  </a:txBody>
                  <a:tcPr marL="72000" marR="72000" marT="36000" marB="36000" anchor="ctr"/>
                </a:tc>
                <a:tc>
                  <a:txBody>
                    <a:bodyPr/>
                    <a:lstStyle/>
                    <a:p>
                      <a:pPr algn="ctr"/>
                      <a:r>
                        <a:rPr lang="en-GB" sz="2000" dirty="0" smtClean="0">
                          <a:solidFill>
                            <a:srgbClr val="004586"/>
                          </a:solidFill>
                        </a:rPr>
                        <a:t>0,37</a:t>
                      </a:r>
                      <a:endParaRPr lang="en-GB" sz="2000" dirty="0">
                        <a:solidFill>
                          <a:srgbClr val="004586"/>
                        </a:solidFill>
                      </a:endParaRPr>
                    </a:p>
                  </a:txBody>
                  <a:tcPr marL="72000" marR="72000" marT="36000" marB="36000" anchor="ctr"/>
                </a:tc>
                <a:tc>
                  <a:txBody>
                    <a:bodyPr/>
                    <a:lstStyle/>
                    <a:p>
                      <a:pPr algn="ctr"/>
                      <a:r>
                        <a:rPr lang="en-GB" sz="2000" dirty="0" smtClean="0">
                          <a:solidFill>
                            <a:srgbClr val="004586"/>
                          </a:solidFill>
                        </a:rPr>
                        <a:t>19 (0,8%)</a:t>
                      </a:r>
                      <a:endParaRPr lang="en-GB" sz="2000" dirty="0">
                        <a:solidFill>
                          <a:srgbClr val="004586"/>
                        </a:solidFill>
                      </a:endParaRPr>
                    </a:p>
                  </a:txBody>
                  <a:tcPr marL="72000" marR="72000" marT="36000" marB="36000" anchor="ctr"/>
                </a:tc>
                <a:tc>
                  <a:txBody>
                    <a:bodyPr/>
                    <a:lstStyle/>
                    <a:p>
                      <a:pPr algn="ctr"/>
                      <a:r>
                        <a:rPr lang="en-GB" sz="2000" dirty="0" smtClean="0">
                          <a:solidFill>
                            <a:srgbClr val="004586"/>
                          </a:solidFill>
                        </a:rPr>
                        <a:t>0,31</a:t>
                      </a:r>
                      <a:endParaRPr lang="en-GB" sz="2000" dirty="0">
                        <a:solidFill>
                          <a:srgbClr val="004586"/>
                        </a:solidFill>
                      </a:endParaRPr>
                    </a:p>
                  </a:txBody>
                  <a:tcPr marL="72000" marR="72000" marT="36000" marB="36000" anchor="ctr"/>
                </a:tc>
              </a:tr>
              <a:tr h="327412">
                <a:tc>
                  <a:txBody>
                    <a:bodyPr/>
                    <a:lstStyle/>
                    <a:p>
                      <a:pPr marL="169863" indent="-169863" algn="l"/>
                      <a:r>
                        <a:rPr lang="en-GB" sz="2000" b="1" kern="1200" dirty="0" smtClean="0">
                          <a:solidFill>
                            <a:srgbClr val="004586"/>
                          </a:solidFill>
                        </a:rPr>
                        <a:t>     By</a:t>
                      </a:r>
                      <a:r>
                        <a:rPr lang="en-GB" sz="2000" b="1" kern="1200" baseline="0" dirty="0" smtClean="0">
                          <a:solidFill>
                            <a:srgbClr val="004586"/>
                          </a:solidFill>
                        </a:rPr>
                        <a:t> s</a:t>
                      </a:r>
                      <a:r>
                        <a:rPr lang="en-GB" sz="2000" b="1" kern="1200" dirty="0" smtClean="0">
                          <a:solidFill>
                            <a:srgbClr val="004586"/>
                          </a:solidFill>
                        </a:rPr>
                        <a:t>ex</a:t>
                      </a:r>
                      <a:endParaRPr lang="en-GB" sz="2000" b="1" i="0" kern="1200" dirty="0">
                        <a:solidFill>
                          <a:srgbClr val="004586"/>
                        </a:solidFill>
                        <a:latin typeface="+mn-lt"/>
                        <a:ea typeface="+mn-ea"/>
                        <a:cs typeface="+mn-cs"/>
                      </a:endParaRPr>
                    </a:p>
                  </a:txBody>
                  <a:tcPr marL="72000" marR="72000" marT="36000" marB="36000" anchor="ctr">
                    <a:solidFill>
                      <a:srgbClr val="E8ECF5"/>
                    </a:solidFill>
                  </a:tcPr>
                </a:tc>
                <a:tc>
                  <a:txBody>
                    <a:bodyPr/>
                    <a:lstStyle/>
                    <a:p>
                      <a:pPr algn="ctr"/>
                      <a:endParaRPr lang="en-GB" sz="2000" b="1" dirty="0">
                        <a:solidFill>
                          <a:srgbClr val="004586"/>
                        </a:solidFill>
                      </a:endParaRPr>
                    </a:p>
                  </a:txBody>
                  <a:tcPr marL="72000" marR="72000" marT="36000" marB="36000" anchor="ctr"/>
                </a:tc>
                <a:tc>
                  <a:txBody>
                    <a:bodyPr/>
                    <a:lstStyle/>
                    <a:p>
                      <a:pPr algn="ctr"/>
                      <a:endParaRPr lang="en-GB" sz="2000" b="1" dirty="0">
                        <a:solidFill>
                          <a:srgbClr val="004586"/>
                        </a:solidFill>
                      </a:endParaRPr>
                    </a:p>
                  </a:txBody>
                  <a:tcPr marL="0" marR="0" marT="36000" marB="36000" anchor="ctr"/>
                </a:tc>
                <a:tc>
                  <a:txBody>
                    <a:bodyPr/>
                    <a:lstStyle/>
                    <a:p>
                      <a:pPr algn="ctr"/>
                      <a:endParaRPr lang="en-GB" sz="2000" b="1" dirty="0">
                        <a:solidFill>
                          <a:srgbClr val="004586"/>
                        </a:solidFill>
                      </a:endParaRPr>
                    </a:p>
                  </a:txBody>
                  <a:tcPr marL="0" marR="0" marT="36000" marB="36000" anchor="ctr"/>
                </a:tc>
                <a:tc>
                  <a:txBody>
                    <a:bodyPr/>
                    <a:lstStyle/>
                    <a:p>
                      <a:pPr algn="ctr"/>
                      <a:endParaRPr lang="en-GB" sz="2000" b="1" dirty="0" smtClean="0">
                        <a:solidFill>
                          <a:srgbClr val="004586"/>
                        </a:solidFill>
                      </a:endParaRPr>
                    </a:p>
                  </a:txBody>
                  <a:tcPr marL="0" marR="0" marT="36000" marB="36000" anchor="ctr"/>
                </a:tc>
                <a:tc>
                  <a:txBody>
                    <a:bodyPr/>
                    <a:lstStyle/>
                    <a:p>
                      <a:pPr algn="ctr"/>
                      <a:endParaRPr lang="en-GB" sz="2000" b="1" dirty="0">
                        <a:solidFill>
                          <a:srgbClr val="004586"/>
                        </a:solidFill>
                      </a:endParaRPr>
                    </a:p>
                  </a:txBody>
                  <a:tcPr marL="0" marR="0" marT="36000" marB="36000" anchor="ctr"/>
                </a:tc>
                <a:tc>
                  <a:txBody>
                    <a:bodyPr/>
                    <a:lstStyle/>
                    <a:p>
                      <a:pPr algn="ctr"/>
                      <a:endParaRPr lang="en-GB" sz="2000" b="1" dirty="0">
                        <a:solidFill>
                          <a:srgbClr val="004586"/>
                        </a:solidFill>
                      </a:endParaRPr>
                    </a:p>
                  </a:txBody>
                  <a:tcPr marL="0" marR="0" marT="36000" marB="36000" anchor="ctr"/>
                </a:tc>
              </a:tr>
              <a:tr h="400800">
                <a:tc>
                  <a:txBody>
                    <a:bodyPr/>
                    <a:lstStyle/>
                    <a:p>
                      <a:pPr marL="0" indent="169863"/>
                      <a:r>
                        <a:rPr lang="en-GB" sz="2000" dirty="0" smtClean="0">
                          <a:solidFill>
                            <a:srgbClr val="004586"/>
                          </a:solidFill>
                        </a:rPr>
                        <a:t>Male</a:t>
                      </a:r>
                      <a:endParaRPr lang="en-GB" sz="2000" i="0" dirty="0">
                        <a:solidFill>
                          <a:srgbClr val="004586"/>
                        </a:solidFill>
                      </a:endParaRPr>
                    </a:p>
                  </a:txBody>
                  <a:tcPr marL="72000" marR="72000" marT="36000" marB="36000"/>
                </a:tc>
                <a:tc>
                  <a:txBody>
                    <a:bodyPr/>
                    <a:lstStyle/>
                    <a:p>
                      <a:pPr algn="ctr"/>
                      <a:r>
                        <a:rPr lang="en-GB" sz="2000" dirty="0" smtClean="0">
                          <a:solidFill>
                            <a:srgbClr val="004586"/>
                          </a:solidFill>
                        </a:rPr>
                        <a:t>158</a:t>
                      </a:r>
                      <a:r>
                        <a:rPr lang="en-GB" sz="2000" baseline="0" dirty="0" smtClean="0">
                          <a:solidFill>
                            <a:srgbClr val="004586"/>
                          </a:solidFill>
                        </a:rPr>
                        <a:t> </a:t>
                      </a:r>
                      <a:r>
                        <a:rPr lang="en-GB" sz="2000" dirty="0" smtClean="0">
                          <a:solidFill>
                            <a:srgbClr val="004586"/>
                          </a:solidFill>
                        </a:rPr>
                        <a:t>(9,4%)</a:t>
                      </a:r>
                      <a:endParaRPr lang="en-GB" sz="2000" dirty="0">
                        <a:solidFill>
                          <a:srgbClr val="004586"/>
                        </a:solidFill>
                      </a:endParaRPr>
                    </a:p>
                  </a:txBody>
                  <a:tcPr marL="0" marR="0" marT="36000" marB="36000" anchor="ctr"/>
                </a:tc>
                <a:tc>
                  <a:txBody>
                    <a:bodyPr/>
                    <a:lstStyle/>
                    <a:p>
                      <a:pPr marL="0" algn="ctr" defTabSz="914400" rtl="0" eaLnBrk="1" latinLnBrk="0" hangingPunct="1"/>
                      <a:r>
                        <a:rPr lang="en-US" sz="2000" kern="1200" dirty="0" smtClean="0">
                          <a:solidFill>
                            <a:srgbClr val="004586"/>
                          </a:solidFill>
                        </a:rPr>
                        <a:t>3,96</a:t>
                      </a:r>
                      <a:endParaRPr lang="en-GB" sz="2000" kern="1200" dirty="0">
                        <a:solidFill>
                          <a:srgbClr val="004586"/>
                        </a:solidFill>
                        <a:latin typeface="+mn-lt"/>
                        <a:ea typeface="+mn-ea"/>
                        <a:cs typeface="+mn-cs"/>
                      </a:endParaRPr>
                    </a:p>
                  </a:txBody>
                  <a:tcPr marL="0" marR="0" marT="36000" marB="36000" anchor="ctr"/>
                </a:tc>
                <a:tc>
                  <a:txBody>
                    <a:bodyPr/>
                    <a:lstStyle/>
                    <a:p>
                      <a:pPr algn="ctr"/>
                      <a:r>
                        <a:rPr lang="en-GB" sz="2000" dirty="0" smtClean="0">
                          <a:solidFill>
                            <a:srgbClr val="004586"/>
                          </a:solidFill>
                        </a:rPr>
                        <a:t>180 (10,9%)</a:t>
                      </a:r>
                      <a:endParaRPr lang="en-GB" sz="2000" dirty="0">
                        <a:solidFill>
                          <a:srgbClr val="004586"/>
                        </a:solidFill>
                      </a:endParaRPr>
                    </a:p>
                  </a:txBody>
                  <a:tcPr marL="0" marR="0" marT="36000" marB="36000" anchor="ctr"/>
                </a:tc>
                <a:tc>
                  <a:txBody>
                    <a:bodyPr/>
                    <a:lstStyle/>
                    <a:p>
                      <a:pPr algn="ctr"/>
                      <a:r>
                        <a:rPr lang="en-US" sz="2000" dirty="0" smtClean="0">
                          <a:solidFill>
                            <a:srgbClr val="004586"/>
                          </a:solidFill>
                        </a:rPr>
                        <a:t>4,49</a:t>
                      </a:r>
                      <a:endParaRPr lang="en-GB" sz="2000" dirty="0">
                        <a:solidFill>
                          <a:srgbClr val="004586"/>
                        </a:solidFill>
                      </a:endParaRPr>
                    </a:p>
                  </a:txBody>
                  <a:tcPr marL="0" marR="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4586"/>
                          </a:solidFill>
                        </a:rPr>
                        <a:t>170</a:t>
                      </a:r>
                      <a:r>
                        <a:rPr lang="en-GB" sz="2000" baseline="0" dirty="0" smtClean="0">
                          <a:solidFill>
                            <a:srgbClr val="004586"/>
                          </a:solidFill>
                        </a:rPr>
                        <a:t> (10,1%)</a:t>
                      </a:r>
                      <a:endParaRPr lang="en-GB" sz="2000" dirty="0" smtClean="0">
                        <a:solidFill>
                          <a:srgbClr val="004586"/>
                        </a:solidFill>
                      </a:endParaRPr>
                    </a:p>
                  </a:txBody>
                  <a:tcPr marL="0" marR="0" marT="36000" marB="36000" anchor="ctr"/>
                </a:tc>
                <a:tc>
                  <a:txBody>
                    <a:bodyPr/>
                    <a:lstStyle/>
                    <a:p>
                      <a:pPr algn="ctr"/>
                      <a:r>
                        <a:rPr lang="en-US" sz="2000" dirty="0" smtClean="0">
                          <a:solidFill>
                            <a:srgbClr val="004586"/>
                          </a:solidFill>
                        </a:rPr>
                        <a:t>4,09</a:t>
                      </a:r>
                      <a:endParaRPr lang="en-GB" sz="2000" dirty="0">
                        <a:solidFill>
                          <a:srgbClr val="004586"/>
                        </a:solidFill>
                      </a:endParaRPr>
                    </a:p>
                  </a:txBody>
                  <a:tcPr marL="0" marR="0" marT="36000" marB="36000" anchor="ctr"/>
                </a:tc>
              </a:tr>
              <a:tr h="400800">
                <a:tc>
                  <a:txBody>
                    <a:bodyPr/>
                    <a:lstStyle/>
                    <a:p>
                      <a:pPr marL="0" indent="169863"/>
                      <a:r>
                        <a:rPr lang="en-GB" sz="2000" baseline="0" dirty="0" smtClean="0">
                          <a:solidFill>
                            <a:srgbClr val="004586"/>
                          </a:solidFill>
                        </a:rPr>
                        <a:t>Female</a:t>
                      </a:r>
                      <a:endParaRPr lang="en-GB" sz="2000" i="0" baseline="0" dirty="0">
                        <a:solidFill>
                          <a:srgbClr val="004586"/>
                        </a:solidFill>
                      </a:endParaRPr>
                    </a:p>
                  </a:txBody>
                  <a:tcPr marL="72000" marR="72000" marT="36000" marB="36000"/>
                </a:tc>
                <a:tc>
                  <a:txBody>
                    <a:bodyPr/>
                    <a:lstStyle/>
                    <a:p>
                      <a:pPr algn="ctr"/>
                      <a:r>
                        <a:rPr lang="en-GB" sz="2000" dirty="0" smtClean="0">
                          <a:solidFill>
                            <a:srgbClr val="004586"/>
                          </a:solidFill>
                        </a:rPr>
                        <a:t>265</a:t>
                      </a:r>
                      <a:r>
                        <a:rPr lang="en-GB" sz="2000" baseline="0" dirty="0" smtClean="0">
                          <a:solidFill>
                            <a:srgbClr val="004586"/>
                          </a:solidFill>
                        </a:rPr>
                        <a:t> </a:t>
                      </a:r>
                      <a:r>
                        <a:rPr lang="en-GB" sz="2000" dirty="0" smtClean="0">
                          <a:solidFill>
                            <a:srgbClr val="004586"/>
                          </a:solidFill>
                        </a:rPr>
                        <a:t>(40,6%)</a:t>
                      </a:r>
                      <a:endParaRPr lang="en-GB" sz="2000" dirty="0">
                        <a:solidFill>
                          <a:srgbClr val="004586"/>
                        </a:solidFill>
                      </a:endParaRPr>
                    </a:p>
                  </a:txBody>
                  <a:tcPr marL="0" marR="0" marT="36000" marB="36000" anchor="ctr"/>
                </a:tc>
                <a:tc>
                  <a:txBody>
                    <a:bodyPr/>
                    <a:lstStyle/>
                    <a:p>
                      <a:pPr marL="0" algn="ctr" defTabSz="914400" rtl="0" eaLnBrk="1" latinLnBrk="0" hangingPunct="1"/>
                      <a:r>
                        <a:rPr lang="en-US" sz="2000" kern="1200" dirty="0" smtClean="0">
                          <a:solidFill>
                            <a:srgbClr val="004586"/>
                          </a:solidFill>
                        </a:rPr>
                        <a:t>22,81</a:t>
                      </a:r>
                      <a:endParaRPr lang="en-GB" sz="2000" kern="1200" dirty="0">
                        <a:solidFill>
                          <a:srgbClr val="004586"/>
                        </a:solidFill>
                        <a:latin typeface="+mn-lt"/>
                        <a:ea typeface="+mn-ea"/>
                        <a:cs typeface="+mn-cs"/>
                      </a:endParaRPr>
                    </a:p>
                  </a:txBody>
                  <a:tcPr marL="0" marR="0" marT="36000" marB="36000" anchor="ctr"/>
                </a:tc>
                <a:tc>
                  <a:txBody>
                    <a:bodyPr/>
                    <a:lstStyle/>
                    <a:p>
                      <a:pPr algn="ctr"/>
                      <a:r>
                        <a:rPr lang="en-GB" sz="2000" dirty="0" smtClean="0">
                          <a:solidFill>
                            <a:srgbClr val="004586"/>
                          </a:solidFill>
                        </a:rPr>
                        <a:t>246</a:t>
                      </a:r>
                      <a:r>
                        <a:rPr lang="en-GB" sz="2000" baseline="0" dirty="0" smtClean="0">
                          <a:solidFill>
                            <a:srgbClr val="004586"/>
                          </a:solidFill>
                        </a:rPr>
                        <a:t> </a:t>
                      </a:r>
                      <a:r>
                        <a:rPr lang="en-GB" sz="2000" dirty="0" smtClean="0">
                          <a:solidFill>
                            <a:srgbClr val="004586"/>
                          </a:solidFill>
                        </a:rPr>
                        <a:t>(35,5%)</a:t>
                      </a:r>
                      <a:endParaRPr lang="en-GB" sz="2000" dirty="0">
                        <a:solidFill>
                          <a:srgbClr val="004586"/>
                        </a:solidFill>
                      </a:endParaRPr>
                    </a:p>
                  </a:txBody>
                  <a:tcPr marL="0" marR="0" marT="36000" marB="36000" anchor="ctr"/>
                </a:tc>
                <a:tc>
                  <a:txBody>
                    <a:bodyPr/>
                    <a:lstStyle/>
                    <a:p>
                      <a:pPr algn="ctr"/>
                      <a:r>
                        <a:rPr lang="en-US" sz="2000" dirty="0" smtClean="0">
                          <a:solidFill>
                            <a:srgbClr val="004586"/>
                          </a:solidFill>
                        </a:rPr>
                        <a:t>18,83</a:t>
                      </a:r>
                      <a:endParaRPr lang="en-GB" sz="2000" dirty="0">
                        <a:solidFill>
                          <a:srgbClr val="004586"/>
                        </a:solidFill>
                      </a:endParaRPr>
                    </a:p>
                  </a:txBody>
                  <a:tcPr marL="0" marR="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4586"/>
                          </a:solidFill>
                        </a:rPr>
                        <a:t>246 (37,3%)</a:t>
                      </a:r>
                    </a:p>
                  </a:txBody>
                  <a:tcPr marL="0" marR="0" marT="36000" marB="36000" anchor="ctr"/>
                </a:tc>
                <a:tc>
                  <a:txBody>
                    <a:bodyPr/>
                    <a:lstStyle/>
                    <a:p>
                      <a:pPr algn="ctr"/>
                      <a:r>
                        <a:rPr lang="en-US" sz="2000" dirty="0" smtClean="0">
                          <a:solidFill>
                            <a:srgbClr val="004586"/>
                          </a:solidFill>
                        </a:rPr>
                        <a:t>20,38</a:t>
                      </a:r>
                      <a:endParaRPr lang="en-GB" sz="2000" dirty="0">
                        <a:solidFill>
                          <a:srgbClr val="004586"/>
                        </a:solidFill>
                      </a:endParaRPr>
                    </a:p>
                  </a:txBody>
                  <a:tcPr marL="0" marR="0" marT="36000" marB="36000" anchor="ctr"/>
                </a:tc>
              </a:tr>
            </a:tbl>
          </a:graphicData>
        </a:graphic>
      </p:graphicFrame>
    </p:spTree>
    <p:extLst>
      <p:ext uri="{BB962C8B-B14F-4D97-AF65-F5344CB8AC3E}">
        <p14:creationId xmlns="" xmlns:p14="http://schemas.microsoft.com/office/powerpoint/2010/main" val="16969839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3"/>
          </p:nvPr>
        </p:nvSpPr>
        <p:spPr>
          <a:xfrm>
            <a:off x="743650" y="5733256"/>
            <a:ext cx="11257006" cy="504056"/>
          </a:xfrm>
        </p:spPr>
        <p:txBody>
          <a:bodyPr>
            <a:normAutofit lnSpcReduction="10000"/>
          </a:bodyPr>
          <a:lstStyle/>
          <a:p>
            <a:r>
              <a:rPr lang="en-US" sz="1000" dirty="0"/>
              <a:t>Patients treated with ≥1 dose of study drug</a:t>
            </a:r>
            <a:br>
              <a:rPr lang="en-US" sz="1000" dirty="0"/>
            </a:br>
            <a:r>
              <a:rPr lang="en-US" sz="1000" dirty="0"/>
              <a:t>*Based on 4 </a:t>
            </a:r>
            <a:r>
              <a:rPr lang="en-US" sz="1000" dirty="0" err="1"/>
              <a:t>MedDRA</a:t>
            </a:r>
            <a:r>
              <a:rPr lang="en-US" sz="1000" dirty="0"/>
              <a:t> preferred terms. †Based on 1 </a:t>
            </a:r>
            <a:r>
              <a:rPr lang="en-US" sz="1000" dirty="0" err="1"/>
              <a:t>standardised</a:t>
            </a:r>
            <a:r>
              <a:rPr lang="en-US" sz="1000" dirty="0"/>
              <a:t> </a:t>
            </a:r>
            <a:r>
              <a:rPr lang="en-US" sz="1000" dirty="0" err="1"/>
              <a:t>MedDRA</a:t>
            </a:r>
            <a:r>
              <a:rPr lang="en-US" sz="1000" dirty="0"/>
              <a:t> query</a:t>
            </a:r>
            <a:br>
              <a:rPr lang="en-US" sz="1000" dirty="0"/>
            </a:br>
            <a:r>
              <a:rPr lang="en-US" sz="1000" dirty="0"/>
              <a:t>§Based on 8 </a:t>
            </a:r>
            <a:r>
              <a:rPr lang="en-US" sz="1000" dirty="0" err="1"/>
              <a:t>MedDRA</a:t>
            </a:r>
            <a:r>
              <a:rPr lang="en-US" sz="1000" dirty="0"/>
              <a:t> preferred terms. **Based on 1 </a:t>
            </a:r>
            <a:r>
              <a:rPr lang="en-US" sz="1000" dirty="0" err="1"/>
              <a:t>standardised</a:t>
            </a:r>
            <a:r>
              <a:rPr lang="en-US" sz="1000" dirty="0"/>
              <a:t> </a:t>
            </a:r>
            <a:r>
              <a:rPr lang="en-US" sz="1000" dirty="0" err="1"/>
              <a:t>MedDRA</a:t>
            </a:r>
            <a:r>
              <a:rPr lang="en-US" sz="1000" dirty="0"/>
              <a:t> query</a:t>
            </a:r>
          </a:p>
          <a:p>
            <a:endParaRPr lang="es-ES" dirty="0"/>
          </a:p>
        </p:txBody>
      </p:sp>
      <p:sp>
        <p:nvSpPr>
          <p:cNvPr id="2" name="Title 1"/>
          <p:cNvSpPr>
            <a:spLocks noGrp="1"/>
          </p:cNvSpPr>
          <p:nvPr>
            <p:ph type="title"/>
          </p:nvPr>
        </p:nvSpPr>
        <p:spPr>
          <a:xfrm>
            <a:off x="695364" y="119890"/>
            <a:ext cx="10972800" cy="604800"/>
          </a:xfrm>
        </p:spPr>
        <p:txBody>
          <a:bodyPr>
            <a:noAutofit/>
          </a:bodyPr>
          <a:lstStyle/>
          <a:p>
            <a:r>
              <a:rPr lang="en-GB" i="1" dirty="0" smtClean="0"/>
              <a:t>Other adverse </a:t>
            </a:r>
            <a:r>
              <a:rPr lang="en-GB" i="1" dirty="0"/>
              <a:t>events </a:t>
            </a:r>
            <a:r>
              <a:rPr lang="en-GB" i="1" dirty="0" smtClean="0"/>
              <a:t>(1)</a:t>
            </a:r>
            <a:endParaRPr lang="en-GB" i="1" dirty="0"/>
          </a:p>
        </p:txBody>
      </p:sp>
      <p:sp>
        <p:nvSpPr>
          <p:cNvPr id="9" name="Slide Number Placeholder 3"/>
          <p:cNvSpPr>
            <a:spLocks noGrp="1"/>
          </p:cNvSpPr>
          <p:nvPr>
            <p:ph type="sldNum" sz="quarter" idx="4294967295"/>
          </p:nvPr>
        </p:nvSpPr>
        <p:spPr>
          <a:xfrm>
            <a:off x="11256963" y="6597650"/>
            <a:ext cx="935037" cy="260350"/>
          </a:xfrm>
        </p:spPr>
        <p:txBody>
          <a:bodyPr/>
          <a:lstStyle/>
          <a:p>
            <a:fld id="{4AD7133C-5F9C-4F7F-9637-3E296898A784}" type="slidenum">
              <a:rPr lang="en-GB" smtClean="0">
                <a:solidFill>
                  <a:prstClr val="black">
                    <a:tint val="75000"/>
                  </a:prstClr>
                </a:solidFill>
              </a:rPr>
              <a:pPr/>
              <a:t>26</a:t>
            </a:fld>
            <a:endParaRPr lang="en-GB" dirty="0">
              <a:solidFill>
                <a:prstClr val="black">
                  <a:tint val="75000"/>
                </a:prstClr>
              </a:solidFill>
            </a:endParaRPr>
          </a:p>
        </p:txBody>
      </p:sp>
      <p:graphicFrame>
        <p:nvGraphicFramePr>
          <p:cNvPr id="7" name="Table 6"/>
          <p:cNvGraphicFramePr>
            <a:graphicFrameLocks noGrp="1"/>
          </p:cNvGraphicFramePr>
          <p:nvPr>
            <p:extLst>
              <p:ext uri="{D42A27DB-BD31-4B8C-83A1-F6EECF244321}">
                <p14:modId xmlns="" xmlns:p14="http://schemas.microsoft.com/office/powerpoint/2010/main" val="4002187043"/>
              </p:ext>
            </p:extLst>
          </p:nvPr>
        </p:nvGraphicFramePr>
        <p:xfrm>
          <a:off x="839412" y="692696"/>
          <a:ext cx="10585179" cy="5076000"/>
        </p:xfrm>
        <a:graphic>
          <a:graphicData uri="http://schemas.openxmlformats.org/drawingml/2006/table">
            <a:tbl>
              <a:tblPr firstRow="1" bandRow="1">
                <a:tableStyleId>{073A0DAA-6AF3-43AB-8588-CEC1D06C72B9}</a:tableStyleId>
              </a:tblPr>
              <a:tblGrid>
                <a:gridCol w="3544305"/>
                <a:gridCol w="1173479"/>
                <a:gridCol w="1173479"/>
                <a:gridCol w="1173479"/>
                <a:gridCol w="1173479"/>
                <a:gridCol w="1173479"/>
                <a:gridCol w="1173479"/>
              </a:tblGrid>
              <a:tr h="803520">
                <a:tc>
                  <a:txBody>
                    <a:bodyPr/>
                    <a:lstStyle/>
                    <a:p>
                      <a:endParaRPr lang="en-GB" sz="1600" b="1" dirty="0">
                        <a:solidFill>
                          <a:schemeClr val="accent1"/>
                        </a:solidFill>
                      </a:endParaRPr>
                    </a:p>
                  </a:txBody>
                  <a:tcPr marL="72000" marR="72000" marT="36000" marB="36000"/>
                </a:tc>
                <a:tc gridSpan="2">
                  <a:txBody>
                    <a:bodyPr/>
                    <a:lstStyle/>
                    <a:p>
                      <a:pPr algn="ctr"/>
                      <a:r>
                        <a:rPr lang="en-GB" sz="1800" dirty="0" smtClean="0"/>
                        <a:t>Placebo </a:t>
                      </a:r>
                      <a:br>
                        <a:rPr lang="en-GB" sz="1800" dirty="0" smtClean="0"/>
                      </a:br>
                      <a:r>
                        <a:rPr lang="en-GB" sz="1800" dirty="0" smtClean="0"/>
                        <a:t>(n=2333)</a:t>
                      </a:r>
                      <a:endParaRPr lang="en-GB" sz="1800" b="1" dirty="0">
                        <a:solidFill>
                          <a:srgbClr val="FFFFFF"/>
                        </a:solidFill>
                      </a:endParaRPr>
                    </a:p>
                  </a:txBody>
                  <a:tcPr marL="72000" marR="72000" marT="36000" marB="36000"/>
                </a:tc>
                <a:tc hMerge="1">
                  <a:txBody>
                    <a:bodyPr/>
                    <a:lstStyle/>
                    <a:p>
                      <a:endParaRPr lang="en-GB"/>
                    </a:p>
                  </a:txBody>
                  <a:tcPr/>
                </a:tc>
                <a:tc gridSpan="2">
                  <a:txBody>
                    <a:bodyPr/>
                    <a:lstStyle/>
                    <a:p>
                      <a:pPr algn="ctr"/>
                      <a:r>
                        <a:rPr lang="en-GB" sz="1800" dirty="0" smtClean="0"/>
                        <a:t>Empagliflozin</a:t>
                      </a:r>
                      <a:r>
                        <a:rPr lang="en-GB" sz="1800" baseline="0" dirty="0" smtClean="0"/>
                        <a:t> </a:t>
                      </a:r>
                    </a:p>
                    <a:p>
                      <a:pPr algn="ctr"/>
                      <a:r>
                        <a:rPr lang="en-GB" sz="1800" baseline="0" dirty="0" smtClean="0"/>
                        <a:t>10 mg </a:t>
                      </a:r>
                      <a:br>
                        <a:rPr lang="en-GB" sz="1800" baseline="0" dirty="0" smtClean="0"/>
                      </a:br>
                      <a:r>
                        <a:rPr lang="en-GB" sz="1800" baseline="0" dirty="0" smtClean="0"/>
                        <a:t>(n=2345)</a:t>
                      </a:r>
                      <a:endParaRPr lang="en-GB" sz="1800" b="1" dirty="0">
                        <a:solidFill>
                          <a:srgbClr val="FFFFFF"/>
                        </a:solidFill>
                      </a:endParaRPr>
                    </a:p>
                  </a:txBody>
                  <a:tcPr marL="72000" marR="72000" marT="36000" marB="36000"/>
                </a:tc>
                <a:tc hMerge="1">
                  <a:txBody>
                    <a:bodyPr/>
                    <a:lstStyle/>
                    <a:p>
                      <a:endParaRPr lang="en-GB"/>
                    </a:p>
                  </a:txBody>
                  <a:tcPr/>
                </a:tc>
                <a:tc gridSpan="2">
                  <a:txBody>
                    <a:bodyPr/>
                    <a:lstStyle/>
                    <a:p>
                      <a:pPr algn="ctr"/>
                      <a:r>
                        <a:rPr lang="en-GB" sz="1800" dirty="0" smtClean="0"/>
                        <a:t>Empagliflozin </a:t>
                      </a:r>
                      <a:br>
                        <a:rPr lang="en-GB" sz="1800" dirty="0" smtClean="0"/>
                      </a:br>
                      <a:r>
                        <a:rPr lang="en-GB" sz="1800" dirty="0" smtClean="0"/>
                        <a:t>25</a:t>
                      </a:r>
                      <a:r>
                        <a:rPr lang="en-GB" sz="1800" baseline="0" dirty="0" smtClean="0"/>
                        <a:t> mg </a:t>
                      </a:r>
                      <a:br>
                        <a:rPr lang="en-GB" sz="1800" baseline="0" dirty="0" smtClean="0"/>
                      </a:br>
                      <a:r>
                        <a:rPr lang="en-GB" sz="1800" baseline="0" dirty="0" smtClean="0"/>
                        <a:t>(n=2342)</a:t>
                      </a:r>
                      <a:endParaRPr lang="en-GB" sz="1800" b="1" dirty="0">
                        <a:solidFill>
                          <a:srgbClr val="FFFFFF"/>
                        </a:solidFill>
                      </a:endParaRPr>
                    </a:p>
                  </a:txBody>
                  <a:tcPr marL="72000" marR="72000" marT="36000" marB="36000"/>
                </a:tc>
                <a:tc hMerge="1">
                  <a:txBody>
                    <a:bodyPr/>
                    <a:lstStyle/>
                    <a:p>
                      <a:endParaRPr lang="en-GB"/>
                    </a:p>
                  </a:txBody>
                  <a:tcPr/>
                </a:tc>
              </a:tr>
              <a:tr h="457200">
                <a:tc>
                  <a:txBody>
                    <a:bodyPr/>
                    <a:lstStyle/>
                    <a:p>
                      <a:endParaRPr lang="en-GB" sz="1800" b="1" dirty="0">
                        <a:solidFill>
                          <a:srgbClr val="004586"/>
                        </a:solidFill>
                      </a:endParaRPr>
                    </a:p>
                  </a:txBody>
                  <a:tcPr marL="72000" marR="72000" marT="36000" marB="36000" anchor="ctr"/>
                </a:tc>
                <a:tc>
                  <a:txBody>
                    <a:bodyPr/>
                    <a:lstStyle/>
                    <a:p>
                      <a:pPr algn="ctr"/>
                      <a:r>
                        <a:rPr lang="en-GB" sz="1800" dirty="0" smtClean="0">
                          <a:solidFill>
                            <a:srgbClr val="004586"/>
                          </a:solidFill>
                        </a:rPr>
                        <a:t>n (%)</a:t>
                      </a:r>
                      <a:endParaRPr lang="en-GB" sz="1800" b="1" dirty="0">
                        <a:solidFill>
                          <a:srgbClr val="004586"/>
                        </a:solidFill>
                      </a:endParaRPr>
                    </a:p>
                  </a:txBody>
                  <a:tcPr marL="0" marR="0" marT="36000" marB="36000" anchor="ctr"/>
                </a:tc>
                <a:tc>
                  <a:txBody>
                    <a:bodyPr/>
                    <a:lstStyle/>
                    <a:p>
                      <a:pPr algn="ctr"/>
                      <a:r>
                        <a:rPr lang="en-GB" sz="1800" dirty="0" smtClean="0">
                          <a:solidFill>
                            <a:srgbClr val="004586"/>
                          </a:solidFill>
                        </a:rPr>
                        <a:t>Rate</a:t>
                      </a:r>
                      <a:endParaRPr lang="en-GB" sz="1800" b="1" dirty="0">
                        <a:solidFill>
                          <a:srgbClr val="004586"/>
                        </a:solidFill>
                      </a:endParaRPr>
                    </a:p>
                  </a:txBody>
                  <a:tcPr marL="72000" marR="72000" marT="36000" marB="36000" anchor="ctr"/>
                </a:tc>
                <a:tc>
                  <a:txBody>
                    <a:bodyPr/>
                    <a:lstStyle/>
                    <a:p>
                      <a:pPr algn="ctr"/>
                      <a:r>
                        <a:rPr lang="en-GB" sz="1800" dirty="0" smtClean="0">
                          <a:solidFill>
                            <a:srgbClr val="004586"/>
                          </a:solidFill>
                        </a:rPr>
                        <a:t>n (%)</a:t>
                      </a:r>
                      <a:endParaRPr lang="en-GB" sz="1800" b="1" dirty="0">
                        <a:solidFill>
                          <a:srgbClr val="004586"/>
                        </a:solidFill>
                      </a:endParaRPr>
                    </a:p>
                  </a:txBody>
                  <a:tcPr marL="0" marR="0" marT="36000" marB="36000" anchor="ctr"/>
                </a:tc>
                <a:tc>
                  <a:txBody>
                    <a:bodyPr/>
                    <a:lstStyle/>
                    <a:p>
                      <a:pPr algn="ctr"/>
                      <a:r>
                        <a:rPr lang="en-GB" sz="1800" dirty="0" smtClean="0">
                          <a:solidFill>
                            <a:srgbClr val="004586"/>
                          </a:solidFill>
                        </a:rPr>
                        <a:t>Rate</a:t>
                      </a:r>
                      <a:endParaRPr lang="en-GB" sz="1800" b="1" dirty="0">
                        <a:solidFill>
                          <a:srgbClr val="004586"/>
                        </a:solidFill>
                      </a:endParaRPr>
                    </a:p>
                  </a:txBody>
                  <a:tcPr marL="72000" marR="72000" marT="36000" marB="36000" anchor="ctr"/>
                </a:tc>
                <a:tc>
                  <a:txBody>
                    <a:bodyPr/>
                    <a:lstStyle/>
                    <a:p>
                      <a:pPr algn="ctr"/>
                      <a:r>
                        <a:rPr lang="en-GB" sz="1800" dirty="0" smtClean="0">
                          <a:solidFill>
                            <a:srgbClr val="004586"/>
                          </a:solidFill>
                        </a:rPr>
                        <a:t>n (%)</a:t>
                      </a:r>
                      <a:endParaRPr lang="en-GB" sz="1800" b="1" dirty="0">
                        <a:solidFill>
                          <a:srgbClr val="004586"/>
                        </a:solidFill>
                      </a:endParaRPr>
                    </a:p>
                  </a:txBody>
                  <a:tcPr marL="0" marR="0" marT="36000" marB="36000" anchor="ctr"/>
                </a:tc>
                <a:tc>
                  <a:txBody>
                    <a:bodyPr/>
                    <a:lstStyle/>
                    <a:p>
                      <a:pPr algn="ctr"/>
                      <a:r>
                        <a:rPr lang="en-GB" sz="1800" dirty="0" smtClean="0">
                          <a:solidFill>
                            <a:srgbClr val="004586"/>
                          </a:solidFill>
                        </a:rPr>
                        <a:t>Rate</a:t>
                      </a:r>
                      <a:endParaRPr lang="en-GB" sz="1800" b="1" dirty="0">
                        <a:solidFill>
                          <a:srgbClr val="004586"/>
                        </a:solidFill>
                      </a:endParaRPr>
                    </a:p>
                  </a:txBody>
                  <a:tcPr marL="72000" marR="72000" marT="36000" marB="36000" anchor="ctr"/>
                </a:tc>
              </a:tr>
              <a:tr h="559680">
                <a:tc>
                  <a:txBody>
                    <a:bodyPr/>
                    <a:lstStyle/>
                    <a:p>
                      <a:r>
                        <a:rPr lang="en-US" sz="1800" dirty="0" smtClean="0">
                          <a:solidFill>
                            <a:srgbClr val="004586"/>
                          </a:solidFill>
                        </a:rPr>
                        <a:t>Diabetic</a:t>
                      </a:r>
                      <a:r>
                        <a:rPr lang="en-US" sz="1800" baseline="0" dirty="0" smtClean="0">
                          <a:solidFill>
                            <a:srgbClr val="004586"/>
                          </a:solidFill>
                        </a:rPr>
                        <a:t> ketoacidosis*</a:t>
                      </a:r>
                      <a:endParaRPr lang="en-GB" sz="1800" b="1" dirty="0">
                        <a:solidFill>
                          <a:srgbClr val="004586"/>
                        </a:solidFill>
                      </a:endParaRPr>
                    </a:p>
                  </a:txBody>
                  <a:tcPr marL="72000" marR="72000" marT="36000" marB="36000"/>
                </a:tc>
                <a:tc>
                  <a:txBody>
                    <a:bodyPr/>
                    <a:lstStyle/>
                    <a:p>
                      <a:pPr algn="ctr"/>
                      <a:r>
                        <a:rPr lang="en-GB" sz="1800" dirty="0" smtClean="0">
                          <a:solidFill>
                            <a:srgbClr val="004586"/>
                          </a:solidFill>
                        </a:rPr>
                        <a:t>1 </a:t>
                      </a:r>
                    </a:p>
                    <a:p>
                      <a:pPr algn="ctr"/>
                      <a:r>
                        <a:rPr lang="en-GB" sz="1800" dirty="0" smtClean="0">
                          <a:solidFill>
                            <a:srgbClr val="004586"/>
                          </a:solidFill>
                        </a:rPr>
                        <a:t>(&lt;0.1%)</a:t>
                      </a:r>
                      <a:endParaRPr lang="en-GB" sz="1800" b="1" dirty="0">
                        <a:solidFill>
                          <a:srgbClr val="004586"/>
                        </a:solidFill>
                      </a:endParaRPr>
                    </a:p>
                  </a:txBody>
                  <a:tcPr marL="72000" marR="72000" marT="36000" marB="36000"/>
                </a:tc>
                <a:tc>
                  <a:txBody>
                    <a:bodyPr/>
                    <a:lstStyle/>
                    <a:p>
                      <a:pPr algn="ctr"/>
                      <a:r>
                        <a:rPr lang="en-GB" sz="1800" dirty="0" smtClean="0">
                          <a:solidFill>
                            <a:srgbClr val="004586"/>
                          </a:solidFill>
                        </a:rPr>
                        <a:t>0.02</a:t>
                      </a:r>
                      <a:endParaRPr lang="en-GB" sz="1800" b="1" dirty="0">
                        <a:solidFill>
                          <a:srgbClr val="004586"/>
                        </a:solidFill>
                      </a:endParaRPr>
                    </a:p>
                  </a:txBody>
                  <a:tcPr marL="72000" marR="72000" marT="36000" marB="36000"/>
                </a:tc>
                <a:tc>
                  <a:txBody>
                    <a:bodyPr/>
                    <a:lstStyle/>
                    <a:p>
                      <a:pPr algn="ctr"/>
                      <a:r>
                        <a:rPr lang="en-GB" sz="1800" dirty="0" smtClean="0">
                          <a:solidFill>
                            <a:srgbClr val="004586"/>
                          </a:solidFill>
                        </a:rPr>
                        <a:t>3</a:t>
                      </a:r>
                    </a:p>
                    <a:p>
                      <a:pPr algn="ctr"/>
                      <a:r>
                        <a:rPr lang="en-GB" sz="1800" dirty="0" smtClean="0">
                          <a:solidFill>
                            <a:srgbClr val="004586"/>
                          </a:solidFill>
                        </a:rPr>
                        <a:t>(0.1%)</a:t>
                      </a:r>
                      <a:endParaRPr lang="en-GB" sz="1800" b="1" dirty="0">
                        <a:solidFill>
                          <a:srgbClr val="004586"/>
                        </a:solidFill>
                      </a:endParaRPr>
                    </a:p>
                  </a:txBody>
                  <a:tcPr marL="72000" marR="72000" marT="36000" marB="36000"/>
                </a:tc>
                <a:tc>
                  <a:txBody>
                    <a:bodyPr/>
                    <a:lstStyle/>
                    <a:p>
                      <a:pPr algn="ctr"/>
                      <a:r>
                        <a:rPr lang="en-GB" sz="1800" dirty="0" smtClean="0">
                          <a:solidFill>
                            <a:srgbClr val="004586"/>
                          </a:solidFill>
                        </a:rPr>
                        <a:t>0.05</a:t>
                      </a:r>
                      <a:endParaRPr lang="en-GB" sz="1800" b="1" dirty="0">
                        <a:solidFill>
                          <a:srgbClr val="004586"/>
                        </a:solidFill>
                      </a:endParaRPr>
                    </a:p>
                  </a:txBody>
                  <a:tcPr marL="72000" marR="72000" marT="36000" marB="36000"/>
                </a:tc>
                <a:tc>
                  <a:txBody>
                    <a:bodyPr/>
                    <a:lstStyle/>
                    <a:p>
                      <a:pPr algn="ctr"/>
                      <a:r>
                        <a:rPr lang="en-GB" sz="1800" dirty="0" smtClean="0">
                          <a:solidFill>
                            <a:srgbClr val="004586"/>
                          </a:solidFill>
                        </a:rPr>
                        <a:t>1</a:t>
                      </a:r>
                    </a:p>
                    <a:p>
                      <a:pPr algn="ctr"/>
                      <a:r>
                        <a:rPr lang="en-GB" sz="1800" dirty="0" smtClean="0">
                          <a:solidFill>
                            <a:srgbClr val="004586"/>
                          </a:solidFill>
                        </a:rPr>
                        <a:t>(&lt;0.1%)</a:t>
                      </a:r>
                      <a:endParaRPr lang="en-GB" sz="1800" b="1" dirty="0">
                        <a:solidFill>
                          <a:srgbClr val="004586"/>
                        </a:solidFill>
                      </a:endParaRPr>
                    </a:p>
                  </a:txBody>
                  <a:tcPr marL="72000" marR="72000" marT="36000" marB="36000"/>
                </a:tc>
                <a:tc>
                  <a:txBody>
                    <a:bodyPr/>
                    <a:lstStyle/>
                    <a:p>
                      <a:pPr algn="ctr"/>
                      <a:r>
                        <a:rPr lang="en-GB" sz="1800" dirty="0" smtClean="0">
                          <a:solidFill>
                            <a:srgbClr val="004586"/>
                          </a:solidFill>
                        </a:rPr>
                        <a:t>0.02</a:t>
                      </a:r>
                      <a:endParaRPr lang="en-GB" sz="1800" b="1" dirty="0">
                        <a:solidFill>
                          <a:srgbClr val="004586"/>
                        </a:solidFill>
                      </a:endParaRPr>
                    </a:p>
                  </a:txBody>
                  <a:tcPr marL="72000" marR="72000" marT="36000" marB="36000"/>
                </a:tc>
              </a:tr>
              <a:tr h="559680">
                <a:tc>
                  <a:txBody>
                    <a:bodyPr/>
                    <a:lstStyle/>
                    <a:p>
                      <a:r>
                        <a:rPr lang="en-US" sz="1800" dirty="0" smtClean="0">
                          <a:solidFill>
                            <a:srgbClr val="004586"/>
                          </a:solidFill>
                        </a:rPr>
                        <a:t>Acute kidney injury</a:t>
                      </a:r>
                      <a:r>
                        <a:rPr lang="en-US" sz="1800" baseline="30000" dirty="0" smtClean="0">
                          <a:solidFill>
                            <a:srgbClr val="004586"/>
                          </a:solidFill>
                        </a:rPr>
                        <a:t>†</a:t>
                      </a:r>
                      <a:endParaRPr lang="en-GB" sz="1800" b="1" dirty="0">
                        <a:solidFill>
                          <a:srgbClr val="004586"/>
                        </a:solidFill>
                      </a:endParaRPr>
                    </a:p>
                  </a:txBody>
                  <a:tcPr marL="72000" marR="72000" marT="36000" marB="36000"/>
                </a:tc>
                <a:tc>
                  <a:txBody>
                    <a:bodyPr/>
                    <a:lstStyle/>
                    <a:p>
                      <a:pPr algn="ctr"/>
                      <a:r>
                        <a:rPr lang="en-GB" sz="1800" dirty="0" smtClean="0">
                          <a:solidFill>
                            <a:srgbClr val="004586"/>
                          </a:solidFill>
                        </a:rPr>
                        <a:t>155 </a:t>
                      </a:r>
                    </a:p>
                    <a:p>
                      <a:pPr algn="ctr"/>
                      <a:r>
                        <a:rPr lang="en-GB" sz="1800" dirty="0" smtClean="0">
                          <a:solidFill>
                            <a:srgbClr val="004586"/>
                          </a:solidFill>
                        </a:rPr>
                        <a:t>(6.6%)</a:t>
                      </a:r>
                      <a:endParaRPr lang="en-GB" sz="1800" b="1" dirty="0">
                        <a:solidFill>
                          <a:srgbClr val="004586"/>
                        </a:solidFill>
                      </a:endParaRPr>
                    </a:p>
                  </a:txBody>
                  <a:tcPr marL="72000" marR="72000" marT="36000" marB="36000"/>
                </a:tc>
                <a:tc>
                  <a:txBody>
                    <a:bodyPr/>
                    <a:lstStyle/>
                    <a:p>
                      <a:pPr marL="0" algn="ctr" defTabSz="914400" rtl="0" eaLnBrk="1" latinLnBrk="0" hangingPunct="1"/>
                      <a:r>
                        <a:rPr lang="en-GB" sz="1800" kern="1200" dirty="0" smtClean="0">
                          <a:solidFill>
                            <a:srgbClr val="004586"/>
                          </a:solidFill>
                        </a:rPr>
                        <a:t>2.77</a:t>
                      </a:r>
                      <a:endParaRPr lang="en-GB" sz="1800" b="1" kern="1200" dirty="0">
                        <a:solidFill>
                          <a:srgbClr val="004586"/>
                        </a:solidFill>
                        <a:latin typeface="+mn-lt"/>
                        <a:ea typeface="+mn-ea"/>
                        <a:cs typeface="+mn-cs"/>
                      </a:endParaRPr>
                    </a:p>
                  </a:txBody>
                  <a:tcPr marL="72000" marR="72000" marT="36000" marB="36000"/>
                </a:tc>
                <a:tc>
                  <a:txBody>
                    <a:bodyPr/>
                    <a:lstStyle/>
                    <a:p>
                      <a:pPr algn="ctr"/>
                      <a:r>
                        <a:rPr lang="en-GB" sz="1800" dirty="0" smtClean="0">
                          <a:solidFill>
                            <a:srgbClr val="004586"/>
                          </a:solidFill>
                        </a:rPr>
                        <a:t>121</a:t>
                      </a:r>
                    </a:p>
                    <a:p>
                      <a:pPr algn="ctr"/>
                      <a:r>
                        <a:rPr lang="en-GB" sz="1800" dirty="0" smtClean="0">
                          <a:solidFill>
                            <a:srgbClr val="004586"/>
                          </a:solidFill>
                        </a:rPr>
                        <a:t>(5.2%)</a:t>
                      </a:r>
                      <a:endParaRPr lang="en-GB" sz="1800" b="1" dirty="0">
                        <a:solidFill>
                          <a:srgbClr val="004586"/>
                        </a:solidFill>
                      </a:endParaRPr>
                    </a:p>
                  </a:txBody>
                  <a:tcPr marL="72000" marR="72000" marT="36000" marB="36000"/>
                </a:tc>
                <a:tc>
                  <a:txBody>
                    <a:bodyPr/>
                    <a:lstStyle/>
                    <a:p>
                      <a:pPr algn="ctr"/>
                      <a:r>
                        <a:rPr lang="en-GB" sz="1800" dirty="0" smtClean="0">
                          <a:solidFill>
                            <a:srgbClr val="004586"/>
                          </a:solidFill>
                        </a:rPr>
                        <a:t>2.07</a:t>
                      </a:r>
                      <a:endParaRPr lang="en-GB" sz="1800" b="1" dirty="0">
                        <a:solidFill>
                          <a:srgbClr val="004586"/>
                        </a:solidFill>
                      </a:endParaRPr>
                    </a:p>
                  </a:txBody>
                  <a:tcPr marL="72000" marR="72000"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4586"/>
                          </a:solidFill>
                        </a:rPr>
                        <a:t>125</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4586"/>
                          </a:solidFill>
                        </a:rPr>
                        <a:t>(5.3%)</a:t>
                      </a:r>
                      <a:endParaRPr lang="en-GB" sz="1800" b="1" dirty="0" smtClean="0">
                        <a:solidFill>
                          <a:srgbClr val="004586"/>
                        </a:solidFill>
                      </a:endParaRPr>
                    </a:p>
                  </a:txBody>
                  <a:tcPr marL="72000" marR="72000" marT="36000" marB="36000"/>
                </a:tc>
                <a:tc>
                  <a:txBody>
                    <a:bodyPr/>
                    <a:lstStyle/>
                    <a:p>
                      <a:pPr algn="ctr"/>
                      <a:r>
                        <a:rPr lang="en-GB" sz="1800" dirty="0" smtClean="0">
                          <a:solidFill>
                            <a:srgbClr val="004586"/>
                          </a:solidFill>
                        </a:rPr>
                        <a:t>2.12</a:t>
                      </a:r>
                      <a:endParaRPr lang="en-GB" sz="1800" b="1" dirty="0">
                        <a:solidFill>
                          <a:srgbClr val="004586"/>
                        </a:solidFill>
                      </a:endParaRPr>
                    </a:p>
                  </a:txBody>
                  <a:tcPr marL="72000" marR="72000" marT="36000" marB="36000"/>
                </a:tc>
              </a:tr>
              <a:tr h="559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baseline="0" dirty="0" smtClean="0">
                          <a:solidFill>
                            <a:srgbClr val="004586"/>
                          </a:solidFill>
                        </a:rPr>
                        <a:t>Events consistent with volume depletion</a:t>
                      </a:r>
                      <a:r>
                        <a:rPr lang="en-GB" sz="1800" kern="1200" baseline="30000" dirty="0" smtClean="0">
                          <a:solidFill>
                            <a:srgbClr val="004586"/>
                          </a:solidFill>
                        </a:rPr>
                        <a:t>§</a:t>
                      </a:r>
                      <a:endParaRPr lang="en-GB" sz="1800" b="1" kern="1200" baseline="30000" dirty="0" smtClean="0">
                        <a:solidFill>
                          <a:srgbClr val="004586"/>
                        </a:solidFill>
                        <a:latin typeface="+mn-lt"/>
                        <a:ea typeface="+mn-ea"/>
                        <a:cs typeface="+mn-cs"/>
                      </a:endParaRPr>
                    </a:p>
                  </a:txBody>
                  <a:tcPr marL="72000" marR="72000" marT="36000" marB="36000"/>
                </a:tc>
                <a:tc>
                  <a:txBody>
                    <a:bodyPr/>
                    <a:lstStyle/>
                    <a:p>
                      <a:pPr algn="ctr"/>
                      <a:r>
                        <a:rPr lang="en-GB" sz="1800" dirty="0" smtClean="0">
                          <a:solidFill>
                            <a:srgbClr val="004586"/>
                          </a:solidFill>
                        </a:rPr>
                        <a:t>115 </a:t>
                      </a:r>
                    </a:p>
                    <a:p>
                      <a:pPr algn="ctr"/>
                      <a:r>
                        <a:rPr lang="en-GB" sz="1800" dirty="0" smtClean="0">
                          <a:solidFill>
                            <a:srgbClr val="004586"/>
                          </a:solidFill>
                        </a:rPr>
                        <a:t>(4.9%)</a:t>
                      </a:r>
                      <a:endParaRPr lang="en-GB" sz="1800" b="1" dirty="0">
                        <a:solidFill>
                          <a:srgbClr val="004586"/>
                        </a:solidFill>
                      </a:endParaRPr>
                    </a:p>
                  </a:txBody>
                  <a:tcPr marL="72000" marR="72000" marT="36000" marB="36000"/>
                </a:tc>
                <a:tc>
                  <a:txBody>
                    <a:bodyPr/>
                    <a:lstStyle/>
                    <a:p>
                      <a:pPr marL="0" algn="ctr" defTabSz="914400" rtl="0" eaLnBrk="1" latinLnBrk="0" hangingPunct="1"/>
                      <a:r>
                        <a:rPr lang="en-GB" sz="1800" kern="1200" dirty="0" smtClean="0">
                          <a:solidFill>
                            <a:srgbClr val="004586"/>
                          </a:solidFill>
                        </a:rPr>
                        <a:t>2.04</a:t>
                      </a:r>
                      <a:endParaRPr lang="en-GB" sz="1800" b="1" kern="1200" dirty="0">
                        <a:solidFill>
                          <a:srgbClr val="004586"/>
                        </a:solidFill>
                        <a:latin typeface="+mn-lt"/>
                        <a:ea typeface="+mn-ea"/>
                        <a:cs typeface="+mn-cs"/>
                      </a:endParaRPr>
                    </a:p>
                  </a:txBody>
                  <a:tcPr marL="72000" marR="72000" marT="36000" marB="36000"/>
                </a:tc>
                <a:tc>
                  <a:txBody>
                    <a:bodyPr/>
                    <a:lstStyle/>
                    <a:p>
                      <a:pPr algn="ctr"/>
                      <a:r>
                        <a:rPr lang="en-GB" sz="1800" dirty="0" smtClean="0">
                          <a:solidFill>
                            <a:srgbClr val="004586"/>
                          </a:solidFill>
                        </a:rPr>
                        <a:t>115</a:t>
                      </a:r>
                    </a:p>
                    <a:p>
                      <a:pPr algn="ctr"/>
                      <a:r>
                        <a:rPr lang="en-GB" sz="1800" dirty="0" smtClean="0">
                          <a:solidFill>
                            <a:srgbClr val="004586"/>
                          </a:solidFill>
                        </a:rPr>
                        <a:t>(4.9%)</a:t>
                      </a:r>
                      <a:endParaRPr lang="en-GB" sz="1800" b="1" dirty="0">
                        <a:solidFill>
                          <a:srgbClr val="004586"/>
                        </a:solidFill>
                      </a:endParaRPr>
                    </a:p>
                  </a:txBody>
                  <a:tcPr marL="72000" marR="72000" marT="36000" marB="36000"/>
                </a:tc>
                <a:tc>
                  <a:txBody>
                    <a:bodyPr/>
                    <a:lstStyle/>
                    <a:p>
                      <a:pPr algn="ctr"/>
                      <a:r>
                        <a:rPr lang="en-GB" sz="1800" dirty="0" smtClean="0">
                          <a:solidFill>
                            <a:srgbClr val="004586"/>
                          </a:solidFill>
                        </a:rPr>
                        <a:t>1.97</a:t>
                      </a:r>
                      <a:endParaRPr lang="en-GB" sz="1800" b="1" dirty="0">
                        <a:solidFill>
                          <a:srgbClr val="004586"/>
                        </a:solidFill>
                      </a:endParaRPr>
                    </a:p>
                  </a:txBody>
                  <a:tcPr marL="72000" marR="72000"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4586"/>
                          </a:solidFill>
                        </a:rPr>
                        <a:t>124</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4586"/>
                          </a:solidFill>
                        </a:rPr>
                        <a:t>(5.3%)</a:t>
                      </a:r>
                      <a:endParaRPr lang="en-GB" sz="1800" b="1" dirty="0" smtClean="0">
                        <a:solidFill>
                          <a:srgbClr val="004586"/>
                        </a:solidFill>
                      </a:endParaRPr>
                    </a:p>
                  </a:txBody>
                  <a:tcPr marL="72000" marR="72000" marT="36000" marB="36000"/>
                </a:tc>
                <a:tc>
                  <a:txBody>
                    <a:bodyPr/>
                    <a:lstStyle/>
                    <a:p>
                      <a:pPr algn="ctr"/>
                      <a:r>
                        <a:rPr lang="en-GB" sz="1800" dirty="0" smtClean="0">
                          <a:solidFill>
                            <a:srgbClr val="004586"/>
                          </a:solidFill>
                        </a:rPr>
                        <a:t>2.11</a:t>
                      </a:r>
                      <a:endParaRPr lang="en-GB" sz="1800" b="1" dirty="0">
                        <a:solidFill>
                          <a:srgbClr val="004586"/>
                        </a:solidFill>
                      </a:endParaRPr>
                    </a:p>
                  </a:txBody>
                  <a:tcPr marL="72000" marR="72000" marT="36000" marB="36000"/>
                </a:tc>
              </a:tr>
              <a:tr h="559680">
                <a:tc>
                  <a:txBody>
                    <a:bodyPr/>
                    <a:lstStyle/>
                    <a:p>
                      <a:pPr marL="227013" marR="0" indent="-57150" algn="l"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4586"/>
                          </a:solidFill>
                        </a:rPr>
                        <a:t>Serious events</a:t>
                      </a:r>
                      <a:endParaRPr lang="en-GB" sz="1800" b="1" dirty="0" smtClean="0">
                        <a:solidFill>
                          <a:srgbClr val="004586"/>
                        </a:solidFill>
                      </a:endParaRPr>
                    </a:p>
                  </a:txBody>
                  <a:tcPr marL="72000" marR="72000" marT="36000" marB="36000"/>
                </a:tc>
                <a:tc>
                  <a:txBody>
                    <a:bodyPr/>
                    <a:lstStyle/>
                    <a:p>
                      <a:pPr algn="ctr"/>
                      <a:r>
                        <a:rPr lang="en-GB" sz="1800" dirty="0" smtClean="0">
                          <a:solidFill>
                            <a:srgbClr val="004586"/>
                          </a:solidFill>
                        </a:rPr>
                        <a:t>24</a:t>
                      </a:r>
                    </a:p>
                    <a:p>
                      <a:pPr algn="ctr"/>
                      <a:r>
                        <a:rPr lang="en-GB" sz="1800" dirty="0" smtClean="0">
                          <a:solidFill>
                            <a:srgbClr val="004586"/>
                          </a:solidFill>
                        </a:rPr>
                        <a:t>(1.0%)</a:t>
                      </a:r>
                      <a:endParaRPr lang="en-GB" sz="1800" b="1" dirty="0">
                        <a:solidFill>
                          <a:srgbClr val="004586"/>
                        </a:solidFill>
                      </a:endParaRPr>
                    </a:p>
                  </a:txBody>
                  <a:tcPr marL="72000" marR="72000" marT="36000" marB="36000"/>
                </a:tc>
                <a:tc>
                  <a:txBody>
                    <a:bodyPr/>
                    <a:lstStyle/>
                    <a:p>
                      <a:pPr marL="0" algn="ctr" defTabSz="914400" rtl="0" eaLnBrk="1" latinLnBrk="0" hangingPunct="1"/>
                      <a:r>
                        <a:rPr lang="en-GB" sz="1800" kern="1200" dirty="0" smtClean="0">
                          <a:solidFill>
                            <a:srgbClr val="004586"/>
                          </a:solidFill>
                        </a:rPr>
                        <a:t>0.42</a:t>
                      </a:r>
                      <a:endParaRPr lang="en-GB" sz="1800" b="1" kern="1200" dirty="0">
                        <a:solidFill>
                          <a:srgbClr val="004586"/>
                        </a:solidFill>
                        <a:latin typeface="+mn-lt"/>
                        <a:ea typeface="+mn-ea"/>
                        <a:cs typeface="+mn-cs"/>
                      </a:endParaRPr>
                    </a:p>
                  </a:txBody>
                  <a:tcPr marL="72000" marR="72000"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smtClean="0">
                          <a:solidFill>
                            <a:srgbClr val="004586"/>
                          </a:solidFill>
                        </a:rPr>
                        <a:t>19</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smtClean="0">
                          <a:solidFill>
                            <a:srgbClr val="004586"/>
                          </a:solidFill>
                        </a:rPr>
                        <a:t>(0.8%)</a:t>
                      </a:r>
                      <a:endParaRPr lang="en-GB" sz="1800" b="1" kern="1200" dirty="0" smtClean="0">
                        <a:solidFill>
                          <a:srgbClr val="004586"/>
                        </a:solidFill>
                        <a:latin typeface="+mn-lt"/>
                        <a:ea typeface="+mn-ea"/>
                        <a:cs typeface="+mn-cs"/>
                      </a:endParaRPr>
                    </a:p>
                  </a:txBody>
                  <a:tcPr marL="72000" marR="72000" marT="36000" marB="36000"/>
                </a:tc>
                <a:tc>
                  <a:txBody>
                    <a:bodyPr/>
                    <a:lstStyle/>
                    <a:p>
                      <a:pPr algn="ctr"/>
                      <a:r>
                        <a:rPr lang="en-GB" sz="1800" dirty="0" smtClean="0">
                          <a:solidFill>
                            <a:srgbClr val="004586"/>
                          </a:solidFill>
                        </a:rPr>
                        <a:t>0.32</a:t>
                      </a:r>
                      <a:endParaRPr lang="en-GB" sz="1800" b="1" dirty="0">
                        <a:solidFill>
                          <a:srgbClr val="004586"/>
                        </a:solidFill>
                      </a:endParaRPr>
                    </a:p>
                  </a:txBody>
                  <a:tcPr marL="72000" marR="72000"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4586"/>
                          </a:solidFill>
                        </a:rPr>
                        <a:t>26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4586"/>
                          </a:solidFill>
                        </a:rPr>
                        <a:t>(1.1%)</a:t>
                      </a:r>
                      <a:endParaRPr lang="en-GB" sz="1800" b="1" dirty="0" smtClean="0">
                        <a:solidFill>
                          <a:srgbClr val="004586"/>
                        </a:solidFill>
                      </a:endParaRPr>
                    </a:p>
                  </a:txBody>
                  <a:tcPr marL="72000" marR="72000" marT="36000" marB="36000"/>
                </a:tc>
                <a:tc>
                  <a:txBody>
                    <a:bodyPr/>
                    <a:lstStyle/>
                    <a:p>
                      <a:pPr algn="ctr"/>
                      <a:r>
                        <a:rPr lang="en-GB" sz="1800" dirty="0" smtClean="0">
                          <a:solidFill>
                            <a:srgbClr val="004586"/>
                          </a:solidFill>
                        </a:rPr>
                        <a:t>0.43</a:t>
                      </a:r>
                      <a:endParaRPr lang="en-GB" sz="1800" b="1" dirty="0">
                        <a:solidFill>
                          <a:srgbClr val="004586"/>
                        </a:solidFill>
                      </a:endParaRPr>
                    </a:p>
                  </a:txBody>
                  <a:tcPr marL="72000" marR="72000" marT="36000" marB="36000"/>
                </a:tc>
              </a:tr>
              <a:tr h="559680">
                <a:tc>
                  <a:txBody>
                    <a:bodyPr/>
                    <a:lstStyle/>
                    <a:p>
                      <a:pPr marL="169863"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4586"/>
                          </a:solidFill>
                        </a:rPr>
                        <a:t>Events leading to discontinuation</a:t>
                      </a:r>
                      <a:endParaRPr lang="en-GB" sz="1800" b="1" dirty="0" smtClean="0">
                        <a:solidFill>
                          <a:srgbClr val="004586"/>
                        </a:solidFill>
                      </a:endParaRPr>
                    </a:p>
                  </a:txBody>
                  <a:tcPr marL="72000" marR="0" marT="36000" marB="36000"/>
                </a:tc>
                <a:tc>
                  <a:txBody>
                    <a:bodyPr/>
                    <a:lstStyle/>
                    <a:p>
                      <a:pPr algn="ctr"/>
                      <a:r>
                        <a:rPr lang="en-GB" sz="1800" dirty="0" smtClean="0">
                          <a:solidFill>
                            <a:srgbClr val="004586"/>
                          </a:solidFill>
                        </a:rPr>
                        <a:t>7</a:t>
                      </a:r>
                    </a:p>
                    <a:p>
                      <a:pPr algn="ctr"/>
                      <a:r>
                        <a:rPr lang="en-GB" sz="1800" dirty="0" smtClean="0">
                          <a:solidFill>
                            <a:srgbClr val="004586"/>
                          </a:solidFill>
                        </a:rPr>
                        <a:t>(0.3%)</a:t>
                      </a:r>
                      <a:endParaRPr lang="en-GB" sz="1800" b="1" dirty="0">
                        <a:solidFill>
                          <a:srgbClr val="004586"/>
                        </a:solidFill>
                      </a:endParaRPr>
                    </a:p>
                  </a:txBody>
                  <a:tcPr marL="72000" marR="72000" marT="36000" marB="36000"/>
                </a:tc>
                <a:tc>
                  <a:txBody>
                    <a:bodyPr/>
                    <a:lstStyle/>
                    <a:p>
                      <a:pPr marL="0" algn="ctr" defTabSz="914400" rtl="0" eaLnBrk="1" latinLnBrk="0" hangingPunct="1"/>
                      <a:r>
                        <a:rPr lang="en-GB" sz="1800" kern="1200" dirty="0" smtClean="0">
                          <a:solidFill>
                            <a:srgbClr val="004586"/>
                          </a:solidFill>
                        </a:rPr>
                        <a:t>0.12</a:t>
                      </a:r>
                      <a:endParaRPr lang="en-GB" sz="1800" b="1" kern="1200" dirty="0">
                        <a:solidFill>
                          <a:srgbClr val="004586"/>
                        </a:solidFill>
                        <a:latin typeface="+mn-lt"/>
                        <a:ea typeface="+mn-ea"/>
                        <a:cs typeface="+mn-cs"/>
                      </a:endParaRPr>
                    </a:p>
                  </a:txBody>
                  <a:tcPr marL="72000" marR="72000"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smtClean="0">
                          <a:solidFill>
                            <a:srgbClr val="004586"/>
                          </a:solidFill>
                        </a:rPr>
                        <a:t>1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smtClean="0">
                          <a:solidFill>
                            <a:srgbClr val="004586"/>
                          </a:solidFill>
                        </a:rPr>
                        <a:t>(&lt;0.1%)</a:t>
                      </a:r>
                      <a:endParaRPr lang="en-GB" sz="1800" b="1" kern="1200" dirty="0" smtClean="0">
                        <a:solidFill>
                          <a:srgbClr val="004586"/>
                        </a:solidFill>
                        <a:latin typeface="+mn-lt"/>
                        <a:ea typeface="+mn-ea"/>
                        <a:cs typeface="+mn-cs"/>
                      </a:endParaRPr>
                    </a:p>
                  </a:txBody>
                  <a:tcPr marL="72000" marR="72000" marT="36000" marB="36000"/>
                </a:tc>
                <a:tc>
                  <a:txBody>
                    <a:bodyPr/>
                    <a:lstStyle/>
                    <a:p>
                      <a:pPr algn="ctr"/>
                      <a:r>
                        <a:rPr lang="en-GB" sz="1800" dirty="0" smtClean="0">
                          <a:solidFill>
                            <a:srgbClr val="004586"/>
                          </a:solidFill>
                        </a:rPr>
                        <a:t>0.02</a:t>
                      </a:r>
                      <a:endParaRPr lang="en-GB" sz="1800" b="1" dirty="0">
                        <a:solidFill>
                          <a:srgbClr val="004586"/>
                        </a:solidFill>
                      </a:endParaRPr>
                    </a:p>
                  </a:txBody>
                  <a:tcPr marL="72000" marR="72000"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4586"/>
                          </a:solidFill>
                        </a:rPr>
                        <a:t>4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4586"/>
                          </a:solidFill>
                        </a:rPr>
                        <a:t>(0.2%)</a:t>
                      </a:r>
                      <a:endParaRPr lang="en-GB" sz="1800" b="1" dirty="0" smtClean="0">
                        <a:solidFill>
                          <a:srgbClr val="004586"/>
                        </a:solidFill>
                      </a:endParaRPr>
                    </a:p>
                  </a:txBody>
                  <a:tcPr marL="72000" marR="72000" marT="36000" marB="36000"/>
                </a:tc>
                <a:tc>
                  <a:txBody>
                    <a:bodyPr/>
                    <a:lstStyle/>
                    <a:p>
                      <a:pPr algn="ctr"/>
                      <a:r>
                        <a:rPr lang="en-GB" sz="1800" dirty="0" smtClean="0">
                          <a:solidFill>
                            <a:srgbClr val="004586"/>
                          </a:solidFill>
                        </a:rPr>
                        <a:t>0.07</a:t>
                      </a:r>
                      <a:endParaRPr lang="en-GB" sz="1800" b="1" dirty="0">
                        <a:solidFill>
                          <a:srgbClr val="004586"/>
                        </a:solidFill>
                      </a:endParaRPr>
                    </a:p>
                  </a:txBody>
                  <a:tcPr marL="72000" marR="72000" marT="36000" marB="36000"/>
                </a:tc>
              </a:tr>
              <a:tr h="559680">
                <a:tc>
                  <a:txBody>
                    <a:bodyPr/>
                    <a:lstStyle/>
                    <a:p>
                      <a:pPr marL="0" indent="0"/>
                      <a:r>
                        <a:rPr lang="en-US" sz="1800" dirty="0" smtClean="0">
                          <a:solidFill>
                            <a:srgbClr val="004586"/>
                          </a:solidFill>
                        </a:rPr>
                        <a:t>Venous thrombotic</a:t>
                      </a:r>
                      <a:r>
                        <a:rPr lang="en-US" sz="1800" baseline="0" dirty="0" smtClean="0">
                          <a:solidFill>
                            <a:srgbClr val="004586"/>
                          </a:solidFill>
                        </a:rPr>
                        <a:t> events**</a:t>
                      </a:r>
                      <a:endParaRPr lang="en-GB" sz="1800" b="1" dirty="0">
                        <a:solidFill>
                          <a:srgbClr val="004586"/>
                        </a:solidFill>
                      </a:endParaRPr>
                    </a:p>
                  </a:txBody>
                  <a:tcPr marL="72000" marR="0" marT="36000" marB="36000"/>
                </a:tc>
                <a:tc>
                  <a:txBody>
                    <a:bodyPr/>
                    <a:lstStyle/>
                    <a:p>
                      <a:pPr algn="ctr"/>
                      <a:r>
                        <a:rPr lang="en-GB" sz="1800" dirty="0" smtClean="0">
                          <a:solidFill>
                            <a:srgbClr val="004586"/>
                          </a:solidFill>
                        </a:rPr>
                        <a:t>20</a:t>
                      </a:r>
                    </a:p>
                    <a:p>
                      <a:pPr algn="ctr"/>
                      <a:r>
                        <a:rPr lang="en-GB" sz="1800" dirty="0" smtClean="0">
                          <a:solidFill>
                            <a:srgbClr val="004586"/>
                          </a:solidFill>
                        </a:rPr>
                        <a:t>(0.9%)</a:t>
                      </a:r>
                      <a:endParaRPr lang="en-GB" sz="1800" b="1" dirty="0">
                        <a:solidFill>
                          <a:srgbClr val="004586"/>
                        </a:solidFill>
                      </a:endParaRPr>
                    </a:p>
                  </a:txBody>
                  <a:tcPr marL="72000" marR="72000" marT="36000" marB="36000"/>
                </a:tc>
                <a:tc>
                  <a:txBody>
                    <a:bodyPr/>
                    <a:lstStyle/>
                    <a:p>
                      <a:pPr marL="0" algn="ctr" defTabSz="914400" rtl="0" eaLnBrk="1" latinLnBrk="0" hangingPunct="1"/>
                      <a:r>
                        <a:rPr lang="en-GB" sz="1800" kern="1200" dirty="0" smtClean="0">
                          <a:solidFill>
                            <a:srgbClr val="004586"/>
                          </a:solidFill>
                        </a:rPr>
                        <a:t>0.35</a:t>
                      </a:r>
                      <a:endParaRPr lang="en-GB" sz="1800" b="1" kern="1200" dirty="0">
                        <a:solidFill>
                          <a:srgbClr val="004586"/>
                        </a:solidFill>
                        <a:latin typeface="+mn-lt"/>
                        <a:ea typeface="+mn-ea"/>
                        <a:cs typeface="+mn-cs"/>
                      </a:endParaRPr>
                    </a:p>
                  </a:txBody>
                  <a:tcPr marL="72000" marR="72000" marT="36000" marB="36000"/>
                </a:tc>
                <a:tc>
                  <a:txBody>
                    <a:bodyPr/>
                    <a:lstStyle/>
                    <a:p>
                      <a:pPr algn="ctr"/>
                      <a:r>
                        <a:rPr lang="en-GB" sz="1800" dirty="0" smtClean="0">
                          <a:solidFill>
                            <a:srgbClr val="004586"/>
                          </a:solidFill>
                        </a:rPr>
                        <a:t>9</a:t>
                      </a:r>
                    </a:p>
                    <a:p>
                      <a:pPr algn="ctr"/>
                      <a:r>
                        <a:rPr lang="en-GB" sz="1800" dirty="0" smtClean="0">
                          <a:solidFill>
                            <a:srgbClr val="004586"/>
                          </a:solidFill>
                        </a:rPr>
                        <a:t>(0.4%)</a:t>
                      </a:r>
                      <a:endParaRPr lang="en-GB" sz="1800" b="1" dirty="0">
                        <a:solidFill>
                          <a:srgbClr val="004586"/>
                        </a:solidFill>
                      </a:endParaRPr>
                    </a:p>
                  </a:txBody>
                  <a:tcPr marL="72000" marR="72000" marT="36000" marB="36000"/>
                </a:tc>
                <a:tc>
                  <a:txBody>
                    <a:bodyPr/>
                    <a:lstStyle/>
                    <a:p>
                      <a:pPr algn="ctr"/>
                      <a:r>
                        <a:rPr lang="en-GB" sz="1800" dirty="0" smtClean="0">
                          <a:solidFill>
                            <a:srgbClr val="004586"/>
                          </a:solidFill>
                        </a:rPr>
                        <a:t>0.15</a:t>
                      </a:r>
                      <a:endParaRPr lang="en-GB" sz="1800" b="1" dirty="0">
                        <a:solidFill>
                          <a:srgbClr val="004586"/>
                        </a:solidFill>
                      </a:endParaRPr>
                    </a:p>
                  </a:txBody>
                  <a:tcPr marL="72000" marR="72000" marT="36000" marB="36000"/>
                </a:tc>
                <a:tc>
                  <a:txBody>
                    <a:bodyPr/>
                    <a:lstStyle/>
                    <a:p>
                      <a:pPr algn="ctr"/>
                      <a:r>
                        <a:rPr lang="en-GB" sz="1800" dirty="0" smtClean="0">
                          <a:solidFill>
                            <a:srgbClr val="004586"/>
                          </a:solidFill>
                        </a:rPr>
                        <a:t>21</a:t>
                      </a:r>
                    </a:p>
                    <a:p>
                      <a:pPr algn="ctr"/>
                      <a:r>
                        <a:rPr lang="en-GB" sz="1800" dirty="0" smtClean="0">
                          <a:solidFill>
                            <a:srgbClr val="004586"/>
                          </a:solidFill>
                        </a:rPr>
                        <a:t>(0.9%)</a:t>
                      </a:r>
                      <a:endParaRPr lang="en-GB" sz="1800" b="1" dirty="0">
                        <a:solidFill>
                          <a:srgbClr val="004586"/>
                        </a:solidFill>
                      </a:endParaRPr>
                    </a:p>
                  </a:txBody>
                  <a:tcPr marL="72000" marR="72000" marT="36000" marB="36000"/>
                </a:tc>
                <a:tc>
                  <a:txBody>
                    <a:bodyPr/>
                    <a:lstStyle/>
                    <a:p>
                      <a:pPr algn="ctr"/>
                      <a:r>
                        <a:rPr lang="en-GB" sz="1800" dirty="0" smtClean="0">
                          <a:solidFill>
                            <a:srgbClr val="004586"/>
                          </a:solidFill>
                        </a:rPr>
                        <a:t>0.35</a:t>
                      </a:r>
                      <a:endParaRPr lang="en-GB" sz="1800" b="1" dirty="0">
                        <a:solidFill>
                          <a:srgbClr val="004586"/>
                        </a:solidFill>
                      </a:endParaRPr>
                    </a:p>
                  </a:txBody>
                  <a:tcPr marL="72000" marR="72000" marT="36000" marB="36000"/>
                </a:tc>
              </a:tr>
            </a:tbl>
          </a:graphicData>
        </a:graphic>
      </p:graphicFrame>
      <p:sp>
        <p:nvSpPr>
          <p:cNvPr id="8" name="TextBox 7"/>
          <p:cNvSpPr txBox="1"/>
          <p:nvPr/>
        </p:nvSpPr>
        <p:spPr>
          <a:xfrm>
            <a:off x="1767840" y="5785519"/>
            <a:ext cx="3657600" cy="338554"/>
          </a:xfrm>
          <a:prstGeom prst="rect">
            <a:avLst/>
          </a:prstGeom>
          <a:noFill/>
        </p:spPr>
        <p:txBody>
          <a:bodyPr wrap="square" rtlCol="0">
            <a:spAutoFit/>
          </a:bodyPr>
          <a:lstStyle/>
          <a:p>
            <a:r>
              <a:rPr lang="en-GB" sz="1600" b="1" dirty="0">
                <a:solidFill>
                  <a:schemeClr val="tx2"/>
                </a:solidFill>
                <a:latin typeface="Century Gothic" panose="020F0302020204030204"/>
              </a:rPr>
              <a:t>Rate = per100 patient-years</a:t>
            </a:r>
          </a:p>
        </p:txBody>
      </p:sp>
      <p:sp>
        <p:nvSpPr>
          <p:cNvPr id="3" name="Elipse 2"/>
          <p:cNvSpPr/>
          <p:nvPr/>
        </p:nvSpPr>
        <p:spPr>
          <a:xfrm>
            <a:off x="451510" y="1510481"/>
            <a:ext cx="11288982" cy="141446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b="1" dirty="0">
              <a:solidFill>
                <a:prstClr val="white"/>
              </a:solidFill>
            </a:endParaRPr>
          </a:p>
        </p:txBody>
      </p:sp>
    </p:spTree>
    <p:extLst>
      <p:ext uri="{BB962C8B-B14F-4D97-AF65-F5344CB8AC3E}">
        <p14:creationId xmlns="" xmlns:p14="http://schemas.microsoft.com/office/powerpoint/2010/main" val="267317539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548383" y="2050042"/>
            <a:ext cx="6851877" cy="1938992"/>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75000"/>
              </a:lnSpc>
              <a:defRPr/>
            </a:pPr>
            <a:r>
              <a:rPr lang="es-ES" sz="3200" dirty="0" smtClean="0">
                <a:solidFill>
                  <a:schemeClr val="bg1"/>
                </a:solidFill>
                <a:latin typeface="Calibri" panose="020F0502020204030204"/>
                <a:cs typeface="Calibri" pitchFamily="34" charset="0"/>
              </a:rPr>
              <a:t>¿</a:t>
            </a:r>
            <a:r>
              <a:rPr lang="es-ES" sz="3200" dirty="0">
                <a:solidFill>
                  <a:schemeClr val="bg1"/>
                </a:solidFill>
                <a:latin typeface="Calibri" panose="020F0502020204030204"/>
                <a:cs typeface="Calibri" pitchFamily="34" charset="0"/>
              </a:rPr>
              <a:t>Qué beneficios adicionales han aportado los SGLT-2?</a:t>
            </a:r>
          </a:p>
          <a:p>
            <a:pPr algn="ctr">
              <a:lnSpc>
                <a:spcPct val="75000"/>
              </a:lnSpc>
              <a:defRPr/>
            </a:pPr>
            <a:endParaRPr lang="es-ES" sz="3200" dirty="0">
              <a:solidFill>
                <a:schemeClr val="bg1"/>
              </a:solidFill>
              <a:latin typeface="Calibri" panose="020F0502020204030204"/>
              <a:cs typeface="Calibri" pitchFamily="34" charset="0"/>
            </a:endParaRPr>
          </a:p>
          <a:p>
            <a:pPr algn="ctr">
              <a:lnSpc>
                <a:spcPct val="75000"/>
              </a:lnSpc>
              <a:defRPr/>
            </a:pPr>
            <a:r>
              <a:rPr lang="es-ES" sz="3200" dirty="0">
                <a:solidFill>
                  <a:schemeClr val="bg1"/>
                </a:solidFill>
                <a:latin typeface="Calibri" panose="020F0502020204030204"/>
                <a:cs typeface="Calibri" pitchFamily="34" charset="0"/>
              </a:rPr>
              <a:t>¿Qué resultados ha aportado el estudio </a:t>
            </a:r>
            <a:r>
              <a:rPr lang="es-ES" sz="3200" dirty="0" err="1">
                <a:solidFill>
                  <a:schemeClr val="bg1"/>
                </a:solidFill>
                <a:latin typeface="Calibri" panose="020F0502020204030204"/>
                <a:cs typeface="Calibri" pitchFamily="34" charset="0"/>
              </a:rPr>
              <a:t>Empareg-outcome</a:t>
            </a:r>
            <a:r>
              <a:rPr lang="es-ES" sz="3200" dirty="0">
                <a:solidFill>
                  <a:schemeClr val="bg1"/>
                </a:solidFill>
                <a:latin typeface="Calibri" panose="020F0502020204030204"/>
                <a:cs typeface="Calibri" pitchFamily="34" charset="0"/>
              </a:rPr>
              <a:t>?</a:t>
            </a:r>
          </a:p>
        </p:txBody>
      </p:sp>
      <p:sp>
        <p:nvSpPr>
          <p:cNvPr id="5" name="Llamada rectangular redondeada 4"/>
          <p:cNvSpPr/>
          <p:nvPr/>
        </p:nvSpPr>
        <p:spPr>
          <a:xfrm>
            <a:off x="7896200" y="1790767"/>
            <a:ext cx="3440699" cy="264634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0" dirty="0"/>
              <a:t>?</a:t>
            </a:r>
          </a:p>
        </p:txBody>
      </p:sp>
      <p:sp>
        <p:nvSpPr>
          <p:cNvPr id="2" name="Marcador de texto 1"/>
          <p:cNvSpPr>
            <a:spLocks noGrp="1"/>
          </p:cNvSpPr>
          <p:nvPr>
            <p:ph type="body" sz="quarter" idx="13"/>
          </p:nvPr>
        </p:nvSpPr>
        <p:spPr/>
        <p:txBody>
          <a:bodyPr>
            <a:normAutofit lnSpcReduction="10000"/>
          </a:bodyPr>
          <a:lstStyle/>
          <a:p>
            <a:endParaRPr lang="es-ES"/>
          </a:p>
        </p:txBody>
      </p:sp>
    </p:spTree>
    <p:extLst>
      <p:ext uri="{BB962C8B-B14F-4D97-AF65-F5344CB8AC3E}">
        <p14:creationId xmlns="" xmlns:p14="http://schemas.microsoft.com/office/powerpoint/2010/main" val="741484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1"/>
          </p:nvPr>
        </p:nvSpPr>
        <p:spPr/>
        <p:txBody>
          <a:bodyPr/>
          <a:lstStyle/>
          <a:p>
            <a:r>
              <a:rPr lang="es-ES" dirty="0"/>
              <a:t>Disminuyen de forma global las muertes de los </a:t>
            </a:r>
            <a:r>
              <a:rPr lang="es-ES" dirty="0" smtClean="0"/>
              <a:t>pacientes.</a:t>
            </a:r>
            <a:endParaRPr lang="es-ES" dirty="0"/>
          </a:p>
          <a:p>
            <a:r>
              <a:rPr lang="es-ES" dirty="0"/>
              <a:t>Disminuyen las causas de muerte de origen </a:t>
            </a:r>
            <a:r>
              <a:rPr lang="es-ES" dirty="0" smtClean="0"/>
              <a:t>cardiovascular.</a:t>
            </a:r>
            <a:endParaRPr lang="es-ES" dirty="0"/>
          </a:p>
          <a:p>
            <a:r>
              <a:rPr lang="es-ES" dirty="0"/>
              <a:t>Disminuyen las hospitalizaciones por insuficiencia </a:t>
            </a:r>
            <a:r>
              <a:rPr lang="es-ES" dirty="0" smtClean="0"/>
              <a:t>cardiaca.</a:t>
            </a:r>
            <a:endParaRPr lang="es-ES" dirty="0"/>
          </a:p>
          <a:p>
            <a:r>
              <a:rPr lang="es-ES" dirty="0"/>
              <a:t>Cualquiera de las </a:t>
            </a:r>
            <a:r>
              <a:rPr lang="es-ES" dirty="0" smtClean="0"/>
              <a:t>anteriores.</a:t>
            </a:r>
            <a:endParaRPr lang="es-ES" dirty="0"/>
          </a:p>
        </p:txBody>
      </p:sp>
      <p:sp>
        <p:nvSpPr>
          <p:cNvPr id="5" name="Marcador de texto 4"/>
          <p:cNvSpPr>
            <a:spLocks noGrp="1"/>
          </p:cNvSpPr>
          <p:nvPr>
            <p:ph type="body" idx="10"/>
          </p:nvPr>
        </p:nvSpPr>
        <p:spPr/>
        <p:txBody>
          <a:bodyPr/>
          <a:lstStyle/>
          <a:p>
            <a:r>
              <a:rPr lang="es-ES" dirty="0" smtClean="0"/>
              <a:t>¿Qué </a:t>
            </a:r>
            <a:r>
              <a:rPr lang="es-ES" dirty="0"/>
              <a:t>beneficios adicionales demostrados en el estudio </a:t>
            </a:r>
            <a:r>
              <a:rPr lang="es-ES" dirty="0" err="1"/>
              <a:t>Empareg-outcome</a:t>
            </a:r>
            <a:r>
              <a:rPr lang="es-ES" dirty="0"/>
              <a:t> han demostrado los SGLT-2 a las personas con diabetes?</a:t>
            </a:r>
          </a:p>
        </p:txBody>
      </p:sp>
      <p:sp>
        <p:nvSpPr>
          <p:cNvPr id="6" name="Marcador de texto 5"/>
          <p:cNvSpPr>
            <a:spLocks noGrp="1"/>
          </p:cNvSpPr>
          <p:nvPr>
            <p:ph type="body" sz="quarter" idx="11"/>
          </p:nvPr>
        </p:nvSpPr>
        <p:spPr/>
        <p:txBody>
          <a:bodyPr>
            <a:normAutofit lnSpcReduction="10000"/>
          </a:bodyPr>
          <a:lstStyle/>
          <a:p>
            <a:endParaRPr lang="es-ES"/>
          </a:p>
        </p:txBody>
      </p:sp>
      <p:sp>
        <p:nvSpPr>
          <p:cNvPr id="3" name="Título 2"/>
          <p:cNvSpPr>
            <a:spLocks noGrp="1"/>
          </p:cNvSpPr>
          <p:nvPr>
            <p:ph type="title"/>
          </p:nvPr>
        </p:nvSpPr>
        <p:spPr/>
        <p:txBody>
          <a:bodyPr/>
          <a:lstStyle/>
          <a:p>
            <a:r>
              <a:rPr lang="es-ES" dirty="0" smtClean="0"/>
              <a:t>Pregunta 3</a:t>
            </a:r>
            <a:endParaRPr lang="es-ES" dirty="0"/>
          </a:p>
        </p:txBody>
      </p:sp>
    </p:spTree>
    <p:extLst>
      <p:ext uri="{BB962C8B-B14F-4D97-AF65-F5344CB8AC3E}">
        <p14:creationId xmlns="" xmlns:p14="http://schemas.microsoft.com/office/powerpoint/2010/main" val="3257243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2263479" y="1156974"/>
            <a:ext cx="7042640" cy="4550628"/>
          </a:xfrm>
          <a:prstGeom prst="rect">
            <a:avLst/>
          </a:prstGeom>
        </p:spPr>
      </p:pic>
      <p:sp>
        <p:nvSpPr>
          <p:cNvPr id="6" name="Rectángulo 5"/>
          <p:cNvSpPr/>
          <p:nvPr/>
        </p:nvSpPr>
        <p:spPr>
          <a:xfrm>
            <a:off x="839416" y="188640"/>
            <a:ext cx="10297143" cy="830997"/>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defTabSz="457189"/>
            <a:r>
              <a:rPr lang="en-US" sz="2400" b="1" i="1" dirty="0">
                <a:solidFill>
                  <a:schemeClr val="bg1"/>
                </a:solidFill>
                <a:latin typeface="Calibri"/>
              </a:rPr>
              <a:t>All-cause mortality in patients with diabetes under treatment with </a:t>
            </a:r>
            <a:r>
              <a:rPr lang="en-US" sz="2400" b="1" i="1" dirty="0" err="1">
                <a:solidFill>
                  <a:schemeClr val="bg1"/>
                </a:solidFill>
                <a:latin typeface="Calibri"/>
              </a:rPr>
              <a:t>dapagliflozin</a:t>
            </a:r>
            <a:r>
              <a:rPr lang="en-US" sz="2400" b="1" i="1" dirty="0">
                <a:solidFill>
                  <a:schemeClr val="bg1"/>
                </a:solidFill>
                <a:latin typeface="Calibri"/>
              </a:rPr>
              <a:t>: a population-based, open-cohort study in THIN database.  </a:t>
            </a:r>
            <a:endParaRPr lang="es-ES" sz="2400" b="1" i="1" dirty="0">
              <a:solidFill>
                <a:schemeClr val="bg1"/>
              </a:solidFill>
              <a:latin typeface="Calibri"/>
            </a:endParaRPr>
          </a:p>
        </p:txBody>
      </p:sp>
      <p:sp>
        <p:nvSpPr>
          <p:cNvPr id="2" name="Marcador de texto 1"/>
          <p:cNvSpPr>
            <a:spLocks noGrp="1"/>
          </p:cNvSpPr>
          <p:nvPr>
            <p:ph type="body" sz="quarter" idx="13"/>
          </p:nvPr>
        </p:nvSpPr>
        <p:spPr>
          <a:xfrm>
            <a:off x="58173" y="5877272"/>
            <a:ext cx="11582443" cy="295162"/>
          </a:xfrm>
        </p:spPr>
        <p:txBody>
          <a:bodyPr>
            <a:normAutofit/>
          </a:bodyPr>
          <a:lstStyle/>
          <a:p>
            <a:r>
              <a:rPr lang="en-US" sz="1200" dirty="0"/>
              <a:t>The Journal of Clinical Endocrinology &amp; Metabolism; Copyright 2017  DOI: 10.1210/jc.2016-3446 </a:t>
            </a:r>
          </a:p>
        </p:txBody>
      </p:sp>
    </p:spTree>
    <p:extLst>
      <p:ext uri="{BB962C8B-B14F-4D97-AF65-F5344CB8AC3E}">
        <p14:creationId xmlns="" xmlns:p14="http://schemas.microsoft.com/office/powerpoint/2010/main" val="1350743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S" dirty="0"/>
              <a:t>Caso clínico. </a:t>
            </a:r>
            <a:r>
              <a:rPr lang="es-ES" dirty="0" smtClean="0"/>
              <a:t>Preguntas</a:t>
            </a:r>
            <a:endParaRPr lang="es-ES" dirty="0"/>
          </a:p>
        </p:txBody>
      </p:sp>
      <p:sp>
        <p:nvSpPr>
          <p:cNvPr id="8" name="Marcador de contenido 7"/>
          <p:cNvSpPr>
            <a:spLocks noGrp="1"/>
          </p:cNvSpPr>
          <p:nvPr>
            <p:ph idx="1"/>
          </p:nvPr>
        </p:nvSpPr>
        <p:spPr>
          <a:xfrm>
            <a:off x="407368" y="1357256"/>
            <a:ext cx="11582400" cy="4592024"/>
          </a:xfrm>
        </p:spPr>
        <p:txBody>
          <a:bodyPr/>
          <a:lstStyle/>
          <a:p>
            <a:pPr marL="1000125" indent="-457200">
              <a:buClr>
                <a:srgbClr val="C00000"/>
              </a:buClr>
              <a:buFont typeface="+mj-lt"/>
              <a:buAutoNum type="arabicPeriod"/>
            </a:pPr>
            <a:r>
              <a:rPr lang="es-ES" dirty="0" smtClean="0"/>
              <a:t>¿</a:t>
            </a:r>
            <a:r>
              <a:rPr lang="es-ES" dirty="0"/>
              <a:t>Cuál sería el tratamiento para el control glucémico en la persona con diabetes y enfermedad cardiovascular establecida tras metformina en nuestro paciente</a:t>
            </a:r>
            <a:r>
              <a:rPr lang="es-ES" dirty="0" smtClean="0"/>
              <a:t>?</a:t>
            </a:r>
            <a:endParaRPr lang="es-ES" dirty="0"/>
          </a:p>
          <a:p>
            <a:pPr marL="1000125" indent="-457200">
              <a:buClr>
                <a:srgbClr val="C00000"/>
              </a:buClr>
              <a:buFont typeface="+mj-lt"/>
              <a:buAutoNum type="arabicPeriod"/>
            </a:pPr>
            <a:r>
              <a:rPr lang="es-ES" dirty="0" smtClean="0"/>
              <a:t>¿</a:t>
            </a:r>
            <a:r>
              <a:rPr lang="es-ES" dirty="0"/>
              <a:t>Qué diferencias conoces de los SGLT-2 respecto al resto de tratamientos para la diabetes tipo 2</a:t>
            </a:r>
            <a:r>
              <a:rPr lang="es-ES" dirty="0" smtClean="0"/>
              <a:t>?</a:t>
            </a:r>
            <a:endParaRPr lang="es-ES" dirty="0"/>
          </a:p>
          <a:p>
            <a:pPr marL="1000125" indent="-457200">
              <a:buClr>
                <a:srgbClr val="C00000"/>
              </a:buClr>
              <a:buFont typeface="+mj-lt"/>
              <a:buAutoNum type="arabicPeriod"/>
            </a:pPr>
            <a:r>
              <a:rPr lang="es-ES" dirty="0" smtClean="0"/>
              <a:t>¿</a:t>
            </a:r>
            <a:r>
              <a:rPr lang="es-ES" dirty="0"/>
              <a:t>Qué beneficios adicionales han aportado los SGLT-2</a:t>
            </a:r>
            <a:r>
              <a:rPr lang="es-ES" dirty="0" smtClean="0"/>
              <a:t>?</a:t>
            </a:r>
            <a:endParaRPr lang="es-ES" dirty="0"/>
          </a:p>
          <a:p>
            <a:pPr marL="1000125" indent="-457200">
              <a:buClr>
                <a:srgbClr val="C00000"/>
              </a:buClr>
              <a:buFont typeface="+mj-lt"/>
              <a:buAutoNum type="arabicPeriod"/>
            </a:pPr>
            <a:r>
              <a:rPr lang="es-ES" dirty="0"/>
              <a:t>¿Qué resultados ha aportado el estudio </a:t>
            </a:r>
            <a:r>
              <a:rPr lang="es-ES" dirty="0" err="1"/>
              <a:t>Empareg-outcome</a:t>
            </a:r>
            <a:r>
              <a:rPr lang="es-ES" dirty="0"/>
              <a:t>?</a:t>
            </a:r>
          </a:p>
          <a:p>
            <a:pPr marL="1000125" indent="-457200">
              <a:buFont typeface="+mj-lt"/>
              <a:buAutoNum type="arabicPeriod"/>
            </a:pPr>
            <a:endParaRPr lang="es-ES" dirty="0"/>
          </a:p>
        </p:txBody>
      </p:sp>
      <p:sp>
        <p:nvSpPr>
          <p:cNvPr id="9" name="Marcador de texto 8"/>
          <p:cNvSpPr>
            <a:spLocks noGrp="1"/>
          </p:cNvSpPr>
          <p:nvPr>
            <p:ph type="body" sz="quarter" idx="10"/>
          </p:nvPr>
        </p:nvSpPr>
        <p:spPr/>
        <p:txBody>
          <a:bodyPr>
            <a:normAutofit lnSpcReduction="10000"/>
          </a:bodyPr>
          <a:lstStyle/>
          <a:p>
            <a:endParaRPr lang="es-ES"/>
          </a:p>
        </p:txBody>
      </p:sp>
    </p:spTree>
    <p:extLst>
      <p:ext uri="{BB962C8B-B14F-4D97-AF65-F5344CB8AC3E}">
        <p14:creationId xmlns="" xmlns:p14="http://schemas.microsoft.com/office/powerpoint/2010/main" val="18447863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p:nvPr/>
        </p:nvGrpSpPr>
        <p:grpSpPr>
          <a:xfrm>
            <a:off x="737404" y="1090967"/>
            <a:ext cx="5090378" cy="2458845"/>
            <a:chOff x="0" y="1446028"/>
            <a:chExt cx="9144000" cy="4040371"/>
          </a:xfrm>
        </p:grpSpPr>
        <p:pic>
          <p:nvPicPr>
            <p:cNvPr id="4" name="Picture 5"/>
            <p:cNvPicPr>
              <a:picLocks noChangeAspect="1"/>
            </p:cNvPicPr>
            <p:nvPr/>
          </p:nvPicPr>
          <p:blipFill rotWithShape="1">
            <a:blip r:embed="rId2" cstate="print">
              <a:extLst>
                <a:ext uri="{28A0092B-C50C-407E-A947-70E740481C1C}">
                  <a14:useLocalDpi xmlns="" xmlns:a14="http://schemas.microsoft.com/office/drawing/2010/main" val="0"/>
                </a:ext>
              </a:extLst>
            </a:blip>
            <a:srcRect t="17989" b="16787"/>
            <a:stretch/>
          </p:blipFill>
          <p:spPr>
            <a:xfrm>
              <a:off x="0" y="1446028"/>
              <a:ext cx="9144000" cy="4040371"/>
            </a:xfrm>
            <a:prstGeom prst="rect">
              <a:avLst/>
            </a:prstGeom>
          </p:spPr>
        </p:pic>
        <p:sp>
          <p:nvSpPr>
            <p:cNvPr id="5" name="TextBox 6"/>
            <p:cNvSpPr txBox="1"/>
            <p:nvPr/>
          </p:nvSpPr>
          <p:spPr>
            <a:xfrm>
              <a:off x="1538666" y="1777587"/>
              <a:ext cx="2534068" cy="505738"/>
            </a:xfrm>
            <a:prstGeom prst="rect">
              <a:avLst/>
            </a:prstGeom>
            <a:solidFill>
              <a:sysClr val="window" lastClr="FFFFFF"/>
            </a:solidFill>
          </p:spPr>
          <p:txBody>
            <a:bodyPr wrap="square" rtlCol="0">
              <a:spAutoFit/>
            </a:bodyPr>
            <a:lstStyle/>
            <a:p>
              <a:pPr algn="ctr">
                <a:defRPr/>
              </a:pPr>
              <a:endParaRPr lang="en-GB" sz="1600" kern="0" dirty="0">
                <a:solidFill>
                  <a:srgbClr val="5A5A5A"/>
                </a:solidFill>
                <a:latin typeface="Century Gothic" panose="020F0302020204030204"/>
              </a:endParaRPr>
            </a:p>
          </p:txBody>
        </p:sp>
      </p:grpSp>
      <p:sp>
        <p:nvSpPr>
          <p:cNvPr id="6" name="Title 1"/>
          <p:cNvSpPr txBox="1">
            <a:spLocks/>
          </p:cNvSpPr>
          <p:nvPr/>
        </p:nvSpPr>
        <p:spPr>
          <a:xfrm>
            <a:off x="1200428" y="94468"/>
            <a:ext cx="5255612" cy="1008111"/>
          </a:xfrm>
          <a:prstGeom prst="rect">
            <a:avLst/>
          </a:prstGeom>
        </p:spPr>
        <p:txBody>
          <a:bodyPr vert="horz" lIns="121920" tIns="60960" rIns="121920" bIns="60960" rtlCol="0" anchor="b">
            <a:noAutofit/>
          </a:bodyPr>
          <a:lstStyle>
            <a:lvl1pPr algn="l" defTabSz="685800" rtl="0" eaLnBrk="1" latinLnBrk="0" hangingPunct="1">
              <a:lnSpc>
                <a:spcPct val="100000"/>
              </a:lnSpc>
              <a:spcBef>
                <a:spcPct val="0"/>
              </a:spcBef>
              <a:buNone/>
              <a:defRPr sz="2100" kern="1200">
                <a:solidFill>
                  <a:schemeClr val="accent2"/>
                </a:solidFill>
                <a:latin typeface="+mj-lt"/>
                <a:ea typeface="+mj-ea"/>
                <a:cs typeface="+mj-cs"/>
              </a:defRPr>
            </a:lvl1pPr>
          </a:lstStyle>
          <a:p>
            <a:pPr>
              <a:defRPr/>
            </a:pPr>
            <a:r>
              <a:rPr lang="en-US" sz="2400" i="1" dirty="0">
                <a:solidFill>
                  <a:srgbClr val="004586"/>
                </a:solidFill>
              </a:rPr>
              <a:t>Primary </a:t>
            </a:r>
            <a:r>
              <a:rPr lang="en-US" sz="2400" i="1" dirty="0" smtClean="0">
                <a:solidFill>
                  <a:srgbClr val="004586"/>
                </a:solidFill>
              </a:rPr>
              <a:t>outcome:3-point </a:t>
            </a:r>
            <a:r>
              <a:rPr lang="en-US" sz="2400" i="1" dirty="0">
                <a:solidFill>
                  <a:srgbClr val="004586"/>
                </a:solidFill>
              </a:rPr>
              <a:t>MACE</a:t>
            </a:r>
          </a:p>
        </p:txBody>
      </p:sp>
      <p:pic>
        <p:nvPicPr>
          <p:cNvPr id="8" name="Picture 2"/>
          <p:cNvPicPr>
            <a:picLocks noChangeAspect="1"/>
          </p:cNvPicPr>
          <p:nvPr/>
        </p:nvPicPr>
        <p:blipFill rotWithShape="1">
          <a:blip r:embed="rId3" cstate="print">
            <a:extLst>
              <a:ext uri="{28A0092B-C50C-407E-A947-70E740481C1C}">
                <a14:useLocalDpi xmlns="" xmlns:a14="http://schemas.microsoft.com/office/drawing/2010/main" val="0"/>
              </a:ext>
            </a:extLst>
          </a:blip>
          <a:srcRect t="19019" b="17501"/>
          <a:stretch/>
        </p:blipFill>
        <p:spPr>
          <a:xfrm>
            <a:off x="6484620" y="949256"/>
            <a:ext cx="5115287" cy="2477470"/>
          </a:xfrm>
          <a:prstGeom prst="rect">
            <a:avLst/>
          </a:prstGeom>
        </p:spPr>
      </p:pic>
      <p:sp>
        <p:nvSpPr>
          <p:cNvPr id="9" name="Title 1"/>
          <p:cNvSpPr txBox="1">
            <a:spLocks/>
          </p:cNvSpPr>
          <p:nvPr/>
        </p:nvSpPr>
        <p:spPr>
          <a:xfrm>
            <a:off x="8834675" y="-27384"/>
            <a:ext cx="2229877" cy="1008111"/>
          </a:xfrm>
          <a:prstGeom prst="rect">
            <a:avLst/>
          </a:prstGeom>
        </p:spPr>
        <p:txBody>
          <a:bodyPr vert="horz" lIns="121920" tIns="60960" rIns="121920" bIns="60960" rtlCol="0" anchor="b">
            <a:noAutofit/>
          </a:bodyPr>
          <a:lstStyle>
            <a:lvl1pPr algn="l" defTabSz="685800" rtl="0" eaLnBrk="1" latinLnBrk="0" hangingPunct="1">
              <a:lnSpc>
                <a:spcPct val="100000"/>
              </a:lnSpc>
              <a:spcBef>
                <a:spcPct val="0"/>
              </a:spcBef>
              <a:buNone/>
              <a:defRPr sz="2100" kern="1200">
                <a:solidFill>
                  <a:schemeClr val="accent2"/>
                </a:solidFill>
                <a:latin typeface="+mj-lt"/>
                <a:ea typeface="+mj-ea"/>
                <a:cs typeface="+mj-cs"/>
              </a:defRPr>
            </a:lvl1pPr>
          </a:lstStyle>
          <a:p>
            <a:pPr>
              <a:defRPr/>
            </a:pPr>
            <a:r>
              <a:rPr lang="en-US" sz="2400" i="1" dirty="0">
                <a:solidFill>
                  <a:srgbClr val="004586"/>
                </a:solidFill>
              </a:rPr>
              <a:t>CV death  </a:t>
            </a:r>
          </a:p>
        </p:txBody>
      </p:sp>
      <p:pic>
        <p:nvPicPr>
          <p:cNvPr id="10" name="Picture 2"/>
          <p:cNvPicPr>
            <a:picLocks noChangeAspect="1"/>
          </p:cNvPicPr>
          <p:nvPr/>
        </p:nvPicPr>
        <p:blipFill rotWithShape="1">
          <a:blip r:embed="rId4" cstate="print">
            <a:extLst>
              <a:ext uri="{28A0092B-C50C-407E-A947-70E740481C1C}">
                <a14:useLocalDpi xmlns="" xmlns:a14="http://schemas.microsoft.com/office/drawing/2010/main" val="0"/>
              </a:ext>
            </a:extLst>
          </a:blip>
          <a:srcRect t="19191" b="16227"/>
          <a:stretch/>
        </p:blipFill>
        <p:spPr>
          <a:xfrm>
            <a:off x="861606" y="4051569"/>
            <a:ext cx="4874354" cy="2134995"/>
          </a:xfrm>
          <a:prstGeom prst="rect">
            <a:avLst/>
          </a:prstGeom>
        </p:spPr>
      </p:pic>
      <p:sp>
        <p:nvSpPr>
          <p:cNvPr id="11" name="Title 1"/>
          <p:cNvSpPr txBox="1">
            <a:spLocks/>
          </p:cNvSpPr>
          <p:nvPr/>
        </p:nvSpPr>
        <p:spPr>
          <a:xfrm>
            <a:off x="2024808" y="3619523"/>
            <a:ext cx="4143200" cy="447784"/>
          </a:xfrm>
          <a:prstGeom prst="rect">
            <a:avLst/>
          </a:prstGeom>
        </p:spPr>
        <p:txBody>
          <a:bodyPr vert="horz" lIns="121920" tIns="60960" rIns="121920" bIns="60960" rtlCol="0" anchor="b">
            <a:noAutofit/>
          </a:bodyPr>
          <a:lstStyle>
            <a:lvl1pPr algn="l" defTabSz="685800" rtl="0" eaLnBrk="1" latinLnBrk="0" hangingPunct="1">
              <a:lnSpc>
                <a:spcPct val="100000"/>
              </a:lnSpc>
              <a:spcBef>
                <a:spcPct val="0"/>
              </a:spcBef>
              <a:buNone/>
              <a:defRPr sz="2100" kern="1200">
                <a:solidFill>
                  <a:schemeClr val="accent2"/>
                </a:solidFill>
                <a:latin typeface="+mj-lt"/>
                <a:ea typeface="+mj-ea"/>
                <a:cs typeface="+mj-cs"/>
              </a:defRPr>
            </a:lvl1pPr>
          </a:lstStyle>
          <a:p>
            <a:pPr>
              <a:defRPr/>
            </a:pPr>
            <a:r>
              <a:rPr lang="en-US" sz="2400" i="1" dirty="0">
                <a:solidFill>
                  <a:srgbClr val="004586"/>
                </a:solidFill>
              </a:rPr>
              <a:t>All-cause mortality</a:t>
            </a:r>
          </a:p>
        </p:txBody>
      </p:sp>
      <p:pic>
        <p:nvPicPr>
          <p:cNvPr id="12" name="Picture 2"/>
          <p:cNvPicPr>
            <a:picLocks noChangeAspect="1"/>
          </p:cNvPicPr>
          <p:nvPr/>
        </p:nvPicPr>
        <p:blipFill rotWithShape="1">
          <a:blip r:embed="rId5" cstate="print">
            <a:extLst>
              <a:ext uri="{28A0092B-C50C-407E-A947-70E740481C1C}">
                <a14:useLocalDpi xmlns="" xmlns:a14="http://schemas.microsoft.com/office/drawing/2010/main" val="0"/>
              </a:ext>
            </a:extLst>
          </a:blip>
          <a:srcRect t="19362" b="17536"/>
          <a:stretch/>
        </p:blipFill>
        <p:spPr>
          <a:xfrm>
            <a:off x="6510774" y="3929720"/>
            <a:ext cx="5090378" cy="2229615"/>
          </a:xfrm>
          <a:prstGeom prst="rect">
            <a:avLst/>
          </a:prstGeom>
        </p:spPr>
      </p:pic>
      <p:sp>
        <p:nvSpPr>
          <p:cNvPr id="13" name="Title 1"/>
          <p:cNvSpPr txBox="1">
            <a:spLocks/>
          </p:cNvSpPr>
          <p:nvPr/>
        </p:nvSpPr>
        <p:spPr>
          <a:xfrm>
            <a:off x="7392144" y="3356992"/>
            <a:ext cx="4883115" cy="519792"/>
          </a:xfrm>
          <a:prstGeom prst="rect">
            <a:avLst/>
          </a:prstGeom>
        </p:spPr>
        <p:txBody>
          <a:bodyPr vert="horz" lIns="121920" tIns="60960" rIns="121920" bIns="60960" rtlCol="0" anchor="b">
            <a:noAutofit/>
          </a:bodyPr>
          <a:lstStyle>
            <a:lvl1pPr algn="l" defTabSz="685800" rtl="0" eaLnBrk="1" latinLnBrk="0" hangingPunct="1">
              <a:lnSpc>
                <a:spcPct val="100000"/>
              </a:lnSpc>
              <a:spcBef>
                <a:spcPct val="0"/>
              </a:spcBef>
              <a:buNone/>
              <a:defRPr sz="2100" kern="1200">
                <a:solidFill>
                  <a:schemeClr val="accent2"/>
                </a:solidFill>
                <a:latin typeface="+mj-lt"/>
                <a:ea typeface="+mj-ea"/>
                <a:cs typeface="+mj-cs"/>
              </a:defRPr>
            </a:lvl1pPr>
          </a:lstStyle>
          <a:p>
            <a:pPr>
              <a:defRPr/>
            </a:pPr>
            <a:r>
              <a:rPr lang="en-US" sz="2400" i="1" dirty="0" err="1">
                <a:solidFill>
                  <a:srgbClr val="004586"/>
                </a:solidFill>
              </a:rPr>
              <a:t>Hospitalisation</a:t>
            </a:r>
            <a:r>
              <a:rPr lang="en-US" sz="2400" i="1" dirty="0">
                <a:solidFill>
                  <a:srgbClr val="004586"/>
                </a:solidFill>
              </a:rPr>
              <a:t> for heart failure</a:t>
            </a:r>
          </a:p>
        </p:txBody>
      </p:sp>
      <p:sp>
        <p:nvSpPr>
          <p:cNvPr id="17" name="Marcador de texto 16"/>
          <p:cNvSpPr>
            <a:spLocks noGrp="1"/>
          </p:cNvSpPr>
          <p:nvPr>
            <p:ph type="body" sz="quarter" idx="13"/>
          </p:nvPr>
        </p:nvSpPr>
        <p:spPr/>
        <p:txBody>
          <a:bodyPr>
            <a:normAutofit lnSpcReduction="10000"/>
          </a:bodyPr>
          <a:lstStyle/>
          <a:p>
            <a:endParaRPr lang="es-ES"/>
          </a:p>
        </p:txBody>
      </p:sp>
      <p:sp>
        <p:nvSpPr>
          <p:cNvPr id="16" name="Título 15"/>
          <p:cNvSpPr>
            <a:spLocks noGrp="1"/>
          </p:cNvSpPr>
          <p:nvPr>
            <p:ph type="title"/>
          </p:nvPr>
        </p:nvSpPr>
        <p:spPr/>
        <p:txBody>
          <a:bodyPr/>
          <a:lstStyle/>
          <a:p>
            <a:r>
              <a:rPr lang="es-ES" i="1" dirty="0">
                <a:solidFill>
                  <a:srgbClr val="004586"/>
                </a:solidFill>
              </a:rPr>
              <a:t>EMPA-REG </a:t>
            </a:r>
            <a:r>
              <a:rPr lang="es-ES" i="1" dirty="0" err="1" smtClean="0">
                <a:solidFill>
                  <a:srgbClr val="004586"/>
                </a:solidFill>
              </a:rPr>
              <a:t>Outcome</a:t>
            </a:r>
            <a:endParaRPr lang="es-ES" i="1" dirty="0">
              <a:solidFill>
                <a:srgbClr val="004586"/>
              </a:solidFill>
            </a:endParaRPr>
          </a:p>
        </p:txBody>
      </p:sp>
    </p:spTree>
    <p:extLst>
      <p:ext uri="{BB962C8B-B14F-4D97-AF65-F5344CB8AC3E}">
        <p14:creationId xmlns="" xmlns:p14="http://schemas.microsoft.com/office/powerpoint/2010/main" val="39747904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Right Arrow 616"/>
          <p:cNvSpPr/>
          <p:nvPr/>
        </p:nvSpPr>
        <p:spPr>
          <a:xfrm>
            <a:off x="6251377" y="4552278"/>
            <a:ext cx="3952875" cy="433388"/>
          </a:xfrm>
          <a:prstGeom prst="rightArrow">
            <a:avLst>
              <a:gd name="adj1" fmla="val 77487"/>
              <a:gd name="adj2" fmla="val 50000"/>
            </a:avLst>
          </a:prstGeom>
          <a:gradFill flip="none" rotWithShape="1">
            <a:gsLst>
              <a:gs pos="417">
                <a:schemeClr val="bg1"/>
              </a:gs>
              <a:gs pos="30000">
                <a:srgbClr val="ECF0F8"/>
              </a:gs>
              <a:gs pos="61000">
                <a:schemeClr val="accent2">
                  <a:lumMod val="20000"/>
                  <a:lumOff val="80000"/>
                </a:schemeClr>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srgbClr val="FFFFFF"/>
              </a:solidFill>
              <a:latin typeface="Calibri" pitchFamily="34" charset="0"/>
            </a:endParaRPr>
          </a:p>
        </p:txBody>
      </p:sp>
      <p:sp>
        <p:nvSpPr>
          <p:cNvPr id="83972" name="Rectangle 625"/>
          <p:cNvSpPr>
            <a:spLocks noChangeArrowheads="1"/>
          </p:cNvSpPr>
          <p:nvPr/>
        </p:nvSpPr>
        <p:spPr bwMode="auto">
          <a:xfrm>
            <a:off x="2228652" y="1580478"/>
            <a:ext cx="2225675"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Tahoma" panose="020B0604030504040204" pitchFamily="34" charset="0"/>
                <a:cs typeface="Arial" panose="020B0604020202020204" pitchFamily="34" charset="0"/>
              </a:defRPr>
            </a:lvl1pPr>
            <a:lvl2pPr eaLnBrk="0" hangingPunct="0">
              <a:defRPr sz="1400">
                <a:solidFill>
                  <a:schemeClr val="tx1"/>
                </a:solidFill>
                <a:latin typeface="Tahoma" panose="020B0604030504040204" pitchFamily="34" charset="0"/>
                <a:cs typeface="Arial" panose="020B0604020202020204" pitchFamily="34" charset="0"/>
              </a:defRPr>
            </a:lvl2pPr>
            <a:lvl3pPr marL="1143000" indent="-228600" eaLnBrk="0" hangingPunct="0">
              <a:defRPr sz="1400">
                <a:solidFill>
                  <a:schemeClr val="tx1"/>
                </a:solidFill>
                <a:latin typeface="Tahoma" panose="020B0604030504040204" pitchFamily="34" charset="0"/>
                <a:cs typeface="Arial" panose="020B0604020202020204" pitchFamily="34" charset="0"/>
              </a:defRPr>
            </a:lvl3pPr>
            <a:lvl4pPr marL="1600200" indent="-228600" eaLnBrk="0" hangingPunct="0">
              <a:defRPr sz="1400">
                <a:solidFill>
                  <a:schemeClr val="tx1"/>
                </a:solidFill>
                <a:latin typeface="Tahoma" panose="020B0604030504040204" pitchFamily="34" charset="0"/>
                <a:cs typeface="Arial" panose="020B0604020202020204" pitchFamily="34" charset="0"/>
              </a:defRPr>
            </a:lvl4pPr>
            <a:lvl5pPr marL="2057400" indent="-228600" eaLnBrk="0" hangingPunct="0">
              <a:defRPr sz="1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9pPr>
          </a:lstStyle>
          <a:p>
            <a:pPr marL="0" lvl="1" algn="ctr" eaLnBrk="1" hangingPunct="1"/>
            <a:r>
              <a:rPr lang="es-ES" altLang="es-ES" sz="2200" b="1" dirty="0" err="1">
                <a:solidFill>
                  <a:srgbClr val="C00000"/>
                </a:solidFill>
                <a:latin typeface="Calibri" panose="020F0502020204030204" pitchFamily="34" charset="0"/>
              </a:rPr>
              <a:t>Simvastatina</a:t>
            </a:r>
            <a:endParaRPr lang="es-ES" altLang="es-ES" sz="2200" b="1" baseline="30000" dirty="0">
              <a:solidFill>
                <a:srgbClr val="C00000"/>
              </a:solidFill>
              <a:latin typeface="Calibri" panose="020F0502020204030204" pitchFamily="34" charset="0"/>
            </a:endParaRPr>
          </a:p>
          <a:p>
            <a:pPr marL="0" lvl="1" algn="ctr" eaLnBrk="1" hangingPunct="1"/>
            <a:r>
              <a:rPr lang="es-ES" altLang="es-ES" sz="2000" dirty="0">
                <a:solidFill>
                  <a:srgbClr val="004586"/>
                </a:solidFill>
                <a:latin typeface="Calibri" panose="020F0502020204030204" pitchFamily="34" charset="0"/>
              </a:rPr>
              <a:t>(5.4 años)</a:t>
            </a:r>
          </a:p>
        </p:txBody>
      </p:sp>
      <p:grpSp>
        <p:nvGrpSpPr>
          <p:cNvPr id="83973" name="Group 10"/>
          <p:cNvGrpSpPr>
            <a:grpSpLocks/>
          </p:cNvGrpSpPr>
          <p:nvPr/>
        </p:nvGrpSpPr>
        <p:grpSpPr bwMode="auto">
          <a:xfrm>
            <a:off x="2063552" y="2525041"/>
            <a:ext cx="2555875" cy="2030412"/>
            <a:chOff x="1074125" y="3017155"/>
            <a:chExt cx="2556000" cy="2030604"/>
          </a:xfrm>
        </p:grpSpPr>
        <p:grpSp>
          <p:nvGrpSpPr>
            <p:cNvPr id="84115" name="Group 608"/>
            <p:cNvGrpSpPr>
              <a:grpSpLocks/>
            </p:cNvGrpSpPr>
            <p:nvPr/>
          </p:nvGrpSpPr>
          <p:grpSpPr bwMode="auto">
            <a:xfrm>
              <a:off x="1187624" y="3017155"/>
              <a:ext cx="2349860" cy="1962793"/>
              <a:chOff x="1261634" y="3233235"/>
              <a:chExt cx="2349860" cy="1962793"/>
            </a:xfrm>
          </p:grpSpPr>
          <p:grpSp>
            <p:nvGrpSpPr>
              <p:cNvPr id="84117" name="Group 315"/>
              <p:cNvGrpSpPr>
                <a:grpSpLocks/>
              </p:cNvGrpSpPr>
              <p:nvPr/>
            </p:nvGrpSpPr>
            <p:grpSpPr bwMode="auto">
              <a:xfrm>
                <a:off x="1261634" y="3592490"/>
                <a:ext cx="2349860" cy="1603538"/>
                <a:chOff x="1261634" y="3592490"/>
                <a:chExt cx="2349860" cy="1603538"/>
              </a:xfrm>
            </p:grpSpPr>
            <p:grpSp>
              <p:nvGrpSpPr>
                <p:cNvPr id="84119" name="Group 312"/>
                <p:cNvGrpSpPr>
                  <a:grpSpLocks/>
                </p:cNvGrpSpPr>
                <p:nvPr/>
              </p:nvGrpSpPr>
              <p:grpSpPr bwMode="auto">
                <a:xfrm>
                  <a:off x="1261634" y="3592490"/>
                  <a:ext cx="2349860" cy="504000"/>
                  <a:chOff x="1261634" y="3592490"/>
                  <a:chExt cx="2349860" cy="504000"/>
                </a:xfrm>
              </p:grpSpPr>
              <p:grpSp>
                <p:nvGrpSpPr>
                  <p:cNvPr id="6" name="Group 7"/>
                  <p:cNvGrpSpPr/>
                  <p:nvPr/>
                </p:nvGrpSpPr>
                <p:grpSpPr>
                  <a:xfrm>
                    <a:off x="1261634" y="3592490"/>
                    <a:ext cx="180000" cy="504000"/>
                    <a:chOff x="1066800" y="2199000"/>
                    <a:chExt cx="684000" cy="1897200"/>
                  </a:xfrm>
                  <a:solidFill>
                    <a:schemeClr val="bg1">
                      <a:lumMod val="95000"/>
                    </a:schemeClr>
                  </a:solidFill>
                </p:grpSpPr>
                <p:sp>
                  <p:nvSpPr>
                    <p:cNvPr id="136" name="Oval 135"/>
                    <p:cNvSpPr/>
                    <p:nvPr/>
                  </p:nvSpPr>
                  <p:spPr>
                    <a:xfrm>
                      <a:off x="1174800" y="2199000"/>
                      <a:ext cx="468000" cy="46800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137" name="Rounded Rectangle 136"/>
                    <p:cNvSpPr/>
                    <p:nvPr/>
                  </p:nvSpPr>
                  <p:spPr>
                    <a:xfrm>
                      <a:off x="1066800" y="2709000"/>
                      <a:ext cx="684000" cy="72000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138" name="Rounded Rectangle 137"/>
                    <p:cNvSpPr/>
                    <p:nvPr/>
                  </p:nvSpPr>
                  <p:spPr>
                    <a:xfrm>
                      <a:off x="1174800" y="3124200"/>
                      <a:ext cx="468000" cy="97200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7" name="Group 93"/>
                  <p:cNvGrpSpPr/>
                  <p:nvPr/>
                </p:nvGrpSpPr>
                <p:grpSpPr>
                  <a:xfrm>
                    <a:off x="1502729" y="3592490"/>
                    <a:ext cx="180000" cy="504000"/>
                    <a:chOff x="1066800" y="2199000"/>
                    <a:chExt cx="684000" cy="1897200"/>
                  </a:xfrm>
                  <a:solidFill>
                    <a:schemeClr val="bg1">
                      <a:lumMod val="95000"/>
                    </a:schemeClr>
                  </a:solidFill>
                </p:grpSpPr>
                <p:sp>
                  <p:nvSpPr>
                    <p:cNvPr id="127" name="Oval 12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128" name="Rounded Rectangle 12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129" name="Rounded Rectangle 12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8" name="Group 94"/>
                  <p:cNvGrpSpPr/>
                  <p:nvPr/>
                </p:nvGrpSpPr>
                <p:grpSpPr>
                  <a:xfrm>
                    <a:off x="1743825" y="3592490"/>
                    <a:ext cx="180000" cy="504000"/>
                    <a:chOff x="1066800" y="2199000"/>
                    <a:chExt cx="684000" cy="1897200"/>
                  </a:xfrm>
                  <a:solidFill>
                    <a:schemeClr val="bg1">
                      <a:lumMod val="95000"/>
                    </a:schemeClr>
                  </a:solidFill>
                </p:grpSpPr>
                <p:sp>
                  <p:nvSpPr>
                    <p:cNvPr id="124" name="Oval 12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125" name="Rounded Rectangle 12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126" name="Rounded Rectangle 12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9" name="Group 95"/>
                  <p:cNvGrpSpPr/>
                  <p:nvPr/>
                </p:nvGrpSpPr>
                <p:grpSpPr>
                  <a:xfrm>
                    <a:off x="1984920" y="3592490"/>
                    <a:ext cx="180000" cy="504000"/>
                    <a:chOff x="1066800" y="2199000"/>
                    <a:chExt cx="684000" cy="1897200"/>
                  </a:xfrm>
                  <a:solidFill>
                    <a:schemeClr val="bg1">
                      <a:lumMod val="95000"/>
                    </a:schemeClr>
                  </a:solidFill>
                </p:grpSpPr>
                <p:sp>
                  <p:nvSpPr>
                    <p:cNvPr id="121" name="Oval 12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122" name="Rounded Rectangle 12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123" name="Rounded Rectangle 12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10" name="Group 96"/>
                  <p:cNvGrpSpPr/>
                  <p:nvPr/>
                </p:nvGrpSpPr>
                <p:grpSpPr>
                  <a:xfrm>
                    <a:off x="2226015" y="3592490"/>
                    <a:ext cx="180000" cy="504000"/>
                    <a:chOff x="1066800" y="2199000"/>
                    <a:chExt cx="684000" cy="1897200"/>
                  </a:xfrm>
                  <a:solidFill>
                    <a:schemeClr val="bg1">
                      <a:lumMod val="95000"/>
                    </a:schemeClr>
                  </a:solidFill>
                </p:grpSpPr>
                <p:sp>
                  <p:nvSpPr>
                    <p:cNvPr id="118" name="Oval 11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119" name="Rounded Rectangle 11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120" name="Rounded Rectangle 11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11" name="Group 97"/>
                  <p:cNvGrpSpPr/>
                  <p:nvPr/>
                </p:nvGrpSpPr>
                <p:grpSpPr>
                  <a:xfrm>
                    <a:off x="2467110" y="3592490"/>
                    <a:ext cx="180000" cy="504000"/>
                    <a:chOff x="1066800" y="2199000"/>
                    <a:chExt cx="684000" cy="1897200"/>
                  </a:xfrm>
                  <a:solidFill>
                    <a:schemeClr val="bg1">
                      <a:lumMod val="95000"/>
                    </a:schemeClr>
                  </a:solidFill>
                </p:grpSpPr>
                <p:sp>
                  <p:nvSpPr>
                    <p:cNvPr id="115" name="Oval 11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116" name="Rounded Rectangle 11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117" name="Rounded Rectangle 11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12" name="Group 98"/>
                  <p:cNvGrpSpPr/>
                  <p:nvPr/>
                </p:nvGrpSpPr>
                <p:grpSpPr>
                  <a:xfrm>
                    <a:off x="2949301" y="3592490"/>
                    <a:ext cx="180000" cy="504000"/>
                    <a:chOff x="1066800" y="2199000"/>
                    <a:chExt cx="684000" cy="1897200"/>
                  </a:xfrm>
                  <a:solidFill>
                    <a:schemeClr val="bg1">
                      <a:lumMod val="95000"/>
                    </a:schemeClr>
                  </a:solidFill>
                </p:grpSpPr>
                <p:sp>
                  <p:nvSpPr>
                    <p:cNvPr id="112" name="Oval 11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113" name="Rounded Rectangle 11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114" name="Rounded Rectangle 11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13" name="Group 99"/>
                  <p:cNvGrpSpPr/>
                  <p:nvPr/>
                </p:nvGrpSpPr>
                <p:grpSpPr>
                  <a:xfrm>
                    <a:off x="2708206" y="3592490"/>
                    <a:ext cx="180000" cy="504000"/>
                    <a:chOff x="1066800" y="2199000"/>
                    <a:chExt cx="684000" cy="1897200"/>
                  </a:xfrm>
                  <a:solidFill>
                    <a:schemeClr val="bg1">
                      <a:lumMod val="95000"/>
                    </a:schemeClr>
                  </a:solidFill>
                </p:grpSpPr>
                <p:sp>
                  <p:nvSpPr>
                    <p:cNvPr id="109" name="Oval 10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110" name="Rounded Rectangle 10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111" name="Rounded Rectangle 11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14" name="Group 100"/>
                  <p:cNvGrpSpPr/>
                  <p:nvPr/>
                </p:nvGrpSpPr>
                <p:grpSpPr>
                  <a:xfrm>
                    <a:off x="3190396" y="3592490"/>
                    <a:ext cx="180000" cy="504000"/>
                    <a:chOff x="1066800" y="2199000"/>
                    <a:chExt cx="684000" cy="1897200"/>
                  </a:xfrm>
                  <a:solidFill>
                    <a:schemeClr val="bg1">
                      <a:lumMod val="95000"/>
                    </a:schemeClr>
                  </a:solidFill>
                </p:grpSpPr>
                <p:sp>
                  <p:nvSpPr>
                    <p:cNvPr id="106" name="Oval 10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107" name="Rounded Rectangle 10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108" name="Rounded Rectangle 10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15" name="Group 101"/>
                  <p:cNvGrpSpPr/>
                  <p:nvPr/>
                </p:nvGrpSpPr>
                <p:grpSpPr>
                  <a:xfrm>
                    <a:off x="3431494" y="3592490"/>
                    <a:ext cx="180000" cy="504000"/>
                    <a:chOff x="2832000" y="2514600"/>
                    <a:chExt cx="216000" cy="612000"/>
                  </a:xfrm>
                  <a:solidFill>
                    <a:schemeClr val="bg1">
                      <a:lumMod val="95000"/>
                    </a:schemeClr>
                  </a:solidFill>
                </p:grpSpPr>
                <p:sp>
                  <p:nvSpPr>
                    <p:cNvPr id="103" name="Oval 102"/>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104" name="Rounded Rectangle 103"/>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105" name="Rounded Rectangle 104"/>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grpSp>
              <p:nvGrpSpPr>
                <p:cNvPr id="84120" name="Group 313"/>
                <p:cNvGrpSpPr>
                  <a:grpSpLocks/>
                </p:cNvGrpSpPr>
                <p:nvPr/>
              </p:nvGrpSpPr>
              <p:grpSpPr bwMode="auto">
                <a:xfrm>
                  <a:off x="1261634" y="4142259"/>
                  <a:ext cx="2349860" cy="504000"/>
                  <a:chOff x="1261634" y="4090328"/>
                  <a:chExt cx="2349860" cy="504000"/>
                </a:xfrm>
              </p:grpSpPr>
              <p:grpSp>
                <p:nvGrpSpPr>
                  <p:cNvPr id="17" name="Group 52"/>
                  <p:cNvGrpSpPr/>
                  <p:nvPr/>
                </p:nvGrpSpPr>
                <p:grpSpPr>
                  <a:xfrm>
                    <a:off x="1261634" y="4090328"/>
                    <a:ext cx="180000" cy="504000"/>
                    <a:chOff x="1066800" y="2199000"/>
                    <a:chExt cx="684000" cy="1897200"/>
                  </a:xfrm>
                  <a:solidFill>
                    <a:schemeClr val="bg1">
                      <a:lumMod val="95000"/>
                    </a:schemeClr>
                  </a:solidFill>
                </p:grpSpPr>
                <p:sp>
                  <p:nvSpPr>
                    <p:cNvPr id="90" name="Oval 8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91" name="Rounded Rectangle 9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92" name="Rounded Rectangle 9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18" name="Group 53"/>
                  <p:cNvGrpSpPr/>
                  <p:nvPr/>
                </p:nvGrpSpPr>
                <p:grpSpPr>
                  <a:xfrm>
                    <a:off x="1502729" y="4090328"/>
                    <a:ext cx="180000" cy="504000"/>
                    <a:chOff x="1066800" y="2199000"/>
                    <a:chExt cx="684000" cy="1897200"/>
                  </a:xfrm>
                  <a:solidFill>
                    <a:schemeClr val="bg1">
                      <a:lumMod val="95000"/>
                    </a:schemeClr>
                  </a:solidFill>
                </p:grpSpPr>
                <p:sp>
                  <p:nvSpPr>
                    <p:cNvPr id="87" name="Oval 8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88" name="Rounded Rectangle 8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89" name="Rounded Rectangle 8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19" name="Group 54"/>
                  <p:cNvGrpSpPr/>
                  <p:nvPr/>
                </p:nvGrpSpPr>
                <p:grpSpPr>
                  <a:xfrm>
                    <a:off x="1743825" y="4090328"/>
                    <a:ext cx="180000" cy="504000"/>
                    <a:chOff x="1066800" y="2199000"/>
                    <a:chExt cx="684000" cy="1897200"/>
                  </a:xfrm>
                  <a:solidFill>
                    <a:schemeClr val="bg1">
                      <a:lumMod val="95000"/>
                    </a:schemeClr>
                  </a:solidFill>
                </p:grpSpPr>
                <p:sp>
                  <p:nvSpPr>
                    <p:cNvPr id="84" name="Oval 8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85" name="Rounded Rectangle 8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86" name="Rounded Rectangle 8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20" name="Group 55"/>
                  <p:cNvGrpSpPr/>
                  <p:nvPr/>
                </p:nvGrpSpPr>
                <p:grpSpPr>
                  <a:xfrm>
                    <a:off x="1984920" y="4090328"/>
                    <a:ext cx="180000" cy="504000"/>
                    <a:chOff x="1066800" y="2199000"/>
                    <a:chExt cx="684000" cy="1897200"/>
                  </a:xfrm>
                  <a:solidFill>
                    <a:schemeClr val="bg1">
                      <a:lumMod val="95000"/>
                    </a:schemeClr>
                  </a:solidFill>
                </p:grpSpPr>
                <p:sp>
                  <p:nvSpPr>
                    <p:cNvPr id="81" name="Oval 8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82" name="Rounded Rectangle 8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83" name="Rounded Rectangle 8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21" name="Group 56"/>
                  <p:cNvGrpSpPr/>
                  <p:nvPr/>
                </p:nvGrpSpPr>
                <p:grpSpPr>
                  <a:xfrm>
                    <a:off x="2226015" y="4090328"/>
                    <a:ext cx="180000" cy="504000"/>
                    <a:chOff x="1066800" y="2199000"/>
                    <a:chExt cx="684000" cy="1897200"/>
                  </a:xfrm>
                  <a:solidFill>
                    <a:schemeClr val="bg1">
                      <a:lumMod val="95000"/>
                    </a:schemeClr>
                  </a:solidFill>
                </p:grpSpPr>
                <p:sp>
                  <p:nvSpPr>
                    <p:cNvPr id="78" name="Oval 7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79" name="Rounded Rectangle 7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80" name="Rounded Rectangle 7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22" name="Group 57"/>
                  <p:cNvGrpSpPr/>
                  <p:nvPr/>
                </p:nvGrpSpPr>
                <p:grpSpPr>
                  <a:xfrm>
                    <a:off x="2467110" y="4090328"/>
                    <a:ext cx="180000" cy="504000"/>
                    <a:chOff x="1066800" y="2199000"/>
                    <a:chExt cx="684000" cy="1897200"/>
                  </a:xfrm>
                  <a:solidFill>
                    <a:schemeClr val="bg1">
                      <a:lumMod val="95000"/>
                    </a:schemeClr>
                  </a:solidFill>
                </p:grpSpPr>
                <p:sp>
                  <p:nvSpPr>
                    <p:cNvPr id="75" name="Oval 7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76" name="Rounded Rectangle 7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77" name="Rounded Rectangle 7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53" name="Group 58"/>
                  <p:cNvGrpSpPr/>
                  <p:nvPr/>
                </p:nvGrpSpPr>
                <p:grpSpPr>
                  <a:xfrm>
                    <a:off x="2949301" y="4090328"/>
                    <a:ext cx="180000" cy="504000"/>
                    <a:chOff x="1066800" y="2199000"/>
                    <a:chExt cx="684000" cy="1897200"/>
                  </a:xfrm>
                  <a:solidFill>
                    <a:schemeClr val="bg1">
                      <a:lumMod val="95000"/>
                    </a:schemeClr>
                  </a:solidFill>
                </p:grpSpPr>
                <p:sp>
                  <p:nvSpPr>
                    <p:cNvPr id="72" name="Oval 7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73" name="Rounded Rectangle 7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74" name="Rounded Rectangle 7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54" name="Group 59"/>
                  <p:cNvGrpSpPr/>
                  <p:nvPr/>
                </p:nvGrpSpPr>
                <p:grpSpPr>
                  <a:xfrm>
                    <a:off x="2708206" y="4090328"/>
                    <a:ext cx="180000" cy="504000"/>
                    <a:chOff x="1066800" y="2199000"/>
                    <a:chExt cx="684000" cy="1897200"/>
                  </a:xfrm>
                  <a:solidFill>
                    <a:schemeClr val="bg1">
                      <a:lumMod val="95000"/>
                    </a:schemeClr>
                  </a:solidFill>
                </p:grpSpPr>
                <p:sp>
                  <p:nvSpPr>
                    <p:cNvPr id="69" name="Oval 6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70" name="Rounded Rectangle 6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71" name="Rounded Rectangle 7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55" name="Group 60"/>
                  <p:cNvGrpSpPr/>
                  <p:nvPr/>
                </p:nvGrpSpPr>
                <p:grpSpPr>
                  <a:xfrm>
                    <a:off x="3190396" y="4090328"/>
                    <a:ext cx="180000" cy="504000"/>
                    <a:chOff x="1066800" y="2199000"/>
                    <a:chExt cx="684000" cy="1897200"/>
                  </a:xfrm>
                  <a:solidFill>
                    <a:schemeClr val="bg1">
                      <a:lumMod val="95000"/>
                    </a:schemeClr>
                  </a:solidFill>
                </p:grpSpPr>
                <p:sp>
                  <p:nvSpPr>
                    <p:cNvPr id="66" name="Oval 6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67" name="Rounded Rectangle 6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68" name="Rounded Rectangle 6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56" name="Group 61"/>
                  <p:cNvGrpSpPr/>
                  <p:nvPr/>
                </p:nvGrpSpPr>
                <p:grpSpPr>
                  <a:xfrm>
                    <a:off x="3431494" y="4090328"/>
                    <a:ext cx="180000" cy="504000"/>
                    <a:chOff x="2832000" y="2514600"/>
                    <a:chExt cx="216000" cy="612000"/>
                  </a:xfrm>
                  <a:solidFill>
                    <a:schemeClr val="bg1">
                      <a:lumMod val="95000"/>
                    </a:schemeClr>
                  </a:solidFill>
                </p:grpSpPr>
                <p:sp>
                  <p:nvSpPr>
                    <p:cNvPr id="63" name="Oval 62"/>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64" name="Rounded Rectangle 63"/>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65" name="Rounded Rectangle 64"/>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grpSp>
              <p:nvGrpSpPr>
                <p:cNvPr id="84121" name="Group 314"/>
                <p:cNvGrpSpPr>
                  <a:grpSpLocks/>
                </p:cNvGrpSpPr>
                <p:nvPr/>
              </p:nvGrpSpPr>
              <p:grpSpPr bwMode="auto">
                <a:xfrm>
                  <a:off x="1261634" y="4692028"/>
                  <a:ext cx="2349860" cy="504000"/>
                  <a:chOff x="1261634" y="4692028"/>
                  <a:chExt cx="2349860" cy="504000"/>
                </a:xfrm>
              </p:grpSpPr>
              <p:grpSp>
                <p:nvGrpSpPr>
                  <p:cNvPr id="58" name="Group 12"/>
                  <p:cNvGrpSpPr/>
                  <p:nvPr/>
                </p:nvGrpSpPr>
                <p:grpSpPr>
                  <a:xfrm>
                    <a:off x="1261634" y="4692028"/>
                    <a:ext cx="180000" cy="504000"/>
                    <a:chOff x="1066800" y="2199000"/>
                    <a:chExt cx="684000" cy="1897200"/>
                  </a:xfrm>
                  <a:solidFill>
                    <a:schemeClr val="bg1">
                      <a:lumMod val="95000"/>
                    </a:schemeClr>
                  </a:solidFill>
                </p:grpSpPr>
                <p:sp>
                  <p:nvSpPr>
                    <p:cNvPr id="50" name="Oval 4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51" name="Rounded Rectangle 5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52" name="Rounded Rectangle 5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59" name="Group 13"/>
                  <p:cNvGrpSpPr/>
                  <p:nvPr/>
                </p:nvGrpSpPr>
                <p:grpSpPr>
                  <a:xfrm>
                    <a:off x="1502729" y="4692028"/>
                    <a:ext cx="180000" cy="504000"/>
                    <a:chOff x="1066800" y="2199000"/>
                    <a:chExt cx="684000" cy="1897200"/>
                  </a:xfrm>
                  <a:solidFill>
                    <a:schemeClr val="bg1">
                      <a:lumMod val="95000"/>
                    </a:schemeClr>
                  </a:solidFill>
                </p:grpSpPr>
                <p:sp>
                  <p:nvSpPr>
                    <p:cNvPr id="47" name="Oval 4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48" name="Rounded Rectangle 4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49" name="Rounded Rectangle 4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60" name="Group 14"/>
                  <p:cNvGrpSpPr/>
                  <p:nvPr/>
                </p:nvGrpSpPr>
                <p:grpSpPr>
                  <a:xfrm>
                    <a:off x="1743825" y="4692028"/>
                    <a:ext cx="180000" cy="504000"/>
                    <a:chOff x="1066800" y="2199000"/>
                    <a:chExt cx="684000" cy="1897200"/>
                  </a:xfrm>
                  <a:solidFill>
                    <a:schemeClr val="bg1">
                      <a:lumMod val="95000"/>
                    </a:schemeClr>
                  </a:solidFill>
                </p:grpSpPr>
                <p:sp>
                  <p:nvSpPr>
                    <p:cNvPr id="44" name="Oval 4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45" name="Rounded Rectangle 4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46" name="Rounded Rectangle 4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61" name="Group 15"/>
                  <p:cNvGrpSpPr/>
                  <p:nvPr/>
                </p:nvGrpSpPr>
                <p:grpSpPr>
                  <a:xfrm>
                    <a:off x="1984920" y="4692028"/>
                    <a:ext cx="180000" cy="504000"/>
                    <a:chOff x="1066800" y="2199000"/>
                    <a:chExt cx="684000" cy="1897200"/>
                  </a:xfrm>
                  <a:solidFill>
                    <a:schemeClr val="bg1">
                      <a:lumMod val="95000"/>
                    </a:schemeClr>
                  </a:solidFill>
                </p:grpSpPr>
                <p:sp>
                  <p:nvSpPr>
                    <p:cNvPr id="41" name="Oval 4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42" name="Rounded Rectangle 4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43" name="Rounded Rectangle 4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62" name="Group 16"/>
                  <p:cNvGrpSpPr/>
                  <p:nvPr/>
                </p:nvGrpSpPr>
                <p:grpSpPr>
                  <a:xfrm>
                    <a:off x="2226015" y="4692028"/>
                    <a:ext cx="180000" cy="504000"/>
                    <a:chOff x="1066800" y="2199000"/>
                    <a:chExt cx="684000" cy="1897200"/>
                  </a:xfrm>
                  <a:solidFill>
                    <a:schemeClr val="bg1">
                      <a:lumMod val="95000"/>
                    </a:schemeClr>
                  </a:solidFill>
                </p:grpSpPr>
                <p:sp>
                  <p:nvSpPr>
                    <p:cNvPr id="38" name="Oval 3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39" name="Rounded Rectangle 3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40" name="Rounded Rectangle 3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93" name="Group 17"/>
                  <p:cNvGrpSpPr/>
                  <p:nvPr/>
                </p:nvGrpSpPr>
                <p:grpSpPr>
                  <a:xfrm>
                    <a:off x="2467110" y="4692028"/>
                    <a:ext cx="180000" cy="504000"/>
                    <a:chOff x="1066800" y="2199000"/>
                    <a:chExt cx="684000" cy="1897200"/>
                  </a:xfrm>
                  <a:solidFill>
                    <a:schemeClr val="bg1">
                      <a:lumMod val="95000"/>
                    </a:schemeClr>
                  </a:solidFill>
                </p:grpSpPr>
                <p:sp>
                  <p:nvSpPr>
                    <p:cNvPr id="35" name="Oval 3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36" name="Rounded Rectangle 3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37" name="Rounded Rectangle 3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94" name="Group 18"/>
                  <p:cNvGrpSpPr/>
                  <p:nvPr/>
                </p:nvGrpSpPr>
                <p:grpSpPr>
                  <a:xfrm>
                    <a:off x="2949301" y="4692028"/>
                    <a:ext cx="180000" cy="504000"/>
                    <a:chOff x="1066800" y="2199000"/>
                    <a:chExt cx="684000" cy="1897200"/>
                  </a:xfrm>
                  <a:solidFill>
                    <a:schemeClr val="bg1">
                      <a:lumMod val="95000"/>
                    </a:schemeClr>
                  </a:solidFill>
                </p:grpSpPr>
                <p:sp>
                  <p:nvSpPr>
                    <p:cNvPr id="32" name="Oval 3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33" name="Rounded Rectangle 3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34" name="Rounded Rectangle 3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95" name="Group 19"/>
                  <p:cNvGrpSpPr/>
                  <p:nvPr/>
                </p:nvGrpSpPr>
                <p:grpSpPr>
                  <a:xfrm>
                    <a:off x="2708206" y="4692028"/>
                    <a:ext cx="180000" cy="504000"/>
                    <a:chOff x="1066800" y="2199000"/>
                    <a:chExt cx="684000" cy="1897200"/>
                  </a:xfrm>
                  <a:solidFill>
                    <a:schemeClr val="bg1">
                      <a:lumMod val="95000"/>
                    </a:schemeClr>
                  </a:solidFill>
                </p:grpSpPr>
                <p:sp>
                  <p:nvSpPr>
                    <p:cNvPr id="29" name="Oval 2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30" name="Rounded Rectangle 2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31" name="Rounded Rectangle 3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96" name="Group 20"/>
                  <p:cNvGrpSpPr/>
                  <p:nvPr/>
                </p:nvGrpSpPr>
                <p:grpSpPr>
                  <a:xfrm>
                    <a:off x="3190396" y="4692028"/>
                    <a:ext cx="180000" cy="504000"/>
                    <a:chOff x="1066800" y="2199000"/>
                    <a:chExt cx="684000" cy="1897200"/>
                  </a:xfrm>
                  <a:solidFill>
                    <a:schemeClr val="bg1">
                      <a:lumMod val="95000"/>
                    </a:schemeClr>
                  </a:solidFill>
                </p:grpSpPr>
                <p:sp>
                  <p:nvSpPr>
                    <p:cNvPr id="26" name="Oval 2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27" name="Rounded Rectangle 2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28" name="Rounded Rectangle 2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nvGrpSpPr>
                  <p:cNvPr id="97" name="Group 21"/>
                  <p:cNvGrpSpPr/>
                  <p:nvPr/>
                </p:nvGrpSpPr>
                <p:grpSpPr>
                  <a:xfrm>
                    <a:off x="3431494" y="4692028"/>
                    <a:ext cx="180000" cy="504000"/>
                    <a:chOff x="2832000" y="2514600"/>
                    <a:chExt cx="216000" cy="612000"/>
                  </a:xfrm>
                  <a:solidFill>
                    <a:schemeClr val="bg1">
                      <a:lumMod val="95000"/>
                    </a:schemeClr>
                  </a:solidFill>
                </p:grpSpPr>
                <p:sp>
                  <p:nvSpPr>
                    <p:cNvPr id="23" name="Oval 22"/>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24" name="Rounded Rectangle 23"/>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25" name="Rounded Rectangle 24"/>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grpSp>
            </p:grpSp>
          </p:grpSp>
          <p:sp>
            <p:nvSpPr>
              <p:cNvPr id="606" name="Rectangle 605"/>
              <p:cNvSpPr/>
              <p:nvPr/>
            </p:nvSpPr>
            <p:spPr>
              <a:xfrm>
                <a:off x="1679740" y="3233235"/>
                <a:ext cx="1492789" cy="1323564"/>
              </a:xfrm>
              <a:prstGeom prst="rect">
                <a:avLst/>
              </a:prstGeom>
              <a:noFill/>
            </p:spPr>
            <p:txBody>
              <a:bodyPr wrap="none">
                <a:spAutoFit/>
              </a:bodyPr>
              <a:lstStyle/>
              <a:p>
                <a:pPr algn="ctr" eaLnBrk="1" hangingPunct="1">
                  <a:defRPr/>
                </a:pPr>
                <a:r>
                  <a:rPr lang="en-US" sz="8000" b="1" dirty="0">
                    <a:ln w="10541" cmpd="sng">
                      <a:solidFill>
                        <a:srgbClr val="6482C3"/>
                      </a:solidFill>
                      <a:prstDash val="solid"/>
                    </a:ln>
                    <a:solidFill>
                      <a:srgbClr val="6482C3"/>
                    </a:solidFill>
                    <a:latin typeface="Tahoma" panose="020B0604030504040204" pitchFamily="34" charset="0"/>
                  </a:rPr>
                  <a:t>30</a:t>
                </a:r>
              </a:p>
            </p:txBody>
          </p:sp>
        </p:grpSp>
        <p:sp>
          <p:nvSpPr>
            <p:cNvPr id="576" name="Rectangle 575"/>
            <p:cNvSpPr/>
            <p:nvPr/>
          </p:nvSpPr>
          <p:spPr>
            <a:xfrm>
              <a:off x="1074125" y="4471443"/>
              <a:ext cx="2556000" cy="576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rgbClr val="004586"/>
                  </a:solidFill>
                  <a:latin typeface="Calibri" pitchFamily="34" charset="0"/>
                </a:rPr>
                <a:t>Alto riesgo CV  </a:t>
              </a:r>
            </a:p>
            <a:p>
              <a:pPr algn="ctr" eaLnBrk="1" hangingPunct="1">
                <a:defRPr/>
              </a:pPr>
              <a:r>
                <a:rPr lang="en-US" sz="1200" dirty="0">
                  <a:solidFill>
                    <a:srgbClr val="004586"/>
                  </a:solidFill>
                  <a:latin typeface="Calibri" pitchFamily="34" charset="0"/>
                </a:rPr>
                <a:t>5% diabetes, 26% HTA</a:t>
              </a:r>
              <a:endParaRPr lang="en-US" sz="1600" b="1" dirty="0">
                <a:solidFill>
                  <a:srgbClr val="004586"/>
                </a:solidFill>
                <a:latin typeface="Calibri" pitchFamily="34" charset="0"/>
              </a:endParaRPr>
            </a:p>
          </p:txBody>
        </p:sp>
      </p:grpSp>
      <p:sp>
        <p:nvSpPr>
          <p:cNvPr id="582" name="Rectangle 581"/>
          <p:cNvSpPr/>
          <p:nvPr/>
        </p:nvSpPr>
        <p:spPr>
          <a:xfrm>
            <a:off x="2176263" y="5590505"/>
            <a:ext cx="2292351"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rgbClr val="C00000"/>
                </a:solidFill>
                <a:latin typeface="Calibri" pitchFamily="34" charset="0"/>
              </a:rPr>
              <a:t>1994 </a:t>
            </a:r>
          </a:p>
        </p:txBody>
      </p:sp>
      <p:sp>
        <p:nvSpPr>
          <p:cNvPr id="585" name="Rectangle 584"/>
          <p:cNvSpPr/>
          <p:nvPr/>
        </p:nvSpPr>
        <p:spPr>
          <a:xfrm>
            <a:off x="5200451" y="5590505"/>
            <a:ext cx="1397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rgbClr val="C00000"/>
                </a:solidFill>
                <a:latin typeface="Calibri" pitchFamily="34" charset="0"/>
              </a:rPr>
              <a:t>2000</a:t>
            </a:r>
          </a:p>
        </p:txBody>
      </p:sp>
      <p:sp>
        <p:nvSpPr>
          <p:cNvPr id="612" name="Rectangle 611"/>
          <p:cNvSpPr/>
          <p:nvPr/>
        </p:nvSpPr>
        <p:spPr>
          <a:xfrm>
            <a:off x="7575349" y="5590505"/>
            <a:ext cx="2141539"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rgbClr val="C00000"/>
                </a:solidFill>
                <a:latin typeface="Calibri" pitchFamily="34" charset="0"/>
              </a:rPr>
              <a:t>2015  </a:t>
            </a:r>
          </a:p>
        </p:txBody>
      </p:sp>
      <p:sp>
        <p:nvSpPr>
          <p:cNvPr id="616" name="Right Arrow 615"/>
          <p:cNvSpPr/>
          <p:nvPr/>
        </p:nvSpPr>
        <p:spPr>
          <a:xfrm>
            <a:off x="4044751" y="4952327"/>
            <a:ext cx="6159500" cy="431800"/>
          </a:xfrm>
          <a:prstGeom prst="rightArrow">
            <a:avLst>
              <a:gd name="adj1" fmla="val 71989"/>
              <a:gd name="adj2" fmla="val 50000"/>
            </a:avLst>
          </a:prstGeom>
          <a:gradFill flip="none" rotWithShape="1">
            <a:gsLst>
              <a:gs pos="0">
                <a:schemeClr val="bg1"/>
              </a:gs>
              <a:gs pos="63000">
                <a:srgbClr val="F8A3A8"/>
              </a:gs>
              <a:gs pos="33000">
                <a:schemeClr val="accent1">
                  <a:lumMod val="20000"/>
                  <a:lumOff val="8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srgbClr val="FFFFFF"/>
              </a:solidFill>
              <a:latin typeface="Calibri" pitchFamily="34" charset="0"/>
            </a:endParaRPr>
          </a:p>
        </p:txBody>
      </p:sp>
      <p:sp>
        <p:nvSpPr>
          <p:cNvPr id="620" name="Rectangle 619"/>
          <p:cNvSpPr/>
          <p:nvPr/>
        </p:nvSpPr>
        <p:spPr>
          <a:xfrm>
            <a:off x="2500115" y="4868190"/>
            <a:ext cx="2035175"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1000"/>
              </a:spcBef>
              <a:defRPr/>
            </a:pPr>
            <a:r>
              <a:rPr lang="en-US" sz="1200" b="1" dirty="0">
                <a:solidFill>
                  <a:srgbClr val="004586"/>
                </a:solidFill>
                <a:latin typeface="Calibri" pitchFamily="34" charset="0"/>
              </a:rPr>
              <a:t>Era Pre-estatinas</a:t>
            </a:r>
          </a:p>
        </p:txBody>
      </p:sp>
      <p:grpSp>
        <p:nvGrpSpPr>
          <p:cNvPr id="83979" name="Group 180"/>
          <p:cNvGrpSpPr>
            <a:grpSpLocks/>
          </p:cNvGrpSpPr>
          <p:nvPr/>
        </p:nvGrpSpPr>
        <p:grpSpPr bwMode="auto">
          <a:xfrm>
            <a:off x="4662289" y="1028029"/>
            <a:ext cx="2603500" cy="3514725"/>
            <a:chOff x="3672582" y="1521176"/>
            <a:chExt cx="2604742" cy="3514391"/>
          </a:xfrm>
        </p:grpSpPr>
        <p:cxnSp>
          <p:nvCxnSpPr>
            <p:cNvPr id="629" name="Straight Connector 628"/>
            <p:cNvCxnSpPr/>
            <p:nvPr/>
          </p:nvCxnSpPr>
          <p:spPr>
            <a:xfrm>
              <a:off x="3672582" y="1521176"/>
              <a:ext cx="0" cy="34921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84043" name="Group 131"/>
            <p:cNvGrpSpPr>
              <a:grpSpLocks/>
            </p:cNvGrpSpPr>
            <p:nvPr/>
          </p:nvGrpSpPr>
          <p:grpSpPr bwMode="auto">
            <a:xfrm>
              <a:off x="3721324" y="1700808"/>
              <a:ext cx="2556000" cy="3334759"/>
              <a:chOff x="3721324" y="1700808"/>
              <a:chExt cx="2556000" cy="3334759"/>
            </a:xfrm>
          </p:grpSpPr>
          <p:grpSp>
            <p:nvGrpSpPr>
              <p:cNvPr id="84044" name="Group 11"/>
              <p:cNvGrpSpPr>
                <a:grpSpLocks/>
              </p:cNvGrpSpPr>
              <p:nvPr/>
            </p:nvGrpSpPr>
            <p:grpSpPr bwMode="auto">
              <a:xfrm>
                <a:off x="3721324" y="1700808"/>
                <a:ext cx="2556000" cy="3334759"/>
                <a:chOff x="3721324" y="1700808"/>
                <a:chExt cx="2556000" cy="3334759"/>
              </a:xfrm>
            </p:grpSpPr>
            <p:grpSp>
              <p:nvGrpSpPr>
                <p:cNvPr id="84046" name="Group 610"/>
                <p:cNvGrpSpPr>
                  <a:grpSpLocks/>
                </p:cNvGrpSpPr>
                <p:nvPr/>
              </p:nvGrpSpPr>
              <p:grpSpPr bwMode="auto">
                <a:xfrm>
                  <a:off x="3815916" y="1700808"/>
                  <a:ext cx="2349860" cy="3279140"/>
                  <a:chOff x="6529167" y="1916888"/>
                  <a:chExt cx="2349860" cy="3279140"/>
                </a:xfrm>
              </p:grpSpPr>
              <p:grpSp>
                <p:nvGrpSpPr>
                  <p:cNvPr id="84048" name="Group 603"/>
                  <p:cNvGrpSpPr>
                    <a:grpSpLocks/>
                  </p:cNvGrpSpPr>
                  <p:nvPr/>
                </p:nvGrpSpPr>
                <p:grpSpPr bwMode="auto">
                  <a:xfrm>
                    <a:off x="6529167" y="1916888"/>
                    <a:ext cx="2349860" cy="3279140"/>
                    <a:chOff x="6529167" y="1916888"/>
                    <a:chExt cx="2349860" cy="3279140"/>
                  </a:xfrm>
                </p:grpSpPr>
                <p:grpSp>
                  <p:nvGrpSpPr>
                    <p:cNvPr id="84050" name="Group 601"/>
                    <p:cNvGrpSpPr>
                      <a:grpSpLocks/>
                    </p:cNvGrpSpPr>
                    <p:nvPr/>
                  </p:nvGrpSpPr>
                  <p:grpSpPr bwMode="auto">
                    <a:xfrm>
                      <a:off x="6529167" y="2492952"/>
                      <a:ext cx="2349860" cy="504000"/>
                      <a:chOff x="6529167" y="2492952"/>
                      <a:chExt cx="2349860" cy="504000"/>
                    </a:xfrm>
                  </p:grpSpPr>
                  <p:grpSp>
                    <p:nvGrpSpPr>
                      <p:cNvPr id="131" name="Group 494"/>
                      <p:cNvGrpSpPr/>
                      <p:nvPr/>
                    </p:nvGrpSpPr>
                    <p:grpSpPr>
                      <a:xfrm>
                        <a:off x="6529167" y="2492952"/>
                        <a:ext cx="180000" cy="504000"/>
                        <a:chOff x="1066800" y="2199000"/>
                        <a:chExt cx="684000" cy="1897200"/>
                      </a:xfrm>
                      <a:solidFill>
                        <a:schemeClr val="bg1">
                          <a:lumMod val="95000"/>
                        </a:schemeClr>
                      </a:solidFill>
                    </p:grpSpPr>
                    <p:sp>
                      <p:nvSpPr>
                        <p:cNvPr id="532" name="Oval 53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33" name="Rounded Rectangle 53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34" name="Rounded Rectangle 53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32" name="Group 495"/>
                      <p:cNvGrpSpPr/>
                      <p:nvPr/>
                    </p:nvGrpSpPr>
                    <p:grpSpPr>
                      <a:xfrm>
                        <a:off x="6770262" y="2492952"/>
                        <a:ext cx="180000" cy="504000"/>
                        <a:chOff x="1066800" y="2199000"/>
                        <a:chExt cx="684000" cy="1897200"/>
                      </a:xfrm>
                      <a:solidFill>
                        <a:schemeClr val="bg1">
                          <a:lumMod val="95000"/>
                        </a:schemeClr>
                      </a:solidFill>
                    </p:grpSpPr>
                    <p:sp>
                      <p:nvSpPr>
                        <p:cNvPr id="529" name="Oval 52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30" name="Rounded Rectangle 52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31" name="Rounded Rectangle 53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33" name="Group 496"/>
                      <p:cNvGrpSpPr/>
                      <p:nvPr/>
                    </p:nvGrpSpPr>
                    <p:grpSpPr>
                      <a:xfrm>
                        <a:off x="7011358" y="2492952"/>
                        <a:ext cx="180000" cy="504000"/>
                        <a:chOff x="1066800" y="2199000"/>
                        <a:chExt cx="684000" cy="1897200"/>
                      </a:xfrm>
                      <a:solidFill>
                        <a:schemeClr val="bg1">
                          <a:lumMod val="95000"/>
                        </a:schemeClr>
                      </a:solidFill>
                    </p:grpSpPr>
                    <p:sp>
                      <p:nvSpPr>
                        <p:cNvPr id="526" name="Oval 52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27" name="Rounded Rectangle 52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28" name="Rounded Rectangle 52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34" name="Group 497"/>
                      <p:cNvGrpSpPr/>
                      <p:nvPr/>
                    </p:nvGrpSpPr>
                    <p:grpSpPr>
                      <a:xfrm>
                        <a:off x="7252453" y="2492952"/>
                        <a:ext cx="180000" cy="504000"/>
                        <a:chOff x="1066800" y="2199000"/>
                        <a:chExt cx="684000" cy="1897200"/>
                      </a:xfrm>
                      <a:solidFill>
                        <a:schemeClr val="bg1">
                          <a:lumMod val="95000"/>
                        </a:schemeClr>
                      </a:solidFill>
                    </p:grpSpPr>
                    <p:sp>
                      <p:nvSpPr>
                        <p:cNvPr id="523" name="Oval 52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24" name="Rounded Rectangle 52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25" name="Rounded Rectangle 524"/>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35" name="Group 498"/>
                      <p:cNvGrpSpPr/>
                      <p:nvPr/>
                    </p:nvGrpSpPr>
                    <p:grpSpPr>
                      <a:xfrm>
                        <a:off x="7493548" y="2492952"/>
                        <a:ext cx="180000" cy="504000"/>
                        <a:chOff x="1066800" y="2199000"/>
                        <a:chExt cx="684000" cy="1897200"/>
                      </a:xfrm>
                      <a:solidFill>
                        <a:schemeClr val="bg1">
                          <a:lumMod val="95000"/>
                        </a:schemeClr>
                      </a:solidFill>
                    </p:grpSpPr>
                    <p:sp>
                      <p:nvSpPr>
                        <p:cNvPr id="520" name="Oval 51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21" name="Rounded Rectangle 52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22" name="Rounded Rectangle 52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39" name="Group 499"/>
                      <p:cNvGrpSpPr/>
                      <p:nvPr/>
                    </p:nvGrpSpPr>
                    <p:grpSpPr>
                      <a:xfrm>
                        <a:off x="7734643" y="2492952"/>
                        <a:ext cx="180000" cy="504000"/>
                        <a:chOff x="1066800" y="2199000"/>
                        <a:chExt cx="684000" cy="1897200"/>
                      </a:xfrm>
                      <a:solidFill>
                        <a:schemeClr val="bg1">
                          <a:lumMod val="95000"/>
                        </a:schemeClr>
                      </a:solidFill>
                    </p:grpSpPr>
                    <p:sp>
                      <p:nvSpPr>
                        <p:cNvPr id="517" name="Oval 51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18" name="Rounded Rectangle 51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19" name="Rounded Rectangle 51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40" name="Group 500"/>
                      <p:cNvGrpSpPr/>
                      <p:nvPr/>
                    </p:nvGrpSpPr>
                    <p:grpSpPr>
                      <a:xfrm>
                        <a:off x="8216834" y="2492952"/>
                        <a:ext cx="180000" cy="504000"/>
                        <a:chOff x="1066800" y="2199000"/>
                        <a:chExt cx="684000" cy="1897200"/>
                      </a:xfrm>
                      <a:solidFill>
                        <a:schemeClr val="bg1">
                          <a:lumMod val="95000"/>
                        </a:schemeClr>
                      </a:solidFill>
                    </p:grpSpPr>
                    <p:sp>
                      <p:nvSpPr>
                        <p:cNvPr id="514" name="Oval 51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15" name="Rounded Rectangle 51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16" name="Rounded Rectangle 51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41" name="Group 501"/>
                      <p:cNvGrpSpPr/>
                      <p:nvPr/>
                    </p:nvGrpSpPr>
                    <p:grpSpPr>
                      <a:xfrm>
                        <a:off x="7975739" y="2492952"/>
                        <a:ext cx="180000" cy="504000"/>
                        <a:chOff x="1066800" y="2199000"/>
                        <a:chExt cx="684000" cy="1897200"/>
                      </a:xfrm>
                      <a:solidFill>
                        <a:schemeClr val="bg1">
                          <a:lumMod val="95000"/>
                        </a:schemeClr>
                      </a:solidFill>
                    </p:grpSpPr>
                    <p:sp>
                      <p:nvSpPr>
                        <p:cNvPr id="511" name="Oval 51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12" name="Rounded Rectangle 51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13" name="Rounded Rectangle 51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42" name="Group 502"/>
                      <p:cNvGrpSpPr/>
                      <p:nvPr/>
                    </p:nvGrpSpPr>
                    <p:grpSpPr>
                      <a:xfrm>
                        <a:off x="8457929" y="2492952"/>
                        <a:ext cx="180000" cy="504000"/>
                        <a:chOff x="1066800" y="2199000"/>
                        <a:chExt cx="684000" cy="1897200"/>
                      </a:xfrm>
                      <a:solidFill>
                        <a:schemeClr val="bg1">
                          <a:lumMod val="95000"/>
                        </a:schemeClr>
                      </a:solidFill>
                    </p:grpSpPr>
                    <p:sp>
                      <p:nvSpPr>
                        <p:cNvPr id="508" name="Oval 50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09" name="Rounded Rectangle 50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10" name="Rounded Rectangle 50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43" name="Group 503"/>
                      <p:cNvGrpSpPr/>
                      <p:nvPr/>
                    </p:nvGrpSpPr>
                    <p:grpSpPr>
                      <a:xfrm>
                        <a:off x="8699027" y="2492952"/>
                        <a:ext cx="180000" cy="504000"/>
                        <a:chOff x="2832000" y="2514600"/>
                        <a:chExt cx="216000" cy="612000"/>
                      </a:xfrm>
                      <a:solidFill>
                        <a:schemeClr val="bg1">
                          <a:lumMod val="95000"/>
                        </a:schemeClr>
                      </a:solidFill>
                    </p:grpSpPr>
                    <p:sp>
                      <p:nvSpPr>
                        <p:cNvPr id="505" name="Oval 504"/>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06" name="Rounded Rectangle 505"/>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07" name="Rounded Rectangle 506"/>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grpSp>
                  <p:nvGrpSpPr>
                    <p:cNvPr id="84051" name="Group 129"/>
                    <p:cNvGrpSpPr>
                      <a:grpSpLocks/>
                    </p:cNvGrpSpPr>
                    <p:nvPr/>
                  </p:nvGrpSpPr>
                  <p:grpSpPr bwMode="auto">
                    <a:xfrm>
                      <a:off x="6529167" y="3042721"/>
                      <a:ext cx="2349860" cy="504000"/>
                      <a:chOff x="6529167" y="2944390"/>
                      <a:chExt cx="2349860" cy="504000"/>
                    </a:xfrm>
                  </p:grpSpPr>
                  <p:grpSp>
                    <p:nvGrpSpPr>
                      <p:cNvPr id="145" name="Group 454"/>
                      <p:cNvGrpSpPr/>
                      <p:nvPr/>
                    </p:nvGrpSpPr>
                    <p:grpSpPr>
                      <a:xfrm>
                        <a:off x="6529167" y="2944390"/>
                        <a:ext cx="180000" cy="504000"/>
                        <a:chOff x="1066800" y="2199000"/>
                        <a:chExt cx="684000" cy="1897200"/>
                      </a:xfrm>
                      <a:solidFill>
                        <a:schemeClr val="bg1">
                          <a:lumMod val="95000"/>
                        </a:schemeClr>
                      </a:solidFill>
                    </p:grpSpPr>
                    <p:sp>
                      <p:nvSpPr>
                        <p:cNvPr id="492" name="Oval 49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93" name="Rounded Rectangle 49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94" name="Rounded Rectangle 49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46" name="Group 455"/>
                      <p:cNvGrpSpPr/>
                      <p:nvPr/>
                    </p:nvGrpSpPr>
                    <p:grpSpPr>
                      <a:xfrm>
                        <a:off x="6770262" y="2944390"/>
                        <a:ext cx="180000" cy="504000"/>
                        <a:chOff x="1066800" y="2199000"/>
                        <a:chExt cx="684000" cy="1897200"/>
                      </a:xfrm>
                      <a:solidFill>
                        <a:schemeClr val="bg1">
                          <a:lumMod val="95000"/>
                        </a:schemeClr>
                      </a:solidFill>
                    </p:grpSpPr>
                    <p:sp>
                      <p:nvSpPr>
                        <p:cNvPr id="489" name="Oval 48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90" name="Rounded Rectangle 48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91" name="Rounded Rectangle 49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47" name="Group 456"/>
                      <p:cNvGrpSpPr/>
                      <p:nvPr/>
                    </p:nvGrpSpPr>
                    <p:grpSpPr>
                      <a:xfrm>
                        <a:off x="7011358" y="2944390"/>
                        <a:ext cx="180000" cy="504000"/>
                        <a:chOff x="1066800" y="2199000"/>
                        <a:chExt cx="684000" cy="1897200"/>
                      </a:xfrm>
                      <a:solidFill>
                        <a:schemeClr val="bg1">
                          <a:lumMod val="95000"/>
                        </a:schemeClr>
                      </a:solidFill>
                    </p:grpSpPr>
                    <p:sp>
                      <p:nvSpPr>
                        <p:cNvPr id="486" name="Oval 48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87" name="Rounded Rectangle 48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88" name="Rounded Rectangle 48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48" name="Group 457"/>
                      <p:cNvGrpSpPr/>
                      <p:nvPr/>
                    </p:nvGrpSpPr>
                    <p:grpSpPr>
                      <a:xfrm>
                        <a:off x="7252453" y="2944390"/>
                        <a:ext cx="180000" cy="504000"/>
                        <a:chOff x="1066800" y="2199000"/>
                        <a:chExt cx="684000" cy="1897200"/>
                      </a:xfrm>
                      <a:solidFill>
                        <a:schemeClr val="bg1">
                          <a:lumMod val="95000"/>
                        </a:schemeClr>
                      </a:solidFill>
                    </p:grpSpPr>
                    <p:sp>
                      <p:nvSpPr>
                        <p:cNvPr id="483" name="Oval 48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84" name="Rounded Rectangle 48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85" name="Rounded Rectangle 484"/>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49" name="Group 458"/>
                      <p:cNvGrpSpPr/>
                      <p:nvPr/>
                    </p:nvGrpSpPr>
                    <p:grpSpPr>
                      <a:xfrm>
                        <a:off x="7493548" y="2944390"/>
                        <a:ext cx="180000" cy="504000"/>
                        <a:chOff x="1066800" y="2199000"/>
                        <a:chExt cx="684000" cy="1897200"/>
                      </a:xfrm>
                      <a:solidFill>
                        <a:schemeClr val="bg1">
                          <a:lumMod val="95000"/>
                        </a:schemeClr>
                      </a:solidFill>
                    </p:grpSpPr>
                    <p:sp>
                      <p:nvSpPr>
                        <p:cNvPr id="480" name="Oval 47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81" name="Rounded Rectangle 48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82" name="Rounded Rectangle 48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50" name="Group 459"/>
                      <p:cNvGrpSpPr/>
                      <p:nvPr/>
                    </p:nvGrpSpPr>
                    <p:grpSpPr>
                      <a:xfrm>
                        <a:off x="7734643" y="2944390"/>
                        <a:ext cx="180000" cy="504000"/>
                        <a:chOff x="1066800" y="2199000"/>
                        <a:chExt cx="684000" cy="1897200"/>
                      </a:xfrm>
                      <a:solidFill>
                        <a:schemeClr val="bg1">
                          <a:lumMod val="95000"/>
                        </a:schemeClr>
                      </a:solidFill>
                    </p:grpSpPr>
                    <p:sp>
                      <p:nvSpPr>
                        <p:cNvPr id="477" name="Oval 47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78" name="Rounded Rectangle 47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79" name="Rounded Rectangle 47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81" name="Group 460"/>
                      <p:cNvGrpSpPr/>
                      <p:nvPr/>
                    </p:nvGrpSpPr>
                    <p:grpSpPr>
                      <a:xfrm>
                        <a:off x="8216834" y="2944390"/>
                        <a:ext cx="180000" cy="504000"/>
                        <a:chOff x="1066800" y="2199000"/>
                        <a:chExt cx="684000" cy="1897200"/>
                      </a:xfrm>
                      <a:solidFill>
                        <a:schemeClr val="bg1">
                          <a:lumMod val="95000"/>
                        </a:schemeClr>
                      </a:solidFill>
                    </p:grpSpPr>
                    <p:sp>
                      <p:nvSpPr>
                        <p:cNvPr id="474" name="Oval 47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75" name="Rounded Rectangle 47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76" name="Rounded Rectangle 47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82" name="Group 461"/>
                      <p:cNvGrpSpPr/>
                      <p:nvPr/>
                    </p:nvGrpSpPr>
                    <p:grpSpPr>
                      <a:xfrm>
                        <a:off x="7975739" y="2944390"/>
                        <a:ext cx="180000" cy="504000"/>
                        <a:chOff x="1066800" y="2199000"/>
                        <a:chExt cx="684000" cy="1897200"/>
                      </a:xfrm>
                      <a:solidFill>
                        <a:schemeClr val="bg1">
                          <a:lumMod val="95000"/>
                        </a:schemeClr>
                      </a:solidFill>
                    </p:grpSpPr>
                    <p:sp>
                      <p:nvSpPr>
                        <p:cNvPr id="471" name="Oval 47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72" name="Rounded Rectangle 47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73" name="Rounded Rectangle 47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83" name="Group 462"/>
                      <p:cNvGrpSpPr/>
                      <p:nvPr/>
                    </p:nvGrpSpPr>
                    <p:grpSpPr>
                      <a:xfrm>
                        <a:off x="8457929" y="2944390"/>
                        <a:ext cx="180000" cy="504000"/>
                        <a:chOff x="1066800" y="2199000"/>
                        <a:chExt cx="684000" cy="1897200"/>
                      </a:xfrm>
                      <a:solidFill>
                        <a:schemeClr val="bg1">
                          <a:lumMod val="95000"/>
                        </a:schemeClr>
                      </a:solidFill>
                    </p:grpSpPr>
                    <p:sp>
                      <p:nvSpPr>
                        <p:cNvPr id="468" name="Oval 46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69" name="Rounded Rectangle 46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70" name="Rounded Rectangle 46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84" name="Group 463"/>
                      <p:cNvGrpSpPr/>
                      <p:nvPr/>
                    </p:nvGrpSpPr>
                    <p:grpSpPr>
                      <a:xfrm>
                        <a:off x="8699027" y="2944390"/>
                        <a:ext cx="180000" cy="504000"/>
                        <a:chOff x="2832000" y="2514600"/>
                        <a:chExt cx="216000" cy="612000"/>
                      </a:xfrm>
                      <a:solidFill>
                        <a:schemeClr val="bg1">
                          <a:lumMod val="95000"/>
                        </a:schemeClr>
                      </a:solidFill>
                    </p:grpSpPr>
                    <p:sp>
                      <p:nvSpPr>
                        <p:cNvPr id="465" name="Oval 464"/>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66" name="Rounded Rectangle 465"/>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67" name="Rounded Rectangle 466"/>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grpSp>
                  <p:nvGrpSpPr>
                    <p:cNvPr id="84052" name="Group 92"/>
                    <p:cNvGrpSpPr>
                      <a:grpSpLocks/>
                    </p:cNvGrpSpPr>
                    <p:nvPr/>
                  </p:nvGrpSpPr>
                  <p:grpSpPr bwMode="auto">
                    <a:xfrm>
                      <a:off x="6529167" y="3592490"/>
                      <a:ext cx="2349860" cy="504000"/>
                      <a:chOff x="6529167" y="3526936"/>
                      <a:chExt cx="2349860" cy="504000"/>
                    </a:xfrm>
                  </p:grpSpPr>
                  <p:grpSp>
                    <p:nvGrpSpPr>
                      <p:cNvPr id="186" name="Group 414"/>
                      <p:cNvGrpSpPr/>
                      <p:nvPr/>
                    </p:nvGrpSpPr>
                    <p:grpSpPr>
                      <a:xfrm>
                        <a:off x="6529167" y="3526936"/>
                        <a:ext cx="180000" cy="504000"/>
                        <a:chOff x="1066800" y="2199000"/>
                        <a:chExt cx="684000" cy="1897200"/>
                      </a:xfrm>
                      <a:solidFill>
                        <a:schemeClr val="bg1">
                          <a:lumMod val="95000"/>
                        </a:schemeClr>
                      </a:solidFill>
                    </p:grpSpPr>
                    <p:sp>
                      <p:nvSpPr>
                        <p:cNvPr id="452" name="Oval 45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53" name="Rounded Rectangle 45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54" name="Rounded Rectangle 45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87" name="Group 415"/>
                      <p:cNvGrpSpPr/>
                      <p:nvPr/>
                    </p:nvGrpSpPr>
                    <p:grpSpPr>
                      <a:xfrm>
                        <a:off x="6770262" y="3526936"/>
                        <a:ext cx="180000" cy="504000"/>
                        <a:chOff x="1066800" y="2199000"/>
                        <a:chExt cx="684000" cy="1897200"/>
                      </a:xfrm>
                      <a:solidFill>
                        <a:schemeClr val="bg1">
                          <a:lumMod val="95000"/>
                        </a:schemeClr>
                      </a:solidFill>
                    </p:grpSpPr>
                    <p:sp>
                      <p:nvSpPr>
                        <p:cNvPr id="449" name="Oval 44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50" name="Rounded Rectangle 44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51" name="Rounded Rectangle 45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88" name="Group 416"/>
                      <p:cNvGrpSpPr/>
                      <p:nvPr/>
                    </p:nvGrpSpPr>
                    <p:grpSpPr>
                      <a:xfrm>
                        <a:off x="7011358" y="3526936"/>
                        <a:ext cx="180000" cy="504000"/>
                        <a:chOff x="1066800" y="2199000"/>
                        <a:chExt cx="684000" cy="1897200"/>
                      </a:xfrm>
                      <a:solidFill>
                        <a:schemeClr val="bg1">
                          <a:lumMod val="95000"/>
                        </a:schemeClr>
                      </a:solidFill>
                    </p:grpSpPr>
                    <p:sp>
                      <p:nvSpPr>
                        <p:cNvPr id="446" name="Oval 44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47" name="Rounded Rectangle 44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48" name="Rounded Rectangle 44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89" name="Group 417"/>
                      <p:cNvGrpSpPr/>
                      <p:nvPr/>
                    </p:nvGrpSpPr>
                    <p:grpSpPr>
                      <a:xfrm>
                        <a:off x="7252453" y="3526936"/>
                        <a:ext cx="180000" cy="504000"/>
                        <a:chOff x="1066800" y="2199000"/>
                        <a:chExt cx="684000" cy="1897200"/>
                      </a:xfrm>
                      <a:solidFill>
                        <a:schemeClr val="bg1">
                          <a:lumMod val="95000"/>
                        </a:schemeClr>
                      </a:solidFill>
                    </p:grpSpPr>
                    <p:sp>
                      <p:nvSpPr>
                        <p:cNvPr id="443" name="Oval 44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44" name="Rounded Rectangle 44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45" name="Rounded Rectangle 444"/>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90" name="Group 418"/>
                      <p:cNvGrpSpPr/>
                      <p:nvPr/>
                    </p:nvGrpSpPr>
                    <p:grpSpPr>
                      <a:xfrm>
                        <a:off x="7493548" y="3526936"/>
                        <a:ext cx="180000" cy="504000"/>
                        <a:chOff x="1066800" y="2199000"/>
                        <a:chExt cx="684000" cy="1897200"/>
                      </a:xfrm>
                      <a:solidFill>
                        <a:schemeClr val="bg1">
                          <a:lumMod val="95000"/>
                        </a:schemeClr>
                      </a:solidFill>
                    </p:grpSpPr>
                    <p:sp>
                      <p:nvSpPr>
                        <p:cNvPr id="440" name="Oval 43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41" name="Rounded Rectangle 44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42" name="Rounded Rectangle 44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91" name="Group 419"/>
                      <p:cNvGrpSpPr/>
                      <p:nvPr/>
                    </p:nvGrpSpPr>
                    <p:grpSpPr>
                      <a:xfrm>
                        <a:off x="7734643" y="3526936"/>
                        <a:ext cx="180000" cy="504000"/>
                        <a:chOff x="1066800" y="2199000"/>
                        <a:chExt cx="684000" cy="1897200"/>
                      </a:xfrm>
                      <a:solidFill>
                        <a:schemeClr val="bg1">
                          <a:lumMod val="95000"/>
                        </a:schemeClr>
                      </a:solidFill>
                    </p:grpSpPr>
                    <p:sp>
                      <p:nvSpPr>
                        <p:cNvPr id="437" name="Oval 43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38" name="Rounded Rectangle 43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39" name="Rounded Rectangle 43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22" name="Group 420"/>
                      <p:cNvGrpSpPr/>
                      <p:nvPr/>
                    </p:nvGrpSpPr>
                    <p:grpSpPr>
                      <a:xfrm>
                        <a:off x="8216834" y="3526936"/>
                        <a:ext cx="180000" cy="504000"/>
                        <a:chOff x="1066800" y="2199000"/>
                        <a:chExt cx="684000" cy="1897200"/>
                      </a:xfrm>
                      <a:solidFill>
                        <a:schemeClr val="bg1">
                          <a:lumMod val="95000"/>
                        </a:schemeClr>
                      </a:solidFill>
                    </p:grpSpPr>
                    <p:sp>
                      <p:nvSpPr>
                        <p:cNvPr id="434" name="Oval 43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35" name="Rounded Rectangle 43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36" name="Rounded Rectangle 43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23" name="Group 421"/>
                      <p:cNvGrpSpPr/>
                      <p:nvPr/>
                    </p:nvGrpSpPr>
                    <p:grpSpPr>
                      <a:xfrm>
                        <a:off x="7975739" y="3526936"/>
                        <a:ext cx="180000" cy="504000"/>
                        <a:chOff x="1066800" y="2199000"/>
                        <a:chExt cx="684000" cy="1897200"/>
                      </a:xfrm>
                      <a:solidFill>
                        <a:schemeClr val="bg1">
                          <a:lumMod val="95000"/>
                        </a:schemeClr>
                      </a:solidFill>
                    </p:grpSpPr>
                    <p:sp>
                      <p:nvSpPr>
                        <p:cNvPr id="431" name="Oval 43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32" name="Rounded Rectangle 43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33" name="Rounded Rectangle 43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24" name="Group 422"/>
                      <p:cNvGrpSpPr/>
                      <p:nvPr/>
                    </p:nvGrpSpPr>
                    <p:grpSpPr>
                      <a:xfrm>
                        <a:off x="8457929" y="3526936"/>
                        <a:ext cx="180000" cy="504000"/>
                        <a:chOff x="1066800" y="2199000"/>
                        <a:chExt cx="684000" cy="1897200"/>
                      </a:xfrm>
                      <a:solidFill>
                        <a:schemeClr val="bg1">
                          <a:lumMod val="95000"/>
                        </a:schemeClr>
                      </a:solidFill>
                    </p:grpSpPr>
                    <p:sp>
                      <p:nvSpPr>
                        <p:cNvPr id="428" name="Oval 42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29" name="Rounded Rectangle 42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30" name="Rounded Rectangle 42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25" name="Group 423"/>
                      <p:cNvGrpSpPr/>
                      <p:nvPr/>
                    </p:nvGrpSpPr>
                    <p:grpSpPr>
                      <a:xfrm>
                        <a:off x="8699027" y="3526936"/>
                        <a:ext cx="180000" cy="504000"/>
                        <a:chOff x="2832000" y="2514600"/>
                        <a:chExt cx="216000" cy="612000"/>
                      </a:xfrm>
                      <a:solidFill>
                        <a:schemeClr val="bg1">
                          <a:lumMod val="95000"/>
                        </a:schemeClr>
                      </a:solidFill>
                    </p:grpSpPr>
                    <p:sp>
                      <p:nvSpPr>
                        <p:cNvPr id="425" name="Oval 424"/>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26" name="Rounded Rectangle 425"/>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27" name="Rounded Rectangle 426"/>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grpSp>
                  <p:nvGrpSpPr>
                    <p:cNvPr id="84053" name="Group 9"/>
                    <p:cNvGrpSpPr>
                      <a:grpSpLocks/>
                    </p:cNvGrpSpPr>
                    <p:nvPr/>
                  </p:nvGrpSpPr>
                  <p:grpSpPr bwMode="auto">
                    <a:xfrm>
                      <a:off x="6529167" y="4142259"/>
                      <a:ext cx="2349860" cy="504000"/>
                      <a:chOff x="6529167" y="4109482"/>
                      <a:chExt cx="2349860" cy="504000"/>
                    </a:xfrm>
                  </p:grpSpPr>
                  <p:grpSp>
                    <p:nvGrpSpPr>
                      <p:cNvPr id="227" name="Group 374"/>
                      <p:cNvGrpSpPr/>
                      <p:nvPr/>
                    </p:nvGrpSpPr>
                    <p:grpSpPr>
                      <a:xfrm>
                        <a:off x="6529167" y="4109482"/>
                        <a:ext cx="180000" cy="504000"/>
                        <a:chOff x="1066800" y="2199000"/>
                        <a:chExt cx="684000" cy="1897200"/>
                      </a:xfrm>
                      <a:solidFill>
                        <a:schemeClr val="bg1">
                          <a:lumMod val="95000"/>
                        </a:schemeClr>
                      </a:solidFill>
                    </p:grpSpPr>
                    <p:sp>
                      <p:nvSpPr>
                        <p:cNvPr id="412" name="Oval 41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13" name="Rounded Rectangle 41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14" name="Rounded Rectangle 41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28" name="Group 375"/>
                      <p:cNvGrpSpPr/>
                      <p:nvPr/>
                    </p:nvGrpSpPr>
                    <p:grpSpPr>
                      <a:xfrm>
                        <a:off x="6770262" y="4109482"/>
                        <a:ext cx="180000" cy="504000"/>
                        <a:chOff x="1066800" y="2199000"/>
                        <a:chExt cx="684000" cy="1897200"/>
                      </a:xfrm>
                      <a:solidFill>
                        <a:schemeClr val="bg1">
                          <a:lumMod val="95000"/>
                        </a:schemeClr>
                      </a:solidFill>
                    </p:grpSpPr>
                    <p:sp>
                      <p:nvSpPr>
                        <p:cNvPr id="409" name="Oval 40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10" name="Rounded Rectangle 40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11" name="Rounded Rectangle 41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29" name="Group 376"/>
                      <p:cNvGrpSpPr/>
                      <p:nvPr/>
                    </p:nvGrpSpPr>
                    <p:grpSpPr>
                      <a:xfrm>
                        <a:off x="7011358" y="4109482"/>
                        <a:ext cx="180000" cy="504000"/>
                        <a:chOff x="1066800" y="2199000"/>
                        <a:chExt cx="684000" cy="1897200"/>
                      </a:xfrm>
                      <a:solidFill>
                        <a:schemeClr val="bg1">
                          <a:lumMod val="95000"/>
                        </a:schemeClr>
                      </a:solidFill>
                    </p:grpSpPr>
                    <p:sp>
                      <p:nvSpPr>
                        <p:cNvPr id="406" name="Oval 40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07" name="Rounded Rectangle 40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08" name="Rounded Rectangle 40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30" name="Group 377"/>
                      <p:cNvGrpSpPr/>
                      <p:nvPr/>
                    </p:nvGrpSpPr>
                    <p:grpSpPr>
                      <a:xfrm>
                        <a:off x="7252453" y="4109482"/>
                        <a:ext cx="180000" cy="504000"/>
                        <a:chOff x="1066800" y="2199000"/>
                        <a:chExt cx="684000" cy="1897200"/>
                      </a:xfrm>
                      <a:solidFill>
                        <a:schemeClr val="bg1">
                          <a:lumMod val="95000"/>
                        </a:schemeClr>
                      </a:solidFill>
                    </p:grpSpPr>
                    <p:sp>
                      <p:nvSpPr>
                        <p:cNvPr id="403" name="Oval 40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04" name="Rounded Rectangle 40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05" name="Rounded Rectangle 404"/>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31" name="Group 378"/>
                      <p:cNvGrpSpPr/>
                      <p:nvPr/>
                    </p:nvGrpSpPr>
                    <p:grpSpPr>
                      <a:xfrm>
                        <a:off x="7493548" y="4109482"/>
                        <a:ext cx="180000" cy="504000"/>
                        <a:chOff x="1066800" y="2199000"/>
                        <a:chExt cx="684000" cy="1897200"/>
                      </a:xfrm>
                      <a:solidFill>
                        <a:schemeClr val="bg1">
                          <a:lumMod val="95000"/>
                        </a:schemeClr>
                      </a:solidFill>
                    </p:grpSpPr>
                    <p:sp>
                      <p:nvSpPr>
                        <p:cNvPr id="400" name="Oval 39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01" name="Rounded Rectangle 40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402" name="Rounded Rectangle 40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32" name="Group 379"/>
                      <p:cNvGrpSpPr/>
                      <p:nvPr/>
                    </p:nvGrpSpPr>
                    <p:grpSpPr>
                      <a:xfrm>
                        <a:off x="7734643" y="4109482"/>
                        <a:ext cx="180000" cy="504000"/>
                        <a:chOff x="1066800" y="2199000"/>
                        <a:chExt cx="684000" cy="1897200"/>
                      </a:xfrm>
                      <a:solidFill>
                        <a:schemeClr val="bg1">
                          <a:lumMod val="95000"/>
                        </a:schemeClr>
                      </a:solidFill>
                    </p:grpSpPr>
                    <p:sp>
                      <p:nvSpPr>
                        <p:cNvPr id="397" name="Oval 39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98" name="Rounded Rectangle 39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99" name="Rounded Rectangle 39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63" name="Group 380"/>
                      <p:cNvGrpSpPr/>
                      <p:nvPr/>
                    </p:nvGrpSpPr>
                    <p:grpSpPr>
                      <a:xfrm>
                        <a:off x="8216834" y="4109482"/>
                        <a:ext cx="180000" cy="504000"/>
                        <a:chOff x="1066800" y="2199000"/>
                        <a:chExt cx="684000" cy="1897200"/>
                      </a:xfrm>
                      <a:solidFill>
                        <a:schemeClr val="bg1">
                          <a:lumMod val="95000"/>
                        </a:schemeClr>
                      </a:solidFill>
                    </p:grpSpPr>
                    <p:sp>
                      <p:nvSpPr>
                        <p:cNvPr id="394" name="Oval 39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95" name="Rounded Rectangle 39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96" name="Rounded Rectangle 39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67" name="Group 381"/>
                      <p:cNvGrpSpPr/>
                      <p:nvPr/>
                    </p:nvGrpSpPr>
                    <p:grpSpPr>
                      <a:xfrm>
                        <a:off x="7975739" y="4109482"/>
                        <a:ext cx="180000" cy="504000"/>
                        <a:chOff x="1066800" y="2199000"/>
                        <a:chExt cx="684000" cy="1897200"/>
                      </a:xfrm>
                      <a:solidFill>
                        <a:schemeClr val="bg1">
                          <a:lumMod val="95000"/>
                        </a:schemeClr>
                      </a:solidFill>
                    </p:grpSpPr>
                    <p:sp>
                      <p:nvSpPr>
                        <p:cNvPr id="391" name="Oval 39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92" name="Rounded Rectangle 39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93" name="Rounded Rectangle 39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68" name="Group 382"/>
                      <p:cNvGrpSpPr/>
                      <p:nvPr/>
                    </p:nvGrpSpPr>
                    <p:grpSpPr>
                      <a:xfrm>
                        <a:off x="8457929" y="4109482"/>
                        <a:ext cx="180000" cy="504000"/>
                        <a:chOff x="1066800" y="2199000"/>
                        <a:chExt cx="684000" cy="1897200"/>
                      </a:xfrm>
                      <a:solidFill>
                        <a:schemeClr val="bg1">
                          <a:lumMod val="95000"/>
                        </a:schemeClr>
                      </a:solidFill>
                    </p:grpSpPr>
                    <p:sp>
                      <p:nvSpPr>
                        <p:cNvPr id="388" name="Oval 38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89" name="Rounded Rectangle 38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90" name="Rounded Rectangle 38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69" name="Group 383"/>
                      <p:cNvGrpSpPr/>
                      <p:nvPr/>
                    </p:nvGrpSpPr>
                    <p:grpSpPr>
                      <a:xfrm>
                        <a:off x="8699027" y="4109482"/>
                        <a:ext cx="180000" cy="504000"/>
                        <a:chOff x="2832000" y="2514600"/>
                        <a:chExt cx="216000" cy="612000"/>
                      </a:xfrm>
                      <a:solidFill>
                        <a:schemeClr val="bg1">
                          <a:lumMod val="95000"/>
                        </a:schemeClr>
                      </a:solidFill>
                    </p:grpSpPr>
                    <p:sp>
                      <p:nvSpPr>
                        <p:cNvPr id="385" name="Oval 384"/>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86" name="Rounded Rectangle 385"/>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87" name="Rounded Rectangle 386"/>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grpSp>
                  <p:nvGrpSpPr>
                    <p:cNvPr id="84054" name="Group 8"/>
                    <p:cNvGrpSpPr>
                      <a:grpSpLocks/>
                    </p:cNvGrpSpPr>
                    <p:nvPr/>
                  </p:nvGrpSpPr>
                  <p:grpSpPr bwMode="auto">
                    <a:xfrm>
                      <a:off x="6529167" y="4692028"/>
                      <a:ext cx="2349860" cy="504000"/>
                      <a:chOff x="6529167" y="4692028"/>
                      <a:chExt cx="2349860" cy="504000"/>
                    </a:xfrm>
                  </p:grpSpPr>
                  <p:grpSp>
                    <p:nvGrpSpPr>
                      <p:cNvPr id="271" name="Group 334"/>
                      <p:cNvGrpSpPr/>
                      <p:nvPr/>
                    </p:nvGrpSpPr>
                    <p:grpSpPr>
                      <a:xfrm>
                        <a:off x="6529167" y="4692028"/>
                        <a:ext cx="180000" cy="504000"/>
                        <a:chOff x="1066800" y="2199000"/>
                        <a:chExt cx="684000" cy="1897200"/>
                      </a:xfrm>
                      <a:solidFill>
                        <a:schemeClr val="bg1">
                          <a:lumMod val="95000"/>
                        </a:schemeClr>
                      </a:solidFill>
                    </p:grpSpPr>
                    <p:sp>
                      <p:nvSpPr>
                        <p:cNvPr id="372" name="Oval 37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73" name="Rounded Rectangle 37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74" name="Rounded Rectangle 37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72" name="Group 335"/>
                      <p:cNvGrpSpPr/>
                      <p:nvPr/>
                    </p:nvGrpSpPr>
                    <p:grpSpPr>
                      <a:xfrm>
                        <a:off x="6770262" y="4692028"/>
                        <a:ext cx="180000" cy="504000"/>
                        <a:chOff x="1066800" y="2199000"/>
                        <a:chExt cx="684000" cy="1897200"/>
                      </a:xfrm>
                      <a:solidFill>
                        <a:schemeClr val="bg1">
                          <a:lumMod val="95000"/>
                        </a:schemeClr>
                      </a:solidFill>
                    </p:grpSpPr>
                    <p:sp>
                      <p:nvSpPr>
                        <p:cNvPr id="369" name="Oval 36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70" name="Rounded Rectangle 36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71" name="Rounded Rectangle 37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73" name="Group 336"/>
                      <p:cNvGrpSpPr/>
                      <p:nvPr/>
                    </p:nvGrpSpPr>
                    <p:grpSpPr>
                      <a:xfrm>
                        <a:off x="7011358" y="4692028"/>
                        <a:ext cx="180000" cy="504000"/>
                        <a:chOff x="1066800" y="2199000"/>
                        <a:chExt cx="684000" cy="1897200"/>
                      </a:xfrm>
                      <a:solidFill>
                        <a:schemeClr val="bg1">
                          <a:lumMod val="95000"/>
                        </a:schemeClr>
                      </a:solidFill>
                    </p:grpSpPr>
                    <p:sp>
                      <p:nvSpPr>
                        <p:cNvPr id="366" name="Oval 36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67" name="Rounded Rectangle 36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68" name="Rounded Rectangle 36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74" name="Group 337"/>
                      <p:cNvGrpSpPr/>
                      <p:nvPr/>
                    </p:nvGrpSpPr>
                    <p:grpSpPr>
                      <a:xfrm>
                        <a:off x="7252453" y="4692028"/>
                        <a:ext cx="180000" cy="504000"/>
                        <a:chOff x="1066800" y="2199000"/>
                        <a:chExt cx="684000" cy="1897200"/>
                      </a:xfrm>
                      <a:solidFill>
                        <a:schemeClr val="bg1">
                          <a:lumMod val="95000"/>
                        </a:schemeClr>
                      </a:solidFill>
                    </p:grpSpPr>
                    <p:sp>
                      <p:nvSpPr>
                        <p:cNvPr id="363" name="Oval 36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64" name="Rounded Rectangle 36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65" name="Rounded Rectangle 364"/>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75" name="Group 338"/>
                      <p:cNvGrpSpPr/>
                      <p:nvPr/>
                    </p:nvGrpSpPr>
                    <p:grpSpPr>
                      <a:xfrm>
                        <a:off x="7493548" y="4692028"/>
                        <a:ext cx="180000" cy="504000"/>
                        <a:chOff x="1066800" y="2199000"/>
                        <a:chExt cx="684000" cy="1897200"/>
                      </a:xfrm>
                      <a:solidFill>
                        <a:schemeClr val="bg1">
                          <a:lumMod val="95000"/>
                        </a:schemeClr>
                      </a:solidFill>
                    </p:grpSpPr>
                    <p:sp>
                      <p:nvSpPr>
                        <p:cNvPr id="360" name="Oval 35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61" name="Rounded Rectangle 36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62" name="Rounded Rectangle 36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76" name="Group 339"/>
                      <p:cNvGrpSpPr/>
                      <p:nvPr/>
                    </p:nvGrpSpPr>
                    <p:grpSpPr>
                      <a:xfrm>
                        <a:off x="7734643" y="4692028"/>
                        <a:ext cx="180000" cy="504000"/>
                        <a:chOff x="1066800" y="2199000"/>
                        <a:chExt cx="684000" cy="1897200"/>
                      </a:xfrm>
                      <a:solidFill>
                        <a:schemeClr val="bg1">
                          <a:lumMod val="95000"/>
                        </a:schemeClr>
                      </a:solidFill>
                    </p:grpSpPr>
                    <p:sp>
                      <p:nvSpPr>
                        <p:cNvPr id="357" name="Oval 35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58" name="Rounded Rectangle 35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59" name="Rounded Rectangle 35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77" name="Group 340"/>
                      <p:cNvGrpSpPr/>
                      <p:nvPr/>
                    </p:nvGrpSpPr>
                    <p:grpSpPr>
                      <a:xfrm>
                        <a:off x="8216834" y="4692028"/>
                        <a:ext cx="180000" cy="504000"/>
                        <a:chOff x="1066800" y="2199000"/>
                        <a:chExt cx="684000" cy="1897200"/>
                      </a:xfrm>
                      <a:solidFill>
                        <a:schemeClr val="bg1">
                          <a:lumMod val="95000"/>
                        </a:schemeClr>
                      </a:solidFill>
                    </p:grpSpPr>
                    <p:sp>
                      <p:nvSpPr>
                        <p:cNvPr id="354" name="Oval 35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55" name="Rounded Rectangle 35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56" name="Rounded Rectangle 355"/>
                        <p:cNvSpPr/>
                        <p:nvPr/>
                      </p:nvSpPr>
                      <p:spPr>
                        <a:xfrm>
                          <a:off x="1174800" y="3124201"/>
                          <a:ext cx="468000" cy="97199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78" name="Group 341"/>
                      <p:cNvGrpSpPr/>
                      <p:nvPr/>
                    </p:nvGrpSpPr>
                    <p:grpSpPr>
                      <a:xfrm>
                        <a:off x="7975739" y="4692028"/>
                        <a:ext cx="180000" cy="504000"/>
                        <a:chOff x="1066800" y="2199000"/>
                        <a:chExt cx="684000" cy="1897200"/>
                      </a:xfrm>
                      <a:solidFill>
                        <a:schemeClr val="bg1">
                          <a:lumMod val="95000"/>
                        </a:schemeClr>
                      </a:solidFill>
                    </p:grpSpPr>
                    <p:sp>
                      <p:nvSpPr>
                        <p:cNvPr id="351" name="Oval 35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52" name="Rounded Rectangle 35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53" name="Rounded Rectangle 35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79" name="Group 342"/>
                      <p:cNvGrpSpPr/>
                      <p:nvPr/>
                    </p:nvGrpSpPr>
                    <p:grpSpPr>
                      <a:xfrm>
                        <a:off x="8457929" y="4692028"/>
                        <a:ext cx="180000" cy="504000"/>
                        <a:chOff x="1066800" y="2199000"/>
                        <a:chExt cx="684000" cy="1897200"/>
                      </a:xfrm>
                      <a:solidFill>
                        <a:schemeClr val="bg1">
                          <a:lumMod val="95000"/>
                        </a:schemeClr>
                      </a:solidFill>
                    </p:grpSpPr>
                    <p:sp>
                      <p:nvSpPr>
                        <p:cNvPr id="348" name="Oval 34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49" name="Rounded Rectangle 34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50" name="Rounded Rectangle 34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80" name="Group 343"/>
                      <p:cNvGrpSpPr/>
                      <p:nvPr/>
                    </p:nvGrpSpPr>
                    <p:grpSpPr>
                      <a:xfrm>
                        <a:off x="8699027" y="4692028"/>
                        <a:ext cx="180000" cy="504000"/>
                        <a:chOff x="2832000" y="2514600"/>
                        <a:chExt cx="216000" cy="612000"/>
                      </a:xfrm>
                      <a:solidFill>
                        <a:schemeClr val="bg1">
                          <a:lumMod val="95000"/>
                        </a:schemeClr>
                      </a:solidFill>
                    </p:grpSpPr>
                    <p:sp>
                      <p:nvSpPr>
                        <p:cNvPr id="345" name="Oval 344"/>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46" name="Rounded Rectangle 345"/>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347" name="Rounded Rectangle 346"/>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grpSp>
                  <p:nvGrpSpPr>
                    <p:cNvPr id="84055" name="Group 602"/>
                    <p:cNvGrpSpPr>
                      <a:grpSpLocks/>
                    </p:cNvGrpSpPr>
                    <p:nvPr/>
                  </p:nvGrpSpPr>
                  <p:grpSpPr bwMode="auto">
                    <a:xfrm>
                      <a:off x="6529167" y="1916888"/>
                      <a:ext cx="1385476" cy="504000"/>
                      <a:chOff x="6529167" y="1916888"/>
                      <a:chExt cx="1385476" cy="504000"/>
                    </a:xfrm>
                  </p:grpSpPr>
                  <p:grpSp>
                    <p:nvGrpSpPr>
                      <p:cNvPr id="84056" name="Group 6"/>
                      <p:cNvGrpSpPr>
                        <a:grpSpLocks/>
                      </p:cNvGrpSpPr>
                      <p:nvPr/>
                    </p:nvGrpSpPr>
                    <p:grpSpPr bwMode="auto">
                      <a:xfrm>
                        <a:off x="6529167" y="1916888"/>
                        <a:ext cx="180000" cy="504000"/>
                        <a:chOff x="6529167" y="1726774"/>
                        <a:chExt cx="192212" cy="550098"/>
                      </a:xfrm>
                    </p:grpSpPr>
                    <p:sp>
                      <p:nvSpPr>
                        <p:cNvPr id="332" name="Oval 331"/>
                        <p:cNvSpPr/>
                        <p:nvPr/>
                      </p:nvSpPr>
                      <p:spPr>
                        <a:xfrm>
                          <a:off x="6638990" y="1726489"/>
                          <a:ext cx="52577" cy="135138"/>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srgbClr val="FFFFFF"/>
                            </a:solidFill>
                            <a:latin typeface="Calibri" pitchFamily="34" charset="0"/>
                          </a:endParaRPr>
                        </a:p>
                      </p:txBody>
                    </p:sp>
                    <p:sp>
                      <p:nvSpPr>
                        <p:cNvPr id="333" name="Rounded Rectangle 332"/>
                        <p:cNvSpPr/>
                        <p:nvPr/>
                      </p:nvSpPr>
                      <p:spPr>
                        <a:xfrm>
                          <a:off x="6608461" y="1873754"/>
                          <a:ext cx="113633" cy="209637"/>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srgbClr val="FFFFFF"/>
                            </a:solidFill>
                            <a:latin typeface="Calibri" pitchFamily="34" charset="0"/>
                          </a:endParaRPr>
                        </a:p>
                      </p:txBody>
                    </p:sp>
                    <p:sp>
                      <p:nvSpPr>
                        <p:cNvPr id="334" name="Rounded Rectangle 333"/>
                        <p:cNvSpPr/>
                        <p:nvPr/>
                      </p:nvSpPr>
                      <p:spPr>
                        <a:xfrm>
                          <a:off x="6638990" y="1995031"/>
                          <a:ext cx="52577" cy="282404"/>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srgbClr val="FFFFFF"/>
                            </a:solidFill>
                            <a:latin typeface="Calibri" pitchFamily="34" charset="0"/>
                          </a:endParaRPr>
                        </a:p>
                      </p:txBody>
                    </p:sp>
                  </p:grpSp>
                  <p:grpSp>
                    <p:nvGrpSpPr>
                      <p:cNvPr id="283" name="Group 534"/>
                      <p:cNvGrpSpPr/>
                      <p:nvPr/>
                    </p:nvGrpSpPr>
                    <p:grpSpPr>
                      <a:xfrm>
                        <a:off x="6770262" y="1916888"/>
                        <a:ext cx="180000" cy="504000"/>
                        <a:chOff x="1066800" y="2199000"/>
                        <a:chExt cx="684000" cy="1897200"/>
                      </a:xfrm>
                      <a:solidFill>
                        <a:schemeClr val="bg1">
                          <a:lumMod val="95000"/>
                        </a:schemeClr>
                      </a:solidFill>
                    </p:grpSpPr>
                    <p:sp>
                      <p:nvSpPr>
                        <p:cNvPr id="536" name="Oval 53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37" name="Rounded Rectangle 53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38" name="Rounded Rectangle 53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84" name="Group 538"/>
                      <p:cNvGrpSpPr/>
                      <p:nvPr/>
                    </p:nvGrpSpPr>
                    <p:grpSpPr>
                      <a:xfrm>
                        <a:off x="7252452" y="1916888"/>
                        <a:ext cx="180000" cy="504000"/>
                        <a:chOff x="1066800" y="2199000"/>
                        <a:chExt cx="684000" cy="1897200"/>
                      </a:xfrm>
                      <a:solidFill>
                        <a:schemeClr val="bg1">
                          <a:lumMod val="95000"/>
                        </a:schemeClr>
                      </a:solidFill>
                    </p:grpSpPr>
                    <p:sp>
                      <p:nvSpPr>
                        <p:cNvPr id="540" name="Oval 53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41" name="Rounded Rectangle 54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42" name="Rounded Rectangle 54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85" name="Group 542"/>
                      <p:cNvGrpSpPr/>
                      <p:nvPr/>
                    </p:nvGrpSpPr>
                    <p:grpSpPr>
                      <a:xfrm>
                        <a:off x="7011357" y="1916888"/>
                        <a:ext cx="180000" cy="504000"/>
                        <a:chOff x="1066800" y="2199000"/>
                        <a:chExt cx="684000" cy="1897200"/>
                      </a:xfrm>
                      <a:solidFill>
                        <a:schemeClr val="bg1">
                          <a:lumMod val="95000"/>
                        </a:schemeClr>
                      </a:solidFill>
                    </p:grpSpPr>
                    <p:sp>
                      <p:nvSpPr>
                        <p:cNvPr id="544" name="Oval 54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45" name="Rounded Rectangle 54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46" name="Rounded Rectangle 54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86" name="Group 546"/>
                      <p:cNvGrpSpPr/>
                      <p:nvPr/>
                    </p:nvGrpSpPr>
                    <p:grpSpPr>
                      <a:xfrm>
                        <a:off x="7493547" y="1916888"/>
                        <a:ext cx="180000" cy="504000"/>
                        <a:chOff x="1066800" y="2199000"/>
                        <a:chExt cx="684000" cy="1897200"/>
                      </a:xfrm>
                      <a:solidFill>
                        <a:schemeClr val="bg1">
                          <a:lumMod val="95000"/>
                        </a:schemeClr>
                      </a:solidFill>
                    </p:grpSpPr>
                    <p:sp>
                      <p:nvSpPr>
                        <p:cNvPr id="548" name="Oval 54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49" name="Rounded Rectangle 54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50" name="Rounded Rectangle 54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287" name="Group 550"/>
                      <p:cNvGrpSpPr/>
                      <p:nvPr/>
                    </p:nvGrpSpPr>
                    <p:grpSpPr>
                      <a:xfrm>
                        <a:off x="7734643" y="1916888"/>
                        <a:ext cx="180000" cy="504000"/>
                        <a:chOff x="2832000" y="2514600"/>
                        <a:chExt cx="216000" cy="612000"/>
                      </a:xfrm>
                      <a:solidFill>
                        <a:schemeClr val="bg1">
                          <a:lumMod val="95000"/>
                        </a:schemeClr>
                      </a:solidFill>
                    </p:grpSpPr>
                    <p:sp>
                      <p:nvSpPr>
                        <p:cNvPr id="552" name="Oval 551"/>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53" name="Rounded Rectangle 552"/>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54" name="Rounded Rectangle 553"/>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grpSp>
              <p:sp>
                <p:nvSpPr>
                  <p:cNvPr id="608" name="Rectangle 607"/>
                  <p:cNvSpPr/>
                  <p:nvPr/>
                </p:nvSpPr>
                <p:spPr>
                  <a:xfrm>
                    <a:off x="6965860" y="3233235"/>
                    <a:ext cx="1493428" cy="1323313"/>
                  </a:xfrm>
                  <a:prstGeom prst="rect">
                    <a:avLst/>
                  </a:prstGeom>
                  <a:noFill/>
                </p:spPr>
                <p:txBody>
                  <a:bodyPr wrap="none">
                    <a:spAutoFit/>
                  </a:bodyPr>
                  <a:lstStyle/>
                  <a:p>
                    <a:pPr algn="ctr" eaLnBrk="1" hangingPunct="1">
                      <a:defRPr/>
                    </a:pPr>
                    <a:r>
                      <a:rPr lang="es-ES" sz="8000" b="1" dirty="0">
                        <a:ln w="10541" cmpd="sng">
                          <a:solidFill>
                            <a:srgbClr val="6482C3"/>
                          </a:solidFill>
                          <a:prstDash val="solid"/>
                        </a:ln>
                        <a:solidFill>
                          <a:srgbClr val="6482C3"/>
                        </a:solidFill>
                        <a:latin typeface="Tahoma" panose="020B0604030504040204" pitchFamily="34" charset="0"/>
                      </a:rPr>
                      <a:t>56</a:t>
                    </a:r>
                  </a:p>
                </p:txBody>
              </p:sp>
            </p:grpSp>
            <p:sp>
              <p:nvSpPr>
                <p:cNvPr id="577" name="Rectangle 576"/>
                <p:cNvSpPr/>
                <p:nvPr/>
              </p:nvSpPr>
              <p:spPr>
                <a:xfrm>
                  <a:off x="3721817" y="4459360"/>
                  <a:ext cx="2555507" cy="576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200" b="1" dirty="0">
                      <a:solidFill>
                        <a:srgbClr val="004586"/>
                      </a:solidFill>
                      <a:latin typeface="Calibri" pitchFamily="34" charset="0"/>
                    </a:rPr>
                    <a:t> Alto riesgo CV  </a:t>
                  </a:r>
                </a:p>
                <a:p>
                  <a:pPr algn="ctr" eaLnBrk="1" hangingPunct="1">
                    <a:defRPr/>
                  </a:pPr>
                  <a:r>
                    <a:rPr lang="es-ES" sz="1200" dirty="0">
                      <a:solidFill>
                        <a:srgbClr val="004586"/>
                      </a:solidFill>
                      <a:latin typeface="Calibri" pitchFamily="34" charset="0"/>
                    </a:rPr>
                    <a:t>38% diabetes, 46% HTA   </a:t>
                  </a:r>
                </a:p>
              </p:txBody>
            </p:sp>
          </p:grpSp>
          <p:sp>
            <p:nvSpPr>
              <p:cNvPr id="84045" name="Rectangle 626"/>
              <p:cNvSpPr>
                <a:spLocks noChangeArrowheads="1"/>
              </p:cNvSpPr>
              <p:nvPr/>
            </p:nvSpPr>
            <p:spPr bwMode="auto">
              <a:xfrm>
                <a:off x="4233477" y="2072219"/>
                <a:ext cx="1171072" cy="738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ahoma" panose="020B0604030504040204" pitchFamily="34" charset="0"/>
                    <a:cs typeface="Arial" panose="020B0604020202020204" pitchFamily="34" charset="0"/>
                  </a:defRPr>
                </a:lvl1pPr>
                <a:lvl2pPr marL="742950" indent="-285750" eaLnBrk="0" hangingPunct="0">
                  <a:defRPr sz="1400">
                    <a:solidFill>
                      <a:schemeClr val="tx1"/>
                    </a:solidFill>
                    <a:latin typeface="Tahoma" panose="020B0604030504040204" pitchFamily="34" charset="0"/>
                    <a:cs typeface="Arial" panose="020B0604020202020204" pitchFamily="34" charset="0"/>
                  </a:defRPr>
                </a:lvl2pPr>
                <a:lvl3pPr marL="1143000" indent="-228600" eaLnBrk="0" hangingPunct="0">
                  <a:defRPr sz="1400">
                    <a:solidFill>
                      <a:schemeClr val="tx1"/>
                    </a:solidFill>
                    <a:latin typeface="Tahoma" panose="020B0604030504040204" pitchFamily="34" charset="0"/>
                    <a:cs typeface="Arial" panose="020B0604020202020204" pitchFamily="34" charset="0"/>
                  </a:defRPr>
                </a:lvl3pPr>
                <a:lvl4pPr marL="1600200" indent="-228600" eaLnBrk="0" hangingPunct="0">
                  <a:defRPr sz="1400">
                    <a:solidFill>
                      <a:schemeClr val="tx1"/>
                    </a:solidFill>
                    <a:latin typeface="Tahoma" panose="020B0604030504040204" pitchFamily="34" charset="0"/>
                    <a:cs typeface="Arial" panose="020B0604020202020204" pitchFamily="34" charset="0"/>
                  </a:defRPr>
                </a:lvl4pPr>
                <a:lvl5pPr marL="2057400" indent="-228600" eaLnBrk="0" hangingPunct="0">
                  <a:defRPr sz="1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9pPr>
              </a:lstStyle>
              <a:p>
                <a:pPr algn="ctr" eaLnBrk="1" hangingPunct="1"/>
                <a:r>
                  <a:rPr lang="es-ES" altLang="es-ES" sz="2200" b="1" dirty="0" err="1">
                    <a:solidFill>
                      <a:srgbClr val="C00000"/>
                    </a:solidFill>
                    <a:latin typeface="Calibri" panose="020F0502020204030204" pitchFamily="34" charset="0"/>
                  </a:rPr>
                  <a:t>Ramipril</a:t>
                </a:r>
                <a:endParaRPr lang="es-ES" altLang="es-ES" sz="2200" b="1" baseline="30000" dirty="0">
                  <a:solidFill>
                    <a:srgbClr val="C00000"/>
                  </a:solidFill>
                  <a:latin typeface="Calibri" panose="020F0502020204030204" pitchFamily="34" charset="0"/>
                </a:endParaRPr>
              </a:p>
              <a:p>
                <a:pPr algn="ctr" eaLnBrk="1" hangingPunct="1"/>
                <a:r>
                  <a:rPr lang="es-ES" altLang="es-ES" sz="2000" dirty="0">
                    <a:solidFill>
                      <a:srgbClr val="004586"/>
                    </a:solidFill>
                    <a:latin typeface="Calibri" panose="020F0502020204030204" pitchFamily="34" charset="0"/>
                  </a:rPr>
                  <a:t>(5 años)</a:t>
                </a:r>
                <a:r>
                  <a:rPr lang="es-ES" altLang="es-ES" sz="2000" baseline="30000" dirty="0">
                    <a:solidFill>
                      <a:srgbClr val="004586"/>
                    </a:solidFill>
                    <a:latin typeface="Calibri" panose="020F0502020204030204" pitchFamily="34" charset="0"/>
                  </a:rPr>
                  <a:t> </a:t>
                </a:r>
                <a:endParaRPr lang="es-ES" altLang="es-ES" sz="2000" dirty="0">
                  <a:solidFill>
                    <a:srgbClr val="004586"/>
                  </a:solidFill>
                  <a:latin typeface="Calibri" panose="020F0502020204030204" pitchFamily="34" charset="0"/>
                </a:endParaRPr>
              </a:p>
            </p:txBody>
          </p:sp>
        </p:grpSp>
      </p:grpSp>
      <p:sp>
        <p:nvSpPr>
          <p:cNvPr id="632" name="Rectangle 631"/>
          <p:cNvSpPr/>
          <p:nvPr/>
        </p:nvSpPr>
        <p:spPr>
          <a:xfrm>
            <a:off x="4768649" y="4591967"/>
            <a:ext cx="2497139"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1000"/>
              </a:spcBef>
              <a:defRPr/>
            </a:pPr>
            <a:r>
              <a:rPr lang="en-US" sz="1200" b="1" dirty="0">
                <a:solidFill>
                  <a:srgbClr val="004586"/>
                </a:solidFill>
                <a:latin typeface="Calibri" pitchFamily="34" charset="0"/>
              </a:rPr>
              <a:t>Era Pre-IECA/ARA </a:t>
            </a:r>
            <a:r>
              <a:rPr lang="en-US" sz="1200" dirty="0">
                <a:solidFill>
                  <a:srgbClr val="004586"/>
                </a:solidFill>
                <a:latin typeface="Calibri" pitchFamily="34" charset="0"/>
              </a:rPr>
              <a:t>  </a:t>
            </a:r>
          </a:p>
          <a:p>
            <a:pPr algn="ctr">
              <a:spcBef>
                <a:spcPts val="1000"/>
              </a:spcBef>
              <a:defRPr/>
            </a:pPr>
            <a:r>
              <a:rPr lang="en-US" sz="1200" b="1" dirty="0">
                <a:solidFill>
                  <a:srgbClr val="004586"/>
                </a:solidFill>
                <a:latin typeface="Calibri" pitchFamily="34" charset="0"/>
              </a:rPr>
              <a:t>&lt; 29% estatinas</a:t>
            </a:r>
          </a:p>
        </p:txBody>
      </p:sp>
      <p:sp>
        <p:nvSpPr>
          <p:cNvPr id="634" name="Rectangle 633"/>
          <p:cNvSpPr/>
          <p:nvPr/>
        </p:nvSpPr>
        <p:spPr>
          <a:xfrm>
            <a:off x="7542015" y="4614191"/>
            <a:ext cx="2035175"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1000"/>
              </a:spcBef>
              <a:defRPr/>
            </a:pPr>
            <a:r>
              <a:rPr lang="en-US" sz="1200" b="1" dirty="0">
                <a:solidFill>
                  <a:srgbClr val="004586"/>
                </a:solidFill>
                <a:latin typeface="Calibri" pitchFamily="34" charset="0"/>
              </a:rPr>
              <a:t>&gt; 80% IECA/ARA  </a:t>
            </a:r>
          </a:p>
          <a:p>
            <a:pPr algn="ctr">
              <a:spcBef>
                <a:spcPts val="1000"/>
              </a:spcBef>
              <a:defRPr/>
            </a:pPr>
            <a:r>
              <a:rPr lang="en-US" sz="1200" b="1" dirty="0">
                <a:solidFill>
                  <a:srgbClr val="004586"/>
                </a:solidFill>
                <a:latin typeface="Calibri" pitchFamily="34" charset="0"/>
              </a:rPr>
              <a:t>&gt; 75% estatinas</a:t>
            </a:r>
          </a:p>
        </p:txBody>
      </p:sp>
      <p:cxnSp>
        <p:nvCxnSpPr>
          <p:cNvPr id="588" name="Straight Arrow Connector 587"/>
          <p:cNvCxnSpPr/>
          <p:nvPr/>
        </p:nvCxnSpPr>
        <p:spPr>
          <a:xfrm>
            <a:off x="2139752" y="5584329"/>
            <a:ext cx="7991475" cy="0"/>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590" name="Oval 589"/>
          <p:cNvSpPr/>
          <p:nvPr/>
        </p:nvSpPr>
        <p:spPr>
          <a:xfrm>
            <a:off x="3254178" y="5482554"/>
            <a:ext cx="144463" cy="14287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srgbClr val="FFFFFF"/>
              </a:solidFill>
              <a:latin typeface="Calibri" pitchFamily="34" charset="0"/>
            </a:endParaRPr>
          </a:p>
        </p:txBody>
      </p:sp>
      <p:sp>
        <p:nvSpPr>
          <p:cNvPr id="591" name="Oval 590"/>
          <p:cNvSpPr/>
          <p:nvPr/>
        </p:nvSpPr>
        <p:spPr>
          <a:xfrm>
            <a:off x="5833863" y="5482554"/>
            <a:ext cx="144463" cy="14287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srgbClr val="C00000"/>
              </a:solidFill>
              <a:latin typeface="Calibri" pitchFamily="34" charset="0"/>
            </a:endParaRPr>
          </a:p>
        </p:txBody>
      </p:sp>
      <p:cxnSp>
        <p:nvCxnSpPr>
          <p:cNvPr id="592" name="Straight Connector 591"/>
          <p:cNvCxnSpPr/>
          <p:nvPr/>
        </p:nvCxnSpPr>
        <p:spPr>
          <a:xfrm>
            <a:off x="6502200" y="5553990"/>
            <a:ext cx="1041400" cy="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93" name="Oval 592"/>
          <p:cNvSpPr/>
          <p:nvPr/>
        </p:nvSpPr>
        <p:spPr>
          <a:xfrm>
            <a:off x="8580238" y="5482554"/>
            <a:ext cx="144463" cy="14287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srgbClr val="FFFFFF"/>
              </a:solidFill>
              <a:latin typeface="Calibri" pitchFamily="34" charset="0"/>
            </a:endParaRPr>
          </a:p>
        </p:txBody>
      </p:sp>
      <p:cxnSp>
        <p:nvCxnSpPr>
          <p:cNvPr id="630" name="Straight Connector 629"/>
          <p:cNvCxnSpPr/>
          <p:nvPr/>
        </p:nvCxnSpPr>
        <p:spPr>
          <a:xfrm>
            <a:off x="7522963" y="1243928"/>
            <a:ext cx="0" cy="34925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83988" name="Group 138"/>
          <p:cNvGrpSpPr>
            <a:grpSpLocks/>
          </p:cNvGrpSpPr>
          <p:nvPr/>
        </p:nvGrpSpPr>
        <p:grpSpPr bwMode="auto">
          <a:xfrm>
            <a:off x="7576940" y="1582067"/>
            <a:ext cx="2555875" cy="2998787"/>
            <a:chOff x="6354165" y="2075161"/>
            <a:chExt cx="2555767" cy="2998477"/>
          </a:xfrm>
        </p:grpSpPr>
        <p:sp>
          <p:nvSpPr>
            <p:cNvPr id="83992" name="Rectangle 627"/>
            <p:cNvSpPr>
              <a:spLocks noChangeArrowheads="1"/>
            </p:cNvSpPr>
            <p:nvPr/>
          </p:nvSpPr>
          <p:spPr bwMode="auto">
            <a:xfrm>
              <a:off x="6519258" y="2075161"/>
              <a:ext cx="2225581" cy="923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Tahoma" panose="020B0604030504040204" pitchFamily="34" charset="0"/>
                  <a:cs typeface="Arial" panose="020B0604020202020204" pitchFamily="34" charset="0"/>
                </a:defRPr>
              </a:lvl1pPr>
              <a:lvl2pPr eaLnBrk="0" hangingPunct="0">
                <a:defRPr sz="1400">
                  <a:solidFill>
                    <a:schemeClr val="tx1"/>
                  </a:solidFill>
                  <a:latin typeface="Tahoma" panose="020B0604030504040204" pitchFamily="34" charset="0"/>
                  <a:cs typeface="Arial" panose="020B0604020202020204" pitchFamily="34" charset="0"/>
                </a:defRPr>
              </a:lvl2pPr>
              <a:lvl3pPr marL="1143000" indent="-228600" eaLnBrk="0" hangingPunct="0">
                <a:defRPr sz="1400">
                  <a:solidFill>
                    <a:schemeClr val="tx1"/>
                  </a:solidFill>
                  <a:latin typeface="Tahoma" panose="020B0604030504040204" pitchFamily="34" charset="0"/>
                  <a:cs typeface="Arial" panose="020B0604020202020204" pitchFamily="34" charset="0"/>
                </a:defRPr>
              </a:lvl3pPr>
              <a:lvl4pPr marL="1600200" indent="-228600" eaLnBrk="0" hangingPunct="0">
                <a:defRPr sz="1400">
                  <a:solidFill>
                    <a:schemeClr val="tx1"/>
                  </a:solidFill>
                  <a:latin typeface="Tahoma" panose="020B0604030504040204" pitchFamily="34" charset="0"/>
                  <a:cs typeface="Arial" panose="020B0604020202020204" pitchFamily="34" charset="0"/>
                </a:defRPr>
              </a:lvl4pPr>
              <a:lvl5pPr marL="2057400" indent="-228600" eaLnBrk="0" hangingPunct="0">
                <a:defRPr sz="1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9pPr>
            </a:lstStyle>
            <a:p>
              <a:pPr marL="0" lvl="1" algn="ctr" eaLnBrk="1" hangingPunct="1"/>
              <a:r>
                <a:rPr lang="es-ES" altLang="es-ES" sz="2200" b="1" dirty="0" err="1">
                  <a:solidFill>
                    <a:srgbClr val="C00000"/>
                  </a:solidFill>
                  <a:latin typeface="Calibri" panose="020F0502020204030204" pitchFamily="34" charset="0"/>
                </a:rPr>
                <a:t>Empagliflozina</a:t>
              </a:r>
              <a:r>
                <a:rPr lang="es-ES" altLang="es-ES" sz="2200" b="1" dirty="0">
                  <a:solidFill>
                    <a:srgbClr val="C00000"/>
                  </a:solidFill>
                  <a:latin typeface="Calibri" panose="020F0502020204030204" pitchFamily="34" charset="0"/>
                </a:rPr>
                <a:t> </a:t>
              </a:r>
            </a:p>
            <a:p>
              <a:pPr marL="0" lvl="1" algn="ctr" eaLnBrk="1" hangingPunct="1"/>
              <a:r>
                <a:rPr lang="es-ES" altLang="es-ES" sz="2000" dirty="0">
                  <a:solidFill>
                    <a:srgbClr val="004586"/>
                  </a:solidFill>
                  <a:latin typeface="Calibri" panose="020F0502020204030204" pitchFamily="34" charset="0"/>
                </a:rPr>
                <a:t>(</a:t>
              </a:r>
              <a:r>
                <a:rPr lang="es-ES" altLang="es-ES" sz="3200" b="1" dirty="0">
                  <a:solidFill>
                    <a:srgbClr val="004586"/>
                  </a:solidFill>
                  <a:latin typeface="Calibri" panose="020F0502020204030204" pitchFamily="34" charset="0"/>
                </a:rPr>
                <a:t>5</a:t>
              </a:r>
              <a:r>
                <a:rPr lang="es-ES" altLang="es-ES" sz="2000" dirty="0">
                  <a:solidFill>
                    <a:srgbClr val="004586"/>
                  </a:solidFill>
                  <a:latin typeface="Calibri" panose="020F0502020204030204" pitchFamily="34" charset="0"/>
                </a:rPr>
                <a:t> años)</a:t>
              </a:r>
            </a:p>
          </p:txBody>
        </p:sp>
        <p:grpSp>
          <p:nvGrpSpPr>
            <p:cNvPr id="83993" name="Group 130"/>
            <p:cNvGrpSpPr>
              <a:grpSpLocks/>
            </p:cNvGrpSpPr>
            <p:nvPr/>
          </p:nvGrpSpPr>
          <p:grpSpPr bwMode="auto">
            <a:xfrm>
              <a:off x="6354165" y="2826641"/>
              <a:ext cx="2555767" cy="2246997"/>
              <a:chOff x="6354165" y="2826641"/>
              <a:chExt cx="2555767" cy="2246997"/>
            </a:xfrm>
          </p:grpSpPr>
          <p:grpSp>
            <p:nvGrpSpPr>
              <p:cNvPr id="83994" name="Group 604"/>
              <p:cNvGrpSpPr>
                <a:grpSpLocks/>
              </p:cNvGrpSpPr>
              <p:nvPr/>
            </p:nvGrpSpPr>
            <p:grpSpPr bwMode="auto">
              <a:xfrm>
                <a:off x="6444208" y="2826641"/>
                <a:ext cx="2349860" cy="2153307"/>
                <a:chOff x="3895401" y="3042721"/>
                <a:chExt cx="2349860" cy="2153307"/>
              </a:xfrm>
            </p:grpSpPr>
            <p:grpSp>
              <p:nvGrpSpPr>
                <p:cNvPr id="83996" name="Group 132"/>
                <p:cNvGrpSpPr>
                  <a:grpSpLocks/>
                </p:cNvGrpSpPr>
                <p:nvPr/>
              </p:nvGrpSpPr>
              <p:grpSpPr bwMode="auto">
                <a:xfrm>
                  <a:off x="3895401" y="4692028"/>
                  <a:ext cx="2349860" cy="504000"/>
                  <a:chOff x="3895401" y="4692028"/>
                  <a:chExt cx="2349860" cy="504000"/>
                </a:xfrm>
              </p:grpSpPr>
              <p:grpSp>
                <p:nvGrpSpPr>
                  <p:cNvPr id="324" name="Group 140"/>
                  <p:cNvGrpSpPr/>
                  <p:nvPr/>
                </p:nvGrpSpPr>
                <p:grpSpPr>
                  <a:xfrm>
                    <a:off x="3895401" y="4692028"/>
                    <a:ext cx="180000" cy="504000"/>
                    <a:chOff x="1066800" y="2199000"/>
                    <a:chExt cx="684000" cy="1897200"/>
                  </a:xfrm>
                  <a:solidFill>
                    <a:schemeClr val="bg1">
                      <a:lumMod val="95000"/>
                    </a:schemeClr>
                  </a:solidFill>
                </p:grpSpPr>
                <p:sp>
                  <p:nvSpPr>
                    <p:cNvPr id="178" name="Oval 17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79" name="Rounded Rectangle 17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80" name="Rounded Rectangle 17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325" name="Group 141"/>
                  <p:cNvGrpSpPr/>
                  <p:nvPr/>
                </p:nvGrpSpPr>
                <p:grpSpPr>
                  <a:xfrm>
                    <a:off x="4136496" y="4692028"/>
                    <a:ext cx="180000" cy="504000"/>
                    <a:chOff x="1066800" y="2199000"/>
                    <a:chExt cx="684000" cy="1897200"/>
                  </a:xfrm>
                  <a:solidFill>
                    <a:schemeClr val="bg1">
                      <a:lumMod val="95000"/>
                    </a:schemeClr>
                  </a:solidFill>
                </p:grpSpPr>
                <p:sp>
                  <p:nvSpPr>
                    <p:cNvPr id="175" name="Oval 17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srgbClr val="000000"/>
                        </a:solidFill>
                      </a:endParaRPr>
                    </a:p>
                  </p:txBody>
                </p:sp>
                <p:sp>
                  <p:nvSpPr>
                    <p:cNvPr id="176" name="Rounded Rectangle 17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77" name="Rounded Rectangle 17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326" name="Group 142"/>
                  <p:cNvGrpSpPr/>
                  <p:nvPr/>
                </p:nvGrpSpPr>
                <p:grpSpPr>
                  <a:xfrm>
                    <a:off x="4377592" y="4692028"/>
                    <a:ext cx="180000" cy="504000"/>
                    <a:chOff x="1066800" y="2199000"/>
                    <a:chExt cx="684000" cy="1897200"/>
                  </a:xfrm>
                  <a:solidFill>
                    <a:schemeClr val="bg1">
                      <a:lumMod val="95000"/>
                    </a:schemeClr>
                  </a:solidFill>
                </p:grpSpPr>
                <p:sp>
                  <p:nvSpPr>
                    <p:cNvPr id="172" name="Oval 17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73" name="Rounded Rectangle 17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74" name="Rounded Rectangle 17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327" name="Group 143"/>
                  <p:cNvGrpSpPr/>
                  <p:nvPr/>
                </p:nvGrpSpPr>
                <p:grpSpPr>
                  <a:xfrm>
                    <a:off x="4618687" y="4692028"/>
                    <a:ext cx="180000" cy="504000"/>
                    <a:chOff x="1066800" y="2199000"/>
                    <a:chExt cx="684000" cy="1897200"/>
                  </a:xfrm>
                  <a:solidFill>
                    <a:schemeClr val="bg1">
                      <a:lumMod val="95000"/>
                    </a:schemeClr>
                  </a:solidFill>
                </p:grpSpPr>
                <p:sp>
                  <p:nvSpPr>
                    <p:cNvPr id="169" name="Oval 16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70" name="Rounded Rectangle 16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71" name="Rounded Rectangle 17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328" name="Group 144"/>
                  <p:cNvGrpSpPr/>
                  <p:nvPr/>
                </p:nvGrpSpPr>
                <p:grpSpPr>
                  <a:xfrm>
                    <a:off x="4859782" y="4692028"/>
                    <a:ext cx="180000" cy="504000"/>
                    <a:chOff x="1066800" y="2199000"/>
                    <a:chExt cx="684000" cy="1897200"/>
                  </a:xfrm>
                  <a:solidFill>
                    <a:schemeClr val="bg1">
                      <a:lumMod val="95000"/>
                    </a:schemeClr>
                  </a:solidFill>
                </p:grpSpPr>
                <p:sp>
                  <p:nvSpPr>
                    <p:cNvPr id="166" name="Oval 16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67" name="Rounded Rectangle 16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68" name="Rounded Rectangle 16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329" name="Group 145"/>
                  <p:cNvGrpSpPr/>
                  <p:nvPr/>
                </p:nvGrpSpPr>
                <p:grpSpPr>
                  <a:xfrm>
                    <a:off x="5100877" y="4692028"/>
                    <a:ext cx="180000" cy="504000"/>
                    <a:chOff x="1066800" y="2199000"/>
                    <a:chExt cx="684000" cy="1897200"/>
                  </a:xfrm>
                  <a:solidFill>
                    <a:schemeClr val="bg1">
                      <a:lumMod val="95000"/>
                    </a:schemeClr>
                  </a:solidFill>
                </p:grpSpPr>
                <p:sp>
                  <p:nvSpPr>
                    <p:cNvPr id="163" name="Oval 16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64" name="Rounded Rectangle 16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65" name="Rounded Rectangle 164"/>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330" name="Group 146"/>
                  <p:cNvGrpSpPr/>
                  <p:nvPr/>
                </p:nvGrpSpPr>
                <p:grpSpPr>
                  <a:xfrm>
                    <a:off x="5583068" y="4692028"/>
                    <a:ext cx="180000" cy="504000"/>
                    <a:chOff x="1066800" y="2199000"/>
                    <a:chExt cx="684000" cy="1897200"/>
                  </a:xfrm>
                  <a:solidFill>
                    <a:schemeClr val="bg1">
                      <a:lumMod val="95000"/>
                    </a:schemeClr>
                  </a:solidFill>
                </p:grpSpPr>
                <p:sp>
                  <p:nvSpPr>
                    <p:cNvPr id="160" name="Oval 15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61" name="Rounded Rectangle 16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62" name="Rounded Rectangle 16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331" name="Group 147"/>
                  <p:cNvGrpSpPr/>
                  <p:nvPr/>
                </p:nvGrpSpPr>
                <p:grpSpPr>
                  <a:xfrm>
                    <a:off x="5341973" y="4692028"/>
                    <a:ext cx="180000" cy="504000"/>
                    <a:chOff x="1066800" y="2199000"/>
                    <a:chExt cx="684000" cy="1897200"/>
                  </a:xfrm>
                  <a:solidFill>
                    <a:schemeClr val="bg1">
                      <a:lumMod val="95000"/>
                    </a:schemeClr>
                  </a:solidFill>
                </p:grpSpPr>
                <p:sp>
                  <p:nvSpPr>
                    <p:cNvPr id="157" name="Oval 15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58" name="Rounded Rectangle 15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59" name="Rounded Rectangle 15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335" name="Group 148"/>
                  <p:cNvGrpSpPr/>
                  <p:nvPr/>
                </p:nvGrpSpPr>
                <p:grpSpPr>
                  <a:xfrm>
                    <a:off x="5824163" y="4692028"/>
                    <a:ext cx="180000" cy="504000"/>
                    <a:chOff x="1066800" y="2199000"/>
                    <a:chExt cx="684000" cy="1897200"/>
                  </a:xfrm>
                  <a:solidFill>
                    <a:schemeClr val="bg1">
                      <a:lumMod val="95000"/>
                    </a:schemeClr>
                  </a:solidFill>
                </p:grpSpPr>
                <p:sp>
                  <p:nvSpPr>
                    <p:cNvPr id="154" name="Oval 15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55" name="Rounded Rectangle 15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56" name="Rounded Rectangle 15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336" name="Group 149"/>
                  <p:cNvGrpSpPr/>
                  <p:nvPr/>
                </p:nvGrpSpPr>
                <p:grpSpPr>
                  <a:xfrm>
                    <a:off x="6065261" y="4692028"/>
                    <a:ext cx="180000" cy="504000"/>
                    <a:chOff x="2832000" y="2514600"/>
                    <a:chExt cx="216000" cy="612000"/>
                  </a:xfrm>
                  <a:solidFill>
                    <a:schemeClr val="bg1">
                      <a:lumMod val="95000"/>
                    </a:schemeClr>
                  </a:solidFill>
                </p:grpSpPr>
                <p:sp>
                  <p:nvSpPr>
                    <p:cNvPr id="151" name="Oval 150"/>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52" name="Rounded Rectangle 151"/>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53" name="Rounded Rectangle 152"/>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grpSp>
              <p:nvGrpSpPr>
                <p:cNvPr id="83997" name="Group 133"/>
                <p:cNvGrpSpPr>
                  <a:grpSpLocks/>
                </p:cNvGrpSpPr>
                <p:nvPr/>
              </p:nvGrpSpPr>
              <p:grpSpPr bwMode="auto">
                <a:xfrm>
                  <a:off x="3895401" y="4142259"/>
                  <a:ext cx="2349860" cy="504000"/>
                  <a:chOff x="3895401" y="4098427"/>
                  <a:chExt cx="2349860" cy="504000"/>
                </a:xfrm>
              </p:grpSpPr>
              <p:grpSp>
                <p:nvGrpSpPr>
                  <p:cNvPr id="338" name="Group 181"/>
                  <p:cNvGrpSpPr/>
                  <p:nvPr/>
                </p:nvGrpSpPr>
                <p:grpSpPr>
                  <a:xfrm>
                    <a:off x="3895401" y="4098427"/>
                    <a:ext cx="180000" cy="504000"/>
                    <a:chOff x="1066800" y="2199000"/>
                    <a:chExt cx="684000" cy="1897200"/>
                  </a:xfrm>
                  <a:solidFill>
                    <a:schemeClr val="bg1">
                      <a:lumMod val="95000"/>
                    </a:schemeClr>
                  </a:solidFill>
                </p:grpSpPr>
                <p:sp>
                  <p:nvSpPr>
                    <p:cNvPr id="219" name="Oval 21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20" name="Rounded Rectangle 21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21" name="Rounded Rectangle 22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339" name="Group 182"/>
                  <p:cNvGrpSpPr/>
                  <p:nvPr/>
                </p:nvGrpSpPr>
                <p:grpSpPr>
                  <a:xfrm>
                    <a:off x="4136496" y="4098427"/>
                    <a:ext cx="180000" cy="504000"/>
                    <a:chOff x="1066800" y="2199000"/>
                    <a:chExt cx="684000" cy="1897200"/>
                  </a:xfrm>
                  <a:solidFill>
                    <a:schemeClr val="bg1">
                      <a:lumMod val="95000"/>
                    </a:schemeClr>
                  </a:solidFill>
                </p:grpSpPr>
                <p:sp>
                  <p:nvSpPr>
                    <p:cNvPr id="216" name="Oval 21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17" name="Rounded Rectangle 21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18" name="Rounded Rectangle 21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340" name="Group 183"/>
                  <p:cNvGrpSpPr/>
                  <p:nvPr/>
                </p:nvGrpSpPr>
                <p:grpSpPr>
                  <a:xfrm>
                    <a:off x="4377592" y="4098427"/>
                    <a:ext cx="180000" cy="504000"/>
                    <a:chOff x="1066800" y="2199000"/>
                    <a:chExt cx="684000" cy="1897200"/>
                  </a:xfrm>
                  <a:solidFill>
                    <a:schemeClr val="bg1">
                      <a:lumMod val="95000"/>
                    </a:schemeClr>
                  </a:solidFill>
                </p:grpSpPr>
                <p:sp>
                  <p:nvSpPr>
                    <p:cNvPr id="213" name="Oval 21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14" name="Rounded Rectangle 21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15" name="Rounded Rectangle 214"/>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341" name="Group 184"/>
                  <p:cNvGrpSpPr/>
                  <p:nvPr/>
                </p:nvGrpSpPr>
                <p:grpSpPr>
                  <a:xfrm>
                    <a:off x="4618687" y="4098427"/>
                    <a:ext cx="180000" cy="504000"/>
                    <a:chOff x="1066800" y="2199000"/>
                    <a:chExt cx="684000" cy="1897200"/>
                  </a:xfrm>
                  <a:solidFill>
                    <a:schemeClr val="bg1">
                      <a:lumMod val="95000"/>
                    </a:schemeClr>
                  </a:solidFill>
                </p:grpSpPr>
                <p:sp>
                  <p:nvSpPr>
                    <p:cNvPr id="210" name="Oval 20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11" name="Rounded Rectangle 21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12" name="Rounded Rectangle 21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342" name="Group 185"/>
                  <p:cNvGrpSpPr/>
                  <p:nvPr/>
                </p:nvGrpSpPr>
                <p:grpSpPr>
                  <a:xfrm>
                    <a:off x="4859782" y="4098427"/>
                    <a:ext cx="180000" cy="504000"/>
                    <a:chOff x="1066800" y="2199000"/>
                    <a:chExt cx="684000" cy="1897200"/>
                  </a:xfrm>
                  <a:solidFill>
                    <a:schemeClr val="bg1">
                      <a:lumMod val="95000"/>
                    </a:schemeClr>
                  </a:solidFill>
                </p:grpSpPr>
                <p:sp>
                  <p:nvSpPr>
                    <p:cNvPr id="207" name="Oval 20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08" name="Rounded Rectangle 20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09" name="Rounded Rectangle 20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343" name="Group 186"/>
                  <p:cNvGrpSpPr/>
                  <p:nvPr/>
                </p:nvGrpSpPr>
                <p:grpSpPr>
                  <a:xfrm>
                    <a:off x="5100877" y="4098427"/>
                    <a:ext cx="180000" cy="504000"/>
                    <a:chOff x="1066800" y="2199000"/>
                    <a:chExt cx="684000" cy="1897200"/>
                  </a:xfrm>
                  <a:solidFill>
                    <a:schemeClr val="bg1">
                      <a:lumMod val="95000"/>
                    </a:schemeClr>
                  </a:solidFill>
                </p:grpSpPr>
                <p:sp>
                  <p:nvSpPr>
                    <p:cNvPr id="204" name="Oval 20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05" name="Rounded Rectangle 20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06" name="Rounded Rectangle 20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344" name="Group 187"/>
                  <p:cNvGrpSpPr/>
                  <p:nvPr/>
                </p:nvGrpSpPr>
                <p:grpSpPr>
                  <a:xfrm>
                    <a:off x="5583068" y="4098427"/>
                    <a:ext cx="180000" cy="504000"/>
                    <a:chOff x="1066800" y="2199000"/>
                    <a:chExt cx="684000" cy="1897200"/>
                  </a:xfrm>
                  <a:solidFill>
                    <a:schemeClr val="bg1">
                      <a:lumMod val="95000"/>
                    </a:schemeClr>
                  </a:solidFill>
                </p:grpSpPr>
                <p:sp>
                  <p:nvSpPr>
                    <p:cNvPr id="201" name="Oval 20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02" name="Rounded Rectangle 20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03" name="Rounded Rectangle 20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08544" name="Group 188"/>
                  <p:cNvGrpSpPr/>
                  <p:nvPr/>
                </p:nvGrpSpPr>
                <p:grpSpPr>
                  <a:xfrm>
                    <a:off x="5341973" y="4098427"/>
                    <a:ext cx="180000" cy="504000"/>
                    <a:chOff x="1066800" y="2199000"/>
                    <a:chExt cx="684000" cy="1897200"/>
                  </a:xfrm>
                  <a:solidFill>
                    <a:schemeClr val="bg1">
                      <a:lumMod val="95000"/>
                    </a:schemeClr>
                  </a:solidFill>
                </p:grpSpPr>
                <p:sp>
                  <p:nvSpPr>
                    <p:cNvPr id="198" name="Oval 19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99" name="Rounded Rectangle 19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00" name="Rounded Rectangle 19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08545" name="Group 189"/>
                  <p:cNvGrpSpPr/>
                  <p:nvPr/>
                </p:nvGrpSpPr>
                <p:grpSpPr>
                  <a:xfrm>
                    <a:off x="5824163" y="4098427"/>
                    <a:ext cx="180000" cy="504000"/>
                    <a:chOff x="1066800" y="2199000"/>
                    <a:chExt cx="684000" cy="1897200"/>
                  </a:xfrm>
                  <a:solidFill>
                    <a:schemeClr val="bg1">
                      <a:lumMod val="95000"/>
                    </a:schemeClr>
                  </a:solidFill>
                </p:grpSpPr>
                <p:sp>
                  <p:nvSpPr>
                    <p:cNvPr id="195" name="Oval 19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96" name="Rounded Rectangle 19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97" name="Rounded Rectangle 19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08546" name="Group 190"/>
                  <p:cNvGrpSpPr/>
                  <p:nvPr/>
                </p:nvGrpSpPr>
                <p:grpSpPr>
                  <a:xfrm>
                    <a:off x="6065261" y="4098427"/>
                    <a:ext cx="180000" cy="504000"/>
                    <a:chOff x="2832000" y="2514600"/>
                    <a:chExt cx="216000" cy="612000"/>
                  </a:xfrm>
                  <a:solidFill>
                    <a:schemeClr val="bg1">
                      <a:lumMod val="95000"/>
                    </a:schemeClr>
                  </a:solidFill>
                </p:grpSpPr>
                <p:sp>
                  <p:nvSpPr>
                    <p:cNvPr id="192" name="Oval 191"/>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93" name="Rounded Rectangle 192"/>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194" name="Rounded Rectangle 193"/>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grpSp>
              <p:nvGrpSpPr>
                <p:cNvPr id="83998" name="Group 134"/>
                <p:cNvGrpSpPr>
                  <a:grpSpLocks/>
                </p:cNvGrpSpPr>
                <p:nvPr/>
              </p:nvGrpSpPr>
              <p:grpSpPr bwMode="auto">
                <a:xfrm>
                  <a:off x="3895401" y="3592490"/>
                  <a:ext cx="2349860" cy="504000"/>
                  <a:chOff x="3895401" y="3592490"/>
                  <a:chExt cx="2349860" cy="504000"/>
                </a:xfrm>
              </p:grpSpPr>
              <p:grpSp>
                <p:nvGrpSpPr>
                  <p:cNvPr id="108550" name="Group 222"/>
                  <p:cNvGrpSpPr/>
                  <p:nvPr/>
                </p:nvGrpSpPr>
                <p:grpSpPr>
                  <a:xfrm>
                    <a:off x="3895401" y="3592490"/>
                    <a:ext cx="180000" cy="504000"/>
                    <a:chOff x="1066800" y="2199000"/>
                    <a:chExt cx="684000" cy="1897200"/>
                  </a:xfrm>
                  <a:solidFill>
                    <a:schemeClr val="bg1">
                      <a:lumMod val="95000"/>
                    </a:schemeClr>
                  </a:solidFill>
                </p:grpSpPr>
                <p:sp>
                  <p:nvSpPr>
                    <p:cNvPr id="260" name="Oval 259"/>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61" name="Rounded Rectangle 260"/>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62" name="Rounded Rectangle 261"/>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08551" name="Group 223"/>
                  <p:cNvGrpSpPr/>
                  <p:nvPr/>
                </p:nvGrpSpPr>
                <p:grpSpPr>
                  <a:xfrm>
                    <a:off x="4136496" y="3592490"/>
                    <a:ext cx="180000" cy="504000"/>
                    <a:chOff x="1066800" y="2199000"/>
                    <a:chExt cx="684000" cy="1897200"/>
                  </a:xfrm>
                  <a:solidFill>
                    <a:schemeClr val="bg1">
                      <a:lumMod val="95000"/>
                    </a:schemeClr>
                  </a:solidFill>
                </p:grpSpPr>
                <p:sp>
                  <p:nvSpPr>
                    <p:cNvPr id="257" name="Oval 25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58" name="Rounded Rectangle 25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59" name="Rounded Rectangle 25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08552" name="Group 224"/>
                  <p:cNvGrpSpPr/>
                  <p:nvPr/>
                </p:nvGrpSpPr>
                <p:grpSpPr>
                  <a:xfrm>
                    <a:off x="4377592" y="3592490"/>
                    <a:ext cx="180000" cy="504000"/>
                    <a:chOff x="1066800" y="2199000"/>
                    <a:chExt cx="684000" cy="1897200"/>
                  </a:xfrm>
                  <a:solidFill>
                    <a:schemeClr val="bg1">
                      <a:lumMod val="95000"/>
                    </a:schemeClr>
                  </a:solidFill>
                </p:grpSpPr>
                <p:sp>
                  <p:nvSpPr>
                    <p:cNvPr id="254" name="Oval 253"/>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55" name="Rounded Rectangle 254"/>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56" name="Rounded Rectangle 255"/>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08553" name="Group 225"/>
                  <p:cNvGrpSpPr/>
                  <p:nvPr/>
                </p:nvGrpSpPr>
                <p:grpSpPr>
                  <a:xfrm>
                    <a:off x="4618687" y="3592490"/>
                    <a:ext cx="180000" cy="504000"/>
                    <a:chOff x="1066800" y="2199000"/>
                    <a:chExt cx="684000" cy="1897200"/>
                  </a:xfrm>
                  <a:solidFill>
                    <a:schemeClr val="bg1">
                      <a:lumMod val="95000"/>
                    </a:schemeClr>
                  </a:solidFill>
                </p:grpSpPr>
                <p:sp>
                  <p:nvSpPr>
                    <p:cNvPr id="251" name="Oval 25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52" name="Rounded Rectangle 25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53" name="Rounded Rectangle 25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08554" name="Group 226"/>
                  <p:cNvGrpSpPr/>
                  <p:nvPr/>
                </p:nvGrpSpPr>
                <p:grpSpPr>
                  <a:xfrm>
                    <a:off x="4859782" y="3592490"/>
                    <a:ext cx="180000" cy="504000"/>
                    <a:chOff x="1066800" y="2199000"/>
                    <a:chExt cx="684000" cy="1897200"/>
                  </a:xfrm>
                  <a:solidFill>
                    <a:schemeClr val="bg1">
                      <a:lumMod val="95000"/>
                    </a:schemeClr>
                  </a:solidFill>
                </p:grpSpPr>
                <p:sp>
                  <p:nvSpPr>
                    <p:cNvPr id="248" name="Oval 247"/>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49" name="Rounded Rectangle 248"/>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50" name="Rounded Rectangle 24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08555" name="Group 227"/>
                  <p:cNvGrpSpPr/>
                  <p:nvPr/>
                </p:nvGrpSpPr>
                <p:grpSpPr>
                  <a:xfrm>
                    <a:off x="5100877" y="3592490"/>
                    <a:ext cx="180000" cy="504000"/>
                    <a:chOff x="1066800" y="2199000"/>
                    <a:chExt cx="684000" cy="1897200"/>
                  </a:xfrm>
                  <a:solidFill>
                    <a:schemeClr val="bg1">
                      <a:lumMod val="95000"/>
                    </a:schemeClr>
                  </a:solidFill>
                </p:grpSpPr>
                <p:sp>
                  <p:nvSpPr>
                    <p:cNvPr id="245" name="Oval 24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46" name="Rounded Rectangle 24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47" name="Rounded Rectangle 24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08556" name="Group 228"/>
                  <p:cNvGrpSpPr/>
                  <p:nvPr/>
                </p:nvGrpSpPr>
                <p:grpSpPr>
                  <a:xfrm>
                    <a:off x="5583068" y="3592490"/>
                    <a:ext cx="180000" cy="504000"/>
                    <a:chOff x="1066800" y="2199000"/>
                    <a:chExt cx="684000" cy="1897200"/>
                  </a:xfrm>
                  <a:solidFill>
                    <a:schemeClr val="bg1">
                      <a:lumMod val="95000"/>
                    </a:schemeClr>
                  </a:solidFill>
                </p:grpSpPr>
                <p:sp>
                  <p:nvSpPr>
                    <p:cNvPr id="242" name="Oval 241"/>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43" name="Rounded Rectangle 242"/>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44" name="Rounded Rectangle 243"/>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08557" name="Group 229"/>
                  <p:cNvGrpSpPr/>
                  <p:nvPr/>
                </p:nvGrpSpPr>
                <p:grpSpPr>
                  <a:xfrm>
                    <a:off x="5341973" y="3592490"/>
                    <a:ext cx="180000" cy="504000"/>
                    <a:chOff x="1066800" y="2199000"/>
                    <a:chExt cx="684000" cy="1897200"/>
                  </a:xfrm>
                  <a:solidFill>
                    <a:schemeClr val="bg1">
                      <a:lumMod val="95000"/>
                    </a:schemeClr>
                  </a:solidFill>
                </p:grpSpPr>
                <p:sp>
                  <p:nvSpPr>
                    <p:cNvPr id="239" name="Oval 23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40" name="Rounded Rectangle 23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41" name="Rounded Rectangle 24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08558" name="Group 230"/>
                  <p:cNvGrpSpPr/>
                  <p:nvPr/>
                </p:nvGrpSpPr>
                <p:grpSpPr>
                  <a:xfrm>
                    <a:off x="5824163" y="3592490"/>
                    <a:ext cx="180000" cy="504000"/>
                    <a:chOff x="1066800" y="2199000"/>
                    <a:chExt cx="684000" cy="1897200"/>
                  </a:xfrm>
                  <a:solidFill>
                    <a:schemeClr val="bg1">
                      <a:lumMod val="95000"/>
                    </a:schemeClr>
                  </a:solidFill>
                </p:grpSpPr>
                <p:sp>
                  <p:nvSpPr>
                    <p:cNvPr id="236" name="Oval 235"/>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37" name="Rounded Rectangle 236"/>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38" name="Rounded Rectangle 237"/>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08559" name="Group 231"/>
                  <p:cNvGrpSpPr/>
                  <p:nvPr/>
                </p:nvGrpSpPr>
                <p:grpSpPr>
                  <a:xfrm>
                    <a:off x="6065261" y="3592490"/>
                    <a:ext cx="180000" cy="504000"/>
                    <a:chOff x="2832000" y="2514600"/>
                    <a:chExt cx="216000" cy="612000"/>
                  </a:xfrm>
                  <a:solidFill>
                    <a:schemeClr val="bg1">
                      <a:lumMod val="95000"/>
                    </a:schemeClr>
                  </a:solidFill>
                </p:grpSpPr>
                <p:sp>
                  <p:nvSpPr>
                    <p:cNvPr id="233" name="Oval 232"/>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34" name="Rounded Rectangle 233"/>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235" name="Rounded Rectangle 234"/>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grpSp>
              <p:nvGrpSpPr>
                <p:cNvPr id="83999" name="Group 554"/>
                <p:cNvGrpSpPr>
                  <a:grpSpLocks/>
                </p:cNvGrpSpPr>
                <p:nvPr/>
              </p:nvGrpSpPr>
              <p:grpSpPr bwMode="auto">
                <a:xfrm>
                  <a:off x="3895401" y="3042721"/>
                  <a:ext cx="2108762" cy="504000"/>
                  <a:chOff x="3895401" y="3042721"/>
                  <a:chExt cx="2108762" cy="504000"/>
                </a:xfrm>
              </p:grpSpPr>
              <p:grpSp>
                <p:nvGrpSpPr>
                  <p:cNvPr id="84000" name="Group 300"/>
                  <p:cNvGrpSpPr>
                    <a:grpSpLocks/>
                  </p:cNvGrpSpPr>
                  <p:nvPr/>
                </p:nvGrpSpPr>
                <p:grpSpPr bwMode="auto">
                  <a:xfrm>
                    <a:off x="3895401" y="3042721"/>
                    <a:ext cx="180000" cy="504000"/>
                    <a:chOff x="3895401" y="3042721"/>
                    <a:chExt cx="180000" cy="504000"/>
                  </a:xfrm>
                </p:grpSpPr>
                <p:sp>
                  <p:nvSpPr>
                    <p:cNvPr id="264" name="Oval 263"/>
                    <p:cNvSpPr/>
                    <p:nvPr/>
                  </p:nvSpPr>
                  <p:spPr>
                    <a:xfrm>
                      <a:off x="3924415" y="3059511"/>
                      <a:ext cx="122233" cy="107939"/>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srgbClr val="FFFFFF"/>
                        </a:solidFill>
                        <a:latin typeface="Calibri" pitchFamily="34" charset="0"/>
                      </a:endParaRPr>
                    </a:p>
                  </p:txBody>
                </p:sp>
                <p:sp>
                  <p:nvSpPr>
                    <p:cNvPr id="265" name="Rounded Rectangle 264"/>
                    <p:cNvSpPr/>
                    <p:nvPr/>
                  </p:nvSpPr>
                  <p:spPr>
                    <a:xfrm>
                      <a:off x="3895841" y="3178561"/>
                      <a:ext cx="179380" cy="192068"/>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srgbClr val="FFFFFF"/>
                        </a:solidFill>
                        <a:latin typeface="Calibri" pitchFamily="34" charset="0"/>
                      </a:endParaRPr>
                    </a:p>
                  </p:txBody>
                </p:sp>
                <p:sp>
                  <p:nvSpPr>
                    <p:cNvPr id="266" name="Rounded Rectangle 265"/>
                    <p:cNvSpPr/>
                    <p:nvPr/>
                  </p:nvSpPr>
                  <p:spPr>
                    <a:xfrm>
                      <a:off x="3924415" y="3289675"/>
                      <a:ext cx="122233" cy="257148"/>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srgbClr val="FFFFFF"/>
                        </a:solidFill>
                        <a:latin typeface="Calibri" pitchFamily="34" charset="0"/>
                      </a:endParaRPr>
                    </a:p>
                  </p:txBody>
                </p:sp>
              </p:grpSp>
              <p:grpSp>
                <p:nvGrpSpPr>
                  <p:cNvPr id="108562" name="Group 555"/>
                  <p:cNvGrpSpPr/>
                  <p:nvPr/>
                </p:nvGrpSpPr>
                <p:grpSpPr>
                  <a:xfrm>
                    <a:off x="4136496" y="3042721"/>
                    <a:ext cx="180000" cy="504000"/>
                    <a:chOff x="1066800" y="2199000"/>
                    <a:chExt cx="684000" cy="1897200"/>
                  </a:xfrm>
                  <a:solidFill>
                    <a:schemeClr val="bg1">
                      <a:lumMod val="95000"/>
                    </a:schemeClr>
                  </a:solidFill>
                </p:grpSpPr>
                <p:sp>
                  <p:nvSpPr>
                    <p:cNvPr id="557" name="Oval 556"/>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58" name="Rounded Rectangle 557"/>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59" name="Rounded Rectangle 558"/>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08563" name="Group 559"/>
                  <p:cNvGrpSpPr/>
                  <p:nvPr/>
                </p:nvGrpSpPr>
                <p:grpSpPr>
                  <a:xfrm>
                    <a:off x="4377591" y="3042721"/>
                    <a:ext cx="180000" cy="504000"/>
                    <a:chOff x="1066800" y="2199000"/>
                    <a:chExt cx="684000" cy="1897200"/>
                  </a:xfrm>
                  <a:solidFill>
                    <a:schemeClr val="bg1">
                      <a:lumMod val="95000"/>
                    </a:schemeClr>
                  </a:solidFill>
                </p:grpSpPr>
                <p:sp>
                  <p:nvSpPr>
                    <p:cNvPr id="561" name="Oval 560"/>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62" name="Rounded Rectangle 561"/>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63" name="Rounded Rectangle 562"/>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08564" name="Group 563"/>
                  <p:cNvGrpSpPr/>
                  <p:nvPr/>
                </p:nvGrpSpPr>
                <p:grpSpPr>
                  <a:xfrm>
                    <a:off x="4859781" y="3042721"/>
                    <a:ext cx="180000" cy="504000"/>
                    <a:chOff x="1066800" y="2199000"/>
                    <a:chExt cx="684000" cy="1897200"/>
                  </a:xfrm>
                  <a:solidFill>
                    <a:schemeClr val="bg1">
                      <a:lumMod val="95000"/>
                    </a:schemeClr>
                  </a:solidFill>
                </p:grpSpPr>
                <p:sp>
                  <p:nvSpPr>
                    <p:cNvPr id="565" name="Oval 56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66" name="Rounded Rectangle 56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67" name="Rounded Rectangle 56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08565" name="Group 567"/>
                  <p:cNvGrpSpPr/>
                  <p:nvPr/>
                </p:nvGrpSpPr>
                <p:grpSpPr>
                  <a:xfrm>
                    <a:off x="4618686" y="3042721"/>
                    <a:ext cx="180000" cy="504000"/>
                    <a:chOff x="1066800" y="2199000"/>
                    <a:chExt cx="684000" cy="1897200"/>
                  </a:xfrm>
                  <a:solidFill>
                    <a:schemeClr val="bg1">
                      <a:lumMod val="95000"/>
                    </a:schemeClr>
                  </a:solidFill>
                </p:grpSpPr>
                <p:sp>
                  <p:nvSpPr>
                    <p:cNvPr id="569" name="Oval 568"/>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70" name="Rounded Rectangle 569"/>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71" name="Rounded Rectangle 570"/>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08569" name="Group 571"/>
                  <p:cNvGrpSpPr/>
                  <p:nvPr/>
                </p:nvGrpSpPr>
                <p:grpSpPr>
                  <a:xfrm>
                    <a:off x="5100876" y="3042721"/>
                    <a:ext cx="180000" cy="504000"/>
                    <a:chOff x="1066800" y="2199000"/>
                    <a:chExt cx="684000" cy="1897200"/>
                  </a:xfrm>
                  <a:solidFill>
                    <a:schemeClr val="bg1">
                      <a:lumMod val="95000"/>
                    </a:schemeClr>
                  </a:solidFill>
                </p:grpSpPr>
                <p:sp>
                  <p:nvSpPr>
                    <p:cNvPr id="573" name="Oval 572"/>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74" name="Rounded Rectangle 573"/>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80" name="Rounded Rectangle 579"/>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08570" name="Group 580"/>
                  <p:cNvGrpSpPr/>
                  <p:nvPr/>
                </p:nvGrpSpPr>
                <p:grpSpPr>
                  <a:xfrm>
                    <a:off x="5341971" y="3042721"/>
                    <a:ext cx="180000" cy="504000"/>
                    <a:chOff x="2832000" y="2514600"/>
                    <a:chExt cx="216000" cy="612000"/>
                  </a:xfrm>
                  <a:solidFill>
                    <a:schemeClr val="bg1">
                      <a:lumMod val="95000"/>
                    </a:schemeClr>
                  </a:solidFill>
                </p:grpSpPr>
                <p:sp>
                  <p:nvSpPr>
                    <p:cNvPr id="584" name="Oval 583"/>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86" name="Rounded Rectangle 585"/>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89" name="Rounded Rectangle 588"/>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08571" name="Group 593"/>
                  <p:cNvGrpSpPr/>
                  <p:nvPr/>
                </p:nvGrpSpPr>
                <p:grpSpPr>
                  <a:xfrm>
                    <a:off x="5583066" y="3042721"/>
                    <a:ext cx="180000" cy="504000"/>
                    <a:chOff x="1066800" y="2199000"/>
                    <a:chExt cx="684000" cy="1897200"/>
                  </a:xfrm>
                  <a:solidFill>
                    <a:schemeClr val="bg1">
                      <a:lumMod val="95000"/>
                    </a:schemeClr>
                  </a:solidFill>
                </p:grpSpPr>
                <p:sp>
                  <p:nvSpPr>
                    <p:cNvPr id="595" name="Oval 594"/>
                    <p:cNvSpPr/>
                    <p:nvPr/>
                  </p:nvSpPr>
                  <p:spPr>
                    <a:xfrm>
                      <a:off x="1174800" y="2199000"/>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96" name="Rounded Rectangle 595"/>
                    <p:cNvSpPr/>
                    <p:nvPr/>
                  </p:nvSpPr>
                  <p:spPr>
                    <a:xfrm>
                      <a:off x="1066800" y="2709000"/>
                      <a:ext cx="684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597" name="Rounded Rectangle 596"/>
                    <p:cNvSpPr/>
                    <p:nvPr/>
                  </p:nvSpPr>
                  <p:spPr>
                    <a:xfrm>
                      <a:off x="1174800" y="3124200"/>
                      <a:ext cx="468000" cy="9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nvGrpSpPr>
                  <p:cNvPr id="108572" name="Group 597"/>
                  <p:cNvGrpSpPr/>
                  <p:nvPr/>
                </p:nvGrpSpPr>
                <p:grpSpPr>
                  <a:xfrm>
                    <a:off x="5824163" y="3042721"/>
                    <a:ext cx="180000" cy="504000"/>
                    <a:chOff x="2832000" y="2514600"/>
                    <a:chExt cx="216000" cy="612000"/>
                  </a:xfrm>
                  <a:solidFill>
                    <a:schemeClr val="bg1">
                      <a:lumMod val="95000"/>
                    </a:schemeClr>
                  </a:solidFill>
                </p:grpSpPr>
                <p:sp>
                  <p:nvSpPr>
                    <p:cNvPr id="599" name="Oval 598"/>
                    <p:cNvSpPr/>
                    <p:nvPr/>
                  </p:nvSpPr>
                  <p:spPr>
                    <a:xfrm>
                      <a:off x="2866105" y="2514600"/>
                      <a:ext cx="147789" cy="150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600" name="Rounded Rectangle 599"/>
                    <p:cNvSpPr/>
                    <p:nvPr/>
                  </p:nvSpPr>
                  <p:spPr>
                    <a:xfrm>
                      <a:off x="2832000" y="2679116"/>
                      <a:ext cx="216000" cy="2322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sp>
                  <p:nvSpPr>
                    <p:cNvPr id="601" name="Rounded Rectangle 600"/>
                    <p:cNvSpPr/>
                    <p:nvPr/>
                  </p:nvSpPr>
                  <p:spPr>
                    <a:xfrm>
                      <a:off x="2866105" y="2813052"/>
                      <a:ext cx="147789" cy="31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200" dirty="0">
                        <a:solidFill>
                          <a:prstClr val="white"/>
                        </a:solidFill>
                      </a:endParaRPr>
                    </a:p>
                  </p:txBody>
                </p:sp>
              </p:grpSp>
            </p:grpSp>
          </p:grpSp>
          <p:sp>
            <p:nvSpPr>
              <p:cNvPr id="578" name="Rectangle 577"/>
              <p:cNvSpPr/>
              <p:nvPr/>
            </p:nvSpPr>
            <p:spPr>
              <a:xfrm>
                <a:off x="6354165" y="4497435"/>
                <a:ext cx="2555767" cy="576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200" b="1" dirty="0">
                    <a:solidFill>
                      <a:srgbClr val="004586"/>
                    </a:solidFill>
                    <a:latin typeface="Calibri" pitchFamily="34" charset="0"/>
                  </a:rPr>
                  <a:t>DM-2 con alto riesgo CV </a:t>
                </a:r>
              </a:p>
              <a:p>
                <a:pPr algn="ctr" eaLnBrk="1" hangingPunct="1">
                  <a:defRPr/>
                </a:pPr>
                <a:r>
                  <a:rPr lang="es-ES" sz="1200" dirty="0">
                    <a:solidFill>
                      <a:srgbClr val="004586"/>
                    </a:solidFill>
                    <a:latin typeface="Calibri" pitchFamily="34" charset="0"/>
                  </a:rPr>
                  <a:t>92% HTA</a:t>
                </a:r>
              </a:p>
            </p:txBody>
          </p:sp>
        </p:grpSp>
      </p:grpSp>
      <p:sp>
        <p:nvSpPr>
          <p:cNvPr id="560" name="Rectangle 606"/>
          <p:cNvSpPr/>
          <p:nvPr/>
        </p:nvSpPr>
        <p:spPr bwMode="auto">
          <a:xfrm>
            <a:off x="8063909" y="2524161"/>
            <a:ext cx="1492716" cy="1323439"/>
          </a:xfrm>
          <a:prstGeom prst="rect">
            <a:avLst/>
          </a:prstGeom>
          <a:noFill/>
        </p:spPr>
        <p:txBody>
          <a:bodyPr wrap="none">
            <a:spAutoFit/>
          </a:bodyPr>
          <a:lstStyle/>
          <a:p>
            <a:pPr algn="ctr" eaLnBrk="1" hangingPunct="1">
              <a:defRPr/>
            </a:pPr>
            <a:r>
              <a:rPr lang="es-ES" sz="8000" b="1" dirty="0">
                <a:ln w="10541" cmpd="sng">
                  <a:solidFill>
                    <a:srgbClr val="6482C3"/>
                  </a:solidFill>
                  <a:prstDash val="solid"/>
                </a:ln>
                <a:solidFill>
                  <a:srgbClr val="6482C3"/>
                </a:solidFill>
                <a:latin typeface="Tahoma" panose="020B0604030504040204" pitchFamily="34" charset="0"/>
              </a:rPr>
              <a:t>25</a:t>
            </a:r>
          </a:p>
        </p:txBody>
      </p:sp>
      <p:sp>
        <p:nvSpPr>
          <p:cNvPr id="83990" name="Text Box 14"/>
          <p:cNvSpPr txBox="1">
            <a:spLocks noChangeArrowheads="1"/>
          </p:cNvSpPr>
          <p:nvPr/>
        </p:nvSpPr>
        <p:spPr bwMode="auto">
          <a:xfrm>
            <a:off x="1379984" y="662357"/>
            <a:ext cx="954055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Tahoma" panose="020B0604030504040204" pitchFamily="34" charset="0"/>
                <a:cs typeface="Arial" panose="020B0604020202020204" pitchFamily="34" charset="0"/>
              </a:defRPr>
            </a:lvl1pPr>
            <a:lvl2pPr marL="742950" indent="-285750" eaLnBrk="0" hangingPunct="0">
              <a:defRPr sz="1400">
                <a:solidFill>
                  <a:schemeClr val="tx1"/>
                </a:solidFill>
                <a:latin typeface="Tahoma" panose="020B0604030504040204" pitchFamily="34" charset="0"/>
                <a:cs typeface="Arial" panose="020B0604020202020204" pitchFamily="34" charset="0"/>
              </a:defRPr>
            </a:lvl2pPr>
            <a:lvl3pPr marL="1143000" indent="-228600" eaLnBrk="0" hangingPunct="0">
              <a:defRPr sz="1400">
                <a:solidFill>
                  <a:schemeClr val="tx1"/>
                </a:solidFill>
                <a:latin typeface="Tahoma" panose="020B0604030504040204" pitchFamily="34" charset="0"/>
                <a:cs typeface="Arial" panose="020B0604020202020204" pitchFamily="34" charset="0"/>
              </a:defRPr>
            </a:lvl3pPr>
            <a:lvl4pPr marL="1600200" indent="-228600" eaLnBrk="0" hangingPunct="0">
              <a:defRPr sz="1400">
                <a:solidFill>
                  <a:schemeClr val="tx1"/>
                </a:solidFill>
                <a:latin typeface="Tahoma" panose="020B0604030504040204" pitchFamily="34" charset="0"/>
                <a:cs typeface="Arial" panose="020B0604020202020204" pitchFamily="34" charset="0"/>
              </a:defRPr>
            </a:lvl4pPr>
            <a:lvl5pPr marL="2057400" indent="-228600" eaLnBrk="0" hangingPunct="0">
              <a:defRPr sz="1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s-ES" altLang="es-ES" sz="2400" dirty="0">
                <a:solidFill>
                  <a:srgbClr val="C00000"/>
                </a:solidFill>
                <a:latin typeface="Calibri" panose="020F0502020204030204" pitchFamily="34" charset="0"/>
                <a:ea typeface="ＭＳ Ｐゴシック" panose="020B0600070205080204" pitchFamily="34" charset="-128"/>
              </a:rPr>
              <a:t>NNT</a:t>
            </a:r>
            <a:r>
              <a:rPr lang="es-ES" altLang="es-ES" sz="2400" dirty="0">
                <a:solidFill>
                  <a:srgbClr val="CC0000"/>
                </a:solidFill>
                <a:latin typeface="Calibri" panose="020F0502020204030204" pitchFamily="34" charset="0"/>
                <a:ea typeface="ＭＳ Ｐゴシック" panose="020B0600070205080204" pitchFamily="34" charset="-128"/>
              </a:rPr>
              <a:t> </a:t>
            </a:r>
            <a:r>
              <a:rPr lang="es-ES" altLang="es-ES" sz="2400" dirty="0">
                <a:solidFill>
                  <a:srgbClr val="004586"/>
                </a:solidFill>
                <a:latin typeface="Calibri" panose="020F0502020204030204" pitchFamily="34" charset="0"/>
                <a:ea typeface="ＭＳ Ｐゴシック" panose="020B0600070205080204" pitchFamily="34" charset="-128"/>
              </a:rPr>
              <a:t>(número necesario a tratar) </a:t>
            </a:r>
            <a:r>
              <a:rPr lang="es-ES" altLang="es-ES" sz="2400" dirty="0">
                <a:solidFill>
                  <a:srgbClr val="C00000"/>
                </a:solidFill>
                <a:latin typeface="Calibri" panose="020F0502020204030204" pitchFamily="34" charset="0"/>
                <a:ea typeface="ＭＳ Ｐゴシック" panose="020B0600070205080204" pitchFamily="34" charset="-128"/>
              </a:rPr>
              <a:t>para evitar una muerte entre los ensayos: </a:t>
            </a:r>
          </a:p>
        </p:txBody>
      </p:sp>
      <p:sp>
        <p:nvSpPr>
          <p:cNvPr id="2" name="Marcador de texto 1"/>
          <p:cNvSpPr>
            <a:spLocks noGrp="1"/>
          </p:cNvSpPr>
          <p:nvPr>
            <p:ph type="body" sz="quarter" idx="13"/>
          </p:nvPr>
        </p:nvSpPr>
        <p:spPr>
          <a:xfrm>
            <a:off x="181561" y="5877272"/>
            <a:ext cx="11675079" cy="357467"/>
          </a:xfrm>
        </p:spPr>
        <p:txBody>
          <a:bodyPr>
            <a:noAutofit/>
          </a:bodyPr>
          <a:lstStyle/>
          <a:p>
            <a:r>
              <a:rPr lang="nb-NO" altLang="es-ES" sz="1200" dirty="0">
                <a:solidFill>
                  <a:schemeClr val="bg1">
                    <a:lumMod val="65000"/>
                  </a:schemeClr>
                </a:solidFill>
                <a:latin typeface="Calibri" panose="020F0502020204030204" pitchFamily="34" charset="0"/>
              </a:rPr>
              <a:t>1. 4S investigator. Lancet 1994; 344: 1383-89, </a:t>
            </a:r>
            <a:r>
              <a:rPr lang="nb-NO" altLang="es-ES" sz="1200" dirty="0">
                <a:solidFill>
                  <a:schemeClr val="bg1">
                    <a:lumMod val="65000"/>
                  </a:schemeClr>
                </a:solidFill>
                <a:latin typeface="Calibri" panose="020F0502020204030204" pitchFamily="34" charset="0"/>
                <a:hlinkClick r:id="rId3"/>
              </a:rPr>
              <a:t>http://www.trialresultscenter.org/study2590-4S.htm</a:t>
            </a:r>
            <a:r>
              <a:rPr lang="nb-NO" altLang="es-ES" sz="1200" dirty="0">
                <a:solidFill>
                  <a:schemeClr val="bg1">
                    <a:lumMod val="65000"/>
                  </a:schemeClr>
                </a:solidFill>
                <a:latin typeface="Calibri" panose="020F0502020204030204" pitchFamily="34" charset="0"/>
              </a:rPr>
              <a:t>; </a:t>
            </a:r>
            <a:br>
              <a:rPr lang="nb-NO" altLang="es-ES" sz="1200" dirty="0">
                <a:solidFill>
                  <a:schemeClr val="bg1">
                    <a:lumMod val="65000"/>
                  </a:schemeClr>
                </a:solidFill>
                <a:latin typeface="Calibri" panose="020F0502020204030204" pitchFamily="34" charset="0"/>
              </a:rPr>
            </a:br>
            <a:r>
              <a:rPr lang="nb-NO" altLang="es-ES" sz="1200" dirty="0">
                <a:solidFill>
                  <a:schemeClr val="bg1">
                    <a:lumMod val="65000"/>
                  </a:schemeClr>
                </a:solidFill>
                <a:latin typeface="Calibri" panose="020F0502020204030204" pitchFamily="34" charset="0"/>
              </a:rPr>
              <a:t>2. HOPE investigator </a:t>
            </a:r>
            <a:r>
              <a:rPr lang="en-US" altLang="es-ES" sz="1200" dirty="0">
                <a:solidFill>
                  <a:schemeClr val="bg1">
                    <a:lumMod val="65000"/>
                  </a:schemeClr>
                </a:solidFill>
                <a:latin typeface="Calibri" panose="020F0502020204030204" pitchFamily="34" charset="0"/>
              </a:rPr>
              <a:t>N </a:t>
            </a:r>
            <a:r>
              <a:rPr lang="en-US" altLang="es-ES" sz="1200" dirty="0" err="1">
                <a:solidFill>
                  <a:schemeClr val="bg1">
                    <a:lumMod val="65000"/>
                  </a:schemeClr>
                </a:solidFill>
                <a:latin typeface="Calibri" panose="020F0502020204030204" pitchFamily="34" charset="0"/>
              </a:rPr>
              <a:t>Engl</a:t>
            </a:r>
            <a:r>
              <a:rPr lang="en-US" altLang="es-ES" sz="1200" dirty="0">
                <a:solidFill>
                  <a:schemeClr val="bg1">
                    <a:lumMod val="65000"/>
                  </a:schemeClr>
                </a:solidFill>
                <a:latin typeface="Calibri" panose="020F0502020204030204" pitchFamily="34" charset="0"/>
              </a:rPr>
              <a:t> J Med 2000;342:145-53, h</a:t>
            </a:r>
            <a:r>
              <a:rPr lang="en-US" altLang="es-ES" sz="1200" dirty="0">
                <a:solidFill>
                  <a:schemeClr val="bg1">
                    <a:lumMod val="65000"/>
                  </a:schemeClr>
                </a:solidFill>
                <a:latin typeface="Calibri" panose="020F0502020204030204" pitchFamily="34" charset="0"/>
                <a:hlinkClick r:id="rId4"/>
              </a:rPr>
              <a:t>ttp://www.trialresultscenter.org/study2606-HOPE.htm</a:t>
            </a:r>
            <a:r>
              <a:rPr lang="en-US" altLang="es-ES" sz="1200" dirty="0">
                <a:solidFill>
                  <a:schemeClr val="bg1">
                    <a:lumMod val="65000"/>
                  </a:schemeClr>
                </a:solidFill>
                <a:latin typeface="Calibri" panose="020F0502020204030204" pitchFamily="34" charset="0"/>
              </a:rPr>
              <a:t> </a:t>
            </a:r>
            <a:endParaRPr lang="nb-NO" altLang="es-ES" sz="1200" dirty="0">
              <a:solidFill>
                <a:schemeClr val="bg1">
                  <a:lumMod val="65000"/>
                </a:schemeClr>
              </a:solidFill>
              <a:latin typeface="Calibri" panose="020F0502020204030204" pitchFamily="34" charset="0"/>
            </a:endParaRPr>
          </a:p>
          <a:p>
            <a:endParaRPr lang="es-ES" sz="1200" dirty="0">
              <a:solidFill>
                <a:schemeClr val="bg1">
                  <a:lumMod val="65000"/>
                </a:schemeClr>
              </a:solidFill>
            </a:endParaRPr>
          </a:p>
        </p:txBody>
      </p:sp>
      <p:sp>
        <p:nvSpPr>
          <p:cNvPr id="3" name="Título 2"/>
          <p:cNvSpPr>
            <a:spLocks noGrp="1"/>
          </p:cNvSpPr>
          <p:nvPr>
            <p:ph type="title"/>
          </p:nvPr>
        </p:nvSpPr>
        <p:spPr/>
        <p:txBody>
          <a:bodyPr/>
          <a:lstStyle/>
          <a:p>
            <a:r>
              <a:rPr lang="es-ES" dirty="0"/>
              <a:t>S</a:t>
            </a:r>
            <a:r>
              <a:rPr lang="es-ES" dirty="0" smtClean="0"/>
              <a:t>eguridad cardiovascular: </a:t>
            </a:r>
            <a:r>
              <a:rPr lang="es-ES" dirty="0"/>
              <a:t>I. </a:t>
            </a:r>
            <a:r>
              <a:rPr lang="es-ES" dirty="0" smtClean="0"/>
              <a:t>SGLT-2</a:t>
            </a:r>
            <a:endParaRPr lang="es-ES" dirty="0"/>
          </a:p>
        </p:txBody>
      </p:sp>
    </p:spTree>
    <p:extLst>
      <p:ext uri="{BB962C8B-B14F-4D97-AF65-F5344CB8AC3E}">
        <p14:creationId xmlns="" xmlns:p14="http://schemas.microsoft.com/office/powerpoint/2010/main" val="392609568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60"/>
                                        </p:tgtEl>
                                        <p:attrNameLst>
                                          <p:attrName>style.visibility</p:attrName>
                                        </p:attrNameLst>
                                      </p:cBhvr>
                                      <p:to>
                                        <p:strVal val="visible"/>
                                      </p:to>
                                    </p:set>
                                    <p:anim calcmode="lin" valueType="num">
                                      <p:cBhvr>
                                        <p:cTn id="7" dur="1000" fill="hold"/>
                                        <p:tgtEl>
                                          <p:spTgt spid="560"/>
                                        </p:tgtEl>
                                        <p:attrNameLst>
                                          <p:attrName>ppt_w</p:attrName>
                                        </p:attrNameLst>
                                      </p:cBhvr>
                                      <p:tavLst>
                                        <p:tav tm="0">
                                          <p:val>
                                            <p:fltVal val="0"/>
                                          </p:val>
                                        </p:tav>
                                        <p:tav tm="100000">
                                          <p:val>
                                            <p:strVal val="#ppt_w"/>
                                          </p:val>
                                        </p:tav>
                                      </p:tavLst>
                                    </p:anim>
                                    <p:anim calcmode="lin" valueType="num">
                                      <p:cBhvr>
                                        <p:cTn id="8" dur="1000" fill="hold"/>
                                        <p:tgtEl>
                                          <p:spTgt spid="560"/>
                                        </p:tgtEl>
                                        <p:attrNameLst>
                                          <p:attrName>ppt_h</p:attrName>
                                        </p:attrNameLst>
                                      </p:cBhvr>
                                      <p:tavLst>
                                        <p:tav tm="0">
                                          <p:val>
                                            <p:fltVal val="0"/>
                                          </p:val>
                                        </p:tav>
                                        <p:tav tm="100000">
                                          <p:val>
                                            <p:strVal val="#ppt_h"/>
                                          </p:val>
                                        </p:tav>
                                      </p:tavLst>
                                    </p:anim>
                                    <p:anim calcmode="lin" valueType="num">
                                      <p:cBhvr>
                                        <p:cTn id="9" dur="1000" fill="hold"/>
                                        <p:tgtEl>
                                          <p:spTgt spid="560"/>
                                        </p:tgtEl>
                                        <p:attrNameLst>
                                          <p:attrName>style.rotation</p:attrName>
                                        </p:attrNameLst>
                                      </p:cBhvr>
                                      <p:tavLst>
                                        <p:tav tm="0">
                                          <p:val>
                                            <p:fltVal val="90"/>
                                          </p:val>
                                        </p:tav>
                                        <p:tav tm="100000">
                                          <p:val>
                                            <p:fltVal val="0"/>
                                          </p:val>
                                        </p:tav>
                                      </p:tavLst>
                                    </p:anim>
                                    <p:animEffect transition="in" filter="fade">
                                      <p:cBhvr>
                                        <p:cTn id="10" dur="1000"/>
                                        <p:tgtEl>
                                          <p:spTgt spid="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2279576" y="1244285"/>
            <a:ext cx="7528912" cy="3439156"/>
          </a:xfrm>
          <a:prstGeom prst="rect">
            <a:avLst/>
          </a:prstGeom>
        </p:spPr>
      </p:pic>
      <p:sp>
        <p:nvSpPr>
          <p:cNvPr id="3" name="CuadroTexto 2"/>
          <p:cNvSpPr txBox="1"/>
          <p:nvPr/>
        </p:nvSpPr>
        <p:spPr>
          <a:xfrm>
            <a:off x="407368" y="4680926"/>
            <a:ext cx="11546007" cy="1200329"/>
          </a:xfrm>
          <a:prstGeom prst="rect">
            <a:avLst/>
          </a:prstGeom>
          <a:solidFill>
            <a:srgbClr val="004586"/>
          </a:solidFill>
        </p:spPr>
        <p:txBody>
          <a:bodyPr wrap="square" rtlCol="0">
            <a:spAutoFit/>
          </a:bodyPr>
          <a:lstStyle/>
          <a:p>
            <a:pPr algn="ctr"/>
            <a:r>
              <a:rPr lang="es-ES" sz="2400" dirty="0">
                <a:solidFill>
                  <a:srgbClr val="FFFFFF"/>
                </a:solidFill>
              </a:rPr>
              <a:t>Resultado compuesto renal post hoc (duplicar en suero nivel de creatinina, la iniciación de la terapia de reemplazo renal, o la muerte por enfermedad renal)entre los pacientes que recibieron al menos una dosis de  </a:t>
            </a:r>
            <a:r>
              <a:rPr lang="es-ES" sz="2400" dirty="0" err="1">
                <a:solidFill>
                  <a:srgbClr val="FFFFFF"/>
                </a:solidFill>
              </a:rPr>
              <a:t>empagliflozina</a:t>
            </a:r>
            <a:r>
              <a:rPr lang="es-ES" sz="2400" dirty="0">
                <a:solidFill>
                  <a:srgbClr val="FFFFFF"/>
                </a:solidFill>
              </a:rPr>
              <a:t> o placebo. </a:t>
            </a:r>
          </a:p>
        </p:txBody>
      </p:sp>
      <p:sp>
        <p:nvSpPr>
          <p:cNvPr id="5" name="Título 4"/>
          <p:cNvSpPr>
            <a:spLocks noGrp="1"/>
          </p:cNvSpPr>
          <p:nvPr>
            <p:ph type="title"/>
          </p:nvPr>
        </p:nvSpPr>
        <p:spPr>
          <a:xfrm>
            <a:off x="609600" y="245242"/>
            <a:ext cx="10972800" cy="604800"/>
          </a:xfrm>
        </p:spPr>
        <p:txBody>
          <a:bodyPr/>
          <a:lstStyle/>
          <a:p>
            <a:r>
              <a:rPr lang="en-US" i="1" dirty="0"/>
              <a:t>EMPAREG RENAL. </a:t>
            </a:r>
            <a:r>
              <a:rPr lang="en-US" i="1" dirty="0" err="1"/>
              <a:t>Empagllifozin</a:t>
            </a:r>
            <a:r>
              <a:rPr lang="en-US" i="1" dirty="0"/>
              <a:t> and Progression of </a:t>
            </a:r>
            <a:r>
              <a:rPr lang="en-US" i="1" dirty="0" err="1"/>
              <a:t>idney</a:t>
            </a:r>
            <a:r>
              <a:rPr lang="en-US" i="1" dirty="0"/>
              <a:t> Disease in type 2 Diabetes </a:t>
            </a:r>
            <a:endParaRPr lang="es-ES" i="1" dirty="0"/>
          </a:p>
        </p:txBody>
      </p:sp>
      <p:sp>
        <p:nvSpPr>
          <p:cNvPr id="7" name="Marcador de texto 6"/>
          <p:cNvSpPr>
            <a:spLocks noGrp="1"/>
          </p:cNvSpPr>
          <p:nvPr>
            <p:ph type="body" sz="quarter" idx="13"/>
          </p:nvPr>
        </p:nvSpPr>
        <p:spPr>
          <a:xfrm>
            <a:off x="58173" y="5950145"/>
            <a:ext cx="11582443" cy="295162"/>
          </a:xfrm>
        </p:spPr>
        <p:txBody>
          <a:bodyPr>
            <a:normAutofit/>
          </a:bodyPr>
          <a:lstStyle/>
          <a:p>
            <a:r>
              <a:rPr lang="es-ES" sz="1200" dirty="0" err="1"/>
              <a:t>Wanner</a:t>
            </a:r>
            <a:r>
              <a:rPr lang="es-ES" sz="1200" dirty="0"/>
              <a:t> C et al.. N </a:t>
            </a:r>
            <a:r>
              <a:rPr lang="es-ES" sz="1200" dirty="0" err="1"/>
              <a:t>Engl</a:t>
            </a:r>
            <a:r>
              <a:rPr lang="es-ES" sz="1200" dirty="0"/>
              <a:t> J Med 2016; DOI: </a:t>
            </a:r>
            <a:r>
              <a:rPr lang="es-ES" sz="1200" dirty="0" smtClean="0"/>
              <a:t>10.1056/NEJMoa1515920</a:t>
            </a:r>
            <a:endParaRPr lang="es-ES" sz="1200" dirty="0"/>
          </a:p>
        </p:txBody>
      </p:sp>
    </p:spTree>
    <p:extLst>
      <p:ext uri="{BB962C8B-B14F-4D97-AF65-F5344CB8AC3E}">
        <p14:creationId xmlns="" xmlns:p14="http://schemas.microsoft.com/office/powerpoint/2010/main" val="6972707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95987" y="1643316"/>
            <a:ext cx="9268565" cy="1569660"/>
          </a:xfrm>
          <a:prstGeom prst="rect">
            <a:avLst/>
          </a:prstGeom>
        </p:spPr>
        <p:txBody>
          <a:bodyPr wrap="square">
            <a:spAutoFit/>
          </a:bodyPr>
          <a:lstStyle/>
          <a:p>
            <a:pPr marL="342900" indent="-342900">
              <a:buClr>
                <a:srgbClr val="C00000"/>
              </a:buClr>
              <a:buFont typeface="Wingdings" panose="05000000000000000000" pitchFamily="2" charset="2"/>
              <a:buChar char="v"/>
            </a:pPr>
            <a:r>
              <a:rPr lang="es-ES" sz="2400" dirty="0">
                <a:solidFill>
                  <a:srgbClr val="004586"/>
                </a:solidFill>
                <a:latin typeface="Calibri" panose="020F0502020204030204"/>
              </a:rPr>
              <a:t>El inhibidor de SGLT2 </a:t>
            </a:r>
            <a:r>
              <a:rPr lang="es-ES" sz="2400" dirty="0" err="1">
                <a:solidFill>
                  <a:srgbClr val="004586"/>
                </a:solidFill>
                <a:latin typeface="Calibri" panose="020F0502020204030204"/>
              </a:rPr>
              <a:t>empagliflozina</a:t>
            </a:r>
            <a:r>
              <a:rPr lang="es-ES" sz="2400" dirty="0">
                <a:solidFill>
                  <a:srgbClr val="004586"/>
                </a:solidFill>
                <a:latin typeface="Calibri" panose="020F0502020204030204"/>
              </a:rPr>
              <a:t> ha mostrado reducciones importantes en la muerte por ECV (un 38%) y en la mortalidad por cualquier causa (un 32%), así como en la hospitalización por IC (un 35%), comparado con el tratamiento estándar.</a:t>
            </a:r>
          </a:p>
        </p:txBody>
      </p:sp>
      <p:pic>
        <p:nvPicPr>
          <p:cNvPr id="5" name="Picture 2" descr="Resultado de imagen de sociedad europea de cardiologi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9336" y="1083555"/>
            <a:ext cx="1517477" cy="148134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uadroTexto 5"/>
          <p:cNvSpPr txBox="1"/>
          <p:nvPr/>
        </p:nvSpPr>
        <p:spPr>
          <a:xfrm>
            <a:off x="627465" y="3789040"/>
            <a:ext cx="11157167" cy="1631216"/>
          </a:xfrm>
          <a:prstGeom prst="rect">
            <a:avLst/>
          </a:prstGeom>
          <a:solidFill>
            <a:srgbClr val="004586"/>
          </a:solidFill>
          <a:ln w="28575">
            <a:noFill/>
          </a:ln>
        </p:spPr>
        <p:txBody>
          <a:bodyPr wrap="square" rtlCol="0">
            <a:spAutoFit/>
          </a:bodyPr>
          <a:lstStyle/>
          <a:p>
            <a:pPr algn="ctr"/>
            <a:endParaRPr lang="es-ES" sz="2400" b="1" dirty="0" smtClean="0">
              <a:solidFill>
                <a:schemeClr val="bg1"/>
              </a:solidFill>
              <a:latin typeface="Calibri" panose="020F0502020204030204"/>
            </a:endParaRPr>
          </a:p>
          <a:p>
            <a:pPr algn="ctr"/>
            <a:r>
              <a:rPr lang="es-ES" sz="2400" b="1" dirty="0" smtClean="0">
                <a:solidFill>
                  <a:schemeClr val="bg1"/>
                </a:solidFill>
                <a:latin typeface="Calibri" panose="020F0502020204030204"/>
              </a:rPr>
              <a:t>Lo </a:t>
            </a:r>
            <a:r>
              <a:rPr lang="es-ES" sz="2400" b="1" dirty="0">
                <a:solidFill>
                  <a:schemeClr val="bg1"/>
                </a:solidFill>
                <a:latin typeface="Calibri" panose="020F0502020204030204"/>
              </a:rPr>
              <a:t>que indica que se debe prescribir muy precozmente un inhibidor de SLGT2 en el tratamiento de los pacientes con DM y ECV</a:t>
            </a:r>
          </a:p>
          <a:p>
            <a:pPr algn="just"/>
            <a:endParaRPr lang="es-ES" sz="2800" b="1" dirty="0">
              <a:solidFill>
                <a:prstClr val="black"/>
              </a:solidFill>
              <a:latin typeface="Calibri" panose="020F0502020204030204"/>
            </a:endParaRPr>
          </a:p>
        </p:txBody>
      </p:sp>
      <p:sp>
        <p:nvSpPr>
          <p:cNvPr id="7" name="Marcador de texto 6"/>
          <p:cNvSpPr>
            <a:spLocks noGrp="1"/>
          </p:cNvSpPr>
          <p:nvPr>
            <p:ph type="body" sz="quarter" idx="13"/>
          </p:nvPr>
        </p:nvSpPr>
        <p:spPr>
          <a:xfrm>
            <a:off x="202189" y="5661248"/>
            <a:ext cx="11582443" cy="295162"/>
          </a:xfrm>
        </p:spPr>
        <p:txBody>
          <a:bodyPr>
            <a:normAutofit/>
          </a:bodyPr>
          <a:lstStyle/>
          <a:p>
            <a:r>
              <a:rPr lang="es-ES" sz="1200" dirty="0"/>
              <a:t>Documento descargado de http://www.revespcardiol.org el 17/11/2016.</a:t>
            </a:r>
          </a:p>
          <a:p>
            <a:endParaRPr lang="es-ES" sz="1200" dirty="0"/>
          </a:p>
        </p:txBody>
      </p:sp>
      <p:sp>
        <p:nvSpPr>
          <p:cNvPr id="2" name="Título 1"/>
          <p:cNvSpPr>
            <a:spLocks noGrp="1"/>
          </p:cNvSpPr>
          <p:nvPr>
            <p:ph type="title"/>
          </p:nvPr>
        </p:nvSpPr>
        <p:spPr>
          <a:xfrm>
            <a:off x="609600" y="375928"/>
            <a:ext cx="11175032" cy="604800"/>
          </a:xfrm>
        </p:spPr>
        <p:txBody>
          <a:bodyPr/>
          <a:lstStyle/>
          <a:p>
            <a:r>
              <a:rPr lang="es-ES" dirty="0">
                <a:solidFill>
                  <a:srgbClr val="004586"/>
                </a:solidFill>
              </a:rPr>
              <a:t>Guía ESC 2016 sobre prevención de la </a:t>
            </a:r>
            <a:r>
              <a:rPr lang="es-ES" dirty="0" smtClean="0">
                <a:solidFill>
                  <a:srgbClr val="004586"/>
                </a:solidFill>
              </a:rPr>
              <a:t>enfermedad cardiovascular </a:t>
            </a:r>
            <a:r>
              <a:rPr lang="es-ES" dirty="0">
                <a:solidFill>
                  <a:srgbClr val="004586"/>
                </a:solidFill>
              </a:rPr>
              <a:t>en la práctica </a:t>
            </a:r>
            <a:r>
              <a:rPr lang="es-ES" dirty="0" smtClean="0">
                <a:solidFill>
                  <a:srgbClr val="004586"/>
                </a:solidFill>
              </a:rPr>
              <a:t>clínica</a:t>
            </a:r>
            <a:endParaRPr lang="es-ES" dirty="0">
              <a:solidFill>
                <a:srgbClr val="004586"/>
              </a:solidFill>
            </a:endParaRPr>
          </a:p>
        </p:txBody>
      </p:sp>
    </p:spTree>
    <p:extLst>
      <p:ext uri="{BB962C8B-B14F-4D97-AF65-F5344CB8AC3E}">
        <p14:creationId xmlns="" xmlns:p14="http://schemas.microsoft.com/office/powerpoint/2010/main" val="257480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23"/>
          <p:cNvGraphicFramePr>
            <a:graphicFrameLocks noGrp="1"/>
          </p:cNvGraphicFramePr>
          <p:nvPr>
            <p:extLst>
              <p:ext uri="{D42A27DB-BD31-4B8C-83A1-F6EECF244321}">
                <p14:modId xmlns="" xmlns:p14="http://schemas.microsoft.com/office/powerpoint/2010/main" val="4240220192"/>
              </p:ext>
            </p:extLst>
          </p:nvPr>
        </p:nvGraphicFramePr>
        <p:xfrm>
          <a:off x="666712" y="857232"/>
          <a:ext cx="10756169" cy="5204788"/>
        </p:xfrm>
        <a:graphic>
          <a:graphicData uri="http://schemas.openxmlformats.org/drawingml/2006/table">
            <a:tbl>
              <a:tblPr firstRow="1">
                <a:tableStyleId>{073A0DAA-6AF3-43AB-8588-CEC1D06C72B9}</a:tableStyleId>
              </a:tblPr>
              <a:tblGrid>
                <a:gridCol w="2211605"/>
                <a:gridCol w="1005243"/>
                <a:gridCol w="1407340"/>
                <a:gridCol w="1507863"/>
                <a:gridCol w="1306817"/>
                <a:gridCol w="1708913"/>
                <a:gridCol w="1608388"/>
              </a:tblGrid>
              <a:tr h="526031">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s-ES" sz="1900" b="1" i="0" u="none" strike="noStrike" cap="none" normalizeH="0" baseline="0" dirty="0" smtClean="0">
                        <a:ln>
                          <a:noFill/>
                        </a:ln>
                        <a:solidFill>
                          <a:srgbClr val="FFFFFF"/>
                        </a:solidFill>
                        <a:effectLst/>
                        <a:latin typeface="Calibri" pitchFamily="34" charset="0"/>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2100" u="none" strike="noStrike" cap="none" normalizeH="0" baseline="0" dirty="0" smtClean="0">
                          <a:ln>
                            <a:noFill/>
                          </a:ln>
                          <a:solidFill>
                            <a:srgbClr val="FFFFFF"/>
                          </a:solidFill>
                          <a:effectLst/>
                          <a:latin typeface="+mj-lt"/>
                        </a:rPr>
                        <a:t>HbA</a:t>
                      </a:r>
                      <a:r>
                        <a:rPr kumimoji="0" lang="es-ES" sz="2100" u="none" strike="noStrike" cap="none" normalizeH="0" baseline="-25000" dirty="0" smtClean="0">
                          <a:ln>
                            <a:noFill/>
                          </a:ln>
                          <a:solidFill>
                            <a:srgbClr val="FFFFFF"/>
                          </a:solidFill>
                          <a:effectLst/>
                          <a:latin typeface="+mj-lt"/>
                        </a:rPr>
                        <a:t>1c</a:t>
                      </a:r>
                      <a:endParaRPr kumimoji="0" lang="es-ES" sz="2100" b="1" i="0" u="none" strike="noStrike" cap="none" normalizeH="0" baseline="-25000" dirty="0" smtClean="0">
                        <a:ln>
                          <a:noFill/>
                        </a:ln>
                        <a:solidFill>
                          <a:srgbClr val="FFFFFF"/>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2100" u="none" strike="noStrike" cap="none" normalizeH="0" baseline="0" dirty="0" smtClean="0">
                          <a:ln>
                            <a:noFill/>
                          </a:ln>
                          <a:solidFill>
                            <a:srgbClr val="FFFFFF"/>
                          </a:solidFill>
                          <a:effectLst/>
                          <a:latin typeface="+mj-lt"/>
                        </a:rPr>
                        <a:t>Hipos</a:t>
                      </a:r>
                      <a:endParaRPr kumimoji="0" lang="es-ES" sz="2100" b="1" i="0" u="none" strike="noStrike" cap="none" normalizeH="0" baseline="0" dirty="0" smtClean="0">
                        <a:ln>
                          <a:noFill/>
                        </a:ln>
                        <a:solidFill>
                          <a:srgbClr val="FFFFFF"/>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2100" u="none" strike="noStrike" cap="none" normalizeH="0" baseline="0" dirty="0" smtClean="0">
                          <a:ln>
                            <a:noFill/>
                          </a:ln>
                          <a:solidFill>
                            <a:srgbClr val="FFFFFF"/>
                          </a:solidFill>
                          <a:effectLst/>
                          <a:latin typeface="+mj-lt"/>
                        </a:rPr>
                        <a:t>T. Arterial</a:t>
                      </a:r>
                      <a:endParaRPr kumimoji="0" lang="es-ES" sz="2100" b="1" i="0" u="none" strike="noStrike" cap="none" normalizeH="0" baseline="0" dirty="0" smtClean="0">
                        <a:ln>
                          <a:noFill/>
                        </a:ln>
                        <a:solidFill>
                          <a:srgbClr val="FFFFFF"/>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2100" u="none" strike="noStrike" cap="none" normalizeH="0" baseline="0" dirty="0" smtClean="0">
                          <a:ln>
                            <a:noFill/>
                          </a:ln>
                          <a:solidFill>
                            <a:srgbClr val="FFFFFF"/>
                          </a:solidFill>
                          <a:effectLst/>
                          <a:latin typeface="+mj-lt"/>
                        </a:rPr>
                        <a:t>Peso</a:t>
                      </a:r>
                      <a:endParaRPr kumimoji="0" lang="es-ES" sz="2100" b="1" i="0" u="none" strike="noStrike" cap="none" normalizeH="0" baseline="0" dirty="0" smtClean="0">
                        <a:ln>
                          <a:noFill/>
                        </a:ln>
                        <a:solidFill>
                          <a:srgbClr val="FFFFFF"/>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2100" u="none" strike="noStrike" cap="none" normalizeH="0" baseline="0" dirty="0" smtClean="0">
                          <a:ln>
                            <a:noFill/>
                          </a:ln>
                          <a:solidFill>
                            <a:srgbClr val="FFFFFF"/>
                          </a:solidFill>
                          <a:effectLst/>
                          <a:latin typeface="+mj-lt"/>
                        </a:rPr>
                        <a:t>RCV</a:t>
                      </a:r>
                      <a:endParaRPr kumimoji="0" lang="es-ES" sz="2100" b="1" i="0" u="none" strike="noStrike" cap="none" normalizeH="0" baseline="0" dirty="0" smtClean="0">
                        <a:ln>
                          <a:noFill/>
                        </a:ln>
                        <a:solidFill>
                          <a:srgbClr val="FFFFFF"/>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2100" u="none" strike="noStrike" cap="none" normalizeH="0" baseline="0" dirty="0" smtClean="0">
                          <a:ln>
                            <a:noFill/>
                          </a:ln>
                          <a:solidFill>
                            <a:srgbClr val="FFFFFF"/>
                          </a:solidFill>
                          <a:effectLst/>
                          <a:latin typeface="+mj-lt"/>
                        </a:rPr>
                        <a:t>Precio</a:t>
                      </a:r>
                      <a:endParaRPr kumimoji="0" lang="es-ES" sz="2100" b="1" i="0" u="none" strike="noStrike" cap="none" normalizeH="0" baseline="0" dirty="0" smtClean="0">
                        <a:ln>
                          <a:noFill/>
                        </a:ln>
                        <a:solidFill>
                          <a:srgbClr val="FFFFFF"/>
                        </a:solidFill>
                        <a:effectLst/>
                        <a:latin typeface="+mj-lt"/>
                        <a:cs typeface="Arial" pitchFamily="34" charset="0"/>
                      </a:endParaRPr>
                    </a:p>
                  </a:txBody>
                  <a:tcPr marL="121908" marR="121908" marT="60956" marB="60956" horzOverflow="overflow"/>
                </a:tc>
              </a:tr>
              <a:tr h="745768">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S" sz="2700" u="none" strike="noStrike" cap="none" normalizeH="0" baseline="0" dirty="0" smtClean="0">
                          <a:ln>
                            <a:noFill/>
                          </a:ln>
                          <a:solidFill>
                            <a:srgbClr val="004586"/>
                          </a:solidFill>
                          <a:effectLst/>
                          <a:latin typeface="+mj-lt"/>
                        </a:rPr>
                        <a:t>Insulina</a:t>
                      </a:r>
                      <a:endParaRPr kumimoji="0" lang="es-ES" sz="2700" b="1" i="0" u="none" strike="noStrike" cap="none" normalizeH="0" baseline="0" dirty="0" smtClean="0">
                        <a:ln>
                          <a:noFill/>
                        </a:ln>
                        <a:solidFill>
                          <a:srgbClr val="004586"/>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00CC00"/>
                          </a:solidFill>
                          <a:effectLst/>
                          <a:latin typeface="+mj-lt"/>
                          <a:sym typeface="Wingdings" pitchFamily="2" charset="2"/>
                        </a:rPr>
                        <a:t></a:t>
                      </a:r>
                      <a:endParaRPr kumimoji="0" lang="es-ES" sz="3200" b="0" i="0" u="none" strike="noStrike" cap="none" normalizeH="0" baseline="0" dirty="0" smtClean="0">
                        <a:ln>
                          <a:noFill/>
                        </a:ln>
                        <a:solidFill>
                          <a:srgbClr val="00CC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s-ES" sz="3200" u="none" strike="noStrike" cap="none" normalizeH="0" baseline="0" dirty="0" smtClean="0">
                          <a:ln>
                            <a:noFill/>
                          </a:ln>
                          <a:solidFill>
                            <a:srgbClr val="C00000"/>
                          </a:solidFill>
                          <a:effectLst/>
                          <a:latin typeface="+mj-lt"/>
                          <a:sym typeface="Wingdings" pitchFamily="2" charset="2"/>
                        </a:rPr>
                        <a:t></a:t>
                      </a:r>
                      <a:endParaRPr kumimoji="0" lang="es-ES" sz="3200" b="0" i="0" u="none" strike="noStrike" cap="none" normalizeH="0" baseline="0" dirty="0" smtClean="0">
                        <a:ln>
                          <a:noFill/>
                        </a:ln>
                        <a:solidFill>
                          <a:srgbClr val="C000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FFC000"/>
                          </a:solidFill>
                          <a:effectLst/>
                          <a:latin typeface="+mj-lt"/>
                          <a:sym typeface="Symbol" pitchFamily="18" charset="2"/>
                        </a:rPr>
                        <a:t></a:t>
                      </a:r>
                      <a:endParaRPr kumimoji="0" lang="es-ES" sz="3200" b="1" i="0" u="none" strike="noStrike" cap="none" normalizeH="0" baseline="0" dirty="0" smtClean="0">
                        <a:ln>
                          <a:noFill/>
                        </a:ln>
                        <a:solidFill>
                          <a:srgbClr val="FFC0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C00000"/>
                          </a:solidFill>
                          <a:effectLst/>
                          <a:latin typeface="+mj-lt"/>
                          <a:sym typeface="Wingdings" pitchFamily="2" charset="2"/>
                        </a:rPr>
                        <a:t></a:t>
                      </a:r>
                      <a:endParaRPr kumimoji="0" lang="es-ES" sz="3200" b="0" i="0" u="none" strike="noStrike" cap="none" normalizeH="0" baseline="0" dirty="0" smtClean="0">
                        <a:ln>
                          <a:noFill/>
                        </a:ln>
                        <a:solidFill>
                          <a:srgbClr val="C000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s-ES" sz="3200" u="none" strike="noStrike" cap="none" normalizeH="0" baseline="0" dirty="0" smtClean="0">
                          <a:ln>
                            <a:noFill/>
                          </a:ln>
                          <a:solidFill>
                            <a:srgbClr val="C00000"/>
                          </a:solidFill>
                          <a:effectLst/>
                          <a:latin typeface="+mj-lt"/>
                          <a:sym typeface="Wingdings" pitchFamily="2" charset="2"/>
                        </a:rPr>
                        <a:t></a:t>
                      </a:r>
                      <a:endParaRPr kumimoji="0" lang="es-ES" sz="3200" b="0" i="0" u="none" strike="noStrike" cap="none" normalizeH="0" baseline="0" dirty="0" smtClean="0">
                        <a:ln>
                          <a:noFill/>
                        </a:ln>
                        <a:solidFill>
                          <a:srgbClr val="C000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C00000"/>
                          </a:solidFill>
                          <a:effectLst/>
                          <a:latin typeface="+mj-lt"/>
                          <a:sym typeface="Wingdings" pitchFamily="2" charset="2"/>
                        </a:rPr>
                        <a:t> </a:t>
                      </a:r>
                      <a:endParaRPr kumimoji="0" lang="es-ES" sz="3200" b="0" i="0" u="none" strike="noStrike" cap="none" normalizeH="0" baseline="0" dirty="0" smtClean="0">
                        <a:ln>
                          <a:noFill/>
                        </a:ln>
                        <a:solidFill>
                          <a:srgbClr val="C00000"/>
                        </a:solidFill>
                        <a:effectLst/>
                        <a:latin typeface="+mj-lt"/>
                        <a:cs typeface="Arial" pitchFamily="34" charset="0"/>
                        <a:sym typeface="Wingdings" pitchFamily="2" charset="2"/>
                      </a:endParaRPr>
                    </a:p>
                  </a:txBody>
                  <a:tcPr marL="121908" marR="121908" marT="60956" marB="60956" horzOverflow="overflow"/>
                </a:tc>
              </a:tr>
              <a:tr h="745768">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S" sz="2700" u="none" strike="noStrike" cap="none" normalizeH="0" baseline="0" dirty="0" smtClean="0">
                          <a:ln>
                            <a:noFill/>
                          </a:ln>
                          <a:solidFill>
                            <a:srgbClr val="004586"/>
                          </a:solidFill>
                          <a:effectLst/>
                          <a:latin typeface="+mj-lt"/>
                        </a:rPr>
                        <a:t>Sulfonilureas</a:t>
                      </a:r>
                      <a:endParaRPr kumimoji="0" lang="es-ES" sz="2700" b="1" i="0" u="none" strike="noStrike" cap="none" normalizeH="0" baseline="0" dirty="0" smtClean="0">
                        <a:ln>
                          <a:noFill/>
                        </a:ln>
                        <a:solidFill>
                          <a:srgbClr val="004586"/>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00CC00"/>
                          </a:solidFill>
                          <a:effectLst/>
                          <a:latin typeface="+mj-lt"/>
                          <a:sym typeface="Wingdings" pitchFamily="2" charset="2"/>
                        </a:rPr>
                        <a:t></a:t>
                      </a:r>
                      <a:endParaRPr kumimoji="0" lang="es-ES" sz="3200" b="0" i="0" u="none" strike="noStrike" cap="none" normalizeH="0" baseline="0" dirty="0" smtClean="0">
                        <a:ln>
                          <a:noFill/>
                        </a:ln>
                        <a:solidFill>
                          <a:srgbClr val="00CC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s-ES" sz="3200" u="none" strike="noStrike" cap="none" normalizeH="0" baseline="0" dirty="0" smtClean="0">
                          <a:ln>
                            <a:noFill/>
                          </a:ln>
                          <a:solidFill>
                            <a:srgbClr val="C00000"/>
                          </a:solidFill>
                          <a:effectLst/>
                          <a:latin typeface="+mj-lt"/>
                          <a:sym typeface="Wingdings" pitchFamily="2" charset="2"/>
                        </a:rPr>
                        <a:t></a:t>
                      </a:r>
                      <a:endParaRPr kumimoji="0" lang="es-ES" sz="3200" b="1" i="0" u="none" strike="noStrike" cap="none" normalizeH="0" baseline="0" dirty="0" smtClean="0">
                        <a:ln>
                          <a:noFill/>
                        </a:ln>
                        <a:solidFill>
                          <a:srgbClr val="C000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FFC000"/>
                          </a:solidFill>
                          <a:effectLst/>
                          <a:latin typeface="+mj-lt"/>
                          <a:sym typeface="Symbol" pitchFamily="18" charset="2"/>
                        </a:rPr>
                        <a:t></a:t>
                      </a:r>
                      <a:endParaRPr kumimoji="0" lang="es-ES" sz="3200" b="1" i="0" u="none" strike="noStrike" cap="none" normalizeH="0" baseline="0" dirty="0" smtClean="0">
                        <a:ln>
                          <a:noFill/>
                        </a:ln>
                        <a:solidFill>
                          <a:srgbClr val="FFC0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C00000"/>
                          </a:solidFill>
                          <a:effectLst/>
                          <a:latin typeface="+mj-lt"/>
                          <a:sym typeface="Wingdings" pitchFamily="2" charset="2"/>
                        </a:rPr>
                        <a:t></a:t>
                      </a:r>
                      <a:endParaRPr kumimoji="0" lang="es-ES" sz="3200" b="0" i="0" u="none" strike="noStrike" cap="none" normalizeH="0" baseline="0" dirty="0" smtClean="0">
                        <a:ln>
                          <a:noFill/>
                        </a:ln>
                        <a:solidFill>
                          <a:srgbClr val="C000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s-ES" sz="3200" u="none" strike="noStrike" cap="none" normalizeH="0" baseline="0" dirty="0" smtClean="0">
                          <a:ln>
                            <a:noFill/>
                          </a:ln>
                          <a:solidFill>
                            <a:srgbClr val="C00000"/>
                          </a:solidFill>
                          <a:effectLst/>
                          <a:latin typeface="+mj-lt"/>
                          <a:sym typeface="Wingdings" pitchFamily="2" charset="2"/>
                        </a:rPr>
                        <a:t></a:t>
                      </a:r>
                      <a:endParaRPr kumimoji="0" lang="es-ES" sz="3200" b="0" i="0" u="none" strike="noStrike" cap="none" normalizeH="0" baseline="0" dirty="0" smtClean="0">
                        <a:ln>
                          <a:noFill/>
                        </a:ln>
                        <a:solidFill>
                          <a:srgbClr val="C000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00CC00"/>
                          </a:solidFill>
                          <a:effectLst/>
                          <a:latin typeface="+mj-lt"/>
                          <a:sym typeface="Wingdings" pitchFamily="2" charset="2"/>
                        </a:rPr>
                        <a:t> </a:t>
                      </a:r>
                      <a:endParaRPr kumimoji="0" lang="es-ES" sz="3200" b="0" i="0" u="none" strike="noStrike" cap="none" normalizeH="0" baseline="0" dirty="0" smtClean="0">
                        <a:ln>
                          <a:noFill/>
                        </a:ln>
                        <a:solidFill>
                          <a:srgbClr val="00CC00"/>
                        </a:solidFill>
                        <a:effectLst/>
                        <a:latin typeface="+mj-lt"/>
                        <a:cs typeface="Arial" pitchFamily="34" charset="0"/>
                        <a:sym typeface="Wingdings" pitchFamily="2" charset="2"/>
                      </a:endParaRPr>
                    </a:p>
                  </a:txBody>
                  <a:tcPr marL="121908" marR="121908" marT="60956" marB="60956" horzOverflow="overflow"/>
                </a:tc>
              </a:tr>
              <a:tr h="745768">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S" sz="2700" u="none" strike="noStrike" cap="none" normalizeH="0" baseline="0" dirty="0" smtClean="0">
                          <a:ln>
                            <a:noFill/>
                          </a:ln>
                          <a:solidFill>
                            <a:srgbClr val="004586"/>
                          </a:solidFill>
                          <a:effectLst/>
                          <a:latin typeface="+mj-lt"/>
                        </a:rPr>
                        <a:t>TZDs</a:t>
                      </a:r>
                      <a:endParaRPr kumimoji="0" lang="es-ES" sz="2700" b="1" i="0" u="none" strike="noStrike" cap="none" normalizeH="0" baseline="0" dirty="0" smtClean="0">
                        <a:ln>
                          <a:noFill/>
                        </a:ln>
                        <a:solidFill>
                          <a:srgbClr val="004586"/>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00CC00"/>
                          </a:solidFill>
                          <a:effectLst/>
                          <a:latin typeface="+mj-lt"/>
                          <a:sym typeface="Wingdings" pitchFamily="2" charset="2"/>
                        </a:rPr>
                        <a:t></a:t>
                      </a:r>
                      <a:endParaRPr kumimoji="0" lang="es-ES" sz="3200" b="0" i="0" u="none" strike="noStrike" cap="none" normalizeH="0" baseline="0" dirty="0" smtClean="0">
                        <a:ln>
                          <a:noFill/>
                        </a:ln>
                        <a:solidFill>
                          <a:srgbClr val="00CC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s-ES" sz="3200" u="none" strike="noStrike" cap="none" normalizeH="0" baseline="0" dirty="0" smtClean="0">
                          <a:ln>
                            <a:noFill/>
                          </a:ln>
                          <a:solidFill>
                            <a:srgbClr val="00CC00"/>
                          </a:solidFill>
                          <a:effectLst/>
                          <a:latin typeface="+mj-lt"/>
                          <a:sym typeface="Wingdings" pitchFamily="2" charset="2"/>
                        </a:rPr>
                        <a:t></a:t>
                      </a:r>
                      <a:endParaRPr kumimoji="0" lang="es-ES" sz="3200" b="0" i="0" u="none" strike="noStrike" cap="none" normalizeH="0" baseline="0" dirty="0" smtClean="0">
                        <a:ln>
                          <a:noFill/>
                        </a:ln>
                        <a:solidFill>
                          <a:srgbClr val="00CC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s-ES" sz="3200" u="none" strike="noStrike" cap="none" normalizeH="0" baseline="0" dirty="0" smtClean="0">
                          <a:ln>
                            <a:noFill/>
                          </a:ln>
                          <a:solidFill>
                            <a:srgbClr val="FFC000"/>
                          </a:solidFill>
                          <a:effectLst/>
                          <a:latin typeface="+mj-lt"/>
                          <a:sym typeface="Symbol" pitchFamily="18" charset="2"/>
                        </a:rPr>
                        <a:t></a:t>
                      </a:r>
                      <a:endParaRPr kumimoji="0" lang="es-ES" sz="3200" b="1" i="0" u="none" strike="noStrike" cap="none" normalizeH="0" baseline="0" dirty="0" smtClean="0">
                        <a:ln>
                          <a:noFill/>
                        </a:ln>
                        <a:solidFill>
                          <a:srgbClr val="FFC0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C00000"/>
                          </a:solidFill>
                          <a:effectLst/>
                          <a:latin typeface="+mj-lt"/>
                          <a:sym typeface="Wingdings" pitchFamily="2" charset="2"/>
                        </a:rPr>
                        <a:t></a:t>
                      </a:r>
                      <a:endParaRPr kumimoji="0" lang="es-ES" sz="3200" b="0" i="0" u="none" strike="noStrike" cap="none" normalizeH="0" baseline="0" dirty="0" smtClean="0">
                        <a:ln>
                          <a:noFill/>
                        </a:ln>
                        <a:solidFill>
                          <a:srgbClr val="C000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s-ES" sz="3200" u="none" strike="noStrike" cap="none" normalizeH="0" baseline="0" dirty="0" smtClean="0">
                          <a:ln>
                            <a:noFill/>
                          </a:ln>
                          <a:solidFill>
                            <a:srgbClr val="C00000"/>
                          </a:solidFill>
                          <a:effectLst/>
                          <a:latin typeface="+mj-lt"/>
                          <a:sym typeface="Wingdings" pitchFamily="2" charset="2"/>
                        </a:rPr>
                        <a:t></a:t>
                      </a:r>
                      <a:r>
                        <a:rPr kumimoji="0" lang="es-ES" sz="3200" u="none" strike="noStrike" cap="none" normalizeH="0" baseline="0" dirty="0" smtClean="0">
                          <a:ln>
                            <a:noFill/>
                          </a:ln>
                          <a:solidFill>
                            <a:srgbClr val="00CC00"/>
                          </a:solidFill>
                          <a:effectLst/>
                          <a:latin typeface="+mj-lt"/>
                          <a:sym typeface="Wingdings" pitchFamily="2" charset="2"/>
                        </a:rPr>
                        <a:t></a:t>
                      </a:r>
                      <a:endParaRPr kumimoji="0" lang="es-ES" sz="3200" b="0" i="0" u="none" strike="noStrike" cap="none" normalizeH="0" baseline="0" dirty="0" smtClean="0">
                        <a:ln>
                          <a:noFill/>
                        </a:ln>
                        <a:solidFill>
                          <a:srgbClr val="00CC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00CC00"/>
                          </a:solidFill>
                          <a:effectLst/>
                          <a:latin typeface="+mj-lt"/>
                          <a:sym typeface="Wingdings" pitchFamily="2" charset="2"/>
                        </a:rPr>
                        <a:t></a:t>
                      </a:r>
                      <a:endParaRPr kumimoji="0" lang="es-ES" sz="3200" b="0" i="0" u="none" strike="noStrike" cap="none" normalizeH="0" baseline="0" dirty="0" smtClean="0">
                        <a:ln>
                          <a:noFill/>
                        </a:ln>
                        <a:solidFill>
                          <a:srgbClr val="00CC00"/>
                        </a:solidFill>
                        <a:effectLst/>
                        <a:latin typeface="+mj-lt"/>
                        <a:cs typeface="Arial" pitchFamily="34" charset="0"/>
                        <a:sym typeface="Wingdings" pitchFamily="2" charset="2"/>
                      </a:endParaRPr>
                    </a:p>
                  </a:txBody>
                  <a:tcPr marL="121908" marR="121908" marT="60956" marB="60956" horzOverflow="overflow"/>
                </a:tc>
              </a:tr>
              <a:tr h="745768">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S" sz="2700" u="none" strike="noStrike" cap="none" normalizeH="0" baseline="0" dirty="0" smtClean="0">
                          <a:ln>
                            <a:noFill/>
                          </a:ln>
                          <a:solidFill>
                            <a:srgbClr val="004586"/>
                          </a:solidFill>
                          <a:effectLst/>
                          <a:latin typeface="+mj-lt"/>
                        </a:rPr>
                        <a:t>I. DPP-4</a:t>
                      </a:r>
                      <a:endParaRPr kumimoji="0" lang="es-ES" sz="2700" b="1" i="0" u="none" strike="noStrike" cap="none" normalizeH="0" baseline="0" dirty="0" smtClean="0">
                        <a:ln>
                          <a:noFill/>
                        </a:ln>
                        <a:solidFill>
                          <a:srgbClr val="004586"/>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00CC00"/>
                          </a:solidFill>
                          <a:effectLst/>
                          <a:latin typeface="+mj-lt"/>
                          <a:sym typeface="Wingdings" pitchFamily="2" charset="2"/>
                        </a:rPr>
                        <a:t></a:t>
                      </a:r>
                      <a:endParaRPr kumimoji="0" lang="es-ES" sz="3200" b="0" i="0" u="none" strike="noStrike" cap="none" normalizeH="0" baseline="0" dirty="0" smtClean="0">
                        <a:ln>
                          <a:noFill/>
                        </a:ln>
                        <a:solidFill>
                          <a:srgbClr val="00CC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s-ES" sz="3200" u="none" strike="noStrike" cap="none" normalizeH="0" baseline="0" dirty="0" smtClean="0">
                          <a:ln>
                            <a:noFill/>
                          </a:ln>
                          <a:solidFill>
                            <a:srgbClr val="00CC00"/>
                          </a:solidFill>
                          <a:effectLst/>
                          <a:latin typeface="+mj-lt"/>
                          <a:sym typeface="Wingdings" pitchFamily="2" charset="2"/>
                        </a:rPr>
                        <a:t></a:t>
                      </a:r>
                      <a:endParaRPr kumimoji="0" lang="es-ES" sz="3200" b="0" i="0" u="none" strike="noStrike" cap="none" normalizeH="0" baseline="0" dirty="0" smtClean="0">
                        <a:ln>
                          <a:noFill/>
                        </a:ln>
                        <a:solidFill>
                          <a:srgbClr val="00CC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FFC000"/>
                          </a:solidFill>
                          <a:effectLst/>
                          <a:latin typeface="+mj-lt"/>
                          <a:sym typeface="Symbol" pitchFamily="18" charset="2"/>
                        </a:rPr>
                        <a:t></a:t>
                      </a:r>
                      <a:endParaRPr kumimoji="0" lang="es-ES" sz="3200" b="1" i="0" u="none" strike="noStrike" cap="none" normalizeH="0" baseline="0" dirty="0" smtClean="0">
                        <a:ln>
                          <a:noFill/>
                        </a:ln>
                        <a:solidFill>
                          <a:srgbClr val="FFC0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FFC000"/>
                          </a:solidFill>
                          <a:effectLst/>
                          <a:latin typeface="+mj-lt"/>
                          <a:sym typeface="Symbol" pitchFamily="18" charset="2"/>
                        </a:rPr>
                        <a:t></a:t>
                      </a:r>
                      <a:endParaRPr kumimoji="0" lang="es-ES" sz="3200" b="1" i="0" u="none" strike="noStrike" cap="none" normalizeH="0" baseline="0" dirty="0" smtClean="0">
                        <a:ln>
                          <a:noFill/>
                        </a:ln>
                        <a:solidFill>
                          <a:srgbClr val="FFC0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FFC000"/>
                          </a:solidFill>
                          <a:effectLst/>
                          <a:latin typeface="+mj-lt"/>
                          <a:sym typeface="Symbol" pitchFamily="18" charset="2"/>
                        </a:rPr>
                        <a:t></a:t>
                      </a:r>
                      <a:endParaRPr kumimoji="0" lang="es-ES" sz="3200" b="1" i="0" u="none" strike="noStrike" cap="none" normalizeH="0" baseline="0" dirty="0" smtClean="0">
                        <a:ln>
                          <a:noFill/>
                        </a:ln>
                        <a:solidFill>
                          <a:srgbClr val="FFC0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C00000"/>
                          </a:solidFill>
                          <a:effectLst/>
                          <a:latin typeface="+mj-lt"/>
                          <a:sym typeface="Wingdings" pitchFamily="2" charset="2"/>
                        </a:rPr>
                        <a:t></a:t>
                      </a:r>
                      <a:r>
                        <a:rPr kumimoji="0" lang="es-ES" sz="3200" u="none" strike="noStrike" cap="none" normalizeH="0" baseline="0" dirty="0" smtClean="0">
                          <a:ln>
                            <a:noFill/>
                          </a:ln>
                          <a:solidFill>
                            <a:srgbClr val="C00000"/>
                          </a:solidFill>
                          <a:effectLst/>
                          <a:latin typeface="+mj-lt"/>
                          <a:sym typeface="Symbol" pitchFamily="18" charset="2"/>
                        </a:rPr>
                        <a:t> </a:t>
                      </a:r>
                      <a:endParaRPr kumimoji="0" lang="es-ES" sz="3200" b="1" i="0" u="none" strike="noStrike" cap="none" normalizeH="0" baseline="0" dirty="0" smtClean="0">
                        <a:ln>
                          <a:noFill/>
                        </a:ln>
                        <a:solidFill>
                          <a:srgbClr val="C00000"/>
                        </a:solidFill>
                        <a:effectLst/>
                        <a:latin typeface="+mj-lt"/>
                        <a:cs typeface="Arial" pitchFamily="34" charset="0"/>
                        <a:sym typeface="Symbol" pitchFamily="18" charset="2"/>
                      </a:endParaRPr>
                    </a:p>
                  </a:txBody>
                  <a:tcPr marL="121908" marR="121908" marT="60956" marB="60956" horzOverflow="overflow"/>
                </a:tc>
              </a:tr>
              <a:tr h="745768">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S" sz="2700" u="none" strike="noStrike" cap="none" normalizeH="0" baseline="0" dirty="0" smtClean="0">
                          <a:ln>
                            <a:noFill/>
                          </a:ln>
                          <a:solidFill>
                            <a:srgbClr val="004586"/>
                          </a:solidFill>
                          <a:effectLst/>
                          <a:latin typeface="+mj-lt"/>
                        </a:rPr>
                        <a:t>A. GLP-1</a:t>
                      </a:r>
                      <a:endParaRPr kumimoji="0" lang="es-ES" sz="2700" b="1" i="0" u="none" strike="noStrike" cap="none" normalizeH="0" baseline="0" dirty="0" smtClean="0">
                        <a:ln>
                          <a:noFill/>
                        </a:ln>
                        <a:solidFill>
                          <a:srgbClr val="004586"/>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00CC00"/>
                          </a:solidFill>
                          <a:effectLst/>
                          <a:latin typeface="+mj-lt"/>
                          <a:sym typeface="Wingdings" pitchFamily="2" charset="2"/>
                        </a:rPr>
                        <a:t></a:t>
                      </a:r>
                      <a:endParaRPr kumimoji="0" lang="es-ES" sz="3200" b="0" i="0" u="none" strike="noStrike" cap="none" normalizeH="0" baseline="0" dirty="0" smtClean="0">
                        <a:ln>
                          <a:noFill/>
                        </a:ln>
                        <a:solidFill>
                          <a:srgbClr val="00CC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s-ES" sz="3200" u="none" strike="noStrike" cap="none" normalizeH="0" baseline="0" dirty="0" smtClean="0">
                          <a:ln>
                            <a:noFill/>
                          </a:ln>
                          <a:solidFill>
                            <a:srgbClr val="00CC00"/>
                          </a:solidFill>
                          <a:effectLst/>
                          <a:latin typeface="+mj-lt"/>
                          <a:sym typeface="Wingdings" pitchFamily="2" charset="2"/>
                        </a:rPr>
                        <a:t></a:t>
                      </a:r>
                      <a:endParaRPr kumimoji="0" lang="es-ES" sz="3200" b="0" i="0" u="none" strike="noStrike" cap="none" normalizeH="0" baseline="0" dirty="0" smtClean="0">
                        <a:ln>
                          <a:noFill/>
                        </a:ln>
                        <a:solidFill>
                          <a:srgbClr val="00CC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00CC00"/>
                          </a:solidFill>
                          <a:effectLst/>
                          <a:latin typeface="+mj-lt"/>
                          <a:sym typeface="Wingdings" pitchFamily="2" charset="2"/>
                        </a:rPr>
                        <a:t></a:t>
                      </a:r>
                      <a:endParaRPr kumimoji="0" lang="es-ES" sz="3200" b="0" i="0" u="none" strike="noStrike" cap="none" normalizeH="0" baseline="0" dirty="0" smtClean="0">
                        <a:ln>
                          <a:noFill/>
                        </a:ln>
                        <a:solidFill>
                          <a:srgbClr val="00CC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00CC00"/>
                          </a:solidFill>
                          <a:effectLst/>
                          <a:latin typeface="+mj-lt"/>
                          <a:sym typeface="Wingdings" pitchFamily="2" charset="2"/>
                        </a:rPr>
                        <a:t></a:t>
                      </a:r>
                      <a:endParaRPr kumimoji="0" lang="es-ES" sz="3200" b="0" i="0" u="none" strike="noStrike" cap="none" normalizeH="0" baseline="0" dirty="0" smtClean="0">
                        <a:ln>
                          <a:noFill/>
                        </a:ln>
                        <a:solidFill>
                          <a:srgbClr val="00CC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FFC000"/>
                          </a:solidFill>
                          <a:effectLst/>
                          <a:latin typeface="+mj-lt"/>
                          <a:sym typeface="Symbol" pitchFamily="18" charset="2"/>
                        </a:rPr>
                        <a:t></a:t>
                      </a:r>
                      <a:endParaRPr kumimoji="0" lang="es-ES" sz="3200" b="1" i="0" u="none" strike="noStrike" cap="none" normalizeH="0" baseline="0" dirty="0" smtClean="0">
                        <a:ln>
                          <a:noFill/>
                        </a:ln>
                        <a:solidFill>
                          <a:srgbClr val="FFC0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C00000"/>
                          </a:solidFill>
                          <a:effectLst/>
                          <a:latin typeface="+mj-lt"/>
                          <a:sym typeface="Wingdings" pitchFamily="2" charset="2"/>
                        </a:rPr>
                        <a:t> </a:t>
                      </a:r>
                      <a:r>
                        <a:rPr kumimoji="0" lang="es-ES" sz="3200" u="none" strike="noStrike" cap="none" normalizeH="0" baseline="0" dirty="0" smtClean="0">
                          <a:ln>
                            <a:noFill/>
                          </a:ln>
                          <a:solidFill>
                            <a:srgbClr val="C00000"/>
                          </a:solidFill>
                          <a:effectLst/>
                          <a:latin typeface="+mj-lt"/>
                          <a:sym typeface="Symbol" pitchFamily="18" charset="2"/>
                        </a:rPr>
                        <a:t> </a:t>
                      </a:r>
                      <a:endParaRPr kumimoji="0" lang="es-ES" sz="3200" b="1" i="0" u="none" strike="noStrike" cap="none" normalizeH="0" baseline="0" dirty="0" smtClean="0">
                        <a:ln>
                          <a:noFill/>
                        </a:ln>
                        <a:solidFill>
                          <a:srgbClr val="C00000"/>
                        </a:solidFill>
                        <a:effectLst/>
                        <a:latin typeface="+mj-lt"/>
                        <a:cs typeface="Arial" pitchFamily="34" charset="0"/>
                        <a:sym typeface="Symbol" pitchFamily="18" charset="2"/>
                      </a:endParaRPr>
                    </a:p>
                  </a:txBody>
                  <a:tcPr marL="121908" marR="121908" marT="60956" marB="60956" horzOverflow="overflow"/>
                </a:tc>
              </a:tr>
              <a:tr h="745768">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S" sz="2700" u="none" strike="noStrike" cap="none" normalizeH="0" baseline="0" dirty="0" smtClean="0">
                          <a:ln>
                            <a:noFill/>
                          </a:ln>
                          <a:solidFill>
                            <a:srgbClr val="004586"/>
                          </a:solidFill>
                          <a:effectLst/>
                          <a:latin typeface="+mj-lt"/>
                        </a:rPr>
                        <a:t>I. SGLT-2</a:t>
                      </a:r>
                      <a:endParaRPr kumimoji="0" lang="es-ES" sz="2700" b="1" i="0" u="none" strike="noStrike" cap="none" normalizeH="0" baseline="0" dirty="0" smtClean="0">
                        <a:ln>
                          <a:noFill/>
                        </a:ln>
                        <a:solidFill>
                          <a:srgbClr val="004586"/>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00CC00"/>
                          </a:solidFill>
                          <a:effectLst/>
                          <a:latin typeface="+mj-lt"/>
                          <a:sym typeface="Wingdings" pitchFamily="2" charset="2"/>
                        </a:rPr>
                        <a:t></a:t>
                      </a:r>
                      <a:endParaRPr kumimoji="0" lang="es-ES" sz="3200" b="0" i="0" u="none" strike="noStrike" cap="none" normalizeH="0" baseline="0" dirty="0" smtClean="0">
                        <a:ln>
                          <a:noFill/>
                        </a:ln>
                        <a:solidFill>
                          <a:srgbClr val="00CC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s-ES" sz="3200" u="none" strike="noStrike" cap="none" normalizeH="0" baseline="0" dirty="0" smtClean="0">
                          <a:ln>
                            <a:noFill/>
                          </a:ln>
                          <a:solidFill>
                            <a:srgbClr val="00CC00"/>
                          </a:solidFill>
                          <a:effectLst/>
                          <a:latin typeface="+mj-lt"/>
                          <a:sym typeface="Wingdings" pitchFamily="2" charset="2"/>
                        </a:rPr>
                        <a:t></a:t>
                      </a:r>
                      <a:endParaRPr kumimoji="0" lang="es-ES" sz="3200" b="0" i="0" u="none" strike="noStrike" cap="none" normalizeH="0" baseline="0" dirty="0" smtClean="0">
                        <a:ln>
                          <a:noFill/>
                        </a:ln>
                        <a:solidFill>
                          <a:srgbClr val="00CC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00CC00"/>
                          </a:solidFill>
                          <a:effectLst/>
                          <a:latin typeface="+mj-lt"/>
                          <a:sym typeface="Wingdings" pitchFamily="2" charset="2"/>
                        </a:rPr>
                        <a:t></a:t>
                      </a:r>
                      <a:endParaRPr kumimoji="0" lang="es-ES" sz="3200" b="0" i="0" u="none" strike="noStrike" cap="none" normalizeH="0" baseline="0" dirty="0" smtClean="0">
                        <a:ln>
                          <a:noFill/>
                        </a:ln>
                        <a:solidFill>
                          <a:srgbClr val="00CC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00CC00"/>
                          </a:solidFill>
                          <a:effectLst/>
                          <a:latin typeface="+mj-lt"/>
                          <a:sym typeface="Wingdings" pitchFamily="2" charset="2"/>
                        </a:rPr>
                        <a:t></a:t>
                      </a:r>
                      <a:endParaRPr kumimoji="0" lang="es-ES" sz="3200" b="0" i="0" u="none" strike="noStrike" cap="none" normalizeH="0" baseline="0" dirty="0" smtClean="0">
                        <a:ln>
                          <a:noFill/>
                        </a:ln>
                        <a:solidFill>
                          <a:srgbClr val="00CC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00CC00"/>
                          </a:solidFill>
                          <a:effectLst/>
                          <a:latin typeface="+mj-lt"/>
                          <a:sym typeface="Wingdings" pitchFamily="2" charset="2"/>
                        </a:rPr>
                        <a:t></a:t>
                      </a:r>
                      <a:endParaRPr kumimoji="0" lang="es-ES" sz="3200" b="0" i="0" u="none" strike="noStrike" cap="none" normalizeH="0" baseline="0" dirty="0" smtClean="0">
                        <a:ln>
                          <a:noFill/>
                        </a:ln>
                        <a:solidFill>
                          <a:srgbClr val="00CC00"/>
                        </a:solidFill>
                        <a:effectLst/>
                        <a:latin typeface="+mj-lt"/>
                        <a:cs typeface="Arial" pitchFamily="34" charset="0"/>
                      </a:endParaRPr>
                    </a:p>
                  </a:txBody>
                  <a:tcPr marL="121908" marR="121908" marT="60956" marB="60956" horzOverflow="overflow"/>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3200" u="none" strike="noStrike" cap="none" normalizeH="0" baseline="0" dirty="0" smtClean="0">
                          <a:ln>
                            <a:noFill/>
                          </a:ln>
                          <a:solidFill>
                            <a:srgbClr val="C00000"/>
                          </a:solidFill>
                          <a:effectLst/>
                          <a:latin typeface="+mj-lt"/>
                          <a:sym typeface="Wingdings" pitchFamily="2" charset="2"/>
                        </a:rPr>
                        <a:t> </a:t>
                      </a:r>
                      <a:endParaRPr kumimoji="0" lang="es-ES" sz="3200" b="0" i="0" u="none" strike="noStrike" cap="none" normalizeH="0" baseline="0" dirty="0" smtClean="0">
                        <a:ln>
                          <a:noFill/>
                        </a:ln>
                        <a:solidFill>
                          <a:srgbClr val="C00000"/>
                        </a:solidFill>
                        <a:effectLst/>
                        <a:latin typeface="+mj-lt"/>
                        <a:cs typeface="Arial" pitchFamily="34" charset="0"/>
                        <a:sym typeface="Wingdings" pitchFamily="2" charset="2"/>
                      </a:endParaRPr>
                    </a:p>
                  </a:txBody>
                  <a:tcPr marL="121908" marR="121908" marT="60956" marB="60956" horzOverflow="overflow"/>
                </a:tc>
              </a:tr>
            </a:tbl>
          </a:graphicData>
        </a:graphic>
      </p:graphicFrame>
      <p:sp>
        <p:nvSpPr>
          <p:cNvPr id="4" name="Título 3"/>
          <p:cNvSpPr>
            <a:spLocks noGrp="1"/>
          </p:cNvSpPr>
          <p:nvPr>
            <p:ph type="title"/>
          </p:nvPr>
        </p:nvSpPr>
        <p:spPr/>
        <p:txBody>
          <a:bodyPr/>
          <a:lstStyle/>
          <a:p>
            <a:r>
              <a:rPr lang="es-ES" altLang="es-ES" dirty="0" smtClean="0">
                <a:solidFill>
                  <a:srgbClr val="004586"/>
                </a:solidFill>
                <a:latin typeface="Calibri" panose="020F0502020204030204" pitchFamily="34" charset="0"/>
                <a:ea typeface="MS PGothic" panose="020B0600070205080204" pitchFamily="34" charset="-128"/>
              </a:rPr>
              <a:t>Más allá del control glucémico</a:t>
            </a:r>
            <a:endParaRPr lang="es-ES" dirty="0">
              <a:solidFill>
                <a:srgbClr val="004586"/>
              </a:solidFill>
            </a:endParaRPr>
          </a:p>
        </p:txBody>
      </p:sp>
      <p:sp>
        <p:nvSpPr>
          <p:cNvPr id="5" name="Marcador de texto 4"/>
          <p:cNvSpPr>
            <a:spLocks noGrp="1"/>
          </p:cNvSpPr>
          <p:nvPr>
            <p:ph type="body" sz="quarter" idx="13"/>
          </p:nvPr>
        </p:nvSpPr>
        <p:spPr/>
        <p:txBody>
          <a:bodyPr>
            <a:normAutofit lnSpcReduction="10000"/>
          </a:bodyPr>
          <a:lstStyle/>
          <a:p>
            <a:endParaRPr lang="es-ES" dirty="0"/>
          </a:p>
        </p:txBody>
      </p:sp>
    </p:spTree>
    <p:extLst>
      <p:ext uri="{BB962C8B-B14F-4D97-AF65-F5344CB8AC3E}">
        <p14:creationId xmlns="" xmlns:p14="http://schemas.microsoft.com/office/powerpoint/2010/main" val="3031778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202189" y="5942150"/>
            <a:ext cx="11582443" cy="295162"/>
          </a:xfrm>
        </p:spPr>
        <p:txBody>
          <a:bodyPr>
            <a:normAutofit/>
          </a:bodyPr>
          <a:lstStyle/>
          <a:p>
            <a:r>
              <a:rPr lang="en-GB" sz="1200" dirty="0" err="1">
                <a:solidFill>
                  <a:schemeClr val="bg1">
                    <a:lumMod val="65000"/>
                  </a:schemeClr>
                </a:solidFill>
              </a:rPr>
              <a:t>Fichas</a:t>
            </a:r>
            <a:r>
              <a:rPr lang="en-GB" sz="1200" dirty="0">
                <a:solidFill>
                  <a:schemeClr val="bg1">
                    <a:lumMod val="65000"/>
                  </a:schemeClr>
                </a:solidFill>
              </a:rPr>
              <a:t> </a:t>
            </a:r>
            <a:r>
              <a:rPr lang="en-GB" sz="1200" dirty="0" err="1">
                <a:solidFill>
                  <a:schemeClr val="bg1">
                    <a:lumMod val="65000"/>
                  </a:schemeClr>
                </a:solidFill>
              </a:rPr>
              <a:t>técnicas</a:t>
            </a:r>
            <a:r>
              <a:rPr lang="en-GB" sz="1200" dirty="0">
                <a:solidFill>
                  <a:schemeClr val="bg1">
                    <a:lumMod val="65000"/>
                  </a:schemeClr>
                </a:solidFill>
              </a:rPr>
              <a:t> </a:t>
            </a:r>
            <a:r>
              <a:rPr lang="en-GB" sz="1200" dirty="0" err="1">
                <a:solidFill>
                  <a:schemeClr val="bg1">
                    <a:lumMod val="65000"/>
                  </a:schemeClr>
                </a:solidFill>
              </a:rPr>
              <a:t>dapagliflozina</a:t>
            </a:r>
            <a:r>
              <a:rPr lang="en-GB" sz="1200" dirty="0">
                <a:solidFill>
                  <a:schemeClr val="bg1">
                    <a:lumMod val="65000"/>
                  </a:schemeClr>
                </a:solidFill>
              </a:rPr>
              <a:t>, </a:t>
            </a:r>
            <a:r>
              <a:rPr lang="en-GB" sz="1200" dirty="0" err="1">
                <a:solidFill>
                  <a:schemeClr val="bg1">
                    <a:lumMod val="65000"/>
                  </a:schemeClr>
                </a:solidFill>
              </a:rPr>
              <a:t>empagliflozina</a:t>
            </a:r>
            <a:r>
              <a:rPr lang="en-GB" sz="1200" dirty="0">
                <a:solidFill>
                  <a:schemeClr val="bg1">
                    <a:lumMod val="65000"/>
                  </a:schemeClr>
                </a:solidFill>
              </a:rPr>
              <a:t> y </a:t>
            </a:r>
            <a:r>
              <a:rPr lang="en-GB" sz="1200" dirty="0" err="1">
                <a:solidFill>
                  <a:schemeClr val="bg1">
                    <a:lumMod val="65000"/>
                  </a:schemeClr>
                </a:solidFill>
              </a:rPr>
              <a:t>canagliflozina</a:t>
            </a:r>
            <a:r>
              <a:rPr lang="en-GB" sz="1200" dirty="0">
                <a:solidFill>
                  <a:schemeClr val="bg1">
                    <a:lumMod val="65000"/>
                  </a:schemeClr>
                </a:solidFill>
              </a:rPr>
              <a:t>  </a:t>
            </a:r>
          </a:p>
          <a:p>
            <a:endParaRPr lang="es-ES" sz="1400" dirty="0"/>
          </a:p>
        </p:txBody>
      </p:sp>
      <p:graphicFrame>
        <p:nvGraphicFramePr>
          <p:cNvPr id="7" name="Content Placeholder 6"/>
          <p:cNvGraphicFramePr>
            <a:graphicFrameLocks noGrp="1"/>
          </p:cNvGraphicFramePr>
          <p:nvPr>
            <p:ph idx="4294967295"/>
            <p:extLst>
              <p:ext uri="{D42A27DB-BD31-4B8C-83A1-F6EECF244321}">
                <p14:modId xmlns="" xmlns:p14="http://schemas.microsoft.com/office/powerpoint/2010/main" val="2939409277"/>
              </p:ext>
            </p:extLst>
          </p:nvPr>
        </p:nvGraphicFramePr>
        <p:xfrm>
          <a:off x="1992188" y="260648"/>
          <a:ext cx="8496300" cy="5622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294967295"/>
          </p:nvPr>
        </p:nvSpPr>
        <p:spPr>
          <a:xfrm>
            <a:off x="9347200" y="6356350"/>
            <a:ext cx="2844800" cy="365125"/>
          </a:xfrm>
        </p:spPr>
        <p:txBody>
          <a:bodyPr/>
          <a:lstStyle/>
          <a:p>
            <a:fld id="{F6F95BD5-C3FD-4E9B-9240-B27EACB3D069}" type="slidenum">
              <a:rPr lang="en-GB" smtClean="0">
                <a:solidFill>
                  <a:srgbClr val="4D4D4F">
                    <a:tint val="75000"/>
                  </a:srgbClr>
                </a:solidFill>
              </a:rPr>
              <a:pPr/>
              <a:t>35</a:t>
            </a:fld>
            <a:endParaRPr lang="en-GB" dirty="0">
              <a:solidFill>
                <a:srgbClr val="4D4D4F">
                  <a:tint val="75000"/>
                </a:srgbClr>
              </a:solidFill>
            </a:endParaRPr>
          </a:p>
        </p:txBody>
      </p:sp>
    </p:spTree>
    <p:extLst>
      <p:ext uri="{BB962C8B-B14F-4D97-AF65-F5344CB8AC3E}">
        <p14:creationId xmlns="" xmlns:p14="http://schemas.microsoft.com/office/powerpoint/2010/main" val="26887497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M</a:t>
            </a:r>
            <a:r>
              <a:rPr lang="es-ES_tradnl" dirty="0" smtClean="0"/>
              <a:t>ás allá del control de la </a:t>
            </a:r>
            <a:r>
              <a:rPr lang="es-ES_tradnl" dirty="0" err="1" smtClean="0"/>
              <a:t>glicada</a:t>
            </a:r>
            <a:endParaRPr lang="es-ES_tradnl" dirty="0"/>
          </a:p>
        </p:txBody>
      </p:sp>
      <p:sp>
        <p:nvSpPr>
          <p:cNvPr id="3" name="Marcador de contenido 2"/>
          <p:cNvSpPr>
            <a:spLocks noGrp="1"/>
          </p:cNvSpPr>
          <p:nvPr>
            <p:ph idx="1"/>
          </p:nvPr>
        </p:nvSpPr>
        <p:spPr/>
        <p:txBody>
          <a:bodyPr/>
          <a:lstStyle/>
          <a:p>
            <a:r>
              <a:rPr lang="es-ES_tradnl" dirty="0">
                <a:solidFill>
                  <a:srgbClr val="004586"/>
                </a:solidFill>
              </a:rPr>
              <a:t>Se necesita un enfoque multifactorial para el tratamiento de los FRCV. </a:t>
            </a:r>
          </a:p>
          <a:p>
            <a:r>
              <a:rPr lang="es-ES_tradnl" dirty="0" smtClean="0">
                <a:solidFill>
                  <a:srgbClr val="004586"/>
                </a:solidFill>
              </a:rPr>
              <a:t>SGLT-2 </a:t>
            </a:r>
            <a:r>
              <a:rPr lang="es-ES_tradnl" dirty="0">
                <a:solidFill>
                  <a:srgbClr val="004586"/>
                </a:solidFill>
              </a:rPr>
              <a:t>ha demostrado tener un efecto beneficioso en algunos de </a:t>
            </a:r>
            <a:r>
              <a:rPr lang="es-ES_tradnl" dirty="0" smtClean="0">
                <a:solidFill>
                  <a:srgbClr val="004586"/>
                </a:solidFill>
              </a:rPr>
              <a:t>ellos </a:t>
            </a:r>
            <a:r>
              <a:rPr lang="es-ES_tradnl" baseline="30000" dirty="0" smtClean="0">
                <a:solidFill>
                  <a:srgbClr val="004586"/>
                </a:solidFill>
              </a:rPr>
              <a:t>(1,2)</a:t>
            </a:r>
            <a:r>
              <a:rPr lang="es-ES_tradnl" dirty="0" smtClean="0">
                <a:solidFill>
                  <a:srgbClr val="004586"/>
                </a:solidFill>
              </a:rPr>
              <a:t>. </a:t>
            </a:r>
            <a:endParaRPr lang="es-ES_tradnl" dirty="0">
              <a:solidFill>
                <a:srgbClr val="004586"/>
              </a:solidFill>
            </a:endParaRPr>
          </a:p>
          <a:p>
            <a:pPr marL="542925" indent="0">
              <a:buNone/>
            </a:pPr>
            <a:endParaRPr lang="es-ES_tradnl" baseline="30000" dirty="0">
              <a:solidFill>
                <a:srgbClr val="004586"/>
              </a:solidFill>
            </a:endParaRPr>
          </a:p>
        </p:txBody>
      </p:sp>
      <p:sp>
        <p:nvSpPr>
          <p:cNvPr id="5" name="Marcador de contenido 4"/>
          <p:cNvSpPr>
            <a:spLocks noGrp="1"/>
          </p:cNvSpPr>
          <p:nvPr>
            <p:ph type="body" sz="quarter" idx="10"/>
          </p:nvPr>
        </p:nvSpPr>
        <p:spPr/>
        <p:txBody>
          <a:bodyPr>
            <a:noAutofit/>
          </a:bodyPr>
          <a:lstStyle/>
          <a:p>
            <a:pPr>
              <a:spcBef>
                <a:spcPts val="0"/>
              </a:spcBef>
              <a:buFont typeface="+mj-lt"/>
              <a:buAutoNum type="arabicPeriod"/>
            </a:pPr>
            <a:r>
              <a:rPr lang="es-ES_tradnl" sz="1200" dirty="0"/>
              <a:t>Levy P. </a:t>
            </a:r>
            <a:r>
              <a:rPr lang="es-ES_tradnl" sz="1200" dirty="0" err="1"/>
              <a:t>Postgrad</a:t>
            </a:r>
            <a:r>
              <a:rPr lang="es-ES_tradnl" sz="1200" dirty="0"/>
              <a:t> </a:t>
            </a:r>
            <a:r>
              <a:rPr lang="es-ES_tradnl" sz="1200" dirty="0" err="1"/>
              <a:t>Med</a:t>
            </a:r>
            <a:r>
              <a:rPr lang="es-ES_tradnl" sz="1200" dirty="0"/>
              <a:t>. 2009 May;121(3 </a:t>
            </a:r>
            <a:r>
              <a:rPr lang="es-ES_tradnl" sz="1200" dirty="0" err="1"/>
              <a:t>Suppl</a:t>
            </a:r>
            <a:r>
              <a:rPr lang="es-ES_tradnl" sz="1200" dirty="0"/>
              <a:t> 1):7-12. </a:t>
            </a:r>
          </a:p>
          <a:p>
            <a:pPr>
              <a:spcBef>
                <a:spcPts val="0"/>
              </a:spcBef>
              <a:buFont typeface="+mj-lt"/>
              <a:buAutoNum type="arabicPeriod"/>
            </a:pPr>
            <a:r>
              <a:rPr lang="es-ES_tradnl" sz="1200" dirty="0" err="1"/>
              <a:t>Sonesson</a:t>
            </a:r>
            <a:r>
              <a:rPr lang="es-ES_tradnl" sz="1200" dirty="0"/>
              <a:t> C, et al. </a:t>
            </a:r>
            <a:r>
              <a:rPr lang="es-ES_tradnl" sz="1200" dirty="0" err="1"/>
              <a:t>Cardiovasc</a:t>
            </a:r>
            <a:r>
              <a:rPr lang="es-ES_tradnl" sz="1200" dirty="0"/>
              <a:t> </a:t>
            </a:r>
            <a:r>
              <a:rPr lang="es-ES_tradnl" sz="1200" dirty="0" err="1"/>
              <a:t>Diabetol</a:t>
            </a:r>
            <a:r>
              <a:rPr lang="es-ES_tradnl" sz="1200" dirty="0"/>
              <a:t> 2016;15:37.  </a:t>
            </a:r>
          </a:p>
        </p:txBody>
      </p:sp>
      <p:cxnSp>
        <p:nvCxnSpPr>
          <p:cNvPr id="28" name="Conector recto 4"/>
          <p:cNvCxnSpPr/>
          <p:nvPr/>
        </p:nvCxnSpPr>
        <p:spPr>
          <a:xfrm>
            <a:off x="5977291" y="2669219"/>
            <a:ext cx="11813" cy="962607"/>
          </a:xfrm>
          <a:prstGeom prst="straightConnector1">
            <a:avLst/>
          </a:prstGeom>
          <a:ln w="12700">
            <a:solidFill>
              <a:srgbClr val="004586"/>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1" name="Rounded Rectangle 6"/>
          <p:cNvSpPr/>
          <p:nvPr/>
        </p:nvSpPr>
        <p:spPr>
          <a:xfrm>
            <a:off x="3425845" y="2254417"/>
            <a:ext cx="5348743" cy="726593"/>
          </a:xfrm>
          <a:prstGeom prst="roundRect">
            <a:avLst>
              <a:gd name="adj" fmla="val 4661"/>
            </a:avLst>
          </a:prstGeom>
          <a:solidFill>
            <a:srgbClr val="004586"/>
          </a:solidFill>
          <a:ln w="28575">
            <a:noFill/>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a:defRPr/>
            </a:pPr>
            <a:r>
              <a:rPr lang="es-ES" sz="2400" b="1" kern="900" dirty="0">
                <a:solidFill>
                  <a:schemeClr val="bg1"/>
                </a:solidFill>
                <a:latin typeface="+mj-lt"/>
                <a:ea typeface="Century Gothic" charset="0"/>
                <a:cs typeface="Century Gothic" charset="0"/>
              </a:rPr>
              <a:t>EFECTOS MULTIFACTORIALES DE SGLT-2 </a:t>
            </a:r>
            <a:r>
              <a:rPr lang="es-ES" sz="2400" b="1" kern="900" baseline="30000" dirty="0">
                <a:solidFill>
                  <a:schemeClr val="bg1"/>
                </a:solidFill>
                <a:latin typeface="+mj-lt"/>
                <a:ea typeface="Century Gothic" charset="0"/>
                <a:cs typeface="Century Gothic" charset="0"/>
              </a:rPr>
              <a:t>2</a:t>
            </a:r>
          </a:p>
        </p:txBody>
      </p:sp>
      <p:sp>
        <p:nvSpPr>
          <p:cNvPr id="42" name="TextBox 9"/>
          <p:cNvSpPr txBox="1">
            <a:spLocks noChangeArrowheads="1"/>
          </p:cNvSpPr>
          <p:nvPr/>
        </p:nvSpPr>
        <p:spPr bwMode="auto">
          <a:xfrm>
            <a:off x="551385" y="4003034"/>
            <a:ext cx="2597002" cy="338554"/>
          </a:xfrm>
          <a:prstGeom prst="rect">
            <a:avLst/>
          </a:prstGeom>
          <a:noFill/>
          <a:ln w="6350">
            <a:solidFill>
              <a:srgbClr val="004586"/>
            </a:solidFill>
          </a:ln>
          <a:extLst/>
        </p:spPr>
        <p:txBody>
          <a:bodyPr wrap="square">
            <a:spAutoFit/>
          </a:bodyPr>
          <a:lstStyle>
            <a:lvl1pPr>
              <a:defRPr>
                <a:solidFill>
                  <a:schemeClr val="tx1"/>
                </a:solidFill>
                <a:latin typeface="Century Gothic" charset="0"/>
              </a:defRPr>
            </a:lvl1pPr>
            <a:lvl2pPr marL="742950" indent="-285750">
              <a:defRPr>
                <a:solidFill>
                  <a:schemeClr val="tx1"/>
                </a:solidFill>
                <a:latin typeface="Century Gothic" charset="0"/>
              </a:defRPr>
            </a:lvl2pPr>
            <a:lvl3pPr marL="1143000" indent="-228600">
              <a:defRPr>
                <a:solidFill>
                  <a:schemeClr val="tx1"/>
                </a:solidFill>
                <a:latin typeface="Century Gothic" charset="0"/>
              </a:defRPr>
            </a:lvl3pPr>
            <a:lvl4pPr marL="1600200" indent="-228600">
              <a:defRPr>
                <a:solidFill>
                  <a:schemeClr val="tx1"/>
                </a:solidFill>
                <a:latin typeface="Century Gothic" charset="0"/>
              </a:defRPr>
            </a:lvl4pPr>
            <a:lvl5pPr marL="2057400" indent="-228600">
              <a:defRPr>
                <a:solidFill>
                  <a:schemeClr val="tx1"/>
                </a:solidFill>
                <a:latin typeface="Century Gothic" charset="0"/>
              </a:defRPr>
            </a:lvl5pPr>
            <a:lvl6pPr marL="2514600" indent="-228600" eaLnBrk="0" fontAlgn="base" hangingPunct="0">
              <a:spcBef>
                <a:spcPct val="0"/>
              </a:spcBef>
              <a:spcAft>
                <a:spcPct val="0"/>
              </a:spcAft>
              <a:defRPr>
                <a:solidFill>
                  <a:schemeClr val="tx1"/>
                </a:solidFill>
                <a:latin typeface="Century Gothic" charset="0"/>
              </a:defRPr>
            </a:lvl6pPr>
            <a:lvl7pPr marL="2971800" indent="-228600" eaLnBrk="0" fontAlgn="base" hangingPunct="0">
              <a:spcBef>
                <a:spcPct val="0"/>
              </a:spcBef>
              <a:spcAft>
                <a:spcPct val="0"/>
              </a:spcAft>
              <a:defRPr>
                <a:solidFill>
                  <a:schemeClr val="tx1"/>
                </a:solidFill>
                <a:latin typeface="Century Gothic" charset="0"/>
              </a:defRPr>
            </a:lvl7pPr>
            <a:lvl8pPr marL="3429000" indent="-228600" eaLnBrk="0" fontAlgn="base" hangingPunct="0">
              <a:spcBef>
                <a:spcPct val="0"/>
              </a:spcBef>
              <a:spcAft>
                <a:spcPct val="0"/>
              </a:spcAft>
              <a:defRPr>
                <a:solidFill>
                  <a:schemeClr val="tx1"/>
                </a:solidFill>
                <a:latin typeface="Century Gothic" charset="0"/>
              </a:defRPr>
            </a:lvl8pPr>
            <a:lvl9pPr marL="3886200" indent="-228600" eaLnBrk="0" fontAlgn="base" hangingPunct="0">
              <a:spcBef>
                <a:spcPct val="0"/>
              </a:spcBef>
              <a:spcAft>
                <a:spcPct val="0"/>
              </a:spcAft>
              <a:defRPr>
                <a:solidFill>
                  <a:schemeClr val="tx1"/>
                </a:solidFill>
                <a:latin typeface="Century Gothic" charset="0"/>
              </a:defRPr>
            </a:lvl9pPr>
          </a:lstStyle>
          <a:p>
            <a:pPr algn="ctr"/>
            <a:r>
              <a:rPr lang="es-ES" altLang="es-ES" sz="1600" b="1" dirty="0">
                <a:solidFill>
                  <a:srgbClr val="004586"/>
                </a:solidFill>
                <a:latin typeface="+mj-lt"/>
              </a:rPr>
              <a:t>↓ Riesgo de hipoglucemias</a:t>
            </a:r>
          </a:p>
        </p:txBody>
      </p:sp>
      <p:sp>
        <p:nvSpPr>
          <p:cNvPr id="43" name="TextBox 9"/>
          <p:cNvSpPr txBox="1">
            <a:spLocks noChangeArrowheads="1"/>
          </p:cNvSpPr>
          <p:nvPr/>
        </p:nvSpPr>
        <p:spPr bwMode="auto">
          <a:xfrm>
            <a:off x="10252103" y="4003034"/>
            <a:ext cx="815524" cy="338554"/>
          </a:xfrm>
          <a:prstGeom prst="rect">
            <a:avLst/>
          </a:prstGeom>
          <a:noFill/>
          <a:ln w="6350">
            <a:solidFill>
              <a:srgbClr val="004586"/>
            </a:solidFill>
          </a:ln>
          <a:extLst/>
        </p:spPr>
        <p:txBody>
          <a:bodyPr wrap="square">
            <a:spAutoFit/>
          </a:bodyPr>
          <a:lstStyle>
            <a:lvl1pPr>
              <a:defRPr>
                <a:solidFill>
                  <a:schemeClr val="tx1"/>
                </a:solidFill>
                <a:latin typeface="Century Gothic" charset="0"/>
              </a:defRPr>
            </a:lvl1pPr>
            <a:lvl2pPr marL="742950" indent="-285750">
              <a:defRPr>
                <a:solidFill>
                  <a:schemeClr val="tx1"/>
                </a:solidFill>
                <a:latin typeface="Century Gothic" charset="0"/>
              </a:defRPr>
            </a:lvl2pPr>
            <a:lvl3pPr marL="1143000" indent="-228600">
              <a:defRPr>
                <a:solidFill>
                  <a:schemeClr val="tx1"/>
                </a:solidFill>
                <a:latin typeface="Century Gothic" charset="0"/>
              </a:defRPr>
            </a:lvl3pPr>
            <a:lvl4pPr marL="1600200" indent="-228600">
              <a:defRPr>
                <a:solidFill>
                  <a:schemeClr val="tx1"/>
                </a:solidFill>
                <a:latin typeface="Century Gothic" charset="0"/>
              </a:defRPr>
            </a:lvl4pPr>
            <a:lvl5pPr marL="2057400" indent="-228600">
              <a:defRPr>
                <a:solidFill>
                  <a:schemeClr val="tx1"/>
                </a:solidFill>
                <a:latin typeface="Century Gothic" charset="0"/>
              </a:defRPr>
            </a:lvl5pPr>
            <a:lvl6pPr marL="2514600" indent="-228600" eaLnBrk="0" fontAlgn="base" hangingPunct="0">
              <a:spcBef>
                <a:spcPct val="0"/>
              </a:spcBef>
              <a:spcAft>
                <a:spcPct val="0"/>
              </a:spcAft>
              <a:defRPr>
                <a:solidFill>
                  <a:schemeClr val="tx1"/>
                </a:solidFill>
                <a:latin typeface="Century Gothic" charset="0"/>
              </a:defRPr>
            </a:lvl6pPr>
            <a:lvl7pPr marL="2971800" indent="-228600" eaLnBrk="0" fontAlgn="base" hangingPunct="0">
              <a:spcBef>
                <a:spcPct val="0"/>
              </a:spcBef>
              <a:spcAft>
                <a:spcPct val="0"/>
              </a:spcAft>
              <a:defRPr>
                <a:solidFill>
                  <a:schemeClr val="tx1"/>
                </a:solidFill>
                <a:latin typeface="Century Gothic" charset="0"/>
              </a:defRPr>
            </a:lvl7pPr>
            <a:lvl8pPr marL="3429000" indent="-228600" eaLnBrk="0" fontAlgn="base" hangingPunct="0">
              <a:spcBef>
                <a:spcPct val="0"/>
              </a:spcBef>
              <a:spcAft>
                <a:spcPct val="0"/>
              </a:spcAft>
              <a:defRPr>
                <a:solidFill>
                  <a:schemeClr val="tx1"/>
                </a:solidFill>
                <a:latin typeface="Century Gothic" charset="0"/>
              </a:defRPr>
            </a:lvl8pPr>
            <a:lvl9pPr marL="3886200" indent="-228600" eaLnBrk="0" fontAlgn="base" hangingPunct="0">
              <a:spcBef>
                <a:spcPct val="0"/>
              </a:spcBef>
              <a:spcAft>
                <a:spcPct val="0"/>
              </a:spcAft>
              <a:defRPr>
                <a:solidFill>
                  <a:schemeClr val="tx1"/>
                </a:solidFill>
                <a:latin typeface="Century Gothic" charset="0"/>
              </a:defRPr>
            </a:lvl9pPr>
          </a:lstStyle>
          <a:p>
            <a:pPr algn="ctr"/>
            <a:r>
              <a:rPr lang="es-ES" altLang="es-ES" sz="1600" b="1" dirty="0">
                <a:solidFill>
                  <a:srgbClr val="004586"/>
                </a:solidFill>
                <a:latin typeface="+mj-lt"/>
              </a:rPr>
              <a:t>↓ PA</a:t>
            </a:r>
          </a:p>
        </p:txBody>
      </p:sp>
      <p:sp>
        <p:nvSpPr>
          <p:cNvPr id="44" name="TextBox 9"/>
          <p:cNvSpPr txBox="1">
            <a:spLocks noChangeArrowheads="1"/>
          </p:cNvSpPr>
          <p:nvPr/>
        </p:nvSpPr>
        <p:spPr bwMode="auto">
          <a:xfrm>
            <a:off x="7527401" y="4003034"/>
            <a:ext cx="2494375" cy="830997"/>
          </a:xfrm>
          <a:prstGeom prst="rect">
            <a:avLst/>
          </a:prstGeom>
          <a:noFill/>
          <a:ln w="6350">
            <a:solidFill>
              <a:srgbClr val="004586"/>
            </a:solidFill>
          </a:ln>
          <a:extLst/>
        </p:spPr>
        <p:txBody>
          <a:bodyPr wrap="square">
            <a:spAutoFit/>
          </a:bodyPr>
          <a:lstStyle>
            <a:lvl1pPr>
              <a:defRPr>
                <a:solidFill>
                  <a:schemeClr val="tx1"/>
                </a:solidFill>
                <a:latin typeface="Century Gothic" charset="0"/>
              </a:defRPr>
            </a:lvl1pPr>
            <a:lvl2pPr marL="742950" indent="-285750">
              <a:defRPr>
                <a:solidFill>
                  <a:schemeClr val="tx1"/>
                </a:solidFill>
                <a:latin typeface="Century Gothic" charset="0"/>
              </a:defRPr>
            </a:lvl2pPr>
            <a:lvl3pPr marL="1143000" indent="-228600">
              <a:defRPr>
                <a:solidFill>
                  <a:schemeClr val="tx1"/>
                </a:solidFill>
                <a:latin typeface="Century Gothic" charset="0"/>
              </a:defRPr>
            </a:lvl3pPr>
            <a:lvl4pPr marL="1600200" indent="-228600">
              <a:defRPr>
                <a:solidFill>
                  <a:schemeClr val="tx1"/>
                </a:solidFill>
                <a:latin typeface="Century Gothic" charset="0"/>
              </a:defRPr>
            </a:lvl4pPr>
            <a:lvl5pPr marL="2057400" indent="-228600">
              <a:defRPr>
                <a:solidFill>
                  <a:schemeClr val="tx1"/>
                </a:solidFill>
                <a:latin typeface="Century Gothic" charset="0"/>
              </a:defRPr>
            </a:lvl5pPr>
            <a:lvl6pPr marL="2514600" indent="-228600" eaLnBrk="0" fontAlgn="base" hangingPunct="0">
              <a:spcBef>
                <a:spcPct val="0"/>
              </a:spcBef>
              <a:spcAft>
                <a:spcPct val="0"/>
              </a:spcAft>
              <a:defRPr>
                <a:solidFill>
                  <a:schemeClr val="tx1"/>
                </a:solidFill>
                <a:latin typeface="Century Gothic" charset="0"/>
              </a:defRPr>
            </a:lvl6pPr>
            <a:lvl7pPr marL="2971800" indent="-228600" eaLnBrk="0" fontAlgn="base" hangingPunct="0">
              <a:spcBef>
                <a:spcPct val="0"/>
              </a:spcBef>
              <a:spcAft>
                <a:spcPct val="0"/>
              </a:spcAft>
              <a:defRPr>
                <a:solidFill>
                  <a:schemeClr val="tx1"/>
                </a:solidFill>
                <a:latin typeface="Century Gothic" charset="0"/>
              </a:defRPr>
            </a:lvl7pPr>
            <a:lvl8pPr marL="3429000" indent="-228600" eaLnBrk="0" fontAlgn="base" hangingPunct="0">
              <a:spcBef>
                <a:spcPct val="0"/>
              </a:spcBef>
              <a:spcAft>
                <a:spcPct val="0"/>
              </a:spcAft>
              <a:defRPr>
                <a:solidFill>
                  <a:schemeClr val="tx1"/>
                </a:solidFill>
                <a:latin typeface="Century Gothic" charset="0"/>
              </a:defRPr>
            </a:lvl8pPr>
            <a:lvl9pPr marL="3886200" indent="-228600" eaLnBrk="0" fontAlgn="base" hangingPunct="0">
              <a:spcBef>
                <a:spcPct val="0"/>
              </a:spcBef>
              <a:spcAft>
                <a:spcPct val="0"/>
              </a:spcAft>
              <a:defRPr>
                <a:solidFill>
                  <a:schemeClr val="tx1"/>
                </a:solidFill>
                <a:latin typeface="Century Gothic" charset="0"/>
              </a:defRPr>
            </a:lvl9pPr>
          </a:lstStyle>
          <a:p>
            <a:r>
              <a:rPr lang="es-ES" altLang="es-ES" sz="1600" b="1" dirty="0">
                <a:solidFill>
                  <a:srgbClr val="004586"/>
                </a:solidFill>
                <a:latin typeface="+mj-lt"/>
              </a:rPr>
              <a:t>↓ Peso</a:t>
            </a:r>
          </a:p>
          <a:p>
            <a:r>
              <a:rPr lang="es-ES" altLang="es-ES" sz="1600" b="1" dirty="0">
                <a:solidFill>
                  <a:srgbClr val="004586"/>
                </a:solidFill>
                <a:latin typeface="+mj-lt"/>
              </a:rPr>
              <a:t>↓ IMC</a:t>
            </a:r>
            <a:br>
              <a:rPr lang="es-ES" altLang="es-ES" sz="1600" b="1" dirty="0">
                <a:solidFill>
                  <a:srgbClr val="004586"/>
                </a:solidFill>
                <a:latin typeface="+mj-lt"/>
              </a:rPr>
            </a:br>
            <a:r>
              <a:rPr lang="es-ES" altLang="es-ES" sz="1600" b="1" dirty="0">
                <a:solidFill>
                  <a:srgbClr val="004586"/>
                </a:solidFill>
                <a:latin typeface="+mj-lt"/>
              </a:rPr>
              <a:t>   Tejido visceral adiposo</a:t>
            </a:r>
          </a:p>
        </p:txBody>
      </p:sp>
      <p:sp>
        <p:nvSpPr>
          <p:cNvPr id="45" name="TextBox 9"/>
          <p:cNvSpPr txBox="1">
            <a:spLocks noChangeArrowheads="1"/>
          </p:cNvSpPr>
          <p:nvPr/>
        </p:nvSpPr>
        <p:spPr bwMode="auto">
          <a:xfrm>
            <a:off x="3385366" y="4003033"/>
            <a:ext cx="1475145" cy="338554"/>
          </a:xfrm>
          <a:prstGeom prst="rect">
            <a:avLst/>
          </a:prstGeom>
          <a:noFill/>
          <a:ln w="6350">
            <a:solidFill>
              <a:srgbClr val="004586"/>
            </a:solidFill>
          </a:ln>
          <a:extLst/>
        </p:spPr>
        <p:txBody>
          <a:bodyPr wrap="square">
            <a:spAutoFit/>
          </a:bodyPr>
          <a:lstStyle>
            <a:lvl1pPr>
              <a:defRPr>
                <a:solidFill>
                  <a:schemeClr val="tx1"/>
                </a:solidFill>
                <a:latin typeface="Century Gothic" charset="0"/>
              </a:defRPr>
            </a:lvl1pPr>
            <a:lvl2pPr marL="742950" indent="-285750">
              <a:defRPr>
                <a:solidFill>
                  <a:schemeClr val="tx1"/>
                </a:solidFill>
                <a:latin typeface="Century Gothic" charset="0"/>
              </a:defRPr>
            </a:lvl2pPr>
            <a:lvl3pPr marL="1143000" indent="-228600">
              <a:defRPr>
                <a:solidFill>
                  <a:schemeClr val="tx1"/>
                </a:solidFill>
                <a:latin typeface="Century Gothic" charset="0"/>
              </a:defRPr>
            </a:lvl3pPr>
            <a:lvl4pPr marL="1600200" indent="-228600">
              <a:defRPr>
                <a:solidFill>
                  <a:schemeClr val="tx1"/>
                </a:solidFill>
                <a:latin typeface="Century Gothic" charset="0"/>
              </a:defRPr>
            </a:lvl4pPr>
            <a:lvl5pPr marL="2057400" indent="-228600">
              <a:defRPr>
                <a:solidFill>
                  <a:schemeClr val="tx1"/>
                </a:solidFill>
                <a:latin typeface="Century Gothic" charset="0"/>
              </a:defRPr>
            </a:lvl5pPr>
            <a:lvl6pPr marL="2514600" indent="-228600" eaLnBrk="0" fontAlgn="base" hangingPunct="0">
              <a:spcBef>
                <a:spcPct val="0"/>
              </a:spcBef>
              <a:spcAft>
                <a:spcPct val="0"/>
              </a:spcAft>
              <a:defRPr>
                <a:solidFill>
                  <a:schemeClr val="tx1"/>
                </a:solidFill>
                <a:latin typeface="Century Gothic" charset="0"/>
              </a:defRPr>
            </a:lvl6pPr>
            <a:lvl7pPr marL="2971800" indent="-228600" eaLnBrk="0" fontAlgn="base" hangingPunct="0">
              <a:spcBef>
                <a:spcPct val="0"/>
              </a:spcBef>
              <a:spcAft>
                <a:spcPct val="0"/>
              </a:spcAft>
              <a:defRPr>
                <a:solidFill>
                  <a:schemeClr val="tx1"/>
                </a:solidFill>
                <a:latin typeface="Century Gothic" charset="0"/>
              </a:defRPr>
            </a:lvl7pPr>
            <a:lvl8pPr marL="3429000" indent="-228600" eaLnBrk="0" fontAlgn="base" hangingPunct="0">
              <a:spcBef>
                <a:spcPct val="0"/>
              </a:spcBef>
              <a:spcAft>
                <a:spcPct val="0"/>
              </a:spcAft>
              <a:defRPr>
                <a:solidFill>
                  <a:schemeClr val="tx1"/>
                </a:solidFill>
                <a:latin typeface="Century Gothic" charset="0"/>
              </a:defRPr>
            </a:lvl8pPr>
            <a:lvl9pPr marL="3886200" indent="-228600" eaLnBrk="0" fontAlgn="base" hangingPunct="0">
              <a:spcBef>
                <a:spcPct val="0"/>
              </a:spcBef>
              <a:spcAft>
                <a:spcPct val="0"/>
              </a:spcAft>
              <a:defRPr>
                <a:solidFill>
                  <a:schemeClr val="tx1"/>
                </a:solidFill>
                <a:latin typeface="Century Gothic" charset="0"/>
              </a:defRPr>
            </a:lvl9pPr>
          </a:lstStyle>
          <a:p>
            <a:r>
              <a:rPr lang="es-ES" altLang="es-ES" sz="1600" b="1" dirty="0">
                <a:solidFill>
                  <a:srgbClr val="004586"/>
                </a:solidFill>
                <a:latin typeface="+mj-lt"/>
              </a:rPr>
              <a:t>↓ Albuminuria</a:t>
            </a:r>
          </a:p>
        </p:txBody>
      </p:sp>
      <p:sp>
        <p:nvSpPr>
          <p:cNvPr id="46" name="TextBox 9"/>
          <p:cNvSpPr txBox="1">
            <a:spLocks noChangeArrowheads="1"/>
          </p:cNvSpPr>
          <p:nvPr/>
        </p:nvSpPr>
        <p:spPr bwMode="auto">
          <a:xfrm>
            <a:off x="5090840" y="4003034"/>
            <a:ext cx="2301304" cy="338554"/>
          </a:xfrm>
          <a:prstGeom prst="rect">
            <a:avLst/>
          </a:prstGeom>
          <a:noFill/>
          <a:ln w="6350">
            <a:solidFill>
              <a:srgbClr val="004586"/>
            </a:solidFill>
          </a:ln>
          <a:extLst/>
        </p:spPr>
        <p:txBody>
          <a:bodyPr wrap="square">
            <a:spAutoFit/>
          </a:bodyPr>
          <a:lstStyle>
            <a:lvl1pPr>
              <a:defRPr>
                <a:solidFill>
                  <a:schemeClr val="tx1"/>
                </a:solidFill>
                <a:latin typeface="Century Gothic" charset="0"/>
              </a:defRPr>
            </a:lvl1pPr>
            <a:lvl2pPr marL="742950" indent="-285750">
              <a:defRPr>
                <a:solidFill>
                  <a:schemeClr val="tx1"/>
                </a:solidFill>
                <a:latin typeface="Century Gothic" charset="0"/>
              </a:defRPr>
            </a:lvl2pPr>
            <a:lvl3pPr marL="1143000" indent="-228600">
              <a:defRPr>
                <a:solidFill>
                  <a:schemeClr val="tx1"/>
                </a:solidFill>
                <a:latin typeface="Century Gothic" charset="0"/>
              </a:defRPr>
            </a:lvl3pPr>
            <a:lvl4pPr marL="1600200" indent="-228600">
              <a:defRPr>
                <a:solidFill>
                  <a:schemeClr val="tx1"/>
                </a:solidFill>
                <a:latin typeface="Century Gothic" charset="0"/>
              </a:defRPr>
            </a:lvl4pPr>
            <a:lvl5pPr marL="2057400" indent="-228600">
              <a:defRPr>
                <a:solidFill>
                  <a:schemeClr val="tx1"/>
                </a:solidFill>
                <a:latin typeface="Century Gothic" charset="0"/>
              </a:defRPr>
            </a:lvl5pPr>
            <a:lvl6pPr marL="2514600" indent="-228600" eaLnBrk="0" fontAlgn="base" hangingPunct="0">
              <a:spcBef>
                <a:spcPct val="0"/>
              </a:spcBef>
              <a:spcAft>
                <a:spcPct val="0"/>
              </a:spcAft>
              <a:defRPr>
                <a:solidFill>
                  <a:schemeClr val="tx1"/>
                </a:solidFill>
                <a:latin typeface="Century Gothic" charset="0"/>
              </a:defRPr>
            </a:lvl6pPr>
            <a:lvl7pPr marL="2971800" indent="-228600" eaLnBrk="0" fontAlgn="base" hangingPunct="0">
              <a:spcBef>
                <a:spcPct val="0"/>
              </a:spcBef>
              <a:spcAft>
                <a:spcPct val="0"/>
              </a:spcAft>
              <a:defRPr>
                <a:solidFill>
                  <a:schemeClr val="tx1"/>
                </a:solidFill>
                <a:latin typeface="Century Gothic" charset="0"/>
              </a:defRPr>
            </a:lvl7pPr>
            <a:lvl8pPr marL="3429000" indent="-228600" eaLnBrk="0" fontAlgn="base" hangingPunct="0">
              <a:spcBef>
                <a:spcPct val="0"/>
              </a:spcBef>
              <a:spcAft>
                <a:spcPct val="0"/>
              </a:spcAft>
              <a:defRPr>
                <a:solidFill>
                  <a:schemeClr val="tx1"/>
                </a:solidFill>
                <a:latin typeface="Century Gothic" charset="0"/>
              </a:defRPr>
            </a:lvl8pPr>
            <a:lvl9pPr marL="3886200" indent="-228600" eaLnBrk="0" fontAlgn="base" hangingPunct="0">
              <a:spcBef>
                <a:spcPct val="0"/>
              </a:spcBef>
              <a:spcAft>
                <a:spcPct val="0"/>
              </a:spcAft>
              <a:defRPr>
                <a:solidFill>
                  <a:schemeClr val="tx1"/>
                </a:solidFill>
                <a:latin typeface="Century Gothic" charset="0"/>
              </a:defRPr>
            </a:lvl9pPr>
          </a:lstStyle>
          <a:p>
            <a:pPr algn="ctr"/>
            <a:r>
              <a:rPr lang="es-ES" altLang="es-ES" sz="1600" b="1" dirty="0">
                <a:solidFill>
                  <a:srgbClr val="004586"/>
                </a:solidFill>
                <a:latin typeface="+mj-lt"/>
              </a:rPr>
              <a:t>↓ Perímetro Abdominal</a:t>
            </a:r>
          </a:p>
        </p:txBody>
      </p:sp>
      <p:cxnSp>
        <p:nvCxnSpPr>
          <p:cNvPr id="47" name="Conector recto 4"/>
          <p:cNvCxnSpPr/>
          <p:nvPr/>
        </p:nvCxnSpPr>
        <p:spPr>
          <a:xfrm>
            <a:off x="5977291" y="3629199"/>
            <a:ext cx="4682575" cy="296237"/>
          </a:xfrm>
          <a:prstGeom prst="bentConnector2">
            <a:avLst/>
          </a:prstGeom>
          <a:ln w="12700">
            <a:solidFill>
              <a:srgbClr val="004586"/>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3" name="Conector recto 4"/>
          <p:cNvCxnSpPr/>
          <p:nvPr/>
        </p:nvCxnSpPr>
        <p:spPr>
          <a:xfrm flipH="1">
            <a:off x="1920926" y="3629199"/>
            <a:ext cx="4682575" cy="296237"/>
          </a:xfrm>
          <a:prstGeom prst="bentConnector2">
            <a:avLst/>
          </a:prstGeom>
          <a:ln w="12700">
            <a:solidFill>
              <a:srgbClr val="004586"/>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8" name="Conector recto 4"/>
          <p:cNvCxnSpPr/>
          <p:nvPr/>
        </p:nvCxnSpPr>
        <p:spPr>
          <a:xfrm>
            <a:off x="6134421" y="3629199"/>
            <a:ext cx="5311" cy="296237"/>
          </a:xfrm>
          <a:prstGeom prst="straightConnector1">
            <a:avLst/>
          </a:prstGeom>
          <a:ln w="12700">
            <a:solidFill>
              <a:srgbClr val="004586"/>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0" name="Conector recto 4"/>
          <p:cNvCxnSpPr/>
          <p:nvPr/>
        </p:nvCxnSpPr>
        <p:spPr>
          <a:xfrm>
            <a:off x="4117627" y="3629199"/>
            <a:ext cx="5311" cy="296237"/>
          </a:xfrm>
          <a:prstGeom prst="straightConnector1">
            <a:avLst/>
          </a:prstGeom>
          <a:ln w="12700">
            <a:solidFill>
              <a:srgbClr val="004586"/>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1" name="Conector recto 4"/>
          <p:cNvCxnSpPr/>
          <p:nvPr/>
        </p:nvCxnSpPr>
        <p:spPr>
          <a:xfrm>
            <a:off x="8805253" y="3629199"/>
            <a:ext cx="5311" cy="296237"/>
          </a:xfrm>
          <a:prstGeom prst="straightConnector1">
            <a:avLst/>
          </a:prstGeom>
          <a:ln w="12700">
            <a:solidFill>
              <a:srgbClr val="004586"/>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62050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594259" y="1987326"/>
            <a:ext cx="6876885" cy="1585690"/>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75000"/>
              </a:lnSpc>
              <a:defRPr/>
            </a:pPr>
            <a:r>
              <a:rPr lang="es-ES" sz="3200" dirty="0">
                <a:solidFill>
                  <a:schemeClr val="bg1"/>
                </a:solidFill>
                <a:latin typeface="Calibri" panose="020F0502020204030204"/>
                <a:cs typeface="Calibri" pitchFamily="34" charset="0"/>
              </a:rPr>
              <a:t>¿Cuál sería el tratamiento para  el control glucémico en la persona con enfermedad cardiovascular establecida tras </a:t>
            </a:r>
            <a:r>
              <a:rPr lang="es-ES" sz="3200" dirty="0" err="1">
                <a:solidFill>
                  <a:schemeClr val="bg1"/>
                </a:solidFill>
                <a:latin typeface="Calibri" panose="020F0502020204030204"/>
                <a:cs typeface="Calibri" pitchFamily="34" charset="0"/>
              </a:rPr>
              <a:t>metformina</a:t>
            </a:r>
            <a:r>
              <a:rPr lang="es-ES" sz="3200" dirty="0">
                <a:solidFill>
                  <a:schemeClr val="bg1"/>
                </a:solidFill>
                <a:latin typeface="Calibri" panose="020F0502020204030204"/>
                <a:cs typeface="Calibri" pitchFamily="34" charset="0"/>
              </a:rPr>
              <a:t>?</a:t>
            </a:r>
          </a:p>
        </p:txBody>
      </p:sp>
      <p:sp>
        <p:nvSpPr>
          <p:cNvPr id="2" name="Llamada rectangular redondeada 1"/>
          <p:cNvSpPr/>
          <p:nvPr/>
        </p:nvSpPr>
        <p:spPr>
          <a:xfrm>
            <a:off x="7930600" y="1632259"/>
            <a:ext cx="3518410" cy="259047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700" dirty="0" smtClean="0">
                <a:solidFill>
                  <a:prstClr val="white"/>
                </a:solidFill>
              </a:rPr>
              <a:t>?</a:t>
            </a:r>
            <a:endParaRPr lang="es-ES" sz="16700" dirty="0">
              <a:solidFill>
                <a:prstClr val="white"/>
              </a:solidFill>
            </a:endParaRPr>
          </a:p>
        </p:txBody>
      </p:sp>
      <p:sp>
        <p:nvSpPr>
          <p:cNvPr id="3" name="Marcador de texto 2"/>
          <p:cNvSpPr>
            <a:spLocks noGrp="1"/>
          </p:cNvSpPr>
          <p:nvPr>
            <p:ph type="body" sz="quarter" idx="13"/>
          </p:nvPr>
        </p:nvSpPr>
        <p:spPr/>
        <p:txBody>
          <a:bodyPr>
            <a:normAutofit lnSpcReduction="10000"/>
          </a:bodyPr>
          <a:lstStyle/>
          <a:p>
            <a:endParaRPr lang="es-ES"/>
          </a:p>
        </p:txBody>
      </p:sp>
    </p:spTree>
    <p:extLst>
      <p:ext uri="{BB962C8B-B14F-4D97-AF65-F5344CB8AC3E}">
        <p14:creationId xmlns="" xmlns:p14="http://schemas.microsoft.com/office/powerpoint/2010/main" val="2931797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1"/>
          </p:nvPr>
        </p:nvSpPr>
        <p:spPr/>
        <p:txBody>
          <a:bodyPr/>
          <a:lstStyle/>
          <a:p>
            <a:r>
              <a:rPr lang="es-ES" dirty="0"/>
              <a:t>Disminuir la dosis de metformina y añadir un </a:t>
            </a:r>
            <a:r>
              <a:rPr lang="es-ES" dirty="0" smtClean="0"/>
              <a:t>iDPP4.</a:t>
            </a:r>
            <a:endParaRPr lang="es-ES" dirty="0"/>
          </a:p>
          <a:p>
            <a:r>
              <a:rPr lang="es-ES" dirty="0" smtClean="0"/>
              <a:t>Disminuir </a:t>
            </a:r>
            <a:r>
              <a:rPr lang="es-ES" dirty="0"/>
              <a:t>la dosis de metformina y añadir un </a:t>
            </a:r>
            <a:r>
              <a:rPr lang="es-ES" dirty="0" smtClean="0"/>
              <a:t>iSGLT2.</a:t>
            </a:r>
            <a:endParaRPr lang="es-ES" dirty="0"/>
          </a:p>
          <a:p>
            <a:r>
              <a:rPr lang="es-ES" dirty="0" smtClean="0"/>
              <a:t>Mantener </a:t>
            </a:r>
            <a:r>
              <a:rPr lang="es-ES" dirty="0"/>
              <a:t>metformina y añadir </a:t>
            </a:r>
            <a:r>
              <a:rPr lang="es-ES" dirty="0" err="1" smtClean="0"/>
              <a:t>sulfonilureas</a:t>
            </a:r>
            <a:r>
              <a:rPr lang="es-ES" dirty="0" smtClean="0"/>
              <a:t>.</a:t>
            </a:r>
            <a:endParaRPr lang="es-ES" dirty="0"/>
          </a:p>
          <a:p>
            <a:r>
              <a:rPr lang="es-ES" dirty="0" smtClean="0"/>
              <a:t>Añadir </a:t>
            </a:r>
            <a:r>
              <a:rPr lang="es-ES" dirty="0" err="1"/>
              <a:t>g</a:t>
            </a:r>
            <a:r>
              <a:rPr lang="es-ES" dirty="0" err="1" smtClean="0"/>
              <a:t>litazona</a:t>
            </a:r>
            <a:r>
              <a:rPr lang="es-ES" dirty="0" smtClean="0"/>
              <a:t>. </a:t>
            </a:r>
            <a:endParaRPr lang="es-ES" dirty="0"/>
          </a:p>
        </p:txBody>
      </p:sp>
      <p:sp>
        <p:nvSpPr>
          <p:cNvPr id="5" name="Marcador de texto 4"/>
          <p:cNvSpPr>
            <a:spLocks noGrp="1"/>
          </p:cNvSpPr>
          <p:nvPr>
            <p:ph type="body" idx="10"/>
          </p:nvPr>
        </p:nvSpPr>
        <p:spPr/>
        <p:txBody>
          <a:bodyPr/>
          <a:lstStyle/>
          <a:p>
            <a:r>
              <a:rPr lang="es-ES" dirty="0"/>
              <a:t>¿Cuál sería su tratamiento de elección para recuperar el control glucémico en la situación clínica actual</a:t>
            </a:r>
            <a:r>
              <a:rPr lang="es-ES" dirty="0" smtClean="0"/>
              <a:t>?</a:t>
            </a:r>
            <a:endParaRPr lang="es-ES" dirty="0"/>
          </a:p>
        </p:txBody>
      </p:sp>
      <p:sp>
        <p:nvSpPr>
          <p:cNvPr id="6" name="Marcador de texto 5"/>
          <p:cNvSpPr>
            <a:spLocks noGrp="1"/>
          </p:cNvSpPr>
          <p:nvPr>
            <p:ph type="body" sz="quarter" idx="11"/>
          </p:nvPr>
        </p:nvSpPr>
        <p:spPr/>
        <p:txBody>
          <a:bodyPr>
            <a:normAutofit lnSpcReduction="10000"/>
          </a:bodyPr>
          <a:lstStyle/>
          <a:p>
            <a:endParaRPr lang="es-ES"/>
          </a:p>
        </p:txBody>
      </p:sp>
      <p:sp>
        <p:nvSpPr>
          <p:cNvPr id="3" name="Título 2"/>
          <p:cNvSpPr>
            <a:spLocks noGrp="1"/>
          </p:cNvSpPr>
          <p:nvPr>
            <p:ph type="title"/>
          </p:nvPr>
        </p:nvSpPr>
        <p:spPr/>
        <p:txBody>
          <a:bodyPr/>
          <a:lstStyle/>
          <a:p>
            <a:r>
              <a:rPr lang="es-ES" dirty="0" smtClean="0"/>
              <a:t>Pregunta 1</a:t>
            </a:r>
            <a:endParaRPr lang="es-ES" dirty="0"/>
          </a:p>
        </p:txBody>
      </p:sp>
    </p:spTree>
    <p:extLst>
      <p:ext uri="{BB962C8B-B14F-4D97-AF65-F5344CB8AC3E}">
        <p14:creationId xmlns="" xmlns:p14="http://schemas.microsoft.com/office/powerpoint/2010/main" val="907354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a:t>Necesidades a cubrir en el paciente DM2 con </a:t>
            </a:r>
            <a:r>
              <a:rPr lang="es-ES" dirty="0" smtClean="0"/>
              <a:t>FRCV</a:t>
            </a:r>
            <a:endParaRPr lang="es-ES" dirty="0"/>
          </a:p>
        </p:txBody>
      </p:sp>
      <p:sp>
        <p:nvSpPr>
          <p:cNvPr id="7" name="Marcador de contenido 6"/>
          <p:cNvSpPr>
            <a:spLocks noGrp="1"/>
          </p:cNvSpPr>
          <p:nvPr>
            <p:ph idx="1"/>
          </p:nvPr>
        </p:nvSpPr>
        <p:spPr>
          <a:xfrm>
            <a:off x="0" y="1015674"/>
            <a:ext cx="11582400" cy="5149629"/>
          </a:xfrm>
        </p:spPr>
        <p:txBody>
          <a:bodyPr>
            <a:normAutofit fontScale="92500" lnSpcReduction="20000"/>
          </a:bodyPr>
          <a:lstStyle/>
          <a:p>
            <a:r>
              <a:rPr lang="es-ES" sz="2600" dirty="0"/>
              <a:t>Un control intensivo de todos los FRCV desde el inicio de la DM previene la aparición y progresión de complicaciones micro y </a:t>
            </a:r>
            <a:r>
              <a:rPr lang="es-ES" sz="2600" dirty="0" err="1"/>
              <a:t>macrovasculares</a:t>
            </a:r>
            <a:r>
              <a:rPr lang="es-ES" sz="2600" dirty="0"/>
              <a:t>. Sin embargo, solo unos pocos pacientes consiguen el grado de control metabólico recomendado por las </a:t>
            </a:r>
            <a:r>
              <a:rPr lang="es-ES" sz="2600" dirty="0" smtClean="0"/>
              <a:t>guías</a:t>
            </a:r>
            <a:r>
              <a:rPr lang="es-ES" sz="2600" baseline="30000" dirty="0" smtClean="0"/>
              <a:t>(1)</a:t>
            </a:r>
            <a:r>
              <a:rPr lang="es-ES" sz="2600" dirty="0" smtClean="0"/>
              <a:t>.</a:t>
            </a:r>
            <a:endParaRPr lang="es-ES" sz="2600" dirty="0"/>
          </a:p>
          <a:p>
            <a:r>
              <a:rPr lang="es-ES" sz="2600" dirty="0">
                <a:solidFill>
                  <a:srgbClr val="C00000"/>
                </a:solidFill>
              </a:rPr>
              <a:t>Para cubrir las necesidades </a:t>
            </a:r>
            <a:r>
              <a:rPr lang="es-ES" sz="2600" dirty="0" smtClean="0"/>
              <a:t>en </a:t>
            </a:r>
            <a:r>
              <a:rPr lang="es-ES" sz="2600" dirty="0"/>
              <a:t>el tratamiento del paciente con DM2 con FRCV deberíamos disponer de un </a:t>
            </a:r>
            <a:r>
              <a:rPr lang="es-ES" sz="2600" dirty="0" smtClean="0">
                <a:solidFill>
                  <a:srgbClr val="C00000"/>
                </a:solidFill>
              </a:rPr>
              <a:t>antidiabético</a:t>
            </a:r>
            <a:r>
              <a:rPr lang="es-ES" sz="2600" dirty="0" smtClean="0"/>
              <a:t> </a:t>
            </a:r>
            <a:r>
              <a:rPr lang="es-ES" sz="2600" dirty="0" smtClean="0">
                <a:solidFill>
                  <a:srgbClr val="C00000"/>
                </a:solidFill>
              </a:rPr>
              <a:t>que</a:t>
            </a:r>
            <a:r>
              <a:rPr lang="es-ES" sz="2600" baseline="30000" dirty="0" smtClean="0"/>
              <a:t>1</a:t>
            </a:r>
            <a:r>
              <a:rPr lang="es-ES" sz="2600" dirty="0" smtClean="0"/>
              <a:t>:</a:t>
            </a:r>
            <a:endParaRPr lang="es-ES" sz="2600" dirty="0"/>
          </a:p>
          <a:p>
            <a:pPr marL="1617663" lvl="1" indent="-358775"/>
            <a:r>
              <a:rPr lang="es-ES" sz="2600" dirty="0"/>
              <a:t>P</a:t>
            </a:r>
            <a:r>
              <a:rPr lang="es-ES" sz="2600" dirty="0" smtClean="0"/>
              <a:t>ueda </a:t>
            </a:r>
            <a:r>
              <a:rPr lang="es-ES" sz="2600" dirty="0"/>
              <a:t>usarse </a:t>
            </a:r>
            <a:r>
              <a:rPr lang="es-ES" sz="2600" dirty="0">
                <a:solidFill>
                  <a:srgbClr val="C00000"/>
                </a:solidFill>
              </a:rPr>
              <a:t>en todas las fases de la </a:t>
            </a:r>
            <a:r>
              <a:rPr lang="es-ES" sz="2600" dirty="0" smtClean="0">
                <a:solidFill>
                  <a:srgbClr val="C00000"/>
                </a:solidFill>
              </a:rPr>
              <a:t>enfermedad.</a:t>
            </a:r>
            <a:endParaRPr lang="es-ES" sz="2600" dirty="0">
              <a:solidFill>
                <a:srgbClr val="C00000"/>
              </a:solidFill>
            </a:endParaRPr>
          </a:p>
          <a:p>
            <a:pPr marL="1617663" lvl="1" indent="-358775"/>
            <a:r>
              <a:rPr lang="es-ES" sz="2600" dirty="0"/>
              <a:t>P</a:t>
            </a:r>
            <a:r>
              <a:rPr lang="es-ES" sz="2600" dirty="0" smtClean="0"/>
              <a:t>roduzca </a:t>
            </a:r>
            <a:r>
              <a:rPr lang="es-ES" sz="2600" dirty="0"/>
              <a:t>un </a:t>
            </a:r>
            <a:r>
              <a:rPr lang="es-ES" sz="2600" dirty="0">
                <a:solidFill>
                  <a:srgbClr val="C00000"/>
                </a:solidFill>
              </a:rPr>
              <a:t>descenso significativo de la </a:t>
            </a:r>
            <a:r>
              <a:rPr lang="es-ES" sz="2600" dirty="0" smtClean="0">
                <a:solidFill>
                  <a:srgbClr val="C00000"/>
                </a:solidFill>
              </a:rPr>
              <a:t>HbA1c.</a:t>
            </a:r>
            <a:endParaRPr lang="es-ES" sz="2600" dirty="0">
              <a:solidFill>
                <a:srgbClr val="C00000"/>
              </a:solidFill>
            </a:endParaRPr>
          </a:p>
          <a:p>
            <a:pPr marL="1617663" lvl="1" indent="-358775"/>
            <a:r>
              <a:rPr lang="es-ES" sz="2600" dirty="0"/>
              <a:t>T</a:t>
            </a:r>
            <a:r>
              <a:rPr lang="es-ES" sz="2600" dirty="0" smtClean="0"/>
              <a:t>enga </a:t>
            </a:r>
            <a:r>
              <a:rPr lang="es-ES" sz="2600" dirty="0"/>
              <a:t>un </a:t>
            </a:r>
            <a:r>
              <a:rPr lang="es-ES" sz="2600" dirty="0">
                <a:solidFill>
                  <a:srgbClr val="C00000"/>
                </a:solidFill>
              </a:rPr>
              <a:t>efecto </a:t>
            </a:r>
            <a:r>
              <a:rPr lang="es-ES" sz="2600" dirty="0" smtClean="0">
                <a:solidFill>
                  <a:srgbClr val="C00000"/>
                </a:solidFill>
              </a:rPr>
              <a:t>sostenido.</a:t>
            </a:r>
            <a:endParaRPr lang="es-ES" sz="2600" dirty="0">
              <a:solidFill>
                <a:srgbClr val="C00000"/>
              </a:solidFill>
            </a:endParaRPr>
          </a:p>
          <a:p>
            <a:pPr marL="1617663" lvl="1" indent="-358775"/>
            <a:r>
              <a:rPr lang="es-ES" sz="2600" dirty="0"/>
              <a:t>T</a:t>
            </a:r>
            <a:r>
              <a:rPr lang="es-ES" sz="2600" dirty="0" smtClean="0"/>
              <a:t>enga </a:t>
            </a:r>
            <a:r>
              <a:rPr lang="es-ES" sz="2600" dirty="0"/>
              <a:t>una </a:t>
            </a:r>
            <a:r>
              <a:rPr lang="es-ES" sz="2600" dirty="0">
                <a:solidFill>
                  <a:schemeClr val="tx2"/>
                </a:solidFill>
              </a:rPr>
              <a:t>buena </a:t>
            </a:r>
            <a:r>
              <a:rPr lang="es-ES" sz="2600" dirty="0" smtClean="0">
                <a:solidFill>
                  <a:schemeClr val="tx2"/>
                </a:solidFill>
              </a:rPr>
              <a:t>tolerabilidad.</a:t>
            </a:r>
            <a:endParaRPr lang="es-ES" sz="2600" dirty="0">
              <a:solidFill>
                <a:schemeClr val="tx2"/>
              </a:solidFill>
            </a:endParaRPr>
          </a:p>
          <a:p>
            <a:pPr marL="1617663" lvl="1" indent="-358775"/>
            <a:r>
              <a:rPr lang="es-ES" sz="2600" dirty="0"/>
              <a:t>N</a:t>
            </a:r>
            <a:r>
              <a:rPr lang="es-ES" sz="2600" dirty="0" smtClean="0"/>
              <a:t>o </a:t>
            </a:r>
            <a:r>
              <a:rPr lang="es-ES" sz="2600" dirty="0"/>
              <a:t>induzca </a:t>
            </a:r>
            <a:r>
              <a:rPr lang="es-ES" sz="2600" dirty="0" smtClean="0">
                <a:solidFill>
                  <a:schemeClr val="tx2"/>
                </a:solidFill>
              </a:rPr>
              <a:t>hipoglucemias.</a:t>
            </a:r>
            <a:endParaRPr lang="es-ES" sz="2600" dirty="0">
              <a:solidFill>
                <a:schemeClr val="tx2"/>
              </a:solidFill>
            </a:endParaRPr>
          </a:p>
          <a:p>
            <a:pPr marL="1617663" lvl="1" indent="-358775"/>
            <a:r>
              <a:rPr lang="es-ES" sz="2600" dirty="0"/>
              <a:t>P</a:t>
            </a:r>
            <a:r>
              <a:rPr lang="es-ES" sz="2600" dirty="0" smtClean="0"/>
              <a:t>romueva </a:t>
            </a:r>
            <a:r>
              <a:rPr lang="es-ES" sz="2600" dirty="0"/>
              <a:t>la </a:t>
            </a:r>
            <a:r>
              <a:rPr lang="es-ES" sz="2600" dirty="0">
                <a:solidFill>
                  <a:schemeClr val="tx2"/>
                </a:solidFill>
              </a:rPr>
              <a:t>pérdida de </a:t>
            </a:r>
            <a:r>
              <a:rPr lang="es-ES" sz="2600" dirty="0" smtClean="0">
                <a:solidFill>
                  <a:schemeClr val="tx2"/>
                </a:solidFill>
              </a:rPr>
              <a:t>peso.</a:t>
            </a:r>
            <a:endParaRPr lang="es-ES" sz="2600" dirty="0">
              <a:solidFill>
                <a:schemeClr val="tx2"/>
              </a:solidFill>
            </a:endParaRPr>
          </a:p>
          <a:p>
            <a:pPr marL="1617663" lvl="1" indent="-358775"/>
            <a:r>
              <a:rPr lang="es-ES" sz="2600" dirty="0">
                <a:solidFill>
                  <a:schemeClr val="tx2"/>
                </a:solidFill>
              </a:rPr>
              <a:t>P</a:t>
            </a:r>
            <a:r>
              <a:rPr lang="es-ES" sz="2600" dirty="0" smtClean="0">
                <a:solidFill>
                  <a:schemeClr val="tx2"/>
                </a:solidFill>
              </a:rPr>
              <a:t>roteja </a:t>
            </a:r>
            <a:r>
              <a:rPr lang="es-ES" sz="2600" dirty="0">
                <a:solidFill>
                  <a:schemeClr val="tx2"/>
                </a:solidFill>
              </a:rPr>
              <a:t>a nivel </a:t>
            </a:r>
            <a:r>
              <a:rPr lang="es-ES" sz="2600" dirty="0" smtClean="0">
                <a:solidFill>
                  <a:schemeClr val="tx2"/>
                </a:solidFill>
              </a:rPr>
              <a:t>CV.</a:t>
            </a:r>
            <a:endParaRPr lang="es-ES" sz="2600" dirty="0">
              <a:solidFill>
                <a:schemeClr val="tx2"/>
              </a:solidFill>
            </a:endParaRPr>
          </a:p>
          <a:p>
            <a:pPr marL="1617663" lvl="1" indent="-358775"/>
            <a:r>
              <a:rPr lang="es-ES" sz="2600" dirty="0"/>
              <a:t>R</a:t>
            </a:r>
            <a:r>
              <a:rPr lang="es-ES" sz="2600" dirty="0" smtClean="0"/>
              <a:t>eduzca </a:t>
            </a:r>
            <a:r>
              <a:rPr lang="es-ES" sz="2600" dirty="0"/>
              <a:t>la </a:t>
            </a:r>
            <a:r>
              <a:rPr lang="es-ES" sz="2600" dirty="0" err="1" smtClean="0"/>
              <a:t>morbi</a:t>
            </a:r>
            <a:r>
              <a:rPr lang="es-ES" sz="2600" dirty="0" smtClean="0"/>
              <a:t>-mortalidad.</a:t>
            </a:r>
            <a:endParaRPr lang="es-ES" sz="2600" dirty="0"/>
          </a:p>
          <a:p>
            <a:pPr lvl="1"/>
            <a:endParaRPr lang="es-ES" dirty="0"/>
          </a:p>
        </p:txBody>
      </p:sp>
      <p:sp>
        <p:nvSpPr>
          <p:cNvPr id="8" name="Marcador de texto 7"/>
          <p:cNvSpPr>
            <a:spLocks noGrp="1"/>
          </p:cNvSpPr>
          <p:nvPr>
            <p:ph type="body" sz="quarter" idx="10"/>
          </p:nvPr>
        </p:nvSpPr>
        <p:spPr>
          <a:xfrm>
            <a:off x="58173" y="5877272"/>
            <a:ext cx="11582443" cy="295162"/>
          </a:xfrm>
        </p:spPr>
        <p:txBody>
          <a:bodyPr>
            <a:normAutofit/>
          </a:bodyPr>
          <a:lstStyle/>
          <a:p>
            <a:r>
              <a:rPr lang="pt-BR" sz="1200" dirty="0"/>
              <a:t>1. Delgado E. Med </a:t>
            </a:r>
            <a:r>
              <a:rPr lang="pt-BR" sz="1200" dirty="0" err="1"/>
              <a:t>Clin</a:t>
            </a:r>
            <a:r>
              <a:rPr lang="pt-BR" sz="1200" dirty="0"/>
              <a:t> (</a:t>
            </a:r>
            <a:r>
              <a:rPr lang="pt-BR" sz="1200" dirty="0" err="1"/>
              <a:t>Barc</a:t>
            </a:r>
            <a:r>
              <a:rPr lang="pt-BR" sz="1200" dirty="0"/>
              <a:t>). 2014;143 </a:t>
            </a:r>
            <a:r>
              <a:rPr lang="pt-BR" sz="1200" dirty="0" err="1"/>
              <a:t>Suppl</a:t>
            </a:r>
            <a:r>
              <a:rPr lang="pt-BR" sz="1200" dirty="0"/>
              <a:t> 2:41-3. </a:t>
            </a:r>
          </a:p>
        </p:txBody>
      </p:sp>
    </p:spTree>
    <p:extLst>
      <p:ext uri="{BB962C8B-B14F-4D97-AF65-F5344CB8AC3E}">
        <p14:creationId xmlns="" xmlns:p14="http://schemas.microsoft.com/office/powerpoint/2010/main" val="4113829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Imagen 3"/>
          <p:cNvPicPr>
            <a:picLocks noChangeAspect="1"/>
          </p:cNvPicPr>
          <p:nvPr/>
        </p:nvPicPr>
        <p:blipFill>
          <a:blip r:embed="rId2" cstate="print"/>
          <a:srcRect/>
          <a:stretch>
            <a:fillRect/>
          </a:stretch>
        </p:blipFill>
        <p:spPr bwMode="auto">
          <a:xfrm>
            <a:off x="2857501" y="545633"/>
            <a:ext cx="6477000" cy="5241636"/>
          </a:xfrm>
          <a:prstGeom prst="rect">
            <a:avLst/>
          </a:prstGeom>
          <a:noFill/>
          <a:ln w="9525">
            <a:noFill/>
            <a:miter lim="800000"/>
            <a:headEnd/>
            <a:tailEnd/>
          </a:ln>
        </p:spPr>
      </p:pic>
      <p:pic>
        <p:nvPicPr>
          <p:cNvPr id="98307" name="Imagen 4"/>
          <p:cNvPicPr>
            <a:picLocks noChangeAspect="1"/>
          </p:cNvPicPr>
          <p:nvPr/>
        </p:nvPicPr>
        <p:blipFill>
          <a:blip r:embed="rId3" cstate="print"/>
          <a:srcRect/>
          <a:stretch>
            <a:fillRect/>
          </a:stretch>
        </p:blipFill>
        <p:spPr bwMode="auto">
          <a:xfrm>
            <a:off x="2351584" y="3205295"/>
            <a:ext cx="7481455" cy="1375833"/>
          </a:xfrm>
          <a:prstGeom prst="rect">
            <a:avLst/>
          </a:prstGeom>
          <a:noFill/>
          <a:ln w="9525">
            <a:noFill/>
            <a:miter lim="800000"/>
            <a:headEnd/>
            <a:tailEnd/>
          </a:ln>
        </p:spPr>
      </p:pic>
      <p:pic>
        <p:nvPicPr>
          <p:cNvPr id="98309" name="Imagen 37"/>
          <p:cNvPicPr>
            <a:picLocks noChangeAspect="1"/>
          </p:cNvPicPr>
          <p:nvPr/>
        </p:nvPicPr>
        <p:blipFill>
          <a:blip r:embed="rId4" cstate="print"/>
          <a:srcRect/>
          <a:stretch>
            <a:fillRect/>
          </a:stretch>
        </p:blipFill>
        <p:spPr bwMode="auto">
          <a:xfrm>
            <a:off x="1487488" y="404664"/>
            <a:ext cx="1066800" cy="505883"/>
          </a:xfrm>
          <a:prstGeom prst="rect">
            <a:avLst/>
          </a:prstGeom>
          <a:noFill/>
          <a:ln w="9525">
            <a:noFill/>
            <a:miter lim="800000"/>
            <a:headEnd/>
            <a:tailEnd/>
          </a:ln>
        </p:spPr>
      </p:pic>
      <p:pic>
        <p:nvPicPr>
          <p:cNvPr id="98310" name="Imagen 42"/>
          <p:cNvPicPr>
            <a:picLocks noChangeAspect="1"/>
          </p:cNvPicPr>
          <p:nvPr/>
        </p:nvPicPr>
        <p:blipFill>
          <a:blip r:embed="rId5" cstate="print"/>
          <a:srcRect/>
          <a:stretch>
            <a:fillRect/>
          </a:stretch>
        </p:blipFill>
        <p:spPr bwMode="auto">
          <a:xfrm>
            <a:off x="1257300" y="5025057"/>
            <a:ext cx="1409700" cy="575733"/>
          </a:xfrm>
          <a:prstGeom prst="rect">
            <a:avLst/>
          </a:prstGeom>
          <a:noFill/>
          <a:ln w="9525">
            <a:noFill/>
            <a:miter lim="800000"/>
            <a:headEnd/>
            <a:tailEnd/>
          </a:ln>
        </p:spPr>
      </p:pic>
      <p:pic>
        <p:nvPicPr>
          <p:cNvPr id="7"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480376" y="620688"/>
            <a:ext cx="1890319" cy="23328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Marcador de texto 1"/>
          <p:cNvSpPr>
            <a:spLocks noGrp="1"/>
          </p:cNvSpPr>
          <p:nvPr>
            <p:ph type="body" sz="quarter" idx="13"/>
          </p:nvPr>
        </p:nvSpPr>
        <p:spPr>
          <a:xfrm>
            <a:off x="-168696" y="5733256"/>
            <a:ext cx="12036841" cy="381316"/>
          </a:xfrm>
        </p:spPr>
        <p:txBody>
          <a:bodyPr>
            <a:noAutofit/>
          </a:bodyPr>
          <a:lstStyle/>
          <a:p>
            <a:r>
              <a:rPr lang="es-ES" sz="1200" dirty="0" err="1"/>
              <a:t>Pharmacologic</a:t>
            </a:r>
            <a:r>
              <a:rPr lang="es-ES" sz="1200" dirty="0"/>
              <a:t> Management </a:t>
            </a:r>
            <a:r>
              <a:rPr lang="es-ES" sz="1200" dirty="0" err="1"/>
              <a:t>ofType</a:t>
            </a:r>
            <a:r>
              <a:rPr lang="es-ES" sz="1200" dirty="0"/>
              <a:t> 2 Diabetes: 2016 </a:t>
            </a:r>
            <a:r>
              <a:rPr lang="es-ES" sz="1200" dirty="0" err="1"/>
              <a:t>InterimUpdate</a:t>
            </a:r>
            <a:endParaRPr lang="es-ES" sz="1200" dirty="0"/>
          </a:p>
          <a:p>
            <a:r>
              <a:rPr lang="es-ES" sz="1200" dirty="0"/>
              <a:t>Can J Diabetes 40 (2016) 193–195 </a:t>
            </a:r>
          </a:p>
          <a:p>
            <a:endParaRPr lang="es-ES" sz="1200" dirty="0"/>
          </a:p>
        </p:txBody>
      </p:sp>
    </p:spTree>
    <p:extLst>
      <p:ext uri="{BB962C8B-B14F-4D97-AF65-F5344CB8AC3E}">
        <p14:creationId xmlns="" xmlns:p14="http://schemas.microsoft.com/office/powerpoint/2010/main" val="2644296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17488" y="332656"/>
            <a:ext cx="7557025" cy="5667768"/>
          </a:xfrm>
          <a:prstGeom prst="rect">
            <a:avLst/>
          </a:prstGeom>
        </p:spPr>
      </p:pic>
      <p:sp>
        <p:nvSpPr>
          <p:cNvPr id="3" name="Elipse 2"/>
          <p:cNvSpPr/>
          <p:nvPr/>
        </p:nvSpPr>
        <p:spPr>
          <a:xfrm rot="16200000">
            <a:off x="2366126" y="2656085"/>
            <a:ext cx="4976711" cy="1337966"/>
          </a:xfrm>
          <a:prstGeom prst="ellipse">
            <a:avLst/>
          </a:prstGeom>
          <a:noFill/>
          <a:ln w="38100" cap="flat" cmpd="sng" algn="ctr">
            <a:solidFill>
              <a:srgbClr val="FF0000"/>
            </a:solidFill>
            <a:prstDash val="solid"/>
          </a:ln>
          <a:effectLst/>
        </p:spPr>
        <p:txBody>
          <a:bodyPr rtlCol="0" anchor="ctr"/>
          <a:lstStyle/>
          <a:p>
            <a:pPr algn="ctr">
              <a:defRPr/>
            </a:pPr>
            <a:endParaRPr lang="es-ES" sz="2400" kern="0" dirty="0">
              <a:solidFill>
                <a:prstClr val="white"/>
              </a:solidFill>
              <a:latin typeface="Calibri" panose="020F0502020204030204"/>
            </a:endParaRPr>
          </a:p>
        </p:txBody>
      </p:sp>
      <p:sp>
        <p:nvSpPr>
          <p:cNvPr id="2" name="Marcador de texto 1"/>
          <p:cNvSpPr>
            <a:spLocks noGrp="1"/>
          </p:cNvSpPr>
          <p:nvPr>
            <p:ph type="body" sz="quarter" idx="13"/>
          </p:nvPr>
        </p:nvSpPr>
        <p:spPr/>
        <p:txBody>
          <a:bodyPr>
            <a:normAutofit lnSpcReduction="10000"/>
          </a:bodyPr>
          <a:lstStyle/>
          <a:p>
            <a:endParaRPr lang="es-ES"/>
          </a:p>
        </p:txBody>
      </p:sp>
    </p:spTree>
    <p:extLst>
      <p:ext uri="{BB962C8B-B14F-4D97-AF65-F5344CB8AC3E}">
        <p14:creationId xmlns="" xmlns:p14="http://schemas.microsoft.com/office/powerpoint/2010/main" val="55561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srcRect l="27101" t="24636" r="15530" b="24634"/>
          <a:stretch/>
        </p:blipFill>
        <p:spPr>
          <a:xfrm>
            <a:off x="1991544" y="387861"/>
            <a:ext cx="8362218" cy="5424586"/>
          </a:xfrm>
          <a:prstGeom prst="rect">
            <a:avLst/>
          </a:prstGeom>
        </p:spPr>
      </p:pic>
    </p:spTree>
    <p:extLst>
      <p:ext uri="{BB962C8B-B14F-4D97-AF65-F5344CB8AC3E}">
        <p14:creationId xmlns="" xmlns:p14="http://schemas.microsoft.com/office/powerpoint/2010/main" val="3305438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 xmlns:thm15="http://schemas.microsoft.com/office/thememl/2012/main" name="ProgramaAAPD2017Plantilla.potx" id="{F1D0360D-E285-4464-AF24-3C6E26AC21F3}" vid="{56EBC98C-C88D-4FEC-A30A-69C25708F88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PlantillaAAPD2017</Template>
  <TotalTime>347</TotalTime>
  <Words>3565</Words>
  <Application>Microsoft Office PowerPoint</Application>
  <PresentationFormat>Personalizado</PresentationFormat>
  <Paragraphs>437</Paragraphs>
  <Slides>36</Slides>
  <Notes>8</Notes>
  <HiddenSlides>1</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Riñon y diabetes: el papel de los SGLT-2</vt:lpstr>
      <vt:lpstr>Nuestra paciente: Serafina</vt:lpstr>
      <vt:lpstr>Caso clínico. Preguntas</vt:lpstr>
      <vt:lpstr>Diapositiva 4</vt:lpstr>
      <vt:lpstr>Pregunta 1</vt:lpstr>
      <vt:lpstr>Necesidades a cubrir en el paciente DM2 con FRCV</vt:lpstr>
      <vt:lpstr>Diapositiva 7</vt:lpstr>
      <vt:lpstr>Diapositiva 8</vt:lpstr>
      <vt:lpstr>Diapositiva 9</vt:lpstr>
      <vt:lpstr>Diapositiva 10</vt:lpstr>
      <vt:lpstr>Inhibidores SGLT2 vs. placebo. Reducción de HbA1C</vt:lpstr>
      <vt:lpstr>Beneficios en pacientes con DM2 del descenso de la HBA1C sobre los riesgos cardiovasculares</vt:lpstr>
      <vt:lpstr>Diapositiva 13</vt:lpstr>
      <vt:lpstr>Pregunta 2</vt:lpstr>
      <vt:lpstr>Diapositiva 15</vt:lpstr>
      <vt:lpstr>Diapositiva 16</vt:lpstr>
      <vt:lpstr>Resumen eficacia inhibidores SGLT2; reducción HbA1C, peso y TA </vt:lpstr>
      <vt:lpstr>Cambios en el perfil lipídico (I. SGLT-2) </vt:lpstr>
      <vt:lpstr>iSGLT2 e hipoglucemias</vt:lpstr>
      <vt:lpstr>Diapositiva 20</vt:lpstr>
      <vt:lpstr>Infecciones del tracto urinario (ITU) y genitales</vt:lpstr>
      <vt:lpstr>Resultado generales seguridad de los SGLT-2</vt:lpstr>
      <vt:lpstr>Diapositiva 23</vt:lpstr>
      <vt:lpstr>Comunicación de la EMA sobre canagliflozina</vt:lpstr>
      <vt:lpstr>Adverse events consistent with urinary tract infection  </vt:lpstr>
      <vt:lpstr>Other adverse events (1)</vt:lpstr>
      <vt:lpstr>Diapositiva 27</vt:lpstr>
      <vt:lpstr>Pregunta 3</vt:lpstr>
      <vt:lpstr>Diapositiva 29</vt:lpstr>
      <vt:lpstr>EMPA-REG Outcome</vt:lpstr>
      <vt:lpstr>Seguridad cardiovascular: I. SGLT-2</vt:lpstr>
      <vt:lpstr>EMPAREG RENAL. Empagllifozin and Progression of idney Disease in type 2 Diabetes </vt:lpstr>
      <vt:lpstr>Guía ESC 2016 sobre prevención de la enfermedad cardiovascular en la práctica clínica</vt:lpstr>
      <vt:lpstr>Más allá del control glucémico</vt:lpstr>
      <vt:lpstr>Diapositiva 35</vt:lpstr>
      <vt:lpstr>Más allá del control de la glicada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Complicaciones de la diabetes: Pie diabético, retinopatía, nefropatía diabética</dc:title>
  <dc:creator>José María</dc:creator>
  <cp:lastModifiedBy>usuario</cp:lastModifiedBy>
  <cp:revision>57</cp:revision>
  <dcterms:created xsi:type="dcterms:W3CDTF">2017-03-28T21:23:24Z</dcterms:created>
  <dcterms:modified xsi:type="dcterms:W3CDTF">2017-04-19T13:23:45Z</dcterms:modified>
</cp:coreProperties>
</file>