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00B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76" d="100"/>
          <a:sy n="76" d="100"/>
        </p:scale>
        <p:origin x="41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de portada"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0" y="115200"/>
            <a:ext cx="734522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6627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2160">
          <p15:clr>
            <a:srgbClr val="FBAE40"/>
          </p15:clr>
        </p15:guide>
        <p15:guide id="4294967295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AP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a A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81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los y subnive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28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gunta interacti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Respuesta 1</a:t>
            </a:r>
          </a:p>
          <a:p>
            <a:pPr lvl="0"/>
            <a:r>
              <a:rPr lang="es-ES" dirty="0" smtClean="0"/>
              <a:t>Respuesta 2</a:t>
            </a:r>
          </a:p>
          <a:p>
            <a:pPr lvl="0"/>
            <a:r>
              <a:rPr lang="es-ES" dirty="0" smtClean="0"/>
              <a:t>Respuesta 3</a:t>
            </a:r>
          </a:p>
          <a:p>
            <a:pPr lvl="0"/>
            <a:r>
              <a:rPr lang="es-ES" dirty="0" smtClean="0"/>
              <a:t>Respuesta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de la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Pregunta X</a:t>
            </a:r>
            <a:endParaRPr lang="es-E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68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77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áreas con cabecer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1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0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ierta sin estruc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7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7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enzo 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6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1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3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y explic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48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07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2" r:id="rId10"/>
    <p:sldLayoutId id="214748368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Cómo tratar las patologías mas prevalentes de la piel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Dr. Mariano Valdés. Hospital </a:t>
            </a:r>
            <a:r>
              <a:rPr lang="es-ES" dirty="0" err="1" smtClean="0"/>
              <a:t>Clinico</a:t>
            </a:r>
            <a:r>
              <a:rPr lang="es-ES" dirty="0" smtClean="0"/>
              <a:t> Universitario Virgen de la </a:t>
            </a:r>
            <a:r>
              <a:rPr lang="es-ES" dirty="0" err="1" smtClean="0"/>
              <a:t>Arrixaca</a:t>
            </a:r>
            <a:endParaRPr lang="es-ES" dirty="0" smtClean="0"/>
          </a:p>
          <a:p>
            <a:r>
              <a:rPr lang="es-ES" dirty="0" smtClean="0"/>
              <a:t>Dra. Anna </a:t>
            </a:r>
            <a:r>
              <a:rPr lang="es-ES" dirty="0" err="1" smtClean="0"/>
              <a:t>Medvedeva</a:t>
            </a:r>
            <a:r>
              <a:rPr lang="es-ES" dirty="0" smtClean="0"/>
              <a:t>. Hospital Quirón de Marbella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 y </a:t>
            </a:r>
            <a:r>
              <a:rPr lang="es-ES" smtClean="0"/>
              <a:t>principio activo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041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Caso </a:t>
            </a:r>
            <a:r>
              <a:rPr lang="es-ES" b="1" dirty="0" smtClean="0"/>
              <a:t>clínico </a:t>
            </a:r>
            <a:r>
              <a:rPr lang="es-ES" b="1" dirty="0"/>
              <a:t>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s-ES" dirty="0"/>
              <a:t>María tiene 64 años y trabaja como ama de casa. Fue diagnosticada hace un año </a:t>
            </a:r>
            <a:r>
              <a:rPr lang="es-ES" dirty="0">
                <a:solidFill>
                  <a:srgbClr val="C5000B"/>
                </a:solidFill>
              </a:rPr>
              <a:t>diabetes mellitus tipo </a:t>
            </a:r>
            <a:r>
              <a:rPr lang="es-ES" dirty="0" smtClean="0">
                <a:solidFill>
                  <a:srgbClr val="C5000B"/>
                </a:solidFill>
              </a:rPr>
              <a:t>2</a:t>
            </a:r>
            <a:r>
              <a:rPr lang="es-ES" dirty="0" smtClean="0">
                <a:solidFill>
                  <a:schemeClr val="tx2"/>
                </a:solidFill>
              </a:rPr>
              <a:t>.</a:t>
            </a:r>
            <a:endParaRPr lang="es-ES" dirty="0">
              <a:solidFill>
                <a:schemeClr val="tx2"/>
              </a:solidFill>
            </a:endParaRPr>
          </a:p>
          <a:p>
            <a:r>
              <a:rPr lang="es-ES" dirty="0"/>
              <a:t>Además padece </a:t>
            </a:r>
            <a:r>
              <a:rPr lang="es-ES" dirty="0">
                <a:solidFill>
                  <a:srgbClr val="C00000"/>
                </a:solidFill>
              </a:rPr>
              <a:t>Hipertensión arterial, </a:t>
            </a:r>
            <a:r>
              <a:rPr lang="es-ES" dirty="0" err="1">
                <a:solidFill>
                  <a:srgbClr val="C00000"/>
                </a:solidFill>
              </a:rPr>
              <a:t>dislipemia</a:t>
            </a:r>
            <a:r>
              <a:rPr lang="es-ES" dirty="0">
                <a:solidFill>
                  <a:srgbClr val="C00000"/>
                </a:solidFill>
              </a:rPr>
              <a:t> y sobrepeso.</a:t>
            </a:r>
          </a:p>
          <a:p>
            <a:r>
              <a:rPr lang="es-ES" dirty="0"/>
              <a:t>Nunca ha fumado, ni bebe bebidas alcohólicas.</a:t>
            </a:r>
          </a:p>
          <a:p>
            <a:r>
              <a:rPr lang="es-ES" dirty="0"/>
              <a:t>Entre sus </a:t>
            </a:r>
            <a:r>
              <a:rPr lang="es-ES" dirty="0">
                <a:solidFill>
                  <a:srgbClr val="C00000"/>
                </a:solidFill>
              </a:rPr>
              <a:t>antecedentes familiares </a:t>
            </a:r>
            <a:r>
              <a:rPr lang="es-ES" dirty="0"/>
              <a:t>destacan que su padre también era diabético y su madre </a:t>
            </a:r>
            <a:r>
              <a:rPr lang="es-ES" dirty="0" err="1"/>
              <a:t>gipertensa</a:t>
            </a:r>
            <a:r>
              <a:rPr lang="es-ES" dirty="0"/>
              <a:t> y </a:t>
            </a:r>
            <a:r>
              <a:rPr lang="es-ES" dirty="0" smtClean="0"/>
              <a:t>obesa:</a:t>
            </a:r>
            <a:endParaRPr lang="es-ES" dirty="0"/>
          </a:p>
          <a:p>
            <a:pPr lvl="1"/>
            <a:r>
              <a:rPr lang="es-ES" sz="2400" dirty="0">
                <a:solidFill>
                  <a:srgbClr val="C00000"/>
                </a:solidFill>
              </a:rPr>
              <a:t>Control metabólico: </a:t>
            </a:r>
            <a:r>
              <a:rPr lang="es-ES" sz="2400" dirty="0"/>
              <a:t>Glucemia 168 mg/dl; HbA1c de 7,6</a:t>
            </a:r>
            <a:r>
              <a:rPr lang="es-ES" sz="2400" dirty="0" smtClean="0"/>
              <a:t>%.</a:t>
            </a:r>
            <a:endParaRPr lang="es-ES" sz="2400" dirty="0"/>
          </a:p>
          <a:p>
            <a:pPr lvl="1"/>
            <a:r>
              <a:rPr lang="es-ES" sz="2400" dirty="0">
                <a:solidFill>
                  <a:srgbClr val="C00000"/>
                </a:solidFill>
              </a:rPr>
              <a:t>Factores de riesgo cardiovascular:</a:t>
            </a:r>
          </a:p>
          <a:p>
            <a:pPr lvl="2"/>
            <a:r>
              <a:rPr lang="es-ES" sz="2400" dirty="0"/>
              <a:t>Peso 69 Kg; Talla: 157 cm; IMC; 28 </a:t>
            </a:r>
            <a:r>
              <a:rPr lang="es-ES" sz="2400" dirty="0" smtClean="0"/>
              <a:t>Kg/m</a:t>
            </a:r>
            <a:r>
              <a:rPr lang="es-ES" sz="2400" baseline="30000" dirty="0" smtClean="0"/>
              <a:t>2</a:t>
            </a:r>
            <a:r>
              <a:rPr lang="es-ES" sz="2400" dirty="0"/>
              <a:t> .</a:t>
            </a:r>
            <a:endParaRPr lang="es-ES" sz="2400" baseline="30000" dirty="0"/>
          </a:p>
          <a:p>
            <a:pPr lvl="2"/>
            <a:r>
              <a:rPr lang="es-ES" sz="2400" dirty="0"/>
              <a:t>PA: </a:t>
            </a:r>
            <a:r>
              <a:rPr lang="es-ES" sz="2400" dirty="0" smtClean="0"/>
              <a:t>138/87.</a:t>
            </a:r>
            <a:endParaRPr lang="es-ES" sz="24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El paciente no cumplía el tratamiento.</a:t>
            </a:r>
          </a:p>
          <a:p>
            <a:r>
              <a:rPr lang="es-ES" dirty="0"/>
              <a:t>La técnica de inhalación seguramente era incorrecta.</a:t>
            </a:r>
          </a:p>
          <a:p>
            <a:r>
              <a:rPr lang="es-ES" dirty="0"/>
              <a:t>No tuvimos en cuenta las comorbilidades.</a:t>
            </a:r>
          </a:p>
          <a:p>
            <a:r>
              <a:rPr lang="es-ES" dirty="0"/>
              <a:t>En su mutua no tuvieron en cuenta el componente laboral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/>
              <a:t>¿Cuál de los siguientes aspectos ha podido influir más en esta exacerbación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Pregunta 7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546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0"/>
          </p:nvPr>
        </p:nvSpPr>
        <p:spPr/>
        <p:txBody>
          <a:bodyPr>
            <a:noAutofit/>
          </a:bodyPr>
          <a:lstStyle/>
          <a:p>
            <a:r>
              <a:rPr lang="es-ES" dirty="0"/>
              <a:t>Sintomatología severa.</a:t>
            </a:r>
          </a:p>
          <a:p>
            <a:r>
              <a:rPr lang="es-ES" dirty="0" err="1"/>
              <a:t>Microhematuria</a:t>
            </a:r>
            <a:r>
              <a:rPr lang="es-ES" dirty="0"/>
              <a:t> o </a:t>
            </a:r>
            <a:r>
              <a:rPr lang="es-ES" dirty="0" err="1"/>
              <a:t>macrohematuria</a:t>
            </a:r>
            <a:r>
              <a:rPr lang="es-ES" dirty="0"/>
              <a:t>.</a:t>
            </a:r>
          </a:p>
          <a:p>
            <a:r>
              <a:rPr lang="es-ES" dirty="0"/>
              <a:t>Sospecha de obstrucción o presencia de globo </a:t>
            </a:r>
            <a:r>
              <a:rPr lang="es-ES" dirty="0" smtClean="0"/>
              <a:t>vesical.</a:t>
            </a:r>
          </a:p>
          <a:p>
            <a:pPr lvl="1"/>
            <a:r>
              <a:rPr lang="es-ES" dirty="0" smtClean="0"/>
              <a:t>Con o sin dolor.</a:t>
            </a:r>
            <a:endParaRPr lang="es-ES" dirty="0"/>
          </a:p>
          <a:p>
            <a:r>
              <a:rPr lang="es-ES" dirty="0" smtClean="0"/>
              <a:t>Antecedentes </a:t>
            </a:r>
            <a:r>
              <a:rPr lang="es-ES" dirty="0"/>
              <a:t>de urolitiasis.</a:t>
            </a:r>
          </a:p>
          <a:p>
            <a:r>
              <a:rPr lang="es-ES" dirty="0"/>
              <a:t>Creatinina elevada.</a:t>
            </a:r>
          </a:p>
          <a:p>
            <a:r>
              <a:rPr lang="es-ES" dirty="0"/>
              <a:t>Sospecha de vejiga </a:t>
            </a:r>
            <a:r>
              <a:rPr lang="es-ES" dirty="0" err="1"/>
              <a:t>neurogena</a:t>
            </a:r>
            <a:r>
              <a:rPr lang="es-ES" dirty="0"/>
              <a:t>: antecedentes de traumatismo espinal, neuropatía u otras alteraciones neurológicas asociadas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s-ES" sz="1200" dirty="0"/>
              <a:t>Gravas S (</a:t>
            </a:r>
            <a:r>
              <a:rPr lang="es-ES" sz="1200" dirty="0" err="1"/>
              <a:t>chair</a:t>
            </a:r>
            <a:r>
              <a:rPr lang="es-ES" sz="1200" dirty="0"/>
              <a:t>) EAU </a:t>
            </a:r>
            <a:r>
              <a:rPr lang="es-ES" sz="1200" dirty="0" err="1"/>
              <a:t>Guidelines</a:t>
            </a:r>
            <a:r>
              <a:rPr lang="es-ES" sz="1200" dirty="0"/>
              <a:t> </a:t>
            </a:r>
            <a:r>
              <a:rPr lang="es-ES" sz="1200" dirty="0" err="1"/>
              <a:t>on</a:t>
            </a:r>
            <a:r>
              <a:rPr lang="es-ES" sz="1200" dirty="0"/>
              <a:t> </a:t>
            </a:r>
            <a:r>
              <a:rPr lang="es-ES" sz="1200" dirty="0" err="1"/>
              <a:t>the</a:t>
            </a:r>
            <a:r>
              <a:rPr lang="es-ES" sz="1200" dirty="0"/>
              <a:t> Management of Non- </a:t>
            </a:r>
            <a:r>
              <a:rPr lang="es-ES" sz="1200" dirty="0" err="1"/>
              <a:t>Neurogic</a:t>
            </a:r>
            <a:r>
              <a:rPr lang="es-ES" sz="1200" dirty="0"/>
              <a:t> </a:t>
            </a:r>
            <a:r>
              <a:rPr lang="es-ES" sz="1200" dirty="0" err="1"/>
              <a:t>Male</a:t>
            </a:r>
            <a:r>
              <a:rPr lang="es-ES" sz="1200" dirty="0"/>
              <a:t> LUTS, incl. BPO, actualización 2014.</a:t>
            </a:r>
          </a:p>
          <a:p>
            <a:r>
              <a:rPr lang="es-ES" sz="1200" dirty="0"/>
              <a:t>Branes FJ, et al. PAS: Hiperplasia Prostática Benigna. Madrid: </a:t>
            </a:r>
            <a:r>
              <a:rPr lang="es-ES" sz="1200" dirty="0" err="1"/>
              <a:t>ffOMC</a:t>
            </a:r>
            <a:r>
              <a:rPr lang="es-ES" sz="1200" dirty="0"/>
              <a:t>, 2013</a:t>
            </a:r>
            <a:r>
              <a:rPr lang="es-ES" sz="1200" dirty="0" smtClean="0"/>
              <a:t>.</a:t>
            </a:r>
            <a:endParaRPr lang="es-ES" sz="12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s-ES" dirty="0"/>
              <a:t>Sintomatología severa.</a:t>
            </a:r>
          </a:p>
          <a:p>
            <a:r>
              <a:rPr lang="es-ES" dirty="0"/>
              <a:t>Sospecha de obstrucción </a:t>
            </a:r>
            <a:r>
              <a:rPr lang="es-ES" dirty="0" err="1"/>
              <a:t>infravesical</a:t>
            </a:r>
            <a:r>
              <a:rPr lang="es-ES" dirty="0"/>
              <a:t>.</a:t>
            </a:r>
          </a:p>
          <a:p>
            <a:r>
              <a:rPr lang="es-ES" dirty="0"/>
              <a:t>Previa cirugía por HBP antecedentes de urolitiasis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dirty="0"/>
              <a:t>Requiere un volumen </a:t>
            </a:r>
            <a:r>
              <a:rPr lang="es-ES" dirty="0" err="1"/>
              <a:t>miccional</a:t>
            </a:r>
            <a:r>
              <a:rPr lang="es-ES" dirty="0"/>
              <a:t> entre 150 ml y 500 ml.</a:t>
            </a:r>
          </a:p>
          <a:p>
            <a:r>
              <a:rPr lang="es-ES" dirty="0" err="1"/>
              <a:t>Qmax</a:t>
            </a:r>
            <a:r>
              <a:rPr lang="es-ES" dirty="0"/>
              <a:t> &lt; 10 ml/s: indica obstrucción.</a:t>
            </a:r>
          </a:p>
          <a:p>
            <a:r>
              <a:rPr lang="es-ES" dirty="0" err="1"/>
              <a:t>Qmax</a:t>
            </a:r>
            <a:r>
              <a:rPr lang="es-ES" dirty="0"/>
              <a:t> 10-15 ml/s en &lt; 70 años: sospecha de obstrucción.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Indicaciones de pruebas complementarias en STUI</a:t>
            </a:r>
          </a:p>
        </p:txBody>
      </p:sp>
    </p:spTree>
    <p:extLst>
      <p:ext uri="{BB962C8B-B14F-4D97-AF65-F5344CB8AC3E}">
        <p14:creationId xmlns:p14="http://schemas.microsoft.com/office/powerpoint/2010/main" val="575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Ejercicios de Brand </a:t>
            </a:r>
            <a:r>
              <a:rPr lang="es-ES" dirty="0" err="1"/>
              <a:t>Daroff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/>
              <a:t>Ejercicios de </a:t>
            </a:r>
            <a:r>
              <a:rPr lang="es-ES" dirty="0" err="1"/>
              <a:t>Cawthorne</a:t>
            </a:r>
            <a:r>
              <a:rPr lang="es-ES" dirty="0"/>
              <a:t> y </a:t>
            </a:r>
            <a:r>
              <a:rPr lang="es-ES" dirty="0" err="1"/>
              <a:t>Cookse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2400" dirty="0"/>
              <a:t>Fase subaguda o de compensación</a:t>
            </a:r>
          </a:p>
          <a:p>
            <a:pPr lvl="1">
              <a:lnSpc>
                <a:spcPct val="110000"/>
              </a:lnSpc>
            </a:pPr>
            <a:r>
              <a:rPr lang="es-ES" sz="2400" dirty="0" smtClean="0"/>
              <a:t>Rehabilitación:</a:t>
            </a:r>
            <a:endParaRPr lang="es-ES" sz="2400" dirty="0"/>
          </a:p>
          <a:p>
            <a:pPr lvl="2">
              <a:lnSpc>
                <a:spcPct val="110000"/>
              </a:lnSpc>
            </a:pPr>
            <a:r>
              <a:rPr lang="es-ES" sz="2400" dirty="0"/>
              <a:t>No en fase </a:t>
            </a:r>
            <a:r>
              <a:rPr lang="es-ES" sz="2400" dirty="0" smtClean="0"/>
              <a:t>aguda.</a:t>
            </a:r>
            <a:endParaRPr lang="es-ES" sz="2400" dirty="0"/>
          </a:p>
          <a:p>
            <a:pPr lvl="2">
              <a:lnSpc>
                <a:spcPct val="110000"/>
              </a:lnSpc>
            </a:pPr>
            <a:r>
              <a:rPr lang="es-ES" sz="2400" dirty="0"/>
              <a:t>Movimientos de cabeza, 1º fijar vista, luego ojos cerrados.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s-ES" sz="2400" dirty="0"/>
              <a:t>Información al </a:t>
            </a:r>
            <a:r>
              <a:rPr lang="es-ES" sz="2400" dirty="0" smtClean="0"/>
              <a:t>paciente.</a:t>
            </a:r>
            <a:endParaRPr lang="es-ES" sz="24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pic>
        <p:nvPicPr>
          <p:cNvPr id="9" name="Marcador de contenido 2"/>
          <p:cNvPicPr>
            <a:picLocks noGrp="1" noChangeAspect="1"/>
          </p:cNvPicPr>
          <p:nvPr>
            <p:ph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0" y="2826253"/>
            <a:ext cx="5384800" cy="1896056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Tratamiento rehabilitador</a:t>
            </a:r>
          </a:p>
        </p:txBody>
      </p:sp>
    </p:spTree>
    <p:extLst>
      <p:ext uri="{BB962C8B-B14F-4D97-AF65-F5344CB8AC3E}">
        <p14:creationId xmlns:p14="http://schemas.microsoft.com/office/powerpoint/2010/main" val="39088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Tratamiento asma</a:t>
            </a:r>
            <a:endParaRPr lang="es-ES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340" y="1700808"/>
            <a:ext cx="7871320" cy="277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5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340" y="1700808"/>
            <a:ext cx="7871320" cy="277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1"/>
          </p:nvPr>
        </p:nvSpPr>
        <p:spPr>
          <a:xfrm>
            <a:off x="1" y="1556792"/>
            <a:ext cx="4659993" cy="3486706"/>
          </a:xfrm>
        </p:spPr>
        <p:txBody>
          <a:bodyPr>
            <a:normAutofit lnSpcReduction="10000"/>
          </a:bodyPr>
          <a:lstStyle/>
          <a:p>
            <a:pPr marL="812800" indent="-282575"/>
            <a:r>
              <a:rPr lang="es-ES" sz="2400" dirty="0"/>
              <a:t>Solicitar analítica:</a:t>
            </a:r>
          </a:p>
          <a:p>
            <a:pPr lvl="1"/>
            <a:r>
              <a:rPr lang="es-ES" sz="2400" dirty="0"/>
              <a:t>Hemograma.</a:t>
            </a:r>
          </a:p>
          <a:p>
            <a:pPr marL="1165225" lvl="1" indent="-265113"/>
            <a:r>
              <a:rPr lang="es-ES" sz="2400" dirty="0"/>
              <a:t>Bioquímica: </a:t>
            </a:r>
            <a:r>
              <a:rPr lang="es-ES" sz="2400" dirty="0" err="1"/>
              <a:t>Creat</a:t>
            </a:r>
            <a:r>
              <a:rPr lang="es-ES" sz="2400" dirty="0"/>
              <a:t>, urea, GOT, GPT, GGT, </a:t>
            </a:r>
            <a:r>
              <a:rPr lang="es-ES" sz="2400" dirty="0" err="1"/>
              <a:t>Tg</a:t>
            </a:r>
            <a:r>
              <a:rPr lang="es-ES" sz="2400" dirty="0"/>
              <a:t> y colesterol, y prueba del embarazo.</a:t>
            </a:r>
          </a:p>
          <a:p>
            <a:pPr marL="812800" indent="-282575"/>
            <a:r>
              <a:rPr lang="es-ES" sz="2400" dirty="0"/>
              <a:t>Derivar al dermatólogo para valorar tratamiento con </a:t>
            </a:r>
            <a:r>
              <a:rPr lang="es-ES" sz="2400" dirty="0" err="1"/>
              <a:t>isotretionina</a:t>
            </a:r>
            <a:r>
              <a:rPr lang="es-ES" sz="2400" dirty="0"/>
              <a:t>.</a:t>
            </a:r>
          </a:p>
          <a:p>
            <a:endParaRPr lang="es-ES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25" y="1755406"/>
            <a:ext cx="6886575" cy="2424850"/>
          </a:xfr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/>
              <a:t>Acné nódulo quístico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05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8" name="Marcador de texto 7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/>
              <a:t>¿Cada cuánto debe hacerse la revisión en asma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s-ES" dirty="0"/>
              <a:t>1 - 3 meses al inicio del tratamiento; luego cada 3 - 12 meses.</a:t>
            </a:r>
          </a:p>
          <a:p>
            <a:r>
              <a:rPr lang="es-ES" dirty="0"/>
              <a:t>Durante el embarazo, cada 4 - 6 semanas.</a:t>
            </a:r>
          </a:p>
          <a:p>
            <a:r>
              <a:rPr lang="es-ES" dirty="0"/>
              <a:t>Después de una exacerbación, dentro de la primera semana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Revisión de la respuesta y ajuste del tratamiento</a:t>
            </a:r>
          </a:p>
        </p:txBody>
      </p:sp>
      <p:pic>
        <p:nvPicPr>
          <p:cNvPr id="7" name="Marcador de posición de 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764704"/>
            <a:ext cx="6437706" cy="2266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23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1" id="{3E0CCEFF-F69F-40FA-BB56-42E0F057B681}" vid="{B7E05B0C-E15F-408B-BFF6-DB1A5671A9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</TotalTime>
  <Words>450</Words>
  <Application>Microsoft Office PowerPoint</Application>
  <PresentationFormat>Panorámica</PresentationFormat>
  <Paragraphs>54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1_Tema de Office</vt:lpstr>
      <vt:lpstr>Cómo tratar las patologías mas prevalentes de la piel</vt:lpstr>
      <vt:lpstr>Caso clínico 1</vt:lpstr>
      <vt:lpstr>Pregunta 7</vt:lpstr>
      <vt:lpstr>Indicaciones de pruebas complementarias en STUI</vt:lpstr>
      <vt:lpstr>Tratamiento rehabilitador</vt:lpstr>
      <vt:lpstr>Tratamiento asma</vt:lpstr>
      <vt:lpstr>Presentación de PowerPoint</vt:lpstr>
      <vt:lpstr>Acné nódulo quístico</vt:lpstr>
      <vt:lpstr>Revisión de la respuesta y ajuste del tratamiento</vt:lpstr>
      <vt:lpstr>Clase y principio activo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tratar las patologías mas prevalentes de la piel</dc:title>
  <dc:creator>Live Med</dc:creator>
  <cp:lastModifiedBy>Live Med</cp:lastModifiedBy>
  <cp:revision>46</cp:revision>
  <dcterms:created xsi:type="dcterms:W3CDTF">2016-01-21T12:27:52Z</dcterms:created>
  <dcterms:modified xsi:type="dcterms:W3CDTF">2017-02-20T14:41:22Z</dcterms:modified>
</cp:coreProperties>
</file>