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57" r:id="rId3"/>
    <p:sldId id="258" r:id="rId4"/>
    <p:sldId id="260" r:id="rId5"/>
    <p:sldId id="297" r:id="rId6"/>
    <p:sldId id="300" r:id="rId7"/>
    <p:sldId id="294" r:id="rId8"/>
    <p:sldId id="261" r:id="rId9"/>
    <p:sldId id="298" r:id="rId10"/>
    <p:sldId id="296" r:id="rId11"/>
    <p:sldId id="302" r:id="rId12"/>
    <p:sldId id="295" r:id="rId13"/>
    <p:sldId id="299" r:id="rId14"/>
    <p:sldId id="305" r:id="rId15"/>
    <p:sldId id="304" r:id="rId16"/>
    <p:sldId id="303" r:id="rId17"/>
    <p:sldId id="314" r:id="rId18"/>
    <p:sldId id="306" r:id="rId19"/>
    <p:sldId id="263" r:id="rId20"/>
    <p:sldId id="264" r:id="rId21"/>
    <p:sldId id="262" r:id="rId22"/>
    <p:sldId id="265" r:id="rId23"/>
    <p:sldId id="266" r:id="rId24"/>
    <p:sldId id="267" r:id="rId25"/>
    <p:sldId id="309" r:id="rId26"/>
    <p:sldId id="268" r:id="rId27"/>
    <p:sldId id="310" r:id="rId28"/>
    <p:sldId id="315" r:id="rId29"/>
    <p:sldId id="269" r:id="rId30"/>
    <p:sldId id="270" r:id="rId31"/>
    <p:sldId id="271" r:id="rId32"/>
    <p:sldId id="272" r:id="rId33"/>
    <p:sldId id="273" r:id="rId34"/>
    <p:sldId id="274" r:id="rId35"/>
    <p:sldId id="316" r:id="rId36"/>
    <p:sldId id="317" r:id="rId37"/>
    <p:sldId id="289" r:id="rId38"/>
    <p:sldId id="290" r:id="rId39"/>
    <p:sldId id="292" r:id="rId40"/>
    <p:sldId id="319" r:id="rId4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204"/>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6" autoAdjust="0"/>
    <p:restoredTop sz="80431" autoAdjust="0"/>
  </p:normalViewPr>
  <p:slideViewPr>
    <p:cSldViewPr>
      <p:cViewPr varScale="1">
        <p:scale>
          <a:sx n="60" d="100"/>
          <a:sy n="60" d="100"/>
        </p:scale>
        <p:origin x="1968"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708"/>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8A85A5-468E-49F6-902B-183DEBD4F3C7}" type="datetimeFigureOut">
              <a:rPr lang="es-ES" smtClean="0"/>
              <a:t>04/11/2016</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836E76-D76B-4281-BB3D-D23044207D9B}" type="slidenum">
              <a:rPr lang="es-ES" smtClean="0"/>
              <a:t>‹Nº›</a:t>
            </a:fld>
            <a:endParaRPr lang="es-ES"/>
          </a:p>
        </p:txBody>
      </p:sp>
    </p:spTree>
    <p:extLst>
      <p:ext uri="{BB962C8B-B14F-4D97-AF65-F5344CB8AC3E}">
        <p14:creationId xmlns:p14="http://schemas.microsoft.com/office/powerpoint/2010/main" val="1009991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5B304F-85D3-49E6-B4DF-63BDC682002D}" type="datetimeFigureOut">
              <a:rPr lang="es-ES" smtClean="0"/>
              <a:t>04/11/2016</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C5318D-CCC2-4252-B9AD-935878430ADE}" type="slidenum">
              <a:rPr lang="es-ES" smtClean="0"/>
              <a:t>‹Nº›</a:t>
            </a:fld>
            <a:endParaRPr lang="es-ES"/>
          </a:p>
        </p:txBody>
      </p:sp>
    </p:spTree>
    <p:extLst>
      <p:ext uri="{BB962C8B-B14F-4D97-AF65-F5344CB8AC3E}">
        <p14:creationId xmlns:p14="http://schemas.microsoft.com/office/powerpoint/2010/main" val="3208984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Respuesta 4</a:t>
            </a:r>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4</a:t>
            </a:fld>
            <a:endParaRPr lang="es-ES"/>
          </a:p>
        </p:txBody>
      </p:sp>
    </p:spTree>
    <p:extLst>
      <p:ext uri="{BB962C8B-B14F-4D97-AF65-F5344CB8AC3E}">
        <p14:creationId xmlns:p14="http://schemas.microsoft.com/office/powerpoint/2010/main" val="2590937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smtClean="0"/>
              <a:t>Schwirtz</a:t>
            </a:r>
            <a:r>
              <a:rPr lang="en-US" dirty="0" smtClean="0"/>
              <a:t> et al. Comparison of the robustness and functionality of three adrenaline </a:t>
            </a:r>
            <a:r>
              <a:rPr lang="en-US" dirty="0" err="1" smtClean="0"/>
              <a:t>autoinjectors</a:t>
            </a:r>
            <a:r>
              <a:rPr lang="en-US" dirty="0" smtClean="0"/>
              <a:t>. J Asthma Allergy 2012; 5: 39-49</a:t>
            </a:r>
          </a:p>
          <a:p>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14</a:t>
            </a:fld>
            <a:endParaRPr lang="es-ES"/>
          </a:p>
        </p:txBody>
      </p:sp>
    </p:spTree>
    <p:extLst>
      <p:ext uri="{BB962C8B-B14F-4D97-AF65-F5344CB8AC3E}">
        <p14:creationId xmlns:p14="http://schemas.microsoft.com/office/powerpoint/2010/main" val="4030695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El manejo óptimo de la anafilaxia requiere la inyección intramuscular inmediata de adrenalina utilizando un </a:t>
            </a:r>
            <a:r>
              <a:rPr lang="es-ES" dirty="0" err="1" smtClean="0"/>
              <a:t>Autoinyector</a:t>
            </a:r>
            <a:r>
              <a:rPr lang="es-ES" baseline="0" dirty="0" smtClean="0"/>
              <a:t> de Adrenalina</a:t>
            </a:r>
            <a:r>
              <a:rPr lang="es-ES" dirty="0" smtClean="0"/>
              <a:t>. Con el fin de garantizar una óptima funcionalidad, las características del</a:t>
            </a:r>
            <a:r>
              <a:rPr lang="es-ES" baseline="0" dirty="0" smtClean="0"/>
              <a:t> </a:t>
            </a:r>
            <a:r>
              <a:rPr lang="es-ES" dirty="0" smtClean="0"/>
              <a:t>AAI ideal</a:t>
            </a:r>
            <a:r>
              <a:rPr lang="es-ES" baseline="0" dirty="0" smtClean="0"/>
              <a:t> han sido postuladas: </a:t>
            </a:r>
            <a:r>
              <a:rPr lang="es-ES" dirty="0" smtClean="0"/>
              <a:t> Estos incluyen la entrega de la dosis correcta de adrenalina para el compartimiento de tejido correcta</a:t>
            </a:r>
            <a:r>
              <a:rPr lang="es-ES" baseline="0" dirty="0" smtClean="0"/>
              <a:t> </a:t>
            </a:r>
            <a:r>
              <a:rPr lang="es-ES" dirty="0" smtClean="0"/>
              <a:t>dentro del marco de tiempo correcto; además de ser fácil, cómodo, robusto, seguro y lo suficientemente confiable para soportar el almacenamiento de la vida real y su uso.</a:t>
            </a:r>
          </a:p>
          <a:p>
            <a:r>
              <a:rPr lang="es-ES" dirty="0" smtClean="0"/>
              <a:t>En este estudio</a:t>
            </a:r>
            <a:r>
              <a:rPr lang="es-ES" baseline="0" dirty="0" smtClean="0"/>
              <a:t> se midió </a:t>
            </a:r>
            <a:r>
              <a:rPr lang="es-ES" dirty="0" smtClean="0"/>
              <a:t> la robustez y la funcionalidad de tres dispositivos diferentes disponibles en Europa.</a:t>
            </a:r>
          </a:p>
          <a:p>
            <a:endParaRPr lang="es-ES" dirty="0" smtClean="0"/>
          </a:p>
          <a:p>
            <a:r>
              <a:rPr lang="en-US" dirty="0" err="1" smtClean="0"/>
              <a:t>Schwirtz</a:t>
            </a:r>
            <a:r>
              <a:rPr lang="en-US" dirty="0" smtClean="0"/>
              <a:t> et al. Comparison of the robustness and functionality of three adrenaline </a:t>
            </a:r>
            <a:r>
              <a:rPr lang="en-US" dirty="0" err="1" smtClean="0"/>
              <a:t>autoinjectors</a:t>
            </a:r>
            <a:r>
              <a:rPr lang="en-US" dirty="0" smtClean="0"/>
              <a:t>. J Asthma Allergy 2012; 5: 39-49</a:t>
            </a:r>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15</a:t>
            </a:fld>
            <a:endParaRPr lang="es-ES"/>
          </a:p>
        </p:txBody>
      </p:sp>
    </p:spTree>
    <p:extLst>
      <p:ext uri="{BB962C8B-B14F-4D97-AF65-F5344CB8AC3E}">
        <p14:creationId xmlns:p14="http://schemas.microsoft.com/office/powerpoint/2010/main" val="3402968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err="1" smtClean="0"/>
              <a:t>Schwirtz</a:t>
            </a:r>
            <a:r>
              <a:rPr lang="es-ES" sz="1200" dirty="0" smtClean="0"/>
              <a:t> et al. </a:t>
            </a:r>
            <a:r>
              <a:rPr lang="es-ES" sz="1200" dirty="0" err="1" smtClean="0"/>
              <a:t>Comparison</a:t>
            </a:r>
            <a:r>
              <a:rPr lang="es-ES" sz="1200" dirty="0" smtClean="0"/>
              <a:t> of </a:t>
            </a:r>
            <a:r>
              <a:rPr lang="es-ES" sz="1200" dirty="0" err="1" smtClean="0"/>
              <a:t>the</a:t>
            </a:r>
            <a:r>
              <a:rPr lang="es-ES" sz="1200" dirty="0" smtClean="0"/>
              <a:t> </a:t>
            </a:r>
            <a:r>
              <a:rPr lang="es-ES" sz="1200" dirty="0" err="1" smtClean="0"/>
              <a:t>robustness</a:t>
            </a:r>
            <a:r>
              <a:rPr lang="es-ES" sz="1200" dirty="0" smtClean="0"/>
              <a:t> and </a:t>
            </a:r>
            <a:r>
              <a:rPr lang="es-ES" sz="1200" dirty="0" err="1" smtClean="0"/>
              <a:t>functionality</a:t>
            </a:r>
            <a:r>
              <a:rPr lang="es-ES" sz="1200" dirty="0" smtClean="0"/>
              <a:t> of </a:t>
            </a:r>
            <a:r>
              <a:rPr lang="es-ES" sz="1200" dirty="0" err="1" smtClean="0"/>
              <a:t>three</a:t>
            </a:r>
            <a:r>
              <a:rPr lang="es-ES" sz="1200" dirty="0" smtClean="0"/>
              <a:t> </a:t>
            </a:r>
            <a:r>
              <a:rPr lang="es-ES" sz="1200" dirty="0" err="1" smtClean="0"/>
              <a:t>adrenaline</a:t>
            </a:r>
            <a:r>
              <a:rPr lang="es-ES" sz="1200" dirty="0" smtClean="0"/>
              <a:t> </a:t>
            </a:r>
            <a:r>
              <a:rPr lang="es-ES" sz="1200" dirty="0" err="1" smtClean="0"/>
              <a:t>autoinjectors</a:t>
            </a:r>
            <a:r>
              <a:rPr lang="es-ES" sz="1200" dirty="0" smtClean="0"/>
              <a:t>. J </a:t>
            </a:r>
            <a:r>
              <a:rPr lang="es-ES" sz="1200" dirty="0" err="1" smtClean="0"/>
              <a:t>Asthma</a:t>
            </a:r>
            <a:r>
              <a:rPr lang="es-ES" sz="1200" dirty="0" smtClean="0"/>
              <a:t> </a:t>
            </a:r>
            <a:r>
              <a:rPr lang="es-ES" sz="1200" dirty="0" err="1" smtClean="0"/>
              <a:t>Allergy</a:t>
            </a:r>
            <a:r>
              <a:rPr lang="es-ES" sz="1200" dirty="0" smtClean="0"/>
              <a:t> 2012; 5: 39-49</a:t>
            </a:r>
          </a:p>
          <a:p>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16</a:t>
            </a:fld>
            <a:endParaRPr lang="es-ES"/>
          </a:p>
        </p:txBody>
      </p:sp>
    </p:spTree>
    <p:extLst>
      <p:ext uri="{BB962C8B-B14F-4D97-AF65-F5344CB8AC3E}">
        <p14:creationId xmlns:p14="http://schemas.microsoft.com/office/powerpoint/2010/main" val="4086880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kern="1200" dirty="0" smtClean="0">
                <a:solidFill>
                  <a:schemeClr val="tx1"/>
                </a:solidFill>
                <a:effectLst/>
                <a:latin typeface="+mn-lt"/>
                <a:ea typeface="+mn-ea"/>
                <a:cs typeface="+mn-cs"/>
              </a:rPr>
              <a:t>Baker T et al. The TEN study: time epinephrine needs to reach muscle. Ann Allergy Asthma </a:t>
            </a:r>
            <a:r>
              <a:rPr lang="en-US" sz="1200" kern="1200" dirty="0" err="1" smtClean="0">
                <a:solidFill>
                  <a:schemeClr val="tx1"/>
                </a:solidFill>
                <a:effectLst/>
                <a:latin typeface="+mn-lt"/>
                <a:ea typeface="+mn-ea"/>
                <a:cs typeface="+mn-cs"/>
              </a:rPr>
              <a:t>Immunol</a:t>
            </a:r>
            <a:r>
              <a:rPr lang="en-US" sz="1200" kern="1200" dirty="0" smtClean="0">
                <a:solidFill>
                  <a:schemeClr val="tx1"/>
                </a:solidFill>
                <a:effectLst/>
                <a:latin typeface="+mn-lt"/>
                <a:ea typeface="+mn-ea"/>
                <a:cs typeface="+mn-cs"/>
              </a:rPr>
              <a:t> 2011; 107: 235-8 </a:t>
            </a: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Los pacientes y médicos con frecuencia no mantienen un tiempo mínimo el </a:t>
            </a:r>
            <a:r>
              <a:rPr lang="es-ES" sz="1200" kern="1200" dirty="0" err="1" smtClean="0">
                <a:solidFill>
                  <a:schemeClr val="tx1"/>
                </a:solidFill>
                <a:effectLst/>
                <a:latin typeface="+mn-lt"/>
                <a:ea typeface="+mn-ea"/>
                <a:cs typeface="+mn-cs"/>
              </a:rPr>
              <a:t>autoinyector</a:t>
            </a:r>
            <a:r>
              <a:rPr lang="es-ES" sz="1200" kern="1200" dirty="0" smtClean="0">
                <a:solidFill>
                  <a:schemeClr val="tx1"/>
                </a:solidFill>
                <a:effectLst/>
                <a:latin typeface="+mn-lt"/>
                <a:ea typeface="+mn-ea"/>
                <a:cs typeface="+mn-cs"/>
              </a:rPr>
              <a:t> de adrenalina en el punto de inyección.</a:t>
            </a:r>
          </a:p>
          <a:p>
            <a:r>
              <a:rPr lang="es-ES" sz="1200" kern="1200" dirty="0" smtClean="0">
                <a:solidFill>
                  <a:schemeClr val="tx1"/>
                </a:solidFill>
                <a:effectLst/>
                <a:latin typeface="+mn-lt"/>
                <a:ea typeface="+mn-ea"/>
                <a:cs typeface="+mn-cs"/>
              </a:rPr>
              <a:t>Objetivo del Estudio TEN:</a:t>
            </a:r>
          </a:p>
          <a:p>
            <a:r>
              <a:rPr lang="es-ES" sz="1200" kern="1200" dirty="0" smtClean="0">
                <a:solidFill>
                  <a:schemeClr val="tx1"/>
                </a:solidFill>
                <a:effectLst/>
                <a:latin typeface="+mn-lt"/>
                <a:ea typeface="+mn-ea"/>
                <a:cs typeface="+mn-cs"/>
              </a:rPr>
              <a:t>Evaluar la correlación entre la duración de la inyección de adrenalina con el nuevo </a:t>
            </a:r>
            <a:r>
              <a:rPr lang="es-ES" sz="1200" kern="1200" dirty="0" err="1" smtClean="0">
                <a:solidFill>
                  <a:schemeClr val="tx1"/>
                </a:solidFill>
                <a:effectLst/>
                <a:latin typeface="+mn-lt"/>
                <a:ea typeface="+mn-ea"/>
                <a:cs typeface="+mn-cs"/>
              </a:rPr>
              <a:t>Altellus</a:t>
            </a:r>
            <a:r>
              <a:rPr lang="es-ES" sz="1200" kern="1200" dirty="0" smtClean="0">
                <a:solidFill>
                  <a:schemeClr val="tx1"/>
                </a:solidFill>
                <a:effectLst/>
                <a:latin typeface="+mn-lt"/>
                <a:ea typeface="+mn-ea"/>
                <a:cs typeface="+mn-cs"/>
              </a:rPr>
              <a:t>® y la cantidad de adrenalina absorbida en el tejido muscular.</a:t>
            </a:r>
          </a:p>
          <a:p>
            <a:r>
              <a:rPr lang="es-ES" sz="1200" kern="1200" dirty="0" smtClean="0">
                <a:solidFill>
                  <a:schemeClr val="tx1"/>
                </a:solidFill>
                <a:effectLst/>
                <a:latin typeface="+mn-lt"/>
                <a:ea typeface="+mn-ea"/>
                <a:cs typeface="+mn-cs"/>
              </a:rPr>
              <a:t>Se utilizó tejido muscular vacuno de similares características al humano, en  el Estudio TEN.</a:t>
            </a:r>
          </a:p>
          <a:p>
            <a:r>
              <a:rPr lang="es-ES" sz="1200" kern="1200" dirty="0" smtClean="0">
                <a:solidFill>
                  <a:schemeClr val="tx1"/>
                </a:solidFill>
                <a:effectLst/>
                <a:latin typeface="+mn-lt"/>
                <a:ea typeface="+mn-ea"/>
                <a:cs typeface="+mn-cs"/>
              </a:rPr>
              <a:t>La presión intramuscular se evaluó utilizando un dispositivo manual de monitorización de la presión.</a:t>
            </a:r>
          </a:p>
          <a:p>
            <a:r>
              <a:rPr lang="es-ES" sz="1200" kern="1200" dirty="0" smtClean="0">
                <a:solidFill>
                  <a:schemeClr val="tx1"/>
                </a:solidFill>
                <a:effectLst/>
                <a:latin typeface="+mn-lt"/>
                <a:ea typeface="+mn-ea"/>
                <a:cs typeface="+mn-cs"/>
              </a:rPr>
              <a:t>Se utilizaron 21 </a:t>
            </a:r>
            <a:r>
              <a:rPr lang="es-ES" sz="1200" kern="1200" dirty="0" err="1" smtClean="0">
                <a:solidFill>
                  <a:schemeClr val="tx1"/>
                </a:solidFill>
                <a:effectLst/>
                <a:latin typeface="+mn-lt"/>
                <a:ea typeface="+mn-ea"/>
                <a:cs typeface="+mn-cs"/>
              </a:rPr>
              <a:t>autoinyectores</a:t>
            </a:r>
            <a:r>
              <a:rPr lang="es-ES" sz="1200" kern="1200" dirty="0" smtClean="0">
                <a:solidFill>
                  <a:schemeClr val="tx1"/>
                </a:solidFill>
                <a:effectLst/>
                <a:latin typeface="+mn-lt"/>
                <a:ea typeface="+mn-ea"/>
                <a:cs typeface="+mn-cs"/>
              </a:rPr>
              <a:t> para determinar la cantidad de adrenalina inyectada en el tejido muscular vacuno durante 7 periodos de tiempo (1, 2, 3, 4, 5, 6 y 10 segundos)</a:t>
            </a:r>
          </a:p>
          <a:p>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17</a:t>
            </a:fld>
            <a:endParaRPr lang="es-ES"/>
          </a:p>
        </p:txBody>
      </p:sp>
    </p:spTree>
    <p:extLst>
      <p:ext uri="{BB962C8B-B14F-4D97-AF65-F5344CB8AC3E}">
        <p14:creationId xmlns:p14="http://schemas.microsoft.com/office/powerpoint/2010/main" val="798529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Respuesta 2</a:t>
            </a:r>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18</a:t>
            </a:fld>
            <a:endParaRPr lang="es-ES"/>
          </a:p>
        </p:txBody>
      </p:sp>
    </p:spTree>
    <p:extLst>
      <p:ext uri="{BB962C8B-B14F-4D97-AF65-F5344CB8AC3E}">
        <p14:creationId xmlns:p14="http://schemas.microsoft.com/office/powerpoint/2010/main" val="3981246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smtClean="0"/>
              <a:t>WatsonW, et al. </a:t>
            </a:r>
            <a:r>
              <a:rPr lang="es-ES" sz="1200" dirty="0" err="1" smtClean="0"/>
              <a:t>Atopic</a:t>
            </a:r>
            <a:r>
              <a:rPr lang="es-ES" sz="1200" dirty="0" smtClean="0"/>
              <a:t> dermatitis. </a:t>
            </a:r>
            <a:r>
              <a:rPr lang="es-ES" sz="1200" dirty="0" err="1" smtClean="0"/>
              <a:t>Allergy</a:t>
            </a:r>
            <a:r>
              <a:rPr lang="es-ES" sz="1200" dirty="0" smtClean="0"/>
              <a:t> </a:t>
            </a:r>
            <a:r>
              <a:rPr lang="es-ES" sz="1200" dirty="0" err="1" smtClean="0"/>
              <a:t>Asthma</a:t>
            </a:r>
            <a:r>
              <a:rPr lang="es-ES" sz="1200" dirty="0" smtClean="0"/>
              <a:t> </a:t>
            </a:r>
            <a:r>
              <a:rPr lang="es-ES" sz="1200" dirty="0" err="1" smtClean="0"/>
              <a:t>Clin</a:t>
            </a:r>
            <a:r>
              <a:rPr lang="es-ES" sz="1200" dirty="0" smtClean="0"/>
              <a:t> </a:t>
            </a:r>
            <a:r>
              <a:rPr lang="es-ES" sz="1200" dirty="0" err="1" smtClean="0"/>
              <a:t>Immunol</a:t>
            </a:r>
            <a:r>
              <a:rPr lang="es-ES" sz="1200" dirty="0" smtClean="0"/>
              <a:t> 2011: 7(</a:t>
            </a:r>
            <a:r>
              <a:rPr lang="es-ES" sz="1200" dirty="0" err="1" smtClean="0"/>
              <a:t>Suppl</a:t>
            </a:r>
            <a:r>
              <a:rPr lang="es-ES" sz="1200" dirty="0" smtClean="0"/>
              <a:t> 1): S4.</a:t>
            </a:r>
          </a:p>
          <a:p>
            <a:r>
              <a:rPr lang="es-ES" sz="1200" dirty="0" smtClean="0"/>
              <a:t>Bieber T. </a:t>
            </a:r>
            <a:r>
              <a:rPr lang="es-ES" sz="1200" dirty="0" err="1" smtClean="0"/>
              <a:t>Atopic</a:t>
            </a:r>
            <a:r>
              <a:rPr lang="es-ES" sz="1200" dirty="0" smtClean="0"/>
              <a:t> dermatitis. N </a:t>
            </a:r>
            <a:r>
              <a:rPr lang="es-ES" sz="1200" dirty="0" err="1" smtClean="0"/>
              <a:t>Engl</a:t>
            </a:r>
            <a:r>
              <a:rPr lang="es-ES" sz="1200" dirty="0" smtClean="0"/>
              <a:t> J </a:t>
            </a:r>
            <a:r>
              <a:rPr lang="es-ES" sz="1200" dirty="0" err="1" smtClean="0"/>
              <a:t>Med</a:t>
            </a:r>
            <a:r>
              <a:rPr lang="es-ES" sz="1200" dirty="0" smtClean="0"/>
              <a:t> 2008: 358: 1483–94.</a:t>
            </a:r>
          </a:p>
          <a:p>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19</a:t>
            </a:fld>
            <a:endParaRPr lang="es-ES"/>
          </a:p>
        </p:txBody>
      </p:sp>
    </p:spTree>
    <p:extLst>
      <p:ext uri="{BB962C8B-B14F-4D97-AF65-F5344CB8AC3E}">
        <p14:creationId xmlns:p14="http://schemas.microsoft.com/office/powerpoint/2010/main" val="4213622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Kondo H, et al. </a:t>
            </a:r>
            <a:r>
              <a:rPr lang="es-ES" dirty="0" err="1" smtClean="0"/>
              <a:t>Percutaneous</a:t>
            </a:r>
            <a:r>
              <a:rPr lang="es-ES" dirty="0" smtClean="0"/>
              <a:t> </a:t>
            </a:r>
            <a:r>
              <a:rPr lang="es-ES" dirty="0" err="1" smtClean="0"/>
              <a:t>sensitization</a:t>
            </a:r>
            <a:r>
              <a:rPr lang="es-ES" dirty="0" smtClean="0"/>
              <a:t> </a:t>
            </a:r>
            <a:r>
              <a:rPr lang="es-ES" dirty="0" err="1" smtClean="0"/>
              <a:t>with</a:t>
            </a:r>
            <a:r>
              <a:rPr lang="es-ES" dirty="0" smtClean="0"/>
              <a:t> </a:t>
            </a:r>
            <a:r>
              <a:rPr lang="es-ES" dirty="0" err="1" smtClean="0"/>
              <a:t>allergens</a:t>
            </a:r>
            <a:r>
              <a:rPr lang="es-ES" dirty="0" smtClean="0"/>
              <a:t> </a:t>
            </a:r>
            <a:r>
              <a:rPr lang="es-ES" dirty="0" err="1" smtClean="0"/>
              <a:t>through</a:t>
            </a:r>
            <a:r>
              <a:rPr lang="es-ES" dirty="0" smtClean="0"/>
              <a:t> </a:t>
            </a:r>
            <a:r>
              <a:rPr lang="es-ES" dirty="0" err="1" smtClean="0"/>
              <a:t>barrier-disrupted</a:t>
            </a:r>
            <a:r>
              <a:rPr lang="es-ES" dirty="0" smtClean="0"/>
              <a:t> skin </a:t>
            </a:r>
            <a:r>
              <a:rPr lang="es-ES" dirty="0" err="1" smtClean="0"/>
              <a:t>elicits</a:t>
            </a:r>
            <a:r>
              <a:rPr lang="es-ES" dirty="0" smtClean="0"/>
              <a:t> a Th2-dominant </a:t>
            </a:r>
            <a:r>
              <a:rPr lang="es-ES" dirty="0" err="1" smtClean="0"/>
              <a:t>cytokine</a:t>
            </a:r>
            <a:r>
              <a:rPr lang="es-ES" dirty="0" smtClean="0"/>
              <a:t> response. </a:t>
            </a:r>
            <a:r>
              <a:rPr lang="es-ES" dirty="0" err="1" smtClean="0"/>
              <a:t>Eur</a:t>
            </a:r>
            <a:r>
              <a:rPr lang="es-ES" dirty="0" smtClean="0"/>
              <a:t> J </a:t>
            </a:r>
            <a:r>
              <a:rPr lang="es-ES" dirty="0" err="1" smtClean="0"/>
              <a:t>Immunol</a:t>
            </a:r>
            <a:r>
              <a:rPr lang="es-ES" dirty="0" smtClean="0"/>
              <a:t> 1998;28:769-779      </a:t>
            </a:r>
          </a:p>
          <a:p>
            <a:r>
              <a:rPr lang="es-ES" dirty="0" smtClean="0"/>
              <a:t>Bieber T. </a:t>
            </a:r>
            <a:r>
              <a:rPr lang="es-ES" dirty="0" err="1" smtClean="0"/>
              <a:t>Atopic</a:t>
            </a:r>
            <a:r>
              <a:rPr lang="es-ES" dirty="0" smtClean="0"/>
              <a:t> dermatitis. N </a:t>
            </a:r>
            <a:r>
              <a:rPr lang="es-ES" dirty="0" err="1" smtClean="0"/>
              <a:t>Engl</a:t>
            </a:r>
            <a:r>
              <a:rPr lang="es-ES" dirty="0" smtClean="0"/>
              <a:t> J </a:t>
            </a:r>
            <a:r>
              <a:rPr lang="es-ES" dirty="0" err="1" smtClean="0"/>
              <a:t>Med</a:t>
            </a:r>
            <a:r>
              <a:rPr lang="es-ES" dirty="0" smtClean="0"/>
              <a:t> 2008: 358: 1483–94.</a:t>
            </a:r>
          </a:p>
          <a:p>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20</a:t>
            </a:fld>
            <a:endParaRPr lang="es-ES"/>
          </a:p>
        </p:txBody>
      </p:sp>
    </p:spTree>
    <p:extLst>
      <p:ext uri="{BB962C8B-B14F-4D97-AF65-F5344CB8AC3E}">
        <p14:creationId xmlns:p14="http://schemas.microsoft.com/office/powerpoint/2010/main" val="4140346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Respuesta 1</a:t>
            </a:r>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21</a:t>
            </a:fld>
            <a:endParaRPr lang="es-ES"/>
          </a:p>
        </p:txBody>
      </p:sp>
    </p:spTree>
    <p:extLst>
      <p:ext uri="{BB962C8B-B14F-4D97-AF65-F5344CB8AC3E}">
        <p14:creationId xmlns:p14="http://schemas.microsoft.com/office/powerpoint/2010/main" val="809518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smtClean="0"/>
              <a:t>1) </a:t>
            </a:r>
            <a:r>
              <a:rPr lang="es-ES" sz="1200" dirty="0" err="1" smtClean="0"/>
              <a:t>Siegfried</a:t>
            </a:r>
            <a:r>
              <a:rPr lang="es-ES" sz="1200" dirty="0" smtClean="0"/>
              <a:t> et al. </a:t>
            </a:r>
            <a:r>
              <a:rPr lang="en-US" sz="1200" dirty="0" smtClean="0"/>
              <a:t>Systematic review of published trials: </a:t>
            </a:r>
            <a:r>
              <a:rPr lang="en-US" sz="1200" dirty="0" err="1" smtClean="0"/>
              <a:t>longterm</a:t>
            </a:r>
            <a:r>
              <a:rPr lang="en-US" sz="1200" dirty="0" smtClean="0"/>
              <a:t> safety of topical corticosteroids and topical </a:t>
            </a:r>
            <a:r>
              <a:rPr lang="en-US" sz="1200" dirty="0" err="1" smtClean="0"/>
              <a:t>calcineurin</a:t>
            </a:r>
            <a:r>
              <a:rPr lang="en-US" sz="1200" dirty="0" smtClean="0"/>
              <a:t> inhibitors in pediatric patients with atopic dermatitis. </a:t>
            </a:r>
            <a:r>
              <a:rPr lang="es-ES" sz="1200" dirty="0" smtClean="0"/>
              <a:t>BMC </a:t>
            </a:r>
            <a:r>
              <a:rPr lang="es-ES" sz="1200" dirty="0" err="1" smtClean="0"/>
              <a:t>Pediatrics</a:t>
            </a:r>
            <a:r>
              <a:rPr lang="es-ES" sz="1200" dirty="0" smtClean="0"/>
              <a:t> (2016) 16:75</a:t>
            </a:r>
          </a:p>
          <a:p>
            <a:r>
              <a:rPr lang="es-ES" sz="1200" dirty="0" smtClean="0"/>
              <a:t>2) </a:t>
            </a:r>
            <a:r>
              <a:rPr lang="es-ES" sz="1200" dirty="0" err="1" smtClean="0"/>
              <a:t>Queille-Roussel</a:t>
            </a:r>
            <a:r>
              <a:rPr lang="es-ES" sz="1200" dirty="0" smtClean="0"/>
              <a:t> et al. </a:t>
            </a:r>
            <a:r>
              <a:rPr lang="es-ES" sz="1200" dirty="0" err="1" smtClean="0"/>
              <a:t>The</a:t>
            </a:r>
            <a:r>
              <a:rPr lang="es-ES" sz="1200" dirty="0" smtClean="0"/>
              <a:t> new </a:t>
            </a:r>
            <a:r>
              <a:rPr lang="es-ES" sz="1200" dirty="0" err="1" smtClean="0"/>
              <a:t>topical</a:t>
            </a:r>
            <a:r>
              <a:rPr lang="es-ES" sz="1200" dirty="0" smtClean="0"/>
              <a:t> </a:t>
            </a:r>
            <a:r>
              <a:rPr lang="es-ES" sz="1200" dirty="0" err="1" smtClean="0"/>
              <a:t>ascomycin</a:t>
            </a:r>
            <a:r>
              <a:rPr lang="es-ES" sz="1200" dirty="0" smtClean="0"/>
              <a:t> </a:t>
            </a:r>
            <a:r>
              <a:rPr lang="es-ES" sz="1200" dirty="0" err="1" smtClean="0"/>
              <a:t>derivative</a:t>
            </a:r>
            <a:r>
              <a:rPr lang="es-ES" sz="1200" dirty="0" smtClean="0"/>
              <a:t> SDZ ASM 981 </a:t>
            </a:r>
            <a:r>
              <a:rPr lang="es-ES" sz="1200" dirty="0" err="1" smtClean="0"/>
              <a:t>does</a:t>
            </a:r>
            <a:r>
              <a:rPr lang="es-ES" sz="1200" dirty="0" smtClean="0"/>
              <a:t> </a:t>
            </a:r>
            <a:r>
              <a:rPr lang="es-ES" sz="1200" dirty="0" err="1" smtClean="0"/>
              <a:t>not</a:t>
            </a:r>
            <a:r>
              <a:rPr lang="es-ES" sz="1200" dirty="0" smtClean="0"/>
              <a:t> induce skin </a:t>
            </a:r>
            <a:r>
              <a:rPr lang="es-ES" sz="1200" dirty="0" err="1" smtClean="0"/>
              <a:t>atrophy</a:t>
            </a:r>
            <a:r>
              <a:rPr lang="es-ES" sz="1200" dirty="0" smtClean="0"/>
              <a:t> </a:t>
            </a:r>
            <a:r>
              <a:rPr lang="es-ES" sz="1200" dirty="0" err="1" smtClean="0"/>
              <a:t>when</a:t>
            </a:r>
            <a:r>
              <a:rPr lang="es-ES" sz="1200" dirty="0" smtClean="0"/>
              <a:t> </a:t>
            </a:r>
            <a:r>
              <a:rPr lang="es-ES" sz="1200" dirty="0" err="1" smtClean="0"/>
              <a:t>applied</a:t>
            </a:r>
            <a:r>
              <a:rPr lang="es-ES" sz="1200" dirty="0" smtClean="0"/>
              <a:t> to normal skin </a:t>
            </a:r>
            <a:r>
              <a:rPr lang="es-ES" sz="1200" dirty="0" err="1" smtClean="0"/>
              <a:t>for</a:t>
            </a:r>
            <a:r>
              <a:rPr lang="es-ES" sz="1200" dirty="0" smtClean="0"/>
              <a:t> 4 </a:t>
            </a:r>
            <a:r>
              <a:rPr lang="es-ES" sz="1200" dirty="0" err="1" smtClean="0"/>
              <a:t>weeks</a:t>
            </a:r>
            <a:r>
              <a:rPr lang="es-ES" sz="1200" dirty="0" smtClean="0"/>
              <a:t>: a </a:t>
            </a:r>
            <a:r>
              <a:rPr lang="es-ES" sz="1200" dirty="0" err="1" smtClean="0"/>
              <a:t>randomized</a:t>
            </a:r>
            <a:r>
              <a:rPr lang="es-ES" sz="1200" dirty="0" smtClean="0"/>
              <a:t>, </a:t>
            </a:r>
            <a:r>
              <a:rPr lang="es-ES" sz="1200" dirty="0" err="1" smtClean="0"/>
              <a:t>double-blind</a:t>
            </a:r>
            <a:r>
              <a:rPr lang="es-ES" sz="1200" dirty="0" smtClean="0"/>
              <a:t> </a:t>
            </a:r>
            <a:r>
              <a:rPr lang="es-ES" sz="1200" dirty="0" err="1" smtClean="0"/>
              <a:t>controlled</a:t>
            </a:r>
            <a:r>
              <a:rPr lang="es-ES" sz="1200" dirty="0" smtClean="0"/>
              <a:t> </a:t>
            </a:r>
            <a:r>
              <a:rPr lang="es-ES" sz="1200" dirty="0" err="1" smtClean="0"/>
              <a:t>study</a:t>
            </a:r>
            <a:r>
              <a:rPr lang="es-ES" sz="1200" dirty="0" smtClean="0"/>
              <a:t>. Br J </a:t>
            </a:r>
            <a:r>
              <a:rPr lang="es-ES" sz="1200" dirty="0" err="1" smtClean="0"/>
              <a:t>Dermatol</a:t>
            </a:r>
            <a:r>
              <a:rPr lang="es-ES" sz="1200" dirty="0" smtClean="0"/>
              <a:t> 2001;144:507-13 </a:t>
            </a:r>
          </a:p>
          <a:p>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23</a:t>
            </a:fld>
            <a:endParaRPr lang="es-ES"/>
          </a:p>
        </p:txBody>
      </p:sp>
    </p:spTree>
    <p:extLst>
      <p:ext uri="{BB962C8B-B14F-4D97-AF65-F5344CB8AC3E}">
        <p14:creationId xmlns:p14="http://schemas.microsoft.com/office/powerpoint/2010/main" val="2679515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Luger T, et al. </a:t>
            </a:r>
            <a:r>
              <a:rPr lang="en-US" dirty="0" err="1" smtClean="0"/>
              <a:t>Pimecrolimus</a:t>
            </a:r>
            <a:r>
              <a:rPr lang="en-US" dirty="0" smtClean="0"/>
              <a:t> in atopic dermatitis: Consensus on safety and the need to allow use in infants. </a:t>
            </a:r>
            <a:r>
              <a:rPr lang="en-US" dirty="0" err="1" smtClean="0"/>
              <a:t>Pediatr</a:t>
            </a:r>
            <a:r>
              <a:rPr lang="en-US" dirty="0" smtClean="0"/>
              <a:t> Allergy </a:t>
            </a:r>
            <a:r>
              <a:rPr lang="en-US" dirty="0" err="1" smtClean="0"/>
              <a:t>Immunol</a:t>
            </a:r>
            <a:r>
              <a:rPr lang="en-US" dirty="0" smtClean="0"/>
              <a:t> 2015: 26: 306–315.</a:t>
            </a:r>
          </a:p>
          <a:p>
            <a:endParaRPr lang="es-ES" dirty="0" smtClean="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24</a:t>
            </a:fld>
            <a:endParaRPr lang="es-ES"/>
          </a:p>
        </p:txBody>
      </p:sp>
    </p:spTree>
    <p:extLst>
      <p:ext uri="{BB962C8B-B14F-4D97-AF65-F5344CB8AC3E}">
        <p14:creationId xmlns:p14="http://schemas.microsoft.com/office/powerpoint/2010/main" val="730202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Compromiso </a:t>
            </a:r>
            <a:r>
              <a:rPr lang="es-ES" dirty="0" err="1" smtClean="0"/>
              <a:t>multisistémico</a:t>
            </a:r>
            <a:r>
              <a:rPr lang="es-ES" dirty="0" smtClean="0"/>
              <a:t> (cutáneo, respiratorio, gastrointestinal, cardiovascular y de sistema  nervioso central).</a:t>
            </a:r>
          </a:p>
          <a:p>
            <a:endParaRPr lang="es-ES" dirty="0" smtClean="0"/>
          </a:p>
          <a:p>
            <a:r>
              <a:rPr lang="es-ES" dirty="0" smtClean="0"/>
              <a:t>1) Johansson SGO, et al. </a:t>
            </a:r>
            <a:r>
              <a:rPr lang="es-ES" dirty="0" err="1" smtClean="0"/>
              <a:t>Revised</a:t>
            </a:r>
            <a:r>
              <a:rPr lang="es-ES" dirty="0" smtClean="0"/>
              <a:t> </a:t>
            </a:r>
            <a:r>
              <a:rPr lang="es-ES" dirty="0" err="1" smtClean="0"/>
              <a:t>nomenclature</a:t>
            </a:r>
            <a:r>
              <a:rPr lang="es-ES" dirty="0" smtClean="0"/>
              <a:t> </a:t>
            </a:r>
            <a:r>
              <a:rPr lang="es-ES" dirty="0" err="1" smtClean="0"/>
              <a:t>for</a:t>
            </a:r>
            <a:r>
              <a:rPr lang="es-ES" dirty="0" smtClean="0"/>
              <a:t> </a:t>
            </a:r>
            <a:r>
              <a:rPr lang="es-ES" dirty="0" err="1" smtClean="0"/>
              <a:t>allergy</a:t>
            </a:r>
            <a:r>
              <a:rPr lang="es-ES" dirty="0" smtClean="0"/>
              <a:t> </a:t>
            </a:r>
            <a:r>
              <a:rPr lang="es-ES" dirty="0" err="1" smtClean="0"/>
              <a:t>for</a:t>
            </a:r>
            <a:r>
              <a:rPr lang="es-ES" dirty="0" smtClean="0"/>
              <a:t> global use: </a:t>
            </a:r>
            <a:r>
              <a:rPr lang="es-ES" dirty="0" err="1" smtClean="0"/>
              <a:t>Report</a:t>
            </a:r>
            <a:r>
              <a:rPr lang="es-ES" dirty="0" smtClean="0"/>
              <a:t> of </a:t>
            </a:r>
            <a:r>
              <a:rPr lang="es-ES" dirty="0" err="1" smtClean="0"/>
              <a:t>the</a:t>
            </a:r>
            <a:r>
              <a:rPr lang="es-ES" dirty="0" smtClean="0"/>
              <a:t> </a:t>
            </a:r>
            <a:r>
              <a:rPr lang="es-ES" dirty="0" err="1" smtClean="0"/>
              <a:t>Nomenclature</a:t>
            </a:r>
            <a:r>
              <a:rPr lang="es-ES" dirty="0" smtClean="0"/>
              <a:t> </a:t>
            </a:r>
            <a:r>
              <a:rPr lang="es-ES" dirty="0" err="1" smtClean="0"/>
              <a:t>Review</a:t>
            </a:r>
            <a:r>
              <a:rPr lang="es-ES" dirty="0" smtClean="0"/>
              <a:t> </a:t>
            </a:r>
            <a:r>
              <a:rPr lang="es-ES" dirty="0" err="1" smtClean="0"/>
              <a:t>Committee</a:t>
            </a:r>
            <a:r>
              <a:rPr lang="es-ES" dirty="0" smtClean="0"/>
              <a:t> of </a:t>
            </a:r>
            <a:r>
              <a:rPr lang="es-ES" dirty="0" err="1" smtClean="0"/>
              <a:t>the</a:t>
            </a:r>
            <a:r>
              <a:rPr lang="es-ES" dirty="0" smtClean="0"/>
              <a:t> WAO. J </a:t>
            </a:r>
            <a:r>
              <a:rPr lang="es-ES" dirty="0" err="1" smtClean="0"/>
              <a:t>Allergy</a:t>
            </a:r>
            <a:r>
              <a:rPr lang="es-ES" dirty="0" smtClean="0"/>
              <a:t> </a:t>
            </a:r>
            <a:r>
              <a:rPr lang="es-ES" dirty="0" err="1" smtClean="0"/>
              <a:t>Clin</a:t>
            </a:r>
            <a:r>
              <a:rPr lang="es-ES" dirty="0" smtClean="0"/>
              <a:t> </a:t>
            </a:r>
            <a:r>
              <a:rPr lang="es-ES" dirty="0" err="1" smtClean="0"/>
              <a:t>Immunol</a:t>
            </a:r>
            <a:r>
              <a:rPr lang="es-ES" dirty="0" smtClean="0"/>
              <a:t> 2004;113:832–836. 2) Lieberman P, et al. </a:t>
            </a:r>
            <a:r>
              <a:rPr lang="es-ES" dirty="0" err="1" smtClean="0"/>
              <a:t>Epidemiology</a:t>
            </a:r>
            <a:r>
              <a:rPr lang="es-ES" dirty="0" smtClean="0"/>
              <a:t> of </a:t>
            </a:r>
            <a:r>
              <a:rPr lang="es-ES" dirty="0" err="1" smtClean="0"/>
              <a:t>anaphylaxis</a:t>
            </a:r>
            <a:r>
              <a:rPr lang="es-ES" dirty="0" smtClean="0"/>
              <a:t>: </a:t>
            </a:r>
            <a:r>
              <a:rPr lang="es-ES" dirty="0" err="1" smtClean="0"/>
              <a:t>findings</a:t>
            </a:r>
            <a:r>
              <a:rPr lang="es-ES" dirty="0" smtClean="0"/>
              <a:t> of </a:t>
            </a:r>
            <a:r>
              <a:rPr lang="es-ES" dirty="0" err="1" smtClean="0"/>
              <a:t>the</a:t>
            </a:r>
            <a:r>
              <a:rPr lang="es-ES" dirty="0" smtClean="0"/>
              <a:t> American </a:t>
            </a:r>
            <a:r>
              <a:rPr lang="es-ES" dirty="0" err="1" smtClean="0"/>
              <a:t>College</a:t>
            </a:r>
            <a:r>
              <a:rPr lang="es-ES" dirty="0" smtClean="0"/>
              <a:t> of </a:t>
            </a:r>
            <a:r>
              <a:rPr lang="es-ES" dirty="0" err="1" smtClean="0"/>
              <a:t>Allergy</a:t>
            </a:r>
            <a:r>
              <a:rPr lang="es-ES" dirty="0" smtClean="0"/>
              <a:t>, </a:t>
            </a:r>
            <a:r>
              <a:rPr lang="es-ES" dirty="0" err="1" smtClean="0"/>
              <a:t>Asthma</a:t>
            </a:r>
            <a:r>
              <a:rPr lang="es-ES" dirty="0" smtClean="0"/>
              <a:t> and </a:t>
            </a:r>
            <a:r>
              <a:rPr lang="es-ES" dirty="0" err="1" smtClean="0"/>
              <a:t>Immunology</a:t>
            </a:r>
            <a:r>
              <a:rPr lang="es-ES" dirty="0" smtClean="0"/>
              <a:t> </a:t>
            </a:r>
            <a:r>
              <a:rPr lang="es-ES" dirty="0" err="1" smtClean="0"/>
              <a:t>Epidemiology</a:t>
            </a:r>
            <a:r>
              <a:rPr lang="es-ES" dirty="0" smtClean="0"/>
              <a:t> of </a:t>
            </a:r>
            <a:r>
              <a:rPr lang="es-ES" dirty="0" err="1" smtClean="0"/>
              <a:t>Anaphylaxis</a:t>
            </a:r>
            <a:r>
              <a:rPr lang="es-ES" dirty="0" smtClean="0"/>
              <a:t> </a:t>
            </a:r>
            <a:r>
              <a:rPr lang="es-ES" dirty="0" err="1" smtClean="0"/>
              <a:t>Working</a:t>
            </a:r>
            <a:r>
              <a:rPr lang="es-ES" dirty="0" smtClean="0"/>
              <a:t> </a:t>
            </a:r>
            <a:r>
              <a:rPr lang="es-ES" dirty="0" err="1" smtClean="0"/>
              <a:t>Group</a:t>
            </a:r>
            <a:r>
              <a:rPr lang="es-ES" dirty="0" smtClean="0"/>
              <a:t>. Ann </a:t>
            </a:r>
            <a:r>
              <a:rPr lang="es-ES" dirty="0" err="1" smtClean="0"/>
              <a:t>Allergy</a:t>
            </a:r>
            <a:r>
              <a:rPr lang="es-ES" dirty="0" smtClean="0"/>
              <a:t> </a:t>
            </a:r>
            <a:r>
              <a:rPr lang="es-ES" dirty="0" err="1" smtClean="0"/>
              <a:t>Asthma</a:t>
            </a:r>
            <a:r>
              <a:rPr lang="es-ES" dirty="0" smtClean="0"/>
              <a:t> </a:t>
            </a:r>
            <a:r>
              <a:rPr lang="es-ES" dirty="0" err="1" smtClean="0"/>
              <a:t>Immunol</a:t>
            </a:r>
            <a:r>
              <a:rPr lang="es-ES" dirty="0" smtClean="0"/>
              <a:t> 2006;97:596-602.</a:t>
            </a:r>
          </a:p>
          <a:p>
            <a:endParaRPr lang="es-ES" dirty="0" smtClean="0"/>
          </a:p>
          <a:p>
            <a:endParaRPr lang="es-ES" dirty="0" smtClean="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5</a:t>
            </a:fld>
            <a:endParaRPr lang="es-ES"/>
          </a:p>
        </p:txBody>
      </p:sp>
    </p:spTree>
    <p:extLst>
      <p:ext uri="{BB962C8B-B14F-4D97-AF65-F5344CB8AC3E}">
        <p14:creationId xmlns:p14="http://schemas.microsoft.com/office/powerpoint/2010/main" val="3608173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Luger T, et al. </a:t>
            </a:r>
            <a:r>
              <a:rPr lang="en-US" dirty="0" err="1" smtClean="0"/>
              <a:t>Pimecrolimus</a:t>
            </a:r>
            <a:r>
              <a:rPr lang="en-US" dirty="0" smtClean="0"/>
              <a:t> in atopic dermatitis: Consensus on safety and the need to allow use in infants. </a:t>
            </a:r>
            <a:r>
              <a:rPr lang="en-US" dirty="0" err="1" smtClean="0"/>
              <a:t>Pediatr</a:t>
            </a:r>
            <a:r>
              <a:rPr lang="en-US" dirty="0" smtClean="0"/>
              <a:t> Allergy </a:t>
            </a:r>
            <a:r>
              <a:rPr lang="en-US" dirty="0" err="1" smtClean="0"/>
              <a:t>Immunol</a:t>
            </a:r>
            <a:r>
              <a:rPr lang="en-US" dirty="0" smtClean="0"/>
              <a:t> 2015: 26: 306–315.</a:t>
            </a:r>
          </a:p>
          <a:p>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27</a:t>
            </a:fld>
            <a:endParaRPr lang="es-ES"/>
          </a:p>
        </p:txBody>
      </p:sp>
    </p:spTree>
    <p:extLst>
      <p:ext uri="{BB962C8B-B14F-4D97-AF65-F5344CB8AC3E}">
        <p14:creationId xmlns:p14="http://schemas.microsoft.com/office/powerpoint/2010/main" val="1363145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Historia natural de las manifestaciones atópicas, caracterizado por una progresión de signos clínicos de la enfermedad atópica, con algunos signos cada vez más prominente, mientras que otros desaparecen. En general, los signos clínicos de la DA son anteriores al desarrollo de asma y rinitis alérgica, lo que sugiere que DA es una "Punto de entrada" para la enfermedad alérgica posterior.</a:t>
            </a:r>
          </a:p>
          <a:p>
            <a:r>
              <a:rPr lang="es-ES" dirty="0" smtClean="0"/>
              <a:t>Estudio 1: </a:t>
            </a:r>
            <a:r>
              <a:rPr lang="es-ES" dirty="0" err="1" smtClean="0"/>
              <a:t>Rhodes</a:t>
            </a:r>
            <a:r>
              <a:rPr lang="es-ES" dirty="0" smtClean="0"/>
              <a:t> et al, estudiaron 100 lactantes de familias atópicas durante un período de 22 años. La prevalencia de DA alcanzó el 20% de los niños de 1 año de edad y se redujo a aproximadamente 5%  al final del estudio. La prevalencia de RA aumentó de 3% a 15%. </a:t>
            </a:r>
          </a:p>
          <a:p>
            <a:r>
              <a:rPr lang="es-ES" dirty="0" smtClean="0"/>
              <a:t>Estudio 2: </a:t>
            </a:r>
            <a:r>
              <a:rPr lang="es-ES" dirty="0" err="1" smtClean="0"/>
              <a:t>Gustafsson</a:t>
            </a:r>
            <a:r>
              <a:rPr lang="es-ES" dirty="0" smtClean="0"/>
              <a:t> D, et al estudiaron 94 niños con DA durante 8 años. DA mejoró en 84/92 niños; 43% de los pacientes desarrollaron asma y el 45% desarrolló RA.</a:t>
            </a:r>
            <a:endParaRPr lang="en-US" dirty="0" smtClean="0"/>
          </a:p>
          <a:p>
            <a:endParaRPr lang="en-US" dirty="0" smtClean="0"/>
          </a:p>
          <a:p>
            <a:r>
              <a:rPr lang="en-US" dirty="0" smtClean="0"/>
              <a:t>1) Spergel JM, et al. Atopic dermatitis and the atopic march. J Allergy </a:t>
            </a:r>
            <a:r>
              <a:rPr lang="en-US" dirty="0" err="1" smtClean="0"/>
              <a:t>Clin</a:t>
            </a:r>
            <a:r>
              <a:rPr lang="en-US" dirty="0" smtClean="0"/>
              <a:t> </a:t>
            </a:r>
            <a:r>
              <a:rPr lang="en-US" dirty="0" err="1" smtClean="0"/>
              <a:t>Immunol</a:t>
            </a:r>
            <a:r>
              <a:rPr lang="en-US" dirty="0" smtClean="0"/>
              <a:t> 2003: 112: S118–27.</a:t>
            </a:r>
          </a:p>
          <a:p>
            <a:r>
              <a:rPr lang="en-US" dirty="0" smtClean="0"/>
              <a:t>2) Rhodes HL, et al. Early life risk factors for adult asthma: a birth cohort study of subjects at risk. J Allergy </a:t>
            </a:r>
            <a:r>
              <a:rPr lang="en-US" dirty="0" err="1" smtClean="0"/>
              <a:t>Clin</a:t>
            </a:r>
            <a:r>
              <a:rPr lang="en-US" dirty="0" smtClean="0"/>
              <a:t> </a:t>
            </a:r>
            <a:r>
              <a:rPr lang="en-US" dirty="0" err="1" smtClean="0"/>
              <a:t>Immunol</a:t>
            </a:r>
            <a:r>
              <a:rPr lang="en-US" dirty="0" smtClean="0"/>
              <a:t> 2001;108:720-5.</a:t>
            </a:r>
          </a:p>
          <a:p>
            <a:r>
              <a:rPr lang="en-US" dirty="0" smtClean="0"/>
              <a:t>3) </a:t>
            </a:r>
            <a:r>
              <a:rPr lang="en-US" dirty="0" err="1" smtClean="0"/>
              <a:t>Gustafsson</a:t>
            </a:r>
            <a:r>
              <a:rPr lang="en-US" dirty="0" smtClean="0"/>
              <a:t> D, et al. Development of allergies and asthma in infants and young children with atopic dermatitis: a prospective follow-up to 7 years of age. Allergy 2000;55:240-5</a:t>
            </a:r>
          </a:p>
          <a:p>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28</a:t>
            </a:fld>
            <a:endParaRPr lang="es-ES"/>
          </a:p>
        </p:txBody>
      </p:sp>
    </p:spTree>
    <p:extLst>
      <p:ext uri="{BB962C8B-B14F-4D97-AF65-F5344CB8AC3E}">
        <p14:creationId xmlns:p14="http://schemas.microsoft.com/office/powerpoint/2010/main" val="2968343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Respuesta 4</a:t>
            </a:r>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29</a:t>
            </a:fld>
            <a:endParaRPr lang="es-ES"/>
          </a:p>
        </p:txBody>
      </p:sp>
    </p:spTree>
    <p:extLst>
      <p:ext uri="{BB962C8B-B14F-4D97-AF65-F5344CB8AC3E}">
        <p14:creationId xmlns:p14="http://schemas.microsoft.com/office/powerpoint/2010/main" val="2008384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smtClean="0"/>
              <a:t>Bousquet</a:t>
            </a:r>
            <a:r>
              <a:rPr lang="es-ES" dirty="0" smtClean="0"/>
              <a:t> J, et al. </a:t>
            </a:r>
            <a:r>
              <a:rPr lang="es-ES" dirty="0" err="1" smtClean="0"/>
              <a:t>Allergic</a:t>
            </a:r>
            <a:r>
              <a:rPr lang="es-ES" dirty="0" smtClean="0"/>
              <a:t> </a:t>
            </a:r>
            <a:r>
              <a:rPr lang="es-ES" dirty="0" err="1" smtClean="0"/>
              <a:t>Rhinitis</a:t>
            </a:r>
            <a:r>
              <a:rPr lang="es-ES" dirty="0" smtClean="0"/>
              <a:t> and </a:t>
            </a:r>
            <a:r>
              <a:rPr lang="es-ES" dirty="0" err="1" smtClean="0"/>
              <a:t>its</a:t>
            </a:r>
            <a:r>
              <a:rPr lang="es-ES" dirty="0" smtClean="0"/>
              <a:t> </a:t>
            </a:r>
            <a:r>
              <a:rPr lang="es-ES" dirty="0" err="1" smtClean="0"/>
              <a:t>Impact</a:t>
            </a:r>
            <a:r>
              <a:rPr lang="es-ES" dirty="0" smtClean="0"/>
              <a:t> </a:t>
            </a:r>
            <a:r>
              <a:rPr lang="es-ES" dirty="0" err="1" smtClean="0"/>
              <a:t>on</a:t>
            </a:r>
            <a:r>
              <a:rPr lang="es-ES" dirty="0" smtClean="0"/>
              <a:t> </a:t>
            </a:r>
            <a:r>
              <a:rPr lang="es-ES" dirty="0" err="1" smtClean="0"/>
              <a:t>Asthma</a:t>
            </a:r>
            <a:r>
              <a:rPr lang="es-ES" dirty="0" smtClean="0"/>
              <a:t> (ARIA) 2008 </a:t>
            </a:r>
            <a:r>
              <a:rPr lang="es-ES" dirty="0" err="1" smtClean="0"/>
              <a:t>update</a:t>
            </a:r>
            <a:r>
              <a:rPr lang="es-ES" dirty="0" smtClean="0"/>
              <a:t> (in </a:t>
            </a:r>
            <a:r>
              <a:rPr lang="es-ES" dirty="0" err="1" smtClean="0"/>
              <a:t>collaboration</a:t>
            </a:r>
            <a:r>
              <a:rPr lang="es-ES" dirty="0" smtClean="0"/>
              <a:t> </a:t>
            </a:r>
            <a:r>
              <a:rPr lang="es-ES" dirty="0" err="1" smtClean="0"/>
              <a:t>with</a:t>
            </a:r>
            <a:r>
              <a:rPr lang="es-ES" dirty="0" smtClean="0"/>
              <a:t> </a:t>
            </a:r>
            <a:r>
              <a:rPr lang="es-ES" dirty="0" err="1" smtClean="0"/>
              <a:t>the</a:t>
            </a:r>
            <a:r>
              <a:rPr lang="es-ES" dirty="0" smtClean="0"/>
              <a:t> </a:t>
            </a:r>
            <a:r>
              <a:rPr lang="es-ES" dirty="0" err="1" smtClean="0"/>
              <a:t>World</a:t>
            </a:r>
            <a:r>
              <a:rPr lang="es-ES" dirty="0" smtClean="0"/>
              <a:t> </a:t>
            </a:r>
            <a:r>
              <a:rPr lang="es-ES" dirty="0" err="1" smtClean="0"/>
              <a:t>Health</a:t>
            </a:r>
            <a:r>
              <a:rPr lang="es-ES" dirty="0" smtClean="0"/>
              <a:t> </a:t>
            </a:r>
            <a:r>
              <a:rPr lang="es-ES" dirty="0" err="1" smtClean="0"/>
              <a:t>Organization</a:t>
            </a:r>
            <a:r>
              <a:rPr lang="es-ES" dirty="0" smtClean="0"/>
              <a:t>, GA(2)LEN and </a:t>
            </a:r>
            <a:r>
              <a:rPr lang="es-ES" dirty="0" err="1" smtClean="0"/>
              <a:t>AllerGen</a:t>
            </a:r>
            <a:r>
              <a:rPr lang="es-ES" dirty="0" smtClean="0"/>
              <a:t>). </a:t>
            </a:r>
            <a:r>
              <a:rPr lang="es-ES" dirty="0" err="1" smtClean="0"/>
              <a:t>Allergy</a:t>
            </a:r>
            <a:r>
              <a:rPr lang="es-ES" dirty="0" smtClean="0"/>
              <a:t> 2008; 63:8-160.</a:t>
            </a:r>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30</a:t>
            </a:fld>
            <a:endParaRPr lang="es-ES"/>
          </a:p>
        </p:txBody>
      </p:sp>
    </p:spTree>
    <p:extLst>
      <p:ext uri="{BB962C8B-B14F-4D97-AF65-F5344CB8AC3E}">
        <p14:creationId xmlns:p14="http://schemas.microsoft.com/office/powerpoint/2010/main" val="1077500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Meltzer EO. Quality of life in adults and children with allergic rhinitis. J Allergy </a:t>
            </a:r>
            <a:r>
              <a:rPr lang="en-US" dirty="0" err="1" smtClean="0"/>
              <a:t>Clin</a:t>
            </a:r>
            <a:r>
              <a:rPr lang="en-US" dirty="0" smtClean="0"/>
              <a:t> </a:t>
            </a:r>
            <a:r>
              <a:rPr lang="en-US" dirty="0" err="1" smtClean="0"/>
              <a:t>Immunol</a:t>
            </a:r>
            <a:r>
              <a:rPr lang="en-US" dirty="0" smtClean="0"/>
              <a:t>. 2001 Jul;108(1 </a:t>
            </a:r>
            <a:r>
              <a:rPr lang="en-US" dirty="0" err="1" smtClean="0"/>
              <a:t>Suppl</a:t>
            </a:r>
            <a:r>
              <a:rPr lang="en-US" dirty="0" smtClean="0"/>
              <a:t>):S45-53.</a:t>
            </a:r>
          </a:p>
          <a:p>
            <a:endParaRPr lang="en-US" dirty="0" smtClean="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31</a:t>
            </a:fld>
            <a:endParaRPr lang="es-ES"/>
          </a:p>
        </p:txBody>
      </p:sp>
    </p:spTree>
    <p:extLst>
      <p:ext uri="{BB962C8B-B14F-4D97-AF65-F5344CB8AC3E}">
        <p14:creationId xmlns:p14="http://schemas.microsoft.com/office/powerpoint/2010/main" val="3284850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Respuesta 4</a:t>
            </a:r>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32</a:t>
            </a:fld>
            <a:endParaRPr lang="es-ES"/>
          </a:p>
        </p:txBody>
      </p:sp>
    </p:spTree>
    <p:extLst>
      <p:ext uri="{BB962C8B-B14F-4D97-AF65-F5344CB8AC3E}">
        <p14:creationId xmlns:p14="http://schemas.microsoft.com/office/powerpoint/2010/main" val="1615180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La combinación de un glucocorticoide y un antihistamínico (</a:t>
            </a:r>
            <a:r>
              <a:rPr lang="es-ES" sz="1200" b="0" i="0" u="none" strike="noStrike" kern="1200" baseline="0" dirty="0" err="1" smtClean="0">
                <a:solidFill>
                  <a:schemeClr val="tx1"/>
                </a:solidFill>
                <a:latin typeface="+mn-lt"/>
                <a:ea typeface="+mn-ea"/>
                <a:cs typeface="+mn-cs"/>
              </a:rPr>
              <a:t>propionato</a:t>
            </a:r>
            <a:r>
              <a:rPr lang="es-ES" sz="1200" b="0" i="0" u="none" strike="noStrike" kern="1200" baseline="0" dirty="0" smtClean="0">
                <a:solidFill>
                  <a:schemeClr val="tx1"/>
                </a:solidFill>
                <a:latin typeface="+mn-lt"/>
                <a:ea typeface="+mn-ea"/>
                <a:cs typeface="+mn-cs"/>
              </a:rPr>
              <a:t> de </a:t>
            </a:r>
            <a:r>
              <a:rPr lang="es-ES" sz="1200" b="0" i="0" u="none" strike="noStrike" kern="1200" baseline="0" dirty="0" err="1" smtClean="0">
                <a:solidFill>
                  <a:schemeClr val="tx1"/>
                </a:solidFill>
                <a:latin typeface="+mn-lt"/>
                <a:ea typeface="+mn-ea"/>
                <a:cs typeface="+mn-cs"/>
              </a:rPr>
              <a:t>fluticasona</a:t>
            </a:r>
            <a:r>
              <a:rPr lang="es-ES" sz="1200" b="0" i="0" u="none" strike="noStrike" kern="1200" baseline="0" dirty="0" smtClean="0">
                <a:solidFill>
                  <a:schemeClr val="tx1"/>
                </a:solidFill>
                <a:latin typeface="+mn-lt"/>
                <a:ea typeface="+mn-ea"/>
                <a:cs typeface="+mn-cs"/>
              </a:rPr>
              <a:t> y azelastina) administrada por vía </a:t>
            </a:r>
            <a:r>
              <a:rPr lang="es-ES" sz="1200" b="0" i="0" u="none" strike="noStrike" kern="1200" baseline="0" dirty="0" err="1" smtClean="0">
                <a:solidFill>
                  <a:schemeClr val="tx1"/>
                </a:solidFill>
                <a:latin typeface="+mn-lt"/>
                <a:ea typeface="+mn-ea"/>
                <a:cs typeface="+mn-cs"/>
              </a:rPr>
              <a:t>intranasal</a:t>
            </a:r>
            <a:r>
              <a:rPr lang="es-ES" sz="1200" b="0" i="0" u="none" strike="noStrike" kern="1200" baseline="0" dirty="0" smtClean="0">
                <a:solidFill>
                  <a:schemeClr val="tx1"/>
                </a:solidFill>
                <a:latin typeface="+mn-lt"/>
                <a:ea typeface="+mn-ea"/>
                <a:cs typeface="+mn-cs"/>
              </a:rPr>
              <a:t> ha demostrado una eficacia superior a la administración por separado de cada fármaco, siendo considerada actualmente una de las indicaciones de primera línea en la rinitis alérgica moderada-grave4</a:t>
            </a:r>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33</a:t>
            </a:fld>
            <a:endParaRPr lang="es-ES"/>
          </a:p>
        </p:txBody>
      </p:sp>
    </p:spTree>
    <p:extLst>
      <p:ext uri="{BB962C8B-B14F-4D97-AF65-F5344CB8AC3E}">
        <p14:creationId xmlns:p14="http://schemas.microsoft.com/office/powerpoint/2010/main" val="90633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Meltzer et al. Clinically relevant effect of a new intranasal therapy (MP29-02) in allergic rhinitis assessed by responder analysis. </a:t>
            </a:r>
            <a:r>
              <a:rPr lang="en-US" dirty="0" err="1" smtClean="0"/>
              <a:t>Int</a:t>
            </a:r>
            <a:r>
              <a:rPr lang="en-US" dirty="0" smtClean="0"/>
              <a:t> Arch Allergy </a:t>
            </a:r>
            <a:r>
              <a:rPr lang="en-US" dirty="0" err="1" smtClean="0"/>
              <a:t>Immunol</a:t>
            </a:r>
            <a:r>
              <a:rPr lang="en-US" dirty="0" smtClean="0"/>
              <a:t> 2013;161(4):369-77</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35</a:t>
            </a:fld>
            <a:endParaRPr lang="es-ES"/>
          </a:p>
        </p:txBody>
      </p:sp>
    </p:spTree>
    <p:extLst>
      <p:ext uri="{BB962C8B-B14F-4D97-AF65-F5344CB8AC3E}">
        <p14:creationId xmlns:p14="http://schemas.microsoft.com/office/powerpoint/2010/main" val="1018913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Meltzer et al. Clinically relevant effect of a new intranasal therapy (MP29-02) in allergic rhinitis assessed by responder analysis. </a:t>
            </a:r>
            <a:r>
              <a:rPr lang="en-US" dirty="0" err="1" smtClean="0"/>
              <a:t>Int</a:t>
            </a:r>
            <a:r>
              <a:rPr lang="en-US" dirty="0" smtClean="0"/>
              <a:t> Arch Allergy </a:t>
            </a:r>
            <a:r>
              <a:rPr lang="en-US" dirty="0" err="1" smtClean="0"/>
              <a:t>Immunol</a:t>
            </a:r>
            <a:r>
              <a:rPr lang="en-US" dirty="0" smtClean="0"/>
              <a:t> 2013;161(4):369-77</a:t>
            </a:r>
            <a:endParaRPr lang="es-ES" dirty="0" smtClean="0"/>
          </a:p>
          <a:p>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36</a:t>
            </a:fld>
            <a:endParaRPr lang="es-ES"/>
          </a:p>
        </p:txBody>
      </p:sp>
    </p:spTree>
    <p:extLst>
      <p:ext uri="{BB962C8B-B14F-4D97-AF65-F5344CB8AC3E}">
        <p14:creationId xmlns:p14="http://schemas.microsoft.com/office/powerpoint/2010/main" val="1275518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37</a:t>
            </a:fld>
            <a:endParaRPr lang="es-ES"/>
          </a:p>
        </p:txBody>
      </p:sp>
    </p:spTree>
    <p:extLst>
      <p:ext uri="{BB962C8B-B14F-4D97-AF65-F5344CB8AC3E}">
        <p14:creationId xmlns:p14="http://schemas.microsoft.com/office/powerpoint/2010/main" val="2836023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6</a:t>
            </a:fld>
            <a:endParaRPr lang="es-ES"/>
          </a:p>
        </p:txBody>
      </p:sp>
    </p:spTree>
    <p:extLst>
      <p:ext uri="{BB962C8B-B14F-4D97-AF65-F5344CB8AC3E}">
        <p14:creationId xmlns:p14="http://schemas.microsoft.com/office/powerpoint/2010/main" val="337598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t>Los CSTs tienen el potencial de causar supresión del eje HPA, telangiectasias,  </a:t>
            </a:r>
            <a:r>
              <a:rPr lang="es-ES" sz="1200" dirty="0" err="1" smtClean="0"/>
              <a:t>hipopigmentation</a:t>
            </a:r>
            <a:r>
              <a:rPr lang="es-ES" sz="1200" dirty="0" smtClean="0"/>
              <a:t>, acné esteroideo, rosácea y adelgazamiento de la piel.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smtClean="0"/>
          </a:p>
          <a:p>
            <a:r>
              <a:rPr lang="es-ES" dirty="0" err="1" smtClean="0"/>
              <a:t>Pimecrolimus</a:t>
            </a:r>
            <a:r>
              <a:rPr lang="es-ES" dirty="0" smtClean="0"/>
              <a:t> </a:t>
            </a:r>
            <a:r>
              <a:rPr lang="es-ES" dirty="0" smtClean="0"/>
              <a:t>puede ser utilizado tras la aplicación de los CSTs (para el control inicial de los brotes) una vez interrumpido el tratamiento con dichos CST para prevenir la nueva aparición del brote y hasta la completa remisión de los brotes de DA.</a:t>
            </a:r>
          </a:p>
          <a:p>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38</a:t>
            </a:fld>
            <a:endParaRPr lang="es-ES"/>
          </a:p>
        </p:txBody>
      </p:sp>
    </p:spTree>
    <p:extLst>
      <p:ext uri="{BB962C8B-B14F-4D97-AF65-F5344CB8AC3E}">
        <p14:creationId xmlns:p14="http://schemas.microsoft.com/office/powerpoint/2010/main" val="1753832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40</a:t>
            </a:fld>
            <a:endParaRPr lang="es-ES"/>
          </a:p>
        </p:txBody>
      </p:sp>
    </p:spTree>
    <p:extLst>
      <p:ext uri="{BB962C8B-B14F-4D97-AF65-F5344CB8AC3E}">
        <p14:creationId xmlns:p14="http://schemas.microsoft.com/office/powerpoint/2010/main" val="4141405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V. Cardona Dahl, et al. Guideline for the management of anaphylaxis. Med </a:t>
            </a:r>
            <a:r>
              <a:rPr lang="en-US" sz="1200" dirty="0" err="1" smtClean="0"/>
              <a:t>Clin</a:t>
            </a:r>
            <a:r>
              <a:rPr lang="en-US" sz="1200" dirty="0" smtClean="0"/>
              <a:t> (</a:t>
            </a:r>
            <a:r>
              <a:rPr lang="en-US" sz="1200" dirty="0" err="1" smtClean="0"/>
              <a:t>Barc</a:t>
            </a:r>
            <a:r>
              <a:rPr lang="en-US" sz="1200" dirty="0" smtClean="0"/>
              <a:t>). 2011;136(8):349–355</a:t>
            </a:r>
          </a:p>
          <a:p>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7</a:t>
            </a:fld>
            <a:endParaRPr lang="es-ES"/>
          </a:p>
        </p:txBody>
      </p:sp>
    </p:spTree>
    <p:extLst>
      <p:ext uri="{BB962C8B-B14F-4D97-AF65-F5344CB8AC3E}">
        <p14:creationId xmlns:p14="http://schemas.microsoft.com/office/powerpoint/2010/main" val="1632061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Respuesta 3</a:t>
            </a:r>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8</a:t>
            </a:fld>
            <a:endParaRPr lang="es-ES"/>
          </a:p>
        </p:txBody>
      </p:sp>
    </p:spTree>
    <p:extLst>
      <p:ext uri="{BB962C8B-B14F-4D97-AF65-F5344CB8AC3E}">
        <p14:creationId xmlns:p14="http://schemas.microsoft.com/office/powerpoint/2010/main" val="2564038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sz="1200" dirty="0" smtClean="0"/>
              <a:t>Pumphrey RSH. Lessons for management of anaphylaxis from a study of fatal reactions. </a:t>
            </a:r>
            <a:r>
              <a:rPr lang="en-US" sz="1200" dirty="0" err="1" smtClean="0"/>
              <a:t>Clin</a:t>
            </a:r>
            <a:r>
              <a:rPr lang="en-US" sz="1200" dirty="0" smtClean="0"/>
              <a:t> </a:t>
            </a:r>
            <a:r>
              <a:rPr lang="en-US" sz="1200" dirty="0" err="1" smtClean="0"/>
              <a:t>Exp</a:t>
            </a:r>
            <a:r>
              <a:rPr lang="en-US" sz="1200" dirty="0" smtClean="0"/>
              <a:t> Allergy. 2000;30:1144 –1150</a:t>
            </a:r>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9</a:t>
            </a:fld>
            <a:endParaRPr lang="es-ES"/>
          </a:p>
        </p:txBody>
      </p:sp>
    </p:spTree>
    <p:extLst>
      <p:ext uri="{BB962C8B-B14F-4D97-AF65-F5344CB8AC3E}">
        <p14:creationId xmlns:p14="http://schemas.microsoft.com/office/powerpoint/2010/main" val="3149311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err="1" smtClean="0"/>
              <a:t>Adaptado</a:t>
            </a:r>
            <a:r>
              <a:rPr lang="en-US" dirty="0" smtClean="0"/>
              <a:t> de Simons FER. First-aid treatment of anaphylaxis to food: focus on epinephrine. J Allergy </a:t>
            </a:r>
            <a:r>
              <a:rPr lang="en-US" dirty="0" err="1" smtClean="0"/>
              <a:t>Clin</a:t>
            </a:r>
            <a:r>
              <a:rPr lang="en-US" dirty="0" smtClean="0"/>
              <a:t> </a:t>
            </a:r>
            <a:r>
              <a:rPr lang="en-US" dirty="0" err="1" smtClean="0"/>
              <a:t>Immunol</a:t>
            </a:r>
            <a:r>
              <a:rPr lang="en-US" dirty="0" smtClean="0"/>
              <a:t> 2004;113:837-44</a:t>
            </a:r>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10</a:t>
            </a:fld>
            <a:endParaRPr lang="es-ES"/>
          </a:p>
        </p:txBody>
      </p:sp>
    </p:spTree>
    <p:extLst>
      <p:ext uri="{BB962C8B-B14F-4D97-AF65-F5344CB8AC3E}">
        <p14:creationId xmlns:p14="http://schemas.microsoft.com/office/powerpoint/2010/main" val="353006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Ancianos o personas con patologías asociadas </a:t>
            </a:r>
            <a:r>
              <a:rPr lang="es-ES" baseline="0" dirty="0" smtClean="0"/>
              <a:t> como </a:t>
            </a:r>
            <a:r>
              <a:rPr lang="es-ES" dirty="0" smtClean="0"/>
              <a:t>cardiopatía isquémica, </a:t>
            </a:r>
            <a:r>
              <a:rPr lang="es-ES" dirty="0" err="1" smtClean="0"/>
              <a:t>arteriopatía</a:t>
            </a:r>
            <a:r>
              <a:rPr lang="es-ES" dirty="0" smtClean="0"/>
              <a:t> periférica, HTA, hipertiroidismo, aneurisma aórtico.</a:t>
            </a:r>
          </a:p>
          <a:p>
            <a:endParaRPr lang="es-ES" dirty="0" smtClean="0"/>
          </a:p>
          <a:p>
            <a:r>
              <a:rPr lang="es-ES" dirty="0" smtClean="0"/>
              <a:t>Pacientes en tratamiento con inhibidores de la </a:t>
            </a:r>
            <a:r>
              <a:rPr lang="es-ES" dirty="0" err="1" smtClean="0"/>
              <a:t>monoaminooxidasa</a:t>
            </a:r>
            <a:r>
              <a:rPr lang="es-ES" dirty="0" smtClean="0"/>
              <a:t> (bloquean el metabolismo de la adrenalina), antidepresivos tricíclicos (prolongan la vida media de la adrenalina), B-bloqueantes (respuesta parcial de la adrenalina), </a:t>
            </a:r>
            <a:r>
              <a:rPr lang="es-ES" dirty="0" err="1" smtClean="0"/>
              <a:t>aminofilina</a:t>
            </a:r>
            <a:r>
              <a:rPr lang="es-ES" dirty="0" smtClean="0"/>
              <a:t> u otros fármacos vasoconstrictores o </a:t>
            </a:r>
            <a:r>
              <a:rPr lang="es-ES" dirty="0" err="1" smtClean="0"/>
              <a:t>arritmogénicos</a:t>
            </a:r>
            <a:r>
              <a:rPr lang="es-ES" dirty="0" smtClean="0"/>
              <a:t>.</a:t>
            </a:r>
          </a:p>
          <a:p>
            <a:endParaRPr lang="es-ES" dirty="0" smtClean="0"/>
          </a:p>
          <a:p>
            <a:r>
              <a:rPr lang="es-ES" dirty="0" smtClean="0"/>
              <a:t>1) Brown SGA. Cardiovascular </a:t>
            </a:r>
            <a:r>
              <a:rPr lang="es-ES" dirty="0" err="1" smtClean="0"/>
              <a:t>aspects</a:t>
            </a:r>
            <a:r>
              <a:rPr lang="es-ES" dirty="0" smtClean="0"/>
              <a:t> of </a:t>
            </a:r>
            <a:r>
              <a:rPr lang="es-ES" dirty="0" err="1" smtClean="0"/>
              <a:t>anaphylaxis</a:t>
            </a:r>
            <a:r>
              <a:rPr lang="es-ES" dirty="0" smtClean="0"/>
              <a:t>: </a:t>
            </a:r>
            <a:r>
              <a:rPr lang="es-ES" dirty="0" err="1" smtClean="0"/>
              <a:t>implications</a:t>
            </a:r>
            <a:r>
              <a:rPr lang="es-ES" dirty="0" smtClean="0"/>
              <a:t> </a:t>
            </a:r>
            <a:r>
              <a:rPr lang="es-ES" dirty="0" err="1" smtClean="0"/>
              <a:t>for</a:t>
            </a:r>
            <a:r>
              <a:rPr lang="es-ES" dirty="0" smtClean="0"/>
              <a:t> </a:t>
            </a:r>
            <a:r>
              <a:rPr lang="es-ES" dirty="0" err="1" smtClean="0"/>
              <a:t>treatment</a:t>
            </a:r>
            <a:r>
              <a:rPr lang="es-ES" dirty="0" smtClean="0"/>
              <a:t> and diagnosis. </a:t>
            </a:r>
            <a:r>
              <a:rPr lang="es-ES" dirty="0" err="1" smtClean="0"/>
              <a:t>Curr</a:t>
            </a:r>
            <a:r>
              <a:rPr lang="es-ES" dirty="0" smtClean="0"/>
              <a:t> </a:t>
            </a:r>
            <a:r>
              <a:rPr lang="es-ES" dirty="0" err="1" smtClean="0"/>
              <a:t>Opin</a:t>
            </a:r>
            <a:r>
              <a:rPr lang="es-ES" dirty="0" smtClean="0"/>
              <a:t> </a:t>
            </a:r>
            <a:r>
              <a:rPr lang="es-ES" dirty="0" err="1" smtClean="0"/>
              <a:t>Allergy</a:t>
            </a:r>
            <a:r>
              <a:rPr lang="es-ES" dirty="0" smtClean="0"/>
              <a:t> </a:t>
            </a:r>
            <a:r>
              <a:rPr lang="es-ES" dirty="0" err="1" smtClean="0"/>
              <a:t>Clin</a:t>
            </a:r>
            <a:r>
              <a:rPr lang="es-ES" dirty="0" smtClean="0"/>
              <a:t> </a:t>
            </a:r>
            <a:r>
              <a:rPr lang="es-ES" dirty="0" err="1" smtClean="0"/>
              <a:t>Immunol</a:t>
            </a:r>
            <a:r>
              <a:rPr lang="es-ES" dirty="0" smtClean="0"/>
              <a:t>. 2005;5:359–64.</a:t>
            </a:r>
          </a:p>
          <a:p>
            <a:r>
              <a:rPr lang="es-ES" dirty="0" smtClean="0"/>
              <a:t>2) </a:t>
            </a:r>
            <a:r>
              <a:rPr lang="es-ES" dirty="0" err="1" smtClean="0"/>
              <a:t>Simons</a:t>
            </a:r>
            <a:r>
              <a:rPr lang="es-ES" dirty="0" smtClean="0"/>
              <a:t> FER. </a:t>
            </a:r>
            <a:r>
              <a:rPr lang="es-ES" dirty="0" err="1" smtClean="0"/>
              <a:t>First-aid</a:t>
            </a:r>
            <a:r>
              <a:rPr lang="es-ES" dirty="0" smtClean="0"/>
              <a:t> </a:t>
            </a:r>
            <a:r>
              <a:rPr lang="es-ES" dirty="0" err="1" smtClean="0"/>
              <a:t>treatment</a:t>
            </a:r>
            <a:r>
              <a:rPr lang="es-ES" dirty="0" smtClean="0"/>
              <a:t> of </a:t>
            </a:r>
            <a:r>
              <a:rPr lang="es-ES" dirty="0" err="1" smtClean="0"/>
              <a:t>anaphylaxis</a:t>
            </a:r>
            <a:r>
              <a:rPr lang="es-ES" dirty="0" smtClean="0"/>
              <a:t> to </a:t>
            </a:r>
            <a:r>
              <a:rPr lang="es-ES" dirty="0" err="1" smtClean="0"/>
              <a:t>food</a:t>
            </a:r>
            <a:r>
              <a:rPr lang="es-ES" dirty="0" smtClean="0"/>
              <a:t>: </a:t>
            </a:r>
            <a:r>
              <a:rPr lang="es-ES" dirty="0" err="1" smtClean="0"/>
              <a:t>focus</a:t>
            </a:r>
            <a:r>
              <a:rPr lang="es-ES" dirty="0" smtClean="0"/>
              <a:t> </a:t>
            </a:r>
            <a:r>
              <a:rPr lang="es-ES" dirty="0" err="1" smtClean="0"/>
              <a:t>on</a:t>
            </a:r>
            <a:r>
              <a:rPr lang="es-ES" dirty="0" smtClean="0"/>
              <a:t> </a:t>
            </a:r>
            <a:r>
              <a:rPr lang="es-ES" dirty="0" err="1" smtClean="0"/>
              <a:t>epinephrine</a:t>
            </a:r>
            <a:r>
              <a:rPr lang="es-ES" dirty="0" smtClean="0"/>
              <a:t>. J </a:t>
            </a:r>
            <a:r>
              <a:rPr lang="es-ES" dirty="0" err="1" smtClean="0"/>
              <a:t>Allergy</a:t>
            </a:r>
            <a:r>
              <a:rPr lang="es-ES" dirty="0" smtClean="0"/>
              <a:t> </a:t>
            </a:r>
            <a:r>
              <a:rPr lang="es-ES" dirty="0" err="1" smtClean="0"/>
              <a:t>Clin</a:t>
            </a:r>
            <a:r>
              <a:rPr lang="es-ES" dirty="0" smtClean="0"/>
              <a:t> </a:t>
            </a:r>
            <a:r>
              <a:rPr lang="es-ES" dirty="0" err="1" smtClean="0"/>
              <a:t>Immunol</a:t>
            </a:r>
            <a:r>
              <a:rPr lang="es-ES" dirty="0" smtClean="0"/>
              <a:t>. 2004;113:837–44.</a:t>
            </a:r>
          </a:p>
          <a:p>
            <a:endParaRPr lang="es-ES" dirty="0" smtClean="0"/>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11</a:t>
            </a:fld>
            <a:endParaRPr lang="es-ES"/>
          </a:p>
        </p:txBody>
      </p:sp>
    </p:spTree>
    <p:extLst>
      <p:ext uri="{BB962C8B-B14F-4D97-AF65-F5344CB8AC3E}">
        <p14:creationId xmlns:p14="http://schemas.microsoft.com/office/powerpoint/2010/main" val="1586290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Respuesta</a:t>
            </a:r>
            <a:r>
              <a:rPr lang="es-ES" baseline="0" dirty="0" smtClean="0"/>
              <a:t> 3</a:t>
            </a:r>
            <a:endParaRPr lang="es-ES" dirty="0"/>
          </a:p>
        </p:txBody>
      </p:sp>
      <p:sp>
        <p:nvSpPr>
          <p:cNvPr id="4" name="Marcador de número de diapositiva 3"/>
          <p:cNvSpPr>
            <a:spLocks noGrp="1"/>
          </p:cNvSpPr>
          <p:nvPr>
            <p:ph type="sldNum" sz="quarter" idx="10"/>
          </p:nvPr>
        </p:nvSpPr>
        <p:spPr/>
        <p:txBody>
          <a:bodyPr/>
          <a:lstStyle/>
          <a:p>
            <a:fld id="{E1C5318D-CCC2-4252-B9AD-935878430ADE}" type="slidenum">
              <a:rPr lang="es-ES" smtClean="0"/>
              <a:t>12</a:t>
            </a:fld>
            <a:endParaRPr lang="es-ES"/>
          </a:p>
        </p:txBody>
      </p:sp>
    </p:spTree>
    <p:extLst>
      <p:ext uri="{BB962C8B-B14F-4D97-AF65-F5344CB8AC3E}">
        <p14:creationId xmlns:p14="http://schemas.microsoft.com/office/powerpoint/2010/main" val="3742741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3789040"/>
            <a:ext cx="7900988" cy="1285884"/>
          </a:xfrm>
          <a:solidFill>
            <a:srgbClr val="FFFFFF">
              <a:alpha val="50196"/>
            </a:srgbClr>
          </a:solidFill>
        </p:spPr>
        <p:txBody>
          <a:bodyPr>
            <a:noAutofit/>
          </a:bodyPr>
          <a:lstStyle>
            <a:lvl1pPr algn="l">
              <a:defRPr sz="4000" b="1">
                <a:solidFill>
                  <a:schemeClr val="tx2"/>
                </a:solidFill>
                <a:latin typeface="+mn-lt"/>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671512" y="5146330"/>
            <a:ext cx="7915276"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cxnSp>
        <p:nvCxnSpPr>
          <p:cNvPr id="12" name="11 Conector recto"/>
          <p:cNvCxnSpPr/>
          <p:nvPr userDrawn="1"/>
        </p:nvCxnSpPr>
        <p:spPr>
          <a:xfrm rot="5400000">
            <a:off x="84513" y="4418081"/>
            <a:ext cx="1116000" cy="794"/>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283335" y="5586055"/>
            <a:ext cx="720000" cy="794"/>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Imagen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264" y="6132300"/>
            <a:ext cx="2088232" cy="609068"/>
          </a:xfrm>
          <a:prstGeom prst="rect">
            <a:avLst/>
          </a:prstGeom>
        </p:spPr>
      </p:pic>
      <p:pic>
        <p:nvPicPr>
          <p:cNvPr id="5" name="Imagen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068" y="62948"/>
            <a:ext cx="6036680" cy="737680"/>
          </a:xfrm>
          <a:prstGeom prst="rect">
            <a:avLst/>
          </a:prstGeom>
        </p:spPr>
      </p:pic>
    </p:spTree>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8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sp>
        <p:nvSpPr>
          <p:cNvPr id="11" name="Marcador de texto 5"/>
          <p:cNvSpPr>
            <a:spLocks noGrp="1"/>
          </p:cNvSpPr>
          <p:nvPr>
            <p:ph type="body" sz="quarter" idx="13" hasCustomPrompt="1"/>
          </p:nvPr>
        </p:nvSpPr>
        <p:spPr>
          <a:xfrm>
            <a:off x="-32" y="5661248"/>
            <a:ext cx="8686832"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2" name="Imagen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6227876"/>
            <a:ext cx="1760538" cy="513491"/>
          </a:xfrm>
          <a:prstGeom prst="rect">
            <a:avLst/>
          </a:prstGeom>
        </p:spPr>
      </p:pic>
      <p:sp>
        <p:nvSpPr>
          <p:cNvPr id="7" name="1 Título"/>
          <p:cNvSpPr>
            <a:spLocks noGrp="1"/>
          </p:cNvSpPr>
          <p:nvPr>
            <p:ph type="title" hasCustomPrompt="1"/>
          </p:nvPr>
        </p:nvSpPr>
        <p:spPr>
          <a:xfrm>
            <a:off x="457200" y="159904"/>
            <a:ext cx="82296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graphicFrame>
        <p:nvGraphicFramePr>
          <p:cNvPr id="14" name="Group 58"/>
          <p:cNvGraphicFramePr>
            <a:graphicFrameLocks noGrp="1"/>
          </p:cNvGraphicFramePr>
          <p:nvPr userDrawn="1">
            <p:extLst>
              <p:ext uri="{D42A27DB-BD31-4B8C-83A1-F6EECF244321}">
                <p14:modId xmlns:p14="http://schemas.microsoft.com/office/powerpoint/2010/main" val="1882083485"/>
              </p:ext>
            </p:extLst>
          </p:nvPr>
        </p:nvGraphicFramePr>
        <p:xfrm>
          <a:off x="827583" y="980181"/>
          <a:ext cx="7416305" cy="4465043"/>
        </p:xfrm>
        <a:graphic>
          <a:graphicData uri="http://schemas.openxmlformats.org/drawingml/2006/table">
            <a:tbl>
              <a:tblPr/>
              <a:tblGrid>
                <a:gridCol w="1141610"/>
                <a:gridCol w="1080650"/>
                <a:gridCol w="2100340"/>
                <a:gridCol w="1680548"/>
                <a:gridCol w="1413157"/>
              </a:tblGrid>
              <a:tr h="273377">
                <a:tc rowSpan="2">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
                          <a:srgbClr val="FFFFFF"/>
                        </a:buClr>
                        <a:buSzPct val="25000"/>
                        <a:buFontTx/>
                        <a:buNone/>
                        <a:tabLst/>
                      </a:pPr>
                      <a:r>
                        <a:rPr kumimoji="0" lang="es-ES" sz="1000" b="1"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Recomendación</a:t>
                      </a:r>
                    </a:p>
                  </a:txBody>
                  <a:tcPr marL="79816" marR="79816" marT="39909" marB="39909" anchor="ctr" horzOverflow="overflow">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rgbClr val="004586"/>
                    </a:solidFill>
                  </a:tcPr>
                </a:tc>
                <a:tc gridSpan="2">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ct val="25000"/>
                        <a:buFontTx/>
                        <a:buNone/>
                        <a:tabLst/>
                      </a:pPr>
                      <a:r>
                        <a:rPr kumimoji="0" lang="es-ES" sz="1000" b="1"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Acné leve a moderado</a:t>
                      </a:r>
                    </a:p>
                  </a:txBody>
                  <a:tcPr marL="79816" marR="79816" marT="39909" marB="399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4586"/>
                    </a:solidFill>
                  </a:tcPr>
                </a:tc>
                <a:tc hMerge="1">
                  <a:txBody>
                    <a:bodyPr/>
                    <a:lstStyle/>
                    <a:p>
                      <a:endParaRPr lang="es-ES"/>
                    </a:p>
                  </a:txBody>
                  <a:tcPr/>
                </a:tc>
                <a:tc gridSpan="2">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ct val="25000"/>
                        <a:buFontTx/>
                        <a:buNone/>
                        <a:tabLst/>
                      </a:pPr>
                      <a:r>
                        <a:rPr kumimoji="0" lang="es-ES" sz="1000" b="1"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Acné moderado a grave </a:t>
                      </a:r>
                    </a:p>
                  </a:txBody>
                  <a:tcPr marL="79816" marR="79816" marT="39909" marB="39909" anchor="ctr" horzOverflow="overflow">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4586"/>
                    </a:solidFill>
                  </a:tcPr>
                </a:tc>
                <a:tc hMerge="1">
                  <a:txBody>
                    <a:bodyPr/>
                    <a:lstStyle/>
                    <a:p>
                      <a:endParaRPr lang="es-ES"/>
                    </a:p>
                  </a:txBody>
                  <a:tcPr/>
                </a:tc>
              </a:tr>
              <a:tr h="455622">
                <a:tc vMerge="1">
                  <a:txBody>
                    <a:bodyPr/>
                    <a:lstStyle/>
                    <a:p>
                      <a:endParaRPr lang="es-ES"/>
                    </a:p>
                  </a:txBody>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ct val="25000"/>
                        <a:buFontTx/>
                        <a:buNone/>
                        <a:tabLst/>
                      </a:pPr>
                      <a:r>
                        <a:rPr kumimoji="0" lang="es-ES" sz="1000" b="0" i="0" u="none" strike="noStrike" cap="none" normalizeH="0" baseline="0" noProof="0" dirty="0" err="1"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Comedoniano</a:t>
                      </a:r>
                      <a:r>
                        <a:rPr kumimoji="0" lang="es-ES" sz="1000" b="0"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 I</a:t>
                      </a:r>
                    </a:p>
                  </a:txBody>
                  <a:tcPr marL="79816" marR="79816" marT="39909" marB="399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4586"/>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ct val="25000"/>
                        <a:buFontTx/>
                        <a:buNone/>
                        <a:tabLst/>
                      </a:pPr>
                      <a:r>
                        <a:rPr kumimoji="0" lang="es-ES" sz="1000" b="0" i="0" u="none" strike="noStrike" cap="none" normalizeH="0" baseline="0" noProof="0" dirty="0" err="1"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Papulopustular</a:t>
                      </a:r>
                      <a:r>
                        <a:rPr kumimoji="0" lang="es-ES" sz="1000" b="0"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 leve a moderado II</a:t>
                      </a:r>
                    </a:p>
                  </a:txBody>
                  <a:tcPr marL="79816" marR="79816" marT="39909" marB="399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4586"/>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ct val="25000"/>
                        <a:buFontTx/>
                        <a:buNone/>
                        <a:tabLst/>
                      </a:pPr>
                      <a:r>
                        <a:rPr kumimoji="0" lang="es-ES" sz="1000" b="0" i="0" u="none" strike="noStrike" cap="none" normalizeH="0" baseline="0" noProof="0" dirty="0" err="1"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Papulopustular</a:t>
                      </a:r>
                      <a:r>
                        <a:rPr kumimoji="0" lang="es-ES" sz="1000" b="0"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 grave/</a:t>
                      </a:r>
                    </a:p>
                    <a:p>
                      <a:pPr marL="0" marR="0" lvl="0" indent="0" algn="ctr" defTabSz="914400" rtl="0" eaLnBrk="1" fontAlgn="base" latinLnBrk="0" hangingPunct="1">
                        <a:lnSpc>
                          <a:spcPct val="100000"/>
                        </a:lnSpc>
                        <a:spcBef>
                          <a:spcPct val="0"/>
                        </a:spcBef>
                        <a:spcAft>
                          <a:spcPct val="0"/>
                        </a:spcAft>
                        <a:buClr>
                          <a:srgbClr val="FFFFFF"/>
                        </a:buClr>
                        <a:buSzPct val="25000"/>
                        <a:buFontTx/>
                        <a:buNone/>
                        <a:tabLst/>
                      </a:pPr>
                      <a:r>
                        <a:rPr kumimoji="0" lang="es-ES" sz="1000" b="0"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nodular moderado  III</a:t>
                      </a:r>
                    </a:p>
                  </a:txBody>
                  <a:tcPr marL="79816" marR="79816" marT="39909" marB="399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4586"/>
                    </a:solidFill>
                  </a:tcPr>
                </a:tc>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rgbClr val="FFFFFF"/>
                        </a:buClr>
                        <a:buSzPct val="25000"/>
                        <a:buFontTx/>
                        <a:buNone/>
                        <a:tabLst/>
                      </a:pPr>
                      <a:r>
                        <a:rPr kumimoji="0" lang="es-ES" sz="1000" b="0"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Nodular/</a:t>
                      </a:r>
                      <a:r>
                        <a:rPr kumimoji="0" lang="es-ES" sz="1000" b="0" i="0" u="none" strike="noStrike" cap="none" normalizeH="0" baseline="0" noProof="0" dirty="0" err="1"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conglobata</a:t>
                      </a:r>
                      <a:r>
                        <a:rPr kumimoji="0" lang="es-ES" sz="1000" b="0"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 grave IV</a:t>
                      </a:r>
                    </a:p>
                  </a:txBody>
                  <a:tcPr marL="79816" marR="79816" marT="39909" marB="39909" anchor="ctr" horzOverflow="overflow">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4586"/>
                    </a:solidFill>
                  </a:tcPr>
                </a:tc>
              </a:tr>
              <a:tr h="820110">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
                          <a:srgbClr val="FFFFFF"/>
                        </a:buClr>
                        <a:buSzPct val="25000"/>
                        <a:buFontTx/>
                        <a:buNone/>
                        <a:tabLst/>
                      </a:pPr>
                      <a:r>
                        <a:rPr kumimoji="0" lang="es-ES" sz="1000" b="1"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Alta</a:t>
                      </a:r>
                    </a:p>
                  </a:txBody>
                  <a:tcPr marL="79816" marR="79816" marT="39909" marB="39909" anchor="ctr" horzOverflow="overflow">
                    <a:lnL w="12700" cap="flat" cmpd="sng" algn="ctr">
                      <a:solidFill>
                        <a:schemeClr val="accent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rgbClr val="004586"/>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No hay consenso </a:t>
                      </a:r>
                    </a:p>
                  </a:txBody>
                  <a:tcPr marL="79816" marR="79816" marT="39909" marB="39909" anchor="ctr" horzOverflow="overflow">
                    <a:lnL w="12700" cap="flat" cmpd="sng" algn="ctr">
                      <a:solidFill>
                        <a:srgbClr val="000000"/>
                      </a:solidFill>
                      <a:prstDash val="solid"/>
                      <a:round/>
                      <a:headEnd type="none" w="med" len="med"/>
                      <a:tailEnd type="none" w="med" len="med"/>
                    </a:lnL>
                    <a:lnR w="12700" cap="flat" cmpd="sng" algn="ctr">
                      <a:solidFill>
                        <a:srgbClr val="C5000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Adapaleno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/peróxido de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benzoílo</a:t>
                      </a:r>
                      <a:r>
                        <a:rPr kumimoji="0" lang="es-ES" sz="1000" b="0" i="0" u="none" strike="noStrike" cap="none" normalizeH="0" baseline="3000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a:t>
                      </a:r>
                    </a:p>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Clindamicina</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/peróxido de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benzoílo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a:t>
                      </a:r>
                    </a:p>
                  </a:txBody>
                  <a:tcPr marL="79816" marR="79816" marT="39909" marB="39909" anchor="ctr" horzOverflow="overflow">
                    <a:lnL w="12700" cap="flat" cmpd="sng" algn="ctr">
                      <a:solidFill>
                        <a:srgbClr val="C5000B"/>
                      </a:solidFill>
                      <a:prstDash val="solid"/>
                      <a:round/>
                      <a:headEnd type="none" w="med" len="med"/>
                      <a:tailEnd type="none" w="med" len="med"/>
                    </a:lnL>
                    <a:lnR w="12700" cap="flat" cmpd="sng" algn="ctr">
                      <a:solidFill>
                        <a:srgbClr val="C5000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Isotretinoína</a:t>
                      </a:r>
                      <a:r>
                        <a:rPr kumimoji="0" lang="es-ES" sz="1000" b="0" i="0" u="none" strike="noStrike" cap="none" normalizeH="0" baseline="3000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a:t>
                      </a:r>
                      <a:endParaRPr kumimoji="0" lang="es-ES" sz="1000" b="0" i="0" u="none" strike="noStrike" cap="none" normalizeH="0" baseline="3000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endParaRPr>
                    </a:p>
                  </a:txBody>
                  <a:tcPr marL="79816" marR="79816" marT="39909" marB="39909" anchor="ctr" horzOverflow="overflow">
                    <a:lnL w="12700" cap="flat" cmpd="sng" algn="ctr">
                      <a:solidFill>
                        <a:srgbClr val="C5000B"/>
                      </a:solidFill>
                      <a:prstDash val="solid"/>
                      <a:round/>
                      <a:headEnd type="none" w="med" len="med"/>
                      <a:tailEnd type="none" w="med" len="med"/>
                    </a:lnL>
                    <a:lnR w="12700" cap="flat" cmpd="sng" algn="ctr">
                      <a:solidFill>
                        <a:srgbClr val="C5000B"/>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Isotretinoína</a:t>
                      </a:r>
                      <a:r>
                        <a:rPr kumimoji="0" lang="es-ES" sz="1000" b="0" i="0" u="none" strike="noStrike" cap="none" normalizeH="0" baseline="3000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a:t>
                      </a:r>
                      <a:endParaRPr kumimoji="0" lang="es-ES" sz="1000" b="0" i="0" u="none" strike="noStrike" cap="none" normalizeH="0" baseline="3000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endParaRPr>
                    </a:p>
                  </a:txBody>
                  <a:tcPr marL="79816" marR="79816" marT="39909" marB="39909" anchor="ctr" horzOverflow="overflow">
                    <a:lnL w="12700" cap="flat" cmpd="sng" algn="ctr">
                      <a:solidFill>
                        <a:srgbClr val="C5000B"/>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r>
              <a:tr h="1002356">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
                          <a:srgbClr val="FFFFFF"/>
                        </a:buClr>
                        <a:buSzPct val="25000"/>
                        <a:buFontTx/>
                        <a:buNone/>
                        <a:tabLst/>
                      </a:pPr>
                      <a:r>
                        <a:rPr kumimoji="0" lang="es-ES" sz="1000" b="1"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Media</a:t>
                      </a:r>
                    </a:p>
                  </a:txBody>
                  <a:tcPr marL="79816" marR="79816" marT="39909" marB="39909" anchor="ctr" horzOverflow="overflow">
                    <a:lnL w="12700" cap="flat" cmpd="sng" algn="ctr">
                      <a:solidFill>
                        <a:schemeClr val="accent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rgbClr val="004586"/>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Retinoide</a:t>
                      </a:r>
                    </a:p>
                    <a:p>
                      <a:pPr marL="171450" marR="0" lvl="0" indent="-171450" algn="l" defTabSz="914400" rtl="0" eaLnBrk="1" fontAlgn="base" latinLnBrk="0" hangingPunct="1">
                        <a:lnSpc>
                          <a:spcPct val="100000"/>
                        </a:lnSpc>
                        <a:spcBef>
                          <a:spcPct val="0"/>
                        </a:spcBef>
                        <a:spcAft>
                          <a:spcPct val="0"/>
                        </a:spcAft>
                        <a:buClr>
                          <a:srgbClr val="C5000B"/>
                        </a:buClr>
                        <a:buSzPct val="25000"/>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adapaleno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t>
                      </a:r>
                    </a:p>
                  </a:txBody>
                  <a:tcPr marL="79816" marR="79816" marT="39909" marB="39909" anchor="ctr" horzOverflow="overflow">
                    <a:lnL w="12700" cap="flat" cmpd="sng" algn="ctr">
                      <a:solidFill>
                        <a:srgbClr val="000000"/>
                      </a:solidFill>
                      <a:prstDash val="solid"/>
                      <a:round/>
                      <a:headEnd type="none" w="med" len="med"/>
                      <a:tailEnd type="none" w="med" len="med"/>
                    </a:lnL>
                    <a:lnR w="12700" cap="flat" cmpd="sng" algn="ctr">
                      <a:solidFill>
                        <a:srgbClr val="C5000B"/>
                      </a:solidFill>
                      <a:prstDash val="solid"/>
                      <a:round/>
                      <a:headEnd type="none" w="med" len="med"/>
                      <a:tailEnd type="none" w="med" len="med"/>
                    </a:lnR>
                    <a:lnT w="12700" cap="flat" cmpd="sng" algn="ctr">
                      <a:solidFill>
                        <a:srgbClr val="C5000B"/>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Ácido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azelaico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o peróxido de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benzoílo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a:t>
                      </a:r>
                    </a:p>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Retinoide </a:t>
                      </a:r>
                    </a:p>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Antibióticos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sistémicos</a:t>
                      </a:r>
                      <a:r>
                        <a:rPr kumimoji="0" lang="es-ES" sz="1000" b="0" i="0" u="none" strike="noStrike" cap="none" normalizeH="0" baseline="3000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adapaleno</a:t>
                      </a:r>
                      <a:endPar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endParaRPr>
                    </a:p>
                  </a:txBody>
                  <a:tcPr marL="79816" marR="79816" marT="39909" marB="39909" anchor="ctr" horzOverflow="overflow">
                    <a:lnL w="12700" cap="flat" cmpd="sng" algn="ctr">
                      <a:solidFill>
                        <a:srgbClr val="C5000B"/>
                      </a:solidFill>
                      <a:prstDash val="solid"/>
                      <a:round/>
                      <a:headEnd type="none" w="med" len="med"/>
                      <a:tailEnd type="none" w="med" len="med"/>
                    </a:lnL>
                    <a:lnR w="12700" cap="flat" cmpd="sng" algn="ctr">
                      <a:solidFill>
                        <a:srgbClr val="C5000B"/>
                      </a:solidFill>
                      <a:prstDash val="solid"/>
                      <a:round/>
                      <a:headEnd type="none" w="med" len="med"/>
                      <a:tailEnd type="none" w="med" len="med"/>
                    </a:lnR>
                    <a:lnT w="12700" cap="flat" cmpd="sng" algn="ctr">
                      <a:solidFill>
                        <a:srgbClr val="C5000B"/>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Antibióticos sistémicos </a:t>
                      </a:r>
                    </a:p>
                    <a:p>
                      <a:pPr marL="171450" marR="0" lvl="0" indent="-171450" algn="l" defTabSz="914400" rtl="0" eaLnBrk="1" fontAlgn="base" latinLnBrk="0" hangingPunct="1">
                        <a:lnSpc>
                          <a:spcPct val="100000"/>
                        </a:lnSpc>
                        <a:spcBef>
                          <a:spcPct val="0"/>
                        </a:spcBef>
                        <a:spcAft>
                          <a:spcPct val="0"/>
                        </a:spcAft>
                        <a:buClr>
                          <a:srgbClr val="F2F2F2"/>
                        </a:buClr>
                        <a:buSzPct val="25000"/>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adapaleno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o </a:t>
                      </a:r>
                    </a:p>
                    <a:p>
                      <a:pPr marL="171450" marR="0" lvl="0" indent="-171450" algn="l" defTabSz="914400" rtl="0" eaLnBrk="1" fontAlgn="base" latinLnBrk="0" hangingPunct="1">
                        <a:lnSpc>
                          <a:spcPct val="100000"/>
                        </a:lnSpc>
                        <a:spcBef>
                          <a:spcPct val="0"/>
                        </a:spcBef>
                        <a:spcAft>
                          <a:spcPct val="0"/>
                        </a:spcAft>
                        <a:buClr>
                          <a:srgbClr val="F2F2F2"/>
                        </a:buClr>
                        <a:buSzPct val="25000"/>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adapaleno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/peróxido de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benzoílo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o </a:t>
                      </a:r>
                    </a:p>
                    <a:p>
                      <a:pPr marL="171450" marR="0" lvl="0" indent="-171450" algn="l" defTabSz="914400" rtl="0" eaLnBrk="1" fontAlgn="base" latinLnBrk="0" hangingPunct="1">
                        <a:lnSpc>
                          <a:spcPct val="100000"/>
                        </a:lnSpc>
                        <a:spcBef>
                          <a:spcPct val="0"/>
                        </a:spcBef>
                        <a:spcAft>
                          <a:spcPct val="0"/>
                        </a:spcAft>
                        <a:buClr>
                          <a:srgbClr val="F2F2F2"/>
                        </a:buClr>
                        <a:buSzPct val="25000"/>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ácido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azelaico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a:t>
                      </a:r>
                    </a:p>
                  </a:txBody>
                  <a:tcPr marL="79816" marR="79816" marT="39909" marB="39909" anchor="ctr" horzOverflow="overflow">
                    <a:lnL w="12700" cap="flat" cmpd="sng" algn="ctr">
                      <a:solidFill>
                        <a:srgbClr val="C5000B"/>
                      </a:solidFill>
                      <a:prstDash val="solid"/>
                      <a:round/>
                      <a:headEnd type="none" w="med" len="med"/>
                      <a:tailEnd type="none" w="med" len="med"/>
                    </a:lnL>
                    <a:lnR w="12700" cap="flat" cmpd="sng" algn="ctr">
                      <a:solidFill>
                        <a:srgbClr val="C5000B"/>
                      </a:solidFill>
                      <a:prstDash val="solid"/>
                      <a:round/>
                      <a:headEnd type="none" w="med" len="med"/>
                      <a:tailEnd type="none" w="med" len="med"/>
                    </a:lnR>
                    <a:lnT w="12700" cap="flat" cmpd="sng" algn="ctr">
                      <a:solidFill>
                        <a:srgbClr val="C5000B"/>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Antibióticos sistémicos </a:t>
                      </a:r>
                    </a:p>
                    <a:p>
                      <a:pPr marL="171450" marR="0" lvl="0" indent="-171450" algn="l" defTabSz="914400" rtl="0" eaLnBrk="1" fontAlgn="base" latinLnBrk="0" hangingPunct="1">
                        <a:lnSpc>
                          <a:spcPct val="100000"/>
                        </a:lnSpc>
                        <a:spcBef>
                          <a:spcPct val="0"/>
                        </a:spcBef>
                        <a:spcAft>
                          <a:spcPct val="0"/>
                        </a:spcAft>
                        <a:buClr>
                          <a:srgbClr val="FFFFFF"/>
                        </a:buClr>
                        <a:buSzPct val="25000"/>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ácido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azelaico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a:t>
                      </a:r>
                    </a:p>
                  </a:txBody>
                  <a:tcPr marL="79816" marR="79816" marT="39909" marB="39909" anchor="ctr" horzOverflow="overflow">
                    <a:lnL w="12700" cap="flat" cmpd="sng" algn="ctr">
                      <a:solidFill>
                        <a:srgbClr val="C5000B"/>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rgbClr val="C5000B"/>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r>
              <a:tr h="1913578">
                <a:tc>
                  <a:txBody>
                    <a:bodyPr/>
                    <a:lstStyle>
                      <a:lvl1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
                          <a:srgbClr val="FFFFFF"/>
                        </a:buClr>
                        <a:buSzPct val="25000"/>
                        <a:buFontTx/>
                        <a:buNone/>
                        <a:tabLst/>
                      </a:pPr>
                      <a:r>
                        <a:rPr kumimoji="0" lang="es-ES" sz="1000" b="1" i="0" u="none" strike="noStrike" cap="none" normalizeH="0" baseline="0" noProof="0" dirty="0" smtClean="0">
                          <a:ln>
                            <a:noFill/>
                          </a:ln>
                          <a:solidFill>
                            <a:srgbClr val="FFFFFF"/>
                          </a:solidFill>
                          <a:effectLst/>
                          <a:latin typeface="Arial" panose="020B0604020202020204" pitchFamily="34" charset="0"/>
                          <a:cs typeface="Arial" panose="020B0604020202020204" pitchFamily="34" charset="0"/>
                          <a:sym typeface="Arial" panose="020B0604020202020204" pitchFamily="34" charset="0"/>
                        </a:rPr>
                        <a:t>Baja</a:t>
                      </a:r>
                    </a:p>
                  </a:txBody>
                  <a:tcPr marL="79816" marR="79816" marT="39909" marB="39909" anchor="ctr" horzOverflow="overflow">
                    <a:lnL w="12700" cap="flat" cmpd="sng" algn="ctr">
                      <a:solidFill>
                        <a:schemeClr val="accent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2F2F2"/>
                      </a:solidFill>
                      <a:prstDash val="solid"/>
                      <a:round/>
                      <a:headEnd type="none" w="med" len="med"/>
                      <a:tailEnd type="none" w="med" len="med"/>
                    </a:lnT>
                    <a:lnB w="12700" cap="flat" cmpd="sng" algn="ctr">
                      <a:solidFill>
                        <a:srgbClr val="F2F2F2"/>
                      </a:solidFill>
                      <a:prstDash val="solid"/>
                      <a:round/>
                      <a:headEnd type="none" w="med" len="med"/>
                      <a:tailEnd type="none" w="med" len="med"/>
                    </a:lnB>
                    <a:lnTlToBr>
                      <a:noFill/>
                    </a:lnTlToBr>
                    <a:lnBlToTr>
                      <a:noFill/>
                    </a:lnBlToTr>
                    <a:solidFill>
                      <a:srgbClr val="004586"/>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Ácido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azelaico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a:t>
                      </a:r>
                    </a:p>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Peróxido de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benzoílo</a:t>
                      </a:r>
                      <a:endPar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endParaRPr>
                    </a:p>
                  </a:txBody>
                  <a:tcPr marL="79816" marR="79816" marT="39909" marB="39909" anchor="ctr" horzOverflow="overflow">
                    <a:lnL w="12700" cap="flat" cmpd="sng" algn="ctr">
                      <a:solidFill>
                        <a:srgbClr val="000000"/>
                      </a:solidFill>
                      <a:prstDash val="solid"/>
                      <a:round/>
                      <a:headEnd type="none" w="med" len="med"/>
                      <a:tailEnd type="none" w="med" len="med"/>
                    </a:lnL>
                    <a:lnR w="12700" cap="flat" cmpd="sng" algn="ctr">
                      <a:solidFill>
                        <a:srgbClr val="C5000B"/>
                      </a:solidFill>
                      <a:prstDash val="solid"/>
                      <a:round/>
                      <a:headEnd type="none" w="med" len="med"/>
                      <a:tailEnd type="none" w="med" len="med"/>
                    </a:lnR>
                    <a:lnT w="12700" cap="flat" cmpd="sng" algn="ctr">
                      <a:solidFill>
                        <a:srgbClr val="C5000B"/>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Luz azul</a:t>
                      </a:r>
                    </a:p>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Zinc por vía oral </a:t>
                      </a:r>
                    </a:p>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Antibióticos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sistémicos</a:t>
                      </a:r>
                      <a:r>
                        <a:rPr kumimoji="0" lang="es-ES" sz="1000" b="0" i="0" u="none" strike="noStrike" cap="none" normalizeH="0" baseline="3000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 peróxido de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benzoílo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o + ácido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azelaico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o +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adapaleno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/peróxido de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benzoílo</a:t>
                      </a:r>
                      <a:r>
                        <a:rPr kumimoji="0" lang="es-ES" sz="1000" b="0" i="0" u="none" strike="noStrike" cap="none" normalizeH="0" baseline="3000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c</a:t>
                      </a:r>
                      <a:endParaRPr kumimoji="0" lang="es-ES" sz="1000" b="0" i="0" u="none" strike="noStrike" cap="none" normalizeH="0" baseline="3000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Eritromicina</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isotretinoína</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tópicas o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eritromicina</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tretinoína</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tópicas </a:t>
                      </a:r>
                    </a:p>
                  </a:txBody>
                  <a:tcPr marL="79816" marR="79816" marT="39909" marB="39909" anchor="ctr" horzOverflow="overflow">
                    <a:lnL w="12700" cap="flat" cmpd="sng" algn="ctr">
                      <a:solidFill>
                        <a:srgbClr val="C5000B"/>
                      </a:solidFill>
                      <a:prstDash val="solid"/>
                      <a:round/>
                      <a:headEnd type="none" w="med" len="med"/>
                      <a:tailEnd type="none" w="med" len="med"/>
                    </a:lnL>
                    <a:lnR w="12700" cap="flat" cmpd="sng" algn="ctr">
                      <a:solidFill>
                        <a:srgbClr val="C5000B"/>
                      </a:solidFill>
                      <a:prstDash val="solid"/>
                      <a:round/>
                      <a:headEnd type="none" w="med" len="med"/>
                      <a:tailEnd type="none" w="med" len="med"/>
                    </a:lnR>
                    <a:lnT w="12700" cap="flat" cmpd="sng" algn="ctr">
                      <a:solidFill>
                        <a:srgbClr val="C5000B"/>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Antibióticos sistémicos + peróxido de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benzoílo</a:t>
                      </a:r>
                      <a:endPar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endParaRPr>
                    </a:p>
                  </a:txBody>
                  <a:tcPr marL="79816" marR="79816" marT="39909" marB="39909" anchor="ctr" horzOverflow="overflow">
                    <a:lnL w="12700" cap="flat" cmpd="sng" algn="ctr">
                      <a:solidFill>
                        <a:srgbClr val="C5000B"/>
                      </a:solidFill>
                      <a:prstDash val="solid"/>
                      <a:round/>
                      <a:headEnd type="none" w="med" len="med"/>
                      <a:tailEnd type="none" w="med" len="med"/>
                    </a:lnL>
                    <a:lnR w="12700" cap="flat" cmpd="sng" algn="ctr">
                      <a:solidFill>
                        <a:srgbClr val="C5000B"/>
                      </a:solidFill>
                      <a:prstDash val="solid"/>
                      <a:round/>
                      <a:headEnd type="none" w="med" len="med"/>
                      <a:tailEnd type="none" w="med" len="med"/>
                    </a:lnR>
                    <a:lnT w="12700" cap="flat" cmpd="sng" algn="ctr">
                      <a:solidFill>
                        <a:srgbClr val="C5000B"/>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c>
                  <a:txBody>
                    <a:bodyPr/>
                    <a:lstStyle>
                      <a:lvl1pPr marL="171450" indent="-171450"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37931725" indent="-37474525"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2pPr>
                      <a:lvl3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3pPr>
                      <a:lvl4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4pPr>
                      <a:lvl5pPr eaLnBrk="0" hangingPunct="0">
                        <a:defRPr sz="1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eaLnBrk="0" fontAlgn="base" hangingPunct="0">
                        <a:spcBef>
                          <a:spcPct val="0"/>
                        </a:spcBef>
                        <a:spcAft>
                          <a:spcPct val="0"/>
                        </a:spcAft>
                        <a:defRPr sz="1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171450" marR="0" lvl="0" indent="-171450" algn="l" defTabSz="914400" rtl="0" eaLnBrk="1" fontAlgn="base" latinLnBrk="0" hangingPunct="1">
                        <a:lnSpc>
                          <a:spcPct val="100000"/>
                        </a:lnSpc>
                        <a:spcBef>
                          <a:spcPct val="0"/>
                        </a:spcBef>
                        <a:spcAft>
                          <a:spcPct val="0"/>
                        </a:spcAft>
                        <a:buClr>
                          <a:srgbClr val="C5000B"/>
                        </a:buClr>
                        <a:buSzTx/>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Antibióticos sistémicos </a:t>
                      </a:r>
                    </a:p>
                    <a:p>
                      <a:pPr marL="171450" marR="0" lvl="0" indent="-171450" algn="l" defTabSz="914400" rtl="0" eaLnBrk="1" fontAlgn="base" latinLnBrk="0" hangingPunct="1">
                        <a:lnSpc>
                          <a:spcPct val="100000"/>
                        </a:lnSpc>
                        <a:spcBef>
                          <a:spcPct val="0"/>
                        </a:spcBef>
                        <a:spcAft>
                          <a:spcPct val="0"/>
                        </a:spcAft>
                        <a:buClr>
                          <a:srgbClr val="FFFFFF"/>
                        </a:buClr>
                        <a:buSzPct val="25000"/>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adapaleno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o </a:t>
                      </a:r>
                    </a:p>
                    <a:p>
                      <a:pPr marL="171450" marR="0" lvl="0" indent="-171450" algn="l" defTabSz="914400" rtl="0" eaLnBrk="1" fontAlgn="base" latinLnBrk="0" hangingPunct="1">
                        <a:lnSpc>
                          <a:spcPct val="100000"/>
                        </a:lnSpc>
                        <a:spcBef>
                          <a:spcPct val="0"/>
                        </a:spcBef>
                        <a:spcAft>
                          <a:spcPct val="0"/>
                        </a:spcAft>
                        <a:buClr>
                          <a:srgbClr val="FFFFFF"/>
                        </a:buClr>
                        <a:buSzPct val="25000"/>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peróxido de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benzoílo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o </a:t>
                      </a:r>
                    </a:p>
                    <a:p>
                      <a:pPr marL="171450" marR="0" lvl="0" indent="-171450" algn="l" defTabSz="914400" rtl="0" eaLnBrk="1" fontAlgn="base" latinLnBrk="0" hangingPunct="1">
                        <a:lnSpc>
                          <a:spcPct val="100000"/>
                        </a:lnSpc>
                        <a:spcBef>
                          <a:spcPct val="0"/>
                        </a:spcBef>
                        <a:spcAft>
                          <a:spcPct val="0"/>
                        </a:spcAft>
                        <a:buClr>
                          <a:srgbClr val="FFFFFF"/>
                        </a:buClr>
                        <a:buSzPct val="25000"/>
                        <a:buFontTx/>
                        <a:buChar char="•"/>
                        <a:tabLst/>
                      </a:pP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adapaleno</a:t>
                      </a:r>
                      <a:r>
                        <a:rPr kumimoji="0" lang="es-ES" sz="1000" b="0" i="0" u="none" strike="noStrike" cap="none" normalizeH="0" baseline="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/peróxido de </a:t>
                      </a:r>
                      <a:r>
                        <a:rPr kumimoji="0" lang="es-ES" sz="1000" b="0" i="0" u="none" strike="noStrike" cap="none" normalizeH="0" baseline="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benzoílo</a:t>
                      </a:r>
                      <a:r>
                        <a:rPr kumimoji="0" lang="es-ES" sz="1000" b="0" i="0" u="none" strike="noStrike" cap="none" normalizeH="0" baseline="30000" noProof="0" dirty="0" err="1"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rPr>
                        <a:t>c</a:t>
                      </a:r>
                      <a:endParaRPr kumimoji="0" lang="es-ES" sz="1000" b="0" i="0" u="none" strike="noStrike" cap="none" normalizeH="0" baseline="30000" noProof="0" dirty="0" smtClean="0">
                        <a:ln>
                          <a:noFill/>
                        </a:ln>
                        <a:solidFill>
                          <a:srgbClr val="004586"/>
                        </a:solidFill>
                        <a:effectLst/>
                        <a:latin typeface="Arial" panose="020B0604020202020204" pitchFamily="34" charset="0"/>
                        <a:cs typeface="Arial" panose="020B0604020202020204" pitchFamily="34" charset="0"/>
                        <a:sym typeface="Arial" panose="020B0604020202020204" pitchFamily="34" charset="0"/>
                      </a:endParaRPr>
                    </a:p>
                  </a:txBody>
                  <a:tcPr marL="79816" marR="79816" marT="39909" marB="39909" anchor="ctr" horzOverflow="overflow">
                    <a:lnL w="12700" cap="flat" cmpd="sng" algn="ctr">
                      <a:solidFill>
                        <a:srgbClr val="C5000B"/>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rgbClr val="C5000B"/>
                      </a:solidFill>
                      <a:prstDash val="solid"/>
                      <a:round/>
                      <a:headEnd type="none" w="med" len="med"/>
                      <a:tailEnd type="none" w="med" len="med"/>
                    </a:lnT>
                    <a:lnB w="12700" cap="flat" cmpd="sng" algn="ctr">
                      <a:solidFill>
                        <a:srgbClr val="C5000B"/>
                      </a:solidFill>
                      <a:prstDash val="solid"/>
                      <a:round/>
                      <a:headEnd type="none" w="med" len="med"/>
                      <a:tailEnd type="none" w="med" len="med"/>
                    </a:lnB>
                    <a:lnTlToBr>
                      <a:noFill/>
                    </a:lnTlToBr>
                    <a:lnBlToTr>
                      <a:noFill/>
                    </a:lnBlToTr>
                    <a:solidFill>
                      <a:schemeClr val="bg1"/>
                    </a:solidFill>
                  </a:tcPr>
                </a:tc>
              </a:tr>
            </a:tbl>
          </a:graphicData>
        </a:graphic>
      </p:graphicFrame>
      <p:pic>
        <p:nvPicPr>
          <p:cNvPr id="3" name="Imagen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5155" y="6456148"/>
            <a:ext cx="3227645" cy="299148"/>
          </a:xfrm>
          <a:prstGeom prst="rect">
            <a:avLst/>
          </a:prstGeom>
        </p:spPr>
      </p:pic>
    </p:spTree>
    <p:extLst>
      <p:ext uri="{BB962C8B-B14F-4D97-AF65-F5344CB8AC3E}">
        <p14:creationId xmlns:p14="http://schemas.microsoft.com/office/powerpoint/2010/main" val="3914798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457200" y="159904"/>
            <a:ext cx="8229600" cy="604800"/>
          </a:xfrm>
          <a:noFill/>
        </p:spPr>
        <p:txBody>
          <a:bodyPr>
            <a:noAutofit/>
          </a:bodyPr>
          <a:lstStyle>
            <a:lvl1pPr algn="ctr">
              <a:defRPr sz="32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86868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pic>
        <p:nvPicPr>
          <p:cNvPr id="12"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4" name="Imagen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36296" y="6227876"/>
            <a:ext cx="1760538" cy="513491"/>
          </a:xfrm>
          <a:prstGeom prst="rect">
            <a:avLst/>
          </a:prstGeom>
        </p:spPr>
      </p:pic>
      <p:sp>
        <p:nvSpPr>
          <p:cNvPr id="6" name="Marcador de texto 5"/>
          <p:cNvSpPr>
            <a:spLocks noGrp="1"/>
          </p:cNvSpPr>
          <p:nvPr>
            <p:ph type="body" sz="quarter" idx="10" hasCustomPrompt="1"/>
          </p:nvPr>
        </p:nvSpPr>
        <p:spPr>
          <a:xfrm>
            <a:off x="-32" y="5661248"/>
            <a:ext cx="8686832"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5" name="Imagen 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5155" y="6456148"/>
            <a:ext cx="3227645" cy="2991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gunta interac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722313" y="2276872"/>
            <a:ext cx="77724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pic>
        <p:nvPicPr>
          <p:cNvPr id="11" name="10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sp>
        <p:nvSpPr>
          <p:cNvPr id="13" name="2 Marcador de texto"/>
          <p:cNvSpPr>
            <a:spLocks noGrp="1"/>
          </p:cNvSpPr>
          <p:nvPr>
            <p:ph type="body" idx="10" hasCustomPrompt="1"/>
          </p:nvPr>
        </p:nvSpPr>
        <p:spPr>
          <a:xfrm>
            <a:off x="722313" y="908720"/>
            <a:ext cx="77724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32" y="5661248"/>
            <a:ext cx="8686832"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6" name="Imagen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6227876"/>
            <a:ext cx="1760538" cy="513491"/>
          </a:xfrm>
          <a:prstGeom prst="rect">
            <a:avLst/>
          </a:prstGeom>
        </p:spPr>
      </p:pic>
      <p:sp>
        <p:nvSpPr>
          <p:cNvPr id="18" name="1 Título"/>
          <p:cNvSpPr>
            <a:spLocks noGrp="1"/>
          </p:cNvSpPr>
          <p:nvPr>
            <p:ph type="title" hasCustomPrompt="1"/>
          </p:nvPr>
        </p:nvSpPr>
        <p:spPr>
          <a:xfrm>
            <a:off x="457200" y="159904"/>
            <a:ext cx="8229600" cy="604800"/>
          </a:xfrm>
          <a:noFill/>
        </p:spPr>
        <p:txBody>
          <a:bodyPr>
            <a:noAutofit/>
          </a:bodyPr>
          <a:lstStyle>
            <a:lvl1pPr algn="ctr">
              <a:defRPr sz="3200" b="1">
                <a:solidFill>
                  <a:schemeClr val="accent1"/>
                </a:solidFill>
              </a:defRPr>
            </a:lvl1pPr>
          </a:lstStyle>
          <a:p>
            <a:r>
              <a:rPr lang="es-ES" dirty="0" smtClean="0"/>
              <a:t>Pregunta X</a:t>
            </a:r>
            <a:endParaRPr lang="es-ES" dirty="0"/>
          </a:p>
        </p:txBody>
      </p:sp>
      <p:pic>
        <p:nvPicPr>
          <p:cNvPr id="2" name="Imagen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5155" y="6453808"/>
            <a:ext cx="3227645" cy="29914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sp>
        <p:nvSpPr>
          <p:cNvPr id="17" name="2 Marcador de contenido"/>
          <p:cNvSpPr>
            <a:spLocks noGrp="1"/>
          </p:cNvSpPr>
          <p:nvPr>
            <p:ph idx="10"/>
          </p:nvPr>
        </p:nvSpPr>
        <p:spPr>
          <a:xfrm>
            <a:off x="0" y="1015674"/>
            <a:ext cx="4499992" cy="4645574"/>
          </a:xfrm>
        </p:spPr>
        <p:txBody>
          <a:bodyPr/>
          <a:lstStyle>
            <a:lvl1pPr marL="808038" indent="-265113">
              <a:spcBef>
                <a:spcPts val="600"/>
              </a:spcBef>
              <a:buFontTx/>
              <a:buBlip>
                <a:blip r:embed="rId4"/>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hasCustomPrompt="1"/>
          </p:nvPr>
        </p:nvSpPr>
        <p:spPr>
          <a:xfrm>
            <a:off x="-32" y="5661248"/>
            <a:ext cx="8686832"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2 Marcador de contenido"/>
          <p:cNvSpPr>
            <a:spLocks noGrp="1"/>
          </p:cNvSpPr>
          <p:nvPr>
            <p:ph idx="13"/>
          </p:nvPr>
        </p:nvSpPr>
        <p:spPr>
          <a:xfrm>
            <a:off x="4637856" y="1015674"/>
            <a:ext cx="4038600" cy="4645574"/>
          </a:xfrm>
        </p:spPr>
        <p:txBody>
          <a:bodyPr/>
          <a:lstStyle>
            <a:lvl1pPr marL="265113" indent="-265113">
              <a:spcBef>
                <a:spcPts val="600"/>
              </a:spcBef>
              <a:buFontTx/>
              <a:buBlip>
                <a:blip r:embed="rId4"/>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pic>
        <p:nvPicPr>
          <p:cNvPr id="16" name="Imagen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36296" y="6227876"/>
            <a:ext cx="1760538" cy="513491"/>
          </a:xfrm>
          <a:prstGeom prst="rect">
            <a:avLst/>
          </a:prstGeom>
        </p:spPr>
      </p:pic>
      <p:sp>
        <p:nvSpPr>
          <p:cNvPr id="18" name="1 Título"/>
          <p:cNvSpPr>
            <a:spLocks noGrp="1"/>
          </p:cNvSpPr>
          <p:nvPr>
            <p:ph type="title" hasCustomPrompt="1"/>
          </p:nvPr>
        </p:nvSpPr>
        <p:spPr>
          <a:xfrm>
            <a:off x="457200" y="159904"/>
            <a:ext cx="82296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3" name="Imagen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5155" y="6453808"/>
            <a:ext cx="3227645" cy="29914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908720"/>
            <a:ext cx="4040188"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pic>
        <p:nvPicPr>
          <p:cNvPr id="14" name="13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sp>
        <p:nvSpPr>
          <p:cNvPr id="17" name="2 Marcador de texto"/>
          <p:cNvSpPr>
            <a:spLocks noGrp="1"/>
          </p:cNvSpPr>
          <p:nvPr>
            <p:ph type="body" idx="10"/>
          </p:nvPr>
        </p:nvSpPr>
        <p:spPr>
          <a:xfrm>
            <a:off x="4644008" y="908721"/>
            <a:ext cx="4040188"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32" y="1886843"/>
            <a:ext cx="4500024" cy="3774405"/>
          </a:xfrm>
        </p:spPr>
        <p:txBody>
          <a:bodyPr/>
          <a:lstStyle>
            <a:lvl1pPr marL="808038" indent="-265113">
              <a:spcBef>
                <a:spcPts val="600"/>
              </a:spcBef>
              <a:buFontTx/>
              <a:buBlip>
                <a:blip r:embed="rId4"/>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hasCustomPrompt="1"/>
          </p:nvPr>
        </p:nvSpPr>
        <p:spPr>
          <a:xfrm>
            <a:off x="-32" y="5661248"/>
            <a:ext cx="8686832"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21" name="2 Marcador de contenido"/>
          <p:cNvSpPr>
            <a:spLocks noGrp="1"/>
          </p:cNvSpPr>
          <p:nvPr>
            <p:ph idx="14"/>
          </p:nvPr>
        </p:nvSpPr>
        <p:spPr>
          <a:xfrm>
            <a:off x="4644008" y="1886843"/>
            <a:ext cx="4038600" cy="3774405"/>
          </a:xfrm>
        </p:spPr>
        <p:txBody>
          <a:bodyPr/>
          <a:lstStyle>
            <a:lvl1pPr marL="265113" indent="-265113">
              <a:spcBef>
                <a:spcPts val="600"/>
              </a:spcBef>
              <a:buFontTx/>
              <a:buBlip>
                <a:blip r:embed="rId4"/>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pic>
        <p:nvPicPr>
          <p:cNvPr id="19" name="Imagen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36296" y="6227876"/>
            <a:ext cx="1760538" cy="513491"/>
          </a:xfrm>
          <a:prstGeom prst="rect">
            <a:avLst/>
          </a:prstGeom>
        </p:spPr>
      </p:pic>
      <p:sp>
        <p:nvSpPr>
          <p:cNvPr id="22" name="1 Título"/>
          <p:cNvSpPr>
            <a:spLocks noGrp="1"/>
          </p:cNvSpPr>
          <p:nvPr>
            <p:ph type="title" hasCustomPrompt="1"/>
          </p:nvPr>
        </p:nvSpPr>
        <p:spPr>
          <a:xfrm>
            <a:off x="457200" y="159904"/>
            <a:ext cx="82296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 name="Imagen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5155" y="6456148"/>
            <a:ext cx="3227645" cy="29914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9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sp>
        <p:nvSpPr>
          <p:cNvPr id="13" name="Marcador de texto 5"/>
          <p:cNvSpPr>
            <a:spLocks noGrp="1"/>
          </p:cNvSpPr>
          <p:nvPr>
            <p:ph type="body" sz="quarter" idx="13" hasCustomPrompt="1"/>
          </p:nvPr>
        </p:nvSpPr>
        <p:spPr>
          <a:xfrm>
            <a:off x="-32" y="5661248"/>
            <a:ext cx="8686832"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4" name="Imagen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6227876"/>
            <a:ext cx="1760538" cy="513491"/>
          </a:xfrm>
          <a:prstGeom prst="rect">
            <a:avLst/>
          </a:prstGeom>
        </p:spPr>
      </p:pic>
      <p:sp>
        <p:nvSpPr>
          <p:cNvPr id="15" name="1 Título"/>
          <p:cNvSpPr>
            <a:spLocks noGrp="1"/>
          </p:cNvSpPr>
          <p:nvPr>
            <p:ph type="title" hasCustomPrompt="1"/>
          </p:nvPr>
        </p:nvSpPr>
        <p:spPr>
          <a:xfrm>
            <a:off x="457200" y="159904"/>
            <a:ext cx="82296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 name="Imagen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5155" y="6453808"/>
            <a:ext cx="3227645" cy="29914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8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sp>
        <p:nvSpPr>
          <p:cNvPr id="11" name="Marcador de texto 5"/>
          <p:cNvSpPr>
            <a:spLocks noGrp="1"/>
          </p:cNvSpPr>
          <p:nvPr>
            <p:ph type="body" sz="quarter" idx="13" hasCustomPrompt="1"/>
          </p:nvPr>
        </p:nvSpPr>
        <p:spPr>
          <a:xfrm>
            <a:off x="-32" y="5661248"/>
            <a:ext cx="8686832"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2" name="Imagen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296" y="6227876"/>
            <a:ext cx="1760538" cy="513491"/>
          </a:xfrm>
          <a:prstGeom prst="rect">
            <a:avLst/>
          </a:prstGeom>
        </p:spPr>
      </p:pic>
      <p:pic>
        <p:nvPicPr>
          <p:cNvPr id="2" name="Imagen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1843" y="6458714"/>
            <a:ext cx="3227645" cy="29914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as desigua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sp>
        <p:nvSpPr>
          <p:cNvPr id="15" name="2 Marcador de texto"/>
          <p:cNvSpPr>
            <a:spLocks noGrp="1"/>
          </p:cNvSpPr>
          <p:nvPr>
            <p:ph type="body" idx="10"/>
          </p:nvPr>
        </p:nvSpPr>
        <p:spPr>
          <a:xfrm>
            <a:off x="457200" y="1484784"/>
            <a:ext cx="3064160"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2 Marcador de contenido"/>
          <p:cNvSpPr>
            <a:spLocks noGrp="1"/>
          </p:cNvSpPr>
          <p:nvPr>
            <p:ph idx="11"/>
          </p:nvPr>
        </p:nvSpPr>
        <p:spPr>
          <a:xfrm>
            <a:off x="0" y="2174876"/>
            <a:ext cx="3494995" cy="3486706"/>
          </a:xfrm>
        </p:spPr>
        <p:txBody>
          <a:bodyPr>
            <a:normAutofit/>
          </a:bodyPr>
          <a:lstStyle>
            <a:lvl1pPr marL="715963" indent="-185738">
              <a:spcBef>
                <a:spcPts val="600"/>
              </a:spcBef>
              <a:buFontTx/>
              <a:buBlip>
                <a:blip r:embed="rId4"/>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7" name="2 Marcador de contenido"/>
          <p:cNvSpPr>
            <a:spLocks noGrp="1"/>
          </p:cNvSpPr>
          <p:nvPr>
            <p:ph idx="1"/>
          </p:nvPr>
        </p:nvSpPr>
        <p:spPr>
          <a:xfrm>
            <a:off x="3521360" y="274640"/>
            <a:ext cx="5165440" cy="5386608"/>
          </a:xfrm>
        </p:spPr>
        <p:txBody>
          <a:bodyPr/>
          <a:lstStyle>
            <a:lvl1pPr marL="450850" indent="-266700">
              <a:spcBef>
                <a:spcPts val="600"/>
              </a:spcBef>
              <a:buFontTx/>
              <a:buBlip>
                <a:blip r:embed="rId4"/>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3" name="Título 2"/>
          <p:cNvSpPr>
            <a:spLocks noGrp="1"/>
          </p:cNvSpPr>
          <p:nvPr>
            <p:ph type="title" hasCustomPrompt="1"/>
          </p:nvPr>
        </p:nvSpPr>
        <p:spPr>
          <a:xfrm>
            <a:off x="457200" y="274638"/>
            <a:ext cx="3037795" cy="1210145"/>
          </a:xfrm>
        </p:spPr>
        <p:txBody>
          <a:bodyPr>
            <a:noAutofit/>
          </a:bodyPr>
          <a:lstStyle>
            <a:lvl1pPr>
              <a:defRPr sz="2400" b="1">
                <a:solidFill>
                  <a:schemeClr val="accent1"/>
                </a:solidFill>
              </a:defRPr>
            </a:lvl1pPr>
          </a:lstStyle>
          <a:p>
            <a:r>
              <a:rPr lang="es-ES" dirty="0" smtClean="0"/>
              <a:t>Título de diapositiva: es obligatorio</a:t>
            </a:r>
            <a:endParaRPr lang="es-ES" dirty="0"/>
          </a:p>
        </p:txBody>
      </p:sp>
      <p:sp>
        <p:nvSpPr>
          <p:cNvPr id="18" name="Marcador de texto 5"/>
          <p:cNvSpPr>
            <a:spLocks noGrp="1"/>
          </p:cNvSpPr>
          <p:nvPr>
            <p:ph type="body" sz="quarter" idx="13" hasCustomPrompt="1"/>
          </p:nvPr>
        </p:nvSpPr>
        <p:spPr>
          <a:xfrm>
            <a:off x="-32" y="5661248"/>
            <a:ext cx="8686832"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4" name="Imagen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36296" y="6227876"/>
            <a:ext cx="1760538" cy="513491"/>
          </a:xfrm>
          <a:prstGeom prst="rect">
            <a:avLst/>
          </a:prstGeom>
        </p:spPr>
      </p:pic>
      <p:pic>
        <p:nvPicPr>
          <p:cNvPr id="2" name="Imagen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5155" y="6456148"/>
            <a:ext cx="3227645" cy="29914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2627784" y="908720"/>
            <a:ext cx="3887416"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pic>
        <p:nvPicPr>
          <p:cNvPr id="12"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sp>
        <p:nvSpPr>
          <p:cNvPr id="14" name="Marcador de texto 5"/>
          <p:cNvSpPr>
            <a:spLocks noGrp="1"/>
          </p:cNvSpPr>
          <p:nvPr>
            <p:ph type="body" sz="quarter" idx="13" hasCustomPrompt="1"/>
          </p:nvPr>
        </p:nvSpPr>
        <p:spPr>
          <a:xfrm>
            <a:off x="-32" y="5661248"/>
            <a:ext cx="8686832"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6" name="2 Marcador de texto"/>
          <p:cNvSpPr>
            <a:spLocks noGrp="1"/>
          </p:cNvSpPr>
          <p:nvPr>
            <p:ph type="body" idx="10"/>
          </p:nvPr>
        </p:nvSpPr>
        <p:spPr>
          <a:xfrm>
            <a:off x="683568" y="3140968"/>
            <a:ext cx="7703840"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0" y="3573016"/>
            <a:ext cx="8387408" cy="2088232"/>
          </a:xfrm>
        </p:spPr>
        <p:txBody>
          <a:bodyPr>
            <a:noAutofit/>
          </a:bodyPr>
          <a:lstStyle>
            <a:lvl1pPr marL="808038" indent="-265113">
              <a:spcBef>
                <a:spcPts val="600"/>
              </a:spcBef>
              <a:buFontTx/>
              <a:buBlip>
                <a:blip r:embed="rId4"/>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pic>
        <p:nvPicPr>
          <p:cNvPr id="17" name="Imagen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36296" y="6227876"/>
            <a:ext cx="1760538" cy="513491"/>
          </a:xfrm>
          <a:prstGeom prst="rect">
            <a:avLst/>
          </a:prstGeom>
        </p:spPr>
      </p:pic>
      <p:sp>
        <p:nvSpPr>
          <p:cNvPr id="19" name="1 Título"/>
          <p:cNvSpPr>
            <a:spLocks noGrp="1"/>
          </p:cNvSpPr>
          <p:nvPr>
            <p:ph type="title" hasCustomPrompt="1"/>
          </p:nvPr>
        </p:nvSpPr>
        <p:spPr>
          <a:xfrm>
            <a:off x="457200" y="159904"/>
            <a:ext cx="82296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4" name="Imagen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25155" y="6458714"/>
            <a:ext cx="3227645" cy="29914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04/11/2016</a:t>
            </a:fld>
            <a:endParaRPr lang="es-ES"/>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a:t>El niño que crece con alergia</a:t>
            </a:r>
          </a:p>
        </p:txBody>
      </p:sp>
      <p:sp>
        <p:nvSpPr>
          <p:cNvPr id="3" name="2 Subtítulo"/>
          <p:cNvSpPr>
            <a:spLocks noGrp="1"/>
          </p:cNvSpPr>
          <p:nvPr>
            <p:ph type="subTitle" idx="1"/>
          </p:nvPr>
        </p:nvSpPr>
        <p:spPr>
          <a:xfrm>
            <a:off x="671512" y="5146330"/>
            <a:ext cx="7915276" cy="946966"/>
          </a:xfrm>
        </p:spPr>
        <p:txBody>
          <a:bodyPr>
            <a:noAutofit/>
          </a:bodyPr>
          <a:lstStyle/>
          <a:p>
            <a:r>
              <a:rPr lang="es-ES" sz="1800" dirty="0" smtClean="0"/>
              <a:t>Dr. Roberto Pelta. Servicio de Alergología. </a:t>
            </a:r>
          </a:p>
          <a:p>
            <a:r>
              <a:rPr lang="es-ES" sz="1800" dirty="0" smtClean="0"/>
              <a:t>Hospital General Universitario Gregorio Marañón (HGUGM). Madrid.</a:t>
            </a:r>
          </a:p>
          <a:p>
            <a:r>
              <a:rPr lang="es-ES" sz="1800" dirty="0" smtClean="0"/>
              <a:t>Dra. María Elisa </a:t>
            </a:r>
            <a:r>
              <a:rPr lang="es-ES" sz="1800" dirty="0" err="1" smtClean="0"/>
              <a:t>Caralli</a:t>
            </a:r>
            <a:r>
              <a:rPr lang="es-ES" sz="1800" dirty="0" smtClean="0"/>
              <a:t>. Especialista en Alergología por </a:t>
            </a:r>
            <a:r>
              <a:rPr lang="es-ES" sz="1800" dirty="0"/>
              <a:t>el </a:t>
            </a:r>
            <a:r>
              <a:rPr lang="es-ES" sz="1800" dirty="0" smtClean="0"/>
              <a:t>HGUGM. Madrid.</a:t>
            </a:r>
            <a:endParaRPr lang="es-E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Anafilaxia: Adrenalina (I)</a:t>
            </a:r>
            <a:endParaRPr lang="es-ES" dirty="0"/>
          </a:p>
        </p:txBody>
      </p:sp>
      <p:sp>
        <p:nvSpPr>
          <p:cNvPr id="3" name="Marcador de contenido 2"/>
          <p:cNvSpPr>
            <a:spLocks noGrp="1"/>
          </p:cNvSpPr>
          <p:nvPr>
            <p:ph idx="1"/>
          </p:nvPr>
        </p:nvSpPr>
        <p:spPr/>
        <p:txBody>
          <a:bodyPr/>
          <a:lstStyle/>
          <a:p>
            <a:r>
              <a:rPr lang="es-ES" dirty="0" smtClean="0"/>
              <a:t>Actividad de la Adrenalina</a:t>
            </a:r>
            <a:endParaRPr lang="es-ES" dirty="0"/>
          </a:p>
        </p:txBody>
      </p:sp>
      <p:sp>
        <p:nvSpPr>
          <p:cNvPr id="4" name="Marcador de texto 3"/>
          <p:cNvSpPr>
            <a:spLocks noGrp="1"/>
          </p:cNvSpPr>
          <p:nvPr>
            <p:ph type="body" sz="quarter" idx="10"/>
          </p:nvPr>
        </p:nvSpPr>
        <p:spPr>
          <a:xfrm>
            <a:off x="25521" y="5935069"/>
            <a:ext cx="8686832" cy="295162"/>
          </a:xfrm>
        </p:spPr>
        <p:txBody>
          <a:bodyPr>
            <a:normAutofit/>
          </a:bodyPr>
          <a:lstStyle/>
          <a:p>
            <a:r>
              <a:rPr lang="es-ES" sz="1100" dirty="0" smtClean="0"/>
              <a:t>Adaptado de </a:t>
            </a:r>
            <a:r>
              <a:rPr lang="en-US" sz="1100" dirty="0" smtClean="0"/>
              <a:t>Simons </a:t>
            </a:r>
            <a:r>
              <a:rPr lang="en-US" sz="1100" dirty="0"/>
              <a:t>FER</a:t>
            </a:r>
            <a:r>
              <a:rPr lang="en-US" sz="1100" dirty="0" smtClean="0"/>
              <a:t>. </a:t>
            </a:r>
            <a:r>
              <a:rPr lang="en-US" sz="1100" dirty="0"/>
              <a:t>J Allergy </a:t>
            </a:r>
            <a:r>
              <a:rPr lang="en-US" sz="1100" dirty="0" err="1"/>
              <a:t>Clin</a:t>
            </a:r>
            <a:r>
              <a:rPr lang="en-US" sz="1100" dirty="0"/>
              <a:t> </a:t>
            </a:r>
            <a:r>
              <a:rPr lang="en-US" sz="1100" dirty="0" err="1"/>
              <a:t>Immunol</a:t>
            </a:r>
            <a:r>
              <a:rPr lang="en-US" sz="1100" dirty="0"/>
              <a:t> 2004;113:837-44.</a:t>
            </a:r>
            <a:r>
              <a:rPr lang="es-ES" sz="1100" dirty="0" smtClean="0"/>
              <a:t> </a:t>
            </a:r>
            <a:endParaRPr lang="es-ES" sz="1100" dirty="0"/>
          </a:p>
        </p:txBody>
      </p:sp>
      <p:grpSp>
        <p:nvGrpSpPr>
          <p:cNvPr id="12" name="Group 13"/>
          <p:cNvGrpSpPr>
            <a:grpSpLocks/>
          </p:cNvGrpSpPr>
          <p:nvPr/>
        </p:nvGrpSpPr>
        <p:grpSpPr bwMode="auto">
          <a:xfrm>
            <a:off x="5234308" y="1214694"/>
            <a:ext cx="3890963" cy="1838326"/>
            <a:chOff x="2233" y="1648"/>
            <a:chExt cx="2451" cy="1158"/>
          </a:xfrm>
        </p:grpSpPr>
        <p:sp>
          <p:nvSpPr>
            <p:cNvPr id="13" name="Text Box 5"/>
            <p:cNvSpPr txBox="1">
              <a:spLocks noChangeArrowheads="1"/>
            </p:cNvSpPr>
            <p:nvPr/>
          </p:nvSpPr>
          <p:spPr bwMode="auto">
            <a:xfrm>
              <a:off x="2233" y="1648"/>
              <a:ext cx="2222" cy="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ea typeface="ＭＳ Ｐゴシック" pitchFamily="-107" charset="-128"/>
                </a:defRPr>
              </a:lvl1pPr>
              <a:lvl2pPr marL="742950" indent="-285750" eaLnBrk="0" hangingPunct="0">
                <a:defRPr>
                  <a:solidFill>
                    <a:schemeClr val="tx1"/>
                  </a:solidFill>
                  <a:latin typeface="Verdana" pitchFamily="34" charset="0"/>
                  <a:ea typeface="ＭＳ Ｐゴシック" pitchFamily="-107" charset="-128"/>
                </a:defRPr>
              </a:lvl2pPr>
              <a:lvl3pPr marL="1143000" indent="-228600" eaLnBrk="0" hangingPunct="0">
                <a:defRPr>
                  <a:solidFill>
                    <a:schemeClr val="tx1"/>
                  </a:solidFill>
                  <a:latin typeface="Verdana" pitchFamily="34" charset="0"/>
                  <a:ea typeface="ＭＳ Ｐゴシック" pitchFamily="-107" charset="-128"/>
                </a:defRPr>
              </a:lvl3pPr>
              <a:lvl4pPr marL="1600200" indent="-228600" eaLnBrk="0" hangingPunct="0">
                <a:defRPr>
                  <a:solidFill>
                    <a:schemeClr val="tx1"/>
                  </a:solidFill>
                  <a:latin typeface="Verdana" pitchFamily="34" charset="0"/>
                  <a:ea typeface="ＭＳ Ｐゴシック" pitchFamily="-107" charset="-128"/>
                </a:defRPr>
              </a:lvl4pPr>
              <a:lvl5pPr marL="2057400" indent="-228600" eaLnBrk="0" hangingPunct="0">
                <a:defRPr>
                  <a:solidFill>
                    <a:schemeClr val="tx1"/>
                  </a:solidFill>
                  <a:latin typeface="Verdana" pitchFamily="34" charset="0"/>
                  <a:ea typeface="ＭＳ Ｐゴシック" pitchFamily="-107"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107"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107"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107"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107" charset="-128"/>
                </a:defRPr>
              </a:lvl9pPr>
            </a:lstStyle>
            <a:p>
              <a:pPr eaLnBrk="1" hangingPunct="1">
                <a:spcBef>
                  <a:spcPct val="50000"/>
                </a:spcBef>
              </a:pPr>
              <a:r>
                <a:rPr lang="es-ES_tradnl" sz="1600" b="1" dirty="0">
                  <a:solidFill>
                    <a:schemeClr val="accent1"/>
                  </a:solidFill>
                  <a:latin typeface="+mj-lt"/>
                  <a:cs typeface="Calibri" pitchFamily="34" charset="0"/>
                </a:rPr>
                <a:t>↑ vasoconstricción</a:t>
              </a:r>
            </a:p>
            <a:p>
              <a:pPr eaLnBrk="1" hangingPunct="1">
                <a:spcBef>
                  <a:spcPct val="50000"/>
                </a:spcBef>
              </a:pPr>
              <a:r>
                <a:rPr lang="es-ES_tradnl" sz="1600" b="1" dirty="0">
                  <a:solidFill>
                    <a:schemeClr val="accent1"/>
                  </a:solidFill>
                  <a:latin typeface="+mj-lt"/>
                  <a:cs typeface="Calibri" pitchFamily="34" charset="0"/>
                </a:rPr>
                <a:t>↑ resistencia vascular periférica</a:t>
              </a:r>
            </a:p>
            <a:p>
              <a:pPr eaLnBrk="1" hangingPunct="1">
                <a:spcBef>
                  <a:spcPct val="50000"/>
                </a:spcBef>
              </a:pPr>
              <a:r>
                <a:rPr lang="es-ES_tradnl" sz="1600" b="1" dirty="0">
                  <a:solidFill>
                    <a:schemeClr val="accent1"/>
                  </a:solidFill>
                  <a:latin typeface="+mj-lt"/>
                  <a:cs typeface="Calibri" pitchFamily="34" charset="0"/>
                </a:rPr>
                <a:t>↓ edema </a:t>
              </a:r>
              <a:r>
                <a:rPr lang="es-ES_tradnl" sz="1600" b="1" dirty="0" smtClean="0">
                  <a:solidFill>
                    <a:schemeClr val="accent1"/>
                  </a:solidFill>
                  <a:latin typeface="+mj-lt"/>
                  <a:cs typeface="Calibri" pitchFamily="34" charset="0"/>
                </a:rPr>
                <a:t>de la mucosa</a:t>
              </a:r>
              <a:endParaRPr lang="es-ES_tradnl" sz="1600" b="1" dirty="0">
                <a:solidFill>
                  <a:schemeClr val="accent1"/>
                </a:solidFill>
                <a:latin typeface="+mj-lt"/>
                <a:cs typeface="Calibri" pitchFamily="34" charset="0"/>
              </a:endParaRPr>
            </a:p>
          </p:txBody>
        </p:sp>
        <p:sp>
          <p:nvSpPr>
            <p:cNvPr id="14" name="Text Box 6"/>
            <p:cNvSpPr txBox="1">
              <a:spLocks noChangeArrowheads="1"/>
            </p:cNvSpPr>
            <p:nvPr/>
          </p:nvSpPr>
          <p:spPr bwMode="auto">
            <a:xfrm>
              <a:off x="2462" y="2360"/>
              <a:ext cx="222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ea typeface="ＭＳ Ｐゴシック" pitchFamily="-107" charset="-128"/>
                </a:defRPr>
              </a:lvl1pPr>
              <a:lvl2pPr marL="742950" indent="-285750" eaLnBrk="0" hangingPunct="0">
                <a:defRPr>
                  <a:solidFill>
                    <a:schemeClr val="tx1"/>
                  </a:solidFill>
                  <a:latin typeface="Verdana" pitchFamily="34" charset="0"/>
                  <a:ea typeface="ＭＳ Ｐゴシック" pitchFamily="-107" charset="-128"/>
                </a:defRPr>
              </a:lvl2pPr>
              <a:lvl3pPr marL="1143000" indent="-228600" eaLnBrk="0" hangingPunct="0">
                <a:defRPr>
                  <a:solidFill>
                    <a:schemeClr val="tx1"/>
                  </a:solidFill>
                  <a:latin typeface="Verdana" pitchFamily="34" charset="0"/>
                  <a:ea typeface="ＭＳ Ｐゴシック" pitchFamily="-107" charset="-128"/>
                </a:defRPr>
              </a:lvl3pPr>
              <a:lvl4pPr marL="1600200" indent="-228600" eaLnBrk="0" hangingPunct="0">
                <a:defRPr>
                  <a:solidFill>
                    <a:schemeClr val="tx1"/>
                  </a:solidFill>
                  <a:latin typeface="Verdana" pitchFamily="34" charset="0"/>
                  <a:ea typeface="ＭＳ Ｐゴシック" pitchFamily="-107" charset="-128"/>
                </a:defRPr>
              </a:lvl4pPr>
              <a:lvl5pPr marL="2057400" indent="-228600" eaLnBrk="0" hangingPunct="0">
                <a:defRPr>
                  <a:solidFill>
                    <a:schemeClr val="tx1"/>
                  </a:solidFill>
                  <a:latin typeface="Verdana" pitchFamily="34" charset="0"/>
                  <a:ea typeface="ＭＳ Ｐゴシック" pitchFamily="-107"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107"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107"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107"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107" charset="-128"/>
                </a:defRPr>
              </a:lvl9pPr>
            </a:lstStyle>
            <a:p>
              <a:pPr eaLnBrk="1" hangingPunct="1">
                <a:spcBef>
                  <a:spcPct val="50000"/>
                </a:spcBef>
              </a:pPr>
              <a:r>
                <a:rPr lang="es-ES_tradnl" sz="1600" b="1" dirty="0">
                  <a:solidFill>
                    <a:schemeClr val="accent1"/>
                  </a:solidFill>
                  <a:latin typeface="+mj-lt"/>
                  <a:cs typeface="Calibri" pitchFamily="34" charset="0"/>
                </a:rPr>
                <a:t>↓ liberación de insulina</a:t>
              </a:r>
            </a:p>
            <a:p>
              <a:pPr eaLnBrk="1" hangingPunct="1">
                <a:spcBef>
                  <a:spcPct val="50000"/>
                </a:spcBef>
              </a:pPr>
              <a:r>
                <a:rPr lang="es-ES_tradnl" sz="1600" b="1" dirty="0">
                  <a:solidFill>
                    <a:schemeClr val="accent1"/>
                  </a:solidFill>
                  <a:latin typeface="+mj-lt"/>
                  <a:cs typeface="Calibri" pitchFamily="34" charset="0"/>
                </a:rPr>
                <a:t>↓ liberación </a:t>
              </a:r>
              <a:r>
                <a:rPr lang="es-ES_tradnl" sz="1600" b="1" dirty="0" smtClean="0">
                  <a:solidFill>
                    <a:schemeClr val="accent1"/>
                  </a:solidFill>
                  <a:latin typeface="+mj-lt"/>
                  <a:cs typeface="Calibri" pitchFamily="34" charset="0"/>
                </a:rPr>
                <a:t>noradrenalina</a:t>
              </a:r>
              <a:endParaRPr lang="es-ES_tradnl" sz="1600" b="1" dirty="0">
                <a:solidFill>
                  <a:schemeClr val="accent1"/>
                </a:solidFill>
                <a:latin typeface="+mj-lt"/>
                <a:cs typeface="Calibri" pitchFamily="34" charset="0"/>
              </a:endParaRPr>
            </a:p>
          </p:txBody>
        </p:sp>
      </p:grpSp>
      <p:sp>
        <p:nvSpPr>
          <p:cNvPr id="15" name="Left Brace 4"/>
          <p:cNvSpPr/>
          <p:nvPr/>
        </p:nvSpPr>
        <p:spPr>
          <a:xfrm>
            <a:off x="5162096" y="1188822"/>
            <a:ext cx="182163" cy="1103785"/>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accent1"/>
              </a:solidFill>
              <a:latin typeface="+mj-lt"/>
            </a:endParaRPr>
          </a:p>
        </p:txBody>
      </p:sp>
      <p:sp>
        <p:nvSpPr>
          <p:cNvPr id="16" name="Left Brace 17"/>
          <p:cNvSpPr/>
          <p:nvPr/>
        </p:nvSpPr>
        <p:spPr>
          <a:xfrm>
            <a:off x="5505710" y="2441337"/>
            <a:ext cx="162698" cy="574503"/>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accent1"/>
              </a:solidFill>
              <a:latin typeface="+mj-lt"/>
            </a:endParaRPr>
          </a:p>
        </p:txBody>
      </p:sp>
      <p:sp>
        <p:nvSpPr>
          <p:cNvPr id="17" name="Text Box 8"/>
          <p:cNvSpPr txBox="1">
            <a:spLocks noChangeArrowheads="1"/>
          </p:cNvSpPr>
          <p:nvPr/>
        </p:nvSpPr>
        <p:spPr bwMode="auto">
          <a:xfrm>
            <a:off x="5594670" y="3260971"/>
            <a:ext cx="35274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ea typeface="ＭＳ Ｐゴシック" pitchFamily="-107" charset="-128"/>
              </a:defRPr>
            </a:lvl1pPr>
            <a:lvl2pPr marL="742950" indent="-285750" eaLnBrk="0" hangingPunct="0">
              <a:defRPr>
                <a:solidFill>
                  <a:schemeClr val="tx1"/>
                </a:solidFill>
                <a:latin typeface="Verdana" pitchFamily="34" charset="0"/>
                <a:ea typeface="ＭＳ Ｐゴシック" pitchFamily="-107" charset="-128"/>
              </a:defRPr>
            </a:lvl2pPr>
            <a:lvl3pPr marL="1143000" indent="-228600" eaLnBrk="0" hangingPunct="0">
              <a:defRPr>
                <a:solidFill>
                  <a:schemeClr val="tx1"/>
                </a:solidFill>
                <a:latin typeface="Verdana" pitchFamily="34" charset="0"/>
                <a:ea typeface="ＭＳ Ｐゴシック" pitchFamily="-107" charset="-128"/>
              </a:defRPr>
            </a:lvl3pPr>
            <a:lvl4pPr marL="1600200" indent="-228600" eaLnBrk="0" hangingPunct="0">
              <a:defRPr>
                <a:solidFill>
                  <a:schemeClr val="tx1"/>
                </a:solidFill>
                <a:latin typeface="Verdana" pitchFamily="34" charset="0"/>
                <a:ea typeface="ＭＳ Ｐゴシック" pitchFamily="-107" charset="-128"/>
              </a:defRPr>
            </a:lvl4pPr>
            <a:lvl5pPr marL="2057400" indent="-228600" eaLnBrk="0" hangingPunct="0">
              <a:defRPr>
                <a:solidFill>
                  <a:schemeClr val="tx1"/>
                </a:solidFill>
                <a:latin typeface="Verdana" pitchFamily="34" charset="0"/>
                <a:ea typeface="ＭＳ Ｐゴシック" pitchFamily="-107"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107"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107"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107"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107" charset="-128"/>
              </a:defRPr>
            </a:lvl9pPr>
          </a:lstStyle>
          <a:p>
            <a:pPr eaLnBrk="1" hangingPunct="1">
              <a:spcBef>
                <a:spcPct val="50000"/>
              </a:spcBef>
            </a:pPr>
            <a:r>
              <a:rPr lang="es-ES_tradnl" sz="1600" b="1" dirty="0">
                <a:solidFill>
                  <a:schemeClr val="accent1"/>
                </a:solidFill>
                <a:latin typeface="+mj-lt"/>
                <a:cs typeface="Calibri" pitchFamily="34" charset="0"/>
              </a:rPr>
              <a:t>↑ inotrópico</a:t>
            </a:r>
          </a:p>
          <a:p>
            <a:pPr eaLnBrk="1" hangingPunct="1">
              <a:spcBef>
                <a:spcPct val="50000"/>
              </a:spcBef>
            </a:pPr>
            <a:r>
              <a:rPr lang="es-ES_tradnl" sz="1600" b="1" dirty="0">
                <a:solidFill>
                  <a:schemeClr val="accent1"/>
                </a:solidFill>
                <a:latin typeface="+mj-lt"/>
                <a:cs typeface="Calibri" pitchFamily="34" charset="0"/>
              </a:rPr>
              <a:t>↑</a:t>
            </a:r>
            <a:r>
              <a:rPr lang="es-ES_tradnl" sz="1600" b="1" dirty="0" err="1">
                <a:solidFill>
                  <a:schemeClr val="accent1"/>
                </a:solidFill>
                <a:latin typeface="+mj-lt"/>
                <a:cs typeface="Calibri" pitchFamily="34" charset="0"/>
              </a:rPr>
              <a:t>cronotópico</a:t>
            </a:r>
            <a:endParaRPr lang="es-ES_tradnl" sz="1600" b="1" dirty="0">
              <a:solidFill>
                <a:schemeClr val="accent1"/>
              </a:solidFill>
              <a:latin typeface="+mj-lt"/>
              <a:cs typeface="Calibri" pitchFamily="34" charset="0"/>
            </a:endParaRPr>
          </a:p>
        </p:txBody>
      </p:sp>
      <p:sp>
        <p:nvSpPr>
          <p:cNvPr id="18" name="Text Box 9"/>
          <p:cNvSpPr txBox="1">
            <a:spLocks noChangeArrowheads="1"/>
          </p:cNvSpPr>
          <p:nvPr/>
        </p:nvSpPr>
        <p:spPr bwMode="auto">
          <a:xfrm>
            <a:off x="5344260" y="4087612"/>
            <a:ext cx="352742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ea typeface="ＭＳ Ｐゴシック" pitchFamily="-107" charset="-128"/>
              </a:defRPr>
            </a:lvl1pPr>
            <a:lvl2pPr marL="742950" indent="-285750" eaLnBrk="0" hangingPunct="0">
              <a:defRPr>
                <a:solidFill>
                  <a:schemeClr val="tx1"/>
                </a:solidFill>
                <a:latin typeface="Verdana" pitchFamily="34" charset="0"/>
                <a:ea typeface="ＭＳ Ｐゴシック" pitchFamily="-107" charset="-128"/>
              </a:defRPr>
            </a:lvl2pPr>
            <a:lvl3pPr marL="1143000" indent="-228600" eaLnBrk="0" hangingPunct="0">
              <a:defRPr>
                <a:solidFill>
                  <a:schemeClr val="tx1"/>
                </a:solidFill>
                <a:latin typeface="Verdana" pitchFamily="34" charset="0"/>
                <a:ea typeface="ＭＳ Ｐゴシック" pitchFamily="-107" charset="-128"/>
              </a:defRPr>
            </a:lvl3pPr>
            <a:lvl4pPr marL="1600200" indent="-228600" eaLnBrk="0" hangingPunct="0">
              <a:defRPr>
                <a:solidFill>
                  <a:schemeClr val="tx1"/>
                </a:solidFill>
                <a:latin typeface="Verdana" pitchFamily="34" charset="0"/>
                <a:ea typeface="ＭＳ Ｐゴシック" pitchFamily="-107" charset="-128"/>
              </a:defRPr>
            </a:lvl4pPr>
            <a:lvl5pPr marL="2057400" indent="-228600" eaLnBrk="0" hangingPunct="0">
              <a:defRPr>
                <a:solidFill>
                  <a:schemeClr val="tx1"/>
                </a:solidFill>
                <a:latin typeface="Verdana" pitchFamily="34" charset="0"/>
                <a:ea typeface="ＭＳ Ｐゴシック" pitchFamily="-107"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107"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107"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107"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107" charset="-128"/>
              </a:defRPr>
            </a:lvl9pPr>
          </a:lstStyle>
          <a:p>
            <a:pPr eaLnBrk="1" hangingPunct="1">
              <a:spcBef>
                <a:spcPct val="50000"/>
              </a:spcBef>
            </a:pPr>
            <a:r>
              <a:rPr lang="es-ES_tradnl" sz="1600" b="1" dirty="0">
                <a:solidFill>
                  <a:schemeClr val="accent1"/>
                </a:solidFill>
                <a:latin typeface="+mj-lt"/>
                <a:cs typeface="Calibri" pitchFamily="34" charset="0"/>
              </a:rPr>
              <a:t>↑ </a:t>
            </a:r>
            <a:r>
              <a:rPr lang="es-ES_tradnl" sz="1600" b="1" dirty="0" err="1">
                <a:solidFill>
                  <a:schemeClr val="accent1"/>
                </a:solidFill>
                <a:latin typeface="+mj-lt"/>
                <a:cs typeface="Calibri" pitchFamily="34" charset="0"/>
              </a:rPr>
              <a:t>broncodilatación</a:t>
            </a:r>
            <a:endParaRPr lang="es-ES_tradnl" sz="1600" b="1" dirty="0">
              <a:solidFill>
                <a:schemeClr val="accent1"/>
              </a:solidFill>
              <a:latin typeface="+mj-lt"/>
              <a:cs typeface="Calibri" pitchFamily="34" charset="0"/>
            </a:endParaRPr>
          </a:p>
          <a:p>
            <a:pPr eaLnBrk="1" hangingPunct="1">
              <a:spcBef>
                <a:spcPct val="50000"/>
              </a:spcBef>
            </a:pPr>
            <a:r>
              <a:rPr lang="es-ES_tradnl" sz="1600" b="1" dirty="0">
                <a:solidFill>
                  <a:schemeClr val="accent1"/>
                </a:solidFill>
                <a:latin typeface="+mj-lt"/>
                <a:cs typeface="Calibri" pitchFamily="34" charset="0"/>
              </a:rPr>
              <a:t>↑vasodilatación</a:t>
            </a:r>
          </a:p>
          <a:p>
            <a:pPr eaLnBrk="1" hangingPunct="1">
              <a:spcBef>
                <a:spcPct val="50000"/>
              </a:spcBef>
            </a:pPr>
            <a:r>
              <a:rPr lang="es-ES_tradnl" sz="1600" b="1" dirty="0">
                <a:solidFill>
                  <a:schemeClr val="accent1"/>
                </a:solidFill>
                <a:latin typeface="+mj-lt"/>
                <a:cs typeface="Calibri" pitchFamily="34" charset="0"/>
              </a:rPr>
              <a:t>↑</a:t>
            </a:r>
            <a:r>
              <a:rPr lang="es-ES_tradnl" sz="1600" b="1" dirty="0" err="1">
                <a:solidFill>
                  <a:schemeClr val="accent1"/>
                </a:solidFill>
                <a:latin typeface="+mj-lt"/>
                <a:cs typeface="Calibri" pitchFamily="34" charset="0"/>
              </a:rPr>
              <a:t>glucogenolisis</a:t>
            </a:r>
            <a:endParaRPr lang="es-ES_tradnl" sz="1600" b="1" dirty="0">
              <a:solidFill>
                <a:schemeClr val="accent1"/>
              </a:solidFill>
              <a:latin typeface="+mj-lt"/>
              <a:cs typeface="Calibri" pitchFamily="34" charset="0"/>
            </a:endParaRPr>
          </a:p>
          <a:p>
            <a:pPr eaLnBrk="1" hangingPunct="1">
              <a:spcBef>
                <a:spcPct val="50000"/>
              </a:spcBef>
            </a:pPr>
            <a:r>
              <a:rPr lang="es-ES_tradnl" sz="1600" b="1" dirty="0">
                <a:solidFill>
                  <a:schemeClr val="accent1"/>
                </a:solidFill>
                <a:latin typeface="+mj-lt"/>
                <a:cs typeface="Calibri" pitchFamily="34" charset="0"/>
              </a:rPr>
              <a:t>↓ liberación de mediadores</a:t>
            </a:r>
          </a:p>
        </p:txBody>
      </p:sp>
      <p:sp>
        <p:nvSpPr>
          <p:cNvPr id="19" name="Left Brace 20"/>
          <p:cNvSpPr/>
          <p:nvPr/>
        </p:nvSpPr>
        <p:spPr>
          <a:xfrm>
            <a:off x="5513322" y="3339731"/>
            <a:ext cx="162698" cy="574503"/>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accent1"/>
              </a:solidFill>
              <a:latin typeface="+mj-lt"/>
            </a:endParaRPr>
          </a:p>
        </p:txBody>
      </p:sp>
      <p:sp>
        <p:nvSpPr>
          <p:cNvPr id="20" name="Left Brace 21"/>
          <p:cNvSpPr/>
          <p:nvPr/>
        </p:nvSpPr>
        <p:spPr>
          <a:xfrm>
            <a:off x="5228690" y="4060436"/>
            <a:ext cx="115570" cy="1473726"/>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accent1"/>
              </a:solidFill>
              <a:latin typeface="+mj-lt"/>
            </a:endParaRPr>
          </a:p>
        </p:txBody>
      </p:sp>
      <p:sp>
        <p:nvSpPr>
          <p:cNvPr id="22" name="Retraso 21"/>
          <p:cNvSpPr/>
          <p:nvPr/>
        </p:nvSpPr>
        <p:spPr>
          <a:xfrm>
            <a:off x="1644059" y="1782899"/>
            <a:ext cx="2233093" cy="3384376"/>
          </a:xfrm>
          <a:prstGeom prst="flowChartDelay">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curvada hacia la izquierda 22"/>
          <p:cNvSpPr/>
          <p:nvPr/>
        </p:nvSpPr>
        <p:spPr>
          <a:xfrm>
            <a:off x="1644059" y="1452654"/>
            <a:ext cx="2260079" cy="4327610"/>
          </a:xfrm>
          <a:prstGeom prst="curvedLef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cxnSp>
        <p:nvCxnSpPr>
          <p:cNvPr id="25" name="Conector recto 24"/>
          <p:cNvCxnSpPr/>
          <p:nvPr/>
        </p:nvCxnSpPr>
        <p:spPr>
          <a:xfrm flipV="1">
            <a:off x="3270044" y="1755040"/>
            <a:ext cx="500433" cy="242794"/>
          </a:xfrm>
          <a:prstGeom prst="line">
            <a:avLst/>
          </a:prstGeom>
          <a:ln w="50800">
            <a:solidFill>
              <a:schemeClr val="accent4"/>
            </a:solidFill>
          </a:ln>
        </p:spPr>
        <p:style>
          <a:lnRef idx="2">
            <a:schemeClr val="accent1"/>
          </a:lnRef>
          <a:fillRef idx="0">
            <a:schemeClr val="accent1"/>
          </a:fillRef>
          <a:effectRef idx="1">
            <a:schemeClr val="accent1"/>
          </a:effectRef>
          <a:fontRef idx="minor">
            <a:schemeClr val="tx1"/>
          </a:fontRef>
        </p:style>
      </p:cxnSp>
      <p:sp>
        <p:nvSpPr>
          <p:cNvPr id="27" name="Forma libre 26"/>
          <p:cNvSpPr/>
          <p:nvPr/>
        </p:nvSpPr>
        <p:spPr>
          <a:xfrm rot="3090758">
            <a:off x="3788935" y="1529551"/>
            <a:ext cx="385314" cy="391386"/>
          </a:xfrm>
          <a:custGeom>
            <a:avLst/>
            <a:gdLst>
              <a:gd name="connsiteX0" fmla="*/ 0 w 524435"/>
              <a:gd name="connsiteY0" fmla="*/ 0 h 538940"/>
              <a:gd name="connsiteX1" fmla="*/ 107577 w 524435"/>
              <a:gd name="connsiteY1" fmla="*/ 537883 h 538940"/>
              <a:gd name="connsiteX2" fmla="*/ 524435 w 524435"/>
              <a:gd name="connsiteY2" fmla="*/ 147918 h 538940"/>
              <a:gd name="connsiteX3" fmla="*/ 524435 w 524435"/>
              <a:gd name="connsiteY3" fmla="*/ 147918 h 538940"/>
            </a:gdLst>
            <a:ahLst/>
            <a:cxnLst>
              <a:cxn ang="0">
                <a:pos x="connsiteX0" y="connsiteY0"/>
              </a:cxn>
              <a:cxn ang="0">
                <a:pos x="connsiteX1" y="connsiteY1"/>
              </a:cxn>
              <a:cxn ang="0">
                <a:pos x="connsiteX2" y="connsiteY2"/>
              </a:cxn>
              <a:cxn ang="0">
                <a:pos x="connsiteX3" y="connsiteY3"/>
              </a:cxn>
            </a:cxnLst>
            <a:rect l="l" t="t" r="r" b="b"/>
            <a:pathLst>
              <a:path w="524435" h="538940">
                <a:moveTo>
                  <a:pt x="0" y="0"/>
                </a:moveTo>
                <a:cubicBezTo>
                  <a:pt x="10085" y="256615"/>
                  <a:pt x="20171" y="513230"/>
                  <a:pt x="107577" y="537883"/>
                </a:cubicBezTo>
                <a:cubicBezTo>
                  <a:pt x="194983" y="562536"/>
                  <a:pt x="524435" y="147918"/>
                  <a:pt x="524435" y="147918"/>
                </a:cubicBezTo>
                <a:lnTo>
                  <a:pt x="524435" y="147918"/>
                </a:lnTo>
              </a:path>
            </a:pathLst>
          </a:cu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0" name="Conector recto 29"/>
          <p:cNvCxnSpPr/>
          <p:nvPr/>
        </p:nvCxnSpPr>
        <p:spPr>
          <a:xfrm rot="1440825" flipV="1">
            <a:off x="3840757" y="2545585"/>
            <a:ext cx="500433" cy="242794"/>
          </a:xfrm>
          <a:prstGeom prst="line">
            <a:avLst/>
          </a:prstGeom>
          <a:ln w="50800">
            <a:solidFill>
              <a:schemeClr val="accent4"/>
            </a:solidFill>
          </a:ln>
        </p:spPr>
        <p:style>
          <a:lnRef idx="2">
            <a:schemeClr val="accent1"/>
          </a:lnRef>
          <a:fillRef idx="0">
            <a:schemeClr val="accent1"/>
          </a:fillRef>
          <a:effectRef idx="1">
            <a:schemeClr val="accent1"/>
          </a:effectRef>
          <a:fontRef idx="minor">
            <a:schemeClr val="tx1"/>
          </a:fontRef>
        </p:style>
      </p:cxnSp>
      <p:sp>
        <p:nvSpPr>
          <p:cNvPr id="31" name="Forma libre 30"/>
          <p:cNvSpPr/>
          <p:nvPr/>
        </p:nvSpPr>
        <p:spPr>
          <a:xfrm rot="4531583">
            <a:off x="4413914" y="2543933"/>
            <a:ext cx="385314" cy="391386"/>
          </a:xfrm>
          <a:custGeom>
            <a:avLst/>
            <a:gdLst>
              <a:gd name="connsiteX0" fmla="*/ 0 w 524435"/>
              <a:gd name="connsiteY0" fmla="*/ 0 h 538940"/>
              <a:gd name="connsiteX1" fmla="*/ 107577 w 524435"/>
              <a:gd name="connsiteY1" fmla="*/ 537883 h 538940"/>
              <a:gd name="connsiteX2" fmla="*/ 524435 w 524435"/>
              <a:gd name="connsiteY2" fmla="*/ 147918 h 538940"/>
              <a:gd name="connsiteX3" fmla="*/ 524435 w 524435"/>
              <a:gd name="connsiteY3" fmla="*/ 147918 h 538940"/>
            </a:gdLst>
            <a:ahLst/>
            <a:cxnLst>
              <a:cxn ang="0">
                <a:pos x="connsiteX0" y="connsiteY0"/>
              </a:cxn>
              <a:cxn ang="0">
                <a:pos x="connsiteX1" y="connsiteY1"/>
              </a:cxn>
              <a:cxn ang="0">
                <a:pos x="connsiteX2" y="connsiteY2"/>
              </a:cxn>
              <a:cxn ang="0">
                <a:pos x="connsiteX3" y="connsiteY3"/>
              </a:cxn>
            </a:cxnLst>
            <a:rect l="l" t="t" r="r" b="b"/>
            <a:pathLst>
              <a:path w="524435" h="538940">
                <a:moveTo>
                  <a:pt x="0" y="0"/>
                </a:moveTo>
                <a:cubicBezTo>
                  <a:pt x="10085" y="256615"/>
                  <a:pt x="20171" y="513230"/>
                  <a:pt x="107577" y="537883"/>
                </a:cubicBezTo>
                <a:cubicBezTo>
                  <a:pt x="194983" y="562536"/>
                  <a:pt x="524435" y="147918"/>
                  <a:pt x="524435" y="147918"/>
                </a:cubicBezTo>
                <a:lnTo>
                  <a:pt x="524435" y="147918"/>
                </a:lnTo>
              </a:path>
            </a:pathLst>
          </a:custGeom>
          <a:no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3" name="Conector recto 32"/>
          <p:cNvCxnSpPr/>
          <p:nvPr/>
        </p:nvCxnSpPr>
        <p:spPr>
          <a:xfrm rot="1440825" flipV="1">
            <a:off x="3907393" y="3462726"/>
            <a:ext cx="500433" cy="242794"/>
          </a:xfrm>
          <a:prstGeom prst="line">
            <a:avLst/>
          </a:prstGeom>
          <a:ln w="50800">
            <a:solidFill>
              <a:schemeClr val="tx2"/>
            </a:solidFill>
          </a:ln>
        </p:spPr>
        <p:style>
          <a:lnRef idx="2">
            <a:schemeClr val="accent1"/>
          </a:lnRef>
          <a:fillRef idx="0">
            <a:schemeClr val="accent1"/>
          </a:fillRef>
          <a:effectRef idx="1">
            <a:schemeClr val="accent1"/>
          </a:effectRef>
          <a:fontRef idx="minor">
            <a:schemeClr val="tx1"/>
          </a:fontRef>
        </p:style>
      </p:cxnSp>
      <p:sp>
        <p:nvSpPr>
          <p:cNvPr id="35" name="Arco de bloque 34"/>
          <p:cNvSpPr/>
          <p:nvPr/>
        </p:nvSpPr>
        <p:spPr>
          <a:xfrm rot="14707330">
            <a:off x="4480054" y="3292885"/>
            <a:ext cx="457352" cy="527495"/>
          </a:xfrm>
          <a:prstGeom prst="blockArc">
            <a:avLst>
              <a:gd name="adj1" fmla="val 10800000"/>
              <a:gd name="adj2" fmla="val 2862886"/>
              <a:gd name="adj3" fmla="val 11123"/>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cxnSp>
        <p:nvCxnSpPr>
          <p:cNvPr id="37" name="Conector recto 36"/>
          <p:cNvCxnSpPr/>
          <p:nvPr/>
        </p:nvCxnSpPr>
        <p:spPr>
          <a:xfrm rot="1440825" flipV="1">
            <a:off x="3478564" y="4662805"/>
            <a:ext cx="500433" cy="242794"/>
          </a:xfrm>
          <a:prstGeom prst="line">
            <a:avLst/>
          </a:prstGeom>
          <a:ln w="50800">
            <a:solidFill>
              <a:schemeClr val="tx2"/>
            </a:solidFill>
          </a:ln>
        </p:spPr>
        <p:style>
          <a:lnRef idx="2">
            <a:schemeClr val="accent1"/>
          </a:lnRef>
          <a:fillRef idx="0">
            <a:schemeClr val="accent1"/>
          </a:fillRef>
          <a:effectRef idx="1">
            <a:schemeClr val="accent1"/>
          </a:effectRef>
          <a:fontRef idx="minor">
            <a:schemeClr val="tx1"/>
          </a:fontRef>
        </p:style>
      </p:cxnSp>
      <p:sp>
        <p:nvSpPr>
          <p:cNvPr id="38" name="Arco de bloque 37"/>
          <p:cNvSpPr/>
          <p:nvPr/>
        </p:nvSpPr>
        <p:spPr>
          <a:xfrm rot="14707330">
            <a:off x="4025993" y="4465104"/>
            <a:ext cx="457352" cy="527495"/>
          </a:xfrm>
          <a:prstGeom prst="blockArc">
            <a:avLst>
              <a:gd name="adj1" fmla="val 10800000"/>
              <a:gd name="adj2" fmla="val 2862886"/>
              <a:gd name="adj3" fmla="val 11123"/>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9" name="Rectángulo 38"/>
          <p:cNvSpPr/>
          <p:nvPr/>
        </p:nvSpPr>
        <p:spPr>
          <a:xfrm>
            <a:off x="4124515" y="1451518"/>
            <a:ext cx="433132" cy="369332"/>
          </a:xfrm>
          <a:prstGeom prst="rect">
            <a:avLst/>
          </a:prstGeom>
        </p:spPr>
        <p:txBody>
          <a:bodyPr wrap="none">
            <a:spAutoFit/>
          </a:bodyPr>
          <a:lstStyle/>
          <a:p>
            <a:r>
              <a:rPr lang="el-GR" dirty="0" smtClean="0">
                <a:solidFill>
                  <a:schemeClr val="accent1"/>
                </a:solidFill>
              </a:rPr>
              <a:t>α</a:t>
            </a:r>
            <a:r>
              <a:rPr lang="es-ES" dirty="0" smtClean="0">
                <a:solidFill>
                  <a:schemeClr val="accent1"/>
                </a:solidFill>
              </a:rPr>
              <a:t>1</a:t>
            </a:r>
            <a:endParaRPr lang="es-ES" dirty="0">
              <a:solidFill>
                <a:schemeClr val="accent1"/>
              </a:solidFill>
            </a:endParaRPr>
          </a:p>
        </p:txBody>
      </p:sp>
      <p:sp>
        <p:nvSpPr>
          <p:cNvPr id="40" name="Rectángulo 39"/>
          <p:cNvSpPr/>
          <p:nvPr/>
        </p:nvSpPr>
        <p:spPr>
          <a:xfrm>
            <a:off x="4665106" y="2504173"/>
            <a:ext cx="433132" cy="369332"/>
          </a:xfrm>
          <a:prstGeom prst="rect">
            <a:avLst/>
          </a:prstGeom>
        </p:spPr>
        <p:txBody>
          <a:bodyPr wrap="none">
            <a:spAutoFit/>
          </a:bodyPr>
          <a:lstStyle/>
          <a:p>
            <a:r>
              <a:rPr lang="el-GR" dirty="0" smtClean="0">
                <a:solidFill>
                  <a:schemeClr val="accent1"/>
                </a:solidFill>
              </a:rPr>
              <a:t>α</a:t>
            </a:r>
            <a:r>
              <a:rPr lang="es-ES" dirty="0">
                <a:solidFill>
                  <a:schemeClr val="accent1"/>
                </a:solidFill>
              </a:rPr>
              <a:t>2</a:t>
            </a:r>
          </a:p>
        </p:txBody>
      </p:sp>
      <p:sp>
        <p:nvSpPr>
          <p:cNvPr id="41" name="Rectángulo 40"/>
          <p:cNvSpPr/>
          <p:nvPr/>
        </p:nvSpPr>
        <p:spPr>
          <a:xfrm>
            <a:off x="4708730" y="3370500"/>
            <a:ext cx="425116" cy="369332"/>
          </a:xfrm>
          <a:prstGeom prst="rect">
            <a:avLst/>
          </a:prstGeom>
        </p:spPr>
        <p:txBody>
          <a:bodyPr wrap="none">
            <a:spAutoFit/>
          </a:bodyPr>
          <a:lstStyle/>
          <a:p>
            <a:r>
              <a:rPr lang="el-GR" dirty="0" smtClean="0">
                <a:solidFill>
                  <a:schemeClr val="accent1"/>
                </a:solidFill>
              </a:rPr>
              <a:t>β</a:t>
            </a:r>
            <a:r>
              <a:rPr lang="es-ES" dirty="0" smtClean="0">
                <a:solidFill>
                  <a:schemeClr val="accent1"/>
                </a:solidFill>
              </a:rPr>
              <a:t>1</a:t>
            </a:r>
            <a:endParaRPr lang="es-ES" dirty="0">
              <a:solidFill>
                <a:schemeClr val="accent1"/>
              </a:solidFill>
            </a:endParaRPr>
          </a:p>
        </p:txBody>
      </p:sp>
      <p:sp>
        <p:nvSpPr>
          <p:cNvPr id="42" name="Rectángulo 41"/>
          <p:cNvSpPr/>
          <p:nvPr/>
        </p:nvSpPr>
        <p:spPr>
          <a:xfrm>
            <a:off x="4293573" y="4556705"/>
            <a:ext cx="425116" cy="369332"/>
          </a:xfrm>
          <a:prstGeom prst="rect">
            <a:avLst/>
          </a:prstGeom>
        </p:spPr>
        <p:txBody>
          <a:bodyPr wrap="none">
            <a:spAutoFit/>
          </a:bodyPr>
          <a:lstStyle/>
          <a:p>
            <a:r>
              <a:rPr lang="el-GR" dirty="0" smtClean="0">
                <a:solidFill>
                  <a:schemeClr val="accent1"/>
                </a:solidFill>
              </a:rPr>
              <a:t>β</a:t>
            </a:r>
            <a:r>
              <a:rPr lang="es-ES" dirty="0">
                <a:solidFill>
                  <a:schemeClr val="accent1"/>
                </a:solidFill>
              </a:rPr>
              <a:t>2</a:t>
            </a:r>
          </a:p>
        </p:txBody>
      </p:sp>
    </p:spTree>
    <p:extLst>
      <p:ext uri="{BB962C8B-B14F-4D97-AF65-F5344CB8AC3E}">
        <p14:creationId xmlns:p14="http://schemas.microsoft.com/office/powerpoint/2010/main" val="888196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2.uccdn.com/images/4/2/2/img_como_trabaja_el_corazon_17224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564904"/>
            <a:ext cx="1952625" cy="240030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S" dirty="0"/>
              <a:t>Anafilaxia: </a:t>
            </a:r>
            <a:r>
              <a:rPr lang="es-ES" dirty="0" smtClean="0"/>
              <a:t>Adrenalina </a:t>
            </a:r>
            <a:r>
              <a:rPr lang="es-ES" dirty="0"/>
              <a:t>(</a:t>
            </a:r>
            <a:r>
              <a:rPr lang="es-ES" dirty="0" smtClean="0"/>
              <a:t>II)</a:t>
            </a:r>
            <a:endParaRPr lang="es-ES" dirty="0"/>
          </a:p>
        </p:txBody>
      </p:sp>
      <p:sp>
        <p:nvSpPr>
          <p:cNvPr id="3" name="Marcador de contenido 2"/>
          <p:cNvSpPr>
            <a:spLocks noGrp="1"/>
          </p:cNvSpPr>
          <p:nvPr>
            <p:ph idx="1"/>
          </p:nvPr>
        </p:nvSpPr>
        <p:spPr/>
        <p:txBody>
          <a:bodyPr>
            <a:normAutofit fontScale="92500" lnSpcReduction="20000"/>
          </a:bodyPr>
          <a:lstStyle/>
          <a:p>
            <a:r>
              <a:rPr lang="es-ES" dirty="0" smtClean="0"/>
              <a:t>Contraindicaciones: </a:t>
            </a:r>
            <a:r>
              <a:rPr lang="es-ES" sz="2200" b="1" dirty="0" smtClean="0">
                <a:solidFill>
                  <a:schemeClr val="tx2"/>
                </a:solidFill>
              </a:rPr>
              <a:t>No</a:t>
            </a:r>
            <a:r>
              <a:rPr lang="es-ES" sz="2200" dirty="0" smtClean="0"/>
              <a:t> existen contraindicaciones absolutas. Presentan más riesgo: </a:t>
            </a:r>
          </a:p>
          <a:p>
            <a:pPr lvl="1"/>
            <a:r>
              <a:rPr lang="es-ES" dirty="0" smtClean="0"/>
              <a:t>Ancianos </a:t>
            </a:r>
            <a:r>
              <a:rPr lang="es-ES" dirty="0"/>
              <a:t>o personas con patologías </a:t>
            </a:r>
            <a:r>
              <a:rPr lang="es-ES" dirty="0" smtClean="0"/>
              <a:t>asociadas.</a:t>
            </a:r>
            <a:endParaRPr lang="es-ES" dirty="0"/>
          </a:p>
          <a:p>
            <a:pPr lvl="1"/>
            <a:r>
              <a:rPr lang="es-ES" dirty="0"/>
              <a:t>Pacientes en tratamiento con inhibidores de la </a:t>
            </a:r>
            <a:r>
              <a:rPr lang="es-ES" dirty="0" err="1" smtClean="0"/>
              <a:t>monoaminooxidasa</a:t>
            </a:r>
            <a:r>
              <a:rPr lang="es-ES" dirty="0" smtClean="0"/>
              <a:t>, </a:t>
            </a:r>
            <a:r>
              <a:rPr lang="es-ES" dirty="0"/>
              <a:t>antidepresivos </a:t>
            </a:r>
            <a:r>
              <a:rPr lang="es-ES" dirty="0" smtClean="0"/>
              <a:t>tricíclicos, ß-bloqueantes, </a:t>
            </a:r>
            <a:r>
              <a:rPr lang="es-ES" dirty="0" err="1" smtClean="0"/>
              <a:t>aminofilina</a:t>
            </a:r>
            <a:r>
              <a:rPr lang="es-ES" dirty="0" smtClean="0"/>
              <a:t>, etc.</a:t>
            </a:r>
            <a:endParaRPr lang="es-ES" dirty="0"/>
          </a:p>
          <a:p>
            <a:pPr lvl="1"/>
            <a:r>
              <a:rPr lang="es-ES" dirty="0"/>
              <a:t>Embarazadas.</a:t>
            </a:r>
          </a:p>
          <a:p>
            <a:pPr lvl="1"/>
            <a:r>
              <a:rPr lang="es-ES" dirty="0"/>
              <a:t>Intoxicación por cocaína, anfetaminas.</a:t>
            </a:r>
          </a:p>
          <a:p>
            <a:pPr marL="542925" indent="0">
              <a:buNone/>
            </a:pPr>
            <a:endParaRPr lang="es-ES" dirty="0"/>
          </a:p>
          <a:p>
            <a:r>
              <a:rPr lang="es-ES" dirty="0" smtClean="0"/>
              <a:t>Efectos adversos:</a:t>
            </a:r>
          </a:p>
          <a:p>
            <a:pPr lvl="1"/>
            <a:r>
              <a:rPr lang="es-ES" dirty="0" smtClean="0"/>
              <a:t>Palidez</a:t>
            </a:r>
            <a:r>
              <a:rPr lang="es-ES" dirty="0"/>
              <a:t>, temblor, </a:t>
            </a:r>
            <a:r>
              <a:rPr lang="es-ES" dirty="0" smtClean="0"/>
              <a:t>ansiedad</a:t>
            </a:r>
            <a:r>
              <a:rPr lang="es-ES" dirty="0"/>
              <a:t>.</a:t>
            </a:r>
            <a:r>
              <a:rPr lang="es-ES" dirty="0" smtClean="0"/>
              <a:t> </a:t>
            </a:r>
          </a:p>
          <a:p>
            <a:pPr lvl="1"/>
            <a:r>
              <a:rPr lang="es-ES" dirty="0" smtClean="0"/>
              <a:t>palpitaciones</a:t>
            </a:r>
            <a:r>
              <a:rPr lang="es-ES" dirty="0"/>
              <a:t>, </a:t>
            </a:r>
            <a:r>
              <a:rPr lang="es-ES" dirty="0" smtClean="0"/>
              <a:t>mareos, </a:t>
            </a:r>
            <a:r>
              <a:rPr lang="es-ES" dirty="0"/>
              <a:t>cefalea</a:t>
            </a:r>
            <a:r>
              <a:rPr lang="es-ES" dirty="0" smtClean="0"/>
              <a:t>.</a:t>
            </a:r>
            <a:endParaRPr lang="es-ES" dirty="0"/>
          </a:p>
          <a:p>
            <a:endParaRPr lang="es-ES" dirty="0"/>
          </a:p>
          <a:p>
            <a:r>
              <a:rPr lang="es-ES" dirty="0"/>
              <a:t>Sobredosis:</a:t>
            </a:r>
          </a:p>
          <a:p>
            <a:pPr lvl="1"/>
            <a:r>
              <a:rPr lang="es-ES" dirty="0"/>
              <a:t>Arritmias ventriculares, hipertensión, </a:t>
            </a:r>
            <a:r>
              <a:rPr lang="es-ES" dirty="0" smtClean="0"/>
              <a:t>isquemia miocárdica, </a:t>
            </a:r>
            <a:r>
              <a:rPr lang="es-ES" dirty="0"/>
              <a:t>EAP</a:t>
            </a:r>
            <a:r>
              <a:rPr lang="es-ES" dirty="0" smtClean="0"/>
              <a:t>.</a:t>
            </a:r>
            <a:endParaRPr lang="es-ES" dirty="0"/>
          </a:p>
        </p:txBody>
      </p:sp>
      <p:sp>
        <p:nvSpPr>
          <p:cNvPr id="4" name="Marcador de texto 3"/>
          <p:cNvSpPr>
            <a:spLocks noGrp="1"/>
          </p:cNvSpPr>
          <p:nvPr>
            <p:ph type="body" sz="quarter" idx="10"/>
          </p:nvPr>
        </p:nvSpPr>
        <p:spPr>
          <a:xfrm>
            <a:off x="-32" y="5661248"/>
            <a:ext cx="8686832" cy="432048"/>
          </a:xfrm>
        </p:spPr>
        <p:txBody>
          <a:bodyPr>
            <a:normAutofit fontScale="47500" lnSpcReduction="20000"/>
          </a:bodyPr>
          <a:lstStyle/>
          <a:p>
            <a:r>
              <a:rPr lang="en-US" sz="2300" dirty="0"/>
              <a:t>Brown </a:t>
            </a:r>
            <a:r>
              <a:rPr lang="en-US" sz="2300" dirty="0" smtClean="0"/>
              <a:t>SGA. </a:t>
            </a:r>
            <a:r>
              <a:rPr lang="en-US" sz="2300" dirty="0" err="1" smtClean="0"/>
              <a:t>Curr</a:t>
            </a:r>
            <a:r>
              <a:rPr lang="en-US" sz="2300" dirty="0" smtClean="0"/>
              <a:t> </a:t>
            </a:r>
            <a:r>
              <a:rPr lang="en-US" sz="2300" dirty="0" err="1"/>
              <a:t>Opin</a:t>
            </a:r>
            <a:r>
              <a:rPr lang="en-US" sz="2300" dirty="0"/>
              <a:t> Allergy </a:t>
            </a:r>
            <a:r>
              <a:rPr lang="en-US" sz="2300" dirty="0" err="1"/>
              <a:t>Clin</a:t>
            </a:r>
            <a:r>
              <a:rPr lang="en-US" sz="2300" dirty="0"/>
              <a:t> </a:t>
            </a:r>
            <a:r>
              <a:rPr lang="en-US" sz="2300" dirty="0" err="1"/>
              <a:t>Immunol</a:t>
            </a:r>
            <a:r>
              <a:rPr lang="en-US" sz="2300" dirty="0"/>
              <a:t>. 2005;5:359–64.</a:t>
            </a:r>
          </a:p>
          <a:p>
            <a:r>
              <a:rPr lang="en-US" sz="2300" dirty="0" smtClean="0"/>
              <a:t>Simons </a:t>
            </a:r>
            <a:r>
              <a:rPr lang="en-US" sz="2300" dirty="0"/>
              <a:t>FER. </a:t>
            </a:r>
            <a:r>
              <a:rPr lang="en-US" sz="2300" dirty="0" smtClean="0"/>
              <a:t>J </a:t>
            </a:r>
            <a:r>
              <a:rPr lang="en-US" sz="2300" dirty="0"/>
              <a:t>Allergy </a:t>
            </a:r>
            <a:r>
              <a:rPr lang="en-US" sz="2300" dirty="0" err="1"/>
              <a:t>Clin</a:t>
            </a:r>
            <a:r>
              <a:rPr lang="en-US" sz="2300" dirty="0"/>
              <a:t> </a:t>
            </a:r>
            <a:r>
              <a:rPr lang="en-US" sz="2300" dirty="0" err="1"/>
              <a:t>Immunol</a:t>
            </a:r>
            <a:r>
              <a:rPr lang="en-US" sz="2300" dirty="0"/>
              <a:t>. 2004;113:837–44.</a:t>
            </a:r>
          </a:p>
          <a:p>
            <a:endParaRPr lang="es-ES" dirty="0"/>
          </a:p>
        </p:txBody>
      </p:sp>
    </p:spTree>
    <p:extLst>
      <p:ext uri="{BB962C8B-B14F-4D97-AF65-F5344CB8AC3E}">
        <p14:creationId xmlns:p14="http://schemas.microsoft.com/office/powerpoint/2010/main" val="1807256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Pregunta 3</a:t>
            </a:r>
            <a:endParaRPr lang="es-ES" dirty="0"/>
          </a:p>
        </p:txBody>
      </p:sp>
      <p:sp>
        <p:nvSpPr>
          <p:cNvPr id="3" name="Marcador de contenido 2"/>
          <p:cNvSpPr>
            <a:spLocks noGrp="1"/>
          </p:cNvSpPr>
          <p:nvPr>
            <p:ph idx="1"/>
          </p:nvPr>
        </p:nvSpPr>
        <p:spPr>
          <a:xfrm>
            <a:off x="0" y="1015674"/>
            <a:ext cx="8686800" cy="4861597"/>
          </a:xfrm>
        </p:spPr>
        <p:txBody>
          <a:bodyPr>
            <a:normAutofit/>
          </a:bodyPr>
          <a:lstStyle/>
          <a:p>
            <a:pPr marL="542925" indent="0" algn="ctr">
              <a:buNone/>
            </a:pPr>
            <a:r>
              <a:rPr lang="es-ES" dirty="0" smtClean="0">
                <a:solidFill>
                  <a:schemeClr val="tx2"/>
                </a:solidFill>
              </a:rPr>
              <a:t>¿Cuál de las siguientes es una indicación clara para prescribir un </a:t>
            </a:r>
            <a:r>
              <a:rPr lang="es-ES" dirty="0" err="1" smtClean="0">
                <a:solidFill>
                  <a:schemeClr val="tx2"/>
                </a:solidFill>
              </a:rPr>
              <a:t>autoinyector</a:t>
            </a:r>
            <a:r>
              <a:rPr lang="es-ES" dirty="0" smtClean="0">
                <a:solidFill>
                  <a:schemeClr val="tx2"/>
                </a:solidFill>
              </a:rPr>
              <a:t> de adrenalina?</a:t>
            </a:r>
          </a:p>
          <a:p>
            <a:pPr marL="542925" indent="0" algn="just">
              <a:buNone/>
            </a:pPr>
            <a:endParaRPr lang="es-ES" dirty="0">
              <a:solidFill>
                <a:srgbClr val="FF0000"/>
              </a:solidFill>
            </a:endParaRPr>
          </a:p>
          <a:p>
            <a:pPr marL="1000125" indent="-457200" algn="just">
              <a:buClr>
                <a:schemeClr val="tx2"/>
              </a:buClr>
              <a:buFont typeface="+mj-lt"/>
              <a:buAutoNum type="arabicPeriod"/>
            </a:pPr>
            <a:r>
              <a:rPr lang="es-ES" sz="2200" b="1" dirty="0" smtClean="0"/>
              <a:t>Historia previa de urticaria tras la ingesta de sandía.</a:t>
            </a:r>
            <a:endParaRPr lang="es-ES" sz="2200" b="1" dirty="0"/>
          </a:p>
          <a:p>
            <a:pPr marL="1000125" indent="-457200" algn="just">
              <a:buClr>
                <a:schemeClr val="tx2"/>
              </a:buClr>
              <a:buFont typeface="+mj-lt"/>
              <a:buAutoNum type="arabicPeriod"/>
            </a:pPr>
            <a:endParaRPr lang="es-ES" sz="2200" b="1" dirty="0"/>
          </a:p>
          <a:p>
            <a:pPr marL="1000125" indent="-457200" algn="just">
              <a:buClr>
                <a:schemeClr val="tx2"/>
              </a:buClr>
              <a:buFont typeface="+mj-lt"/>
              <a:buAutoNum type="arabicPeriod"/>
            </a:pPr>
            <a:r>
              <a:rPr lang="es-ES" sz="2200" b="1" dirty="0" smtClean="0"/>
              <a:t>Niño con un cuadro de edema en la mano derecha tras la picadura de avispa en dicha zona.</a:t>
            </a:r>
          </a:p>
          <a:p>
            <a:pPr marL="1000125" indent="-457200" algn="just">
              <a:buClr>
                <a:schemeClr val="tx2"/>
              </a:buClr>
              <a:buFont typeface="+mj-lt"/>
              <a:buAutoNum type="arabicPeriod"/>
            </a:pPr>
            <a:endParaRPr lang="es-ES" sz="2200" b="1" dirty="0"/>
          </a:p>
          <a:p>
            <a:pPr marL="1000125" indent="-457200" algn="just">
              <a:buClr>
                <a:schemeClr val="tx2"/>
              </a:buClr>
              <a:buFont typeface="+mj-lt"/>
              <a:buAutoNum type="arabicPeriod"/>
            </a:pPr>
            <a:r>
              <a:rPr lang="es-ES" sz="2200" b="1" dirty="0" smtClean="0"/>
              <a:t>Antecedentes de habones, edema de úvula, disnea y dolor abdominal tras la ingesta de huevo.</a:t>
            </a:r>
          </a:p>
          <a:p>
            <a:pPr marL="1000125" indent="-457200" algn="just">
              <a:buClr>
                <a:schemeClr val="tx2"/>
              </a:buClr>
              <a:buFont typeface="+mj-lt"/>
              <a:buAutoNum type="arabicPeriod"/>
            </a:pPr>
            <a:endParaRPr lang="es-ES" sz="2200" b="1" dirty="0"/>
          </a:p>
          <a:p>
            <a:pPr marL="1000125" indent="-457200" algn="just">
              <a:buClr>
                <a:schemeClr val="tx2"/>
              </a:buClr>
              <a:buFont typeface="+mj-lt"/>
              <a:buAutoNum type="arabicPeriod"/>
            </a:pPr>
            <a:r>
              <a:rPr lang="es-ES" sz="2200" b="1" dirty="0" smtClean="0"/>
              <a:t>Síndrome de alergia oral por múltiples frutas.</a:t>
            </a:r>
            <a:endParaRPr lang="es-ES" sz="2200" dirty="0"/>
          </a:p>
        </p:txBody>
      </p:sp>
    </p:spTree>
    <p:extLst>
      <p:ext uri="{BB962C8B-B14F-4D97-AF65-F5344CB8AC3E}">
        <p14:creationId xmlns:p14="http://schemas.microsoft.com/office/powerpoint/2010/main" val="2285259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Anafilaxia: Autoinyectores (I)</a:t>
            </a:r>
            <a:endParaRPr lang="es-ES" dirty="0"/>
          </a:p>
        </p:txBody>
      </p:sp>
      <p:sp>
        <p:nvSpPr>
          <p:cNvPr id="4" name="Marcador de texto 3"/>
          <p:cNvSpPr>
            <a:spLocks noGrp="1"/>
          </p:cNvSpPr>
          <p:nvPr>
            <p:ph type="body" sz="quarter" idx="10"/>
          </p:nvPr>
        </p:nvSpPr>
        <p:spPr/>
        <p:txBody>
          <a:bodyPr>
            <a:normAutofit/>
          </a:bodyPr>
          <a:lstStyle/>
          <a:p>
            <a:r>
              <a:rPr lang="es-ES" sz="1100" dirty="0"/>
              <a:t>Cardona </a:t>
            </a:r>
            <a:r>
              <a:rPr lang="es-ES" sz="1100" dirty="0" err="1"/>
              <a:t>Dahl</a:t>
            </a:r>
            <a:r>
              <a:rPr lang="es-ES" sz="1100" dirty="0"/>
              <a:t> V, et al. GALAXIA: Guía de Actuación en </a:t>
            </a:r>
            <a:r>
              <a:rPr lang="es-ES" sz="1100" dirty="0" smtClean="0"/>
              <a:t>Anafilaxia. </a:t>
            </a:r>
            <a:r>
              <a:rPr lang="es-ES" sz="1100" dirty="0"/>
              <a:t>2016. </a:t>
            </a:r>
          </a:p>
          <a:p>
            <a:endParaRPr lang="es-ES" dirty="0"/>
          </a:p>
        </p:txBody>
      </p:sp>
      <p:pic>
        <p:nvPicPr>
          <p:cNvPr id="6" name="Imagen 5"/>
          <p:cNvPicPr>
            <a:picLocks noChangeAspect="1"/>
          </p:cNvPicPr>
          <p:nvPr/>
        </p:nvPicPr>
        <p:blipFill>
          <a:blip r:embed="rId2"/>
          <a:stretch>
            <a:fillRect/>
          </a:stretch>
        </p:blipFill>
        <p:spPr>
          <a:xfrm>
            <a:off x="1259632" y="908720"/>
            <a:ext cx="957196" cy="4869736"/>
          </a:xfrm>
          <a:prstGeom prst="rect">
            <a:avLst/>
          </a:prstGeom>
        </p:spPr>
      </p:pic>
      <p:pic>
        <p:nvPicPr>
          <p:cNvPr id="7" name="Imagen 6"/>
          <p:cNvPicPr>
            <a:picLocks noChangeAspect="1"/>
          </p:cNvPicPr>
          <p:nvPr/>
        </p:nvPicPr>
        <p:blipFill>
          <a:blip r:embed="rId2"/>
          <a:stretch>
            <a:fillRect/>
          </a:stretch>
        </p:blipFill>
        <p:spPr>
          <a:xfrm>
            <a:off x="158965" y="908720"/>
            <a:ext cx="957196" cy="4869736"/>
          </a:xfrm>
          <a:prstGeom prst="rect">
            <a:avLst/>
          </a:prstGeom>
        </p:spPr>
      </p:pic>
      <p:sp>
        <p:nvSpPr>
          <p:cNvPr id="10" name="Marcador de contenido 2"/>
          <p:cNvSpPr txBox="1">
            <a:spLocks/>
          </p:cNvSpPr>
          <p:nvPr/>
        </p:nvSpPr>
        <p:spPr>
          <a:xfrm>
            <a:off x="2133581" y="1035416"/>
            <a:ext cx="3246383" cy="4592024"/>
          </a:xfrm>
          <a:prstGeom prst="rect">
            <a:avLst/>
          </a:prstGeom>
        </p:spPr>
        <p:txBody>
          <a:bodyPr vert="horz" lIns="91440" tIns="45720" rIns="91440" bIns="45720" rtlCol="0">
            <a:normAutofit fontScale="92500"/>
          </a:bodyPr>
          <a:lstStyle>
            <a:lvl1pPr marL="808038" indent="-265113" algn="l" defTabSz="914400" rtl="0" eaLnBrk="1" latinLnBrk="0" hangingPunct="1">
              <a:spcBef>
                <a:spcPts val="600"/>
              </a:spcBef>
              <a:buFontTx/>
              <a:buBlip>
                <a:blip r:embed="rId3"/>
              </a:buBlip>
              <a:defRPr sz="24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2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20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2925" indent="0">
              <a:buFontTx/>
              <a:buNone/>
            </a:pPr>
            <a:r>
              <a:rPr lang="es-ES" dirty="0" smtClean="0">
                <a:solidFill>
                  <a:schemeClr val="tx2"/>
                </a:solidFill>
              </a:rPr>
              <a:t>Indicaciones:</a:t>
            </a:r>
          </a:p>
          <a:p>
            <a:r>
              <a:rPr lang="es-ES" sz="2000" dirty="0"/>
              <a:t>Historia de anafilaxia.</a:t>
            </a:r>
          </a:p>
          <a:p>
            <a:r>
              <a:rPr lang="es-ES" sz="2000" dirty="0"/>
              <a:t>Alto riesgo de reacciones sistémicas.</a:t>
            </a:r>
          </a:p>
          <a:p>
            <a:r>
              <a:rPr lang="es-ES" sz="2000" dirty="0"/>
              <a:t>Alérgenos de difícil evitación.</a:t>
            </a:r>
          </a:p>
          <a:p>
            <a:r>
              <a:rPr lang="es-ES" sz="2000" dirty="0"/>
              <a:t>Síntomas con dosis mínimas.</a:t>
            </a:r>
          </a:p>
          <a:p>
            <a:r>
              <a:rPr lang="es-ES" sz="2000" dirty="0"/>
              <a:t>Coexistencia de asma inestable o moderada-grave persistente y alergia a alimentos</a:t>
            </a:r>
          </a:p>
          <a:p>
            <a:r>
              <a:rPr lang="es-ES" sz="2000" dirty="0" err="1"/>
              <a:t>Mastocitosis</a:t>
            </a:r>
            <a:r>
              <a:rPr lang="es-ES" sz="2000" dirty="0" smtClean="0"/>
              <a:t>.</a:t>
            </a:r>
          </a:p>
          <a:p>
            <a:pPr marL="542925" indent="0">
              <a:buNone/>
            </a:pPr>
            <a:endParaRPr lang="es-ES" sz="2000" dirty="0"/>
          </a:p>
        </p:txBody>
      </p:sp>
      <p:sp>
        <p:nvSpPr>
          <p:cNvPr id="12" name="Left Brace 21"/>
          <p:cNvSpPr/>
          <p:nvPr/>
        </p:nvSpPr>
        <p:spPr>
          <a:xfrm rot="10800000">
            <a:off x="2214628" y="1106634"/>
            <a:ext cx="435317" cy="4520806"/>
          </a:xfrm>
          <a:prstGeom prst="leftBrace">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solidFill>
                <a:schemeClr val="accent1"/>
              </a:solidFill>
              <a:latin typeface="+mj-lt"/>
            </a:endParaRPr>
          </a:p>
        </p:txBody>
      </p:sp>
      <p:sp>
        <p:nvSpPr>
          <p:cNvPr id="9" name="Marcador de contenido 2"/>
          <p:cNvSpPr>
            <a:spLocks noGrp="1"/>
          </p:cNvSpPr>
          <p:nvPr>
            <p:ph idx="1"/>
          </p:nvPr>
        </p:nvSpPr>
        <p:spPr>
          <a:xfrm>
            <a:off x="5081588" y="1180737"/>
            <a:ext cx="3826768" cy="4081405"/>
          </a:xfrm>
        </p:spPr>
        <p:txBody>
          <a:bodyPr>
            <a:normAutofit lnSpcReduction="10000"/>
          </a:bodyPr>
          <a:lstStyle/>
          <a:p>
            <a:pPr marL="542925" indent="0">
              <a:buNone/>
            </a:pPr>
            <a:r>
              <a:rPr lang="es-ES" sz="2000" dirty="0">
                <a:solidFill>
                  <a:schemeClr val="tx2"/>
                </a:solidFill>
              </a:rPr>
              <a:t>Actualmente se recomienda prescribir </a:t>
            </a:r>
            <a:r>
              <a:rPr lang="es-ES" sz="2000" b="1" dirty="0">
                <a:solidFill>
                  <a:schemeClr val="tx2"/>
                </a:solidFill>
              </a:rPr>
              <a:t>dos </a:t>
            </a:r>
            <a:r>
              <a:rPr lang="es-ES" sz="2000" b="1" dirty="0" err="1">
                <a:solidFill>
                  <a:schemeClr val="tx2"/>
                </a:solidFill>
              </a:rPr>
              <a:t>autoinyectores</a:t>
            </a:r>
            <a:r>
              <a:rPr lang="es-ES" sz="2000" b="1" dirty="0">
                <a:solidFill>
                  <a:schemeClr val="tx2"/>
                </a:solidFill>
              </a:rPr>
              <a:t> </a:t>
            </a:r>
            <a:r>
              <a:rPr lang="es-ES" sz="2000" dirty="0">
                <a:solidFill>
                  <a:schemeClr val="tx2"/>
                </a:solidFill>
              </a:rPr>
              <a:t>a cada </a:t>
            </a:r>
            <a:r>
              <a:rPr lang="es-ES" sz="2000" dirty="0" smtClean="0">
                <a:solidFill>
                  <a:schemeClr val="tx2"/>
                </a:solidFill>
              </a:rPr>
              <a:t>paciente.</a:t>
            </a:r>
          </a:p>
          <a:p>
            <a:pPr marL="542925" indent="0">
              <a:buNone/>
            </a:pPr>
            <a:r>
              <a:rPr lang="es-ES" sz="2000" dirty="0" smtClean="0">
                <a:solidFill>
                  <a:schemeClr val="tx2"/>
                </a:solidFill>
              </a:rPr>
              <a:t>Especialmente en:</a:t>
            </a:r>
          </a:p>
          <a:p>
            <a:r>
              <a:rPr lang="es-ES" sz="1900" dirty="0" smtClean="0"/>
              <a:t> Obesidad.</a:t>
            </a:r>
          </a:p>
          <a:p>
            <a:r>
              <a:rPr lang="es-ES" sz="1900" dirty="0" smtClean="0"/>
              <a:t>Riesgo </a:t>
            </a:r>
            <a:r>
              <a:rPr lang="es-ES" sz="1900" dirty="0"/>
              <a:t>de mal uso.</a:t>
            </a:r>
          </a:p>
          <a:p>
            <a:r>
              <a:rPr lang="es-ES" sz="1900" dirty="0"/>
              <a:t>Difícil acceso a asistencia sanitaria.</a:t>
            </a:r>
          </a:p>
          <a:p>
            <a:r>
              <a:rPr lang="es-ES" sz="1900" dirty="0"/>
              <a:t>Historia de anafilaxia bifásica o anafilaxia casi mortal previa.</a:t>
            </a:r>
          </a:p>
          <a:p>
            <a:r>
              <a:rPr lang="es-ES" sz="1900" dirty="0"/>
              <a:t>Mastocitosis.</a:t>
            </a:r>
          </a:p>
        </p:txBody>
      </p:sp>
      <p:sp>
        <p:nvSpPr>
          <p:cNvPr id="13" name="Rectángulo 12"/>
          <p:cNvSpPr/>
          <p:nvPr/>
        </p:nvSpPr>
        <p:spPr>
          <a:xfrm>
            <a:off x="5379964" y="1035416"/>
            <a:ext cx="3528392" cy="413375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7576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Anafilaxia: Autoinyectores </a:t>
            </a:r>
            <a:r>
              <a:rPr lang="es-ES" dirty="0" smtClean="0"/>
              <a:t>(II</a:t>
            </a:r>
            <a:r>
              <a:rPr lang="es-ES" dirty="0"/>
              <a:t>)</a:t>
            </a:r>
          </a:p>
        </p:txBody>
      </p:sp>
      <p:sp>
        <p:nvSpPr>
          <p:cNvPr id="3" name="Marcador de contenido 2"/>
          <p:cNvSpPr>
            <a:spLocks noGrp="1"/>
          </p:cNvSpPr>
          <p:nvPr>
            <p:ph idx="1"/>
          </p:nvPr>
        </p:nvSpPr>
        <p:spPr>
          <a:xfrm>
            <a:off x="0" y="1015675"/>
            <a:ext cx="7941005" cy="4592024"/>
          </a:xfrm>
        </p:spPr>
        <p:txBody>
          <a:bodyPr>
            <a:normAutofit/>
          </a:bodyPr>
          <a:lstStyle/>
          <a:p>
            <a:pPr marL="542925" indent="0">
              <a:buNone/>
            </a:pPr>
            <a:r>
              <a:rPr lang="es-ES" dirty="0" smtClean="0"/>
              <a:t>¿Cómo debe ser el </a:t>
            </a:r>
            <a:r>
              <a:rPr lang="es-ES" dirty="0" err="1" smtClean="0"/>
              <a:t>autoinyector</a:t>
            </a:r>
            <a:r>
              <a:rPr lang="es-ES" dirty="0" smtClean="0"/>
              <a:t> ideal?</a:t>
            </a:r>
          </a:p>
          <a:p>
            <a:r>
              <a:rPr lang="es-ES" sz="2200" dirty="0" smtClean="0"/>
              <a:t>Liberar la cantidad adecuada de adrenalina en el periodo adecuado de tiempo.</a:t>
            </a:r>
          </a:p>
          <a:p>
            <a:r>
              <a:rPr lang="es-ES" sz="2200" dirty="0"/>
              <a:t>F</a:t>
            </a:r>
            <a:r>
              <a:rPr lang="es-ES" sz="2200" dirty="0" smtClean="0"/>
              <a:t>ácil</a:t>
            </a:r>
            <a:r>
              <a:rPr lang="es-ES" sz="2200" dirty="0"/>
              <a:t>, cómodo, robusto, seguro y lo suficientemente confiable para soportar el almacenamiento de la vida real y su </a:t>
            </a:r>
            <a:r>
              <a:rPr lang="es-ES" sz="2200" dirty="0" smtClean="0"/>
              <a:t>uso.</a:t>
            </a:r>
          </a:p>
          <a:p>
            <a:pPr marL="542925" indent="0">
              <a:buNone/>
            </a:pPr>
            <a:endParaRPr lang="es-ES" dirty="0" smtClean="0"/>
          </a:p>
          <a:p>
            <a:r>
              <a:rPr lang="es-ES" dirty="0" smtClean="0"/>
              <a:t>Autoinyectores en Europa:</a:t>
            </a:r>
          </a:p>
          <a:p>
            <a:pPr marL="1200150" lvl="2" indent="-285750" eaLnBrk="0" fontAlgn="base" hangingPunct="0">
              <a:spcBef>
                <a:spcPct val="20000"/>
              </a:spcBef>
              <a:spcAft>
                <a:spcPct val="0"/>
              </a:spcAft>
              <a:buSzTx/>
              <a:buFont typeface="Wingdings" panose="05000000000000000000" pitchFamily="2" charset="2"/>
              <a:buChar char="v"/>
            </a:pPr>
            <a:r>
              <a:rPr lang="es-ES" kern="0" dirty="0" smtClean="0">
                <a:solidFill>
                  <a:schemeClr val="tx2"/>
                </a:solidFill>
              </a:rPr>
              <a:t>Altellus</a:t>
            </a:r>
            <a:r>
              <a:rPr lang="es-ES" b="1" kern="0" baseline="30000" dirty="0" smtClean="0">
                <a:solidFill>
                  <a:schemeClr val="tx2"/>
                </a:solidFill>
              </a:rPr>
              <a:t>® </a:t>
            </a:r>
            <a:r>
              <a:rPr lang="es-ES" b="1" kern="0" dirty="0" smtClean="0">
                <a:solidFill>
                  <a:schemeClr val="tx2"/>
                </a:solidFill>
              </a:rPr>
              <a:t> </a:t>
            </a:r>
            <a:r>
              <a:rPr lang="es-ES" kern="0" dirty="0">
                <a:solidFill>
                  <a:schemeClr val="tx2"/>
                </a:solidFill>
              </a:rPr>
              <a:t>300 y 150 </a:t>
            </a:r>
            <a:r>
              <a:rPr lang="es-ES" kern="0" dirty="0" err="1" smtClean="0">
                <a:solidFill>
                  <a:schemeClr val="tx2"/>
                </a:solidFill>
              </a:rPr>
              <a:t>mcg</a:t>
            </a:r>
            <a:r>
              <a:rPr lang="es-ES" kern="0" dirty="0" smtClean="0">
                <a:solidFill>
                  <a:schemeClr val="tx2"/>
                </a:solidFill>
              </a:rPr>
              <a:t> ( fuera de España: </a:t>
            </a:r>
            <a:r>
              <a:rPr lang="es-ES" kern="0" dirty="0" err="1" smtClean="0">
                <a:solidFill>
                  <a:schemeClr val="tx2"/>
                </a:solidFill>
              </a:rPr>
              <a:t>EpiPen</a:t>
            </a:r>
            <a:r>
              <a:rPr lang="es-ES" b="1" kern="0" baseline="30000" dirty="0" smtClean="0">
                <a:solidFill>
                  <a:schemeClr val="tx2"/>
                </a:solidFill>
              </a:rPr>
              <a:t>®</a:t>
            </a:r>
            <a:r>
              <a:rPr lang="es-ES" kern="0" dirty="0" smtClean="0">
                <a:solidFill>
                  <a:schemeClr val="tx2"/>
                </a:solidFill>
              </a:rPr>
              <a:t>)</a:t>
            </a:r>
            <a:endParaRPr lang="es-ES" kern="0" dirty="0">
              <a:solidFill>
                <a:schemeClr val="tx2"/>
              </a:solidFill>
            </a:endParaRPr>
          </a:p>
          <a:p>
            <a:pPr marL="1200150" lvl="2" indent="-285750" eaLnBrk="0" fontAlgn="base" hangingPunct="0">
              <a:spcBef>
                <a:spcPct val="20000"/>
              </a:spcBef>
              <a:spcAft>
                <a:spcPct val="0"/>
              </a:spcAft>
              <a:buSzTx/>
              <a:buFont typeface="Wingdings" panose="05000000000000000000" pitchFamily="2" charset="2"/>
              <a:buChar char="v"/>
            </a:pPr>
            <a:r>
              <a:rPr lang="es-ES" kern="0" dirty="0" smtClean="0">
                <a:solidFill>
                  <a:schemeClr val="tx2"/>
                </a:solidFill>
              </a:rPr>
              <a:t>Jext</a:t>
            </a:r>
            <a:r>
              <a:rPr lang="es-ES" kern="0" baseline="30000" dirty="0" smtClean="0">
                <a:solidFill>
                  <a:schemeClr val="tx2"/>
                </a:solidFill>
              </a:rPr>
              <a:t>® </a:t>
            </a:r>
            <a:r>
              <a:rPr lang="es-ES" kern="0" dirty="0" smtClean="0">
                <a:solidFill>
                  <a:schemeClr val="tx2"/>
                </a:solidFill>
              </a:rPr>
              <a:t> </a:t>
            </a:r>
            <a:r>
              <a:rPr lang="es-ES" kern="0" dirty="0">
                <a:solidFill>
                  <a:schemeClr val="tx2"/>
                </a:solidFill>
              </a:rPr>
              <a:t>300 y 150 </a:t>
            </a:r>
            <a:r>
              <a:rPr lang="es-ES" kern="0" dirty="0" err="1" smtClean="0">
                <a:solidFill>
                  <a:schemeClr val="tx2"/>
                </a:solidFill>
              </a:rPr>
              <a:t>mcg</a:t>
            </a:r>
            <a:endParaRPr lang="es-ES" kern="0" dirty="0" smtClean="0">
              <a:solidFill>
                <a:schemeClr val="tx2"/>
              </a:solidFill>
            </a:endParaRPr>
          </a:p>
          <a:p>
            <a:pPr marL="1200150" lvl="2" indent="-285750" eaLnBrk="0" fontAlgn="base" hangingPunct="0">
              <a:spcBef>
                <a:spcPct val="20000"/>
              </a:spcBef>
              <a:spcAft>
                <a:spcPct val="0"/>
              </a:spcAft>
              <a:buSzTx/>
              <a:buFont typeface="Wingdings" panose="05000000000000000000" pitchFamily="2" charset="2"/>
              <a:buChar char="v"/>
            </a:pPr>
            <a:r>
              <a:rPr lang="es-ES" kern="0" dirty="0" smtClean="0">
                <a:solidFill>
                  <a:schemeClr val="tx2"/>
                </a:solidFill>
              </a:rPr>
              <a:t>Anapen</a:t>
            </a:r>
            <a:r>
              <a:rPr lang="es-ES" kern="0" baseline="30000" dirty="0">
                <a:solidFill>
                  <a:schemeClr val="tx2"/>
                </a:solidFill>
              </a:rPr>
              <a:t>®</a:t>
            </a:r>
            <a:r>
              <a:rPr lang="es-ES" kern="0" dirty="0" smtClean="0">
                <a:solidFill>
                  <a:schemeClr val="tx2"/>
                </a:solidFill>
              </a:rPr>
              <a:t> </a:t>
            </a:r>
            <a:r>
              <a:rPr lang="es-ES" kern="0" dirty="0">
                <a:solidFill>
                  <a:schemeClr val="tx2"/>
                </a:solidFill>
              </a:rPr>
              <a:t>(no </a:t>
            </a:r>
            <a:r>
              <a:rPr lang="es-ES" kern="0" dirty="0" smtClean="0">
                <a:solidFill>
                  <a:schemeClr val="tx2"/>
                </a:solidFill>
              </a:rPr>
              <a:t>existe en </a:t>
            </a:r>
            <a:r>
              <a:rPr lang="es-ES" kern="0" dirty="0">
                <a:solidFill>
                  <a:schemeClr val="tx2"/>
                </a:solidFill>
              </a:rPr>
              <a:t>España</a:t>
            </a:r>
            <a:r>
              <a:rPr lang="es-ES" kern="0" dirty="0" smtClean="0">
                <a:solidFill>
                  <a:schemeClr val="tx2"/>
                </a:solidFill>
              </a:rPr>
              <a:t>)</a:t>
            </a:r>
            <a:endParaRPr lang="es-ES" kern="0" dirty="0">
              <a:solidFill>
                <a:schemeClr val="tx2"/>
              </a:solidFill>
            </a:endParaRPr>
          </a:p>
          <a:p>
            <a:pPr marL="542925" indent="0">
              <a:buNone/>
            </a:pPr>
            <a:endParaRPr lang="es-ES" dirty="0" smtClean="0"/>
          </a:p>
        </p:txBody>
      </p:sp>
      <p:sp>
        <p:nvSpPr>
          <p:cNvPr id="4" name="Marcador de texto 3"/>
          <p:cNvSpPr>
            <a:spLocks noGrp="1"/>
          </p:cNvSpPr>
          <p:nvPr>
            <p:ph type="body" sz="quarter" idx="10"/>
          </p:nvPr>
        </p:nvSpPr>
        <p:spPr/>
        <p:txBody>
          <a:bodyPr>
            <a:normAutofit/>
          </a:bodyPr>
          <a:lstStyle/>
          <a:p>
            <a:r>
              <a:rPr lang="es-ES" sz="1200" dirty="0"/>
              <a:t>Schwirtz et al. </a:t>
            </a:r>
            <a:r>
              <a:rPr lang="es-ES" sz="1200" dirty="0" smtClean="0"/>
              <a:t>J </a:t>
            </a:r>
            <a:r>
              <a:rPr lang="es-ES" sz="1200" dirty="0" err="1"/>
              <a:t>Asthma</a:t>
            </a:r>
            <a:r>
              <a:rPr lang="es-ES" sz="1200" dirty="0"/>
              <a:t> </a:t>
            </a:r>
            <a:r>
              <a:rPr lang="es-ES" sz="1200" dirty="0" err="1"/>
              <a:t>Allergy</a:t>
            </a:r>
            <a:r>
              <a:rPr lang="es-ES" sz="1200" dirty="0"/>
              <a:t> 2012; 5: 39-49</a:t>
            </a:r>
          </a:p>
          <a:p>
            <a:endParaRPr lang="es-ES" dirty="0"/>
          </a:p>
        </p:txBody>
      </p:sp>
      <p:pic>
        <p:nvPicPr>
          <p:cNvPr id="6" name="Imagen 5"/>
          <p:cNvPicPr>
            <a:picLocks noChangeAspect="1"/>
          </p:cNvPicPr>
          <p:nvPr/>
        </p:nvPicPr>
        <p:blipFill>
          <a:blip r:embed="rId3"/>
          <a:stretch>
            <a:fillRect/>
          </a:stretch>
        </p:blipFill>
        <p:spPr>
          <a:xfrm>
            <a:off x="7914009" y="1196752"/>
            <a:ext cx="772791" cy="4194923"/>
          </a:xfrm>
          <a:prstGeom prst="rect">
            <a:avLst/>
          </a:prstGeom>
        </p:spPr>
      </p:pic>
      <p:sp>
        <p:nvSpPr>
          <p:cNvPr id="10" name="CuadroTexto 9"/>
          <p:cNvSpPr txBox="1"/>
          <p:nvPr/>
        </p:nvSpPr>
        <p:spPr>
          <a:xfrm>
            <a:off x="6208887" y="2944280"/>
            <a:ext cx="184731" cy="769441"/>
          </a:xfrm>
          <a:prstGeom prst="rect">
            <a:avLst/>
          </a:prstGeom>
          <a:noFill/>
        </p:spPr>
        <p:txBody>
          <a:bodyPr wrap="none" rtlCol="0">
            <a:spAutoFit/>
          </a:bodyPr>
          <a:lstStyle/>
          <a:p>
            <a:endParaRPr lang="es-ES" sz="4400" b="1" dirty="0"/>
          </a:p>
        </p:txBody>
      </p:sp>
    </p:spTree>
    <p:extLst>
      <p:ext uri="{BB962C8B-B14F-4D97-AF65-F5344CB8AC3E}">
        <p14:creationId xmlns:p14="http://schemas.microsoft.com/office/powerpoint/2010/main" val="3855520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Anafilaxia: </a:t>
            </a:r>
            <a:r>
              <a:rPr lang="es-ES" dirty="0" err="1"/>
              <a:t>Autoinyectores</a:t>
            </a:r>
            <a:r>
              <a:rPr lang="es-ES" dirty="0"/>
              <a:t> </a:t>
            </a:r>
            <a:r>
              <a:rPr lang="es-ES" dirty="0" smtClean="0"/>
              <a:t>(III)</a:t>
            </a:r>
            <a:endParaRPr lang="es-ES" dirty="0"/>
          </a:p>
        </p:txBody>
      </p:sp>
      <p:sp>
        <p:nvSpPr>
          <p:cNvPr id="4" name="Marcador de texto 3"/>
          <p:cNvSpPr>
            <a:spLocks noGrp="1"/>
          </p:cNvSpPr>
          <p:nvPr>
            <p:ph type="body" sz="quarter" idx="10"/>
          </p:nvPr>
        </p:nvSpPr>
        <p:spPr/>
        <p:txBody>
          <a:bodyPr>
            <a:normAutofit/>
          </a:bodyPr>
          <a:lstStyle/>
          <a:p>
            <a:r>
              <a:rPr lang="es-ES" sz="1200" dirty="0"/>
              <a:t>Schwirtz et al. </a:t>
            </a:r>
            <a:r>
              <a:rPr lang="es-ES" sz="1200" dirty="0" smtClean="0"/>
              <a:t>J </a:t>
            </a:r>
            <a:r>
              <a:rPr lang="es-ES" sz="1200" dirty="0" err="1"/>
              <a:t>Asthma</a:t>
            </a:r>
            <a:r>
              <a:rPr lang="es-ES" sz="1200" dirty="0"/>
              <a:t> </a:t>
            </a:r>
            <a:r>
              <a:rPr lang="es-ES" sz="1200" dirty="0" err="1"/>
              <a:t>Allergy</a:t>
            </a:r>
            <a:r>
              <a:rPr lang="es-ES" sz="1200" dirty="0"/>
              <a:t> 2012; 5: 39-49</a:t>
            </a:r>
          </a:p>
        </p:txBody>
      </p:sp>
      <p:pic>
        <p:nvPicPr>
          <p:cNvPr id="5" name="Imagen 4"/>
          <p:cNvPicPr>
            <a:picLocks noChangeAspect="1"/>
          </p:cNvPicPr>
          <p:nvPr/>
        </p:nvPicPr>
        <p:blipFill>
          <a:blip r:embed="rId3"/>
          <a:stretch>
            <a:fillRect/>
          </a:stretch>
        </p:blipFill>
        <p:spPr>
          <a:xfrm>
            <a:off x="899592" y="821044"/>
            <a:ext cx="7162800" cy="4489567"/>
          </a:xfrm>
          <a:prstGeom prst="rect">
            <a:avLst/>
          </a:prstGeom>
          <a:ln>
            <a:solidFill>
              <a:srgbClr val="000000"/>
            </a:solidFill>
          </a:ln>
        </p:spPr>
      </p:pic>
      <p:sp>
        <p:nvSpPr>
          <p:cNvPr id="8" name="Rectángulo 7"/>
          <p:cNvSpPr/>
          <p:nvPr/>
        </p:nvSpPr>
        <p:spPr>
          <a:xfrm>
            <a:off x="6516216" y="1196752"/>
            <a:ext cx="720080" cy="13681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p:cNvSpPr/>
          <p:nvPr/>
        </p:nvSpPr>
        <p:spPr>
          <a:xfrm rot="5400000">
            <a:off x="3095836" y="3032955"/>
            <a:ext cx="792088" cy="302433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348841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05159" y="303920"/>
            <a:ext cx="8229600" cy="604800"/>
          </a:xfrm>
        </p:spPr>
        <p:txBody>
          <a:bodyPr/>
          <a:lstStyle/>
          <a:p>
            <a:r>
              <a:rPr lang="es-ES" dirty="0"/>
              <a:t>Anafilaxia: </a:t>
            </a:r>
            <a:r>
              <a:rPr lang="es-ES" dirty="0" smtClean="0"/>
              <a:t>Autoinyectores (IV)</a:t>
            </a:r>
            <a:endParaRPr lang="es-ES" dirty="0"/>
          </a:p>
        </p:txBody>
      </p:sp>
      <p:sp>
        <p:nvSpPr>
          <p:cNvPr id="4" name="Marcador de texto 3"/>
          <p:cNvSpPr>
            <a:spLocks noGrp="1"/>
          </p:cNvSpPr>
          <p:nvPr>
            <p:ph type="body" sz="quarter" idx="10"/>
          </p:nvPr>
        </p:nvSpPr>
        <p:spPr>
          <a:xfrm>
            <a:off x="0" y="5973646"/>
            <a:ext cx="8686832" cy="295162"/>
          </a:xfrm>
        </p:spPr>
        <p:txBody>
          <a:bodyPr>
            <a:normAutofit/>
          </a:bodyPr>
          <a:lstStyle/>
          <a:p>
            <a:r>
              <a:rPr lang="es-ES" sz="1200" dirty="0"/>
              <a:t>Schwirtz et </a:t>
            </a:r>
            <a:r>
              <a:rPr lang="es-ES" sz="1200" dirty="0" smtClean="0"/>
              <a:t>al. </a:t>
            </a:r>
            <a:r>
              <a:rPr lang="es-ES" sz="1200" dirty="0"/>
              <a:t>J </a:t>
            </a:r>
            <a:r>
              <a:rPr lang="es-ES" sz="1200" dirty="0" err="1"/>
              <a:t>Asthma</a:t>
            </a:r>
            <a:r>
              <a:rPr lang="es-ES" sz="1200" dirty="0"/>
              <a:t> </a:t>
            </a:r>
            <a:r>
              <a:rPr lang="es-ES" sz="1200" dirty="0" err="1"/>
              <a:t>Allergy</a:t>
            </a:r>
            <a:r>
              <a:rPr lang="es-ES" sz="1200" dirty="0"/>
              <a:t> 2012; 5: 39-49 </a:t>
            </a:r>
          </a:p>
          <a:p>
            <a:endParaRPr lang="es-ES" dirty="0"/>
          </a:p>
        </p:txBody>
      </p:sp>
      <p:pic>
        <p:nvPicPr>
          <p:cNvPr id="5" name="Imagen 4"/>
          <p:cNvPicPr>
            <a:picLocks noChangeAspect="1"/>
          </p:cNvPicPr>
          <p:nvPr/>
        </p:nvPicPr>
        <p:blipFill>
          <a:blip r:embed="rId3"/>
          <a:stretch>
            <a:fillRect/>
          </a:stretch>
        </p:blipFill>
        <p:spPr>
          <a:xfrm>
            <a:off x="2339752" y="908720"/>
            <a:ext cx="4704549" cy="2517155"/>
          </a:xfrm>
          <a:prstGeom prst="rect">
            <a:avLst/>
          </a:prstGeom>
          <a:ln>
            <a:solidFill>
              <a:srgbClr val="000000"/>
            </a:solidFill>
          </a:ln>
        </p:spPr>
      </p:pic>
      <p:pic>
        <p:nvPicPr>
          <p:cNvPr id="9" name="Imagen 8"/>
          <p:cNvPicPr>
            <a:picLocks noChangeAspect="1"/>
          </p:cNvPicPr>
          <p:nvPr/>
        </p:nvPicPr>
        <p:blipFill>
          <a:blip r:embed="rId4"/>
          <a:stretch>
            <a:fillRect/>
          </a:stretch>
        </p:blipFill>
        <p:spPr>
          <a:xfrm>
            <a:off x="291424" y="3510103"/>
            <a:ext cx="8657070" cy="2456901"/>
          </a:xfrm>
          <a:prstGeom prst="rect">
            <a:avLst/>
          </a:prstGeom>
        </p:spPr>
      </p:pic>
    </p:spTree>
    <p:extLst>
      <p:ext uri="{BB962C8B-B14F-4D97-AF65-F5344CB8AC3E}">
        <p14:creationId xmlns:p14="http://schemas.microsoft.com/office/powerpoint/2010/main" val="39452882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Anafilaxia: </a:t>
            </a:r>
            <a:r>
              <a:rPr lang="es-ES" dirty="0" err="1"/>
              <a:t>Autoinyectores</a:t>
            </a:r>
            <a:r>
              <a:rPr lang="es-ES" dirty="0"/>
              <a:t> </a:t>
            </a:r>
            <a:r>
              <a:rPr lang="es-ES" dirty="0" smtClean="0"/>
              <a:t>(</a:t>
            </a:r>
            <a:r>
              <a:rPr lang="es-ES" dirty="0"/>
              <a:t>V</a:t>
            </a:r>
            <a:r>
              <a:rPr lang="es-ES" dirty="0" smtClean="0"/>
              <a:t>)</a:t>
            </a:r>
            <a:endParaRPr lang="es-ES" dirty="0"/>
          </a:p>
        </p:txBody>
      </p:sp>
      <p:sp>
        <p:nvSpPr>
          <p:cNvPr id="3" name="Marcador de contenido 2"/>
          <p:cNvSpPr>
            <a:spLocks noGrp="1"/>
          </p:cNvSpPr>
          <p:nvPr>
            <p:ph idx="1"/>
          </p:nvPr>
        </p:nvSpPr>
        <p:spPr>
          <a:xfrm>
            <a:off x="-1" y="1015675"/>
            <a:ext cx="8918553" cy="1549229"/>
          </a:xfrm>
        </p:spPr>
        <p:txBody>
          <a:bodyPr>
            <a:normAutofit/>
          </a:bodyPr>
          <a:lstStyle/>
          <a:p>
            <a:r>
              <a:rPr lang="es-ES" sz="2000" dirty="0"/>
              <a:t>Los pacientes y médicos con frecuencia no mantienen un tiempo mínimo el </a:t>
            </a:r>
            <a:r>
              <a:rPr lang="es-ES" sz="2000" dirty="0" err="1"/>
              <a:t>autoinyector</a:t>
            </a:r>
            <a:r>
              <a:rPr lang="es-ES" sz="2000" dirty="0"/>
              <a:t> de adrenalina en el punto de </a:t>
            </a:r>
            <a:r>
              <a:rPr lang="es-ES" sz="2000" dirty="0" smtClean="0"/>
              <a:t>inyección.</a:t>
            </a:r>
          </a:p>
        </p:txBody>
      </p:sp>
      <p:sp>
        <p:nvSpPr>
          <p:cNvPr id="4" name="Marcador de texto 3"/>
          <p:cNvSpPr>
            <a:spLocks noGrp="1"/>
          </p:cNvSpPr>
          <p:nvPr>
            <p:ph type="body" sz="quarter" idx="10"/>
          </p:nvPr>
        </p:nvSpPr>
        <p:spPr>
          <a:xfrm>
            <a:off x="21704" y="5853476"/>
            <a:ext cx="8686832" cy="295162"/>
          </a:xfrm>
        </p:spPr>
        <p:txBody>
          <a:bodyPr>
            <a:normAutofit/>
          </a:bodyPr>
          <a:lstStyle/>
          <a:p>
            <a:r>
              <a:rPr lang="en-US" sz="1100" dirty="0"/>
              <a:t>Baker T et al. </a:t>
            </a:r>
            <a:r>
              <a:rPr lang="en-US" sz="1100" dirty="0" smtClean="0"/>
              <a:t> </a:t>
            </a:r>
            <a:r>
              <a:rPr lang="en-US" sz="1100" dirty="0"/>
              <a:t>Ann Allergy Asthma </a:t>
            </a:r>
            <a:r>
              <a:rPr lang="en-US" sz="1100" dirty="0" err="1"/>
              <a:t>Immunol</a:t>
            </a:r>
            <a:r>
              <a:rPr lang="en-US" sz="1100" dirty="0"/>
              <a:t> 2011; 107: 235-8 </a:t>
            </a:r>
          </a:p>
        </p:txBody>
      </p:sp>
      <p:pic>
        <p:nvPicPr>
          <p:cNvPr id="5" name="Picture 1"/>
          <p:cNvPicPr>
            <a:picLocks noChangeAspect="1" noChangeArrowheads="1"/>
          </p:cNvPicPr>
          <p:nvPr/>
        </p:nvPicPr>
        <p:blipFill>
          <a:blip r:embed="rId3" cstate="print"/>
          <a:srcRect/>
          <a:stretch>
            <a:fillRect/>
          </a:stretch>
        </p:blipFill>
        <p:spPr bwMode="auto">
          <a:xfrm>
            <a:off x="2987823" y="1875689"/>
            <a:ext cx="5930729" cy="3888432"/>
          </a:xfrm>
          <a:prstGeom prst="rect">
            <a:avLst/>
          </a:prstGeom>
          <a:noFill/>
          <a:ln w="9525">
            <a:noFill/>
            <a:miter lim="800000"/>
            <a:headEnd/>
            <a:tailEnd/>
          </a:ln>
          <a:effectLst/>
        </p:spPr>
      </p:pic>
      <p:sp>
        <p:nvSpPr>
          <p:cNvPr id="6" name="Marcador de contenido 2"/>
          <p:cNvSpPr txBox="1">
            <a:spLocks/>
          </p:cNvSpPr>
          <p:nvPr/>
        </p:nvSpPr>
        <p:spPr>
          <a:xfrm>
            <a:off x="-108012" y="1797485"/>
            <a:ext cx="3203848" cy="4044840"/>
          </a:xfrm>
          <a:prstGeom prst="rect">
            <a:avLst/>
          </a:prstGeom>
        </p:spPr>
        <p:txBody>
          <a:bodyPr vert="horz" lIns="91440" tIns="45720" rIns="91440" bIns="45720" rtlCol="0">
            <a:normAutofit lnSpcReduction="10000"/>
          </a:bodyPr>
          <a:lstStyle>
            <a:lvl1pPr marL="808038" indent="-265113" algn="l" defTabSz="914400" rtl="0" eaLnBrk="1" latinLnBrk="0" hangingPunct="1">
              <a:spcBef>
                <a:spcPts val="600"/>
              </a:spcBef>
              <a:buFontTx/>
              <a:buBlip>
                <a:blip r:embed="rId4"/>
              </a:buBlip>
              <a:defRPr sz="24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2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20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 sz="2000" dirty="0" smtClean="0"/>
              <a:t>Objetivo del Estudio TEN: Evaluar la correlación entre la duración de la inyección de adrenalina </a:t>
            </a:r>
            <a:r>
              <a:rPr lang="es-ES" sz="2000" dirty="0" smtClean="0"/>
              <a:t>y </a:t>
            </a:r>
            <a:r>
              <a:rPr lang="es-ES" sz="2000" dirty="0" smtClean="0"/>
              <a:t>la cantidad de adrenalina absorbida en el tejido muscular.</a:t>
            </a:r>
          </a:p>
          <a:p>
            <a:r>
              <a:rPr lang="es-ES" sz="2000" dirty="0" smtClean="0"/>
              <a:t>La cantidad de adrenalina necesaria se absorbe en el primer segundo.</a:t>
            </a:r>
          </a:p>
          <a:p>
            <a:endParaRPr lang="es-ES" dirty="0"/>
          </a:p>
        </p:txBody>
      </p:sp>
    </p:spTree>
    <p:extLst>
      <p:ext uri="{BB962C8B-B14F-4D97-AF65-F5344CB8AC3E}">
        <p14:creationId xmlns:p14="http://schemas.microsoft.com/office/powerpoint/2010/main" val="670342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Pregunta 4</a:t>
            </a:r>
            <a:endParaRPr lang="es-ES" dirty="0"/>
          </a:p>
        </p:txBody>
      </p:sp>
      <p:sp>
        <p:nvSpPr>
          <p:cNvPr id="3" name="Marcador de contenido 2"/>
          <p:cNvSpPr>
            <a:spLocks noGrp="1"/>
          </p:cNvSpPr>
          <p:nvPr>
            <p:ph idx="1"/>
          </p:nvPr>
        </p:nvSpPr>
        <p:spPr/>
        <p:txBody>
          <a:bodyPr>
            <a:normAutofit/>
          </a:bodyPr>
          <a:lstStyle/>
          <a:p>
            <a:pPr marL="542925" indent="0" algn="ctr">
              <a:buNone/>
            </a:pPr>
            <a:r>
              <a:rPr lang="es-ES" dirty="0" smtClean="0">
                <a:solidFill>
                  <a:schemeClr val="tx2"/>
                </a:solidFill>
              </a:rPr>
              <a:t>En cuanto a la dermatitis atópica: ¿Cuál de las siguientes afirmaciones es cierta?</a:t>
            </a:r>
            <a:endParaRPr lang="es-ES" dirty="0">
              <a:solidFill>
                <a:schemeClr val="tx2"/>
              </a:solidFill>
            </a:endParaRPr>
          </a:p>
          <a:p>
            <a:pPr marL="542925" indent="0" algn="ctr">
              <a:buNone/>
            </a:pPr>
            <a:endParaRPr lang="es-ES" dirty="0">
              <a:solidFill>
                <a:srgbClr val="FF0000"/>
              </a:solidFill>
            </a:endParaRPr>
          </a:p>
          <a:p>
            <a:pPr marL="1000125" indent="-457200">
              <a:buClr>
                <a:schemeClr val="tx2"/>
              </a:buClr>
              <a:buFont typeface="+mj-lt"/>
              <a:buAutoNum type="arabicPeriod"/>
            </a:pPr>
            <a:r>
              <a:rPr lang="es-ES" sz="2200" b="1" dirty="0" smtClean="0"/>
              <a:t>Se caracteriza por lesiones evanescentes pruriginosas y eritema con inflamación de la piel.</a:t>
            </a:r>
            <a:endParaRPr lang="es-ES" sz="2200" b="1" dirty="0"/>
          </a:p>
          <a:p>
            <a:pPr marL="1000125" indent="-457200">
              <a:buClr>
                <a:schemeClr val="tx2"/>
              </a:buClr>
              <a:buFont typeface="+mj-lt"/>
              <a:buAutoNum type="arabicPeriod"/>
            </a:pPr>
            <a:endParaRPr lang="es-ES" sz="2200" b="1" dirty="0"/>
          </a:p>
          <a:p>
            <a:pPr marL="1000125" indent="-457200">
              <a:buClr>
                <a:schemeClr val="tx2"/>
              </a:buClr>
              <a:buFont typeface="+mj-lt"/>
              <a:buAutoNum type="arabicPeriod"/>
            </a:pPr>
            <a:r>
              <a:rPr lang="es-ES" sz="2200" b="1" dirty="0" smtClean="0"/>
              <a:t>Es más frecuente en la infancia.</a:t>
            </a:r>
            <a:endParaRPr lang="es-ES" sz="2200" b="1" dirty="0"/>
          </a:p>
          <a:p>
            <a:pPr marL="1000125" indent="-457200">
              <a:buClr>
                <a:schemeClr val="tx2"/>
              </a:buClr>
              <a:buFont typeface="+mj-lt"/>
              <a:buAutoNum type="arabicPeriod"/>
            </a:pPr>
            <a:endParaRPr lang="es-ES" sz="2200" b="1" dirty="0"/>
          </a:p>
          <a:p>
            <a:pPr marL="1000125" indent="-457200">
              <a:buClr>
                <a:schemeClr val="tx2"/>
              </a:buClr>
              <a:buFont typeface="+mj-lt"/>
              <a:buAutoNum type="arabicPeriod"/>
            </a:pPr>
            <a:r>
              <a:rPr lang="es-ES" sz="2200" b="1" dirty="0" smtClean="0"/>
              <a:t>Afecta principalmente a las palmas y plantas.</a:t>
            </a:r>
            <a:endParaRPr lang="es-ES" sz="2200" b="1" dirty="0"/>
          </a:p>
          <a:p>
            <a:pPr marL="1000125" indent="-457200">
              <a:buClr>
                <a:schemeClr val="tx2"/>
              </a:buClr>
              <a:buFont typeface="+mj-lt"/>
              <a:buAutoNum type="arabicPeriod"/>
            </a:pPr>
            <a:endParaRPr lang="es-ES" sz="2200" b="1" dirty="0"/>
          </a:p>
          <a:p>
            <a:pPr marL="1000125" indent="-457200">
              <a:buClr>
                <a:schemeClr val="tx2"/>
              </a:buClr>
              <a:buFont typeface="+mj-lt"/>
              <a:buAutoNum type="arabicPeriod"/>
            </a:pPr>
            <a:r>
              <a:rPr lang="es-ES" sz="2200" b="1" dirty="0" smtClean="0"/>
              <a:t>Es una enfermedad aguda </a:t>
            </a:r>
            <a:r>
              <a:rPr lang="es-ES" sz="2200" b="1" dirty="0" err="1" smtClean="0"/>
              <a:t>autolimitada</a:t>
            </a:r>
            <a:r>
              <a:rPr lang="es-ES" sz="2200" b="1" dirty="0" smtClean="0"/>
              <a:t>.</a:t>
            </a:r>
            <a:endParaRPr lang="es-ES" sz="2200" dirty="0"/>
          </a:p>
        </p:txBody>
      </p:sp>
      <p:sp>
        <p:nvSpPr>
          <p:cNvPr id="4" name="Marcador de texto 3"/>
          <p:cNvSpPr>
            <a:spLocks noGrp="1"/>
          </p:cNvSpPr>
          <p:nvPr>
            <p:ph type="body" sz="quarter" idx="10"/>
          </p:nvPr>
        </p:nvSpPr>
        <p:spPr/>
        <p:txBody>
          <a:bodyPr>
            <a:normAutofit lnSpcReduction="10000"/>
          </a:bodyPr>
          <a:lstStyle/>
          <a:p>
            <a:endParaRPr lang="es-ES" dirty="0"/>
          </a:p>
        </p:txBody>
      </p:sp>
    </p:spTree>
    <p:extLst>
      <p:ext uri="{BB962C8B-B14F-4D97-AF65-F5344CB8AC3E}">
        <p14:creationId xmlns:p14="http://schemas.microsoft.com/office/powerpoint/2010/main" val="414133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Dermatitis atópica: Generalidades (I)</a:t>
            </a:r>
            <a:endParaRPr lang="es-ES" dirty="0"/>
          </a:p>
        </p:txBody>
      </p:sp>
      <p:sp>
        <p:nvSpPr>
          <p:cNvPr id="3" name="Marcador de contenido 2"/>
          <p:cNvSpPr>
            <a:spLocks noGrp="1"/>
          </p:cNvSpPr>
          <p:nvPr>
            <p:ph idx="1"/>
          </p:nvPr>
        </p:nvSpPr>
        <p:spPr/>
        <p:txBody>
          <a:bodyPr/>
          <a:lstStyle/>
          <a:p>
            <a:r>
              <a:rPr lang="es-ES" sz="2200" dirty="0"/>
              <a:t>La dermatitis atópica </a:t>
            </a:r>
            <a:r>
              <a:rPr lang="es-ES" sz="2200" dirty="0" smtClean="0"/>
              <a:t>(DA) se </a:t>
            </a:r>
            <a:r>
              <a:rPr lang="es-ES" sz="2200" dirty="0"/>
              <a:t>define como una enfermedad </a:t>
            </a:r>
            <a:r>
              <a:rPr lang="es-ES" sz="2200" dirty="0" smtClean="0">
                <a:solidFill>
                  <a:schemeClr val="tx2"/>
                </a:solidFill>
              </a:rPr>
              <a:t>crónica</a:t>
            </a:r>
            <a:r>
              <a:rPr lang="es-ES" sz="2200" dirty="0" smtClean="0"/>
              <a:t>, que afecta la piel produciendo intenso </a:t>
            </a:r>
            <a:r>
              <a:rPr lang="es-ES" sz="2200" dirty="0" smtClean="0">
                <a:solidFill>
                  <a:schemeClr val="tx2"/>
                </a:solidFill>
              </a:rPr>
              <a:t>prurito</a:t>
            </a:r>
            <a:r>
              <a:rPr lang="es-ES" sz="2200" dirty="0" smtClean="0"/>
              <a:t> y </a:t>
            </a:r>
            <a:r>
              <a:rPr lang="es-ES" sz="2200" dirty="0" smtClean="0">
                <a:solidFill>
                  <a:schemeClr val="tx2"/>
                </a:solidFill>
              </a:rPr>
              <a:t>enrojecimiento</a:t>
            </a:r>
            <a:r>
              <a:rPr lang="es-ES" sz="2200" dirty="0" smtClean="0"/>
              <a:t>.</a:t>
            </a:r>
            <a:endParaRPr lang="es-ES" sz="2200" dirty="0"/>
          </a:p>
          <a:p>
            <a:r>
              <a:rPr lang="es-ES" sz="2200" dirty="0"/>
              <a:t>E</a:t>
            </a:r>
            <a:r>
              <a:rPr lang="es-ES" sz="2200" dirty="0" smtClean="0"/>
              <a:t>n niños </a:t>
            </a:r>
            <a:r>
              <a:rPr lang="es-ES" sz="2200" dirty="0"/>
              <a:t>suele </a:t>
            </a:r>
            <a:r>
              <a:rPr lang="es-ES" sz="2200" dirty="0" smtClean="0"/>
              <a:t>afectar </a:t>
            </a:r>
            <a:r>
              <a:rPr lang="es-ES" sz="2200" dirty="0"/>
              <a:t>la </a:t>
            </a:r>
            <a:r>
              <a:rPr lang="es-ES" sz="2200" dirty="0">
                <a:solidFill>
                  <a:schemeClr val="tx2"/>
                </a:solidFill>
              </a:rPr>
              <a:t>cara</a:t>
            </a:r>
            <a:r>
              <a:rPr lang="es-ES" sz="2200" dirty="0" smtClean="0"/>
              <a:t>, el </a:t>
            </a:r>
            <a:r>
              <a:rPr lang="es-ES" sz="2200" dirty="0">
                <a:solidFill>
                  <a:schemeClr val="tx2"/>
                </a:solidFill>
              </a:rPr>
              <a:t>cuero cabelludo</a:t>
            </a:r>
            <a:r>
              <a:rPr lang="es-ES" sz="2200" dirty="0" smtClean="0"/>
              <a:t>, el </a:t>
            </a:r>
            <a:r>
              <a:rPr lang="es-ES" sz="2200" dirty="0">
                <a:solidFill>
                  <a:schemeClr val="tx2"/>
                </a:solidFill>
              </a:rPr>
              <a:t>tronco</a:t>
            </a:r>
            <a:r>
              <a:rPr lang="es-ES" sz="2200" dirty="0"/>
              <a:t> </a:t>
            </a:r>
            <a:r>
              <a:rPr lang="es-ES" sz="2200" dirty="0" smtClean="0"/>
              <a:t>y las </a:t>
            </a:r>
            <a:r>
              <a:rPr lang="es-ES" sz="2200" dirty="0" smtClean="0">
                <a:solidFill>
                  <a:schemeClr val="tx2"/>
                </a:solidFill>
              </a:rPr>
              <a:t>superficies extensoras </a:t>
            </a:r>
            <a:r>
              <a:rPr lang="es-ES" sz="2200" dirty="0" smtClean="0"/>
              <a:t>de </a:t>
            </a:r>
            <a:r>
              <a:rPr lang="es-ES" sz="2200" dirty="0"/>
              <a:t>las </a:t>
            </a:r>
            <a:r>
              <a:rPr lang="es-ES" sz="2200" dirty="0" smtClean="0"/>
              <a:t>extremidades.</a:t>
            </a:r>
          </a:p>
          <a:p>
            <a:r>
              <a:rPr lang="es-ES" sz="2200" dirty="0"/>
              <a:t>Por lo general, la DA en la infancia </a:t>
            </a:r>
            <a:r>
              <a:rPr lang="es-ES" sz="2200" dirty="0" smtClean="0"/>
              <a:t>es </a:t>
            </a:r>
            <a:r>
              <a:rPr lang="es-ES" sz="2200" dirty="0"/>
              <a:t>seguida por la </a:t>
            </a:r>
            <a:r>
              <a:rPr lang="es-ES" sz="2200" dirty="0">
                <a:solidFill>
                  <a:schemeClr val="tx2"/>
                </a:solidFill>
              </a:rPr>
              <a:t>rinitis alérgica </a:t>
            </a:r>
            <a:r>
              <a:rPr lang="es-ES" sz="2200" dirty="0"/>
              <a:t>y el </a:t>
            </a:r>
            <a:r>
              <a:rPr lang="es-ES" sz="2200" dirty="0">
                <a:solidFill>
                  <a:schemeClr val="tx2"/>
                </a:solidFill>
              </a:rPr>
              <a:t>asma</a:t>
            </a:r>
            <a:r>
              <a:rPr lang="es-ES" sz="2200" dirty="0"/>
              <a:t> en etapas posteriores</a:t>
            </a:r>
            <a:r>
              <a:rPr lang="es-ES" sz="2200" dirty="0" smtClean="0"/>
              <a:t>.</a:t>
            </a:r>
            <a:endParaRPr lang="es-ES" sz="2200" dirty="0"/>
          </a:p>
          <a:p>
            <a:endParaRPr lang="es-ES" dirty="0"/>
          </a:p>
        </p:txBody>
      </p:sp>
      <p:sp>
        <p:nvSpPr>
          <p:cNvPr id="4" name="Marcador de texto 3"/>
          <p:cNvSpPr>
            <a:spLocks noGrp="1"/>
          </p:cNvSpPr>
          <p:nvPr>
            <p:ph type="body" sz="quarter" idx="10"/>
          </p:nvPr>
        </p:nvSpPr>
        <p:spPr/>
        <p:txBody>
          <a:bodyPr>
            <a:noAutofit/>
          </a:bodyPr>
          <a:lstStyle/>
          <a:p>
            <a:r>
              <a:rPr lang="es-ES" sz="1000" dirty="0" smtClean="0"/>
              <a:t>WatsonW, et al. </a:t>
            </a:r>
            <a:r>
              <a:rPr lang="es-ES" sz="1000" dirty="0" err="1" smtClean="0"/>
              <a:t>Allergy</a:t>
            </a:r>
            <a:r>
              <a:rPr lang="es-ES" sz="1000" dirty="0" smtClean="0"/>
              <a:t> </a:t>
            </a:r>
            <a:r>
              <a:rPr lang="es-ES" sz="1000" dirty="0" err="1" smtClean="0"/>
              <a:t>Asthma</a:t>
            </a:r>
            <a:r>
              <a:rPr lang="es-ES" sz="1000" dirty="0" smtClean="0"/>
              <a:t> </a:t>
            </a:r>
            <a:r>
              <a:rPr lang="es-ES" sz="1000" dirty="0" err="1" smtClean="0"/>
              <a:t>Clin</a:t>
            </a:r>
            <a:r>
              <a:rPr lang="es-ES" sz="1000" dirty="0" smtClean="0"/>
              <a:t>  </a:t>
            </a:r>
            <a:r>
              <a:rPr lang="es-ES" sz="1000" dirty="0" err="1"/>
              <a:t>Immunol</a:t>
            </a:r>
            <a:r>
              <a:rPr lang="es-ES" sz="1000" dirty="0"/>
              <a:t> 2011: 7(</a:t>
            </a:r>
            <a:r>
              <a:rPr lang="es-ES" sz="1000" dirty="0" err="1"/>
              <a:t>Suppl</a:t>
            </a:r>
            <a:r>
              <a:rPr lang="es-ES" sz="1000" dirty="0"/>
              <a:t> 1): S4.</a:t>
            </a:r>
          </a:p>
          <a:p>
            <a:r>
              <a:rPr lang="es-ES" sz="1000" dirty="0" smtClean="0"/>
              <a:t>Bieber </a:t>
            </a:r>
            <a:r>
              <a:rPr lang="es-ES" sz="1000" dirty="0"/>
              <a:t>T. </a:t>
            </a:r>
            <a:r>
              <a:rPr lang="es-ES" sz="1000" dirty="0" smtClean="0"/>
              <a:t> </a:t>
            </a:r>
            <a:r>
              <a:rPr lang="es-ES" sz="1000" dirty="0"/>
              <a:t>N </a:t>
            </a:r>
            <a:r>
              <a:rPr lang="es-ES" sz="1000" dirty="0" err="1"/>
              <a:t>Engl</a:t>
            </a:r>
            <a:r>
              <a:rPr lang="es-ES" sz="1000" dirty="0"/>
              <a:t> J </a:t>
            </a:r>
            <a:r>
              <a:rPr lang="es-ES" sz="1000" dirty="0" err="1" smtClean="0"/>
              <a:t>Med</a:t>
            </a:r>
            <a:r>
              <a:rPr lang="es-ES" sz="1000" dirty="0" smtClean="0"/>
              <a:t> 2008</a:t>
            </a:r>
            <a:r>
              <a:rPr lang="es-ES" sz="1000" dirty="0"/>
              <a:t>: 358: 1483–94.</a:t>
            </a:r>
          </a:p>
        </p:txBody>
      </p:sp>
      <p:pic>
        <p:nvPicPr>
          <p:cNvPr id="5" name="Imagen 4"/>
          <p:cNvPicPr>
            <a:picLocks noChangeAspect="1"/>
          </p:cNvPicPr>
          <p:nvPr/>
        </p:nvPicPr>
        <p:blipFill rotWithShape="1">
          <a:blip r:embed="rId3"/>
          <a:srcRect t="10540" r="46679" b="16769"/>
          <a:stretch/>
        </p:blipFill>
        <p:spPr>
          <a:xfrm>
            <a:off x="755576" y="3339597"/>
            <a:ext cx="3369703" cy="2448272"/>
          </a:xfrm>
          <a:prstGeom prst="rect">
            <a:avLst/>
          </a:prstGeom>
        </p:spPr>
      </p:pic>
      <p:pic>
        <p:nvPicPr>
          <p:cNvPr id="6" name="Imagen 5"/>
          <p:cNvPicPr>
            <a:picLocks noChangeAspect="1"/>
          </p:cNvPicPr>
          <p:nvPr/>
        </p:nvPicPr>
        <p:blipFill rotWithShape="1">
          <a:blip r:embed="rId4"/>
          <a:srcRect t="9500" r="59962" b="51038"/>
          <a:stretch/>
        </p:blipFill>
        <p:spPr>
          <a:xfrm>
            <a:off x="4909696" y="3339597"/>
            <a:ext cx="3579577" cy="2177635"/>
          </a:xfrm>
          <a:prstGeom prst="rect">
            <a:avLst/>
          </a:prstGeom>
        </p:spPr>
      </p:pic>
    </p:spTree>
    <p:extLst>
      <p:ext uri="{BB962C8B-B14F-4D97-AF65-F5344CB8AC3E}">
        <p14:creationId xmlns:p14="http://schemas.microsoft.com/office/powerpoint/2010/main" val="2984636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Caso </a:t>
            </a:r>
            <a:r>
              <a:rPr lang="es-ES" dirty="0" smtClean="0"/>
              <a:t>clínico </a:t>
            </a:r>
            <a:r>
              <a:rPr lang="es-ES" dirty="0"/>
              <a:t>(I)</a:t>
            </a:r>
          </a:p>
        </p:txBody>
      </p:sp>
      <p:sp>
        <p:nvSpPr>
          <p:cNvPr id="3" name="Marcador de contenido 2"/>
          <p:cNvSpPr>
            <a:spLocks noGrp="1"/>
          </p:cNvSpPr>
          <p:nvPr>
            <p:ph idx="1"/>
          </p:nvPr>
        </p:nvSpPr>
        <p:spPr/>
        <p:txBody>
          <a:bodyPr>
            <a:normAutofit/>
          </a:bodyPr>
          <a:lstStyle/>
          <a:p>
            <a:pPr algn="just"/>
            <a:r>
              <a:rPr lang="es-ES" sz="2200" dirty="0" smtClean="0"/>
              <a:t>Paciente varón de 12 </a:t>
            </a:r>
            <a:r>
              <a:rPr lang="es-ES" sz="2200" dirty="0"/>
              <a:t>años. </a:t>
            </a:r>
            <a:endParaRPr lang="es-ES" sz="2200" dirty="0" smtClean="0"/>
          </a:p>
          <a:p>
            <a:pPr algn="just"/>
            <a:r>
              <a:rPr lang="es-ES" sz="2200" dirty="0"/>
              <a:t>H</a:t>
            </a:r>
            <a:r>
              <a:rPr lang="es-ES" sz="2200" dirty="0" smtClean="0"/>
              <a:t>ace dos semanas, sufrió un episodio de intenso </a:t>
            </a:r>
            <a:r>
              <a:rPr lang="es-ES" sz="2200" dirty="0" smtClean="0">
                <a:solidFill>
                  <a:schemeClr val="tx2"/>
                </a:solidFill>
              </a:rPr>
              <a:t>prurito</a:t>
            </a:r>
            <a:r>
              <a:rPr lang="es-ES" sz="2200" dirty="0" smtClean="0"/>
              <a:t> con </a:t>
            </a:r>
            <a:r>
              <a:rPr lang="es-ES" sz="2200" dirty="0" smtClean="0">
                <a:solidFill>
                  <a:schemeClr val="tx2"/>
                </a:solidFill>
              </a:rPr>
              <a:t>habones</a:t>
            </a:r>
            <a:r>
              <a:rPr lang="es-ES" sz="2200" dirty="0" smtClean="0"/>
              <a:t>, </a:t>
            </a:r>
            <a:r>
              <a:rPr lang="es-ES" sz="2200" dirty="0" smtClean="0">
                <a:solidFill>
                  <a:schemeClr val="tx2"/>
                </a:solidFill>
              </a:rPr>
              <a:t>edema </a:t>
            </a:r>
            <a:r>
              <a:rPr lang="es-ES" sz="2200" dirty="0" err="1" smtClean="0">
                <a:solidFill>
                  <a:schemeClr val="tx2"/>
                </a:solidFill>
              </a:rPr>
              <a:t>bipalpebral</a:t>
            </a:r>
            <a:r>
              <a:rPr lang="es-ES" sz="2200" dirty="0" smtClean="0"/>
              <a:t>, </a:t>
            </a:r>
            <a:r>
              <a:rPr lang="es-ES" sz="2200" dirty="0" smtClean="0">
                <a:solidFill>
                  <a:schemeClr val="tx2"/>
                </a:solidFill>
              </a:rPr>
              <a:t>deposiciones diarreicas </a:t>
            </a:r>
            <a:r>
              <a:rPr lang="es-ES" sz="2200" dirty="0" smtClean="0"/>
              <a:t>y </a:t>
            </a:r>
            <a:r>
              <a:rPr lang="es-ES" sz="2200" dirty="0" smtClean="0">
                <a:solidFill>
                  <a:schemeClr val="tx2"/>
                </a:solidFill>
              </a:rPr>
              <a:t>disnea sibilante</a:t>
            </a:r>
            <a:r>
              <a:rPr lang="es-ES" sz="2200" dirty="0" smtClean="0"/>
              <a:t>, de manera inmediata tras la ingesta de nueces.</a:t>
            </a:r>
          </a:p>
          <a:p>
            <a:pPr marL="542925" indent="0" algn="just">
              <a:buNone/>
            </a:pPr>
            <a:endParaRPr lang="es-ES" sz="2200" u="sng" dirty="0" smtClean="0"/>
          </a:p>
          <a:p>
            <a:pPr algn="just"/>
            <a:r>
              <a:rPr lang="es-ES" sz="2200" dirty="0" smtClean="0"/>
              <a:t>Exploración física en Urgencias: </a:t>
            </a:r>
          </a:p>
          <a:p>
            <a:pPr algn="just"/>
            <a:r>
              <a:rPr lang="es-ES" sz="2200" dirty="0" smtClean="0"/>
              <a:t>TA: 120/70 </a:t>
            </a:r>
            <a:r>
              <a:rPr lang="es-ES" sz="2200" dirty="0" err="1" smtClean="0"/>
              <a:t>mmHg</a:t>
            </a:r>
            <a:r>
              <a:rPr lang="es-ES" sz="2200" dirty="0" smtClean="0"/>
              <a:t>, FC: 90lpm</a:t>
            </a:r>
          </a:p>
          <a:p>
            <a:pPr algn="just"/>
            <a:r>
              <a:rPr lang="es-ES" sz="2200" dirty="0" smtClean="0"/>
              <a:t>Auscultación </a:t>
            </a:r>
            <a:r>
              <a:rPr lang="es-ES" sz="2200" dirty="0" err="1" smtClean="0"/>
              <a:t>Cardio</a:t>
            </a:r>
            <a:r>
              <a:rPr lang="es-ES" sz="2200" dirty="0" smtClean="0"/>
              <a:t>-pulmonar: MV disminuido y sibilancias </a:t>
            </a:r>
          </a:p>
          <a:p>
            <a:pPr algn="just"/>
            <a:r>
              <a:rPr lang="es-ES" sz="2200" dirty="0" smtClean="0"/>
              <a:t>Piel: eritema generalizado, habones en abdomen, piernas y cara y lesiones eccematosas en flexuras de codos.</a:t>
            </a:r>
          </a:p>
          <a:p>
            <a:pPr algn="just"/>
            <a:r>
              <a:rPr lang="es-ES" sz="2200" dirty="0" smtClean="0"/>
              <a:t>ORL: normal.</a:t>
            </a:r>
          </a:p>
          <a:p>
            <a:endParaRPr lang="es-ES" dirty="0" smtClean="0"/>
          </a:p>
          <a:p>
            <a:endParaRPr lang="es-ES" dirty="0"/>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1139377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Dermatitis atópica: Generalidades </a:t>
            </a:r>
            <a:r>
              <a:rPr lang="es-ES" dirty="0" smtClean="0"/>
              <a:t>(II</a:t>
            </a:r>
            <a:r>
              <a:rPr lang="es-ES" dirty="0"/>
              <a:t>)</a:t>
            </a:r>
          </a:p>
        </p:txBody>
      </p:sp>
      <p:sp>
        <p:nvSpPr>
          <p:cNvPr id="4" name="Marcador de texto 3"/>
          <p:cNvSpPr>
            <a:spLocks noGrp="1"/>
          </p:cNvSpPr>
          <p:nvPr>
            <p:ph type="body" sz="quarter" idx="10"/>
          </p:nvPr>
        </p:nvSpPr>
        <p:spPr>
          <a:xfrm>
            <a:off x="-32" y="5661248"/>
            <a:ext cx="8686832" cy="556364"/>
          </a:xfrm>
        </p:spPr>
        <p:txBody>
          <a:bodyPr>
            <a:normAutofit/>
          </a:bodyPr>
          <a:lstStyle/>
          <a:p>
            <a:r>
              <a:rPr lang="en-IE" sz="1300" dirty="0" smtClean="0"/>
              <a:t>Kondo H, </a:t>
            </a:r>
            <a:r>
              <a:rPr lang="en-IE" sz="1300" dirty="0"/>
              <a:t>et </a:t>
            </a:r>
            <a:r>
              <a:rPr lang="en-IE" sz="1300" dirty="0" smtClean="0"/>
              <a:t>al. </a:t>
            </a:r>
            <a:r>
              <a:rPr lang="en-IE" sz="1300" dirty="0" err="1" smtClean="0"/>
              <a:t>Eur</a:t>
            </a:r>
            <a:r>
              <a:rPr lang="en-IE" sz="1300" dirty="0" smtClean="0"/>
              <a:t> </a:t>
            </a:r>
            <a:r>
              <a:rPr lang="en-IE" sz="1300" dirty="0"/>
              <a:t>J </a:t>
            </a:r>
            <a:r>
              <a:rPr lang="en-IE" sz="1300" dirty="0" err="1"/>
              <a:t>Immunol</a:t>
            </a:r>
            <a:r>
              <a:rPr lang="en-IE" sz="1300" dirty="0"/>
              <a:t> </a:t>
            </a:r>
            <a:r>
              <a:rPr lang="en-IE" sz="1300" dirty="0" smtClean="0"/>
              <a:t>1998;28:769-779      </a:t>
            </a:r>
          </a:p>
          <a:p>
            <a:r>
              <a:rPr lang="es-ES" sz="1300" i="0" dirty="0" smtClean="0"/>
              <a:t>Bieber </a:t>
            </a:r>
            <a:r>
              <a:rPr lang="es-ES" sz="1300" i="0" dirty="0"/>
              <a:t>T</a:t>
            </a:r>
            <a:r>
              <a:rPr lang="es-ES" sz="1300" i="0" dirty="0" smtClean="0"/>
              <a:t>. </a:t>
            </a:r>
            <a:r>
              <a:rPr lang="es-ES" sz="1300" i="0" dirty="0"/>
              <a:t>N </a:t>
            </a:r>
            <a:r>
              <a:rPr lang="es-ES" sz="1300" i="0" dirty="0" err="1"/>
              <a:t>Engl</a:t>
            </a:r>
            <a:r>
              <a:rPr lang="es-ES" sz="1300" i="0" dirty="0"/>
              <a:t> J </a:t>
            </a:r>
            <a:r>
              <a:rPr lang="es-ES" sz="1300" i="0" dirty="0" err="1" smtClean="0"/>
              <a:t>Med</a:t>
            </a:r>
            <a:r>
              <a:rPr lang="es-ES" sz="1300" i="0" dirty="0"/>
              <a:t> </a:t>
            </a:r>
            <a:r>
              <a:rPr lang="es-ES" sz="1300" i="0" dirty="0" smtClean="0"/>
              <a:t>2008</a:t>
            </a:r>
            <a:r>
              <a:rPr lang="es-ES" sz="1300" i="0" dirty="0"/>
              <a:t>: 358: </a:t>
            </a:r>
            <a:r>
              <a:rPr lang="es-ES" sz="1300" i="0" dirty="0" smtClean="0"/>
              <a:t>1483–94</a:t>
            </a:r>
            <a:endParaRPr lang="en-IE" sz="1300" dirty="0"/>
          </a:p>
          <a:p>
            <a:endParaRPr lang="es-ES" dirty="0"/>
          </a:p>
        </p:txBody>
      </p:sp>
      <p:sp>
        <p:nvSpPr>
          <p:cNvPr id="7" name="Content Placeholder 2"/>
          <p:cNvSpPr txBox="1">
            <a:spLocks/>
          </p:cNvSpPr>
          <p:nvPr/>
        </p:nvSpPr>
        <p:spPr>
          <a:xfrm>
            <a:off x="4355976" y="1321069"/>
            <a:ext cx="4028877" cy="4343400"/>
          </a:xfrm>
          <a:prstGeom prst="rect">
            <a:avLst/>
          </a:prstGeom>
        </p:spPr>
        <p:txBody>
          <a:bodyPr vert="horz" lIns="91440" tIns="45720" rIns="91440" bIns="45720" rtlCol="0">
            <a:normAutofit/>
          </a:bodyPr>
          <a:lstStyle>
            <a:lvl1pPr marL="808038" indent="-265113" algn="l" defTabSz="914400" rtl="0" eaLnBrk="1" latinLnBrk="0" hangingPunct="1">
              <a:spcBef>
                <a:spcPts val="600"/>
              </a:spcBef>
              <a:buFontTx/>
              <a:buBlip>
                <a:blip r:embed="rId3"/>
              </a:buBlip>
              <a:defRPr sz="24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2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20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S" sz="1800" dirty="0" smtClean="0">
                <a:latin typeface="Calibri" pitchFamily="34" charset="0"/>
              </a:rPr>
              <a:t>Los pacientes con DA tienen la barrera cutánea comprometida y una predisposición genética a un desequilibrio de las células T (más TH2 que TH1).</a:t>
            </a:r>
          </a:p>
          <a:p>
            <a:pPr algn="just"/>
            <a:r>
              <a:rPr lang="es-ES" sz="1800" dirty="0" smtClean="0">
                <a:latin typeface="Calibri" pitchFamily="34" charset="0"/>
              </a:rPr>
              <a:t>Los alérgenos penetran a través de una barrera cutánea deficiente y activan las células T.</a:t>
            </a:r>
            <a:endParaRPr lang="es-ES" sz="1800" baseline="30000" dirty="0" smtClean="0">
              <a:latin typeface="Calibri" pitchFamily="34" charset="0"/>
            </a:endParaRPr>
          </a:p>
          <a:p>
            <a:pPr algn="just"/>
            <a:r>
              <a:rPr lang="es-ES" sz="1800" dirty="0" smtClean="0">
                <a:latin typeface="Calibri" pitchFamily="34" charset="0"/>
              </a:rPr>
              <a:t>Desencadenan la liberación de </a:t>
            </a:r>
            <a:r>
              <a:rPr lang="es-ES" sz="1800" dirty="0" err="1" smtClean="0">
                <a:latin typeface="Calibri" pitchFamily="34" charset="0"/>
              </a:rPr>
              <a:t>IgE</a:t>
            </a:r>
            <a:r>
              <a:rPr lang="es-ES" sz="1800" dirty="0" smtClean="0">
                <a:latin typeface="Calibri" pitchFamily="34" charset="0"/>
              </a:rPr>
              <a:t>, histamina y </a:t>
            </a:r>
            <a:r>
              <a:rPr lang="es-ES" sz="1800" dirty="0" err="1" smtClean="0">
                <a:latin typeface="Calibri" pitchFamily="34" charset="0"/>
              </a:rPr>
              <a:t>citocinas</a:t>
            </a:r>
            <a:r>
              <a:rPr lang="es-ES" sz="1800" dirty="0" smtClean="0">
                <a:latin typeface="Calibri" pitchFamily="34" charset="0"/>
              </a:rPr>
              <a:t>.</a:t>
            </a:r>
          </a:p>
          <a:p>
            <a:pPr algn="just"/>
            <a:r>
              <a:rPr lang="es-ES" sz="1800" dirty="0" smtClean="0">
                <a:latin typeface="Calibri" pitchFamily="34" charset="0"/>
              </a:rPr>
              <a:t>Esto sensibiliza la piel desembocando en los signos y síntomas de la DA.</a:t>
            </a:r>
            <a:endParaRPr lang="es-ES" sz="1800" baseline="30000" dirty="0" smtClean="0">
              <a:latin typeface="Calibri" pitchFamily="34" charset="0"/>
            </a:endParaRPr>
          </a:p>
        </p:txBody>
      </p:sp>
      <p:pic>
        <p:nvPicPr>
          <p:cNvPr id="8" name="Picture 5"/>
          <p:cNvPicPr>
            <a:picLocks noChangeAspect="1" noChangeArrowheads="1"/>
          </p:cNvPicPr>
          <p:nvPr/>
        </p:nvPicPr>
        <p:blipFill>
          <a:blip r:embed="rId4" cstate="print"/>
          <a:srcRect/>
          <a:stretch>
            <a:fillRect/>
          </a:stretch>
        </p:blipFill>
        <p:spPr bwMode="auto">
          <a:xfrm>
            <a:off x="457200" y="984473"/>
            <a:ext cx="4319587" cy="4676775"/>
          </a:xfrm>
          <a:prstGeom prst="rect">
            <a:avLst/>
          </a:prstGeom>
          <a:noFill/>
          <a:ln w="9525">
            <a:noFill/>
            <a:miter lim="800000"/>
            <a:headEnd/>
            <a:tailEnd/>
          </a:ln>
        </p:spPr>
      </p:pic>
    </p:spTree>
    <p:extLst>
      <p:ext uri="{BB962C8B-B14F-4D97-AF65-F5344CB8AC3E}">
        <p14:creationId xmlns:p14="http://schemas.microsoft.com/office/powerpoint/2010/main" val="3727853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Pregunta 5</a:t>
            </a:r>
            <a:endParaRPr lang="es-ES" dirty="0"/>
          </a:p>
        </p:txBody>
      </p:sp>
      <p:sp>
        <p:nvSpPr>
          <p:cNvPr id="3" name="Marcador de contenido 2"/>
          <p:cNvSpPr>
            <a:spLocks noGrp="1"/>
          </p:cNvSpPr>
          <p:nvPr>
            <p:ph idx="1"/>
          </p:nvPr>
        </p:nvSpPr>
        <p:spPr/>
        <p:txBody>
          <a:bodyPr>
            <a:normAutofit/>
          </a:bodyPr>
          <a:lstStyle/>
          <a:p>
            <a:pPr marL="542925" indent="0" algn="ctr">
              <a:buNone/>
            </a:pPr>
            <a:r>
              <a:rPr lang="es-ES" dirty="0" smtClean="0">
                <a:solidFill>
                  <a:schemeClr val="tx2"/>
                </a:solidFill>
              </a:rPr>
              <a:t>¿Cuál es la mejor opción de tratamiento durante un brote agudo de dermatitis atópica moderada?</a:t>
            </a:r>
          </a:p>
          <a:p>
            <a:pPr marL="542925" indent="0" algn="ctr">
              <a:buNone/>
            </a:pPr>
            <a:endParaRPr lang="es-ES" sz="2800" dirty="0">
              <a:solidFill>
                <a:srgbClr val="FF0000"/>
              </a:solidFill>
            </a:endParaRPr>
          </a:p>
          <a:p>
            <a:pPr marL="1000125" indent="-457200">
              <a:buClr>
                <a:schemeClr val="tx2"/>
              </a:buClr>
              <a:buFont typeface="+mj-lt"/>
              <a:buAutoNum type="arabicPeriod"/>
            </a:pPr>
            <a:r>
              <a:rPr lang="es-ES" sz="2200" b="1" dirty="0"/>
              <a:t>Inhibidores de la </a:t>
            </a:r>
            <a:r>
              <a:rPr lang="es-ES" sz="2200" b="1" dirty="0" err="1"/>
              <a:t>calcineurina</a:t>
            </a:r>
            <a:r>
              <a:rPr lang="es-ES" sz="2200" b="1" dirty="0"/>
              <a:t> </a:t>
            </a:r>
            <a:r>
              <a:rPr lang="es-ES" sz="2200" b="1" dirty="0" smtClean="0"/>
              <a:t>tópicos.</a:t>
            </a:r>
          </a:p>
          <a:p>
            <a:pPr marL="1000125" indent="-457200">
              <a:buClr>
                <a:schemeClr val="tx2"/>
              </a:buClr>
              <a:buFont typeface="+mj-lt"/>
              <a:buAutoNum type="arabicPeriod"/>
            </a:pPr>
            <a:endParaRPr lang="es-ES" sz="2200" b="1" dirty="0"/>
          </a:p>
          <a:p>
            <a:pPr marL="1000125" indent="-457200">
              <a:buClr>
                <a:schemeClr val="tx2"/>
              </a:buClr>
              <a:buFont typeface="+mj-lt"/>
              <a:buAutoNum type="arabicPeriod"/>
            </a:pPr>
            <a:r>
              <a:rPr lang="es-ES" sz="2200" b="1" dirty="0" smtClean="0"/>
              <a:t>Emolientes una vez al día.</a:t>
            </a:r>
            <a:endParaRPr lang="es-ES" sz="2200" b="1" dirty="0"/>
          </a:p>
          <a:p>
            <a:pPr marL="1000125" indent="-457200">
              <a:buClr>
                <a:schemeClr val="tx2"/>
              </a:buClr>
              <a:buFont typeface="+mj-lt"/>
              <a:buAutoNum type="arabicPeriod"/>
            </a:pPr>
            <a:endParaRPr lang="es-ES" sz="2200" b="1" dirty="0"/>
          </a:p>
          <a:p>
            <a:pPr marL="1000125" indent="-457200">
              <a:buClr>
                <a:schemeClr val="tx2"/>
              </a:buClr>
              <a:buFont typeface="+mj-lt"/>
              <a:buAutoNum type="arabicPeriod"/>
            </a:pPr>
            <a:r>
              <a:rPr lang="es-ES" sz="2200" b="1" dirty="0" smtClean="0"/>
              <a:t>Corticoesteroides sistémicos.</a:t>
            </a:r>
          </a:p>
          <a:p>
            <a:pPr marL="1000125" indent="-457200">
              <a:buClr>
                <a:schemeClr val="tx2"/>
              </a:buClr>
              <a:buFont typeface="+mj-lt"/>
              <a:buAutoNum type="arabicPeriod"/>
            </a:pPr>
            <a:endParaRPr lang="es-ES" sz="2200" b="1" dirty="0"/>
          </a:p>
          <a:p>
            <a:pPr marL="1000125" indent="-457200">
              <a:buClr>
                <a:schemeClr val="tx2"/>
              </a:buClr>
              <a:buFont typeface="+mj-lt"/>
              <a:buAutoNum type="arabicPeriod"/>
            </a:pPr>
            <a:r>
              <a:rPr lang="es-ES" sz="2200" b="1" dirty="0" smtClean="0"/>
              <a:t>Hidratación adecuada de la piel.</a:t>
            </a:r>
            <a:endParaRPr lang="es-ES" sz="2200" dirty="0"/>
          </a:p>
          <a:p>
            <a:endParaRPr lang="es-ES" dirty="0"/>
          </a:p>
        </p:txBody>
      </p:sp>
      <p:sp>
        <p:nvSpPr>
          <p:cNvPr id="4" name="Marcador de texto 3"/>
          <p:cNvSpPr>
            <a:spLocks noGrp="1"/>
          </p:cNvSpPr>
          <p:nvPr>
            <p:ph type="body" sz="quarter" idx="10"/>
          </p:nvPr>
        </p:nvSpPr>
        <p:spPr/>
        <p:txBody>
          <a:bodyPr>
            <a:normAutofit lnSpcReduction="10000"/>
          </a:bodyPr>
          <a:lstStyle/>
          <a:p>
            <a:endParaRPr lang="es-ES" dirty="0"/>
          </a:p>
        </p:txBody>
      </p:sp>
    </p:spTree>
    <p:extLst>
      <p:ext uri="{BB962C8B-B14F-4D97-AF65-F5344CB8AC3E}">
        <p14:creationId xmlns:p14="http://schemas.microsoft.com/office/powerpoint/2010/main" val="3716778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Dermatitis atópica: Tratamiento</a:t>
            </a:r>
            <a:endParaRPr lang="es-ES" dirty="0"/>
          </a:p>
        </p:txBody>
      </p:sp>
      <p:sp>
        <p:nvSpPr>
          <p:cNvPr id="3" name="Marcador de contenido 2"/>
          <p:cNvSpPr>
            <a:spLocks noGrp="1"/>
          </p:cNvSpPr>
          <p:nvPr>
            <p:ph idx="1"/>
          </p:nvPr>
        </p:nvSpPr>
        <p:spPr>
          <a:xfrm>
            <a:off x="0" y="814616"/>
            <a:ext cx="8686800" cy="4940735"/>
          </a:xfrm>
        </p:spPr>
        <p:txBody>
          <a:bodyPr>
            <a:noAutofit/>
          </a:bodyPr>
          <a:lstStyle/>
          <a:p>
            <a:pPr algn="just"/>
            <a:r>
              <a:rPr lang="es-ES" sz="2000" b="1" kern="0" dirty="0"/>
              <a:t>Tratamiento </a:t>
            </a:r>
            <a:r>
              <a:rPr lang="es-ES" sz="2000" b="1" kern="0" dirty="0" smtClean="0"/>
              <a:t>de base </a:t>
            </a:r>
            <a:r>
              <a:rPr lang="es-ES" sz="2000" kern="0" dirty="0"/>
              <a:t>(</a:t>
            </a:r>
            <a:r>
              <a:rPr lang="es-ES" sz="2000" kern="0" dirty="0" smtClean="0">
                <a:solidFill>
                  <a:schemeClr val="tx2"/>
                </a:solidFill>
              </a:rPr>
              <a:t>emolientes</a:t>
            </a:r>
            <a:r>
              <a:rPr lang="es-ES" sz="2000" kern="0" dirty="0" smtClean="0"/>
              <a:t>), que es el pilar </a:t>
            </a:r>
            <a:r>
              <a:rPr lang="es-ES" sz="2000" kern="0" dirty="0"/>
              <a:t>básico para el tratamiento de la DA</a:t>
            </a:r>
          </a:p>
          <a:p>
            <a:pPr marL="1200150" lvl="2" indent="-285750" algn="just" eaLnBrk="0" fontAlgn="base" hangingPunct="0">
              <a:spcBef>
                <a:spcPct val="20000"/>
              </a:spcBef>
              <a:spcAft>
                <a:spcPct val="0"/>
              </a:spcAft>
              <a:buSzTx/>
              <a:buFont typeface="Wingdings" panose="05000000000000000000" pitchFamily="2" charset="2"/>
              <a:buChar char="v"/>
            </a:pPr>
            <a:r>
              <a:rPr lang="es-ES" kern="0" dirty="0"/>
              <a:t>E</a:t>
            </a:r>
            <a:r>
              <a:rPr lang="es-ES" kern="0" dirty="0" smtClean="0"/>
              <a:t>fectos de </a:t>
            </a:r>
            <a:r>
              <a:rPr lang="es-ES" kern="0" dirty="0"/>
              <a:t>corta duración </a:t>
            </a:r>
            <a:r>
              <a:rPr lang="es-ES" kern="0" dirty="0" smtClean="0"/>
              <a:t>(aplicar con frecuencia)</a:t>
            </a:r>
            <a:endParaRPr lang="es-ES" kern="0" dirty="0"/>
          </a:p>
          <a:p>
            <a:pPr marL="1200150" lvl="2" indent="-285750" algn="just" eaLnBrk="0" fontAlgn="base" hangingPunct="0">
              <a:spcBef>
                <a:spcPct val="20000"/>
              </a:spcBef>
              <a:spcAft>
                <a:spcPct val="0"/>
              </a:spcAft>
              <a:buSzTx/>
              <a:buFont typeface="Wingdings" panose="05000000000000000000" pitchFamily="2" charset="2"/>
              <a:buChar char="v"/>
            </a:pPr>
            <a:r>
              <a:rPr lang="es-ES" kern="0" dirty="0"/>
              <a:t>No es adecuado para el tratamiento de los brotes de DA</a:t>
            </a:r>
          </a:p>
          <a:p>
            <a:pPr marL="1200150" lvl="2" indent="-285750" algn="just" eaLnBrk="0" fontAlgn="base" hangingPunct="0">
              <a:spcBef>
                <a:spcPct val="20000"/>
              </a:spcBef>
              <a:spcAft>
                <a:spcPct val="0"/>
              </a:spcAft>
              <a:buSzTx/>
              <a:buFont typeface="Wingdings" panose="05000000000000000000" pitchFamily="2" charset="2"/>
              <a:buChar char="v"/>
            </a:pPr>
            <a:r>
              <a:rPr lang="es-ES" kern="0" dirty="0"/>
              <a:t>Los brotes deben ser tratados con agentes </a:t>
            </a:r>
            <a:r>
              <a:rPr lang="es-ES" kern="0" dirty="0" smtClean="0"/>
              <a:t>antiinflamatorios </a:t>
            </a:r>
            <a:r>
              <a:rPr lang="es-ES" kern="0" dirty="0"/>
              <a:t>tópicos </a:t>
            </a:r>
            <a:r>
              <a:rPr lang="es-ES" kern="0" dirty="0">
                <a:cs typeface="Times New Roman" pitchFamily="18" charset="0"/>
              </a:rPr>
              <a:t>además del uso continuado de </a:t>
            </a:r>
            <a:r>
              <a:rPr lang="es-ES" kern="0" dirty="0" smtClean="0">
                <a:cs typeface="Times New Roman" pitchFamily="18" charset="0"/>
              </a:rPr>
              <a:t>emolientes</a:t>
            </a:r>
          </a:p>
          <a:p>
            <a:pPr marL="914400" lvl="2" indent="0" algn="just" eaLnBrk="0" fontAlgn="base" hangingPunct="0">
              <a:spcBef>
                <a:spcPct val="20000"/>
              </a:spcBef>
              <a:spcAft>
                <a:spcPct val="0"/>
              </a:spcAft>
              <a:buSzTx/>
              <a:buNone/>
            </a:pPr>
            <a:endParaRPr lang="es-ES" sz="2000" kern="0" dirty="0">
              <a:cs typeface="Times New Roman" pitchFamily="18" charset="0"/>
            </a:endParaRPr>
          </a:p>
          <a:p>
            <a:pPr algn="just"/>
            <a:r>
              <a:rPr lang="es-ES" sz="2000" b="1" kern="0" dirty="0"/>
              <a:t>Tratamiento antiinflamatorio</a:t>
            </a:r>
          </a:p>
          <a:p>
            <a:pPr marL="1200150" lvl="2" indent="-285750" algn="just" eaLnBrk="0" fontAlgn="base" hangingPunct="0">
              <a:spcBef>
                <a:spcPct val="20000"/>
              </a:spcBef>
              <a:spcAft>
                <a:spcPct val="0"/>
              </a:spcAft>
              <a:buSzTx/>
              <a:buFont typeface="Wingdings" panose="05000000000000000000" pitchFamily="2" charset="2"/>
              <a:buChar char="v"/>
            </a:pPr>
            <a:r>
              <a:rPr lang="es-ES" kern="0" dirty="0">
                <a:solidFill>
                  <a:schemeClr val="tx2"/>
                </a:solidFill>
              </a:rPr>
              <a:t>Corticoesteroides tópicos </a:t>
            </a:r>
            <a:r>
              <a:rPr lang="es-ES" dirty="0" smtClean="0"/>
              <a:t>(CST) </a:t>
            </a:r>
            <a:r>
              <a:rPr lang="es-ES" kern="0" dirty="0" smtClean="0"/>
              <a:t>preferentemente de potencia media-baja.</a:t>
            </a:r>
            <a:endParaRPr lang="es-ES" b="1" kern="0" dirty="0"/>
          </a:p>
          <a:p>
            <a:pPr algn="just"/>
            <a:r>
              <a:rPr lang="es-ES" sz="2000" kern="0" dirty="0"/>
              <a:t>Inhibidores de la </a:t>
            </a:r>
            <a:r>
              <a:rPr lang="es-ES" sz="2000" kern="0" dirty="0" err="1"/>
              <a:t>calcineurina</a:t>
            </a:r>
            <a:r>
              <a:rPr lang="es-ES" sz="2000" kern="0" dirty="0"/>
              <a:t> tópicos</a:t>
            </a:r>
          </a:p>
          <a:p>
            <a:pPr marL="1200150" lvl="2" indent="-285750" algn="just" eaLnBrk="0" fontAlgn="base" hangingPunct="0">
              <a:spcBef>
                <a:spcPct val="20000"/>
              </a:spcBef>
              <a:spcAft>
                <a:spcPct val="0"/>
              </a:spcAft>
              <a:buSzTx/>
              <a:buFont typeface="Wingdings" panose="05000000000000000000" pitchFamily="2" charset="2"/>
              <a:buChar char="v"/>
            </a:pPr>
            <a:r>
              <a:rPr lang="es-ES" kern="0" dirty="0" err="1" smtClean="0">
                <a:solidFill>
                  <a:schemeClr val="tx2"/>
                </a:solidFill>
              </a:rPr>
              <a:t>Pimecrólimus</a:t>
            </a:r>
            <a:r>
              <a:rPr lang="es-ES" kern="0" dirty="0" smtClean="0">
                <a:solidFill>
                  <a:schemeClr val="tx2"/>
                </a:solidFill>
              </a:rPr>
              <a:t> crema 1% </a:t>
            </a:r>
            <a:r>
              <a:rPr lang="es-ES" kern="0" dirty="0" smtClean="0"/>
              <a:t>leve y moderada</a:t>
            </a:r>
            <a:endParaRPr lang="es-ES" kern="0" dirty="0"/>
          </a:p>
          <a:p>
            <a:pPr marL="1200150" lvl="2" indent="-285750" algn="just" eaLnBrk="0" fontAlgn="base" hangingPunct="0">
              <a:spcBef>
                <a:spcPct val="20000"/>
              </a:spcBef>
              <a:spcAft>
                <a:spcPct val="0"/>
              </a:spcAft>
              <a:buSzTx/>
              <a:buFont typeface="Wingdings" panose="05000000000000000000" pitchFamily="2" charset="2"/>
              <a:buChar char="v"/>
            </a:pPr>
            <a:r>
              <a:rPr lang="es-ES" kern="0" dirty="0" err="1" smtClean="0">
                <a:solidFill>
                  <a:schemeClr val="tx2"/>
                </a:solidFill>
              </a:rPr>
              <a:t>Tacrólimus</a:t>
            </a:r>
            <a:r>
              <a:rPr lang="es-ES" kern="0" dirty="0" smtClean="0">
                <a:solidFill>
                  <a:schemeClr val="tx2"/>
                </a:solidFill>
              </a:rPr>
              <a:t> pomada 0,03% y 0,1% </a:t>
            </a:r>
            <a:r>
              <a:rPr lang="es-ES" kern="0" dirty="0" smtClean="0"/>
              <a:t>grave</a:t>
            </a:r>
          </a:p>
          <a:p>
            <a:pPr marL="914400" lvl="2" indent="0" algn="just" eaLnBrk="0" fontAlgn="base" hangingPunct="0">
              <a:spcBef>
                <a:spcPct val="20000"/>
              </a:spcBef>
              <a:spcAft>
                <a:spcPct val="0"/>
              </a:spcAft>
              <a:buSzTx/>
              <a:buNone/>
            </a:pPr>
            <a:endParaRPr lang="es-ES" dirty="0">
              <a:solidFill>
                <a:schemeClr val="tx2"/>
              </a:solidFill>
            </a:endParaRPr>
          </a:p>
          <a:p>
            <a:pPr algn="just"/>
            <a:r>
              <a:rPr lang="es-ES" sz="2000" b="1" kern="0" dirty="0"/>
              <a:t>Otras opciones:</a:t>
            </a:r>
          </a:p>
          <a:p>
            <a:pPr marL="1200150" lvl="2" indent="-285750" algn="just" eaLnBrk="0" fontAlgn="base" hangingPunct="0">
              <a:spcBef>
                <a:spcPct val="20000"/>
              </a:spcBef>
              <a:spcAft>
                <a:spcPct val="0"/>
              </a:spcAft>
              <a:buSzTx/>
              <a:buFont typeface="Wingdings" panose="05000000000000000000" pitchFamily="2" charset="2"/>
              <a:buChar char="v"/>
            </a:pPr>
            <a:r>
              <a:rPr lang="es-ES" kern="0" dirty="0"/>
              <a:t>Antihistamínicos orales, antibióticos, fototerapia, </a:t>
            </a:r>
            <a:r>
              <a:rPr lang="es-ES" kern="0" dirty="0" smtClean="0"/>
              <a:t>inmunosupresores</a:t>
            </a:r>
            <a:endParaRPr lang="es-ES" dirty="0" smtClean="0"/>
          </a:p>
        </p:txBody>
      </p:sp>
      <p:sp>
        <p:nvSpPr>
          <p:cNvPr id="4" name="Marcador de texto 3"/>
          <p:cNvSpPr>
            <a:spLocks noGrp="1"/>
          </p:cNvSpPr>
          <p:nvPr>
            <p:ph type="body" sz="quarter" idx="10"/>
          </p:nvPr>
        </p:nvSpPr>
        <p:spPr>
          <a:xfrm>
            <a:off x="-32" y="5949280"/>
            <a:ext cx="8686832" cy="295162"/>
          </a:xfrm>
        </p:spPr>
        <p:txBody>
          <a:bodyPr>
            <a:normAutofit lnSpcReduction="10000"/>
          </a:bodyPr>
          <a:lstStyle/>
          <a:p>
            <a:endParaRPr lang="es-ES" dirty="0"/>
          </a:p>
        </p:txBody>
      </p:sp>
    </p:spTree>
    <p:extLst>
      <p:ext uri="{BB962C8B-B14F-4D97-AF65-F5344CB8AC3E}">
        <p14:creationId xmlns:p14="http://schemas.microsoft.com/office/powerpoint/2010/main" val="862771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60648"/>
            <a:ext cx="8229600" cy="604800"/>
          </a:xfrm>
        </p:spPr>
        <p:txBody>
          <a:bodyPr/>
          <a:lstStyle/>
          <a:p>
            <a:r>
              <a:rPr lang="es-ES" dirty="0"/>
              <a:t>Dermatitis atópica: </a:t>
            </a:r>
            <a:r>
              <a:rPr lang="es-ES" dirty="0" smtClean="0"/>
              <a:t/>
            </a:r>
            <a:br>
              <a:rPr lang="es-ES" dirty="0" smtClean="0"/>
            </a:br>
            <a:r>
              <a:rPr lang="es-ES" dirty="0" smtClean="0"/>
              <a:t>Corticoesteroides tópicos</a:t>
            </a:r>
            <a:endParaRPr lang="es-ES" dirty="0"/>
          </a:p>
        </p:txBody>
      </p:sp>
      <p:sp>
        <p:nvSpPr>
          <p:cNvPr id="3" name="Marcador de contenido 2"/>
          <p:cNvSpPr>
            <a:spLocks noGrp="1"/>
          </p:cNvSpPr>
          <p:nvPr>
            <p:ph idx="1"/>
          </p:nvPr>
        </p:nvSpPr>
        <p:spPr>
          <a:xfrm>
            <a:off x="0" y="1322309"/>
            <a:ext cx="8686800" cy="4338939"/>
          </a:xfrm>
        </p:spPr>
        <p:txBody>
          <a:bodyPr>
            <a:normAutofit/>
          </a:bodyPr>
          <a:lstStyle/>
          <a:p>
            <a:pPr algn="just"/>
            <a:r>
              <a:rPr lang="es-ES" sz="2000" dirty="0"/>
              <a:t>Aumenta la posibilidad de </a:t>
            </a:r>
            <a:r>
              <a:rPr lang="es-ES" sz="2000" dirty="0">
                <a:solidFill>
                  <a:schemeClr val="tx2"/>
                </a:solidFill>
              </a:rPr>
              <a:t>adelgazamiento de la piel </a:t>
            </a:r>
            <a:r>
              <a:rPr lang="es-ES" sz="2000" dirty="0"/>
              <a:t>si se usan en áreas </a:t>
            </a:r>
            <a:r>
              <a:rPr lang="es-ES" sz="2000" dirty="0" smtClean="0"/>
              <a:t>sensibles</a:t>
            </a:r>
            <a:endParaRPr lang="es-ES" sz="2000" dirty="0"/>
          </a:p>
          <a:p>
            <a:pPr algn="just"/>
            <a:r>
              <a:rPr lang="es-ES" sz="2000" dirty="0"/>
              <a:t>Pueden producir </a:t>
            </a:r>
            <a:r>
              <a:rPr lang="es-ES" sz="2000" dirty="0">
                <a:solidFill>
                  <a:schemeClr val="tx2"/>
                </a:solidFill>
              </a:rPr>
              <a:t>glaucoma/cataratas</a:t>
            </a:r>
            <a:r>
              <a:rPr lang="es-ES" sz="2000" dirty="0"/>
              <a:t> si se usan alrededor de los ojos</a:t>
            </a:r>
          </a:p>
          <a:p>
            <a:pPr algn="just"/>
            <a:r>
              <a:rPr lang="es-ES" sz="2000" dirty="0"/>
              <a:t>El uso prolongado aumenta el riesgo de sufrir </a:t>
            </a:r>
            <a:r>
              <a:rPr lang="es-ES" sz="2000" dirty="0">
                <a:solidFill>
                  <a:schemeClr val="tx2"/>
                </a:solidFill>
              </a:rPr>
              <a:t>infecciones en la </a:t>
            </a:r>
            <a:r>
              <a:rPr lang="es-ES" sz="2000" dirty="0" smtClean="0">
                <a:solidFill>
                  <a:schemeClr val="tx2"/>
                </a:solidFill>
              </a:rPr>
              <a:t>piel</a:t>
            </a:r>
            <a:endParaRPr lang="es-ES" sz="2000" dirty="0">
              <a:solidFill>
                <a:schemeClr val="tx2"/>
              </a:solidFill>
            </a:endParaRPr>
          </a:p>
          <a:p>
            <a:pPr algn="just"/>
            <a:r>
              <a:rPr lang="es-ES" sz="2000" dirty="0"/>
              <a:t>Se asocian </a:t>
            </a:r>
            <a:r>
              <a:rPr lang="es-ES" sz="2000" dirty="0" smtClean="0"/>
              <a:t>a </a:t>
            </a:r>
            <a:r>
              <a:rPr lang="es-ES" sz="2000" dirty="0" err="1"/>
              <a:t>telangiectasias</a:t>
            </a:r>
            <a:r>
              <a:rPr lang="es-ES" sz="2000" dirty="0"/>
              <a:t>, </a:t>
            </a:r>
            <a:r>
              <a:rPr lang="es-ES" sz="2000" dirty="0" err="1"/>
              <a:t>hipopigmentation</a:t>
            </a:r>
            <a:r>
              <a:rPr lang="es-ES" sz="2000" dirty="0"/>
              <a:t>, acné esteroideo y rosácea</a:t>
            </a:r>
          </a:p>
          <a:p>
            <a:pPr algn="just"/>
            <a:r>
              <a:rPr lang="es-ES" sz="2000" dirty="0"/>
              <a:t>Tienen el potencial de causar supresión del eje </a:t>
            </a:r>
            <a:r>
              <a:rPr lang="es-ES" sz="2000" dirty="0" smtClean="0"/>
              <a:t>HPA</a:t>
            </a:r>
            <a:endParaRPr lang="es-ES" sz="2000" dirty="0"/>
          </a:p>
          <a:p>
            <a:pPr algn="just"/>
            <a:r>
              <a:rPr lang="es-ES" sz="2000" dirty="0" smtClean="0"/>
              <a:t>A gran </a:t>
            </a:r>
            <a:r>
              <a:rPr lang="es-ES" sz="2000" dirty="0"/>
              <a:t>parte de los padres de pacientes con DA les </a:t>
            </a:r>
            <a:r>
              <a:rPr lang="es-ES" sz="2000" dirty="0">
                <a:solidFill>
                  <a:schemeClr val="tx2"/>
                </a:solidFill>
              </a:rPr>
              <a:t>preocupan</a:t>
            </a:r>
            <a:r>
              <a:rPr lang="es-ES" sz="2000" dirty="0"/>
              <a:t> </a:t>
            </a:r>
            <a:r>
              <a:rPr lang="es-ES" sz="2000" dirty="0">
                <a:solidFill>
                  <a:schemeClr val="tx2"/>
                </a:solidFill>
              </a:rPr>
              <a:t>los efectos secundarios</a:t>
            </a:r>
            <a:r>
              <a:rPr lang="es-ES" sz="2000" dirty="0"/>
              <a:t> de </a:t>
            </a:r>
            <a:r>
              <a:rPr lang="es-ES" sz="2000" dirty="0" smtClean="0"/>
              <a:t>estos.</a:t>
            </a:r>
            <a:endParaRPr lang="es-ES" sz="2000" dirty="0"/>
          </a:p>
          <a:p>
            <a:pPr algn="just"/>
            <a:r>
              <a:rPr lang="es-ES" sz="2000" dirty="0" smtClean="0"/>
              <a:t>Los </a:t>
            </a:r>
            <a:r>
              <a:rPr lang="es-ES" sz="2000" dirty="0"/>
              <a:t>pacientes a menudo no </a:t>
            </a:r>
            <a:r>
              <a:rPr lang="es-ES" sz="2000" dirty="0" smtClean="0"/>
              <a:t>los utilizan </a:t>
            </a:r>
            <a:r>
              <a:rPr lang="es-ES" sz="2000" dirty="0"/>
              <a:t>debido a la </a:t>
            </a:r>
            <a:r>
              <a:rPr lang="es-ES" sz="2000" dirty="0">
                <a:solidFill>
                  <a:schemeClr val="tx2"/>
                </a:solidFill>
              </a:rPr>
              <a:t>ansiedad</a:t>
            </a:r>
            <a:r>
              <a:rPr lang="es-ES" sz="2000" dirty="0"/>
              <a:t> de que se produzcan </a:t>
            </a:r>
            <a:r>
              <a:rPr lang="es-ES" sz="2000" dirty="0">
                <a:solidFill>
                  <a:schemeClr val="tx2"/>
                </a:solidFill>
              </a:rPr>
              <a:t>efectos adversos</a:t>
            </a:r>
          </a:p>
        </p:txBody>
      </p:sp>
      <p:sp>
        <p:nvSpPr>
          <p:cNvPr id="4" name="Marcador de texto 3"/>
          <p:cNvSpPr>
            <a:spLocks noGrp="1"/>
          </p:cNvSpPr>
          <p:nvPr>
            <p:ph type="body" sz="quarter" idx="10"/>
          </p:nvPr>
        </p:nvSpPr>
        <p:spPr/>
        <p:txBody>
          <a:bodyPr>
            <a:noAutofit/>
          </a:bodyPr>
          <a:lstStyle/>
          <a:p>
            <a:r>
              <a:rPr lang="es-ES" sz="1200" dirty="0"/>
              <a:t>Siegfried et al. </a:t>
            </a:r>
            <a:r>
              <a:rPr lang="es-ES" sz="1200" dirty="0" smtClean="0"/>
              <a:t>BMC </a:t>
            </a:r>
            <a:r>
              <a:rPr lang="es-ES" sz="1200" dirty="0" err="1"/>
              <a:t>Pediatrics</a:t>
            </a:r>
            <a:r>
              <a:rPr lang="es-ES" sz="1200" dirty="0"/>
              <a:t> (2016) </a:t>
            </a:r>
            <a:r>
              <a:rPr lang="es-ES" sz="1200" dirty="0" smtClean="0"/>
              <a:t>16:75</a:t>
            </a:r>
          </a:p>
          <a:p>
            <a:r>
              <a:rPr lang="es-ES" sz="1200" dirty="0" err="1"/>
              <a:t>Queille-Roussel</a:t>
            </a:r>
            <a:r>
              <a:rPr lang="es-ES" sz="1200" dirty="0"/>
              <a:t> et </a:t>
            </a:r>
            <a:r>
              <a:rPr lang="es-ES" sz="1200" dirty="0" smtClean="0"/>
              <a:t>al. </a:t>
            </a:r>
            <a:r>
              <a:rPr lang="es-ES" sz="1200" dirty="0"/>
              <a:t>Br J </a:t>
            </a:r>
            <a:r>
              <a:rPr lang="es-ES" sz="1200" dirty="0" err="1"/>
              <a:t>Dermatol</a:t>
            </a:r>
            <a:r>
              <a:rPr lang="es-ES" sz="1200" dirty="0"/>
              <a:t> 2001;144:507-13 </a:t>
            </a:r>
          </a:p>
        </p:txBody>
      </p:sp>
    </p:spTree>
    <p:extLst>
      <p:ext uri="{BB962C8B-B14F-4D97-AF65-F5344CB8AC3E}">
        <p14:creationId xmlns:p14="http://schemas.microsoft.com/office/powerpoint/2010/main" val="3776683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4871" y="188640"/>
            <a:ext cx="8229600" cy="604800"/>
          </a:xfrm>
        </p:spPr>
        <p:txBody>
          <a:bodyPr/>
          <a:lstStyle/>
          <a:p>
            <a:pPr marL="542925"/>
            <a:r>
              <a:rPr lang="es-ES" dirty="0"/>
              <a:t>Dermatitis atópica: Inhibidores </a:t>
            </a:r>
            <a:r>
              <a:rPr lang="es-ES" dirty="0" smtClean="0"/>
              <a:t>de la </a:t>
            </a:r>
            <a:r>
              <a:rPr lang="es-ES" dirty="0" err="1"/>
              <a:t>calcineurina</a:t>
            </a:r>
            <a:r>
              <a:rPr lang="es-ES" dirty="0"/>
              <a:t> </a:t>
            </a:r>
            <a:r>
              <a:rPr lang="es-ES" dirty="0" smtClean="0"/>
              <a:t>tópicos</a:t>
            </a:r>
            <a:endParaRPr lang="es-ES" dirty="0"/>
          </a:p>
        </p:txBody>
      </p:sp>
      <p:sp>
        <p:nvSpPr>
          <p:cNvPr id="3" name="Marcador de contenido 2"/>
          <p:cNvSpPr>
            <a:spLocks noGrp="1"/>
          </p:cNvSpPr>
          <p:nvPr>
            <p:ph idx="1"/>
          </p:nvPr>
        </p:nvSpPr>
        <p:spPr/>
        <p:txBody>
          <a:bodyPr>
            <a:normAutofit/>
          </a:bodyPr>
          <a:lstStyle/>
          <a:p>
            <a:endParaRPr lang="es-ES" sz="2200" dirty="0" smtClean="0"/>
          </a:p>
          <a:p>
            <a:pPr algn="just"/>
            <a:r>
              <a:rPr lang="es-ES" sz="2200" dirty="0" smtClean="0"/>
              <a:t>Son </a:t>
            </a:r>
            <a:r>
              <a:rPr lang="es-ES" sz="2200" dirty="0"/>
              <a:t>agentes </a:t>
            </a:r>
            <a:r>
              <a:rPr lang="es-ES" sz="2200" dirty="0" err="1">
                <a:solidFill>
                  <a:schemeClr val="tx2"/>
                </a:solidFill>
              </a:rPr>
              <a:t>inmunomoduladores</a:t>
            </a:r>
            <a:r>
              <a:rPr lang="es-ES" sz="2200" dirty="0"/>
              <a:t> no esteroideos.</a:t>
            </a:r>
          </a:p>
          <a:p>
            <a:pPr algn="just"/>
            <a:r>
              <a:rPr lang="es-ES" sz="2200" dirty="0" smtClean="0"/>
              <a:t>Representan la </a:t>
            </a:r>
            <a:r>
              <a:rPr lang="es-ES" sz="2200" dirty="0"/>
              <a:t>terapia de </a:t>
            </a:r>
            <a:r>
              <a:rPr lang="es-ES" sz="2200" dirty="0">
                <a:solidFill>
                  <a:schemeClr val="tx2"/>
                </a:solidFill>
              </a:rPr>
              <a:t>primera línea </a:t>
            </a:r>
            <a:r>
              <a:rPr lang="es-ES" sz="2200" dirty="0"/>
              <a:t>para </a:t>
            </a:r>
            <a:r>
              <a:rPr lang="es-ES" sz="2200" dirty="0">
                <a:solidFill>
                  <a:schemeClr val="tx2"/>
                </a:solidFill>
              </a:rPr>
              <a:t>áreas sensibles </a:t>
            </a:r>
            <a:r>
              <a:rPr lang="es-ES" sz="2200" dirty="0"/>
              <a:t>de la piel (por ejemplo cara, cuello, pliegues de la piel).</a:t>
            </a:r>
          </a:p>
          <a:p>
            <a:pPr algn="just"/>
            <a:r>
              <a:rPr lang="es-ES" sz="2200" dirty="0" smtClean="0"/>
              <a:t>Son especialmente </a:t>
            </a:r>
            <a:r>
              <a:rPr lang="es-ES" sz="2200" dirty="0"/>
              <a:t>adecuados para su uso en </a:t>
            </a:r>
            <a:r>
              <a:rPr lang="es-ES" sz="2200" dirty="0">
                <a:solidFill>
                  <a:schemeClr val="tx2"/>
                </a:solidFill>
              </a:rPr>
              <a:t>niños</a:t>
            </a:r>
            <a:r>
              <a:rPr lang="es-ES" sz="2200" dirty="0"/>
              <a:t> debido a su excelente relación beneficio-riesgo.</a:t>
            </a:r>
          </a:p>
          <a:p>
            <a:pPr algn="just"/>
            <a:r>
              <a:rPr lang="es-ES" sz="2200" dirty="0" smtClean="0"/>
              <a:t>Se </a:t>
            </a:r>
            <a:r>
              <a:rPr lang="es-ES" sz="2200" dirty="0"/>
              <a:t>utilizan después del uso inicial de CST para controlar el brote de DA, y podrán emplearse hasta la </a:t>
            </a:r>
            <a:r>
              <a:rPr lang="es-ES" sz="2200" dirty="0">
                <a:solidFill>
                  <a:schemeClr val="tx2"/>
                </a:solidFill>
              </a:rPr>
              <a:t>remisión completa del brote</a:t>
            </a:r>
            <a:r>
              <a:rPr lang="es-ES" sz="2200" dirty="0"/>
              <a:t>.</a:t>
            </a:r>
          </a:p>
          <a:p>
            <a:pPr algn="just"/>
            <a:r>
              <a:rPr lang="es-ES" sz="2200" dirty="0" smtClean="0"/>
              <a:t>Se pueden utilizar de </a:t>
            </a:r>
            <a:r>
              <a:rPr lang="es-ES" sz="2200" dirty="0"/>
              <a:t>forma </a:t>
            </a:r>
            <a:r>
              <a:rPr lang="es-ES" sz="2200" dirty="0">
                <a:solidFill>
                  <a:schemeClr val="tx2"/>
                </a:solidFill>
              </a:rPr>
              <a:t>intermitente a largo plazo </a:t>
            </a:r>
            <a:r>
              <a:rPr lang="es-ES" sz="2200" dirty="0"/>
              <a:t>para prevenir brotes de </a:t>
            </a:r>
            <a:r>
              <a:rPr lang="es-ES" sz="2200" dirty="0" smtClean="0"/>
              <a:t>DA,  </a:t>
            </a:r>
            <a:r>
              <a:rPr lang="es-ES" sz="2200" dirty="0"/>
              <a:t>lo que reduce el uso global de </a:t>
            </a:r>
            <a:r>
              <a:rPr lang="es-ES" sz="2200" dirty="0" smtClean="0"/>
              <a:t>corticoides tópicos.</a:t>
            </a:r>
            <a:endParaRPr lang="es-ES" sz="2200" dirty="0"/>
          </a:p>
          <a:p>
            <a:endParaRPr lang="es-ES" dirty="0"/>
          </a:p>
        </p:txBody>
      </p:sp>
      <p:sp>
        <p:nvSpPr>
          <p:cNvPr id="4" name="Marcador de texto 3"/>
          <p:cNvSpPr>
            <a:spLocks noGrp="1"/>
          </p:cNvSpPr>
          <p:nvPr>
            <p:ph type="body" sz="quarter" idx="10"/>
          </p:nvPr>
        </p:nvSpPr>
        <p:spPr/>
        <p:txBody>
          <a:bodyPr>
            <a:normAutofit/>
          </a:bodyPr>
          <a:lstStyle/>
          <a:p>
            <a:r>
              <a:rPr lang="en-US" sz="1200" dirty="0"/>
              <a:t>Luger T, et </a:t>
            </a:r>
            <a:r>
              <a:rPr lang="en-US" sz="1200" dirty="0" smtClean="0"/>
              <a:t>al. </a:t>
            </a:r>
            <a:r>
              <a:rPr lang="en-US" sz="1200" dirty="0" err="1" smtClean="0"/>
              <a:t>Pediatr</a:t>
            </a:r>
            <a:r>
              <a:rPr lang="en-US" sz="1200" dirty="0" smtClean="0"/>
              <a:t> </a:t>
            </a:r>
            <a:r>
              <a:rPr lang="en-US" sz="1200" dirty="0"/>
              <a:t>Allergy </a:t>
            </a:r>
            <a:r>
              <a:rPr lang="en-US" sz="1200" dirty="0" err="1"/>
              <a:t>Immunol</a:t>
            </a:r>
            <a:r>
              <a:rPr lang="en-US" sz="1200" dirty="0"/>
              <a:t> 2015: 26: 306–315.</a:t>
            </a:r>
          </a:p>
          <a:p>
            <a:endParaRPr lang="es-ES" dirty="0"/>
          </a:p>
        </p:txBody>
      </p:sp>
    </p:spTree>
    <p:extLst>
      <p:ext uri="{BB962C8B-B14F-4D97-AF65-F5344CB8AC3E}">
        <p14:creationId xmlns:p14="http://schemas.microsoft.com/office/powerpoint/2010/main" val="40296319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p:cNvPicPr>
            <a:picLocks noChangeAspect="1"/>
          </p:cNvPicPr>
          <p:nvPr/>
        </p:nvPicPr>
        <p:blipFill rotWithShape="1">
          <a:blip r:embed="rId2"/>
          <a:srcRect l="33951" t="27403" r="32844" b="13022"/>
          <a:stretch/>
        </p:blipFill>
        <p:spPr>
          <a:xfrm>
            <a:off x="18791" y="1124744"/>
            <a:ext cx="7217505" cy="4968552"/>
          </a:xfrm>
          <a:prstGeom prst="rect">
            <a:avLst/>
          </a:prstGeom>
        </p:spPr>
      </p:pic>
      <p:sp>
        <p:nvSpPr>
          <p:cNvPr id="17" name="Título 1"/>
          <p:cNvSpPr>
            <a:spLocks noGrp="1"/>
          </p:cNvSpPr>
          <p:nvPr>
            <p:ph type="title"/>
          </p:nvPr>
        </p:nvSpPr>
        <p:spPr>
          <a:xfrm>
            <a:off x="457200" y="159904"/>
            <a:ext cx="8229600" cy="604800"/>
          </a:xfrm>
        </p:spPr>
        <p:txBody>
          <a:bodyPr/>
          <a:lstStyle/>
          <a:p>
            <a:r>
              <a:rPr lang="es-ES" dirty="0"/>
              <a:t>Dermatitis atópica</a:t>
            </a:r>
            <a:r>
              <a:rPr lang="es-ES" dirty="0" smtClean="0"/>
              <a:t>: Pimecrólimus</a:t>
            </a:r>
            <a:endParaRPr lang="es-ES" dirty="0"/>
          </a:p>
        </p:txBody>
      </p:sp>
      <p:sp>
        <p:nvSpPr>
          <p:cNvPr id="18" name="Rectángulo 17"/>
          <p:cNvSpPr/>
          <p:nvPr/>
        </p:nvSpPr>
        <p:spPr>
          <a:xfrm>
            <a:off x="1845221" y="1270348"/>
            <a:ext cx="2363517" cy="506292"/>
          </a:xfrm>
          <a:prstGeom prst="rect">
            <a:avLst/>
          </a:prstGeom>
        </p:spPr>
        <p:txBody>
          <a:bodyPr wrap="square">
            <a:spAutoFit/>
          </a:bodyPr>
          <a:lstStyle/>
          <a:p>
            <a:pPr algn="ctr">
              <a:lnSpc>
                <a:spcPct val="150000"/>
              </a:lnSpc>
              <a:spcBef>
                <a:spcPct val="50000"/>
              </a:spcBef>
            </a:pPr>
            <a:r>
              <a:rPr lang="en-GB" sz="2000" dirty="0">
                <a:solidFill>
                  <a:schemeClr val="bg1"/>
                </a:solidFill>
              </a:rPr>
              <a:t>Macrofilina </a:t>
            </a:r>
            <a:r>
              <a:rPr lang="en-GB" sz="2000" dirty="0" smtClean="0">
                <a:solidFill>
                  <a:schemeClr val="bg1"/>
                </a:solidFill>
              </a:rPr>
              <a:t>12</a:t>
            </a:r>
            <a:endParaRPr lang="en-GB" sz="2000" dirty="0">
              <a:solidFill>
                <a:schemeClr val="bg1"/>
              </a:solidFill>
            </a:endParaRPr>
          </a:p>
        </p:txBody>
      </p:sp>
      <p:sp>
        <p:nvSpPr>
          <p:cNvPr id="19" name="Rectángulo 18"/>
          <p:cNvSpPr/>
          <p:nvPr/>
        </p:nvSpPr>
        <p:spPr>
          <a:xfrm>
            <a:off x="1278155" y="2115573"/>
            <a:ext cx="2316549" cy="553998"/>
          </a:xfrm>
          <a:prstGeom prst="rect">
            <a:avLst/>
          </a:prstGeom>
        </p:spPr>
        <p:txBody>
          <a:bodyPr wrap="square">
            <a:spAutoFit/>
          </a:bodyPr>
          <a:lstStyle/>
          <a:p>
            <a:pPr algn="ctr">
              <a:lnSpc>
                <a:spcPct val="150000"/>
              </a:lnSpc>
              <a:spcBef>
                <a:spcPct val="50000"/>
              </a:spcBef>
            </a:pPr>
            <a:r>
              <a:rPr lang="en-GB" sz="2000" dirty="0" err="1" smtClean="0">
                <a:solidFill>
                  <a:schemeClr val="accent1"/>
                </a:solidFill>
              </a:rPr>
              <a:t>Calcineurina</a:t>
            </a:r>
            <a:endParaRPr lang="en-GB" sz="2000" dirty="0">
              <a:solidFill>
                <a:schemeClr val="accent1"/>
              </a:solidFill>
            </a:endParaRPr>
          </a:p>
        </p:txBody>
      </p:sp>
      <p:sp>
        <p:nvSpPr>
          <p:cNvPr id="20" name="Rectángulo 19"/>
          <p:cNvSpPr/>
          <p:nvPr/>
        </p:nvSpPr>
        <p:spPr>
          <a:xfrm>
            <a:off x="157163" y="697468"/>
            <a:ext cx="1512168" cy="553998"/>
          </a:xfrm>
          <a:prstGeom prst="rect">
            <a:avLst/>
          </a:prstGeom>
        </p:spPr>
        <p:txBody>
          <a:bodyPr wrap="square">
            <a:spAutoFit/>
          </a:bodyPr>
          <a:lstStyle/>
          <a:p>
            <a:pPr algn="ctr">
              <a:lnSpc>
                <a:spcPct val="150000"/>
              </a:lnSpc>
              <a:spcBef>
                <a:spcPct val="50000"/>
              </a:spcBef>
            </a:pPr>
            <a:r>
              <a:rPr lang="en-GB" sz="2000" b="1" dirty="0" smtClean="0">
                <a:solidFill>
                  <a:schemeClr val="accent1"/>
                </a:solidFill>
              </a:rPr>
              <a:t>LINFOCITO T</a:t>
            </a:r>
            <a:endParaRPr lang="en-GB" sz="2000" b="1" dirty="0">
              <a:solidFill>
                <a:schemeClr val="accent1"/>
              </a:solidFill>
            </a:endParaRPr>
          </a:p>
        </p:txBody>
      </p:sp>
      <p:sp>
        <p:nvSpPr>
          <p:cNvPr id="21" name="Rectángulo 20"/>
          <p:cNvSpPr/>
          <p:nvPr/>
        </p:nvSpPr>
        <p:spPr>
          <a:xfrm>
            <a:off x="117334" y="803213"/>
            <a:ext cx="1584176" cy="4286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3" name="Conector recto 22"/>
          <p:cNvCxnSpPr/>
          <p:nvPr/>
        </p:nvCxnSpPr>
        <p:spPr>
          <a:xfrm flipV="1">
            <a:off x="1971983" y="1492163"/>
            <a:ext cx="300037" cy="127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V="1">
            <a:off x="1975208" y="1673134"/>
            <a:ext cx="300037" cy="1270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Rectángulo 24"/>
          <p:cNvSpPr/>
          <p:nvPr/>
        </p:nvSpPr>
        <p:spPr>
          <a:xfrm>
            <a:off x="2300834" y="1418209"/>
            <a:ext cx="1557996" cy="42914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Line 46"/>
          <p:cNvSpPr>
            <a:spLocks noChangeShapeType="1"/>
          </p:cNvSpPr>
          <p:nvPr/>
        </p:nvSpPr>
        <p:spPr bwMode="auto">
          <a:xfrm>
            <a:off x="2436430" y="1879371"/>
            <a:ext cx="14288" cy="317500"/>
          </a:xfrm>
          <a:prstGeom prst="line">
            <a:avLst/>
          </a:prstGeom>
          <a:noFill/>
          <a:ln w="127000">
            <a:solidFill>
              <a:srgbClr val="FF0000"/>
            </a:solidFill>
            <a:round/>
            <a:headEnd type="none" w="sm" len="sm"/>
            <a:tailEnd type="triangle" w="sm" len="sm"/>
          </a:ln>
          <a:effectLst>
            <a:outerShdw dist="35921" dir="2700000" algn="ctr" rotWithShape="0">
              <a:schemeClr val="bg2"/>
            </a:outerShdw>
          </a:effectLst>
        </p:spPr>
        <p:txBody>
          <a:bodyPr anchor="ctr">
            <a:spAutoFit/>
          </a:bodyPr>
          <a:lstStyle/>
          <a:p>
            <a:pPr>
              <a:defRPr/>
            </a:pPr>
            <a:endParaRPr lang="es-ES"/>
          </a:p>
        </p:txBody>
      </p:sp>
      <p:sp>
        <p:nvSpPr>
          <p:cNvPr id="76" name="Text Box 45"/>
          <p:cNvSpPr txBox="1">
            <a:spLocks noChangeArrowheads="1"/>
          </p:cNvSpPr>
          <p:nvPr/>
        </p:nvSpPr>
        <p:spPr bwMode="auto">
          <a:xfrm>
            <a:off x="1622920" y="1882687"/>
            <a:ext cx="623066" cy="314184"/>
          </a:xfrm>
          <a:prstGeom prst="rect">
            <a:avLst/>
          </a:prstGeom>
          <a:noFill/>
          <a:ln w="9525">
            <a:noFill/>
            <a:miter lim="800000"/>
            <a:headEnd type="none" w="sm" len="sm"/>
            <a:tailEnd type="none" w="sm" len="sm"/>
          </a:ln>
        </p:spPr>
        <p:txBody>
          <a:bodyPr wrap="none">
            <a:spAutoFit/>
          </a:bodyPr>
          <a:lstStyle/>
          <a:p>
            <a:r>
              <a:rPr lang="en-US" sz="1600" i="1" dirty="0" err="1">
                <a:solidFill>
                  <a:srgbClr val="333399"/>
                </a:solidFill>
              </a:rPr>
              <a:t>Inhibe</a:t>
            </a:r>
            <a:endParaRPr lang="en-US" sz="1600" i="1" dirty="0">
              <a:solidFill>
                <a:srgbClr val="333399"/>
              </a:solidFill>
            </a:endParaRPr>
          </a:p>
        </p:txBody>
      </p:sp>
      <p:sp>
        <p:nvSpPr>
          <p:cNvPr id="80" name="Oval 30"/>
          <p:cNvSpPr>
            <a:spLocks noChangeArrowheads="1"/>
          </p:cNvSpPr>
          <p:nvPr/>
        </p:nvSpPr>
        <p:spPr bwMode="auto">
          <a:xfrm>
            <a:off x="5699035" y="749603"/>
            <a:ext cx="1262561" cy="1265630"/>
          </a:xfrm>
          <a:prstGeom prst="ellipse">
            <a:avLst/>
          </a:prstGeom>
          <a:solidFill>
            <a:schemeClr val="accent4"/>
          </a:solidFill>
          <a:ln w="0">
            <a:solidFill>
              <a:schemeClr val="tx1"/>
            </a:solidFill>
            <a:round/>
            <a:headEnd type="none" w="sm" len="sm"/>
            <a:tailEnd type="none" w="sm" len="sm"/>
          </a:ln>
        </p:spPr>
        <p:txBody>
          <a:bodyPr wrap="none" anchor="ctr"/>
          <a:lstStyle/>
          <a:p>
            <a:endParaRPr lang="es-ES"/>
          </a:p>
        </p:txBody>
      </p:sp>
      <p:sp>
        <p:nvSpPr>
          <p:cNvPr id="81" name="Rectángulo 80"/>
          <p:cNvSpPr/>
          <p:nvPr/>
        </p:nvSpPr>
        <p:spPr>
          <a:xfrm>
            <a:off x="4044315" y="909382"/>
            <a:ext cx="4572000" cy="923330"/>
          </a:xfrm>
          <a:prstGeom prst="rect">
            <a:avLst/>
          </a:prstGeom>
        </p:spPr>
        <p:txBody>
          <a:bodyPr>
            <a:spAutoFit/>
          </a:bodyPr>
          <a:lstStyle/>
          <a:p>
            <a:pPr algn="ctr">
              <a:defRPr/>
            </a:pPr>
            <a:r>
              <a:rPr lang="en-US" dirty="0">
                <a:solidFill>
                  <a:schemeClr val="bg1"/>
                </a:solidFill>
              </a:rPr>
              <a:t>Célula </a:t>
            </a:r>
          </a:p>
          <a:p>
            <a:pPr algn="ctr">
              <a:defRPr/>
            </a:pPr>
            <a:r>
              <a:rPr lang="en-US" dirty="0">
                <a:solidFill>
                  <a:schemeClr val="bg1"/>
                </a:solidFill>
              </a:rPr>
              <a:t>Presentadora</a:t>
            </a:r>
          </a:p>
          <a:p>
            <a:pPr algn="ctr">
              <a:defRPr/>
            </a:pPr>
            <a:r>
              <a:rPr lang="en-US" dirty="0" err="1">
                <a:solidFill>
                  <a:schemeClr val="bg1"/>
                </a:solidFill>
              </a:rPr>
              <a:t>Antígeno</a:t>
            </a:r>
            <a:endParaRPr lang="en-US" dirty="0">
              <a:solidFill>
                <a:schemeClr val="bg1"/>
              </a:solidFill>
            </a:endParaRPr>
          </a:p>
        </p:txBody>
      </p:sp>
      <p:sp>
        <p:nvSpPr>
          <p:cNvPr id="82" name="AutoShape 41"/>
          <p:cNvSpPr>
            <a:spLocks noChangeArrowheads="1"/>
          </p:cNvSpPr>
          <p:nvPr/>
        </p:nvSpPr>
        <p:spPr bwMode="auto">
          <a:xfrm rot="18387968">
            <a:off x="5589749" y="2040020"/>
            <a:ext cx="503881" cy="204740"/>
          </a:xfrm>
          <a:prstGeom prst="roundRect">
            <a:avLst>
              <a:gd name="adj" fmla="val 16667"/>
            </a:avLst>
          </a:prstGeom>
          <a:solidFill>
            <a:schemeClr val="accent4"/>
          </a:solidFill>
          <a:ln w="12700">
            <a:solidFill>
              <a:schemeClr val="tx1"/>
            </a:solidFill>
            <a:round/>
            <a:headEnd type="none" w="sm" len="sm"/>
            <a:tailEnd type="none" w="sm" len="sm"/>
          </a:ln>
        </p:spPr>
        <p:txBody>
          <a:bodyPr wrap="none" anchor="ctr"/>
          <a:lstStyle/>
          <a:p>
            <a:endParaRPr lang="es-ES"/>
          </a:p>
        </p:txBody>
      </p:sp>
      <p:sp>
        <p:nvSpPr>
          <p:cNvPr id="83" name="Text Box 21"/>
          <p:cNvSpPr txBox="1">
            <a:spLocks noChangeArrowheads="1"/>
          </p:cNvSpPr>
          <p:nvPr/>
        </p:nvSpPr>
        <p:spPr bwMode="auto">
          <a:xfrm>
            <a:off x="6275690" y="1991255"/>
            <a:ext cx="2110321" cy="338554"/>
          </a:xfrm>
          <a:prstGeom prst="rect">
            <a:avLst/>
          </a:prstGeom>
          <a:noFill/>
          <a:ln w="12700">
            <a:noFill/>
            <a:miter lim="800000"/>
            <a:headEnd type="none" w="sm" len="sm"/>
            <a:tailEnd type="none" w="sm" len="sm"/>
          </a:ln>
          <a:effectLst/>
        </p:spPr>
        <p:txBody>
          <a:bodyPr wrap="none">
            <a:spAutoFit/>
          </a:bodyPr>
          <a:lstStyle/>
          <a:p>
            <a:pPr>
              <a:defRPr/>
            </a:pPr>
            <a:r>
              <a:rPr lang="en-US" sz="1600" dirty="0">
                <a:solidFill>
                  <a:schemeClr val="accent1"/>
                </a:solidFill>
              </a:rPr>
              <a:t>Receptor </a:t>
            </a:r>
            <a:r>
              <a:rPr lang="en-US" sz="1600" dirty="0" smtClean="0">
                <a:solidFill>
                  <a:schemeClr val="accent1"/>
                </a:solidFill>
              </a:rPr>
              <a:t>del </a:t>
            </a:r>
            <a:r>
              <a:rPr lang="en-US" sz="1600" dirty="0" err="1" smtClean="0">
                <a:solidFill>
                  <a:schemeClr val="accent1"/>
                </a:solidFill>
              </a:rPr>
              <a:t>linfocito</a:t>
            </a:r>
            <a:r>
              <a:rPr lang="en-US" sz="1600" dirty="0" smtClean="0">
                <a:solidFill>
                  <a:schemeClr val="accent1"/>
                </a:solidFill>
              </a:rPr>
              <a:t> </a:t>
            </a:r>
            <a:r>
              <a:rPr lang="en-US" sz="1600" dirty="0">
                <a:solidFill>
                  <a:schemeClr val="accent1"/>
                </a:solidFill>
              </a:rPr>
              <a:t>T</a:t>
            </a:r>
          </a:p>
        </p:txBody>
      </p:sp>
      <p:sp>
        <p:nvSpPr>
          <p:cNvPr id="87" name="Line 17"/>
          <p:cNvSpPr>
            <a:spLocks noChangeShapeType="1"/>
          </p:cNvSpPr>
          <p:nvPr/>
        </p:nvSpPr>
        <p:spPr bwMode="auto">
          <a:xfrm flipH="1">
            <a:off x="3214154" y="2243937"/>
            <a:ext cx="321011" cy="146718"/>
          </a:xfrm>
          <a:prstGeom prst="line">
            <a:avLst/>
          </a:prstGeom>
          <a:noFill/>
          <a:ln w="28575">
            <a:solidFill>
              <a:srgbClr val="000066"/>
            </a:solidFill>
            <a:round/>
            <a:headEnd type="none" w="sm" len="sm"/>
            <a:tailEnd type="triangle" w="sm" len="sm"/>
          </a:ln>
        </p:spPr>
        <p:txBody>
          <a:bodyPr wrap="none" anchor="ctr"/>
          <a:lstStyle/>
          <a:p>
            <a:endParaRPr lang="es-ES"/>
          </a:p>
        </p:txBody>
      </p:sp>
      <p:sp>
        <p:nvSpPr>
          <p:cNvPr id="88" name="Line 17"/>
          <p:cNvSpPr>
            <a:spLocks noChangeShapeType="1"/>
          </p:cNvSpPr>
          <p:nvPr/>
        </p:nvSpPr>
        <p:spPr bwMode="auto">
          <a:xfrm flipH="1" flipV="1">
            <a:off x="3858830" y="2154243"/>
            <a:ext cx="661223" cy="33778"/>
          </a:xfrm>
          <a:prstGeom prst="line">
            <a:avLst/>
          </a:prstGeom>
          <a:noFill/>
          <a:ln w="28575">
            <a:solidFill>
              <a:srgbClr val="000066"/>
            </a:solidFill>
            <a:round/>
            <a:headEnd type="none" w="sm" len="sm"/>
            <a:tailEnd type="triangle" w="sm" len="sm"/>
          </a:ln>
        </p:spPr>
        <p:txBody>
          <a:bodyPr wrap="none" anchor="ctr"/>
          <a:lstStyle/>
          <a:p>
            <a:endParaRPr lang="es-ES"/>
          </a:p>
        </p:txBody>
      </p:sp>
      <p:sp>
        <p:nvSpPr>
          <p:cNvPr id="89" name="Line 17"/>
          <p:cNvSpPr>
            <a:spLocks noChangeShapeType="1"/>
          </p:cNvSpPr>
          <p:nvPr/>
        </p:nvSpPr>
        <p:spPr bwMode="auto">
          <a:xfrm flipH="1" flipV="1">
            <a:off x="4821772" y="2197716"/>
            <a:ext cx="625829" cy="124544"/>
          </a:xfrm>
          <a:prstGeom prst="line">
            <a:avLst/>
          </a:prstGeom>
          <a:noFill/>
          <a:ln w="28575">
            <a:solidFill>
              <a:srgbClr val="000066"/>
            </a:solidFill>
            <a:round/>
            <a:headEnd type="none" w="sm" len="sm"/>
            <a:tailEnd type="triangle" w="sm" len="sm"/>
          </a:ln>
        </p:spPr>
        <p:txBody>
          <a:bodyPr wrap="none" anchor="ctr"/>
          <a:lstStyle/>
          <a:p>
            <a:endParaRPr lang="es-ES"/>
          </a:p>
        </p:txBody>
      </p:sp>
      <p:sp>
        <p:nvSpPr>
          <p:cNvPr id="2" name="Rectángulo 1"/>
          <p:cNvSpPr/>
          <p:nvPr/>
        </p:nvSpPr>
        <p:spPr>
          <a:xfrm>
            <a:off x="866980" y="2434868"/>
            <a:ext cx="835100" cy="369332"/>
          </a:xfrm>
          <a:prstGeom prst="rect">
            <a:avLst/>
          </a:prstGeom>
        </p:spPr>
        <p:txBody>
          <a:bodyPr wrap="none">
            <a:spAutoFit/>
          </a:bodyPr>
          <a:lstStyle/>
          <a:p>
            <a:r>
              <a:rPr lang="es-ES" dirty="0" err="1">
                <a:solidFill>
                  <a:schemeClr val="accent1"/>
                </a:solidFill>
              </a:rPr>
              <a:t>c</a:t>
            </a:r>
            <a:r>
              <a:rPr lang="es-ES" dirty="0" err="1" smtClean="0">
                <a:solidFill>
                  <a:schemeClr val="accent1"/>
                </a:solidFill>
              </a:rPr>
              <a:t>NF</a:t>
            </a:r>
            <a:r>
              <a:rPr lang="es-ES" dirty="0" smtClean="0">
                <a:solidFill>
                  <a:schemeClr val="accent1"/>
                </a:solidFill>
              </a:rPr>
              <a:t>-AT</a:t>
            </a:r>
            <a:endParaRPr lang="es-ES" dirty="0">
              <a:solidFill>
                <a:schemeClr val="accent1"/>
              </a:solidFill>
            </a:endParaRPr>
          </a:p>
        </p:txBody>
      </p:sp>
      <p:sp>
        <p:nvSpPr>
          <p:cNvPr id="77" name="Line 18"/>
          <p:cNvSpPr>
            <a:spLocks noChangeShapeType="1"/>
          </p:cNvSpPr>
          <p:nvPr/>
        </p:nvSpPr>
        <p:spPr bwMode="auto">
          <a:xfrm flipH="1">
            <a:off x="1727728" y="2638937"/>
            <a:ext cx="1374552" cy="0"/>
          </a:xfrm>
          <a:prstGeom prst="line">
            <a:avLst/>
          </a:prstGeom>
          <a:noFill/>
          <a:ln w="28575">
            <a:solidFill>
              <a:srgbClr val="000066"/>
            </a:solidFill>
            <a:round/>
            <a:headEnd type="none" w="sm" len="sm"/>
            <a:tailEnd type="triangle" w="sm" len="sm"/>
          </a:ln>
        </p:spPr>
        <p:txBody>
          <a:bodyPr wrap="none" anchor="ctr"/>
          <a:lstStyle/>
          <a:p>
            <a:endParaRPr lang="es-ES"/>
          </a:p>
        </p:txBody>
      </p:sp>
      <p:sp>
        <p:nvSpPr>
          <p:cNvPr id="84" name="Rectángulo 83"/>
          <p:cNvSpPr/>
          <p:nvPr/>
        </p:nvSpPr>
        <p:spPr>
          <a:xfrm>
            <a:off x="1324808" y="2456619"/>
            <a:ext cx="2316549" cy="464871"/>
          </a:xfrm>
          <a:prstGeom prst="rect">
            <a:avLst/>
          </a:prstGeom>
        </p:spPr>
        <p:txBody>
          <a:bodyPr wrap="square">
            <a:spAutoFit/>
          </a:bodyPr>
          <a:lstStyle/>
          <a:p>
            <a:pPr algn="ctr">
              <a:lnSpc>
                <a:spcPct val="150000"/>
              </a:lnSpc>
              <a:spcBef>
                <a:spcPct val="50000"/>
              </a:spcBef>
            </a:pPr>
            <a:r>
              <a:rPr lang="en-GB" sz="1600" dirty="0" err="1" smtClean="0">
                <a:solidFill>
                  <a:schemeClr val="accent1"/>
                </a:solidFill>
              </a:rPr>
              <a:t>Desfoforilación</a:t>
            </a:r>
            <a:endParaRPr lang="en-GB" sz="1600" dirty="0">
              <a:solidFill>
                <a:schemeClr val="accent1"/>
              </a:solidFill>
            </a:endParaRPr>
          </a:p>
        </p:txBody>
      </p:sp>
      <p:sp>
        <p:nvSpPr>
          <p:cNvPr id="86" name="Rectángulo 85"/>
          <p:cNvSpPr/>
          <p:nvPr/>
        </p:nvSpPr>
        <p:spPr>
          <a:xfrm>
            <a:off x="3136614" y="2432902"/>
            <a:ext cx="852134" cy="35115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0" name="Rectángulo 89"/>
          <p:cNvSpPr/>
          <p:nvPr/>
        </p:nvSpPr>
        <p:spPr>
          <a:xfrm>
            <a:off x="3145131" y="2420676"/>
            <a:ext cx="835100" cy="369332"/>
          </a:xfrm>
          <a:prstGeom prst="rect">
            <a:avLst/>
          </a:prstGeom>
        </p:spPr>
        <p:txBody>
          <a:bodyPr wrap="none">
            <a:spAutoFit/>
          </a:bodyPr>
          <a:lstStyle/>
          <a:p>
            <a:r>
              <a:rPr lang="es-ES" dirty="0" err="1">
                <a:solidFill>
                  <a:schemeClr val="accent1"/>
                </a:solidFill>
              </a:rPr>
              <a:t>c</a:t>
            </a:r>
            <a:r>
              <a:rPr lang="es-ES" dirty="0" err="1" smtClean="0">
                <a:solidFill>
                  <a:schemeClr val="accent1"/>
                </a:solidFill>
              </a:rPr>
              <a:t>NF</a:t>
            </a:r>
            <a:r>
              <a:rPr lang="es-ES" dirty="0" smtClean="0">
                <a:solidFill>
                  <a:schemeClr val="accent1"/>
                </a:solidFill>
              </a:rPr>
              <a:t>-AT</a:t>
            </a:r>
            <a:endParaRPr lang="es-ES" dirty="0">
              <a:solidFill>
                <a:schemeClr val="accent1"/>
              </a:solidFill>
            </a:endParaRPr>
          </a:p>
        </p:txBody>
      </p:sp>
      <p:sp>
        <p:nvSpPr>
          <p:cNvPr id="91" name="Oval 30"/>
          <p:cNvSpPr>
            <a:spLocks noChangeArrowheads="1"/>
          </p:cNvSpPr>
          <p:nvPr/>
        </p:nvSpPr>
        <p:spPr bwMode="auto">
          <a:xfrm>
            <a:off x="4054208" y="2428768"/>
            <a:ext cx="349941" cy="353148"/>
          </a:xfrm>
          <a:prstGeom prst="ellipse">
            <a:avLst/>
          </a:prstGeom>
          <a:solidFill>
            <a:schemeClr val="accent4"/>
          </a:solidFill>
          <a:ln w="0">
            <a:solidFill>
              <a:schemeClr val="tx1"/>
            </a:solidFill>
            <a:round/>
            <a:headEnd type="none" w="sm" len="sm"/>
            <a:tailEnd type="none" w="sm" len="sm"/>
          </a:ln>
        </p:spPr>
        <p:txBody>
          <a:bodyPr wrap="none" anchor="ctr"/>
          <a:lstStyle/>
          <a:p>
            <a:endParaRPr lang="es-ES"/>
          </a:p>
        </p:txBody>
      </p:sp>
      <p:sp>
        <p:nvSpPr>
          <p:cNvPr id="92" name="Rectángulo 91"/>
          <p:cNvSpPr/>
          <p:nvPr/>
        </p:nvSpPr>
        <p:spPr>
          <a:xfrm>
            <a:off x="834197" y="2417556"/>
            <a:ext cx="852134" cy="35115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3" name="Text Box 38"/>
          <p:cNvSpPr txBox="1">
            <a:spLocks noChangeArrowheads="1"/>
          </p:cNvSpPr>
          <p:nvPr/>
        </p:nvSpPr>
        <p:spPr bwMode="auto">
          <a:xfrm>
            <a:off x="1622920" y="2436609"/>
            <a:ext cx="376286" cy="353399"/>
          </a:xfrm>
          <a:prstGeom prst="rect">
            <a:avLst/>
          </a:prstGeom>
          <a:noFill/>
          <a:ln w="12700">
            <a:noFill/>
            <a:miter lim="800000"/>
            <a:headEnd type="none" w="sm" len="sm"/>
            <a:tailEnd type="none" w="sm" len="sm"/>
          </a:ln>
          <a:effectLst/>
        </p:spPr>
        <p:txBody>
          <a:bodyPr>
            <a:spAutoFit/>
          </a:bodyPr>
          <a:lstStyle/>
          <a:p>
            <a:pPr>
              <a:spcBef>
                <a:spcPct val="50000"/>
              </a:spcBef>
              <a:defRPr/>
            </a:pPr>
            <a:r>
              <a:rPr lang="en-US" dirty="0">
                <a:solidFill>
                  <a:srgbClr val="FF3300"/>
                </a:solidFill>
                <a:effectLst>
                  <a:outerShdw blurRad="38100" dist="38100" dir="2700000" algn="tl">
                    <a:srgbClr val="000000"/>
                  </a:outerShdw>
                </a:effectLst>
              </a:rPr>
              <a:t>X</a:t>
            </a:r>
          </a:p>
        </p:txBody>
      </p:sp>
      <p:sp>
        <p:nvSpPr>
          <p:cNvPr id="3" name="Rectángulo 2"/>
          <p:cNvSpPr/>
          <p:nvPr/>
        </p:nvSpPr>
        <p:spPr>
          <a:xfrm>
            <a:off x="4092988" y="2399376"/>
            <a:ext cx="290464" cy="338554"/>
          </a:xfrm>
          <a:prstGeom prst="rect">
            <a:avLst/>
          </a:prstGeom>
        </p:spPr>
        <p:txBody>
          <a:bodyPr wrap="none">
            <a:spAutoFit/>
          </a:bodyPr>
          <a:lstStyle/>
          <a:p>
            <a:r>
              <a:rPr lang="en-US" sz="1600" dirty="0" smtClean="0">
                <a:solidFill>
                  <a:schemeClr val="bg1"/>
                </a:solidFill>
              </a:rPr>
              <a:t>P</a:t>
            </a:r>
            <a:endParaRPr lang="es-ES" sz="1600" dirty="0"/>
          </a:p>
        </p:txBody>
      </p:sp>
      <p:sp>
        <p:nvSpPr>
          <p:cNvPr id="99" name="Oval 30"/>
          <p:cNvSpPr>
            <a:spLocks noChangeArrowheads="1"/>
          </p:cNvSpPr>
          <p:nvPr/>
        </p:nvSpPr>
        <p:spPr bwMode="auto">
          <a:xfrm>
            <a:off x="7378124" y="2522817"/>
            <a:ext cx="1044336" cy="987435"/>
          </a:xfrm>
          <a:prstGeom prst="ellipse">
            <a:avLst/>
          </a:prstGeom>
          <a:solidFill>
            <a:schemeClr val="accent4"/>
          </a:solidFill>
          <a:ln w="0">
            <a:solidFill>
              <a:schemeClr val="tx1"/>
            </a:solidFill>
            <a:round/>
            <a:headEnd type="none" w="sm" len="sm"/>
            <a:tailEnd type="none" w="sm" len="sm"/>
          </a:ln>
        </p:spPr>
        <p:txBody>
          <a:bodyPr wrap="none" anchor="ctr"/>
          <a:lstStyle/>
          <a:p>
            <a:endParaRPr lang="es-ES"/>
          </a:p>
        </p:txBody>
      </p:sp>
      <p:sp>
        <p:nvSpPr>
          <p:cNvPr id="100" name="Rectángulo 99"/>
          <p:cNvSpPr/>
          <p:nvPr/>
        </p:nvSpPr>
        <p:spPr>
          <a:xfrm>
            <a:off x="7261774" y="2640909"/>
            <a:ext cx="1284639" cy="646331"/>
          </a:xfrm>
          <a:prstGeom prst="rect">
            <a:avLst/>
          </a:prstGeom>
        </p:spPr>
        <p:txBody>
          <a:bodyPr wrap="square">
            <a:spAutoFit/>
          </a:bodyPr>
          <a:lstStyle/>
          <a:p>
            <a:pPr algn="ctr">
              <a:defRPr/>
            </a:pPr>
            <a:r>
              <a:rPr lang="en-US" dirty="0" err="1" smtClean="0">
                <a:solidFill>
                  <a:schemeClr val="bg1"/>
                </a:solidFill>
              </a:rPr>
              <a:t>Citocinas</a:t>
            </a:r>
            <a:endParaRPr lang="en-US" dirty="0" smtClean="0">
              <a:solidFill>
                <a:schemeClr val="bg1"/>
              </a:solidFill>
            </a:endParaRPr>
          </a:p>
          <a:p>
            <a:pPr algn="ctr">
              <a:defRPr/>
            </a:pPr>
            <a:r>
              <a:rPr lang="en-US" dirty="0" smtClean="0">
                <a:solidFill>
                  <a:schemeClr val="bg1"/>
                </a:solidFill>
              </a:rPr>
              <a:t>(Il-2, Il-4)</a:t>
            </a:r>
            <a:endParaRPr lang="en-US" dirty="0">
              <a:solidFill>
                <a:schemeClr val="bg1"/>
              </a:solidFill>
            </a:endParaRPr>
          </a:p>
        </p:txBody>
      </p:sp>
      <p:sp>
        <p:nvSpPr>
          <p:cNvPr id="101" name="AutoShape 41"/>
          <p:cNvSpPr>
            <a:spLocks noChangeArrowheads="1"/>
          </p:cNvSpPr>
          <p:nvPr/>
        </p:nvSpPr>
        <p:spPr bwMode="auto">
          <a:xfrm rot="19189894">
            <a:off x="7031431" y="3431036"/>
            <a:ext cx="503881" cy="204740"/>
          </a:xfrm>
          <a:prstGeom prst="roundRect">
            <a:avLst>
              <a:gd name="adj" fmla="val 16667"/>
            </a:avLst>
          </a:prstGeom>
          <a:solidFill>
            <a:schemeClr val="accent4"/>
          </a:solidFill>
          <a:ln w="12700">
            <a:solidFill>
              <a:schemeClr val="tx1"/>
            </a:solidFill>
            <a:round/>
            <a:headEnd type="none" w="sm" len="sm"/>
            <a:tailEnd type="none" w="sm" len="sm"/>
          </a:ln>
        </p:spPr>
        <p:txBody>
          <a:bodyPr wrap="none" anchor="ctr"/>
          <a:lstStyle/>
          <a:p>
            <a:endParaRPr lang="es-ES"/>
          </a:p>
        </p:txBody>
      </p:sp>
      <p:sp>
        <p:nvSpPr>
          <p:cNvPr id="102" name="Text Box 21"/>
          <p:cNvSpPr txBox="1">
            <a:spLocks noChangeArrowheads="1"/>
          </p:cNvSpPr>
          <p:nvPr/>
        </p:nvSpPr>
        <p:spPr bwMode="auto">
          <a:xfrm>
            <a:off x="7151595" y="3585396"/>
            <a:ext cx="1992405" cy="338554"/>
          </a:xfrm>
          <a:prstGeom prst="rect">
            <a:avLst/>
          </a:prstGeom>
          <a:noFill/>
          <a:ln w="12700">
            <a:noFill/>
            <a:miter lim="800000"/>
            <a:headEnd type="none" w="sm" len="sm"/>
            <a:tailEnd type="none" w="sm" len="sm"/>
          </a:ln>
          <a:effectLst/>
        </p:spPr>
        <p:txBody>
          <a:bodyPr wrap="none">
            <a:spAutoFit/>
          </a:bodyPr>
          <a:lstStyle/>
          <a:p>
            <a:pPr>
              <a:defRPr/>
            </a:pPr>
            <a:r>
              <a:rPr lang="en-US" sz="1600" dirty="0">
                <a:solidFill>
                  <a:schemeClr val="accent1"/>
                </a:solidFill>
              </a:rPr>
              <a:t>Receptor de </a:t>
            </a:r>
            <a:r>
              <a:rPr lang="en-US" sz="1600" dirty="0" err="1" smtClean="0">
                <a:solidFill>
                  <a:schemeClr val="accent1"/>
                </a:solidFill>
              </a:rPr>
              <a:t>Citocinas</a:t>
            </a:r>
            <a:endParaRPr lang="en-US" sz="1600" dirty="0">
              <a:solidFill>
                <a:schemeClr val="accent1"/>
              </a:solidFill>
            </a:endParaRPr>
          </a:p>
        </p:txBody>
      </p:sp>
      <p:sp>
        <p:nvSpPr>
          <p:cNvPr id="104" name="Line 17"/>
          <p:cNvSpPr>
            <a:spLocks noChangeShapeType="1"/>
          </p:cNvSpPr>
          <p:nvPr/>
        </p:nvSpPr>
        <p:spPr bwMode="auto">
          <a:xfrm flipH="1">
            <a:off x="5912478" y="4070895"/>
            <a:ext cx="417058" cy="199649"/>
          </a:xfrm>
          <a:prstGeom prst="line">
            <a:avLst/>
          </a:prstGeom>
          <a:noFill/>
          <a:ln w="28575">
            <a:solidFill>
              <a:srgbClr val="000066"/>
            </a:solidFill>
            <a:round/>
            <a:headEnd type="none" w="sm" len="sm"/>
            <a:tailEnd type="triangle" w="sm" len="sm"/>
          </a:ln>
        </p:spPr>
        <p:txBody>
          <a:bodyPr wrap="none" anchor="ctr"/>
          <a:lstStyle/>
          <a:p>
            <a:endParaRPr lang="es-ES"/>
          </a:p>
        </p:txBody>
      </p:sp>
      <p:sp>
        <p:nvSpPr>
          <p:cNvPr id="105" name="Line 17"/>
          <p:cNvSpPr>
            <a:spLocks noChangeShapeType="1"/>
          </p:cNvSpPr>
          <p:nvPr/>
        </p:nvSpPr>
        <p:spPr bwMode="auto">
          <a:xfrm flipH="1">
            <a:off x="6468010" y="3784359"/>
            <a:ext cx="465627" cy="240849"/>
          </a:xfrm>
          <a:prstGeom prst="line">
            <a:avLst/>
          </a:prstGeom>
          <a:noFill/>
          <a:ln w="28575">
            <a:solidFill>
              <a:srgbClr val="000066"/>
            </a:solidFill>
            <a:round/>
            <a:headEnd type="none" w="sm" len="sm"/>
            <a:tailEnd type="triangle" w="sm" len="sm"/>
          </a:ln>
        </p:spPr>
        <p:txBody>
          <a:bodyPr wrap="none" anchor="ctr"/>
          <a:lstStyle/>
          <a:p>
            <a:endParaRPr lang="es-ES"/>
          </a:p>
        </p:txBody>
      </p:sp>
      <p:sp>
        <p:nvSpPr>
          <p:cNvPr id="107" name="Rectángulo 106"/>
          <p:cNvSpPr/>
          <p:nvPr/>
        </p:nvSpPr>
        <p:spPr>
          <a:xfrm>
            <a:off x="4595089" y="4305768"/>
            <a:ext cx="1298852" cy="35115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8" name="Rectángulo 107"/>
          <p:cNvSpPr/>
          <p:nvPr/>
        </p:nvSpPr>
        <p:spPr>
          <a:xfrm>
            <a:off x="4572000" y="4288028"/>
            <a:ext cx="1367875" cy="369332"/>
          </a:xfrm>
          <a:prstGeom prst="rect">
            <a:avLst/>
          </a:prstGeom>
        </p:spPr>
        <p:txBody>
          <a:bodyPr wrap="none">
            <a:spAutoFit/>
          </a:bodyPr>
          <a:lstStyle/>
          <a:p>
            <a:r>
              <a:rPr lang="es-ES" dirty="0" smtClean="0">
                <a:solidFill>
                  <a:schemeClr val="accent1"/>
                </a:solidFill>
              </a:rPr>
              <a:t>Proliferación</a:t>
            </a:r>
            <a:endParaRPr lang="es-ES" dirty="0">
              <a:solidFill>
                <a:schemeClr val="accent1"/>
              </a:solidFill>
            </a:endParaRPr>
          </a:p>
        </p:txBody>
      </p:sp>
      <p:sp>
        <p:nvSpPr>
          <p:cNvPr id="111" name="Oval 30"/>
          <p:cNvSpPr>
            <a:spLocks noChangeArrowheads="1"/>
          </p:cNvSpPr>
          <p:nvPr/>
        </p:nvSpPr>
        <p:spPr bwMode="auto">
          <a:xfrm>
            <a:off x="2753411" y="3585892"/>
            <a:ext cx="1044336" cy="987435"/>
          </a:xfrm>
          <a:prstGeom prst="ellipse">
            <a:avLst/>
          </a:prstGeom>
          <a:solidFill>
            <a:schemeClr val="accent4"/>
          </a:solidFill>
          <a:ln w="0">
            <a:solidFill>
              <a:schemeClr val="bg2"/>
            </a:solidFill>
            <a:round/>
            <a:headEnd type="none" w="sm" len="sm"/>
            <a:tailEnd type="none" w="sm" len="sm"/>
          </a:ln>
        </p:spPr>
        <p:txBody>
          <a:bodyPr wrap="none" anchor="ctr"/>
          <a:lstStyle/>
          <a:p>
            <a:endParaRPr lang="es-ES"/>
          </a:p>
        </p:txBody>
      </p:sp>
      <p:sp>
        <p:nvSpPr>
          <p:cNvPr id="112" name="Rectángulo 111"/>
          <p:cNvSpPr/>
          <p:nvPr/>
        </p:nvSpPr>
        <p:spPr>
          <a:xfrm>
            <a:off x="2637061" y="3703984"/>
            <a:ext cx="1284639" cy="646331"/>
          </a:xfrm>
          <a:prstGeom prst="rect">
            <a:avLst/>
          </a:prstGeom>
        </p:spPr>
        <p:txBody>
          <a:bodyPr wrap="square">
            <a:spAutoFit/>
          </a:bodyPr>
          <a:lstStyle/>
          <a:p>
            <a:pPr algn="ctr">
              <a:defRPr/>
            </a:pPr>
            <a:r>
              <a:rPr lang="en-US" dirty="0" err="1" smtClean="0">
                <a:solidFill>
                  <a:schemeClr val="bg1"/>
                </a:solidFill>
              </a:rPr>
              <a:t>Citocina</a:t>
            </a:r>
            <a:endParaRPr lang="en-US" dirty="0" smtClean="0">
              <a:solidFill>
                <a:schemeClr val="bg1"/>
              </a:solidFill>
            </a:endParaRPr>
          </a:p>
          <a:p>
            <a:pPr algn="ctr">
              <a:defRPr/>
            </a:pPr>
            <a:r>
              <a:rPr lang="en-US" dirty="0" smtClean="0">
                <a:solidFill>
                  <a:schemeClr val="bg1"/>
                </a:solidFill>
              </a:rPr>
              <a:t>Il-4</a:t>
            </a:r>
            <a:endParaRPr lang="en-US" dirty="0">
              <a:solidFill>
                <a:schemeClr val="bg1"/>
              </a:solidFill>
            </a:endParaRPr>
          </a:p>
        </p:txBody>
      </p:sp>
      <p:sp>
        <p:nvSpPr>
          <p:cNvPr id="113" name="Rectángulo 112"/>
          <p:cNvSpPr/>
          <p:nvPr/>
        </p:nvSpPr>
        <p:spPr>
          <a:xfrm>
            <a:off x="632005" y="3413761"/>
            <a:ext cx="2316549" cy="506292"/>
          </a:xfrm>
          <a:prstGeom prst="rect">
            <a:avLst/>
          </a:prstGeom>
        </p:spPr>
        <p:txBody>
          <a:bodyPr wrap="square">
            <a:spAutoFit/>
          </a:bodyPr>
          <a:lstStyle/>
          <a:p>
            <a:pPr algn="ctr">
              <a:lnSpc>
                <a:spcPct val="150000"/>
              </a:lnSpc>
              <a:spcBef>
                <a:spcPct val="50000"/>
              </a:spcBef>
            </a:pPr>
            <a:r>
              <a:rPr lang="en-GB" sz="2000" dirty="0" err="1" smtClean="0">
                <a:solidFill>
                  <a:schemeClr val="bg2"/>
                </a:solidFill>
              </a:rPr>
              <a:t>Transcripción</a:t>
            </a:r>
            <a:endParaRPr lang="en-GB" sz="2000" dirty="0">
              <a:solidFill>
                <a:schemeClr val="bg2"/>
              </a:solidFill>
            </a:endParaRPr>
          </a:p>
        </p:txBody>
      </p:sp>
      <p:sp>
        <p:nvSpPr>
          <p:cNvPr id="116" name="Rectángulo 115"/>
          <p:cNvSpPr/>
          <p:nvPr/>
        </p:nvSpPr>
        <p:spPr>
          <a:xfrm>
            <a:off x="220830" y="3733056"/>
            <a:ext cx="737318" cy="369332"/>
          </a:xfrm>
          <a:prstGeom prst="rect">
            <a:avLst/>
          </a:prstGeom>
        </p:spPr>
        <p:txBody>
          <a:bodyPr wrap="none">
            <a:spAutoFit/>
          </a:bodyPr>
          <a:lstStyle/>
          <a:p>
            <a:r>
              <a:rPr lang="es-ES" dirty="0" smtClean="0">
                <a:solidFill>
                  <a:schemeClr val="bg2"/>
                </a:solidFill>
              </a:rPr>
              <a:t>NF-AT</a:t>
            </a:r>
            <a:endParaRPr lang="es-ES" dirty="0">
              <a:solidFill>
                <a:schemeClr val="bg2"/>
              </a:solidFill>
            </a:endParaRPr>
          </a:p>
        </p:txBody>
      </p:sp>
      <p:sp>
        <p:nvSpPr>
          <p:cNvPr id="117" name="Line 18"/>
          <p:cNvSpPr>
            <a:spLocks noChangeShapeType="1"/>
          </p:cNvSpPr>
          <p:nvPr/>
        </p:nvSpPr>
        <p:spPr bwMode="auto">
          <a:xfrm>
            <a:off x="1164317" y="3909076"/>
            <a:ext cx="1522944" cy="10978"/>
          </a:xfrm>
          <a:prstGeom prst="line">
            <a:avLst/>
          </a:prstGeom>
          <a:noFill/>
          <a:ln w="28575">
            <a:solidFill>
              <a:srgbClr val="000066"/>
            </a:solidFill>
            <a:round/>
            <a:headEnd type="none" w="sm" len="sm"/>
            <a:tailEnd type="triangle" w="sm" len="sm"/>
          </a:ln>
        </p:spPr>
        <p:txBody>
          <a:bodyPr wrap="none" anchor="ctr"/>
          <a:lstStyle/>
          <a:p>
            <a:endParaRPr lang="es-ES"/>
          </a:p>
        </p:txBody>
      </p:sp>
      <p:sp>
        <p:nvSpPr>
          <p:cNvPr id="118" name="Rectángulo 117"/>
          <p:cNvSpPr/>
          <p:nvPr/>
        </p:nvSpPr>
        <p:spPr>
          <a:xfrm>
            <a:off x="678658" y="3754807"/>
            <a:ext cx="2316549" cy="423449"/>
          </a:xfrm>
          <a:prstGeom prst="rect">
            <a:avLst/>
          </a:prstGeom>
        </p:spPr>
        <p:txBody>
          <a:bodyPr wrap="square">
            <a:spAutoFit/>
          </a:bodyPr>
          <a:lstStyle/>
          <a:p>
            <a:pPr algn="ctr">
              <a:lnSpc>
                <a:spcPct val="150000"/>
              </a:lnSpc>
              <a:spcBef>
                <a:spcPct val="50000"/>
              </a:spcBef>
            </a:pPr>
            <a:r>
              <a:rPr lang="en-GB" sz="1600" dirty="0" smtClean="0">
                <a:solidFill>
                  <a:schemeClr val="bg2"/>
                </a:solidFill>
              </a:rPr>
              <a:t>Nuclear</a:t>
            </a:r>
            <a:endParaRPr lang="en-GB" sz="1600" dirty="0">
              <a:solidFill>
                <a:schemeClr val="bg2"/>
              </a:solidFill>
            </a:endParaRPr>
          </a:p>
        </p:txBody>
      </p:sp>
      <p:sp>
        <p:nvSpPr>
          <p:cNvPr id="122" name="Rectángulo 121"/>
          <p:cNvSpPr/>
          <p:nvPr/>
        </p:nvSpPr>
        <p:spPr>
          <a:xfrm>
            <a:off x="188047" y="3715744"/>
            <a:ext cx="852134" cy="351152"/>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5" name="Line 19"/>
          <p:cNvSpPr>
            <a:spLocks noChangeShapeType="1"/>
          </p:cNvSpPr>
          <p:nvPr/>
        </p:nvSpPr>
        <p:spPr bwMode="auto">
          <a:xfrm flipH="1">
            <a:off x="938010" y="2842115"/>
            <a:ext cx="20138" cy="701569"/>
          </a:xfrm>
          <a:prstGeom prst="line">
            <a:avLst/>
          </a:prstGeom>
          <a:noFill/>
          <a:ln w="28575">
            <a:solidFill>
              <a:srgbClr val="000066"/>
            </a:solidFill>
            <a:round/>
            <a:headEnd type="none" w="sm" len="sm"/>
            <a:tailEnd type="triangle" w="sm" len="sm"/>
          </a:ln>
        </p:spPr>
        <p:txBody>
          <a:bodyPr wrap="none" anchor="ctr"/>
          <a:lstStyle/>
          <a:p>
            <a:endParaRPr lang="es-ES"/>
          </a:p>
        </p:txBody>
      </p:sp>
      <p:sp>
        <p:nvSpPr>
          <p:cNvPr id="126" name="AutoShape 11"/>
          <p:cNvSpPr>
            <a:spLocks noChangeArrowheads="1"/>
          </p:cNvSpPr>
          <p:nvPr/>
        </p:nvSpPr>
        <p:spPr bwMode="auto">
          <a:xfrm>
            <a:off x="414549" y="4107969"/>
            <a:ext cx="370892" cy="358950"/>
          </a:xfrm>
          <a:prstGeom prst="wave">
            <a:avLst>
              <a:gd name="adj1" fmla="val 20644"/>
              <a:gd name="adj2" fmla="val 0"/>
            </a:avLst>
          </a:prstGeom>
          <a:solidFill>
            <a:srgbClr val="CC3300"/>
          </a:solidFill>
          <a:ln w="12700">
            <a:solidFill>
              <a:schemeClr val="tx1"/>
            </a:solidFill>
            <a:round/>
            <a:headEnd type="none" w="sm" len="sm"/>
            <a:tailEnd type="none" w="sm" len="sm"/>
          </a:ln>
          <a:effectLst>
            <a:outerShdw dist="35921" dir="2700000" algn="ctr" rotWithShape="0">
              <a:schemeClr val="bg2"/>
            </a:outerShdw>
          </a:effectLst>
        </p:spPr>
        <p:txBody>
          <a:bodyPr wrap="none" anchor="ctr"/>
          <a:lstStyle/>
          <a:p>
            <a:pPr>
              <a:defRPr/>
            </a:pPr>
            <a:endParaRPr lang="es-ES"/>
          </a:p>
        </p:txBody>
      </p:sp>
      <p:sp>
        <p:nvSpPr>
          <p:cNvPr id="127" name="AutoShape 11"/>
          <p:cNvSpPr>
            <a:spLocks noChangeArrowheads="1"/>
          </p:cNvSpPr>
          <p:nvPr/>
        </p:nvSpPr>
        <p:spPr bwMode="auto">
          <a:xfrm>
            <a:off x="848261" y="4137114"/>
            <a:ext cx="370892" cy="358950"/>
          </a:xfrm>
          <a:prstGeom prst="wave">
            <a:avLst>
              <a:gd name="adj1" fmla="val 20644"/>
              <a:gd name="adj2" fmla="val 0"/>
            </a:avLst>
          </a:prstGeom>
          <a:solidFill>
            <a:srgbClr val="CC3300"/>
          </a:solidFill>
          <a:ln w="12700">
            <a:solidFill>
              <a:schemeClr val="tx1"/>
            </a:solidFill>
            <a:round/>
            <a:headEnd type="none" w="sm" len="sm"/>
            <a:tailEnd type="none" w="sm" len="sm"/>
          </a:ln>
          <a:effectLst>
            <a:outerShdw dist="35921" dir="2700000" algn="ctr" rotWithShape="0">
              <a:schemeClr val="bg2"/>
            </a:outerShdw>
          </a:effectLst>
        </p:spPr>
        <p:txBody>
          <a:bodyPr wrap="none" anchor="ctr"/>
          <a:lstStyle/>
          <a:p>
            <a:pPr>
              <a:defRPr/>
            </a:pPr>
            <a:endParaRPr lang="es-ES"/>
          </a:p>
        </p:txBody>
      </p:sp>
      <p:sp>
        <p:nvSpPr>
          <p:cNvPr id="128" name="AutoShape 11"/>
          <p:cNvSpPr>
            <a:spLocks noChangeArrowheads="1"/>
          </p:cNvSpPr>
          <p:nvPr/>
        </p:nvSpPr>
        <p:spPr bwMode="auto">
          <a:xfrm>
            <a:off x="7277" y="4093679"/>
            <a:ext cx="370892" cy="358950"/>
          </a:xfrm>
          <a:prstGeom prst="wave">
            <a:avLst>
              <a:gd name="adj1" fmla="val 20644"/>
              <a:gd name="adj2" fmla="val 0"/>
            </a:avLst>
          </a:prstGeom>
          <a:solidFill>
            <a:srgbClr val="CC3300"/>
          </a:solidFill>
          <a:ln w="12700">
            <a:solidFill>
              <a:schemeClr val="tx1"/>
            </a:solidFill>
            <a:round/>
            <a:headEnd type="none" w="sm" len="sm"/>
            <a:tailEnd type="none" w="sm" len="sm"/>
          </a:ln>
          <a:effectLst>
            <a:outerShdw dist="35921" dir="2700000" algn="ctr" rotWithShape="0">
              <a:schemeClr val="bg2"/>
            </a:outerShdw>
          </a:effectLst>
        </p:spPr>
        <p:txBody>
          <a:bodyPr wrap="none" anchor="ctr"/>
          <a:lstStyle/>
          <a:p>
            <a:pPr>
              <a:defRPr/>
            </a:pPr>
            <a:endParaRPr lang="es-ES"/>
          </a:p>
        </p:txBody>
      </p:sp>
      <p:sp>
        <p:nvSpPr>
          <p:cNvPr id="50" name="Rectángulo 49"/>
          <p:cNvSpPr/>
          <p:nvPr/>
        </p:nvSpPr>
        <p:spPr>
          <a:xfrm>
            <a:off x="629511" y="1447293"/>
            <a:ext cx="1342471" cy="353063"/>
          </a:xfrm>
          <a:prstGeom prst="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Rectángulo 50"/>
          <p:cNvSpPr/>
          <p:nvPr/>
        </p:nvSpPr>
        <p:spPr>
          <a:xfrm>
            <a:off x="575631" y="1429554"/>
            <a:ext cx="1484524" cy="369332"/>
          </a:xfrm>
          <a:prstGeom prst="rect">
            <a:avLst/>
          </a:prstGeom>
        </p:spPr>
        <p:txBody>
          <a:bodyPr wrap="square">
            <a:spAutoFit/>
          </a:bodyPr>
          <a:lstStyle/>
          <a:p>
            <a:r>
              <a:rPr lang="es-ES" b="1" dirty="0" smtClean="0">
                <a:solidFill>
                  <a:schemeClr val="tx2"/>
                </a:solidFill>
              </a:rPr>
              <a:t>Pimecrólimus</a:t>
            </a:r>
            <a:endParaRPr lang="es-ES" b="1" dirty="0">
              <a:solidFill>
                <a:schemeClr val="tx2"/>
              </a:solidFill>
            </a:endParaRPr>
          </a:p>
        </p:txBody>
      </p:sp>
    </p:spTree>
    <p:extLst>
      <p:ext uri="{BB962C8B-B14F-4D97-AF65-F5344CB8AC3E}">
        <p14:creationId xmlns:p14="http://schemas.microsoft.com/office/powerpoint/2010/main" val="34777835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latin typeface="+mn-lt"/>
              </a:rPr>
              <a:t>Dermatitis atópica: Pimecrólimus</a:t>
            </a:r>
          </a:p>
        </p:txBody>
      </p:sp>
      <p:grpSp>
        <p:nvGrpSpPr>
          <p:cNvPr id="5" name="Group 3"/>
          <p:cNvGrpSpPr>
            <a:grpSpLocks/>
          </p:cNvGrpSpPr>
          <p:nvPr/>
        </p:nvGrpSpPr>
        <p:grpSpPr bwMode="auto">
          <a:xfrm>
            <a:off x="-11113" y="1052736"/>
            <a:ext cx="8823326" cy="4138613"/>
            <a:chOff x="22" y="930"/>
            <a:chExt cx="5558" cy="2607"/>
          </a:xfrm>
        </p:grpSpPr>
        <p:sp>
          <p:nvSpPr>
            <p:cNvPr id="6" name="Text Box 4"/>
            <p:cNvSpPr txBox="1">
              <a:spLocks noChangeArrowheads="1"/>
            </p:cNvSpPr>
            <p:nvPr/>
          </p:nvSpPr>
          <p:spPr bwMode="auto">
            <a:xfrm>
              <a:off x="22" y="1433"/>
              <a:ext cx="4140" cy="2104"/>
            </a:xfrm>
            <a:prstGeom prst="rect">
              <a:avLst/>
            </a:prstGeom>
            <a:noFill/>
            <a:ln w="9525">
              <a:noFill/>
              <a:miter lim="800000"/>
              <a:headEnd/>
              <a:tailEnd/>
            </a:ln>
          </p:spPr>
          <p:txBody>
            <a:bodyPr anchor="ctr">
              <a:spAutoFit/>
            </a:bodyPr>
            <a:lstStyle/>
            <a:p>
              <a:pPr algn="ctr">
                <a:lnSpc>
                  <a:spcPct val="150000"/>
                </a:lnSpc>
                <a:spcBef>
                  <a:spcPct val="50000"/>
                </a:spcBef>
              </a:pPr>
              <a:r>
                <a:rPr lang="en-GB" sz="1800" dirty="0">
                  <a:solidFill>
                    <a:schemeClr val="accent1"/>
                  </a:solidFill>
                </a:rPr>
                <a:t>Macrofilina 12</a:t>
              </a:r>
            </a:p>
            <a:p>
              <a:pPr algn="ctr">
                <a:lnSpc>
                  <a:spcPct val="150000"/>
                </a:lnSpc>
                <a:spcBef>
                  <a:spcPct val="50000"/>
                </a:spcBef>
              </a:pPr>
              <a:r>
                <a:rPr lang="en-GB" sz="1400" dirty="0">
                  <a:solidFill>
                    <a:schemeClr val="accent1"/>
                  </a:solidFill>
                </a:rPr>
                <a:t>(</a:t>
              </a:r>
              <a:r>
                <a:rPr lang="en-GB" sz="1400" dirty="0" err="1">
                  <a:solidFill>
                    <a:schemeClr val="accent1"/>
                  </a:solidFill>
                </a:rPr>
                <a:t>Estimula</a:t>
              </a:r>
              <a:r>
                <a:rPr lang="en-GB" sz="1400" dirty="0">
                  <a:solidFill>
                    <a:schemeClr val="accent1"/>
                  </a:solidFill>
                </a:rPr>
                <a:t> a la </a:t>
              </a:r>
              <a:r>
                <a:rPr lang="en-GB" sz="1400" dirty="0" err="1">
                  <a:solidFill>
                    <a:schemeClr val="accent1"/>
                  </a:solidFill>
                </a:rPr>
                <a:t>Calcineurina</a:t>
              </a:r>
              <a:r>
                <a:rPr lang="en-GB" sz="1400" dirty="0">
                  <a:solidFill>
                    <a:schemeClr val="accent1"/>
                  </a:solidFill>
                </a:rPr>
                <a:t>)</a:t>
              </a:r>
            </a:p>
            <a:p>
              <a:pPr algn="ctr">
                <a:lnSpc>
                  <a:spcPct val="150000"/>
                </a:lnSpc>
                <a:spcBef>
                  <a:spcPct val="50000"/>
                </a:spcBef>
              </a:pPr>
              <a:endParaRPr lang="en-GB" sz="1000" dirty="0">
                <a:solidFill>
                  <a:schemeClr val="accent1"/>
                </a:solidFill>
              </a:endParaRPr>
            </a:p>
            <a:p>
              <a:pPr algn="ctr">
                <a:lnSpc>
                  <a:spcPct val="150000"/>
                </a:lnSpc>
                <a:spcBef>
                  <a:spcPct val="50000"/>
                </a:spcBef>
              </a:pPr>
              <a:r>
                <a:rPr lang="en-GB" sz="1800" dirty="0" err="1">
                  <a:solidFill>
                    <a:schemeClr val="accent1"/>
                  </a:solidFill>
                </a:rPr>
                <a:t>Calcineurina</a:t>
              </a:r>
              <a:endParaRPr lang="en-GB" sz="1800" dirty="0">
                <a:solidFill>
                  <a:schemeClr val="accent1"/>
                </a:solidFill>
              </a:endParaRPr>
            </a:p>
            <a:p>
              <a:pPr algn="ctr">
                <a:lnSpc>
                  <a:spcPct val="150000"/>
                </a:lnSpc>
                <a:spcBef>
                  <a:spcPct val="50000"/>
                </a:spcBef>
              </a:pPr>
              <a:r>
                <a:rPr lang="en-GB" sz="1400" dirty="0">
                  <a:solidFill>
                    <a:schemeClr val="accent1"/>
                  </a:solidFill>
                </a:rPr>
                <a:t>(</a:t>
              </a:r>
              <a:r>
                <a:rPr lang="en-GB" sz="1400" dirty="0" err="1">
                  <a:solidFill>
                    <a:schemeClr val="accent1"/>
                  </a:solidFill>
                </a:rPr>
                <a:t>Activa</a:t>
              </a:r>
              <a:r>
                <a:rPr lang="en-GB" sz="1400" dirty="0">
                  <a:solidFill>
                    <a:schemeClr val="accent1"/>
                  </a:solidFill>
                </a:rPr>
                <a:t> a las </a:t>
              </a:r>
              <a:r>
                <a:rPr lang="en-GB" sz="1400" dirty="0" smtClean="0">
                  <a:solidFill>
                    <a:schemeClr val="accent1"/>
                  </a:solidFill>
                </a:rPr>
                <a:t> </a:t>
              </a:r>
              <a:r>
                <a:rPr lang="en-GB" sz="1400" dirty="0" err="1" smtClean="0">
                  <a:solidFill>
                    <a:schemeClr val="accent1"/>
                  </a:solidFill>
                </a:rPr>
                <a:t>células</a:t>
              </a:r>
              <a:r>
                <a:rPr lang="en-GB" sz="1400" dirty="0" smtClean="0">
                  <a:solidFill>
                    <a:schemeClr val="accent1"/>
                  </a:solidFill>
                </a:rPr>
                <a:t> </a:t>
              </a:r>
              <a:r>
                <a:rPr lang="en-GB" sz="1400" dirty="0">
                  <a:solidFill>
                    <a:schemeClr val="accent1"/>
                  </a:solidFill>
                </a:rPr>
                <a:t>T y </a:t>
              </a:r>
              <a:r>
                <a:rPr lang="en-GB" sz="1400" dirty="0" err="1">
                  <a:solidFill>
                    <a:schemeClr val="accent1"/>
                  </a:solidFill>
                </a:rPr>
                <a:t>Mastocitos</a:t>
              </a:r>
              <a:r>
                <a:rPr lang="en-GB" sz="1400" dirty="0" smtClean="0">
                  <a:solidFill>
                    <a:schemeClr val="accent1"/>
                  </a:solidFill>
                </a:rPr>
                <a:t>)</a:t>
              </a:r>
              <a:endParaRPr lang="en-GB" sz="1400" dirty="0">
                <a:solidFill>
                  <a:schemeClr val="accent1"/>
                </a:solidFill>
              </a:endParaRPr>
            </a:p>
            <a:p>
              <a:pPr algn="ctr">
                <a:lnSpc>
                  <a:spcPct val="150000"/>
                </a:lnSpc>
                <a:spcBef>
                  <a:spcPct val="50000"/>
                </a:spcBef>
              </a:pPr>
              <a:r>
                <a:rPr lang="en-GB" sz="1800" dirty="0" err="1">
                  <a:solidFill>
                    <a:schemeClr val="accent1"/>
                  </a:solidFill>
                </a:rPr>
                <a:t>Células</a:t>
              </a:r>
              <a:r>
                <a:rPr lang="en-GB" sz="1800" dirty="0">
                  <a:solidFill>
                    <a:schemeClr val="accent1"/>
                  </a:solidFill>
                </a:rPr>
                <a:t> T y </a:t>
              </a:r>
              <a:r>
                <a:rPr lang="en-GB" sz="1800" dirty="0" err="1">
                  <a:solidFill>
                    <a:schemeClr val="accent1"/>
                  </a:solidFill>
                </a:rPr>
                <a:t>Mastocitos</a:t>
              </a:r>
              <a:r>
                <a:rPr lang="en-GB" sz="1800" dirty="0">
                  <a:solidFill>
                    <a:schemeClr val="accent1"/>
                  </a:solidFill>
                </a:rPr>
                <a:t> </a:t>
              </a:r>
              <a:r>
                <a:rPr lang="en-GB" sz="1800" dirty="0" err="1">
                  <a:solidFill>
                    <a:schemeClr val="accent1"/>
                  </a:solidFill>
                </a:rPr>
                <a:t>l</a:t>
              </a:r>
              <a:r>
                <a:rPr lang="en-GB" sz="1800" dirty="0" err="1" smtClean="0">
                  <a:solidFill>
                    <a:schemeClr val="accent1"/>
                  </a:solidFill>
                </a:rPr>
                <a:t>iberan</a:t>
              </a:r>
              <a:r>
                <a:rPr lang="en-GB" sz="1800" dirty="0" smtClean="0">
                  <a:solidFill>
                    <a:schemeClr val="accent1"/>
                  </a:solidFill>
                </a:rPr>
                <a:t> </a:t>
              </a:r>
              <a:r>
                <a:rPr lang="en-GB" sz="1800" dirty="0" err="1">
                  <a:solidFill>
                    <a:schemeClr val="accent1"/>
                  </a:solidFill>
                </a:rPr>
                <a:t>Citocinas</a:t>
              </a:r>
              <a:r>
                <a:rPr lang="en-GB" sz="1800" dirty="0">
                  <a:solidFill>
                    <a:schemeClr val="accent1"/>
                  </a:solidFill>
                </a:rPr>
                <a:t> </a:t>
              </a:r>
              <a:r>
                <a:rPr lang="en-GB" sz="1800" dirty="0" err="1">
                  <a:solidFill>
                    <a:schemeClr val="accent1"/>
                  </a:solidFill>
                </a:rPr>
                <a:t>Inflamatorias</a:t>
              </a:r>
              <a:endParaRPr lang="en-GB" sz="1800" dirty="0">
                <a:solidFill>
                  <a:schemeClr val="accent1"/>
                </a:solidFill>
              </a:endParaRPr>
            </a:p>
            <a:p>
              <a:pPr algn="ctr">
                <a:lnSpc>
                  <a:spcPct val="150000"/>
                </a:lnSpc>
                <a:spcBef>
                  <a:spcPct val="50000"/>
                </a:spcBef>
              </a:pPr>
              <a:r>
                <a:rPr lang="en-GB" sz="1800" dirty="0" smtClean="0">
                  <a:solidFill>
                    <a:schemeClr val="accent1"/>
                  </a:solidFill>
                </a:rPr>
                <a:t>Las </a:t>
              </a:r>
              <a:r>
                <a:rPr lang="en-GB" sz="1800" dirty="0" err="1" smtClean="0">
                  <a:solidFill>
                    <a:schemeClr val="accent1"/>
                  </a:solidFill>
                </a:rPr>
                <a:t>citocinas</a:t>
              </a:r>
              <a:r>
                <a:rPr lang="en-GB" sz="1800" dirty="0" smtClean="0">
                  <a:solidFill>
                    <a:schemeClr val="accent1"/>
                  </a:solidFill>
                </a:rPr>
                <a:t> </a:t>
              </a:r>
              <a:r>
                <a:rPr lang="en-GB" sz="1800" dirty="0" err="1">
                  <a:solidFill>
                    <a:schemeClr val="accent1"/>
                  </a:solidFill>
                </a:rPr>
                <a:t>Inflamatorias</a:t>
              </a:r>
              <a:r>
                <a:rPr lang="en-GB" sz="1800" dirty="0">
                  <a:solidFill>
                    <a:schemeClr val="accent1"/>
                  </a:solidFill>
                </a:rPr>
                <a:t> </a:t>
              </a:r>
              <a:r>
                <a:rPr lang="en-GB" sz="1800" dirty="0" err="1">
                  <a:solidFill>
                    <a:schemeClr val="accent1"/>
                  </a:solidFill>
                </a:rPr>
                <a:t>causan</a:t>
              </a:r>
              <a:r>
                <a:rPr lang="en-GB" sz="1800" dirty="0">
                  <a:solidFill>
                    <a:schemeClr val="accent1"/>
                  </a:solidFill>
                </a:rPr>
                <a:t> </a:t>
              </a:r>
              <a:r>
                <a:rPr lang="en-GB" sz="1800" dirty="0" err="1">
                  <a:solidFill>
                    <a:schemeClr val="accent1"/>
                  </a:solidFill>
                </a:rPr>
                <a:t>prurito</a:t>
              </a:r>
              <a:r>
                <a:rPr lang="en-GB" sz="1800" dirty="0">
                  <a:solidFill>
                    <a:schemeClr val="accent1"/>
                  </a:solidFill>
                </a:rPr>
                <a:t>, </a:t>
              </a:r>
              <a:r>
                <a:rPr lang="en-GB" sz="1800" dirty="0" err="1">
                  <a:solidFill>
                    <a:schemeClr val="accent1"/>
                  </a:solidFill>
                </a:rPr>
                <a:t>eritema</a:t>
              </a:r>
              <a:r>
                <a:rPr lang="en-GB" sz="1800" dirty="0">
                  <a:solidFill>
                    <a:schemeClr val="accent1"/>
                  </a:solidFill>
                </a:rPr>
                <a:t>, </a:t>
              </a:r>
              <a:r>
                <a:rPr lang="en-GB" sz="1800" dirty="0" err="1">
                  <a:solidFill>
                    <a:schemeClr val="accent1"/>
                  </a:solidFill>
                </a:rPr>
                <a:t>brotes</a:t>
              </a:r>
              <a:r>
                <a:rPr lang="en-GB" sz="1800" dirty="0">
                  <a:solidFill>
                    <a:schemeClr val="accent1"/>
                  </a:solidFill>
                </a:rPr>
                <a:t> etc.</a:t>
              </a:r>
            </a:p>
          </p:txBody>
        </p:sp>
        <p:sp>
          <p:nvSpPr>
            <p:cNvPr id="7" name="Line 5"/>
            <p:cNvSpPr>
              <a:spLocks noChangeShapeType="1"/>
            </p:cNvSpPr>
            <p:nvPr/>
          </p:nvSpPr>
          <p:spPr bwMode="auto">
            <a:xfrm>
              <a:off x="2096" y="1989"/>
              <a:ext cx="0" cy="302"/>
            </a:xfrm>
            <a:prstGeom prst="line">
              <a:avLst/>
            </a:prstGeom>
            <a:noFill/>
            <a:ln w="57150">
              <a:solidFill>
                <a:schemeClr val="tx2"/>
              </a:solidFill>
              <a:round/>
              <a:headEnd/>
              <a:tailEnd type="triangle" w="med" len="med"/>
            </a:ln>
          </p:spPr>
          <p:txBody>
            <a:bodyPr wrap="none" anchor="ctr"/>
            <a:lstStyle/>
            <a:p>
              <a:endParaRPr lang="es-ES">
                <a:solidFill>
                  <a:schemeClr val="accent1"/>
                </a:solidFill>
              </a:endParaRPr>
            </a:p>
          </p:txBody>
        </p:sp>
        <p:sp>
          <p:nvSpPr>
            <p:cNvPr id="8" name="Line 6"/>
            <p:cNvSpPr>
              <a:spLocks noChangeShapeType="1"/>
            </p:cNvSpPr>
            <p:nvPr/>
          </p:nvSpPr>
          <p:spPr bwMode="auto">
            <a:xfrm>
              <a:off x="2096" y="2857"/>
              <a:ext cx="0" cy="163"/>
            </a:xfrm>
            <a:prstGeom prst="line">
              <a:avLst/>
            </a:prstGeom>
            <a:noFill/>
            <a:ln w="57150">
              <a:solidFill>
                <a:schemeClr val="tx2"/>
              </a:solidFill>
              <a:round/>
              <a:headEnd/>
              <a:tailEnd type="triangle" w="med" len="med"/>
            </a:ln>
          </p:spPr>
          <p:txBody>
            <a:bodyPr wrap="none" anchor="ctr"/>
            <a:lstStyle/>
            <a:p>
              <a:endParaRPr lang="es-ES">
                <a:solidFill>
                  <a:schemeClr val="accent1"/>
                </a:solidFill>
              </a:endParaRPr>
            </a:p>
          </p:txBody>
        </p:sp>
        <p:sp>
          <p:nvSpPr>
            <p:cNvPr id="10" name="Text Box 8"/>
            <p:cNvSpPr txBox="1">
              <a:spLocks noChangeArrowheads="1"/>
            </p:cNvSpPr>
            <p:nvPr/>
          </p:nvSpPr>
          <p:spPr bwMode="auto">
            <a:xfrm>
              <a:off x="4648" y="930"/>
              <a:ext cx="932" cy="233"/>
            </a:xfrm>
            <a:prstGeom prst="rect">
              <a:avLst/>
            </a:prstGeom>
            <a:noFill/>
            <a:ln w="38100">
              <a:solidFill>
                <a:schemeClr val="tx2"/>
              </a:solidFill>
              <a:miter lim="800000"/>
              <a:headEnd/>
              <a:tailEnd/>
            </a:ln>
          </p:spPr>
          <p:txBody>
            <a:bodyPr wrap="none" anchor="ctr">
              <a:spAutoFit/>
            </a:bodyPr>
            <a:lstStyle/>
            <a:p>
              <a:pPr algn="ctr">
                <a:spcBef>
                  <a:spcPct val="50000"/>
                </a:spcBef>
              </a:pPr>
              <a:r>
                <a:rPr lang="en-GB" b="1" dirty="0" err="1" smtClean="0">
                  <a:solidFill>
                    <a:schemeClr val="tx2"/>
                  </a:solidFill>
                </a:rPr>
                <a:t>Pimecrólimus</a:t>
              </a:r>
              <a:endParaRPr lang="en-GB" b="1" dirty="0">
                <a:solidFill>
                  <a:schemeClr val="tx2"/>
                </a:solidFill>
              </a:endParaRPr>
            </a:p>
          </p:txBody>
        </p:sp>
        <p:sp>
          <p:nvSpPr>
            <p:cNvPr id="11" name="Line 9"/>
            <p:cNvSpPr>
              <a:spLocks noChangeShapeType="1"/>
            </p:cNvSpPr>
            <p:nvPr/>
          </p:nvSpPr>
          <p:spPr bwMode="auto">
            <a:xfrm flipH="1">
              <a:off x="2702" y="1638"/>
              <a:ext cx="1877" cy="0"/>
            </a:xfrm>
            <a:prstGeom prst="line">
              <a:avLst/>
            </a:prstGeom>
            <a:noFill/>
            <a:ln w="57150">
              <a:solidFill>
                <a:schemeClr val="tx2"/>
              </a:solidFill>
              <a:round/>
              <a:headEnd/>
              <a:tailEnd type="triangle" w="med" len="med"/>
            </a:ln>
          </p:spPr>
          <p:txBody>
            <a:bodyPr wrap="none" anchor="ctr"/>
            <a:lstStyle/>
            <a:p>
              <a:endParaRPr lang="es-ES">
                <a:solidFill>
                  <a:schemeClr val="accent1"/>
                </a:solidFill>
              </a:endParaRPr>
            </a:p>
          </p:txBody>
        </p:sp>
        <p:sp>
          <p:nvSpPr>
            <p:cNvPr id="14" name="Line 12"/>
            <p:cNvSpPr>
              <a:spLocks noChangeShapeType="1"/>
            </p:cNvSpPr>
            <p:nvPr/>
          </p:nvSpPr>
          <p:spPr bwMode="auto">
            <a:xfrm flipH="1">
              <a:off x="3935" y="3020"/>
              <a:ext cx="506" cy="0"/>
            </a:xfrm>
            <a:prstGeom prst="line">
              <a:avLst/>
            </a:prstGeom>
            <a:noFill/>
            <a:ln w="57150">
              <a:solidFill>
                <a:schemeClr val="hlink"/>
              </a:solidFill>
              <a:round/>
              <a:headEnd/>
              <a:tailEnd type="triangle" w="med" len="med"/>
            </a:ln>
          </p:spPr>
          <p:txBody>
            <a:bodyPr wrap="none" anchor="ctr"/>
            <a:lstStyle/>
            <a:p>
              <a:endParaRPr lang="es-ES">
                <a:solidFill>
                  <a:schemeClr val="accent1"/>
                </a:solidFill>
              </a:endParaRPr>
            </a:p>
          </p:txBody>
        </p:sp>
        <p:sp>
          <p:nvSpPr>
            <p:cNvPr id="16" name="Text Box 14"/>
            <p:cNvSpPr txBox="1">
              <a:spLocks noChangeArrowheads="1"/>
            </p:cNvSpPr>
            <p:nvPr/>
          </p:nvSpPr>
          <p:spPr bwMode="auto">
            <a:xfrm>
              <a:off x="1387" y="950"/>
              <a:ext cx="1409" cy="233"/>
            </a:xfrm>
            <a:prstGeom prst="rect">
              <a:avLst/>
            </a:prstGeom>
            <a:noFill/>
            <a:ln w="38100">
              <a:solidFill>
                <a:schemeClr val="accent1"/>
              </a:solidFill>
              <a:miter lim="800000"/>
              <a:headEnd/>
              <a:tailEnd/>
            </a:ln>
          </p:spPr>
          <p:txBody>
            <a:bodyPr wrap="none" anchor="ctr">
              <a:spAutoFit/>
            </a:bodyPr>
            <a:lstStyle/>
            <a:p>
              <a:pPr algn="ctr">
                <a:spcBef>
                  <a:spcPct val="50000"/>
                </a:spcBef>
              </a:pPr>
              <a:r>
                <a:rPr lang="en-GB" b="1" dirty="0" smtClean="0">
                  <a:solidFill>
                    <a:schemeClr val="accent1"/>
                  </a:solidFill>
                </a:rPr>
                <a:t>DERMATITIS ATOPICA</a:t>
              </a:r>
              <a:endParaRPr lang="en-GB" b="1" dirty="0">
                <a:solidFill>
                  <a:schemeClr val="accent1"/>
                </a:solidFill>
              </a:endParaRPr>
            </a:p>
          </p:txBody>
        </p:sp>
        <p:sp>
          <p:nvSpPr>
            <p:cNvPr id="17" name="Rectangle 15"/>
            <p:cNvSpPr>
              <a:spLocks noChangeArrowheads="1"/>
            </p:cNvSpPr>
            <p:nvPr/>
          </p:nvSpPr>
          <p:spPr bwMode="auto">
            <a:xfrm>
              <a:off x="4727" y="1506"/>
              <a:ext cx="774" cy="233"/>
            </a:xfrm>
            <a:prstGeom prst="rect">
              <a:avLst/>
            </a:prstGeom>
            <a:noFill/>
            <a:ln w="9525">
              <a:noFill/>
              <a:miter lim="800000"/>
              <a:headEnd type="none" w="sm" len="sm"/>
              <a:tailEnd type="none" w="sm" len="sm"/>
            </a:ln>
          </p:spPr>
          <p:txBody>
            <a:bodyPr>
              <a:spAutoFit/>
            </a:bodyPr>
            <a:lstStyle/>
            <a:p>
              <a:pPr>
                <a:spcBef>
                  <a:spcPct val="50000"/>
                </a:spcBef>
              </a:pPr>
              <a:r>
                <a:rPr lang="en-GB" dirty="0">
                  <a:solidFill>
                    <a:schemeClr val="accent1"/>
                  </a:solidFill>
                </a:rPr>
                <a:t>Se </a:t>
              </a:r>
              <a:r>
                <a:rPr lang="en-GB" dirty="0" err="1">
                  <a:solidFill>
                    <a:schemeClr val="accent1"/>
                  </a:solidFill>
                </a:rPr>
                <a:t>une</a:t>
              </a:r>
              <a:r>
                <a:rPr lang="en-GB" dirty="0">
                  <a:solidFill>
                    <a:schemeClr val="accent1"/>
                  </a:solidFill>
                </a:rPr>
                <a:t> a</a:t>
              </a:r>
            </a:p>
          </p:txBody>
        </p:sp>
        <p:sp>
          <p:nvSpPr>
            <p:cNvPr id="18" name="Rectangle 16"/>
            <p:cNvSpPr>
              <a:spLocks noChangeArrowheads="1"/>
            </p:cNvSpPr>
            <p:nvPr/>
          </p:nvSpPr>
          <p:spPr bwMode="auto">
            <a:xfrm>
              <a:off x="4805" y="1786"/>
              <a:ext cx="489" cy="233"/>
            </a:xfrm>
            <a:prstGeom prst="rect">
              <a:avLst/>
            </a:prstGeom>
            <a:noFill/>
            <a:ln w="9525">
              <a:noFill/>
              <a:miter lim="800000"/>
              <a:headEnd type="none" w="sm" len="sm"/>
              <a:tailEnd type="none" w="sm" len="sm"/>
            </a:ln>
          </p:spPr>
          <p:txBody>
            <a:bodyPr wrap="none">
              <a:spAutoFit/>
            </a:bodyPr>
            <a:lstStyle/>
            <a:p>
              <a:pPr>
                <a:spcBef>
                  <a:spcPct val="50000"/>
                </a:spcBef>
              </a:pPr>
              <a:r>
                <a:rPr lang="en-GB" dirty="0" err="1">
                  <a:solidFill>
                    <a:schemeClr val="accent1"/>
                  </a:solidFill>
                </a:rPr>
                <a:t>Inhibe</a:t>
              </a:r>
              <a:endParaRPr lang="en-GB" dirty="0">
                <a:solidFill>
                  <a:schemeClr val="accent1"/>
                </a:solidFill>
              </a:endParaRPr>
            </a:p>
          </p:txBody>
        </p:sp>
        <p:sp>
          <p:nvSpPr>
            <p:cNvPr id="19" name="Rectangle 17"/>
            <p:cNvSpPr>
              <a:spLocks noChangeArrowheads="1"/>
            </p:cNvSpPr>
            <p:nvPr/>
          </p:nvSpPr>
          <p:spPr bwMode="auto">
            <a:xfrm>
              <a:off x="4795" y="2383"/>
              <a:ext cx="489" cy="233"/>
            </a:xfrm>
            <a:prstGeom prst="rect">
              <a:avLst/>
            </a:prstGeom>
            <a:noFill/>
            <a:ln w="9525">
              <a:noFill/>
              <a:miter lim="800000"/>
              <a:headEnd type="none" w="sm" len="sm"/>
              <a:tailEnd type="none" w="sm" len="sm"/>
            </a:ln>
          </p:spPr>
          <p:txBody>
            <a:bodyPr wrap="none">
              <a:spAutoFit/>
            </a:bodyPr>
            <a:lstStyle/>
            <a:p>
              <a:pPr>
                <a:spcBef>
                  <a:spcPct val="50000"/>
                </a:spcBef>
              </a:pPr>
              <a:r>
                <a:rPr lang="en-GB" dirty="0" err="1">
                  <a:solidFill>
                    <a:schemeClr val="accent1"/>
                  </a:solidFill>
                </a:rPr>
                <a:t>Inhibe</a:t>
              </a:r>
              <a:endParaRPr lang="en-GB" dirty="0">
                <a:solidFill>
                  <a:schemeClr val="accent1"/>
                </a:solidFill>
              </a:endParaRPr>
            </a:p>
          </p:txBody>
        </p:sp>
        <p:sp>
          <p:nvSpPr>
            <p:cNvPr id="20" name="Rectangle 18"/>
            <p:cNvSpPr>
              <a:spLocks noChangeArrowheads="1"/>
            </p:cNvSpPr>
            <p:nvPr/>
          </p:nvSpPr>
          <p:spPr bwMode="auto">
            <a:xfrm>
              <a:off x="4715" y="2916"/>
              <a:ext cx="601" cy="233"/>
            </a:xfrm>
            <a:prstGeom prst="rect">
              <a:avLst/>
            </a:prstGeom>
            <a:noFill/>
            <a:ln w="9525">
              <a:noFill/>
              <a:miter lim="800000"/>
              <a:headEnd type="none" w="sm" len="sm"/>
              <a:tailEnd type="none" w="sm" len="sm"/>
            </a:ln>
          </p:spPr>
          <p:txBody>
            <a:bodyPr wrap="none">
              <a:spAutoFit/>
            </a:bodyPr>
            <a:lstStyle/>
            <a:p>
              <a:pPr>
                <a:spcBef>
                  <a:spcPct val="50000"/>
                </a:spcBef>
              </a:pPr>
              <a:r>
                <a:rPr lang="en-GB" dirty="0" err="1">
                  <a:solidFill>
                    <a:schemeClr val="accent1"/>
                  </a:solidFill>
                </a:rPr>
                <a:t>Bloquea</a:t>
              </a:r>
              <a:endParaRPr lang="en-GB" dirty="0">
                <a:solidFill>
                  <a:schemeClr val="accent1"/>
                </a:solidFill>
              </a:endParaRPr>
            </a:p>
          </p:txBody>
        </p:sp>
        <p:sp>
          <p:nvSpPr>
            <p:cNvPr id="21" name="Rectangle 19"/>
            <p:cNvSpPr>
              <a:spLocks noChangeArrowheads="1"/>
            </p:cNvSpPr>
            <p:nvPr/>
          </p:nvSpPr>
          <p:spPr bwMode="auto">
            <a:xfrm>
              <a:off x="4629" y="3304"/>
              <a:ext cx="736" cy="233"/>
            </a:xfrm>
            <a:prstGeom prst="rect">
              <a:avLst/>
            </a:prstGeom>
            <a:noFill/>
            <a:ln w="9525">
              <a:noFill/>
              <a:miter lim="800000"/>
              <a:headEnd type="none" w="sm" len="sm"/>
              <a:tailEnd type="none" w="sm" len="sm"/>
            </a:ln>
          </p:spPr>
          <p:txBody>
            <a:bodyPr wrap="none">
              <a:spAutoFit/>
            </a:bodyPr>
            <a:lstStyle/>
            <a:p>
              <a:r>
                <a:rPr lang="en-GB" dirty="0" err="1">
                  <a:solidFill>
                    <a:schemeClr val="accent1"/>
                  </a:solidFill>
                </a:rPr>
                <a:t>Disminuye</a:t>
              </a:r>
              <a:endParaRPr lang="en-US" dirty="0">
                <a:solidFill>
                  <a:schemeClr val="accent1"/>
                </a:solidFill>
              </a:endParaRPr>
            </a:p>
          </p:txBody>
        </p:sp>
      </p:grpSp>
      <p:sp>
        <p:nvSpPr>
          <p:cNvPr id="23" name="Line 6"/>
          <p:cNvSpPr>
            <a:spLocks noChangeShapeType="1"/>
          </p:cNvSpPr>
          <p:nvPr/>
        </p:nvSpPr>
        <p:spPr bwMode="auto">
          <a:xfrm>
            <a:off x="3281362" y="4575399"/>
            <a:ext cx="0" cy="258763"/>
          </a:xfrm>
          <a:prstGeom prst="line">
            <a:avLst/>
          </a:prstGeom>
          <a:noFill/>
          <a:ln w="57150">
            <a:solidFill>
              <a:schemeClr val="tx2"/>
            </a:solidFill>
            <a:round/>
            <a:headEnd/>
            <a:tailEnd type="triangle" w="med" len="med"/>
          </a:ln>
        </p:spPr>
        <p:txBody>
          <a:bodyPr wrap="none" anchor="ctr"/>
          <a:lstStyle/>
          <a:p>
            <a:endParaRPr lang="es-ES">
              <a:solidFill>
                <a:schemeClr val="accent1"/>
              </a:solidFill>
            </a:endParaRPr>
          </a:p>
        </p:txBody>
      </p:sp>
      <p:sp>
        <p:nvSpPr>
          <p:cNvPr id="24" name="Line 12"/>
          <p:cNvSpPr>
            <a:spLocks noChangeShapeType="1"/>
          </p:cNvSpPr>
          <p:nvPr/>
        </p:nvSpPr>
        <p:spPr bwMode="auto">
          <a:xfrm flipH="1">
            <a:off x="6200775" y="4988525"/>
            <a:ext cx="803275" cy="0"/>
          </a:xfrm>
          <a:prstGeom prst="line">
            <a:avLst/>
          </a:prstGeom>
          <a:noFill/>
          <a:ln w="57150">
            <a:solidFill>
              <a:schemeClr val="hlink"/>
            </a:solidFill>
            <a:round/>
            <a:headEnd/>
            <a:tailEnd type="triangle" w="med" len="med"/>
          </a:ln>
        </p:spPr>
        <p:txBody>
          <a:bodyPr wrap="none" anchor="ctr"/>
          <a:lstStyle/>
          <a:p>
            <a:endParaRPr lang="es-ES">
              <a:solidFill>
                <a:schemeClr val="accent1"/>
              </a:solidFill>
            </a:endParaRPr>
          </a:p>
        </p:txBody>
      </p:sp>
      <p:sp>
        <p:nvSpPr>
          <p:cNvPr id="25" name="Line 9"/>
          <p:cNvSpPr>
            <a:spLocks noChangeShapeType="1"/>
          </p:cNvSpPr>
          <p:nvPr/>
        </p:nvSpPr>
        <p:spPr bwMode="auto">
          <a:xfrm flipH="1">
            <a:off x="4243387" y="2596580"/>
            <a:ext cx="2979738" cy="0"/>
          </a:xfrm>
          <a:prstGeom prst="line">
            <a:avLst/>
          </a:prstGeom>
          <a:noFill/>
          <a:ln w="57150">
            <a:solidFill>
              <a:schemeClr val="tx2"/>
            </a:solidFill>
            <a:round/>
            <a:headEnd/>
            <a:tailEnd type="triangle" w="med" len="med"/>
          </a:ln>
        </p:spPr>
        <p:txBody>
          <a:bodyPr wrap="none" anchor="ctr"/>
          <a:lstStyle/>
          <a:p>
            <a:endParaRPr lang="es-ES">
              <a:solidFill>
                <a:schemeClr val="accent1"/>
              </a:solidFill>
            </a:endParaRPr>
          </a:p>
        </p:txBody>
      </p:sp>
      <p:sp>
        <p:nvSpPr>
          <p:cNvPr id="26" name="Line 9"/>
          <p:cNvSpPr>
            <a:spLocks noChangeShapeType="1"/>
          </p:cNvSpPr>
          <p:nvPr/>
        </p:nvSpPr>
        <p:spPr bwMode="auto">
          <a:xfrm flipH="1">
            <a:off x="4243387" y="3521299"/>
            <a:ext cx="2979738" cy="0"/>
          </a:xfrm>
          <a:prstGeom prst="line">
            <a:avLst/>
          </a:prstGeom>
          <a:noFill/>
          <a:ln w="57150">
            <a:solidFill>
              <a:schemeClr val="tx2"/>
            </a:solidFill>
            <a:round/>
            <a:headEnd/>
            <a:tailEnd type="triangle" w="med" len="med"/>
          </a:ln>
        </p:spPr>
        <p:txBody>
          <a:bodyPr wrap="none" anchor="ctr"/>
          <a:lstStyle/>
          <a:p>
            <a:endParaRPr lang="es-ES">
              <a:solidFill>
                <a:schemeClr val="accent1"/>
              </a:solidFill>
            </a:endParaRPr>
          </a:p>
        </p:txBody>
      </p:sp>
    </p:spTree>
    <p:extLst>
      <p:ext uri="{BB962C8B-B14F-4D97-AF65-F5344CB8AC3E}">
        <p14:creationId xmlns:p14="http://schemas.microsoft.com/office/powerpoint/2010/main" val="2686761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Dermatitis atópica: </a:t>
            </a:r>
            <a:r>
              <a:rPr lang="es-ES" dirty="0" smtClean="0"/>
              <a:t>Pimecrólimus</a:t>
            </a:r>
            <a:endParaRPr lang="es-ES" dirty="0"/>
          </a:p>
        </p:txBody>
      </p:sp>
      <p:sp>
        <p:nvSpPr>
          <p:cNvPr id="3" name="Marcador de contenido 2"/>
          <p:cNvSpPr>
            <a:spLocks noGrp="1"/>
          </p:cNvSpPr>
          <p:nvPr>
            <p:ph idx="1"/>
          </p:nvPr>
        </p:nvSpPr>
        <p:spPr>
          <a:xfrm>
            <a:off x="0" y="1015675"/>
            <a:ext cx="7812360" cy="4592024"/>
          </a:xfrm>
        </p:spPr>
        <p:txBody>
          <a:bodyPr>
            <a:normAutofit fontScale="92500" lnSpcReduction="10000"/>
          </a:bodyPr>
          <a:lstStyle/>
          <a:p>
            <a:pPr algn="just"/>
            <a:r>
              <a:rPr lang="es-ES" dirty="0" err="1" smtClean="0">
                <a:solidFill>
                  <a:schemeClr val="tx2"/>
                </a:solidFill>
              </a:rPr>
              <a:t>Pimecrólimus</a:t>
            </a:r>
            <a:r>
              <a:rPr lang="es-ES" dirty="0" smtClean="0"/>
              <a:t> </a:t>
            </a:r>
            <a:r>
              <a:rPr lang="es-ES" dirty="0"/>
              <a:t>muestra una mejoría significativa en el </a:t>
            </a:r>
            <a:r>
              <a:rPr lang="es-ES" dirty="0" smtClean="0"/>
              <a:t>tratamiento </a:t>
            </a:r>
            <a:r>
              <a:rPr lang="es-ES" dirty="0"/>
              <a:t>de manera intermitente y a largo plazo de la DA en niños, incluidos </a:t>
            </a:r>
            <a:r>
              <a:rPr lang="es-ES" dirty="0" smtClean="0"/>
              <a:t>los menores </a:t>
            </a:r>
            <a:r>
              <a:rPr lang="es-ES" dirty="0"/>
              <a:t>de 2 años.</a:t>
            </a:r>
          </a:p>
          <a:p>
            <a:pPr algn="just"/>
            <a:r>
              <a:rPr lang="es-ES" dirty="0"/>
              <a:t>A diferencia de los CST, </a:t>
            </a:r>
            <a:r>
              <a:rPr lang="es-ES" dirty="0">
                <a:solidFill>
                  <a:schemeClr val="tx2"/>
                </a:solidFill>
              </a:rPr>
              <a:t>no </a:t>
            </a:r>
            <a:r>
              <a:rPr lang="es-ES" dirty="0" smtClean="0">
                <a:solidFill>
                  <a:schemeClr val="tx2"/>
                </a:solidFill>
              </a:rPr>
              <a:t>tiene </a:t>
            </a:r>
            <a:r>
              <a:rPr lang="es-ES" dirty="0">
                <a:solidFill>
                  <a:schemeClr val="tx2"/>
                </a:solidFill>
              </a:rPr>
              <a:t>el riesgo de producir </a:t>
            </a:r>
            <a:r>
              <a:rPr lang="es-ES" dirty="0" smtClean="0">
                <a:solidFill>
                  <a:schemeClr val="tx2"/>
                </a:solidFill>
              </a:rPr>
              <a:t>atrofia cutánea</a:t>
            </a:r>
            <a:r>
              <a:rPr lang="es-ES" dirty="0">
                <a:solidFill>
                  <a:schemeClr val="tx2"/>
                </a:solidFill>
              </a:rPr>
              <a:t>.</a:t>
            </a:r>
          </a:p>
          <a:p>
            <a:pPr algn="just"/>
            <a:r>
              <a:rPr lang="es-ES" dirty="0" smtClean="0"/>
              <a:t>Es adecuado </a:t>
            </a:r>
            <a:r>
              <a:rPr lang="es-ES" dirty="0"/>
              <a:t>para ser usado en </a:t>
            </a:r>
            <a:r>
              <a:rPr lang="es-ES" dirty="0">
                <a:solidFill>
                  <a:schemeClr val="tx2"/>
                </a:solidFill>
              </a:rPr>
              <a:t>áreas </a:t>
            </a:r>
            <a:r>
              <a:rPr lang="es-ES" dirty="0" smtClean="0">
                <a:solidFill>
                  <a:schemeClr val="tx2"/>
                </a:solidFill>
              </a:rPr>
              <a:t>sensibles</a:t>
            </a:r>
            <a:r>
              <a:rPr lang="es-ES" dirty="0">
                <a:solidFill>
                  <a:schemeClr val="tx2"/>
                </a:solidFill>
              </a:rPr>
              <a:t>.</a:t>
            </a:r>
          </a:p>
          <a:p>
            <a:pPr algn="just"/>
            <a:r>
              <a:rPr lang="es-ES" dirty="0"/>
              <a:t>Menor incidencia de infecciones en la piel frente a </a:t>
            </a:r>
            <a:r>
              <a:rPr lang="es-ES" dirty="0" smtClean="0"/>
              <a:t>CST. </a:t>
            </a:r>
            <a:endParaRPr lang="es-ES" dirty="0"/>
          </a:p>
          <a:p>
            <a:pPr algn="just"/>
            <a:r>
              <a:rPr lang="es-ES" dirty="0" smtClean="0"/>
              <a:t>Es </a:t>
            </a:r>
            <a:r>
              <a:rPr lang="es-ES" dirty="0" smtClean="0">
                <a:solidFill>
                  <a:schemeClr val="tx2"/>
                </a:solidFill>
              </a:rPr>
              <a:t>adecuado </a:t>
            </a:r>
            <a:r>
              <a:rPr lang="es-ES" dirty="0">
                <a:solidFill>
                  <a:schemeClr val="tx2"/>
                </a:solidFill>
              </a:rPr>
              <a:t>para ser usado en niños </a:t>
            </a:r>
            <a:r>
              <a:rPr lang="es-ES" dirty="0"/>
              <a:t>debido a que no suprime el eje HPA, incluso después de su uso de larga duración.</a:t>
            </a:r>
          </a:p>
          <a:p>
            <a:pPr algn="just"/>
            <a:r>
              <a:rPr lang="es-ES" dirty="0" smtClean="0"/>
              <a:t>Es adecuado </a:t>
            </a:r>
            <a:r>
              <a:rPr lang="es-ES" dirty="0"/>
              <a:t>para su uso </a:t>
            </a:r>
            <a:r>
              <a:rPr lang="es-ES" dirty="0">
                <a:solidFill>
                  <a:schemeClr val="tx2"/>
                </a:solidFill>
              </a:rPr>
              <a:t>intermitente </a:t>
            </a:r>
            <a:r>
              <a:rPr lang="es-ES" dirty="0"/>
              <a:t>a </a:t>
            </a:r>
            <a:r>
              <a:rPr lang="es-ES" dirty="0">
                <a:solidFill>
                  <a:schemeClr val="tx2"/>
                </a:solidFill>
              </a:rPr>
              <a:t>largo plazo </a:t>
            </a:r>
            <a:r>
              <a:rPr lang="es-ES" dirty="0"/>
              <a:t>para prevenir la aparición de brotes de DA y reducir el </a:t>
            </a:r>
            <a:r>
              <a:rPr lang="es-ES" dirty="0" smtClean="0"/>
              <a:t>empleo </a:t>
            </a:r>
            <a:r>
              <a:rPr lang="es-ES" dirty="0"/>
              <a:t>de </a:t>
            </a:r>
            <a:r>
              <a:rPr lang="es-ES" dirty="0" smtClean="0"/>
              <a:t>CST.</a:t>
            </a:r>
            <a:endParaRPr lang="es-ES" dirty="0"/>
          </a:p>
          <a:p>
            <a:endParaRPr lang="es-ES" dirty="0"/>
          </a:p>
        </p:txBody>
      </p:sp>
      <p:sp>
        <p:nvSpPr>
          <p:cNvPr id="4" name="Marcador de texto 3"/>
          <p:cNvSpPr>
            <a:spLocks noGrp="1"/>
          </p:cNvSpPr>
          <p:nvPr>
            <p:ph type="body" sz="quarter" idx="10"/>
          </p:nvPr>
        </p:nvSpPr>
        <p:spPr>
          <a:xfrm>
            <a:off x="-32" y="5858670"/>
            <a:ext cx="8686832" cy="295162"/>
          </a:xfrm>
        </p:spPr>
        <p:txBody>
          <a:bodyPr>
            <a:normAutofit/>
          </a:bodyPr>
          <a:lstStyle/>
          <a:p>
            <a:r>
              <a:rPr lang="es-ES" sz="1200" dirty="0"/>
              <a:t>Luger T, et al. </a:t>
            </a:r>
            <a:r>
              <a:rPr lang="es-ES" sz="1200" dirty="0" err="1" smtClean="0"/>
              <a:t>Pediatr</a:t>
            </a:r>
            <a:r>
              <a:rPr lang="es-ES" sz="1200" dirty="0" smtClean="0"/>
              <a:t> </a:t>
            </a:r>
            <a:r>
              <a:rPr lang="es-ES" sz="1200" dirty="0" err="1"/>
              <a:t>Allergy</a:t>
            </a:r>
            <a:r>
              <a:rPr lang="es-ES" sz="1200" dirty="0"/>
              <a:t> </a:t>
            </a:r>
            <a:r>
              <a:rPr lang="es-ES" sz="1200" dirty="0" err="1"/>
              <a:t>Immunol</a:t>
            </a:r>
            <a:r>
              <a:rPr lang="es-ES" sz="1200" dirty="0"/>
              <a:t> 2015: 26: 306–315.</a:t>
            </a:r>
          </a:p>
          <a:p>
            <a:endParaRPr lang="es-ES" dirty="0"/>
          </a:p>
        </p:txBody>
      </p:sp>
    </p:spTree>
    <p:extLst>
      <p:ext uri="{BB962C8B-B14F-4D97-AF65-F5344CB8AC3E}">
        <p14:creationId xmlns:p14="http://schemas.microsoft.com/office/powerpoint/2010/main" val="35640067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Marcha atópica</a:t>
            </a:r>
            <a:endParaRPr lang="es-ES" dirty="0"/>
          </a:p>
        </p:txBody>
      </p:sp>
      <p:sp>
        <p:nvSpPr>
          <p:cNvPr id="3" name="Marcador de contenido 2"/>
          <p:cNvSpPr>
            <a:spLocks noGrp="1"/>
          </p:cNvSpPr>
          <p:nvPr>
            <p:ph idx="1"/>
          </p:nvPr>
        </p:nvSpPr>
        <p:spPr>
          <a:xfrm>
            <a:off x="0" y="1015675"/>
            <a:ext cx="5508104" cy="2314474"/>
          </a:xfrm>
        </p:spPr>
        <p:txBody>
          <a:bodyPr>
            <a:normAutofit/>
          </a:bodyPr>
          <a:lstStyle/>
          <a:p>
            <a:pPr algn="just"/>
            <a:r>
              <a:rPr lang="es-ES" sz="2200" dirty="0">
                <a:solidFill>
                  <a:schemeClr val="tx2"/>
                </a:solidFill>
              </a:rPr>
              <a:t>P</a:t>
            </a:r>
            <a:r>
              <a:rPr lang="es-ES" sz="2200" dirty="0" smtClean="0">
                <a:solidFill>
                  <a:schemeClr val="tx2"/>
                </a:solidFill>
              </a:rPr>
              <a:t>rogresión</a:t>
            </a:r>
            <a:r>
              <a:rPr lang="es-ES" sz="2200" dirty="0" smtClean="0"/>
              <a:t> </a:t>
            </a:r>
            <a:r>
              <a:rPr lang="es-ES" sz="2200" dirty="0"/>
              <a:t>de signos clínicos de la enfermedad </a:t>
            </a:r>
            <a:r>
              <a:rPr lang="es-ES" sz="2200" dirty="0" smtClean="0"/>
              <a:t>atópica. </a:t>
            </a:r>
            <a:r>
              <a:rPr lang="es-ES" sz="2200" dirty="0"/>
              <a:t>L</a:t>
            </a:r>
            <a:r>
              <a:rPr lang="es-ES" sz="2200" dirty="0" smtClean="0"/>
              <a:t>os </a:t>
            </a:r>
            <a:r>
              <a:rPr lang="es-ES" sz="2200" dirty="0"/>
              <a:t>signos clínicos de la DA son anteriores al desarrollo de asma y rinitis alérgica, lo que sugiere que </a:t>
            </a:r>
            <a:r>
              <a:rPr lang="es-ES" sz="2200" dirty="0" smtClean="0"/>
              <a:t>la DA </a:t>
            </a:r>
            <a:r>
              <a:rPr lang="es-ES" sz="2200" dirty="0"/>
              <a:t>es </a:t>
            </a:r>
            <a:r>
              <a:rPr lang="es-ES" sz="2200" dirty="0" smtClean="0"/>
              <a:t>un </a:t>
            </a:r>
            <a:r>
              <a:rPr lang="es-ES" sz="2200" dirty="0"/>
              <a:t>"Punto de entrada" para la enfermedad alérgica posterior</a:t>
            </a:r>
            <a:r>
              <a:rPr lang="es-ES" sz="2200" dirty="0" smtClean="0"/>
              <a:t>.</a:t>
            </a:r>
            <a:endParaRPr lang="es-ES" dirty="0"/>
          </a:p>
        </p:txBody>
      </p:sp>
      <p:sp>
        <p:nvSpPr>
          <p:cNvPr id="4" name="Marcador de texto 3"/>
          <p:cNvSpPr>
            <a:spLocks noGrp="1"/>
          </p:cNvSpPr>
          <p:nvPr>
            <p:ph type="body" sz="quarter" idx="10"/>
          </p:nvPr>
        </p:nvSpPr>
        <p:spPr>
          <a:xfrm>
            <a:off x="0" y="5733256"/>
            <a:ext cx="8686832" cy="504056"/>
          </a:xfrm>
        </p:spPr>
        <p:txBody>
          <a:bodyPr>
            <a:normAutofit fontScale="77500" lnSpcReduction="20000"/>
          </a:bodyPr>
          <a:lstStyle/>
          <a:p>
            <a:r>
              <a:rPr lang="en-US" sz="1200" dirty="0"/>
              <a:t>Spergel JM, </a:t>
            </a:r>
            <a:r>
              <a:rPr lang="en-US" sz="1200" dirty="0" smtClean="0"/>
              <a:t>et al. </a:t>
            </a:r>
            <a:r>
              <a:rPr lang="en-US" sz="1200" dirty="0"/>
              <a:t>J Allergy </a:t>
            </a:r>
            <a:r>
              <a:rPr lang="en-US" sz="1200" dirty="0" err="1"/>
              <a:t>Clin</a:t>
            </a:r>
            <a:r>
              <a:rPr lang="en-US" sz="1200" dirty="0"/>
              <a:t> </a:t>
            </a:r>
            <a:r>
              <a:rPr lang="en-US" sz="1200" dirty="0" err="1"/>
              <a:t>Immunol</a:t>
            </a:r>
            <a:r>
              <a:rPr lang="en-US" sz="1200" dirty="0"/>
              <a:t> 2003: 112: S118–27</a:t>
            </a:r>
            <a:r>
              <a:rPr lang="en-US" sz="1200" dirty="0" smtClean="0"/>
              <a:t>.</a:t>
            </a:r>
          </a:p>
          <a:p>
            <a:r>
              <a:rPr lang="en-US" sz="1200" dirty="0"/>
              <a:t>Rhodes HL, </a:t>
            </a:r>
            <a:r>
              <a:rPr lang="en-US" sz="1200" dirty="0" smtClean="0"/>
              <a:t>et al. J Allergy </a:t>
            </a:r>
            <a:r>
              <a:rPr lang="en-US" sz="1200" dirty="0" err="1" smtClean="0"/>
              <a:t>Clin</a:t>
            </a:r>
            <a:r>
              <a:rPr lang="en-US" sz="1200" dirty="0" smtClean="0"/>
              <a:t> </a:t>
            </a:r>
            <a:r>
              <a:rPr lang="en-US" sz="1200" dirty="0" err="1"/>
              <a:t>Immunol</a:t>
            </a:r>
            <a:r>
              <a:rPr lang="en-US" sz="1200" dirty="0"/>
              <a:t> 2001;108:720-5</a:t>
            </a:r>
            <a:r>
              <a:rPr lang="en-US" sz="1200" dirty="0" smtClean="0"/>
              <a:t>.</a:t>
            </a:r>
          </a:p>
          <a:p>
            <a:r>
              <a:rPr lang="en-US" sz="1200" dirty="0" err="1"/>
              <a:t>Gustafsson</a:t>
            </a:r>
            <a:r>
              <a:rPr lang="en-US" sz="1200" dirty="0"/>
              <a:t> D, et </a:t>
            </a:r>
            <a:r>
              <a:rPr lang="en-US" sz="1200" dirty="0" smtClean="0"/>
              <a:t>al. </a:t>
            </a:r>
            <a:r>
              <a:rPr lang="en-US" sz="1200" dirty="0"/>
              <a:t>Allergy 2000;55:240-5</a:t>
            </a:r>
            <a:endParaRPr lang="es-ES" sz="1200" dirty="0"/>
          </a:p>
        </p:txBody>
      </p:sp>
      <p:sp>
        <p:nvSpPr>
          <p:cNvPr id="6" name="Marcador de contenido 2"/>
          <p:cNvSpPr txBox="1">
            <a:spLocks/>
          </p:cNvSpPr>
          <p:nvPr/>
        </p:nvSpPr>
        <p:spPr>
          <a:xfrm>
            <a:off x="0" y="3330149"/>
            <a:ext cx="8686800" cy="2403107"/>
          </a:xfrm>
          <a:prstGeom prst="rect">
            <a:avLst/>
          </a:prstGeom>
        </p:spPr>
        <p:txBody>
          <a:bodyPr vert="horz" lIns="91440" tIns="45720" rIns="91440" bIns="45720" rtlCol="0">
            <a:normAutofit/>
          </a:bodyPr>
          <a:lstStyle>
            <a:lvl1pPr marL="808038" indent="-265113" algn="l" defTabSz="914400" rtl="0" eaLnBrk="1" latinLnBrk="0" hangingPunct="1">
              <a:spcBef>
                <a:spcPts val="600"/>
              </a:spcBef>
              <a:buFontTx/>
              <a:buBlip>
                <a:blip r:embed="rId3"/>
              </a:buBlip>
              <a:defRPr sz="24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2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20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S" sz="2200" dirty="0" smtClean="0">
                <a:solidFill>
                  <a:schemeClr val="tx2"/>
                </a:solidFill>
              </a:rPr>
              <a:t>Estudio 1: </a:t>
            </a:r>
            <a:r>
              <a:rPr lang="es-ES" sz="2200" dirty="0" err="1" smtClean="0"/>
              <a:t>Rhodes</a:t>
            </a:r>
            <a:r>
              <a:rPr lang="es-ES" sz="2200" dirty="0" smtClean="0"/>
              <a:t> y </a:t>
            </a:r>
            <a:r>
              <a:rPr lang="es-ES" sz="2200" dirty="0" err="1" smtClean="0"/>
              <a:t>cols</a:t>
            </a:r>
            <a:r>
              <a:rPr lang="es-ES" sz="2200" dirty="0" smtClean="0"/>
              <a:t> estudiaron 100 lactantes durante 22 años. </a:t>
            </a:r>
            <a:r>
              <a:rPr lang="es-ES" sz="2200" dirty="0"/>
              <a:t>P</a:t>
            </a:r>
            <a:r>
              <a:rPr lang="es-ES" sz="2200" dirty="0" smtClean="0"/>
              <a:t>revalencia de DA: 20% y se redujo a 5%. La prevalencia de RA aumentó de 3% a 15%. </a:t>
            </a:r>
          </a:p>
          <a:p>
            <a:pPr algn="just"/>
            <a:r>
              <a:rPr lang="es-ES" sz="2200" dirty="0" smtClean="0">
                <a:solidFill>
                  <a:schemeClr val="tx2"/>
                </a:solidFill>
              </a:rPr>
              <a:t>Estudio 2: </a:t>
            </a:r>
            <a:r>
              <a:rPr lang="es-ES" sz="2200" dirty="0" err="1" smtClean="0"/>
              <a:t>Gustafsson</a:t>
            </a:r>
            <a:r>
              <a:rPr lang="es-ES" sz="2200" dirty="0" smtClean="0"/>
              <a:t> y </a:t>
            </a:r>
            <a:r>
              <a:rPr lang="es-ES" sz="2200" dirty="0" err="1" smtClean="0"/>
              <a:t>cols</a:t>
            </a:r>
            <a:r>
              <a:rPr lang="es-ES" sz="2200" dirty="0" smtClean="0"/>
              <a:t> estudiaron 94 niños con DA durante 8 años. La DA mejoró en 84/92 niños; el 43% de los pacientes desarrollaron asma y el 45% RA.</a:t>
            </a:r>
          </a:p>
          <a:p>
            <a:pPr marL="542925" indent="0">
              <a:buNone/>
            </a:pPr>
            <a:endParaRPr lang="es-ES" dirty="0"/>
          </a:p>
        </p:txBody>
      </p:sp>
      <p:pic>
        <p:nvPicPr>
          <p:cNvPr id="7" name="Picture 8"/>
          <p:cNvPicPr>
            <a:picLocks noChangeAspect="1" noChangeArrowheads="1"/>
          </p:cNvPicPr>
          <p:nvPr/>
        </p:nvPicPr>
        <p:blipFill>
          <a:blip r:embed="rId4" cstate="print"/>
          <a:srcRect/>
          <a:stretch>
            <a:fillRect/>
          </a:stretch>
        </p:blipFill>
        <p:spPr bwMode="auto">
          <a:xfrm>
            <a:off x="5577440" y="1015675"/>
            <a:ext cx="1369169" cy="2050606"/>
          </a:xfrm>
          <a:prstGeom prst="rect">
            <a:avLst/>
          </a:prstGeom>
          <a:noFill/>
          <a:ln w="9525">
            <a:noFill/>
            <a:miter lim="800000"/>
            <a:headEnd/>
            <a:tailEnd/>
          </a:ln>
        </p:spPr>
      </p:pic>
      <p:sp>
        <p:nvSpPr>
          <p:cNvPr id="8" name="Flecha derecha 7"/>
          <p:cNvSpPr/>
          <p:nvPr/>
        </p:nvSpPr>
        <p:spPr>
          <a:xfrm>
            <a:off x="7015945" y="1151945"/>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098" name="Picture 2" descr="https://alergiaweb.files.wordpress.com/2012/01/rinitis-1.jpg"/>
          <p:cNvPicPr>
            <a:picLocks noChangeAspect="1" noChangeArrowheads="1"/>
          </p:cNvPicPr>
          <p:nvPr/>
        </p:nvPicPr>
        <p:blipFill rotWithShape="1">
          <a:blip r:embed="rId5">
            <a:extLst>
              <a:ext uri="{28A0092B-C50C-407E-A947-70E740481C1C}">
                <a14:useLocalDpi xmlns:a14="http://schemas.microsoft.com/office/drawing/2010/main" val="0"/>
              </a:ext>
            </a:extLst>
          </a:blip>
          <a:srcRect l="8755" r="7486"/>
          <a:stretch/>
        </p:blipFill>
        <p:spPr bwMode="auto">
          <a:xfrm>
            <a:off x="7566676" y="486945"/>
            <a:ext cx="1484163" cy="1057460"/>
          </a:xfrm>
          <a:prstGeom prst="rect">
            <a:avLst/>
          </a:prstGeom>
          <a:noFill/>
          <a:extLst>
            <a:ext uri="{909E8E84-426E-40DD-AFC4-6F175D3DCCD1}">
              <a14:hiddenFill xmlns:a14="http://schemas.microsoft.com/office/drawing/2010/main">
                <a:solidFill>
                  <a:srgbClr val="FFFFFF"/>
                </a:solidFill>
              </a14:hiddenFill>
            </a:ext>
          </a:extLst>
        </p:spPr>
      </p:pic>
      <p:sp>
        <p:nvSpPr>
          <p:cNvPr id="10" name="Flecha derecha 9"/>
          <p:cNvSpPr/>
          <p:nvPr/>
        </p:nvSpPr>
        <p:spPr>
          <a:xfrm rot="5400000">
            <a:off x="8114735" y="1655422"/>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100" name="Picture 4" descr="http://farmaciaamiga.es/wp-content/uploads/2016/04/asm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90759" y="2172912"/>
            <a:ext cx="1660080" cy="1106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37857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Pregunta 6</a:t>
            </a:r>
            <a:endParaRPr lang="es-ES" dirty="0"/>
          </a:p>
        </p:txBody>
      </p:sp>
      <p:sp>
        <p:nvSpPr>
          <p:cNvPr id="3" name="Marcador de contenido 2"/>
          <p:cNvSpPr>
            <a:spLocks noGrp="1"/>
          </p:cNvSpPr>
          <p:nvPr>
            <p:ph idx="1"/>
          </p:nvPr>
        </p:nvSpPr>
        <p:spPr/>
        <p:txBody>
          <a:bodyPr>
            <a:normAutofit/>
          </a:bodyPr>
          <a:lstStyle/>
          <a:p>
            <a:pPr marL="542925" indent="0" algn="ctr">
              <a:buNone/>
            </a:pPr>
            <a:r>
              <a:rPr lang="es-ES" dirty="0" smtClean="0">
                <a:solidFill>
                  <a:schemeClr val="tx2"/>
                </a:solidFill>
              </a:rPr>
              <a:t>Niño con </a:t>
            </a:r>
            <a:r>
              <a:rPr lang="es-ES" dirty="0" err="1" smtClean="0">
                <a:solidFill>
                  <a:schemeClr val="tx2"/>
                </a:solidFill>
              </a:rPr>
              <a:t>rinorrea</a:t>
            </a:r>
            <a:r>
              <a:rPr lang="es-ES" dirty="0" smtClean="0">
                <a:solidFill>
                  <a:schemeClr val="tx2"/>
                </a:solidFill>
              </a:rPr>
              <a:t> acuosa y obstrucción nasal más de 4 veces por semana. </a:t>
            </a:r>
            <a:r>
              <a:rPr lang="es-ES" dirty="0">
                <a:solidFill>
                  <a:schemeClr val="tx2"/>
                </a:solidFill>
              </a:rPr>
              <a:t>I</a:t>
            </a:r>
            <a:r>
              <a:rPr lang="es-ES" dirty="0" smtClean="0">
                <a:solidFill>
                  <a:schemeClr val="tx2"/>
                </a:solidFill>
              </a:rPr>
              <a:t>nterfiere su sueño habitual. ¿Cómo clasificamos la gravedad de la rinitis en nuestro paciente?</a:t>
            </a:r>
          </a:p>
          <a:p>
            <a:pPr marL="542925" indent="0" algn="ctr">
              <a:buNone/>
            </a:pPr>
            <a:endParaRPr lang="es-ES" sz="2200" dirty="0">
              <a:solidFill>
                <a:srgbClr val="FF0000"/>
              </a:solidFill>
            </a:endParaRPr>
          </a:p>
          <a:p>
            <a:pPr marL="1000125" indent="-457200">
              <a:buClr>
                <a:schemeClr val="tx2"/>
              </a:buClr>
              <a:buFont typeface="+mj-lt"/>
              <a:buAutoNum type="arabicPeriod"/>
            </a:pPr>
            <a:r>
              <a:rPr lang="es-ES" sz="2200" b="1" dirty="0" smtClean="0"/>
              <a:t>Rinitis intermitente leve.</a:t>
            </a:r>
          </a:p>
          <a:p>
            <a:pPr marL="1000125" indent="-457200">
              <a:buClr>
                <a:schemeClr val="tx2"/>
              </a:buClr>
              <a:buFont typeface="+mj-lt"/>
              <a:buAutoNum type="arabicPeriod"/>
            </a:pPr>
            <a:endParaRPr lang="es-ES" sz="2200" b="1" dirty="0"/>
          </a:p>
          <a:p>
            <a:pPr marL="1000125" indent="-457200">
              <a:buClr>
                <a:schemeClr val="tx2"/>
              </a:buClr>
              <a:buFont typeface="+mj-lt"/>
              <a:buAutoNum type="arabicPeriod"/>
            </a:pPr>
            <a:r>
              <a:rPr lang="es-ES" sz="2200" b="1" dirty="0" smtClean="0"/>
              <a:t>Rinitis intermitente grave.</a:t>
            </a:r>
            <a:endParaRPr lang="es-ES" sz="2200" b="1" dirty="0"/>
          </a:p>
          <a:p>
            <a:pPr marL="1000125" indent="-457200">
              <a:buClr>
                <a:schemeClr val="tx2"/>
              </a:buClr>
              <a:buFont typeface="+mj-lt"/>
              <a:buAutoNum type="arabicPeriod"/>
            </a:pPr>
            <a:endParaRPr lang="es-ES" sz="2200" b="1" dirty="0"/>
          </a:p>
          <a:p>
            <a:pPr marL="1000125" indent="-457200">
              <a:buClr>
                <a:schemeClr val="tx2"/>
              </a:buClr>
              <a:buFont typeface="+mj-lt"/>
              <a:buAutoNum type="arabicPeriod"/>
            </a:pPr>
            <a:r>
              <a:rPr lang="es-ES" sz="2200" b="1" dirty="0" smtClean="0"/>
              <a:t>Rinitis persistente leve.</a:t>
            </a:r>
            <a:endParaRPr lang="es-ES" sz="2200" b="1" dirty="0"/>
          </a:p>
          <a:p>
            <a:pPr marL="1000125" indent="-457200">
              <a:buClr>
                <a:schemeClr val="tx2"/>
              </a:buClr>
              <a:buFont typeface="+mj-lt"/>
              <a:buAutoNum type="arabicPeriod"/>
            </a:pPr>
            <a:endParaRPr lang="es-ES" sz="2200" b="1" dirty="0"/>
          </a:p>
          <a:p>
            <a:pPr marL="1000125" indent="-457200">
              <a:buClr>
                <a:schemeClr val="tx2"/>
              </a:buClr>
              <a:buFont typeface="+mj-lt"/>
              <a:buAutoNum type="arabicPeriod"/>
            </a:pPr>
            <a:r>
              <a:rPr lang="es-ES" sz="2200" b="1" dirty="0" smtClean="0"/>
              <a:t>Rinitis persistente moderada.</a:t>
            </a:r>
            <a:endParaRPr lang="es-ES" sz="2200" dirty="0"/>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1942240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Caso </a:t>
            </a:r>
            <a:r>
              <a:rPr lang="es-ES" dirty="0" smtClean="0"/>
              <a:t>clínico (II)</a:t>
            </a:r>
            <a:endParaRPr lang="es-ES" dirty="0"/>
          </a:p>
        </p:txBody>
      </p:sp>
      <p:sp>
        <p:nvSpPr>
          <p:cNvPr id="3" name="Marcador de contenido 2"/>
          <p:cNvSpPr>
            <a:spLocks noGrp="1"/>
          </p:cNvSpPr>
          <p:nvPr>
            <p:ph idx="1"/>
          </p:nvPr>
        </p:nvSpPr>
        <p:spPr/>
        <p:txBody>
          <a:bodyPr>
            <a:normAutofit/>
          </a:bodyPr>
          <a:lstStyle/>
          <a:p>
            <a:pPr algn="just"/>
            <a:r>
              <a:rPr lang="es-ES" sz="2200" dirty="0" smtClean="0"/>
              <a:t>Adicionalmente refiere que desde </a:t>
            </a:r>
            <a:r>
              <a:rPr lang="es-ES" sz="2200" dirty="0"/>
              <a:t>el primer </a:t>
            </a:r>
            <a:r>
              <a:rPr lang="es-ES" sz="2200" dirty="0" smtClean="0"/>
              <a:t>año presenta </a:t>
            </a:r>
            <a:r>
              <a:rPr lang="es-ES" sz="2200" dirty="0">
                <a:solidFill>
                  <a:schemeClr val="tx2"/>
                </a:solidFill>
              </a:rPr>
              <a:t>lesiones eccematosas, piel seca y prurito</a:t>
            </a:r>
            <a:r>
              <a:rPr lang="es-ES" sz="2200" dirty="0"/>
              <a:t>,  que empeora con cambios de temperatura. También refiere </a:t>
            </a:r>
            <a:r>
              <a:rPr lang="es-ES" sz="2200" dirty="0" err="1" smtClean="0">
                <a:solidFill>
                  <a:schemeClr val="tx2"/>
                </a:solidFill>
              </a:rPr>
              <a:t>rinorrea</a:t>
            </a:r>
            <a:r>
              <a:rPr lang="es-ES" sz="2200" dirty="0" smtClean="0">
                <a:solidFill>
                  <a:schemeClr val="tx2"/>
                </a:solidFill>
              </a:rPr>
              <a:t> </a:t>
            </a:r>
            <a:r>
              <a:rPr lang="es-ES" sz="2200" dirty="0">
                <a:solidFill>
                  <a:schemeClr val="tx2"/>
                </a:solidFill>
              </a:rPr>
              <a:t>acuosa y obstrucción nasal </a:t>
            </a:r>
            <a:r>
              <a:rPr lang="es-ES" sz="2200" dirty="0"/>
              <a:t>en el mes  de mayo. </a:t>
            </a:r>
            <a:endParaRPr lang="es-ES" sz="2200" dirty="0" smtClean="0"/>
          </a:p>
          <a:p>
            <a:pPr marL="542925" indent="0" algn="just">
              <a:buNone/>
            </a:pPr>
            <a:endParaRPr lang="es-ES" sz="2200" dirty="0"/>
          </a:p>
          <a:p>
            <a:pPr algn="just"/>
            <a:r>
              <a:rPr lang="es-ES" sz="2200" dirty="0"/>
              <a:t>Antecedentes familiares: padres polínicos</a:t>
            </a:r>
            <a:r>
              <a:rPr lang="es-ES" sz="2200" dirty="0" smtClean="0"/>
              <a:t>.</a:t>
            </a:r>
          </a:p>
          <a:p>
            <a:pPr marL="542925" indent="0" algn="just">
              <a:buNone/>
            </a:pPr>
            <a:endParaRPr lang="es-ES" sz="2200" dirty="0"/>
          </a:p>
          <a:p>
            <a:pPr algn="just"/>
            <a:r>
              <a:rPr lang="es-ES" sz="2200" dirty="0"/>
              <a:t>Exploración </a:t>
            </a:r>
            <a:r>
              <a:rPr lang="es-ES" sz="2200" dirty="0" smtClean="0"/>
              <a:t>física en consulta:</a:t>
            </a:r>
            <a:endParaRPr lang="es-ES" sz="2200" dirty="0"/>
          </a:p>
          <a:p>
            <a:pPr algn="just"/>
            <a:r>
              <a:rPr lang="es-ES" sz="2200" dirty="0"/>
              <a:t>Peso: </a:t>
            </a:r>
            <a:r>
              <a:rPr lang="es-ES" sz="2200" dirty="0" smtClean="0"/>
              <a:t>40 </a:t>
            </a:r>
            <a:r>
              <a:rPr lang="es-ES" sz="2200" dirty="0"/>
              <a:t>kg. Talla: </a:t>
            </a:r>
            <a:r>
              <a:rPr lang="es-ES" sz="2200" dirty="0" smtClean="0"/>
              <a:t>145 </a:t>
            </a:r>
            <a:r>
              <a:rPr lang="es-ES" sz="2200" dirty="0"/>
              <a:t>cm</a:t>
            </a:r>
          </a:p>
          <a:p>
            <a:pPr algn="just"/>
            <a:r>
              <a:rPr lang="es-ES" sz="2200" dirty="0"/>
              <a:t>Piel: </a:t>
            </a:r>
            <a:r>
              <a:rPr lang="es-ES" sz="2200" dirty="0">
                <a:solidFill>
                  <a:schemeClr val="tx2"/>
                </a:solidFill>
              </a:rPr>
              <a:t>eccemas</a:t>
            </a:r>
            <a:r>
              <a:rPr lang="es-ES" sz="2200" dirty="0"/>
              <a:t> en </a:t>
            </a:r>
            <a:r>
              <a:rPr lang="es-ES" sz="2200" dirty="0" smtClean="0"/>
              <a:t>flexuras de codos</a:t>
            </a:r>
            <a:r>
              <a:rPr lang="es-ES" sz="2200" dirty="0"/>
              <a:t>,</a:t>
            </a:r>
            <a:r>
              <a:rPr lang="es-ES" sz="2200" dirty="0" smtClean="0"/>
              <a:t> </a:t>
            </a:r>
            <a:r>
              <a:rPr lang="es-ES" sz="2200" dirty="0"/>
              <a:t>piernas y glúteos. </a:t>
            </a:r>
          </a:p>
          <a:p>
            <a:pPr algn="just"/>
            <a:r>
              <a:rPr lang="es-ES" sz="2200" dirty="0"/>
              <a:t>Resto normal</a:t>
            </a:r>
          </a:p>
          <a:p>
            <a:pPr marL="542925" indent="0">
              <a:buNone/>
            </a:pPr>
            <a:endParaRPr lang="es-ES" dirty="0"/>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16086407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Rinitis alérgica: Generalidades (I)</a:t>
            </a:r>
            <a:endParaRPr lang="es-ES" dirty="0"/>
          </a:p>
        </p:txBody>
      </p:sp>
      <p:sp>
        <p:nvSpPr>
          <p:cNvPr id="3" name="Marcador de contenido 2"/>
          <p:cNvSpPr>
            <a:spLocks noGrp="1"/>
          </p:cNvSpPr>
          <p:nvPr>
            <p:ph idx="1"/>
          </p:nvPr>
        </p:nvSpPr>
        <p:spPr>
          <a:xfrm>
            <a:off x="0" y="1015674"/>
            <a:ext cx="4412582" cy="4931287"/>
          </a:xfrm>
        </p:spPr>
        <p:txBody>
          <a:bodyPr>
            <a:normAutofit fontScale="92500" lnSpcReduction="20000"/>
          </a:bodyPr>
          <a:lstStyle/>
          <a:p>
            <a:pPr algn="just"/>
            <a:r>
              <a:rPr lang="es-ES" sz="2300" dirty="0" smtClean="0"/>
              <a:t>Rinitis: inflamación de la mucosa nasal caracterizada por </a:t>
            </a:r>
            <a:r>
              <a:rPr lang="es-ES" sz="2300" dirty="0" err="1" smtClean="0">
                <a:solidFill>
                  <a:schemeClr val="tx2"/>
                </a:solidFill>
              </a:rPr>
              <a:t>rinorrea</a:t>
            </a:r>
            <a:r>
              <a:rPr lang="es-ES" sz="2300" dirty="0" smtClean="0">
                <a:solidFill>
                  <a:schemeClr val="tx2"/>
                </a:solidFill>
              </a:rPr>
              <a:t> anterior o posterior</a:t>
            </a:r>
            <a:r>
              <a:rPr lang="es-ES" sz="2300" dirty="0" smtClean="0"/>
              <a:t>, </a:t>
            </a:r>
            <a:r>
              <a:rPr lang="es-ES" sz="2300" dirty="0" smtClean="0">
                <a:solidFill>
                  <a:schemeClr val="tx2"/>
                </a:solidFill>
              </a:rPr>
              <a:t>estornudos</a:t>
            </a:r>
            <a:r>
              <a:rPr lang="es-ES" sz="2300" dirty="0" smtClean="0"/>
              <a:t>, </a:t>
            </a:r>
            <a:r>
              <a:rPr lang="es-ES" sz="2300" dirty="0" smtClean="0">
                <a:solidFill>
                  <a:schemeClr val="tx2"/>
                </a:solidFill>
              </a:rPr>
              <a:t>obstrucción nasal </a:t>
            </a:r>
            <a:r>
              <a:rPr lang="es-ES" sz="2300" dirty="0" smtClean="0"/>
              <a:t>y </a:t>
            </a:r>
            <a:r>
              <a:rPr lang="es-ES" sz="2300" dirty="0" smtClean="0">
                <a:solidFill>
                  <a:schemeClr val="tx2"/>
                </a:solidFill>
              </a:rPr>
              <a:t>prurito</a:t>
            </a:r>
            <a:r>
              <a:rPr lang="es-ES" sz="2300" dirty="0" smtClean="0"/>
              <a:t>.</a:t>
            </a:r>
          </a:p>
          <a:p>
            <a:pPr algn="just"/>
            <a:endParaRPr lang="es-ES" sz="2300" dirty="0"/>
          </a:p>
          <a:p>
            <a:pPr algn="just"/>
            <a:r>
              <a:rPr lang="es-ES" sz="2300" dirty="0" smtClean="0"/>
              <a:t>La Rinitis alérgica (RA) es la reacción inmediata resultante de la </a:t>
            </a:r>
            <a:r>
              <a:rPr lang="es-ES" sz="2300" dirty="0" err="1" smtClean="0">
                <a:solidFill>
                  <a:schemeClr val="tx2"/>
                </a:solidFill>
              </a:rPr>
              <a:t>degranulación</a:t>
            </a:r>
            <a:r>
              <a:rPr lang="es-ES" sz="2300" dirty="0" smtClean="0">
                <a:solidFill>
                  <a:schemeClr val="tx2"/>
                </a:solidFill>
              </a:rPr>
              <a:t> de mastocitos</a:t>
            </a:r>
            <a:r>
              <a:rPr lang="es-ES" sz="2300" dirty="0" smtClean="0"/>
              <a:t> mediada por</a:t>
            </a:r>
            <a:r>
              <a:rPr lang="es-ES" sz="2300" dirty="0" smtClean="0">
                <a:solidFill>
                  <a:schemeClr val="tx2"/>
                </a:solidFill>
              </a:rPr>
              <a:t> </a:t>
            </a:r>
            <a:r>
              <a:rPr lang="es-ES" sz="2300" dirty="0" err="1" smtClean="0">
                <a:solidFill>
                  <a:schemeClr val="tx2"/>
                </a:solidFill>
              </a:rPr>
              <a:t>IgE</a:t>
            </a:r>
            <a:r>
              <a:rPr lang="es-ES" sz="2300" dirty="0" smtClean="0">
                <a:solidFill>
                  <a:schemeClr val="tx2"/>
                </a:solidFill>
              </a:rPr>
              <a:t> </a:t>
            </a:r>
            <a:r>
              <a:rPr lang="es-ES" sz="2300" dirty="0" smtClean="0"/>
              <a:t>y la </a:t>
            </a:r>
            <a:r>
              <a:rPr lang="es-ES" sz="2300" dirty="0" smtClean="0">
                <a:solidFill>
                  <a:schemeClr val="tx2"/>
                </a:solidFill>
              </a:rPr>
              <a:t>liberación de mediadores.</a:t>
            </a:r>
          </a:p>
          <a:p>
            <a:pPr marL="542925" indent="0" algn="just">
              <a:buNone/>
            </a:pPr>
            <a:endParaRPr lang="es-ES" sz="2300" dirty="0" smtClean="0">
              <a:solidFill>
                <a:schemeClr val="tx2"/>
              </a:solidFill>
            </a:endParaRPr>
          </a:p>
          <a:p>
            <a:pPr algn="just"/>
            <a:r>
              <a:rPr lang="es-ES" sz="2300" dirty="0"/>
              <a:t>La guía ARIA clasifica la rinitis en </a:t>
            </a:r>
            <a:r>
              <a:rPr lang="es-ES" sz="2300" dirty="0">
                <a:solidFill>
                  <a:schemeClr val="tx2"/>
                </a:solidFill>
              </a:rPr>
              <a:t>intermitente</a:t>
            </a:r>
            <a:r>
              <a:rPr lang="es-ES" sz="2300" dirty="0"/>
              <a:t> y </a:t>
            </a:r>
            <a:r>
              <a:rPr lang="es-ES" sz="2300" dirty="0">
                <a:solidFill>
                  <a:schemeClr val="tx2"/>
                </a:solidFill>
              </a:rPr>
              <a:t>persistente</a:t>
            </a:r>
            <a:r>
              <a:rPr lang="es-ES" sz="2300" dirty="0"/>
              <a:t> y según la severidad en </a:t>
            </a:r>
            <a:r>
              <a:rPr lang="es-ES" sz="2300" dirty="0">
                <a:solidFill>
                  <a:schemeClr val="tx2"/>
                </a:solidFill>
              </a:rPr>
              <a:t>leve</a:t>
            </a:r>
            <a:r>
              <a:rPr lang="es-ES" sz="2300" dirty="0"/>
              <a:t> y </a:t>
            </a:r>
            <a:r>
              <a:rPr lang="es-ES" sz="2300" dirty="0" smtClean="0">
                <a:solidFill>
                  <a:schemeClr val="tx2"/>
                </a:solidFill>
              </a:rPr>
              <a:t>moderada/grave</a:t>
            </a:r>
            <a:endParaRPr lang="es-ES" sz="2300" dirty="0">
              <a:solidFill>
                <a:schemeClr val="tx2"/>
              </a:solidFill>
            </a:endParaRPr>
          </a:p>
          <a:p>
            <a:endParaRPr lang="es-ES" sz="2000" dirty="0">
              <a:solidFill>
                <a:schemeClr val="tx2"/>
              </a:solidFill>
            </a:endParaRPr>
          </a:p>
        </p:txBody>
      </p:sp>
      <p:sp>
        <p:nvSpPr>
          <p:cNvPr id="4" name="Marcador de texto 3"/>
          <p:cNvSpPr>
            <a:spLocks noGrp="1"/>
          </p:cNvSpPr>
          <p:nvPr>
            <p:ph type="body" sz="quarter" idx="10"/>
          </p:nvPr>
        </p:nvSpPr>
        <p:spPr>
          <a:xfrm>
            <a:off x="8249" y="5946962"/>
            <a:ext cx="8686832" cy="295162"/>
          </a:xfrm>
        </p:spPr>
        <p:txBody>
          <a:bodyPr>
            <a:normAutofit/>
          </a:bodyPr>
          <a:lstStyle/>
          <a:p>
            <a:r>
              <a:rPr lang="es-ES" sz="1200" dirty="0"/>
              <a:t>Bousquet J, et al</a:t>
            </a:r>
            <a:r>
              <a:rPr lang="es-ES" sz="1200" dirty="0" smtClean="0"/>
              <a:t>. </a:t>
            </a:r>
            <a:r>
              <a:rPr lang="es-ES" sz="1200" dirty="0" err="1"/>
              <a:t>Allergy</a:t>
            </a:r>
            <a:r>
              <a:rPr lang="es-ES" sz="1200" dirty="0"/>
              <a:t> 2008; 63:8-160.</a:t>
            </a:r>
          </a:p>
          <a:p>
            <a:endParaRPr lang="es-ES" dirty="0"/>
          </a:p>
        </p:txBody>
      </p:sp>
      <p:sp>
        <p:nvSpPr>
          <p:cNvPr id="5" name="Rectángulo 6"/>
          <p:cNvSpPr>
            <a:spLocks noChangeArrowheads="1"/>
          </p:cNvSpPr>
          <p:nvPr/>
        </p:nvSpPr>
        <p:spPr bwMode="auto">
          <a:xfrm>
            <a:off x="4973296" y="1293161"/>
            <a:ext cx="1666875"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smtClean="0">
                <a:ln>
                  <a:noFill/>
                </a:ln>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Intermitente</a:t>
            </a:r>
            <a:endParaRPr kumimoji="0" lang="es-ES" altLang="es-ES" sz="1200" b="1" i="0" u="none" strike="noStrike" cap="none" normalizeH="0" baseline="0" dirty="0" smtClean="0">
              <a:ln>
                <a:noFill/>
              </a:ln>
              <a:solidFill>
                <a:schemeClr val="accent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Síntomas</a:t>
            </a:r>
            <a:endParaRPr kumimoji="0" lang="es-ES"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&lt; 4 días por semana</a:t>
            </a:r>
            <a:endParaRPr kumimoji="0" lang="es-ES"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 &lt; 4 semanas</a:t>
            </a:r>
            <a:endParaRPr kumimoji="0" lang="es-ES"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S"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smtClean="0">
                <a:ln>
                  <a:noFill/>
                </a:ln>
                <a:solidFill>
                  <a:schemeClr val="accent1"/>
                </a:solidFill>
                <a:effectLst/>
                <a:latin typeface="Arial" panose="020B0604020202020204" pitchFamily="34" charset="0"/>
                <a:ea typeface="Calibri" panose="020F0502020204030204" pitchFamily="34" charset="0"/>
                <a:cs typeface="Times New Roman" panose="02020603050405020304" pitchFamily="18" charset="0"/>
              </a:rPr>
              <a:t>Leve</a:t>
            </a:r>
            <a:endParaRPr kumimoji="0" lang="es-ES" altLang="es-ES" sz="1200" b="0" i="0" u="none" strike="noStrike" cap="none" normalizeH="0" baseline="0" dirty="0" smtClean="0">
              <a:ln>
                <a:noFill/>
              </a:ln>
              <a:solidFill>
                <a:schemeClr val="accent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S"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 interfiere con el sueño</a:t>
            </a:r>
            <a:endParaRPr kumimoji="0" lang="es-ES"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S"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Normalidad para las actividades diarias, deportivas y recreativas</a:t>
            </a:r>
            <a:endParaRPr kumimoji="0" lang="es-ES"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S"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Actividades laborales y escolares normales</a:t>
            </a:r>
            <a:endParaRPr kumimoji="0" lang="es-ES"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s-ES" altLang="es-E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Sin síntomas molestos</a:t>
            </a:r>
            <a:endParaRPr kumimoji="0" lang="es-ES" altLang="es-ES" sz="1200" b="0" i="0" u="none" strike="noStrike" cap="none" normalizeH="0" baseline="0" dirty="0" smtClean="0">
              <a:ln>
                <a:noFill/>
              </a:ln>
              <a:solidFill>
                <a:schemeClr val="tx1"/>
              </a:solidFill>
              <a:effectLst/>
              <a:latin typeface="Arial" panose="020B0604020202020204" pitchFamily="34" charset="0"/>
            </a:endParaRPr>
          </a:p>
        </p:txBody>
      </p:sp>
      <p:sp>
        <p:nvSpPr>
          <p:cNvPr id="6" name="Rectángulo 9"/>
          <p:cNvSpPr>
            <a:spLocks noChangeArrowheads="1"/>
          </p:cNvSpPr>
          <p:nvPr/>
        </p:nvSpPr>
        <p:spPr bwMode="auto">
          <a:xfrm>
            <a:off x="7056096" y="1234289"/>
            <a:ext cx="166528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1" i="0" u="none" strike="noStrike" cap="none" normalizeH="0" baseline="0" dirty="0" smtClean="0">
                <a:ln>
                  <a:noFill/>
                </a:ln>
                <a:solidFill>
                  <a:schemeClr val="accent1"/>
                </a:solidFill>
                <a:effectLst/>
                <a:ea typeface="Calibri" panose="020F0502020204030204" pitchFamily="34" charset="0"/>
                <a:cs typeface="Times New Roman" panose="02020603050405020304" pitchFamily="18" charset="0"/>
              </a:rPr>
              <a:t>Persistente</a:t>
            </a:r>
            <a:endParaRPr kumimoji="0" lang="es-ES" altLang="es-ES" sz="1400" b="0" i="0" u="none" strike="noStrike" cap="none" normalizeH="0" baseline="0" dirty="0" smtClean="0">
              <a:ln>
                <a:noFill/>
              </a:ln>
              <a:solidFill>
                <a:schemeClr val="accent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rgbClr val="000000"/>
                </a:solidFill>
                <a:effectLst/>
                <a:ea typeface="Calibri" panose="020F0502020204030204" pitchFamily="34" charset="0"/>
                <a:cs typeface="Times New Roman" panose="02020603050405020304" pitchFamily="18" charset="0"/>
              </a:rPr>
              <a:t> </a:t>
            </a:r>
            <a:endParaRPr lang="es-ES" altLang="es-ES" sz="1400" dirty="0" smtClean="0">
              <a:ea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1" i="0" u="none" strike="noStrike" cap="none" normalizeH="0" baseline="0" dirty="0" smtClean="0">
                <a:ln>
                  <a:noFill/>
                </a:ln>
                <a:solidFill>
                  <a:srgbClr val="000000"/>
                </a:solidFill>
                <a:effectLst/>
                <a:ea typeface="Calibri" panose="020F0502020204030204" pitchFamily="34" charset="0"/>
                <a:cs typeface="Times New Roman" panose="02020603050405020304" pitchFamily="18" charset="0"/>
              </a:rPr>
              <a:t>Síntomas</a:t>
            </a:r>
            <a:endParaRPr kumimoji="0" lang="es-ES" altLang="es-ES" sz="1400" b="0" i="0" u="none" strike="noStrike" cap="none" normalizeH="0" baseline="0" dirty="0" smtClean="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rgbClr val="000000"/>
                </a:solidFill>
                <a:effectLst/>
                <a:ea typeface="Calibri" panose="020F0502020204030204" pitchFamily="34" charset="0"/>
                <a:cs typeface="Times New Roman" panose="02020603050405020304" pitchFamily="18" charset="0"/>
              </a:rPr>
              <a:t>&gt;4 días por semana</a:t>
            </a:r>
            <a:endParaRPr kumimoji="0" lang="es-ES" altLang="es-ES" sz="1400" b="0" i="0" u="none" strike="noStrike" cap="none" normalizeH="0" baseline="0" dirty="0" smtClean="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rgbClr val="000000"/>
                </a:solidFill>
                <a:effectLst/>
                <a:ea typeface="Calibri" panose="020F0502020204030204" pitchFamily="34" charset="0"/>
                <a:cs typeface="Times New Roman" panose="02020603050405020304" pitchFamily="18" charset="0"/>
              </a:rPr>
              <a:t>o &gt; 4 semanas</a:t>
            </a:r>
            <a:endParaRPr kumimoji="0" lang="es-ES" altLang="es-ES" sz="1400" b="0" i="0" u="none" strike="noStrike" cap="none" normalizeH="0" baseline="0" dirty="0" smtClean="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rgbClr val="000000"/>
                </a:solidFill>
                <a:effectLst/>
                <a:ea typeface="Calibri" panose="020F0502020204030204" pitchFamily="34" charset="0"/>
                <a:cs typeface="Times New Roman" panose="02020603050405020304" pitchFamily="18" charset="0"/>
              </a:rPr>
              <a:t> </a:t>
            </a:r>
            <a:r>
              <a:rPr kumimoji="0" lang="es-ES" altLang="es-ES" sz="1400" b="1" i="0" u="none" strike="noStrike" cap="none" normalizeH="0" baseline="0" dirty="0" smtClean="0">
                <a:ln>
                  <a:noFill/>
                </a:ln>
                <a:solidFill>
                  <a:schemeClr val="accent1"/>
                </a:solidFill>
                <a:effectLst/>
                <a:ea typeface="Calibri" panose="020F0502020204030204" pitchFamily="34" charset="0"/>
                <a:cs typeface="Times New Roman" panose="02020603050405020304" pitchFamily="18" charset="0"/>
              </a:rPr>
              <a:t>Moderada/grave</a:t>
            </a:r>
            <a:endParaRPr kumimoji="0" lang="es-ES" altLang="es-ES" sz="1400" b="0" i="0" u="none" strike="noStrike" cap="none" normalizeH="0" baseline="0" dirty="0" smtClean="0">
              <a:ln>
                <a:noFill/>
              </a:ln>
              <a:solidFill>
                <a:schemeClr val="accent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rgbClr val="000000"/>
                </a:solidFill>
                <a:effectLst/>
                <a:ea typeface="Calibri" panose="020F0502020204030204" pitchFamily="34" charset="0"/>
                <a:cs typeface="Times New Roman" panose="02020603050405020304" pitchFamily="18" charset="0"/>
              </a:rPr>
              <a:t> (1 o &gt; 1 ítem)</a:t>
            </a:r>
            <a:endParaRPr kumimoji="0" lang="es-ES" altLang="es-ES" sz="1400" b="0" i="0" u="none" strike="noStrike" cap="none" normalizeH="0" baseline="0" dirty="0" smtClean="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rgbClr val="000000"/>
                </a:solidFill>
                <a:effectLst/>
                <a:ea typeface="Calibri" panose="020F0502020204030204" pitchFamily="34" charset="0"/>
                <a:cs typeface="Times New Roman" panose="02020603050405020304" pitchFamily="18" charset="0"/>
              </a:rPr>
              <a:t> </a:t>
            </a:r>
            <a:endParaRPr kumimoji="0" lang="es-ES" altLang="es-ES" sz="1400" b="0" i="0" u="none" strike="noStrike" cap="none" normalizeH="0" baseline="0" dirty="0" smtClean="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rgbClr val="000000"/>
                </a:solidFill>
                <a:effectLst/>
                <a:ea typeface="Calibri" panose="020F0502020204030204" pitchFamily="34" charset="0"/>
                <a:cs typeface="Times New Roman" panose="02020603050405020304" pitchFamily="18" charset="0"/>
              </a:rPr>
              <a:t>Interferencia con el sueño</a:t>
            </a:r>
            <a:endParaRPr kumimoji="0" lang="es-ES" altLang="es-ES" sz="1400" b="0" i="0" u="none" strike="noStrike" cap="none" normalizeH="0" baseline="0" dirty="0" smtClean="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rgbClr val="000000"/>
                </a:solidFill>
                <a:effectLst/>
                <a:ea typeface="Calibri" panose="020F0502020204030204" pitchFamily="34" charset="0"/>
                <a:cs typeface="Times New Roman" panose="02020603050405020304" pitchFamily="18" charset="0"/>
              </a:rPr>
              <a:t> </a:t>
            </a:r>
            <a:endParaRPr kumimoji="0" lang="es-ES" altLang="es-ES" sz="1400" b="0" i="0" u="none" strike="noStrike" cap="none" normalizeH="0" baseline="0" dirty="0" smtClean="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rgbClr val="000000"/>
                </a:solidFill>
                <a:effectLst/>
                <a:ea typeface="Calibri" panose="020F0502020204030204" pitchFamily="34" charset="0"/>
                <a:cs typeface="Times New Roman" panose="02020603050405020304" pitchFamily="18" charset="0"/>
              </a:rPr>
              <a:t>Interfiere con las actividades diarias, deportivas y recreativas</a:t>
            </a:r>
            <a:endParaRPr kumimoji="0" lang="es-ES" altLang="es-ES" sz="1400" b="0" i="0" u="none" strike="noStrike" cap="none" normalizeH="0" baseline="0" dirty="0" smtClean="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rgbClr val="000000"/>
                </a:solidFill>
                <a:effectLst/>
                <a:ea typeface="Calibri" panose="020F0502020204030204" pitchFamily="34" charset="0"/>
                <a:cs typeface="Times New Roman" panose="02020603050405020304" pitchFamily="18" charset="0"/>
              </a:rPr>
              <a:t> </a:t>
            </a:r>
            <a:endParaRPr kumimoji="0" lang="es-ES" altLang="es-ES" sz="1400" b="0" i="0" u="none" strike="noStrike" cap="none" normalizeH="0" baseline="0" dirty="0" smtClean="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rgbClr val="000000"/>
                </a:solidFill>
                <a:effectLst/>
                <a:ea typeface="Calibri" panose="020F0502020204030204" pitchFamily="34" charset="0"/>
                <a:cs typeface="Times New Roman" panose="02020603050405020304" pitchFamily="18" charset="0"/>
              </a:rPr>
              <a:t>Dificultades laborales y escolares  </a:t>
            </a:r>
            <a:endParaRPr kumimoji="0" lang="es-ES" altLang="es-ES" sz="1400" b="0" i="0" u="none" strike="noStrike" cap="none" normalizeH="0" baseline="0" dirty="0" smtClean="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rgbClr val="000000"/>
                </a:solidFill>
                <a:effectLst/>
                <a:ea typeface="Calibri" panose="020F0502020204030204" pitchFamily="34" charset="0"/>
                <a:cs typeface="Times New Roman" panose="02020603050405020304" pitchFamily="18" charset="0"/>
              </a:rPr>
              <a:t>Síntomas molestos</a:t>
            </a:r>
            <a:endParaRPr kumimoji="0" lang="es-ES" altLang="es-ES" sz="1400" b="0" i="0" u="none" strike="noStrike" cap="none" normalizeH="0" baseline="0" dirty="0" smtClean="0">
              <a:ln>
                <a:noFill/>
              </a:ln>
              <a:solidFill>
                <a:schemeClr val="tx1"/>
              </a:solidFill>
              <a:effectLst/>
            </a:endParaRPr>
          </a:p>
        </p:txBody>
      </p:sp>
      <p:sp>
        <p:nvSpPr>
          <p:cNvPr id="7" name="Rectángulo 6"/>
          <p:cNvSpPr>
            <a:spLocks noChangeArrowheads="1"/>
          </p:cNvSpPr>
          <p:nvPr/>
        </p:nvSpPr>
        <p:spPr bwMode="auto">
          <a:xfrm>
            <a:off x="5029065" y="1234289"/>
            <a:ext cx="3682752" cy="4346775"/>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s-ES"/>
          </a:p>
        </p:txBody>
      </p:sp>
      <p:sp>
        <p:nvSpPr>
          <p:cNvPr id="8" name="Rectángulo 11"/>
          <p:cNvSpPr>
            <a:spLocks noChangeArrowheads="1"/>
          </p:cNvSpPr>
          <p:nvPr/>
        </p:nvSpPr>
        <p:spPr bwMode="auto">
          <a:xfrm>
            <a:off x="5310694" y="1295184"/>
            <a:ext cx="1082675" cy="309563"/>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s-ES"/>
          </a:p>
        </p:txBody>
      </p:sp>
      <p:sp>
        <p:nvSpPr>
          <p:cNvPr id="9" name="Rectángulo 12"/>
          <p:cNvSpPr>
            <a:spLocks noChangeArrowheads="1"/>
          </p:cNvSpPr>
          <p:nvPr/>
        </p:nvSpPr>
        <p:spPr bwMode="auto">
          <a:xfrm>
            <a:off x="7347402" y="1263507"/>
            <a:ext cx="1082675" cy="309563"/>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s-ES"/>
          </a:p>
        </p:txBody>
      </p:sp>
      <p:sp>
        <p:nvSpPr>
          <p:cNvPr id="10" name="Rectángulo 13"/>
          <p:cNvSpPr>
            <a:spLocks noChangeArrowheads="1"/>
          </p:cNvSpPr>
          <p:nvPr/>
        </p:nvSpPr>
        <p:spPr bwMode="auto">
          <a:xfrm>
            <a:off x="7212820" y="2348880"/>
            <a:ext cx="1416645" cy="409444"/>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s-ES"/>
          </a:p>
        </p:txBody>
      </p:sp>
      <p:sp>
        <p:nvSpPr>
          <p:cNvPr id="11" name="Rectángulo 14"/>
          <p:cNvSpPr>
            <a:spLocks noChangeArrowheads="1"/>
          </p:cNvSpPr>
          <p:nvPr/>
        </p:nvSpPr>
        <p:spPr bwMode="auto">
          <a:xfrm>
            <a:off x="5323538" y="2401136"/>
            <a:ext cx="1082675" cy="357188"/>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es-ES"/>
          </a:p>
        </p:txBody>
      </p:sp>
      <p:sp>
        <p:nvSpPr>
          <p:cNvPr id="12" name="Conector recto de flecha 15"/>
          <p:cNvSpPr>
            <a:spLocks noChangeShapeType="1"/>
          </p:cNvSpPr>
          <p:nvPr/>
        </p:nvSpPr>
        <p:spPr bwMode="auto">
          <a:xfrm flipV="1">
            <a:off x="6461982" y="1418289"/>
            <a:ext cx="750838" cy="1121880"/>
          </a:xfrm>
          <a:prstGeom prst="straightConnector1">
            <a:avLst/>
          </a:prstGeom>
          <a:noFill/>
          <a:ln w="1905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3" name="Conector recto de flecha 18"/>
          <p:cNvSpPr>
            <a:spLocks noChangeShapeType="1"/>
          </p:cNvSpPr>
          <p:nvPr/>
        </p:nvSpPr>
        <p:spPr bwMode="auto">
          <a:xfrm>
            <a:off x="6538175" y="1418289"/>
            <a:ext cx="592294" cy="1121880"/>
          </a:xfrm>
          <a:prstGeom prst="straightConnector1">
            <a:avLst/>
          </a:prstGeom>
          <a:noFill/>
          <a:ln w="19050">
            <a:solidFill>
              <a:schemeClr val="accent1"/>
            </a:solidFill>
            <a:miter lim="800000"/>
            <a:headEnd type="triangle" w="med" len="me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585937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Rinitis alérgica: </a:t>
            </a:r>
            <a:r>
              <a:rPr lang="es-ES" dirty="0" smtClean="0"/>
              <a:t>Generalidades (II)</a:t>
            </a:r>
            <a:endParaRPr lang="es-ES" dirty="0"/>
          </a:p>
        </p:txBody>
      </p:sp>
      <p:sp>
        <p:nvSpPr>
          <p:cNvPr id="3" name="Marcador de contenido 2"/>
          <p:cNvSpPr>
            <a:spLocks noGrp="1"/>
          </p:cNvSpPr>
          <p:nvPr>
            <p:ph idx="1"/>
          </p:nvPr>
        </p:nvSpPr>
        <p:spPr>
          <a:xfrm>
            <a:off x="0" y="1015674"/>
            <a:ext cx="8686800" cy="4748962"/>
          </a:xfrm>
        </p:spPr>
        <p:txBody>
          <a:bodyPr>
            <a:normAutofit fontScale="92500" lnSpcReduction="10000"/>
          </a:bodyPr>
          <a:lstStyle/>
          <a:p>
            <a:r>
              <a:rPr lang="es-ES" b="1" kern="0" dirty="0"/>
              <a:t>Impacto en la calidad de vida en la edad pediátrica:</a:t>
            </a:r>
          </a:p>
          <a:p>
            <a:pPr marL="1200150" lvl="2" indent="-285750" eaLnBrk="0" fontAlgn="base" hangingPunct="0">
              <a:spcBef>
                <a:spcPct val="20000"/>
              </a:spcBef>
              <a:spcAft>
                <a:spcPct val="0"/>
              </a:spcAft>
              <a:buSzTx/>
              <a:buFont typeface="Wingdings" panose="05000000000000000000" pitchFamily="2" charset="2"/>
              <a:buChar char="v"/>
            </a:pPr>
            <a:r>
              <a:rPr lang="es-ES" sz="2200" dirty="0" smtClean="0"/>
              <a:t>Problemas de aprendizaje</a:t>
            </a:r>
          </a:p>
          <a:p>
            <a:pPr marL="1200150" lvl="2" indent="-285750" eaLnBrk="0" fontAlgn="base" hangingPunct="0">
              <a:spcBef>
                <a:spcPct val="20000"/>
              </a:spcBef>
              <a:spcAft>
                <a:spcPct val="0"/>
              </a:spcAft>
              <a:buSzTx/>
              <a:buFont typeface="Wingdings" panose="05000000000000000000" pitchFamily="2" charset="2"/>
              <a:buChar char="v"/>
            </a:pPr>
            <a:r>
              <a:rPr lang="es-ES" sz="2200" dirty="0" smtClean="0"/>
              <a:t>Disminución de la energía</a:t>
            </a:r>
          </a:p>
          <a:p>
            <a:pPr marL="1200150" lvl="2" indent="-285750" eaLnBrk="0" fontAlgn="base" hangingPunct="0">
              <a:spcBef>
                <a:spcPct val="20000"/>
              </a:spcBef>
              <a:spcAft>
                <a:spcPct val="0"/>
              </a:spcAft>
              <a:buSzTx/>
              <a:buFont typeface="Wingdings" panose="05000000000000000000" pitchFamily="2" charset="2"/>
              <a:buChar char="v"/>
            </a:pPr>
            <a:r>
              <a:rPr lang="es-ES" sz="2200" dirty="0" smtClean="0"/>
              <a:t>Problemas familiares</a:t>
            </a:r>
          </a:p>
          <a:p>
            <a:pPr marL="914400" lvl="2" indent="0" eaLnBrk="0" fontAlgn="base" hangingPunct="0">
              <a:spcBef>
                <a:spcPct val="20000"/>
              </a:spcBef>
              <a:spcAft>
                <a:spcPct val="0"/>
              </a:spcAft>
              <a:buSzTx/>
              <a:buNone/>
            </a:pPr>
            <a:endParaRPr lang="es-ES" sz="2200" dirty="0" smtClean="0"/>
          </a:p>
          <a:p>
            <a:r>
              <a:rPr lang="es-ES" b="1" dirty="0" smtClean="0"/>
              <a:t>Problemas </a:t>
            </a:r>
            <a:r>
              <a:rPr lang="es-ES" b="1" dirty="0"/>
              <a:t>asociados a la RA que </a:t>
            </a:r>
            <a:r>
              <a:rPr lang="es-ES" b="1" dirty="0" smtClean="0"/>
              <a:t>influyen                                         </a:t>
            </a:r>
            <a:r>
              <a:rPr lang="es-ES" b="1" dirty="0"/>
              <a:t>en el rendimiento escolar</a:t>
            </a:r>
            <a:r>
              <a:rPr lang="es-ES" b="1" dirty="0" smtClean="0"/>
              <a:t>:</a:t>
            </a:r>
          </a:p>
          <a:p>
            <a:pPr marL="1200150" lvl="2" indent="-285750" eaLnBrk="0" fontAlgn="base" hangingPunct="0">
              <a:spcBef>
                <a:spcPct val="20000"/>
              </a:spcBef>
              <a:spcAft>
                <a:spcPct val="0"/>
              </a:spcAft>
              <a:buSzTx/>
              <a:buFont typeface="Wingdings" panose="05000000000000000000" pitchFamily="2" charset="2"/>
              <a:buChar char="v"/>
            </a:pPr>
            <a:r>
              <a:rPr lang="es-ES" sz="2200" dirty="0"/>
              <a:t>Fatiga</a:t>
            </a:r>
          </a:p>
          <a:p>
            <a:pPr marL="1200150" lvl="2" indent="-285750" eaLnBrk="0" fontAlgn="base" hangingPunct="0">
              <a:spcBef>
                <a:spcPct val="20000"/>
              </a:spcBef>
              <a:spcAft>
                <a:spcPct val="0"/>
              </a:spcAft>
              <a:buSzTx/>
              <a:buFont typeface="Wingdings" panose="05000000000000000000" pitchFamily="2" charset="2"/>
              <a:buChar char="v"/>
            </a:pPr>
            <a:r>
              <a:rPr lang="es-ES" sz="2200" dirty="0"/>
              <a:t>Absentismo</a:t>
            </a:r>
          </a:p>
          <a:p>
            <a:pPr marL="1200150" lvl="2" indent="-285750" eaLnBrk="0" fontAlgn="base" hangingPunct="0">
              <a:spcBef>
                <a:spcPct val="20000"/>
              </a:spcBef>
              <a:spcAft>
                <a:spcPct val="0"/>
              </a:spcAft>
              <a:buSzTx/>
              <a:buFont typeface="Wingdings" panose="05000000000000000000" pitchFamily="2" charset="2"/>
              <a:buChar char="v"/>
            </a:pPr>
            <a:r>
              <a:rPr lang="es-ES" sz="2200" dirty="0"/>
              <a:t>Deterioro cognitivo</a:t>
            </a:r>
          </a:p>
          <a:p>
            <a:pPr marL="1200150" lvl="2" indent="-285750" eaLnBrk="0" fontAlgn="base" hangingPunct="0">
              <a:spcBef>
                <a:spcPct val="20000"/>
              </a:spcBef>
              <a:spcAft>
                <a:spcPct val="0"/>
              </a:spcAft>
              <a:buSzTx/>
              <a:buFont typeface="Wingdings" panose="05000000000000000000" pitchFamily="2" charset="2"/>
              <a:buChar char="v"/>
            </a:pPr>
            <a:r>
              <a:rPr lang="es-ES" sz="2200" dirty="0"/>
              <a:t>Trastornos del sueño</a:t>
            </a:r>
          </a:p>
          <a:p>
            <a:pPr marL="1200150" lvl="2" indent="-285750" eaLnBrk="0" fontAlgn="base" hangingPunct="0">
              <a:spcBef>
                <a:spcPct val="20000"/>
              </a:spcBef>
              <a:spcAft>
                <a:spcPct val="0"/>
              </a:spcAft>
              <a:buSzTx/>
              <a:buFont typeface="Wingdings" panose="05000000000000000000" pitchFamily="2" charset="2"/>
              <a:buChar char="v"/>
            </a:pPr>
            <a:r>
              <a:rPr lang="es-ES" sz="2200" dirty="0"/>
              <a:t>Trastornos del estado de </a:t>
            </a:r>
            <a:r>
              <a:rPr lang="es-ES" sz="2200" dirty="0" smtClean="0"/>
              <a:t>ánimo</a:t>
            </a:r>
            <a:endParaRPr lang="es-ES" sz="2200" dirty="0"/>
          </a:p>
          <a:p>
            <a:pPr marL="1200150" lvl="2" indent="-285750" eaLnBrk="0" fontAlgn="base" hangingPunct="0">
              <a:spcBef>
                <a:spcPct val="20000"/>
              </a:spcBef>
              <a:spcAft>
                <a:spcPct val="0"/>
              </a:spcAft>
              <a:buSzTx/>
              <a:buFont typeface="Wingdings" panose="05000000000000000000" pitchFamily="2" charset="2"/>
              <a:buChar char="v"/>
            </a:pPr>
            <a:r>
              <a:rPr lang="es-ES" sz="2200" dirty="0"/>
              <a:t>Disfunción social</a:t>
            </a:r>
          </a:p>
          <a:p>
            <a:endParaRPr lang="es-ES" dirty="0"/>
          </a:p>
        </p:txBody>
      </p:sp>
      <p:sp>
        <p:nvSpPr>
          <p:cNvPr id="4" name="Marcador de texto 3"/>
          <p:cNvSpPr>
            <a:spLocks noGrp="1"/>
          </p:cNvSpPr>
          <p:nvPr>
            <p:ph type="body" sz="quarter" idx="10"/>
          </p:nvPr>
        </p:nvSpPr>
        <p:spPr>
          <a:xfrm>
            <a:off x="-32" y="5764636"/>
            <a:ext cx="8686832" cy="295162"/>
          </a:xfrm>
        </p:spPr>
        <p:txBody>
          <a:bodyPr>
            <a:normAutofit/>
          </a:bodyPr>
          <a:lstStyle/>
          <a:p>
            <a:r>
              <a:rPr lang="en-US" sz="1200" dirty="0"/>
              <a:t>Meltzer EO. </a:t>
            </a:r>
            <a:r>
              <a:rPr lang="en-US" sz="1200" dirty="0" smtClean="0"/>
              <a:t>J Allergy </a:t>
            </a:r>
            <a:r>
              <a:rPr lang="en-US" sz="1200" dirty="0" err="1" smtClean="0"/>
              <a:t>Clin</a:t>
            </a:r>
            <a:r>
              <a:rPr lang="en-US" sz="1200" dirty="0" smtClean="0"/>
              <a:t> </a:t>
            </a:r>
            <a:r>
              <a:rPr lang="en-US" sz="1200" dirty="0" err="1" smtClean="0"/>
              <a:t>Immunol</a:t>
            </a:r>
            <a:r>
              <a:rPr lang="en-US" sz="1200" dirty="0" smtClean="0"/>
              <a:t>. 2001 </a:t>
            </a:r>
            <a:r>
              <a:rPr lang="en-US" sz="1200" dirty="0"/>
              <a:t>Jul;108(1 </a:t>
            </a:r>
            <a:r>
              <a:rPr lang="en-US" sz="1200" dirty="0" err="1"/>
              <a:t>Suppl</a:t>
            </a:r>
            <a:r>
              <a:rPr lang="en-US" sz="1200" dirty="0"/>
              <a:t>):S45-53.</a:t>
            </a:r>
          </a:p>
          <a:p>
            <a:endParaRPr lang="es-ES" dirty="0"/>
          </a:p>
        </p:txBody>
      </p:sp>
      <p:pic>
        <p:nvPicPr>
          <p:cNvPr id="2050" name="Picture 2" descr="http://www.pediatic.com/wp-content/uploads/2013/03/nino-triste.jpg"/>
          <p:cNvPicPr>
            <a:picLocks noChangeAspect="1" noChangeArrowheads="1"/>
          </p:cNvPicPr>
          <p:nvPr/>
        </p:nvPicPr>
        <p:blipFill rotWithShape="1">
          <a:blip r:embed="rId3">
            <a:extLst>
              <a:ext uri="{28A0092B-C50C-407E-A947-70E740481C1C}">
                <a14:useLocalDpi xmlns:a14="http://schemas.microsoft.com/office/drawing/2010/main" val="0"/>
              </a:ext>
            </a:extLst>
          </a:blip>
          <a:srcRect l="40905" t="5343" b="6213"/>
          <a:stretch/>
        </p:blipFill>
        <p:spPr bwMode="auto">
          <a:xfrm>
            <a:off x="6156176" y="2489330"/>
            <a:ext cx="2808759"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250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Pregunta 7</a:t>
            </a:r>
            <a:endParaRPr lang="es-ES" dirty="0"/>
          </a:p>
        </p:txBody>
      </p:sp>
      <p:sp>
        <p:nvSpPr>
          <p:cNvPr id="3" name="Marcador de contenido 2"/>
          <p:cNvSpPr>
            <a:spLocks noGrp="1"/>
          </p:cNvSpPr>
          <p:nvPr>
            <p:ph idx="1"/>
          </p:nvPr>
        </p:nvSpPr>
        <p:spPr/>
        <p:txBody>
          <a:bodyPr>
            <a:normAutofit/>
          </a:bodyPr>
          <a:lstStyle/>
          <a:p>
            <a:pPr marL="542925" indent="0" algn="ctr">
              <a:buNone/>
            </a:pPr>
            <a:r>
              <a:rPr lang="es-ES" dirty="0" smtClean="0">
                <a:solidFill>
                  <a:schemeClr val="tx2"/>
                </a:solidFill>
              </a:rPr>
              <a:t>¿Cuál considera la mejor opción de tratamiento para la rinitis alérgica moderada/grave?</a:t>
            </a:r>
            <a:endParaRPr lang="es-ES" dirty="0">
              <a:solidFill>
                <a:schemeClr val="tx2"/>
              </a:solidFill>
            </a:endParaRPr>
          </a:p>
          <a:p>
            <a:pPr marL="542925" indent="0" algn="ctr">
              <a:buNone/>
            </a:pPr>
            <a:endParaRPr lang="es-ES" sz="2800" dirty="0">
              <a:solidFill>
                <a:srgbClr val="FF0000"/>
              </a:solidFill>
            </a:endParaRPr>
          </a:p>
          <a:p>
            <a:pPr marL="1000125" indent="-457200">
              <a:buClr>
                <a:schemeClr val="tx2"/>
              </a:buClr>
              <a:buFont typeface="+mj-lt"/>
              <a:buAutoNum type="arabicPeriod"/>
            </a:pPr>
            <a:r>
              <a:rPr lang="es-ES" sz="2200" b="1" dirty="0" smtClean="0"/>
              <a:t>Antihistamínico oral.</a:t>
            </a:r>
            <a:endParaRPr lang="es-ES" sz="2200" b="1" dirty="0"/>
          </a:p>
          <a:p>
            <a:pPr marL="1000125" indent="-457200">
              <a:buClr>
                <a:schemeClr val="tx2"/>
              </a:buClr>
              <a:buFont typeface="+mj-lt"/>
              <a:buAutoNum type="arabicPeriod"/>
            </a:pPr>
            <a:endParaRPr lang="es-ES" sz="2200" b="1" dirty="0"/>
          </a:p>
          <a:p>
            <a:pPr marL="1000125" indent="-457200">
              <a:buClr>
                <a:schemeClr val="tx2"/>
              </a:buClr>
              <a:buFont typeface="+mj-lt"/>
              <a:buAutoNum type="arabicPeriod"/>
            </a:pPr>
            <a:r>
              <a:rPr lang="es-ES" sz="2200" b="1" dirty="0" smtClean="0"/>
              <a:t>Antihistamínico </a:t>
            </a:r>
            <a:r>
              <a:rPr lang="es-ES" sz="2200" b="1" dirty="0" err="1" smtClean="0"/>
              <a:t>intranasal</a:t>
            </a:r>
            <a:r>
              <a:rPr lang="es-ES" sz="2200" b="1" dirty="0"/>
              <a:t>.</a:t>
            </a:r>
          </a:p>
          <a:p>
            <a:pPr marL="1000125" indent="-457200">
              <a:buClr>
                <a:schemeClr val="tx2"/>
              </a:buClr>
              <a:buFont typeface="+mj-lt"/>
              <a:buAutoNum type="arabicPeriod"/>
            </a:pPr>
            <a:endParaRPr lang="es-ES" sz="2200" b="1" dirty="0"/>
          </a:p>
          <a:p>
            <a:pPr marL="1000125" indent="-457200">
              <a:buClr>
                <a:schemeClr val="tx2"/>
              </a:buClr>
              <a:buFont typeface="+mj-lt"/>
              <a:buAutoNum type="arabicPeriod"/>
            </a:pPr>
            <a:r>
              <a:rPr lang="es-ES" sz="2200" b="1" dirty="0" smtClean="0"/>
              <a:t>Corticoide oral.</a:t>
            </a:r>
            <a:endParaRPr lang="es-ES" sz="2200" b="1" dirty="0"/>
          </a:p>
          <a:p>
            <a:pPr marL="1000125" indent="-457200">
              <a:buClr>
                <a:schemeClr val="tx2"/>
              </a:buClr>
              <a:buFont typeface="+mj-lt"/>
              <a:buAutoNum type="arabicPeriod"/>
            </a:pPr>
            <a:endParaRPr lang="es-ES" sz="2200" b="1" dirty="0"/>
          </a:p>
          <a:p>
            <a:pPr marL="1000125" indent="-457200">
              <a:buClr>
                <a:schemeClr val="tx2"/>
              </a:buClr>
              <a:buFont typeface="+mj-lt"/>
              <a:buAutoNum type="arabicPeriod"/>
            </a:pPr>
            <a:r>
              <a:rPr lang="es-ES" sz="2200" b="1" dirty="0" smtClean="0"/>
              <a:t>Combinación de antihistamínico y corticoide </a:t>
            </a:r>
            <a:r>
              <a:rPr lang="es-ES" sz="2200" b="1" dirty="0" err="1" smtClean="0"/>
              <a:t>intranasal</a:t>
            </a:r>
            <a:r>
              <a:rPr lang="es-ES" sz="2200" b="1" dirty="0" smtClean="0"/>
              <a:t>.</a:t>
            </a:r>
            <a:endParaRPr lang="es-ES" sz="2200" dirty="0"/>
          </a:p>
          <a:p>
            <a:endParaRPr lang="es-ES" dirty="0"/>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3969029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96" y="0"/>
            <a:ext cx="9122354" cy="604800"/>
          </a:xfrm>
        </p:spPr>
        <p:txBody>
          <a:bodyPr/>
          <a:lstStyle/>
          <a:p>
            <a:r>
              <a:rPr lang="es-ES" sz="2800" dirty="0"/>
              <a:t>Rinitis alérgica: </a:t>
            </a:r>
            <a:r>
              <a:rPr lang="es-ES" sz="2800" dirty="0" smtClean="0"/>
              <a:t>Tratamiento (I)</a:t>
            </a:r>
            <a:endParaRPr lang="es-ES" sz="2800" dirty="0"/>
          </a:p>
        </p:txBody>
      </p:sp>
      <p:sp>
        <p:nvSpPr>
          <p:cNvPr id="4" name="Marcador de texto 3"/>
          <p:cNvSpPr>
            <a:spLocks noGrp="1"/>
          </p:cNvSpPr>
          <p:nvPr>
            <p:ph type="body" sz="quarter" idx="10"/>
          </p:nvPr>
        </p:nvSpPr>
        <p:spPr>
          <a:xfrm>
            <a:off x="7079688" y="5517232"/>
            <a:ext cx="1898000" cy="871226"/>
          </a:xfrm>
        </p:spPr>
        <p:txBody>
          <a:bodyPr>
            <a:normAutofit/>
          </a:bodyPr>
          <a:lstStyle/>
          <a:p>
            <a:r>
              <a:rPr lang="es-ES" sz="1200" dirty="0" smtClean="0"/>
              <a:t>V</a:t>
            </a:r>
            <a:r>
              <a:rPr lang="es-ES" sz="1200" dirty="0"/>
              <a:t>. Plaza Moral et al. </a:t>
            </a:r>
            <a:r>
              <a:rPr lang="es-ES" sz="1200" dirty="0" err="1" smtClean="0"/>
              <a:t>Arch</a:t>
            </a:r>
            <a:r>
              <a:rPr lang="es-ES" sz="1200" dirty="0" smtClean="0"/>
              <a:t> </a:t>
            </a:r>
            <a:r>
              <a:rPr lang="es-ES" sz="1200" dirty="0" err="1"/>
              <a:t>Bronconeumol</a:t>
            </a:r>
            <a:r>
              <a:rPr lang="es-ES" sz="1200" dirty="0"/>
              <a:t>. 2015; 51(</a:t>
            </a:r>
            <a:r>
              <a:rPr lang="es-ES" sz="1200" dirty="0" err="1"/>
              <a:t>Supl</a:t>
            </a:r>
            <a:r>
              <a:rPr lang="es-ES" sz="1200" dirty="0"/>
              <a:t> 1): 2-54 </a:t>
            </a:r>
          </a:p>
        </p:txBody>
      </p:sp>
      <p:pic>
        <p:nvPicPr>
          <p:cNvPr id="3" name="Imagen 2"/>
          <p:cNvPicPr>
            <a:picLocks noChangeAspect="1"/>
          </p:cNvPicPr>
          <p:nvPr/>
        </p:nvPicPr>
        <p:blipFill rotWithShape="1">
          <a:blip r:embed="rId3"/>
          <a:srcRect l="7939" t="20953" r="57195" b="6270"/>
          <a:stretch/>
        </p:blipFill>
        <p:spPr>
          <a:xfrm>
            <a:off x="1607080" y="594605"/>
            <a:ext cx="5472608" cy="5570699"/>
          </a:xfrm>
          <a:prstGeom prst="rect">
            <a:avLst/>
          </a:prstGeom>
        </p:spPr>
      </p:pic>
      <p:sp>
        <p:nvSpPr>
          <p:cNvPr id="5" name="Rectángulo 4"/>
          <p:cNvSpPr/>
          <p:nvPr/>
        </p:nvSpPr>
        <p:spPr>
          <a:xfrm>
            <a:off x="3563888" y="2564904"/>
            <a:ext cx="1440160" cy="2880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5292080" y="2060848"/>
            <a:ext cx="1512168" cy="28803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1763688" y="5286399"/>
            <a:ext cx="1447832" cy="461665"/>
          </a:xfrm>
          <a:prstGeom prst="rect">
            <a:avLst/>
          </a:prstGeom>
        </p:spPr>
        <p:txBody>
          <a:bodyPr wrap="none">
            <a:spAutoFit/>
          </a:bodyPr>
          <a:lstStyle/>
          <a:p>
            <a:r>
              <a:rPr lang="es-ES" sz="2400" b="1" dirty="0" smtClean="0"/>
              <a:t>GEMA 4.0</a:t>
            </a:r>
            <a:endParaRPr lang="es-ES" sz="2400" b="1" dirty="0"/>
          </a:p>
        </p:txBody>
      </p:sp>
    </p:spTree>
    <p:extLst>
      <p:ext uri="{BB962C8B-B14F-4D97-AF65-F5344CB8AC3E}">
        <p14:creationId xmlns:p14="http://schemas.microsoft.com/office/powerpoint/2010/main" val="1423582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Rinitis alérgica: Tratamiento (</a:t>
            </a:r>
            <a:r>
              <a:rPr lang="es-ES" dirty="0" smtClean="0"/>
              <a:t>II)</a:t>
            </a:r>
            <a:endParaRPr lang="es-ES" dirty="0"/>
          </a:p>
        </p:txBody>
      </p:sp>
      <p:sp>
        <p:nvSpPr>
          <p:cNvPr id="3" name="Marcador de contenido 2"/>
          <p:cNvSpPr>
            <a:spLocks noGrp="1"/>
          </p:cNvSpPr>
          <p:nvPr>
            <p:ph idx="1"/>
          </p:nvPr>
        </p:nvSpPr>
        <p:spPr/>
        <p:txBody>
          <a:bodyPr>
            <a:normAutofit/>
          </a:bodyPr>
          <a:lstStyle/>
          <a:p>
            <a:r>
              <a:rPr lang="es-ES" sz="2200" dirty="0" smtClean="0"/>
              <a:t>La combinación de </a:t>
            </a:r>
            <a:r>
              <a:rPr lang="es-ES" sz="2200" dirty="0" err="1" smtClean="0">
                <a:solidFill>
                  <a:schemeClr val="tx2"/>
                </a:solidFill>
              </a:rPr>
              <a:t>hidrocloruro</a:t>
            </a:r>
            <a:r>
              <a:rPr lang="es-ES" sz="2200" dirty="0" smtClean="0">
                <a:solidFill>
                  <a:schemeClr val="tx2"/>
                </a:solidFill>
              </a:rPr>
              <a:t> </a:t>
            </a:r>
            <a:r>
              <a:rPr lang="es-ES" sz="2200" dirty="0">
                <a:solidFill>
                  <a:schemeClr val="tx2"/>
                </a:solidFill>
              </a:rPr>
              <a:t>de azelastina </a:t>
            </a:r>
            <a:r>
              <a:rPr lang="es-ES" sz="2200" dirty="0"/>
              <a:t>y </a:t>
            </a:r>
            <a:r>
              <a:rPr lang="es-ES" sz="2200" dirty="0" err="1">
                <a:solidFill>
                  <a:schemeClr val="tx2"/>
                </a:solidFill>
              </a:rPr>
              <a:t>propionato</a:t>
            </a:r>
            <a:r>
              <a:rPr lang="es-ES" sz="2200" dirty="0">
                <a:solidFill>
                  <a:schemeClr val="tx2"/>
                </a:solidFill>
              </a:rPr>
              <a:t> de </a:t>
            </a:r>
            <a:r>
              <a:rPr lang="es-ES" sz="2200" dirty="0" err="1">
                <a:solidFill>
                  <a:schemeClr val="tx2"/>
                </a:solidFill>
              </a:rPr>
              <a:t>fluticasona</a:t>
            </a:r>
            <a:r>
              <a:rPr lang="es-ES" sz="2200" dirty="0">
                <a:solidFill>
                  <a:schemeClr val="tx2"/>
                </a:solidFill>
              </a:rPr>
              <a:t> </a:t>
            </a:r>
            <a:r>
              <a:rPr lang="es-ES" sz="2200" dirty="0" smtClean="0"/>
              <a:t>es </a:t>
            </a:r>
            <a:r>
              <a:rPr lang="es-ES" sz="2200" dirty="0"/>
              <a:t>una formulación </a:t>
            </a:r>
            <a:r>
              <a:rPr lang="es-ES" sz="2200" dirty="0" err="1"/>
              <a:t>intranasal</a:t>
            </a:r>
            <a:r>
              <a:rPr lang="es-ES" sz="2200" dirty="0"/>
              <a:t> novedosa e</a:t>
            </a:r>
            <a:r>
              <a:rPr lang="es-ES" sz="2200" dirty="0" smtClean="0"/>
              <a:t>n </a:t>
            </a:r>
            <a:r>
              <a:rPr lang="es-ES" sz="2200" dirty="0"/>
              <a:t>el mismo spray </a:t>
            </a:r>
            <a:r>
              <a:rPr lang="es-ES" sz="2200" dirty="0" smtClean="0"/>
              <a:t>nasal.</a:t>
            </a:r>
          </a:p>
          <a:p>
            <a:pPr marL="542925" indent="0">
              <a:buNone/>
            </a:pPr>
            <a:endParaRPr lang="es-ES" sz="2200" dirty="0" smtClean="0"/>
          </a:p>
          <a:p>
            <a:r>
              <a:rPr lang="es-ES" sz="2200" dirty="0"/>
              <a:t>A</a:t>
            </a:r>
            <a:r>
              <a:rPr lang="es-ES" sz="2200" dirty="0" smtClean="0"/>
              <a:t>probado </a:t>
            </a:r>
            <a:r>
              <a:rPr lang="es-ES" sz="2200" dirty="0"/>
              <a:t>por la FDA (Mayo 2012) para tratar la </a:t>
            </a:r>
            <a:r>
              <a:rPr lang="es-ES" sz="2200" dirty="0">
                <a:solidFill>
                  <a:schemeClr val="tx2"/>
                </a:solidFill>
              </a:rPr>
              <a:t>RA </a:t>
            </a:r>
            <a:r>
              <a:rPr lang="es-ES" sz="2200" dirty="0" smtClean="0">
                <a:solidFill>
                  <a:schemeClr val="tx2"/>
                </a:solidFill>
              </a:rPr>
              <a:t>Estacional </a:t>
            </a:r>
            <a:r>
              <a:rPr lang="es-ES" sz="2200" dirty="0" smtClean="0"/>
              <a:t>y por </a:t>
            </a:r>
            <a:r>
              <a:rPr lang="es-ES" sz="2200" dirty="0"/>
              <a:t>la UE (Enero 2013) para tratar la </a:t>
            </a:r>
            <a:r>
              <a:rPr lang="es-ES" sz="2200" dirty="0">
                <a:solidFill>
                  <a:schemeClr val="tx2"/>
                </a:solidFill>
              </a:rPr>
              <a:t>RA Estacional moderada</a:t>
            </a:r>
            <a:r>
              <a:rPr lang="es-ES" sz="2200" dirty="0"/>
              <a:t> y </a:t>
            </a:r>
            <a:r>
              <a:rPr lang="es-ES" sz="2200" dirty="0">
                <a:solidFill>
                  <a:schemeClr val="tx2"/>
                </a:solidFill>
              </a:rPr>
              <a:t>grave</a:t>
            </a:r>
            <a:r>
              <a:rPr lang="es-ES" sz="2200" dirty="0"/>
              <a:t> y la </a:t>
            </a:r>
            <a:r>
              <a:rPr lang="es-ES" sz="2200" dirty="0">
                <a:solidFill>
                  <a:schemeClr val="tx2"/>
                </a:solidFill>
              </a:rPr>
              <a:t>RA </a:t>
            </a:r>
            <a:r>
              <a:rPr lang="es-ES" sz="2200" dirty="0" smtClean="0">
                <a:solidFill>
                  <a:schemeClr val="tx2"/>
                </a:solidFill>
              </a:rPr>
              <a:t>Perenne</a:t>
            </a:r>
            <a:r>
              <a:rPr lang="es-ES" sz="2200" dirty="0" smtClean="0"/>
              <a:t>.</a:t>
            </a:r>
          </a:p>
          <a:p>
            <a:pPr marL="542925" indent="0">
              <a:buNone/>
            </a:pPr>
            <a:endParaRPr lang="es-ES" sz="2200" dirty="0" smtClean="0"/>
          </a:p>
          <a:p>
            <a:r>
              <a:rPr lang="es-ES" sz="2200" dirty="0" smtClean="0"/>
              <a:t>Indicación: adultos </a:t>
            </a:r>
            <a:r>
              <a:rPr lang="es-ES" sz="2200" dirty="0"/>
              <a:t>y adolescentes (</a:t>
            </a:r>
            <a:r>
              <a:rPr lang="es-ES" sz="2200" dirty="0">
                <a:solidFill>
                  <a:schemeClr val="tx2"/>
                </a:solidFill>
              </a:rPr>
              <a:t>mayores de 12 años</a:t>
            </a:r>
            <a:r>
              <a:rPr lang="es-ES" sz="2200" dirty="0" smtClean="0"/>
              <a:t>)</a:t>
            </a:r>
          </a:p>
          <a:p>
            <a:pPr marL="542925" indent="0">
              <a:buNone/>
            </a:pPr>
            <a:endParaRPr lang="es-ES" sz="2200" dirty="0"/>
          </a:p>
          <a:p>
            <a:r>
              <a:rPr lang="es-ES" sz="2200" dirty="0"/>
              <a:t>D</a:t>
            </a:r>
            <a:r>
              <a:rPr lang="es-ES" sz="2200" dirty="0" smtClean="0"/>
              <a:t>osis recomendada: </a:t>
            </a:r>
            <a:r>
              <a:rPr lang="es-ES" sz="2200" dirty="0"/>
              <a:t>una aplicación en cada fosa </a:t>
            </a:r>
            <a:r>
              <a:rPr lang="es-ES" sz="2200" dirty="0" smtClean="0"/>
              <a:t>nasal</a:t>
            </a:r>
            <a:r>
              <a:rPr lang="es-ES" sz="2200" dirty="0"/>
              <a:t> </a:t>
            </a:r>
            <a:r>
              <a:rPr lang="es-ES" sz="2200" dirty="0" smtClean="0"/>
              <a:t>cada 12 horas.</a:t>
            </a:r>
            <a:endParaRPr lang="es-ES" sz="2200" dirty="0"/>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3120244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Rinitis alérgica: Hidrocloruro de </a:t>
            </a:r>
            <a:r>
              <a:rPr lang="es-ES" dirty="0" err="1"/>
              <a:t>Azelastina</a:t>
            </a:r>
            <a:r>
              <a:rPr lang="es-ES" dirty="0"/>
              <a:t>/</a:t>
            </a:r>
            <a:r>
              <a:rPr lang="es-ES" dirty="0" err="1"/>
              <a:t>Propionato</a:t>
            </a:r>
            <a:r>
              <a:rPr lang="es-ES" dirty="0"/>
              <a:t> de </a:t>
            </a:r>
            <a:r>
              <a:rPr lang="es-ES" dirty="0" err="1"/>
              <a:t>Fluticasona</a:t>
            </a:r>
            <a:r>
              <a:rPr lang="es-ES" dirty="0"/>
              <a:t> </a:t>
            </a:r>
          </a:p>
        </p:txBody>
      </p:sp>
      <p:sp>
        <p:nvSpPr>
          <p:cNvPr id="4" name="Marcador de texto 3"/>
          <p:cNvSpPr>
            <a:spLocks noGrp="1"/>
          </p:cNvSpPr>
          <p:nvPr>
            <p:ph type="body" sz="quarter" idx="10"/>
          </p:nvPr>
        </p:nvSpPr>
        <p:spPr>
          <a:xfrm>
            <a:off x="10999" y="5870214"/>
            <a:ext cx="8686832" cy="295162"/>
          </a:xfrm>
        </p:spPr>
        <p:txBody>
          <a:bodyPr>
            <a:normAutofit lnSpcReduction="10000"/>
          </a:bodyPr>
          <a:lstStyle/>
          <a:p>
            <a:r>
              <a:rPr lang="en-US" dirty="0"/>
              <a:t>Meltzer et al. </a:t>
            </a:r>
            <a:r>
              <a:rPr lang="en-US" dirty="0" err="1"/>
              <a:t>Int</a:t>
            </a:r>
            <a:r>
              <a:rPr lang="en-US" dirty="0"/>
              <a:t> Arch Allergy </a:t>
            </a:r>
            <a:r>
              <a:rPr lang="en-US" dirty="0" err="1"/>
              <a:t>Immunol</a:t>
            </a:r>
            <a:r>
              <a:rPr lang="en-US" dirty="0"/>
              <a:t> 2013;161(4):369-77</a:t>
            </a:r>
            <a:endParaRPr lang="es-ES" dirty="0"/>
          </a:p>
          <a:p>
            <a:endParaRPr lang="es-ES" dirty="0"/>
          </a:p>
        </p:txBody>
      </p:sp>
      <p:pic>
        <p:nvPicPr>
          <p:cNvPr id="5" name="Imagen 4"/>
          <p:cNvPicPr>
            <a:picLocks noChangeAspect="1"/>
          </p:cNvPicPr>
          <p:nvPr/>
        </p:nvPicPr>
        <p:blipFill rotWithShape="1">
          <a:blip r:embed="rId3"/>
          <a:srcRect l="9046" t="45513" r="34504" b="10539"/>
          <a:stretch/>
        </p:blipFill>
        <p:spPr>
          <a:xfrm>
            <a:off x="268489" y="1340768"/>
            <a:ext cx="8607022" cy="3571056"/>
          </a:xfrm>
          <a:prstGeom prst="rect">
            <a:avLst/>
          </a:prstGeom>
        </p:spPr>
      </p:pic>
      <p:sp>
        <p:nvSpPr>
          <p:cNvPr id="3" name="Rectángulo 2"/>
          <p:cNvSpPr/>
          <p:nvPr/>
        </p:nvSpPr>
        <p:spPr>
          <a:xfrm>
            <a:off x="-260327" y="4875263"/>
            <a:ext cx="4572000" cy="923330"/>
          </a:xfrm>
          <a:prstGeom prst="rect">
            <a:avLst/>
          </a:prstGeom>
        </p:spPr>
        <p:txBody>
          <a:bodyPr>
            <a:spAutoFit/>
          </a:bodyPr>
          <a:lstStyle/>
          <a:p>
            <a:pPr marL="542925" lvl="0">
              <a:spcBef>
                <a:spcPts val="600"/>
              </a:spcBef>
            </a:pPr>
            <a:r>
              <a:rPr lang="es-ES" b="1" dirty="0" smtClean="0">
                <a:solidFill>
                  <a:srgbClr val="004586"/>
                </a:solidFill>
              </a:rPr>
              <a:t>La combinación de PF/AZE proporciona una mayor mejoría de los síntomas que PF o AZE por separado.</a:t>
            </a:r>
            <a:endParaRPr lang="es-ES" b="1" dirty="0">
              <a:solidFill>
                <a:srgbClr val="004586"/>
              </a:solidFill>
            </a:endParaRPr>
          </a:p>
        </p:txBody>
      </p:sp>
      <p:sp>
        <p:nvSpPr>
          <p:cNvPr id="6" name="Rectángulo 5"/>
          <p:cNvSpPr/>
          <p:nvPr/>
        </p:nvSpPr>
        <p:spPr>
          <a:xfrm>
            <a:off x="4303511" y="4803642"/>
            <a:ext cx="4572000" cy="923330"/>
          </a:xfrm>
          <a:prstGeom prst="rect">
            <a:avLst/>
          </a:prstGeom>
        </p:spPr>
        <p:txBody>
          <a:bodyPr>
            <a:spAutoFit/>
          </a:bodyPr>
          <a:lstStyle/>
          <a:p>
            <a:pPr marL="542925" lvl="0">
              <a:spcBef>
                <a:spcPts val="600"/>
              </a:spcBef>
            </a:pPr>
            <a:r>
              <a:rPr lang="es-ES" b="1" dirty="0" smtClean="0">
                <a:solidFill>
                  <a:srgbClr val="004586"/>
                </a:solidFill>
              </a:rPr>
              <a:t>La </a:t>
            </a:r>
            <a:r>
              <a:rPr lang="es-ES" b="1" dirty="0">
                <a:solidFill>
                  <a:srgbClr val="004586"/>
                </a:solidFill>
              </a:rPr>
              <a:t>superioridad </a:t>
            </a:r>
            <a:r>
              <a:rPr lang="es-ES" b="1" dirty="0" smtClean="0">
                <a:solidFill>
                  <a:srgbClr val="004586"/>
                </a:solidFill>
              </a:rPr>
              <a:t>la </a:t>
            </a:r>
            <a:r>
              <a:rPr lang="es-ES" b="1" dirty="0">
                <a:solidFill>
                  <a:srgbClr val="004586"/>
                </a:solidFill>
              </a:rPr>
              <a:t>combinación de PF/AZE </a:t>
            </a:r>
            <a:r>
              <a:rPr lang="es-ES" b="1" dirty="0" smtClean="0">
                <a:solidFill>
                  <a:srgbClr val="004586"/>
                </a:solidFill>
              </a:rPr>
              <a:t>aparece desde el día 1 y se mantiene.</a:t>
            </a:r>
            <a:endParaRPr lang="es-ES" b="1" dirty="0">
              <a:solidFill>
                <a:srgbClr val="004586"/>
              </a:solidFill>
            </a:endParaRPr>
          </a:p>
        </p:txBody>
      </p:sp>
      <p:sp>
        <p:nvSpPr>
          <p:cNvPr id="7" name="Rectángulo 6"/>
          <p:cNvSpPr/>
          <p:nvPr/>
        </p:nvSpPr>
        <p:spPr>
          <a:xfrm>
            <a:off x="268759" y="4911824"/>
            <a:ext cx="3846311" cy="9583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a:off x="4708498" y="4875263"/>
            <a:ext cx="3846311" cy="9583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97597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Rinitis alérgica: Hidrocloruro de </a:t>
            </a:r>
            <a:r>
              <a:rPr lang="es-ES" dirty="0" err="1"/>
              <a:t>Azelastina</a:t>
            </a:r>
            <a:r>
              <a:rPr lang="es-ES" dirty="0"/>
              <a:t>/</a:t>
            </a:r>
            <a:r>
              <a:rPr lang="es-ES" dirty="0" err="1"/>
              <a:t>Propionato</a:t>
            </a:r>
            <a:r>
              <a:rPr lang="es-ES" dirty="0"/>
              <a:t> de </a:t>
            </a:r>
            <a:r>
              <a:rPr lang="es-ES" dirty="0" err="1"/>
              <a:t>Fluticasona</a:t>
            </a:r>
            <a:r>
              <a:rPr lang="es-ES" dirty="0"/>
              <a:t> </a:t>
            </a:r>
          </a:p>
        </p:txBody>
      </p:sp>
      <p:sp>
        <p:nvSpPr>
          <p:cNvPr id="4" name="Marcador de texto 3"/>
          <p:cNvSpPr>
            <a:spLocks noGrp="1"/>
          </p:cNvSpPr>
          <p:nvPr>
            <p:ph type="body" sz="quarter" idx="10"/>
          </p:nvPr>
        </p:nvSpPr>
        <p:spPr/>
        <p:txBody>
          <a:bodyPr>
            <a:normAutofit lnSpcReduction="10000"/>
          </a:bodyPr>
          <a:lstStyle/>
          <a:p>
            <a:r>
              <a:rPr lang="en-US" dirty="0"/>
              <a:t>Meltzer et al. </a:t>
            </a:r>
            <a:r>
              <a:rPr lang="en-US" dirty="0" err="1"/>
              <a:t>Int</a:t>
            </a:r>
            <a:r>
              <a:rPr lang="en-US" dirty="0"/>
              <a:t> Arch Allergy </a:t>
            </a:r>
            <a:r>
              <a:rPr lang="en-US" dirty="0" err="1"/>
              <a:t>Immunol</a:t>
            </a:r>
            <a:r>
              <a:rPr lang="en-US" dirty="0"/>
              <a:t> 2013;161(4):369-77</a:t>
            </a:r>
            <a:endParaRPr lang="es-ES" dirty="0"/>
          </a:p>
          <a:p>
            <a:endParaRPr lang="es-ES" dirty="0"/>
          </a:p>
        </p:txBody>
      </p:sp>
      <p:pic>
        <p:nvPicPr>
          <p:cNvPr id="5" name="Imagen 4"/>
          <p:cNvPicPr>
            <a:picLocks noChangeAspect="1"/>
          </p:cNvPicPr>
          <p:nvPr/>
        </p:nvPicPr>
        <p:blipFill rotWithShape="1">
          <a:blip r:embed="rId3"/>
          <a:srcRect l="9046" t="33385" r="34504" b="18607"/>
          <a:stretch/>
        </p:blipFill>
        <p:spPr>
          <a:xfrm>
            <a:off x="457200" y="1340768"/>
            <a:ext cx="8020928" cy="3965946"/>
          </a:xfrm>
          <a:prstGeom prst="rect">
            <a:avLst/>
          </a:prstGeom>
        </p:spPr>
      </p:pic>
      <p:sp>
        <p:nvSpPr>
          <p:cNvPr id="9" name="Rectángulo 8"/>
          <p:cNvSpPr/>
          <p:nvPr/>
        </p:nvSpPr>
        <p:spPr>
          <a:xfrm>
            <a:off x="4788024" y="2564904"/>
            <a:ext cx="3690104" cy="274181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a:off x="4572000" y="1836221"/>
            <a:ext cx="3978136" cy="3524042"/>
          </a:xfrm>
          <a:prstGeom prst="rect">
            <a:avLst/>
          </a:prstGeom>
        </p:spPr>
        <p:txBody>
          <a:bodyPr wrap="square">
            <a:spAutoFit/>
          </a:bodyPr>
          <a:lstStyle/>
          <a:p>
            <a:pPr marL="542925" lvl="0">
              <a:spcBef>
                <a:spcPts val="600"/>
              </a:spcBef>
            </a:pPr>
            <a:r>
              <a:rPr lang="es-ES" b="1" dirty="0" smtClean="0">
                <a:solidFill>
                  <a:srgbClr val="004586"/>
                </a:solidFill>
              </a:rPr>
              <a:t>1 de cada 6 pacientes </a:t>
            </a:r>
            <a:r>
              <a:rPr lang="es-ES" dirty="0" smtClean="0">
                <a:solidFill>
                  <a:srgbClr val="004586"/>
                </a:solidFill>
              </a:rPr>
              <a:t>tratados con la combinación de PF/AZE logran una mejoría completa o casi completa de sus síntomas.</a:t>
            </a:r>
          </a:p>
          <a:p>
            <a:pPr marL="542925" lvl="0">
              <a:spcBef>
                <a:spcPts val="600"/>
              </a:spcBef>
            </a:pPr>
            <a:endParaRPr lang="es-ES" b="1" dirty="0">
              <a:solidFill>
                <a:srgbClr val="004586"/>
              </a:solidFill>
            </a:endParaRPr>
          </a:p>
          <a:p>
            <a:pPr marL="542925" lvl="0">
              <a:spcBef>
                <a:spcPts val="600"/>
              </a:spcBef>
            </a:pPr>
            <a:r>
              <a:rPr lang="es-ES" dirty="0" smtClean="0">
                <a:solidFill>
                  <a:srgbClr val="004586"/>
                </a:solidFill>
              </a:rPr>
              <a:t>Días antes que con PF (8d) o AZE (7d)</a:t>
            </a:r>
          </a:p>
          <a:p>
            <a:pPr marL="542925" lvl="0">
              <a:spcBef>
                <a:spcPts val="600"/>
              </a:spcBef>
            </a:pPr>
            <a:endParaRPr lang="es-ES" b="1" dirty="0">
              <a:solidFill>
                <a:srgbClr val="004586"/>
              </a:solidFill>
            </a:endParaRPr>
          </a:p>
          <a:p>
            <a:pPr marL="542925" lvl="0">
              <a:spcBef>
                <a:spcPts val="600"/>
              </a:spcBef>
            </a:pPr>
            <a:r>
              <a:rPr lang="es-ES" b="1" dirty="0" smtClean="0">
                <a:solidFill>
                  <a:srgbClr val="004586"/>
                </a:solidFill>
              </a:rPr>
              <a:t>Relevancia:</a:t>
            </a:r>
          </a:p>
          <a:p>
            <a:pPr marL="542925" lvl="0">
              <a:spcBef>
                <a:spcPts val="600"/>
              </a:spcBef>
            </a:pPr>
            <a:r>
              <a:rPr lang="es-ES" dirty="0" smtClean="0">
                <a:solidFill>
                  <a:srgbClr val="004586"/>
                </a:solidFill>
              </a:rPr>
              <a:t>Lo que los pacientes buscan es la mejora completa de sus síntomas</a:t>
            </a:r>
            <a:endParaRPr lang="es-ES" dirty="0">
              <a:solidFill>
                <a:srgbClr val="004586"/>
              </a:solidFill>
            </a:endParaRPr>
          </a:p>
        </p:txBody>
      </p:sp>
    </p:spTree>
    <p:extLst>
      <p:ext uri="{BB962C8B-B14F-4D97-AF65-F5344CB8AC3E}">
        <p14:creationId xmlns:p14="http://schemas.microsoft.com/office/powerpoint/2010/main" val="9970794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 Anafilaxia</a:t>
            </a:r>
            <a:endParaRPr lang="es-ES" dirty="0"/>
          </a:p>
        </p:txBody>
      </p:sp>
      <p:sp>
        <p:nvSpPr>
          <p:cNvPr id="3" name="Marcador de contenido 2"/>
          <p:cNvSpPr>
            <a:spLocks noGrp="1"/>
          </p:cNvSpPr>
          <p:nvPr>
            <p:ph idx="1"/>
          </p:nvPr>
        </p:nvSpPr>
        <p:spPr>
          <a:xfrm>
            <a:off x="0" y="1015674"/>
            <a:ext cx="8686800" cy="4933605"/>
          </a:xfrm>
        </p:spPr>
        <p:txBody>
          <a:bodyPr>
            <a:normAutofit fontScale="92500" lnSpcReduction="10000"/>
          </a:bodyPr>
          <a:lstStyle/>
          <a:p>
            <a:pPr algn="just"/>
            <a:r>
              <a:rPr lang="es-ES" dirty="0"/>
              <a:t>La anafilaxia es </a:t>
            </a:r>
            <a:r>
              <a:rPr lang="es-ES" dirty="0" smtClean="0"/>
              <a:t>una reacción alérgica </a:t>
            </a:r>
            <a:r>
              <a:rPr lang="es-ES" dirty="0" smtClean="0">
                <a:solidFill>
                  <a:schemeClr val="tx2"/>
                </a:solidFill>
              </a:rPr>
              <a:t>potencialmente </a:t>
            </a:r>
            <a:r>
              <a:rPr lang="es-ES" dirty="0">
                <a:solidFill>
                  <a:schemeClr val="tx2"/>
                </a:solidFill>
              </a:rPr>
              <a:t>mortal</a:t>
            </a:r>
            <a:r>
              <a:rPr lang="es-ES" dirty="0" smtClean="0">
                <a:solidFill>
                  <a:schemeClr val="tx2"/>
                </a:solidFill>
              </a:rPr>
              <a:t>.</a:t>
            </a:r>
          </a:p>
          <a:p>
            <a:pPr marL="542925" indent="0" algn="just">
              <a:buNone/>
            </a:pPr>
            <a:endParaRPr lang="es-ES" dirty="0">
              <a:solidFill>
                <a:schemeClr val="tx2"/>
              </a:solidFill>
            </a:endParaRPr>
          </a:p>
          <a:p>
            <a:pPr algn="just"/>
            <a:r>
              <a:rPr lang="es-ES" dirty="0"/>
              <a:t>La </a:t>
            </a:r>
            <a:r>
              <a:rPr lang="es-ES" dirty="0">
                <a:solidFill>
                  <a:schemeClr val="tx2"/>
                </a:solidFill>
              </a:rPr>
              <a:t>sospecha diagnóstica </a:t>
            </a:r>
            <a:r>
              <a:rPr lang="es-ES" dirty="0"/>
              <a:t>es fundamental para su correcto tratamiento. </a:t>
            </a:r>
            <a:endParaRPr lang="es-ES" dirty="0" smtClean="0"/>
          </a:p>
          <a:p>
            <a:pPr marL="542925" indent="0" algn="just">
              <a:buNone/>
            </a:pPr>
            <a:endParaRPr lang="es-ES" dirty="0"/>
          </a:p>
          <a:p>
            <a:pPr algn="just"/>
            <a:r>
              <a:rPr lang="es-ES" dirty="0"/>
              <a:t>La </a:t>
            </a:r>
            <a:r>
              <a:rPr lang="es-ES" dirty="0">
                <a:solidFill>
                  <a:schemeClr val="tx2"/>
                </a:solidFill>
              </a:rPr>
              <a:t>adrenalina</a:t>
            </a:r>
            <a:r>
              <a:rPr lang="es-ES" dirty="0"/>
              <a:t> es el </a:t>
            </a:r>
            <a:r>
              <a:rPr lang="es-ES" dirty="0">
                <a:solidFill>
                  <a:schemeClr val="tx2"/>
                </a:solidFill>
              </a:rPr>
              <a:t>tratamiento de elección </a:t>
            </a:r>
            <a:r>
              <a:rPr lang="es-ES" dirty="0"/>
              <a:t>de la anafilaxia</a:t>
            </a:r>
            <a:r>
              <a:rPr lang="es-ES" dirty="0" smtClean="0"/>
              <a:t>.</a:t>
            </a:r>
          </a:p>
          <a:p>
            <a:pPr marL="542925" indent="0" algn="just">
              <a:buNone/>
            </a:pPr>
            <a:endParaRPr lang="es-ES" dirty="0"/>
          </a:p>
          <a:p>
            <a:pPr algn="just"/>
            <a:r>
              <a:rPr lang="es-ES" dirty="0"/>
              <a:t>Los </a:t>
            </a:r>
            <a:r>
              <a:rPr lang="es-ES" dirty="0" err="1">
                <a:solidFill>
                  <a:schemeClr val="tx2"/>
                </a:solidFill>
              </a:rPr>
              <a:t>autoinyectores</a:t>
            </a:r>
            <a:r>
              <a:rPr lang="es-ES" dirty="0"/>
              <a:t> de adrenalina son el mejor método para </a:t>
            </a:r>
            <a:r>
              <a:rPr lang="es-ES" dirty="0" smtClean="0"/>
              <a:t>el </a:t>
            </a:r>
            <a:r>
              <a:rPr lang="es-ES" dirty="0" smtClean="0">
                <a:solidFill>
                  <a:schemeClr val="tx2"/>
                </a:solidFill>
              </a:rPr>
              <a:t>tratamiento </a:t>
            </a:r>
            <a:r>
              <a:rPr lang="es-ES" dirty="0" err="1" smtClean="0">
                <a:solidFill>
                  <a:schemeClr val="tx2"/>
                </a:solidFill>
              </a:rPr>
              <a:t>extrahospitalario</a:t>
            </a:r>
            <a:r>
              <a:rPr lang="es-ES" dirty="0" smtClean="0">
                <a:solidFill>
                  <a:schemeClr val="tx2"/>
                </a:solidFill>
              </a:rPr>
              <a:t>.</a:t>
            </a:r>
          </a:p>
          <a:p>
            <a:pPr marL="542925" indent="0" algn="just">
              <a:buNone/>
            </a:pPr>
            <a:endParaRPr lang="es-ES" dirty="0" smtClean="0">
              <a:solidFill>
                <a:schemeClr val="tx2"/>
              </a:solidFill>
            </a:endParaRPr>
          </a:p>
          <a:p>
            <a:pPr algn="just"/>
            <a:r>
              <a:rPr lang="es-ES" dirty="0" smtClean="0"/>
              <a:t>No todos los </a:t>
            </a:r>
            <a:r>
              <a:rPr lang="es-ES" dirty="0" err="1" smtClean="0"/>
              <a:t>autoinyectores</a:t>
            </a:r>
            <a:r>
              <a:rPr lang="es-ES" dirty="0" smtClean="0"/>
              <a:t> son iguales, y se recomienda emplear al que ha demostrado que suministra la </a:t>
            </a:r>
            <a:r>
              <a:rPr lang="es-ES" dirty="0" smtClean="0">
                <a:solidFill>
                  <a:schemeClr val="tx2"/>
                </a:solidFill>
              </a:rPr>
              <a:t>cantidad adecuada de adrenalina</a:t>
            </a:r>
            <a:r>
              <a:rPr lang="es-ES" dirty="0" smtClean="0"/>
              <a:t>, a </a:t>
            </a:r>
            <a:r>
              <a:rPr lang="es-ES" dirty="0" smtClean="0">
                <a:solidFill>
                  <a:schemeClr val="tx2"/>
                </a:solidFill>
              </a:rPr>
              <a:t>mayor profundidad </a:t>
            </a:r>
            <a:r>
              <a:rPr lang="es-ES" dirty="0" smtClean="0"/>
              <a:t>en el </a:t>
            </a:r>
            <a:r>
              <a:rPr lang="es-ES" dirty="0" smtClean="0">
                <a:solidFill>
                  <a:schemeClr val="tx2"/>
                </a:solidFill>
              </a:rPr>
              <a:t>primer segundo </a:t>
            </a:r>
            <a:r>
              <a:rPr lang="es-ES" dirty="0" smtClean="0"/>
              <a:t>de inyección.  Es necesario que sea </a:t>
            </a:r>
            <a:r>
              <a:rPr lang="es-ES" dirty="0" smtClean="0">
                <a:solidFill>
                  <a:schemeClr val="tx2"/>
                </a:solidFill>
              </a:rPr>
              <a:t>rápido</a:t>
            </a:r>
            <a:r>
              <a:rPr lang="es-ES" dirty="0" smtClean="0"/>
              <a:t>, </a:t>
            </a:r>
            <a:r>
              <a:rPr lang="es-ES" dirty="0" smtClean="0">
                <a:solidFill>
                  <a:schemeClr val="tx2"/>
                </a:solidFill>
              </a:rPr>
              <a:t>efectivo</a:t>
            </a:r>
            <a:r>
              <a:rPr lang="es-ES" dirty="0" smtClean="0"/>
              <a:t>, </a:t>
            </a:r>
            <a:r>
              <a:rPr lang="es-ES" dirty="0" smtClean="0">
                <a:solidFill>
                  <a:schemeClr val="tx2"/>
                </a:solidFill>
              </a:rPr>
              <a:t>cómodo</a:t>
            </a:r>
            <a:r>
              <a:rPr lang="es-ES" dirty="0" smtClean="0"/>
              <a:t> y </a:t>
            </a:r>
            <a:r>
              <a:rPr lang="es-ES" dirty="0" smtClean="0">
                <a:solidFill>
                  <a:schemeClr val="tx2"/>
                </a:solidFill>
              </a:rPr>
              <a:t>seguro</a:t>
            </a:r>
            <a:r>
              <a:rPr lang="es-ES" dirty="0" smtClean="0"/>
              <a:t>.</a:t>
            </a:r>
            <a:endParaRPr lang="es-ES" dirty="0"/>
          </a:p>
          <a:p>
            <a:endParaRPr lang="es-ES" dirty="0" smtClean="0"/>
          </a:p>
          <a:p>
            <a:pPr marL="542925" indent="0">
              <a:buNone/>
            </a:pPr>
            <a:endParaRPr lang="es-ES" dirty="0"/>
          </a:p>
        </p:txBody>
      </p:sp>
    </p:spTree>
    <p:extLst>
      <p:ext uri="{BB962C8B-B14F-4D97-AF65-F5344CB8AC3E}">
        <p14:creationId xmlns:p14="http://schemas.microsoft.com/office/powerpoint/2010/main" val="2149772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 Dermatitis atópica</a:t>
            </a:r>
            <a:endParaRPr lang="es-ES" dirty="0"/>
          </a:p>
        </p:txBody>
      </p:sp>
      <p:sp>
        <p:nvSpPr>
          <p:cNvPr id="3" name="Marcador de contenido 2"/>
          <p:cNvSpPr>
            <a:spLocks noGrp="1"/>
          </p:cNvSpPr>
          <p:nvPr>
            <p:ph idx="1"/>
          </p:nvPr>
        </p:nvSpPr>
        <p:spPr>
          <a:xfrm>
            <a:off x="0" y="764704"/>
            <a:ext cx="8686800" cy="5400600"/>
          </a:xfrm>
        </p:spPr>
        <p:txBody>
          <a:bodyPr>
            <a:noAutofit/>
          </a:bodyPr>
          <a:lstStyle/>
          <a:p>
            <a:pPr algn="just"/>
            <a:r>
              <a:rPr lang="es-ES" sz="2100" dirty="0" smtClean="0"/>
              <a:t>La DA es una </a:t>
            </a:r>
            <a:r>
              <a:rPr lang="es-ES" sz="2100" dirty="0" smtClean="0">
                <a:solidFill>
                  <a:schemeClr val="tx2"/>
                </a:solidFill>
              </a:rPr>
              <a:t>inflamación crónica </a:t>
            </a:r>
            <a:r>
              <a:rPr lang="es-ES" sz="2100" dirty="0" smtClean="0"/>
              <a:t>de la piel y es una de las enfermedades </a:t>
            </a:r>
            <a:r>
              <a:rPr lang="es-ES" sz="2100" dirty="0" smtClean="0">
                <a:solidFill>
                  <a:schemeClr val="tx2"/>
                </a:solidFill>
              </a:rPr>
              <a:t>más comunes </a:t>
            </a:r>
            <a:r>
              <a:rPr lang="es-ES" sz="2100" dirty="0" smtClean="0"/>
              <a:t>en la infancia.</a:t>
            </a:r>
          </a:p>
          <a:p>
            <a:pPr marL="542925" indent="0" algn="just">
              <a:buNone/>
            </a:pPr>
            <a:endParaRPr lang="es-ES" sz="2100" dirty="0" smtClean="0"/>
          </a:p>
          <a:p>
            <a:pPr algn="just"/>
            <a:r>
              <a:rPr lang="es-ES" sz="2100" dirty="0" smtClean="0"/>
              <a:t>Tiene un impacto </a:t>
            </a:r>
            <a:r>
              <a:rPr lang="es-ES" sz="2100" dirty="0" smtClean="0">
                <a:solidFill>
                  <a:schemeClr val="tx2"/>
                </a:solidFill>
              </a:rPr>
              <a:t>negativo</a:t>
            </a:r>
            <a:r>
              <a:rPr lang="es-ES" sz="2100" dirty="0" smtClean="0"/>
              <a:t> en la </a:t>
            </a:r>
            <a:r>
              <a:rPr lang="es-ES" sz="2100" dirty="0" smtClean="0">
                <a:solidFill>
                  <a:schemeClr val="tx2"/>
                </a:solidFill>
              </a:rPr>
              <a:t>calidad de vida </a:t>
            </a:r>
            <a:r>
              <a:rPr lang="es-ES" sz="2100" dirty="0" smtClean="0"/>
              <a:t>del paciente y a larga se pueden asociar enfermedades como </a:t>
            </a:r>
            <a:r>
              <a:rPr lang="es-ES" sz="2100" dirty="0" smtClean="0">
                <a:solidFill>
                  <a:schemeClr val="tx2"/>
                </a:solidFill>
              </a:rPr>
              <a:t>rinitis</a:t>
            </a:r>
            <a:r>
              <a:rPr lang="es-ES" sz="2100" dirty="0" smtClean="0"/>
              <a:t> y </a:t>
            </a:r>
            <a:r>
              <a:rPr lang="es-ES" sz="2100" dirty="0" smtClean="0">
                <a:solidFill>
                  <a:schemeClr val="tx2"/>
                </a:solidFill>
              </a:rPr>
              <a:t>asma</a:t>
            </a:r>
            <a:r>
              <a:rPr lang="es-ES" sz="2100" dirty="0" smtClean="0"/>
              <a:t>.</a:t>
            </a:r>
          </a:p>
          <a:p>
            <a:pPr marL="542925" indent="0" algn="just">
              <a:buNone/>
            </a:pPr>
            <a:endParaRPr lang="es-ES" sz="2100" dirty="0" smtClean="0"/>
          </a:p>
          <a:p>
            <a:pPr lvl="0" algn="just"/>
            <a:r>
              <a:rPr lang="es-ES" sz="2100" dirty="0" err="1" smtClean="0">
                <a:solidFill>
                  <a:srgbClr val="C5000B"/>
                </a:solidFill>
              </a:rPr>
              <a:t>Pimecrólimus</a:t>
            </a:r>
            <a:r>
              <a:rPr lang="es-ES" sz="2100" dirty="0" smtClean="0">
                <a:solidFill>
                  <a:srgbClr val="C5000B"/>
                </a:solidFill>
              </a:rPr>
              <a:t> </a:t>
            </a:r>
            <a:r>
              <a:rPr lang="es-ES" sz="2100" dirty="0" smtClean="0">
                <a:solidFill>
                  <a:srgbClr val="004586"/>
                </a:solidFill>
              </a:rPr>
              <a:t>es adecuado para su uso intermitente a </a:t>
            </a:r>
            <a:r>
              <a:rPr lang="es-ES" sz="2100" dirty="0" smtClean="0">
                <a:solidFill>
                  <a:srgbClr val="C5000B"/>
                </a:solidFill>
              </a:rPr>
              <a:t>largo plazo en el tratamiento </a:t>
            </a:r>
            <a:r>
              <a:rPr lang="es-ES" sz="2100" dirty="0" smtClean="0">
                <a:solidFill>
                  <a:srgbClr val="004586"/>
                </a:solidFill>
              </a:rPr>
              <a:t>de la DA de </a:t>
            </a:r>
            <a:r>
              <a:rPr lang="es-ES" sz="2100" dirty="0" smtClean="0">
                <a:solidFill>
                  <a:srgbClr val="C5000B"/>
                </a:solidFill>
              </a:rPr>
              <a:t>leve a moderada</a:t>
            </a:r>
            <a:r>
              <a:rPr lang="es-ES" sz="2100" dirty="0" smtClean="0">
                <a:solidFill>
                  <a:srgbClr val="004586"/>
                </a:solidFill>
              </a:rPr>
              <a:t> y es de elección para zonas de </a:t>
            </a:r>
            <a:r>
              <a:rPr lang="es-ES" sz="2100" dirty="0" smtClean="0">
                <a:solidFill>
                  <a:srgbClr val="C5000B"/>
                </a:solidFill>
              </a:rPr>
              <a:t>piel sensibles</a:t>
            </a:r>
            <a:r>
              <a:rPr lang="es-ES" sz="2100" dirty="0" smtClean="0">
                <a:solidFill>
                  <a:srgbClr val="004586"/>
                </a:solidFill>
              </a:rPr>
              <a:t>.</a:t>
            </a:r>
          </a:p>
          <a:p>
            <a:pPr marL="542925" indent="0" algn="just">
              <a:buNone/>
            </a:pPr>
            <a:endParaRPr lang="es-ES" sz="2100" dirty="0" smtClean="0"/>
          </a:p>
          <a:p>
            <a:pPr algn="just"/>
            <a:r>
              <a:rPr lang="es-ES" sz="2100" dirty="0" smtClean="0"/>
              <a:t>El uso prolongado de </a:t>
            </a:r>
            <a:r>
              <a:rPr lang="es-ES" sz="2100" dirty="0" smtClean="0">
                <a:solidFill>
                  <a:schemeClr val="tx2"/>
                </a:solidFill>
              </a:rPr>
              <a:t>CST</a:t>
            </a:r>
            <a:r>
              <a:rPr lang="es-ES" sz="2100" dirty="0" smtClean="0"/>
              <a:t> no está indicado por sus potenciales </a:t>
            </a:r>
            <a:r>
              <a:rPr lang="es-ES" sz="2100" dirty="0" smtClean="0">
                <a:solidFill>
                  <a:schemeClr val="tx2"/>
                </a:solidFill>
              </a:rPr>
              <a:t>efectos adversos</a:t>
            </a:r>
            <a:r>
              <a:rPr lang="es-ES" sz="2100" dirty="0" smtClean="0"/>
              <a:t>.</a:t>
            </a:r>
          </a:p>
          <a:p>
            <a:pPr marL="542925" indent="0" algn="just">
              <a:buNone/>
            </a:pPr>
            <a:endParaRPr lang="es-ES" sz="2100" dirty="0" smtClean="0"/>
          </a:p>
          <a:p>
            <a:pPr algn="just"/>
            <a:r>
              <a:rPr lang="es-ES" sz="2100" dirty="0" err="1" smtClean="0">
                <a:solidFill>
                  <a:srgbClr val="C5000B"/>
                </a:solidFill>
              </a:rPr>
              <a:t>Pimecrólimus</a:t>
            </a:r>
            <a:r>
              <a:rPr lang="es-ES" sz="2100" dirty="0" smtClean="0">
                <a:solidFill>
                  <a:srgbClr val="C5000B"/>
                </a:solidFill>
              </a:rPr>
              <a:t> </a:t>
            </a:r>
            <a:r>
              <a:rPr lang="es-ES" sz="2100" dirty="0" smtClean="0"/>
              <a:t>puede ser utilizado tras la aplicación de los CST, para </a:t>
            </a:r>
            <a:r>
              <a:rPr lang="es-ES" sz="2100" dirty="0" smtClean="0">
                <a:solidFill>
                  <a:schemeClr val="tx2"/>
                </a:solidFill>
              </a:rPr>
              <a:t>prevenir</a:t>
            </a:r>
            <a:r>
              <a:rPr lang="es-ES" sz="2100" dirty="0" smtClean="0"/>
              <a:t> la nueva aparición del brote o hasta la </a:t>
            </a:r>
            <a:r>
              <a:rPr lang="es-ES" sz="2100" dirty="0" smtClean="0">
                <a:solidFill>
                  <a:schemeClr val="tx2"/>
                </a:solidFill>
              </a:rPr>
              <a:t>remisión completa</a:t>
            </a:r>
            <a:r>
              <a:rPr lang="es-ES" sz="2100" dirty="0" smtClean="0"/>
              <a:t>.</a:t>
            </a:r>
            <a:endParaRPr lang="es-ES" sz="2100" dirty="0"/>
          </a:p>
        </p:txBody>
      </p:sp>
    </p:spTree>
    <p:extLst>
      <p:ext uri="{BB962C8B-B14F-4D97-AF65-F5344CB8AC3E}">
        <p14:creationId xmlns:p14="http://schemas.microsoft.com/office/powerpoint/2010/main" val="5181982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 Rinitis</a:t>
            </a:r>
            <a:endParaRPr lang="es-ES" dirty="0"/>
          </a:p>
        </p:txBody>
      </p:sp>
      <p:sp>
        <p:nvSpPr>
          <p:cNvPr id="3" name="Marcador de contenido 2"/>
          <p:cNvSpPr>
            <a:spLocks noGrp="1"/>
          </p:cNvSpPr>
          <p:nvPr>
            <p:ph idx="1"/>
          </p:nvPr>
        </p:nvSpPr>
        <p:spPr/>
        <p:txBody>
          <a:bodyPr>
            <a:normAutofit/>
          </a:bodyPr>
          <a:lstStyle/>
          <a:p>
            <a:pPr algn="just"/>
            <a:r>
              <a:rPr lang="es-ES" sz="2200" dirty="0"/>
              <a:t>La rinitis a</a:t>
            </a:r>
            <a:r>
              <a:rPr lang="es-ES" sz="2200" dirty="0" smtClean="0"/>
              <a:t>fecta la </a:t>
            </a:r>
            <a:r>
              <a:rPr lang="es-ES" sz="2200" dirty="0" smtClean="0">
                <a:solidFill>
                  <a:schemeClr val="tx2"/>
                </a:solidFill>
              </a:rPr>
              <a:t>calidad de vida </a:t>
            </a:r>
            <a:r>
              <a:rPr lang="es-ES" sz="2200" dirty="0"/>
              <a:t>del niño </a:t>
            </a:r>
            <a:r>
              <a:rPr lang="es-ES" sz="2200" dirty="0" smtClean="0"/>
              <a:t>y del adolescente produciendo </a:t>
            </a:r>
            <a:r>
              <a:rPr lang="es-ES" sz="2200" dirty="0" smtClean="0">
                <a:solidFill>
                  <a:schemeClr val="tx2"/>
                </a:solidFill>
              </a:rPr>
              <a:t>problemas </a:t>
            </a:r>
            <a:r>
              <a:rPr lang="es-ES" sz="2200" dirty="0">
                <a:solidFill>
                  <a:schemeClr val="tx2"/>
                </a:solidFill>
              </a:rPr>
              <a:t>de </a:t>
            </a:r>
            <a:r>
              <a:rPr lang="es-ES" sz="2200" dirty="0" smtClean="0">
                <a:solidFill>
                  <a:schemeClr val="tx2"/>
                </a:solidFill>
              </a:rPr>
              <a:t>aprendizaje</a:t>
            </a:r>
            <a:r>
              <a:rPr lang="es-ES" sz="2200" dirty="0" smtClean="0"/>
              <a:t>, disminución del </a:t>
            </a:r>
            <a:r>
              <a:rPr lang="es-ES" sz="2200" dirty="0" smtClean="0">
                <a:solidFill>
                  <a:schemeClr val="tx2"/>
                </a:solidFill>
              </a:rPr>
              <a:t>rendimiento escolar</a:t>
            </a:r>
            <a:r>
              <a:rPr lang="es-ES" sz="2200" dirty="0">
                <a:solidFill>
                  <a:schemeClr val="tx2"/>
                </a:solidFill>
              </a:rPr>
              <a:t> </a:t>
            </a:r>
            <a:r>
              <a:rPr lang="es-ES" sz="2200" dirty="0" smtClean="0"/>
              <a:t>y </a:t>
            </a:r>
            <a:r>
              <a:rPr lang="es-ES" sz="2200" dirty="0" smtClean="0">
                <a:solidFill>
                  <a:schemeClr val="tx2"/>
                </a:solidFill>
              </a:rPr>
              <a:t>cansancio, </a:t>
            </a:r>
            <a:r>
              <a:rPr lang="es-ES" sz="2200" dirty="0" smtClean="0"/>
              <a:t>si no es tratada a tiempo.</a:t>
            </a:r>
          </a:p>
          <a:p>
            <a:pPr marL="542925" indent="0" algn="just">
              <a:buNone/>
            </a:pPr>
            <a:endParaRPr lang="es-ES" sz="2200" dirty="0" smtClean="0"/>
          </a:p>
          <a:p>
            <a:pPr algn="just"/>
            <a:r>
              <a:rPr lang="es-ES" sz="2200" dirty="0" smtClean="0">
                <a:solidFill>
                  <a:schemeClr val="tx2"/>
                </a:solidFill>
              </a:rPr>
              <a:t>La combinación de </a:t>
            </a:r>
            <a:r>
              <a:rPr lang="es-ES" sz="2200" dirty="0" err="1" smtClean="0">
                <a:solidFill>
                  <a:schemeClr val="tx2"/>
                </a:solidFill>
              </a:rPr>
              <a:t>hidrocloruro</a:t>
            </a:r>
            <a:r>
              <a:rPr lang="es-ES" sz="2200" dirty="0" smtClean="0">
                <a:solidFill>
                  <a:schemeClr val="tx2"/>
                </a:solidFill>
              </a:rPr>
              <a:t> </a:t>
            </a:r>
            <a:r>
              <a:rPr lang="es-ES" sz="2200" dirty="0">
                <a:solidFill>
                  <a:schemeClr val="tx2"/>
                </a:solidFill>
              </a:rPr>
              <a:t>de </a:t>
            </a:r>
            <a:r>
              <a:rPr lang="es-ES" sz="2200" dirty="0" err="1">
                <a:solidFill>
                  <a:schemeClr val="tx2"/>
                </a:solidFill>
              </a:rPr>
              <a:t>azelastina</a:t>
            </a:r>
            <a:r>
              <a:rPr lang="es-ES" sz="2200" dirty="0">
                <a:solidFill>
                  <a:schemeClr val="tx2"/>
                </a:solidFill>
              </a:rPr>
              <a:t> y </a:t>
            </a:r>
            <a:r>
              <a:rPr lang="es-ES" sz="2200" dirty="0" err="1">
                <a:solidFill>
                  <a:schemeClr val="tx2"/>
                </a:solidFill>
              </a:rPr>
              <a:t>propionato</a:t>
            </a:r>
            <a:r>
              <a:rPr lang="es-ES" sz="2200" dirty="0">
                <a:solidFill>
                  <a:schemeClr val="tx2"/>
                </a:solidFill>
              </a:rPr>
              <a:t> de </a:t>
            </a:r>
            <a:r>
              <a:rPr lang="es-ES" sz="2200" dirty="0" err="1">
                <a:solidFill>
                  <a:schemeClr val="tx2"/>
                </a:solidFill>
              </a:rPr>
              <a:t>fluticasona</a:t>
            </a:r>
            <a:r>
              <a:rPr lang="es-ES" sz="2200" dirty="0">
                <a:solidFill>
                  <a:schemeClr val="tx2"/>
                </a:solidFill>
              </a:rPr>
              <a:t> </a:t>
            </a:r>
            <a:r>
              <a:rPr lang="es-ES" sz="2200" dirty="0" smtClean="0"/>
              <a:t>es el tratamiento </a:t>
            </a:r>
            <a:r>
              <a:rPr lang="es-ES" sz="2200" dirty="0" smtClean="0">
                <a:solidFill>
                  <a:schemeClr val="tx2"/>
                </a:solidFill>
              </a:rPr>
              <a:t>de elección </a:t>
            </a:r>
            <a:r>
              <a:rPr lang="es-ES" sz="2200" dirty="0" smtClean="0"/>
              <a:t>en  rinitis alérgica </a:t>
            </a:r>
            <a:r>
              <a:rPr lang="es-ES" sz="2200" dirty="0" smtClean="0">
                <a:solidFill>
                  <a:schemeClr val="tx2"/>
                </a:solidFill>
              </a:rPr>
              <a:t>moderada-grave</a:t>
            </a:r>
            <a:r>
              <a:rPr lang="es-ES" sz="2200" dirty="0" smtClean="0"/>
              <a:t> de acuerdo con las guías de práctica clínica.</a:t>
            </a:r>
          </a:p>
          <a:p>
            <a:pPr marL="542925" indent="0" algn="just">
              <a:buNone/>
            </a:pPr>
            <a:endParaRPr lang="es-ES" sz="2200" dirty="0" smtClean="0"/>
          </a:p>
          <a:p>
            <a:pPr algn="just"/>
            <a:r>
              <a:rPr lang="es-ES" sz="2200" dirty="0" smtClean="0"/>
              <a:t>Los </a:t>
            </a:r>
            <a:r>
              <a:rPr lang="es-ES" sz="2200" dirty="0"/>
              <a:t>pacientes tratados con </a:t>
            </a:r>
            <a:r>
              <a:rPr lang="es-ES" sz="2200" dirty="0" smtClean="0"/>
              <a:t>la </a:t>
            </a:r>
            <a:r>
              <a:rPr lang="es-ES" sz="2200" dirty="0" smtClean="0">
                <a:solidFill>
                  <a:schemeClr val="tx2"/>
                </a:solidFill>
              </a:rPr>
              <a:t>combinación </a:t>
            </a:r>
            <a:r>
              <a:rPr lang="es-ES" sz="2200" dirty="0">
                <a:solidFill>
                  <a:schemeClr val="tx2"/>
                </a:solidFill>
              </a:rPr>
              <a:t>de </a:t>
            </a:r>
            <a:r>
              <a:rPr lang="es-ES" sz="2200" dirty="0" err="1">
                <a:solidFill>
                  <a:schemeClr val="tx2"/>
                </a:solidFill>
              </a:rPr>
              <a:t>hidrocloruro</a:t>
            </a:r>
            <a:r>
              <a:rPr lang="es-ES" sz="2200" dirty="0">
                <a:solidFill>
                  <a:schemeClr val="tx2"/>
                </a:solidFill>
              </a:rPr>
              <a:t> de </a:t>
            </a:r>
            <a:r>
              <a:rPr lang="es-ES" sz="2200" dirty="0" err="1">
                <a:solidFill>
                  <a:schemeClr val="tx2"/>
                </a:solidFill>
              </a:rPr>
              <a:t>azelastina</a:t>
            </a:r>
            <a:r>
              <a:rPr lang="es-ES" sz="2200" dirty="0">
                <a:solidFill>
                  <a:schemeClr val="tx2"/>
                </a:solidFill>
              </a:rPr>
              <a:t> y </a:t>
            </a:r>
            <a:r>
              <a:rPr lang="es-ES" sz="2200" dirty="0" err="1">
                <a:solidFill>
                  <a:schemeClr val="tx2"/>
                </a:solidFill>
              </a:rPr>
              <a:t>propionato</a:t>
            </a:r>
            <a:r>
              <a:rPr lang="es-ES" sz="2200" dirty="0">
                <a:solidFill>
                  <a:schemeClr val="tx2"/>
                </a:solidFill>
              </a:rPr>
              <a:t> de </a:t>
            </a:r>
            <a:r>
              <a:rPr lang="es-ES" sz="2200" dirty="0" err="1">
                <a:solidFill>
                  <a:schemeClr val="tx2"/>
                </a:solidFill>
              </a:rPr>
              <a:t>fluticasona</a:t>
            </a:r>
            <a:r>
              <a:rPr lang="es-ES" sz="2200" dirty="0">
                <a:solidFill>
                  <a:schemeClr val="tx2"/>
                </a:solidFill>
              </a:rPr>
              <a:t> </a:t>
            </a:r>
            <a:r>
              <a:rPr lang="es-ES" sz="2200" dirty="0" smtClean="0"/>
              <a:t>consiguen </a:t>
            </a:r>
            <a:r>
              <a:rPr lang="es-ES" sz="2200" dirty="0"/>
              <a:t>una mejora </a:t>
            </a:r>
            <a:r>
              <a:rPr lang="es-ES" sz="2200" dirty="0" smtClean="0"/>
              <a:t>importante </a:t>
            </a:r>
            <a:r>
              <a:rPr lang="es-ES" sz="2200" dirty="0"/>
              <a:t>de los síntomas nasales y hasta </a:t>
            </a:r>
            <a:r>
              <a:rPr lang="es-ES" sz="2200" dirty="0">
                <a:solidFill>
                  <a:schemeClr val="tx2"/>
                </a:solidFill>
              </a:rPr>
              <a:t>6 días antes </a:t>
            </a:r>
            <a:r>
              <a:rPr lang="es-ES" sz="2200" dirty="0"/>
              <a:t>que los tratados con la terapia actual de primera </a:t>
            </a:r>
            <a:r>
              <a:rPr lang="es-ES" sz="2200" dirty="0" smtClean="0"/>
              <a:t>línea.</a:t>
            </a:r>
            <a:endParaRPr lang="es-ES" sz="2200" dirty="0"/>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3518697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Pregunta 1</a:t>
            </a:r>
            <a:endParaRPr lang="es-ES" dirty="0"/>
          </a:p>
        </p:txBody>
      </p:sp>
      <p:sp>
        <p:nvSpPr>
          <p:cNvPr id="3" name="Marcador de contenido 2"/>
          <p:cNvSpPr>
            <a:spLocks noGrp="1"/>
          </p:cNvSpPr>
          <p:nvPr>
            <p:ph idx="1"/>
          </p:nvPr>
        </p:nvSpPr>
        <p:spPr/>
        <p:txBody>
          <a:bodyPr/>
          <a:lstStyle/>
          <a:p>
            <a:pPr marL="542925" indent="0" algn="ctr">
              <a:buNone/>
            </a:pPr>
            <a:r>
              <a:rPr lang="es-ES" dirty="0">
                <a:solidFill>
                  <a:schemeClr val="tx2"/>
                </a:solidFill>
              </a:rPr>
              <a:t>¿Que diagnósticos presenta este paciente</a:t>
            </a:r>
            <a:r>
              <a:rPr lang="es-ES" dirty="0" smtClean="0">
                <a:solidFill>
                  <a:schemeClr val="tx2"/>
                </a:solidFill>
              </a:rPr>
              <a:t>?</a:t>
            </a:r>
          </a:p>
          <a:p>
            <a:pPr marL="542925" indent="0" algn="ctr">
              <a:buNone/>
            </a:pPr>
            <a:endParaRPr lang="es-ES" dirty="0" smtClean="0">
              <a:solidFill>
                <a:srgbClr val="FF0000"/>
              </a:solidFill>
            </a:endParaRPr>
          </a:p>
          <a:p>
            <a:pPr marL="1000125" indent="-457200">
              <a:buClr>
                <a:schemeClr val="tx2"/>
              </a:buClr>
              <a:buFont typeface="+mj-lt"/>
              <a:buAutoNum type="arabicPeriod"/>
            </a:pPr>
            <a:r>
              <a:rPr lang="es-ES" sz="2200" b="1" dirty="0"/>
              <a:t>Urticaria-</a:t>
            </a:r>
            <a:r>
              <a:rPr lang="es-ES" sz="2200" b="1" dirty="0" err="1"/>
              <a:t>angioedema</a:t>
            </a:r>
            <a:r>
              <a:rPr lang="es-ES" sz="2200" b="1" dirty="0"/>
              <a:t>, asma y dermatitis atópica</a:t>
            </a:r>
            <a:r>
              <a:rPr lang="es-ES" sz="2200" b="1" dirty="0" smtClean="0"/>
              <a:t>.</a:t>
            </a:r>
          </a:p>
          <a:p>
            <a:pPr marL="1000125" indent="-457200">
              <a:buClr>
                <a:schemeClr val="tx2"/>
              </a:buClr>
              <a:buFont typeface="+mj-lt"/>
              <a:buAutoNum type="arabicPeriod"/>
            </a:pPr>
            <a:endParaRPr lang="es-ES" sz="2200" b="1" dirty="0"/>
          </a:p>
          <a:p>
            <a:pPr marL="1000125" indent="-457200">
              <a:buClr>
                <a:schemeClr val="tx2"/>
              </a:buClr>
              <a:buFont typeface="+mj-lt"/>
              <a:buAutoNum type="arabicPeriod"/>
            </a:pPr>
            <a:r>
              <a:rPr lang="es-ES" sz="2200" b="1" dirty="0"/>
              <a:t>Dermatitis atópica, rinitis, urticaria-</a:t>
            </a:r>
            <a:r>
              <a:rPr lang="es-ES" sz="2200" b="1" dirty="0" err="1"/>
              <a:t>angioedema</a:t>
            </a:r>
            <a:r>
              <a:rPr lang="es-ES" sz="2200" b="1" dirty="0" smtClean="0"/>
              <a:t>.</a:t>
            </a:r>
          </a:p>
          <a:p>
            <a:pPr marL="1000125" indent="-457200">
              <a:buClr>
                <a:schemeClr val="tx2"/>
              </a:buClr>
              <a:buFont typeface="+mj-lt"/>
              <a:buAutoNum type="arabicPeriod"/>
            </a:pPr>
            <a:endParaRPr lang="es-ES" sz="2200" b="1" dirty="0"/>
          </a:p>
          <a:p>
            <a:pPr marL="1000125" indent="-457200">
              <a:buClr>
                <a:schemeClr val="tx2"/>
              </a:buClr>
              <a:buFont typeface="+mj-lt"/>
              <a:buAutoNum type="arabicPeriod"/>
            </a:pPr>
            <a:r>
              <a:rPr lang="es-ES" sz="2200" b="1" dirty="0"/>
              <a:t>Rinitis, anafilaxia y urticaria </a:t>
            </a:r>
            <a:r>
              <a:rPr lang="es-ES" sz="2200" b="1" dirty="0" smtClean="0"/>
              <a:t>crónica.</a:t>
            </a:r>
          </a:p>
          <a:p>
            <a:pPr marL="1000125" indent="-457200">
              <a:buClr>
                <a:schemeClr val="tx2"/>
              </a:buClr>
              <a:buFont typeface="+mj-lt"/>
              <a:buAutoNum type="arabicPeriod"/>
            </a:pPr>
            <a:endParaRPr lang="es-ES" sz="2200" b="1" dirty="0" smtClean="0"/>
          </a:p>
          <a:p>
            <a:pPr marL="1000125" indent="-457200">
              <a:buClr>
                <a:schemeClr val="tx2"/>
              </a:buClr>
              <a:buFont typeface="+mj-lt"/>
              <a:buAutoNum type="arabicPeriod"/>
            </a:pPr>
            <a:r>
              <a:rPr lang="es-ES" sz="2200" b="1" dirty="0" smtClean="0"/>
              <a:t>Anafilaxia</a:t>
            </a:r>
            <a:r>
              <a:rPr lang="es-ES" sz="2200" b="1" dirty="0"/>
              <a:t>, dermatitis atópica y rinitis.</a:t>
            </a:r>
          </a:p>
          <a:p>
            <a:pPr marL="542925" indent="0">
              <a:buNone/>
            </a:pPr>
            <a:endParaRPr lang="es-ES" dirty="0"/>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689202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p:cNvSpPr/>
          <p:nvPr/>
        </p:nvSpPr>
        <p:spPr>
          <a:xfrm>
            <a:off x="539552" y="620688"/>
            <a:ext cx="8208912" cy="1692771"/>
          </a:xfrm>
          <a:prstGeom prst="rect">
            <a:avLst/>
          </a:prstGeom>
        </p:spPr>
        <p:txBody>
          <a:bodyPr wrap="square">
            <a:spAutoFit/>
          </a:bodyPr>
          <a:lstStyle/>
          <a:p>
            <a:r>
              <a:rPr lang="es-ES" sz="2400" dirty="0" smtClean="0">
                <a:solidFill>
                  <a:schemeClr val="accent1"/>
                </a:solidFill>
              </a:rPr>
              <a:t>&lt;&lt;El </a:t>
            </a:r>
            <a:r>
              <a:rPr lang="es-ES" sz="2400" dirty="0">
                <a:solidFill>
                  <a:schemeClr val="accent1"/>
                </a:solidFill>
              </a:rPr>
              <a:t>buen médico trata la enfermedad; el gran médico trata al paciente que tiene la </a:t>
            </a:r>
            <a:r>
              <a:rPr lang="es-ES" sz="2400" dirty="0" smtClean="0">
                <a:solidFill>
                  <a:schemeClr val="accent1"/>
                </a:solidFill>
              </a:rPr>
              <a:t>enfermedad&gt;&gt;.</a:t>
            </a:r>
          </a:p>
          <a:p>
            <a:pPr algn="just"/>
            <a:endParaRPr lang="es-ES" sz="2800" dirty="0" smtClean="0">
              <a:solidFill>
                <a:schemeClr val="accent1"/>
              </a:solidFill>
            </a:endParaRPr>
          </a:p>
          <a:p>
            <a:r>
              <a:rPr lang="es-ES" sz="2800" dirty="0" smtClean="0">
                <a:solidFill>
                  <a:schemeClr val="accent1"/>
                </a:solidFill>
              </a:rPr>
              <a:t>William </a:t>
            </a:r>
            <a:r>
              <a:rPr lang="es-ES" sz="2800" dirty="0" err="1" smtClean="0">
                <a:solidFill>
                  <a:schemeClr val="accent1"/>
                </a:solidFill>
              </a:rPr>
              <a:t>Osler</a:t>
            </a:r>
            <a:r>
              <a:rPr lang="es-ES" sz="2800" dirty="0" smtClean="0">
                <a:solidFill>
                  <a:schemeClr val="accent1"/>
                </a:solidFill>
              </a:rPr>
              <a:t> (1849-1919).</a:t>
            </a:r>
            <a:endParaRPr lang="es-ES" sz="2800" dirty="0">
              <a:solidFill>
                <a:schemeClr val="accent1"/>
              </a:solidFill>
            </a:endParaRPr>
          </a:p>
        </p:txBody>
      </p:sp>
      <p:pic>
        <p:nvPicPr>
          <p:cNvPr id="3" name="Imagen 2"/>
          <p:cNvPicPr>
            <a:picLocks noChangeAspect="1"/>
          </p:cNvPicPr>
          <p:nvPr/>
        </p:nvPicPr>
        <p:blipFill rotWithShape="1">
          <a:blip r:embed="rId3"/>
          <a:srcRect l="47377" t="44167" r="35512" b="25601"/>
          <a:stretch/>
        </p:blipFill>
        <p:spPr>
          <a:xfrm>
            <a:off x="2915816" y="2313459"/>
            <a:ext cx="4392488" cy="3923853"/>
          </a:xfrm>
          <a:prstGeom prst="rect">
            <a:avLst/>
          </a:prstGeom>
        </p:spPr>
      </p:pic>
    </p:spTree>
    <p:extLst>
      <p:ext uri="{BB962C8B-B14F-4D97-AF65-F5344CB8AC3E}">
        <p14:creationId xmlns:p14="http://schemas.microsoft.com/office/powerpoint/2010/main" val="2507731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Anafilaxia: Generalidades (I)</a:t>
            </a:r>
            <a:endParaRPr lang="es-ES" dirty="0"/>
          </a:p>
        </p:txBody>
      </p:sp>
      <p:sp>
        <p:nvSpPr>
          <p:cNvPr id="3" name="Marcador de contenido 2"/>
          <p:cNvSpPr>
            <a:spLocks noGrp="1"/>
          </p:cNvSpPr>
          <p:nvPr>
            <p:ph idx="1"/>
          </p:nvPr>
        </p:nvSpPr>
        <p:spPr/>
        <p:txBody>
          <a:bodyPr>
            <a:normAutofit/>
          </a:bodyPr>
          <a:lstStyle/>
          <a:p>
            <a:pPr algn="just"/>
            <a:r>
              <a:rPr lang="es-ES" sz="2200" dirty="0"/>
              <a:t>Reacción </a:t>
            </a:r>
            <a:r>
              <a:rPr lang="es-ES" sz="2200" dirty="0" smtClean="0"/>
              <a:t>alérgica </a:t>
            </a:r>
            <a:r>
              <a:rPr lang="es-ES" sz="2200" dirty="0" smtClean="0">
                <a:solidFill>
                  <a:schemeClr val="tx2"/>
                </a:solidFill>
              </a:rPr>
              <a:t>sistémica</a:t>
            </a:r>
            <a:r>
              <a:rPr lang="es-ES" sz="2200" dirty="0" smtClean="0"/>
              <a:t>, de instauración </a:t>
            </a:r>
            <a:r>
              <a:rPr lang="es-ES" sz="2200" dirty="0" smtClean="0">
                <a:solidFill>
                  <a:schemeClr val="tx2"/>
                </a:solidFill>
              </a:rPr>
              <a:t>rápida</a:t>
            </a:r>
            <a:r>
              <a:rPr lang="es-ES" sz="2200" dirty="0" smtClean="0"/>
              <a:t>, </a:t>
            </a:r>
            <a:r>
              <a:rPr lang="es-ES" sz="2200" dirty="0"/>
              <a:t>potencialmente </a:t>
            </a:r>
            <a:r>
              <a:rPr lang="es-ES" sz="2200" dirty="0" smtClean="0">
                <a:solidFill>
                  <a:schemeClr val="tx2"/>
                </a:solidFill>
              </a:rPr>
              <a:t>mortal</a:t>
            </a:r>
            <a:r>
              <a:rPr lang="es-ES" sz="2200" dirty="0" smtClean="0"/>
              <a:t>. Si se acompaña de hipotensión se denomina shock anafiláctico.</a:t>
            </a:r>
          </a:p>
          <a:p>
            <a:pPr marL="542925" indent="0" algn="just">
              <a:buNone/>
            </a:pPr>
            <a:endParaRPr lang="es-ES" sz="2200" dirty="0"/>
          </a:p>
          <a:p>
            <a:pPr algn="just"/>
            <a:r>
              <a:rPr lang="es-ES" sz="2200" dirty="0"/>
              <a:t>Puede manifestarse en dos tiempos (reacción </a:t>
            </a:r>
            <a:r>
              <a:rPr lang="es-ES" sz="2200" dirty="0">
                <a:solidFill>
                  <a:schemeClr val="tx2"/>
                </a:solidFill>
              </a:rPr>
              <a:t>bifásica</a:t>
            </a:r>
            <a:r>
              <a:rPr lang="es-ES" sz="2200" dirty="0"/>
              <a:t>), con un intervalo asintomático entre ambos.</a:t>
            </a:r>
          </a:p>
          <a:p>
            <a:pPr marL="542925" indent="0" algn="just">
              <a:buNone/>
            </a:pPr>
            <a:endParaRPr lang="es-ES" sz="2200" dirty="0" smtClean="0"/>
          </a:p>
          <a:p>
            <a:pPr algn="just"/>
            <a:r>
              <a:rPr lang="es-ES" sz="2200" dirty="0"/>
              <a:t>Datos epidemiológicos </a:t>
            </a:r>
            <a:r>
              <a:rPr lang="es-ES" sz="2200" dirty="0" smtClean="0"/>
              <a:t>escasos</a:t>
            </a:r>
            <a:r>
              <a:rPr lang="es-ES" sz="2200" dirty="0"/>
              <a:t>:</a:t>
            </a:r>
          </a:p>
          <a:p>
            <a:pPr marL="542925" indent="0" algn="just">
              <a:buNone/>
            </a:pPr>
            <a:r>
              <a:rPr lang="es-ES" sz="2200" dirty="0" smtClean="0"/>
              <a:t>    -Prevalencia </a:t>
            </a:r>
            <a:r>
              <a:rPr lang="es-ES" sz="2200" dirty="0"/>
              <a:t>0,05%-2</a:t>
            </a:r>
            <a:r>
              <a:rPr lang="es-ES" sz="2200" dirty="0" smtClean="0"/>
              <a:t>%.</a:t>
            </a:r>
          </a:p>
          <a:p>
            <a:pPr marL="542925" indent="0" algn="just">
              <a:buNone/>
            </a:pPr>
            <a:r>
              <a:rPr lang="es-ES" sz="2200" dirty="0" smtClean="0"/>
              <a:t>    -La </a:t>
            </a:r>
            <a:r>
              <a:rPr lang="es-ES" sz="2200" dirty="0"/>
              <a:t>mayor incidencia se observa en los </a:t>
            </a:r>
            <a:r>
              <a:rPr lang="es-ES" sz="2200" dirty="0" smtClean="0"/>
              <a:t>dos primeros </a:t>
            </a:r>
            <a:r>
              <a:rPr lang="es-ES" sz="2200" dirty="0"/>
              <a:t>años de </a:t>
            </a:r>
            <a:r>
              <a:rPr lang="es-ES" sz="2200" dirty="0" smtClean="0"/>
              <a:t>vida.</a:t>
            </a:r>
            <a:endParaRPr lang="es-ES" sz="2200" dirty="0"/>
          </a:p>
          <a:p>
            <a:pPr marL="542925" indent="0" algn="just">
              <a:buNone/>
            </a:pPr>
            <a:r>
              <a:rPr lang="es-ES" sz="2200" dirty="0" smtClean="0"/>
              <a:t>    -Mortalidad </a:t>
            </a:r>
            <a:r>
              <a:rPr lang="es-ES" sz="2200" dirty="0"/>
              <a:t>0,02- 5%.</a:t>
            </a:r>
          </a:p>
          <a:p>
            <a:endParaRPr lang="es-ES" dirty="0" smtClean="0"/>
          </a:p>
          <a:p>
            <a:endParaRPr lang="es-ES" dirty="0"/>
          </a:p>
          <a:p>
            <a:endParaRPr lang="es-ES" dirty="0"/>
          </a:p>
        </p:txBody>
      </p:sp>
      <p:sp>
        <p:nvSpPr>
          <p:cNvPr id="4" name="Marcador de texto 3"/>
          <p:cNvSpPr>
            <a:spLocks noGrp="1"/>
          </p:cNvSpPr>
          <p:nvPr>
            <p:ph type="body" sz="quarter" idx="10"/>
          </p:nvPr>
        </p:nvSpPr>
        <p:spPr>
          <a:xfrm>
            <a:off x="-32" y="5661248"/>
            <a:ext cx="8686832" cy="576064"/>
          </a:xfrm>
        </p:spPr>
        <p:txBody>
          <a:bodyPr>
            <a:normAutofit/>
          </a:bodyPr>
          <a:lstStyle/>
          <a:p>
            <a:r>
              <a:rPr lang="es-ES" sz="1200" dirty="0" smtClean="0"/>
              <a:t>Johansson </a:t>
            </a:r>
            <a:r>
              <a:rPr lang="es-ES" sz="1200" dirty="0"/>
              <a:t>SGO, </a:t>
            </a:r>
            <a:r>
              <a:rPr lang="es-ES" sz="1200" dirty="0" smtClean="0"/>
              <a:t>et al. J </a:t>
            </a:r>
            <a:r>
              <a:rPr lang="es-ES" sz="1200" dirty="0" err="1"/>
              <a:t>Allergy</a:t>
            </a:r>
            <a:r>
              <a:rPr lang="es-ES" sz="1200" dirty="0"/>
              <a:t> </a:t>
            </a:r>
            <a:r>
              <a:rPr lang="es-ES" sz="1200" dirty="0" err="1"/>
              <a:t>Clin</a:t>
            </a:r>
            <a:r>
              <a:rPr lang="es-ES" sz="1200" dirty="0"/>
              <a:t> </a:t>
            </a:r>
            <a:r>
              <a:rPr lang="es-ES" sz="1200" dirty="0" err="1" smtClean="0"/>
              <a:t>Immunol</a:t>
            </a:r>
            <a:r>
              <a:rPr lang="es-ES" sz="1200" dirty="0" smtClean="0"/>
              <a:t> 2004;113:832–836.</a:t>
            </a:r>
          </a:p>
          <a:p>
            <a:r>
              <a:rPr lang="es-ES" sz="1200" dirty="0" smtClean="0"/>
              <a:t> Lieberman P, </a:t>
            </a:r>
            <a:r>
              <a:rPr lang="es-ES" sz="1200" dirty="0"/>
              <a:t>et </a:t>
            </a:r>
            <a:r>
              <a:rPr lang="es-ES" sz="1200" dirty="0" smtClean="0"/>
              <a:t>al. </a:t>
            </a:r>
            <a:r>
              <a:rPr lang="es-ES" sz="1200" dirty="0"/>
              <a:t>Ann </a:t>
            </a:r>
            <a:r>
              <a:rPr lang="es-ES" sz="1200" dirty="0" err="1"/>
              <a:t>Allergy</a:t>
            </a:r>
            <a:r>
              <a:rPr lang="es-ES" sz="1200" dirty="0"/>
              <a:t> </a:t>
            </a:r>
            <a:r>
              <a:rPr lang="es-ES" sz="1200" dirty="0" err="1"/>
              <a:t>Asthma</a:t>
            </a:r>
            <a:r>
              <a:rPr lang="es-ES" sz="1200" dirty="0"/>
              <a:t> </a:t>
            </a:r>
            <a:r>
              <a:rPr lang="es-ES" sz="1200" dirty="0" err="1"/>
              <a:t>Immunol</a:t>
            </a:r>
            <a:r>
              <a:rPr lang="es-ES" sz="1200" dirty="0"/>
              <a:t> 2006;97:596-602.</a:t>
            </a:r>
          </a:p>
          <a:p>
            <a:endParaRPr lang="es-ES" sz="1200" dirty="0"/>
          </a:p>
        </p:txBody>
      </p:sp>
    </p:spTree>
    <p:extLst>
      <p:ext uri="{BB962C8B-B14F-4D97-AF65-F5344CB8AC3E}">
        <p14:creationId xmlns:p14="http://schemas.microsoft.com/office/powerpoint/2010/main" val="749914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Anafilaxia: </a:t>
            </a:r>
            <a:r>
              <a:rPr lang="es-ES" dirty="0" smtClean="0"/>
              <a:t>Generalidades (II)</a:t>
            </a:r>
            <a:endParaRPr lang="es-ES" dirty="0"/>
          </a:p>
        </p:txBody>
      </p:sp>
      <p:sp>
        <p:nvSpPr>
          <p:cNvPr id="3" name="Marcador de contenido 2"/>
          <p:cNvSpPr>
            <a:spLocks noGrp="1"/>
          </p:cNvSpPr>
          <p:nvPr>
            <p:ph idx="1"/>
          </p:nvPr>
        </p:nvSpPr>
        <p:spPr/>
        <p:txBody>
          <a:bodyPr>
            <a:normAutofit fontScale="92500"/>
          </a:bodyPr>
          <a:lstStyle/>
          <a:p>
            <a:pPr marL="542925" indent="0">
              <a:buNone/>
            </a:pPr>
            <a:endParaRPr lang="es-ES" dirty="0"/>
          </a:p>
          <a:p>
            <a:endParaRPr lang="es-ES" dirty="0" smtClean="0"/>
          </a:p>
          <a:p>
            <a:endParaRPr lang="es-ES" dirty="0"/>
          </a:p>
          <a:p>
            <a:endParaRPr lang="es-ES" dirty="0" smtClean="0"/>
          </a:p>
          <a:p>
            <a:endParaRPr lang="es-ES" dirty="0"/>
          </a:p>
          <a:p>
            <a:endParaRPr lang="es-ES" dirty="0" smtClean="0"/>
          </a:p>
          <a:p>
            <a:pPr marL="542925" indent="0">
              <a:buNone/>
            </a:pPr>
            <a:endParaRPr lang="es-ES" dirty="0"/>
          </a:p>
          <a:p>
            <a:pPr marL="542925" indent="0" algn="just">
              <a:buNone/>
            </a:pPr>
            <a:endParaRPr lang="es-ES" dirty="0" smtClean="0"/>
          </a:p>
          <a:p>
            <a:pPr algn="just"/>
            <a:r>
              <a:rPr lang="es-ES" dirty="0" smtClean="0"/>
              <a:t>Alimentos en niños</a:t>
            </a:r>
            <a:r>
              <a:rPr lang="es-ES" dirty="0"/>
              <a:t>: huevo, leche, frutos </a:t>
            </a:r>
            <a:r>
              <a:rPr lang="es-ES" dirty="0" smtClean="0"/>
              <a:t>secos, pescado </a:t>
            </a:r>
            <a:r>
              <a:rPr lang="es-ES" dirty="0"/>
              <a:t>y marisco.</a:t>
            </a:r>
          </a:p>
          <a:p>
            <a:pPr algn="just"/>
            <a:r>
              <a:rPr lang="es-ES" dirty="0" smtClean="0"/>
              <a:t>Fármacos: AINES y antibióticos </a:t>
            </a:r>
            <a:r>
              <a:rPr lang="es-ES" dirty="0" err="1" smtClean="0"/>
              <a:t>betalactámicos</a:t>
            </a:r>
            <a:r>
              <a:rPr lang="es-ES" dirty="0" smtClean="0"/>
              <a:t>.</a:t>
            </a:r>
            <a:endParaRPr lang="es-ES" dirty="0"/>
          </a:p>
          <a:p>
            <a:pPr algn="just"/>
            <a:r>
              <a:rPr lang="es-ES" dirty="0" smtClean="0"/>
              <a:t>Otra </a:t>
            </a:r>
            <a:r>
              <a:rPr lang="es-ES" dirty="0"/>
              <a:t>causa a </a:t>
            </a:r>
            <a:r>
              <a:rPr lang="es-ES" dirty="0" smtClean="0"/>
              <a:t>considerar en </a:t>
            </a:r>
            <a:r>
              <a:rPr lang="es-ES" dirty="0"/>
              <a:t>España es la alergia </a:t>
            </a:r>
            <a:r>
              <a:rPr lang="es-ES" dirty="0" smtClean="0"/>
              <a:t>al </a:t>
            </a:r>
            <a:r>
              <a:rPr lang="es-ES" i="1" dirty="0" err="1" smtClean="0"/>
              <a:t>Anisakis</a:t>
            </a:r>
            <a:r>
              <a:rPr lang="es-ES" i="1" dirty="0" smtClean="0"/>
              <a:t> simplex.</a:t>
            </a:r>
          </a:p>
          <a:p>
            <a:endParaRPr lang="es-ES" dirty="0"/>
          </a:p>
        </p:txBody>
      </p:sp>
      <p:sp>
        <p:nvSpPr>
          <p:cNvPr id="4" name="Marcador de texto 3"/>
          <p:cNvSpPr>
            <a:spLocks noGrp="1"/>
          </p:cNvSpPr>
          <p:nvPr>
            <p:ph type="body" sz="quarter" idx="10"/>
          </p:nvPr>
        </p:nvSpPr>
        <p:spPr/>
        <p:txBody>
          <a:bodyPr>
            <a:normAutofit/>
          </a:bodyPr>
          <a:lstStyle/>
          <a:p>
            <a:r>
              <a:rPr lang="es-ES" sz="1100" dirty="0"/>
              <a:t>Cardona </a:t>
            </a:r>
            <a:r>
              <a:rPr lang="es-ES" sz="1100" dirty="0" err="1"/>
              <a:t>Dahl</a:t>
            </a:r>
            <a:r>
              <a:rPr lang="es-ES" sz="1100" dirty="0"/>
              <a:t> </a:t>
            </a:r>
            <a:r>
              <a:rPr lang="es-ES" sz="1100" dirty="0" smtClean="0"/>
              <a:t>V, </a:t>
            </a:r>
            <a:r>
              <a:rPr lang="es-ES" sz="1100" dirty="0"/>
              <a:t>et al. GALAXIA: Guía de Actuación en </a:t>
            </a:r>
            <a:r>
              <a:rPr lang="es-ES" sz="1100" dirty="0" smtClean="0"/>
              <a:t>Anafilaxia. </a:t>
            </a:r>
            <a:r>
              <a:rPr lang="es-ES" sz="1100" dirty="0"/>
              <a:t>2016. </a:t>
            </a:r>
          </a:p>
          <a:p>
            <a:endParaRPr lang="es-ES" dirty="0"/>
          </a:p>
        </p:txBody>
      </p:sp>
      <p:graphicFrame>
        <p:nvGraphicFramePr>
          <p:cNvPr id="6" name="Tabla 5"/>
          <p:cNvGraphicFramePr>
            <a:graphicFrameLocks noGrp="1"/>
          </p:cNvGraphicFramePr>
          <p:nvPr>
            <p:extLst>
              <p:ext uri="{D42A27DB-BD31-4B8C-83A1-F6EECF244321}">
                <p14:modId xmlns:p14="http://schemas.microsoft.com/office/powerpoint/2010/main" val="1044811659"/>
              </p:ext>
            </p:extLst>
          </p:nvPr>
        </p:nvGraphicFramePr>
        <p:xfrm>
          <a:off x="1524000" y="1268760"/>
          <a:ext cx="6096000" cy="277368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pPr algn="ctr"/>
                      <a:r>
                        <a:rPr lang="es-ES" sz="2000" dirty="0" smtClean="0"/>
                        <a:t>Causas más frecuentes de anafilaxia en España:</a:t>
                      </a:r>
                    </a:p>
                  </a:txBody>
                  <a:tcPr/>
                </a:tc>
                <a:tc hMerge="1">
                  <a:txBody>
                    <a:bodyPr/>
                    <a:lstStyle/>
                    <a:p>
                      <a:endParaRPr lang="es-ES" dirty="0"/>
                    </a:p>
                  </a:txBody>
                  <a:tcPr/>
                </a:tc>
              </a:tr>
              <a:tr h="370840">
                <a:tc>
                  <a:txBody>
                    <a:bodyPr/>
                    <a:lstStyle/>
                    <a:p>
                      <a:r>
                        <a:rPr lang="es-ES" sz="2000" dirty="0" smtClean="0">
                          <a:solidFill>
                            <a:schemeClr val="accent1"/>
                          </a:solidFill>
                        </a:rPr>
                        <a:t>Medicamentos</a:t>
                      </a:r>
                      <a:endParaRPr lang="es-ES" sz="2000" dirty="0">
                        <a:solidFill>
                          <a:schemeClr val="accent1"/>
                        </a:solidFill>
                      </a:endParaRPr>
                    </a:p>
                  </a:txBody>
                  <a:tcPr/>
                </a:tc>
                <a:tc>
                  <a:txBody>
                    <a:bodyPr/>
                    <a:lstStyle/>
                    <a:p>
                      <a:pPr algn="ctr"/>
                      <a:r>
                        <a:rPr lang="es-ES" sz="2000" dirty="0" smtClean="0">
                          <a:solidFill>
                            <a:schemeClr val="accent1"/>
                          </a:solidFill>
                        </a:rPr>
                        <a:t>30,95-62%</a:t>
                      </a:r>
                      <a:endParaRPr lang="es-ES" sz="2000" dirty="0">
                        <a:solidFill>
                          <a:schemeClr val="accent1"/>
                        </a:solidFill>
                      </a:endParaRPr>
                    </a:p>
                  </a:txBody>
                  <a:tcPr/>
                </a:tc>
              </a:tr>
              <a:tr h="370840">
                <a:tc>
                  <a:txBody>
                    <a:bodyPr/>
                    <a:lstStyle/>
                    <a:p>
                      <a:r>
                        <a:rPr lang="es-ES" sz="2000" dirty="0" smtClean="0">
                          <a:solidFill>
                            <a:schemeClr val="accent1"/>
                          </a:solidFill>
                        </a:rPr>
                        <a:t>Alimentos</a:t>
                      </a:r>
                      <a:endParaRPr lang="es-ES" sz="2000" dirty="0">
                        <a:solidFill>
                          <a:schemeClr val="accent1"/>
                        </a:solidFill>
                      </a:endParaRPr>
                    </a:p>
                  </a:txBody>
                  <a:tcPr/>
                </a:tc>
                <a:tc>
                  <a:txBody>
                    <a:bodyPr/>
                    <a:lstStyle/>
                    <a:p>
                      <a:pPr algn="ctr"/>
                      <a:r>
                        <a:rPr lang="es-ES" sz="2000" dirty="0" smtClean="0">
                          <a:solidFill>
                            <a:schemeClr val="accent1"/>
                          </a:solidFill>
                        </a:rPr>
                        <a:t>22,6-34,23%</a:t>
                      </a:r>
                      <a:endParaRPr lang="es-ES" sz="2000" dirty="0">
                        <a:solidFill>
                          <a:schemeClr val="accent1"/>
                        </a:solidFill>
                      </a:endParaRPr>
                    </a:p>
                  </a:txBody>
                  <a:tcPr/>
                </a:tc>
              </a:tr>
              <a:tr h="370840">
                <a:tc>
                  <a:txBody>
                    <a:bodyPr/>
                    <a:lstStyle/>
                    <a:p>
                      <a:r>
                        <a:rPr lang="es-ES" sz="2000" dirty="0" smtClean="0">
                          <a:solidFill>
                            <a:schemeClr val="accent1"/>
                          </a:solidFill>
                        </a:rPr>
                        <a:t>Picaduras de insectos</a:t>
                      </a:r>
                      <a:endParaRPr lang="es-ES" sz="2000" dirty="0">
                        <a:solidFill>
                          <a:schemeClr val="accent1"/>
                        </a:solidFill>
                      </a:endParaRPr>
                    </a:p>
                  </a:txBody>
                  <a:tcPr/>
                </a:tc>
                <a:tc>
                  <a:txBody>
                    <a:bodyPr/>
                    <a:lstStyle/>
                    <a:p>
                      <a:pPr algn="ctr"/>
                      <a:r>
                        <a:rPr lang="es-ES" sz="2000" dirty="0" smtClean="0">
                          <a:solidFill>
                            <a:schemeClr val="accent1"/>
                          </a:solidFill>
                        </a:rPr>
                        <a:t>8,6-13,9%</a:t>
                      </a:r>
                      <a:endParaRPr lang="es-ES" sz="2000" dirty="0">
                        <a:solidFill>
                          <a:schemeClr val="accent1"/>
                        </a:solidFill>
                      </a:endParaRPr>
                    </a:p>
                  </a:txBody>
                  <a:tcPr/>
                </a:tc>
              </a:tr>
              <a:tr h="370840">
                <a:tc>
                  <a:txBody>
                    <a:bodyPr/>
                    <a:lstStyle/>
                    <a:p>
                      <a:r>
                        <a:rPr lang="es-ES" sz="2000" dirty="0" smtClean="0">
                          <a:solidFill>
                            <a:schemeClr val="accent1"/>
                          </a:solidFill>
                        </a:rPr>
                        <a:t>Factores físicos</a:t>
                      </a:r>
                      <a:endParaRPr lang="es-ES" sz="2000" dirty="0">
                        <a:solidFill>
                          <a:schemeClr val="accent1"/>
                        </a:solidFill>
                      </a:endParaRPr>
                    </a:p>
                  </a:txBody>
                  <a:tcPr/>
                </a:tc>
                <a:tc>
                  <a:txBody>
                    <a:bodyPr/>
                    <a:lstStyle/>
                    <a:p>
                      <a:pPr algn="ctr"/>
                      <a:r>
                        <a:rPr lang="es-ES" sz="2000" dirty="0" smtClean="0">
                          <a:solidFill>
                            <a:schemeClr val="accent1"/>
                          </a:solidFill>
                        </a:rPr>
                        <a:t>3,4-4%</a:t>
                      </a:r>
                      <a:endParaRPr lang="es-ES" sz="2000" dirty="0">
                        <a:solidFill>
                          <a:schemeClr val="accent1"/>
                        </a:solidFill>
                      </a:endParaRPr>
                    </a:p>
                  </a:txBody>
                  <a:tcPr/>
                </a:tc>
              </a:tr>
              <a:tr h="370840">
                <a:tc>
                  <a:txBody>
                    <a:bodyPr/>
                    <a:lstStyle/>
                    <a:p>
                      <a:r>
                        <a:rPr lang="es-ES" sz="2000" dirty="0" smtClean="0">
                          <a:solidFill>
                            <a:schemeClr val="accent1"/>
                          </a:solidFill>
                        </a:rPr>
                        <a:t>Otros (incluido látex)</a:t>
                      </a:r>
                      <a:endParaRPr lang="es-ES" sz="2000" dirty="0">
                        <a:solidFill>
                          <a:schemeClr val="accent1"/>
                        </a:solidFill>
                      </a:endParaRPr>
                    </a:p>
                  </a:txBody>
                  <a:tcPr/>
                </a:tc>
                <a:tc>
                  <a:txBody>
                    <a:bodyPr/>
                    <a:lstStyle/>
                    <a:p>
                      <a:pPr algn="ctr"/>
                      <a:r>
                        <a:rPr lang="es-ES" sz="2000" dirty="0" smtClean="0">
                          <a:solidFill>
                            <a:schemeClr val="accent1"/>
                          </a:solidFill>
                        </a:rPr>
                        <a:t>7,26%</a:t>
                      </a:r>
                      <a:endParaRPr lang="es-ES" sz="2000" dirty="0">
                        <a:solidFill>
                          <a:schemeClr val="accent1"/>
                        </a:solidFill>
                      </a:endParaRPr>
                    </a:p>
                  </a:txBody>
                  <a:tcPr/>
                </a:tc>
              </a:tr>
              <a:tr h="370840">
                <a:tc>
                  <a:txBody>
                    <a:bodyPr/>
                    <a:lstStyle/>
                    <a:p>
                      <a:r>
                        <a:rPr lang="es-ES" sz="2000" dirty="0" smtClean="0">
                          <a:solidFill>
                            <a:schemeClr val="accent1"/>
                          </a:solidFill>
                        </a:rPr>
                        <a:t>Idiopática</a:t>
                      </a:r>
                      <a:endParaRPr lang="es-ES" sz="2000" dirty="0">
                        <a:solidFill>
                          <a:schemeClr val="accent1"/>
                        </a:solidFill>
                      </a:endParaRPr>
                    </a:p>
                  </a:txBody>
                  <a:tcPr/>
                </a:tc>
                <a:tc>
                  <a:txBody>
                    <a:bodyPr/>
                    <a:lstStyle/>
                    <a:p>
                      <a:pPr algn="ctr"/>
                      <a:r>
                        <a:rPr lang="es-ES" sz="2000" dirty="0" smtClean="0">
                          <a:solidFill>
                            <a:schemeClr val="accent1"/>
                          </a:solidFill>
                        </a:rPr>
                        <a:t>3,4-21,73%</a:t>
                      </a:r>
                      <a:endParaRPr lang="es-ES" sz="2000" dirty="0">
                        <a:solidFill>
                          <a:schemeClr val="accent1"/>
                        </a:solidFill>
                      </a:endParaRPr>
                    </a:p>
                  </a:txBody>
                  <a:tcPr/>
                </a:tc>
              </a:tr>
            </a:tbl>
          </a:graphicData>
        </a:graphic>
      </p:graphicFrame>
    </p:spTree>
    <p:extLst>
      <p:ext uri="{BB962C8B-B14F-4D97-AF65-F5344CB8AC3E}">
        <p14:creationId xmlns:p14="http://schemas.microsoft.com/office/powerpoint/2010/main" val="33767695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Anafilaxia</a:t>
            </a:r>
            <a:r>
              <a:rPr lang="es-ES" dirty="0"/>
              <a:t>: Generalidades (</a:t>
            </a:r>
            <a:r>
              <a:rPr lang="es-ES" dirty="0" smtClean="0"/>
              <a:t>III</a:t>
            </a:r>
            <a:r>
              <a:rPr lang="es-ES" dirty="0"/>
              <a:t>)</a:t>
            </a:r>
          </a:p>
        </p:txBody>
      </p:sp>
      <p:sp>
        <p:nvSpPr>
          <p:cNvPr id="3" name="Marcador de contenido 2"/>
          <p:cNvSpPr>
            <a:spLocks noGrp="1"/>
          </p:cNvSpPr>
          <p:nvPr>
            <p:ph idx="1"/>
          </p:nvPr>
        </p:nvSpPr>
        <p:spPr>
          <a:xfrm>
            <a:off x="12599" y="4652105"/>
            <a:ext cx="8686800" cy="1440160"/>
          </a:xfrm>
        </p:spPr>
        <p:txBody>
          <a:bodyPr>
            <a:normAutofit/>
          </a:bodyPr>
          <a:lstStyle/>
          <a:p>
            <a:pPr marL="542925" indent="0">
              <a:buNone/>
            </a:pPr>
            <a:endParaRPr lang="es-ES" sz="2200" dirty="0" smtClean="0"/>
          </a:p>
          <a:p>
            <a:pPr algn="just"/>
            <a:r>
              <a:rPr lang="es-ES" sz="2200" dirty="0" err="1" smtClean="0"/>
              <a:t>Triptasa</a:t>
            </a:r>
            <a:r>
              <a:rPr lang="es-ES" sz="2200" dirty="0" smtClean="0"/>
              <a:t> sérica (curva): Tras </a:t>
            </a:r>
            <a:r>
              <a:rPr lang="es-ES" sz="2200" dirty="0"/>
              <a:t>la instauración del </a:t>
            </a:r>
            <a:r>
              <a:rPr lang="es-ES" sz="2200" dirty="0" smtClean="0"/>
              <a:t>tratamiento, a </a:t>
            </a:r>
            <a:r>
              <a:rPr lang="es-ES" sz="2200" dirty="0"/>
              <a:t>las 2 horas del comienzo de la </a:t>
            </a:r>
            <a:r>
              <a:rPr lang="es-ES" sz="2200" dirty="0" smtClean="0"/>
              <a:t>crisis, nueva determinación a las </a:t>
            </a:r>
            <a:r>
              <a:rPr lang="es-ES" sz="2200" dirty="0"/>
              <a:t>24 </a:t>
            </a:r>
            <a:r>
              <a:rPr lang="es-ES" sz="2200" dirty="0" smtClean="0"/>
              <a:t>horas.</a:t>
            </a:r>
          </a:p>
          <a:p>
            <a:endParaRPr lang="es-ES" dirty="0"/>
          </a:p>
        </p:txBody>
      </p:sp>
      <p:sp>
        <p:nvSpPr>
          <p:cNvPr id="4" name="Marcador de texto 3"/>
          <p:cNvSpPr>
            <a:spLocks noGrp="1"/>
          </p:cNvSpPr>
          <p:nvPr>
            <p:ph type="body" sz="quarter" idx="10"/>
          </p:nvPr>
        </p:nvSpPr>
        <p:spPr>
          <a:xfrm>
            <a:off x="-32" y="5854277"/>
            <a:ext cx="8686832" cy="295162"/>
          </a:xfrm>
        </p:spPr>
        <p:txBody>
          <a:bodyPr>
            <a:normAutofit/>
          </a:bodyPr>
          <a:lstStyle/>
          <a:p>
            <a:r>
              <a:rPr lang="en-US" sz="1100" dirty="0"/>
              <a:t>V. Cardona Dahl, et al</a:t>
            </a:r>
            <a:r>
              <a:rPr lang="en-US" sz="1100" dirty="0" smtClean="0"/>
              <a:t>. </a:t>
            </a:r>
            <a:r>
              <a:rPr lang="en-US" sz="1100" dirty="0"/>
              <a:t>Med </a:t>
            </a:r>
            <a:r>
              <a:rPr lang="en-US" sz="1100" dirty="0" err="1"/>
              <a:t>Clin</a:t>
            </a:r>
            <a:r>
              <a:rPr lang="en-US" sz="1100" dirty="0"/>
              <a:t> (</a:t>
            </a:r>
            <a:r>
              <a:rPr lang="en-US" sz="1100" dirty="0" err="1"/>
              <a:t>Barc</a:t>
            </a:r>
            <a:r>
              <a:rPr lang="en-US" sz="1100" dirty="0"/>
              <a:t>). 2011;136(8):349–355</a:t>
            </a:r>
          </a:p>
          <a:p>
            <a:endParaRPr lang="es-ES" dirty="0"/>
          </a:p>
        </p:txBody>
      </p:sp>
      <p:graphicFrame>
        <p:nvGraphicFramePr>
          <p:cNvPr id="6" name="Tabla 5"/>
          <p:cNvGraphicFramePr>
            <a:graphicFrameLocks noGrp="1"/>
          </p:cNvGraphicFramePr>
          <p:nvPr>
            <p:extLst>
              <p:ext uri="{D42A27DB-BD31-4B8C-83A1-F6EECF244321}">
                <p14:modId xmlns:p14="http://schemas.microsoft.com/office/powerpoint/2010/main" val="690636443"/>
              </p:ext>
            </p:extLst>
          </p:nvPr>
        </p:nvGraphicFramePr>
        <p:xfrm>
          <a:off x="184684" y="887053"/>
          <a:ext cx="8774632" cy="4003040"/>
        </p:xfrm>
        <a:graphic>
          <a:graphicData uri="http://schemas.openxmlformats.org/drawingml/2006/table">
            <a:tbl>
              <a:tblPr firstRow="1" bandRow="1">
                <a:tableStyleId>{5C22544A-7EE6-4342-B048-85BDC9FD1C3A}</a:tableStyleId>
              </a:tblPr>
              <a:tblGrid>
                <a:gridCol w="8774632"/>
              </a:tblGrid>
              <a:tr h="370840">
                <a:tc>
                  <a:txBody>
                    <a:bodyPr/>
                    <a:lstStyle/>
                    <a:p>
                      <a:pPr algn="ctr"/>
                      <a:r>
                        <a:rPr lang="es-ES" sz="1800" dirty="0" smtClean="0">
                          <a:solidFill>
                            <a:schemeClr val="bg1"/>
                          </a:solidFill>
                        </a:rPr>
                        <a:t>Criterios clínicos para el diagnóstico de anafilaxia</a:t>
                      </a:r>
                      <a:endParaRPr lang="es-ES" sz="1800" dirty="0">
                        <a:solidFill>
                          <a:schemeClr val="bg1"/>
                        </a:solidFill>
                      </a:endParaRPr>
                    </a:p>
                  </a:txBody>
                  <a:tcPr/>
                </a:tc>
              </a:tr>
              <a:tr h="370840">
                <a:tc>
                  <a:txBody>
                    <a:bodyPr/>
                    <a:lstStyle/>
                    <a:p>
                      <a:r>
                        <a:rPr lang="es-ES" sz="1400" dirty="0" smtClean="0">
                          <a:solidFill>
                            <a:schemeClr val="accent1"/>
                          </a:solidFill>
                        </a:rPr>
                        <a:t>La anafilaxia es muy probable cuando se cumple </a:t>
                      </a:r>
                      <a:r>
                        <a:rPr lang="es-ES" sz="1400" dirty="0" smtClean="0">
                          <a:solidFill>
                            <a:schemeClr val="tx2"/>
                          </a:solidFill>
                        </a:rPr>
                        <a:t>uno</a:t>
                      </a:r>
                      <a:r>
                        <a:rPr lang="es-ES" sz="1400" dirty="0" smtClean="0">
                          <a:solidFill>
                            <a:schemeClr val="accent1"/>
                          </a:solidFill>
                        </a:rPr>
                        <a:t> de los tres criterios siguientes:</a:t>
                      </a:r>
                      <a:endParaRPr lang="es-ES" sz="1400" dirty="0">
                        <a:solidFill>
                          <a:schemeClr val="accent1"/>
                        </a:solidFill>
                      </a:endParaRPr>
                    </a:p>
                  </a:txBody>
                  <a:tcPr/>
                </a:tc>
              </a:tr>
              <a:tr h="370840">
                <a:tc>
                  <a:txBody>
                    <a:bodyPr/>
                    <a:lstStyle/>
                    <a:p>
                      <a:r>
                        <a:rPr lang="es-ES" sz="1400" b="1" dirty="0" smtClean="0">
                          <a:solidFill>
                            <a:schemeClr val="accent1"/>
                          </a:solidFill>
                        </a:rPr>
                        <a:t>1. </a:t>
                      </a:r>
                      <a:r>
                        <a:rPr lang="es-ES" sz="1400" dirty="0" smtClean="0">
                          <a:solidFill>
                            <a:schemeClr val="tx2"/>
                          </a:solidFill>
                        </a:rPr>
                        <a:t>Inicio agudo </a:t>
                      </a:r>
                      <a:r>
                        <a:rPr lang="es-ES" sz="1400" dirty="0" smtClean="0">
                          <a:solidFill>
                            <a:schemeClr val="accent1"/>
                          </a:solidFill>
                        </a:rPr>
                        <a:t>(minutos a horas) de un síndrome que afecta a la </a:t>
                      </a:r>
                      <a:r>
                        <a:rPr lang="es-ES" sz="1400" dirty="0" smtClean="0">
                          <a:solidFill>
                            <a:schemeClr val="tx2"/>
                          </a:solidFill>
                        </a:rPr>
                        <a:t>piel o las mucosas </a:t>
                      </a:r>
                      <a:r>
                        <a:rPr lang="es-ES" sz="1400" dirty="0" smtClean="0">
                          <a:solidFill>
                            <a:schemeClr val="accent1"/>
                          </a:solidFill>
                        </a:rPr>
                        <a:t>(por ejemplo, urticaria generalizada, prurito, eritema, </a:t>
                      </a:r>
                      <a:r>
                        <a:rPr lang="es-ES" sz="1400" dirty="0" err="1" smtClean="0">
                          <a:solidFill>
                            <a:schemeClr val="accent1"/>
                          </a:solidFill>
                        </a:rPr>
                        <a:t>flushing</a:t>
                      </a:r>
                      <a:r>
                        <a:rPr lang="es-ES" sz="1400" dirty="0" smtClean="0">
                          <a:solidFill>
                            <a:schemeClr val="accent1"/>
                          </a:solidFill>
                        </a:rPr>
                        <a:t> o sofoco, edema de labios, úvula o lengua), junto </a:t>
                      </a:r>
                      <a:r>
                        <a:rPr lang="es-ES" sz="1400" dirty="0" smtClean="0">
                          <a:solidFill>
                            <a:schemeClr val="tx2"/>
                          </a:solidFill>
                        </a:rPr>
                        <a:t>con al menos uno de los siguientes</a:t>
                      </a:r>
                      <a:r>
                        <a:rPr lang="es-ES" sz="1400" dirty="0" smtClean="0">
                          <a:solidFill>
                            <a:schemeClr val="accent1"/>
                          </a:solidFill>
                        </a:rPr>
                        <a:t>:</a:t>
                      </a:r>
                    </a:p>
                    <a:p>
                      <a:r>
                        <a:rPr lang="es-ES" sz="1400" dirty="0" smtClean="0">
                          <a:solidFill>
                            <a:schemeClr val="accent1"/>
                          </a:solidFill>
                        </a:rPr>
                        <a:t>a. </a:t>
                      </a:r>
                      <a:r>
                        <a:rPr lang="es-ES" sz="1400" dirty="0" smtClean="0">
                          <a:solidFill>
                            <a:schemeClr val="tx2"/>
                          </a:solidFill>
                        </a:rPr>
                        <a:t>Compromiso respiratorio </a:t>
                      </a:r>
                      <a:r>
                        <a:rPr lang="es-ES" sz="1400" dirty="0" smtClean="0">
                          <a:solidFill>
                            <a:schemeClr val="accent1"/>
                          </a:solidFill>
                        </a:rPr>
                        <a:t>(por ejemplo, disnea, sibilancias, estridor, disminución del flujo espiratorio pico, hipoxemia)</a:t>
                      </a:r>
                    </a:p>
                    <a:p>
                      <a:r>
                        <a:rPr lang="es-ES" sz="1400" dirty="0" smtClean="0">
                          <a:solidFill>
                            <a:schemeClr val="accent1"/>
                          </a:solidFill>
                        </a:rPr>
                        <a:t>b. </a:t>
                      </a:r>
                      <a:r>
                        <a:rPr lang="es-ES" sz="1400" dirty="0" smtClean="0">
                          <a:solidFill>
                            <a:schemeClr val="tx2"/>
                          </a:solidFill>
                        </a:rPr>
                        <a:t>Descenso de la presión arterial </a:t>
                      </a:r>
                      <a:r>
                        <a:rPr lang="es-ES" sz="1400" dirty="0" smtClean="0">
                          <a:solidFill>
                            <a:schemeClr val="accent1"/>
                          </a:solidFill>
                        </a:rPr>
                        <a:t>o síntomas asociados de disfunción orgánica (hipotonía, síncope, incontinencia)</a:t>
                      </a:r>
                    </a:p>
                  </a:txBody>
                  <a:tcPr/>
                </a:tc>
              </a:tr>
              <a:tr h="370840">
                <a:tc>
                  <a:txBody>
                    <a:bodyPr/>
                    <a:lstStyle/>
                    <a:p>
                      <a:r>
                        <a:rPr lang="es-ES" sz="1400" b="1" dirty="0" smtClean="0">
                          <a:solidFill>
                            <a:schemeClr val="accent1"/>
                          </a:solidFill>
                        </a:rPr>
                        <a:t>2. </a:t>
                      </a:r>
                      <a:r>
                        <a:rPr lang="es-ES" sz="1400" dirty="0" smtClean="0">
                          <a:solidFill>
                            <a:schemeClr val="accent1"/>
                          </a:solidFill>
                        </a:rPr>
                        <a:t>Aparición rápida (minutos a algunas horas) de </a:t>
                      </a:r>
                      <a:r>
                        <a:rPr lang="es-ES" sz="1400" dirty="0" smtClean="0">
                          <a:solidFill>
                            <a:schemeClr val="tx2"/>
                          </a:solidFill>
                        </a:rPr>
                        <a:t>dos o más </a:t>
                      </a:r>
                      <a:r>
                        <a:rPr lang="es-ES" sz="1400" dirty="0" smtClean="0">
                          <a:solidFill>
                            <a:schemeClr val="accent1"/>
                          </a:solidFill>
                        </a:rPr>
                        <a:t>de los siguientes síntomas tras la </a:t>
                      </a:r>
                      <a:r>
                        <a:rPr lang="es-ES" sz="1400" dirty="0" smtClean="0">
                          <a:solidFill>
                            <a:schemeClr val="tx2"/>
                          </a:solidFill>
                        </a:rPr>
                        <a:t>exposición a un alérgeno</a:t>
                      </a:r>
                      <a:r>
                        <a:rPr lang="es-ES" sz="1400" dirty="0" smtClean="0">
                          <a:solidFill>
                            <a:schemeClr val="accent1"/>
                          </a:solidFill>
                        </a:rPr>
                        <a:t>:</a:t>
                      </a:r>
                    </a:p>
                    <a:p>
                      <a:r>
                        <a:rPr lang="es-ES" sz="1400" dirty="0" smtClean="0">
                          <a:solidFill>
                            <a:schemeClr val="accent1"/>
                          </a:solidFill>
                        </a:rPr>
                        <a:t>a. Afectación de </a:t>
                      </a:r>
                      <a:r>
                        <a:rPr lang="es-ES" sz="1400" dirty="0" smtClean="0">
                          <a:solidFill>
                            <a:schemeClr val="tx2"/>
                          </a:solidFill>
                        </a:rPr>
                        <a:t>piel o mucosas</a:t>
                      </a:r>
                    </a:p>
                    <a:p>
                      <a:r>
                        <a:rPr lang="es-ES" sz="1400" dirty="0" smtClean="0">
                          <a:solidFill>
                            <a:schemeClr val="accent1"/>
                          </a:solidFill>
                        </a:rPr>
                        <a:t>b. Compromiso </a:t>
                      </a:r>
                      <a:r>
                        <a:rPr lang="es-ES" sz="1400" dirty="0" smtClean="0">
                          <a:solidFill>
                            <a:schemeClr val="tx2"/>
                          </a:solidFill>
                        </a:rPr>
                        <a:t>respiratorio</a:t>
                      </a:r>
                    </a:p>
                    <a:p>
                      <a:r>
                        <a:rPr lang="es-ES" sz="1400" dirty="0" smtClean="0">
                          <a:solidFill>
                            <a:schemeClr val="accent1"/>
                          </a:solidFill>
                        </a:rPr>
                        <a:t>c. </a:t>
                      </a:r>
                      <a:r>
                        <a:rPr lang="es-ES" sz="1400" dirty="0" smtClean="0">
                          <a:solidFill>
                            <a:schemeClr val="tx2"/>
                          </a:solidFill>
                        </a:rPr>
                        <a:t>Descenso de la presión</a:t>
                      </a:r>
                      <a:r>
                        <a:rPr lang="es-ES" sz="1400" dirty="0" smtClean="0">
                          <a:solidFill>
                            <a:schemeClr val="accent1"/>
                          </a:solidFill>
                        </a:rPr>
                        <a:t> arterial o síntomas asociados de disfunción orgánica</a:t>
                      </a:r>
                    </a:p>
                    <a:p>
                      <a:r>
                        <a:rPr lang="es-ES" sz="1400" dirty="0" smtClean="0">
                          <a:solidFill>
                            <a:schemeClr val="accent1"/>
                          </a:solidFill>
                        </a:rPr>
                        <a:t>d. </a:t>
                      </a:r>
                      <a:r>
                        <a:rPr lang="es-ES" sz="1400" dirty="0" smtClean="0">
                          <a:solidFill>
                            <a:schemeClr val="tx2"/>
                          </a:solidFill>
                        </a:rPr>
                        <a:t>Síntomas gastrointestinales persistentes </a:t>
                      </a:r>
                      <a:r>
                        <a:rPr lang="es-ES" sz="1400" dirty="0" smtClean="0">
                          <a:solidFill>
                            <a:schemeClr val="accent1"/>
                          </a:solidFill>
                        </a:rPr>
                        <a:t>(por ejemplo, dolor abdominal cólico, vómitos)</a:t>
                      </a:r>
                    </a:p>
                  </a:txBody>
                  <a:tcPr/>
                </a:tc>
              </a:tr>
              <a:tr h="370840">
                <a:tc>
                  <a:txBody>
                    <a:bodyPr/>
                    <a:lstStyle/>
                    <a:p>
                      <a:r>
                        <a:rPr lang="es-ES" sz="1400" b="1" dirty="0" smtClean="0">
                          <a:solidFill>
                            <a:schemeClr val="accent1"/>
                          </a:solidFill>
                        </a:rPr>
                        <a:t>3. </a:t>
                      </a:r>
                      <a:r>
                        <a:rPr lang="es-ES" sz="1400" dirty="0" smtClean="0">
                          <a:solidFill>
                            <a:schemeClr val="tx2"/>
                          </a:solidFill>
                        </a:rPr>
                        <a:t>Descenso de la T.A</a:t>
                      </a:r>
                      <a:r>
                        <a:rPr lang="es-ES" sz="1400" dirty="0" smtClean="0">
                          <a:solidFill>
                            <a:schemeClr val="accent1"/>
                          </a:solidFill>
                        </a:rPr>
                        <a:t>. en minutos o algunas horas tras la </a:t>
                      </a:r>
                      <a:r>
                        <a:rPr lang="es-ES" sz="1400" dirty="0" smtClean="0">
                          <a:solidFill>
                            <a:schemeClr val="tx2"/>
                          </a:solidFill>
                        </a:rPr>
                        <a:t>exposición a un alérgeno </a:t>
                      </a:r>
                      <a:r>
                        <a:rPr lang="es-ES" sz="1400" dirty="0" smtClean="0">
                          <a:solidFill>
                            <a:schemeClr val="accent1"/>
                          </a:solidFill>
                        </a:rPr>
                        <a:t>conocido para ese</a:t>
                      </a:r>
                      <a:r>
                        <a:rPr lang="es-ES" sz="1400" baseline="0" dirty="0" smtClean="0">
                          <a:solidFill>
                            <a:schemeClr val="accent1"/>
                          </a:solidFill>
                        </a:rPr>
                        <a:t> paciente</a:t>
                      </a:r>
                      <a:r>
                        <a:rPr lang="es-ES" sz="1400" dirty="0" smtClean="0">
                          <a:solidFill>
                            <a:schemeClr val="accent1"/>
                          </a:solidFill>
                        </a:rPr>
                        <a:t>:</a:t>
                      </a:r>
                    </a:p>
                    <a:p>
                      <a:r>
                        <a:rPr lang="es-ES" sz="1400" dirty="0" smtClean="0">
                          <a:solidFill>
                            <a:schemeClr val="accent1"/>
                          </a:solidFill>
                        </a:rPr>
                        <a:t>a. Lactantes y niños: presión arterial baja o descenso superior al 30% de la sistólica</a:t>
                      </a:r>
                    </a:p>
                    <a:p>
                      <a:r>
                        <a:rPr lang="es-ES" sz="1400" dirty="0" smtClean="0">
                          <a:solidFill>
                            <a:schemeClr val="accent1"/>
                          </a:solidFill>
                        </a:rPr>
                        <a:t>b. Adultos: presión arterial sistólica inferior a 90 </a:t>
                      </a:r>
                      <a:r>
                        <a:rPr lang="es-ES" sz="1400" dirty="0" err="1" smtClean="0">
                          <a:solidFill>
                            <a:schemeClr val="accent1"/>
                          </a:solidFill>
                        </a:rPr>
                        <a:t>mmHg</a:t>
                      </a:r>
                      <a:r>
                        <a:rPr lang="es-ES" sz="1400" dirty="0" smtClean="0">
                          <a:solidFill>
                            <a:schemeClr val="accent1"/>
                          </a:solidFill>
                        </a:rPr>
                        <a:t> o descenso superior al 30% respecto a la basal</a:t>
                      </a:r>
                    </a:p>
                  </a:txBody>
                  <a:tcPr/>
                </a:tc>
              </a:tr>
            </a:tbl>
          </a:graphicData>
        </a:graphic>
      </p:graphicFrame>
    </p:spTree>
    <p:extLst>
      <p:ext uri="{BB962C8B-B14F-4D97-AF65-F5344CB8AC3E}">
        <p14:creationId xmlns:p14="http://schemas.microsoft.com/office/powerpoint/2010/main" val="874631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Pregunta 2</a:t>
            </a:r>
            <a:endParaRPr lang="es-ES" dirty="0"/>
          </a:p>
        </p:txBody>
      </p:sp>
      <p:sp>
        <p:nvSpPr>
          <p:cNvPr id="3" name="Marcador de contenido 2"/>
          <p:cNvSpPr>
            <a:spLocks noGrp="1"/>
          </p:cNvSpPr>
          <p:nvPr>
            <p:ph idx="1"/>
          </p:nvPr>
        </p:nvSpPr>
        <p:spPr/>
        <p:txBody>
          <a:bodyPr/>
          <a:lstStyle/>
          <a:p>
            <a:pPr marL="542925" indent="0" algn="ctr">
              <a:buNone/>
            </a:pPr>
            <a:r>
              <a:rPr lang="es-ES" dirty="0" smtClean="0">
                <a:solidFill>
                  <a:schemeClr val="tx2"/>
                </a:solidFill>
              </a:rPr>
              <a:t>¿Cuál </a:t>
            </a:r>
            <a:r>
              <a:rPr lang="es-ES" dirty="0">
                <a:solidFill>
                  <a:schemeClr val="tx2"/>
                </a:solidFill>
              </a:rPr>
              <a:t>es </a:t>
            </a:r>
            <a:r>
              <a:rPr lang="es-ES" dirty="0" smtClean="0">
                <a:solidFill>
                  <a:schemeClr val="tx2"/>
                </a:solidFill>
              </a:rPr>
              <a:t>el tratamiento más adecuado </a:t>
            </a:r>
            <a:r>
              <a:rPr lang="es-ES" dirty="0">
                <a:solidFill>
                  <a:schemeClr val="tx2"/>
                </a:solidFill>
              </a:rPr>
              <a:t>durante un episodio de </a:t>
            </a:r>
            <a:r>
              <a:rPr lang="es-ES" dirty="0" smtClean="0">
                <a:solidFill>
                  <a:schemeClr val="tx2"/>
                </a:solidFill>
              </a:rPr>
              <a:t>anafilaxia?</a:t>
            </a:r>
            <a:endParaRPr lang="es-ES" dirty="0">
              <a:solidFill>
                <a:schemeClr val="tx2"/>
              </a:solidFill>
            </a:endParaRPr>
          </a:p>
          <a:p>
            <a:pPr marL="542925" indent="0" algn="ctr">
              <a:buNone/>
            </a:pPr>
            <a:endParaRPr lang="es-ES" dirty="0">
              <a:solidFill>
                <a:srgbClr val="FF0000"/>
              </a:solidFill>
            </a:endParaRPr>
          </a:p>
          <a:p>
            <a:pPr marL="1000125" indent="-457200">
              <a:buClr>
                <a:schemeClr val="tx2"/>
              </a:buClr>
              <a:buFont typeface="+mj-lt"/>
              <a:buAutoNum type="arabicPeriod"/>
            </a:pPr>
            <a:r>
              <a:rPr lang="es-ES" sz="2200" b="1" dirty="0" smtClean="0"/>
              <a:t>Antihistamínicos.</a:t>
            </a:r>
          </a:p>
          <a:p>
            <a:pPr marL="1000125" indent="-457200">
              <a:buClr>
                <a:schemeClr val="tx2"/>
              </a:buClr>
              <a:buFont typeface="+mj-lt"/>
              <a:buAutoNum type="arabicPeriod"/>
            </a:pPr>
            <a:endParaRPr lang="es-ES" sz="2200" b="1" dirty="0"/>
          </a:p>
          <a:p>
            <a:pPr marL="1000125" indent="-457200">
              <a:buClr>
                <a:schemeClr val="tx2"/>
              </a:buClr>
              <a:buFont typeface="+mj-lt"/>
              <a:buAutoNum type="arabicPeriod"/>
            </a:pPr>
            <a:r>
              <a:rPr lang="es-ES" sz="2200" b="1" dirty="0" smtClean="0"/>
              <a:t>Corticoides.</a:t>
            </a:r>
          </a:p>
          <a:p>
            <a:pPr marL="1000125" indent="-457200">
              <a:buClr>
                <a:schemeClr val="tx2"/>
              </a:buClr>
              <a:buFont typeface="+mj-lt"/>
              <a:buAutoNum type="arabicPeriod"/>
            </a:pPr>
            <a:endParaRPr lang="es-ES" sz="2200" b="1" dirty="0"/>
          </a:p>
          <a:p>
            <a:pPr marL="1000125" indent="-457200">
              <a:buClr>
                <a:schemeClr val="tx2"/>
              </a:buClr>
              <a:buFont typeface="+mj-lt"/>
              <a:buAutoNum type="arabicPeriod"/>
            </a:pPr>
            <a:r>
              <a:rPr lang="es-ES" sz="2200" b="1" dirty="0" smtClean="0"/>
              <a:t>Adrenalina.</a:t>
            </a:r>
          </a:p>
          <a:p>
            <a:pPr marL="1000125" indent="-457200">
              <a:buClr>
                <a:schemeClr val="tx2"/>
              </a:buClr>
              <a:buFont typeface="+mj-lt"/>
              <a:buAutoNum type="arabicPeriod"/>
            </a:pPr>
            <a:endParaRPr lang="es-ES" sz="2200" b="1" dirty="0"/>
          </a:p>
          <a:p>
            <a:pPr marL="1000125" indent="-457200">
              <a:buClr>
                <a:schemeClr val="tx2"/>
              </a:buClr>
              <a:buFont typeface="+mj-lt"/>
              <a:buAutoNum type="arabicPeriod"/>
            </a:pPr>
            <a:r>
              <a:rPr lang="es-ES" sz="2200" b="1" dirty="0" smtClean="0"/>
              <a:t>Antihistamínicos y corticoides.</a:t>
            </a:r>
            <a:endParaRPr lang="es-ES" sz="2200" dirty="0"/>
          </a:p>
        </p:txBody>
      </p:sp>
      <p:sp>
        <p:nvSpPr>
          <p:cNvPr id="4" name="Marcador de texto 3"/>
          <p:cNvSpPr>
            <a:spLocks noGrp="1"/>
          </p:cNvSpPr>
          <p:nvPr>
            <p:ph type="body" sz="quarter" idx="10"/>
          </p:nvPr>
        </p:nvSpPr>
        <p:spPr/>
        <p:txBody>
          <a:bodyPr>
            <a:normAutofit lnSpcReduction="10000"/>
          </a:bodyPr>
          <a:lstStyle/>
          <a:p>
            <a:endParaRPr lang="es-ES" dirty="0"/>
          </a:p>
        </p:txBody>
      </p:sp>
    </p:spTree>
    <p:extLst>
      <p:ext uri="{BB962C8B-B14F-4D97-AF65-F5344CB8AC3E}">
        <p14:creationId xmlns:p14="http://schemas.microsoft.com/office/powerpoint/2010/main" val="381006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Anafilaxia: Tratamiento (I)</a:t>
            </a:r>
            <a:endParaRPr lang="es-ES" dirty="0"/>
          </a:p>
        </p:txBody>
      </p:sp>
      <p:sp>
        <p:nvSpPr>
          <p:cNvPr id="3" name="Marcador de contenido 2"/>
          <p:cNvSpPr>
            <a:spLocks noGrp="1"/>
          </p:cNvSpPr>
          <p:nvPr>
            <p:ph idx="1"/>
          </p:nvPr>
        </p:nvSpPr>
        <p:spPr/>
        <p:txBody>
          <a:bodyPr>
            <a:normAutofit fontScale="92500"/>
          </a:bodyPr>
          <a:lstStyle/>
          <a:p>
            <a:pPr algn="just"/>
            <a:r>
              <a:rPr lang="es-ES" dirty="0"/>
              <a:t>La </a:t>
            </a:r>
            <a:r>
              <a:rPr lang="es-ES" dirty="0">
                <a:solidFill>
                  <a:schemeClr val="tx2"/>
                </a:solidFill>
              </a:rPr>
              <a:t>adrenalina</a:t>
            </a:r>
            <a:r>
              <a:rPr lang="es-ES" dirty="0"/>
              <a:t> intramuscular es el tratamiento de </a:t>
            </a:r>
            <a:r>
              <a:rPr lang="es-ES" dirty="0">
                <a:solidFill>
                  <a:schemeClr val="tx2"/>
                </a:solidFill>
              </a:rPr>
              <a:t>elección</a:t>
            </a:r>
            <a:r>
              <a:rPr lang="es-ES" dirty="0"/>
              <a:t> en </a:t>
            </a:r>
            <a:r>
              <a:rPr lang="es-ES" dirty="0" smtClean="0"/>
              <a:t>la anafilaxia </a:t>
            </a:r>
            <a:r>
              <a:rPr lang="es-ES" dirty="0"/>
              <a:t>en cualquier ámbito y debe administrarse </a:t>
            </a:r>
            <a:r>
              <a:rPr lang="es-ES" dirty="0">
                <a:solidFill>
                  <a:schemeClr val="tx2"/>
                </a:solidFill>
              </a:rPr>
              <a:t>precozmente</a:t>
            </a:r>
            <a:r>
              <a:rPr lang="es-ES" dirty="0" smtClean="0"/>
              <a:t>.</a:t>
            </a:r>
          </a:p>
          <a:p>
            <a:endParaRPr lang="es-ES" dirty="0" smtClean="0"/>
          </a:p>
          <a:p>
            <a:endParaRPr lang="es-ES" dirty="0"/>
          </a:p>
          <a:p>
            <a:pPr marL="542925" indent="0">
              <a:buNone/>
            </a:pPr>
            <a:endParaRPr lang="es-ES" dirty="0"/>
          </a:p>
          <a:p>
            <a:pPr marL="542925" indent="0">
              <a:buNone/>
            </a:pPr>
            <a:endParaRPr lang="es-ES" dirty="0" smtClean="0"/>
          </a:p>
          <a:p>
            <a:pPr marL="542925" indent="0">
              <a:buNone/>
            </a:pPr>
            <a:endParaRPr lang="es-ES" dirty="0"/>
          </a:p>
          <a:p>
            <a:pPr marL="542925" indent="0">
              <a:buNone/>
            </a:pPr>
            <a:endParaRPr lang="es-ES" dirty="0" smtClean="0"/>
          </a:p>
          <a:p>
            <a:pPr marL="542925" indent="0">
              <a:buNone/>
            </a:pPr>
            <a:endParaRPr lang="es-ES" dirty="0" smtClean="0"/>
          </a:p>
          <a:p>
            <a:r>
              <a:rPr lang="es-ES" dirty="0" smtClean="0"/>
              <a:t>En un estudio de 164 </a:t>
            </a:r>
            <a:r>
              <a:rPr lang="es-ES" dirty="0"/>
              <a:t>pacientes con anafilaxia </a:t>
            </a:r>
            <a:r>
              <a:rPr lang="es-ES" dirty="0" smtClean="0"/>
              <a:t>fatal, solo 14% </a:t>
            </a:r>
            <a:r>
              <a:rPr lang="es-ES" dirty="0"/>
              <a:t>habían recibido adrenalina antes de la </a:t>
            </a:r>
            <a:r>
              <a:rPr lang="es-ES" dirty="0" smtClean="0"/>
              <a:t>RCP.</a:t>
            </a:r>
            <a:endParaRPr lang="es-ES" dirty="0"/>
          </a:p>
          <a:p>
            <a:endParaRPr lang="es-ES" dirty="0"/>
          </a:p>
        </p:txBody>
      </p:sp>
      <p:sp>
        <p:nvSpPr>
          <p:cNvPr id="4" name="Marcador de texto 3"/>
          <p:cNvSpPr>
            <a:spLocks noGrp="1"/>
          </p:cNvSpPr>
          <p:nvPr>
            <p:ph type="body" sz="quarter" idx="10"/>
          </p:nvPr>
        </p:nvSpPr>
        <p:spPr>
          <a:xfrm>
            <a:off x="-32" y="5661248"/>
            <a:ext cx="8686832" cy="432048"/>
          </a:xfrm>
        </p:spPr>
        <p:txBody>
          <a:bodyPr>
            <a:normAutofit fontScale="92500" lnSpcReduction="20000"/>
          </a:bodyPr>
          <a:lstStyle/>
          <a:p>
            <a:r>
              <a:rPr lang="es-ES" sz="1300" dirty="0"/>
              <a:t>Cardona </a:t>
            </a:r>
            <a:r>
              <a:rPr lang="es-ES" sz="1300" dirty="0" err="1"/>
              <a:t>Dahl</a:t>
            </a:r>
            <a:r>
              <a:rPr lang="es-ES" sz="1300" dirty="0"/>
              <a:t> V, et al. GALAXIA: Guía de Actuación en </a:t>
            </a:r>
            <a:r>
              <a:rPr lang="es-ES" sz="1300" dirty="0" smtClean="0"/>
              <a:t>Anafilaxia. </a:t>
            </a:r>
            <a:r>
              <a:rPr lang="es-ES" sz="1300" dirty="0"/>
              <a:t>2016</a:t>
            </a:r>
            <a:r>
              <a:rPr lang="es-ES" sz="1300" dirty="0" smtClean="0"/>
              <a:t>.</a:t>
            </a:r>
            <a:r>
              <a:rPr lang="en-US" sz="1300" dirty="0"/>
              <a:t> </a:t>
            </a:r>
            <a:endParaRPr lang="en-US" sz="1300" dirty="0" smtClean="0"/>
          </a:p>
          <a:p>
            <a:r>
              <a:rPr lang="en-US" sz="1300" dirty="0" smtClean="0"/>
              <a:t>Pumphrey </a:t>
            </a:r>
            <a:r>
              <a:rPr lang="en-US" sz="1300" dirty="0"/>
              <a:t>RSH</a:t>
            </a:r>
            <a:r>
              <a:rPr lang="en-US" sz="1300" dirty="0" smtClean="0"/>
              <a:t>. </a:t>
            </a:r>
            <a:r>
              <a:rPr lang="en-US" sz="1300" dirty="0" err="1"/>
              <a:t>Clin</a:t>
            </a:r>
            <a:r>
              <a:rPr lang="en-US" sz="1300" dirty="0"/>
              <a:t> </a:t>
            </a:r>
            <a:r>
              <a:rPr lang="en-US" sz="1300" dirty="0" err="1"/>
              <a:t>Exp</a:t>
            </a:r>
            <a:r>
              <a:rPr lang="en-US" sz="1300" dirty="0"/>
              <a:t> Allergy. 2000;30:1144 –1150.</a:t>
            </a:r>
            <a:r>
              <a:rPr lang="es-ES" sz="1300" dirty="0" smtClean="0"/>
              <a:t> </a:t>
            </a:r>
          </a:p>
          <a:p>
            <a:endParaRPr lang="es-ES" dirty="0"/>
          </a:p>
          <a:p>
            <a:endParaRPr lang="es-ES" dirty="0"/>
          </a:p>
        </p:txBody>
      </p:sp>
      <p:grpSp>
        <p:nvGrpSpPr>
          <p:cNvPr id="5" name="Agrupar 17"/>
          <p:cNvGrpSpPr/>
          <p:nvPr/>
        </p:nvGrpSpPr>
        <p:grpSpPr>
          <a:xfrm>
            <a:off x="530479" y="2026263"/>
            <a:ext cx="4082399" cy="2285519"/>
            <a:chOff x="183061" y="1306218"/>
            <a:chExt cx="4592699" cy="2285519"/>
          </a:xfrm>
        </p:grpSpPr>
        <p:sp>
          <p:nvSpPr>
            <p:cNvPr id="6" name="AutoShape 2"/>
            <p:cNvSpPr>
              <a:spLocks noChangeArrowheads="1"/>
            </p:cNvSpPr>
            <p:nvPr/>
          </p:nvSpPr>
          <p:spPr bwMode="auto">
            <a:xfrm>
              <a:off x="183061" y="1306218"/>
              <a:ext cx="4592699" cy="2285519"/>
            </a:xfrm>
            <a:prstGeom prst="roundRect">
              <a:avLst>
                <a:gd name="adj" fmla="val 16667"/>
              </a:avLst>
            </a:prstGeom>
            <a:solidFill>
              <a:schemeClr val="accent5"/>
            </a:solidFill>
            <a:ln>
              <a:solidFill>
                <a:schemeClr val="accent1"/>
              </a:solidFill>
              <a:headEnd/>
              <a:tailEnd/>
            </a:ln>
          </p:spPr>
          <p:style>
            <a:lnRef idx="2">
              <a:schemeClr val="accent2"/>
            </a:lnRef>
            <a:fillRef idx="1">
              <a:schemeClr val="lt1"/>
            </a:fillRef>
            <a:effectRef idx="0">
              <a:schemeClr val="accent2"/>
            </a:effectRef>
            <a:fontRef idx="minor">
              <a:schemeClr val="dk1"/>
            </a:fontRef>
          </p:style>
          <p:txBody>
            <a:bodyPr wrap="none" lIns="90000" tIns="45000" rIns="90000" bIns="45000" anchor="ctr"/>
            <a:lstStyle/>
            <a:p>
              <a:pPr algn="ctr">
                <a:lnSpc>
                  <a:spcPct val="93000"/>
                </a:lnSpc>
                <a:tabLst>
                  <a:tab pos="723900" algn="l"/>
                  <a:tab pos="1447800" algn="l"/>
                  <a:tab pos="2171700" algn="l"/>
                  <a:tab pos="2895600" algn="l"/>
                  <a:tab pos="3619500" algn="l"/>
                  <a:tab pos="4343400" algn="l"/>
                </a:tabLst>
              </a:pPr>
              <a:r>
                <a:rPr lang="en-GB" b="1" dirty="0">
                  <a:solidFill>
                    <a:schemeClr val="tx2"/>
                  </a:solidFill>
                  <a:cs typeface="DejaVu Sans" charset="0"/>
                </a:rPr>
                <a:t>INTERVENCIÓN INMEDIATA</a:t>
              </a:r>
            </a:p>
            <a:p>
              <a:pPr algn="ctr">
                <a:lnSpc>
                  <a:spcPct val="93000"/>
                </a:lnSpc>
                <a:tabLst>
                  <a:tab pos="723900" algn="l"/>
                  <a:tab pos="1447800" algn="l"/>
                  <a:tab pos="2171700" algn="l"/>
                  <a:tab pos="2895600" algn="l"/>
                  <a:tab pos="3619500" algn="l"/>
                  <a:tab pos="4343400" algn="l"/>
                </a:tabLst>
              </a:pPr>
              <a:endParaRPr lang="en-GB" dirty="0">
                <a:solidFill>
                  <a:schemeClr val="tx1"/>
                </a:solidFill>
                <a:cs typeface="DejaVu Sans" charset="0"/>
              </a:endParaRPr>
            </a:p>
            <a:p>
              <a:pPr algn="ctr">
                <a:lnSpc>
                  <a:spcPct val="93000"/>
                </a:lnSpc>
                <a:tabLst>
                  <a:tab pos="723900" algn="l"/>
                  <a:tab pos="1447800" algn="l"/>
                  <a:tab pos="2171700" algn="l"/>
                  <a:tab pos="2895600" algn="l"/>
                  <a:tab pos="3619500" algn="l"/>
                  <a:tab pos="4343400" algn="l"/>
                </a:tabLst>
              </a:pPr>
              <a:endParaRPr lang="en-GB" dirty="0">
                <a:solidFill>
                  <a:schemeClr val="tx1"/>
                </a:solidFill>
                <a:cs typeface="DejaVu Sans" charset="0"/>
              </a:endParaRPr>
            </a:p>
            <a:p>
              <a:pPr algn="ctr">
                <a:lnSpc>
                  <a:spcPct val="93000"/>
                </a:lnSpc>
                <a:tabLst>
                  <a:tab pos="723900" algn="l"/>
                  <a:tab pos="1447800" algn="l"/>
                  <a:tab pos="2171700" algn="l"/>
                  <a:tab pos="2895600" algn="l"/>
                  <a:tab pos="3619500" algn="l"/>
                  <a:tab pos="4343400" algn="l"/>
                </a:tabLst>
              </a:pPr>
              <a:endParaRPr lang="en-GB" dirty="0">
                <a:solidFill>
                  <a:schemeClr val="tx1"/>
                </a:solidFill>
                <a:cs typeface="DejaVu Sans" charset="0"/>
              </a:endParaRPr>
            </a:p>
            <a:p>
              <a:pPr algn="ctr">
                <a:lnSpc>
                  <a:spcPct val="93000"/>
                </a:lnSpc>
                <a:tabLst>
                  <a:tab pos="723900" algn="l"/>
                  <a:tab pos="1447800" algn="l"/>
                  <a:tab pos="2171700" algn="l"/>
                  <a:tab pos="2895600" algn="l"/>
                  <a:tab pos="3619500" algn="l"/>
                  <a:tab pos="4343400" algn="l"/>
                </a:tabLst>
              </a:pPr>
              <a:endParaRPr lang="en-GB" dirty="0">
                <a:solidFill>
                  <a:schemeClr val="tx1"/>
                </a:solidFill>
                <a:cs typeface="DejaVu Sans" charset="0"/>
              </a:endParaRPr>
            </a:p>
            <a:p>
              <a:pPr algn="ctr">
                <a:lnSpc>
                  <a:spcPct val="93000"/>
                </a:lnSpc>
                <a:tabLst>
                  <a:tab pos="723900" algn="l"/>
                  <a:tab pos="1447800" algn="l"/>
                  <a:tab pos="2171700" algn="l"/>
                  <a:tab pos="2895600" algn="l"/>
                  <a:tab pos="3619500" algn="l"/>
                  <a:tab pos="4343400" algn="l"/>
                </a:tabLst>
              </a:pPr>
              <a:endParaRPr lang="en-GB" dirty="0">
                <a:solidFill>
                  <a:schemeClr val="tx1"/>
                </a:solidFill>
                <a:cs typeface="DejaVu Sans" charset="0"/>
              </a:endParaRPr>
            </a:p>
            <a:p>
              <a:pPr algn="ctr">
                <a:lnSpc>
                  <a:spcPct val="93000"/>
                </a:lnSpc>
                <a:tabLst>
                  <a:tab pos="723900" algn="l"/>
                  <a:tab pos="1447800" algn="l"/>
                  <a:tab pos="2171700" algn="l"/>
                  <a:tab pos="2895600" algn="l"/>
                  <a:tab pos="3619500" algn="l"/>
                  <a:tab pos="4343400" algn="l"/>
                </a:tabLst>
              </a:pPr>
              <a:endParaRPr lang="en-GB" dirty="0">
                <a:solidFill>
                  <a:schemeClr val="tx1"/>
                </a:solidFill>
                <a:cs typeface="DejaVu Sans" charset="0"/>
              </a:endParaRPr>
            </a:p>
            <a:p>
              <a:pPr algn="ctr">
                <a:lnSpc>
                  <a:spcPct val="93000"/>
                </a:lnSpc>
                <a:tabLst>
                  <a:tab pos="723900" algn="l"/>
                  <a:tab pos="1447800" algn="l"/>
                  <a:tab pos="2171700" algn="l"/>
                  <a:tab pos="2895600" algn="l"/>
                  <a:tab pos="3619500" algn="l"/>
                  <a:tab pos="4343400" algn="l"/>
                </a:tabLst>
              </a:pPr>
              <a:endParaRPr lang="en-GB" dirty="0">
                <a:solidFill>
                  <a:schemeClr val="tx1"/>
                </a:solidFill>
                <a:cs typeface="DejaVu Sans" charset="0"/>
              </a:endParaRPr>
            </a:p>
          </p:txBody>
        </p:sp>
        <p:sp>
          <p:nvSpPr>
            <p:cNvPr id="7" name="AutoShape 3"/>
            <p:cNvSpPr>
              <a:spLocks noChangeArrowheads="1"/>
            </p:cNvSpPr>
            <p:nvPr/>
          </p:nvSpPr>
          <p:spPr bwMode="auto">
            <a:xfrm>
              <a:off x="550800" y="1862116"/>
              <a:ext cx="2020141" cy="1468954"/>
            </a:xfrm>
            <a:prstGeom prst="roundRect">
              <a:avLst>
                <a:gd name="adj" fmla="val 16667"/>
              </a:avLst>
            </a:prstGeom>
            <a:solidFill>
              <a:schemeClr val="bg1"/>
            </a:solidFill>
            <a:ln w="9525">
              <a:solidFill>
                <a:srgbClr val="000000"/>
              </a:solidFill>
              <a:round/>
              <a:headEnd/>
              <a:tailEnd/>
            </a:ln>
          </p:spPr>
          <p:txBody>
            <a:bodyPr wrap="none" lIns="90000" tIns="45000" rIns="90000" bIns="45000" anchor="ctr"/>
            <a:lstStyle/>
            <a:p>
              <a:pPr algn="ctr">
                <a:lnSpc>
                  <a:spcPct val="93000"/>
                </a:lnSpc>
                <a:tabLst>
                  <a:tab pos="723900" algn="l"/>
                  <a:tab pos="1447800" algn="l"/>
                </a:tabLst>
              </a:pPr>
              <a:r>
                <a:rPr lang="en-GB" dirty="0" err="1">
                  <a:solidFill>
                    <a:schemeClr val="accent1"/>
                  </a:solidFill>
                  <a:cs typeface="DejaVu Sans" charset="0"/>
                </a:rPr>
                <a:t>Asegurar</a:t>
              </a:r>
              <a:r>
                <a:rPr lang="en-GB" dirty="0">
                  <a:solidFill>
                    <a:schemeClr val="accent1"/>
                  </a:solidFill>
                  <a:cs typeface="DejaVu Sans" charset="0"/>
                </a:rPr>
                <a:t>:</a:t>
              </a:r>
            </a:p>
            <a:p>
              <a:pPr algn="ctr">
                <a:lnSpc>
                  <a:spcPct val="93000"/>
                </a:lnSpc>
                <a:buFont typeface="Symbol" charset="0"/>
                <a:buChar char=""/>
                <a:tabLst>
                  <a:tab pos="723900" algn="l"/>
                  <a:tab pos="1447800" algn="l"/>
                </a:tabLst>
              </a:pPr>
              <a:r>
                <a:rPr lang="en-GB" dirty="0" err="1">
                  <a:solidFill>
                    <a:schemeClr val="accent1"/>
                  </a:solidFill>
                  <a:cs typeface="DejaVu Sans" charset="0"/>
                </a:rPr>
                <a:t>Vía</a:t>
              </a:r>
              <a:r>
                <a:rPr lang="en-GB" dirty="0">
                  <a:solidFill>
                    <a:schemeClr val="accent1"/>
                  </a:solidFill>
                  <a:cs typeface="DejaVu Sans" charset="0"/>
                </a:rPr>
                <a:t> </a:t>
              </a:r>
              <a:r>
                <a:rPr lang="en-GB" dirty="0" err="1">
                  <a:solidFill>
                    <a:schemeClr val="accent1"/>
                  </a:solidFill>
                  <a:cs typeface="DejaVu Sans" charset="0"/>
                </a:rPr>
                <a:t>aérea</a:t>
              </a:r>
              <a:endParaRPr lang="en-GB" dirty="0">
                <a:solidFill>
                  <a:schemeClr val="accent1"/>
                </a:solidFill>
                <a:cs typeface="DejaVu Sans" charset="0"/>
              </a:endParaRPr>
            </a:p>
            <a:p>
              <a:pPr algn="ctr">
                <a:lnSpc>
                  <a:spcPct val="93000"/>
                </a:lnSpc>
                <a:buFont typeface="Symbol" charset="0"/>
                <a:buChar char=""/>
                <a:tabLst>
                  <a:tab pos="723900" algn="l"/>
                  <a:tab pos="1447800" algn="l"/>
                </a:tabLst>
              </a:pPr>
              <a:r>
                <a:rPr lang="en-GB" dirty="0" err="1">
                  <a:solidFill>
                    <a:schemeClr val="accent1"/>
                  </a:solidFill>
                  <a:cs typeface="DejaVu Sans" charset="0"/>
                </a:rPr>
                <a:t>Respiración</a:t>
              </a:r>
              <a:endParaRPr lang="en-GB" dirty="0">
                <a:solidFill>
                  <a:schemeClr val="accent1"/>
                </a:solidFill>
                <a:cs typeface="DejaVu Sans" charset="0"/>
              </a:endParaRPr>
            </a:p>
            <a:p>
              <a:pPr algn="ctr">
                <a:lnSpc>
                  <a:spcPct val="93000"/>
                </a:lnSpc>
                <a:buFont typeface="Symbol" charset="0"/>
                <a:buChar char=""/>
                <a:tabLst>
                  <a:tab pos="723900" algn="l"/>
                  <a:tab pos="1447800" algn="l"/>
                </a:tabLst>
              </a:pPr>
              <a:r>
                <a:rPr lang="en-GB" dirty="0" err="1">
                  <a:solidFill>
                    <a:schemeClr val="accent1"/>
                  </a:solidFill>
                  <a:cs typeface="DejaVu Sans" charset="0"/>
                </a:rPr>
                <a:t>Circulación</a:t>
              </a:r>
              <a:endParaRPr lang="en-GB" dirty="0">
                <a:solidFill>
                  <a:schemeClr val="accent1"/>
                </a:solidFill>
                <a:cs typeface="DejaVu Sans" charset="0"/>
              </a:endParaRPr>
            </a:p>
            <a:p>
              <a:pPr algn="ctr">
                <a:lnSpc>
                  <a:spcPct val="93000"/>
                </a:lnSpc>
                <a:buFont typeface="Symbol" charset="0"/>
                <a:buChar char=""/>
                <a:tabLst>
                  <a:tab pos="723900" algn="l"/>
                  <a:tab pos="1447800" algn="l"/>
                </a:tabLst>
              </a:pPr>
              <a:r>
                <a:rPr lang="en-GB" dirty="0" err="1">
                  <a:solidFill>
                    <a:schemeClr val="accent1"/>
                  </a:solidFill>
                  <a:cs typeface="DejaVu Sans" charset="0"/>
                </a:rPr>
                <a:t>Orientación</a:t>
              </a:r>
              <a:endParaRPr lang="en-GB" dirty="0">
                <a:solidFill>
                  <a:schemeClr val="accent1"/>
                </a:solidFill>
                <a:cs typeface="DejaVu Sans" charset="0"/>
              </a:endParaRPr>
            </a:p>
          </p:txBody>
        </p:sp>
        <p:sp>
          <p:nvSpPr>
            <p:cNvPr id="8" name="AutoShape 4"/>
            <p:cNvSpPr>
              <a:spLocks noChangeArrowheads="1"/>
            </p:cNvSpPr>
            <p:nvPr/>
          </p:nvSpPr>
          <p:spPr bwMode="auto">
            <a:xfrm>
              <a:off x="2755621" y="2220713"/>
              <a:ext cx="1652400" cy="653829"/>
            </a:xfrm>
            <a:prstGeom prst="roundRect">
              <a:avLst>
                <a:gd name="adj" fmla="val 16667"/>
              </a:avLst>
            </a:prstGeom>
            <a:solidFill>
              <a:schemeClr val="bg1"/>
            </a:solidFill>
            <a:ln w="9525">
              <a:solidFill>
                <a:srgbClr val="000000"/>
              </a:solidFill>
              <a:round/>
              <a:headEnd/>
              <a:tailEnd/>
            </a:ln>
          </p:spPr>
          <p:txBody>
            <a:bodyPr wrap="none" lIns="90000" tIns="45000" rIns="90000" bIns="45000" anchor="ctr"/>
            <a:lstStyle/>
            <a:p>
              <a:pPr algn="ctr">
                <a:lnSpc>
                  <a:spcPct val="93000"/>
                </a:lnSpc>
                <a:tabLst>
                  <a:tab pos="723900" algn="l"/>
                  <a:tab pos="1447800" algn="l"/>
                </a:tabLst>
              </a:pPr>
              <a:r>
                <a:rPr lang="en-GB" dirty="0">
                  <a:solidFill>
                    <a:schemeClr val="accent1"/>
                  </a:solidFill>
                  <a:cs typeface="DejaVu Sans" charset="0"/>
                </a:rPr>
                <a:t>ADRENALINA</a:t>
              </a:r>
            </a:p>
            <a:p>
              <a:pPr algn="ctr">
                <a:lnSpc>
                  <a:spcPct val="93000"/>
                </a:lnSpc>
                <a:tabLst>
                  <a:tab pos="723900" algn="l"/>
                  <a:tab pos="1447800" algn="l"/>
                </a:tabLst>
              </a:pPr>
              <a:r>
                <a:rPr lang="en-GB" dirty="0" smtClean="0">
                  <a:solidFill>
                    <a:schemeClr val="accent1"/>
                  </a:solidFill>
                  <a:cs typeface="DejaVu Sans" charset="0"/>
                </a:rPr>
                <a:t>I.M.</a:t>
              </a:r>
              <a:endParaRPr lang="en-GB" dirty="0">
                <a:solidFill>
                  <a:schemeClr val="accent1"/>
                </a:solidFill>
                <a:cs typeface="DejaVu Sans" charset="0"/>
              </a:endParaRPr>
            </a:p>
          </p:txBody>
        </p:sp>
      </p:grpSp>
      <p:grpSp>
        <p:nvGrpSpPr>
          <p:cNvPr id="9" name="Agrupar 6"/>
          <p:cNvGrpSpPr/>
          <p:nvPr/>
        </p:nvGrpSpPr>
        <p:grpSpPr>
          <a:xfrm>
            <a:off x="4612878" y="2150531"/>
            <a:ext cx="4685065" cy="1900584"/>
            <a:chOff x="2362200" y="4571998"/>
            <a:chExt cx="5330895" cy="1900584"/>
          </a:xfrm>
        </p:grpSpPr>
        <p:sp>
          <p:nvSpPr>
            <p:cNvPr id="10" name="CuadroTexto 9"/>
            <p:cNvSpPr txBox="1"/>
            <p:nvPr/>
          </p:nvSpPr>
          <p:spPr>
            <a:xfrm>
              <a:off x="2362200" y="4813300"/>
              <a:ext cx="819330" cy="369332"/>
            </a:xfrm>
            <a:prstGeom prst="rect">
              <a:avLst/>
            </a:prstGeom>
            <a:noFill/>
          </p:spPr>
          <p:txBody>
            <a:bodyPr wrap="none" rtlCol="0">
              <a:spAutoFit/>
            </a:bodyPr>
            <a:lstStyle/>
            <a:p>
              <a:r>
                <a:rPr lang="es-ES" dirty="0" smtClean="0">
                  <a:solidFill>
                    <a:schemeClr val="accent1"/>
                  </a:solidFill>
                </a:rPr>
                <a:t>Niños</a:t>
              </a:r>
              <a:endParaRPr lang="es-ES" dirty="0">
                <a:solidFill>
                  <a:schemeClr val="accent1"/>
                </a:solidFill>
              </a:endParaRPr>
            </a:p>
          </p:txBody>
        </p:sp>
        <p:sp>
          <p:nvSpPr>
            <p:cNvPr id="11" name="Abrir llave 10"/>
            <p:cNvSpPr/>
            <p:nvPr/>
          </p:nvSpPr>
          <p:spPr>
            <a:xfrm>
              <a:off x="3083817" y="4571998"/>
              <a:ext cx="281684" cy="960967"/>
            </a:xfrm>
            <a:prstGeom prst="leftBrace">
              <a:avLst/>
            </a:prstGeom>
            <a:ln>
              <a:solidFill>
                <a:schemeClr val="tx2"/>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s-ES"/>
            </a:p>
          </p:txBody>
        </p:sp>
        <p:sp>
          <p:nvSpPr>
            <p:cNvPr id="12" name="CuadroTexto 11"/>
            <p:cNvSpPr txBox="1"/>
            <p:nvPr/>
          </p:nvSpPr>
          <p:spPr>
            <a:xfrm>
              <a:off x="3364876" y="4711700"/>
              <a:ext cx="4328219" cy="923330"/>
            </a:xfrm>
            <a:prstGeom prst="rect">
              <a:avLst/>
            </a:prstGeom>
            <a:noFill/>
          </p:spPr>
          <p:txBody>
            <a:bodyPr wrap="none" rtlCol="0">
              <a:spAutoFit/>
            </a:bodyPr>
            <a:lstStyle/>
            <a:p>
              <a:r>
                <a:rPr lang="es-ES" dirty="0" smtClean="0">
                  <a:solidFill>
                    <a:schemeClr val="accent1"/>
                  </a:solidFill>
                </a:rPr>
                <a:t>0,01 mg/Kg peso</a:t>
              </a:r>
            </a:p>
            <a:p>
              <a:r>
                <a:rPr lang="es-ES" dirty="0" smtClean="0">
                  <a:solidFill>
                    <a:schemeClr val="accent1"/>
                  </a:solidFill>
                </a:rPr>
                <a:t>&lt; 12 años: </a:t>
              </a:r>
              <a:r>
                <a:rPr lang="en-GB" dirty="0">
                  <a:solidFill>
                    <a:schemeClr val="accent1"/>
                  </a:solidFill>
                  <a:cs typeface="DejaVu Sans" charset="0"/>
                </a:rPr>
                <a:t>0,1 </a:t>
              </a:r>
              <a:r>
                <a:rPr lang="en-GB" dirty="0" smtClean="0">
                  <a:solidFill>
                    <a:schemeClr val="accent1"/>
                  </a:solidFill>
                  <a:cs typeface="DejaVu Sans" charset="0"/>
                </a:rPr>
                <a:t>mg/10 </a:t>
              </a:r>
              <a:r>
                <a:rPr lang="en-GB" dirty="0">
                  <a:solidFill>
                    <a:schemeClr val="accent1"/>
                  </a:solidFill>
                  <a:cs typeface="DejaVu Sans" charset="0"/>
                </a:rPr>
                <a:t>kg hasta 0,3 mg</a:t>
              </a:r>
            </a:p>
            <a:p>
              <a:r>
                <a:rPr lang="es-ES" dirty="0" smtClean="0">
                  <a:solidFill>
                    <a:schemeClr val="accent1"/>
                  </a:solidFill>
                </a:rPr>
                <a:t>&gt; 12 años: 0,3-0,5 mg</a:t>
              </a:r>
              <a:endParaRPr lang="es-ES" dirty="0">
                <a:solidFill>
                  <a:schemeClr val="accent1"/>
                </a:solidFill>
              </a:endParaRPr>
            </a:p>
          </p:txBody>
        </p:sp>
        <p:sp>
          <p:nvSpPr>
            <p:cNvPr id="13" name="CuadroTexto 12"/>
            <p:cNvSpPr txBox="1"/>
            <p:nvPr/>
          </p:nvSpPr>
          <p:spPr>
            <a:xfrm>
              <a:off x="2362200" y="6103250"/>
              <a:ext cx="2294196" cy="369332"/>
            </a:xfrm>
            <a:prstGeom prst="rect">
              <a:avLst/>
            </a:prstGeom>
            <a:noFill/>
          </p:spPr>
          <p:txBody>
            <a:bodyPr wrap="none" rtlCol="0">
              <a:spAutoFit/>
            </a:bodyPr>
            <a:lstStyle/>
            <a:p>
              <a:r>
                <a:rPr lang="es-ES" dirty="0" smtClean="0">
                  <a:solidFill>
                    <a:schemeClr val="accent1"/>
                  </a:solidFill>
                </a:rPr>
                <a:t>Adultos: 0,3-0,5 mg</a:t>
              </a:r>
              <a:endParaRPr lang="es-ES" dirty="0">
                <a:solidFill>
                  <a:schemeClr val="accent1"/>
                </a:solidFill>
              </a:endParaRPr>
            </a:p>
          </p:txBody>
        </p:sp>
        <p:sp>
          <p:nvSpPr>
            <p:cNvPr id="15" name="CuadroTexto 14"/>
            <p:cNvSpPr txBox="1"/>
            <p:nvPr/>
          </p:nvSpPr>
          <p:spPr>
            <a:xfrm>
              <a:off x="4019354" y="5562835"/>
              <a:ext cx="3019262" cy="646331"/>
            </a:xfrm>
            <a:prstGeom prst="rect">
              <a:avLst/>
            </a:prstGeom>
            <a:noFill/>
          </p:spPr>
          <p:txBody>
            <a:bodyPr wrap="none" rtlCol="0">
              <a:spAutoFit/>
            </a:bodyPr>
            <a:lstStyle/>
            <a:p>
              <a:r>
                <a:rPr lang="es-ES" dirty="0" smtClean="0">
                  <a:solidFill>
                    <a:schemeClr val="accent1"/>
                  </a:solidFill>
                </a:rPr>
                <a:t>Repetir cada 5-15 minutos</a:t>
              </a:r>
            </a:p>
            <a:p>
              <a:r>
                <a:rPr lang="es-ES" dirty="0" smtClean="0">
                  <a:solidFill>
                    <a:schemeClr val="accent1"/>
                  </a:solidFill>
                </a:rPr>
                <a:t>Máximo 3 dosis</a:t>
              </a:r>
              <a:endParaRPr lang="es-ES" dirty="0">
                <a:solidFill>
                  <a:schemeClr val="accent1"/>
                </a:solidFill>
              </a:endParaRPr>
            </a:p>
          </p:txBody>
        </p:sp>
      </p:grpSp>
    </p:spTree>
    <p:extLst>
      <p:ext uri="{BB962C8B-B14F-4D97-AF65-F5344CB8AC3E}">
        <p14:creationId xmlns:p14="http://schemas.microsoft.com/office/powerpoint/2010/main" val="19918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resentación4" id="{0FDF717A-3D91-4E6F-95A8-C801031AA953}" vid="{1C7E8719-B2BB-4220-9AB5-74C42149778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PresentaciónAPAP</Template>
  <TotalTime>1855</TotalTime>
  <Words>4515</Words>
  <Application>Microsoft Office PowerPoint</Application>
  <PresentationFormat>Presentación en pantalla (4:3)</PresentationFormat>
  <Paragraphs>537</Paragraphs>
  <Slides>40</Slides>
  <Notes>31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40</vt:i4>
      </vt:variant>
    </vt:vector>
  </HeadingPairs>
  <TitlesOfParts>
    <vt:vector size="48" baseType="lpstr">
      <vt:lpstr>ＭＳ Ｐゴシック</vt:lpstr>
      <vt:lpstr>Arial</vt:lpstr>
      <vt:lpstr>Calibri</vt:lpstr>
      <vt:lpstr>DejaVu Sans</vt:lpstr>
      <vt:lpstr>Symbol</vt:lpstr>
      <vt:lpstr>Times New Roman</vt:lpstr>
      <vt:lpstr>Wingdings</vt:lpstr>
      <vt:lpstr>Tema de Office</vt:lpstr>
      <vt:lpstr>El niño que crece con alergia</vt:lpstr>
      <vt:lpstr>Caso clínico (I)</vt:lpstr>
      <vt:lpstr>Caso clínico (II)</vt:lpstr>
      <vt:lpstr>Pregunta 1</vt:lpstr>
      <vt:lpstr>Anafilaxia: Generalidades (I)</vt:lpstr>
      <vt:lpstr>Anafilaxia: Generalidades (II)</vt:lpstr>
      <vt:lpstr>Anafilaxia: Generalidades (III)</vt:lpstr>
      <vt:lpstr>Pregunta 2</vt:lpstr>
      <vt:lpstr>Anafilaxia: Tratamiento (I)</vt:lpstr>
      <vt:lpstr>Anafilaxia: Adrenalina (I)</vt:lpstr>
      <vt:lpstr>Anafilaxia: Adrenalina (II)</vt:lpstr>
      <vt:lpstr>Pregunta 3</vt:lpstr>
      <vt:lpstr>Anafilaxia: Autoinyectores (I)</vt:lpstr>
      <vt:lpstr>Anafilaxia: Autoinyectores (II)</vt:lpstr>
      <vt:lpstr>Anafilaxia: Autoinyectores (III)</vt:lpstr>
      <vt:lpstr>Anafilaxia: Autoinyectores (IV)</vt:lpstr>
      <vt:lpstr>Anafilaxia: Autoinyectores (V)</vt:lpstr>
      <vt:lpstr>Pregunta 4</vt:lpstr>
      <vt:lpstr>Dermatitis atópica: Generalidades (I)</vt:lpstr>
      <vt:lpstr>Dermatitis atópica: Generalidades (II)</vt:lpstr>
      <vt:lpstr>Pregunta 5</vt:lpstr>
      <vt:lpstr>Dermatitis atópica: Tratamiento</vt:lpstr>
      <vt:lpstr>Dermatitis atópica:  Corticoesteroides tópicos</vt:lpstr>
      <vt:lpstr>Dermatitis atópica: Inhibidores de la calcineurina tópicos</vt:lpstr>
      <vt:lpstr>Dermatitis atópica: Pimecrólimus</vt:lpstr>
      <vt:lpstr>Dermatitis atópica: Pimecrólimus</vt:lpstr>
      <vt:lpstr>Dermatitis atópica: Pimecrólimus</vt:lpstr>
      <vt:lpstr>Marcha atópica</vt:lpstr>
      <vt:lpstr>Pregunta 6</vt:lpstr>
      <vt:lpstr>Rinitis alérgica: Generalidades (I)</vt:lpstr>
      <vt:lpstr>Rinitis alérgica: Generalidades (II)</vt:lpstr>
      <vt:lpstr>Pregunta 7</vt:lpstr>
      <vt:lpstr>Rinitis alérgica: Tratamiento (I)</vt:lpstr>
      <vt:lpstr>Rinitis alérgica: Tratamiento (II)</vt:lpstr>
      <vt:lpstr>Rinitis alérgica: Hidrocloruro de Azelastina/Propionato de Fluticasona </vt:lpstr>
      <vt:lpstr>Rinitis alérgica: Hidrocloruro de Azelastina/Propionato de Fluticasona </vt:lpstr>
      <vt:lpstr>Conclusiones: Anafilaxia</vt:lpstr>
      <vt:lpstr>Conclusiones: Dermatitis atópica</vt:lpstr>
      <vt:lpstr>Conclusiones: Rinitis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160</cp:revision>
  <dcterms:created xsi:type="dcterms:W3CDTF">2016-10-11T08:06:00Z</dcterms:created>
  <dcterms:modified xsi:type="dcterms:W3CDTF">2016-11-04T19:54:19Z</dcterms:modified>
</cp:coreProperties>
</file>