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9"/>
  </p:notesMasterIdLst>
  <p:sldIdLst>
    <p:sldId id="256" r:id="rId2"/>
    <p:sldId id="265" r:id="rId3"/>
    <p:sldId id="511" r:id="rId4"/>
    <p:sldId id="268" r:id="rId5"/>
    <p:sldId id="269" r:id="rId6"/>
    <p:sldId id="270" r:id="rId7"/>
    <p:sldId id="271" r:id="rId8"/>
    <p:sldId id="272" r:id="rId9"/>
    <p:sldId id="273" r:id="rId10"/>
    <p:sldId id="512" r:id="rId11"/>
    <p:sldId id="275" r:id="rId12"/>
    <p:sldId id="513" r:id="rId13"/>
    <p:sldId id="277" r:id="rId14"/>
    <p:sldId id="439" r:id="rId15"/>
    <p:sldId id="325" r:id="rId16"/>
    <p:sldId id="514" r:id="rId17"/>
    <p:sldId id="278" r:id="rId18"/>
    <p:sldId id="279" r:id="rId19"/>
    <p:sldId id="515" r:id="rId20"/>
    <p:sldId id="290" r:id="rId21"/>
    <p:sldId id="291" r:id="rId22"/>
    <p:sldId id="292" r:id="rId23"/>
    <p:sldId id="295" r:id="rId24"/>
    <p:sldId id="298" r:id="rId25"/>
    <p:sldId id="299" r:id="rId26"/>
    <p:sldId id="307" r:id="rId27"/>
    <p:sldId id="308" r:id="rId28"/>
    <p:sldId id="309" r:id="rId29"/>
    <p:sldId id="311" r:id="rId30"/>
    <p:sldId id="312" r:id="rId31"/>
    <p:sldId id="313" r:id="rId32"/>
    <p:sldId id="317" r:id="rId33"/>
    <p:sldId id="318" r:id="rId34"/>
    <p:sldId id="516" r:id="rId35"/>
    <p:sldId id="517" r:id="rId36"/>
    <p:sldId id="446" r:id="rId37"/>
    <p:sldId id="326" r:id="rId38"/>
    <p:sldId id="328" r:id="rId39"/>
    <p:sldId id="330" r:id="rId40"/>
    <p:sldId id="518" r:id="rId41"/>
    <p:sldId id="519" r:id="rId42"/>
    <p:sldId id="332" r:id="rId43"/>
    <p:sldId id="520" r:id="rId44"/>
    <p:sldId id="334" r:id="rId45"/>
    <p:sldId id="336" r:id="rId46"/>
    <p:sldId id="337" r:id="rId47"/>
    <p:sldId id="448" r:id="rId48"/>
    <p:sldId id="339" r:id="rId49"/>
    <p:sldId id="340" r:id="rId50"/>
    <p:sldId id="341" r:id="rId51"/>
    <p:sldId id="342" r:id="rId52"/>
    <p:sldId id="343" r:id="rId53"/>
    <p:sldId id="521" r:id="rId54"/>
    <p:sldId id="345" r:id="rId55"/>
    <p:sldId id="346" r:id="rId56"/>
    <p:sldId id="347" r:id="rId57"/>
    <p:sldId id="348" r:id="rId58"/>
    <p:sldId id="522" r:id="rId59"/>
    <p:sldId id="350" r:id="rId60"/>
    <p:sldId id="523" r:id="rId61"/>
    <p:sldId id="352" r:id="rId62"/>
    <p:sldId id="353" r:id="rId63"/>
    <p:sldId id="354" r:id="rId64"/>
    <p:sldId id="401" r:id="rId65"/>
    <p:sldId id="402" r:id="rId66"/>
    <p:sldId id="404" r:id="rId67"/>
    <p:sldId id="405" r:id="rId68"/>
    <p:sldId id="441" r:id="rId69"/>
    <p:sldId id="442" r:id="rId70"/>
    <p:sldId id="482" r:id="rId71"/>
    <p:sldId id="406" r:id="rId72"/>
    <p:sldId id="407" r:id="rId73"/>
    <p:sldId id="408" r:id="rId74"/>
    <p:sldId id="409" r:id="rId75"/>
    <p:sldId id="447" r:id="rId76"/>
    <p:sldId id="474" r:id="rId77"/>
    <p:sldId id="432" r:id="rId78"/>
    <p:sldId id="433" r:id="rId79"/>
    <p:sldId id="486" r:id="rId80"/>
    <p:sldId id="487" r:id="rId81"/>
    <p:sldId id="434" r:id="rId82"/>
    <p:sldId id="435" r:id="rId83"/>
    <p:sldId id="436" r:id="rId84"/>
    <p:sldId id="437" r:id="rId85"/>
    <p:sldId id="438" r:id="rId86"/>
    <p:sldId id="356" r:id="rId87"/>
    <p:sldId id="357" r:id="rId88"/>
    <p:sldId id="358" r:id="rId89"/>
    <p:sldId id="359" r:id="rId90"/>
    <p:sldId id="360" r:id="rId91"/>
    <p:sldId id="361" r:id="rId92"/>
    <p:sldId id="524" r:id="rId93"/>
    <p:sldId id="365" r:id="rId94"/>
    <p:sldId id="366" r:id="rId95"/>
    <p:sldId id="367" r:id="rId96"/>
    <p:sldId id="368" r:id="rId97"/>
    <p:sldId id="410" r:id="rId98"/>
    <p:sldId id="411" r:id="rId99"/>
    <p:sldId id="412" r:id="rId100"/>
    <p:sldId id="413" r:id="rId101"/>
    <p:sldId id="414" r:id="rId102"/>
    <p:sldId id="415" r:id="rId103"/>
    <p:sldId id="416" r:id="rId104"/>
    <p:sldId id="417" r:id="rId105"/>
    <p:sldId id="418" r:id="rId106"/>
    <p:sldId id="419" r:id="rId107"/>
    <p:sldId id="420" r:id="rId108"/>
    <p:sldId id="421" r:id="rId109"/>
    <p:sldId id="422" r:id="rId110"/>
    <p:sldId id="423" r:id="rId111"/>
    <p:sldId id="424" r:id="rId112"/>
    <p:sldId id="425" r:id="rId113"/>
    <p:sldId id="426" r:id="rId114"/>
    <p:sldId id="427" r:id="rId115"/>
    <p:sldId id="428" r:id="rId116"/>
    <p:sldId id="429" r:id="rId117"/>
    <p:sldId id="430" r:id="rId118"/>
    <p:sldId id="431" r:id="rId119"/>
    <p:sldId id="369" r:id="rId120"/>
    <p:sldId id="370" r:id="rId121"/>
    <p:sldId id="371" r:id="rId122"/>
    <p:sldId id="372" r:id="rId123"/>
    <p:sldId id="373" r:id="rId124"/>
    <p:sldId id="527" r:id="rId125"/>
    <p:sldId id="375" r:id="rId126"/>
    <p:sldId id="376"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5" r:id="rId143"/>
    <p:sldId id="396" r:id="rId144"/>
    <p:sldId id="397" r:id="rId145"/>
    <p:sldId id="398" r:id="rId146"/>
    <p:sldId id="399" r:id="rId147"/>
    <p:sldId id="400" r:id="rId148"/>
    <p:sldId id="449" r:id="rId149"/>
    <p:sldId id="525" r:id="rId150"/>
    <p:sldId id="490" r:id="rId151"/>
    <p:sldId id="491" r:id="rId152"/>
    <p:sldId id="489" r:id="rId153"/>
    <p:sldId id="526" r:id="rId154"/>
    <p:sldId id="492" r:id="rId155"/>
    <p:sldId id="454" r:id="rId156"/>
    <p:sldId id="455" r:id="rId157"/>
    <p:sldId id="456" r:id="rId158"/>
    <p:sldId id="457" r:id="rId159"/>
    <p:sldId id="458" r:id="rId160"/>
    <p:sldId id="528" r:id="rId161"/>
    <p:sldId id="459" r:id="rId162"/>
    <p:sldId id="529" r:id="rId163"/>
    <p:sldId id="461" r:id="rId164"/>
    <p:sldId id="462" r:id="rId165"/>
    <p:sldId id="481" r:id="rId166"/>
    <p:sldId id="464" r:id="rId167"/>
    <p:sldId id="530" r:id="rId168"/>
    <p:sldId id="531" r:id="rId169"/>
    <p:sldId id="532" r:id="rId170"/>
    <p:sldId id="468" r:id="rId171"/>
    <p:sldId id="494" r:id="rId172"/>
    <p:sldId id="533" r:id="rId173"/>
    <p:sldId id="534" r:id="rId174"/>
    <p:sldId id="497" r:id="rId175"/>
    <p:sldId id="535" r:id="rId176"/>
    <p:sldId id="540" r:id="rId177"/>
    <p:sldId id="471" r:id="rId178"/>
    <p:sldId id="472" r:id="rId179"/>
    <p:sldId id="473" r:id="rId180"/>
    <p:sldId id="477" r:id="rId181"/>
    <p:sldId id="541" r:id="rId182"/>
    <p:sldId id="479" r:id="rId183"/>
    <p:sldId id="480" r:id="rId184"/>
    <p:sldId id="257" r:id="rId185"/>
    <p:sldId id="443" r:id="rId186"/>
    <p:sldId id="440" r:id="rId187"/>
    <p:sldId id="542" r:id="rId188"/>
    <p:sldId id="543" r:id="rId189"/>
    <p:sldId id="544" r:id="rId190"/>
    <p:sldId id="261" r:id="rId191"/>
    <p:sldId id="262" r:id="rId192"/>
    <p:sldId id="263" r:id="rId193"/>
    <p:sldId id="444" r:id="rId194"/>
    <p:sldId id="445" r:id="rId195"/>
    <p:sldId id="539" r:id="rId196"/>
    <p:sldId id="538" r:id="rId197"/>
    <p:sldId id="537" r:id="rId198"/>
    <p:sldId id="536" r:id="rId199"/>
    <p:sldId id="502" r:id="rId200"/>
    <p:sldId id="503" r:id="rId201"/>
    <p:sldId id="504" r:id="rId202"/>
    <p:sldId id="545" r:id="rId203"/>
    <p:sldId id="506" r:id="rId204"/>
    <p:sldId id="507" r:id="rId205"/>
    <p:sldId id="508" r:id="rId206"/>
    <p:sldId id="509" r:id="rId207"/>
    <p:sldId id="546" r:id="rId20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4586"/>
    <a:srgbClr val="565656"/>
    <a:srgbClr val="D2E4F6"/>
    <a:srgbClr val="007AC8"/>
    <a:srgbClr val="4F81B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7697" autoAdjust="0"/>
  </p:normalViewPr>
  <p:slideViewPr>
    <p:cSldViewPr>
      <p:cViewPr varScale="1">
        <p:scale>
          <a:sx n="66" d="100"/>
          <a:sy n="66" d="100"/>
        </p:scale>
        <p:origin x="90" y="19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iagrams/_rels/data10.xml.rels><?xml version="1.0" encoding="UTF-8" standalone="yes"?>
<Relationships xmlns="http://schemas.openxmlformats.org/package/2006/relationships"><Relationship Id="rId1" Type="http://schemas.openxmlformats.org/officeDocument/2006/relationships/image" Target="../media/image75.png"/></Relationships>
</file>

<file path=ppt/diagrams/_rels/data16.xml.rels><?xml version="1.0" encoding="UTF-8" standalone="yes"?>
<Relationships xmlns="http://schemas.openxmlformats.org/package/2006/relationships"><Relationship Id="rId1" Type="http://schemas.openxmlformats.org/officeDocument/2006/relationships/image" Target="../media/image240.gif"/></Relationships>
</file>

<file path=ppt/diagrams/_rels/data1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image" Target="../media/image268.png"/></Relationships>
</file>

<file path=ppt/diagrams/_rels/data22.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image" Target="../media/image335.png"/></Relationships>
</file>

<file path=ppt/diagrams/_rels/data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diagrams/_rels/data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5.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240.gif"/></Relationships>
</file>

<file path=ppt/diagrams/_rels/drawing1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image" Target="../media/image268.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image" Target="../media/image33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2F4AD0-2A65-E24D-A42B-F1C7F1FD725E}" type="doc">
      <dgm:prSet loTypeId="urn:microsoft.com/office/officeart/2005/8/layout/venn1" loCatId="" qsTypeId="urn:microsoft.com/office/officeart/2005/8/quickstyle/simple4" qsCatId="simple" csTypeId="urn:microsoft.com/office/officeart/2005/8/colors/accent1_2" csCatId="accent1" phldr="1"/>
      <dgm:spPr/>
      <dgm:t>
        <a:bodyPr/>
        <a:lstStyle/>
        <a:p>
          <a:endParaRPr lang="es-ES"/>
        </a:p>
      </dgm:t>
    </dgm:pt>
    <dgm:pt modelId="{AD23D4A6-F6B2-C548-A348-0CDBC54F5CF9}">
      <dgm:prSet custT="1"/>
      <dgm:spPr>
        <a:solidFill>
          <a:srgbClr val="800000">
            <a:alpha val="50000"/>
          </a:srgbClr>
        </a:solidFill>
      </dgm:spPr>
      <dgm:t>
        <a:bodyPr/>
        <a:lstStyle/>
        <a:p>
          <a:pPr rtl="0"/>
          <a:r>
            <a:rPr lang="es-ES" sz="1700" b="1" dirty="0" smtClean="0">
              <a:solidFill>
                <a:srgbClr val="004586"/>
              </a:solidFill>
            </a:rPr>
            <a:t>Genética</a:t>
          </a:r>
          <a:endParaRPr lang="es-ES" sz="1700" b="1" dirty="0">
            <a:solidFill>
              <a:srgbClr val="004586"/>
            </a:solidFill>
          </a:endParaRPr>
        </a:p>
      </dgm:t>
    </dgm:pt>
    <dgm:pt modelId="{2406E39A-38A2-AA4B-910F-3FBEC939C9B6}" type="parTrans" cxnId="{8764C4DB-925B-5648-A794-8B0133449ADF}">
      <dgm:prSet/>
      <dgm:spPr/>
      <dgm:t>
        <a:bodyPr/>
        <a:lstStyle/>
        <a:p>
          <a:endParaRPr lang="es-ES" sz="3200">
            <a:solidFill>
              <a:schemeClr val="bg1"/>
            </a:solidFill>
          </a:endParaRPr>
        </a:p>
      </dgm:t>
    </dgm:pt>
    <dgm:pt modelId="{D9A85372-A6E3-5445-8580-62A669AFAE92}" type="sibTrans" cxnId="{8764C4DB-925B-5648-A794-8B0133449ADF}">
      <dgm:prSet/>
      <dgm:spPr/>
      <dgm:t>
        <a:bodyPr/>
        <a:lstStyle/>
        <a:p>
          <a:endParaRPr lang="es-ES" sz="3200">
            <a:solidFill>
              <a:schemeClr val="bg1"/>
            </a:solidFill>
          </a:endParaRPr>
        </a:p>
      </dgm:t>
    </dgm:pt>
    <dgm:pt modelId="{41E77917-3C72-144B-8AAD-030E2DC43B02}">
      <dgm:prSet custT="1"/>
      <dgm:spPr>
        <a:solidFill>
          <a:srgbClr val="FF9933">
            <a:alpha val="50000"/>
          </a:srgbClr>
        </a:solidFill>
      </dgm:spPr>
      <dgm:t>
        <a:bodyPr/>
        <a:lstStyle/>
        <a:p>
          <a:pPr rtl="0"/>
          <a:r>
            <a:rPr lang="es-ES" sz="1700" b="1" dirty="0" smtClean="0">
              <a:solidFill>
                <a:srgbClr val="004586"/>
              </a:solidFill>
            </a:rPr>
            <a:t>Disfunción de la barrera cutánea</a:t>
          </a:r>
          <a:endParaRPr lang="es-ES" sz="1700" b="1" dirty="0">
            <a:solidFill>
              <a:srgbClr val="004586"/>
            </a:solidFill>
          </a:endParaRPr>
        </a:p>
      </dgm:t>
    </dgm:pt>
    <dgm:pt modelId="{7F19D968-629A-0C46-BCDC-3567B2444CC0}" type="parTrans" cxnId="{F7D9F06A-4CEA-D74E-8D28-1F49D2747ED9}">
      <dgm:prSet/>
      <dgm:spPr/>
      <dgm:t>
        <a:bodyPr/>
        <a:lstStyle/>
        <a:p>
          <a:endParaRPr lang="es-ES" sz="3200">
            <a:solidFill>
              <a:schemeClr val="bg1"/>
            </a:solidFill>
          </a:endParaRPr>
        </a:p>
      </dgm:t>
    </dgm:pt>
    <dgm:pt modelId="{135C9337-F18B-E542-A721-47EDB0C211AF}" type="sibTrans" cxnId="{F7D9F06A-4CEA-D74E-8D28-1F49D2747ED9}">
      <dgm:prSet/>
      <dgm:spPr/>
      <dgm:t>
        <a:bodyPr/>
        <a:lstStyle/>
        <a:p>
          <a:endParaRPr lang="es-ES" sz="3200">
            <a:solidFill>
              <a:schemeClr val="bg1"/>
            </a:solidFill>
          </a:endParaRPr>
        </a:p>
      </dgm:t>
    </dgm:pt>
    <dgm:pt modelId="{2CAA3C39-AA6C-FB4E-8E17-FECE9A1DBFC8}">
      <dgm:prSet custT="1"/>
      <dgm:spPr>
        <a:solidFill>
          <a:srgbClr val="008000">
            <a:alpha val="50000"/>
          </a:srgbClr>
        </a:solidFill>
      </dgm:spPr>
      <dgm:t>
        <a:bodyPr/>
        <a:lstStyle/>
        <a:p>
          <a:pPr rtl="0"/>
          <a:r>
            <a:rPr lang="es-ES" sz="1700" b="1" dirty="0" smtClean="0">
              <a:solidFill>
                <a:srgbClr val="004586"/>
              </a:solidFill>
            </a:rPr>
            <a:t>Medioambientales</a:t>
          </a:r>
          <a:endParaRPr lang="es-ES" sz="1700" b="1" dirty="0">
            <a:solidFill>
              <a:srgbClr val="004586"/>
            </a:solidFill>
          </a:endParaRPr>
        </a:p>
      </dgm:t>
    </dgm:pt>
    <dgm:pt modelId="{47C17787-2D1A-5F44-9ADC-9F2472BA119E}" type="parTrans" cxnId="{55D1B653-8A64-494F-9767-2B1C379249CA}">
      <dgm:prSet/>
      <dgm:spPr/>
      <dgm:t>
        <a:bodyPr/>
        <a:lstStyle/>
        <a:p>
          <a:endParaRPr lang="es-ES" sz="3200">
            <a:solidFill>
              <a:schemeClr val="bg1"/>
            </a:solidFill>
          </a:endParaRPr>
        </a:p>
      </dgm:t>
    </dgm:pt>
    <dgm:pt modelId="{649E1AC0-C50B-CB46-B344-04F50AFBF653}" type="sibTrans" cxnId="{55D1B653-8A64-494F-9767-2B1C379249CA}">
      <dgm:prSet/>
      <dgm:spPr/>
      <dgm:t>
        <a:bodyPr/>
        <a:lstStyle/>
        <a:p>
          <a:endParaRPr lang="es-ES" sz="3200">
            <a:solidFill>
              <a:schemeClr val="bg1"/>
            </a:solidFill>
          </a:endParaRPr>
        </a:p>
      </dgm:t>
    </dgm:pt>
    <dgm:pt modelId="{95CCEA94-0BE4-984F-90DB-248EF932491C}">
      <dgm:prSet custT="1"/>
      <dgm:spPr>
        <a:solidFill>
          <a:srgbClr val="660066">
            <a:alpha val="50000"/>
          </a:srgbClr>
        </a:solidFill>
      </dgm:spPr>
      <dgm:t>
        <a:bodyPr/>
        <a:lstStyle/>
        <a:p>
          <a:pPr algn="l" rtl="0"/>
          <a:r>
            <a:rPr lang="es-ES" sz="1700" b="1" dirty="0" smtClean="0">
              <a:solidFill>
                <a:srgbClr val="004586"/>
              </a:solidFill>
            </a:rPr>
            <a:t>Inmunológicos</a:t>
          </a:r>
          <a:endParaRPr lang="es-ES" sz="1700" b="1" dirty="0">
            <a:solidFill>
              <a:srgbClr val="004586"/>
            </a:solidFill>
          </a:endParaRPr>
        </a:p>
      </dgm:t>
    </dgm:pt>
    <dgm:pt modelId="{F45A883D-388B-1248-9801-DC0847A0F08E}" type="parTrans" cxnId="{DE6C425C-57AF-D042-9992-F884826410B9}">
      <dgm:prSet/>
      <dgm:spPr/>
      <dgm:t>
        <a:bodyPr/>
        <a:lstStyle/>
        <a:p>
          <a:endParaRPr lang="es-ES" sz="3200">
            <a:solidFill>
              <a:schemeClr val="bg1"/>
            </a:solidFill>
          </a:endParaRPr>
        </a:p>
      </dgm:t>
    </dgm:pt>
    <dgm:pt modelId="{AB6D387A-D6A5-4142-A47C-62BE74FDC042}" type="sibTrans" cxnId="{DE6C425C-57AF-D042-9992-F884826410B9}">
      <dgm:prSet/>
      <dgm:spPr/>
      <dgm:t>
        <a:bodyPr/>
        <a:lstStyle/>
        <a:p>
          <a:endParaRPr lang="es-ES" sz="3200">
            <a:solidFill>
              <a:schemeClr val="bg1"/>
            </a:solidFill>
          </a:endParaRPr>
        </a:p>
      </dgm:t>
    </dgm:pt>
    <dgm:pt modelId="{968C3A9F-D30F-D04D-888F-DFCA297D00B8}" type="pres">
      <dgm:prSet presAssocID="{B72F4AD0-2A65-E24D-A42B-F1C7F1FD725E}" presName="compositeShape" presStyleCnt="0">
        <dgm:presLayoutVars>
          <dgm:chMax val="7"/>
          <dgm:dir/>
          <dgm:resizeHandles val="exact"/>
        </dgm:presLayoutVars>
      </dgm:prSet>
      <dgm:spPr/>
      <dgm:t>
        <a:bodyPr/>
        <a:lstStyle/>
        <a:p>
          <a:endParaRPr lang="es-ES"/>
        </a:p>
      </dgm:t>
    </dgm:pt>
    <dgm:pt modelId="{93CA128C-87F3-6C4D-9F31-BE1757A73909}" type="pres">
      <dgm:prSet presAssocID="{AD23D4A6-F6B2-C548-A348-0CDBC54F5CF9}" presName="circ1" presStyleLbl="vennNode1" presStyleIdx="0" presStyleCnt="4" custScaleX="144739" custScaleY="128366" custLinFactNeighborY="3899"/>
      <dgm:spPr/>
      <dgm:t>
        <a:bodyPr/>
        <a:lstStyle/>
        <a:p>
          <a:endParaRPr lang="es-ES"/>
        </a:p>
      </dgm:t>
    </dgm:pt>
    <dgm:pt modelId="{698AE327-537D-4A4C-9464-DB8377AE2718}" type="pres">
      <dgm:prSet presAssocID="{AD23D4A6-F6B2-C548-A348-0CDBC54F5CF9}" presName="circ1Tx" presStyleLbl="revTx" presStyleIdx="0" presStyleCnt="0">
        <dgm:presLayoutVars>
          <dgm:chMax val="0"/>
          <dgm:chPref val="0"/>
          <dgm:bulletEnabled val="1"/>
        </dgm:presLayoutVars>
      </dgm:prSet>
      <dgm:spPr/>
      <dgm:t>
        <a:bodyPr/>
        <a:lstStyle/>
        <a:p>
          <a:endParaRPr lang="es-ES"/>
        </a:p>
      </dgm:t>
    </dgm:pt>
    <dgm:pt modelId="{F5696D63-E99E-9448-A011-6908B3151E45}" type="pres">
      <dgm:prSet presAssocID="{41E77917-3C72-144B-8AAD-030E2DC43B02}" presName="circ2" presStyleLbl="vennNode1" presStyleIdx="1" presStyleCnt="4" custScaleX="156612" custScaleY="132974"/>
      <dgm:spPr/>
      <dgm:t>
        <a:bodyPr/>
        <a:lstStyle/>
        <a:p>
          <a:endParaRPr lang="es-ES"/>
        </a:p>
      </dgm:t>
    </dgm:pt>
    <dgm:pt modelId="{581712FA-4224-3644-88A9-BF45E6886572}" type="pres">
      <dgm:prSet presAssocID="{41E77917-3C72-144B-8AAD-030E2DC43B02}" presName="circ2Tx" presStyleLbl="revTx" presStyleIdx="0" presStyleCnt="0">
        <dgm:presLayoutVars>
          <dgm:chMax val="0"/>
          <dgm:chPref val="0"/>
          <dgm:bulletEnabled val="1"/>
        </dgm:presLayoutVars>
      </dgm:prSet>
      <dgm:spPr/>
      <dgm:t>
        <a:bodyPr/>
        <a:lstStyle/>
        <a:p>
          <a:endParaRPr lang="es-ES"/>
        </a:p>
      </dgm:t>
    </dgm:pt>
    <dgm:pt modelId="{931BA65E-F8AC-EC46-8592-E1508EC243CF}" type="pres">
      <dgm:prSet presAssocID="{2CAA3C39-AA6C-FB4E-8E17-FECE9A1DBFC8}" presName="circ3" presStyleLbl="vennNode1" presStyleIdx="2" presStyleCnt="4" custScaleX="109936" custLinFactNeighborY="-6684"/>
      <dgm:spPr/>
      <dgm:t>
        <a:bodyPr/>
        <a:lstStyle/>
        <a:p>
          <a:endParaRPr lang="es-ES"/>
        </a:p>
      </dgm:t>
    </dgm:pt>
    <dgm:pt modelId="{E6CF66B8-FF34-C54D-8065-DB05B63D89A0}" type="pres">
      <dgm:prSet presAssocID="{2CAA3C39-AA6C-FB4E-8E17-FECE9A1DBFC8}" presName="circ3Tx" presStyleLbl="revTx" presStyleIdx="0" presStyleCnt="0">
        <dgm:presLayoutVars>
          <dgm:chMax val="0"/>
          <dgm:chPref val="0"/>
          <dgm:bulletEnabled val="1"/>
        </dgm:presLayoutVars>
      </dgm:prSet>
      <dgm:spPr/>
      <dgm:t>
        <a:bodyPr/>
        <a:lstStyle/>
        <a:p>
          <a:endParaRPr lang="es-ES"/>
        </a:p>
      </dgm:t>
    </dgm:pt>
    <dgm:pt modelId="{3B98F69B-A35D-B64D-B624-D73D09BD7C44}" type="pres">
      <dgm:prSet presAssocID="{95CCEA94-0BE4-984F-90DB-248EF932491C}" presName="circ4" presStyleLbl="vennNode1" presStyleIdx="3" presStyleCnt="4" custScaleX="150794" custScaleY="118729" custLinFactNeighborY="6129"/>
      <dgm:spPr/>
      <dgm:t>
        <a:bodyPr/>
        <a:lstStyle/>
        <a:p>
          <a:endParaRPr lang="es-ES"/>
        </a:p>
      </dgm:t>
    </dgm:pt>
    <dgm:pt modelId="{57CA8D07-05BA-334A-9990-14FDD470A466}" type="pres">
      <dgm:prSet presAssocID="{95CCEA94-0BE4-984F-90DB-248EF932491C}" presName="circ4Tx" presStyleLbl="revTx" presStyleIdx="0" presStyleCnt="0">
        <dgm:presLayoutVars>
          <dgm:chMax val="0"/>
          <dgm:chPref val="0"/>
          <dgm:bulletEnabled val="1"/>
        </dgm:presLayoutVars>
      </dgm:prSet>
      <dgm:spPr/>
      <dgm:t>
        <a:bodyPr/>
        <a:lstStyle/>
        <a:p>
          <a:endParaRPr lang="es-ES"/>
        </a:p>
      </dgm:t>
    </dgm:pt>
  </dgm:ptLst>
  <dgm:cxnLst>
    <dgm:cxn modelId="{55D1B653-8A64-494F-9767-2B1C379249CA}" srcId="{B72F4AD0-2A65-E24D-A42B-F1C7F1FD725E}" destId="{2CAA3C39-AA6C-FB4E-8E17-FECE9A1DBFC8}" srcOrd="2" destOrd="0" parTransId="{47C17787-2D1A-5F44-9ADC-9F2472BA119E}" sibTransId="{649E1AC0-C50B-CB46-B344-04F50AFBF653}"/>
    <dgm:cxn modelId="{8764C4DB-925B-5648-A794-8B0133449ADF}" srcId="{B72F4AD0-2A65-E24D-A42B-F1C7F1FD725E}" destId="{AD23D4A6-F6B2-C548-A348-0CDBC54F5CF9}" srcOrd="0" destOrd="0" parTransId="{2406E39A-38A2-AA4B-910F-3FBEC939C9B6}" sibTransId="{D9A85372-A6E3-5445-8580-62A669AFAE92}"/>
    <dgm:cxn modelId="{D7D359F4-7D13-4C43-9DF7-A200D88F38CB}" type="presOf" srcId="{2CAA3C39-AA6C-FB4E-8E17-FECE9A1DBFC8}" destId="{E6CF66B8-FF34-C54D-8065-DB05B63D89A0}" srcOrd="1" destOrd="0" presId="urn:microsoft.com/office/officeart/2005/8/layout/venn1"/>
    <dgm:cxn modelId="{E62083B1-F04B-2944-877A-61CA0497475B}" type="presOf" srcId="{AD23D4A6-F6B2-C548-A348-0CDBC54F5CF9}" destId="{93CA128C-87F3-6C4D-9F31-BE1757A73909}" srcOrd="0" destOrd="0" presId="urn:microsoft.com/office/officeart/2005/8/layout/venn1"/>
    <dgm:cxn modelId="{CF38D742-FC2A-D844-9165-A0CF4FDCA783}" type="presOf" srcId="{95CCEA94-0BE4-984F-90DB-248EF932491C}" destId="{57CA8D07-05BA-334A-9990-14FDD470A466}" srcOrd="1" destOrd="0" presId="urn:microsoft.com/office/officeart/2005/8/layout/venn1"/>
    <dgm:cxn modelId="{9D417D8C-B3C0-8643-A4D0-C1443F3FAB13}" type="presOf" srcId="{95CCEA94-0BE4-984F-90DB-248EF932491C}" destId="{3B98F69B-A35D-B64D-B624-D73D09BD7C44}" srcOrd="0" destOrd="0" presId="urn:microsoft.com/office/officeart/2005/8/layout/venn1"/>
    <dgm:cxn modelId="{94907A39-AB17-3C45-A2CC-04A8B40A60B9}" type="presOf" srcId="{B72F4AD0-2A65-E24D-A42B-F1C7F1FD725E}" destId="{968C3A9F-D30F-D04D-888F-DFCA297D00B8}" srcOrd="0" destOrd="0" presId="urn:microsoft.com/office/officeart/2005/8/layout/venn1"/>
    <dgm:cxn modelId="{F7D9F06A-4CEA-D74E-8D28-1F49D2747ED9}" srcId="{B72F4AD0-2A65-E24D-A42B-F1C7F1FD725E}" destId="{41E77917-3C72-144B-8AAD-030E2DC43B02}" srcOrd="1" destOrd="0" parTransId="{7F19D968-629A-0C46-BCDC-3567B2444CC0}" sibTransId="{135C9337-F18B-E542-A721-47EDB0C211AF}"/>
    <dgm:cxn modelId="{6345EF1E-86E0-944E-8BCD-EC8A1BDCEF6F}" type="presOf" srcId="{41E77917-3C72-144B-8AAD-030E2DC43B02}" destId="{F5696D63-E99E-9448-A011-6908B3151E45}" srcOrd="0" destOrd="0" presId="urn:microsoft.com/office/officeart/2005/8/layout/venn1"/>
    <dgm:cxn modelId="{D718AAE4-B959-9944-9A78-A94AC02BF4CF}" type="presOf" srcId="{AD23D4A6-F6B2-C548-A348-0CDBC54F5CF9}" destId="{698AE327-537D-4A4C-9464-DB8377AE2718}" srcOrd="1" destOrd="0" presId="urn:microsoft.com/office/officeart/2005/8/layout/venn1"/>
    <dgm:cxn modelId="{33CF40A7-B72F-144E-9F1A-5503C2AEFE64}" type="presOf" srcId="{2CAA3C39-AA6C-FB4E-8E17-FECE9A1DBFC8}" destId="{931BA65E-F8AC-EC46-8592-E1508EC243CF}" srcOrd="0" destOrd="0" presId="urn:microsoft.com/office/officeart/2005/8/layout/venn1"/>
    <dgm:cxn modelId="{DE6C425C-57AF-D042-9992-F884826410B9}" srcId="{B72F4AD0-2A65-E24D-A42B-F1C7F1FD725E}" destId="{95CCEA94-0BE4-984F-90DB-248EF932491C}" srcOrd="3" destOrd="0" parTransId="{F45A883D-388B-1248-9801-DC0847A0F08E}" sibTransId="{AB6D387A-D6A5-4142-A47C-62BE74FDC042}"/>
    <dgm:cxn modelId="{2F81D4EA-2CF0-3F4A-AAA7-4F6D6E2E30B2}" type="presOf" srcId="{41E77917-3C72-144B-8AAD-030E2DC43B02}" destId="{581712FA-4224-3644-88A9-BF45E6886572}" srcOrd="1" destOrd="0" presId="urn:microsoft.com/office/officeart/2005/8/layout/venn1"/>
    <dgm:cxn modelId="{B736AA8F-BF5A-FF43-AFE2-38E701CD6F9D}" type="presParOf" srcId="{968C3A9F-D30F-D04D-888F-DFCA297D00B8}" destId="{93CA128C-87F3-6C4D-9F31-BE1757A73909}" srcOrd="0" destOrd="0" presId="urn:microsoft.com/office/officeart/2005/8/layout/venn1"/>
    <dgm:cxn modelId="{4BFDDD02-FB94-534E-83CA-B52B3795AB5B}" type="presParOf" srcId="{968C3A9F-D30F-D04D-888F-DFCA297D00B8}" destId="{698AE327-537D-4A4C-9464-DB8377AE2718}" srcOrd="1" destOrd="0" presId="urn:microsoft.com/office/officeart/2005/8/layout/venn1"/>
    <dgm:cxn modelId="{1BE49DFE-0A95-2D47-8276-1B7DDCC55B94}" type="presParOf" srcId="{968C3A9F-D30F-D04D-888F-DFCA297D00B8}" destId="{F5696D63-E99E-9448-A011-6908B3151E45}" srcOrd="2" destOrd="0" presId="urn:microsoft.com/office/officeart/2005/8/layout/venn1"/>
    <dgm:cxn modelId="{E97E0792-16EE-024D-934A-2CB8DDE3C648}" type="presParOf" srcId="{968C3A9F-D30F-D04D-888F-DFCA297D00B8}" destId="{581712FA-4224-3644-88A9-BF45E6886572}" srcOrd="3" destOrd="0" presId="urn:microsoft.com/office/officeart/2005/8/layout/venn1"/>
    <dgm:cxn modelId="{19FC84AB-F86E-374E-AED0-6E834C85AA7D}" type="presParOf" srcId="{968C3A9F-D30F-D04D-888F-DFCA297D00B8}" destId="{931BA65E-F8AC-EC46-8592-E1508EC243CF}" srcOrd="4" destOrd="0" presId="urn:microsoft.com/office/officeart/2005/8/layout/venn1"/>
    <dgm:cxn modelId="{31B892C9-328A-0D4B-B42A-6A6969BB03FC}" type="presParOf" srcId="{968C3A9F-D30F-D04D-888F-DFCA297D00B8}" destId="{E6CF66B8-FF34-C54D-8065-DB05B63D89A0}" srcOrd="5" destOrd="0" presId="urn:microsoft.com/office/officeart/2005/8/layout/venn1"/>
    <dgm:cxn modelId="{4EFCBD09-17E3-4244-ABFF-C8C4767EE611}" type="presParOf" srcId="{968C3A9F-D30F-D04D-888F-DFCA297D00B8}" destId="{3B98F69B-A35D-B64D-B624-D73D09BD7C44}" srcOrd="6" destOrd="0" presId="urn:microsoft.com/office/officeart/2005/8/layout/venn1"/>
    <dgm:cxn modelId="{38514E0C-E5A3-0B4C-9AD6-0AF356AE0673}" type="presParOf" srcId="{968C3A9F-D30F-D04D-888F-DFCA297D00B8}" destId="{57CA8D07-05BA-334A-9990-14FDD470A466}" srcOrd="7" destOrd="0" presId="urn:microsoft.com/office/officeart/2005/8/layout/venn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C8AD37-4065-7541-8177-ED804BF6E0BD}" type="doc">
      <dgm:prSet loTypeId="urn:microsoft.com/office/officeart/2005/8/layout/vList3#3" loCatId="" qsTypeId="urn:microsoft.com/office/officeart/2005/8/quickstyle/simple4" qsCatId="simple" csTypeId="urn:microsoft.com/office/officeart/2005/8/colors/accent2_2" csCatId="accent2" phldr="1"/>
      <dgm:spPr/>
      <dgm:t>
        <a:bodyPr/>
        <a:lstStyle/>
        <a:p>
          <a:endParaRPr lang="es-ES"/>
        </a:p>
      </dgm:t>
    </dgm:pt>
    <dgm:pt modelId="{E97DBA57-C02D-2141-BC21-24345D63E08D}">
      <dgm:prSet custT="1"/>
      <dgm:spPr>
        <a:solidFill>
          <a:srgbClr val="004586"/>
        </a:solidFill>
      </dgm:spPr>
      <dgm:t>
        <a:bodyPr/>
        <a:lstStyle/>
        <a:p>
          <a:pPr rtl="0"/>
          <a:r>
            <a:rPr lang="es-ES" sz="4000" b="1" dirty="0" smtClean="0"/>
            <a:t>Prevenir los brotes</a:t>
          </a:r>
          <a:endParaRPr lang="es-ES" sz="4000" b="1" dirty="0"/>
        </a:p>
      </dgm:t>
    </dgm:pt>
    <dgm:pt modelId="{317E8F3D-EE0C-0C4F-B6AC-32120A213F5F}" type="parTrans" cxnId="{1CE91EEA-53BC-BA4F-BA33-7D96F61BFDA9}">
      <dgm:prSet/>
      <dgm:spPr/>
      <dgm:t>
        <a:bodyPr/>
        <a:lstStyle/>
        <a:p>
          <a:endParaRPr lang="es-ES"/>
        </a:p>
      </dgm:t>
    </dgm:pt>
    <dgm:pt modelId="{04122F26-9997-E844-952A-E2ADE6BED09B}" type="sibTrans" cxnId="{1CE91EEA-53BC-BA4F-BA33-7D96F61BFDA9}">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1AEEFE78-EF37-6F49-BC92-026E7326E16E}" type="pres">
      <dgm:prSet presAssocID="{E97DBA57-C02D-2141-BC21-24345D63E08D}" presName="composite" presStyleCnt="0"/>
      <dgm:spPr/>
    </dgm:pt>
    <dgm:pt modelId="{C618DB02-EE1B-6345-9F87-49BB86626DDF}" type="pres">
      <dgm:prSet presAssocID="{E97DBA57-C02D-2141-BC21-24345D63E08D}" presName="imgShp" presStyleLbl="fgImgPlace1" presStyleIdx="0" presStyleCnt="1" custLinFactNeighborX="-8914" custLinFactNeighborY="-623"/>
      <dgm:spPr>
        <a:blipFill rotWithShape="1">
          <a:blip xmlns:r="http://schemas.openxmlformats.org/officeDocument/2006/relationships" r:embed="rId1"/>
          <a:stretch>
            <a:fillRect/>
          </a:stretch>
        </a:blipFill>
        <a:ln>
          <a:solidFill>
            <a:srgbClr val="843132"/>
          </a:solidFill>
        </a:ln>
      </dgm:spPr>
      <dgm:t>
        <a:bodyPr/>
        <a:lstStyle/>
        <a:p>
          <a:endParaRPr lang="es-ES"/>
        </a:p>
      </dgm:t>
    </dgm:pt>
    <dgm:pt modelId="{A9E9D164-2E92-A54C-86A5-6BCAF6D01FD9}" type="pres">
      <dgm:prSet presAssocID="{E97DBA57-C02D-2141-BC21-24345D63E08D}" presName="txShp" presStyleLbl="node1" presStyleIdx="0" presStyleCnt="1" custScaleX="134579">
        <dgm:presLayoutVars>
          <dgm:bulletEnabled val="1"/>
        </dgm:presLayoutVars>
      </dgm:prSet>
      <dgm:spPr/>
      <dgm:t>
        <a:bodyPr/>
        <a:lstStyle/>
        <a:p>
          <a:endParaRPr lang="es-ES"/>
        </a:p>
      </dgm:t>
    </dgm:pt>
  </dgm:ptLst>
  <dgm:cxnLst>
    <dgm:cxn modelId="{1CE91EEA-53BC-BA4F-BA33-7D96F61BFDA9}" srcId="{FAC8AD37-4065-7541-8177-ED804BF6E0BD}" destId="{E97DBA57-C02D-2141-BC21-24345D63E08D}" srcOrd="0" destOrd="0" parTransId="{317E8F3D-EE0C-0C4F-B6AC-32120A213F5F}" sibTransId="{04122F26-9997-E844-952A-E2ADE6BED09B}"/>
    <dgm:cxn modelId="{65110D6F-1ED3-435B-AB2F-12117E07B958}" type="presOf" srcId="{E97DBA57-C02D-2141-BC21-24345D63E08D}" destId="{A9E9D164-2E92-A54C-86A5-6BCAF6D01FD9}" srcOrd="0" destOrd="0" presId="urn:microsoft.com/office/officeart/2005/8/layout/vList3#3"/>
    <dgm:cxn modelId="{A8C901D1-70D9-461E-A958-F38F9E198017}" type="presOf" srcId="{FAC8AD37-4065-7541-8177-ED804BF6E0BD}" destId="{C5C1EB95-9598-544E-BF0B-64D29BDA394D}" srcOrd="0" destOrd="0" presId="urn:microsoft.com/office/officeart/2005/8/layout/vList3#3"/>
    <dgm:cxn modelId="{B8D5BD80-48BF-4A31-AC6B-64E782FD5FC7}" type="presParOf" srcId="{C5C1EB95-9598-544E-BF0B-64D29BDA394D}" destId="{1AEEFE78-EF37-6F49-BC92-026E7326E16E}" srcOrd="0" destOrd="0" presId="urn:microsoft.com/office/officeart/2005/8/layout/vList3#3"/>
    <dgm:cxn modelId="{34B036F9-4435-4032-8C60-8BFE8E81D3CA}" type="presParOf" srcId="{1AEEFE78-EF37-6F49-BC92-026E7326E16E}" destId="{C618DB02-EE1B-6345-9F87-49BB86626DDF}" srcOrd="0" destOrd="0" presId="urn:microsoft.com/office/officeart/2005/8/layout/vList3#3"/>
    <dgm:cxn modelId="{164A2C9E-90E4-4443-BBDE-221BD289A66C}" type="presParOf" srcId="{1AEEFE78-EF37-6F49-BC92-026E7326E16E}" destId="{A9E9D164-2E92-A54C-86A5-6BCAF6D01FD9}" srcOrd="1" destOrd="0" presId="urn:microsoft.com/office/officeart/2005/8/layout/vList3#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448DA5F-3667-AB49-91DF-4A3B10518B1C}"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s-ES"/>
        </a:p>
      </dgm:t>
    </dgm:pt>
    <dgm:pt modelId="{CDA91FF8-0C1A-8449-8026-8A9F5E0589B7}">
      <dgm:prSet/>
      <dgm:spPr>
        <a:solidFill>
          <a:srgbClr val="FF0000"/>
        </a:solidFill>
      </dgm:spPr>
      <dgm:t>
        <a:bodyPr/>
        <a:lstStyle/>
        <a:p>
          <a:pPr rtl="0"/>
          <a:r>
            <a:rPr lang="es-ES" dirty="0" smtClean="0"/>
            <a:t>Prevención de la marcha atópica</a:t>
          </a:r>
          <a:endParaRPr lang="es-ES" dirty="0"/>
        </a:p>
      </dgm:t>
    </dgm:pt>
    <dgm:pt modelId="{562025BC-3479-4B41-89A5-278BE40BDF37}" type="parTrans" cxnId="{181DEC1C-71D4-FE4F-B464-2BE601B26093}">
      <dgm:prSet/>
      <dgm:spPr/>
      <dgm:t>
        <a:bodyPr/>
        <a:lstStyle/>
        <a:p>
          <a:endParaRPr lang="es-ES"/>
        </a:p>
      </dgm:t>
    </dgm:pt>
    <dgm:pt modelId="{D5DAA7A7-9EE9-B849-B2A2-2268F0B29193}" type="sibTrans" cxnId="{181DEC1C-71D4-FE4F-B464-2BE601B26093}">
      <dgm:prSet/>
      <dgm:spPr/>
      <dgm:t>
        <a:bodyPr/>
        <a:lstStyle/>
        <a:p>
          <a:endParaRPr lang="es-ES"/>
        </a:p>
      </dgm:t>
    </dgm:pt>
    <dgm:pt modelId="{7F33701E-318C-9042-9C5F-8763428CF38F}" type="pres">
      <dgm:prSet presAssocID="{2448DA5F-3667-AB49-91DF-4A3B10518B1C}" presName="linear" presStyleCnt="0">
        <dgm:presLayoutVars>
          <dgm:animLvl val="lvl"/>
          <dgm:resizeHandles val="exact"/>
        </dgm:presLayoutVars>
      </dgm:prSet>
      <dgm:spPr/>
      <dgm:t>
        <a:bodyPr/>
        <a:lstStyle/>
        <a:p>
          <a:endParaRPr lang="es-ES"/>
        </a:p>
      </dgm:t>
    </dgm:pt>
    <dgm:pt modelId="{385C9226-5259-1E4F-83E6-96AB777B70F1}" type="pres">
      <dgm:prSet presAssocID="{CDA91FF8-0C1A-8449-8026-8A9F5E0589B7}" presName="parentText" presStyleLbl="node1" presStyleIdx="0" presStyleCnt="1" custLinFactNeighborX="-19635" custLinFactNeighborY="28531">
        <dgm:presLayoutVars>
          <dgm:chMax val="0"/>
          <dgm:bulletEnabled val="1"/>
        </dgm:presLayoutVars>
      </dgm:prSet>
      <dgm:spPr/>
      <dgm:t>
        <a:bodyPr/>
        <a:lstStyle/>
        <a:p>
          <a:endParaRPr lang="es-ES"/>
        </a:p>
      </dgm:t>
    </dgm:pt>
  </dgm:ptLst>
  <dgm:cxnLst>
    <dgm:cxn modelId="{57FAA3AA-91B1-374D-AFE5-43FD0325E6D1}" type="presOf" srcId="{2448DA5F-3667-AB49-91DF-4A3B10518B1C}" destId="{7F33701E-318C-9042-9C5F-8763428CF38F}" srcOrd="0" destOrd="0" presId="urn:microsoft.com/office/officeart/2005/8/layout/vList2"/>
    <dgm:cxn modelId="{181DEC1C-71D4-FE4F-B464-2BE601B26093}" srcId="{2448DA5F-3667-AB49-91DF-4A3B10518B1C}" destId="{CDA91FF8-0C1A-8449-8026-8A9F5E0589B7}" srcOrd="0" destOrd="0" parTransId="{562025BC-3479-4B41-89A5-278BE40BDF37}" sibTransId="{D5DAA7A7-9EE9-B849-B2A2-2268F0B29193}"/>
    <dgm:cxn modelId="{F39FB173-5C8F-CE41-B484-827158151108}" type="presOf" srcId="{CDA91FF8-0C1A-8449-8026-8A9F5E0589B7}" destId="{385C9226-5259-1E4F-83E6-96AB777B70F1}" srcOrd="0" destOrd="0" presId="urn:microsoft.com/office/officeart/2005/8/layout/vList2"/>
    <dgm:cxn modelId="{BBD3C3DF-9BCD-444B-BD08-2EDC51EAC77C}" type="presParOf" srcId="{7F33701E-318C-9042-9C5F-8763428CF38F}" destId="{385C9226-5259-1E4F-83E6-96AB777B70F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26E658-913B-6E4E-8367-FA8D62D5258F}"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s-ES"/>
        </a:p>
      </dgm:t>
    </dgm:pt>
    <dgm:pt modelId="{CC12F4B2-DBFB-6D45-81D1-10E6D635C561}" type="pres">
      <dgm:prSet presAssocID="{5D26E658-913B-6E4E-8367-FA8D62D5258F}" presName="linear" presStyleCnt="0">
        <dgm:presLayoutVars>
          <dgm:animLvl val="lvl"/>
          <dgm:resizeHandles val="exact"/>
        </dgm:presLayoutVars>
      </dgm:prSet>
      <dgm:spPr/>
      <dgm:t>
        <a:bodyPr/>
        <a:lstStyle/>
        <a:p>
          <a:endParaRPr lang="es-ES"/>
        </a:p>
      </dgm:t>
    </dgm:pt>
  </dgm:ptLst>
  <dgm:cxnLst>
    <dgm:cxn modelId="{C16BC4C2-FF9D-9040-8435-5F424046A1A2}" type="presOf" srcId="{5D26E658-913B-6E4E-8367-FA8D62D5258F}" destId="{CC12F4B2-DBFB-6D45-81D1-10E6D635C56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F5430A-1882-4010-BDC2-19C7A064DE67}" type="doc">
      <dgm:prSet loTypeId="urn:microsoft.com/office/officeart/2005/8/layout/pyramid1" loCatId="pyramid" qsTypeId="urn:microsoft.com/office/officeart/2005/8/quickstyle/3d1" qsCatId="3D" csTypeId="urn:microsoft.com/office/officeart/2005/8/colors/colorful5" csCatId="colorful" phldr="1"/>
      <dgm:spPr/>
      <dgm:t>
        <a:bodyPr/>
        <a:lstStyle/>
        <a:p>
          <a:endParaRPr lang="en-GB"/>
        </a:p>
      </dgm:t>
    </dgm:pt>
    <dgm:pt modelId="{1B597DAC-027C-405F-AF84-1AB1ABD3DBDD}">
      <dgm:prSet phldrT="[Texto]" custT="1"/>
      <dgm:spPr>
        <a:solidFill>
          <a:srgbClr val="FF9725"/>
        </a:solidFill>
      </dgm:spPr>
      <dgm:t>
        <a:bodyPr/>
        <a:lstStyle/>
        <a:p>
          <a:endParaRPr lang="es-ES" sz="1800" b="1" i="0" dirty="0" smtClean="0">
            <a:solidFill>
              <a:srgbClr val="F8F8F8"/>
            </a:solidFill>
            <a:effectLst>
              <a:outerShdw blurRad="38100" dist="38100" dir="2700000" algn="tl">
                <a:srgbClr val="000000">
                  <a:alpha val="43137"/>
                </a:srgbClr>
              </a:outerShdw>
            </a:effectLst>
          </a:endParaRPr>
        </a:p>
        <a:p>
          <a:r>
            <a:rPr lang="es-ES" sz="1800" b="1" i="0" dirty="0" smtClean="0">
              <a:solidFill>
                <a:srgbClr val="F8F8F8"/>
              </a:solidFill>
              <a:effectLst>
                <a:outerShdw blurRad="38100" dist="38100" dir="2700000" algn="tl">
                  <a:srgbClr val="000000">
                    <a:alpha val="43137"/>
                  </a:srgbClr>
                </a:outerShdw>
              </a:effectLst>
            </a:rPr>
            <a:t>Control </a:t>
          </a:r>
        </a:p>
        <a:p>
          <a:r>
            <a:rPr lang="es-ES" sz="1800" b="1" i="0" dirty="0" smtClean="0">
              <a:solidFill>
                <a:srgbClr val="F8F8F8"/>
              </a:solidFill>
              <a:effectLst>
                <a:outerShdw blurRad="38100" dist="38100" dir="2700000" algn="tl">
                  <a:srgbClr val="000000">
                    <a:alpha val="43137"/>
                  </a:srgbClr>
                </a:outerShdw>
              </a:effectLst>
            </a:rPr>
            <a:t>largo plazo  DA</a:t>
          </a:r>
        </a:p>
      </dgm:t>
    </dgm:pt>
    <dgm:pt modelId="{232585AF-292B-4538-9FF0-AAC158779AA5}" type="parTrans" cxnId="{48F4C8C6-AFDB-44CC-9C22-FDEB12C42FE0}">
      <dgm:prSet/>
      <dgm:spPr/>
      <dgm:t>
        <a:bodyPr/>
        <a:lstStyle/>
        <a:p>
          <a:endParaRPr lang="en-GB"/>
        </a:p>
      </dgm:t>
    </dgm:pt>
    <dgm:pt modelId="{E61DC862-88E1-46F5-A846-1144C70768EA}" type="sibTrans" cxnId="{48F4C8C6-AFDB-44CC-9C22-FDEB12C42FE0}">
      <dgm:prSet/>
      <dgm:spPr/>
      <dgm:t>
        <a:bodyPr/>
        <a:lstStyle/>
        <a:p>
          <a:endParaRPr lang="en-GB"/>
        </a:p>
      </dgm:t>
    </dgm:pt>
    <dgm:pt modelId="{9406A272-BE23-4890-BF21-2F00B8F97CB3}">
      <dgm:prSet phldrT="[Texto]" custT="1"/>
      <dgm:spPr>
        <a:solidFill>
          <a:srgbClr val="A72B4D"/>
        </a:solidFill>
      </dgm:spPr>
      <dgm:t>
        <a:bodyPr/>
        <a:lstStyle/>
        <a:p>
          <a:endParaRPr lang="es-ES" sz="2000" b="1" dirty="0" smtClean="0">
            <a:solidFill>
              <a:srgbClr val="F8F8F8"/>
            </a:solidFill>
            <a:effectLst>
              <a:outerShdw blurRad="38100" dist="38100" dir="2700000" algn="tl">
                <a:srgbClr val="000000">
                  <a:alpha val="43137"/>
                </a:srgbClr>
              </a:outerShdw>
            </a:effectLst>
          </a:endParaRPr>
        </a:p>
        <a:p>
          <a:r>
            <a:rPr lang="es-ES" sz="2000" b="1" dirty="0" smtClean="0">
              <a:solidFill>
                <a:srgbClr val="F8F8F8"/>
              </a:solidFill>
              <a:effectLst>
                <a:outerShdw blurRad="38100" dist="38100" dir="2700000" algn="tl">
                  <a:srgbClr val="000000">
                    <a:alpha val="43137"/>
                  </a:srgbClr>
                </a:outerShdw>
              </a:effectLst>
            </a:rPr>
            <a:t>Tratamiento Farmacológico de los brotes</a:t>
          </a:r>
        </a:p>
        <a:p>
          <a:r>
            <a:rPr lang="es-ES" sz="2000" dirty="0" smtClean="0">
              <a:solidFill>
                <a:srgbClr val="F8F8F8"/>
              </a:solidFill>
            </a:rPr>
            <a:t>- </a:t>
          </a:r>
          <a:r>
            <a:rPr lang="es-ES" sz="1800" i="1" dirty="0" smtClean="0">
              <a:solidFill>
                <a:srgbClr val="F8F8F8"/>
              </a:solidFill>
            </a:rPr>
            <a:t>Corticoides, </a:t>
          </a:r>
          <a:r>
            <a:rPr lang="es-ES" sz="1800" i="1" dirty="0" err="1" smtClean="0">
              <a:solidFill>
                <a:srgbClr val="F8F8F8"/>
              </a:solidFill>
            </a:rPr>
            <a:t>TCIs</a:t>
          </a:r>
          <a:r>
            <a:rPr lang="es-ES" sz="1800" i="1" dirty="0" smtClean="0">
              <a:solidFill>
                <a:srgbClr val="F8F8F8"/>
              </a:solidFill>
            </a:rPr>
            <a:t>, AINE ……. </a:t>
          </a:r>
          <a:endParaRPr lang="en-GB" sz="2000" i="1" dirty="0">
            <a:solidFill>
              <a:srgbClr val="F8F8F8"/>
            </a:solidFill>
          </a:endParaRPr>
        </a:p>
      </dgm:t>
    </dgm:pt>
    <dgm:pt modelId="{521C5A8E-E11F-4517-8381-3B766D68F5D2}" type="parTrans" cxnId="{ECC3AAA7-28EA-4567-BFE0-128C80486B58}">
      <dgm:prSet/>
      <dgm:spPr/>
      <dgm:t>
        <a:bodyPr/>
        <a:lstStyle/>
        <a:p>
          <a:endParaRPr lang="en-GB"/>
        </a:p>
      </dgm:t>
    </dgm:pt>
    <dgm:pt modelId="{691EBB5F-1A68-4F8B-A2DC-DEAF71C72F72}" type="sibTrans" cxnId="{ECC3AAA7-28EA-4567-BFE0-128C80486B58}">
      <dgm:prSet/>
      <dgm:spPr/>
      <dgm:t>
        <a:bodyPr/>
        <a:lstStyle/>
        <a:p>
          <a:endParaRPr lang="en-GB"/>
        </a:p>
      </dgm:t>
    </dgm:pt>
    <dgm:pt modelId="{563B2043-53A5-473A-8CC1-4462F0D30A37}">
      <dgm:prSet phldrT="[Texto]" custT="1"/>
      <dgm:spPr>
        <a:solidFill>
          <a:srgbClr val="843132"/>
        </a:solidFill>
      </dgm:spPr>
      <dgm:t>
        <a:bodyPr/>
        <a:lstStyle/>
        <a:p>
          <a:endParaRPr lang="es-ES" sz="1800" b="1" dirty="0" smtClean="0">
            <a:solidFill>
              <a:srgbClr val="F8F8F8"/>
            </a:solidFill>
            <a:effectLst>
              <a:outerShdw blurRad="38100" dist="38100" dir="2700000" algn="tl">
                <a:srgbClr val="000000">
                  <a:alpha val="43137"/>
                </a:srgbClr>
              </a:outerShdw>
            </a:effectLst>
          </a:endParaRPr>
        </a:p>
        <a:p>
          <a:r>
            <a:rPr lang="es-ES" sz="1800" b="1" dirty="0" smtClean="0">
              <a:solidFill>
                <a:srgbClr val="F8F8F8"/>
              </a:solidFill>
              <a:effectLst>
                <a:outerShdw blurRad="38100" dist="38100" dir="2700000" algn="tl">
                  <a:srgbClr val="000000">
                    <a:alpha val="43137"/>
                  </a:srgbClr>
                </a:outerShdw>
              </a:effectLst>
            </a:rPr>
            <a:t>Educación (Cuidadores / Pacientes):</a:t>
          </a:r>
        </a:p>
        <a:p>
          <a:r>
            <a:rPr lang="es-ES" sz="1800" dirty="0" smtClean="0">
              <a:solidFill>
                <a:srgbClr val="F8F8F8"/>
              </a:solidFill>
            </a:rPr>
            <a:t>- </a:t>
          </a:r>
          <a:r>
            <a:rPr lang="es-ES" sz="1800" i="1" dirty="0" smtClean="0">
              <a:solidFill>
                <a:srgbClr val="F8F8F8"/>
              </a:solidFill>
            </a:rPr>
            <a:t>Cuidado adecuado de la piel</a:t>
          </a:r>
        </a:p>
        <a:p>
          <a:r>
            <a:rPr lang="es-ES" sz="1800" i="1" dirty="0" smtClean="0">
              <a:solidFill>
                <a:srgbClr val="F8F8F8"/>
              </a:solidFill>
            </a:rPr>
            <a:t>- Evitar desencadenantes</a:t>
          </a:r>
        </a:p>
        <a:p>
          <a:endParaRPr lang="en-GB" sz="1500" dirty="0"/>
        </a:p>
      </dgm:t>
    </dgm:pt>
    <dgm:pt modelId="{EA1D5935-8C57-45D1-9239-521CA4478C15}" type="parTrans" cxnId="{33A5A61F-13A0-411E-892E-AA885EA5E4B4}">
      <dgm:prSet/>
      <dgm:spPr/>
      <dgm:t>
        <a:bodyPr/>
        <a:lstStyle/>
        <a:p>
          <a:endParaRPr lang="en-GB"/>
        </a:p>
      </dgm:t>
    </dgm:pt>
    <dgm:pt modelId="{E6D1B056-CB98-4701-9B42-82D3E34CC161}" type="sibTrans" cxnId="{33A5A61F-13A0-411E-892E-AA885EA5E4B4}">
      <dgm:prSet/>
      <dgm:spPr/>
      <dgm:t>
        <a:bodyPr/>
        <a:lstStyle/>
        <a:p>
          <a:endParaRPr lang="en-GB"/>
        </a:p>
      </dgm:t>
    </dgm:pt>
    <dgm:pt modelId="{DA80FC39-0ACA-472B-A982-8193452596E0}" type="pres">
      <dgm:prSet presAssocID="{D8F5430A-1882-4010-BDC2-19C7A064DE67}" presName="Name0" presStyleCnt="0">
        <dgm:presLayoutVars>
          <dgm:dir/>
          <dgm:animLvl val="lvl"/>
          <dgm:resizeHandles val="exact"/>
        </dgm:presLayoutVars>
      </dgm:prSet>
      <dgm:spPr/>
      <dgm:t>
        <a:bodyPr/>
        <a:lstStyle/>
        <a:p>
          <a:endParaRPr lang="en-GB"/>
        </a:p>
      </dgm:t>
    </dgm:pt>
    <dgm:pt modelId="{43042568-6387-40A5-AD87-8F3A3FD9C163}" type="pres">
      <dgm:prSet presAssocID="{1B597DAC-027C-405F-AF84-1AB1ABD3DBDD}" presName="Name8" presStyleCnt="0"/>
      <dgm:spPr/>
    </dgm:pt>
    <dgm:pt modelId="{BD9533BC-E51C-4E78-8375-805C22136A79}" type="pres">
      <dgm:prSet presAssocID="{1B597DAC-027C-405F-AF84-1AB1ABD3DBDD}" presName="level" presStyleLbl="node1" presStyleIdx="0" presStyleCnt="3" custLinFactNeighborY="-37189">
        <dgm:presLayoutVars>
          <dgm:chMax val="1"/>
          <dgm:bulletEnabled val="1"/>
        </dgm:presLayoutVars>
      </dgm:prSet>
      <dgm:spPr/>
      <dgm:t>
        <a:bodyPr/>
        <a:lstStyle/>
        <a:p>
          <a:endParaRPr lang="en-GB"/>
        </a:p>
      </dgm:t>
    </dgm:pt>
    <dgm:pt modelId="{C23DC9D2-2342-4AC4-9C2F-F8460E4310A2}" type="pres">
      <dgm:prSet presAssocID="{1B597DAC-027C-405F-AF84-1AB1ABD3DBDD}" presName="levelTx" presStyleLbl="revTx" presStyleIdx="0" presStyleCnt="0">
        <dgm:presLayoutVars>
          <dgm:chMax val="1"/>
          <dgm:bulletEnabled val="1"/>
        </dgm:presLayoutVars>
      </dgm:prSet>
      <dgm:spPr/>
      <dgm:t>
        <a:bodyPr/>
        <a:lstStyle/>
        <a:p>
          <a:endParaRPr lang="en-GB"/>
        </a:p>
      </dgm:t>
    </dgm:pt>
    <dgm:pt modelId="{8A1AC7C5-6C14-4D75-807A-84EF4959ACD5}" type="pres">
      <dgm:prSet presAssocID="{9406A272-BE23-4890-BF21-2F00B8F97CB3}" presName="Name8" presStyleCnt="0"/>
      <dgm:spPr/>
    </dgm:pt>
    <dgm:pt modelId="{7F16409A-ACB8-4636-B9CA-BE75BF960063}" type="pres">
      <dgm:prSet presAssocID="{9406A272-BE23-4890-BF21-2F00B8F97CB3}" presName="level" presStyleLbl="node1" presStyleIdx="1" presStyleCnt="3">
        <dgm:presLayoutVars>
          <dgm:chMax val="1"/>
          <dgm:bulletEnabled val="1"/>
        </dgm:presLayoutVars>
      </dgm:prSet>
      <dgm:spPr/>
      <dgm:t>
        <a:bodyPr/>
        <a:lstStyle/>
        <a:p>
          <a:endParaRPr lang="en-GB"/>
        </a:p>
      </dgm:t>
    </dgm:pt>
    <dgm:pt modelId="{CDAC4C63-D084-4DFA-AB90-8085AB820FCA}" type="pres">
      <dgm:prSet presAssocID="{9406A272-BE23-4890-BF21-2F00B8F97CB3}" presName="levelTx" presStyleLbl="revTx" presStyleIdx="0" presStyleCnt="0">
        <dgm:presLayoutVars>
          <dgm:chMax val="1"/>
          <dgm:bulletEnabled val="1"/>
        </dgm:presLayoutVars>
      </dgm:prSet>
      <dgm:spPr/>
      <dgm:t>
        <a:bodyPr/>
        <a:lstStyle/>
        <a:p>
          <a:endParaRPr lang="en-GB"/>
        </a:p>
      </dgm:t>
    </dgm:pt>
    <dgm:pt modelId="{1B4EE1F2-77D7-47BE-BAA0-ADE964B02CD9}" type="pres">
      <dgm:prSet presAssocID="{563B2043-53A5-473A-8CC1-4462F0D30A37}" presName="Name8" presStyleCnt="0"/>
      <dgm:spPr/>
    </dgm:pt>
    <dgm:pt modelId="{277A4F32-F26E-4A72-A7D1-79EBFEC4CC1E}" type="pres">
      <dgm:prSet presAssocID="{563B2043-53A5-473A-8CC1-4462F0D30A37}" presName="level" presStyleLbl="node1" presStyleIdx="2" presStyleCnt="3">
        <dgm:presLayoutVars>
          <dgm:chMax val="1"/>
          <dgm:bulletEnabled val="1"/>
        </dgm:presLayoutVars>
      </dgm:prSet>
      <dgm:spPr/>
      <dgm:t>
        <a:bodyPr/>
        <a:lstStyle/>
        <a:p>
          <a:endParaRPr lang="en-GB"/>
        </a:p>
      </dgm:t>
    </dgm:pt>
    <dgm:pt modelId="{0BB895CF-EBBC-4A87-983C-B253EB015FC7}" type="pres">
      <dgm:prSet presAssocID="{563B2043-53A5-473A-8CC1-4462F0D30A37}" presName="levelTx" presStyleLbl="revTx" presStyleIdx="0" presStyleCnt="0">
        <dgm:presLayoutVars>
          <dgm:chMax val="1"/>
          <dgm:bulletEnabled val="1"/>
        </dgm:presLayoutVars>
      </dgm:prSet>
      <dgm:spPr/>
      <dgm:t>
        <a:bodyPr/>
        <a:lstStyle/>
        <a:p>
          <a:endParaRPr lang="en-GB"/>
        </a:p>
      </dgm:t>
    </dgm:pt>
  </dgm:ptLst>
  <dgm:cxnLst>
    <dgm:cxn modelId="{5CF5AB3D-80A7-EB44-8541-F19924247466}" type="presOf" srcId="{9406A272-BE23-4890-BF21-2F00B8F97CB3}" destId="{CDAC4C63-D084-4DFA-AB90-8085AB820FCA}" srcOrd="1" destOrd="0" presId="urn:microsoft.com/office/officeart/2005/8/layout/pyramid1"/>
    <dgm:cxn modelId="{ECC3AAA7-28EA-4567-BFE0-128C80486B58}" srcId="{D8F5430A-1882-4010-BDC2-19C7A064DE67}" destId="{9406A272-BE23-4890-BF21-2F00B8F97CB3}" srcOrd="1" destOrd="0" parTransId="{521C5A8E-E11F-4517-8381-3B766D68F5D2}" sibTransId="{691EBB5F-1A68-4F8B-A2DC-DEAF71C72F72}"/>
    <dgm:cxn modelId="{DF8A0D42-D255-6B40-8B26-551F7FB38968}" type="presOf" srcId="{D8F5430A-1882-4010-BDC2-19C7A064DE67}" destId="{DA80FC39-0ACA-472B-A982-8193452596E0}" srcOrd="0" destOrd="0" presId="urn:microsoft.com/office/officeart/2005/8/layout/pyramid1"/>
    <dgm:cxn modelId="{79E67902-9BA0-C64E-BB63-2A683866516B}" type="presOf" srcId="{563B2043-53A5-473A-8CC1-4462F0D30A37}" destId="{0BB895CF-EBBC-4A87-983C-B253EB015FC7}" srcOrd="1" destOrd="0" presId="urn:microsoft.com/office/officeart/2005/8/layout/pyramid1"/>
    <dgm:cxn modelId="{88AEF806-196F-3A47-B689-FB0802C8D455}" type="presOf" srcId="{563B2043-53A5-473A-8CC1-4462F0D30A37}" destId="{277A4F32-F26E-4A72-A7D1-79EBFEC4CC1E}" srcOrd="0" destOrd="0" presId="urn:microsoft.com/office/officeart/2005/8/layout/pyramid1"/>
    <dgm:cxn modelId="{5A7CFEED-C1CB-8A4D-BFAE-714BED57EF10}" type="presOf" srcId="{1B597DAC-027C-405F-AF84-1AB1ABD3DBDD}" destId="{C23DC9D2-2342-4AC4-9C2F-F8460E4310A2}" srcOrd="1" destOrd="0" presId="urn:microsoft.com/office/officeart/2005/8/layout/pyramid1"/>
    <dgm:cxn modelId="{2A27F585-609E-2841-86F6-3FC088732E86}" type="presOf" srcId="{9406A272-BE23-4890-BF21-2F00B8F97CB3}" destId="{7F16409A-ACB8-4636-B9CA-BE75BF960063}" srcOrd="0" destOrd="0" presId="urn:microsoft.com/office/officeart/2005/8/layout/pyramid1"/>
    <dgm:cxn modelId="{48F4C8C6-AFDB-44CC-9C22-FDEB12C42FE0}" srcId="{D8F5430A-1882-4010-BDC2-19C7A064DE67}" destId="{1B597DAC-027C-405F-AF84-1AB1ABD3DBDD}" srcOrd="0" destOrd="0" parTransId="{232585AF-292B-4538-9FF0-AAC158779AA5}" sibTransId="{E61DC862-88E1-46F5-A846-1144C70768EA}"/>
    <dgm:cxn modelId="{33A5A61F-13A0-411E-892E-AA885EA5E4B4}" srcId="{D8F5430A-1882-4010-BDC2-19C7A064DE67}" destId="{563B2043-53A5-473A-8CC1-4462F0D30A37}" srcOrd="2" destOrd="0" parTransId="{EA1D5935-8C57-45D1-9239-521CA4478C15}" sibTransId="{E6D1B056-CB98-4701-9B42-82D3E34CC161}"/>
    <dgm:cxn modelId="{A6EF9DD0-5562-1E40-A16B-632189C89735}" type="presOf" srcId="{1B597DAC-027C-405F-AF84-1AB1ABD3DBDD}" destId="{BD9533BC-E51C-4E78-8375-805C22136A79}" srcOrd="0" destOrd="0" presId="urn:microsoft.com/office/officeart/2005/8/layout/pyramid1"/>
    <dgm:cxn modelId="{40575A87-7B54-D243-BB51-1ECFBFDA5A9E}" type="presParOf" srcId="{DA80FC39-0ACA-472B-A982-8193452596E0}" destId="{43042568-6387-40A5-AD87-8F3A3FD9C163}" srcOrd="0" destOrd="0" presId="urn:microsoft.com/office/officeart/2005/8/layout/pyramid1"/>
    <dgm:cxn modelId="{BFCD3942-6C69-B24E-A17F-21FBAA3CDF2E}" type="presParOf" srcId="{43042568-6387-40A5-AD87-8F3A3FD9C163}" destId="{BD9533BC-E51C-4E78-8375-805C22136A79}" srcOrd="0" destOrd="0" presId="urn:microsoft.com/office/officeart/2005/8/layout/pyramid1"/>
    <dgm:cxn modelId="{3FFB9A10-4307-814D-9E5E-366B8265ECE0}" type="presParOf" srcId="{43042568-6387-40A5-AD87-8F3A3FD9C163}" destId="{C23DC9D2-2342-4AC4-9C2F-F8460E4310A2}" srcOrd="1" destOrd="0" presId="urn:microsoft.com/office/officeart/2005/8/layout/pyramid1"/>
    <dgm:cxn modelId="{A7E3EACB-D76D-5A49-B56A-31FC5F2CD4AF}" type="presParOf" srcId="{DA80FC39-0ACA-472B-A982-8193452596E0}" destId="{8A1AC7C5-6C14-4D75-807A-84EF4959ACD5}" srcOrd="1" destOrd="0" presId="urn:microsoft.com/office/officeart/2005/8/layout/pyramid1"/>
    <dgm:cxn modelId="{7046E9D2-DD40-064C-8FA5-D05C27BB4825}" type="presParOf" srcId="{8A1AC7C5-6C14-4D75-807A-84EF4959ACD5}" destId="{7F16409A-ACB8-4636-B9CA-BE75BF960063}" srcOrd="0" destOrd="0" presId="urn:microsoft.com/office/officeart/2005/8/layout/pyramid1"/>
    <dgm:cxn modelId="{038C581D-8350-834B-898D-1AC36C620FAB}" type="presParOf" srcId="{8A1AC7C5-6C14-4D75-807A-84EF4959ACD5}" destId="{CDAC4C63-D084-4DFA-AB90-8085AB820FCA}" srcOrd="1" destOrd="0" presId="urn:microsoft.com/office/officeart/2005/8/layout/pyramid1"/>
    <dgm:cxn modelId="{318DED64-6172-B04A-A4A2-9EC0E3BFF48B}" type="presParOf" srcId="{DA80FC39-0ACA-472B-A982-8193452596E0}" destId="{1B4EE1F2-77D7-47BE-BAA0-ADE964B02CD9}" srcOrd="2" destOrd="0" presId="urn:microsoft.com/office/officeart/2005/8/layout/pyramid1"/>
    <dgm:cxn modelId="{BF3216DA-00F3-E144-AED3-D97861E9CC75}" type="presParOf" srcId="{1B4EE1F2-77D7-47BE-BAA0-ADE964B02CD9}" destId="{277A4F32-F26E-4A72-A7D1-79EBFEC4CC1E}" srcOrd="0" destOrd="0" presId="urn:microsoft.com/office/officeart/2005/8/layout/pyramid1"/>
    <dgm:cxn modelId="{77548FE4-2F18-5D40-8703-1F37C174620F}" type="presParOf" srcId="{1B4EE1F2-77D7-47BE-BAA0-ADE964B02CD9}" destId="{0BB895CF-EBBC-4A87-983C-B253EB015FC7}" srcOrd="1" destOrd="0" presId="urn:microsoft.com/office/officeart/2005/8/layout/pyramid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A565D26-3B68-BA44-A4BA-FFEB193049D2}" type="doc">
      <dgm:prSet loTypeId="urn:microsoft.com/office/officeart/2005/8/layout/process2" loCatId="" qsTypeId="urn:microsoft.com/office/officeart/2005/8/quickstyle/simple4" qsCatId="simple" csTypeId="urn:microsoft.com/office/officeart/2005/8/colors/accent2_3" csCatId="accent2" phldr="1"/>
      <dgm:spPr/>
      <dgm:t>
        <a:bodyPr/>
        <a:lstStyle/>
        <a:p>
          <a:endParaRPr lang="es-ES"/>
        </a:p>
      </dgm:t>
    </dgm:pt>
    <dgm:pt modelId="{21A95FCA-22E4-124B-9C6B-B777F965D785}">
      <dgm:prSet phldrT="[Texto]" custT="1"/>
      <dgm:spPr/>
      <dgm:t>
        <a:bodyPr/>
        <a:lstStyle/>
        <a:p>
          <a:r>
            <a:rPr lang="es-ES" sz="3600" i="1" dirty="0" smtClean="0">
              <a:latin typeface="Arial Unicode MS"/>
              <a:cs typeface="Arial Unicode MS"/>
            </a:rPr>
            <a:t>Ducha o baño corto</a:t>
          </a:r>
          <a:endParaRPr lang="es-ES" sz="3600" i="1" dirty="0">
            <a:latin typeface="Arial Unicode MS"/>
            <a:cs typeface="Arial Unicode MS"/>
          </a:endParaRPr>
        </a:p>
      </dgm:t>
    </dgm:pt>
    <dgm:pt modelId="{5D0AD83C-5B16-F044-999B-A3D9EA6564C4}" type="parTrans" cxnId="{B148A7E2-D66D-9B47-BE1A-1AA08A1421AF}">
      <dgm:prSet/>
      <dgm:spPr/>
      <dgm:t>
        <a:bodyPr/>
        <a:lstStyle/>
        <a:p>
          <a:endParaRPr lang="es-ES"/>
        </a:p>
      </dgm:t>
    </dgm:pt>
    <dgm:pt modelId="{697FA515-6545-DB43-85CC-709F8E241D32}" type="sibTrans" cxnId="{B148A7E2-D66D-9B47-BE1A-1AA08A1421AF}">
      <dgm:prSet/>
      <dgm:spPr/>
      <dgm:t>
        <a:bodyPr/>
        <a:lstStyle/>
        <a:p>
          <a:endParaRPr lang="es-ES"/>
        </a:p>
      </dgm:t>
    </dgm:pt>
    <dgm:pt modelId="{4FF614F5-73C6-ED41-8035-29024EF9CDCA}">
      <dgm:prSet phldrT="[Texto]" custT="1"/>
      <dgm:spPr/>
      <dgm:t>
        <a:bodyPr/>
        <a:lstStyle/>
        <a:p>
          <a:r>
            <a:rPr lang="es-ES" sz="3600" i="1" smtClean="0">
              <a:latin typeface="Arial Unicode MS"/>
              <a:cs typeface="Arial Unicode MS"/>
            </a:rPr>
            <a:t>Agua no muy caliente</a:t>
          </a:r>
          <a:endParaRPr lang="es-ES" sz="3600" i="1" dirty="0">
            <a:latin typeface="Arial Unicode MS"/>
            <a:cs typeface="Arial Unicode MS"/>
          </a:endParaRPr>
        </a:p>
      </dgm:t>
    </dgm:pt>
    <dgm:pt modelId="{8EB89DAF-5B0F-264B-9DE2-434D1740DBA1}" type="parTrans" cxnId="{E2818427-6D7C-874E-A4E7-BFD02C89EB60}">
      <dgm:prSet/>
      <dgm:spPr/>
      <dgm:t>
        <a:bodyPr/>
        <a:lstStyle/>
        <a:p>
          <a:endParaRPr lang="es-ES"/>
        </a:p>
      </dgm:t>
    </dgm:pt>
    <dgm:pt modelId="{5E65CDDA-8928-6A41-89D5-CC3727398060}" type="sibTrans" cxnId="{E2818427-6D7C-874E-A4E7-BFD02C89EB60}">
      <dgm:prSet/>
      <dgm:spPr/>
      <dgm:t>
        <a:bodyPr/>
        <a:lstStyle/>
        <a:p>
          <a:endParaRPr lang="es-ES"/>
        </a:p>
      </dgm:t>
    </dgm:pt>
    <dgm:pt modelId="{3F2B203F-6995-724E-B9A7-4B82056FECE5}">
      <dgm:prSet phldrT="[Texto]" custT="1"/>
      <dgm:spPr/>
      <dgm:t>
        <a:bodyPr/>
        <a:lstStyle/>
        <a:p>
          <a:r>
            <a:rPr lang="es-ES" sz="3600" i="1" dirty="0" smtClean="0">
              <a:latin typeface="Arial Unicode MS"/>
              <a:cs typeface="Arial Unicode MS"/>
            </a:rPr>
            <a:t>Jabón suave sin espuma</a:t>
          </a:r>
          <a:endParaRPr lang="es-ES" sz="3600" i="1" dirty="0">
            <a:latin typeface="Arial Unicode MS"/>
            <a:cs typeface="Arial Unicode MS"/>
          </a:endParaRPr>
        </a:p>
      </dgm:t>
    </dgm:pt>
    <dgm:pt modelId="{70488D15-39A0-9B42-8354-B54EB0FD7EF0}" type="parTrans" cxnId="{91D3F568-5E0E-424B-8DC1-278006E14E8F}">
      <dgm:prSet/>
      <dgm:spPr/>
      <dgm:t>
        <a:bodyPr/>
        <a:lstStyle/>
        <a:p>
          <a:endParaRPr lang="es-ES"/>
        </a:p>
      </dgm:t>
    </dgm:pt>
    <dgm:pt modelId="{4BA41FD2-85C6-2146-88EB-0012E639A53A}" type="sibTrans" cxnId="{91D3F568-5E0E-424B-8DC1-278006E14E8F}">
      <dgm:prSet/>
      <dgm:spPr/>
      <dgm:t>
        <a:bodyPr/>
        <a:lstStyle/>
        <a:p>
          <a:endParaRPr lang="es-ES"/>
        </a:p>
      </dgm:t>
    </dgm:pt>
    <dgm:pt modelId="{4E6D0EBD-E589-7C4E-A16C-93ECC060F1C6}" type="pres">
      <dgm:prSet presAssocID="{BA565D26-3B68-BA44-A4BA-FFEB193049D2}" presName="linearFlow" presStyleCnt="0">
        <dgm:presLayoutVars>
          <dgm:resizeHandles val="exact"/>
        </dgm:presLayoutVars>
      </dgm:prSet>
      <dgm:spPr/>
      <dgm:t>
        <a:bodyPr/>
        <a:lstStyle/>
        <a:p>
          <a:endParaRPr lang="es-ES"/>
        </a:p>
      </dgm:t>
    </dgm:pt>
    <dgm:pt modelId="{38D0080A-A0FB-3D45-AA67-C42A49AAC8FC}" type="pres">
      <dgm:prSet presAssocID="{21A95FCA-22E4-124B-9C6B-B777F965D785}" presName="node" presStyleLbl="node1" presStyleIdx="0" presStyleCnt="3">
        <dgm:presLayoutVars>
          <dgm:bulletEnabled val="1"/>
        </dgm:presLayoutVars>
      </dgm:prSet>
      <dgm:spPr/>
      <dgm:t>
        <a:bodyPr/>
        <a:lstStyle/>
        <a:p>
          <a:endParaRPr lang="es-ES"/>
        </a:p>
      </dgm:t>
    </dgm:pt>
    <dgm:pt modelId="{1D3117FB-8C61-9C4C-AFFE-78C5EE667AAF}" type="pres">
      <dgm:prSet presAssocID="{697FA515-6545-DB43-85CC-709F8E241D32}" presName="sibTrans" presStyleLbl="sibTrans2D1" presStyleIdx="0" presStyleCnt="2"/>
      <dgm:spPr/>
      <dgm:t>
        <a:bodyPr/>
        <a:lstStyle/>
        <a:p>
          <a:endParaRPr lang="es-ES"/>
        </a:p>
      </dgm:t>
    </dgm:pt>
    <dgm:pt modelId="{3F14EC25-4797-A344-83DC-8731F055943A}" type="pres">
      <dgm:prSet presAssocID="{697FA515-6545-DB43-85CC-709F8E241D32}" presName="connectorText" presStyleLbl="sibTrans2D1" presStyleIdx="0" presStyleCnt="2"/>
      <dgm:spPr/>
      <dgm:t>
        <a:bodyPr/>
        <a:lstStyle/>
        <a:p>
          <a:endParaRPr lang="es-ES"/>
        </a:p>
      </dgm:t>
    </dgm:pt>
    <dgm:pt modelId="{5921C337-7152-484D-8A49-FFFF84FE0CA0}" type="pres">
      <dgm:prSet presAssocID="{4FF614F5-73C6-ED41-8035-29024EF9CDCA}" presName="node" presStyleLbl="node1" presStyleIdx="1" presStyleCnt="3">
        <dgm:presLayoutVars>
          <dgm:bulletEnabled val="1"/>
        </dgm:presLayoutVars>
      </dgm:prSet>
      <dgm:spPr/>
      <dgm:t>
        <a:bodyPr/>
        <a:lstStyle/>
        <a:p>
          <a:endParaRPr lang="es-ES"/>
        </a:p>
      </dgm:t>
    </dgm:pt>
    <dgm:pt modelId="{97EFC3D8-9D81-744B-A23A-531F8C0D84BD}" type="pres">
      <dgm:prSet presAssocID="{5E65CDDA-8928-6A41-89D5-CC3727398060}" presName="sibTrans" presStyleLbl="sibTrans2D1" presStyleIdx="1" presStyleCnt="2"/>
      <dgm:spPr/>
      <dgm:t>
        <a:bodyPr/>
        <a:lstStyle/>
        <a:p>
          <a:endParaRPr lang="es-ES"/>
        </a:p>
      </dgm:t>
    </dgm:pt>
    <dgm:pt modelId="{427E4F83-6636-AF47-BE7F-13C8D398298B}" type="pres">
      <dgm:prSet presAssocID="{5E65CDDA-8928-6A41-89D5-CC3727398060}" presName="connectorText" presStyleLbl="sibTrans2D1" presStyleIdx="1" presStyleCnt="2"/>
      <dgm:spPr/>
      <dgm:t>
        <a:bodyPr/>
        <a:lstStyle/>
        <a:p>
          <a:endParaRPr lang="es-ES"/>
        </a:p>
      </dgm:t>
    </dgm:pt>
    <dgm:pt modelId="{096F4E98-20C1-1A40-B646-1BF23245D88B}" type="pres">
      <dgm:prSet presAssocID="{3F2B203F-6995-724E-B9A7-4B82056FECE5}" presName="node" presStyleLbl="node1" presStyleIdx="2" presStyleCnt="3">
        <dgm:presLayoutVars>
          <dgm:bulletEnabled val="1"/>
        </dgm:presLayoutVars>
      </dgm:prSet>
      <dgm:spPr/>
      <dgm:t>
        <a:bodyPr/>
        <a:lstStyle/>
        <a:p>
          <a:endParaRPr lang="es-ES"/>
        </a:p>
      </dgm:t>
    </dgm:pt>
  </dgm:ptLst>
  <dgm:cxnLst>
    <dgm:cxn modelId="{DD9BBBD2-B0B9-0F4D-B4A2-AC4653896385}" type="presOf" srcId="{697FA515-6545-DB43-85CC-709F8E241D32}" destId="{1D3117FB-8C61-9C4C-AFFE-78C5EE667AAF}" srcOrd="0" destOrd="0" presId="urn:microsoft.com/office/officeart/2005/8/layout/process2"/>
    <dgm:cxn modelId="{BB9036D5-6D17-954F-A99D-B4A220354F38}" type="presOf" srcId="{21A95FCA-22E4-124B-9C6B-B777F965D785}" destId="{38D0080A-A0FB-3D45-AA67-C42A49AAC8FC}" srcOrd="0" destOrd="0" presId="urn:microsoft.com/office/officeart/2005/8/layout/process2"/>
    <dgm:cxn modelId="{B148A7E2-D66D-9B47-BE1A-1AA08A1421AF}" srcId="{BA565D26-3B68-BA44-A4BA-FFEB193049D2}" destId="{21A95FCA-22E4-124B-9C6B-B777F965D785}" srcOrd="0" destOrd="0" parTransId="{5D0AD83C-5B16-F044-999B-A3D9EA6564C4}" sibTransId="{697FA515-6545-DB43-85CC-709F8E241D32}"/>
    <dgm:cxn modelId="{6B572362-7F92-5A43-A46B-416DC45EDECE}" type="presOf" srcId="{697FA515-6545-DB43-85CC-709F8E241D32}" destId="{3F14EC25-4797-A344-83DC-8731F055943A}" srcOrd="1" destOrd="0" presId="urn:microsoft.com/office/officeart/2005/8/layout/process2"/>
    <dgm:cxn modelId="{EDD526FB-7BEC-3245-8533-8EB82C1DF8B8}" type="presOf" srcId="{3F2B203F-6995-724E-B9A7-4B82056FECE5}" destId="{096F4E98-20C1-1A40-B646-1BF23245D88B}" srcOrd="0" destOrd="0" presId="urn:microsoft.com/office/officeart/2005/8/layout/process2"/>
    <dgm:cxn modelId="{55738270-E400-F641-82A9-275A838AAD22}" type="presOf" srcId="{5E65CDDA-8928-6A41-89D5-CC3727398060}" destId="{427E4F83-6636-AF47-BE7F-13C8D398298B}" srcOrd="1" destOrd="0" presId="urn:microsoft.com/office/officeart/2005/8/layout/process2"/>
    <dgm:cxn modelId="{91D3F568-5E0E-424B-8DC1-278006E14E8F}" srcId="{BA565D26-3B68-BA44-A4BA-FFEB193049D2}" destId="{3F2B203F-6995-724E-B9A7-4B82056FECE5}" srcOrd="2" destOrd="0" parTransId="{70488D15-39A0-9B42-8354-B54EB0FD7EF0}" sibTransId="{4BA41FD2-85C6-2146-88EB-0012E639A53A}"/>
    <dgm:cxn modelId="{9AABDF94-F09A-AA49-B447-CDB13BC905E0}" type="presOf" srcId="{5E65CDDA-8928-6A41-89D5-CC3727398060}" destId="{97EFC3D8-9D81-744B-A23A-531F8C0D84BD}" srcOrd="0" destOrd="0" presId="urn:microsoft.com/office/officeart/2005/8/layout/process2"/>
    <dgm:cxn modelId="{E2818427-6D7C-874E-A4E7-BFD02C89EB60}" srcId="{BA565D26-3B68-BA44-A4BA-FFEB193049D2}" destId="{4FF614F5-73C6-ED41-8035-29024EF9CDCA}" srcOrd="1" destOrd="0" parTransId="{8EB89DAF-5B0F-264B-9DE2-434D1740DBA1}" sibTransId="{5E65CDDA-8928-6A41-89D5-CC3727398060}"/>
    <dgm:cxn modelId="{2ACFA37E-21EA-8D46-8975-A6041EA0273F}" type="presOf" srcId="{4FF614F5-73C6-ED41-8035-29024EF9CDCA}" destId="{5921C337-7152-484D-8A49-FFFF84FE0CA0}" srcOrd="0" destOrd="0" presId="urn:microsoft.com/office/officeart/2005/8/layout/process2"/>
    <dgm:cxn modelId="{585C2473-8FD4-DC48-8C82-5E0438986DDD}" type="presOf" srcId="{BA565D26-3B68-BA44-A4BA-FFEB193049D2}" destId="{4E6D0EBD-E589-7C4E-A16C-93ECC060F1C6}" srcOrd="0" destOrd="0" presId="urn:microsoft.com/office/officeart/2005/8/layout/process2"/>
    <dgm:cxn modelId="{2B0A5319-E874-7149-BACD-4DD164686CBA}" type="presParOf" srcId="{4E6D0EBD-E589-7C4E-A16C-93ECC060F1C6}" destId="{38D0080A-A0FB-3D45-AA67-C42A49AAC8FC}" srcOrd="0" destOrd="0" presId="urn:microsoft.com/office/officeart/2005/8/layout/process2"/>
    <dgm:cxn modelId="{FBBD179A-53D6-A94C-BD1D-5C49605B1F0B}" type="presParOf" srcId="{4E6D0EBD-E589-7C4E-A16C-93ECC060F1C6}" destId="{1D3117FB-8C61-9C4C-AFFE-78C5EE667AAF}" srcOrd="1" destOrd="0" presId="urn:microsoft.com/office/officeart/2005/8/layout/process2"/>
    <dgm:cxn modelId="{3A55E6FA-71D3-1B42-8D65-61C1ECB21E22}" type="presParOf" srcId="{1D3117FB-8C61-9C4C-AFFE-78C5EE667AAF}" destId="{3F14EC25-4797-A344-83DC-8731F055943A}" srcOrd="0" destOrd="0" presId="urn:microsoft.com/office/officeart/2005/8/layout/process2"/>
    <dgm:cxn modelId="{221AB5B9-F28F-2A47-8A29-9F0F443D4A82}" type="presParOf" srcId="{4E6D0EBD-E589-7C4E-A16C-93ECC060F1C6}" destId="{5921C337-7152-484D-8A49-FFFF84FE0CA0}" srcOrd="2" destOrd="0" presId="urn:microsoft.com/office/officeart/2005/8/layout/process2"/>
    <dgm:cxn modelId="{F4CAB10B-D16F-D141-9693-BE5C8099DB7E}" type="presParOf" srcId="{4E6D0EBD-E589-7C4E-A16C-93ECC060F1C6}" destId="{97EFC3D8-9D81-744B-A23A-531F8C0D84BD}" srcOrd="3" destOrd="0" presId="urn:microsoft.com/office/officeart/2005/8/layout/process2"/>
    <dgm:cxn modelId="{7CFB379C-47EF-C648-B6FD-C02C2F468A71}" type="presParOf" srcId="{97EFC3D8-9D81-744B-A23A-531F8C0D84BD}" destId="{427E4F83-6636-AF47-BE7F-13C8D398298B}" srcOrd="0" destOrd="0" presId="urn:microsoft.com/office/officeart/2005/8/layout/process2"/>
    <dgm:cxn modelId="{0B362E4B-6E8E-3345-8969-4F490DE86C15}" type="presParOf" srcId="{4E6D0EBD-E589-7C4E-A16C-93ECC060F1C6}" destId="{096F4E98-20C1-1A40-B646-1BF23245D88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954DA72-B179-664B-87AE-53D72392A227}" type="doc">
      <dgm:prSet loTypeId="urn:microsoft.com/office/officeart/2005/8/layout/pyramid2" loCatId="" qsTypeId="urn:microsoft.com/office/officeart/2005/8/quickstyle/simple4" qsCatId="simple" csTypeId="urn:microsoft.com/office/officeart/2005/8/colors/accent1_2" csCatId="accent1" phldr="1"/>
      <dgm:spPr/>
      <dgm:t>
        <a:bodyPr/>
        <a:lstStyle/>
        <a:p>
          <a:endParaRPr lang="es-ES"/>
        </a:p>
      </dgm:t>
    </dgm:pt>
    <dgm:pt modelId="{85180572-B21B-FE43-BFF2-81656E97675F}">
      <dgm:prSet custT="1"/>
      <dgm:spPr>
        <a:ln w="76200" cmpd="sng">
          <a:solidFill>
            <a:srgbClr val="004586"/>
          </a:solidFill>
        </a:ln>
      </dgm:spPr>
      <dgm:t>
        <a:bodyPr/>
        <a:lstStyle/>
        <a:p>
          <a:pPr rtl="0"/>
          <a:r>
            <a:rPr lang="es-ES" sz="1400" dirty="0" smtClean="0">
              <a:solidFill>
                <a:srgbClr val="004586"/>
              </a:solidFill>
            </a:rPr>
            <a:t>El 76,8% de los adultos y el 82,8% de los pacientes pediátricos empleaban emolientes durante el episodio de lesiones activas.</a:t>
          </a:r>
          <a:endParaRPr lang="es-ES" sz="1400" dirty="0">
            <a:solidFill>
              <a:srgbClr val="004586"/>
            </a:solidFill>
          </a:endParaRPr>
        </a:p>
      </dgm:t>
    </dgm:pt>
    <dgm:pt modelId="{C437E09F-DEB6-FC4E-A9B9-19AB466CB609}" type="parTrans" cxnId="{E25690C7-CD39-BA48-9CBF-E99D3115432E}">
      <dgm:prSet/>
      <dgm:spPr/>
      <dgm:t>
        <a:bodyPr/>
        <a:lstStyle/>
        <a:p>
          <a:endParaRPr lang="es-ES"/>
        </a:p>
      </dgm:t>
    </dgm:pt>
    <dgm:pt modelId="{A866AE58-23CC-BC4F-B948-5E3BBC8D6EC7}" type="sibTrans" cxnId="{E25690C7-CD39-BA48-9CBF-E99D3115432E}">
      <dgm:prSet/>
      <dgm:spPr/>
      <dgm:t>
        <a:bodyPr/>
        <a:lstStyle/>
        <a:p>
          <a:endParaRPr lang="es-ES"/>
        </a:p>
      </dgm:t>
    </dgm:pt>
    <dgm:pt modelId="{1C386E58-4C83-C541-801C-C7DC4A38D996}">
      <dgm:prSet custT="1"/>
      <dgm:spPr>
        <a:ln w="76200" cmpd="sng">
          <a:solidFill>
            <a:srgbClr val="004586"/>
          </a:solidFill>
        </a:ln>
      </dgm:spPr>
      <dgm:t>
        <a:bodyPr/>
        <a:lstStyle/>
        <a:p>
          <a:pPr rtl="0"/>
          <a:r>
            <a:rPr lang="es-ES" sz="1400" dirty="0" smtClean="0">
              <a:solidFill>
                <a:srgbClr val="004586"/>
              </a:solidFill>
            </a:rPr>
            <a:t>El tratamiento tópico recomendado con más frecuencia fueron los corticoides (72% adultos y 85,3% pacientes pediátricos).</a:t>
          </a:r>
          <a:endParaRPr lang="es-ES" sz="1400" dirty="0">
            <a:solidFill>
              <a:srgbClr val="004586"/>
            </a:solidFill>
          </a:endParaRPr>
        </a:p>
      </dgm:t>
    </dgm:pt>
    <dgm:pt modelId="{906D86B8-0718-C644-949D-BB87840BC361}" type="parTrans" cxnId="{C01FD108-9FB5-7E40-A298-5CD0A3F0E18A}">
      <dgm:prSet/>
      <dgm:spPr/>
      <dgm:t>
        <a:bodyPr/>
        <a:lstStyle/>
        <a:p>
          <a:endParaRPr lang="es-ES"/>
        </a:p>
      </dgm:t>
    </dgm:pt>
    <dgm:pt modelId="{A2286D55-C8D4-C341-8E63-370E6853C982}" type="sibTrans" cxnId="{C01FD108-9FB5-7E40-A298-5CD0A3F0E18A}">
      <dgm:prSet/>
      <dgm:spPr/>
      <dgm:t>
        <a:bodyPr/>
        <a:lstStyle/>
        <a:p>
          <a:endParaRPr lang="es-ES"/>
        </a:p>
      </dgm:t>
    </dgm:pt>
    <dgm:pt modelId="{FCF79519-5C69-8C43-8122-6A1C7B243D07}">
      <dgm:prSet custT="1"/>
      <dgm:spPr>
        <a:ln w="76200" cmpd="sng">
          <a:solidFill>
            <a:srgbClr val="004586"/>
          </a:solidFill>
        </a:ln>
      </dgm:spPr>
      <dgm:t>
        <a:bodyPr/>
        <a:lstStyle/>
        <a:p>
          <a:pPr rtl="0"/>
          <a:r>
            <a:rPr lang="es-ES" sz="1200" dirty="0" smtClean="0">
              <a:solidFill>
                <a:srgbClr val="004586"/>
              </a:solidFill>
            </a:rPr>
            <a:t>Los </a:t>
          </a:r>
          <a:r>
            <a:rPr lang="es-ES" sz="1200" b="1" dirty="0" smtClean="0">
              <a:solidFill>
                <a:srgbClr val="004586"/>
              </a:solidFill>
            </a:rPr>
            <a:t>desencadenantes</a:t>
          </a:r>
          <a:r>
            <a:rPr lang="es-ES" sz="1200" dirty="0" smtClean="0">
              <a:solidFill>
                <a:srgbClr val="004586"/>
              </a:solidFill>
            </a:rPr>
            <a:t> más frecuentes fueron:</a:t>
          </a:r>
          <a:endParaRPr lang="es-ES" sz="1200" dirty="0">
            <a:solidFill>
              <a:srgbClr val="004586"/>
            </a:solidFill>
          </a:endParaRPr>
        </a:p>
      </dgm:t>
    </dgm:pt>
    <dgm:pt modelId="{FC6183A9-004C-8142-878C-CA99AEE8259A}" type="parTrans" cxnId="{1069932F-8F5D-8F4D-A9A2-D8DA2D187869}">
      <dgm:prSet/>
      <dgm:spPr/>
      <dgm:t>
        <a:bodyPr/>
        <a:lstStyle/>
        <a:p>
          <a:endParaRPr lang="es-ES"/>
        </a:p>
      </dgm:t>
    </dgm:pt>
    <dgm:pt modelId="{5FF54249-A368-3F43-9A68-69FAC761DA58}" type="sibTrans" cxnId="{1069932F-8F5D-8F4D-A9A2-D8DA2D187869}">
      <dgm:prSet/>
      <dgm:spPr/>
      <dgm:t>
        <a:bodyPr/>
        <a:lstStyle/>
        <a:p>
          <a:endParaRPr lang="es-ES"/>
        </a:p>
      </dgm:t>
    </dgm:pt>
    <dgm:pt modelId="{80C20D2B-FD66-F14C-993A-77C58A9794CB}">
      <dgm:prSet custT="1"/>
      <dgm:spPr>
        <a:ln w="76200" cmpd="sng">
          <a:solidFill>
            <a:srgbClr val="004586"/>
          </a:solidFill>
        </a:ln>
      </dgm:spPr>
      <dgm:t>
        <a:bodyPr/>
        <a:lstStyle/>
        <a:p>
          <a:pPr rtl="0"/>
          <a:r>
            <a:rPr lang="es-ES" sz="1200" dirty="0" smtClean="0">
              <a:solidFill>
                <a:srgbClr val="004586"/>
              </a:solidFill>
            </a:rPr>
            <a:t>Cosméticos (44% adultos, 34,5% pediátricos), </a:t>
          </a:r>
          <a:endParaRPr lang="es-ES" sz="1200" dirty="0">
            <a:solidFill>
              <a:srgbClr val="004586"/>
            </a:solidFill>
          </a:endParaRPr>
        </a:p>
      </dgm:t>
    </dgm:pt>
    <dgm:pt modelId="{62D11E24-3C6D-694A-98A5-FC45F0B8A167}" type="parTrans" cxnId="{3879A4DB-67FE-6B4D-8FBA-9F17E8DEB29C}">
      <dgm:prSet/>
      <dgm:spPr/>
      <dgm:t>
        <a:bodyPr/>
        <a:lstStyle/>
        <a:p>
          <a:endParaRPr lang="es-ES"/>
        </a:p>
      </dgm:t>
    </dgm:pt>
    <dgm:pt modelId="{313FEF62-E5F1-D946-9EC1-B77B7B5A900B}" type="sibTrans" cxnId="{3879A4DB-67FE-6B4D-8FBA-9F17E8DEB29C}">
      <dgm:prSet/>
      <dgm:spPr/>
      <dgm:t>
        <a:bodyPr/>
        <a:lstStyle/>
        <a:p>
          <a:endParaRPr lang="es-ES"/>
        </a:p>
      </dgm:t>
    </dgm:pt>
    <dgm:pt modelId="{B5621517-5F70-7445-B1F6-C2393CE18E20}">
      <dgm:prSet custT="1"/>
      <dgm:spPr>
        <a:ln w="76200" cmpd="sng">
          <a:solidFill>
            <a:srgbClr val="004586"/>
          </a:solidFill>
        </a:ln>
      </dgm:spPr>
      <dgm:t>
        <a:bodyPr/>
        <a:lstStyle/>
        <a:p>
          <a:pPr rtl="0"/>
          <a:r>
            <a:rPr lang="es-ES" sz="1200" dirty="0" smtClean="0">
              <a:solidFill>
                <a:srgbClr val="004586"/>
              </a:solidFill>
            </a:rPr>
            <a:t>Ropa (41,6% adultos; 37,1% pediátricos), </a:t>
          </a:r>
          <a:endParaRPr lang="es-ES" sz="1200" dirty="0">
            <a:solidFill>
              <a:srgbClr val="004586"/>
            </a:solidFill>
          </a:endParaRPr>
        </a:p>
      </dgm:t>
    </dgm:pt>
    <dgm:pt modelId="{30BE3B19-B1D5-A34A-95C2-95DA36043441}" type="parTrans" cxnId="{D0192BED-56B7-4C48-BFCB-092BE990026E}">
      <dgm:prSet/>
      <dgm:spPr/>
      <dgm:t>
        <a:bodyPr/>
        <a:lstStyle/>
        <a:p>
          <a:endParaRPr lang="es-ES"/>
        </a:p>
      </dgm:t>
    </dgm:pt>
    <dgm:pt modelId="{535FBAB0-F029-EA45-9FFD-FC840482D2E8}" type="sibTrans" cxnId="{D0192BED-56B7-4C48-BFCB-092BE990026E}">
      <dgm:prSet/>
      <dgm:spPr/>
      <dgm:t>
        <a:bodyPr/>
        <a:lstStyle/>
        <a:p>
          <a:endParaRPr lang="es-ES"/>
        </a:p>
      </dgm:t>
    </dgm:pt>
    <dgm:pt modelId="{83C39555-4D13-514F-9614-45C5A5B86146}">
      <dgm:prSet custT="1"/>
      <dgm:spPr>
        <a:ln w="76200" cmpd="sng">
          <a:solidFill>
            <a:srgbClr val="004586"/>
          </a:solidFill>
        </a:ln>
      </dgm:spPr>
      <dgm:t>
        <a:bodyPr/>
        <a:lstStyle/>
        <a:p>
          <a:pPr rtl="0"/>
          <a:r>
            <a:rPr lang="es-ES" sz="1200" dirty="0" smtClean="0">
              <a:solidFill>
                <a:srgbClr val="004586"/>
              </a:solidFill>
            </a:rPr>
            <a:t>Ácaros/polvo (40% adultos, 36,2% pediátricos), </a:t>
          </a:r>
          <a:endParaRPr lang="es-ES" sz="1200" dirty="0">
            <a:solidFill>
              <a:srgbClr val="004586"/>
            </a:solidFill>
          </a:endParaRPr>
        </a:p>
      </dgm:t>
    </dgm:pt>
    <dgm:pt modelId="{400EFE93-F575-7544-8BFA-9F854EBE3711}" type="parTrans" cxnId="{89246661-F7AA-0E4C-AB3D-1CF44C78960F}">
      <dgm:prSet/>
      <dgm:spPr/>
      <dgm:t>
        <a:bodyPr/>
        <a:lstStyle/>
        <a:p>
          <a:endParaRPr lang="es-ES"/>
        </a:p>
      </dgm:t>
    </dgm:pt>
    <dgm:pt modelId="{0A13F8EC-6B4F-2444-A7B5-7354D7F69F03}" type="sibTrans" cxnId="{89246661-F7AA-0E4C-AB3D-1CF44C78960F}">
      <dgm:prSet/>
      <dgm:spPr/>
      <dgm:t>
        <a:bodyPr/>
        <a:lstStyle/>
        <a:p>
          <a:endParaRPr lang="es-ES"/>
        </a:p>
      </dgm:t>
    </dgm:pt>
    <dgm:pt modelId="{C598D855-5386-4143-8950-B5A7F20E73E8}">
      <dgm:prSet custT="1"/>
      <dgm:spPr>
        <a:ln w="76200" cmpd="sng">
          <a:solidFill>
            <a:srgbClr val="004586"/>
          </a:solidFill>
        </a:ln>
      </dgm:spPr>
      <dgm:t>
        <a:bodyPr/>
        <a:lstStyle/>
        <a:p>
          <a:pPr rtl="0"/>
          <a:r>
            <a:rPr lang="es-ES" sz="1200" dirty="0" smtClean="0">
              <a:solidFill>
                <a:srgbClr val="004586"/>
              </a:solidFill>
            </a:rPr>
            <a:t>Cambios bruscos de temperatura (36% adultos, 42,2% pediátricos) </a:t>
          </a:r>
          <a:endParaRPr lang="es-ES" sz="1200" dirty="0">
            <a:solidFill>
              <a:srgbClr val="004586"/>
            </a:solidFill>
          </a:endParaRPr>
        </a:p>
      </dgm:t>
    </dgm:pt>
    <dgm:pt modelId="{00A3EE50-151B-2F41-8A59-356A3C15314D}" type="parTrans" cxnId="{EE4DD7D3-A735-4C43-9757-22B519478E53}">
      <dgm:prSet/>
      <dgm:spPr/>
      <dgm:t>
        <a:bodyPr/>
        <a:lstStyle/>
        <a:p>
          <a:endParaRPr lang="es-ES"/>
        </a:p>
      </dgm:t>
    </dgm:pt>
    <dgm:pt modelId="{9ECF211A-1AEC-174D-AD7C-8E16BDCF738E}" type="sibTrans" cxnId="{EE4DD7D3-A735-4C43-9757-22B519478E53}">
      <dgm:prSet/>
      <dgm:spPr/>
      <dgm:t>
        <a:bodyPr/>
        <a:lstStyle/>
        <a:p>
          <a:endParaRPr lang="es-ES"/>
        </a:p>
      </dgm:t>
    </dgm:pt>
    <dgm:pt modelId="{7C55BE61-602E-244B-835A-0CF8615FE613}">
      <dgm:prSet custT="1"/>
      <dgm:spPr>
        <a:ln w="76200" cmpd="sng">
          <a:solidFill>
            <a:srgbClr val="004586"/>
          </a:solidFill>
        </a:ln>
      </dgm:spPr>
      <dgm:t>
        <a:bodyPr/>
        <a:lstStyle/>
        <a:p>
          <a:pPr rtl="0"/>
          <a:r>
            <a:rPr lang="es-ES" sz="1200" dirty="0" smtClean="0">
              <a:solidFill>
                <a:srgbClr val="004586"/>
              </a:solidFill>
            </a:rPr>
            <a:t>Estrés (40% adultos; 36,2% pediátricos).</a:t>
          </a:r>
          <a:endParaRPr lang="es-ES" sz="1200" dirty="0">
            <a:solidFill>
              <a:srgbClr val="004586"/>
            </a:solidFill>
          </a:endParaRPr>
        </a:p>
      </dgm:t>
    </dgm:pt>
    <dgm:pt modelId="{14405A5A-6E86-BF4C-989B-206060B5D947}" type="parTrans" cxnId="{1712937B-0C3F-3C47-B66B-F30A60EC515C}">
      <dgm:prSet/>
      <dgm:spPr/>
      <dgm:t>
        <a:bodyPr/>
        <a:lstStyle/>
        <a:p>
          <a:endParaRPr lang="es-ES"/>
        </a:p>
      </dgm:t>
    </dgm:pt>
    <dgm:pt modelId="{CF51C125-3D5A-774C-8609-BA89E51180DB}" type="sibTrans" cxnId="{1712937B-0C3F-3C47-B66B-F30A60EC515C}">
      <dgm:prSet/>
      <dgm:spPr/>
      <dgm:t>
        <a:bodyPr/>
        <a:lstStyle/>
        <a:p>
          <a:endParaRPr lang="es-ES"/>
        </a:p>
      </dgm:t>
    </dgm:pt>
    <dgm:pt modelId="{FEF67642-884A-E24C-BAF2-1E0A70872ED1}" type="pres">
      <dgm:prSet presAssocID="{1954DA72-B179-664B-87AE-53D72392A227}" presName="compositeShape" presStyleCnt="0">
        <dgm:presLayoutVars>
          <dgm:dir/>
          <dgm:resizeHandles/>
        </dgm:presLayoutVars>
      </dgm:prSet>
      <dgm:spPr/>
      <dgm:t>
        <a:bodyPr/>
        <a:lstStyle/>
        <a:p>
          <a:endParaRPr lang="es-ES"/>
        </a:p>
      </dgm:t>
    </dgm:pt>
    <dgm:pt modelId="{ECF44252-DE0E-9B45-93C3-4D8881FF7B3A}" type="pres">
      <dgm:prSet presAssocID="{1954DA72-B179-664B-87AE-53D72392A227}" presName="pyramid" presStyleLbl="node1" presStyleIdx="0" presStyleCnt="1" custLinFactNeighborX="3560"/>
      <dgm:spPr>
        <a:solidFill>
          <a:schemeClr val="accent6">
            <a:lumMod val="75000"/>
          </a:schemeClr>
        </a:solidFill>
      </dgm:spPr>
    </dgm:pt>
    <dgm:pt modelId="{F0CEAE2F-EA7E-C440-8D17-E264B11CFDB6}" type="pres">
      <dgm:prSet presAssocID="{1954DA72-B179-664B-87AE-53D72392A227}" presName="theList" presStyleCnt="0"/>
      <dgm:spPr/>
    </dgm:pt>
    <dgm:pt modelId="{8E01417F-E429-5D47-A4EC-A4EAB9219531}" type="pres">
      <dgm:prSet presAssocID="{85180572-B21B-FE43-BFF2-81656E97675F}" presName="aNode" presStyleLbl="fgAcc1" presStyleIdx="0" presStyleCnt="3" custScaleX="102362" custScaleY="121875" custLinFactNeighborX="15691">
        <dgm:presLayoutVars>
          <dgm:bulletEnabled val="1"/>
        </dgm:presLayoutVars>
      </dgm:prSet>
      <dgm:spPr/>
      <dgm:t>
        <a:bodyPr/>
        <a:lstStyle/>
        <a:p>
          <a:endParaRPr lang="es-ES"/>
        </a:p>
      </dgm:t>
    </dgm:pt>
    <dgm:pt modelId="{34C7A0BE-A2DF-714A-A3AB-15CE62017688}" type="pres">
      <dgm:prSet presAssocID="{85180572-B21B-FE43-BFF2-81656E97675F}" presName="aSpace" presStyleCnt="0"/>
      <dgm:spPr/>
    </dgm:pt>
    <dgm:pt modelId="{55B57059-FDAC-7E42-B671-BBD9F4736238}" type="pres">
      <dgm:prSet presAssocID="{1C386E58-4C83-C541-801C-C7DC4A38D996}" presName="aNode" presStyleLbl="fgAcc1" presStyleIdx="1" presStyleCnt="3" custLinFactNeighborX="15691">
        <dgm:presLayoutVars>
          <dgm:bulletEnabled val="1"/>
        </dgm:presLayoutVars>
      </dgm:prSet>
      <dgm:spPr/>
      <dgm:t>
        <a:bodyPr/>
        <a:lstStyle/>
        <a:p>
          <a:endParaRPr lang="es-ES"/>
        </a:p>
      </dgm:t>
    </dgm:pt>
    <dgm:pt modelId="{6F62A07D-D596-244F-9451-DC31E32DCCB7}" type="pres">
      <dgm:prSet presAssocID="{1C386E58-4C83-C541-801C-C7DC4A38D996}" presName="aSpace" presStyleCnt="0"/>
      <dgm:spPr/>
    </dgm:pt>
    <dgm:pt modelId="{7F0D9B55-E04C-4F45-A089-4964A328E40C}" type="pres">
      <dgm:prSet presAssocID="{FCF79519-5C69-8C43-8122-6A1C7B243D07}" presName="aNode" presStyleLbl="fgAcc1" presStyleIdx="2" presStyleCnt="3" custScaleX="147620" custScaleY="142448" custLinFactNeighborX="14713">
        <dgm:presLayoutVars>
          <dgm:bulletEnabled val="1"/>
        </dgm:presLayoutVars>
      </dgm:prSet>
      <dgm:spPr/>
      <dgm:t>
        <a:bodyPr/>
        <a:lstStyle/>
        <a:p>
          <a:endParaRPr lang="es-ES"/>
        </a:p>
      </dgm:t>
    </dgm:pt>
    <dgm:pt modelId="{15A9A3AD-F285-DC42-88B0-1137122D387B}" type="pres">
      <dgm:prSet presAssocID="{FCF79519-5C69-8C43-8122-6A1C7B243D07}" presName="aSpace" presStyleCnt="0"/>
      <dgm:spPr/>
    </dgm:pt>
  </dgm:ptLst>
  <dgm:cxnLst>
    <dgm:cxn modelId="{6BAA7EB2-9247-E043-946A-DBA25B09468F}" type="presOf" srcId="{C598D855-5386-4143-8950-B5A7F20E73E8}" destId="{7F0D9B55-E04C-4F45-A089-4964A328E40C}" srcOrd="0" destOrd="4" presId="urn:microsoft.com/office/officeart/2005/8/layout/pyramid2"/>
    <dgm:cxn modelId="{2050EDE0-567F-5F4F-80C4-83697E1154DA}" type="presOf" srcId="{B5621517-5F70-7445-B1F6-C2393CE18E20}" destId="{7F0D9B55-E04C-4F45-A089-4964A328E40C}" srcOrd="0" destOrd="2" presId="urn:microsoft.com/office/officeart/2005/8/layout/pyramid2"/>
    <dgm:cxn modelId="{4382A21B-2361-4F4F-9957-DEF76C0305F3}" type="presOf" srcId="{7C55BE61-602E-244B-835A-0CF8615FE613}" destId="{7F0D9B55-E04C-4F45-A089-4964A328E40C}" srcOrd="0" destOrd="5" presId="urn:microsoft.com/office/officeart/2005/8/layout/pyramid2"/>
    <dgm:cxn modelId="{89246661-F7AA-0E4C-AB3D-1CF44C78960F}" srcId="{FCF79519-5C69-8C43-8122-6A1C7B243D07}" destId="{83C39555-4D13-514F-9614-45C5A5B86146}" srcOrd="2" destOrd="0" parTransId="{400EFE93-F575-7544-8BFA-9F854EBE3711}" sibTransId="{0A13F8EC-6B4F-2444-A7B5-7354D7F69F03}"/>
    <dgm:cxn modelId="{C01FD108-9FB5-7E40-A298-5CD0A3F0E18A}" srcId="{1954DA72-B179-664B-87AE-53D72392A227}" destId="{1C386E58-4C83-C541-801C-C7DC4A38D996}" srcOrd="1" destOrd="0" parTransId="{906D86B8-0718-C644-949D-BB87840BC361}" sibTransId="{A2286D55-C8D4-C341-8E63-370E6853C982}"/>
    <dgm:cxn modelId="{E25690C7-CD39-BA48-9CBF-E99D3115432E}" srcId="{1954DA72-B179-664B-87AE-53D72392A227}" destId="{85180572-B21B-FE43-BFF2-81656E97675F}" srcOrd="0" destOrd="0" parTransId="{C437E09F-DEB6-FC4E-A9B9-19AB466CB609}" sibTransId="{A866AE58-23CC-BC4F-B948-5E3BBC8D6EC7}"/>
    <dgm:cxn modelId="{8708327B-F0CF-BB4C-8990-78E56F242117}" type="presOf" srcId="{FCF79519-5C69-8C43-8122-6A1C7B243D07}" destId="{7F0D9B55-E04C-4F45-A089-4964A328E40C}" srcOrd="0" destOrd="0" presId="urn:microsoft.com/office/officeart/2005/8/layout/pyramid2"/>
    <dgm:cxn modelId="{1069932F-8F5D-8F4D-A9A2-D8DA2D187869}" srcId="{1954DA72-B179-664B-87AE-53D72392A227}" destId="{FCF79519-5C69-8C43-8122-6A1C7B243D07}" srcOrd="2" destOrd="0" parTransId="{FC6183A9-004C-8142-878C-CA99AEE8259A}" sibTransId="{5FF54249-A368-3F43-9A68-69FAC761DA58}"/>
    <dgm:cxn modelId="{D0192BED-56B7-4C48-BFCB-092BE990026E}" srcId="{FCF79519-5C69-8C43-8122-6A1C7B243D07}" destId="{B5621517-5F70-7445-B1F6-C2393CE18E20}" srcOrd="1" destOrd="0" parTransId="{30BE3B19-B1D5-A34A-95C2-95DA36043441}" sibTransId="{535FBAB0-F029-EA45-9FFD-FC840482D2E8}"/>
    <dgm:cxn modelId="{C8DB40EF-50E9-D84F-87F7-2EB8AAE7A85D}" type="presOf" srcId="{83C39555-4D13-514F-9614-45C5A5B86146}" destId="{7F0D9B55-E04C-4F45-A089-4964A328E40C}" srcOrd="0" destOrd="3" presId="urn:microsoft.com/office/officeart/2005/8/layout/pyramid2"/>
    <dgm:cxn modelId="{1712937B-0C3F-3C47-B66B-F30A60EC515C}" srcId="{FCF79519-5C69-8C43-8122-6A1C7B243D07}" destId="{7C55BE61-602E-244B-835A-0CF8615FE613}" srcOrd="4" destOrd="0" parTransId="{14405A5A-6E86-BF4C-989B-206060B5D947}" sibTransId="{CF51C125-3D5A-774C-8609-BA89E51180DB}"/>
    <dgm:cxn modelId="{EE4DD7D3-A735-4C43-9757-22B519478E53}" srcId="{FCF79519-5C69-8C43-8122-6A1C7B243D07}" destId="{C598D855-5386-4143-8950-B5A7F20E73E8}" srcOrd="3" destOrd="0" parTransId="{00A3EE50-151B-2F41-8A59-356A3C15314D}" sibTransId="{9ECF211A-1AEC-174D-AD7C-8E16BDCF738E}"/>
    <dgm:cxn modelId="{33517046-9E84-3047-8826-E275C83A3518}" type="presOf" srcId="{80C20D2B-FD66-F14C-993A-77C58A9794CB}" destId="{7F0D9B55-E04C-4F45-A089-4964A328E40C}" srcOrd="0" destOrd="1" presId="urn:microsoft.com/office/officeart/2005/8/layout/pyramid2"/>
    <dgm:cxn modelId="{A7BF518C-EA0C-C640-B4DE-1FCBBC456B46}" type="presOf" srcId="{85180572-B21B-FE43-BFF2-81656E97675F}" destId="{8E01417F-E429-5D47-A4EC-A4EAB9219531}" srcOrd="0" destOrd="0" presId="urn:microsoft.com/office/officeart/2005/8/layout/pyramid2"/>
    <dgm:cxn modelId="{F0D46499-5CEF-0D4A-9B6E-BF19F06BB402}" type="presOf" srcId="{1C386E58-4C83-C541-801C-C7DC4A38D996}" destId="{55B57059-FDAC-7E42-B671-BBD9F4736238}" srcOrd="0" destOrd="0" presId="urn:microsoft.com/office/officeart/2005/8/layout/pyramid2"/>
    <dgm:cxn modelId="{588FD4C5-AAEE-BA47-A0F3-BDCFC50FDE3B}" type="presOf" srcId="{1954DA72-B179-664B-87AE-53D72392A227}" destId="{FEF67642-884A-E24C-BAF2-1E0A70872ED1}" srcOrd="0" destOrd="0" presId="urn:microsoft.com/office/officeart/2005/8/layout/pyramid2"/>
    <dgm:cxn modelId="{3879A4DB-67FE-6B4D-8FBA-9F17E8DEB29C}" srcId="{FCF79519-5C69-8C43-8122-6A1C7B243D07}" destId="{80C20D2B-FD66-F14C-993A-77C58A9794CB}" srcOrd="0" destOrd="0" parTransId="{62D11E24-3C6D-694A-98A5-FC45F0B8A167}" sibTransId="{313FEF62-E5F1-D946-9EC1-B77B7B5A900B}"/>
    <dgm:cxn modelId="{6152F9F8-C724-2645-A470-98D5F17D4187}" type="presParOf" srcId="{FEF67642-884A-E24C-BAF2-1E0A70872ED1}" destId="{ECF44252-DE0E-9B45-93C3-4D8881FF7B3A}" srcOrd="0" destOrd="0" presId="urn:microsoft.com/office/officeart/2005/8/layout/pyramid2"/>
    <dgm:cxn modelId="{DBDE0B3C-78FC-C34F-B5BE-256F1B9F579E}" type="presParOf" srcId="{FEF67642-884A-E24C-BAF2-1E0A70872ED1}" destId="{F0CEAE2F-EA7E-C440-8D17-E264B11CFDB6}" srcOrd="1" destOrd="0" presId="urn:microsoft.com/office/officeart/2005/8/layout/pyramid2"/>
    <dgm:cxn modelId="{CF652838-DC2B-324C-BE8F-0B1114C8306C}" type="presParOf" srcId="{F0CEAE2F-EA7E-C440-8D17-E264B11CFDB6}" destId="{8E01417F-E429-5D47-A4EC-A4EAB9219531}" srcOrd="0" destOrd="0" presId="urn:microsoft.com/office/officeart/2005/8/layout/pyramid2"/>
    <dgm:cxn modelId="{6DF18E89-2101-5E4B-80A2-EA0E75695D9F}" type="presParOf" srcId="{F0CEAE2F-EA7E-C440-8D17-E264B11CFDB6}" destId="{34C7A0BE-A2DF-714A-A3AB-15CE62017688}" srcOrd="1" destOrd="0" presId="urn:microsoft.com/office/officeart/2005/8/layout/pyramid2"/>
    <dgm:cxn modelId="{0F7FE1B6-7ABF-DF46-8C16-5EFF36747370}" type="presParOf" srcId="{F0CEAE2F-EA7E-C440-8D17-E264B11CFDB6}" destId="{55B57059-FDAC-7E42-B671-BBD9F4736238}" srcOrd="2" destOrd="0" presId="urn:microsoft.com/office/officeart/2005/8/layout/pyramid2"/>
    <dgm:cxn modelId="{7FFD09D9-FB5D-A54B-8BDE-681165E13498}" type="presParOf" srcId="{F0CEAE2F-EA7E-C440-8D17-E264B11CFDB6}" destId="{6F62A07D-D596-244F-9451-DC31E32DCCB7}" srcOrd="3" destOrd="0" presId="urn:microsoft.com/office/officeart/2005/8/layout/pyramid2"/>
    <dgm:cxn modelId="{718EC622-F91F-3E4E-98AE-EB44841CED84}" type="presParOf" srcId="{F0CEAE2F-EA7E-C440-8D17-E264B11CFDB6}" destId="{7F0D9B55-E04C-4F45-A089-4964A328E40C}" srcOrd="4" destOrd="0" presId="urn:microsoft.com/office/officeart/2005/8/layout/pyramid2"/>
    <dgm:cxn modelId="{C9649D37-3F4A-0048-8AF4-4392848F6A31}" type="presParOf" srcId="{F0CEAE2F-EA7E-C440-8D17-E264B11CFDB6}" destId="{15A9A3AD-F285-DC42-88B0-1137122D387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87693CB-0E7E-47FD-B8E9-BCF0E99065DD}"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s-ES"/>
        </a:p>
      </dgm:t>
    </dgm:pt>
    <dgm:pt modelId="{81D2D91B-7CA5-4545-9E6F-04A9B80E4F87}">
      <dgm:prSet custT="1">
        <dgm:style>
          <a:lnRef idx="1">
            <a:schemeClr val="accent6"/>
          </a:lnRef>
          <a:fillRef idx="3">
            <a:schemeClr val="accent6"/>
          </a:fillRef>
          <a:effectRef idx="2">
            <a:schemeClr val="accent6"/>
          </a:effectRef>
          <a:fontRef idx="minor">
            <a:schemeClr val="lt1"/>
          </a:fontRef>
        </dgm:style>
      </dgm:prSet>
      <dgm:spPr>
        <a:solidFill>
          <a:srgbClr val="003300"/>
        </a:solidFill>
      </dgm:spPr>
      <dgm:t>
        <a:bodyPr/>
        <a:lstStyle/>
        <a:p>
          <a:pPr algn="l" rtl="0"/>
          <a:r>
            <a:rPr lang="en-US" sz="1100" b="1" dirty="0" smtClean="0">
              <a:solidFill>
                <a:schemeClr val="bg1"/>
              </a:solidFill>
            </a:rPr>
            <a:t> </a:t>
          </a:r>
        </a:p>
        <a:p>
          <a:pPr algn="l" rtl="0"/>
          <a:r>
            <a:rPr lang="en-US" sz="2000" b="1" dirty="0" err="1" smtClean="0">
              <a:solidFill>
                <a:schemeClr val="bg1"/>
              </a:solidFill>
            </a:rPr>
            <a:t>E</a:t>
          </a:r>
          <a:r>
            <a:rPr lang="en-US" sz="2000" b="1" dirty="0" err="1" smtClean="0">
              <a:solidFill>
                <a:srgbClr val="92D050"/>
              </a:solidFill>
            </a:rPr>
            <a:t>scuela</a:t>
          </a:r>
          <a:r>
            <a:rPr lang="en-US" sz="2000" b="1" dirty="0" smtClean="0">
              <a:solidFill>
                <a:srgbClr val="92D050"/>
              </a:solidFill>
            </a:rPr>
            <a:t> de la </a:t>
          </a:r>
          <a:r>
            <a:rPr lang="en-US" sz="2000" b="1" dirty="0" smtClean="0">
              <a:solidFill>
                <a:schemeClr val="bg1"/>
              </a:solidFill>
            </a:rPr>
            <a:t>D</a:t>
          </a:r>
          <a:r>
            <a:rPr lang="en-US" sz="2000" b="1" dirty="0" smtClean="0">
              <a:solidFill>
                <a:srgbClr val="92D050"/>
              </a:solidFill>
            </a:rPr>
            <a:t>ermatitis </a:t>
          </a:r>
          <a:r>
            <a:rPr lang="en-US" sz="2000" b="1" dirty="0" err="1" smtClean="0">
              <a:solidFill>
                <a:schemeClr val="bg1"/>
              </a:solidFill>
            </a:rPr>
            <a:t>A</a:t>
          </a:r>
          <a:r>
            <a:rPr lang="en-US" sz="2000" b="1" dirty="0" err="1" smtClean="0">
              <a:solidFill>
                <a:srgbClr val="92D050"/>
              </a:solidFill>
            </a:rPr>
            <a:t>tópica</a:t>
          </a:r>
          <a:endParaRPr lang="en-US" sz="2000" b="1" dirty="0" smtClean="0">
            <a:solidFill>
              <a:srgbClr val="92D050"/>
            </a:solidFill>
          </a:endParaRPr>
        </a:p>
        <a:p>
          <a:pPr algn="l" rtl="0"/>
          <a:endParaRPr lang="en-US" sz="1800" b="1" dirty="0">
            <a:solidFill>
              <a:srgbClr val="92D050"/>
            </a:solidFill>
          </a:endParaRPr>
        </a:p>
      </dgm:t>
    </dgm:pt>
    <dgm:pt modelId="{D95E6214-CE9D-457A-9C3C-DBC5F4878281}" type="parTrans" cxnId="{88A04EE0-BDCE-4521-BB7C-56A91095A6C4}">
      <dgm:prSet/>
      <dgm:spPr/>
      <dgm:t>
        <a:bodyPr/>
        <a:lstStyle/>
        <a:p>
          <a:endParaRPr lang="es-ES" sz="2400">
            <a:solidFill>
              <a:srgbClr val="92D050"/>
            </a:solidFill>
          </a:endParaRPr>
        </a:p>
      </dgm:t>
    </dgm:pt>
    <dgm:pt modelId="{A6DA3166-8772-4E34-80E1-5E1B100DC1E4}" type="sibTrans" cxnId="{88A04EE0-BDCE-4521-BB7C-56A91095A6C4}">
      <dgm:prSet/>
      <dgm:spPr/>
      <dgm:t>
        <a:bodyPr/>
        <a:lstStyle/>
        <a:p>
          <a:endParaRPr lang="es-ES" sz="2400">
            <a:solidFill>
              <a:srgbClr val="92D050"/>
            </a:solidFill>
          </a:endParaRPr>
        </a:p>
      </dgm:t>
    </dgm:pt>
    <dgm:pt modelId="{95C746D0-EAFA-4411-8657-B8713B2DFC96}" type="pres">
      <dgm:prSet presAssocID="{987693CB-0E7E-47FD-B8E9-BCF0E99065DD}" presName="linear" presStyleCnt="0">
        <dgm:presLayoutVars>
          <dgm:dir/>
          <dgm:resizeHandles val="exact"/>
        </dgm:presLayoutVars>
      </dgm:prSet>
      <dgm:spPr/>
      <dgm:t>
        <a:bodyPr/>
        <a:lstStyle/>
        <a:p>
          <a:endParaRPr lang="es-ES"/>
        </a:p>
      </dgm:t>
    </dgm:pt>
    <dgm:pt modelId="{69694351-D74E-4DCF-818A-5F5AFEFDF43A}" type="pres">
      <dgm:prSet presAssocID="{81D2D91B-7CA5-4545-9E6F-04A9B80E4F87}" presName="comp" presStyleCnt="0"/>
      <dgm:spPr/>
    </dgm:pt>
    <dgm:pt modelId="{0F2097DA-AFF6-4E4E-8923-3BAE284F541C}" type="pres">
      <dgm:prSet presAssocID="{81D2D91B-7CA5-4545-9E6F-04A9B80E4F87}" presName="box" presStyleLbl="node1" presStyleIdx="0" presStyleCnt="1" custLinFactNeighborX="-7399" custLinFactNeighborY="689"/>
      <dgm:spPr/>
      <dgm:t>
        <a:bodyPr/>
        <a:lstStyle/>
        <a:p>
          <a:endParaRPr lang="es-ES"/>
        </a:p>
      </dgm:t>
    </dgm:pt>
    <dgm:pt modelId="{167A89F9-CF14-4000-BD43-5B1486BEF07F}" type="pres">
      <dgm:prSet presAssocID="{81D2D91B-7CA5-4545-9E6F-04A9B80E4F87}" presName="img" presStyleLbl="fgImgPlace1" presStyleIdx="0" presStyleCnt="1" custScaleX="78015" custScaleY="32511" custLinFactNeighborX="-24911" custLinFactNeighborY="-38711"/>
      <dgm:spPr>
        <a:blipFill rotWithShape="0">
          <a:blip xmlns:r="http://schemas.openxmlformats.org/officeDocument/2006/relationships" r:embed="rId1"/>
          <a:stretch>
            <a:fillRect/>
          </a:stretch>
        </a:blipFill>
      </dgm:spPr>
      <dgm:t>
        <a:bodyPr/>
        <a:lstStyle/>
        <a:p>
          <a:endParaRPr lang="es-ES"/>
        </a:p>
      </dgm:t>
    </dgm:pt>
    <dgm:pt modelId="{8FBA881E-3B55-41C6-A436-D9F197D0758B}" type="pres">
      <dgm:prSet presAssocID="{81D2D91B-7CA5-4545-9E6F-04A9B80E4F87}" presName="text" presStyleLbl="node1" presStyleIdx="0" presStyleCnt="1">
        <dgm:presLayoutVars>
          <dgm:bulletEnabled val="1"/>
        </dgm:presLayoutVars>
      </dgm:prSet>
      <dgm:spPr/>
      <dgm:t>
        <a:bodyPr/>
        <a:lstStyle/>
        <a:p>
          <a:endParaRPr lang="es-ES"/>
        </a:p>
      </dgm:t>
    </dgm:pt>
  </dgm:ptLst>
  <dgm:cxnLst>
    <dgm:cxn modelId="{A324E52B-45B0-C447-9E02-4AC05F9D7BA3}" type="presOf" srcId="{81D2D91B-7CA5-4545-9E6F-04A9B80E4F87}" destId="{8FBA881E-3B55-41C6-A436-D9F197D0758B}" srcOrd="1" destOrd="0" presId="urn:microsoft.com/office/officeart/2005/8/layout/vList4#3"/>
    <dgm:cxn modelId="{88A04EE0-BDCE-4521-BB7C-56A91095A6C4}" srcId="{987693CB-0E7E-47FD-B8E9-BCF0E99065DD}" destId="{81D2D91B-7CA5-4545-9E6F-04A9B80E4F87}" srcOrd="0" destOrd="0" parTransId="{D95E6214-CE9D-457A-9C3C-DBC5F4878281}" sibTransId="{A6DA3166-8772-4E34-80E1-5E1B100DC1E4}"/>
    <dgm:cxn modelId="{BC180620-0C8A-EF49-8934-08B0328D719A}" type="presOf" srcId="{987693CB-0E7E-47FD-B8E9-BCF0E99065DD}" destId="{95C746D0-EAFA-4411-8657-B8713B2DFC96}" srcOrd="0" destOrd="0" presId="urn:microsoft.com/office/officeart/2005/8/layout/vList4#3"/>
    <dgm:cxn modelId="{40F7AE0C-4865-5547-98C9-EB6890E05DB3}" type="presOf" srcId="{81D2D91B-7CA5-4545-9E6F-04A9B80E4F87}" destId="{0F2097DA-AFF6-4E4E-8923-3BAE284F541C}" srcOrd="0" destOrd="0" presId="urn:microsoft.com/office/officeart/2005/8/layout/vList4#3"/>
    <dgm:cxn modelId="{9EBB8190-8D3E-DB48-A7B0-BF848AC31C92}" type="presParOf" srcId="{95C746D0-EAFA-4411-8657-B8713B2DFC96}" destId="{69694351-D74E-4DCF-818A-5F5AFEFDF43A}" srcOrd="0" destOrd="0" presId="urn:microsoft.com/office/officeart/2005/8/layout/vList4#3"/>
    <dgm:cxn modelId="{BF741EC9-E919-C84C-B62C-CF810B63CB79}" type="presParOf" srcId="{69694351-D74E-4DCF-818A-5F5AFEFDF43A}" destId="{0F2097DA-AFF6-4E4E-8923-3BAE284F541C}" srcOrd="0" destOrd="0" presId="urn:microsoft.com/office/officeart/2005/8/layout/vList4#3"/>
    <dgm:cxn modelId="{39E8B413-6DF5-1045-8622-42566A587E5F}" type="presParOf" srcId="{69694351-D74E-4DCF-818A-5F5AFEFDF43A}" destId="{167A89F9-CF14-4000-BD43-5B1486BEF07F}" srcOrd="1" destOrd="0" presId="urn:microsoft.com/office/officeart/2005/8/layout/vList4#3"/>
    <dgm:cxn modelId="{270067AC-66B7-7948-A382-6DEEA9A117BB}" type="presParOf" srcId="{69694351-D74E-4DCF-818A-5F5AFEFDF43A}" destId="{8FBA881E-3B55-41C6-A436-D9F197D0758B}" srcOrd="2" destOrd="0" presId="urn:microsoft.com/office/officeart/2005/8/layout/vList4#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11CB0D0-4333-4AF9-92CD-79A4DB3BF1DD}" type="doc">
      <dgm:prSet loTypeId="urn:microsoft.com/office/officeart/2005/8/layout/pList2#2" loCatId="list" qsTypeId="urn:microsoft.com/office/officeart/2005/8/quickstyle/simple1" qsCatId="simple" csTypeId="urn:microsoft.com/office/officeart/2005/8/colors/accent1_2" csCatId="accent1" phldr="1"/>
      <dgm:spPr/>
      <dgm:t>
        <a:bodyPr/>
        <a:lstStyle/>
        <a:p>
          <a:endParaRPr lang="es-ES"/>
        </a:p>
      </dgm:t>
    </dgm:pt>
    <dgm:pt modelId="{BD34772D-4907-4664-8B2C-C77C237D4CFA}">
      <dgm:prSet/>
      <dgm:spPr>
        <a:solidFill>
          <a:srgbClr val="38620E"/>
        </a:solidFill>
        <a:effectLst>
          <a:outerShdw blurRad="50800" dist="279400" dir="2700000" algn="tl" rotWithShape="0">
            <a:srgbClr val="000000">
              <a:alpha val="43000"/>
            </a:srgbClr>
          </a:outerShdw>
        </a:effectLst>
      </dgm:spPr>
      <dgm:t>
        <a:bodyPr/>
        <a:lstStyle/>
        <a:p>
          <a:pPr rtl="0"/>
          <a:r>
            <a:rPr lang="es-ES" b="1" dirty="0" smtClean="0"/>
            <a:t>Tratar el brote</a:t>
          </a:r>
          <a:endParaRPr lang="es-ES" b="1" dirty="0"/>
        </a:p>
      </dgm:t>
    </dgm:pt>
    <dgm:pt modelId="{4B16266E-4971-40DA-8C58-424A58AE2ECF}" type="parTrans" cxnId="{3BF897B1-37D6-45A1-B07B-442E608B6C8A}">
      <dgm:prSet/>
      <dgm:spPr/>
      <dgm:t>
        <a:bodyPr/>
        <a:lstStyle/>
        <a:p>
          <a:endParaRPr lang="es-ES" b="1"/>
        </a:p>
      </dgm:t>
    </dgm:pt>
    <dgm:pt modelId="{127DAE52-6F4F-4DC3-8780-0B7FC694211F}" type="sibTrans" cxnId="{3BF897B1-37D6-45A1-B07B-442E608B6C8A}">
      <dgm:prSet/>
      <dgm:spPr/>
      <dgm:t>
        <a:bodyPr/>
        <a:lstStyle/>
        <a:p>
          <a:endParaRPr lang="es-ES" b="1"/>
        </a:p>
      </dgm:t>
    </dgm:pt>
    <dgm:pt modelId="{49D37F2C-29CA-4DA2-940A-CECD05FFBB78}">
      <dgm:prSet/>
      <dgm:spPr>
        <a:solidFill>
          <a:srgbClr val="538022"/>
        </a:solidFill>
        <a:effectLst>
          <a:outerShdw blurRad="50800" dist="279400" dir="2700000" algn="tl" rotWithShape="0">
            <a:srgbClr val="000000">
              <a:alpha val="43000"/>
            </a:srgbClr>
          </a:outerShdw>
        </a:effectLst>
      </dgm:spPr>
      <dgm:t>
        <a:bodyPr/>
        <a:lstStyle/>
        <a:p>
          <a:pPr rtl="0"/>
          <a:r>
            <a:rPr lang="es-ES" b="1" dirty="0" smtClean="0"/>
            <a:t>Tratamiento</a:t>
          </a:r>
          <a:r>
            <a:rPr lang="es-ES" b="1" baseline="0" dirty="0" smtClean="0"/>
            <a:t> proactivo</a:t>
          </a:r>
          <a:endParaRPr lang="es-ES" b="1" dirty="0"/>
        </a:p>
      </dgm:t>
    </dgm:pt>
    <dgm:pt modelId="{4D26EF2B-B2D7-4DAF-8175-5A057327725E}" type="parTrans" cxnId="{2235D21D-4F86-4EA4-8C87-FEB8D626B5E5}">
      <dgm:prSet/>
      <dgm:spPr/>
      <dgm:t>
        <a:bodyPr/>
        <a:lstStyle/>
        <a:p>
          <a:endParaRPr lang="es-ES" b="1"/>
        </a:p>
      </dgm:t>
    </dgm:pt>
    <dgm:pt modelId="{7A6481D9-BCDA-4C2D-864F-5B8D979A2334}" type="sibTrans" cxnId="{2235D21D-4F86-4EA4-8C87-FEB8D626B5E5}">
      <dgm:prSet/>
      <dgm:spPr/>
      <dgm:t>
        <a:bodyPr/>
        <a:lstStyle/>
        <a:p>
          <a:endParaRPr lang="es-ES" b="1"/>
        </a:p>
      </dgm:t>
    </dgm:pt>
    <dgm:pt modelId="{49E584B9-0471-4D3F-A36C-D4065B7CD4A0}">
      <dgm:prSet/>
      <dgm:spPr>
        <a:solidFill>
          <a:schemeClr val="accent1">
            <a:lumMod val="25000"/>
          </a:schemeClr>
        </a:solidFill>
        <a:effectLst>
          <a:outerShdw blurRad="50800" dist="279400" dir="2700000" algn="tl" rotWithShape="0">
            <a:srgbClr val="000000">
              <a:alpha val="43000"/>
            </a:srgbClr>
          </a:outerShdw>
        </a:effectLst>
      </dgm:spPr>
      <dgm:t>
        <a:bodyPr/>
        <a:lstStyle/>
        <a:p>
          <a:pPr rtl="0"/>
          <a:r>
            <a:rPr lang="es-ES" b="1" dirty="0" smtClean="0"/>
            <a:t>Reparar barrera</a:t>
          </a:r>
          <a:endParaRPr lang="es-ES" b="1" dirty="0"/>
        </a:p>
      </dgm:t>
    </dgm:pt>
    <dgm:pt modelId="{DFCD3745-95FA-4E93-BDA8-00CF81443D0C}" type="parTrans" cxnId="{F7C21C43-7591-434A-B026-1175D80A8978}">
      <dgm:prSet/>
      <dgm:spPr/>
      <dgm:t>
        <a:bodyPr/>
        <a:lstStyle/>
        <a:p>
          <a:endParaRPr lang="es-ES" b="1"/>
        </a:p>
      </dgm:t>
    </dgm:pt>
    <dgm:pt modelId="{45AE348C-43D7-4C0A-B383-2BB8DD5A1EC4}" type="sibTrans" cxnId="{F7C21C43-7591-434A-B026-1175D80A8978}">
      <dgm:prSet/>
      <dgm:spPr/>
      <dgm:t>
        <a:bodyPr/>
        <a:lstStyle/>
        <a:p>
          <a:endParaRPr lang="es-ES" b="1"/>
        </a:p>
      </dgm:t>
    </dgm:pt>
    <dgm:pt modelId="{6FBAFEC0-4951-44B5-B385-F55331FAFEB1}" type="pres">
      <dgm:prSet presAssocID="{211CB0D0-4333-4AF9-92CD-79A4DB3BF1DD}" presName="Name0" presStyleCnt="0">
        <dgm:presLayoutVars>
          <dgm:dir/>
          <dgm:resizeHandles val="exact"/>
        </dgm:presLayoutVars>
      </dgm:prSet>
      <dgm:spPr/>
      <dgm:t>
        <a:bodyPr/>
        <a:lstStyle/>
        <a:p>
          <a:endParaRPr lang="es-ES"/>
        </a:p>
      </dgm:t>
    </dgm:pt>
    <dgm:pt modelId="{49BA52B2-854F-428A-99ED-43DB47618B1C}" type="pres">
      <dgm:prSet presAssocID="{211CB0D0-4333-4AF9-92CD-79A4DB3BF1DD}" presName="bkgdShp" presStyleLbl="alignAccFollowNode1" presStyleIdx="0" presStyleCnt="1"/>
      <dgm:spPr/>
    </dgm:pt>
    <dgm:pt modelId="{59FC3B81-EBE4-492A-963C-FC9724314092}" type="pres">
      <dgm:prSet presAssocID="{211CB0D0-4333-4AF9-92CD-79A4DB3BF1DD}" presName="linComp" presStyleCnt="0"/>
      <dgm:spPr/>
    </dgm:pt>
    <dgm:pt modelId="{8E803D57-4CEA-4D74-AD7A-6A9B3970EEEB}" type="pres">
      <dgm:prSet presAssocID="{BD34772D-4907-4664-8B2C-C77C237D4CFA}" presName="compNode" presStyleCnt="0"/>
      <dgm:spPr/>
    </dgm:pt>
    <dgm:pt modelId="{DE907DE9-1E96-40E6-B83C-AD67014EC6A3}" type="pres">
      <dgm:prSet presAssocID="{BD34772D-4907-4664-8B2C-C77C237D4CFA}" presName="node" presStyleLbl="node1" presStyleIdx="0" presStyleCnt="3">
        <dgm:presLayoutVars>
          <dgm:bulletEnabled val="1"/>
        </dgm:presLayoutVars>
      </dgm:prSet>
      <dgm:spPr/>
      <dgm:t>
        <a:bodyPr/>
        <a:lstStyle/>
        <a:p>
          <a:endParaRPr lang="es-ES"/>
        </a:p>
      </dgm:t>
    </dgm:pt>
    <dgm:pt modelId="{40E3E400-41CB-4251-B41C-CA33C38D7C71}" type="pres">
      <dgm:prSet presAssocID="{BD34772D-4907-4664-8B2C-C77C237D4CFA}" presName="invisiNode" presStyleLbl="node1" presStyleIdx="0" presStyleCnt="3"/>
      <dgm:spPr/>
    </dgm:pt>
    <dgm:pt modelId="{A3BAA726-B3AE-4002-B4CA-54B0E6C0949B}" type="pres">
      <dgm:prSet presAssocID="{BD34772D-4907-4664-8B2C-C77C237D4CFA}" presName="imagNode" presStyleLbl="fgImgPlace1" presStyleIdx="0" presStyleCnt="3" custScaleX="65007"/>
      <dgm:spPr>
        <a:blipFill rotWithShape="0">
          <a:blip xmlns:r="http://schemas.openxmlformats.org/officeDocument/2006/relationships" r:embed="rId1"/>
          <a:stretch>
            <a:fillRect/>
          </a:stretch>
        </a:blipFill>
      </dgm:spPr>
      <dgm:t>
        <a:bodyPr/>
        <a:lstStyle/>
        <a:p>
          <a:endParaRPr lang="es-ES"/>
        </a:p>
      </dgm:t>
    </dgm:pt>
    <dgm:pt modelId="{0A62BC3C-AA9C-4BE9-8730-62601EC26880}" type="pres">
      <dgm:prSet presAssocID="{127DAE52-6F4F-4DC3-8780-0B7FC694211F}" presName="sibTrans" presStyleLbl="sibTrans2D1" presStyleIdx="0" presStyleCnt="0"/>
      <dgm:spPr/>
      <dgm:t>
        <a:bodyPr/>
        <a:lstStyle/>
        <a:p>
          <a:endParaRPr lang="es-ES"/>
        </a:p>
      </dgm:t>
    </dgm:pt>
    <dgm:pt modelId="{F57985F9-0709-40A7-8C82-07997D63B3CB}" type="pres">
      <dgm:prSet presAssocID="{49E584B9-0471-4D3F-A36C-D4065B7CD4A0}" presName="compNode" presStyleCnt="0"/>
      <dgm:spPr/>
    </dgm:pt>
    <dgm:pt modelId="{B56D42B4-C8C5-4C36-AF46-2297CA06BE88}" type="pres">
      <dgm:prSet presAssocID="{49E584B9-0471-4D3F-A36C-D4065B7CD4A0}" presName="node" presStyleLbl="node1" presStyleIdx="1" presStyleCnt="3">
        <dgm:presLayoutVars>
          <dgm:bulletEnabled val="1"/>
        </dgm:presLayoutVars>
      </dgm:prSet>
      <dgm:spPr/>
      <dgm:t>
        <a:bodyPr/>
        <a:lstStyle/>
        <a:p>
          <a:endParaRPr lang="es-ES"/>
        </a:p>
      </dgm:t>
    </dgm:pt>
    <dgm:pt modelId="{6401BD2C-7353-4372-906A-78C88E41FFBE}" type="pres">
      <dgm:prSet presAssocID="{49E584B9-0471-4D3F-A36C-D4065B7CD4A0}" presName="invisiNode" presStyleLbl="node1" presStyleIdx="1" presStyleCnt="3"/>
      <dgm:spPr/>
    </dgm:pt>
    <dgm:pt modelId="{49917725-6931-4085-87AB-7669AADF438B}" type="pres">
      <dgm:prSet presAssocID="{49E584B9-0471-4D3F-A36C-D4065B7CD4A0}" presName="imagNode" presStyleLbl="fgImgPlace1" presStyleIdx="1" presStyleCnt="3" custScaleX="70121"/>
      <dgm:spPr>
        <a:blipFill rotWithShape="0">
          <a:blip xmlns:r="http://schemas.openxmlformats.org/officeDocument/2006/relationships" r:embed="rId2"/>
          <a:stretch>
            <a:fillRect/>
          </a:stretch>
        </a:blipFill>
      </dgm:spPr>
      <dgm:t>
        <a:bodyPr/>
        <a:lstStyle/>
        <a:p>
          <a:endParaRPr lang="es-ES"/>
        </a:p>
      </dgm:t>
    </dgm:pt>
    <dgm:pt modelId="{6FB02807-073A-4F06-A80F-CCA10A635A25}" type="pres">
      <dgm:prSet presAssocID="{45AE348C-43D7-4C0A-B383-2BB8DD5A1EC4}" presName="sibTrans" presStyleLbl="sibTrans2D1" presStyleIdx="0" presStyleCnt="0"/>
      <dgm:spPr/>
      <dgm:t>
        <a:bodyPr/>
        <a:lstStyle/>
        <a:p>
          <a:endParaRPr lang="es-ES"/>
        </a:p>
      </dgm:t>
    </dgm:pt>
    <dgm:pt modelId="{14D7E7EA-A0B2-4948-8E0E-45F745DC77D7}" type="pres">
      <dgm:prSet presAssocID="{49D37F2C-29CA-4DA2-940A-CECD05FFBB78}" presName="compNode" presStyleCnt="0"/>
      <dgm:spPr/>
    </dgm:pt>
    <dgm:pt modelId="{3C835805-1A7D-4D12-9CF1-622EB3A57CA2}" type="pres">
      <dgm:prSet presAssocID="{49D37F2C-29CA-4DA2-940A-CECD05FFBB78}" presName="node" presStyleLbl="node1" presStyleIdx="2" presStyleCnt="3">
        <dgm:presLayoutVars>
          <dgm:bulletEnabled val="1"/>
        </dgm:presLayoutVars>
      </dgm:prSet>
      <dgm:spPr/>
      <dgm:t>
        <a:bodyPr/>
        <a:lstStyle/>
        <a:p>
          <a:endParaRPr lang="es-ES"/>
        </a:p>
      </dgm:t>
    </dgm:pt>
    <dgm:pt modelId="{23493840-BD3A-4EE8-8D27-AABFDCAFDE3A}" type="pres">
      <dgm:prSet presAssocID="{49D37F2C-29CA-4DA2-940A-CECD05FFBB78}" presName="invisiNode" presStyleLbl="node1" presStyleIdx="2" presStyleCnt="3"/>
      <dgm:spPr/>
    </dgm:pt>
    <dgm:pt modelId="{F768751B-C78E-4F0E-A2A2-EA399531EB8C}" type="pres">
      <dgm:prSet presAssocID="{49D37F2C-29CA-4DA2-940A-CECD05FFBB78}" presName="imagNode" presStyleLbl="fgImgPlace1" presStyleIdx="2" presStyleCnt="3" custScaleX="67317"/>
      <dgm:spPr>
        <a:blipFill rotWithShape="0">
          <a:blip xmlns:r="http://schemas.openxmlformats.org/officeDocument/2006/relationships" r:embed="rId3"/>
          <a:stretch>
            <a:fillRect/>
          </a:stretch>
        </a:blipFill>
      </dgm:spPr>
      <dgm:t>
        <a:bodyPr/>
        <a:lstStyle/>
        <a:p>
          <a:endParaRPr lang="es-ES"/>
        </a:p>
      </dgm:t>
    </dgm:pt>
  </dgm:ptLst>
  <dgm:cxnLst>
    <dgm:cxn modelId="{F7C21C43-7591-434A-B026-1175D80A8978}" srcId="{211CB0D0-4333-4AF9-92CD-79A4DB3BF1DD}" destId="{49E584B9-0471-4D3F-A36C-D4065B7CD4A0}" srcOrd="1" destOrd="0" parTransId="{DFCD3745-95FA-4E93-BDA8-00CF81443D0C}" sibTransId="{45AE348C-43D7-4C0A-B383-2BB8DD5A1EC4}"/>
    <dgm:cxn modelId="{878CD004-3903-7244-AA52-97A484E67B9A}" type="presOf" srcId="{49E584B9-0471-4D3F-A36C-D4065B7CD4A0}" destId="{B56D42B4-C8C5-4C36-AF46-2297CA06BE88}" srcOrd="0" destOrd="0" presId="urn:microsoft.com/office/officeart/2005/8/layout/pList2#2"/>
    <dgm:cxn modelId="{03C81370-6A7F-D641-B6D9-D90641D5D3D6}" type="presOf" srcId="{127DAE52-6F4F-4DC3-8780-0B7FC694211F}" destId="{0A62BC3C-AA9C-4BE9-8730-62601EC26880}" srcOrd="0" destOrd="0" presId="urn:microsoft.com/office/officeart/2005/8/layout/pList2#2"/>
    <dgm:cxn modelId="{7EDFE7E3-7178-A149-8385-D15C5B7929E2}" type="presOf" srcId="{45AE348C-43D7-4C0A-B383-2BB8DD5A1EC4}" destId="{6FB02807-073A-4F06-A80F-CCA10A635A25}" srcOrd="0" destOrd="0" presId="urn:microsoft.com/office/officeart/2005/8/layout/pList2#2"/>
    <dgm:cxn modelId="{3BF897B1-37D6-45A1-B07B-442E608B6C8A}" srcId="{211CB0D0-4333-4AF9-92CD-79A4DB3BF1DD}" destId="{BD34772D-4907-4664-8B2C-C77C237D4CFA}" srcOrd="0" destOrd="0" parTransId="{4B16266E-4971-40DA-8C58-424A58AE2ECF}" sibTransId="{127DAE52-6F4F-4DC3-8780-0B7FC694211F}"/>
    <dgm:cxn modelId="{0FB69C25-73CB-FF44-8E77-F2A560E3266C}" type="presOf" srcId="{211CB0D0-4333-4AF9-92CD-79A4DB3BF1DD}" destId="{6FBAFEC0-4951-44B5-B385-F55331FAFEB1}" srcOrd="0" destOrd="0" presId="urn:microsoft.com/office/officeart/2005/8/layout/pList2#2"/>
    <dgm:cxn modelId="{860EA3D3-E413-014C-85E9-77E2A5426814}" type="presOf" srcId="{49D37F2C-29CA-4DA2-940A-CECD05FFBB78}" destId="{3C835805-1A7D-4D12-9CF1-622EB3A57CA2}" srcOrd="0" destOrd="0" presId="urn:microsoft.com/office/officeart/2005/8/layout/pList2#2"/>
    <dgm:cxn modelId="{2235D21D-4F86-4EA4-8C87-FEB8D626B5E5}" srcId="{211CB0D0-4333-4AF9-92CD-79A4DB3BF1DD}" destId="{49D37F2C-29CA-4DA2-940A-CECD05FFBB78}" srcOrd="2" destOrd="0" parTransId="{4D26EF2B-B2D7-4DAF-8175-5A057327725E}" sibTransId="{7A6481D9-BCDA-4C2D-864F-5B8D979A2334}"/>
    <dgm:cxn modelId="{A3B2E031-A6A7-C941-9C8F-BA2553F781AD}" type="presOf" srcId="{BD34772D-4907-4664-8B2C-C77C237D4CFA}" destId="{DE907DE9-1E96-40E6-B83C-AD67014EC6A3}" srcOrd="0" destOrd="0" presId="urn:microsoft.com/office/officeart/2005/8/layout/pList2#2"/>
    <dgm:cxn modelId="{2F24758F-AA00-1E41-977F-8C4B7718194C}" type="presParOf" srcId="{6FBAFEC0-4951-44B5-B385-F55331FAFEB1}" destId="{49BA52B2-854F-428A-99ED-43DB47618B1C}" srcOrd="0" destOrd="0" presId="urn:microsoft.com/office/officeart/2005/8/layout/pList2#2"/>
    <dgm:cxn modelId="{3EF69ADD-23E4-2C42-8554-49934E4A2BDC}" type="presParOf" srcId="{6FBAFEC0-4951-44B5-B385-F55331FAFEB1}" destId="{59FC3B81-EBE4-492A-963C-FC9724314092}" srcOrd="1" destOrd="0" presId="urn:microsoft.com/office/officeart/2005/8/layout/pList2#2"/>
    <dgm:cxn modelId="{118900BD-673F-194D-8E6A-7D5EB1E9A514}" type="presParOf" srcId="{59FC3B81-EBE4-492A-963C-FC9724314092}" destId="{8E803D57-4CEA-4D74-AD7A-6A9B3970EEEB}" srcOrd="0" destOrd="0" presId="urn:microsoft.com/office/officeart/2005/8/layout/pList2#2"/>
    <dgm:cxn modelId="{7C347AD0-F679-B343-B326-0C75AB55B998}" type="presParOf" srcId="{8E803D57-4CEA-4D74-AD7A-6A9B3970EEEB}" destId="{DE907DE9-1E96-40E6-B83C-AD67014EC6A3}" srcOrd="0" destOrd="0" presId="urn:microsoft.com/office/officeart/2005/8/layout/pList2#2"/>
    <dgm:cxn modelId="{025E9874-8387-C54C-B3D2-8BD970E12F22}" type="presParOf" srcId="{8E803D57-4CEA-4D74-AD7A-6A9B3970EEEB}" destId="{40E3E400-41CB-4251-B41C-CA33C38D7C71}" srcOrd="1" destOrd="0" presId="urn:microsoft.com/office/officeart/2005/8/layout/pList2#2"/>
    <dgm:cxn modelId="{1E485E1C-3528-1C4A-998E-F38F2DE2BFFB}" type="presParOf" srcId="{8E803D57-4CEA-4D74-AD7A-6A9B3970EEEB}" destId="{A3BAA726-B3AE-4002-B4CA-54B0E6C0949B}" srcOrd="2" destOrd="0" presId="urn:microsoft.com/office/officeart/2005/8/layout/pList2#2"/>
    <dgm:cxn modelId="{2C7D46DF-E12E-1245-90F0-3456CB65723A}" type="presParOf" srcId="{59FC3B81-EBE4-492A-963C-FC9724314092}" destId="{0A62BC3C-AA9C-4BE9-8730-62601EC26880}" srcOrd="1" destOrd="0" presId="urn:microsoft.com/office/officeart/2005/8/layout/pList2#2"/>
    <dgm:cxn modelId="{BDAEAB15-6C11-6E49-B1A5-82724A87CD32}" type="presParOf" srcId="{59FC3B81-EBE4-492A-963C-FC9724314092}" destId="{F57985F9-0709-40A7-8C82-07997D63B3CB}" srcOrd="2" destOrd="0" presId="urn:microsoft.com/office/officeart/2005/8/layout/pList2#2"/>
    <dgm:cxn modelId="{1EFE2779-8D99-5242-8898-6D6CF76C0FAB}" type="presParOf" srcId="{F57985F9-0709-40A7-8C82-07997D63B3CB}" destId="{B56D42B4-C8C5-4C36-AF46-2297CA06BE88}" srcOrd="0" destOrd="0" presId="urn:microsoft.com/office/officeart/2005/8/layout/pList2#2"/>
    <dgm:cxn modelId="{0699C5FC-E165-B841-A12B-E85B08B2AEE6}" type="presParOf" srcId="{F57985F9-0709-40A7-8C82-07997D63B3CB}" destId="{6401BD2C-7353-4372-906A-78C88E41FFBE}" srcOrd="1" destOrd="0" presId="urn:microsoft.com/office/officeart/2005/8/layout/pList2#2"/>
    <dgm:cxn modelId="{E7E51DAD-09EA-B948-B749-A8FB27DCE270}" type="presParOf" srcId="{F57985F9-0709-40A7-8C82-07997D63B3CB}" destId="{49917725-6931-4085-87AB-7669AADF438B}" srcOrd="2" destOrd="0" presId="urn:microsoft.com/office/officeart/2005/8/layout/pList2#2"/>
    <dgm:cxn modelId="{0B85C2E2-B28B-674D-953C-50CE00B4293C}" type="presParOf" srcId="{59FC3B81-EBE4-492A-963C-FC9724314092}" destId="{6FB02807-073A-4F06-A80F-CCA10A635A25}" srcOrd="3" destOrd="0" presId="urn:microsoft.com/office/officeart/2005/8/layout/pList2#2"/>
    <dgm:cxn modelId="{3C11EDF2-195A-E54F-BF8E-9FE767A6089D}" type="presParOf" srcId="{59FC3B81-EBE4-492A-963C-FC9724314092}" destId="{14D7E7EA-A0B2-4948-8E0E-45F745DC77D7}" srcOrd="4" destOrd="0" presId="urn:microsoft.com/office/officeart/2005/8/layout/pList2#2"/>
    <dgm:cxn modelId="{7157B8CE-2045-3D45-89C9-17699B540768}" type="presParOf" srcId="{14D7E7EA-A0B2-4948-8E0E-45F745DC77D7}" destId="{3C835805-1A7D-4D12-9CF1-622EB3A57CA2}" srcOrd="0" destOrd="0" presId="urn:microsoft.com/office/officeart/2005/8/layout/pList2#2"/>
    <dgm:cxn modelId="{F091CB96-60A4-DB49-967F-BB4BCFA093A6}" type="presParOf" srcId="{14D7E7EA-A0B2-4948-8E0E-45F745DC77D7}" destId="{23493840-BD3A-4EE8-8D27-AABFDCAFDE3A}" srcOrd="1" destOrd="0" presId="urn:microsoft.com/office/officeart/2005/8/layout/pList2#2"/>
    <dgm:cxn modelId="{0C7380E3-54E0-D147-BFDA-41FFEB330E6F}" type="presParOf" srcId="{14D7E7EA-A0B2-4948-8E0E-45F745DC77D7}" destId="{F768751B-C78E-4F0E-A2A2-EA399531EB8C}" srcOrd="2" destOrd="0" presId="urn:microsoft.com/office/officeart/2005/8/layout/pList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F65E913-1541-DE4A-8206-3A35417DAD9C}"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s-ES"/>
        </a:p>
      </dgm:t>
    </dgm:pt>
    <dgm:pt modelId="{3DB3FE73-7521-2146-A654-50AF2ADB8DFC}">
      <dgm:prSet/>
      <dgm:spPr>
        <a:solidFill>
          <a:srgbClr val="538022"/>
        </a:solidFill>
      </dgm:spPr>
      <dgm:t>
        <a:bodyPr/>
        <a:lstStyle/>
        <a:p>
          <a:pPr rtl="0"/>
          <a:r>
            <a:rPr lang="es-ES" b="1" dirty="0" smtClean="0"/>
            <a:t>Sí</a:t>
          </a:r>
          <a:endParaRPr lang="es-ES" b="1" dirty="0"/>
        </a:p>
      </dgm:t>
    </dgm:pt>
    <dgm:pt modelId="{1D1CD235-B797-964F-BF11-6313D8CA4012}" type="parTrans" cxnId="{D32D4A26-D67C-004E-A317-ED0504C5170B}">
      <dgm:prSet/>
      <dgm:spPr/>
      <dgm:t>
        <a:bodyPr/>
        <a:lstStyle/>
        <a:p>
          <a:endParaRPr lang="es-ES" b="1"/>
        </a:p>
      </dgm:t>
    </dgm:pt>
    <dgm:pt modelId="{6674E270-B1EA-E741-A0F8-05DB1280228A}" type="sibTrans" cxnId="{D32D4A26-D67C-004E-A317-ED0504C5170B}">
      <dgm:prSet/>
      <dgm:spPr/>
      <dgm:t>
        <a:bodyPr/>
        <a:lstStyle/>
        <a:p>
          <a:endParaRPr lang="es-ES" b="1"/>
        </a:p>
      </dgm:t>
    </dgm:pt>
    <dgm:pt modelId="{C2BCBBF0-CB14-3B4B-8733-67D761D6CEC6}">
      <dgm:prSet/>
      <dgm:spPr>
        <a:solidFill>
          <a:srgbClr val="800000"/>
        </a:solidFill>
      </dgm:spPr>
      <dgm:t>
        <a:bodyPr/>
        <a:lstStyle/>
        <a:p>
          <a:pPr rtl="0"/>
          <a:r>
            <a:rPr lang="es-ES" b="1" smtClean="0"/>
            <a:t>No</a:t>
          </a:r>
          <a:endParaRPr lang="es-ES" b="1"/>
        </a:p>
      </dgm:t>
    </dgm:pt>
    <dgm:pt modelId="{A7880C9B-A904-994B-A102-AC906E08C47F}" type="parTrans" cxnId="{3E374B98-12F7-8942-828B-61F6072E6202}">
      <dgm:prSet/>
      <dgm:spPr/>
      <dgm:t>
        <a:bodyPr/>
        <a:lstStyle/>
        <a:p>
          <a:endParaRPr lang="es-ES" b="1"/>
        </a:p>
      </dgm:t>
    </dgm:pt>
    <dgm:pt modelId="{8A3A6E9B-6D3E-B449-A114-1649F9FBE41C}" type="sibTrans" cxnId="{3E374B98-12F7-8942-828B-61F6072E6202}">
      <dgm:prSet/>
      <dgm:spPr/>
      <dgm:t>
        <a:bodyPr/>
        <a:lstStyle/>
        <a:p>
          <a:endParaRPr lang="es-ES" b="1"/>
        </a:p>
      </dgm:t>
    </dgm:pt>
    <dgm:pt modelId="{18A0A9A2-EBB8-FD42-9DB3-71F65F660BBE}" type="pres">
      <dgm:prSet presAssocID="{DF65E913-1541-DE4A-8206-3A35417DAD9C}" presName="cycle" presStyleCnt="0">
        <dgm:presLayoutVars>
          <dgm:dir/>
          <dgm:resizeHandles val="exact"/>
        </dgm:presLayoutVars>
      </dgm:prSet>
      <dgm:spPr/>
      <dgm:t>
        <a:bodyPr/>
        <a:lstStyle/>
        <a:p>
          <a:endParaRPr lang="es-ES"/>
        </a:p>
      </dgm:t>
    </dgm:pt>
    <dgm:pt modelId="{31DE07C2-846F-CA41-802A-D17B3FE6AD6C}" type="pres">
      <dgm:prSet presAssocID="{3DB3FE73-7521-2146-A654-50AF2ADB8DFC}" presName="node" presStyleLbl="node1" presStyleIdx="0" presStyleCnt="2">
        <dgm:presLayoutVars>
          <dgm:bulletEnabled val="1"/>
        </dgm:presLayoutVars>
      </dgm:prSet>
      <dgm:spPr/>
      <dgm:t>
        <a:bodyPr/>
        <a:lstStyle/>
        <a:p>
          <a:endParaRPr lang="es-ES"/>
        </a:p>
      </dgm:t>
    </dgm:pt>
    <dgm:pt modelId="{600CCB38-E16B-564E-ADEE-607CCBDC2551}" type="pres">
      <dgm:prSet presAssocID="{6674E270-B1EA-E741-A0F8-05DB1280228A}" presName="sibTrans" presStyleLbl="sibTrans2D1" presStyleIdx="0" presStyleCnt="2"/>
      <dgm:spPr/>
      <dgm:t>
        <a:bodyPr/>
        <a:lstStyle/>
        <a:p>
          <a:endParaRPr lang="es-ES"/>
        </a:p>
      </dgm:t>
    </dgm:pt>
    <dgm:pt modelId="{88805D5E-709B-3347-BF3F-AC33466D0F48}" type="pres">
      <dgm:prSet presAssocID="{6674E270-B1EA-E741-A0F8-05DB1280228A}" presName="connectorText" presStyleLbl="sibTrans2D1" presStyleIdx="0" presStyleCnt="2"/>
      <dgm:spPr/>
      <dgm:t>
        <a:bodyPr/>
        <a:lstStyle/>
        <a:p>
          <a:endParaRPr lang="es-ES"/>
        </a:p>
      </dgm:t>
    </dgm:pt>
    <dgm:pt modelId="{02B97418-7CBB-CB43-A422-25D8E7DCF968}" type="pres">
      <dgm:prSet presAssocID="{C2BCBBF0-CB14-3B4B-8733-67D761D6CEC6}" presName="node" presStyleLbl="node1" presStyleIdx="1" presStyleCnt="2">
        <dgm:presLayoutVars>
          <dgm:bulletEnabled val="1"/>
        </dgm:presLayoutVars>
      </dgm:prSet>
      <dgm:spPr/>
      <dgm:t>
        <a:bodyPr/>
        <a:lstStyle/>
        <a:p>
          <a:endParaRPr lang="es-ES"/>
        </a:p>
      </dgm:t>
    </dgm:pt>
    <dgm:pt modelId="{FF7F952D-5FFE-0749-99F1-E41C66AC082F}" type="pres">
      <dgm:prSet presAssocID="{8A3A6E9B-6D3E-B449-A114-1649F9FBE41C}" presName="sibTrans" presStyleLbl="sibTrans2D1" presStyleIdx="1" presStyleCnt="2"/>
      <dgm:spPr/>
      <dgm:t>
        <a:bodyPr/>
        <a:lstStyle/>
        <a:p>
          <a:endParaRPr lang="es-ES"/>
        </a:p>
      </dgm:t>
    </dgm:pt>
    <dgm:pt modelId="{CB47D940-0F98-A640-ACD1-BD6BEB92CA2E}" type="pres">
      <dgm:prSet presAssocID="{8A3A6E9B-6D3E-B449-A114-1649F9FBE41C}" presName="connectorText" presStyleLbl="sibTrans2D1" presStyleIdx="1" presStyleCnt="2"/>
      <dgm:spPr/>
      <dgm:t>
        <a:bodyPr/>
        <a:lstStyle/>
        <a:p>
          <a:endParaRPr lang="es-ES"/>
        </a:p>
      </dgm:t>
    </dgm:pt>
  </dgm:ptLst>
  <dgm:cxnLst>
    <dgm:cxn modelId="{71468C1C-1417-E24D-B71A-7368C23193FE}" type="presOf" srcId="{6674E270-B1EA-E741-A0F8-05DB1280228A}" destId="{600CCB38-E16B-564E-ADEE-607CCBDC2551}" srcOrd="0" destOrd="0" presId="urn:microsoft.com/office/officeart/2005/8/layout/cycle2"/>
    <dgm:cxn modelId="{7C669FD6-29DC-F64B-900C-14121374FDD0}" type="presOf" srcId="{3DB3FE73-7521-2146-A654-50AF2ADB8DFC}" destId="{31DE07C2-846F-CA41-802A-D17B3FE6AD6C}" srcOrd="0" destOrd="0" presId="urn:microsoft.com/office/officeart/2005/8/layout/cycle2"/>
    <dgm:cxn modelId="{DF6849A2-0939-344D-94A0-8DB1D6C22C3C}" type="presOf" srcId="{8A3A6E9B-6D3E-B449-A114-1649F9FBE41C}" destId="{CB47D940-0F98-A640-ACD1-BD6BEB92CA2E}" srcOrd="1" destOrd="0" presId="urn:microsoft.com/office/officeart/2005/8/layout/cycle2"/>
    <dgm:cxn modelId="{3E374B98-12F7-8942-828B-61F6072E6202}" srcId="{DF65E913-1541-DE4A-8206-3A35417DAD9C}" destId="{C2BCBBF0-CB14-3B4B-8733-67D761D6CEC6}" srcOrd="1" destOrd="0" parTransId="{A7880C9B-A904-994B-A102-AC906E08C47F}" sibTransId="{8A3A6E9B-6D3E-B449-A114-1649F9FBE41C}"/>
    <dgm:cxn modelId="{02344F21-3B2C-1141-8F86-3A274DEE3E66}" type="presOf" srcId="{6674E270-B1EA-E741-A0F8-05DB1280228A}" destId="{88805D5E-709B-3347-BF3F-AC33466D0F48}" srcOrd="1" destOrd="0" presId="urn:microsoft.com/office/officeart/2005/8/layout/cycle2"/>
    <dgm:cxn modelId="{D32D4A26-D67C-004E-A317-ED0504C5170B}" srcId="{DF65E913-1541-DE4A-8206-3A35417DAD9C}" destId="{3DB3FE73-7521-2146-A654-50AF2ADB8DFC}" srcOrd="0" destOrd="0" parTransId="{1D1CD235-B797-964F-BF11-6313D8CA4012}" sibTransId="{6674E270-B1EA-E741-A0F8-05DB1280228A}"/>
    <dgm:cxn modelId="{113EA3A9-CE96-5D48-974E-A0CF8CEC5B3B}" type="presOf" srcId="{C2BCBBF0-CB14-3B4B-8733-67D761D6CEC6}" destId="{02B97418-7CBB-CB43-A422-25D8E7DCF968}" srcOrd="0" destOrd="0" presId="urn:microsoft.com/office/officeart/2005/8/layout/cycle2"/>
    <dgm:cxn modelId="{4CF855D5-B58D-0A49-BF64-CE1D4649203A}" type="presOf" srcId="{DF65E913-1541-DE4A-8206-3A35417DAD9C}" destId="{18A0A9A2-EBB8-FD42-9DB3-71F65F660BBE}" srcOrd="0" destOrd="0" presId="urn:microsoft.com/office/officeart/2005/8/layout/cycle2"/>
    <dgm:cxn modelId="{55EA0272-096D-3E46-B881-B55DC8623281}" type="presOf" srcId="{8A3A6E9B-6D3E-B449-A114-1649F9FBE41C}" destId="{FF7F952D-5FFE-0749-99F1-E41C66AC082F}" srcOrd="0" destOrd="0" presId="urn:microsoft.com/office/officeart/2005/8/layout/cycle2"/>
    <dgm:cxn modelId="{313350A3-8F75-C749-90E9-4C997BD874DD}" type="presParOf" srcId="{18A0A9A2-EBB8-FD42-9DB3-71F65F660BBE}" destId="{31DE07C2-846F-CA41-802A-D17B3FE6AD6C}" srcOrd="0" destOrd="0" presId="urn:microsoft.com/office/officeart/2005/8/layout/cycle2"/>
    <dgm:cxn modelId="{F500C047-96C6-2E4D-B5EF-6F4E8C24D388}" type="presParOf" srcId="{18A0A9A2-EBB8-FD42-9DB3-71F65F660BBE}" destId="{600CCB38-E16B-564E-ADEE-607CCBDC2551}" srcOrd="1" destOrd="0" presId="urn:microsoft.com/office/officeart/2005/8/layout/cycle2"/>
    <dgm:cxn modelId="{9B2474E4-831D-664D-9E15-E6694190A607}" type="presParOf" srcId="{600CCB38-E16B-564E-ADEE-607CCBDC2551}" destId="{88805D5E-709B-3347-BF3F-AC33466D0F48}" srcOrd="0" destOrd="0" presId="urn:microsoft.com/office/officeart/2005/8/layout/cycle2"/>
    <dgm:cxn modelId="{CCB786D4-5BF1-9247-85FB-B008A00C567D}" type="presParOf" srcId="{18A0A9A2-EBB8-FD42-9DB3-71F65F660BBE}" destId="{02B97418-7CBB-CB43-A422-25D8E7DCF968}" srcOrd="2" destOrd="0" presId="urn:microsoft.com/office/officeart/2005/8/layout/cycle2"/>
    <dgm:cxn modelId="{B17F4CCA-3B70-184E-93DF-5E81A5A4810E}" type="presParOf" srcId="{18A0A9A2-EBB8-FD42-9DB3-71F65F660BBE}" destId="{FF7F952D-5FFE-0749-99F1-E41C66AC082F}" srcOrd="3" destOrd="0" presId="urn:microsoft.com/office/officeart/2005/8/layout/cycle2"/>
    <dgm:cxn modelId="{72DE48BF-B5A5-FE4E-BC2F-C7B32E51E956}" type="presParOf" srcId="{FF7F952D-5FFE-0749-99F1-E41C66AC082F}" destId="{CB47D940-0F98-A640-ACD1-BD6BEB92CA2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69C62D0-BF0A-422C-856E-ECD1814C2822}" type="doc">
      <dgm:prSet loTypeId="urn:microsoft.com/office/officeart/2005/8/layout/lProcess3" loCatId="process" qsTypeId="urn:microsoft.com/office/officeart/2005/8/quickstyle/simple1" qsCatId="simple" csTypeId="urn:microsoft.com/office/officeart/2005/8/colors/accent1_3" csCatId="accent1" phldr="1"/>
      <dgm:spPr/>
      <dgm:t>
        <a:bodyPr/>
        <a:lstStyle/>
        <a:p>
          <a:endParaRPr lang="es-ES"/>
        </a:p>
      </dgm:t>
    </dgm:pt>
    <dgm:pt modelId="{18CF9D46-673E-4107-8D3D-416E88CB9B66}">
      <dgm:prSet/>
      <dgm:spPr/>
      <dgm:t>
        <a:bodyPr/>
        <a:lstStyle/>
        <a:p>
          <a:pPr rtl="0"/>
          <a:r>
            <a:rPr lang="es-ES_tradnl" b="1" dirty="0" smtClean="0"/>
            <a:t>Enfermedad cutánea crónica del folículo </a:t>
          </a:r>
          <a:r>
            <a:rPr lang="es-ES_tradnl" b="1" dirty="0" err="1" smtClean="0"/>
            <a:t>pilosebáceo</a:t>
          </a:r>
          <a:r>
            <a:rPr lang="es-ES_tradnl" b="1" dirty="0" smtClean="0"/>
            <a:t>, de etiología multifactorial y carácter </a:t>
          </a:r>
          <a:r>
            <a:rPr lang="es-ES_tradnl" b="1" dirty="0" err="1" smtClean="0"/>
            <a:t>autolimitado</a:t>
          </a:r>
          <a:r>
            <a:rPr lang="es-ES_tradnl" b="1" dirty="0" smtClean="0"/>
            <a:t>.</a:t>
          </a:r>
          <a:endParaRPr lang="es-ES_tradnl" b="1" dirty="0"/>
        </a:p>
      </dgm:t>
    </dgm:pt>
    <dgm:pt modelId="{3703FDD8-E287-401A-A7DA-F576C60CE353}" type="parTrans" cxnId="{73A8133D-D096-415B-8734-9C4704E11AA3}">
      <dgm:prSet/>
      <dgm:spPr/>
      <dgm:t>
        <a:bodyPr/>
        <a:lstStyle/>
        <a:p>
          <a:endParaRPr lang="es-ES"/>
        </a:p>
      </dgm:t>
    </dgm:pt>
    <dgm:pt modelId="{7474A7FE-9E96-46E3-8B7B-2B4682AB8B92}" type="sibTrans" cxnId="{73A8133D-D096-415B-8734-9C4704E11AA3}">
      <dgm:prSet/>
      <dgm:spPr/>
      <dgm:t>
        <a:bodyPr/>
        <a:lstStyle/>
        <a:p>
          <a:endParaRPr lang="es-ES"/>
        </a:p>
      </dgm:t>
    </dgm:pt>
    <dgm:pt modelId="{0FD214BA-D266-42B5-B80B-095563CFCF5F}">
      <dgm:prSet/>
      <dgm:spPr/>
      <dgm:t>
        <a:bodyPr/>
        <a:lstStyle/>
        <a:p>
          <a:pPr rtl="0"/>
          <a:r>
            <a:rPr lang="es-ES_tradnl" b="1" dirty="0" smtClean="0"/>
            <a:t>Localización: zonas con mayor densidad de glándulas sebáceas.</a:t>
          </a:r>
          <a:endParaRPr lang="es-ES" dirty="0"/>
        </a:p>
      </dgm:t>
    </dgm:pt>
    <dgm:pt modelId="{12B76C16-A87C-4E7B-B3FC-3ED5E1BFB7C8}" type="parTrans" cxnId="{21396294-7EA9-479F-98B8-7CDD63C83CDF}">
      <dgm:prSet/>
      <dgm:spPr/>
      <dgm:t>
        <a:bodyPr/>
        <a:lstStyle/>
        <a:p>
          <a:endParaRPr lang="es-ES"/>
        </a:p>
      </dgm:t>
    </dgm:pt>
    <dgm:pt modelId="{F98F912F-DA75-4B59-B1F4-73A433116124}" type="sibTrans" cxnId="{21396294-7EA9-479F-98B8-7CDD63C83CDF}">
      <dgm:prSet/>
      <dgm:spPr/>
      <dgm:t>
        <a:bodyPr/>
        <a:lstStyle/>
        <a:p>
          <a:endParaRPr lang="es-ES"/>
        </a:p>
      </dgm:t>
    </dgm:pt>
    <dgm:pt modelId="{02A11FE3-5E36-485E-BE2E-342877FDB5AE}">
      <dgm:prSet/>
      <dgm:spPr>
        <a:solidFill>
          <a:schemeClr val="accent5">
            <a:lumMod val="50000"/>
          </a:schemeClr>
        </a:solidFill>
      </dgm:spPr>
      <dgm:t>
        <a:bodyPr/>
        <a:lstStyle/>
        <a:p>
          <a:pPr rtl="0"/>
          <a:r>
            <a:rPr lang="es-ES_tradnl" b="1" dirty="0" smtClean="0"/>
            <a:t>Lesiones: comedones, pápulas , pústulas, nódulos, quistes, cicatrices.</a:t>
          </a:r>
          <a:endParaRPr lang="es-ES" dirty="0"/>
        </a:p>
      </dgm:t>
    </dgm:pt>
    <dgm:pt modelId="{6566F859-CD66-4465-97C1-239A07A7701B}" type="parTrans" cxnId="{54C096C7-405C-4770-A388-7F659D8A0552}">
      <dgm:prSet/>
      <dgm:spPr/>
      <dgm:t>
        <a:bodyPr/>
        <a:lstStyle/>
        <a:p>
          <a:endParaRPr lang="es-ES"/>
        </a:p>
      </dgm:t>
    </dgm:pt>
    <dgm:pt modelId="{12409351-2346-4732-A792-F6318498743A}" type="sibTrans" cxnId="{54C096C7-405C-4770-A388-7F659D8A0552}">
      <dgm:prSet/>
      <dgm:spPr/>
      <dgm:t>
        <a:bodyPr/>
        <a:lstStyle/>
        <a:p>
          <a:endParaRPr lang="es-ES"/>
        </a:p>
      </dgm:t>
    </dgm:pt>
    <dgm:pt modelId="{13861A39-E6BD-477F-8482-2190DDF85C43}" type="pres">
      <dgm:prSet presAssocID="{B69C62D0-BF0A-422C-856E-ECD1814C2822}" presName="Name0" presStyleCnt="0">
        <dgm:presLayoutVars>
          <dgm:chPref val="3"/>
          <dgm:dir/>
          <dgm:animLvl val="lvl"/>
          <dgm:resizeHandles/>
        </dgm:presLayoutVars>
      </dgm:prSet>
      <dgm:spPr/>
      <dgm:t>
        <a:bodyPr/>
        <a:lstStyle/>
        <a:p>
          <a:endParaRPr lang="es-ES"/>
        </a:p>
      </dgm:t>
    </dgm:pt>
    <dgm:pt modelId="{4640CA44-BC00-4875-99FD-AB83D783EE3C}" type="pres">
      <dgm:prSet presAssocID="{18CF9D46-673E-4107-8D3D-416E88CB9B66}" presName="horFlow" presStyleCnt="0"/>
      <dgm:spPr/>
    </dgm:pt>
    <dgm:pt modelId="{859DFDAD-52E9-4828-BA91-A5CE9446BFCD}" type="pres">
      <dgm:prSet presAssocID="{18CF9D46-673E-4107-8D3D-416E88CB9B66}" presName="bigChev" presStyleLbl="node1" presStyleIdx="0" presStyleCnt="3" custScaleX="247642" custLinFactNeighborY="-2076"/>
      <dgm:spPr/>
      <dgm:t>
        <a:bodyPr/>
        <a:lstStyle/>
        <a:p>
          <a:endParaRPr lang="es-ES"/>
        </a:p>
      </dgm:t>
    </dgm:pt>
    <dgm:pt modelId="{44F01AAA-B461-4E24-A7E8-0E0E3CEF9819}" type="pres">
      <dgm:prSet presAssocID="{18CF9D46-673E-4107-8D3D-416E88CB9B66}" presName="vSp" presStyleCnt="0"/>
      <dgm:spPr/>
    </dgm:pt>
    <dgm:pt modelId="{1F6EE245-48FA-4D49-88CB-B2EBA6EA290B}" type="pres">
      <dgm:prSet presAssocID="{0FD214BA-D266-42B5-B80B-095563CFCF5F}" presName="horFlow" presStyleCnt="0"/>
      <dgm:spPr/>
    </dgm:pt>
    <dgm:pt modelId="{A237CEA9-E4A9-4040-B780-A8705E04343E}" type="pres">
      <dgm:prSet presAssocID="{0FD214BA-D266-42B5-B80B-095563CFCF5F}" presName="bigChev" presStyleLbl="node1" presStyleIdx="1" presStyleCnt="3" custScaleX="247343"/>
      <dgm:spPr/>
      <dgm:t>
        <a:bodyPr/>
        <a:lstStyle/>
        <a:p>
          <a:endParaRPr lang="es-ES"/>
        </a:p>
      </dgm:t>
    </dgm:pt>
    <dgm:pt modelId="{44826732-8BD8-4E9A-89AE-A33367D695C2}" type="pres">
      <dgm:prSet presAssocID="{0FD214BA-D266-42B5-B80B-095563CFCF5F}" presName="vSp" presStyleCnt="0"/>
      <dgm:spPr/>
    </dgm:pt>
    <dgm:pt modelId="{C137594C-B5EA-4E50-AA00-3DB64C340799}" type="pres">
      <dgm:prSet presAssocID="{02A11FE3-5E36-485E-BE2E-342877FDB5AE}" presName="horFlow" presStyleCnt="0"/>
      <dgm:spPr/>
    </dgm:pt>
    <dgm:pt modelId="{C36034C5-681F-46E2-A81C-D50A65475545}" type="pres">
      <dgm:prSet presAssocID="{02A11FE3-5E36-485E-BE2E-342877FDB5AE}" presName="bigChev" presStyleLbl="node1" presStyleIdx="2" presStyleCnt="3" custScaleX="247642"/>
      <dgm:spPr/>
      <dgm:t>
        <a:bodyPr/>
        <a:lstStyle/>
        <a:p>
          <a:endParaRPr lang="es-ES"/>
        </a:p>
      </dgm:t>
    </dgm:pt>
  </dgm:ptLst>
  <dgm:cxnLst>
    <dgm:cxn modelId="{55CF434A-AD10-D345-A826-6A44FAE51205}" type="presOf" srcId="{18CF9D46-673E-4107-8D3D-416E88CB9B66}" destId="{859DFDAD-52E9-4828-BA91-A5CE9446BFCD}" srcOrd="0" destOrd="0" presId="urn:microsoft.com/office/officeart/2005/8/layout/lProcess3"/>
    <dgm:cxn modelId="{51F3D6A3-77E3-A744-8565-2E8444A988E7}" type="presOf" srcId="{0FD214BA-D266-42B5-B80B-095563CFCF5F}" destId="{A237CEA9-E4A9-4040-B780-A8705E04343E}" srcOrd="0" destOrd="0" presId="urn:microsoft.com/office/officeart/2005/8/layout/lProcess3"/>
    <dgm:cxn modelId="{21396294-7EA9-479F-98B8-7CDD63C83CDF}" srcId="{B69C62D0-BF0A-422C-856E-ECD1814C2822}" destId="{0FD214BA-D266-42B5-B80B-095563CFCF5F}" srcOrd="1" destOrd="0" parTransId="{12B76C16-A87C-4E7B-B3FC-3ED5E1BFB7C8}" sibTransId="{F98F912F-DA75-4B59-B1F4-73A433116124}"/>
    <dgm:cxn modelId="{54C096C7-405C-4770-A388-7F659D8A0552}" srcId="{B69C62D0-BF0A-422C-856E-ECD1814C2822}" destId="{02A11FE3-5E36-485E-BE2E-342877FDB5AE}" srcOrd="2" destOrd="0" parTransId="{6566F859-CD66-4465-97C1-239A07A7701B}" sibTransId="{12409351-2346-4732-A792-F6318498743A}"/>
    <dgm:cxn modelId="{E6677A7D-752F-1342-B18E-ED72A8454319}" type="presOf" srcId="{B69C62D0-BF0A-422C-856E-ECD1814C2822}" destId="{13861A39-E6BD-477F-8482-2190DDF85C43}" srcOrd="0" destOrd="0" presId="urn:microsoft.com/office/officeart/2005/8/layout/lProcess3"/>
    <dgm:cxn modelId="{C0D04F87-469F-DD47-960F-6A6496E60258}" type="presOf" srcId="{02A11FE3-5E36-485E-BE2E-342877FDB5AE}" destId="{C36034C5-681F-46E2-A81C-D50A65475545}" srcOrd="0" destOrd="0" presId="urn:microsoft.com/office/officeart/2005/8/layout/lProcess3"/>
    <dgm:cxn modelId="{73A8133D-D096-415B-8734-9C4704E11AA3}" srcId="{B69C62D0-BF0A-422C-856E-ECD1814C2822}" destId="{18CF9D46-673E-4107-8D3D-416E88CB9B66}" srcOrd="0" destOrd="0" parTransId="{3703FDD8-E287-401A-A7DA-F576C60CE353}" sibTransId="{7474A7FE-9E96-46E3-8B7B-2B4682AB8B92}"/>
    <dgm:cxn modelId="{26FBB3E2-03CD-7C40-AFDA-748AABBDAADA}" type="presParOf" srcId="{13861A39-E6BD-477F-8482-2190DDF85C43}" destId="{4640CA44-BC00-4875-99FD-AB83D783EE3C}" srcOrd="0" destOrd="0" presId="urn:microsoft.com/office/officeart/2005/8/layout/lProcess3"/>
    <dgm:cxn modelId="{BB727631-12C5-494D-98E4-E60D940D7A05}" type="presParOf" srcId="{4640CA44-BC00-4875-99FD-AB83D783EE3C}" destId="{859DFDAD-52E9-4828-BA91-A5CE9446BFCD}" srcOrd="0" destOrd="0" presId="urn:microsoft.com/office/officeart/2005/8/layout/lProcess3"/>
    <dgm:cxn modelId="{B9D0B308-63ED-0A49-8B27-67429FE9A1A0}" type="presParOf" srcId="{13861A39-E6BD-477F-8482-2190DDF85C43}" destId="{44F01AAA-B461-4E24-A7E8-0E0E3CEF9819}" srcOrd="1" destOrd="0" presId="urn:microsoft.com/office/officeart/2005/8/layout/lProcess3"/>
    <dgm:cxn modelId="{6A163742-E8C8-5148-9348-3118766AE66D}" type="presParOf" srcId="{13861A39-E6BD-477F-8482-2190DDF85C43}" destId="{1F6EE245-48FA-4D49-88CB-B2EBA6EA290B}" srcOrd="2" destOrd="0" presId="urn:microsoft.com/office/officeart/2005/8/layout/lProcess3"/>
    <dgm:cxn modelId="{9F6BEF19-D28D-8D4F-BCEA-3E3FD8D8F6C1}" type="presParOf" srcId="{1F6EE245-48FA-4D49-88CB-B2EBA6EA290B}" destId="{A237CEA9-E4A9-4040-B780-A8705E04343E}" srcOrd="0" destOrd="0" presId="urn:microsoft.com/office/officeart/2005/8/layout/lProcess3"/>
    <dgm:cxn modelId="{5FDC60BC-0E35-C74F-BF3B-59029CBE4B8E}" type="presParOf" srcId="{13861A39-E6BD-477F-8482-2190DDF85C43}" destId="{44826732-8BD8-4E9A-89AE-A33367D695C2}" srcOrd="3" destOrd="0" presId="urn:microsoft.com/office/officeart/2005/8/layout/lProcess3"/>
    <dgm:cxn modelId="{C103C73B-8105-864F-B3BD-C3D6D8A25122}" type="presParOf" srcId="{13861A39-E6BD-477F-8482-2190DDF85C43}" destId="{C137594C-B5EA-4E50-AA00-3DB64C340799}" srcOrd="4" destOrd="0" presId="urn:microsoft.com/office/officeart/2005/8/layout/lProcess3"/>
    <dgm:cxn modelId="{87C0274A-71D0-F548-A1C0-FAB6826853EB}" type="presParOf" srcId="{C137594C-B5EA-4E50-AA00-3DB64C340799}" destId="{C36034C5-681F-46E2-A81C-D50A65475545}"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9C8570-23E5-8E4B-973B-9896B4DC9493}" type="doc">
      <dgm:prSet loTypeId="urn:microsoft.com/office/officeart/2005/8/layout/vList2" loCatId="" qsTypeId="urn:microsoft.com/office/officeart/2005/8/quickstyle/simple4" qsCatId="simple" csTypeId="urn:microsoft.com/office/officeart/2005/8/colors/accent2_4" csCatId="accent2"/>
      <dgm:spPr/>
      <dgm:t>
        <a:bodyPr/>
        <a:lstStyle/>
        <a:p>
          <a:endParaRPr lang="es-ES"/>
        </a:p>
      </dgm:t>
    </dgm:pt>
    <dgm:pt modelId="{AB18CBAF-605C-A945-AFD3-13FB986C2902}" type="pres">
      <dgm:prSet presAssocID="{F59C8570-23E5-8E4B-973B-9896B4DC9493}" presName="linear" presStyleCnt="0">
        <dgm:presLayoutVars>
          <dgm:animLvl val="lvl"/>
          <dgm:resizeHandles val="exact"/>
        </dgm:presLayoutVars>
      </dgm:prSet>
      <dgm:spPr/>
      <dgm:t>
        <a:bodyPr/>
        <a:lstStyle/>
        <a:p>
          <a:endParaRPr lang="es-ES"/>
        </a:p>
      </dgm:t>
    </dgm:pt>
  </dgm:ptLst>
  <dgm:cxnLst>
    <dgm:cxn modelId="{951D1F17-5283-534D-A922-19F99AFB3AB2}" type="presOf" srcId="{F59C8570-23E5-8E4B-973B-9896B4DC9493}" destId="{AB18CBAF-605C-A945-AFD3-13FB986C290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E631BA-AA25-4475-BDE7-62794E317F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20AA141C-7A1C-474E-8574-A6A1F4D9335C}" type="pres">
      <dgm:prSet presAssocID="{07E631BA-AA25-4475-BDE7-62794E317F4B}" presName="linear" presStyleCnt="0">
        <dgm:presLayoutVars>
          <dgm:animLvl val="lvl"/>
          <dgm:resizeHandles val="exact"/>
        </dgm:presLayoutVars>
      </dgm:prSet>
      <dgm:spPr/>
      <dgm:t>
        <a:bodyPr/>
        <a:lstStyle/>
        <a:p>
          <a:endParaRPr lang="es-ES"/>
        </a:p>
      </dgm:t>
    </dgm:pt>
  </dgm:ptLst>
  <dgm:cxnLst>
    <dgm:cxn modelId="{FBA7D01C-B9C6-664E-9E94-C16F89D87125}" type="presOf" srcId="{07E631BA-AA25-4475-BDE7-62794E317F4B}" destId="{20AA141C-7A1C-474E-8574-A6A1F4D9335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E0F7DA3-C0D7-4B93-9811-82134B936E1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B37DB7F8-4E74-4B8D-BD7C-FC4B1036AC87}" type="pres">
      <dgm:prSet presAssocID="{FE0F7DA3-C0D7-4B93-9811-82134B936E13}" presName="linear" presStyleCnt="0">
        <dgm:presLayoutVars>
          <dgm:animLvl val="lvl"/>
          <dgm:resizeHandles val="exact"/>
        </dgm:presLayoutVars>
      </dgm:prSet>
      <dgm:spPr/>
      <dgm:t>
        <a:bodyPr/>
        <a:lstStyle/>
        <a:p>
          <a:endParaRPr lang="es-ES"/>
        </a:p>
      </dgm:t>
    </dgm:pt>
  </dgm:ptLst>
  <dgm:cxnLst>
    <dgm:cxn modelId="{C2006D5F-2D98-4B94-989D-B27D7B48F820}" type="presOf" srcId="{FE0F7DA3-C0D7-4B93-9811-82134B936E13}" destId="{B37DB7F8-4E74-4B8D-BD7C-FC4B1036AC8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5C6B699-8B5F-E745-B51E-6D1B739777B3}" type="doc">
      <dgm:prSet loTypeId="urn:microsoft.com/office/officeart/2005/8/layout/pList2#1" loCatId="" qsTypeId="urn:microsoft.com/office/officeart/2005/8/quickstyle/simple4" qsCatId="simple" csTypeId="urn:microsoft.com/office/officeart/2005/8/colors/colorful2" csCatId="colorful" phldr="1"/>
      <dgm:spPr/>
      <dgm:t>
        <a:bodyPr/>
        <a:lstStyle/>
        <a:p>
          <a:endParaRPr lang="es-ES"/>
        </a:p>
      </dgm:t>
    </dgm:pt>
    <dgm:pt modelId="{C1355BA3-BF2B-F240-A982-937E15533A5B}">
      <dgm:prSet custT="1"/>
      <dgm:spPr>
        <a:solidFill>
          <a:schemeClr val="accent6">
            <a:lumMod val="75000"/>
          </a:schemeClr>
        </a:solidFill>
      </dgm:spPr>
      <dgm:t>
        <a:bodyPr anchor="ctr" anchorCtr="0"/>
        <a:lstStyle/>
        <a:p>
          <a:pPr rtl="0"/>
          <a:r>
            <a:rPr lang="es-ES" sz="2800" b="1" dirty="0" smtClean="0"/>
            <a:t>Grasas</a:t>
          </a:r>
          <a:endParaRPr lang="es-ES" sz="2800" b="1" dirty="0"/>
        </a:p>
      </dgm:t>
    </dgm:pt>
    <dgm:pt modelId="{0C89AA72-F5EB-B843-A8EE-45239CDDBA13}" type="parTrans" cxnId="{DA4FE224-B3B0-B542-A878-7AC4D89DC06F}">
      <dgm:prSet/>
      <dgm:spPr/>
      <dgm:t>
        <a:bodyPr/>
        <a:lstStyle/>
        <a:p>
          <a:endParaRPr lang="es-ES" sz="4000" b="1"/>
        </a:p>
      </dgm:t>
    </dgm:pt>
    <dgm:pt modelId="{6B91071D-1845-5249-9562-92365DB2969F}" type="sibTrans" cxnId="{DA4FE224-B3B0-B542-A878-7AC4D89DC06F}">
      <dgm:prSet/>
      <dgm:spPr/>
      <dgm:t>
        <a:bodyPr/>
        <a:lstStyle/>
        <a:p>
          <a:endParaRPr lang="es-ES" sz="4000" b="1"/>
        </a:p>
      </dgm:t>
    </dgm:pt>
    <dgm:pt modelId="{ADD05A20-E5B7-444C-A784-8DD73872109B}">
      <dgm:prSet custT="1"/>
      <dgm:spPr>
        <a:solidFill>
          <a:srgbClr val="800000"/>
        </a:solidFill>
      </dgm:spPr>
      <dgm:t>
        <a:bodyPr anchor="ctr" anchorCtr="0"/>
        <a:lstStyle/>
        <a:p>
          <a:pPr rtl="0"/>
          <a:r>
            <a:rPr lang="es-ES" sz="2800" b="1" dirty="0" smtClean="0"/>
            <a:t>Carne</a:t>
          </a:r>
          <a:endParaRPr lang="es-ES" sz="3600" b="1" dirty="0"/>
        </a:p>
      </dgm:t>
    </dgm:pt>
    <dgm:pt modelId="{4F8A8C51-A1C5-3643-90C5-572A661C032C}" type="parTrans" cxnId="{249ADC4C-DEA2-D444-8942-B2F8FDEE61D6}">
      <dgm:prSet/>
      <dgm:spPr/>
      <dgm:t>
        <a:bodyPr/>
        <a:lstStyle/>
        <a:p>
          <a:endParaRPr lang="es-ES" sz="4000" b="1"/>
        </a:p>
      </dgm:t>
    </dgm:pt>
    <dgm:pt modelId="{7819861A-918C-144A-82C8-703B85F6E919}" type="sibTrans" cxnId="{249ADC4C-DEA2-D444-8942-B2F8FDEE61D6}">
      <dgm:prSet/>
      <dgm:spPr/>
      <dgm:t>
        <a:bodyPr/>
        <a:lstStyle/>
        <a:p>
          <a:endParaRPr lang="es-ES" sz="4000" b="1"/>
        </a:p>
      </dgm:t>
    </dgm:pt>
    <dgm:pt modelId="{9F5F81A7-DBFC-2646-A6B8-C84275837067}">
      <dgm:prSet custT="1"/>
      <dgm:spPr>
        <a:solidFill>
          <a:schemeClr val="accent5">
            <a:lumMod val="20000"/>
            <a:lumOff val="80000"/>
          </a:schemeClr>
        </a:solidFill>
      </dgm:spPr>
      <dgm:t>
        <a:bodyPr/>
        <a:lstStyle/>
        <a:p>
          <a:pPr rtl="0"/>
          <a:r>
            <a:rPr lang="es-ES" sz="2800" b="1" dirty="0" smtClean="0">
              <a:solidFill>
                <a:schemeClr val="accent1">
                  <a:lumMod val="75000"/>
                </a:schemeClr>
              </a:solidFill>
            </a:rPr>
            <a:t>Lácteos</a:t>
          </a:r>
          <a:endParaRPr lang="es-ES" sz="3600" b="1" dirty="0">
            <a:solidFill>
              <a:schemeClr val="accent1">
                <a:lumMod val="75000"/>
              </a:schemeClr>
            </a:solidFill>
          </a:endParaRPr>
        </a:p>
      </dgm:t>
    </dgm:pt>
    <dgm:pt modelId="{C6FBE0D4-A427-E143-9CB3-EC5DC9562DBE}" type="parTrans" cxnId="{034E3B06-807F-B644-A979-B926776CC33F}">
      <dgm:prSet/>
      <dgm:spPr/>
      <dgm:t>
        <a:bodyPr/>
        <a:lstStyle/>
        <a:p>
          <a:endParaRPr lang="es-ES" sz="4000" b="1"/>
        </a:p>
      </dgm:t>
    </dgm:pt>
    <dgm:pt modelId="{1797D2BB-819C-764A-8291-3069ECCAFCFD}" type="sibTrans" cxnId="{034E3B06-807F-B644-A979-B926776CC33F}">
      <dgm:prSet/>
      <dgm:spPr/>
      <dgm:t>
        <a:bodyPr/>
        <a:lstStyle/>
        <a:p>
          <a:endParaRPr lang="es-ES" sz="4000" b="1"/>
        </a:p>
      </dgm:t>
    </dgm:pt>
    <dgm:pt modelId="{61F21443-2122-2847-BC68-29CA2818FEBB}" type="pres">
      <dgm:prSet presAssocID="{05C6B699-8B5F-E745-B51E-6D1B739777B3}" presName="Name0" presStyleCnt="0">
        <dgm:presLayoutVars>
          <dgm:dir/>
          <dgm:resizeHandles val="exact"/>
        </dgm:presLayoutVars>
      </dgm:prSet>
      <dgm:spPr/>
      <dgm:t>
        <a:bodyPr/>
        <a:lstStyle/>
        <a:p>
          <a:endParaRPr lang="es-ES"/>
        </a:p>
      </dgm:t>
    </dgm:pt>
    <dgm:pt modelId="{58B06A17-0F25-2341-80BD-3EACB901FA57}" type="pres">
      <dgm:prSet presAssocID="{05C6B699-8B5F-E745-B51E-6D1B739777B3}" presName="bkgdShp" presStyleLbl="alignAccFollowNode1" presStyleIdx="0" presStyleCnt="1"/>
      <dgm:spPr/>
    </dgm:pt>
    <dgm:pt modelId="{20FAC068-48D5-E24A-B0A4-0428436F03C0}" type="pres">
      <dgm:prSet presAssocID="{05C6B699-8B5F-E745-B51E-6D1B739777B3}" presName="linComp" presStyleCnt="0"/>
      <dgm:spPr/>
    </dgm:pt>
    <dgm:pt modelId="{E4A36B98-AAF1-BC4E-B67E-12B68BD29C2B}" type="pres">
      <dgm:prSet presAssocID="{C1355BA3-BF2B-F240-A982-937E15533A5B}" presName="compNode" presStyleCnt="0"/>
      <dgm:spPr/>
    </dgm:pt>
    <dgm:pt modelId="{D25B6CC2-2C60-2546-AFA2-F9A79A822357}" type="pres">
      <dgm:prSet presAssocID="{C1355BA3-BF2B-F240-A982-937E15533A5B}" presName="node" presStyleLbl="node1" presStyleIdx="0" presStyleCnt="3">
        <dgm:presLayoutVars>
          <dgm:bulletEnabled val="1"/>
        </dgm:presLayoutVars>
      </dgm:prSet>
      <dgm:spPr/>
      <dgm:t>
        <a:bodyPr/>
        <a:lstStyle/>
        <a:p>
          <a:endParaRPr lang="es-ES"/>
        </a:p>
      </dgm:t>
    </dgm:pt>
    <dgm:pt modelId="{EB8EE60B-81BE-5745-99F7-1322BF054958}" type="pres">
      <dgm:prSet presAssocID="{C1355BA3-BF2B-F240-A982-937E15533A5B}" presName="invisiNode" presStyleLbl="node1" presStyleIdx="0" presStyleCnt="3"/>
      <dgm:spPr/>
    </dgm:pt>
    <dgm:pt modelId="{E1CDD579-4D7C-5D4C-BF99-FF4424070D55}" type="pres">
      <dgm:prSet presAssocID="{C1355BA3-BF2B-F240-A982-937E15533A5B}" presName="imagNode" presStyleLbl="fgImgPlace1" presStyleIdx="0" presStyleCnt="3"/>
      <dgm:spPr>
        <a:blipFill rotWithShape="1">
          <a:blip xmlns:r="http://schemas.openxmlformats.org/officeDocument/2006/relationships" r:embed="rId1"/>
          <a:stretch>
            <a:fillRect/>
          </a:stretch>
        </a:blipFill>
      </dgm:spPr>
    </dgm:pt>
    <dgm:pt modelId="{F5A8539B-B99C-9A48-A8F7-8E8B18D3F413}" type="pres">
      <dgm:prSet presAssocID="{6B91071D-1845-5249-9562-92365DB2969F}" presName="sibTrans" presStyleLbl="sibTrans2D1" presStyleIdx="0" presStyleCnt="0"/>
      <dgm:spPr/>
      <dgm:t>
        <a:bodyPr/>
        <a:lstStyle/>
        <a:p>
          <a:endParaRPr lang="es-ES"/>
        </a:p>
      </dgm:t>
    </dgm:pt>
    <dgm:pt modelId="{FA33A77B-A6E7-5B42-BB6C-26D8FD8432AC}" type="pres">
      <dgm:prSet presAssocID="{ADD05A20-E5B7-444C-A784-8DD73872109B}" presName="compNode" presStyleCnt="0"/>
      <dgm:spPr/>
    </dgm:pt>
    <dgm:pt modelId="{30C88FDC-B6B0-1C40-80E5-F3FD97B1B2A6}" type="pres">
      <dgm:prSet presAssocID="{ADD05A20-E5B7-444C-A784-8DD73872109B}" presName="node" presStyleLbl="node1" presStyleIdx="1" presStyleCnt="3">
        <dgm:presLayoutVars>
          <dgm:bulletEnabled val="1"/>
        </dgm:presLayoutVars>
      </dgm:prSet>
      <dgm:spPr/>
      <dgm:t>
        <a:bodyPr/>
        <a:lstStyle/>
        <a:p>
          <a:endParaRPr lang="es-ES"/>
        </a:p>
      </dgm:t>
    </dgm:pt>
    <dgm:pt modelId="{661CF1DD-D4A1-C54D-98F4-935E3643472B}" type="pres">
      <dgm:prSet presAssocID="{ADD05A20-E5B7-444C-A784-8DD73872109B}" presName="invisiNode" presStyleLbl="node1" presStyleIdx="1" presStyleCnt="3"/>
      <dgm:spPr/>
    </dgm:pt>
    <dgm:pt modelId="{21EFB1B0-4264-884F-9F7A-CF0B103DFEC5}" type="pres">
      <dgm:prSet presAssocID="{ADD05A20-E5B7-444C-A784-8DD73872109B}" presName="imagNode" presStyleLbl="fgImgPlace1" presStyleIdx="1" presStyleCnt="3"/>
      <dgm:spPr>
        <a:blipFill rotWithShape="1">
          <a:blip xmlns:r="http://schemas.openxmlformats.org/officeDocument/2006/relationships" r:embed="rId2"/>
          <a:stretch>
            <a:fillRect/>
          </a:stretch>
        </a:blipFill>
      </dgm:spPr>
    </dgm:pt>
    <dgm:pt modelId="{3BBFF761-B637-A94F-9A49-95ACE71B77AE}" type="pres">
      <dgm:prSet presAssocID="{7819861A-918C-144A-82C8-703B85F6E919}" presName="sibTrans" presStyleLbl="sibTrans2D1" presStyleIdx="0" presStyleCnt="0"/>
      <dgm:spPr/>
      <dgm:t>
        <a:bodyPr/>
        <a:lstStyle/>
        <a:p>
          <a:endParaRPr lang="es-ES"/>
        </a:p>
      </dgm:t>
    </dgm:pt>
    <dgm:pt modelId="{CB8C22C5-772C-DA4E-A1D6-DB7513E1C2DC}" type="pres">
      <dgm:prSet presAssocID="{9F5F81A7-DBFC-2646-A6B8-C84275837067}" presName="compNode" presStyleCnt="0"/>
      <dgm:spPr/>
    </dgm:pt>
    <dgm:pt modelId="{A2B5CCCE-61F8-CC48-A8C4-96A1F6D87218}" type="pres">
      <dgm:prSet presAssocID="{9F5F81A7-DBFC-2646-A6B8-C84275837067}" presName="node" presStyleLbl="node1" presStyleIdx="2" presStyleCnt="3">
        <dgm:presLayoutVars>
          <dgm:bulletEnabled val="1"/>
        </dgm:presLayoutVars>
      </dgm:prSet>
      <dgm:spPr/>
      <dgm:t>
        <a:bodyPr/>
        <a:lstStyle/>
        <a:p>
          <a:endParaRPr lang="es-ES"/>
        </a:p>
      </dgm:t>
    </dgm:pt>
    <dgm:pt modelId="{7DE0CF51-A20F-DA48-89A2-1C6A8EF86EA9}" type="pres">
      <dgm:prSet presAssocID="{9F5F81A7-DBFC-2646-A6B8-C84275837067}" presName="invisiNode" presStyleLbl="node1" presStyleIdx="2" presStyleCnt="3"/>
      <dgm:spPr/>
    </dgm:pt>
    <dgm:pt modelId="{9384084E-40AF-6646-B942-1DA792E02A47}" type="pres">
      <dgm:prSet presAssocID="{9F5F81A7-DBFC-2646-A6B8-C84275837067}" presName="imagNode" presStyleLbl="fgImgPlace1" presStyleIdx="2" presStyleCnt="3" custScaleX="42930" custLinFactNeighborX="-19374" custLinFactNeighborY="1508"/>
      <dgm:spPr>
        <a:blipFill rotWithShape="1">
          <a:blip xmlns:r="http://schemas.openxmlformats.org/officeDocument/2006/relationships" r:embed="rId3"/>
          <a:stretch>
            <a:fillRect/>
          </a:stretch>
        </a:blipFill>
      </dgm:spPr>
    </dgm:pt>
  </dgm:ptLst>
  <dgm:cxnLst>
    <dgm:cxn modelId="{EE92F646-9D80-41AB-8D4E-C91CFC8DF843}" type="presOf" srcId="{05C6B699-8B5F-E745-B51E-6D1B739777B3}" destId="{61F21443-2122-2847-BC68-29CA2818FEBB}" srcOrd="0" destOrd="0" presId="urn:microsoft.com/office/officeart/2005/8/layout/pList2#1"/>
    <dgm:cxn modelId="{B55BB63D-4036-4994-AE89-C63A1D2B032A}" type="presOf" srcId="{C1355BA3-BF2B-F240-A982-937E15533A5B}" destId="{D25B6CC2-2C60-2546-AFA2-F9A79A822357}" srcOrd="0" destOrd="0" presId="urn:microsoft.com/office/officeart/2005/8/layout/pList2#1"/>
    <dgm:cxn modelId="{249ADC4C-DEA2-D444-8942-B2F8FDEE61D6}" srcId="{05C6B699-8B5F-E745-B51E-6D1B739777B3}" destId="{ADD05A20-E5B7-444C-A784-8DD73872109B}" srcOrd="1" destOrd="0" parTransId="{4F8A8C51-A1C5-3643-90C5-572A661C032C}" sibTransId="{7819861A-918C-144A-82C8-703B85F6E919}"/>
    <dgm:cxn modelId="{034E3B06-807F-B644-A979-B926776CC33F}" srcId="{05C6B699-8B5F-E745-B51E-6D1B739777B3}" destId="{9F5F81A7-DBFC-2646-A6B8-C84275837067}" srcOrd="2" destOrd="0" parTransId="{C6FBE0D4-A427-E143-9CB3-EC5DC9562DBE}" sibTransId="{1797D2BB-819C-764A-8291-3069ECCAFCFD}"/>
    <dgm:cxn modelId="{45DF1AB0-CEE0-438F-BBFC-CD95A35EE729}" type="presOf" srcId="{ADD05A20-E5B7-444C-A784-8DD73872109B}" destId="{30C88FDC-B6B0-1C40-80E5-F3FD97B1B2A6}" srcOrd="0" destOrd="0" presId="urn:microsoft.com/office/officeart/2005/8/layout/pList2#1"/>
    <dgm:cxn modelId="{8CF6336C-A26A-4E1A-9B4B-D52DB455A008}" type="presOf" srcId="{7819861A-918C-144A-82C8-703B85F6E919}" destId="{3BBFF761-B637-A94F-9A49-95ACE71B77AE}" srcOrd="0" destOrd="0" presId="urn:microsoft.com/office/officeart/2005/8/layout/pList2#1"/>
    <dgm:cxn modelId="{DA4FE224-B3B0-B542-A878-7AC4D89DC06F}" srcId="{05C6B699-8B5F-E745-B51E-6D1B739777B3}" destId="{C1355BA3-BF2B-F240-A982-937E15533A5B}" srcOrd="0" destOrd="0" parTransId="{0C89AA72-F5EB-B843-A8EE-45239CDDBA13}" sibTransId="{6B91071D-1845-5249-9562-92365DB2969F}"/>
    <dgm:cxn modelId="{A0EFB795-BBC8-4A74-8679-C0E0CF3068F9}" type="presOf" srcId="{9F5F81A7-DBFC-2646-A6B8-C84275837067}" destId="{A2B5CCCE-61F8-CC48-A8C4-96A1F6D87218}" srcOrd="0" destOrd="0" presId="urn:microsoft.com/office/officeart/2005/8/layout/pList2#1"/>
    <dgm:cxn modelId="{37F06E20-467E-42DB-AFE4-A36DEA4095C2}" type="presOf" srcId="{6B91071D-1845-5249-9562-92365DB2969F}" destId="{F5A8539B-B99C-9A48-A8F7-8E8B18D3F413}" srcOrd="0" destOrd="0" presId="urn:microsoft.com/office/officeart/2005/8/layout/pList2#1"/>
    <dgm:cxn modelId="{4C7D21D8-A4FA-408E-80ED-A34148FFB2A0}" type="presParOf" srcId="{61F21443-2122-2847-BC68-29CA2818FEBB}" destId="{58B06A17-0F25-2341-80BD-3EACB901FA57}" srcOrd="0" destOrd="0" presId="urn:microsoft.com/office/officeart/2005/8/layout/pList2#1"/>
    <dgm:cxn modelId="{2E310ADF-8F57-4666-B9B7-CFE5BF43700B}" type="presParOf" srcId="{61F21443-2122-2847-BC68-29CA2818FEBB}" destId="{20FAC068-48D5-E24A-B0A4-0428436F03C0}" srcOrd="1" destOrd="0" presId="urn:microsoft.com/office/officeart/2005/8/layout/pList2#1"/>
    <dgm:cxn modelId="{8F70E28F-196A-4F37-B3FA-70C3C6AC08FD}" type="presParOf" srcId="{20FAC068-48D5-E24A-B0A4-0428436F03C0}" destId="{E4A36B98-AAF1-BC4E-B67E-12B68BD29C2B}" srcOrd="0" destOrd="0" presId="urn:microsoft.com/office/officeart/2005/8/layout/pList2#1"/>
    <dgm:cxn modelId="{EF918AD7-D6F1-4191-BFED-BE2862165FC7}" type="presParOf" srcId="{E4A36B98-AAF1-BC4E-B67E-12B68BD29C2B}" destId="{D25B6CC2-2C60-2546-AFA2-F9A79A822357}" srcOrd="0" destOrd="0" presId="urn:microsoft.com/office/officeart/2005/8/layout/pList2#1"/>
    <dgm:cxn modelId="{A61B103A-526E-489E-A2A9-88FD978F4900}" type="presParOf" srcId="{E4A36B98-AAF1-BC4E-B67E-12B68BD29C2B}" destId="{EB8EE60B-81BE-5745-99F7-1322BF054958}" srcOrd="1" destOrd="0" presId="urn:microsoft.com/office/officeart/2005/8/layout/pList2#1"/>
    <dgm:cxn modelId="{27C79513-02FB-4E37-8DDF-CDD779B04759}" type="presParOf" srcId="{E4A36B98-AAF1-BC4E-B67E-12B68BD29C2B}" destId="{E1CDD579-4D7C-5D4C-BF99-FF4424070D55}" srcOrd="2" destOrd="0" presId="urn:microsoft.com/office/officeart/2005/8/layout/pList2#1"/>
    <dgm:cxn modelId="{D191BED6-83C3-497A-90D6-5B9B54517696}" type="presParOf" srcId="{20FAC068-48D5-E24A-B0A4-0428436F03C0}" destId="{F5A8539B-B99C-9A48-A8F7-8E8B18D3F413}" srcOrd="1" destOrd="0" presId="urn:microsoft.com/office/officeart/2005/8/layout/pList2#1"/>
    <dgm:cxn modelId="{504ED640-FAFE-4D16-86EF-DB8C8963D94A}" type="presParOf" srcId="{20FAC068-48D5-E24A-B0A4-0428436F03C0}" destId="{FA33A77B-A6E7-5B42-BB6C-26D8FD8432AC}" srcOrd="2" destOrd="0" presId="urn:microsoft.com/office/officeart/2005/8/layout/pList2#1"/>
    <dgm:cxn modelId="{562C230B-61B2-446E-8FD9-EF6717CDBB7A}" type="presParOf" srcId="{FA33A77B-A6E7-5B42-BB6C-26D8FD8432AC}" destId="{30C88FDC-B6B0-1C40-80E5-F3FD97B1B2A6}" srcOrd="0" destOrd="0" presId="urn:microsoft.com/office/officeart/2005/8/layout/pList2#1"/>
    <dgm:cxn modelId="{5BFE0A12-02B4-4093-B2EE-B77DAD11BE85}" type="presParOf" srcId="{FA33A77B-A6E7-5B42-BB6C-26D8FD8432AC}" destId="{661CF1DD-D4A1-C54D-98F4-935E3643472B}" srcOrd="1" destOrd="0" presId="urn:microsoft.com/office/officeart/2005/8/layout/pList2#1"/>
    <dgm:cxn modelId="{570F1427-24EF-493A-9FCA-A8F1607D2F0A}" type="presParOf" srcId="{FA33A77B-A6E7-5B42-BB6C-26D8FD8432AC}" destId="{21EFB1B0-4264-884F-9F7A-CF0B103DFEC5}" srcOrd="2" destOrd="0" presId="urn:microsoft.com/office/officeart/2005/8/layout/pList2#1"/>
    <dgm:cxn modelId="{308F466D-2C2F-42DB-9472-01E228C8AEF8}" type="presParOf" srcId="{20FAC068-48D5-E24A-B0A4-0428436F03C0}" destId="{3BBFF761-B637-A94F-9A49-95ACE71B77AE}" srcOrd="3" destOrd="0" presId="urn:microsoft.com/office/officeart/2005/8/layout/pList2#1"/>
    <dgm:cxn modelId="{860224E1-8AAC-499D-A4CC-99F6470D41D2}" type="presParOf" srcId="{20FAC068-48D5-E24A-B0A4-0428436F03C0}" destId="{CB8C22C5-772C-DA4E-A1D6-DB7513E1C2DC}" srcOrd="4" destOrd="0" presId="urn:microsoft.com/office/officeart/2005/8/layout/pList2#1"/>
    <dgm:cxn modelId="{B0A09551-85A2-4D4B-BD6F-0F710D1D4C02}" type="presParOf" srcId="{CB8C22C5-772C-DA4E-A1D6-DB7513E1C2DC}" destId="{A2B5CCCE-61F8-CC48-A8C4-96A1F6D87218}" srcOrd="0" destOrd="0" presId="urn:microsoft.com/office/officeart/2005/8/layout/pList2#1"/>
    <dgm:cxn modelId="{97861DBE-A283-41B5-BA6F-6151C6CAA9E0}" type="presParOf" srcId="{CB8C22C5-772C-DA4E-A1D6-DB7513E1C2DC}" destId="{7DE0CF51-A20F-DA48-89A2-1C6A8EF86EA9}" srcOrd="1" destOrd="0" presId="urn:microsoft.com/office/officeart/2005/8/layout/pList2#1"/>
    <dgm:cxn modelId="{CCEFE0A5-C82A-426D-B218-3164F68B78E0}" type="presParOf" srcId="{CB8C22C5-772C-DA4E-A1D6-DB7513E1C2DC}" destId="{9384084E-40AF-6646-B942-1DA792E02A47}"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31ED979-63DB-DB46-8313-25CEEAB5F7F3}" type="doc">
      <dgm:prSet loTypeId="urn:microsoft.com/office/officeart/2005/8/layout/cycle2" loCatId="" qsTypeId="urn:microsoft.com/office/officeart/2005/8/quickstyle/simple4" qsCatId="simple" csTypeId="urn:microsoft.com/office/officeart/2005/8/colors/colorful1#1" csCatId="colorful" phldr="1"/>
      <dgm:spPr/>
      <dgm:t>
        <a:bodyPr/>
        <a:lstStyle/>
        <a:p>
          <a:endParaRPr lang="es-ES"/>
        </a:p>
      </dgm:t>
    </dgm:pt>
    <dgm:pt modelId="{3B320490-235B-804B-A7BB-CF8F9329AE24}">
      <dgm:prSet phldrT="[Texto]" custT="1"/>
      <dgm:spPr/>
      <dgm:t>
        <a:bodyPr/>
        <a:lstStyle/>
        <a:p>
          <a:r>
            <a:rPr lang="es-ES" sz="1600" dirty="0" smtClean="0"/>
            <a:t>Lesiones vesiculosas, </a:t>
          </a:r>
          <a:r>
            <a:rPr lang="es-ES" sz="1600" dirty="0" err="1" smtClean="0"/>
            <a:t>ampollosas</a:t>
          </a:r>
          <a:r>
            <a:rPr lang="es-ES" sz="1600" dirty="0" smtClean="0"/>
            <a:t> y erosivas generalizadas</a:t>
          </a:r>
          <a:endParaRPr lang="es-ES" sz="1600" dirty="0"/>
        </a:p>
      </dgm:t>
    </dgm:pt>
    <dgm:pt modelId="{12D9CB7C-2F7B-4D4F-AD88-08059E279F62}" type="parTrans" cxnId="{01251910-34BF-594C-8044-27772A2FE674}">
      <dgm:prSet/>
      <dgm:spPr/>
      <dgm:t>
        <a:bodyPr/>
        <a:lstStyle/>
        <a:p>
          <a:endParaRPr lang="es-ES"/>
        </a:p>
      </dgm:t>
    </dgm:pt>
    <dgm:pt modelId="{E0D0C2A0-E4FA-CD4F-A4D4-3803BB045F4D}" type="sibTrans" cxnId="{01251910-34BF-594C-8044-27772A2FE674}">
      <dgm:prSet/>
      <dgm:spPr/>
      <dgm:t>
        <a:bodyPr/>
        <a:lstStyle/>
        <a:p>
          <a:endParaRPr lang="es-ES"/>
        </a:p>
      </dgm:t>
    </dgm:pt>
    <dgm:pt modelId="{B86068DB-54A3-7E40-8D29-47E9F9C4ECE7}">
      <dgm:prSet phldrT="[Texto]" custT="1"/>
      <dgm:spPr/>
      <dgm:t>
        <a:bodyPr/>
        <a:lstStyle/>
        <a:p>
          <a:r>
            <a:rPr lang="es-ES" sz="1600" dirty="0" smtClean="0"/>
            <a:t>Eccema </a:t>
          </a:r>
          <a:r>
            <a:rPr lang="es-ES" sz="1600" dirty="0" err="1" smtClean="0"/>
            <a:t>coxsackium</a:t>
          </a:r>
          <a:endParaRPr lang="es-ES" sz="1600" dirty="0"/>
        </a:p>
      </dgm:t>
    </dgm:pt>
    <dgm:pt modelId="{49AD512E-2297-0D48-8F17-FF477BAFAFCF}" type="parTrans" cxnId="{C871D74F-54B8-984C-A4BB-0425DC6C2C60}">
      <dgm:prSet/>
      <dgm:spPr/>
      <dgm:t>
        <a:bodyPr/>
        <a:lstStyle/>
        <a:p>
          <a:endParaRPr lang="es-ES"/>
        </a:p>
      </dgm:t>
    </dgm:pt>
    <dgm:pt modelId="{CB830C3E-DAF0-8841-9779-D580CCDB8690}" type="sibTrans" cxnId="{C871D74F-54B8-984C-A4BB-0425DC6C2C60}">
      <dgm:prSet/>
      <dgm:spPr/>
      <dgm:t>
        <a:bodyPr/>
        <a:lstStyle/>
        <a:p>
          <a:endParaRPr lang="es-ES"/>
        </a:p>
      </dgm:t>
    </dgm:pt>
    <dgm:pt modelId="{6D92AAE2-9BC7-3442-855C-3F9440C20625}">
      <dgm:prSet phldrT="[Texto]" custT="1"/>
      <dgm:spPr/>
      <dgm:t>
        <a:bodyPr/>
        <a:lstStyle/>
        <a:p>
          <a:r>
            <a:rPr lang="es-ES" sz="1600" dirty="0" smtClean="0"/>
            <a:t>Lesiones </a:t>
          </a:r>
          <a:r>
            <a:rPr lang="es-ES" sz="1600" dirty="0" err="1" smtClean="0"/>
            <a:t>Giannoti-Crosti</a:t>
          </a:r>
          <a:r>
            <a:rPr lang="es-ES" sz="1600" dirty="0" smtClean="0"/>
            <a:t> </a:t>
          </a:r>
          <a:r>
            <a:rPr lang="es-ES" sz="1600" dirty="0" err="1" smtClean="0"/>
            <a:t>like</a:t>
          </a:r>
          <a:endParaRPr lang="es-ES" sz="1600" dirty="0"/>
        </a:p>
      </dgm:t>
    </dgm:pt>
    <dgm:pt modelId="{9B62E727-B2F1-D249-99DE-FC9AA5CED834}" type="parTrans" cxnId="{205083E5-50B2-C147-9C2C-CAFCF7DB0E11}">
      <dgm:prSet/>
      <dgm:spPr/>
      <dgm:t>
        <a:bodyPr/>
        <a:lstStyle/>
        <a:p>
          <a:endParaRPr lang="es-ES"/>
        </a:p>
      </dgm:t>
    </dgm:pt>
    <dgm:pt modelId="{EA240AB2-3EEE-8843-A810-851EA007E220}" type="sibTrans" cxnId="{205083E5-50B2-C147-9C2C-CAFCF7DB0E11}">
      <dgm:prSet/>
      <dgm:spPr/>
      <dgm:t>
        <a:bodyPr/>
        <a:lstStyle/>
        <a:p>
          <a:endParaRPr lang="es-ES"/>
        </a:p>
      </dgm:t>
    </dgm:pt>
    <dgm:pt modelId="{0407C140-9368-DE46-A15D-7AE43AC87202}">
      <dgm:prSet phldrT="[Texto]" custT="1"/>
      <dgm:spPr/>
      <dgm:t>
        <a:bodyPr/>
        <a:lstStyle/>
        <a:p>
          <a:r>
            <a:rPr lang="es-ES" sz="1600" dirty="0" smtClean="0"/>
            <a:t>Lesiones petequiales o </a:t>
          </a:r>
          <a:r>
            <a:rPr lang="es-ES" sz="1600" dirty="0" err="1" smtClean="0"/>
            <a:t>purpúricas</a:t>
          </a:r>
          <a:endParaRPr lang="es-ES" sz="1600" dirty="0"/>
        </a:p>
      </dgm:t>
    </dgm:pt>
    <dgm:pt modelId="{744F8FCA-6AA7-EF4D-8A34-1F0714212F4F}" type="parTrans" cxnId="{3BA3B043-E049-1A4C-8D35-068E6A1B3ED7}">
      <dgm:prSet/>
      <dgm:spPr/>
      <dgm:t>
        <a:bodyPr/>
        <a:lstStyle/>
        <a:p>
          <a:endParaRPr lang="es-ES"/>
        </a:p>
      </dgm:t>
    </dgm:pt>
    <dgm:pt modelId="{DCA55C7F-9EE8-E947-89FA-617D2FC2CFAB}" type="sibTrans" cxnId="{3BA3B043-E049-1A4C-8D35-068E6A1B3ED7}">
      <dgm:prSet/>
      <dgm:spPr/>
      <dgm:t>
        <a:bodyPr/>
        <a:lstStyle/>
        <a:p>
          <a:endParaRPr lang="es-ES"/>
        </a:p>
      </dgm:t>
    </dgm:pt>
    <dgm:pt modelId="{42F4BCCD-698C-0D46-AFCD-9C8C4A4C11B8}" type="pres">
      <dgm:prSet presAssocID="{331ED979-63DB-DB46-8313-25CEEAB5F7F3}" presName="cycle" presStyleCnt="0">
        <dgm:presLayoutVars>
          <dgm:dir/>
          <dgm:resizeHandles val="exact"/>
        </dgm:presLayoutVars>
      </dgm:prSet>
      <dgm:spPr/>
      <dgm:t>
        <a:bodyPr/>
        <a:lstStyle/>
        <a:p>
          <a:endParaRPr lang="es-ES"/>
        </a:p>
      </dgm:t>
    </dgm:pt>
    <dgm:pt modelId="{7E8D2972-5E90-FA46-BAF2-DF84B4E5E848}" type="pres">
      <dgm:prSet presAssocID="{3B320490-235B-804B-A7BB-CF8F9329AE24}" presName="node" presStyleLbl="node1" presStyleIdx="0" presStyleCnt="4" custScaleX="110504" custRadScaleRad="100185" custRadScaleInc="-7738">
        <dgm:presLayoutVars>
          <dgm:bulletEnabled val="1"/>
        </dgm:presLayoutVars>
      </dgm:prSet>
      <dgm:spPr/>
      <dgm:t>
        <a:bodyPr/>
        <a:lstStyle/>
        <a:p>
          <a:endParaRPr lang="es-ES"/>
        </a:p>
      </dgm:t>
    </dgm:pt>
    <dgm:pt modelId="{A1CA52CD-AA60-5F4B-9DEE-8BBC3CC54095}" type="pres">
      <dgm:prSet presAssocID="{E0D0C2A0-E4FA-CD4F-A4D4-3803BB045F4D}" presName="sibTrans" presStyleLbl="sibTrans2D1" presStyleIdx="0" presStyleCnt="4"/>
      <dgm:spPr/>
      <dgm:t>
        <a:bodyPr/>
        <a:lstStyle/>
        <a:p>
          <a:endParaRPr lang="es-ES"/>
        </a:p>
      </dgm:t>
    </dgm:pt>
    <dgm:pt modelId="{8CD6E33D-A251-F449-AD8F-F6E70776CEF7}" type="pres">
      <dgm:prSet presAssocID="{E0D0C2A0-E4FA-CD4F-A4D4-3803BB045F4D}" presName="connectorText" presStyleLbl="sibTrans2D1" presStyleIdx="0" presStyleCnt="4"/>
      <dgm:spPr/>
      <dgm:t>
        <a:bodyPr/>
        <a:lstStyle/>
        <a:p>
          <a:endParaRPr lang="es-ES"/>
        </a:p>
      </dgm:t>
    </dgm:pt>
    <dgm:pt modelId="{62F5B19D-FF57-A541-8C2E-9349618D927D}" type="pres">
      <dgm:prSet presAssocID="{B86068DB-54A3-7E40-8D29-47E9F9C4ECE7}" presName="node" presStyleLbl="node1" presStyleIdx="1" presStyleCnt="4" custRadScaleRad="90494">
        <dgm:presLayoutVars>
          <dgm:bulletEnabled val="1"/>
        </dgm:presLayoutVars>
      </dgm:prSet>
      <dgm:spPr/>
      <dgm:t>
        <a:bodyPr/>
        <a:lstStyle/>
        <a:p>
          <a:endParaRPr lang="es-ES"/>
        </a:p>
      </dgm:t>
    </dgm:pt>
    <dgm:pt modelId="{D859B3F3-2890-2345-B504-C8DE10B58CE5}" type="pres">
      <dgm:prSet presAssocID="{CB830C3E-DAF0-8841-9779-D580CCDB8690}" presName="sibTrans" presStyleLbl="sibTrans2D1" presStyleIdx="1" presStyleCnt="4"/>
      <dgm:spPr/>
      <dgm:t>
        <a:bodyPr/>
        <a:lstStyle/>
        <a:p>
          <a:endParaRPr lang="es-ES"/>
        </a:p>
      </dgm:t>
    </dgm:pt>
    <dgm:pt modelId="{114537D1-53FF-3B46-90AD-515531871AA7}" type="pres">
      <dgm:prSet presAssocID="{CB830C3E-DAF0-8841-9779-D580CCDB8690}" presName="connectorText" presStyleLbl="sibTrans2D1" presStyleIdx="1" presStyleCnt="4"/>
      <dgm:spPr/>
      <dgm:t>
        <a:bodyPr/>
        <a:lstStyle/>
        <a:p>
          <a:endParaRPr lang="es-ES"/>
        </a:p>
      </dgm:t>
    </dgm:pt>
    <dgm:pt modelId="{A7D7DFE8-E912-2A42-A925-69534803B3A7}" type="pres">
      <dgm:prSet presAssocID="{6D92AAE2-9BC7-3442-855C-3F9440C20625}" presName="node" presStyleLbl="node1" presStyleIdx="2" presStyleCnt="4" custRadScaleRad="84199" custRadScaleInc="9794">
        <dgm:presLayoutVars>
          <dgm:bulletEnabled val="1"/>
        </dgm:presLayoutVars>
      </dgm:prSet>
      <dgm:spPr/>
      <dgm:t>
        <a:bodyPr/>
        <a:lstStyle/>
        <a:p>
          <a:endParaRPr lang="es-ES"/>
        </a:p>
      </dgm:t>
    </dgm:pt>
    <dgm:pt modelId="{FC74834A-4530-4245-9646-886118AA3F22}" type="pres">
      <dgm:prSet presAssocID="{EA240AB2-3EEE-8843-A810-851EA007E220}" presName="sibTrans" presStyleLbl="sibTrans2D1" presStyleIdx="2" presStyleCnt="4" custLinFactNeighborX="-31022" custLinFactNeighborY="-9117"/>
      <dgm:spPr/>
      <dgm:t>
        <a:bodyPr/>
        <a:lstStyle/>
        <a:p>
          <a:endParaRPr lang="es-ES"/>
        </a:p>
      </dgm:t>
    </dgm:pt>
    <dgm:pt modelId="{9DB1521A-3C8F-644F-B9A1-538974C734CA}" type="pres">
      <dgm:prSet presAssocID="{EA240AB2-3EEE-8843-A810-851EA007E220}" presName="connectorText" presStyleLbl="sibTrans2D1" presStyleIdx="2" presStyleCnt="4"/>
      <dgm:spPr/>
      <dgm:t>
        <a:bodyPr/>
        <a:lstStyle/>
        <a:p>
          <a:endParaRPr lang="es-ES"/>
        </a:p>
      </dgm:t>
    </dgm:pt>
    <dgm:pt modelId="{11AA44DC-EDE1-6840-85B0-905140C13697}" type="pres">
      <dgm:prSet presAssocID="{0407C140-9368-DE46-A15D-7AE43AC87202}" presName="node" presStyleLbl="node1" presStyleIdx="3" presStyleCnt="4">
        <dgm:presLayoutVars>
          <dgm:bulletEnabled val="1"/>
        </dgm:presLayoutVars>
      </dgm:prSet>
      <dgm:spPr/>
      <dgm:t>
        <a:bodyPr/>
        <a:lstStyle/>
        <a:p>
          <a:endParaRPr lang="es-ES"/>
        </a:p>
      </dgm:t>
    </dgm:pt>
    <dgm:pt modelId="{B77C64E6-BEE7-3C4F-BEEE-3217E4DB6DBE}" type="pres">
      <dgm:prSet presAssocID="{DCA55C7F-9EE8-E947-89FA-617D2FC2CFAB}" presName="sibTrans" presStyleLbl="sibTrans2D1" presStyleIdx="3" presStyleCnt="4" custLinFactNeighborX="44195" custLinFactNeighborY="9199"/>
      <dgm:spPr/>
      <dgm:t>
        <a:bodyPr/>
        <a:lstStyle/>
        <a:p>
          <a:endParaRPr lang="es-ES"/>
        </a:p>
      </dgm:t>
    </dgm:pt>
    <dgm:pt modelId="{F913B25C-DA96-A94E-B272-09E30301B21B}" type="pres">
      <dgm:prSet presAssocID="{DCA55C7F-9EE8-E947-89FA-617D2FC2CFAB}" presName="connectorText" presStyleLbl="sibTrans2D1" presStyleIdx="3" presStyleCnt="4"/>
      <dgm:spPr/>
      <dgm:t>
        <a:bodyPr/>
        <a:lstStyle/>
        <a:p>
          <a:endParaRPr lang="es-ES"/>
        </a:p>
      </dgm:t>
    </dgm:pt>
  </dgm:ptLst>
  <dgm:cxnLst>
    <dgm:cxn modelId="{C871D74F-54B8-984C-A4BB-0425DC6C2C60}" srcId="{331ED979-63DB-DB46-8313-25CEEAB5F7F3}" destId="{B86068DB-54A3-7E40-8D29-47E9F9C4ECE7}" srcOrd="1" destOrd="0" parTransId="{49AD512E-2297-0D48-8F17-FF477BAFAFCF}" sibTransId="{CB830C3E-DAF0-8841-9779-D580CCDB8690}"/>
    <dgm:cxn modelId="{964F1721-3307-3943-8E4C-22BC0AB39D9A}" type="presOf" srcId="{EA240AB2-3EEE-8843-A810-851EA007E220}" destId="{9DB1521A-3C8F-644F-B9A1-538974C734CA}" srcOrd="1" destOrd="0" presId="urn:microsoft.com/office/officeart/2005/8/layout/cycle2"/>
    <dgm:cxn modelId="{6BC7FB5F-E322-EF4D-9762-5209E0FB4B88}" type="presOf" srcId="{DCA55C7F-9EE8-E947-89FA-617D2FC2CFAB}" destId="{B77C64E6-BEE7-3C4F-BEEE-3217E4DB6DBE}" srcOrd="0" destOrd="0" presId="urn:microsoft.com/office/officeart/2005/8/layout/cycle2"/>
    <dgm:cxn modelId="{6BEA9104-9F92-374D-9CAB-ECA1EF4C3EE5}" type="presOf" srcId="{EA240AB2-3EEE-8843-A810-851EA007E220}" destId="{FC74834A-4530-4245-9646-886118AA3F22}" srcOrd="0" destOrd="0" presId="urn:microsoft.com/office/officeart/2005/8/layout/cycle2"/>
    <dgm:cxn modelId="{417A5C0C-78C7-4245-AF5A-02704D492DFF}" type="presOf" srcId="{DCA55C7F-9EE8-E947-89FA-617D2FC2CFAB}" destId="{F913B25C-DA96-A94E-B272-09E30301B21B}" srcOrd="1" destOrd="0" presId="urn:microsoft.com/office/officeart/2005/8/layout/cycle2"/>
    <dgm:cxn modelId="{A2760A27-B960-B443-8E85-E5319B447FEF}" type="presOf" srcId="{E0D0C2A0-E4FA-CD4F-A4D4-3803BB045F4D}" destId="{A1CA52CD-AA60-5F4B-9DEE-8BBC3CC54095}" srcOrd="0" destOrd="0" presId="urn:microsoft.com/office/officeart/2005/8/layout/cycle2"/>
    <dgm:cxn modelId="{0AA8A8BB-5492-6F4A-88F0-0FD2701474AA}" type="presOf" srcId="{CB830C3E-DAF0-8841-9779-D580CCDB8690}" destId="{D859B3F3-2890-2345-B504-C8DE10B58CE5}" srcOrd="0" destOrd="0" presId="urn:microsoft.com/office/officeart/2005/8/layout/cycle2"/>
    <dgm:cxn modelId="{343AA308-6987-4843-BB54-9FD74FD84A06}" type="presOf" srcId="{0407C140-9368-DE46-A15D-7AE43AC87202}" destId="{11AA44DC-EDE1-6840-85B0-905140C13697}" srcOrd="0" destOrd="0" presId="urn:microsoft.com/office/officeart/2005/8/layout/cycle2"/>
    <dgm:cxn modelId="{7CCE948A-C732-2D41-9E35-51B13C853BDE}" type="presOf" srcId="{3B320490-235B-804B-A7BB-CF8F9329AE24}" destId="{7E8D2972-5E90-FA46-BAF2-DF84B4E5E848}" srcOrd="0" destOrd="0" presId="urn:microsoft.com/office/officeart/2005/8/layout/cycle2"/>
    <dgm:cxn modelId="{01251910-34BF-594C-8044-27772A2FE674}" srcId="{331ED979-63DB-DB46-8313-25CEEAB5F7F3}" destId="{3B320490-235B-804B-A7BB-CF8F9329AE24}" srcOrd="0" destOrd="0" parTransId="{12D9CB7C-2F7B-4D4F-AD88-08059E279F62}" sibTransId="{E0D0C2A0-E4FA-CD4F-A4D4-3803BB045F4D}"/>
    <dgm:cxn modelId="{1BF78117-063F-254F-8F56-CADFA5040175}" type="presOf" srcId="{331ED979-63DB-DB46-8313-25CEEAB5F7F3}" destId="{42F4BCCD-698C-0D46-AFCD-9C8C4A4C11B8}" srcOrd="0" destOrd="0" presId="urn:microsoft.com/office/officeart/2005/8/layout/cycle2"/>
    <dgm:cxn modelId="{3BA3B043-E049-1A4C-8D35-068E6A1B3ED7}" srcId="{331ED979-63DB-DB46-8313-25CEEAB5F7F3}" destId="{0407C140-9368-DE46-A15D-7AE43AC87202}" srcOrd="3" destOrd="0" parTransId="{744F8FCA-6AA7-EF4D-8A34-1F0714212F4F}" sibTransId="{DCA55C7F-9EE8-E947-89FA-617D2FC2CFAB}"/>
    <dgm:cxn modelId="{2A84AD0C-3F31-874F-9C9D-BDD41EB36437}" type="presOf" srcId="{E0D0C2A0-E4FA-CD4F-A4D4-3803BB045F4D}" destId="{8CD6E33D-A251-F449-AD8F-F6E70776CEF7}" srcOrd="1" destOrd="0" presId="urn:microsoft.com/office/officeart/2005/8/layout/cycle2"/>
    <dgm:cxn modelId="{205083E5-50B2-C147-9C2C-CAFCF7DB0E11}" srcId="{331ED979-63DB-DB46-8313-25CEEAB5F7F3}" destId="{6D92AAE2-9BC7-3442-855C-3F9440C20625}" srcOrd="2" destOrd="0" parTransId="{9B62E727-B2F1-D249-99DE-FC9AA5CED834}" sibTransId="{EA240AB2-3EEE-8843-A810-851EA007E220}"/>
    <dgm:cxn modelId="{CC84DD4E-F0AF-BB4E-94F5-9A118E41FBC0}" type="presOf" srcId="{CB830C3E-DAF0-8841-9779-D580CCDB8690}" destId="{114537D1-53FF-3B46-90AD-515531871AA7}" srcOrd="1" destOrd="0" presId="urn:microsoft.com/office/officeart/2005/8/layout/cycle2"/>
    <dgm:cxn modelId="{4026339B-42E4-7D42-8062-19909E65399D}" type="presOf" srcId="{B86068DB-54A3-7E40-8D29-47E9F9C4ECE7}" destId="{62F5B19D-FF57-A541-8C2E-9349618D927D}" srcOrd="0" destOrd="0" presId="urn:microsoft.com/office/officeart/2005/8/layout/cycle2"/>
    <dgm:cxn modelId="{9350EEFC-3504-DC45-A162-7FDC7D1AC6AB}" type="presOf" srcId="{6D92AAE2-9BC7-3442-855C-3F9440C20625}" destId="{A7D7DFE8-E912-2A42-A925-69534803B3A7}" srcOrd="0" destOrd="0" presId="urn:microsoft.com/office/officeart/2005/8/layout/cycle2"/>
    <dgm:cxn modelId="{C7B82B83-AF01-534C-908B-7C38D7762482}" type="presParOf" srcId="{42F4BCCD-698C-0D46-AFCD-9C8C4A4C11B8}" destId="{7E8D2972-5E90-FA46-BAF2-DF84B4E5E848}" srcOrd="0" destOrd="0" presId="urn:microsoft.com/office/officeart/2005/8/layout/cycle2"/>
    <dgm:cxn modelId="{ABA84F91-BCEF-1C43-BF36-7FC0FB73B8CB}" type="presParOf" srcId="{42F4BCCD-698C-0D46-AFCD-9C8C4A4C11B8}" destId="{A1CA52CD-AA60-5F4B-9DEE-8BBC3CC54095}" srcOrd="1" destOrd="0" presId="urn:microsoft.com/office/officeart/2005/8/layout/cycle2"/>
    <dgm:cxn modelId="{D1265C64-4944-0E47-8EBE-3A1D82465E32}" type="presParOf" srcId="{A1CA52CD-AA60-5F4B-9DEE-8BBC3CC54095}" destId="{8CD6E33D-A251-F449-AD8F-F6E70776CEF7}" srcOrd="0" destOrd="0" presId="urn:microsoft.com/office/officeart/2005/8/layout/cycle2"/>
    <dgm:cxn modelId="{A59B8C71-AD6F-4E41-BF9C-19782BDC41A3}" type="presParOf" srcId="{42F4BCCD-698C-0D46-AFCD-9C8C4A4C11B8}" destId="{62F5B19D-FF57-A541-8C2E-9349618D927D}" srcOrd="2" destOrd="0" presId="urn:microsoft.com/office/officeart/2005/8/layout/cycle2"/>
    <dgm:cxn modelId="{6C8BFDCA-D7BC-0043-9204-7682F0E7D2E5}" type="presParOf" srcId="{42F4BCCD-698C-0D46-AFCD-9C8C4A4C11B8}" destId="{D859B3F3-2890-2345-B504-C8DE10B58CE5}" srcOrd="3" destOrd="0" presId="urn:microsoft.com/office/officeart/2005/8/layout/cycle2"/>
    <dgm:cxn modelId="{8436AA7D-B435-CB43-A334-8E7EEEBA6995}" type="presParOf" srcId="{D859B3F3-2890-2345-B504-C8DE10B58CE5}" destId="{114537D1-53FF-3B46-90AD-515531871AA7}" srcOrd="0" destOrd="0" presId="urn:microsoft.com/office/officeart/2005/8/layout/cycle2"/>
    <dgm:cxn modelId="{0E02DFFD-342F-CA4E-8891-444D0FA24550}" type="presParOf" srcId="{42F4BCCD-698C-0D46-AFCD-9C8C4A4C11B8}" destId="{A7D7DFE8-E912-2A42-A925-69534803B3A7}" srcOrd="4" destOrd="0" presId="urn:microsoft.com/office/officeart/2005/8/layout/cycle2"/>
    <dgm:cxn modelId="{ECB21C24-57DB-EF4A-AA3D-4E5EFDCF0A20}" type="presParOf" srcId="{42F4BCCD-698C-0D46-AFCD-9C8C4A4C11B8}" destId="{FC74834A-4530-4245-9646-886118AA3F22}" srcOrd="5" destOrd="0" presId="urn:microsoft.com/office/officeart/2005/8/layout/cycle2"/>
    <dgm:cxn modelId="{EB5B10E5-B0B8-DA43-B4A2-DE067B437BCB}" type="presParOf" srcId="{FC74834A-4530-4245-9646-886118AA3F22}" destId="{9DB1521A-3C8F-644F-B9A1-538974C734CA}" srcOrd="0" destOrd="0" presId="urn:microsoft.com/office/officeart/2005/8/layout/cycle2"/>
    <dgm:cxn modelId="{C4FEC716-20FD-2949-88A8-B988A4F7AE08}" type="presParOf" srcId="{42F4BCCD-698C-0D46-AFCD-9C8C4A4C11B8}" destId="{11AA44DC-EDE1-6840-85B0-905140C13697}" srcOrd="6" destOrd="0" presId="urn:microsoft.com/office/officeart/2005/8/layout/cycle2"/>
    <dgm:cxn modelId="{C3956BA5-ED2F-7D48-AB09-92F1A0BB4BC0}" type="presParOf" srcId="{42F4BCCD-698C-0D46-AFCD-9C8C4A4C11B8}" destId="{B77C64E6-BEE7-3C4F-BEEE-3217E4DB6DBE}" srcOrd="7" destOrd="0" presId="urn:microsoft.com/office/officeart/2005/8/layout/cycle2"/>
    <dgm:cxn modelId="{7525E57E-95D2-6D42-A101-C8B5FB9C219B}" type="presParOf" srcId="{B77C64E6-BEE7-3C4F-BEEE-3217E4DB6DBE}" destId="{F913B25C-DA96-A94E-B272-09E30301B21B}"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18890-FD67-E941-873A-0B9AFA2FF7B2}" type="doc">
      <dgm:prSet loTypeId="urn:microsoft.com/office/officeart/2005/8/layout/vList2" loCatId="" qsTypeId="urn:microsoft.com/office/officeart/2005/8/quickstyle/simple4" qsCatId="simple" csTypeId="urn:microsoft.com/office/officeart/2005/8/colors/colorful2" csCatId="colorful" phldr="1"/>
      <dgm:spPr/>
      <dgm:t>
        <a:bodyPr/>
        <a:lstStyle/>
        <a:p>
          <a:endParaRPr lang="es-ES"/>
        </a:p>
      </dgm:t>
    </dgm:pt>
    <dgm:pt modelId="{16B58B38-5135-574D-9577-0BBFA35FE1E1}">
      <dgm:prSet custT="1"/>
      <dgm:spPr>
        <a:solidFill>
          <a:srgbClr val="004586"/>
        </a:solidFill>
      </dgm:spPr>
      <dgm:t>
        <a:bodyPr/>
        <a:lstStyle/>
        <a:p>
          <a:pPr algn="ctr" rtl="0"/>
          <a:r>
            <a:rPr lang="es-ES" sz="2400" b="0" dirty="0" smtClean="0">
              <a:solidFill>
                <a:schemeClr val="bg1"/>
              </a:solidFill>
            </a:rPr>
            <a:t>Pero hay algo que les ocurre</a:t>
          </a:r>
          <a:endParaRPr lang="es-ES" sz="2400" b="0" dirty="0">
            <a:solidFill>
              <a:schemeClr val="bg1"/>
            </a:solidFill>
          </a:endParaRPr>
        </a:p>
      </dgm:t>
    </dgm:pt>
    <dgm:pt modelId="{B4BDAD94-1E19-D24F-BFFA-B99D03CBD583}" type="parTrans" cxnId="{2D7CCAC1-DA3A-BD41-8415-D15E034E57D2}">
      <dgm:prSet/>
      <dgm:spPr/>
      <dgm:t>
        <a:bodyPr/>
        <a:lstStyle/>
        <a:p>
          <a:endParaRPr lang="es-ES" b="1">
            <a:solidFill>
              <a:schemeClr val="accent3">
                <a:lumMod val="50000"/>
              </a:schemeClr>
            </a:solidFill>
          </a:endParaRPr>
        </a:p>
      </dgm:t>
    </dgm:pt>
    <dgm:pt modelId="{6C248D89-D060-954C-9D62-47C64158EAF5}" type="sibTrans" cxnId="{2D7CCAC1-DA3A-BD41-8415-D15E034E57D2}">
      <dgm:prSet/>
      <dgm:spPr/>
      <dgm:t>
        <a:bodyPr/>
        <a:lstStyle/>
        <a:p>
          <a:endParaRPr lang="es-ES" b="1">
            <a:solidFill>
              <a:schemeClr val="accent3">
                <a:lumMod val="50000"/>
              </a:schemeClr>
            </a:solidFill>
          </a:endParaRPr>
        </a:p>
      </dgm:t>
    </dgm:pt>
    <dgm:pt modelId="{97FE53FB-1BD6-0349-AEB8-C3259F6794C0}">
      <dgm:prSet custT="1"/>
      <dgm:spPr>
        <a:solidFill>
          <a:srgbClr val="004586"/>
        </a:solidFill>
      </dgm:spPr>
      <dgm:t>
        <a:bodyPr/>
        <a:lstStyle/>
        <a:p>
          <a:pPr algn="ctr" rtl="0"/>
          <a:r>
            <a:rPr lang="es-ES" sz="2400" b="1" dirty="0" smtClean="0">
              <a:solidFill>
                <a:srgbClr val="F2F2F2"/>
              </a:solidFill>
            </a:rPr>
            <a:t>¿Qué es?</a:t>
          </a:r>
          <a:endParaRPr lang="es-ES" sz="2400" b="1" dirty="0">
            <a:solidFill>
              <a:srgbClr val="F2F2F2"/>
            </a:solidFill>
          </a:endParaRPr>
        </a:p>
      </dgm:t>
    </dgm:pt>
    <dgm:pt modelId="{2D4B3E35-98EA-7948-9E54-98ED926B7D23}" type="parTrans" cxnId="{34EFA11B-47AB-C845-B71A-A797B8245DD2}">
      <dgm:prSet/>
      <dgm:spPr/>
      <dgm:t>
        <a:bodyPr/>
        <a:lstStyle/>
        <a:p>
          <a:endParaRPr lang="es-ES" b="1">
            <a:solidFill>
              <a:schemeClr val="accent3">
                <a:lumMod val="50000"/>
              </a:schemeClr>
            </a:solidFill>
          </a:endParaRPr>
        </a:p>
      </dgm:t>
    </dgm:pt>
    <dgm:pt modelId="{456B6C10-F3DC-464F-BF67-A3087A93ACD5}" type="sibTrans" cxnId="{34EFA11B-47AB-C845-B71A-A797B8245DD2}">
      <dgm:prSet/>
      <dgm:spPr/>
      <dgm:t>
        <a:bodyPr/>
        <a:lstStyle/>
        <a:p>
          <a:endParaRPr lang="es-ES" b="1">
            <a:solidFill>
              <a:schemeClr val="accent3">
                <a:lumMod val="50000"/>
              </a:schemeClr>
            </a:solidFill>
          </a:endParaRPr>
        </a:p>
      </dgm:t>
    </dgm:pt>
    <dgm:pt modelId="{D9374EFE-0C42-1C41-801A-1F2AC559B81A}" type="pres">
      <dgm:prSet presAssocID="{DA618890-FD67-E941-873A-0B9AFA2FF7B2}" presName="linear" presStyleCnt="0">
        <dgm:presLayoutVars>
          <dgm:animLvl val="lvl"/>
          <dgm:resizeHandles val="exact"/>
        </dgm:presLayoutVars>
      </dgm:prSet>
      <dgm:spPr/>
      <dgm:t>
        <a:bodyPr/>
        <a:lstStyle/>
        <a:p>
          <a:endParaRPr lang="es-ES"/>
        </a:p>
      </dgm:t>
    </dgm:pt>
    <dgm:pt modelId="{52BB6F5D-5E18-294D-BE0F-5C9D9BBC581B}" type="pres">
      <dgm:prSet presAssocID="{16B58B38-5135-574D-9577-0BBFA35FE1E1}" presName="parentText" presStyleLbl="node1" presStyleIdx="0" presStyleCnt="2">
        <dgm:presLayoutVars>
          <dgm:chMax val="0"/>
          <dgm:bulletEnabled val="1"/>
        </dgm:presLayoutVars>
      </dgm:prSet>
      <dgm:spPr/>
      <dgm:t>
        <a:bodyPr/>
        <a:lstStyle/>
        <a:p>
          <a:endParaRPr lang="es-ES"/>
        </a:p>
      </dgm:t>
    </dgm:pt>
    <dgm:pt modelId="{AAD4AC15-8B44-A340-A915-B0C1930EF315}" type="pres">
      <dgm:prSet presAssocID="{6C248D89-D060-954C-9D62-47C64158EAF5}" presName="spacer" presStyleCnt="0"/>
      <dgm:spPr/>
    </dgm:pt>
    <dgm:pt modelId="{20BAE07F-D7F0-AC4D-B64F-240EE5234184}" type="pres">
      <dgm:prSet presAssocID="{97FE53FB-1BD6-0349-AEB8-C3259F6794C0}" presName="parentText" presStyleLbl="node1" presStyleIdx="1" presStyleCnt="2" custLinFactNeighborY="68440">
        <dgm:presLayoutVars>
          <dgm:chMax val="0"/>
          <dgm:bulletEnabled val="1"/>
        </dgm:presLayoutVars>
      </dgm:prSet>
      <dgm:spPr/>
      <dgm:t>
        <a:bodyPr/>
        <a:lstStyle/>
        <a:p>
          <a:endParaRPr lang="es-ES"/>
        </a:p>
      </dgm:t>
    </dgm:pt>
  </dgm:ptLst>
  <dgm:cxnLst>
    <dgm:cxn modelId="{071308A8-D3BC-E342-BF69-827139454A99}" type="presOf" srcId="{16B58B38-5135-574D-9577-0BBFA35FE1E1}" destId="{52BB6F5D-5E18-294D-BE0F-5C9D9BBC581B}" srcOrd="0" destOrd="0" presId="urn:microsoft.com/office/officeart/2005/8/layout/vList2"/>
    <dgm:cxn modelId="{38DBF28E-8C57-8842-AD53-80FA7C1B425C}" type="presOf" srcId="{97FE53FB-1BD6-0349-AEB8-C3259F6794C0}" destId="{20BAE07F-D7F0-AC4D-B64F-240EE5234184}" srcOrd="0" destOrd="0" presId="urn:microsoft.com/office/officeart/2005/8/layout/vList2"/>
    <dgm:cxn modelId="{6CED6A76-78CA-194C-AB91-6A58BF6B82ED}" type="presOf" srcId="{DA618890-FD67-E941-873A-0B9AFA2FF7B2}" destId="{D9374EFE-0C42-1C41-801A-1F2AC559B81A}" srcOrd="0" destOrd="0" presId="urn:microsoft.com/office/officeart/2005/8/layout/vList2"/>
    <dgm:cxn modelId="{34EFA11B-47AB-C845-B71A-A797B8245DD2}" srcId="{DA618890-FD67-E941-873A-0B9AFA2FF7B2}" destId="{97FE53FB-1BD6-0349-AEB8-C3259F6794C0}" srcOrd="1" destOrd="0" parTransId="{2D4B3E35-98EA-7948-9E54-98ED926B7D23}" sibTransId="{456B6C10-F3DC-464F-BF67-A3087A93ACD5}"/>
    <dgm:cxn modelId="{2D7CCAC1-DA3A-BD41-8415-D15E034E57D2}" srcId="{DA618890-FD67-E941-873A-0B9AFA2FF7B2}" destId="{16B58B38-5135-574D-9577-0BBFA35FE1E1}" srcOrd="0" destOrd="0" parTransId="{B4BDAD94-1E19-D24F-BFFA-B99D03CBD583}" sibTransId="{6C248D89-D060-954C-9D62-47C64158EAF5}"/>
    <dgm:cxn modelId="{C5C06208-7773-D848-A9C2-01831DD937C7}" type="presParOf" srcId="{D9374EFE-0C42-1C41-801A-1F2AC559B81A}" destId="{52BB6F5D-5E18-294D-BE0F-5C9D9BBC581B}" srcOrd="0" destOrd="0" presId="urn:microsoft.com/office/officeart/2005/8/layout/vList2"/>
    <dgm:cxn modelId="{9EF61601-F19E-5548-81E5-BB938F507614}" type="presParOf" srcId="{D9374EFE-0C42-1C41-801A-1F2AC559B81A}" destId="{AAD4AC15-8B44-A340-A915-B0C1930EF315}" srcOrd="1" destOrd="0" presId="urn:microsoft.com/office/officeart/2005/8/layout/vList2"/>
    <dgm:cxn modelId="{854DC876-749D-E942-999A-A991C6C8BB51}" type="presParOf" srcId="{D9374EFE-0C42-1C41-801A-1F2AC559B81A}" destId="{20BAE07F-D7F0-AC4D-B64F-240EE523418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2035F1-D497-E84C-880E-1EFF63FAE8F1}" type="doc">
      <dgm:prSet loTypeId="urn:microsoft.com/office/officeart/2005/8/layout/vList2" loCatId="" qsTypeId="urn:microsoft.com/office/officeart/2005/8/quickstyle/simple4" qsCatId="simple" csTypeId="urn:microsoft.com/office/officeart/2005/8/colors/colorful2" csCatId="colorful" phldr="1"/>
      <dgm:spPr/>
      <dgm:t>
        <a:bodyPr/>
        <a:lstStyle/>
        <a:p>
          <a:endParaRPr lang="es-ES"/>
        </a:p>
      </dgm:t>
    </dgm:pt>
    <dgm:pt modelId="{E68DF176-A6BB-A74A-BFF3-F105552218F3}">
      <dgm:prSet custT="1"/>
      <dgm:spPr>
        <a:solidFill>
          <a:srgbClr val="004586"/>
        </a:solidFill>
      </dgm:spPr>
      <dgm:t>
        <a:bodyPr/>
        <a:lstStyle/>
        <a:p>
          <a:pPr algn="ctr" rtl="0"/>
          <a:r>
            <a:rPr lang="es-ES" sz="2400" dirty="0" smtClean="0"/>
            <a:t>Todos estos pacientes tienen DA </a:t>
          </a:r>
          <a:endParaRPr lang="es-ES" sz="2400" dirty="0"/>
        </a:p>
      </dgm:t>
    </dgm:pt>
    <dgm:pt modelId="{89AE8EA5-34F5-3142-AB45-0765C6C2EE24}" type="parTrans" cxnId="{563DD5A9-1C7A-F749-9106-1208F8A2F610}">
      <dgm:prSet/>
      <dgm:spPr/>
      <dgm:t>
        <a:bodyPr/>
        <a:lstStyle/>
        <a:p>
          <a:endParaRPr lang="es-ES"/>
        </a:p>
      </dgm:t>
    </dgm:pt>
    <dgm:pt modelId="{9359929B-5172-8F4D-9529-648FFEE4300F}" type="sibTrans" cxnId="{563DD5A9-1C7A-F749-9106-1208F8A2F610}">
      <dgm:prSet/>
      <dgm:spPr/>
      <dgm:t>
        <a:bodyPr/>
        <a:lstStyle/>
        <a:p>
          <a:endParaRPr lang="es-ES"/>
        </a:p>
      </dgm:t>
    </dgm:pt>
    <dgm:pt modelId="{5BE39203-E74A-7245-8165-D9C69714A552}" type="pres">
      <dgm:prSet presAssocID="{BD2035F1-D497-E84C-880E-1EFF63FAE8F1}" presName="linear" presStyleCnt="0">
        <dgm:presLayoutVars>
          <dgm:animLvl val="lvl"/>
          <dgm:resizeHandles val="exact"/>
        </dgm:presLayoutVars>
      </dgm:prSet>
      <dgm:spPr/>
      <dgm:t>
        <a:bodyPr/>
        <a:lstStyle/>
        <a:p>
          <a:endParaRPr lang="es-ES"/>
        </a:p>
      </dgm:t>
    </dgm:pt>
    <dgm:pt modelId="{165BE2E5-A71A-894C-BBE0-4C219F695819}" type="pres">
      <dgm:prSet presAssocID="{E68DF176-A6BB-A74A-BFF3-F105552218F3}" presName="parentText" presStyleLbl="node1" presStyleIdx="0" presStyleCnt="1">
        <dgm:presLayoutVars>
          <dgm:chMax val="0"/>
          <dgm:bulletEnabled val="1"/>
        </dgm:presLayoutVars>
      </dgm:prSet>
      <dgm:spPr/>
      <dgm:t>
        <a:bodyPr/>
        <a:lstStyle/>
        <a:p>
          <a:endParaRPr lang="es-ES"/>
        </a:p>
      </dgm:t>
    </dgm:pt>
  </dgm:ptLst>
  <dgm:cxnLst>
    <dgm:cxn modelId="{010C9249-0384-E245-96D6-08D2A4BC00A1}" type="presOf" srcId="{E68DF176-A6BB-A74A-BFF3-F105552218F3}" destId="{165BE2E5-A71A-894C-BBE0-4C219F695819}" srcOrd="0" destOrd="0" presId="urn:microsoft.com/office/officeart/2005/8/layout/vList2"/>
    <dgm:cxn modelId="{D1BD022D-B979-094B-8B31-FC7A78389B83}" type="presOf" srcId="{BD2035F1-D497-E84C-880E-1EFF63FAE8F1}" destId="{5BE39203-E74A-7245-8165-D9C69714A552}" srcOrd="0" destOrd="0" presId="urn:microsoft.com/office/officeart/2005/8/layout/vList2"/>
    <dgm:cxn modelId="{563DD5A9-1C7A-F749-9106-1208F8A2F610}" srcId="{BD2035F1-D497-E84C-880E-1EFF63FAE8F1}" destId="{E68DF176-A6BB-A74A-BFF3-F105552218F3}" srcOrd="0" destOrd="0" parTransId="{89AE8EA5-34F5-3142-AB45-0765C6C2EE24}" sibTransId="{9359929B-5172-8F4D-9529-648FFEE4300F}"/>
    <dgm:cxn modelId="{B75433FB-9B6C-1348-8CDF-65FB83974933}" type="presParOf" srcId="{5BE39203-E74A-7245-8165-D9C69714A552}" destId="{165BE2E5-A71A-894C-BBE0-4C219F69581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4840E8-2E07-C948-9818-7EBFC989D332}" type="doc">
      <dgm:prSet loTypeId="urn:microsoft.com/office/officeart/2005/8/layout/vList2" loCatId="" qsTypeId="urn:microsoft.com/office/officeart/2005/8/quickstyle/simple4" qsCatId="simple" csTypeId="urn:microsoft.com/office/officeart/2005/8/colors/accent2_4" csCatId="accent2" phldr="1"/>
      <dgm:spPr/>
      <dgm:t>
        <a:bodyPr/>
        <a:lstStyle/>
        <a:p>
          <a:endParaRPr lang="es-ES"/>
        </a:p>
      </dgm:t>
    </dgm:pt>
    <dgm:pt modelId="{9D5D5DE7-8BF4-AC4C-AC53-C53E0B93B6A2}">
      <dgm:prSet/>
      <dgm:spPr>
        <a:solidFill>
          <a:schemeClr val="bg1"/>
        </a:solidFill>
      </dgm:spPr>
      <dgm:t>
        <a:bodyPr/>
        <a:lstStyle/>
        <a:p>
          <a:pPr algn="ctr" rtl="0"/>
          <a:r>
            <a:rPr lang="es-ES" dirty="0" smtClean="0">
              <a:solidFill>
                <a:srgbClr val="C00000"/>
              </a:solidFill>
            </a:rPr>
            <a:t>Tienen una infección</a:t>
          </a:r>
          <a:endParaRPr lang="es-ES" dirty="0">
            <a:solidFill>
              <a:srgbClr val="C00000"/>
            </a:solidFill>
          </a:endParaRPr>
        </a:p>
      </dgm:t>
    </dgm:pt>
    <dgm:pt modelId="{F18A51F3-DB0A-2844-B039-2176F2326F00}" type="sibTrans" cxnId="{7194ADBB-5B30-004F-800F-BAC1204ED3FD}">
      <dgm:prSet/>
      <dgm:spPr/>
      <dgm:t>
        <a:bodyPr/>
        <a:lstStyle/>
        <a:p>
          <a:endParaRPr lang="es-ES"/>
        </a:p>
      </dgm:t>
    </dgm:pt>
    <dgm:pt modelId="{410E20A7-5003-6A4C-9049-73235AF2A337}" type="parTrans" cxnId="{7194ADBB-5B30-004F-800F-BAC1204ED3FD}">
      <dgm:prSet/>
      <dgm:spPr/>
      <dgm:t>
        <a:bodyPr/>
        <a:lstStyle/>
        <a:p>
          <a:endParaRPr lang="es-ES"/>
        </a:p>
      </dgm:t>
    </dgm:pt>
    <dgm:pt modelId="{DF4BF95C-84C4-8649-AF43-ACDC6B1B6E6F}" type="pres">
      <dgm:prSet presAssocID="{984840E8-2E07-C948-9818-7EBFC989D332}" presName="linear" presStyleCnt="0">
        <dgm:presLayoutVars>
          <dgm:animLvl val="lvl"/>
          <dgm:resizeHandles val="exact"/>
        </dgm:presLayoutVars>
      </dgm:prSet>
      <dgm:spPr/>
      <dgm:t>
        <a:bodyPr/>
        <a:lstStyle/>
        <a:p>
          <a:endParaRPr lang="es-ES"/>
        </a:p>
      </dgm:t>
    </dgm:pt>
    <dgm:pt modelId="{EFDEC4EE-2380-A24A-9F1B-DD71CBF95ECB}" type="pres">
      <dgm:prSet presAssocID="{9D5D5DE7-8BF4-AC4C-AC53-C53E0B93B6A2}" presName="parentText" presStyleLbl="node1" presStyleIdx="0" presStyleCnt="1" custLinFactNeighborY="-5737">
        <dgm:presLayoutVars>
          <dgm:chMax val="0"/>
          <dgm:bulletEnabled val="1"/>
        </dgm:presLayoutVars>
      </dgm:prSet>
      <dgm:spPr/>
      <dgm:t>
        <a:bodyPr/>
        <a:lstStyle/>
        <a:p>
          <a:endParaRPr lang="es-ES"/>
        </a:p>
      </dgm:t>
    </dgm:pt>
  </dgm:ptLst>
  <dgm:cxnLst>
    <dgm:cxn modelId="{7194ADBB-5B30-004F-800F-BAC1204ED3FD}" srcId="{984840E8-2E07-C948-9818-7EBFC989D332}" destId="{9D5D5DE7-8BF4-AC4C-AC53-C53E0B93B6A2}" srcOrd="0" destOrd="0" parTransId="{410E20A7-5003-6A4C-9049-73235AF2A337}" sibTransId="{F18A51F3-DB0A-2844-B039-2176F2326F00}"/>
    <dgm:cxn modelId="{76AE97F9-821E-C643-9651-A754048D092C}" type="presOf" srcId="{984840E8-2E07-C948-9818-7EBFC989D332}" destId="{DF4BF95C-84C4-8649-AF43-ACDC6B1B6E6F}" srcOrd="0" destOrd="0" presId="urn:microsoft.com/office/officeart/2005/8/layout/vList2"/>
    <dgm:cxn modelId="{4E95C4B4-9D9F-B145-B496-CC54B24069B7}" type="presOf" srcId="{9D5D5DE7-8BF4-AC4C-AC53-C53E0B93B6A2}" destId="{EFDEC4EE-2380-A24A-9F1B-DD71CBF95ECB}" srcOrd="0" destOrd="0" presId="urn:microsoft.com/office/officeart/2005/8/layout/vList2"/>
    <dgm:cxn modelId="{39E517CE-6300-2D45-984C-9321028DEB1B}" type="presParOf" srcId="{DF4BF95C-84C4-8649-AF43-ACDC6B1B6E6F}" destId="{EFDEC4EE-2380-A24A-9F1B-DD71CBF95ECB}" srcOrd="0" destOrd="0" presId="urn:microsoft.com/office/officeart/2005/8/layout/vList2"/>
  </dgm:cxnLst>
  <dgm:bg/>
  <dgm:whole>
    <a:ln>
      <a:solidFill>
        <a:srgbClr val="004586"/>
      </a:solidFill>
      <a:miter lim="800000"/>
    </a:ln>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6DBB31-8C2D-4B2C-A7ED-94C4C10710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6D1DDAD-F565-43BE-A7A0-314C6B3AA1B6}" type="pres">
      <dgm:prSet presAssocID="{BF6DBB31-8C2D-4B2C-A7ED-94C4C10710C4}" presName="linear" presStyleCnt="0">
        <dgm:presLayoutVars>
          <dgm:animLvl val="lvl"/>
          <dgm:resizeHandles val="exact"/>
        </dgm:presLayoutVars>
      </dgm:prSet>
      <dgm:spPr/>
      <dgm:t>
        <a:bodyPr/>
        <a:lstStyle/>
        <a:p>
          <a:endParaRPr lang="es-ES"/>
        </a:p>
      </dgm:t>
    </dgm:pt>
  </dgm:ptLst>
  <dgm:cxnLst>
    <dgm:cxn modelId="{65686BBE-21B6-7347-A127-1B6C7E35292F}" type="presOf" srcId="{BF6DBB31-8C2D-4B2C-A7ED-94C4C10710C4}" destId="{36D1DDAD-F565-43BE-A7A0-314C6B3AA1B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F6EFF8-E9D4-314B-8804-C2945302795F}" type="doc">
      <dgm:prSet loTypeId="urn:microsoft.com/office/officeart/2005/8/layout/vList2" loCatId="" qsTypeId="urn:microsoft.com/office/officeart/2005/8/quickstyle/simple4" qsCatId="simple" csTypeId="urn:microsoft.com/office/officeart/2005/8/colors/accent2_4" csCatId="accent2"/>
      <dgm:spPr/>
      <dgm:t>
        <a:bodyPr/>
        <a:lstStyle/>
        <a:p>
          <a:endParaRPr lang="es-ES"/>
        </a:p>
      </dgm:t>
    </dgm:pt>
    <dgm:pt modelId="{94FD5089-0DA5-2D41-8875-222F820FC4E9}" type="pres">
      <dgm:prSet presAssocID="{E8F6EFF8-E9D4-314B-8804-C2945302795F}" presName="linear" presStyleCnt="0">
        <dgm:presLayoutVars>
          <dgm:animLvl val="lvl"/>
          <dgm:resizeHandles val="exact"/>
        </dgm:presLayoutVars>
      </dgm:prSet>
      <dgm:spPr/>
      <dgm:t>
        <a:bodyPr/>
        <a:lstStyle/>
        <a:p>
          <a:endParaRPr lang="es-ES"/>
        </a:p>
      </dgm:t>
    </dgm:pt>
  </dgm:ptLst>
  <dgm:cxnLst>
    <dgm:cxn modelId="{A41AE6DB-E14A-4C81-9A79-53D304CD9F11}" type="presOf" srcId="{E8F6EFF8-E9D4-314B-8804-C2945302795F}" destId="{94FD5089-0DA5-2D41-8875-222F820FC4E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C8AD37-4065-7541-8177-ED804BF6E0BD}" type="doc">
      <dgm:prSet loTypeId="urn:microsoft.com/office/officeart/2005/8/layout/vList3#1" loCatId="" qsTypeId="urn:microsoft.com/office/officeart/2005/8/quickstyle/simple4" qsCatId="simple" csTypeId="urn:microsoft.com/office/officeart/2005/8/colors/accent2_2" csCatId="accent2" phldr="1"/>
      <dgm:spPr/>
      <dgm:t>
        <a:bodyPr/>
        <a:lstStyle/>
        <a:p>
          <a:endParaRPr lang="es-ES"/>
        </a:p>
      </dgm:t>
    </dgm:pt>
    <dgm:pt modelId="{55C02D38-B553-A246-B2EA-9A4647EA9393}">
      <dgm:prSet custT="1"/>
      <dgm:spPr>
        <a:solidFill>
          <a:srgbClr val="800000"/>
        </a:solidFill>
      </dgm:spPr>
      <dgm:t>
        <a:bodyPr/>
        <a:lstStyle/>
        <a:p>
          <a:pPr rtl="0"/>
          <a:r>
            <a:rPr lang="es-ES" sz="1800" b="1" dirty="0" smtClean="0"/>
            <a:t>Recuperar la integridad de la piel</a:t>
          </a:r>
          <a:endParaRPr lang="es-ES" sz="1800" b="1" dirty="0"/>
        </a:p>
      </dgm:t>
    </dgm:pt>
    <dgm:pt modelId="{F27A75EA-828F-6641-841E-9C40392AB0B7}" type="parTrans" cxnId="{443AC7E8-3E5F-9944-8778-FCE87D42AB2A}">
      <dgm:prSet/>
      <dgm:spPr/>
      <dgm:t>
        <a:bodyPr/>
        <a:lstStyle/>
        <a:p>
          <a:endParaRPr lang="es-ES"/>
        </a:p>
      </dgm:t>
    </dgm:pt>
    <dgm:pt modelId="{AE69E59E-F7D4-FE47-A46E-049001A80593}" type="sibTrans" cxnId="{443AC7E8-3E5F-9944-8778-FCE87D42AB2A}">
      <dgm:prSet/>
      <dgm:spPr/>
      <dgm:t>
        <a:bodyPr/>
        <a:lstStyle/>
        <a:p>
          <a:endParaRPr lang="es-ES"/>
        </a:p>
      </dgm:t>
    </dgm:pt>
    <dgm:pt modelId="{6DE4FDB5-5F8B-6443-B307-2002173C2D5D}">
      <dgm:prSet/>
      <dgm:spPr>
        <a:solidFill>
          <a:srgbClr val="004586"/>
        </a:solidFill>
      </dgm:spPr>
      <dgm:t>
        <a:bodyPr/>
        <a:lstStyle/>
        <a:p>
          <a:pPr rtl="0"/>
          <a:r>
            <a:rPr lang="es-ES" b="1" dirty="0" smtClean="0"/>
            <a:t>Control de la inflamación y del prurito</a:t>
          </a:r>
          <a:endParaRPr lang="es-ES" b="1" dirty="0"/>
        </a:p>
      </dgm:t>
    </dgm:pt>
    <dgm:pt modelId="{D23FEC14-9701-9C42-995D-C503CAA10376}" type="parTrans" cxnId="{C73EE4ED-FDFD-4043-8BC3-66B293D2CFE9}">
      <dgm:prSet/>
      <dgm:spPr/>
      <dgm:t>
        <a:bodyPr/>
        <a:lstStyle/>
        <a:p>
          <a:endParaRPr lang="es-ES"/>
        </a:p>
      </dgm:t>
    </dgm:pt>
    <dgm:pt modelId="{4B52A026-DDDE-D84D-99D8-D1E15DAA7747}" type="sibTrans" cxnId="{C73EE4ED-FDFD-4043-8BC3-66B293D2CFE9}">
      <dgm:prSet/>
      <dgm:spPr/>
      <dgm:t>
        <a:bodyPr/>
        <a:lstStyle/>
        <a:p>
          <a:endParaRPr lang="es-ES"/>
        </a:p>
      </dgm:t>
    </dgm:pt>
    <dgm:pt modelId="{D21B1456-F28A-4344-B09A-C2C32EF1F938}">
      <dgm:prSet custT="1"/>
      <dgm:spPr>
        <a:solidFill>
          <a:srgbClr val="004586"/>
        </a:solidFill>
      </dgm:spPr>
      <dgm:t>
        <a:bodyPr/>
        <a:lstStyle/>
        <a:p>
          <a:pPr rtl="0"/>
          <a:r>
            <a:rPr lang="es-ES" sz="1800" b="1" dirty="0" smtClean="0"/>
            <a:t>Luchar contra las infecciones</a:t>
          </a:r>
          <a:endParaRPr lang="es-ES" sz="1800" b="1" dirty="0"/>
        </a:p>
      </dgm:t>
    </dgm:pt>
    <dgm:pt modelId="{EB8AF15C-75ED-C144-B086-21AF29FB9A50}" type="parTrans" cxnId="{AE2353D6-1BBD-1D41-B630-D35ACD3431FC}">
      <dgm:prSet/>
      <dgm:spPr/>
      <dgm:t>
        <a:bodyPr/>
        <a:lstStyle/>
        <a:p>
          <a:endParaRPr lang="es-ES"/>
        </a:p>
      </dgm:t>
    </dgm:pt>
    <dgm:pt modelId="{0DC68651-98B9-944D-9F9E-5909083193D8}" type="sibTrans" cxnId="{AE2353D6-1BBD-1D41-B630-D35ACD3431FC}">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C3B657D7-C900-7C4E-ADFB-92BDFC62D959}" type="pres">
      <dgm:prSet presAssocID="{55C02D38-B553-A246-B2EA-9A4647EA9393}" presName="composite" presStyleCnt="0"/>
      <dgm:spPr/>
    </dgm:pt>
    <dgm:pt modelId="{784A768C-903E-7843-8BB7-88AFBE328C6A}" type="pres">
      <dgm:prSet presAssocID="{55C02D38-B553-A246-B2EA-9A4647EA9393}"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8695512A-6138-824E-B5B6-15D8A63F9446}" type="pres">
      <dgm:prSet presAssocID="{55C02D38-B553-A246-B2EA-9A4647EA9393}" presName="txShp" presStyleLbl="node1" presStyleIdx="0" presStyleCnt="3" custScaleX="112350" custLinFactNeighborX="-1281" custLinFactNeighborY="5847">
        <dgm:presLayoutVars>
          <dgm:bulletEnabled val="1"/>
        </dgm:presLayoutVars>
      </dgm:prSet>
      <dgm:spPr/>
      <dgm:t>
        <a:bodyPr/>
        <a:lstStyle/>
        <a:p>
          <a:endParaRPr lang="es-ES"/>
        </a:p>
      </dgm:t>
    </dgm:pt>
    <dgm:pt modelId="{229BA0E3-63D2-D942-8B87-05CE1075478C}" type="pres">
      <dgm:prSet presAssocID="{AE69E59E-F7D4-FE47-A46E-049001A80593}" presName="spacing" presStyleCnt="0"/>
      <dgm:spPr/>
    </dgm:pt>
    <dgm:pt modelId="{FA7B1173-F48F-4F40-81E8-8D48E4540617}" type="pres">
      <dgm:prSet presAssocID="{6DE4FDB5-5F8B-6443-B307-2002173C2D5D}" presName="composite" presStyleCnt="0"/>
      <dgm:spPr/>
    </dgm:pt>
    <dgm:pt modelId="{14CC0CBD-4FBF-8948-886D-EB8A0F9C4D2B}" type="pres">
      <dgm:prSet presAssocID="{6DE4FDB5-5F8B-6443-B307-2002173C2D5D}" presName="imgShp" presStyleLbl="fgImgPlace1" presStyleIdx="1" presStyleCnt="3"/>
      <dgm:spPr>
        <a:blipFill rotWithShape="1">
          <a:blip xmlns:r="http://schemas.openxmlformats.org/officeDocument/2006/relationships" r:embed="rId2"/>
          <a:stretch>
            <a:fillRect/>
          </a:stretch>
        </a:blipFill>
        <a:ln>
          <a:solidFill>
            <a:schemeClr val="accent2">
              <a:lumMod val="50000"/>
            </a:schemeClr>
          </a:solidFill>
        </a:ln>
      </dgm:spPr>
      <dgm:t>
        <a:bodyPr/>
        <a:lstStyle/>
        <a:p>
          <a:endParaRPr lang="es-ES"/>
        </a:p>
      </dgm:t>
    </dgm:pt>
    <dgm:pt modelId="{5DC22815-CF62-9743-9871-BCA9FD600912}" type="pres">
      <dgm:prSet presAssocID="{6DE4FDB5-5F8B-6443-B307-2002173C2D5D}" presName="txShp" presStyleLbl="node1" presStyleIdx="1" presStyleCnt="3" custScaleX="106979" custLinFactNeighborX="-1468" custLinFactNeighborY="-6033">
        <dgm:presLayoutVars>
          <dgm:bulletEnabled val="1"/>
        </dgm:presLayoutVars>
      </dgm:prSet>
      <dgm:spPr/>
      <dgm:t>
        <a:bodyPr/>
        <a:lstStyle/>
        <a:p>
          <a:endParaRPr lang="es-ES"/>
        </a:p>
      </dgm:t>
    </dgm:pt>
    <dgm:pt modelId="{9DBBE355-9052-D948-8C13-833A0D692270}" type="pres">
      <dgm:prSet presAssocID="{4B52A026-DDDE-D84D-99D8-D1E15DAA7747}" presName="spacing" presStyleCnt="0"/>
      <dgm:spPr/>
    </dgm:pt>
    <dgm:pt modelId="{1C2C41E3-5B60-5140-9D42-2D3A9DA83DD2}" type="pres">
      <dgm:prSet presAssocID="{D21B1456-F28A-4344-B09A-C2C32EF1F938}" presName="composite" presStyleCnt="0"/>
      <dgm:spPr/>
    </dgm:pt>
    <dgm:pt modelId="{F00C328B-2AF9-284A-8FD1-059E8CD14E48}" type="pres">
      <dgm:prSet presAssocID="{D21B1456-F28A-4344-B09A-C2C32EF1F938}" presName="imgShp"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EBD95BD8-51C8-2645-9907-1EF11EFCFFCB}" type="pres">
      <dgm:prSet presAssocID="{D21B1456-F28A-4344-B09A-C2C32EF1F938}" presName="txShp" presStyleLbl="node1" presStyleIdx="2" presStyleCnt="3">
        <dgm:presLayoutVars>
          <dgm:bulletEnabled val="1"/>
        </dgm:presLayoutVars>
      </dgm:prSet>
      <dgm:spPr/>
      <dgm:t>
        <a:bodyPr/>
        <a:lstStyle/>
        <a:p>
          <a:endParaRPr lang="es-ES"/>
        </a:p>
      </dgm:t>
    </dgm:pt>
  </dgm:ptLst>
  <dgm:cxnLst>
    <dgm:cxn modelId="{AE2353D6-1BBD-1D41-B630-D35ACD3431FC}" srcId="{FAC8AD37-4065-7541-8177-ED804BF6E0BD}" destId="{D21B1456-F28A-4344-B09A-C2C32EF1F938}" srcOrd="2" destOrd="0" parTransId="{EB8AF15C-75ED-C144-B086-21AF29FB9A50}" sibTransId="{0DC68651-98B9-944D-9F9E-5909083193D8}"/>
    <dgm:cxn modelId="{CC97E902-4740-4166-8501-468B4925C04A}" type="presOf" srcId="{6DE4FDB5-5F8B-6443-B307-2002173C2D5D}" destId="{5DC22815-CF62-9743-9871-BCA9FD600912}" srcOrd="0" destOrd="0" presId="urn:microsoft.com/office/officeart/2005/8/layout/vList3#1"/>
    <dgm:cxn modelId="{81B286DF-7B01-4F49-BCF0-9E6BAB090E95}" type="presOf" srcId="{FAC8AD37-4065-7541-8177-ED804BF6E0BD}" destId="{C5C1EB95-9598-544E-BF0B-64D29BDA394D}" srcOrd="0" destOrd="0" presId="urn:microsoft.com/office/officeart/2005/8/layout/vList3#1"/>
    <dgm:cxn modelId="{7A7AD376-98E4-475C-AFAC-3ACD5AF32375}" type="presOf" srcId="{55C02D38-B553-A246-B2EA-9A4647EA9393}" destId="{8695512A-6138-824E-B5B6-15D8A63F9446}" srcOrd="0" destOrd="0" presId="urn:microsoft.com/office/officeart/2005/8/layout/vList3#1"/>
    <dgm:cxn modelId="{C73EE4ED-FDFD-4043-8BC3-66B293D2CFE9}" srcId="{FAC8AD37-4065-7541-8177-ED804BF6E0BD}" destId="{6DE4FDB5-5F8B-6443-B307-2002173C2D5D}" srcOrd="1" destOrd="0" parTransId="{D23FEC14-9701-9C42-995D-C503CAA10376}" sibTransId="{4B52A026-DDDE-D84D-99D8-D1E15DAA7747}"/>
    <dgm:cxn modelId="{443AC7E8-3E5F-9944-8778-FCE87D42AB2A}" srcId="{FAC8AD37-4065-7541-8177-ED804BF6E0BD}" destId="{55C02D38-B553-A246-B2EA-9A4647EA9393}" srcOrd="0" destOrd="0" parTransId="{F27A75EA-828F-6641-841E-9C40392AB0B7}" sibTransId="{AE69E59E-F7D4-FE47-A46E-049001A80593}"/>
    <dgm:cxn modelId="{A09EE672-5A46-4256-9147-2B4F9F269F9B}" type="presOf" srcId="{D21B1456-F28A-4344-B09A-C2C32EF1F938}" destId="{EBD95BD8-51C8-2645-9907-1EF11EFCFFCB}" srcOrd="0" destOrd="0" presId="urn:microsoft.com/office/officeart/2005/8/layout/vList3#1"/>
    <dgm:cxn modelId="{C1AADB7F-F2E9-48F2-972F-8F2BEF2EE1E9}" type="presParOf" srcId="{C5C1EB95-9598-544E-BF0B-64D29BDA394D}" destId="{C3B657D7-C900-7C4E-ADFB-92BDFC62D959}" srcOrd="0" destOrd="0" presId="urn:microsoft.com/office/officeart/2005/8/layout/vList3#1"/>
    <dgm:cxn modelId="{8C5FC161-8A4F-455E-A51F-EB6E70D7A7AA}" type="presParOf" srcId="{C3B657D7-C900-7C4E-ADFB-92BDFC62D959}" destId="{784A768C-903E-7843-8BB7-88AFBE328C6A}" srcOrd="0" destOrd="0" presId="urn:microsoft.com/office/officeart/2005/8/layout/vList3#1"/>
    <dgm:cxn modelId="{0C7ABA9A-C224-42FF-90F6-50655EAD95F5}" type="presParOf" srcId="{C3B657D7-C900-7C4E-ADFB-92BDFC62D959}" destId="{8695512A-6138-824E-B5B6-15D8A63F9446}" srcOrd="1" destOrd="0" presId="urn:microsoft.com/office/officeart/2005/8/layout/vList3#1"/>
    <dgm:cxn modelId="{68481BDF-C8A1-4CDC-92FD-7274260B704B}" type="presParOf" srcId="{C5C1EB95-9598-544E-BF0B-64D29BDA394D}" destId="{229BA0E3-63D2-D942-8B87-05CE1075478C}" srcOrd="1" destOrd="0" presId="urn:microsoft.com/office/officeart/2005/8/layout/vList3#1"/>
    <dgm:cxn modelId="{EEE02918-1B47-4588-8F9E-263974F90AA0}" type="presParOf" srcId="{C5C1EB95-9598-544E-BF0B-64D29BDA394D}" destId="{FA7B1173-F48F-4F40-81E8-8D48E4540617}" srcOrd="2" destOrd="0" presId="urn:microsoft.com/office/officeart/2005/8/layout/vList3#1"/>
    <dgm:cxn modelId="{6D07D3BE-26AF-4C3C-8C89-5AEAD311CBFC}" type="presParOf" srcId="{FA7B1173-F48F-4F40-81E8-8D48E4540617}" destId="{14CC0CBD-4FBF-8948-886D-EB8A0F9C4D2B}" srcOrd="0" destOrd="0" presId="urn:microsoft.com/office/officeart/2005/8/layout/vList3#1"/>
    <dgm:cxn modelId="{F91DA127-5196-4C9D-896E-8914FFB2B523}" type="presParOf" srcId="{FA7B1173-F48F-4F40-81E8-8D48E4540617}" destId="{5DC22815-CF62-9743-9871-BCA9FD600912}" srcOrd="1" destOrd="0" presId="urn:microsoft.com/office/officeart/2005/8/layout/vList3#1"/>
    <dgm:cxn modelId="{4C08F36A-A518-4BD9-88FE-43FED6897CC4}" type="presParOf" srcId="{C5C1EB95-9598-544E-BF0B-64D29BDA394D}" destId="{9DBBE355-9052-D948-8C13-833A0D692270}" srcOrd="3" destOrd="0" presId="urn:microsoft.com/office/officeart/2005/8/layout/vList3#1"/>
    <dgm:cxn modelId="{AAC8BBA1-B97F-4D32-93AB-C43BCB1AC90B}" type="presParOf" srcId="{C5C1EB95-9598-544E-BF0B-64D29BDA394D}" destId="{1C2C41E3-5B60-5140-9D42-2D3A9DA83DD2}" srcOrd="4" destOrd="0" presId="urn:microsoft.com/office/officeart/2005/8/layout/vList3#1"/>
    <dgm:cxn modelId="{85053530-7852-4E3F-9D8D-C4D2D152C713}" type="presParOf" srcId="{1C2C41E3-5B60-5140-9D42-2D3A9DA83DD2}" destId="{F00C328B-2AF9-284A-8FD1-059E8CD14E48}" srcOrd="0" destOrd="0" presId="urn:microsoft.com/office/officeart/2005/8/layout/vList3#1"/>
    <dgm:cxn modelId="{6E4F4E0A-B027-48B9-A0F0-3F8645A38A96}" type="presParOf" srcId="{1C2C41E3-5B60-5140-9D42-2D3A9DA83DD2}" destId="{EBD95BD8-51C8-2645-9907-1EF11EFCFFCB}" srcOrd="1" destOrd="0" presId="urn:microsoft.com/office/officeart/2005/8/layout/vList3#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C8AD37-4065-7541-8177-ED804BF6E0BD}" type="doc">
      <dgm:prSet loTypeId="urn:microsoft.com/office/officeart/2005/8/layout/vList3#2" loCatId="" qsTypeId="urn:microsoft.com/office/officeart/2005/8/quickstyle/simple4" qsCatId="simple" csTypeId="urn:microsoft.com/office/officeart/2005/8/colors/accent2_2" csCatId="accent2" phldr="1"/>
      <dgm:spPr/>
      <dgm:t>
        <a:bodyPr/>
        <a:lstStyle/>
        <a:p>
          <a:endParaRPr lang="es-ES"/>
        </a:p>
      </dgm:t>
    </dgm:pt>
    <dgm:pt modelId="{55C02D38-B553-A246-B2EA-9A4647EA9393}">
      <dgm:prSet custT="1"/>
      <dgm:spPr>
        <a:solidFill>
          <a:srgbClr val="800000"/>
        </a:solidFill>
      </dgm:spPr>
      <dgm:t>
        <a:bodyPr/>
        <a:lstStyle/>
        <a:p>
          <a:pPr rtl="0"/>
          <a:r>
            <a:rPr lang="es-ES" sz="1800" b="1" dirty="0" smtClean="0"/>
            <a:t>Mejorar la calidad de vida</a:t>
          </a:r>
          <a:endParaRPr lang="es-ES" sz="1800" b="1" dirty="0"/>
        </a:p>
      </dgm:t>
    </dgm:pt>
    <dgm:pt modelId="{F27A75EA-828F-6641-841E-9C40392AB0B7}" type="parTrans" cxnId="{443AC7E8-3E5F-9944-8778-FCE87D42AB2A}">
      <dgm:prSet/>
      <dgm:spPr/>
      <dgm:t>
        <a:bodyPr/>
        <a:lstStyle/>
        <a:p>
          <a:endParaRPr lang="es-ES"/>
        </a:p>
      </dgm:t>
    </dgm:pt>
    <dgm:pt modelId="{AE69E59E-F7D4-FE47-A46E-049001A80593}" type="sibTrans" cxnId="{443AC7E8-3E5F-9944-8778-FCE87D42AB2A}">
      <dgm:prSet/>
      <dgm:spPr/>
      <dgm:t>
        <a:bodyPr/>
        <a:lstStyle/>
        <a:p>
          <a:endParaRPr lang="es-ES"/>
        </a:p>
      </dgm:t>
    </dgm:pt>
    <dgm:pt modelId="{6DE4FDB5-5F8B-6443-B307-2002173C2D5D}">
      <dgm:prSet custT="1"/>
      <dgm:spPr>
        <a:solidFill>
          <a:srgbClr val="004586"/>
        </a:solidFill>
      </dgm:spPr>
      <dgm:t>
        <a:bodyPr/>
        <a:lstStyle/>
        <a:p>
          <a:pPr rtl="0"/>
          <a:r>
            <a:rPr lang="es-ES" sz="1800" b="1" dirty="0" smtClean="0"/>
            <a:t>Escasos</a:t>
          </a:r>
          <a:r>
            <a:rPr lang="es-ES" sz="1800" b="1" baseline="0" dirty="0" smtClean="0"/>
            <a:t> efectos adversos</a:t>
          </a:r>
          <a:endParaRPr lang="es-ES" sz="1800" b="1" dirty="0"/>
        </a:p>
      </dgm:t>
    </dgm:pt>
    <dgm:pt modelId="{D23FEC14-9701-9C42-995D-C503CAA10376}" type="parTrans" cxnId="{C73EE4ED-FDFD-4043-8BC3-66B293D2CFE9}">
      <dgm:prSet/>
      <dgm:spPr/>
      <dgm:t>
        <a:bodyPr/>
        <a:lstStyle/>
        <a:p>
          <a:endParaRPr lang="es-ES"/>
        </a:p>
      </dgm:t>
    </dgm:pt>
    <dgm:pt modelId="{4B52A026-DDDE-D84D-99D8-D1E15DAA7747}" type="sibTrans" cxnId="{C73EE4ED-FDFD-4043-8BC3-66B293D2CFE9}">
      <dgm:prSet/>
      <dgm:spPr/>
      <dgm:t>
        <a:bodyPr/>
        <a:lstStyle/>
        <a:p>
          <a:endParaRPr lang="es-ES"/>
        </a:p>
      </dgm:t>
    </dgm:pt>
    <dgm:pt modelId="{62DC9330-7076-F94B-9BCA-243D3D4F687F}">
      <dgm:prSet/>
      <dgm:spPr>
        <a:solidFill>
          <a:srgbClr val="004586"/>
        </a:solidFill>
      </dgm:spPr>
      <dgm:t>
        <a:bodyPr/>
        <a:lstStyle/>
        <a:p>
          <a:pPr rtl="0"/>
          <a:r>
            <a:rPr lang="es-ES" b="1" dirty="0" smtClean="0"/>
            <a:t>Buena adherencia al tratamiento</a:t>
          </a:r>
          <a:endParaRPr lang="es-ES" b="1" dirty="0"/>
        </a:p>
      </dgm:t>
    </dgm:pt>
    <dgm:pt modelId="{63DE5C12-DDFE-CB48-A7B4-B0EC391FBE3D}" type="parTrans" cxnId="{26DAF29E-C3FD-2D41-A829-21850DAECDDB}">
      <dgm:prSet/>
      <dgm:spPr/>
      <dgm:t>
        <a:bodyPr/>
        <a:lstStyle/>
        <a:p>
          <a:endParaRPr lang="es-ES"/>
        </a:p>
      </dgm:t>
    </dgm:pt>
    <dgm:pt modelId="{9F1D3FC8-CA60-1F48-B489-333FD4F31CDB}" type="sibTrans" cxnId="{26DAF29E-C3FD-2D41-A829-21850DAECDDB}">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C3B657D7-C900-7C4E-ADFB-92BDFC62D959}" type="pres">
      <dgm:prSet presAssocID="{55C02D38-B553-A246-B2EA-9A4647EA9393}" presName="composite" presStyleCnt="0"/>
      <dgm:spPr/>
    </dgm:pt>
    <dgm:pt modelId="{784A768C-903E-7843-8BB7-88AFBE328C6A}" type="pres">
      <dgm:prSet presAssocID="{55C02D38-B553-A246-B2EA-9A4647EA9393}"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8695512A-6138-824E-B5B6-15D8A63F9446}" type="pres">
      <dgm:prSet presAssocID="{55C02D38-B553-A246-B2EA-9A4647EA9393}" presName="txShp" presStyleLbl="node1" presStyleIdx="0" presStyleCnt="3" custLinFactNeighborX="2126" custLinFactNeighborY="3361">
        <dgm:presLayoutVars>
          <dgm:bulletEnabled val="1"/>
        </dgm:presLayoutVars>
      </dgm:prSet>
      <dgm:spPr/>
      <dgm:t>
        <a:bodyPr/>
        <a:lstStyle/>
        <a:p>
          <a:endParaRPr lang="es-ES"/>
        </a:p>
      </dgm:t>
    </dgm:pt>
    <dgm:pt modelId="{229BA0E3-63D2-D942-8B87-05CE1075478C}" type="pres">
      <dgm:prSet presAssocID="{AE69E59E-F7D4-FE47-A46E-049001A80593}" presName="spacing" presStyleCnt="0"/>
      <dgm:spPr/>
    </dgm:pt>
    <dgm:pt modelId="{FA7B1173-F48F-4F40-81E8-8D48E4540617}" type="pres">
      <dgm:prSet presAssocID="{6DE4FDB5-5F8B-6443-B307-2002173C2D5D}" presName="composite" presStyleCnt="0"/>
      <dgm:spPr/>
    </dgm:pt>
    <dgm:pt modelId="{14CC0CBD-4FBF-8948-886D-EB8A0F9C4D2B}" type="pres">
      <dgm:prSet presAssocID="{6DE4FDB5-5F8B-6443-B307-2002173C2D5D}" presName="imgShp" presStyleLbl="fgImgPlace1" presStyleIdx="1" presStyleCnt="3"/>
      <dgm:spPr>
        <a:blipFill rotWithShape="1">
          <a:blip xmlns:r="http://schemas.openxmlformats.org/officeDocument/2006/relationships" r:embed="rId2"/>
          <a:stretch>
            <a:fillRect/>
          </a:stretch>
        </a:blipFill>
        <a:ln>
          <a:solidFill>
            <a:schemeClr val="accent2">
              <a:lumMod val="50000"/>
            </a:schemeClr>
          </a:solidFill>
        </a:ln>
      </dgm:spPr>
      <dgm:t>
        <a:bodyPr/>
        <a:lstStyle/>
        <a:p>
          <a:endParaRPr lang="es-ES"/>
        </a:p>
      </dgm:t>
    </dgm:pt>
    <dgm:pt modelId="{5DC22815-CF62-9743-9871-BCA9FD600912}" type="pres">
      <dgm:prSet presAssocID="{6DE4FDB5-5F8B-6443-B307-2002173C2D5D}" presName="txShp" presStyleLbl="node1" presStyleIdx="1" presStyleCnt="3" custScaleX="106979" custLinFactNeighborX="-350" custLinFactNeighborY="-6033">
        <dgm:presLayoutVars>
          <dgm:bulletEnabled val="1"/>
        </dgm:presLayoutVars>
      </dgm:prSet>
      <dgm:spPr/>
      <dgm:t>
        <a:bodyPr/>
        <a:lstStyle/>
        <a:p>
          <a:endParaRPr lang="es-ES"/>
        </a:p>
      </dgm:t>
    </dgm:pt>
    <dgm:pt modelId="{48C3BB07-3ACD-B949-8312-CD751B3D78CC}" type="pres">
      <dgm:prSet presAssocID="{4B52A026-DDDE-D84D-99D8-D1E15DAA7747}" presName="spacing" presStyleCnt="0"/>
      <dgm:spPr/>
    </dgm:pt>
    <dgm:pt modelId="{5FBAEF0A-88DB-8E4F-828D-0A2592BC1B22}" type="pres">
      <dgm:prSet presAssocID="{62DC9330-7076-F94B-9BCA-243D3D4F687F}" presName="composite" presStyleCnt="0"/>
      <dgm:spPr/>
    </dgm:pt>
    <dgm:pt modelId="{91824C5D-FD2A-2343-8ED2-884320133A75}" type="pres">
      <dgm:prSet presAssocID="{62DC9330-7076-F94B-9BCA-243D3D4F687F}" presName="imgShp" presStyleLbl="fgImgPlace1" presStyleIdx="2" presStyleCnt="3"/>
      <dgm:spPr>
        <a:blipFill rotWithShape="1">
          <a:blip xmlns:r="http://schemas.openxmlformats.org/officeDocument/2006/relationships" r:embed="rId3"/>
          <a:stretch>
            <a:fillRect/>
          </a:stretch>
        </a:blipFill>
        <a:ln>
          <a:solidFill>
            <a:schemeClr val="accent6">
              <a:lumMod val="60000"/>
              <a:lumOff val="40000"/>
            </a:schemeClr>
          </a:solidFill>
        </a:ln>
      </dgm:spPr>
      <dgm:t>
        <a:bodyPr/>
        <a:lstStyle/>
        <a:p>
          <a:endParaRPr lang="es-ES"/>
        </a:p>
      </dgm:t>
    </dgm:pt>
    <dgm:pt modelId="{9ED80069-0584-314A-AB59-A254A60D0D01}" type="pres">
      <dgm:prSet presAssocID="{62DC9330-7076-F94B-9BCA-243D3D4F687F}" presName="txShp" presStyleLbl="node1" presStyleIdx="2" presStyleCnt="3" custLinFactNeighborX="559">
        <dgm:presLayoutVars>
          <dgm:bulletEnabled val="1"/>
        </dgm:presLayoutVars>
      </dgm:prSet>
      <dgm:spPr/>
      <dgm:t>
        <a:bodyPr/>
        <a:lstStyle/>
        <a:p>
          <a:endParaRPr lang="es-ES"/>
        </a:p>
      </dgm:t>
    </dgm:pt>
  </dgm:ptLst>
  <dgm:cxnLst>
    <dgm:cxn modelId="{02CD5D1C-614F-4E4D-8832-79377188B63E}" type="presOf" srcId="{62DC9330-7076-F94B-9BCA-243D3D4F687F}" destId="{9ED80069-0584-314A-AB59-A254A60D0D01}" srcOrd="0" destOrd="0" presId="urn:microsoft.com/office/officeart/2005/8/layout/vList3#2"/>
    <dgm:cxn modelId="{05183BA1-CC52-457A-B59B-7B85C2C6C31E}" type="presOf" srcId="{6DE4FDB5-5F8B-6443-B307-2002173C2D5D}" destId="{5DC22815-CF62-9743-9871-BCA9FD600912}" srcOrd="0" destOrd="0" presId="urn:microsoft.com/office/officeart/2005/8/layout/vList3#2"/>
    <dgm:cxn modelId="{C73EE4ED-FDFD-4043-8BC3-66B293D2CFE9}" srcId="{FAC8AD37-4065-7541-8177-ED804BF6E0BD}" destId="{6DE4FDB5-5F8B-6443-B307-2002173C2D5D}" srcOrd="1" destOrd="0" parTransId="{D23FEC14-9701-9C42-995D-C503CAA10376}" sibTransId="{4B52A026-DDDE-D84D-99D8-D1E15DAA7747}"/>
    <dgm:cxn modelId="{443AC7E8-3E5F-9944-8778-FCE87D42AB2A}" srcId="{FAC8AD37-4065-7541-8177-ED804BF6E0BD}" destId="{55C02D38-B553-A246-B2EA-9A4647EA9393}" srcOrd="0" destOrd="0" parTransId="{F27A75EA-828F-6641-841E-9C40392AB0B7}" sibTransId="{AE69E59E-F7D4-FE47-A46E-049001A80593}"/>
    <dgm:cxn modelId="{7C4E3C28-9C31-4D6B-B789-6894EBB0BFDD}" type="presOf" srcId="{FAC8AD37-4065-7541-8177-ED804BF6E0BD}" destId="{C5C1EB95-9598-544E-BF0B-64D29BDA394D}" srcOrd="0" destOrd="0" presId="urn:microsoft.com/office/officeart/2005/8/layout/vList3#2"/>
    <dgm:cxn modelId="{D621C2B6-0DE8-4E55-BA9C-80828AB8681A}" type="presOf" srcId="{55C02D38-B553-A246-B2EA-9A4647EA9393}" destId="{8695512A-6138-824E-B5B6-15D8A63F9446}" srcOrd="0" destOrd="0" presId="urn:microsoft.com/office/officeart/2005/8/layout/vList3#2"/>
    <dgm:cxn modelId="{26DAF29E-C3FD-2D41-A829-21850DAECDDB}" srcId="{FAC8AD37-4065-7541-8177-ED804BF6E0BD}" destId="{62DC9330-7076-F94B-9BCA-243D3D4F687F}" srcOrd="2" destOrd="0" parTransId="{63DE5C12-DDFE-CB48-A7B4-B0EC391FBE3D}" sibTransId="{9F1D3FC8-CA60-1F48-B489-333FD4F31CDB}"/>
    <dgm:cxn modelId="{B4DE2E99-BC19-461E-8D21-3E23F7DE2E6B}" type="presParOf" srcId="{C5C1EB95-9598-544E-BF0B-64D29BDA394D}" destId="{C3B657D7-C900-7C4E-ADFB-92BDFC62D959}" srcOrd="0" destOrd="0" presId="urn:microsoft.com/office/officeart/2005/8/layout/vList3#2"/>
    <dgm:cxn modelId="{56B14A65-2A62-43B9-BD52-D20AC642A1F6}" type="presParOf" srcId="{C3B657D7-C900-7C4E-ADFB-92BDFC62D959}" destId="{784A768C-903E-7843-8BB7-88AFBE328C6A}" srcOrd="0" destOrd="0" presId="urn:microsoft.com/office/officeart/2005/8/layout/vList3#2"/>
    <dgm:cxn modelId="{172F94A0-B619-4FA5-882E-4C6614BD8A37}" type="presParOf" srcId="{C3B657D7-C900-7C4E-ADFB-92BDFC62D959}" destId="{8695512A-6138-824E-B5B6-15D8A63F9446}" srcOrd="1" destOrd="0" presId="urn:microsoft.com/office/officeart/2005/8/layout/vList3#2"/>
    <dgm:cxn modelId="{DFEB50B7-DA6E-485E-B367-EA0AAE0F3347}" type="presParOf" srcId="{C5C1EB95-9598-544E-BF0B-64D29BDA394D}" destId="{229BA0E3-63D2-D942-8B87-05CE1075478C}" srcOrd="1" destOrd="0" presId="urn:microsoft.com/office/officeart/2005/8/layout/vList3#2"/>
    <dgm:cxn modelId="{FA1E3E8D-781F-4C87-8DF5-ED056DE25423}" type="presParOf" srcId="{C5C1EB95-9598-544E-BF0B-64D29BDA394D}" destId="{FA7B1173-F48F-4F40-81E8-8D48E4540617}" srcOrd="2" destOrd="0" presId="urn:microsoft.com/office/officeart/2005/8/layout/vList3#2"/>
    <dgm:cxn modelId="{A6D902AF-43BB-4B95-9ED7-DB11663C86B3}" type="presParOf" srcId="{FA7B1173-F48F-4F40-81E8-8D48E4540617}" destId="{14CC0CBD-4FBF-8948-886D-EB8A0F9C4D2B}" srcOrd="0" destOrd="0" presId="urn:microsoft.com/office/officeart/2005/8/layout/vList3#2"/>
    <dgm:cxn modelId="{7E3AE0CF-C22F-4518-820F-7A21A4F0FB89}" type="presParOf" srcId="{FA7B1173-F48F-4F40-81E8-8D48E4540617}" destId="{5DC22815-CF62-9743-9871-BCA9FD600912}" srcOrd="1" destOrd="0" presId="urn:microsoft.com/office/officeart/2005/8/layout/vList3#2"/>
    <dgm:cxn modelId="{D1A80114-EDAA-4352-BAFB-0FDA61ABCE61}" type="presParOf" srcId="{C5C1EB95-9598-544E-BF0B-64D29BDA394D}" destId="{48C3BB07-3ACD-B949-8312-CD751B3D78CC}" srcOrd="3" destOrd="0" presId="urn:microsoft.com/office/officeart/2005/8/layout/vList3#2"/>
    <dgm:cxn modelId="{88DA0869-D501-44E2-9676-1148BEDC17B8}" type="presParOf" srcId="{C5C1EB95-9598-544E-BF0B-64D29BDA394D}" destId="{5FBAEF0A-88DB-8E4F-828D-0A2592BC1B22}" srcOrd="4" destOrd="0" presId="urn:microsoft.com/office/officeart/2005/8/layout/vList3#2"/>
    <dgm:cxn modelId="{A4B7DC37-D4EF-40F3-96AC-9C3ADE5802A4}" type="presParOf" srcId="{5FBAEF0A-88DB-8E4F-828D-0A2592BC1B22}" destId="{91824C5D-FD2A-2343-8ED2-884320133A75}" srcOrd="0" destOrd="0" presId="urn:microsoft.com/office/officeart/2005/8/layout/vList3#2"/>
    <dgm:cxn modelId="{08FFCE44-CFB7-4429-B882-86A86DF0B81A}" type="presParOf" srcId="{5FBAEF0A-88DB-8E4F-828D-0A2592BC1B22}" destId="{9ED80069-0584-314A-AB59-A254A60D0D01}" srcOrd="1" destOrd="0" presId="urn:microsoft.com/office/officeart/2005/8/layout/vList3#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A128C-87F3-6C4D-9F31-BE1757A73909}">
      <dsp:nvSpPr>
        <dsp:cNvPr id="0" name=""/>
        <dsp:cNvSpPr/>
      </dsp:nvSpPr>
      <dsp:spPr>
        <a:xfrm>
          <a:off x="4028765" y="-30305"/>
          <a:ext cx="3455420" cy="3064540"/>
        </a:xfrm>
        <a:prstGeom prst="ellipse">
          <a:avLst/>
        </a:prstGeom>
        <a:solidFill>
          <a:srgbClr val="800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rtl="0">
            <a:lnSpc>
              <a:spcPct val="90000"/>
            </a:lnSpc>
            <a:spcBef>
              <a:spcPct val="0"/>
            </a:spcBef>
            <a:spcAft>
              <a:spcPct val="35000"/>
            </a:spcAft>
          </a:pPr>
          <a:r>
            <a:rPr lang="es-ES" sz="1700" b="1" kern="1200" dirty="0" smtClean="0">
              <a:solidFill>
                <a:srgbClr val="004586"/>
              </a:solidFill>
            </a:rPr>
            <a:t>Genética</a:t>
          </a:r>
          <a:endParaRPr lang="es-ES" sz="1700" b="1" kern="1200" dirty="0">
            <a:solidFill>
              <a:srgbClr val="004586"/>
            </a:solidFill>
          </a:endParaRPr>
        </a:p>
      </dsp:txBody>
      <dsp:txXfrm>
        <a:off x="4427468" y="382228"/>
        <a:ext cx="2658015" cy="972402"/>
      </dsp:txXfrm>
    </dsp:sp>
    <dsp:sp modelId="{F5696D63-E99E-9448-A011-6908B3151E45}">
      <dsp:nvSpPr>
        <dsp:cNvPr id="0" name=""/>
        <dsp:cNvSpPr/>
      </dsp:nvSpPr>
      <dsp:spPr>
        <a:xfrm>
          <a:off x="4942982" y="877548"/>
          <a:ext cx="3738870" cy="3174549"/>
        </a:xfrm>
        <a:prstGeom prst="ellipse">
          <a:avLst/>
        </a:prstGeom>
        <a:solidFill>
          <a:srgbClr val="FF9933">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rtl="0">
            <a:lnSpc>
              <a:spcPct val="90000"/>
            </a:lnSpc>
            <a:spcBef>
              <a:spcPct val="0"/>
            </a:spcBef>
            <a:spcAft>
              <a:spcPct val="35000"/>
            </a:spcAft>
          </a:pPr>
          <a:r>
            <a:rPr lang="es-ES" sz="1700" b="1" kern="1200" dirty="0" smtClean="0">
              <a:solidFill>
                <a:srgbClr val="004586"/>
              </a:solidFill>
            </a:rPr>
            <a:t>Disfunción de la barrera cutánea</a:t>
          </a:r>
          <a:endParaRPr lang="es-ES" sz="1700" b="1" kern="1200" dirty="0">
            <a:solidFill>
              <a:srgbClr val="004586"/>
            </a:solidFill>
          </a:endParaRPr>
        </a:p>
      </dsp:txBody>
      <dsp:txXfrm>
        <a:off x="6956220" y="1243843"/>
        <a:ext cx="1438027" cy="2441961"/>
      </dsp:txXfrm>
    </dsp:sp>
    <dsp:sp modelId="{931BA65E-F8AC-EC46-8592-E1508EC243CF}">
      <dsp:nvSpPr>
        <dsp:cNvPr id="0" name=""/>
        <dsp:cNvSpPr/>
      </dsp:nvSpPr>
      <dsp:spPr>
        <a:xfrm>
          <a:off x="4444199" y="2167521"/>
          <a:ext cx="2624552" cy="2387346"/>
        </a:xfrm>
        <a:prstGeom prst="ellipse">
          <a:avLst/>
        </a:prstGeom>
        <a:solidFill>
          <a:srgbClr val="008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rtl="0">
            <a:lnSpc>
              <a:spcPct val="90000"/>
            </a:lnSpc>
            <a:spcBef>
              <a:spcPct val="0"/>
            </a:spcBef>
            <a:spcAft>
              <a:spcPct val="35000"/>
            </a:spcAft>
          </a:pPr>
          <a:r>
            <a:rPr lang="es-ES" sz="1700" b="1" kern="1200" dirty="0" smtClean="0">
              <a:solidFill>
                <a:srgbClr val="004586"/>
              </a:solidFill>
            </a:rPr>
            <a:t>Medioambientales</a:t>
          </a:r>
          <a:endParaRPr lang="es-ES" sz="1700" b="1" kern="1200" dirty="0">
            <a:solidFill>
              <a:srgbClr val="004586"/>
            </a:solidFill>
          </a:endParaRPr>
        </a:p>
      </dsp:txBody>
      <dsp:txXfrm>
        <a:off x="4747032" y="3475971"/>
        <a:ext cx="2018886" cy="757523"/>
      </dsp:txXfrm>
    </dsp:sp>
    <dsp:sp modelId="{3B98F69B-A35D-B64D-B624-D73D09BD7C44}">
      <dsp:nvSpPr>
        <dsp:cNvPr id="0" name=""/>
        <dsp:cNvSpPr/>
      </dsp:nvSpPr>
      <dsp:spPr>
        <a:xfrm>
          <a:off x="2900547" y="1193908"/>
          <a:ext cx="3599974" cy="2834472"/>
        </a:xfrm>
        <a:prstGeom prst="ellipse">
          <a:avLst/>
        </a:prstGeom>
        <a:solidFill>
          <a:srgbClr val="660066">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755650" rtl="0">
            <a:lnSpc>
              <a:spcPct val="90000"/>
            </a:lnSpc>
            <a:spcBef>
              <a:spcPct val="0"/>
            </a:spcBef>
            <a:spcAft>
              <a:spcPct val="35000"/>
            </a:spcAft>
          </a:pPr>
          <a:r>
            <a:rPr lang="es-ES" sz="1700" b="1" kern="1200" dirty="0" smtClean="0">
              <a:solidFill>
                <a:srgbClr val="004586"/>
              </a:solidFill>
            </a:rPr>
            <a:t>Inmunológicos</a:t>
          </a:r>
          <a:endParaRPr lang="es-ES" sz="1700" b="1" kern="1200" dirty="0">
            <a:solidFill>
              <a:srgbClr val="004586"/>
            </a:solidFill>
          </a:endParaRPr>
        </a:p>
      </dsp:txBody>
      <dsp:txXfrm>
        <a:off x="3177468" y="1520962"/>
        <a:ext cx="1384605" cy="21803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9D164-2E92-A54C-86A5-6BCAF6D01FD9}">
      <dsp:nvSpPr>
        <dsp:cNvPr id="0" name=""/>
        <dsp:cNvSpPr/>
      </dsp:nvSpPr>
      <dsp:spPr>
        <a:xfrm rot="10800000">
          <a:off x="379832" y="315275"/>
          <a:ext cx="4319030" cy="1615131"/>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2228" tIns="152400" rIns="284480" bIns="152400" numCol="1" spcCol="1270" anchor="ctr" anchorCtr="0">
          <a:noAutofit/>
        </a:bodyPr>
        <a:lstStyle/>
        <a:p>
          <a:pPr lvl="0" algn="ctr" defTabSz="1778000" rtl="0">
            <a:lnSpc>
              <a:spcPct val="90000"/>
            </a:lnSpc>
            <a:spcBef>
              <a:spcPct val="0"/>
            </a:spcBef>
            <a:spcAft>
              <a:spcPct val="35000"/>
            </a:spcAft>
          </a:pPr>
          <a:r>
            <a:rPr lang="es-ES" sz="4000" b="1" kern="1200" dirty="0" smtClean="0"/>
            <a:t>Prevenir los brotes</a:t>
          </a:r>
          <a:endParaRPr lang="es-ES" sz="4000" b="1" kern="1200" dirty="0"/>
        </a:p>
      </dsp:txBody>
      <dsp:txXfrm rot="10800000">
        <a:off x="783615" y="315275"/>
        <a:ext cx="3915247" cy="1615131"/>
      </dsp:txXfrm>
    </dsp:sp>
    <dsp:sp modelId="{C618DB02-EE1B-6345-9F87-49BB86626DDF}">
      <dsp:nvSpPr>
        <dsp:cNvPr id="0" name=""/>
        <dsp:cNvSpPr/>
      </dsp:nvSpPr>
      <dsp:spPr>
        <a:xfrm>
          <a:off x="0" y="305213"/>
          <a:ext cx="1615131" cy="1615131"/>
        </a:xfrm>
        <a:prstGeom prst="ellipse">
          <a:avLst/>
        </a:prstGeom>
        <a:blipFill rotWithShape="1">
          <a:blip xmlns:r="http://schemas.openxmlformats.org/officeDocument/2006/relationships" r:embed="rId1"/>
          <a:stretch>
            <a:fillRect/>
          </a:stretch>
        </a:blipFill>
        <a:ln>
          <a:solidFill>
            <a:srgbClr val="843132"/>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C9226-5259-1E4F-83E6-96AB777B70F1}">
      <dsp:nvSpPr>
        <dsp:cNvPr id="0" name=""/>
        <dsp:cNvSpPr/>
      </dsp:nvSpPr>
      <dsp:spPr>
        <a:xfrm>
          <a:off x="0" y="404038"/>
          <a:ext cx="2383967" cy="954719"/>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Prevención de la marcha atópica</a:t>
          </a:r>
          <a:endParaRPr lang="es-ES" sz="2400" kern="1200" dirty="0"/>
        </a:p>
      </dsp:txBody>
      <dsp:txXfrm>
        <a:off x="46606" y="450644"/>
        <a:ext cx="2290755" cy="8615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533BC-E51C-4E78-8375-805C22136A79}">
      <dsp:nvSpPr>
        <dsp:cNvPr id="0" name=""/>
        <dsp:cNvSpPr/>
      </dsp:nvSpPr>
      <dsp:spPr>
        <a:xfrm>
          <a:off x="3327400" y="0"/>
          <a:ext cx="3327400" cy="1437216"/>
        </a:xfrm>
        <a:prstGeom prst="trapezoid">
          <a:avLst>
            <a:gd name="adj" fmla="val 115758"/>
          </a:avLst>
        </a:prstGeom>
        <a:solidFill>
          <a:srgbClr val="FF972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i="0" kern="1200" dirty="0" smtClean="0">
            <a:solidFill>
              <a:srgbClr val="F8F8F8"/>
            </a:solidFill>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es-ES" sz="1800" b="1" i="0" kern="1200" dirty="0" smtClean="0">
              <a:solidFill>
                <a:srgbClr val="F8F8F8"/>
              </a:solidFill>
              <a:effectLst>
                <a:outerShdw blurRad="38100" dist="38100" dir="2700000" algn="tl">
                  <a:srgbClr val="000000">
                    <a:alpha val="43137"/>
                  </a:srgbClr>
                </a:outerShdw>
              </a:effectLst>
            </a:rPr>
            <a:t>Control </a:t>
          </a:r>
        </a:p>
        <a:p>
          <a:pPr lvl="0" algn="ctr" defTabSz="800100">
            <a:lnSpc>
              <a:spcPct val="90000"/>
            </a:lnSpc>
            <a:spcBef>
              <a:spcPct val="0"/>
            </a:spcBef>
            <a:spcAft>
              <a:spcPct val="35000"/>
            </a:spcAft>
          </a:pPr>
          <a:r>
            <a:rPr lang="es-ES" sz="1800" b="1" i="0" kern="1200" dirty="0" smtClean="0">
              <a:solidFill>
                <a:srgbClr val="F8F8F8"/>
              </a:solidFill>
              <a:effectLst>
                <a:outerShdw blurRad="38100" dist="38100" dir="2700000" algn="tl">
                  <a:srgbClr val="000000">
                    <a:alpha val="43137"/>
                  </a:srgbClr>
                </a:outerShdw>
              </a:effectLst>
            </a:rPr>
            <a:t>largo plazo  DA</a:t>
          </a:r>
        </a:p>
      </dsp:txBody>
      <dsp:txXfrm>
        <a:off x="3327400" y="0"/>
        <a:ext cx="3327400" cy="1437216"/>
      </dsp:txXfrm>
    </dsp:sp>
    <dsp:sp modelId="{7F16409A-ACB8-4636-B9CA-BE75BF960063}">
      <dsp:nvSpPr>
        <dsp:cNvPr id="0" name=""/>
        <dsp:cNvSpPr/>
      </dsp:nvSpPr>
      <dsp:spPr>
        <a:xfrm>
          <a:off x="1663700" y="1437216"/>
          <a:ext cx="6654800" cy="1437216"/>
        </a:xfrm>
        <a:prstGeom prst="trapezoid">
          <a:avLst>
            <a:gd name="adj" fmla="val 115758"/>
          </a:avLst>
        </a:prstGeom>
        <a:solidFill>
          <a:srgbClr val="A72B4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S" sz="2000" b="1" kern="1200" dirty="0" smtClean="0">
            <a:solidFill>
              <a:srgbClr val="F8F8F8"/>
            </a:solidFill>
            <a:effectLst>
              <a:outerShdw blurRad="38100" dist="38100" dir="2700000" algn="tl">
                <a:srgbClr val="000000">
                  <a:alpha val="43137"/>
                </a:srgbClr>
              </a:outerShdw>
            </a:effectLst>
          </a:endParaRPr>
        </a:p>
        <a:p>
          <a:pPr lvl="0" algn="ctr" defTabSz="889000">
            <a:lnSpc>
              <a:spcPct val="90000"/>
            </a:lnSpc>
            <a:spcBef>
              <a:spcPct val="0"/>
            </a:spcBef>
            <a:spcAft>
              <a:spcPct val="35000"/>
            </a:spcAft>
          </a:pPr>
          <a:r>
            <a:rPr lang="es-ES" sz="2000" b="1" kern="1200" dirty="0" smtClean="0">
              <a:solidFill>
                <a:srgbClr val="F8F8F8"/>
              </a:solidFill>
              <a:effectLst>
                <a:outerShdw blurRad="38100" dist="38100" dir="2700000" algn="tl">
                  <a:srgbClr val="000000">
                    <a:alpha val="43137"/>
                  </a:srgbClr>
                </a:outerShdw>
              </a:effectLst>
            </a:rPr>
            <a:t>Tratamiento Farmacológico de los brotes</a:t>
          </a:r>
        </a:p>
        <a:p>
          <a:pPr lvl="0" algn="ctr" defTabSz="889000">
            <a:lnSpc>
              <a:spcPct val="90000"/>
            </a:lnSpc>
            <a:spcBef>
              <a:spcPct val="0"/>
            </a:spcBef>
            <a:spcAft>
              <a:spcPct val="35000"/>
            </a:spcAft>
          </a:pPr>
          <a:r>
            <a:rPr lang="es-ES" sz="2000" kern="1200" dirty="0" smtClean="0">
              <a:solidFill>
                <a:srgbClr val="F8F8F8"/>
              </a:solidFill>
            </a:rPr>
            <a:t>- </a:t>
          </a:r>
          <a:r>
            <a:rPr lang="es-ES" sz="1800" i="1" kern="1200" dirty="0" smtClean="0">
              <a:solidFill>
                <a:srgbClr val="F8F8F8"/>
              </a:solidFill>
            </a:rPr>
            <a:t>Corticoides, </a:t>
          </a:r>
          <a:r>
            <a:rPr lang="es-ES" sz="1800" i="1" kern="1200" dirty="0" err="1" smtClean="0">
              <a:solidFill>
                <a:srgbClr val="F8F8F8"/>
              </a:solidFill>
            </a:rPr>
            <a:t>TCIs</a:t>
          </a:r>
          <a:r>
            <a:rPr lang="es-ES" sz="1800" i="1" kern="1200" dirty="0" smtClean="0">
              <a:solidFill>
                <a:srgbClr val="F8F8F8"/>
              </a:solidFill>
            </a:rPr>
            <a:t>, AINE ……. </a:t>
          </a:r>
          <a:endParaRPr lang="en-GB" sz="2000" i="1" kern="1200" dirty="0">
            <a:solidFill>
              <a:srgbClr val="F8F8F8"/>
            </a:solidFill>
          </a:endParaRPr>
        </a:p>
      </dsp:txBody>
      <dsp:txXfrm>
        <a:off x="2828289" y="1437216"/>
        <a:ext cx="4325620" cy="1437216"/>
      </dsp:txXfrm>
    </dsp:sp>
    <dsp:sp modelId="{277A4F32-F26E-4A72-A7D1-79EBFEC4CC1E}">
      <dsp:nvSpPr>
        <dsp:cNvPr id="0" name=""/>
        <dsp:cNvSpPr/>
      </dsp:nvSpPr>
      <dsp:spPr>
        <a:xfrm>
          <a:off x="0" y="2874433"/>
          <a:ext cx="9982200" cy="1437216"/>
        </a:xfrm>
        <a:prstGeom prst="trapezoid">
          <a:avLst>
            <a:gd name="adj" fmla="val 115758"/>
          </a:avLst>
        </a:prstGeom>
        <a:solidFill>
          <a:srgbClr val="84313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dirty="0" smtClean="0">
            <a:solidFill>
              <a:srgbClr val="F8F8F8"/>
            </a:solidFill>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es-ES" sz="1800" b="1" kern="1200" dirty="0" smtClean="0">
              <a:solidFill>
                <a:srgbClr val="F8F8F8"/>
              </a:solidFill>
              <a:effectLst>
                <a:outerShdw blurRad="38100" dist="38100" dir="2700000" algn="tl">
                  <a:srgbClr val="000000">
                    <a:alpha val="43137"/>
                  </a:srgbClr>
                </a:outerShdw>
              </a:effectLst>
            </a:rPr>
            <a:t>Educación (Cuidadores / Pacientes):</a:t>
          </a:r>
        </a:p>
        <a:p>
          <a:pPr lvl="0" algn="ctr" defTabSz="800100">
            <a:lnSpc>
              <a:spcPct val="90000"/>
            </a:lnSpc>
            <a:spcBef>
              <a:spcPct val="0"/>
            </a:spcBef>
            <a:spcAft>
              <a:spcPct val="35000"/>
            </a:spcAft>
          </a:pPr>
          <a:r>
            <a:rPr lang="es-ES" sz="1800" kern="1200" dirty="0" smtClean="0">
              <a:solidFill>
                <a:srgbClr val="F8F8F8"/>
              </a:solidFill>
            </a:rPr>
            <a:t>- </a:t>
          </a:r>
          <a:r>
            <a:rPr lang="es-ES" sz="1800" i="1" kern="1200" dirty="0" smtClean="0">
              <a:solidFill>
                <a:srgbClr val="F8F8F8"/>
              </a:solidFill>
            </a:rPr>
            <a:t>Cuidado adecuado de la piel</a:t>
          </a:r>
        </a:p>
        <a:p>
          <a:pPr lvl="0" algn="ctr" defTabSz="800100">
            <a:lnSpc>
              <a:spcPct val="90000"/>
            </a:lnSpc>
            <a:spcBef>
              <a:spcPct val="0"/>
            </a:spcBef>
            <a:spcAft>
              <a:spcPct val="35000"/>
            </a:spcAft>
          </a:pPr>
          <a:r>
            <a:rPr lang="es-ES" sz="1800" i="1" kern="1200" dirty="0" smtClean="0">
              <a:solidFill>
                <a:srgbClr val="F8F8F8"/>
              </a:solidFill>
            </a:rPr>
            <a:t>- Evitar desencadenantes</a:t>
          </a:r>
        </a:p>
        <a:p>
          <a:pPr lvl="0" algn="ctr" defTabSz="800100">
            <a:lnSpc>
              <a:spcPct val="90000"/>
            </a:lnSpc>
            <a:spcBef>
              <a:spcPct val="0"/>
            </a:spcBef>
            <a:spcAft>
              <a:spcPct val="35000"/>
            </a:spcAft>
          </a:pPr>
          <a:endParaRPr lang="en-GB" sz="1500" kern="1200" dirty="0"/>
        </a:p>
      </dsp:txBody>
      <dsp:txXfrm>
        <a:off x="1746884" y="2874433"/>
        <a:ext cx="6488430" cy="14372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0080A-A0FB-3D45-AA67-C42A49AAC8FC}">
      <dsp:nvSpPr>
        <dsp:cNvPr id="0" name=""/>
        <dsp:cNvSpPr/>
      </dsp:nvSpPr>
      <dsp:spPr>
        <a:xfrm>
          <a:off x="0" y="2511"/>
          <a:ext cx="3816424" cy="1284844"/>
        </a:xfrm>
        <a:prstGeom prst="roundRect">
          <a:avLst>
            <a:gd name="adj" fmla="val 10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S" sz="3600" i="1" kern="1200" dirty="0" smtClean="0">
              <a:latin typeface="Arial Unicode MS"/>
              <a:cs typeface="Arial Unicode MS"/>
            </a:rPr>
            <a:t>Ducha o baño corto</a:t>
          </a:r>
          <a:endParaRPr lang="es-ES" sz="3600" i="1" kern="1200" dirty="0">
            <a:latin typeface="Arial Unicode MS"/>
            <a:cs typeface="Arial Unicode MS"/>
          </a:endParaRPr>
        </a:p>
      </dsp:txBody>
      <dsp:txXfrm>
        <a:off x="37632" y="40143"/>
        <a:ext cx="3741160" cy="1209580"/>
      </dsp:txXfrm>
    </dsp:sp>
    <dsp:sp modelId="{1D3117FB-8C61-9C4C-AFFE-78C5EE667AAF}">
      <dsp:nvSpPr>
        <dsp:cNvPr id="0" name=""/>
        <dsp:cNvSpPr/>
      </dsp:nvSpPr>
      <dsp:spPr>
        <a:xfrm rot="5400000">
          <a:off x="1667303" y="1319477"/>
          <a:ext cx="481816" cy="578179"/>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5400000">
        <a:off x="1734758" y="1367659"/>
        <a:ext cx="346907" cy="337271"/>
      </dsp:txXfrm>
    </dsp:sp>
    <dsp:sp modelId="{5921C337-7152-484D-8A49-FFFF84FE0CA0}">
      <dsp:nvSpPr>
        <dsp:cNvPr id="0" name=""/>
        <dsp:cNvSpPr/>
      </dsp:nvSpPr>
      <dsp:spPr>
        <a:xfrm>
          <a:off x="0" y="1929777"/>
          <a:ext cx="3816424" cy="1284844"/>
        </a:xfrm>
        <a:prstGeom prst="roundRect">
          <a:avLst>
            <a:gd name="adj" fmla="val 10000"/>
          </a:avLst>
        </a:prstGeom>
        <a:gradFill rotWithShape="0">
          <a:gsLst>
            <a:gs pos="0">
              <a:schemeClr val="accent2">
                <a:shade val="80000"/>
                <a:hueOff val="0"/>
                <a:satOff val="0"/>
                <a:lumOff val="12484"/>
                <a:alphaOff val="0"/>
                <a:shade val="51000"/>
                <a:satMod val="130000"/>
              </a:schemeClr>
            </a:gs>
            <a:gs pos="80000">
              <a:schemeClr val="accent2">
                <a:shade val="80000"/>
                <a:hueOff val="0"/>
                <a:satOff val="0"/>
                <a:lumOff val="12484"/>
                <a:alphaOff val="0"/>
                <a:shade val="93000"/>
                <a:satMod val="130000"/>
              </a:schemeClr>
            </a:gs>
            <a:gs pos="100000">
              <a:schemeClr val="accent2">
                <a:shade val="80000"/>
                <a:hueOff val="0"/>
                <a:satOff val="0"/>
                <a:lumOff val="1248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S" sz="3600" i="1" kern="1200" smtClean="0">
              <a:latin typeface="Arial Unicode MS"/>
              <a:cs typeface="Arial Unicode MS"/>
            </a:rPr>
            <a:t>Agua no muy caliente</a:t>
          </a:r>
          <a:endParaRPr lang="es-ES" sz="3600" i="1" kern="1200" dirty="0">
            <a:latin typeface="Arial Unicode MS"/>
            <a:cs typeface="Arial Unicode MS"/>
          </a:endParaRPr>
        </a:p>
      </dsp:txBody>
      <dsp:txXfrm>
        <a:off x="37632" y="1967409"/>
        <a:ext cx="3741160" cy="1209580"/>
      </dsp:txXfrm>
    </dsp:sp>
    <dsp:sp modelId="{97EFC3D8-9D81-744B-A23A-531F8C0D84BD}">
      <dsp:nvSpPr>
        <dsp:cNvPr id="0" name=""/>
        <dsp:cNvSpPr/>
      </dsp:nvSpPr>
      <dsp:spPr>
        <a:xfrm rot="5400000">
          <a:off x="1667303" y="3246743"/>
          <a:ext cx="481816" cy="578179"/>
        </a:xfrm>
        <a:prstGeom prst="rightArrow">
          <a:avLst>
            <a:gd name="adj1" fmla="val 60000"/>
            <a:gd name="adj2" fmla="val 50000"/>
          </a:avLst>
        </a:prstGeom>
        <a:gradFill rotWithShape="0">
          <a:gsLst>
            <a:gs pos="0">
              <a:schemeClr val="accent2">
                <a:shade val="90000"/>
                <a:hueOff val="0"/>
                <a:satOff val="0"/>
                <a:lumOff val="22415"/>
                <a:alphaOff val="0"/>
                <a:shade val="51000"/>
                <a:satMod val="130000"/>
              </a:schemeClr>
            </a:gs>
            <a:gs pos="80000">
              <a:schemeClr val="accent2">
                <a:shade val="90000"/>
                <a:hueOff val="0"/>
                <a:satOff val="0"/>
                <a:lumOff val="22415"/>
                <a:alphaOff val="0"/>
                <a:shade val="93000"/>
                <a:satMod val="130000"/>
              </a:schemeClr>
            </a:gs>
            <a:gs pos="100000">
              <a:schemeClr val="accent2">
                <a:shade val="90000"/>
                <a:hueOff val="0"/>
                <a:satOff val="0"/>
                <a:lumOff val="224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5400000">
        <a:off x="1734758" y="3294925"/>
        <a:ext cx="346907" cy="337271"/>
      </dsp:txXfrm>
    </dsp:sp>
    <dsp:sp modelId="{096F4E98-20C1-1A40-B646-1BF23245D88B}">
      <dsp:nvSpPr>
        <dsp:cNvPr id="0" name=""/>
        <dsp:cNvSpPr/>
      </dsp:nvSpPr>
      <dsp:spPr>
        <a:xfrm>
          <a:off x="0" y="3857044"/>
          <a:ext cx="3816424" cy="1284844"/>
        </a:xfrm>
        <a:prstGeom prst="roundRect">
          <a:avLst>
            <a:gd name="adj" fmla="val 10000"/>
          </a:avLst>
        </a:prstGeom>
        <a:gradFill rotWithShape="0">
          <a:gsLst>
            <a:gs pos="0">
              <a:schemeClr val="accent2">
                <a:shade val="80000"/>
                <a:hueOff val="0"/>
                <a:satOff val="0"/>
                <a:lumOff val="24967"/>
                <a:alphaOff val="0"/>
                <a:shade val="51000"/>
                <a:satMod val="130000"/>
              </a:schemeClr>
            </a:gs>
            <a:gs pos="80000">
              <a:schemeClr val="accent2">
                <a:shade val="80000"/>
                <a:hueOff val="0"/>
                <a:satOff val="0"/>
                <a:lumOff val="24967"/>
                <a:alphaOff val="0"/>
                <a:shade val="93000"/>
                <a:satMod val="130000"/>
              </a:schemeClr>
            </a:gs>
            <a:gs pos="100000">
              <a:schemeClr val="accent2">
                <a:shade val="80000"/>
                <a:hueOff val="0"/>
                <a:satOff val="0"/>
                <a:lumOff val="2496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S" sz="3600" i="1" kern="1200" dirty="0" smtClean="0">
              <a:latin typeface="Arial Unicode MS"/>
              <a:cs typeface="Arial Unicode MS"/>
            </a:rPr>
            <a:t>Jabón suave sin espuma</a:t>
          </a:r>
          <a:endParaRPr lang="es-ES" sz="3600" i="1" kern="1200" dirty="0">
            <a:latin typeface="Arial Unicode MS"/>
            <a:cs typeface="Arial Unicode MS"/>
          </a:endParaRPr>
        </a:p>
      </dsp:txBody>
      <dsp:txXfrm>
        <a:off x="37632" y="3894676"/>
        <a:ext cx="3741160" cy="12095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44252-DE0E-9B45-93C3-4D8881FF7B3A}">
      <dsp:nvSpPr>
        <dsp:cNvPr id="0" name=""/>
        <dsp:cNvSpPr/>
      </dsp:nvSpPr>
      <dsp:spPr>
        <a:xfrm>
          <a:off x="640585" y="0"/>
          <a:ext cx="5002213" cy="5002213"/>
        </a:xfrm>
        <a:prstGeom prst="triangl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01417F-E429-5D47-A4EC-A4EAB9219531}">
      <dsp:nvSpPr>
        <dsp:cNvPr id="0" name=""/>
        <dsp:cNvSpPr/>
      </dsp:nvSpPr>
      <dsp:spPr>
        <a:xfrm>
          <a:off x="3435396" y="500916"/>
          <a:ext cx="3328237" cy="1213335"/>
        </a:xfrm>
        <a:prstGeom prst="roundRect">
          <a:avLst/>
        </a:prstGeom>
        <a:solidFill>
          <a:schemeClr val="lt1">
            <a:alpha val="90000"/>
            <a:hueOff val="0"/>
            <a:satOff val="0"/>
            <a:lumOff val="0"/>
            <a:alphaOff val="0"/>
          </a:schemeClr>
        </a:solidFill>
        <a:ln w="76200" cap="flat" cmpd="sng" algn="ctr">
          <a:solidFill>
            <a:srgbClr val="004586"/>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solidFill>
                <a:srgbClr val="004586"/>
              </a:solidFill>
            </a:rPr>
            <a:t>El 76,8% de los adultos y el 82,8% de los pacientes pediátricos empleaban emolientes durante el episodio de lesiones activas.</a:t>
          </a:r>
          <a:endParaRPr lang="es-ES" sz="1400" kern="1200" dirty="0">
            <a:solidFill>
              <a:srgbClr val="004586"/>
            </a:solidFill>
          </a:endParaRPr>
        </a:p>
      </dsp:txBody>
      <dsp:txXfrm>
        <a:off x="3494626" y="560146"/>
        <a:ext cx="3209777" cy="1094875"/>
      </dsp:txXfrm>
    </dsp:sp>
    <dsp:sp modelId="{55B57059-FDAC-7E42-B671-BBD9F4736238}">
      <dsp:nvSpPr>
        <dsp:cNvPr id="0" name=""/>
        <dsp:cNvSpPr/>
      </dsp:nvSpPr>
      <dsp:spPr>
        <a:xfrm>
          <a:off x="3473795" y="1838697"/>
          <a:ext cx="3251438" cy="995557"/>
        </a:xfrm>
        <a:prstGeom prst="roundRect">
          <a:avLst/>
        </a:prstGeom>
        <a:solidFill>
          <a:schemeClr val="lt1">
            <a:alpha val="90000"/>
            <a:hueOff val="0"/>
            <a:satOff val="0"/>
            <a:lumOff val="0"/>
            <a:alphaOff val="0"/>
          </a:schemeClr>
        </a:solidFill>
        <a:ln w="76200" cap="flat" cmpd="sng" algn="ctr">
          <a:solidFill>
            <a:srgbClr val="004586"/>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solidFill>
                <a:srgbClr val="004586"/>
              </a:solidFill>
            </a:rPr>
            <a:t>El tratamiento tópico recomendado con más frecuencia fueron los corticoides (72% adultos y 85,3% pacientes pediátricos).</a:t>
          </a:r>
          <a:endParaRPr lang="es-ES" sz="1400" kern="1200" dirty="0">
            <a:solidFill>
              <a:srgbClr val="004586"/>
            </a:solidFill>
          </a:endParaRPr>
        </a:p>
      </dsp:txBody>
      <dsp:txXfrm>
        <a:off x="3522394" y="1887296"/>
        <a:ext cx="3154240" cy="898359"/>
      </dsp:txXfrm>
    </dsp:sp>
    <dsp:sp modelId="{7F0D9B55-E04C-4F45-A089-4964A328E40C}">
      <dsp:nvSpPr>
        <dsp:cNvPr id="0" name=""/>
        <dsp:cNvSpPr/>
      </dsp:nvSpPr>
      <dsp:spPr>
        <a:xfrm>
          <a:off x="2651951" y="2958699"/>
          <a:ext cx="4799773" cy="1418151"/>
        </a:xfrm>
        <a:prstGeom prst="roundRect">
          <a:avLst/>
        </a:prstGeom>
        <a:solidFill>
          <a:schemeClr val="lt1">
            <a:alpha val="90000"/>
            <a:hueOff val="0"/>
            <a:satOff val="0"/>
            <a:lumOff val="0"/>
            <a:alphaOff val="0"/>
          </a:schemeClr>
        </a:solidFill>
        <a:ln w="76200" cap="flat" cmpd="sng" algn="ctr">
          <a:solidFill>
            <a:srgbClr val="004586"/>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s-ES" sz="1200" kern="1200" dirty="0" smtClean="0">
              <a:solidFill>
                <a:srgbClr val="004586"/>
              </a:solidFill>
            </a:rPr>
            <a:t>Los </a:t>
          </a:r>
          <a:r>
            <a:rPr lang="es-ES" sz="1200" b="1" kern="1200" dirty="0" smtClean="0">
              <a:solidFill>
                <a:srgbClr val="004586"/>
              </a:solidFill>
            </a:rPr>
            <a:t>desencadenantes</a:t>
          </a:r>
          <a:r>
            <a:rPr lang="es-ES" sz="1200" kern="1200" dirty="0" smtClean="0">
              <a:solidFill>
                <a:srgbClr val="004586"/>
              </a:solidFill>
            </a:rPr>
            <a:t> más frecuentes fueron:</a:t>
          </a:r>
          <a:endParaRPr lang="es-ES" sz="1200" kern="1200" dirty="0">
            <a:solidFill>
              <a:srgbClr val="004586"/>
            </a:solidFill>
          </a:endParaRPr>
        </a:p>
        <a:p>
          <a:pPr marL="114300" lvl="1" indent="-114300" algn="l" defTabSz="533400" rtl="0">
            <a:lnSpc>
              <a:spcPct val="90000"/>
            </a:lnSpc>
            <a:spcBef>
              <a:spcPct val="0"/>
            </a:spcBef>
            <a:spcAft>
              <a:spcPct val="15000"/>
            </a:spcAft>
            <a:buChar char="••"/>
          </a:pPr>
          <a:r>
            <a:rPr lang="es-ES" sz="1200" kern="1200" dirty="0" smtClean="0">
              <a:solidFill>
                <a:srgbClr val="004586"/>
              </a:solidFill>
            </a:rPr>
            <a:t>Cosméticos (44% adultos, 34,5% pediátricos), </a:t>
          </a:r>
          <a:endParaRPr lang="es-ES" sz="1200" kern="1200" dirty="0">
            <a:solidFill>
              <a:srgbClr val="004586"/>
            </a:solidFill>
          </a:endParaRPr>
        </a:p>
        <a:p>
          <a:pPr marL="114300" lvl="1" indent="-114300" algn="l" defTabSz="533400" rtl="0">
            <a:lnSpc>
              <a:spcPct val="90000"/>
            </a:lnSpc>
            <a:spcBef>
              <a:spcPct val="0"/>
            </a:spcBef>
            <a:spcAft>
              <a:spcPct val="15000"/>
            </a:spcAft>
            <a:buChar char="••"/>
          </a:pPr>
          <a:r>
            <a:rPr lang="es-ES" sz="1200" kern="1200" dirty="0" smtClean="0">
              <a:solidFill>
                <a:srgbClr val="004586"/>
              </a:solidFill>
            </a:rPr>
            <a:t>Ropa (41,6% adultos; 37,1% pediátricos), </a:t>
          </a:r>
          <a:endParaRPr lang="es-ES" sz="1200" kern="1200" dirty="0">
            <a:solidFill>
              <a:srgbClr val="004586"/>
            </a:solidFill>
          </a:endParaRPr>
        </a:p>
        <a:p>
          <a:pPr marL="114300" lvl="1" indent="-114300" algn="l" defTabSz="533400" rtl="0">
            <a:lnSpc>
              <a:spcPct val="90000"/>
            </a:lnSpc>
            <a:spcBef>
              <a:spcPct val="0"/>
            </a:spcBef>
            <a:spcAft>
              <a:spcPct val="15000"/>
            </a:spcAft>
            <a:buChar char="••"/>
          </a:pPr>
          <a:r>
            <a:rPr lang="es-ES" sz="1200" kern="1200" dirty="0" smtClean="0">
              <a:solidFill>
                <a:srgbClr val="004586"/>
              </a:solidFill>
            </a:rPr>
            <a:t>Ácaros/polvo (40% adultos, 36,2% pediátricos), </a:t>
          </a:r>
          <a:endParaRPr lang="es-ES" sz="1200" kern="1200" dirty="0">
            <a:solidFill>
              <a:srgbClr val="004586"/>
            </a:solidFill>
          </a:endParaRPr>
        </a:p>
        <a:p>
          <a:pPr marL="114300" lvl="1" indent="-114300" algn="l" defTabSz="533400" rtl="0">
            <a:lnSpc>
              <a:spcPct val="90000"/>
            </a:lnSpc>
            <a:spcBef>
              <a:spcPct val="0"/>
            </a:spcBef>
            <a:spcAft>
              <a:spcPct val="15000"/>
            </a:spcAft>
            <a:buChar char="••"/>
          </a:pPr>
          <a:r>
            <a:rPr lang="es-ES" sz="1200" kern="1200" dirty="0" smtClean="0">
              <a:solidFill>
                <a:srgbClr val="004586"/>
              </a:solidFill>
            </a:rPr>
            <a:t>Cambios bruscos de temperatura (36% adultos, 42,2% pediátricos) </a:t>
          </a:r>
          <a:endParaRPr lang="es-ES" sz="1200" kern="1200" dirty="0">
            <a:solidFill>
              <a:srgbClr val="004586"/>
            </a:solidFill>
          </a:endParaRPr>
        </a:p>
        <a:p>
          <a:pPr marL="114300" lvl="1" indent="-114300" algn="l" defTabSz="533400" rtl="0">
            <a:lnSpc>
              <a:spcPct val="90000"/>
            </a:lnSpc>
            <a:spcBef>
              <a:spcPct val="0"/>
            </a:spcBef>
            <a:spcAft>
              <a:spcPct val="15000"/>
            </a:spcAft>
            <a:buChar char="••"/>
          </a:pPr>
          <a:r>
            <a:rPr lang="es-ES" sz="1200" kern="1200" dirty="0" smtClean="0">
              <a:solidFill>
                <a:srgbClr val="004586"/>
              </a:solidFill>
            </a:rPr>
            <a:t>Estrés (40% adultos; 36,2% pediátricos).</a:t>
          </a:r>
          <a:endParaRPr lang="es-ES" sz="1200" kern="1200" dirty="0">
            <a:solidFill>
              <a:srgbClr val="004586"/>
            </a:solidFill>
          </a:endParaRPr>
        </a:p>
      </dsp:txBody>
      <dsp:txXfrm>
        <a:off x="2721179" y="3027927"/>
        <a:ext cx="4661317" cy="12796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097DA-AFF6-4E4E-8923-3BAE284F541C}">
      <dsp:nvSpPr>
        <dsp:cNvPr id="0" name=""/>
        <dsp:cNvSpPr/>
      </dsp:nvSpPr>
      <dsp:spPr>
        <a:xfrm>
          <a:off x="0" y="0"/>
          <a:ext cx="3547534" cy="2455335"/>
        </a:xfrm>
        <a:prstGeom prst="roundRect">
          <a:avLst>
            <a:gd name="adj" fmla="val 10000"/>
          </a:avLst>
        </a:prstGeom>
        <a:solidFill>
          <a:srgbClr val="003300"/>
        </a:soli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n-US" sz="1100" b="1" kern="1200" dirty="0" smtClean="0">
              <a:solidFill>
                <a:schemeClr val="bg1"/>
              </a:solidFill>
            </a:rPr>
            <a:t> </a:t>
          </a:r>
        </a:p>
        <a:p>
          <a:pPr lvl="0" algn="l" defTabSz="488950" rtl="0">
            <a:lnSpc>
              <a:spcPct val="90000"/>
            </a:lnSpc>
            <a:spcBef>
              <a:spcPct val="0"/>
            </a:spcBef>
            <a:spcAft>
              <a:spcPct val="35000"/>
            </a:spcAft>
          </a:pPr>
          <a:r>
            <a:rPr lang="en-US" sz="2000" b="1" kern="1200" dirty="0" err="1" smtClean="0">
              <a:solidFill>
                <a:schemeClr val="bg1"/>
              </a:solidFill>
            </a:rPr>
            <a:t>E</a:t>
          </a:r>
          <a:r>
            <a:rPr lang="en-US" sz="2000" b="1" kern="1200" dirty="0" err="1" smtClean="0">
              <a:solidFill>
                <a:srgbClr val="92D050"/>
              </a:solidFill>
            </a:rPr>
            <a:t>scuela</a:t>
          </a:r>
          <a:r>
            <a:rPr lang="en-US" sz="2000" b="1" kern="1200" dirty="0" smtClean="0">
              <a:solidFill>
                <a:srgbClr val="92D050"/>
              </a:solidFill>
            </a:rPr>
            <a:t> de la </a:t>
          </a:r>
          <a:r>
            <a:rPr lang="en-US" sz="2000" b="1" kern="1200" dirty="0" smtClean="0">
              <a:solidFill>
                <a:schemeClr val="bg1"/>
              </a:solidFill>
            </a:rPr>
            <a:t>D</a:t>
          </a:r>
          <a:r>
            <a:rPr lang="en-US" sz="2000" b="1" kern="1200" dirty="0" smtClean="0">
              <a:solidFill>
                <a:srgbClr val="92D050"/>
              </a:solidFill>
            </a:rPr>
            <a:t>ermatitis </a:t>
          </a:r>
          <a:r>
            <a:rPr lang="en-US" sz="2000" b="1" kern="1200" dirty="0" err="1" smtClean="0">
              <a:solidFill>
                <a:schemeClr val="bg1"/>
              </a:solidFill>
            </a:rPr>
            <a:t>A</a:t>
          </a:r>
          <a:r>
            <a:rPr lang="en-US" sz="2000" b="1" kern="1200" dirty="0" err="1" smtClean="0">
              <a:solidFill>
                <a:srgbClr val="92D050"/>
              </a:solidFill>
            </a:rPr>
            <a:t>tópica</a:t>
          </a:r>
          <a:endParaRPr lang="en-US" sz="2000" b="1" kern="1200" dirty="0" smtClean="0">
            <a:solidFill>
              <a:srgbClr val="92D050"/>
            </a:solidFill>
          </a:endParaRPr>
        </a:p>
        <a:p>
          <a:pPr lvl="0" algn="l" defTabSz="488950" rtl="0">
            <a:lnSpc>
              <a:spcPct val="90000"/>
            </a:lnSpc>
            <a:spcBef>
              <a:spcPct val="0"/>
            </a:spcBef>
            <a:spcAft>
              <a:spcPct val="35000"/>
            </a:spcAft>
          </a:pPr>
          <a:endParaRPr lang="en-US" sz="1800" b="1" kern="1200" dirty="0">
            <a:solidFill>
              <a:srgbClr val="92D050"/>
            </a:solidFill>
          </a:endParaRPr>
        </a:p>
      </dsp:txBody>
      <dsp:txXfrm>
        <a:off x="955040" y="0"/>
        <a:ext cx="2592493" cy="2455335"/>
      </dsp:txXfrm>
    </dsp:sp>
    <dsp:sp modelId="{167A89F9-CF14-4000-BD43-5B1486BEF07F}">
      <dsp:nvSpPr>
        <dsp:cNvPr id="0" name=""/>
        <dsp:cNvSpPr/>
      </dsp:nvSpPr>
      <dsp:spPr>
        <a:xfrm>
          <a:off x="146780" y="147978"/>
          <a:ext cx="553521" cy="638603"/>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A52B2-854F-428A-99ED-43DB47618B1C}">
      <dsp:nvSpPr>
        <dsp:cNvPr id="0" name=""/>
        <dsp:cNvSpPr/>
      </dsp:nvSpPr>
      <dsp:spPr>
        <a:xfrm>
          <a:off x="0" y="0"/>
          <a:ext cx="7645400" cy="209169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AA726-B3AE-4002-B4CA-54B0E6C0949B}">
      <dsp:nvSpPr>
        <dsp:cNvPr id="0" name=""/>
        <dsp:cNvSpPr/>
      </dsp:nvSpPr>
      <dsp:spPr>
        <a:xfrm>
          <a:off x="622304" y="278892"/>
          <a:ext cx="1459950" cy="153390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907DE9-1E96-40E6-B83C-AD67014EC6A3}">
      <dsp:nvSpPr>
        <dsp:cNvPr id="0" name=""/>
        <dsp:cNvSpPr/>
      </dsp:nvSpPr>
      <dsp:spPr>
        <a:xfrm rot="10800000">
          <a:off x="229361" y="2091689"/>
          <a:ext cx="2245836" cy="2556510"/>
        </a:xfrm>
        <a:prstGeom prst="round2SameRect">
          <a:avLst>
            <a:gd name="adj1" fmla="val 10500"/>
            <a:gd name="adj2" fmla="val 0"/>
          </a:avLst>
        </a:prstGeom>
        <a:solidFill>
          <a:srgbClr val="38620E"/>
        </a:solidFill>
        <a:ln w="25400" cap="flat" cmpd="sng" algn="ctr">
          <a:solidFill>
            <a:schemeClr val="lt1">
              <a:hueOff val="0"/>
              <a:satOff val="0"/>
              <a:lumOff val="0"/>
              <a:alphaOff val="0"/>
            </a:schemeClr>
          </a:solidFill>
          <a:prstDash val="solid"/>
        </a:ln>
        <a:effectLst>
          <a:outerShdw blurRad="50800" dist="279400" dir="2700000" algn="tl" rotWithShape="0">
            <a:srgbClr val="000000">
              <a:alpha val="43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rtl="0">
            <a:lnSpc>
              <a:spcPct val="90000"/>
            </a:lnSpc>
            <a:spcBef>
              <a:spcPct val="0"/>
            </a:spcBef>
            <a:spcAft>
              <a:spcPct val="35000"/>
            </a:spcAft>
          </a:pPr>
          <a:r>
            <a:rPr lang="es-ES" sz="2600" b="1" kern="1200" dirty="0" smtClean="0"/>
            <a:t>Tratar el brote</a:t>
          </a:r>
          <a:endParaRPr lang="es-ES" sz="2600" b="1" kern="1200" dirty="0"/>
        </a:p>
      </dsp:txBody>
      <dsp:txXfrm rot="10800000">
        <a:off x="298428" y="2091689"/>
        <a:ext cx="2107702" cy="2487443"/>
      </dsp:txXfrm>
    </dsp:sp>
    <dsp:sp modelId="{49917725-6931-4085-87AB-7669AADF438B}">
      <dsp:nvSpPr>
        <dsp:cNvPr id="0" name=""/>
        <dsp:cNvSpPr/>
      </dsp:nvSpPr>
      <dsp:spPr>
        <a:xfrm>
          <a:off x="3035298" y="278892"/>
          <a:ext cx="1574802" cy="1533906"/>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6D42B4-C8C5-4C36-AF46-2297CA06BE88}">
      <dsp:nvSpPr>
        <dsp:cNvPr id="0" name=""/>
        <dsp:cNvSpPr/>
      </dsp:nvSpPr>
      <dsp:spPr>
        <a:xfrm rot="10800000">
          <a:off x="2699781" y="2091689"/>
          <a:ext cx="2245836" cy="2556510"/>
        </a:xfrm>
        <a:prstGeom prst="round2SameRect">
          <a:avLst>
            <a:gd name="adj1" fmla="val 10500"/>
            <a:gd name="adj2" fmla="val 0"/>
          </a:avLst>
        </a:prstGeom>
        <a:solidFill>
          <a:schemeClr val="accent1">
            <a:lumMod val="25000"/>
          </a:schemeClr>
        </a:solidFill>
        <a:ln w="25400" cap="flat" cmpd="sng" algn="ctr">
          <a:solidFill>
            <a:schemeClr val="lt1">
              <a:hueOff val="0"/>
              <a:satOff val="0"/>
              <a:lumOff val="0"/>
              <a:alphaOff val="0"/>
            </a:schemeClr>
          </a:solidFill>
          <a:prstDash val="solid"/>
        </a:ln>
        <a:effectLst>
          <a:outerShdw blurRad="50800" dist="279400" dir="2700000" algn="tl" rotWithShape="0">
            <a:srgbClr val="000000">
              <a:alpha val="43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rtl="0">
            <a:lnSpc>
              <a:spcPct val="90000"/>
            </a:lnSpc>
            <a:spcBef>
              <a:spcPct val="0"/>
            </a:spcBef>
            <a:spcAft>
              <a:spcPct val="35000"/>
            </a:spcAft>
          </a:pPr>
          <a:r>
            <a:rPr lang="es-ES" sz="2600" b="1" kern="1200" dirty="0" smtClean="0"/>
            <a:t>Reparar barrera</a:t>
          </a:r>
          <a:endParaRPr lang="es-ES" sz="2600" b="1" kern="1200" dirty="0"/>
        </a:p>
      </dsp:txBody>
      <dsp:txXfrm rot="10800000">
        <a:off x="2768848" y="2091689"/>
        <a:ext cx="2107702" cy="2487443"/>
      </dsp:txXfrm>
    </dsp:sp>
    <dsp:sp modelId="{F768751B-C78E-4F0E-A2A2-EA399531EB8C}">
      <dsp:nvSpPr>
        <dsp:cNvPr id="0" name=""/>
        <dsp:cNvSpPr/>
      </dsp:nvSpPr>
      <dsp:spPr>
        <a:xfrm>
          <a:off x="5537205" y="278892"/>
          <a:ext cx="1511829" cy="1533906"/>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835805-1A7D-4D12-9CF1-622EB3A57CA2}">
      <dsp:nvSpPr>
        <dsp:cNvPr id="0" name=""/>
        <dsp:cNvSpPr/>
      </dsp:nvSpPr>
      <dsp:spPr>
        <a:xfrm rot="10800000">
          <a:off x="5170201" y="2091689"/>
          <a:ext cx="2245836" cy="2556510"/>
        </a:xfrm>
        <a:prstGeom prst="round2SameRect">
          <a:avLst>
            <a:gd name="adj1" fmla="val 10500"/>
            <a:gd name="adj2" fmla="val 0"/>
          </a:avLst>
        </a:prstGeom>
        <a:solidFill>
          <a:srgbClr val="538022"/>
        </a:solidFill>
        <a:ln w="25400" cap="flat" cmpd="sng" algn="ctr">
          <a:solidFill>
            <a:schemeClr val="lt1">
              <a:hueOff val="0"/>
              <a:satOff val="0"/>
              <a:lumOff val="0"/>
              <a:alphaOff val="0"/>
            </a:schemeClr>
          </a:solidFill>
          <a:prstDash val="solid"/>
        </a:ln>
        <a:effectLst>
          <a:outerShdw blurRad="50800" dist="279400" dir="2700000" algn="tl" rotWithShape="0">
            <a:srgbClr val="000000">
              <a:alpha val="43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rtl="0">
            <a:lnSpc>
              <a:spcPct val="90000"/>
            </a:lnSpc>
            <a:spcBef>
              <a:spcPct val="0"/>
            </a:spcBef>
            <a:spcAft>
              <a:spcPct val="35000"/>
            </a:spcAft>
          </a:pPr>
          <a:r>
            <a:rPr lang="es-ES" sz="2600" b="1" kern="1200" dirty="0" smtClean="0"/>
            <a:t>Tratamiento</a:t>
          </a:r>
          <a:r>
            <a:rPr lang="es-ES" sz="2600" b="1" kern="1200" baseline="0" dirty="0" smtClean="0"/>
            <a:t> proactivo</a:t>
          </a:r>
          <a:endParaRPr lang="es-ES" sz="2600" b="1" kern="1200" dirty="0"/>
        </a:p>
      </dsp:txBody>
      <dsp:txXfrm rot="10800000">
        <a:off x="5239268" y="2091689"/>
        <a:ext cx="2107702" cy="24874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E07C2-846F-CA41-802A-D17B3FE6AD6C}">
      <dsp:nvSpPr>
        <dsp:cNvPr id="0" name=""/>
        <dsp:cNvSpPr/>
      </dsp:nvSpPr>
      <dsp:spPr>
        <a:xfrm>
          <a:off x="786" y="739526"/>
          <a:ext cx="3169146" cy="3169146"/>
        </a:xfrm>
        <a:prstGeom prst="ellipse">
          <a:avLst/>
        </a:prstGeom>
        <a:solidFill>
          <a:srgbClr val="53802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rtl="0">
            <a:lnSpc>
              <a:spcPct val="90000"/>
            </a:lnSpc>
            <a:spcBef>
              <a:spcPct val="0"/>
            </a:spcBef>
            <a:spcAft>
              <a:spcPct val="35000"/>
            </a:spcAft>
          </a:pPr>
          <a:r>
            <a:rPr lang="es-ES" sz="6500" b="1" kern="1200" dirty="0" smtClean="0"/>
            <a:t>Sí</a:t>
          </a:r>
          <a:endParaRPr lang="es-ES" sz="6500" b="1" kern="1200" dirty="0"/>
        </a:p>
      </dsp:txBody>
      <dsp:txXfrm>
        <a:off x="464897" y="1203637"/>
        <a:ext cx="2240924" cy="2240924"/>
      </dsp:txXfrm>
    </dsp:sp>
    <dsp:sp modelId="{600CCB38-E16B-564E-ADEE-607CCBDC2551}">
      <dsp:nvSpPr>
        <dsp:cNvPr id="0" name=""/>
        <dsp:cNvSpPr/>
      </dsp:nvSpPr>
      <dsp:spPr>
        <a:xfrm>
          <a:off x="2921575" y="291940"/>
          <a:ext cx="1970131" cy="106958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es-ES" sz="4500" b="1" kern="1200"/>
        </a:p>
      </dsp:txBody>
      <dsp:txXfrm>
        <a:off x="2921575" y="505857"/>
        <a:ext cx="1649255" cy="641752"/>
      </dsp:txXfrm>
    </dsp:sp>
    <dsp:sp modelId="{02B97418-7CBB-CB43-A422-25D8E7DCF968}">
      <dsp:nvSpPr>
        <dsp:cNvPr id="0" name=""/>
        <dsp:cNvSpPr/>
      </dsp:nvSpPr>
      <dsp:spPr>
        <a:xfrm>
          <a:off x="4754867" y="739526"/>
          <a:ext cx="3169146" cy="3169146"/>
        </a:xfrm>
        <a:prstGeom prst="ellipse">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rtl="0">
            <a:lnSpc>
              <a:spcPct val="90000"/>
            </a:lnSpc>
            <a:spcBef>
              <a:spcPct val="0"/>
            </a:spcBef>
            <a:spcAft>
              <a:spcPct val="35000"/>
            </a:spcAft>
          </a:pPr>
          <a:r>
            <a:rPr lang="es-ES" sz="6500" b="1" kern="1200" smtClean="0"/>
            <a:t>No</a:t>
          </a:r>
          <a:endParaRPr lang="es-ES" sz="6500" b="1" kern="1200"/>
        </a:p>
      </dsp:txBody>
      <dsp:txXfrm>
        <a:off x="5218978" y="1203637"/>
        <a:ext cx="2240924" cy="2240924"/>
      </dsp:txXfrm>
    </dsp:sp>
    <dsp:sp modelId="{FF7F952D-5FFE-0749-99F1-E41C66AC082F}">
      <dsp:nvSpPr>
        <dsp:cNvPr id="0" name=""/>
        <dsp:cNvSpPr/>
      </dsp:nvSpPr>
      <dsp:spPr>
        <a:xfrm rot="10800000">
          <a:off x="3033092" y="3286673"/>
          <a:ext cx="1970131" cy="106958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es-ES" sz="4500" b="1" kern="1200"/>
        </a:p>
      </dsp:txBody>
      <dsp:txXfrm rot="10800000">
        <a:off x="3353968" y="3500590"/>
        <a:ext cx="1649255" cy="6417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DFDAD-52E9-4828-BA91-A5CE9446BFCD}">
      <dsp:nvSpPr>
        <dsp:cNvPr id="0" name=""/>
        <dsp:cNvSpPr/>
      </dsp:nvSpPr>
      <dsp:spPr>
        <a:xfrm>
          <a:off x="1" y="0"/>
          <a:ext cx="8610597" cy="1390813"/>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Enfermedad cutánea crónica del folículo </a:t>
          </a:r>
          <a:r>
            <a:rPr lang="es-ES_tradnl" sz="3200" b="1" kern="1200" dirty="0" err="1" smtClean="0"/>
            <a:t>pilosebáceo</a:t>
          </a:r>
          <a:r>
            <a:rPr lang="es-ES_tradnl" sz="3200" b="1" kern="1200" dirty="0" smtClean="0"/>
            <a:t>, de etiología multifactorial y carácter </a:t>
          </a:r>
          <a:r>
            <a:rPr lang="es-ES_tradnl" sz="3200" b="1" kern="1200" dirty="0" err="1" smtClean="0"/>
            <a:t>autolimitado</a:t>
          </a:r>
          <a:r>
            <a:rPr lang="es-ES_tradnl" sz="3200" b="1" kern="1200" dirty="0" smtClean="0"/>
            <a:t>.</a:t>
          </a:r>
          <a:endParaRPr lang="es-ES_tradnl" sz="3200" b="1" kern="1200" dirty="0"/>
        </a:p>
      </dsp:txBody>
      <dsp:txXfrm>
        <a:off x="695408" y="0"/>
        <a:ext cx="7219784" cy="1390813"/>
      </dsp:txXfrm>
    </dsp:sp>
    <dsp:sp modelId="{A237CEA9-E4A9-4040-B780-A8705E04343E}">
      <dsp:nvSpPr>
        <dsp:cNvPr id="0" name=""/>
        <dsp:cNvSpPr/>
      </dsp:nvSpPr>
      <dsp:spPr>
        <a:xfrm>
          <a:off x="1" y="1590593"/>
          <a:ext cx="8600200" cy="1390813"/>
        </a:xfrm>
        <a:prstGeom prst="chevron">
          <a:avLst/>
        </a:prstGeom>
        <a:solidFill>
          <a:schemeClr val="accent1">
            <a:shade val="80000"/>
            <a:hueOff val="422644"/>
            <a:satOff val="-40806"/>
            <a:lumOff val="205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Localización: zonas con mayor densidad de glándulas sebáceas.</a:t>
          </a:r>
          <a:endParaRPr lang="es-ES" sz="3200" kern="1200" dirty="0"/>
        </a:p>
      </dsp:txBody>
      <dsp:txXfrm>
        <a:off x="695408" y="1590593"/>
        <a:ext cx="7209387" cy="1390813"/>
      </dsp:txXfrm>
    </dsp:sp>
    <dsp:sp modelId="{C36034C5-681F-46E2-A81C-D50A65475545}">
      <dsp:nvSpPr>
        <dsp:cNvPr id="0" name=""/>
        <dsp:cNvSpPr/>
      </dsp:nvSpPr>
      <dsp:spPr>
        <a:xfrm>
          <a:off x="1" y="3176120"/>
          <a:ext cx="8610597" cy="1390813"/>
        </a:xfrm>
        <a:prstGeom prst="chevron">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Lesiones: comedones, pápulas , pústulas, nódulos, quistes, cicatrices.</a:t>
          </a:r>
          <a:endParaRPr lang="es-ES" sz="3200" kern="1200" dirty="0"/>
        </a:p>
      </dsp:txBody>
      <dsp:txXfrm>
        <a:off x="695408" y="3176120"/>
        <a:ext cx="7219784" cy="1390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06A17-0F25-2341-80BD-3EACB901FA57}">
      <dsp:nvSpPr>
        <dsp:cNvPr id="0" name=""/>
        <dsp:cNvSpPr/>
      </dsp:nvSpPr>
      <dsp:spPr>
        <a:xfrm>
          <a:off x="0" y="0"/>
          <a:ext cx="7581771" cy="1393608"/>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CDD579-4D7C-5D4C-BF99-FF4424070D55}">
      <dsp:nvSpPr>
        <dsp:cNvPr id="0" name=""/>
        <dsp:cNvSpPr/>
      </dsp:nvSpPr>
      <dsp:spPr>
        <a:xfrm>
          <a:off x="227453" y="185814"/>
          <a:ext cx="2227145" cy="1021979"/>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25B6CC2-2C60-2546-AFA2-F9A79A822357}">
      <dsp:nvSpPr>
        <dsp:cNvPr id="0" name=""/>
        <dsp:cNvSpPr/>
      </dsp:nvSpPr>
      <dsp:spPr>
        <a:xfrm rot="10800000">
          <a:off x="227453" y="1393608"/>
          <a:ext cx="2227145" cy="1703299"/>
        </a:xfrm>
        <a:prstGeom prst="round2SameRect">
          <a:avLst>
            <a:gd name="adj1" fmla="val 10500"/>
            <a:gd name="adj2" fmla="val 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s-ES" sz="2800" b="1" kern="1200" dirty="0" smtClean="0"/>
            <a:t>Grasas</a:t>
          </a:r>
          <a:endParaRPr lang="es-ES" sz="2800" b="1" kern="1200" dirty="0"/>
        </a:p>
      </dsp:txBody>
      <dsp:txXfrm rot="10800000">
        <a:off x="279835" y="1393608"/>
        <a:ext cx="2122381" cy="1650917"/>
      </dsp:txXfrm>
    </dsp:sp>
    <dsp:sp modelId="{21EFB1B0-4264-884F-9F7A-CF0B103DFEC5}">
      <dsp:nvSpPr>
        <dsp:cNvPr id="0" name=""/>
        <dsp:cNvSpPr/>
      </dsp:nvSpPr>
      <dsp:spPr>
        <a:xfrm>
          <a:off x="2677312" y="185814"/>
          <a:ext cx="2227145" cy="1021979"/>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C88FDC-B6B0-1C40-80E5-F3FD97B1B2A6}">
      <dsp:nvSpPr>
        <dsp:cNvPr id="0" name=""/>
        <dsp:cNvSpPr/>
      </dsp:nvSpPr>
      <dsp:spPr>
        <a:xfrm rot="10800000">
          <a:off x="2677312" y="1393608"/>
          <a:ext cx="2227145" cy="1703299"/>
        </a:xfrm>
        <a:prstGeom prst="round2SameRect">
          <a:avLst>
            <a:gd name="adj1" fmla="val 10500"/>
            <a:gd name="adj2" fmla="val 0"/>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s-ES" sz="2800" b="1" kern="1200" dirty="0" smtClean="0"/>
            <a:t>Carne</a:t>
          </a:r>
          <a:endParaRPr lang="es-ES" sz="3600" b="1" kern="1200" dirty="0"/>
        </a:p>
      </dsp:txBody>
      <dsp:txXfrm rot="10800000">
        <a:off x="2729694" y="1393608"/>
        <a:ext cx="2122381" cy="1650917"/>
      </dsp:txXfrm>
    </dsp:sp>
    <dsp:sp modelId="{9384084E-40AF-6646-B942-1DA792E02A47}">
      <dsp:nvSpPr>
        <dsp:cNvPr id="0" name=""/>
        <dsp:cNvSpPr/>
      </dsp:nvSpPr>
      <dsp:spPr>
        <a:xfrm>
          <a:off x="5331201" y="201225"/>
          <a:ext cx="956113" cy="1021979"/>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B5CCCE-61F8-CC48-A8C4-96A1F6D87218}">
      <dsp:nvSpPr>
        <dsp:cNvPr id="0" name=""/>
        <dsp:cNvSpPr/>
      </dsp:nvSpPr>
      <dsp:spPr>
        <a:xfrm rot="10800000">
          <a:off x="5127172" y="1393608"/>
          <a:ext cx="2227145" cy="1703299"/>
        </a:xfrm>
        <a:prstGeom prst="round2SameRect">
          <a:avLst>
            <a:gd name="adj1" fmla="val 10500"/>
            <a:gd name="adj2" fmla="val 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rtl="0">
            <a:lnSpc>
              <a:spcPct val="90000"/>
            </a:lnSpc>
            <a:spcBef>
              <a:spcPct val="0"/>
            </a:spcBef>
            <a:spcAft>
              <a:spcPct val="35000"/>
            </a:spcAft>
          </a:pPr>
          <a:r>
            <a:rPr lang="es-ES" sz="2800" b="1" kern="1200" dirty="0" smtClean="0">
              <a:solidFill>
                <a:schemeClr val="accent1">
                  <a:lumMod val="75000"/>
                </a:schemeClr>
              </a:solidFill>
            </a:rPr>
            <a:t>Lácteos</a:t>
          </a:r>
          <a:endParaRPr lang="es-ES" sz="3600" b="1" kern="1200" dirty="0">
            <a:solidFill>
              <a:schemeClr val="accent1">
                <a:lumMod val="75000"/>
              </a:schemeClr>
            </a:solidFill>
          </a:endParaRPr>
        </a:p>
      </dsp:txBody>
      <dsp:txXfrm rot="10800000">
        <a:off x="5179554" y="1393608"/>
        <a:ext cx="2122381" cy="165091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D2972-5E90-FA46-BAF2-DF84B4E5E848}">
      <dsp:nvSpPr>
        <dsp:cNvPr id="0" name=""/>
        <dsp:cNvSpPr/>
      </dsp:nvSpPr>
      <dsp:spPr>
        <a:xfrm>
          <a:off x="1697579" y="150550"/>
          <a:ext cx="1987381" cy="179847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vesiculosas, </a:t>
          </a:r>
          <a:r>
            <a:rPr lang="es-ES" sz="1600" kern="1200" dirty="0" err="1" smtClean="0"/>
            <a:t>ampollosas</a:t>
          </a:r>
          <a:r>
            <a:rPr lang="es-ES" sz="1600" kern="1200" dirty="0" smtClean="0"/>
            <a:t> y erosivas generalizadas</a:t>
          </a:r>
          <a:endParaRPr lang="es-ES" sz="1600" kern="1200" dirty="0"/>
        </a:p>
      </dsp:txBody>
      <dsp:txXfrm>
        <a:off x="1988624" y="413930"/>
        <a:ext cx="1405291" cy="1271710"/>
      </dsp:txXfrm>
    </dsp:sp>
    <dsp:sp modelId="{A1CA52CD-AA60-5F4B-9DEE-8BBC3CC54095}">
      <dsp:nvSpPr>
        <dsp:cNvPr id="0" name=""/>
        <dsp:cNvSpPr/>
      </dsp:nvSpPr>
      <dsp:spPr>
        <a:xfrm rot="2759822">
          <a:off x="3403594" y="1706651"/>
          <a:ext cx="430356" cy="606983"/>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a:off x="3423302" y="1781614"/>
        <a:ext cx="301249" cy="364189"/>
      </dsp:txXfrm>
    </dsp:sp>
    <dsp:sp modelId="{62F5B19D-FF57-A541-8C2E-9349618D927D}">
      <dsp:nvSpPr>
        <dsp:cNvPr id="0" name=""/>
        <dsp:cNvSpPr/>
      </dsp:nvSpPr>
      <dsp:spPr>
        <a:xfrm>
          <a:off x="3634737" y="2058527"/>
          <a:ext cx="1798470" cy="179847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Eccema </a:t>
          </a:r>
          <a:r>
            <a:rPr lang="es-ES" sz="1600" kern="1200" dirty="0" err="1" smtClean="0"/>
            <a:t>coxsackium</a:t>
          </a:r>
          <a:endParaRPr lang="es-ES" sz="1600" kern="1200" dirty="0"/>
        </a:p>
      </dsp:txBody>
      <dsp:txXfrm>
        <a:off x="3898117" y="2321907"/>
        <a:ext cx="1271710" cy="1271710"/>
      </dsp:txXfrm>
    </dsp:sp>
    <dsp:sp modelId="{D859B3F3-2890-2345-B504-C8DE10B58CE5}">
      <dsp:nvSpPr>
        <dsp:cNvPr id="0" name=""/>
        <dsp:cNvSpPr/>
      </dsp:nvSpPr>
      <dsp:spPr>
        <a:xfrm rot="8346874">
          <a:off x="3444412" y="3448776"/>
          <a:ext cx="343774" cy="606983"/>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rot="10800000">
        <a:off x="3534963" y="3536421"/>
        <a:ext cx="240642" cy="364189"/>
      </dsp:txXfrm>
    </dsp:sp>
    <dsp:sp modelId="{A7D7DFE8-E912-2A42-A925-69534803B3A7}">
      <dsp:nvSpPr>
        <dsp:cNvPr id="0" name=""/>
        <dsp:cNvSpPr/>
      </dsp:nvSpPr>
      <dsp:spPr>
        <a:xfrm>
          <a:off x="1784680" y="3660274"/>
          <a:ext cx="1798470" cy="179847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a:t>
          </a:r>
          <a:r>
            <a:rPr lang="es-ES" sz="1600" kern="1200" dirty="0" err="1" smtClean="0"/>
            <a:t>Giannoti-Crosti</a:t>
          </a:r>
          <a:r>
            <a:rPr lang="es-ES" sz="1600" kern="1200" dirty="0" smtClean="0"/>
            <a:t> </a:t>
          </a:r>
          <a:r>
            <a:rPr lang="es-ES" sz="1600" kern="1200" dirty="0" err="1" smtClean="0"/>
            <a:t>like</a:t>
          </a:r>
          <a:endParaRPr lang="es-ES" sz="1600" kern="1200" dirty="0"/>
        </a:p>
      </dsp:txBody>
      <dsp:txXfrm>
        <a:off x="2048060" y="3923654"/>
        <a:ext cx="1271710" cy="1271710"/>
      </dsp:txXfrm>
    </dsp:sp>
    <dsp:sp modelId="{FC74834A-4530-4245-9646-886118AA3F22}">
      <dsp:nvSpPr>
        <dsp:cNvPr id="0" name=""/>
        <dsp:cNvSpPr/>
      </dsp:nvSpPr>
      <dsp:spPr>
        <a:xfrm rot="13314625">
          <a:off x="1540923" y="3405812"/>
          <a:ext cx="317719" cy="60698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rot="10800000">
        <a:off x="1624048" y="3559043"/>
        <a:ext cx="222403" cy="364189"/>
      </dsp:txXfrm>
    </dsp:sp>
    <dsp:sp modelId="{11AA44DC-EDE1-6840-85B0-905140C13697}">
      <dsp:nvSpPr>
        <dsp:cNvPr id="0" name=""/>
        <dsp:cNvSpPr/>
      </dsp:nvSpPr>
      <dsp:spPr>
        <a:xfrm>
          <a:off x="156" y="2058527"/>
          <a:ext cx="1798470" cy="179847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petequiales o </a:t>
          </a:r>
          <a:r>
            <a:rPr lang="es-ES" sz="1600" kern="1200" dirty="0" err="1" smtClean="0"/>
            <a:t>purpúricas</a:t>
          </a:r>
          <a:endParaRPr lang="es-ES" sz="1600" kern="1200" dirty="0"/>
        </a:p>
      </dsp:txBody>
      <dsp:txXfrm>
        <a:off x="263536" y="2321907"/>
        <a:ext cx="1271710" cy="1271710"/>
      </dsp:txXfrm>
    </dsp:sp>
    <dsp:sp modelId="{B77C64E6-BEE7-3C4F-BEEE-3217E4DB6DBE}">
      <dsp:nvSpPr>
        <dsp:cNvPr id="0" name=""/>
        <dsp:cNvSpPr/>
      </dsp:nvSpPr>
      <dsp:spPr>
        <a:xfrm rot="18792161">
          <a:off x="1749440" y="1779487"/>
          <a:ext cx="412467" cy="606983"/>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a:off x="1768955" y="1945983"/>
        <a:ext cx="288727" cy="364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B6F5D-5E18-294D-BE0F-5C9D9BBC581B}">
      <dsp:nvSpPr>
        <dsp:cNvPr id="0" name=""/>
        <dsp:cNvSpPr/>
      </dsp:nvSpPr>
      <dsp:spPr>
        <a:xfrm>
          <a:off x="0" y="10283"/>
          <a:ext cx="4172271" cy="80496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0" kern="1200" dirty="0" smtClean="0">
              <a:solidFill>
                <a:schemeClr val="bg1"/>
              </a:solidFill>
            </a:rPr>
            <a:t>Pero hay algo que les ocurre</a:t>
          </a:r>
          <a:endParaRPr lang="es-ES" sz="2400" b="0" kern="1200" dirty="0">
            <a:solidFill>
              <a:schemeClr val="bg1"/>
            </a:solidFill>
          </a:endParaRPr>
        </a:p>
      </dsp:txBody>
      <dsp:txXfrm>
        <a:off x="39295" y="49578"/>
        <a:ext cx="4093681" cy="726370"/>
      </dsp:txXfrm>
    </dsp:sp>
    <dsp:sp modelId="{20BAE07F-D7F0-AC4D-B64F-240EE5234184}">
      <dsp:nvSpPr>
        <dsp:cNvPr id="0" name=""/>
        <dsp:cNvSpPr/>
      </dsp:nvSpPr>
      <dsp:spPr>
        <a:xfrm>
          <a:off x="0" y="949367"/>
          <a:ext cx="4172271" cy="80496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1" kern="1200" dirty="0" smtClean="0">
              <a:solidFill>
                <a:srgbClr val="F2F2F2"/>
              </a:solidFill>
            </a:rPr>
            <a:t>¿Qué es?</a:t>
          </a:r>
          <a:endParaRPr lang="es-ES" sz="2400" b="1" kern="1200" dirty="0">
            <a:solidFill>
              <a:srgbClr val="F2F2F2"/>
            </a:solidFill>
          </a:endParaRPr>
        </a:p>
      </dsp:txBody>
      <dsp:txXfrm>
        <a:off x="39295" y="988662"/>
        <a:ext cx="4093681" cy="726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E2E5-A71A-894C-BBE0-4C219F695819}">
      <dsp:nvSpPr>
        <dsp:cNvPr id="0" name=""/>
        <dsp:cNvSpPr/>
      </dsp:nvSpPr>
      <dsp:spPr>
        <a:xfrm>
          <a:off x="0" y="473"/>
          <a:ext cx="4191086" cy="97344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t>Todos estos pacientes tienen DA </a:t>
          </a:r>
          <a:endParaRPr lang="es-ES" sz="2400" kern="1200" dirty="0"/>
        </a:p>
      </dsp:txBody>
      <dsp:txXfrm>
        <a:off x="47519" y="47992"/>
        <a:ext cx="4096048" cy="8784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EC4EE-2380-A24A-9F1B-DD71CBF95ECB}">
      <dsp:nvSpPr>
        <dsp:cNvPr id="0" name=""/>
        <dsp:cNvSpPr/>
      </dsp:nvSpPr>
      <dsp:spPr>
        <a:xfrm>
          <a:off x="0" y="0"/>
          <a:ext cx="3298849" cy="1432080"/>
        </a:xfrm>
        <a:prstGeom prst="roundRect">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600" kern="1200" dirty="0" smtClean="0">
              <a:solidFill>
                <a:srgbClr val="C00000"/>
              </a:solidFill>
            </a:rPr>
            <a:t>Tienen una infección</a:t>
          </a:r>
          <a:endParaRPr lang="es-ES" sz="3600" kern="1200" dirty="0">
            <a:solidFill>
              <a:srgbClr val="C00000"/>
            </a:solidFill>
          </a:endParaRPr>
        </a:p>
      </dsp:txBody>
      <dsp:txXfrm>
        <a:off x="69908" y="69908"/>
        <a:ext cx="3159033" cy="12922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5512A-6138-824E-B5B6-15D8A63F9446}">
      <dsp:nvSpPr>
        <dsp:cNvPr id="0" name=""/>
        <dsp:cNvSpPr/>
      </dsp:nvSpPr>
      <dsp:spPr>
        <a:xfrm rot="10800000">
          <a:off x="610068" y="48914"/>
          <a:ext cx="3108676" cy="819449"/>
        </a:xfrm>
        <a:prstGeom prst="homePlate">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Recuperar la integridad de la piel</a:t>
          </a:r>
          <a:endParaRPr lang="es-ES" sz="1800" b="1" kern="1200" dirty="0"/>
        </a:p>
      </dsp:txBody>
      <dsp:txXfrm rot="10800000">
        <a:off x="814930" y="48914"/>
        <a:ext cx="2903814" cy="819449"/>
      </dsp:txXfrm>
    </dsp:sp>
    <dsp:sp modelId="{784A768C-903E-7843-8BB7-88AFBE328C6A}">
      <dsp:nvSpPr>
        <dsp:cNvPr id="0" name=""/>
        <dsp:cNvSpPr/>
      </dsp:nvSpPr>
      <dsp:spPr>
        <a:xfrm>
          <a:off x="406648" y="1001"/>
          <a:ext cx="819449" cy="819449"/>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DC22815-CF62-9743-9871-BCA9FD600912}">
      <dsp:nvSpPr>
        <dsp:cNvPr id="0" name=""/>
        <dsp:cNvSpPr/>
      </dsp:nvSpPr>
      <dsp:spPr>
        <a:xfrm rot="10800000">
          <a:off x="716354" y="1015625"/>
          <a:ext cx="2960063" cy="819449"/>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4770" rIns="120904" bIns="64770" numCol="1" spcCol="1270" anchor="ctr" anchorCtr="0">
          <a:noAutofit/>
        </a:bodyPr>
        <a:lstStyle/>
        <a:p>
          <a:pPr lvl="0" algn="ctr" defTabSz="755650" rtl="0">
            <a:lnSpc>
              <a:spcPct val="90000"/>
            </a:lnSpc>
            <a:spcBef>
              <a:spcPct val="0"/>
            </a:spcBef>
            <a:spcAft>
              <a:spcPct val="35000"/>
            </a:spcAft>
          </a:pPr>
          <a:r>
            <a:rPr lang="es-ES" sz="1700" b="1" kern="1200" dirty="0" smtClean="0"/>
            <a:t>Control de la inflamación y del prurito</a:t>
          </a:r>
          <a:endParaRPr lang="es-ES" sz="1700" b="1" kern="1200" dirty="0"/>
        </a:p>
      </dsp:txBody>
      <dsp:txXfrm rot="10800000">
        <a:off x="921216" y="1015625"/>
        <a:ext cx="2755201" cy="819449"/>
      </dsp:txXfrm>
    </dsp:sp>
    <dsp:sp modelId="{14CC0CBD-4FBF-8948-886D-EB8A0F9C4D2B}">
      <dsp:nvSpPr>
        <dsp:cNvPr id="0" name=""/>
        <dsp:cNvSpPr/>
      </dsp:nvSpPr>
      <dsp:spPr>
        <a:xfrm>
          <a:off x="443801" y="1065062"/>
          <a:ext cx="819449" cy="819449"/>
        </a:xfrm>
        <a:prstGeom prst="ellipse">
          <a:avLst/>
        </a:prstGeom>
        <a:blipFill rotWithShape="1">
          <a:blip xmlns:r="http://schemas.openxmlformats.org/officeDocument/2006/relationships" r:embed="rId2"/>
          <a:stretch>
            <a:fillRect/>
          </a:stretch>
        </a:blipFill>
        <a:ln>
          <a:solidFill>
            <a:schemeClr val="accent2">
              <a:lumMod val="5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BD95BD8-51C8-2645-9907-1EF11EFCFFCB}">
      <dsp:nvSpPr>
        <dsp:cNvPr id="0" name=""/>
        <dsp:cNvSpPr/>
      </dsp:nvSpPr>
      <dsp:spPr>
        <a:xfrm rot="10800000">
          <a:off x="901802" y="2129123"/>
          <a:ext cx="2766957" cy="819449"/>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Luchar contra las infecciones</a:t>
          </a:r>
          <a:endParaRPr lang="es-ES" sz="1800" b="1" kern="1200" dirty="0"/>
        </a:p>
      </dsp:txBody>
      <dsp:txXfrm rot="10800000">
        <a:off x="1106664" y="2129123"/>
        <a:ext cx="2562095" cy="819449"/>
      </dsp:txXfrm>
    </dsp:sp>
    <dsp:sp modelId="{F00C328B-2AF9-284A-8FD1-059E8CD14E48}">
      <dsp:nvSpPr>
        <dsp:cNvPr id="0" name=""/>
        <dsp:cNvSpPr/>
      </dsp:nvSpPr>
      <dsp:spPr>
        <a:xfrm>
          <a:off x="492078" y="2129123"/>
          <a:ext cx="819449" cy="819449"/>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5512A-6138-824E-B5B6-15D8A63F9446}">
      <dsp:nvSpPr>
        <dsp:cNvPr id="0" name=""/>
        <dsp:cNvSpPr/>
      </dsp:nvSpPr>
      <dsp:spPr>
        <a:xfrm rot="10800000">
          <a:off x="915460" y="29620"/>
          <a:ext cx="2596388" cy="825135"/>
        </a:xfrm>
        <a:prstGeom prst="homePlate">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Mejorar la calidad de vida</a:t>
          </a:r>
          <a:endParaRPr lang="es-ES" sz="1800" b="1" kern="1200" dirty="0"/>
        </a:p>
      </dsp:txBody>
      <dsp:txXfrm rot="10800000">
        <a:off x="1121744" y="29620"/>
        <a:ext cx="2390104" cy="825135"/>
      </dsp:txXfrm>
    </dsp:sp>
    <dsp:sp modelId="{784A768C-903E-7843-8BB7-88AFBE328C6A}">
      <dsp:nvSpPr>
        <dsp:cNvPr id="0" name=""/>
        <dsp:cNvSpPr/>
      </dsp:nvSpPr>
      <dsp:spPr>
        <a:xfrm>
          <a:off x="447693" y="1887"/>
          <a:ext cx="825135" cy="825135"/>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DC22815-CF62-9743-9871-BCA9FD600912}">
      <dsp:nvSpPr>
        <dsp:cNvPr id="0" name=""/>
        <dsp:cNvSpPr/>
      </dsp:nvSpPr>
      <dsp:spPr>
        <a:xfrm rot="10800000">
          <a:off x="715272" y="1023551"/>
          <a:ext cx="2777590" cy="825135"/>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Escasos</a:t>
          </a:r>
          <a:r>
            <a:rPr lang="es-ES" sz="1800" b="1" kern="1200" baseline="0" dirty="0" smtClean="0"/>
            <a:t> efectos adversos</a:t>
          </a:r>
          <a:endParaRPr lang="es-ES" sz="1800" b="1" kern="1200" dirty="0"/>
        </a:p>
      </dsp:txBody>
      <dsp:txXfrm rot="10800000">
        <a:off x="921556" y="1023551"/>
        <a:ext cx="2571306" cy="825135"/>
      </dsp:txXfrm>
    </dsp:sp>
    <dsp:sp modelId="{14CC0CBD-4FBF-8948-886D-EB8A0F9C4D2B}">
      <dsp:nvSpPr>
        <dsp:cNvPr id="0" name=""/>
        <dsp:cNvSpPr/>
      </dsp:nvSpPr>
      <dsp:spPr>
        <a:xfrm>
          <a:off x="402393" y="1073332"/>
          <a:ext cx="825135" cy="825135"/>
        </a:xfrm>
        <a:prstGeom prst="ellipse">
          <a:avLst/>
        </a:prstGeom>
        <a:blipFill rotWithShape="1">
          <a:blip xmlns:r="http://schemas.openxmlformats.org/officeDocument/2006/relationships" r:embed="rId2"/>
          <a:stretch>
            <a:fillRect/>
          </a:stretch>
        </a:blipFill>
        <a:ln>
          <a:solidFill>
            <a:schemeClr val="accent2">
              <a:lumMod val="5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ED80069-0584-314A-AB59-A254A60D0D01}">
      <dsp:nvSpPr>
        <dsp:cNvPr id="0" name=""/>
        <dsp:cNvSpPr/>
      </dsp:nvSpPr>
      <dsp:spPr>
        <a:xfrm rot="10800000">
          <a:off x="874775" y="2144776"/>
          <a:ext cx="2596388" cy="825135"/>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72390" rIns="135128" bIns="72390" numCol="1" spcCol="1270" anchor="ctr" anchorCtr="0">
          <a:noAutofit/>
        </a:bodyPr>
        <a:lstStyle/>
        <a:p>
          <a:pPr lvl="0" algn="ctr" defTabSz="844550" rtl="0">
            <a:lnSpc>
              <a:spcPct val="90000"/>
            </a:lnSpc>
            <a:spcBef>
              <a:spcPct val="0"/>
            </a:spcBef>
            <a:spcAft>
              <a:spcPct val="35000"/>
            </a:spcAft>
          </a:pPr>
          <a:r>
            <a:rPr lang="es-ES" sz="1900" b="1" kern="1200" dirty="0" smtClean="0"/>
            <a:t>Buena adherencia al tratamiento</a:t>
          </a:r>
          <a:endParaRPr lang="es-ES" sz="1900" b="1" kern="1200" dirty="0"/>
        </a:p>
      </dsp:txBody>
      <dsp:txXfrm rot="10800000">
        <a:off x="1081059" y="2144776"/>
        <a:ext cx="2390104" cy="825135"/>
      </dsp:txXfrm>
    </dsp:sp>
    <dsp:sp modelId="{91824C5D-FD2A-2343-8ED2-884320133A75}">
      <dsp:nvSpPr>
        <dsp:cNvPr id="0" name=""/>
        <dsp:cNvSpPr/>
      </dsp:nvSpPr>
      <dsp:spPr>
        <a:xfrm>
          <a:off x="447693" y="2144776"/>
          <a:ext cx="825135" cy="825135"/>
        </a:xfrm>
        <a:prstGeom prst="ellipse">
          <a:avLst/>
        </a:prstGeom>
        <a:blipFill rotWithShape="1">
          <a:blip xmlns:r="http://schemas.openxmlformats.org/officeDocument/2006/relationships" r:embed="rId3"/>
          <a:stretch>
            <a:fillRect/>
          </a:stretch>
        </a:blipFill>
        <a:ln>
          <a:solidFill>
            <a:schemeClr val="accent6">
              <a:lumMod val="60000"/>
              <a:lumOff val="4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List2#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52918A-B8AC-3243-B63D-8815459C3236}" type="datetimeFigureOut">
              <a:rPr lang="es-ES" smtClean="0"/>
              <a:pPr/>
              <a:t>25/11/2016</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5A2E75-8C07-F54C-BE1B-5F4E36D60CC3}" type="slidenum">
              <a:rPr lang="es-ES" smtClean="0"/>
              <a:pPr/>
              <a:t>‹Nº›</a:t>
            </a:fld>
            <a:endParaRPr lang="es-ES"/>
          </a:p>
        </p:txBody>
      </p:sp>
    </p:spTree>
    <p:extLst>
      <p:ext uri="{BB962C8B-B14F-4D97-AF65-F5344CB8AC3E}">
        <p14:creationId xmlns:p14="http://schemas.microsoft.com/office/powerpoint/2010/main" val="4768010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es.wikipedia.org/w/index.php?title=Aprendizaje_mecanicista&amp;action=edit&amp;redlink=1" TargetMode="External"/><Relationship Id="rId3" Type="http://schemas.openxmlformats.org/officeDocument/2006/relationships/hyperlink" Target="http://es.wikipedia.org/wiki/David_Ausubel" TargetMode="External"/><Relationship Id="rId7" Type="http://schemas.openxmlformats.org/officeDocument/2006/relationships/hyperlink" Target="http://es.wikipedia.org/wiki/Transferencia" TargetMode="External"/><Relationship Id="rId2" Type="http://schemas.openxmlformats.org/officeDocument/2006/relationships/slide" Target="../slides/slide143.xml"/><Relationship Id="rId1" Type="http://schemas.openxmlformats.org/officeDocument/2006/relationships/notesMaster" Target="../notesMasters/notesMaster1.xml"/><Relationship Id="rId6" Type="http://schemas.openxmlformats.org/officeDocument/2006/relationships/hyperlink" Target="http://es.wikipedia.org/wiki/Aprendizaje" TargetMode="External"/><Relationship Id="rId5" Type="http://schemas.openxmlformats.org/officeDocument/2006/relationships/hyperlink" Target="http://es.wikipedia.org/wiki/Informaci%C3%B3n" TargetMode="External"/><Relationship Id="rId4" Type="http://schemas.openxmlformats.org/officeDocument/2006/relationships/hyperlink" Target="http://es.wikipedia.org/wiki/Estudiante"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Marcador de imagen de diapositiva"/>
          <p:cNvSpPr>
            <a:spLocks noGrp="1" noRot="1" noChangeAspect="1" noTextEdit="1"/>
          </p:cNvSpPr>
          <p:nvPr>
            <p:ph type="sldImg"/>
          </p:nvPr>
        </p:nvSpPr>
        <p:spPr>
          <a:xfrm>
            <a:off x="381000" y="685800"/>
            <a:ext cx="6096000" cy="3429000"/>
          </a:xfrm>
          <a:ln/>
        </p:spPr>
      </p:sp>
      <p:sp>
        <p:nvSpPr>
          <p:cNvPr id="71682" name="2 Marcador de notas"/>
          <p:cNvSpPr>
            <a:spLocks noGrp="1"/>
          </p:cNvSpPr>
          <p:nvPr>
            <p:ph type="body" idx="1"/>
          </p:nvPr>
        </p:nvSpPr>
        <p:spPr>
          <a:noFill/>
          <a:ln/>
        </p:spPr>
        <p:txBody>
          <a:bodyPr/>
          <a:lstStyle/>
          <a:p>
            <a:pPr defTabSz="912958">
              <a:spcBef>
                <a:spcPct val="0"/>
              </a:spcBef>
            </a:pPr>
            <a:r>
              <a:rPr lang="es-ES" smtClean="0">
                <a:latin typeface="Arial" pitchFamily="34" charset="0"/>
              </a:rPr>
              <a:t>El estrés emocional puede desencadenar o exacerbar numerosas dermatosis, entre ellas la DA por mecanismos mal conocidos. Se cree que </a:t>
            </a:r>
            <a:r>
              <a:rPr lang="es-ES">
                <a:latin typeface="Calibri" pitchFamily="34" charset="0"/>
              </a:rPr>
              <a:t>el estrés influye en los procesos de la enfermedad y contribuye a la inflamación a través de la modulación del eje hipotálamo-hipófisis-suprarrenal y la liberación de neuropéptidos, las neurotrofinas, linfocinas y otros mediadores químicos de las terminaciones nerviosas y las células dérmicas. Al final son los mastocitos los que al estar en estrecha realción con los nervios liberan gran cantidad de citoquinas inflamatorias</a:t>
            </a:r>
            <a:endParaRPr lang="es-ES" smtClean="0">
              <a:latin typeface="Arial" pitchFamily="34" charset="0"/>
            </a:endParaRPr>
          </a:p>
          <a:p>
            <a:pPr defTabSz="912958"/>
            <a:endParaRPr lang="es-ES" smtClean="0">
              <a:latin typeface="Arial" pitchFamily="34" charset="0"/>
            </a:endParaRPr>
          </a:p>
          <a:p>
            <a:pPr defTabSz="912958"/>
            <a:endParaRPr lang="es-ES" smtClean="0">
              <a:latin typeface="Arial" pitchFamily="34" charset="0"/>
            </a:endParaRPr>
          </a:p>
        </p:txBody>
      </p:sp>
      <p:sp>
        <p:nvSpPr>
          <p:cNvPr id="71683" name="3 Marcador de número de diapositiva"/>
          <p:cNvSpPr>
            <a:spLocks noGrp="1"/>
          </p:cNvSpPr>
          <p:nvPr>
            <p:ph type="sldNum" sz="quarter" idx="5"/>
          </p:nvPr>
        </p:nvSpPr>
        <p:spPr>
          <a:noFill/>
        </p:spPr>
        <p:txBody>
          <a:bodyPr/>
          <a:lstStyle/>
          <a:p>
            <a:fld id="{3E13688F-B08D-403E-9952-39ED1FC862E7}" type="slidenum">
              <a:rPr lang="es-ES">
                <a:solidFill>
                  <a:srgbClr val="000000"/>
                </a:solidFill>
                <a:latin typeface="Calibri"/>
              </a:rPr>
              <a:pPr/>
              <a:t>19</a:t>
            </a:fld>
            <a:endParaRPr lang="es-ES">
              <a:solidFill>
                <a:srgbClr val="000000"/>
              </a:solidFill>
              <a:latin typeface="Calibri"/>
            </a:endParaRPr>
          </a:p>
        </p:txBody>
      </p:sp>
    </p:spTree>
    <p:extLst>
      <p:ext uri="{BB962C8B-B14F-4D97-AF65-F5344CB8AC3E}">
        <p14:creationId xmlns:p14="http://schemas.microsoft.com/office/powerpoint/2010/main" val="4139442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05A2E75-8C07-F54C-BE1B-5F4E36D60CC3}" type="slidenum">
              <a:rPr lang="es-ES" smtClean="0"/>
              <a:pPr/>
              <a:t>39</a:t>
            </a:fld>
            <a:endParaRPr lang="es-ES"/>
          </a:p>
        </p:txBody>
      </p:sp>
    </p:spTree>
    <p:extLst>
      <p:ext uri="{BB962C8B-B14F-4D97-AF65-F5344CB8AC3E}">
        <p14:creationId xmlns:p14="http://schemas.microsoft.com/office/powerpoint/2010/main" val="8158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ES" dirty="0" smtClean="0">
                <a:latin typeface="Calibri" charset="0"/>
              </a:rPr>
              <a:t>HDM : </a:t>
            </a:r>
            <a:r>
              <a:rPr lang="es-ES" dirty="0" err="1" smtClean="0">
                <a:latin typeface="Calibri" charset="0"/>
              </a:rPr>
              <a:t>acaros</a:t>
            </a:r>
            <a:r>
              <a:rPr lang="es-ES" baseline="0" dirty="0" smtClean="0">
                <a:latin typeface="Calibri" charset="0"/>
              </a:rPr>
              <a:t> del polvo doméstico  home </a:t>
            </a:r>
            <a:endParaRPr lang="es-ES" dirty="0">
              <a:latin typeface="Calibri" charset="0"/>
            </a:endParaRPr>
          </a:p>
        </p:txBody>
      </p:sp>
      <p:sp>
        <p:nvSpPr>
          <p:cNvPr id="460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8F7C1FC-FBEA-4343-BA20-714EA2DE520E}" type="slidenum">
              <a:rPr lang="es-ES"/>
              <a:pPr/>
              <a:t>41</a:t>
            </a:fld>
            <a:endParaRPr lang="es-ES"/>
          </a:p>
        </p:txBody>
      </p:sp>
    </p:spTree>
    <p:extLst>
      <p:ext uri="{BB962C8B-B14F-4D97-AF65-F5344CB8AC3E}">
        <p14:creationId xmlns:p14="http://schemas.microsoft.com/office/powerpoint/2010/main" val="48937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ES">
              <a:latin typeface="Calibri" charset="0"/>
            </a:endParaRPr>
          </a:p>
        </p:txBody>
      </p:sp>
      <p:sp>
        <p:nvSpPr>
          <p:cNvPr id="5018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335B99C1-D9F7-A446-80C4-561B945B9A62}" type="slidenum">
              <a:rPr lang="es-ES"/>
              <a:pPr/>
              <a:t>43</a:t>
            </a:fld>
            <a:endParaRPr lang="es-ES"/>
          </a:p>
        </p:txBody>
      </p:sp>
    </p:spTree>
    <p:extLst>
      <p:ext uri="{BB962C8B-B14F-4D97-AF65-F5344CB8AC3E}">
        <p14:creationId xmlns:p14="http://schemas.microsoft.com/office/powerpoint/2010/main" val="313482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ES">
              <a:latin typeface="Calibri" charset="0"/>
            </a:endParaRPr>
          </a:p>
        </p:txBody>
      </p:sp>
      <p:sp>
        <p:nvSpPr>
          <p:cNvPr id="52228"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FABCC359-E2B8-C040-94C8-98965932F6E8}" type="slidenum">
              <a:rPr lang="es-ES"/>
              <a:pPr/>
              <a:t>44</a:t>
            </a:fld>
            <a:endParaRPr lang="es-ES"/>
          </a:p>
        </p:txBody>
      </p:sp>
    </p:spTree>
    <p:extLst>
      <p:ext uri="{BB962C8B-B14F-4D97-AF65-F5344CB8AC3E}">
        <p14:creationId xmlns:p14="http://schemas.microsoft.com/office/powerpoint/2010/main" val="309282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ES">
              <a:latin typeface="Calibri" charset="0"/>
            </a:endParaRPr>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9CA1957-82CF-9E4C-83BF-F7D024C1665A}" type="slidenum">
              <a:rPr lang="es-ES"/>
              <a:pPr/>
              <a:t>45</a:t>
            </a:fld>
            <a:endParaRPr lang="es-ES"/>
          </a:p>
        </p:txBody>
      </p:sp>
    </p:spTree>
    <p:extLst>
      <p:ext uri="{BB962C8B-B14F-4D97-AF65-F5344CB8AC3E}">
        <p14:creationId xmlns:p14="http://schemas.microsoft.com/office/powerpoint/2010/main" val="823212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B9A05867-5BD5-474F-B2BB-EB65896E5A5E}" type="slidenum">
              <a:rPr lang="es-ES"/>
              <a:pPr/>
              <a:t>48</a:t>
            </a:fld>
            <a:endParaRPr lang="es-ES"/>
          </a:p>
        </p:txBody>
      </p:sp>
      <p:sp>
        <p:nvSpPr>
          <p:cNvPr id="66564" name="4 Marcador de notas"/>
          <p:cNvSpPr>
            <a:spLocks noGrp="1"/>
          </p:cNvSpPr>
          <p:nvPr>
            <p:ph type="body"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¿Cómo influye el entorno en la DA? Si nos centramos en la radiación solar, sabemos que, en general, los individuos atópicos suelen mejorar en verano (supuestamente por la acción inmunosupresora de la radiación solar).</a:t>
            </a:r>
          </a:p>
          <a:p>
            <a:pPr eaLnBrk="1" hangingPunct="1">
              <a:spcBef>
                <a:spcPct val="0"/>
              </a:spcBef>
            </a:pPr>
            <a:r>
              <a:rPr lang="es-ES">
                <a:latin typeface="Calibri" charset="0"/>
              </a:rPr>
              <a:t>No obstante, también hay una minoría (se reporta que alrededor del 10% de los atópicos) presentan una mala tolerancia al sol y padecen reacciones de fotosensibilidad.</a:t>
            </a:r>
          </a:p>
          <a:p>
            <a:pPr eaLnBrk="1" hangingPunct="1">
              <a:spcBef>
                <a:spcPct val="0"/>
              </a:spcBef>
            </a:pPr>
            <a:endParaRPr lang="es-ES">
              <a:latin typeface="Calibri" charset="0"/>
            </a:endParaRPr>
          </a:p>
          <a:p>
            <a:pPr eaLnBrk="1" hangingPunct="1">
              <a:spcBef>
                <a:spcPct val="0"/>
              </a:spcBef>
            </a:pPr>
            <a:r>
              <a:rPr lang="es-ES">
                <a:latin typeface="Calibri" charset="0"/>
              </a:rPr>
              <a:t>Pero tanto si el individuo atópico mejora o empeora su sintomatología clínica, es importante destacar que su barrera cutánea sigue alterada…</a:t>
            </a:r>
          </a:p>
          <a:p>
            <a:pPr eaLnBrk="1" hangingPunct="1">
              <a:spcBef>
                <a:spcPct val="0"/>
              </a:spcBef>
            </a:pPr>
            <a:endParaRPr lang="es-ES">
              <a:latin typeface="Calibri" charset="0"/>
            </a:endParaRPr>
          </a:p>
        </p:txBody>
      </p:sp>
    </p:spTree>
    <p:extLst>
      <p:ext uri="{BB962C8B-B14F-4D97-AF65-F5344CB8AC3E}">
        <p14:creationId xmlns:p14="http://schemas.microsoft.com/office/powerpoint/2010/main" val="2029158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s-ES">
                <a:latin typeface="Calibri" charset="0"/>
              </a:rPr>
              <a:t>Eichenfield LF, Fowler JF Jr, Rigel DS, et al.  Natural advances in eczema care. Cutis. 2007 Dec;80(6 Suppl):2-16.</a:t>
            </a:r>
          </a:p>
          <a:p>
            <a:pPr eaLnBrk="1" hangingPunct="1">
              <a:spcBef>
                <a:spcPct val="0"/>
              </a:spcBef>
            </a:pPr>
            <a:endParaRPr lang="es-ES">
              <a:latin typeface="Calibri" charset="0"/>
            </a:endParaRPr>
          </a:p>
        </p:txBody>
      </p:sp>
      <p:sp>
        <p:nvSpPr>
          <p:cNvPr id="7066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13467DFB-ED64-CF47-94F5-03800738EDA7}" type="slidenum">
              <a:rPr lang="es-ES"/>
              <a:pPr/>
              <a:t>49</a:t>
            </a:fld>
            <a:endParaRPr lang="es-ES"/>
          </a:p>
        </p:txBody>
      </p:sp>
    </p:spTree>
    <p:extLst>
      <p:ext uri="{BB962C8B-B14F-4D97-AF65-F5344CB8AC3E}">
        <p14:creationId xmlns:p14="http://schemas.microsoft.com/office/powerpoint/2010/main" val="2050488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dirty="0">
                <a:latin typeface="Calibri" charset="0"/>
              </a:rPr>
              <a:t>En una piel atópica, los niveles de </a:t>
            </a:r>
            <a:r>
              <a:rPr lang="es-ES" dirty="0" err="1">
                <a:latin typeface="Calibri" charset="0"/>
              </a:rPr>
              <a:t>Filagrina</a:t>
            </a:r>
            <a:r>
              <a:rPr lang="es-ES" dirty="0">
                <a:latin typeface="Calibri" charset="0"/>
              </a:rPr>
              <a:t> y Caspasa-14 son deficientes, lo que implica que la producción de aminoácidos que forman parte del NMF también sea menor (entre ellos el ácido </a:t>
            </a:r>
            <a:r>
              <a:rPr lang="es-ES" dirty="0" err="1">
                <a:latin typeface="Calibri" charset="0"/>
              </a:rPr>
              <a:t>urocánico</a:t>
            </a:r>
            <a:r>
              <a:rPr lang="es-ES" dirty="0">
                <a:latin typeface="Calibri" charset="0"/>
              </a:rPr>
              <a:t>), lo que da lugar a una alteración de la función barrera, sequedad de la piel y una mayor desprotección frente a la radiación solar. </a:t>
            </a:r>
            <a:r>
              <a:rPr lang="es-ES" i="1" dirty="0">
                <a:latin typeface="Calibri" charset="0"/>
              </a:rPr>
              <a:t>Por lo tanto, </a:t>
            </a:r>
            <a:r>
              <a:rPr lang="es-ES" b="1" i="1" dirty="0">
                <a:latin typeface="Calibri" charset="0"/>
              </a:rPr>
              <a:t>deficiencias clave en la barrera epidérmica repercute en la sensibilidad a la radiación solar en DA.</a:t>
            </a:r>
          </a:p>
          <a:p>
            <a:pPr eaLnBrk="1" hangingPunct="1">
              <a:spcBef>
                <a:spcPct val="0"/>
              </a:spcBef>
            </a:pPr>
            <a:endParaRPr lang="es-ES" dirty="0">
              <a:latin typeface="Calibri" charset="0"/>
            </a:endParaRPr>
          </a:p>
          <a:p>
            <a:pPr eaLnBrk="1" hangingPunct="1">
              <a:spcBef>
                <a:spcPct val="0"/>
              </a:spcBef>
            </a:pPr>
            <a:r>
              <a:rPr lang="es-ES" dirty="0" smtClean="0">
                <a:latin typeface="Calibri" charset="0"/>
              </a:rPr>
              <a:t>En una piel sana, la Caspasa-14 y la </a:t>
            </a:r>
            <a:r>
              <a:rPr lang="es-ES" dirty="0" err="1" smtClean="0">
                <a:latin typeface="Calibri" charset="0"/>
              </a:rPr>
              <a:t>Filagrina</a:t>
            </a:r>
            <a:r>
              <a:rPr lang="es-ES" dirty="0" smtClean="0">
                <a:latin typeface="Calibri" charset="0"/>
              </a:rPr>
              <a:t> se expresan en la epidermis. La expresión de Caspasa-14 empieza en el estrato espinoso (como Pro-Caspasa-14 [forma inactiva]) y posteriormente evoluciona a Caspasa-14 (forma activa) a nivel de estrato granuloso-estrato córneo. La Caspasa-14 es responsable de transformar los fragmentos de </a:t>
            </a:r>
            <a:r>
              <a:rPr lang="es-ES" dirty="0" err="1" smtClean="0">
                <a:latin typeface="Calibri" charset="0"/>
              </a:rPr>
              <a:t>Filagrina</a:t>
            </a:r>
            <a:r>
              <a:rPr lang="es-ES" dirty="0" smtClean="0">
                <a:latin typeface="Calibri" charset="0"/>
              </a:rPr>
              <a:t> (previamente degradados por otras enzimas) a factor natural de hidratación (MNF). Los componentes relevantes del NMF son el ácido </a:t>
            </a:r>
            <a:r>
              <a:rPr lang="es-ES" dirty="0" err="1" smtClean="0">
                <a:latin typeface="Calibri" charset="0"/>
              </a:rPr>
              <a:t>pirrolidín</a:t>
            </a:r>
            <a:r>
              <a:rPr lang="es-ES" dirty="0" smtClean="0">
                <a:latin typeface="Calibri" charset="0"/>
              </a:rPr>
              <a:t> carboxílico (PCA) y el ácido </a:t>
            </a:r>
            <a:r>
              <a:rPr lang="es-ES" dirty="0" err="1" smtClean="0">
                <a:latin typeface="Calibri" charset="0"/>
              </a:rPr>
              <a:t>urocánico</a:t>
            </a:r>
            <a:r>
              <a:rPr lang="es-ES" dirty="0" smtClean="0">
                <a:latin typeface="Calibri" charset="0"/>
              </a:rPr>
              <a:t> (UCA) importante como </a:t>
            </a:r>
            <a:r>
              <a:rPr lang="es-ES" dirty="0" err="1" smtClean="0">
                <a:latin typeface="Calibri" charset="0"/>
              </a:rPr>
              <a:t>fotoprotector</a:t>
            </a:r>
            <a:r>
              <a:rPr lang="es-ES" dirty="0" smtClean="0">
                <a:latin typeface="Calibri" charset="0"/>
              </a:rPr>
              <a:t> endógeno.</a:t>
            </a:r>
          </a:p>
          <a:p>
            <a:pPr eaLnBrk="1" hangingPunct="1">
              <a:spcBef>
                <a:spcPct val="0"/>
              </a:spcBef>
            </a:pPr>
            <a:endParaRPr lang="es-ES" i="1" dirty="0" smtClean="0">
              <a:latin typeface="Calibri" charset="0"/>
            </a:endParaRPr>
          </a:p>
          <a:p>
            <a:pPr eaLnBrk="1" hangingPunct="1">
              <a:spcBef>
                <a:spcPct val="0"/>
              </a:spcBef>
            </a:pPr>
            <a:r>
              <a:rPr lang="es-ES" dirty="0" smtClean="0">
                <a:latin typeface="Calibri" charset="0"/>
              </a:rPr>
              <a:t>Esta secuencia, con la </a:t>
            </a:r>
            <a:r>
              <a:rPr lang="es-ES" dirty="0" err="1" smtClean="0">
                <a:latin typeface="Calibri" charset="0"/>
              </a:rPr>
              <a:t>Filagrina</a:t>
            </a:r>
            <a:r>
              <a:rPr lang="es-ES" dirty="0" smtClean="0">
                <a:latin typeface="Calibri" charset="0"/>
              </a:rPr>
              <a:t>, la Caspasa-14 y el ácido </a:t>
            </a:r>
            <a:r>
              <a:rPr lang="es-ES" dirty="0" err="1" smtClean="0">
                <a:latin typeface="Calibri" charset="0"/>
              </a:rPr>
              <a:t>urocánico</a:t>
            </a:r>
            <a:r>
              <a:rPr lang="es-ES" dirty="0" smtClean="0">
                <a:latin typeface="Calibri" charset="0"/>
              </a:rPr>
              <a:t> como protagonistas, contribuye a preservar la función barrera y los niveles de hidratación y a proteger la piel frente a la radiación solar (el papel de la Caspasa-14, de la </a:t>
            </a:r>
            <a:r>
              <a:rPr lang="es-ES" dirty="0" err="1" smtClean="0">
                <a:latin typeface="Calibri" charset="0"/>
              </a:rPr>
              <a:t>Filagrina</a:t>
            </a:r>
            <a:r>
              <a:rPr lang="es-ES" dirty="0" smtClean="0">
                <a:latin typeface="Calibri" charset="0"/>
              </a:rPr>
              <a:t> y del ácido </a:t>
            </a:r>
            <a:r>
              <a:rPr lang="es-ES" dirty="0" err="1" smtClean="0">
                <a:latin typeface="Calibri" charset="0"/>
              </a:rPr>
              <a:t>urocánico</a:t>
            </a:r>
            <a:r>
              <a:rPr lang="es-ES" dirty="0" smtClean="0">
                <a:latin typeface="Calibri" charset="0"/>
              </a:rPr>
              <a:t> como </a:t>
            </a:r>
            <a:r>
              <a:rPr lang="es-ES" dirty="0" err="1" smtClean="0">
                <a:latin typeface="Calibri" charset="0"/>
              </a:rPr>
              <a:t>fotoprotectores</a:t>
            </a:r>
            <a:r>
              <a:rPr lang="es-ES" dirty="0" smtClean="0">
                <a:latin typeface="Calibri" charset="0"/>
              </a:rPr>
              <a:t> endógenos se han descrito más recientemente).</a:t>
            </a:r>
          </a:p>
          <a:p>
            <a:pPr eaLnBrk="1" hangingPunct="1">
              <a:spcBef>
                <a:spcPct val="0"/>
              </a:spcBef>
            </a:pPr>
            <a:endParaRPr lang="es-ES" i="1" dirty="0" smtClean="0">
              <a:latin typeface="Calibri" charset="0"/>
            </a:endParaRPr>
          </a:p>
          <a:p>
            <a:pPr eaLnBrk="1" hangingPunct="1">
              <a:spcBef>
                <a:spcPct val="0"/>
              </a:spcBef>
            </a:pPr>
            <a:r>
              <a:rPr lang="es-ES" dirty="0" smtClean="0">
                <a:latin typeface="Calibri" charset="0"/>
              </a:rPr>
              <a:t>Bibliografía:</a:t>
            </a:r>
          </a:p>
          <a:p>
            <a:r>
              <a:rPr lang="en-US" dirty="0" err="1" smtClean="0">
                <a:latin typeface="Calibri" charset="0"/>
              </a:rPr>
              <a:t>Denecker</a:t>
            </a:r>
            <a:r>
              <a:rPr lang="en-US" dirty="0" smtClean="0">
                <a:latin typeface="Calibri" charset="0"/>
              </a:rPr>
              <a:t> G, </a:t>
            </a:r>
            <a:r>
              <a:rPr lang="en-US" dirty="0" err="1" smtClean="0">
                <a:latin typeface="Calibri" charset="0"/>
              </a:rPr>
              <a:t>Hoste</a:t>
            </a:r>
            <a:r>
              <a:rPr lang="en-US" dirty="0" smtClean="0">
                <a:latin typeface="Calibri" charset="0"/>
              </a:rPr>
              <a:t> E, Gilbert B, et al. Caspase-14 protects against epidermal UVB </a:t>
            </a:r>
            <a:r>
              <a:rPr lang="en-US" dirty="0" err="1" smtClean="0">
                <a:latin typeface="Calibri" charset="0"/>
              </a:rPr>
              <a:t>photodamage</a:t>
            </a:r>
            <a:r>
              <a:rPr lang="en-US" dirty="0" smtClean="0">
                <a:latin typeface="Calibri" charset="0"/>
              </a:rPr>
              <a:t> and water loss. Nat Cell Biol. 2007 Jun;9(6):666-74. </a:t>
            </a:r>
            <a:r>
              <a:rPr lang="en-US" dirty="0" err="1" smtClean="0">
                <a:latin typeface="Calibri" charset="0"/>
              </a:rPr>
              <a:t>Epub</a:t>
            </a:r>
            <a:r>
              <a:rPr lang="en-US" dirty="0" smtClean="0">
                <a:latin typeface="Calibri" charset="0"/>
              </a:rPr>
              <a:t> 2007 May 21.</a:t>
            </a:r>
          </a:p>
          <a:p>
            <a:r>
              <a:rPr lang="en-US" dirty="0" err="1" smtClean="0">
                <a:latin typeface="Calibri" charset="0"/>
              </a:rPr>
              <a:t>Mildner</a:t>
            </a:r>
            <a:r>
              <a:rPr lang="en-US" dirty="0" smtClean="0">
                <a:latin typeface="Calibri" charset="0"/>
              </a:rPr>
              <a:t> M, Jin J, Eckhart L, et al. Knockdown of </a:t>
            </a:r>
            <a:r>
              <a:rPr lang="en-US" dirty="0" err="1" smtClean="0">
                <a:latin typeface="Calibri" charset="0"/>
              </a:rPr>
              <a:t>filaggrin</a:t>
            </a:r>
            <a:r>
              <a:rPr lang="en-US" dirty="0" smtClean="0">
                <a:latin typeface="Calibri" charset="0"/>
              </a:rPr>
              <a:t> impairs diffusion barrier function and increases UV sensitivity in a human skin model. J Invest </a:t>
            </a:r>
            <a:r>
              <a:rPr lang="en-US" dirty="0" err="1" smtClean="0">
                <a:latin typeface="Calibri" charset="0"/>
              </a:rPr>
              <a:t>Dermatol</a:t>
            </a:r>
            <a:r>
              <a:rPr lang="en-US" dirty="0" smtClean="0">
                <a:latin typeface="Calibri" charset="0"/>
              </a:rPr>
              <a:t>. 2010 Sep;130(9):2286-94. </a:t>
            </a:r>
          </a:p>
          <a:p>
            <a:r>
              <a:rPr lang="en-US" dirty="0" err="1" smtClean="0">
                <a:latin typeface="Calibri" charset="0"/>
              </a:rPr>
              <a:t>Pendaries</a:t>
            </a:r>
            <a:r>
              <a:rPr lang="en-US" dirty="0" smtClean="0">
                <a:latin typeface="Calibri" charset="0"/>
              </a:rPr>
              <a:t> V, Le Lamer M, </a:t>
            </a:r>
            <a:r>
              <a:rPr lang="en-US" dirty="0" err="1" smtClean="0">
                <a:latin typeface="Calibri" charset="0"/>
              </a:rPr>
              <a:t>Cau</a:t>
            </a:r>
            <a:r>
              <a:rPr lang="en-US" dirty="0" smtClean="0">
                <a:latin typeface="Calibri" charset="0"/>
              </a:rPr>
              <a:t> L, et al. In a three-dimensional reconstructed human epidermis filaggrin-2 is essential for proper cornification. Cell Death Dis. 2015 Feb 19;6:e1656. </a:t>
            </a:r>
          </a:p>
          <a:p>
            <a:r>
              <a:rPr lang="en-US" dirty="0" err="1" smtClean="0">
                <a:latin typeface="Calibri" charset="0"/>
              </a:rPr>
              <a:t>Pendaries</a:t>
            </a:r>
            <a:r>
              <a:rPr lang="en-US" dirty="0" smtClean="0">
                <a:latin typeface="Calibri" charset="0"/>
              </a:rPr>
              <a:t> V, </a:t>
            </a:r>
            <a:r>
              <a:rPr lang="en-US" dirty="0" err="1" smtClean="0">
                <a:latin typeface="Calibri" charset="0"/>
              </a:rPr>
              <a:t>Malaisse</a:t>
            </a:r>
            <a:r>
              <a:rPr lang="en-US" dirty="0" smtClean="0">
                <a:latin typeface="Calibri" charset="0"/>
              </a:rPr>
              <a:t> J, </a:t>
            </a:r>
            <a:r>
              <a:rPr lang="en-US" dirty="0" err="1" smtClean="0">
                <a:latin typeface="Calibri" charset="0"/>
              </a:rPr>
              <a:t>Pellerin</a:t>
            </a:r>
            <a:r>
              <a:rPr lang="en-US" dirty="0" smtClean="0">
                <a:latin typeface="Calibri" charset="0"/>
              </a:rPr>
              <a:t> L, et al. Knockdown of </a:t>
            </a:r>
            <a:r>
              <a:rPr lang="en-US" dirty="0" err="1" smtClean="0">
                <a:latin typeface="Calibri" charset="0"/>
              </a:rPr>
              <a:t>filaggrin</a:t>
            </a:r>
            <a:r>
              <a:rPr lang="en-US" dirty="0" smtClean="0">
                <a:latin typeface="Calibri" charset="0"/>
              </a:rPr>
              <a:t> in a three-dimensional reconstructed human epidermis impairs keratinocyte differentiation. J Invest </a:t>
            </a:r>
            <a:r>
              <a:rPr lang="en-US" dirty="0" err="1" smtClean="0">
                <a:latin typeface="Calibri" charset="0"/>
              </a:rPr>
              <a:t>Dermatol</a:t>
            </a:r>
            <a:r>
              <a:rPr lang="en-US" dirty="0" smtClean="0">
                <a:latin typeface="Calibri" charset="0"/>
              </a:rPr>
              <a:t>. 2014 Dec;134(12):2938-46</a:t>
            </a:r>
            <a:endParaRPr lang="es-ES" dirty="0">
              <a:latin typeface="Calibri" charset="0"/>
            </a:endParaRPr>
          </a:p>
        </p:txBody>
      </p:sp>
      <p:sp>
        <p:nvSpPr>
          <p:cNvPr id="7680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434BBB7A-2AF2-654C-BE7E-DE6682650444}" type="slidenum">
              <a:rPr lang="es-ES"/>
              <a:pPr/>
              <a:t>50</a:t>
            </a:fld>
            <a:endParaRPr lang="es-ES"/>
          </a:p>
        </p:txBody>
      </p:sp>
    </p:spTree>
    <p:extLst>
      <p:ext uri="{BB962C8B-B14F-4D97-AF65-F5344CB8AC3E}">
        <p14:creationId xmlns:p14="http://schemas.microsoft.com/office/powerpoint/2010/main" val="4005881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Este estudio muestra las diferencias entre una piel normal y una piel deficiente en Caspasa-14 después de ser irradiada por radiación UVB. La piel deficiente en Caspasa-14 muestra una mayor generación de dímeros de pirimidina, lo que se traduce en un mayor daño celular a nivel de ADN.</a:t>
            </a:r>
          </a:p>
          <a:p>
            <a:pPr eaLnBrk="1" hangingPunct="1">
              <a:spcBef>
                <a:spcPct val="0"/>
              </a:spcBef>
            </a:pPr>
            <a:r>
              <a:rPr lang="es-ES">
                <a:latin typeface="Calibri" charset="0"/>
              </a:rPr>
              <a:t>Por lo tanto, la Caspasa-14 neutraliza los efectos nocivos de la radiación UVB, y un déficit de Caspasa-14 implica que la radiación UVB puede producir un mayor daño en el ADN de las células.</a:t>
            </a:r>
          </a:p>
          <a:p>
            <a:pPr eaLnBrk="1" hangingPunct="1">
              <a:spcBef>
                <a:spcPct val="0"/>
              </a:spcBef>
            </a:pPr>
            <a:endParaRPr lang="es-ES">
              <a:latin typeface="Calibri" charset="0"/>
            </a:endParaRPr>
          </a:p>
        </p:txBody>
      </p:sp>
      <p:sp>
        <p:nvSpPr>
          <p:cNvPr id="8090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D3EFF97E-7B3C-4249-8D4B-0668F514E2FF}" type="slidenum">
              <a:rPr lang="es-ES"/>
              <a:pPr/>
              <a:t>51</a:t>
            </a:fld>
            <a:endParaRPr lang="es-ES"/>
          </a:p>
        </p:txBody>
      </p:sp>
    </p:spTree>
    <p:extLst>
      <p:ext uri="{BB962C8B-B14F-4D97-AF65-F5344CB8AC3E}">
        <p14:creationId xmlns:p14="http://schemas.microsoft.com/office/powerpoint/2010/main" val="1604723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Este estudio muestra el daño celular producido en piel deficitaria en Filagrina después de recibir radiación UVB. Se observan los núcleos picnóticos indicadores de apoptosis (muerte celular).</a:t>
            </a:r>
          </a:p>
          <a:p>
            <a:pPr eaLnBrk="1" hangingPunct="1">
              <a:spcBef>
                <a:spcPct val="0"/>
              </a:spcBef>
            </a:pPr>
            <a:endParaRPr lang="es-ES">
              <a:latin typeface="Calibri" charset="0"/>
            </a:endParaRPr>
          </a:p>
          <a:p>
            <a:pPr eaLnBrk="1" hangingPunct="1">
              <a:spcBef>
                <a:spcPct val="0"/>
              </a:spcBef>
            </a:pPr>
            <a:r>
              <a:rPr lang="es-ES">
                <a:latin typeface="Calibri" charset="0"/>
              </a:rPr>
              <a:t>Bibliografía:</a:t>
            </a:r>
          </a:p>
          <a:p>
            <a:pPr eaLnBrk="1" hangingPunct="1">
              <a:spcBef>
                <a:spcPct val="0"/>
              </a:spcBef>
            </a:pPr>
            <a:r>
              <a:rPr lang="es-ES">
                <a:latin typeface="Calibri" charset="0"/>
              </a:rPr>
              <a:t>Mildner M, Jin J, Eckhart L, et al. Knockdown of filaggrin impairs diffusion barrier function and increases UV sensitivity in a human skin model.</a:t>
            </a:r>
          </a:p>
          <a:p>
            <a:pPr eaLnBrk="1" hangingPunct="1">
              <a:spcBef>
                <a:spcPct val="0"/>
              </a:spcBef>
            </a:pPr>
            <a:r>
              <a:rPr lang="es-ES">
                <a:latin typeface="Calibri" charset="0"/>
              </a:rPr>
              <a:t>J Invest Dermatol. 2010 Sep;130(9):2286-94. </a:t>
            </a:r>
          </a:p>
          <a:p>
            <a:pPr eaLnBrk="1" hangingPunct="1">
              <a:spcBef>
                <a:spcPct val="0"/>
              </a:spcBef>
            </a:pPr>
            <a:endParaRPr lang="es-ES">
              <a:latin typeface="Calibri" charset="0"/>
            </a:endParaRPr>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DF6CEA6B-DF9F-1E4C-A85D-895B8D39DAE2}" type="slidenum">
              <a:rPr lang="es-ES"/>
              <a:pPr/>
              <a:t>52</a:t>
            </a:fld>
            <a:endParaRPr lang="es-ES"/>
          </a:p>
        </p:txBody>
      </p:sp>
    </p:spTree>
    <p:extLst>
      <p:ext uri="{BB962C8B-B14F-4D97-AF65-F5344CB8AC3E}">
        <p14:creationId xmlns:p14="http://schemas.microsoft.com/office/powerpoint/2010/main" val="225891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A08E756E-E837-4389-B357-4A8442CF7748}" type="slidenum">
              <a:rPr lang="es-ES_tradnl"/>
              <a:pPr/>
              <a:t>20</a:t>
            </a:fld>
            <a:endParaRPr lang="es-ES_tradnl"/>
          </a:p>
        </p:txBody>
      </p:sp>
      <p:sp>
        <p:nvSpPr>
          <p:cNvPr id="88066" name="Rectangle 2"/>
          <p:cNvSpPr>
            <a:spLocks noGrp="1" noRot="1" noChangeAspect="1" noChangeArrowheads="1" noTextEdit="1"/>
          </p:cNvSpPr>
          <p:nvPr>
            <p:ph type="sldImg"/>
          </p:nvPr>
        </p:nvSpPr>
        <p:spPr>
          <a:xfrm>
            <a:off x="381000" y="685800"/>
            <a:ext cx="6096000" cy="3429000"/>
          </a:xfrm>
          <a:ln/>
        </p:spPr>
      </p:sp>
      <p:sp>
        <p:nvSpPr>
          <p:cNvPr id="8806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2552457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Incluso se han llegado a proponer hipótesis sobre la repercusión de este daño celular acumulativo y posibles lesiones a largo plazo relacionadas con el cáncer de piel.</a:t>
            </a:r>
          </a:p>
          <a:p>
            <a:pPr eaLnBrk="1" hangingPunct="1">
              <a:spcBef>
                <a:spcPct val="0"/>
              </a:spcBef>
            </a:pPr>
            <a:endParaRPr lang="es-ES">
              <a:latin typeface="Calibri" charset="0"/>
            </a:endParaRPr>
          </a:p>
          <a:p>
            <a:pPr eaLnBrk="1" hangingPunct="1">
              <a:spcBef>
                <a:spcPct val="0"/>
              </a:spcBef>
            </a:pPr>
            <a:r>
              <a:rPr lang="es-ES">
                <a:latin typeface="Calibri" charset="0"/>
              </a:rPr>
              <a:t>Bibliografía:</a:t>
            </a:r>
          </a:p>
          <a:p>
            <a:pPr eaLnBrk="1" hangingPunct="1">
              <a:spcBef>
                <a:spcPct val="0"/>
              </a:spcBef>
            </a:pPr>
            <a:r>
              <a:rPr lang="es-ES">
                <a:latin typeface="Calibri" charset="0"/>
              </a:rPr>
              <a:t>Elias PM, Williams ML. Comment on 'does a history of eczema predict a future Basal cell carcinoma?'.</a:t>
            </a:r>
          </a:p>
          <a:p>
            <a:pPr eaLnBrk="1" hangingPunct="1">
              <a:spcBef>
                <a:spcPct val="0"/>
              </a:spcBef>
            </a:pPr>
            <a:r>
              <a:rPr lang="es-ES">
                <a:latin typeface="Calibri" charset="0"/>
              </a:rPr>
              <a:t>J Invest Dermatol. 2013 Jun;133(6):1676-7. </a:t>
            </a:r>
          </a:p>
          <a:p>
            <a:pPr eaLnBrk="1" hangingPunct="1">
              <a:spcBef>
                <a:spcPct val="0"/>
              </a:spcBef>
            </a:pPr>
            <a:endParaRPr lang="es-ES">
              <a:latin typeface="Calibri" charset="0"/>
            </a:endParaRPr>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7A085679-BEFE-8748-A19D-AB038E3EF5C5}" type="slidenum">
              <a:rPr lang="es-ES"/>
              <a:pPr/>
              <a:t>53</a:t>
            </a:fld>
            <a:endParaRPr lang="es-ES"/>
          </a:p>
        </p:txBody>
      </p:sp>
    </p:spTree>
    <p:extLst>
      <p:ext uri="{BB962C8B-B14F-4D97-AF65-F5344CB8AC3E}">
        <p14:creationId xmlns:p14="http://schemas.microsoft.com/office/powerpoint/2010/main" val="345970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atin typeface="Calibri" charset="0"/>
            </a:endParaRPr>
          </a:p>
        </p:txBody>
      </p:sp>
      <p:sp>
        <p:nvSpPr>
          <p:cNvPr id="12083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F09CB45B-8202-2D4C-AD02-E5D41A5AF02E}" type="slidenum">
              <a:rPr lang="es-ES"/>
              <a:pPr/>
              <a:t>55</a:t>
            </a:fld>
            <a:endParaRPr lang="es-ES"/>
          </a:p>
        </p:txBody>
      </p:sp>
    </p:spTree>
    <p:extLst>
      <p:ext uri="{BB962C8B-B14F-4D97-AF65-F5344CB8AC3E}">
        <p14:creationId xmlns:p14="http://schemas.microsoft.com/office/powerpoint/2010/main" val="820412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8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n-US">
                <a:latin typeface="Calibri" charset="0"/>
              </a:rPr>
              <a:t>Seki T, Morimatsu S, Nagahori H, et al. Free residual chlorine in bathing water reduces the water-holding capacity of the stratum corneum in atopic skin. J Dermatol. 2003 Mar;30(3):196-202.</a:t>
            </a:r>
          </a:p>
          <a:p>
            <a:pPr eaLnBrk="1" hangingPunct="1">
              <a:spcBef>
                <a:spcPct val="0"/>
              </a:spcBef>
            </a:pPr>
            <a:endParaRPr lang="es-ES">
              <a:latin typeface="Calibri" charset="0"/>
            </a:endParaRPr>
          </a:p>
        </p:txBody>
      </p:sp>
      <p:sp>
        <p:nvSpPr>
          <p:cNvPr id="1228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50CA52C-5BAD-F64B-AB1C-7C3D6807153E}" type="slidenum">
              <a:rPr lang="es-ES"/>
              <a:pPr/>
              <a:t>56</a:t>
            </a:fld>
            <a:endParaRPr lang="es-ES"/>
          </a:p>
        </p:txBody>
      </p:sp>
    </p:spTree>
    <p:extLst>
      <p:ext uri="{BB962C8B-B14F-4D97-AF65-F5344CB8AC3E}">
        <p14:creationId xmlns:p14="http://schemas.microsoft.com/office/powerpoint/2010/main" val="209273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s-ES">
                <a:latin typeface="Calibri" charset="0"/>
              </a:rPr>
              <a:t>Ahn K. The role of air pollutants in atopic dermatitis. J Allergy Clin Immunol. 2014 Nov;134(5):993-9; discussion 1000. </a:t>
            </a:r>
          </a:p>
          <a:p>
            <a:pPr eaLnBrk="1" hangingPunct="1">
              <a:spcBef>
                <a:spcPct val="0"/>
              </a:spcBef>
            </a:pPr>
            <a:endParaRPr lang="es-ES">
              <a:latin typeface="Calibri" charset="0"/>
            </a:endParaRPr>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86ECED9-E0BD-614E-8545-591F756CE138}" type="slidenum">
              <a:rPr lang="es-ES"/>
              <a:pPr/>
              <a:t>58</a:t>
            </a:fld>
            <a:endParaRPr lang="es-ES"/>
          </a:p>
        </p:txBody>
      </p:sp>
    </p:spTree>
    <p:extLst>
      <p:ext uri="{BB962C8B-B14F-4D97-AF65-F5344CB8AC3E}">
        <p14:creationId xmlns:p14="http://schemas.microsoft.com/office/powerpoint/2010/main" val="389264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697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dirty="0">
                <a:latin typeface="Calibri" charset="0"/>
              </a:rPr>
              <a:t>DA y entorno: distintos factores favorecen el desarrollo de </a:t>
            </a:r>
            <a:r>
              <a:rPr lang="es-ES" i="1" dirty="0">
                <a:latin typeface="Calibri" charset="0"/>
              </a:rPr>
              <a:t>S. </a:t>
            </a:r>
            <a:r>
              <a:rPr lang="es-ES" i="1" dirty="0" err="1">
                <a:latin typeface="Calibri" charset="0"/>
              </a:rPr>
              <a:t>aureus</a:t>
            </a:r>
            <a:r>
              <a:rPr lang="es-ES" i="1" dirty="0">
                <a:latin typeface="Calibri" charset="0"/>
              </a:rPr>
              <a:t>. </a:t>
            </a:r>
            <a:r>
              <a:rPr lang="es-ES" dirty="0">
                <a:latin typeface="Calibri" charset="0"/>
              </a:rPr>
              <a:t>¿Y cuál es el papel del </a:t>
            </a:r>
            <a:r>
              <a:rPr lang="es-ES" i="1" dirty="0">
                <a:latin typeface="Calibri" charset="0"/>
              </a:rPr>
              <a:t>S. </a:t>
            </a:r>
            <a:r>
              <a:rPr lang="es-ES" i="1" dirty="0" err="1">
                <a:latin typeface="Calibri" charset="0"/>
              </a:rPr>
              <a:t>aureus</a:t>
            </a:r>
            <a:r>
              <a:rPr lang="es-ES" dirty="0">
                <a:latin typeface="Calibri" charset="0"/>
              </a:rPr>
              <a:t>? Porque siempre se habla del </a:t>
            </a:r>
            <a:r>
              <a:rPr lang="es-ES" i="1" dirty="0">
                <a:latin typeface="Calibri" charset="0"/>
              </a:rPr>
              <a:t>S. </a:t>
            </a:r>
            <a:r>
              <a:rPr lang="es-ES" i="1" dirty="0" err="1">
                <a:latin typeface="Calibri" charset="0"/>
              </a:rPr>
              <a:t>aureus</a:t>
            </a:r>
            <a:r>
              <a:rPr lang="es-ES" i="1" dirty="0">
                <a:latin typeface="Calibri" charset="0"/>
              </a:rPr>
              <a:t> </a:t>
            </a:r>
            <a:r>
              <a:rPr lang="es-ES" dirty="0">
                <a:latin typeface="Calibri" charset="0"/>
              </a:rPr>
              <a:t>como agente infeccioso, pero también hay que referirse a él como agente irritante, ya que, aparte de dar lugar a sobreinfecciones en individuos con DA, también es responsable de desencadenar reacciones de picor e inflamación.</a:t>
            </a:r>
          </a:p>
        </p:txBody>
      </p:sp>
      <p:sp>
        <p:nvSpPr>
          <p:cNvPr id="12698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5F9D05EA-8D9E-6646-B0AE-9D0847378118}" type="slidenum">
              <a:rPr lang="es-ES"/>
              <a:pPr/>
              <a:t>60</a:t>
            </a:fld>
            <a:endParaRPr lang="es-ES"/>
          </a:p>
        </p:txBody>
      </p:sp>
    </p:spTree>
    <p:extLst>
      <p:ext uri="{BB962C8B-B14F-4D97-AF65-F5344CB8AC3E}">
        <p14:creationId xmlns:p14="http://schemas.microsoft.com/office/powerpoint/2010/main" val="2339192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smtClean="0"/>
              <a:t>También el parto vaginal también contribuye a una flora</a:t>
            </a:r>
            <a:r>
              <a:rPr lang="es-ES" baseline="0" dirty="0" smtClean="0"/>
              <a:t> más madura</a:t>
            </a:r>
          </a:p>
          <a:p>
            <a:r>
              <a:rPr lang="es-ES" baseline="0" dirty="0" smtClean="0"/>
              <a:t>Los que no” chupan” son  “más limpios”</a:t>
            </a:r>
            <a:endParaRPr lang="es-ES" dirty="0"/>
          </a:p>
        </p:txBody>
      </p:sp>
      <p:sp>
        <p:nvSpPr>
          <p:cNvPr id="4" name="Marcador de número de diapositiva 3"/>
          <p:cNvSpPr>
            <a:spLocks noGrp="1"/>
          </p:cNvSpPr>
          <p:nvPr>
            <p:ph type="sldNum" sz="quarter" idx="10"/>
          </p:nvPr>
        </p:nvSpPr>
        <p:spPr/>
        <p:txBody>
          <a:bodyPr/>
          <a:lstStyle/>
          <a:p>
            <a:fld id="{FEC3A5D0-F504-3F47-A250-CCCD93DC7C0C}" type="slidenum">
              <a:rPr lang="es-ES" smtClean="0"/>
              <a:pPr/>
              <a:t>66</a:t>
            </a:fld>
            <a:endParaRPr lang="es-ES"/>
          </a:p>
        </p:txBody>
      </p:sp>
    </p:spTree>
    <p:extLst>
      <p:ext uri="{BB962C8B-B14F-4D97-AF65-F5344CB8AC3E}">
        <p14:creationId xmlns:p14="http://schemas.microsoft.com/office/powerpoint/2010/main" val="51421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05A2E75-8C07-F54C-BE1B-5F4E36D60CC3}" type="slidenum">
              <a:rPr lang="es-ES" smtClean="0"/>
              <a:pPr/>
              <a:t>77</a:t>
            </a:fld>
            <a:endParaRPr lang="es-ES"/>
          </a:p>
        </p:txBody>
      </p:sp>
    </p:spTree>
    <p:extLst>
      <p:ext uri="{BB962C8B-B14F-4D97-AF65-F5344CB8AC3E}">
        <p14:creationId xmlns:p14="http://schemas.microsoft.com/office/powerpoint/2010/main" val="2075990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739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One of the thing that have always puzzled me is why if atopic children have a generalized gene defect there is predilection for certain areas.  S .aureus may have something to do with this. </a:t>
            </a:r>
          </a:p>
        </p:txBody>
      </p:sp>
      <p:sp>
        <p:nvSpPr>
          <p:cNvPr id="18739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792620-B0BA-534A-B2FF-83C273BC0B85}" type="slidenum">
              <a:rPr lang="en-US" sz="1200">
                <a:solidFill>
                  <a:prstClr val="black"/>
                </a:solidFill>
                <a:latin typeface="Calibri" charset="0"/>
              </a:rPr>
              <a:pPr eaLnBrk="1" hangingPunct="1"/>
              <a:t>90</a:t>
            </a:fld>
            <a:endParaRPr lang="en-US" sz="1200">
              <a:solidFill>
                <a:prstClr val="black"/>
              </a:solidFill>
              <a:latin typeface="Calibri" charset="0"/>
            </a:endParaRPr>
          </a:p>
        </p:txBody>
      </p:sp>
    </p:spTree>
    <p:extLst>
      <p:ext uri="{BB962C8B-B14F-4D97-AF65-F5344CB8AC3E}">
        <p14:creationId xmlns:p14="http://schemas.microsoft.com/office/powerpoint/2010/main" val="543610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149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latin typeface="Arial" charset="0"/>
            </a:endParaRPr>
          </a:p>
        </p:txBody>
      </p:sp>
      <p:sp>
        <p:nvSpPr>
          <p:cNvPr id="19149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D87E6-63D4-7549-9931-6BC74EC26894}" type="slidenum">
              <a:rPr lang="en-US" sz="1200">
                <a:solidFill>
                  <a:prstClr val="black"/>
                </a:solidFill>
                <a:latin typeface="Calibri" charset="0"/>
              </a:rPr>
              <a:pPr eaLnBrk="1" hangingPunct="1"/>
              <a:t>91</a:t>
            </a:fld>
            <a:endParaRPr lang="en-US" sz="1200">
              <a:solidFill>
                <a:prstClr val="black"/>
              </a:solidFill>
              <a:latin typeface="Calibri" charset="0"/>
            </a:endParaRPr>
          </a:p>
        </p:txBody>
      </p:sp>
    </p:spTree>
    <p:extLst>
      <p:ext uri="{BB962C8B-B14F-4D97-AF65-F5344CB8AC3E}">
        <p14:creationId xmlns:p14="http://schemas.microsoft.com/office/powerpoint/2010/main" val="3030571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353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Arial" charset="0"/>
              </a:rPr>
              <a:t>Pues si, esto es lo que hacen estos autores We can even use bath to decrease colonization with ataphylococcus aureus which is a huge problem in atoic patients if we add bleach to the water. In this study it was shown that the addtion of one cupr of bleach to de water in a gropu of patients with infected eccema improved the eccema scores at thrre months, in the body but bot in the face the part that was not immersed in water.</a:t>
            </a:r>
          </a:p>
        </p:txBody>
      </p:sp>
      <p:sp>
        <p:nvSpPr>
          <p:cNvPr id="19353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840A9F-BD8D-E748-BC4E-AFA89A05F8DC}" type="slidenum">
              <a:rPr lang="en-US" sz="1200">
                <a:solidFill>
                  <a:prstClr val="black"/>
                </a:solidFill>
                <a:latin typeface="Calibri" charset="0"/>
              </a:rPr>
              <a:pPr eaLnBrk="1" hangingPunct="1"/>
              <a:t>92</a:t>
            </a:fld>
            <a:endParaRPr lang="en-US" sz="1200">
              <a:solidFill>
                <a:prstClr val="black"/>
              </a:solidFill>
              <a:latin typeface="Calibri" charset="0"/>
            </a:endParaRPr>
          </a:p>
        </p:txBody>
      </p:sp>
    </p:spTree>
    <p:extLst>
      <p:ext uri="{BB962C8B-B14F-4D97-AF65-F5344CB8AC3E}">
        <p14:creationId xmlns:p14="http://schemas.microsoft.com/office/powerpoint/2010/main" val="409453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B0D6D0E5-C2C1-4637-A193-339710A04F85}" type="slidenum">
              <a:rPr lang="es-ES_tradnl"/>
              <a:pPr/>
              <a:t>21</a:t>
            </a:fld>
            <a:endParaRPr lang="es-ES_tradnl"/>
          </a:p>
        </p:txBody>
      </p:sp>
      <p:sp>
        <p:nvSpPr>
          <p:cNvPr id="90114" name="Rectangle 2"/>
          <p:cNvSpPr>
            <a:spLocks noGrp="1" noRot="1" noChangeAspect="1" noChangeArrowheads="1" noTextEdit="1"/>
          </p:cNvSpPr>
          <p:nvPr>
            <p:ph type="sldImg"/>
          </p:nvPr>
        </p:nvSpPr>
        <p:spPr>
          <a:xfrm>
            <a:off x="381000" y="685800"/>
            <a:ext cx="6096000" cy="3429000"/>
          </a:xfrm>
          <a:ln/>
        </p:spPr>
      </p:sp>
      <p:sp>
        <p:nvSpPr>
          <p:cNvPr id="9011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3003021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173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s-ES_tradnl">
                <a:latin typeface="Arial" charset="0"/>
              </a:rPr>
              <a:t>Niña con d. atopica. Acaba de acabar una tanda de antibiotico</a:t>
            </a:r>
          </a:p>
        </p:txBody>
      </p:sp>
      <p:sp>
        <p:nvSpPr>
          <p:cNvPr id="20173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ADA1AF-3855-E944-939F-EC2C36D0AEC9}" type="slidenum">
              <a:rPr lang="es-ES_tradnl" sz="1200">
                <a:solidFill>
                  <a:prstClr val="black"/>
                </a:solidFill>
                <a:latin typeface="Calibri" charset="0"/>
              </a:rPr>
              <a:pPr eaLnBrk="1" hangingPunct="1"/>
              <a:t>93</a:t>
            </a:fld>
            <a:endParaRPr lang="es-ES_tradnl" sz="1200">
              <a:solidFill>
                <a:prstClr val="black"/>
              </a:solidFill>
              <a:latin typeface="Calibri" charset="0"/>
            </a:endParaRPr>
          </a:p>
        </p:txBody>
      </p:sp>
    </p:spTree>
    <p:extLst>
      <p:ext uri="{BB962C8B-B14F-4D97-AF65-F5344CB8AC3E}">
        <p14:creationId xmlns:p14="http://schemas.microsoft.com/office/powerpoint/2010/main" val="1580804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377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latin typeface="Arial" charset="0"/>
            </a:endParaRPr>
          </a:p>
        </p:txBody>
      </p:sp>
      <p:sp>
        <p:nvSpPr>
          <p:cNvPr id="20377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3638F4-A462-2244-AF69-6962F64ADFB9}" type="slidenum">
              <a:rPr lang="es-ES_tradnl" sz="1200">
                <a:solidFill>
                  <a:prstClr val="black"/>
                </a:solidFill>
                <a:latin typeface="Calibri" charset="0"/>
              </a:rPr>
              <a:pPr eaLnBrk="1" hangingPunct="1"/>
              <a:t>94</a:t>
            </a:fld>
            <a:endParaRPr lang="es-ES_tradnl" sz="1200">
              <a:solidFill>
                <a:prstClr val="black"/>
              </a:solidFill>
              <a:latin typeface="Calibri" charset="0"/>
            </a:endParaRPr>
          </a:p>
        </p:txBody>
      </p:sp>
    </p:spTree>
    <p:extLst>
      <p:ext uri="{BB962C8B-B14F-4D97-AF65-F5344CB8AC3E}">
        <p14:creationId xmlns:p14="http://schemas.microsoft.com/office/powerpoint/2010/main" val="1828101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826"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latin typeface="Arial" charset="0"/>
            </a:endParaRPr>
          </a:p>
        </p:txBody>
      </p:sp>
      <p:sp>
        <p:nvSpPr>
          <p:cNvPr id="205827"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253DC-1CF0-824F-8CA4-02483E5539FF}" type="slidenum">
              <a:rPr lang="es-ES_tradnl" sz="1200">
                <a:solidFill>
                  <a:prstClr val="black"/>
                </a:solidFill>
                <a:latin typeface="Calibri" charset="0"/>
              </a:rPr>
              <a:pPr eaLnBrk="1" hangingPunct="1"/>
              <a:t>95</a:t>
            </a:fld>
            <a:endParaRPr lang="es-ES_tradnl" sz="1200">
              <a:solidFill>
                <a:prstClr val="black"/>
              </a:solidFill>
              <a:latin typeface="Calibri" charset="0"/>
            </a:endParaRPr>
          </a:p>
        </p:txBody>
      </p:sp>
    </p:spTree>
    <p:extLst>
      <p:ext uri="{BB962C8B-B14F-4D97-AF65-F5344CB8AC3E}">
        <p14:creationId xmlns:p14="http://schemas.microsoft.com/office/powerpoint/2010/main" val="790620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787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latin typeface="Arial" charset="0"/>
            </a:endParaRPr>
          </a:p>
        </p:txBody>
      </p:sp>
      <p:sp>
        <p:nvSpPr>
          <p:cNvPr id="20787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A36EF8-8F74-F246-BB44-41A35FA321AC}" type="slidenum">
              <a:rPr lang="es-ES_tradnl" sz="1200">
                <a:solidFill>
                  <a:prstClr val="black"/>
                </a:solidFill>
                <a:latin typeface="Calibri" charset="0"/>
              </a:rPr>
              <a:pPr eaLnBrk="1" hangingPunct="1"/>
              <a:t>96</a:t>
            </a:fld>
            <a:endParaRPr lang="es-ES_tradnl" sz="1200">
              <a:solidFill>
                <a:prstClr val="black"/>
              </a:solidFill>
              <a:latin typeface="Calibri" charset="0"/>
            </a:endParaRPr>
          </a:p>
        </p:txBody>
      </p:sp>
    </p:spTree>
    <p:extLst>
      <p:ext uri="{BB962C8B-B14F-4D97-AF65-F5344CB8AC3E}">
        <p14:creationId xmlns:p14="http://schemas.microsoft.com/office/powerpoint/2010/main" val="144475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Marcador de imagen de diapositiva"/>
          <p:cNvSpPr>
            <a:spLocks noGrp="1" noRot="1" noChangeAspect="1" noTextEdit="1"/>
          </p:cNvSpPr>
          <p:nvPr>
            <p:ph type="sldImg"/>
          </p:nvPr>
        </p:nvSpPr>
        <p:spPr>
          <a:xfrm>
            <a:off x="381000" y="685800"/>
            <a:ext cx="6096000" cy="3429000"/>
          </a:xfrm>
          <a:ln/>
        </p:spPr>
      </p:sp>
      <p:sp>
        <p:nvSpPr>
          <p:cNvPr id="36866"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ES"/>
              <a:t>Esta niña se llama Adriana, tiene una DA muy rebelde que cuando vino a la consulta estaba en tto con Imurel y aún así presentaba este aspecto. La ingresamos, se le pautó corticoides orales y pijamas húmedos con esta respuesta a los 4 días.</a:t>
            </a:r>
          </a:p>
        </p:txBody>
      </p:sp>
      <p:sp>
        <p:nvSpPr>
          <p:cNvPr id="36867"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B3AFA3-A1A0-DF45-9F7D-BCDD92D33C2F}" type="slidenum">
              <a:rPr lang="es-ES" sz="1200"/>
              <a:pPr eaLnBrk="1" hangingPunct="1"/>
              <a:t>117</a:t>
            </a:fld>
            <a:endParaRPr lang="es-ES" sz="1200"/>
          </a:p>
        </p:txBody>
      </p:sp>
    </p:spTree>
    <p:extLst>
      <p:ext uri="{BB962C8B-B14F-4D97-AF65-F5344CB8AC3E}">
        <p14:creationId xmlns:p14="http://schemas.microsoft.com/office/powerpoint/2010/main" val="3004517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Marcador de imagen de diapositiva"/>
          <p:cNvSpPr>
            <a:spLocks noGrp="1" noRot="1" noChangeAspect="1" noTextEdit="1"/>
          </p:cNvSpPr>
          <p:nvPr>
            <p:ph type="sldImg"/>
          </p:nvPr>
        </p:nvSpPr>
        <p:spPr>
          <a:xfrm>
            <a:off x="381000" y="685800"/>
            <a:ext cx="6096000" cy="3429000"/>
          </a:xfrm>
          <a:ln/>
        </p:spPr>
      </p:sp>
      <p:sp>
        <p:nvSpPr>
          <p:cNvPr id="38914"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ES"/>
              <a:t>Podemos ver que la piel está mucho más hidratada, menos eritematosa</a:t>
            </a:r>
          </a:p>
        </p:txBody>
      </p:sp>
      <p:sp>
        <p:nvSpPr>
          <p:cNvPr id="38915"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01070-3BBA-4148-B694-229F448D160E}" type="slidenum">
              <a:rPr lang="es-ES" sz="1200"/>
              <a:pPr eaLnBrk="1" hangingPunct="1"/>
              <a:t>118</a:t>
            </a:fld>
            <a:endParaRPr lang="es-ES" sz="1200"/>
          </a:p>
        </p:txBody>
      </p:sp>
    </p:spTree>
    <p:extLst>
      <p:ext uri="{BB962C8B-B14F-4D97-AF65-F5344CB8AC3E}">
        <p14:creationId xmlns:p14="http://schemas.microsoft.com/office/powerpoint/2010/main" val="1669443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4413" cy="3429000"/>
          </a:xfrm>
        </p:spPr>
      </p:sp>
      <p:sp>
        <p:nvSpPr>
          <p:cNvPr id="3" name="Marcador de notas 2"/>
          <p:cNvSpPr>
            <a:spLocks noGrp="1"/>
          </p:cNvSpPr>
          <p:nvPr>
            <p:ph type="body" idx="1"/>
          </p:nvPr>
        </p:nvSpPr>
        <p:spPr/>
        <p:txBody>
          <a:bodyPr/>
          <a:lstStyle/>
          <a:p>
            <a:pPr defTabSz="882305">
              <a:defRPr/>
            </a:pPr>
            <a:r>
              <a:rPr lang="es-ES" b="1" dirty="0" smtClean="0">
                <a:solidFill>
                  <a:schemeClr val="accent2">
                    <a:lumMod val="75000"/>
                  </a:schemeClr>
                </a:solidFill>
              </a:rPr>
              <a:t>Reunimos muchos pacientes y podemos emplear mucho más tiempo en explicar qué es la DA y su tratamiento</a:t>
            </a:r>
          </a:p>
          <a:p>
            <a:endParaRPr lang="es-ES" dirty="0" smtClean="0"/>
          </a:p>
          <a:p>
            <a:r>
              <a:rPr lang="es-ES" dirty="0" smtClean="0"/>
              <a:t>As you can </a:t>
            </a:r>
            <a:r>
              <a:rPr lang="es-ES" dirty="0" err="1" smtClean="0"/>
              <a:t>see</a:t>
            </a:r>
            <a:endParaRPr lang="es-ES" dirty="0" smtClean="0"/>
          </a:p>
          <a:p>
            <a:endParaRPr lang="es-ES" dirty="0" smtClean="0"/>
          </a:p>
          <a:p>
            <a:r>
              <a:rPr lang="es-ES" dirty="0" smtClean="0"/>
              <a:t>We can, </a:t>
            </a:r>
            <a:r>
              <a:rPr lang="es-ES" dirty="0" err="1" smtClean="0"/>
              <a:t>therefore</a:t>
            </a:r>
            <a:r>
              <a:rPr lang="es-ES" dirty="0" smtClean="0"/>
              <a:t>, </a:t>
            </a:r>
            <a:r>
              <a:rPr lang="es-ES" dirty="0" err="1" smtClean="0"/>
              <a:t>spend</a:t>
            </a:r>
            <a:r>
              <a:rPr lang="es-ES" dirty="0" smtClean="0"/>
              <a:t> </a:t>
            </a:r>
            <a:r>
              <a:rPr lang="es-ES" dirty="0" err="1" smtClean="0"/>
              <a:t>much</a:t>
            </a:r>
            <a:r>
              <a:rPr lang="es-ES" dirty="0" smtClean="0"/>
              <a:t> more time </a:t>
            </a:r>
            <a:r>
              <a:rPr lang="es-ES" dirty="0" err="1" smtClean="0"/>
              <a:t>with</a:t>
            </a:r>
            <a:r>
              <a:rPr lang="es-ES" dirty="0" smtClean="0"/>
              <a:t> </a:t>
            </a:r>
            <a:r>
              <a:rPr lang="es-ES" dirty="0" err="1" smtClean="0"/>
              <a:t>our</a:t>
            </a:r>
            <a:r>
              <a:rPr lang="es-ES" dirty="0" smtClean="0"/>
              <a:t> patients </a:t>
            </a:r>
            <a:r>
              <a:rPr lang="es-ES" dirty="0" err="1" smtClean="0"/>
              <a:t>atopic</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122</a:t>
            </a:fld>
            <a:endParaRPr lang="en-US"/>
          </a:p>
        </p:txBody>
      </p:sp>
    </p:spTree>
    <p:extLst>
      <p:ext uri="{BB962C8B-B14F-4D97-AF65-F5344CB8AC3E}">
        <p14:creationId xmlns:p14="http://schemas.microsoft.com/office/powerpoint/2010/main" val="3019585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4413" cy="3429000"/>
          </a:xfrm>
        </p:spPr>
      </p:sp>
      <p:sp>
        <p:nvSpPr>
          <p:cNvPr id="3" name="Marcador de notas 2"/>
          <p:cNvSpPr>
            <a:spLocks noGrp="1"/>
          </p:cNvSpPr>
          <p:nvPr>
            <p:ph type="body" idx="1"/>
          </p:nvPr>
        </p:nvSpPr>
        <p:spPr/>
        <p:txBody>
          <a:bodyPr/>
          <a:lstStyle/>
          <a:p>
            <a:pPr defTabSz="882305">
              <a:defRPr/>
            </a:pPr>
            <a:r>
              <a:rPr lang="es-ES" b="1" dirty="0" smtClean="0">
                <a:solidFill>
                  <a:schemeClr val="accent2">
                    <a:lumMod val="75000"/>
                  </a:schemeClr>
                </a:solidFill>
              </a:rPr>
              <a:t>Reunimos muchos pacientes y podemos emplear mucho más tiempo en explicar qué es la DA y su tratamiento</a:t>
            </a:r>
          </a:p>
          <a:p>
            <a:endParaRPr lang="es-ES" dirty="0" smtClean="0"/>
          </a:p>
          <a:p>
            <a:r>
              <a:rPr lang="es-ES" dirty="0" smtClean="0"/>
              <a:t>As you can </a:t>
            </a:r>
            <a:r>
              <a:rPr lang="es-ES" dirty="0" err="1" smtClean="0"/>
              <a:t>see</a:t>
            </a:r>
            <a:endParaRPr lang="es-ES" dirty="0" smtClean="0"/>
          </a:p>
          <a:p>
            <a:endParaRPr lang="es-ES" dirty="0" smtClean="0"/>
          </a:p>
          <a:p>
            <a:r>
              <a:rPr lang="es-ES" dirty="0" smtClean="0"/>
              <a:t>We can, </a:t>
            </a:r>
            <a:r>
              <a:rPr lang="es-ES" dirty="0" err="1" smtClean="0"/>
              <a:t>therefore</a:t>
            </a:r>
            <a:r>
              <a:rPr lang="es-ES" dirty="0" smtClean="0"/>
              <a:t>, </a:t>
            </a:r>
            <a:r>
              <a:rPr lang="es-ES" dirty="0" err="1" smtClean="0"/>
              <a:t>spend</a:t>
            </a:r>
            <a:r>
              <a:rPr lang="es-ES" dirty="0" smtClean="0"/>
              <a:t> </a:t>
            </a:r>
            <a:r>
              <a:rPr lang="es-ES" dirty="0" err="1" smtClean="0"/>
              <a:t>much</a:t>
            </a:r>
            <a:r>
              <a:rPr lang="es-ES" dirty="0" smtClean="0"/>
              <a:t> more time </a:t>
            </a:r>
            <a:r>
              <a:rPr lang="es-ES" dirty="0" err="1" smtClean="0"/>
              <a:t>with</a:t>
            </a:r>
            <a:r>
              <a:rPr lang="es-ES" dirty="0" smtClean="0"/>
              <a:t> </a:t>
            </a:r>
            <a:r>
              <a:rPr lang="es-ES" dirty="0" err="1" smtClean="0"/>
              <a:t>our</a:t>
            </a:r>
            <a:r>
              <a:rPr lang="es-ES" dirty="0" smtClean="0"/>
              <a:t> patients </a:t>
            </a:r>
            <a:r>
              <a:rPr lang="es-ES" dirty="0" err="1" smtClean="0"/>
              <a:t>atopic</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123</a:t>
            </a:fld>
            <a:endParaRPr lang="en-US"/>
          </a:p>
        </p:txBody>
      </p:sp>
    </p:spTree>
    <p:extLst>
      <p:ext uri="{BB962C8B-B14F-4D97-AF65-F5344CB8AC3E}">
        <p14:creationId xmlns:p14="http://schemas.microsoft.com/office/powerpoint/2010/main" val="3019585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6000" cy="3429000"/>
          </a:xfrm>
        </p:spPr>
      </p:sp>
      <p:sp>
        <p:nvSpPr>
          <p:cNvPr id="3" name="Marcador de notas 2"/>
          <p:cNvSpPr>
            <a:spLocks noGrp="1"/>
          </p:cNvSpPr>
          <p:nvPr>
            <p:ph type="body" idx="1"/>
          </p:nvPr>
        </p:nvSpPr>
        <p:spPr/>
        <p:txBody>
          <a:bodyPr/>
          <a:lstStyle/>
          <a:p>
            <a:r>
              <a:rPr lang="es-ES" dirty="0" err="1" smtClean="0"/>
              <a:t>This</a:t>
            </a:r>
            <a:r>
              <a:rPr lang="es-ES" dirty="0" smtClean="0"/>
              <a:t> </a:t>
            </a:r>
            <a:r>
              <a:rPr lang="es-ES" dirty="0" err="1" smtClean="0"/>
              <a:t>is</a:t>
            </a:r>
            <a:r>
              <a:rPr lang="es-ES" dirty="0" smtClean="0"/>
              <a:t> the poster </a:t>
            </a:r>
            <a:r>
              <a:rPr lang="es-ES" dirty="0" err="1" smtClean="0"/>
              <a:t>announcing</a:t>
            </a:r>
            <a:r>
              <a:rPr lang="es-ES" dirty="0" smtClean="0"/>
              <a:t> </a:t>
            </a:r>
            <a:r>
              <a:rPr lang="es-ES" dirty="0" err="1" smtClean="0"/>
              <a:t>our</a:t>
            </a:r>
            <a:r>
              <a:rPr lang="es-ES" dirty="0" smtClean="0"/>
              <a:t> </a:t>
            </a:r>
            <a:r>
              <a:rPr lang="es-ES" dirty="0" err="1" smtClean="0"/>
              <a:t>school</a:t>
            </a:r>
            <a:r>
              <a:rPr lang="es-ES" dirty="0" smtClean="0"/>
              <a:t> of </a:t>
            </a:r>
            <a:r>
              <a:rPr lang="es-ES" dirty="0" err="1" smtClean="0"/>
              <a:t>atopy</a:t>
            </a:r>
            <a:endParaRPr lang="es-ES" dirty="0" smtClean="0"/>
          </a:p>
          <a:p>
            <a:r>
              <a:rPr lang="es-ES" dirty="0" err="1" smtClean="0"/>
              <a:t>For</a:t>
            </a:r>
            <a:r>
              <a:rPr lang="es-ES" dirty="0" smtClean="0"/>
              <a:t> </a:t>
            </a:r>
            <a:r>
              <a:rPr lang="es-ES" dirty="0" err="1" smtClean="0"/>
              <a:t>whom</a:t>
            </a:r>
            <a:r>
              <a:rPr lang="es-ES" dirty="0" smtClean="0"/>
              <a:t>?</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124</a:t>
            </a:fld>
            <a:endParaRPr lang="en-US"/>
          </a:p>
        </p:txBody>
      </p:sp>
    </p:spTree>
    <p:extLst>
      <p:ext uri="{BB962C8B-B14F-4D97-AF65-F5344CB8AC3E}">
        <p14:creationId xmlns:p14="http://schemas.microsoft.com/office/powerpoint/2010/main" val="2164040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4413" cy="3429000"/>
          </a:xfrm>
        </p:spPr>
      </p:sp>
      <p:sp>
        <p:nvSpPr>
          <p:cNvPr id="3" name="Marcador de notas 2"/>
          <p:cNvSpPr>
            <a:spLocks noGrp="1"/>
          </p:cNvSpPr>
          <p:nvPr>
            <p:ph type="body" idx="1"/>
          </p:nvPr>
        </p:nvSpPr>
        <p:spPr/>
        <p:txBody>
          <a:bodyPr/>
          <a:lstStyle/>
          <a:p>
            <a:r>
              <a:rPr lang="es-ES" dirty="0" smtClean="0"/>
              <a:t>And </a:t>
            </a:r>
            <a:r>
              <a:rPr lang="es-ES" dirty="0" err="1" smtClean="0"/>
              <a:t>we</a:t>
            </a:r>
            <a:r>
              <a:rPr lang="es-ES" dirty="0" smtClean="0"/>
              <a:t> can </a:t>
            </a:r>
            <a:r>
              <a:rPr lang="es-ES" dirty="0" err="1" smtClean="0"/>
              <a:t>see</a:t>
            </a:r>
            <a:r>
              <a:rPr lang="es-ES" dirty="0" smtClean="0"/>
              <a:t> </a:t>
            </a:r>
            <a:r>
              <a:rPr lang="es-ES" dirty="0" err="1" smtClean="0"/>
              <a:t>some</a:t>
            </a:r>
            <a:r>
              <a:rPr lang="es-ES" dirty="0" smtClean="0"/>
              <a:t> </a:t>
            </a:r>
            <a:r>
              <a:rPr lang="es-ES" dirty="0" err="1" smtClean="0"/>
              <a:t>slides</a:t>
            </a:r>
            <a:r>
              <a:rPr lang="es-ES" dirty="0" smtClean="0"/>
              <a:t> </a:t>
            </a:r>
            <a:r>
              <a:rPr lang="es-ES" dirty="0" err="1" smtClean="0"/>
              <a:t>for</a:t>
            </a:r>
            <a:r>
              <a:rPr lang="es-ES" dirty="0" smtClean="0"/>
              <a:t> </a:t>
            </a:r>
            <a:r>
              <a:rPr lang="es-ES" dirty="0" err="1" smtClean="0"/>
              <a:t>the</a:t>
            </a:r>
            <a:r>
              <a:rPr lang="es-ES" dirty="0" smtClean="0"/>
              <a:t> </a:t>
            </a:r>
            <a:r>
              <a:rPr lang="es-ES" dirty="0" err="1" smtClean="0"/>
              <a:t>sesions</a:t>
            </a:r>
            <a:r>
              <a:rPr lang="es-ES" dirty="0" smtClean="0"/>
              <a:t>.</a:t>
            </a:r>
          </a:p>
          <a:p>
            <a:r>
              <a:rPr lang="es-ES" dirty="0" err="1" smtClean="0"/>
              <a:t>Knowing</a:t>
            </a:r>
            <a:r>
              <a:rPr lang="es-ES" dirty="0" smtClean="0"/>
              <a:t> </a:t>
            </a:r>
            <a:r>
              <a:rPr lang="es-ES" dirty="0" err="1" smtClean="0"/>
              <a:t>about</a:t>
            </a:r>
            <a:r>
              <a:rPr lang="es-ES" baseline="0" dirty="0" smtClean="0"/>
              <a:t>  </a:t>
            </a:r>
            <a:r>
              <a:rPr lang="es-ES" baseline="0" dirty="0" err="1" smtClean="0"/>
              <a:t>atopic</a:t>
            </a:r>
            <a:r>
              <a:rPr lang="es-ES" baseline="0" dirty="0" smtClean="0"/>
              <a:t> dermatitis </a:t>
            </a:r>
            <a:r>
              <a:rPr lang="es-ES" baseline="0" dirty="0" err="1" smtClean="0"/>
              <a:t>is</a:t>
            </a:r>
            <a:r>
              <a:rPr lang="es-ES" baseline="0" dirty="0" smtClean="0"/>
              <a:t> </a:t>
            </a:r>
            <a:r>
              <a:rPr lang="es-ES" baseline="0" dirty="0" err="1" smtClean="0"/>
              <a:t>good</a:t>
            </a:r>
            <a:r>
              <a:rPr lang="es-ES" baseline="0" dirty="0" smtClean="0"/>
              <a:t> </a:t>
            </a:r>
            <a:r>
              <a:rPr lang="es-ES" baseline="0" dirty="0" err="1" smtClean="0"/>
              <a:t>for</a:t>
            </a:r>
            <a:r>
              <a:rPr lang="es-ES" baseline="0" dirty="0" smtClean="0"/>
              <a:t> </a:t>
            </a:r>
            <a:r>
              <a:rPr lang="es-ES" baseline="0" dirty="0" err="1" smtClean="0"/>
              <a:t>disease</a:t>
            </a:r>
            <a:r>
              <a:rPr lang="es-ES" baseline="0" dirty="0" smtClean="0"/>
              <a:t> control</a:t>
            </a:r>
          </a:p>
          <a:p>
            <a:r>
              <a:rPr lang="es-ES" baseline="0" dirty="0" smtClean="0"/>
              <a:t>We </a:t>
            </a:r>
            <a:r>
              <a:rPr lang="es-ES" baseline="0" dirty="0" err="1" smtClean="0"/>
              <a:t>explain</a:t>
            </a:r>
            <a:r>
              <a:rPr lang="es-ES" baseline="0" dirty="0" smtClean="0"/>
              <a:t> </a:t>
            </a:r>
            <a:r>
              <a:rPr lang="es-ES" baseline="0" dirty="0" err="1" smtClean="0"/>
              <a:t>the</a:t>
            </a:r>
            <a:r>
              <a:rPr lang="es-ES" baseline="0" dirty="0" smtClean="0"/>
              <a:t>  </a:t>
            </a:r>
            <a:r>
              <a:rPr lang="es-ES" baseline="0" dirty="0" err="1" smtClean="0"/>
              <a:t>scientific</a:t>
            </a:r>
            <a:r>
              <a:rPr lang="es-ES" baseline="0" dirty="0" smtClean="0"/>
              <a:t> </a:t>
            </a:r>
            <a:r>
              <a:rPr lang="es-ES" baseline="0" dirty="0" err="1" smtClean="0"/>
              <a:t>news</a:t>
            </a:r>
            <a:r>
              <a:rPr lang="es-ES" baseline="0" dirty="0" smtClean="0"/>
              <a:t> in </a:t>
            </a:r>
            <a:r>
              <a:rPr lang="es-ES" baseline="0" dirty="0" err="1" smtClean="0"/>
              <a:t>atopic</a:t>
            </a:r>
            <a:r>
              <a:rPr lang="es-ES" baseline="0" dirty="0" smtClean="0"/>
              <a:t> dermatitis</a:t>
            </a:r>
          </a:p>
          <a:p>
            <a:r>
              <a:rPr lang="es-ES" baseline="0" dirty="0" smtClean="0"/>
              <a:t>And </a:t>
            </a:r>
            <a:r>
              <a:rPr lang="es-ES" baseline="0" dirty="0" err="1" smtClean="0"/>
              <a:t>we</a:t>
            </a:r>
            <a:r>
              <a:rPr lang="es-ES" baseline="0" dirty="0" smtClean="0"/>
              <a:t> use comics,  </a:t>
            </a:r>
            <a:r>
              <a:rPr lang="es-ES" baseline="0" dirty="0" err="1" smtClean="0"/>
              <a:t>some</a:t>
            </a:r>
            <a:r>
              <a:rPr lang="es-ES" baseline="0" dirty="0" smtClean="0"/>
              <a:t> </a:t>
            </a:r>
            <a:r>
              <a:rPr lang="es-ES" baseline="0" dirty="0" err="1" smtClean="0"/>
              <a:t>drawings</a:t>
            </a:r>
            <a:r>
              <a:rPr lang="es-ES" baseline="0" dirty="0" smtClean="0"/>
              <a:t> </a:t>
            </a:r>
            <a:r>
              <a:rPr lang="es-ES" baseline="0" dirty="0" err="1" smtClean="0"/>
              <a:t>to</a:t>
            </a:r>
            <a:r>
              <a:rPr lang="es-ES" baseline="0" dirty="0" smtClean="0"/>
              <a:t> </a:t>
            </a:r>
            <a:r>
              <a:rPr lang="es-ES" baseline="0" dirty="0" err="1" smtClean="0"/>
              <a:t>explain</a:t>
            </a:r>
            <a:r>
              <a:rPr lang="es-ES" baseline="0" dirty="0" smtClean="0"/>
              <a:t>, </a:t>
            </a:r>
            <a:r>
              <a:rPr lang="es-ES" baseline="0" dirty="0" err="1" smtClean="0"/>
              <a:t>for</a:t>
            </a:r>
            <a:r>
              <a:rPr lang="es-ES" baseline="0" dirty="0" smtClean="0"/>
              <a:t> </a:t>
            </a:r>
            <a:r>
              <a:rPr lang="es-ES" baseline="0" dirty="0" err="1" smtClean="0"/>
              <a:t>example</a:t>
            </a:r>
            <a:r>
              <a:rPr lang="es-ES" baseline="0" dirty="0" smtClean="0"/>
              <a:t>, </a:t>
            </a:r>
            <a:r>
              <a:rPr lang="es-ES" baseline="0" dirty="0" err="1" smtClean="0"/>
              <a:t>the</a:t>
            </a:r>
            <a:r>
              <a:rPr lang="es-ES" baseline="0" dirty="0" smtClean="0"/>
              <a:t> </a:t>
            </a:r>
            <a:r>
              <a:rPr lang="es-ES" baseline="0" dirty="0" err="1" smtClean="0"/>
              <a:t>barrier</a:t>
            </a:r>
            <a:r>
              <a:rPr lang="es-ES" baseline="0" dirty="0" smtClean="0"/>
              <a:t> </a:t>
            </a:r>
            <a:r>
              <a:rPr lang="es-ES" baseline="0" dirty="0" err="1" smtClean="0"/>
              <a:t>function</a:t>
            </a:r>
            <a:r>
              <a:rPr lang="es-ES" baseline="0" dirty="0" smtClean="0"/>
              <a:t> and </a:t>
            </a:r>
            <a:r>
              <a:rPr lang="es-ES" baseline="0" dirty="0" err="1" smtClean="0"/>
              <a:t>inflammation</a:t>
            </a:r>
            <a:r>
              <a:rPr lang="es-ES" baseline="0" dirty="0" smtClean="0"/>
              <a:t> in </a:t>
            </a:r>
            <a:r>
              <a:rPr lang="es-ES" baseline="0" dirty="0" err="1" smtClean="0"/>
              <a:t>our</a:t>
            </a:r>
            <a:r>
              <a:rPr lang="es-ES" baseline="0" dirty="0" smtClean="0"/>
              <a:t> </a:t>
            </a:r>
            <a:r>
              <a:rPr lang="es-ES" baseline="0" dirty="0" err="1" smtClean="0"/>
              <a:t>patients</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125</a:t>
            </a:fld>
            <a:endParaRPr lang="en-US"/>
          </a:p>
        </p:txBody>
      </p:sp>
    </p:spTree>
    <p:extLst>
      <p:ext uri="{BB962C8B-B14F-4D97-AF65-F5344CB8AC3E}">
        <p14:creationId xmlns:p14="http://schemas.microsoft.com/office/powerpoint/2010/main" val="51219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E55298C9-BBB9-4C3E-A087-C46F73F4B2FD}" type="slidenum">
              <a:rPr lang="es-ES_tradnl"/>
              <a:pPr/>
              <a:t>22</a:t>
            </a:fld>
            <a:endParaRPr lang="es-ES_tradnl"/>
          </a:p>
        </p:txBody>
      </p:sp>
      <p:sp>
        <p:nvSpPr>
          <p:cNvPr id="92162" name="Rectangle 2"/>
          <p:cNvSpPr>
            <a:spLocks noGrp="1" noRot="1" noChangeAspect="1" noChangeArrowheads="1" noTextEdit="1"/>
          </p:cNvSpPr>
          <p:nvPr>
            <p:ph type="sldImg"/>
          </p:nvPr>
        </p:nvSpPr>
        <p:spPr>
          <a:xfrm>
            <a:off x="381000" y="685800"/>
            <a:ext cx="6096000" cy="3429000"/>
          </a:xfrm>
          <a:ln/>
        </p:spPr>
      </p:sp>
      <p:sp>
        <p:nvSpPr>
          <p:cNvPr id="9216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12870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6000" cy="3429000"/>
          </a:xfrm>
        </p:spPr>
      </p:sp>
      <p:sp>
        <p:nvSpPr>
          <p:cNvPr id="3" name="Marcador de notas 2"/>
          <p:cNvSpPr>
            <a:spLocks noGrp="1"/>
          </p:cNvSpPr>
          <p:nvPr>
            <p:ph type="body" idx="1"/>
          </p:nvPr>
        </p:nvSpPr>
        <p:spPr/>
        <p:txBody>
          <a:bodyPr/>
          <a:lstStyle/>
          <a:p>
            <a:r>
              <a:rPr lang="es-ES" dirty="0" smtClean="0"/>
              <a:t>So </a:t>
            </a:r>
            <a:r>
              <a:rPr lang="es-ES" dirty="0" err="1" smtClean="0"/>
              <a:t>we</a:t>
            </a:r>
            <a:r>
              <a:rPr lang="es-ES" dirty="0" smtClean="0"/>
              <a:t> use </a:t>
            </a:r>
            <a:r>
              <a:rPr lang="es-ES" dirty="0" err="1" smtClean="0"/>
              <a:t>the</a:t>
            </a:r>
            <a:r>
              <a:rPr lang="es-ES" baseline="0" dirty="0" smtClean="0"/>
              <a:t> </a:t>
            </a:r>
            <a:r>
              <a:rPr lang="es-ES" baseline="0" dirty="0" err="1" smtClean="0"/>
              <a:t>wall</a:t>
            </a:r>
            <a:r>
              <a:rPr lang="es-ES" baseline="0" dirty="0" smtClean="0"/>
              <a:t> </a:t>
            </a:r>
            <a:r>
              <a:rPr lang="es-ES" baseline="0" dirty="0" err="1" smtClean="0"/>
              <a:t>to</a:t>
            </a:r>
            <a:r>
              <a:rPr lang="es-ES" baseline="0" dirty="0" smtClean="0"/>
              <a:t> </a:t>
            </a:r>
            <a:r>
              <a:rPr lang="es-ES" baseline="0" dirty="0" err="1" smtClean="0"/>
              <a:t>explain</a:t>
            </a:r>
            <a:r>
              <a:rPr lang="es-ES" baseline="0" dirty="0" smtClean="0"/>
              <a:t> </a:t>
            </a:r>
            <a:r>
              <a:rPr lang="es-ES" baseline="0" dirty="0" err="1" smtClean="0"/>
              <a:t>the</a:t>
            </a:r>
            <a:r>
              <a:rPr lang="es-ES" baseline="0" dirty="0" smtClean="0"/>
              <a:t> epidermis,  </a:t>
            </a:r>
            <a:r>
              <a:rPr lang="es-ES" baseline="0" dirty="0" err="1" smtClean="0"/>
              <a:t>the</a:t>
            </a:r>
            <a:r>
              <a:rPr lang="es-ES" baseline="0" dirty="0" smtClean="0"/>
              <a:t> </a:t>
            </a:r>
            <a:r>
              <a:rPr lang="es-ES" baseline="0" dirty="0" err="1" smtClean="0"/>
              <a:t>bricks</a:t>
            </a:r>
            <a:r>
              <a:rPr lang="es-ES" baseline="0" dirty="0" smtClean="0"/>
              <a:t> look  </a:t>
            </a:r>
            <a:r>
              <a:rPr lang="es-ES" baseline="0" dirty="0" err="1" smtClean="0"/>
              <a:t>like</a:t>
            </a:r>
            <a:r>
              <a:rPr lang="es-ES" baseline="0" dirty="0" smtClean="0"/>
              <a:t> </a:t>
            </a:r>
            <a:r>
              <a:rPr lang="es-ES" baseline="0" dirty="0" err="1" smtClean="0"/>
              <a:t>the</a:t>
            </a:r>
            <a:r>
              <a:rPr lang="es-ES" baseline="0" dirty="0" smtClean="0"/>
              <a:t> </a:t>
            </a:r>
            <a:r>
              <a:rPr lang="es-ES" baseline="0" dirty="0" err="1" smtClean="0"/>
              <a:t>keratinocites</a:t>
            </a:r>
            <a:r>
              <a:rPr lang="es-ES" baseline="0" dirty="0" smtClean="0"/>
              <a:t> and </a:t>
            </a:r>
            <a:r>
              <a:rPr lang="es-ES" baseline="0" dirty="0" err="1" smtClean="0"/>
              <a:t>the</a:t>
            </a:r>
            <a:r>
              <a:rPr lang="es-ES" baseline="0" dirty="0" smtClean="0"/>
              <a:t>  concrete looks  </a:t>
            </a:r>
            <a:r>
              <a:rPr lang="es-ES" baseline="0" dirty="0" err="1" smtClean="0"/>
              <a:t>like</a:t>
            </a:r>
            <a:r>
              <a:rPr lang="es-ES" baseline="0" dirty="0" smtClean="0"/>
              <a:t> </a:t>
            </a:r>
            <a:r>
              <a:rPr lang="es-ES" baseline="0" dirty="0" err="1" smtClean="0"/>
              <a:t>filagrin</a:t>
            </a:r>
            <a:r>
              <a:rPr lang="es-ES" baseline="0" dirty="0" smtClean="0"/>
              <a:t>. And </a:t>
            </a:r>
            <a:r>
              <a:rPr lang="es-ES" baseline="0" dirty="0" err="1" smtClean="0"/>
              <a:t>the</a:t>
            </a:r>
            <a:r>
              <a:rPr lang="es-ES" baseline="0" dirty="0" smtClean="0"/>
              <a:t> </a:t>
            </a:r>
            <a:r>
              <a:rPr lang="es-ES" baseline="0" dirty="0" err="1" smtClean="0"/>
              <a:t>importance</a:t>
            </a:r>
            <a:r>
              <a:rPr lang="es-ES" baseline="0" dirty="0" smtClean="0"/>
              <a:t> of </a:t>
            </a:r>
            <a:r>
              <a:rPr lang="es-ES" baseline="0" dirty="0" err="1" smtClean="0"/>
              <a:t>hydration</a:t>
            </a:r>
            <a:r>
              <a:rPr lang="es-ES" baseline="0" dirty="0" smtClean="0"/>
              <a:t> </a:t>
            </a:r>
            <a:r>
              <a:rPr lang="es-ES" baseline="0" dirty="0" err="1" smtClean="0"/>
              <a:t>to</a:t>
            </a:r>
            <a:r>
              <a:rPr lang="es-ES" baseline="0" dirty="0" smtClean="0"/>
              <a:t> </a:t>
            </a:r>
            <a:r>
              <a:rPr lang="es-ES" baseline="0" dirty="0" err="1" smtClean="0"/>
              <a:t>restore</a:t>
            </a:r>
            <a:r>
              <a:rPr lang="es-ES" baseline="0" dirty="0" smtClean="0"/>
              <a:t> </a:t>
            </a:r>
            <a:r>
              <a:rPr lang="es-ES" baseline="0" dirty="0" err="1" smtClean="0"/>
              <a:t>the</a:t>
            </a:r>
            <a:r>
              <a:rPr lang="es-ES" baseline="0" dirty="0" smtClean="0"/>
              <a:t> </a:t>
            </a:r>
            <a:r>
              <a:rPr lang="es-ES" baseline="0" dirty="0" err="1" smtClean="0"/>
              <a:t>barrier</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126</a:t>
            </a:fld>
            <a:endParaRPr lang="en-US"/>
          </a:p>
        </p:txBody>
      </p:sp>
    </p:spTree>
    <p:extLst>
      <p:ext uri="{BB962C8B-B14F-4D97-AF65-F5344CB8AC3E}">
        <p14:creationId xmlns:p14="http://schemas.microsoft.com/office/powerpoint/2010/main" val="3793460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6000" cy="3429000"/>
          </a:xfrm>
        </p:spPr>
      </p:sp>
      <p:sp>
        <p:nvSpPr>
          <p:cNvPr id="3" name="Marcador de notas 2"/>
          <p:cNvSpPr>
            <a:spLocks noGrp="1"/>
          </p:cNvSpPr>
          <p:nvPr>
            <p:ph type="body" idx="1"/>
          </p:nvPr>
        </p:nvSpPr>
        <p:spPr/>
        <p:txBody>
          <a:bodyPr/>
          <a:lstStyle/>
          <a:p>
            <a:r>
              <a:rPr lang="es-ES" dirty="0" smtClean="0"/>
              <a:t>We </a:t>
            </a:r>
            <a:r>
              <a:rPr lang="es-ES" dirty="0" err="1" smtClean="0"/>
              <a:t>explain</a:t>
            </a:r>
            <a:r>
              <a:rPr lang="es-ES" dirty="0" smtClean="0"/>
              <a:t> </a:t>
            </a:r>
            <a:r>
              <a:rPr lang="es-ES" dirty="0" err="1" smtClean="0"/>
              <a:t>the</a:t>
            </a:r>
            <a:r>
              <a:rPr lang="es-ES" baseline="0" dirty="0" smtClean="0"/>
              <a:t> </a:t>
            </a:r>
            <a:r>
              <a:rPr lang="es-ES" baseline="0" dirty="0" err="1" smtClean="0"/>
              <a:t>atopic</a:t>
            </a:r>
            <a:r>
              <a:rPr lang="es-ES" baseline="0" dirty="0" smtClean="0"/>
              <a:t> dermatitis </a:t>
            </a:r>
            <a:r>
              <a:rPr lang="es-ES" baseline="0" dirty="0" err="1" smtClean="0"/>
              <a:t>with</a:t>
            </a:r>
            <a:r>
              <a:rPr lang="es-ES" baseline="0" dirty="0" smtClean="0"/>
              <a:t> </a:t>
            </a:r>
            <a:r>
              <a:rPr lang="es-ES" baseline="0" dirty="0" err="1" smtClean="0"/>
              <a:t>puppets</a:t>
            </a:r>
            <a:r>
              <a:rPr lang="es-ES" baseline="0" dirty="0" smtClean="0"/>
              <a:t> </a:t>
            </a:r>
            <a:r>
              <a:rPr lang="es-ES" baseline="0" dirty="0" err="1" smtClean="0"/>
              <a:t>to</a:t>
            </a:r>
            <a:r>
              <a:rPr lang="es-ES" baseline="0" dirty="0" smtClean="0"/>
              <a:t> </a:t>
            </a:r>
            <a:r>
              <a:rPr lang="es-ES" baseline="0" dirty="0" err="1" smtClean="0"/>
              <a:t>children</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128</a:t>
            </a:fld>
            <a:endParaRPr lang="en-US"/>
          </a:p>
        </p:txBody>
      </p:sp>
    </p:spTree>
    <p:extLst>
      <p:ext uri="{BB962C8B-B14F-4D97-AF65-F5344CB8AC3E}">
        <p14:creationId xmlns:p14="http://schemas.microsoft.com/office/powerpoint/2010/main" val="366532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4175" y="693738"/>
            <a:ext cx="6094413" cy="3429000"/>
          </a:xfrm>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1"/>
            <a:endParaRPr lang="es-ES"/>
          </a:p>
        </p:txBody>
      </p:sp>
      <p:sp>
        <p:nvSpPr>
          <p:cNvPr id="43012" name="Rectangle 3"/>
          <p:cNvSpPr txBox="1">
            <a:spLocks noChangeArrowheads="1"/>
          </p:cNvSpPr>
          <p:nvPr/>
        </p:nvSpPr>
        <p:spPr bwMode="auto">
          <a:xfrm>
            <a:off x="637432" y="4837414"/>
            <a:ext cx="5261217" cy="2785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2" tIns="45721" rIns="91442" bIns="45721"/>
          <a:lstStyle>
            <a:lvl1pPr marL="342900" indent="-342900"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50000"/>
              </a:lnSpc>
              <a:spcBef>
                <a:spcPct val="20000"/>
              </a:spcBef>
              <a:buFont typeface="Arial" charset="0"/>
              <a:buChar char="•"/>
            </a:pPr>
            <a:r>
              <a:rPr lang="es-ES" sz="1200"/>
              <a:t>Todos los que venimos conocemos la dermatitis atópica</a:t>
            </a:r>
          </a:p>
          <a:p>
            <a:pPr eaLnBrk="1" hangingPunct="1">
              <a:lnSpc>
                <a:spcPct val="150000"/>
              </a:lnSpc>
              <a:spcBef>
                <a:spcPct val="20000"/>
              </a:spcBef>
              <a:buFont typeface="Arial" charset="0"/>
              <a:buChar char="•"/>
            </a:pPr>
            <a:r>
              <a:rPr lang="es-ES" sz="1200"/>
              <a:t>Todos conocemos la dermatitis atópica y la llevamos en la mochila</a:t>
            </a:r>
          </a:p>
          <a:p>
            <a:pPr eaLnBrk="1" hangingPunct="1">
              <a:lnSpc>
                <a:spcPct val="150000"/>
              </a:lnSpc>
              <a:spcBef>
                <a:spcPct val="20000"/>
              </a:spcBef>
              <a:buFont typeface="Arial" charset="0"/>
              <a:buChar char="•"/>
            </a:pPr>
            <a:r>
              <a:rPr lang="es-ES" sz="1200"/>
              <a:t>Nuestras actitudes determinan nuestra práctica</a:t>
            </a:r>
          </a:p>
          <a:p>
            <a:pPr lvl="1" eaLnBrk="1" hangingPunct="1">
              <a:lnSpc>
                <a:spcPct val="150000"/>
              </a:lnSpc>
              <a:spcBef>
                <a:spcPct val="20000"/>
              </a:spcBef>
              <a:buFont typeface="Arial" charset="0"/>
              <a:buChar char="–"/>
            </a:pPr>
            <a:r>
              <a:rPr lang="es-ES" sz="1200"/>
              <a:t>Médico estudioso</a:t>
            </a:r>
          </a:p>
          <a:p>
            <a:pPr lvl="1" eaLnBrk="1" hangingPunct="1">
              <a:lnSpc>
                <a:spcPct val="150000"/>
              </a:lnSpc>
              <a:spcBef>
                <a:spcPct val="20000"/>
              </a:spcBef>
              <a:buFont typeface="Arial" charset="0"/>
              <a:buChar char="–"/>
            </a:pPr>
            <a:r>
              <a:rPr lang="es-ES" sz="1200"/>
              <a:t>Médico práctico</a:t>
            </a:r>
          </a:p>
          <a:p>
            <a:pPr lvl="1" eaLnBrk="1" hangingPunct="1">
              <a:lnSpc>
                <a:spcPct val="150000"/>
              </a:lnSpc>
              <a:spcBef>
                <a:spcPct val="20000"/>
              </a:spcBef>
              <a:buFont typeface="Arial" charset="0"/>
              <a:buChar char="–"/>
            </a:pPr>
            <a:r>
              <a:rPr lang="es-ES" sz="1200"/>
              <a:t>Médico escéptico</a:t>
            </a:r>
          </a:p>
          <a:p>
            <a:pPr lvl="1" eaLnBrk="1" hangingPunct="1">
              <a:lnSpc>
                <a:spcPct val="150000"/>
              </a:lnSpc>
              <a:spcBef>
                <a:spcPct val="20000"/>
              </a:spcBef>
              <a:buFont typeface="Arial" charset="0"/>
              <a:buChar char="–"/>
            </a:pPr>
            <a:r>
              <a:rPr lang="es-ES" sz="1200"/>
              <a:t>Médico </a:t>
            </a:r>
            <a:r>
              <a:rPr lang="es-ES" sz="1200" i="1"/>
              <a:t>lanzado</a:t>
            </a:r>
          </a:p>
          <a:p>
            <a:pPr lvl="1" eaLnBrk="1" hangingPunct="1">
              <a:lnSpc>
                <a:spcPct val="150000"/>
              </a:lnSpc>
              <a:spcBef>
                <a:spcPct val="20000"/>
              </a:spcBef>
              <a:buFont typeface="Arial" charset="0"/>
              <a:buChar char="–"/>
            </a:pPr>
            <a:r>
              <a:rPr lang="es-ES" sz="1200"/>
              <a:t>Médico </a:t>
            </a:r>
            <a:r>
              <a:rPr lang="es-ES" sz="1200" i="1"/>
              <a:t>miedoso…</a:t>
            </a:r>
          </a:p>
        </p:txBody>
      </p:sp>
    </p:spTree>
    <p:extLst>
      <p:ext uri="{BB962C8B-B14F-4D97-AF65-F5344CB8AC3E}">
        <p14:creationId xmlns:p14="http://schemas.microsoft.com/office/powerpoint/2010/main" val="2960259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6000" cy="3429000"/>
          </a:xfrm>
        </p:spPr>
      </p:sp>
      <p:sp>
        <p:nvSpPr>
          <p:cNvPr id="3" name="Marcador de notas 2"/>
          <p:cNvSpPr>
            <a:spLocks noGrp="1"/>
          </p:cNvSpPr>
          <p:nvPr>
            <p:ph type="body" idx="1"/>
          </p:nvPr>
        </p:nvSpPr>
        <p:spPr/>
        <p:txBody>
          <a:bodyPr/>
          <a:lstStyle/>
          <a:p>
            <a:r>
              <a:rPr lang="es-ES" dirty="0" smtClean="0"/>
              <a:t>Education </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130</a:t>
            </a:fld>
            <a:endParaRPr lang="en-US"/>
          </a:p>
        </p:txBody>
      </p:sp>
    </p:spTree>
    <p:extLst>
      <p:ext uri="{BB962C8B-B14F-4D97-AF65-F5344CB8AC3E}">
        <p14:creationId xmlns:p14="http://schemas.microsoft.com/office/powerpoint/2010/main" val="317201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4413" cy="3429000"/>
          </a:xfrm>
        </p:spPr>
      </p:sp>
      <p:sp>
        <p:nvSpPr>
          <p:cNvPr id="3" name="Marcador de notas 2"/>
          <p:cNvSpPr>
            <a:spLocks noGrp="1"/>
          </p:cNvSpPr>
          <p:nvPr>
            <p:ph type="body" idx="1"/>
          </p:nvPr>
        </p:nvSpPr>
        <p:spPr/>
        <p:txBody>
          <a:bodyPr/>
          <a:lstStyle/>
          <a:p>
            <a:r>
              <a:rPr lang="es-ES" dirty="0" smtClean="0"/>
              <a:t>education </a:t>
            </a:r>
            <a:r>
              <a:rPr lang="es-ES" dirty="0" err="1" smtClean="0"/>
              <a:t>positively</a:t>
            </a:r>
            <a:r>
              <a:rPr lang="es-ES" dirty="0" smtClean="0"/>
              <a:t> </a:t>
            </a:r>
            <a:r>
              <a:rPr lang="es-ES" dirty="0" err="1" smtClean="0"/>
              <a:t>affects</a:t>
            </a:r>
            <a:r>
              <a:rPr lang="es-ES" dirty="0" smtClean="0"/>
              <a:t> the </a:t>
            </a:r>
            <a:r>
              <a:rPr lang="es-ES" dirty="0" err="1" smtClean="0"/>
              <a:t>development</a:t>
            </a:r>
            <a:r>
              <a:rPr lang="es-ES" dirty="0" smtClean="0"/>
              <a:t> of </a:t>
            </a:r>
            <a:r>
              <a:rPr lang="es-ES" dirty="0" err="1" smtClean="0"/>
              <a:t>atopic</a:t>
            </a:r>
            <a:r>
              <a:rPr lang="es-ES" dirty="0" smtClean="0"/>
              <a:t> dermatitis</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131</a:t>
            </a:fld>
            <a:endParaRPr lang="en-US"/>
          </a:p>
        </p:txBody>
      </p:sp>
    </p:spTree>
    <p:extLst>
      <p:ext uri="{BB962C8B-B14F-4D97-AF65-F5344CB8AC3E}">
        <p14:creationId xmlns:p14="http://schemas.microsoft.com/office/powerpoint/2010/main" val="317201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6000" cy="3429000"/>
          </a:xfrm>
        </p:spPr>
      </p:sp>
      <p:sp>
        <p:nvSpPr>
          <p:cNvPr id="3" name="Marcador de notas 2"/>
          <p:cNvSpPr>
            <a:spLocks noGrp="1"/>
          </p:cNvSpPr>
          <p:nvPr>
            <p:ph type="body" idx="1"/>
          </p:nvPr>
        </p:nvSpPr>
        <p:spPr/>
        <p:txBody>
          <a:bodyPr/>
          <a:lstStyle/>
          <a:p>
            <a:r>
              <a:rPr lang="es-ES" dirty="0" smtClean="0"/>
              <a:t>what </a:t>
            </a:r>
            <a:r>
              <a:rPr lang="es-ES" dirty="0" err="1" smtClean="0"/>
              <a:t>is</a:t>
            </a:r>
            <a:r>
              <a:rPr lang="es-ES" dirty="0" smtClean="0"/>
              <a:t> </a:t>
            </a:r>
            <a:r>
              <a:rPr lang="es-ES" dirty="0" err="1" smtClean="0"/>
              <a:t>wrong</a:t>
            </a:r>
            <a:r>
              <a:rPr lang="es-ES" dirty="0" smtClean="0"/>
              <a:t> </a:t>
            </a:r>
            <a:r>
              <a:rPr lang="es-ES" dirty="0" err="1" smtClean="0"/>
              <a:t>with</a:t>
            </a:r>
            <a:r>
              <a:rPr lang="es-ES" dirty="0" smtClean="0"/>
              <a:t> me doctor </a:t>
            </a:r>
            <a:r>
              <a:rPr lang="es-ES" dirty="0" err="1" smtClean="0"/>
              <a:t>google</a:t>
            </a:r>
            <a:r>
              <a:rPr lang="es-ES" dirty="0" smtClean="0"/>
              <a:t>?</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133</a:t>
            </a:fld>
            <a:endParaRPr lang="en-US"/>
          </a:p>
        </p:txBody>
      </p:sp>
    </p:spTree>
    <p:extLst>
      <p:ext uri="{BB962C8B-B14F-4D97-AF65-F5344CB8AC3E}">
        <p14:creationId xmlns:p14="http://schemas.microsoft.com/office/powerpoint/2010/main" val="2671559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4413" cy="3429000"/>
          </a:xfrm>
        </p:spPr>
      </p:sp>
      <p:sp>
        <p:nvSpPr>
          <p:cNvPr id="3" name="Marcador de notas 2"/>
          <p:cNvSpPr>
            <a:spLocks noGrp="1"/>
          </p:cNvSpPr>
          <p:nvPr>
            <p:ph type="body" idx="1"/>
          </p:nvPr>
        </p:nvSpPr>
        <p:spPr/>
        <p:txBody>
          <a:bodyPr/>
          <a:lstStyle/>
          <a:p>
            <a:r>
              <a:rPr lang="es-ES" dirty="0" err="1" smtClean="0"/>
              <a:t>That</a:t>
            </a:r>
            <a:r>
              <a:rPr lang="es-ES" baseline="0" dirty="0" smtClean="0"/>
              <a:t> </a:t>
            </a:r>
            <a:r>
              <a:rPr lang="es-ES" baseline="0" dirty="0" err="1" smtClean="0"/>
              <a:t>is</a:t>
            </a:r>
            <a:r>
              <a:rPr lang="es-ES" baseline="0" dirty="0" smtClean="0"/>
              <a:t> </a:t>
            </a:r>
            <a:r>
              <a:rPr lang="es-ES" baseline="0" dirty="0" err="1" smtClean="0"/>
              <a:t>the</a:t>
            </a:r>
            <a:r>
              <a:rPr lang="es-ES" baseline="0" dirty="0" smtClean="0"/>
              <a:t> </a:t>
            </a:r>
            <a:r>
              <a:rPr lang="es-ES" baseline="0" dirty="0" err="1" smtClean="0"/>
              <a:t>main</a:t>
            </a:r>
            <a:r>
              <a:rPr lang="es-ES" baseline="0" dirty="0" smtClean="0"/>
              <a:t> target</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135</a:t>
            </a:fld>
            <a:endParaRPr lang="en-US"/>
          </a:p>
        </p:txBody>
      </p:sp>
    </p:spTree>
    <p:extLst>
      <p:ext uri="{BB962C8B-B14F-4D97-AF65-F5344CB8AC3E}">
        <p14:creationId xmlns:p14="http://schemas.microsoft.com/office/powerpoint/2010/main" val="2284467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6000" cy="3429000"/>
          </a:xfrm>
        </p:spPr>
      </p:sp>
      <p:sp>
        <p:nvSpPr>
          <p:cNvPr id="3" name="Marcador de notas 2"/>
          <p:cNvSpPr>
            <a:spLocks noGrp="1"/>
          </p:cNvSpPr>
          <p:nvPr>
            <p:ph type="body" idx="1"/>
          </p:nvPr>
        </p:nvSpPr>
        <p:spPr/>
        <p:txBody>
          <a:bodyPr/>
          <a:lstStyle/>
          <a:p>
            <a:r>
              <a:rPr lang="es-ES" dirty="0" smtClean="0"/>
              <a:t>We </a:t>
            </a:r>
            <a:r>
              <a:rPr lang="es-ES" dirty="0" err="1" smtClean="0"/>
              <a:t>talk</a:t>
            </a:r>
            <a:r>
              <a:rPr lang="es-ES" dirty="0" smtClean="0"/>
              <a:t> </a:t>
            </a:r>
            <a:r>
              <a:rPr lang="es-ES" dirty="0" err="1" smtClean="0"/>
              <a:t>abaut</a:t>
            </a:r>
            <a:r>
              <a:rPr lang="es-ES" dirty="0" smtClean="0"/>
              <a:t> </a:t>
            </a:r>
            <a:r>
              <a:rPr lang="es-ES" dirty="0" err="1" smtClean="0"/>
              <a:t>the</a:t>
            </a:r>
            <a:r>
              <a:rPr lang="es-ES" dirty="0" smtClean="0"/>
              <a:t> </a:t>
            </a:r>
            <a:r>
              <a:rPr lang="es-ES" dirty="0" err="1" smtClean="0"/>
              <a:t>parents</a:t>
            </a:r>
            <a:r>
              <a:rPr lang="es-ES" baseline="0" dirty="0" smtClean="0"/>
              <a:t> </a:t>
            </a:r>
            <a:r>
              <a:rPr lang="es-ES" baseline="0" dirty="0" err="1" smtClean="0"/>
              <a:t>concern</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136</a:t>
            </a:fld>
            <a:endParaRPr lang="en-US"/>
          </a:p>
        </p:txBody>
      </p:sp>
    </p:spTree>
    <p:extLst>
      <p:ext uri="{BB962C8B-B14F-4D97-AF65-F5344CB8AC3E}">
        <p14:creationId xmlns:p14="http://schemas.microsoft.com/office/powerpoint/2010/main" val="1805375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384175" y="693738"/>
            <a:ext cx="6096000" cy="3429000"/>
          </a:xfrm>
          <a:ln/>
        </p:spPr>
      </p:sp>
      <p:sp>
        <p:nvSpPr>
          <p:cNvPr id="54275" name="Rectangle 3"/>
          <p:cNvSpPr>
            <a:spLocks noGrp="1" noChangeArrowheads="1"/>
          </p:cNvSpPr>
          <p:nvPr>
            <p:ph type="body" idx="1"/>
          </p:nvPr>
        </p:nvSpPr>
        <p:spPr>
          <a:ln/>
        </p:spPr>
        <p:txBody>
          <a:bodyPr/>
          <a:lstStyle/>
          <a:p>
            <a:pPr marL="0" lvl="1">
              <a:lnSpc>
                <a:spcPct val="150000"/>
              </a:lnSpc>
              <a:spcBef>
                <a:spcPct val="50000"/>
              </a:spcBef>
            </a:pPr>
            <a:r>
              <a:rPr lang="es-ES"/>
              <a:t>El ambiente facilita la consulta de dudas</a:t>
            </a:r>
          </a:p>
          <a:p>
            <a:pPr>
              <a:lnSpc>
                <a:spcPct val="150000"/>
              </a:lnSpc>
              <a:spcBef>
                <a:spcPct val="50000"/>
              </a:spcBef>
            </a:pPr>
            <a:endParaRPr lang="es-ES"/>
          </a:p>
          <a:p>
            <a:pPr>
              <a:lnSpc>
                <a:spcPct val="150000"/>
              </a:lnSpc>
              <a:spcBef>
                <a:spcPct val="50000"/>
              </a:spcBef>
            </a:pPr>
            <a:r>
              <a:rPr lang="es-ES" sz="1400">
                <a:latin typeface="Calibri" charset="0"/>
              </a:rPr>
              <a:t>¡Todos los pediatras conocen la dermatitis atópica!</a:t>
            </a:r>
          </a:p>
          <a:p>
            <a:pPr>
              <a:lnSpc>
                <a:spcPct val="150000"/>
              </a:lnSpc>
              <a:spcBef>
                <a:spcPct val="50000"/>
              </a:spcBef>
            </a:pPr>
            <a:r>
              <a:rPr lang="es-ES"/>
              <a:t>Tendemos a consolidar nuestras </a:t>
            </a:r>
            <a:r>
              <a:rPr lang="es-ES" b="1"/>
              <a:t>actitudes</a:t>
            </a:r>
          </a:p>
          <a:p>
            <a:pPr marL="0" lvl="1">
              <a:lnSpc>
                <a:spcPct val="150000"/>
              </a:lnSpc>
              <a:spcBef>
                <a:spcPct val="50000"/>
              </a:spcBef>
            </a:pPr>
            <a:r>
              <a:rPr lang="es-ES"/>
              <a:t>Reproducimos </a:t>
            </a:r>
            <a:r>
              <a:rPr lang="es-ES" b="1"/>
              <a:t>comportamientos heredados</a:t>
            </a:r>
            <a:r>
              <a:rPr lang="es-ES"/>
              <a:t> de nuestros maestros</a:t>
            </a:r>
          </a:p>
          <a:p>
            <a:pPr marL="0" lvl="1">
              <a:lnSpc>
                <a:spcPct val="150000"/>
              </a:lnSpc>
              <a:spcBef>
                <a:spcPct val="50000"/>
              </a:spcBef>
            </a:pPr>
            <a:r>
              <a:rPr lang="es-ES"/>
              <a:t>Nuestras </a:t>
            </a:r>
            <a:r>
              <a:rPr lang="es-ES" b="1"/>
              <a:t>experiencias </a:t>
            </a:r>
            <a:r>
              <a:rPr lang="es-ES"/>
              <a:t>son</a:t>
            </a:r>
            <a:r>
              <a:rPr lang="es-ES" b="1"/>
              <a:t> determinantes </a:t>
            </a:r>
            <a:r>
              <a:rPr lang="es-ES"/>
              <a:t>(pero sesgadas)</a:t>
            </a:r>
          </a:p>
          <a:p>
            <a:pPr lvl="2">
              <a:lnSpc>
                <a:spcPct val="150000"/>
              </a:lnSpc>
              <a:spcBef>
                <a:spcPct val="50000"/>
              </a:spcBef>
            </a:pPr>
            <a:r>
              <a:rPr lang="es-ES"/>
              <a:t>Tenemos éxitos, fracasos, dudas, complicaciones, oímos rumores…</a:t>
            </a:r>
          </a:p>
          <a:p>
            <a:pPr marL="0" lvl="1">
              <a:lnSpc>
                <a:spcPct val="150000"/>
              </a:lnSpc>
              <a:spcBef>
                <a:spcPct val="50000"/>
              </a:spcBef>
            </a:pPr>
            <a:r>
              <a:rPr lang="es-ES"/>
              <a:t>El </a:t>
            </a:r>
            <a:r>
              <a:rPr lang="es-ES" b="1"/>
              <a:t>aprendizaje teórico</a:t>
            </a:r>
            <a:r>
              <a:rPr lang="es-ES"/>
              <a:t> </a:t>
            </a:r>
            <a:r>
              <a:rPr lang="es-ES" b="1"/>
              <a:t>no tiene fuerza</a:t>
            </a:r>
            <a:r>
              <a:rPr lang="es-ES"/>
              <a:t> para cambiarnos</a:t>
            </a:r>
          </a:p>
          <a:p>
            <a:pPr lvl="2">
              <a:lnSpc>
                <a:spcPct val="150000"/>
              </a:lnSpc>
              <a:spcBef>
                <a:spcPct val="50000"/>
              </a:spcBef>
            </a:pPr>
            <a:r>
              <a:rPr lang="es-ES"/>
              <a:t>Saber más no necesariamente significa hacerlo mejor</a:t>
            </a:r>
          </a:p>
          <a:p>
            <a:pPr lvl="2">
              <a:lnSpc>
                <a:spcPct val="150000"/>
              </a:lnSpc>
              <a:spcBef>
                <a:spcPct val="50000"/>
              </a:spcBef>
            </a:pPr>
            <a:r>
              <a:rPr lang="es-ES"/>
              <a:t>La realización de cursos, seminarios, etc no mejora la práctica</a:t>
            </a:r>
          </a:p>
          <a:p>
            <a:endParaRPr lang="es-ES"/>
          </a:p>
        </p:txBody>
      </p:sp>
    </p:spTree>
    <p:extLst>
      <p:ext uri="{BB962C8B-B14F-4D97-AF65-F5344CB8AC3E}">
        <p14:creationId xmlns:p14="http://schemas.microsoft.com/office/powerpoint/2010/main" val="2952285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ES"/>
              <a:t>Conocimientos: todos conocemos la DA</a:t>
            </a:r>
          </a:p>
          <a:p>
            <a:r>
              <a:rPr lang="es-ES"/>
              <a:t>Creencias: reproducimos comportamientos de nuestros maestros</a:t>
            </a:r>
          </a:p>
          <a:p>
            <a:r>
              <a:rPr lang="es-ES"/>
              <a:t>Experiencias: válidas pero sesgadas (éxitos, fracasos, efectos secundarios, problemas legales)</a:t>
            </a:r>
          </a:p>
          <a:p>
            <a:r>
              <a:rPr lang="es-ES"/>
              <a:t>Hábitos: perpertúan nuestro comportamietno y nos impiden plantearnos otra cosa. Evitan la ansiedad.</a:t>
            </a:r>
          </a:p>
          <a:p>
            <a:r>
              <a:rPr lang="es-ES"/>
              <a:t>Al final, como producto de todo ello, cada uno de nosotros tiene una </a:t>
            </a:r>
            <a:r>
              <a:rPr lang="es-ES" b="1">
                <a:solidFill>
                  <a:srgbClr val="FF0000"/>
                </a:solidFill>
              </a:rPr>
              <a:t>actitud que el aprendizaje tradicional no tiene fuerza para cambiar</a:t>
            </a:r>
          </a:p>
        </p:txBody>
      </p:sp>
    </p:spTree>
    <p:extLst>
      <p:ext uri="{BB962C8B-B14F-4D97-AF65-F5344CB8AC3E}">
        <p14:creationId xmlns:p14="http://schemas.microsoft.com/office/powerpoint/2010/main" val="290708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7F5184FE-DD20-426C-9AFC-D1D1BE23C6FB}" type="slidenum">
              <a:rPr lang="es-ES_tradnl"/>
              <a:pPr/>
              <a:t>23</a:t>
            </a:fld>
            <a:endParaRPr lang="es-ES_tradnl"/>
          </a:p>
        </p:txBody>
      </p:sp>
      <p:sp>
        <p:nvSpPr>
          <p:cNvPr id="100354" name="Rectangle 2"/>
          <p:cNvSpPr>
            <a:spLocks noGrp="1" noRot="1" noChangeAspect="1" noChangeArrowheads="1" noTextEdit="1"/>
          </p:cNvSpPr>
          <p:nvPr>
            <p:ph type="sldImg"/>
          </p:nvPr>
        </p:nvSpPr>
        <p:spPr>
          <a:xfrm>
            <a:off x="381000" y="685800"/>
            <a:ext cx="6096000" cy="3429000"/>
          </a:xfrm>
          <a:ln/>
        </p:spPr>
      </p:sp>
      <p:sp>
        <p:nvSpPr>
          <p:cNvPr id="10035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1039467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381000" y="685800"/>
            <a:ext cx="6096000" cy="3429000"/>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r>
              <a:rPr lang="es-ES"/>
              <a:t>El </a:t>
            </a:r>
            <a:r>
              <a:rPr lang="es-ES" b="1"/>
              <a:t>aprendizaje significativo</a:t>
            </a:r>
            <a:r>
              <a:rPr lang="es-ES"/>
              <a:t> es, según el teórico norteamericano </a:t>
            </a:r>
            <a:r>
              <a:rPr lang="es-ES">
                <a:hlinkClick r:id="rId3" tooltip="David Ausubel"/>
              </a:rPr>
              <a:t>David Ausubel</a:t>
            </a:r>
            <a:r>
              <a:rPr lang="es-ES"/>
              <a:t>, el tipo de aprendizaje en que un </a:t>
            </a:r>
            <a:r>
              <a:rPr lang="es-ES">
                <a:hlinkClick r:id="rId4" tooltip="Estudiante"/>
              </a:rPr>
              <a:t>estudiante</a:t>
            </a:r>
            <a:r>
              <a:rPr lang="es-ES"/>
              <a:t> relaciona la </a:t>
            </a:r>
            <a:r>
              <a:rPr lang="es-ES">
                <a:hlinkClick r:id="rId5" tooltip="Información"/>
              </a:rPr>
              <a:t>información</a:t>
            </a:r>
            <a:r>
              <a:rPr lang="es-ES"/>
              <a:t> nueva con la que ya posee, reajustando y reconstruyendo ambas informaciones en este proceso. Dicho de otro modo, la estructura de los conocimientos previos condiciona los nuevos conocimientos y experiencias, y éstos, a su vez, modifican y reestructuran aquellos. </a:t>
            </a:r>
          </a:p>
          <a:p>
            <a:pPr lvl="1"/>
            <a:r>
              <a:rPr lang="es-ES"/>
              <a:t>El aprendizaje significativo es aquel </a:t>
            </a:r>
            <a:r>
              <a:rPr lang="es-ES">
                <a:hlinkClick r:id="rId6" tooltip="Aprendizaje"/>
              </a:rPr>
              <a:t>aprendizaje</a:t>
            </a:r>
            <a:r>
              <a:rPr lang="es-ES"/>
              <a:t> en el que los docentes crean un entorno de instrucción en el que los alumnos entienden lo que están aprendiendo. El aprendizaje significativo es el que conduce a la </a:t>
            </a:r>
            <a:r>
              <a:rPr lang="es-ES">
                <a:hlinkClick r:id="rId7" tooltip="Transferencia"/>
              </a:rPr>
              <a:t>transferencia</a:t>
            </a:r>
            <a:r>
              <a:rPr lang="es-ES"/>
              <a:t>. Este aprendizaje sirve para utilizar lo aprendido en nuevas situaciones, en un contexto diferente, por lo que más que memorizar hay que comprender. Aprendizaje significativo se opone de este modo a </a:t>
            </a:r>
            <a:r>
              <a:rPr lang="es-ES">
                <a:hlinkClick r:id="rId8" tooltip="Aprendizaje mecanicista (aún no redactado)"/>
              </a:rPr>
              <a:t>aprendizaje mecanicista</a:t>
            </a:r>
            <a:r>
              <a:rPr lang="es-ES"/>
              <a:t>. Se entiende por la labor que un docente hace para sus alumnos. El aprendizaje significativo ocurre cuando una nueva información "se conecta" con un concepto relevante ("subsunsor") pre existente en la estructura cognitiva, esto implica que, las nuevas ideas, conceptos y proposiciones pueden ser aprendidos significativamente en la medida en que otras ideas, conceptos o proposiciones relevantes estén adecuadamente claras y disponibles en la estructura cognitiva del individuo y que funcionen como un punto de "anclaje" a las primeras. El aprendizaje significativo se da mediante dos factores, el conocimiento previo que se tenía de algún tema, y la llegada de nueva información, la cual complementa a la información anterior, para enriquecerla </a:t>
            </a:r>
          </a:p>
        </p:txBody>
      </p:sp>
      <p:sp>
        <p:nvSpPr>
          <p:cNvPr id="58372" name="Rectangle 3"/>
          <p:cNvSpPr txBox="1">
            <a:spLocks noChangeArrowheads="1"/>
          </p:cNvSpPr>
          <p:nvPr/>
        </p:nvSpPr>
        <p:spPr bwMode="auto">
          <a:xfrm>
            <a:off x="637432" y="4837414"/>
            <a:ext cx="5261217" cy="2785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2" tIns="45721" rIns="91442" bIns="45721"/>
          <a:lstStyle>
            <a:lvl1pPr marL="342900" indent="-342900"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50000"/>
              </a:lnSpc>
              <a:spcBef>
                <a:spcPct val="20000"/>
              </a:spcBef>
              <a:buFont typeface="Arial" charset="0"/>
              <a:buChar char="•"/>
            </a:pPr>
            <a:r>
              <a:rPr lang="es-ES" sz="1200"/>
              <a:t>Todos los que venimos conocemos la dermatitis atópica</a:t>
            </a:r>
          </a:p>
          <a:p>
            <a:pPr eaLnBrk="1" hangingPunct="1">
              <a:lnSpc>
                <a:spcPct val="150000"/>
              </a:lnSpc>
              <a:spcBef>
                <a:spcPct val="20000"/>
              </a:spcBef>
              <a:buFont typeface="Arial" charset="0"/>
              <a:buChar char="•"/>
            </a:pPr>
            <a:r>
              <a:rPr lang="es-ES" sz="1200"/>
              <a:t>Todos conocemos la dermatitis atópica y la llevamos en la mochila</a:t>
            </a:r>
          </a:p>
          <a:p>
            <a:pPr eaLnBrk="1" hangingPunct="1">
              <a:lnSpc>
                <a:spcPct val="150000"/>
              </a:lnSpc>
              <a:spcBef>
                <a:spcPct val="20000"/>
              </a:spcBef>
              <a:buFont typeface="Arial" charset="0"/>
              <a:buChar char="•"/>
            </a:pPr>
            <a:r>
              <a:rPr lang="es-ES" sz="1200"/>
              <a:t>Nuestras actitudes determinan nuestra práctica</a:t>
            </a:r>
          </a:p>
          <a:p>
            <a:pPr lvl="1" eaLnBrk="1" hangingPunct="1">
              <a:lnSpc>
                <a:spcPct val="150000"/>
              </a:lnSpc>
              <a:spcBef>
                <a:spcPct val="20000"/>
              </a:spcBef>
              <a:buFont typeface="Arial" charset="0"/>
              <a:buChar char="–"/>
            </a:pPr>
            <a:r>
              <a:rPr lang="es-ES" sz="1200"/>
              <a:t>Médico estudioso</a:t>
            </a:r>
          </a:p>
          <a:p>
            <a:pPr lvl="1" eaLnBrk="1" hangingPunct="1">
              <a:lnSpc>
                <a:spcPct val="150000"/>
              </a:lnSpc>
              <a:spcBef>
                <a:spcPct val="20000"/>
              </a:spcBef>
              <a:buFont typeface="Arial" charset="0"/>
              <a:buChar char="–"/>
            </a:pPr>
            <a:r>
              <a:rPr lang="es-ES" sz="1200"/>
              <a:t>Médico práctico</a:t>
            </a:r>
          </a:p>
          <a:p>
            <a:pPr lvl="1" eaLnBrk="1" hangingPunct="1">
              <a:lnSpc>
                <a:spcPct val="150000"/>
              </a:lnSpc>
              <a:spcBef>
                <a:spcPct val="20000"/>
              </a:spcBef>
              <a:buFont typeface="Arial" charset="0"/>
              <a:buChar char="–"/>
            </a:pPr>
            <a:r>
              <a:rPr lang="es-ES" sz="1200"/>
              <a:t>Médico escéptico</a:t>
            </a:r>
          </a:p>
          <a:p>
            <a:pPr lvl="1" eaLnBrk="1" hangingPunct="1">
              <a:lnSpc>
                <a:spcPct val="150000"/>
              </a:lnSpc>
              <a:spcBef>
                <a:spcPct val="20000"/>
              </a:spcBef>
              <a:buFont typeface="Arial" charset="0"/>
              <a:buChar char="–"/>
            </a:pPr>
            <a:r>
              <a:rPr lang="es-ES" sz="1200"/>
              <a:t>Médico </a:t>
            </a:r>
            <a:r>
              <a:rPr lang="es-ES" sz="1200" i="1"/>
              <a:t>lanzado</a:t>
            </a:r>
          </a:p>
          <a:p>
            <a:pPr lvl="1" eaLnBrk="1" hangingPunct="1">
              <a:lnSpc>
                <a:spcPct val="150000"/>
              </a:lnSpc>
              <a:spcBef>
                <a:spcPct val="20000"/>
              </a:spcBef>
              <a:buFont typeface="Arial" charset="0"/>
              <a:buChar char="–"/>
            </a:pPr>
            <a:r>
              <a:rPr lang="es-ES" sz="1200"/>
              <a:t>Médico </a:t>
            </a:r>
            <a:r>
              <a:rPr lang="es-ES" sz="1200" i="1"/>
              <a:t>miedoso…</a:t>
            </a:r>
          </a:p>
        </p:txBody>
      </p:sp>
    </p:spTree>
    <p:extLst>
      <p:ext uri="{BB962C8B-B14F-4D97-AF65-F5344CB8AC3E}">
        <p14:creationId xmlns:p14="http://schemas.microsoft.com/office/powerpoint/2010/main" val="1555829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ES">
              <a:latin typeface="Calibri" charset="0"/>
            </a:endParaRPr>
          </a:p>
        </p:txBody>
      </p:sp>
      <p:sp>
        <p:nvSpPr>
          <p:cNvPr id="12595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imes New Roman" charset="0"/>
                <a:ea typeface="ＭＳ Ｐゴシック" charset="0"/>
              </a:defRPr>
            </a:lvl1pPr>
            <a:lvl2pPr marL="742950" indent="-285750" eaLnBrk="0" hangingPunct="0">
              <a:defRPr>
                <a:solidFill>
                  <a:schemeClr val="tx1"/>
                </a:solidFill>
                <a:latin typeface="Times New Roman" charset="0"/>
                <a:ea typeface="ＭＳ Ｐゴシック" charset="0"/>
              </a:defRPr>
            </a:lvl2pPr>
            <a:lvl3pPr marL="1143000" indent="-228600" eaLnBrk="0" hangingPunct="0">
              <a:defRPr>
                <a:solidFill>
                  <a:schemeClr val="tx1"/>
                </a:solidFill>
                <a:latin typeface="Times New Roman" charset="0"/>
                <a:ea typeface="ＭＳ Ｐゴシック" charset="0"/>
              </a:defRPr>
            </a:lvl3pPr>
            <a:lvl4pPr marL="1600200" indent="-228600" eaLnBrk="0" hangingPunct="0">
              <a:defRPr>
                <a:solidFill>
                  <a:schemeClr val="tx1"/>
                </a:solidFill>
                <a:latin typeface="Times New Roman" charset="0"/>
                <a:ea typeface="ＭＳ Ｐゴシック" charset="0"/>
              </a:defRPr>
            </a:lvl4pPr>
            <a:lvl5pPr marL="2057400" indent="-228600" eaLnBrk="0" hangingPunct="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fld id="{78B9ECEC-D954-A946-AEB0-5926D334A7FD}" type="slidenum">
              <a:rPr lang="es-ES"/>
              <a:pPr/>
              <a:t>150</a:t>
            </a:fld>
            <a:endParaRPr lang="es-ES"/>
          </a:p>
        </p:txBody>
      </p:sp>
    </p:spTree>
    <p:extLst>
      <p:ext uri="{BB962C8B-B14F-4D97-AF65-F5344CB8AC3E}">
        <p14:creationId xmlns:p14="http://schemas.microsoft.com/office/powerpoint/2010/main" val="3851880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257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2580" name="3 Marcador de número de diapositiva"/>
          <p:cNvSpPr>
            <a:spLocks noGrp="1"/>
          </p:cNvSpPr>
          <p:nvPr>
            <p:ph type="sldNum" sz="quarter" idx="5"/>
          </p:nvPr>
        </p:nvSpPr>
        <p:spPr bwMode="auto">
          <a:noFill/>
          <a:ln>
            <a:miter lim="800000"/>
            <a:headEnd/>
            <a:tailEnd/>
          </a:ln>
        </p:spPr>
        <p:txBody>
          <a:bodyPr/>
          <a:lstStyle/>
          <a:p>
            <a:fld id="{746E2092-95D9-4B6E-ACE0-28DB120DD58E}" type="slidenum">
              <a:rPr lang="es-ES" smtClean="0"/>
              <a:pPr/>
              <a:t>151</a:t>
            </a:fld>
            <a:endParaRPr lang="es-ES" smtClean="0"/>
          </a:p>
        </p:txBody>
      </p:sp>
    </p:spTree>
    <p:extLst>
      <p:ext uri="{BB962C8B-B14F-4D97-AF65-F5344CB8AC3E}">
        <p14:creationId xmlns:p14="http://schemas.microsoft.com/office/powerpoint/2010/main" val="648123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ln>
            <a:miter lim="800000"/>
            <a:headEnd/>
            <a:tailEnd/>
          </a:ln>
        </p:spPr>
        <p:txBody>
          <a:bodyPr/>
          <a:lstStyle/>
          <a:p>
            <a:fld id="{E574F4F6-41CB-4138-8106-64D1D968C507}" type="slidenum">
              <a:rPr lang="en-US" smtClean="0">
                <a:solidFill>
                  <a:srgbClr val="67686B"/>
                </a:solidFill>
                <a:latin typeface="Arial" pitchFamily="34" charset="0"/>
                <a:ea typeface="MS PGothic" pitchFamily="34" charset="-128"/>
              </a:rPr>
              <a:pPr/>
              <a:t>154</a:t>
            </a:fld>
            <a:endParaRPr lang="en-US" smtClean="0">
              <a:solidFill>
                <a:srgbClr val="67686B"/>
              </a:solidFill>
              <a:latin typeface="Arial" pitchFamily="34" charset="0"/>
              <a:ea typeface="MS PGothic" pitchFamily="34" charset="-128"/>
            </a:endParaRPr>
          </a:p>
        </p:txBody>
      </p:sp>
      <p:sp>
        <p:nvSpPr>
          <p:cNvPr id="1669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3745524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3603"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3604" name="3 Marcador de número de diapositiva"/>
          <p:cNvSpPr>
            <a:spLocks noGrp="1"/>
          </p:cNvSpPr>
          <p:nvPr>
            <p:ph type="sldNum" sz="quarter" idx="5"/>
          </p:nvPr>
        </p:nvSpPr>
        <p:spPr bwMode="auto">
          <a:noFill/>
          <a:ln>
            <a:miter lim="800000"/>
            <a:headEnd/>
            <a:tailEnd/>
          </a:ln>
        </p:spPr>
        <p:txBody>
          <a:bodyPr/>
          <a:lstStyle/>
          <a:p>
            <a:fld id="{28571F0E-67BA-40C2-B6D7-9787840AC997}" type="slidenum">
              <a:rPr lang="es-ES" smtClean="0"/>
              <a:pPr/>
              <a:t>156</a:t>
            </a:fld>
            <a:endParaRPr lang="es-ES" smtClean="0"/>
          </a:p>
        </p:txBody>
      </p:sp>
    </p:spTree>
    <p:extLst>
      <p:ext uri="{BB962C8B-B14F-4D97-AF65-F5344CB8AC3E}">
        <p14:creationId xmlns:p14="http://schemas.microsoft.com/office/powerpoint/2010/main" val="2491049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462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4628" name="3 Marcador de número de diapositiva"/>
          <p:cNvSpPr>
            <a:spLocks noGrp="1"/>
          </p:cNvSpPr>
          <p:nvPr>
            <p:ph type="sldNum" sz="quarter" idx="5"/>
          </p:nvPr>
        </p:nvSpPr>
        <p:spPr bwMode="auto">
          <a:noFill/>
          <a:ln>
            <a:miter lim="800000"/>
            <a:headEnd/>
            <a:tailEnd/>
          </a:ln>
        </p:spPr>
        <p:txBody>
          <a:bodyPr/>
          <a:lstStyle/>
          <a:p>
            <a:fld id="{2BC7480C-F737-410B-95EB-E02EFFDAD829}" type="slidenum">
              <a:rPr lang="es-ES" smtClean="0"/>
              <a:pPr/>
              <a:t>157</a:t>
            </a:fld>
            <a:endParaRPr lang="es-ES" smtClean="0"/>
          </a:p>
        </p:txBody>
      </p:sp>
    </p:spTree>
    <p:extLst>
      <p:ext uri="{BB962C8B-B14F-4D97-AF65-F5344CB8AC3E}">
        <p14:creationId xmlns:p14="http://schemas.microsoft.com/office/powerpoint/2010/main" val="3736252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5651"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5652" name="3 Marcador de número de diapositiva"/>
          <p:cNvSpPr>
            <a:spLocks noGrp="1"/>
          </p:cNvSpPr>
          <p:nvPr>
            <p:ph type="sldNum" sz="quarter" idx="5"/>
          </p:nvPr>
        </p:nvSpPr>
        <p:spPr bwMode="auto">
          <a:noFill/>
          <a:ln>
            <a:miter lim="800000"/>
            <a:headEnd/>
            <a:tailEnd/>
          </a:ln>
        </p:spPr>
        <p:txBody>
          <a:bodyPr/>
          <a:lstStyle/>
          <a:p>
            <a:fld id="{EA0139B8-6ACC-42D4-BA88-9E30479EF3BF}" type="slidenum">
              <a:rPr lang="es-ES" smtClean="0"/>
              <a:pPr/>
              <a:t>158</a:t>
            </a:fld>
            <a:endParaRPr lang="es-ES" smtClean="0"/>
          </a:p>
        </p:txBody>
      </p:sp>
    </p:spTree>
    <p:extLst>
      <p:ext uri="{BB962C8B-B14F-4D97-AF65-F5344CB8AC3E}">
        <p14:creationId xmlns:p14="http://schemas.microsoft.com/office/powerpoint/2010/main" val="30470990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ln>
            <a:miter lim="800000"/>
            <a:headEnd/>
            <a:tailEnd/>
          </a:ln>
        </p:spPr>
        <p:txBody>
          <a:bodyPr/>
          <a:lstStyle/>
          <a:p>
            <a:fld id="{77F83ED1-C9CE-4793-AAC2-D0783EAA5EBE}" type="slidenum">
              <a:rPr lang="en-US" smtClean="0">
                <a:solidFill>
                  <a:srgbClr val="67686B"/>
                </a:solidFill>
                <a:latin typeface="Arial" pitchFamily="34" charset="0"/>
                <a:ea typeface="MS PGothic" pitchFamily="34" charset="-128"/>
              </a:rPr>
              <a:pPr/>
              <a:t>159</a:t>
            </a:fld>
            <a:endParaRPr lang="en-US" smtClean="0">
              <a:solidFill>
                <a:srgbClr val="67686B"/>
              </a:solidFill>
              <a:latin typeface="Arial" pitchFamily="34" charset="0"/>
              <a:ea typeface="MS PGothic" pitchFamily="34" charset="-128"/>
            </a:endParaRPr>
          </a:p>
        </p:txBody>
      </p:sp>
      <p:sp>
        <p:nvSpPr>
          <p:cNvPr id="156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40204105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769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7700" name="3 Marcador de número de diapositiva"/>
          <p:cNvSpPr>
            <a:spLocks noGrp="1"/>
          </p:cNvSpPr>
          <p:nvPr>
            <p:ph type="sldNum" sz="quarter" idx="5"/>
          </p:nvPr>
        </p:nvSpPr>
        <p:spPr bwMode="auto">
          <a:noFill/>
          <a:ln>
            <a:miter lim="800000"/>
            <a:headEnd/>
            <a:tailEnd/>
          </a:ln>
        </p:spPr>
        <p:txBody>
          <a:bodyPr/>
          <a:lstStyle/>
          <a:p>
            <a:fld id="{75310BF4-6EC1-4E5E-A7A7-9281B1043790}" type="slidenum">
              <a:rPr lang="es-ES" smtClean="0"/>
              <a:pPr/>
              <a:t>161</a:t>
            </a:fld>
            <a:endParaRPr lang="es-ES" smtClean="0"/>
          </a:p>
        </p:txBody>
      </p:sp>
    </p:spTree>
    <p:extLst>
      <p:ext uri="{BB962C8B-B14F-4D97-AF65-F5344CB8AC3E}">
        <p14:creationId xmlns:p14="http://schemas.microsoft.com/office/powerpoint/2010/main" val="19155173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ln>
            <a:miter lim="800000"/>
            <a:headEnd/>
            <a:tailEnd/>
          </a:ln>
        </p:spPr>
        <p:txBody>
          <a:bodyPr/>
          <a:lstStyle/>
          <a:p>
            <a:fld id="{9F8E01DA-D1D7-4A53-9169-37E873A0BC1B}" type="slidenum">
              <a:rPr lang="en-US" smtClean="0">
                <a:solidFill>
                  <a:srgbClr val="67686B"/>
                </a:solidFill>
                <a:latin typeface="Arial" pitchFamily="34" charset="0"/>
                <a:ea typeface="MS PGothic" pitchFamily="34" charset="-128"/>
              </a:rPr>
              <a:pPr/>
              <a:t>162</a:t>
            </a:fld>
            <a:endParaRPr lang="en-US" smtClean="0">
              <a:solidFill>
                <a:srgbClr val="67686B"/>
              </a:solidFill>
              <a:latin typeface="Arial" pitchFamily="34" charset="0"/>
              <a:ea typeface="MS PGothic" pitchFamily="34" charset="-128"/>
            </a:endParaRPr>
          </a:p>
        </p:txBody>
      </p:sp>
      <p:sp>
        <p:nvSpPr>
          <p:cNvPr id="1587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58724"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234609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375AD6D5-5216-4A9D-A87F-D9BC9227F0EB}" type="slidenum">
              <a:rPr lang="es-ES_tradnl"/>
              <a:pPr/>
              <a:t>27</a:t>
            </a:fld>
            <a:endParaRPr lang="es-ES_tradnl"/>
          </a:p>
        </p:txBody>
      </p:sp>
      <p:sp>
        <p:nvSpPr>
          <p:cNvPr id="120834" name="Rectangle 2"/>
          <p:cNvSpPr>
            <a:spLocks noGrp="1" noRot="1" noChangeAspect="1" noChangeArrowheads="1" noTextEdit="1"/>
          </p:cNvSpPr>
          <p:nvPr>
            <p:ph type="sldImg"/>
          </p:nvPr>
        </p:nvSpPr>
        <p:spPr>
          <a:xfrm>
            <a:off x="381000" y="685800"/>
            <a:ext cx="6096000" cy="3429000"/>
          </a:xfrm>
          <a:ln/>
        </p:spPr>
      </p:sp>
      <p:sp>
        <p:nvSpPr>
          <p:cNvPr id="12083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2056059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5891"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65892" name="3 Marcador de número de diapositiva"/>
          <p:cNvSpPr>
            <a:spLocks noGrp="1"/>
          </p:cNvSpPr>
          <p:nvPr>
            <p:ph type="sldNum" sz="quarter" idx="5"/>
          </p:nvPr>
        </p:nvSpPr>
        <p:spPr bwMode="auto">
          <a:noFill/>
          <a:ln>
            <a:miter lim="800000"/>
            <a:headEnd/>
            <a:tailEnd/>
          </a:ln>
        </p:spPr>
        <p:txBody>
          <a:bodyPr/>
          <a:lstStyle/>
          <a:p>
            <a:fld id="{A8A8785A-C76D-4035-AB9D-67F367C628AC}" type="slidenum">
              <a:rPr lang="es-ES" smtClean="0"/>
              <a:pPr/>
              <a:t>163</a:t>
            </a:fld>
            <a:endParaRPr lang="es-ES" smtClean="0"/>
          </a:p>
        </p:txBody>
      </p:sp>
    </p:spTree>
    <p:extLst>
      <p:ext uri="{BB962C8B-B14F-4D97-AF65-F5344CB8AC3E}">
        <p14:creationId xmlns:p14="http://schemas.microsoft.com/office/powerpoint/2010/main" val="4039287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ln>
            <a:miter lim="800000"/>
            <a:headEnd/>
            <a:tailEnd/>
          </a:ln>
        </p:spPr>
        <p:txBody>
          <a:bodyPr/>
          <a:lstStyle/>
          <a:p>
            <a:fld id="{E574F4F6-41CB-4138-8106-64D1D968C507}" type="slidenum">
              <a:rPr lang="en-US" smtClean="0">
                <a:solidFill>
                  <a:srgbClr val="67686B"/>
                </a:solidFill>
                <a:latin typeface="Arial" pitchFamily="34" charset="0"/>
                <a:ea typeface="MS PGothic" pitchFamily="34" charset="-128"/>
              </a:rPr>
              <a:pPr/>
              <a:t>164</a:t>
            </a:fld>
            <a:endParaRPr lang="en-US" smtClean="0">
              <a:solidFill>
                <a:srgbClr val="67686B"/>
              </a:solidFill>
              <a:latin typeface="Arial" pitchFamily="34" charset="0"/>
              <a:ea typeface="MS PGothic" pitchFamily="34" charset="-128"/>
            </a:endParaRPr>
          </a:p>
        </p:txBody>
      </p:sp>
      <p:sp>
        <p:nvSpPr>
          <p:cNvPr id="1669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22548939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9865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98660" name="3 Marcador de número de diapositiva"/>
          <p:cNvSpPr>
            <a:spLocks noGrp="1"/>
          </p:cNvSpPr>
          <p:nvPr>
            <p:ph type="sldNum" sz="quarter" idx="5"/>
          </p:nvPr>
        </p:nvSpPr>
        <p:spPr bwMode="auto">
          <a:noFill/>
          <a:ln>
            <a:miter lim="800000"/>
            <a:headEnd/>
            <a:tailEnd/>
          </a:ln>
        </p:spPr>
        <p:txBody>
          <a:bodyPr/>
          <a:lstStyle/>
          <a:p>
            <a:fld id="{EF010221-F8E3-4FC8-971B-923927117D62}" type="slidenum">
              <a:rPr lang="es-ES" smtClean="0"/>
              <a:pPr/>
              <a:t>166</a:t>
            </a:fld>
            <a:endParaRPr lang="es-ES" smtClean="0"/>
          </a:p>
        </p:txBody>
      </p:sp>
    </p:spTree>
    <p:extLst>
      <p:ext uri="{BB962C8B-B14F-4D97-AF65-F5344CB8AC3E}">
        <p14:creationId xmlns:p14="http://schemas.microsoft.com/office/powerpoint/2010/main" val="1085122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99683"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99684" name="3 Marcador de número de diapositiva"/>
          <p:cNvSpPr>
            <a:spLocks noGrp="1"/>
          </p:cNvSpPr>
          <p:nvPr>
            <p:ph type="sldNum" sz="quarter" idx="5"/>
          </p:nvPr>
        </p:nvSpPr>
        <p:spPr bwMode="auto">
          <a:noFill/>
          <a:ln>
            <a:miter lim="800000"/>
            <a:headEnd/>
            <a:tailEnd/>
          </a:ln>
        </p:spPr>
        <p:txBody>
          <a:bodyPr/>
          <a:lstStyle/>
          <a:p>
            <a:fld id="{11BDE650-AE12-4970-B8E5-41A2DA5C50FD}" type="slidenum">
              <a:rPr lang="es-ES" smtClean="0"/>
              <a:pPr/>
              <a:t>167</a:t>
            </a:fld>
            <a:endParaRPr lang="es-ES" smtClean="0"/>
          </a:p>
        </p:txBody>
      </p:sp>
    </p:spTree>
    <p:extLst>
      <p:ext uri="{BB962C8B-B14F-4D97-AF65-F5344CB8AC3E}">
        <p14:creationId xmlns:p14="http://schemas.microsoft.com/office/powerpoint/2010/main" val="2343608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070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0708" name="3 Marcador de número de diapositiva"/>
          <p:cNvSpPr>
            <a:spLocks noGrp="1"/>
          </p:cNvSpPr>
          <p:nvPr>
            <p:ph type="sldNum" sz="quarter" idx="5"/>
          </p:nvPr>
        </p:nvSpPr>
        <p:spPr bwMode="auto">
          <a:noFill/>
          <a:ln>
            <a:miter lim="800000"/>
            <a:headEnd/>
            <a:tailEnd/>
          </a:ln>
        </p:spPr>
        <p:txBody>
          <a:bodyPr/>
          <a:lstStyle/>
          <a:p>
            <a:fld id="{DD67389D-E50C-4D6C-B4C9-A0426CBE2591}" type="slidenum">
              <a:rPr lang="es-ES" smtClean="0"/>
              <a:pPr/>
              <a:t>169</a:t>
            </a:fld>
            <a:endParaRPr lang="es-ES" smtClean="0"/>
          </a:p>
        </p:txBody>
      </p:sp>
    </p:spTree>
    <p:extLst>
      <p:ext uri="{BB962C8B-B14F-4D97-AF65-F5344CB8AC3E}">
        <p14:creationId xmlns:p14="http://schemas.microsoft.com/office/powerpoint/2010/main" val="20388170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ln>
            <a:miter lim="800000"/>
            <a:headEnd/>
            <a:tailEnd/>
          </a:ln>
        </p:spPr>
        <p:txBody>
          <a:bodyPr/>
          <a:lstStyle/>
          <a:p>
            <a:fld id="{BB5ED55F-823F-494E-A89A-3999F2B93E8A}" type="slidenum">
              <a:rPr lang="en-US" smtClean="0">
                <a:solidFill>
                  <a:srgbClr val="67686B"/>
                </a:solidFill>
                <a:latin typeface="Arial" pitchFamily="34" charset="0"/>
                <a:ea typeface="MS PGothic" pitchFamily="34" charset="-128"/>
              </a:rPr>
              <a:pPr/>
              <a:t>170</a:t>
            </a:fld>
            <a:endParaRPr lang="en-US" smtClean="0">
              <a:solidFill>
                <a:srgbClr val="67686B"/>
              </a:solidFill>
              <a:latin typeface="Arial" pitchFamily="34" charset="0"/>
              <a:ea typeface="MS PGothic" pitchFamily="34" charset="-128"/>
            </a:endParaRPr>
          </a:p>
        </p:txBody>
      </p:sp>
      <p:sp>
        <p:nvSpPr>
          <p:cNvPr id="2017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1732"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13132281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377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3780" name="3 Marcador de número de diapositiva"/>
          <p:cNvSpPr>
            <a:spLocks noGrp="1"/>
          </p:cNvSpPr>
          <p:nvPr>
            <p:ph type="sldNum" sz="quarter" idx="5"/>
          </p:nvPr>
        </p:nvSpPr>
        <p:spPr bwMode="auto">
          <a:noFill/>
          <a:ln>
            <a:miter lim="800000"/>
            <a:headEnd/>
            <a:tailEnd/>
          </a:ln>
        </p:spPr>
        <p:txBody>
          <a:bodyPr/>
          <a:lstStyle/>
          <a:p>
            <a:fld id="{A29F3ED3-9074-47D9-9B19-6834FF0E2964}" type="slidenum">
              <a:rPr lang="es-ES" smtClean="0"/>
              <a:pPr/>
              <a:t>175</a:t>
            </a:fld>
            <a:endParaRPr lang="es-ES" smtClean="0"/>
          </a:p>
        </p:txBody>
      </p:sp>
    </p:spTree>
    <p:extLst>
      <p:ext uri="{BB962C8B-B14F-4D97-AF65-F5344CB8AC3E}">
        <p14:creationId xmlns:p14="http://schemas.microsoft.com/office/powerpoint/2010/main" val="14951819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9923"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9924" name="3 Marcador de número de diapositiva"/>
          <p:cNvSpPr>
            <a:spLocks noGrp="1"/>
          </p:cNvSpPr>
          <p:nvPr>
            <p:ph type="sldNum" sz="quarter" idx="5"/>
          </p:nvPr>
        </p:nvSpPr>
        <p:spPr bwMode="auto">
          <a:noFill/>
          <a:ln>
            <a:miter lim="800000"/>
            <a:headEnd/>
            <a:tailEnd/>
          </a:ln>
        </p:spPr>
        <p:txBody>
          <a:bodyPr/>
          <a:lstStyle/>
          <a:p>
            <a:fld id="{2A6B0E17-7000-4618-9CDF-6F697D4EB0DB}" type="slidenum">
              <a:rPr lang="es-ES" smtClean="0"/>
              <a:pPr/>
              <a:t>176</a:t>
            </a:fld>
            <a:endParaRPr lang="es-ES" smtClean="0"/>
          </a:p>
        </p:txBody>
      </p:sp>
    </p:spTree>
    <p:extLst>
      <p:ext uri="{BB962C8B-B14F-4D97-AF65-F5344CB8AC3E}">
        <p14:creationId xmlns:p14="http://schemas.microsoft.com/office/powerpoint/2010/main" val="28069281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582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5828" name="3 Marcador de número de diapositiva"/>
          <p:cNvSpPr>
            <a:spLocks noGrp="1"/>
          </p:cNvSpPr>
          <p:nvPr>
            <p:ph type="sldNum" sz="quarter" idx="5"/>
          </p:nvPr>
        </p:nvSpPr>
        <p:spPr bwMode="auto">
          <a:noFill/>
          <a:ln>
            <a:miter lim="800000"/>
            <a:headEnd/>
            <a:tailEnd/>
          </a:ln>
        </p:spPr>
        <p:txBody>
          <a:bodyPr/>
          <a:lstStyle/>
          <a:p>
            <a:fld id="{AA99489B-7E1F-46E7-B2BA-0EB84A6D7E4E}" type="slidenum">
              <a:rPr lang="es-ES" smtClean="0"/>
              <a:pPr/>
              <a:t>177</a:t>
            </a:fld>
            <a:endParaRPr lang="es-ES" smtClean="0"/>
          </a:p>
        </p:txBody>
      </p:sp>
    </p:spTree>
    <p:extLst>
      <p:ext uri="{BB962C8B-B14F-4D97-AF65-F5344CB8AC3E}">
        <p14:creationId xmlns:p14="http://schemas.microsoft.com/office/powerpoint/2010/main" val="3415741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smtClean="0"/>
              <a:t>Se activa la </a:t>
            </a:r>
            <a:r>
              <a:rPr lang="es-ES" dirty="0" err="1" smtClean="0"/>
              <a:t>lipogénesis</a:t>
            </a:r>
            <a:r>
              <a:rPr lang="es-ES" dirty="0" smtClean="0"/>
              <a:t> en la glándula sebácea, aumenta</a:t>
            </a:r>
            <a:r>
              <a:rPr lang="es-ES" baseline="0" dirty="0" smtClean="0"/>
              <a:t> </a:t>
            </a:r>
            <a:r>
              <a:rPr lang="es-ES" baseline="0" dirty="0" err="1" smtClean="0"/>
              <a:t>tb</a:t>
            </a:r>
            <a:r>
              <a:rPr lang="es-ES" baseline="0" dirty="0" smtClean="0"/>
              <a:t> la producción de andrógenos, además la testosterona </a:t>
            </a:r>
            <a:r>
              <a:rPr lang="es-ES" baseline="0" dirty="0" err="1" smtClean="0"/>
              <a:t>tb</a:t>
            </a:r>
            <a:r>
              <a:rPr lang="es-ES" baseline="0" dirty="0" smtClean="0"/>
              <a:t> activa </a:t>
            </a:r>
            <a:r>
              <a:rPr lang="es-ES" baseline="0" dirty="0" err="1" smtClean="0"/>
              <a:t>directametne</a:t>
            </a:r>
            <a:r>
              <a:rPr lang="es-ES" baseline="0" dirty="0" smtClean="0"/>
              <a:t> la vía mTORC1</a:t>
            </a:r>
            <a:endParaRPr lang="es-ES" dirty="0"/>
          </a:p>
        </p:txBody>
      </p:sp>
      <p:sp>
        <p:nvSpPr>
          <p:cNvPr id="4" name="Marcador de número de diapositiva 3"/>
          <p:cNvSpPr>
            <a:spLocks noGrp="1"/>
          </p:cNvSpPr>
          <p:nvPr>
            <p:ph type="sldNum" sz="quarter" idx="10"/>
          </p:nvPr>
        </p:nvSpPr>
        <p:spPr/>
        <p:txBody>
          <a:bodyPr/>
          <a:lstStyle/>
          <a:p>
            <a:fld id="{C52AAB76-7101-C44B-AA34-373117D7E2D4}" type="slidenum">
              <a:rPr lang="es-ES" smtClean="0">
                <a:solidFill>
                  <a:prstClr val="black"/>
                </a:solidFill>
                <a:latin typeface="Calibri"/>
              </a:rPr>
              <a:pPr/>
              <a:t>182</a:t>
            </a:fld>
            <a:endParaRPr lang="es-ES">
              <a:solidFill>
                <a:prstClr val="black"/>
              </a:solidFill>
              <a:latin typeface="Calibri"/>
            </a:endParaRPr>
          </a:p>
        </p:txBody>
      </p:sp>
    </p:spTree>
    <p:extLst>
      <p:ext uri="{BB962C8B-B14F-4D97-AF65-F5344CB8AC3E}">
        <p14:creationId xmlns:p14="http://schemas.microsoft.com/office/powerpoint/2010/main" val="207462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2E56E2EC-DE44-40DC-B643-C4B0AA8C95E7}" type="slidenum">
              <a:rPr lang="es-ES_tradnl"/>
              <a:pPr/>
              <a:t>31</a:t>
            </a:fld>
            <a:endParaRPr lang="es-ES_tradnl"/>
          </a:p>
        </p:txBody>
      </p:sp>
      <p:sp>
        <p:nvSpPr>
          <p:cNvPr id="122882" name="Rectangle 2"/>
          <p:cNvSpPr>
            <a:spLocks noGrp="1" noRot="1" noChangeAspect="1" noChangeArrowheads="1" noTextEdit="1"/>
          </p:cNvSpPr>
          <p:nvPr>
            <p:ph type="sldImg"/>
          </p:nvPr>
        </p:nvSpPr>
        <p:spPr>
          <a:xfrm>
            <a:off x="381000" y="685800"/>
            <a:ext cx="6096000" cy="3429000"/>
          </a:xfrm>
          <a:ln/>
        </p:spPr>
      </p:sp>
      <p:sp>
        <p:nvSpPr>
          <p:cNvPr id="12288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983469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B0D838-1E3B-F448-9A75-91A6BBC29F30}" type="slidenum">
              <a:rPr lang="es-ES" smtClean="0"/>
              <a:pPr/>
              <a:t>185</a:t>
            </a:fld>
            <a:endParaRPr lang="es-ES"/>
          </a:p>
        </p:txBody>
      </p:sp>
    </p:spTree>
    <p:extLst>
      <p:ext uri="{BB962C8B-B14F-4D97-AF65-F5344CB8AC3E}">
        <p14:creationId xmlns:p14="http://schemas.microsoft.com/office/powerpoint/2010/main" val="30296118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D3788F2-73F2-D848-94DB-BDFCE9EF9669}" type="slidenum">
              <a:rPr lang="es-ES" smtClean="0">
                <a:solidFill>
                  <a:prstClr val="black"/>
                </a:solidFill>
              </a:rPr>
              <a:pPr/>
              <a:t>189</a:t>
            </a:fld>
            <a:endParaRPr lang="es-ES">
              <a:solidFill>
                <a:prstClr val="black"/>
              </a:solidFill>
            </a:endParaRPr>
          </a:p>
        </p:txBody>
      </p:sp>
    </p:spTree>
    <p:extLst>
      <p:ext uri="{BB962C8B-B14F-4D97-AF65-F5344CB8AC3E}">
        <p14:creationId xmlns:p14="http://schemas.microsoft.com/office/powerpoint/2010/main" val="39253160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a:t>
            </a:r>
            <a:r>
              <a:rPr lang="es-ES" sz="1200" kern="1200" dirty="0" err="1" smtClean="0">
                <a:solidFill>
                  <a:schemeClr val="tx1"/>
                </a:solidFill>
                <a:effectLst/>
                <a:latin typeface="+mn-lt"/>
                <a:ea typeface="+mn-ea"/>
                <a:cs typeface="+mn-cs"/>
              </a:rPr>
              <a:t>infección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congénita</a:t>
            </a:r>
            <a:r>
              <a:rPr lang="es-ES" sz="1200" kern="1200" dirty="0" smtClean="0">
                <a:solidFill>
                  <a:schemeClr val="tx1"/>
                </a:solidFill>
                <a:effectLst/>
                <a:latin typeface="+mn-lt"/>
                <a:ea typeface="+mn-ea"/>
                <a:cs typeface="+mn-cs"/>
              </a:rPr>
              <a:t> fue descrita por primera vez en 2005. Esta se ha relacionado con la presencia de viremia en la madre durante una semana antes del parto, desarrollando el neonato infectado </a:t>
            </a:r>
            <a:r>
              <a:rPr lang="es-ES" sz="1200" kern="1200" dirty="0" err="1" smtClean="0">
                <a:solidFill>
                  <a:schemeClr val="tx1"/>
                </a:solidFill>
                <a:effectLst/>
                <a:latin typeface="+mn-lt"/>
                <a:ea typeface="+mn-ea"/>
                <a:cs typeface="+mn-cs"/>
              </a:rPr>
              <a:t>sintomatología</a:t>
            </a:r>
            <a:r>
              <a:rPr lang="es-ES" sz="1200" kern="1200" dirty="0" smtClean="0">
                <a:solidFill>
                  <a:schemeClr val="tx1"/>
                </a:solidFill>
                <a:effectLst/>
                <a:latin typeface="+mn-lt"/>
                <a:ea typeface="+mn-ea"/>
                <a:cs typeface="+mn-cs"/>
              </a:rPr>
              <a:t> en una rango promedio de 3 a 7 </a:t>
            </a:r>
            <a:r>
              <a:rPr lang="es-ES" sz="1200" kern="1200" dirty="0" err="1" smtClean="0">
                <a:solidFill>
                  <a:schemeClr val="tx1"/>
                </a:solidFill>
                <a:effectLst/>
                <a:latin typeface="+mn-lt"/>
                <a:ea typeface="+mn-ea"/>
                <a:cs typeface="+mn-cs"/>
              </a:rPr>
              <a:t>días</a:t>
            </a:r>
            <a:r>
              <a:rPr lang="es-ES" sz="1200" kern="1200" dirty="0" smtClean="0">
                <a:solidFill>
                  <a:schemeClr val="tx1"/>
                </a:solidFill>
                <a:effectLst/>
                <a:latin typeface="+mn-lt"/>
                <a:ea typeface="+mn-ea"/>
                <a:cs typeface="+mn-cs"/>
              </a:rPr>
              <a:t>, sin embargo se han reportado casos en neonatos de hasta de 25 </a:t>
            </a:r>
            <a:r>
              <a:rPr lang="es-ES" sz="1200" kern="1200" dirty="0" err="1" smtClean="0">
                <a:solidFill>
                  <a:schemeClr val="tx1"/>
                </a:solidFill>
                <a:effectLst/>
                <a:latin typeface="+mn-lt"/>
                <a:ea typeface="+mn-ea"/>
                <a:cs typeface="+mn-cs"/>
              </a:rPr>
              <a:t>días</a:t>
            </a:r>
            <a:r>
              <a:rPr lang="es-ES" sz="1200" kern="1200" dirty="0" smtClean="0">
                <a:solidFill>
                  <a:schemeClr val="tx1"/>
                </a:solidFill>
                <a:effectLst/>
                <a:latin typeface="+mn-lt"/>
                <a:ea typeface="+mn-ea"/>
                <a:cs typeface="+mn-cs"/>
              </a:rPr>
              <a:t>, siendo las manifestaciones </a:t>
            </a:r>
            <a:r>
              <a:rPr lang="es-ES" sz="1200" kern="1200" dirty="0" err="1" smtClean="0">
                <a:solidFill>
                  <a:schemeClr val="tx1"/>
                </a:solidFill>
                <a:effectLst/>
                <a:latin typeface="+mn-lt"/>
                <a:ea typeface="+mn-ea"/>
                <a:cs typeface="+mn-cs"/>
              </a:rPr>
              <a:t>clínicas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más</a:t>
            </a:r>
            <a:r>
              <a:rPr lang="es-ES" sz="1200" kern="1200" dirty="0" smtClean="0">
                <a:solidFill>
                  <a:schemeClr val="tx1"/>
                </a:solidFill>
                <a:effectLst/>
                <a:latin typeface="+mn-lt"/>
                <a:ea typeface="+mn-ea"/>
                <a:cs typeface="+mn-cs"/>
              </a:rPr>
              <a:t> frecuentes en este grupo etario petequias, trombocitopenia, </a:t>
            </a:r>
            <a:r>
              <a:rPr lang="es-ES" sz="1200" kern="1200" dirty="0" err="1" smtClean="0">
                <a:solidFill>
                  <a:schemeClr val="tx1"/>
                </a:solidFill>
                <a:effectLst/>
                <a:latin typeface="+mn-lt"/>
                <a:ea typeface="+mn-ea"/>
                <a:cs typeface="+mn-cs"/>
              </a:rPr>
              <a:t>linfopenia</a:t>
            </a:r>
            <a:r>
              <a:rPr lang="es-ES" sz="1200" kern="1200" dirty="0" smtClean="0">
                <a:solidFill>
                  <a:schemeClr val="tx1"/>
                </a:solidFill>
                <a:effectLst/>
                <a:latin typeface="+mn-lt"/>
                <a:ea typeface="+mn-ea"/>
                <a:cs typeface="+mn-cs"/>
              </a:rPr>
              <a:t>, fiebre, </a:t>
            </a:r>
            <a:r>
              <a:rPr lang="es-ES" sz="1200" kern="1200" dirty="0" err="1" smtClean="0">
                <a:solidFill>
                  <a:schemeClr val="tx1"/>
                </a:solidFill>
                <a:effectLst/>
                <a:latin typeface="+mn-lt"/>
                <a:ea typeface="+mn-ea"/>
                <a:cs typeface="+mn-cs"/>
              </a:rPr>
              <a:t>rash</a:t>
            </a:r>
            <a:r>
              <a:rPr lang="es-ES" sz="1200" kern="1200" dirty="0" smtClean="0">
                <a:solidFill>
                  <a:schemeClr val="tx1"/>
                </a:solidFill>
                <a:effectLst/>
                <a:latin typeface="+mn-lt"/>
                <a:ea typeface="+mn-ea"/>
                <a:cs typeface="+mn-cs"/>
              </a:rPr>
              <a:t> y edema(9) y siendo complicado definir si se trata de una </a:t>
            </a:r>
            <a:r>
              <a:rPr lang="es-ES" sz="1200" kern="1200" dirty="0" err="1" smtClean="0">
                <a:solidFill>
                  <a:schemeClr val="tx1"/>
                </a:solidFill>
                <a:effectLst/>
                <a:latin typeface="+mn-lt"/>
                <a:ea typeface="+mn-ea"/>
                <a:cs typeface="+mn-cs"/>
              </a:rPr>
              <a:t>infección</a:t>
            </a:r>
            <a:r>
              <a:rPr lang="es-ES" sz="1200" kern="1200" dirty="0" smtClean="0">
                <a:solidFill>
                  <a:schemeClr val="tx1"/>
                </a:solidFill>
                <a:effectLst/>
                <a:latin typeface="+mn-lt"/>
                <a:ea typeface="+mn-ea"/>
                <a:cs typeface="+mn-cs"/>
              </a:rPr>
              <a:t> adquirida o transmitida, a pesar de la negatividad de la </a:t>
            </a:r>
            <a:r>
              <a:rPr lang="es-ES" sz="1200" kern="1200" dirty="0" err="1" smtClean="0">
                <a:solidFill>
                  <a:schemeClr val="tx1"/>
                </a:solidFill>
                <a:effectLst/>
                <a:latin typeface="+mn-lt"/>
                <a:ea typeface="+mn-ea"/>
                <a:cs typeface="+mn-cs"/>
              </a:rPr>
              <a:t>IgM</a:t>
            </a:r>
            <a:r>
              <a:rPr lang="es-ES" sz="1200" kern="1200" dirty="0" smtClean="0">
                <a:solidFill>
                  <a:schemeClr val="tx1"/>
                </a:solidFill>
                <a:effectLst/>
                <a:latin typeface="+mn-lt"/>
                <a:ea typeface="+mn-ea"/>
                <a:cs typeface="+mn-cs"/>
              </a:rPr>
              <a:t> de la madre.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77B0D838-1E3B-F448-9A75-91A6BBC29F30}" type="slidenum">
              <a:rPr lang="es-ES" smtClean="0"/>
              <a:pPr/>
              <a:t>194</a:t>
            </a:fld>
            <a:endParaRPr lang="es-ES"/>
          </a:p>
        </p:txBody>
      </p:sp>
    </p:spTree>
    <p:extLst>
      <p:ext uri="{BB962C8B-B14F-4D97-AF65-F5344CB8AC3E}">
        <p14:creationId xmlns:p14="http://schemas.microsoft.com/office/powerpoint/2010/main" val="33682583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3B352-EBAD-0D4F-8AA3-D8D575BE1461}" type="slidenum">
              <a:rPr lang="es-ES_tradnl"/>
              <a:pPr/>
              <a:t>207</a:t>
            </a:fld>
            <a:endParaRPr lang="es-ES_tradnl"/>
          </a:p>
        </p:txBody>
      </p:sp>
      <p:sp>
        <p:nvSpPr>
          <p:cNvPr id="5980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598019" name="Rectangle 3"/>
          <p:cNvSpPr>
            <a:spLocks noGrp="1" noChangeArrowheads="1"/>
          </p:cNvSpPr>
          <p:nvPr>
            <p:ph type="body" idx="1"/>
          </p:nvPr>
        </p:nvSpPr>
        <p:spPr/>
        <p:txBody>
          <a:bodyPr/>
          <a:lstStyle/>
          <a:p>
            <a:endParaRPr lang="es-ES_tradnl"/>
          </a:p>
        </p:txBody>
      </p:sp>
    </p:spTree>
    <p:extLst>
      <p:ext uri="{BB962C8B-B14F-4D97-AF65-F5344CB8AC3E}">
        <p14:creationId xmlns:p14="http://schemas.microsoft.com/office/powerpoint/2010/main" val="182670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F0A92E46-87CB-4C81-8813-50BEF3977141}" type="slidenum">
              <a:rPr lang="en-GB"/>
              <a:pPr/>
              <a:t>33</a:t>
            </a:fld>
            <a:endParaRPr lang="en-GB"/>
          </a:p>
        </p:txBody>
      </p:sp>
      <p:sp>
        <p:nvSpPr>
          <p:cNvPr id="57346" name="Rectangle 2"/>
          <p:cNvSpPr>
            <a:spLocks noGrp="1" noRot="1" noChangeAspect="1" noChangeArrowheads="1" noTextEdit="1"/>
          </p:cNvSpPr>
          <p:nvPr>
            <p:ph type="sldImg"/>
          </p:nvPr>
        </p:nvSpPr>
        <p:spPr>
          <a:xfrm>
            <a:off x="381000" y="685800"/>
            <a:ext cx="6096000" cy="3429000"/>
          </a:xfrm>
          <a:ln/>
        </p:spPr>
      </p:sp>
      <p:sp>
        <p:nvSpPr>
          <p:cNvPr id="57347" name="Rectangle 3"/>
          <p:cNvSpPr>
            <a:spLocks noGrp="1" noChangeArrowheads="1"/>
          </p:cNvSpPr>
          <p:nvPr>
            <p:ph type="body" idx="1"/>
          </p:nvPr>
        </p:nvSpPr>
        <p:spPr>
          <a:noFill/>
          <a:ln/>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2711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ES">
              <a:latin typeface="Calibri" charset="0"/>
            </a:endParaRPr>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B9D07459-3542-0A46-BE9F-E984027E7D8D}" type="slidenum">
              <a:rPr lang="es-ES"/>
              <a:pPr/>
              <a:t>37</a:t>
            </a:fld>
            <a:endParaRPr lang="es-ES"/>
          </a:p>
        </p:txBody>
      </p:sp>
    </p:spTree>
    <p:extLst>
      <p:ext uri="{BB962C8B-B14F-4D97-AF65-F5344CB8AC3E}">
        <p14:creationId xmlns:p14="http://schemas.microsoft.com/office/powerpoint/2010/main" val="2544025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3789040"/>
            <a:ext cx="10534651" cy="1285884"/>
          </a:xfrm>
          <a:solidFill>
            <a:srgbClr val="FFFFFF">
              <a:alpha val="50196"/>
            </a:srgbClr>
          </a:solidFill>
        </p:spPr>
        <p:txBody>
          <a:bodyPr>
            <a:noAutofit/>
          </a:bodyPr>
          <a:lstStyle>
            <a:lvl1pPr algn="l">
              <a:defRPr sz="4000" b="1">
                <a:solidFill>
                  <a:schemeClr val="tx2"/>
                </a:solidFill>
                <a:latin typeface="+mn-lt"/>
              </a:defRPr>
            </a:lvl1pPr>
          </a:lstStyle>
          <a:p>
            <a:r>
              <a:rPr lang="es-ES_tradnl" smtClean="0"/>
              <a:t>Clic para editar título</a:t>
            </a:r>
            <a:endParaRPr lang="es-ES" dirty="0"/>
          </a:p>
        </p:txBody>
      </p:sp>
      <p:sp>
        <p:nvSpPr>
          <p:cNvPr id="3" name="2 Subtítulo"/>
          <p:cNvSpPr>
            <a:spLocks noGrp="1"/>
          </p:cNvSpPr>
          <p:nvPr>
            <p:ph type="subTitle" idx="1"/>
          </p:nvPr>
        </p:nvSpPr>
        <p:spPr>
          <a:xfrm>
            <a:off x="895350" y="5146330"/>
            <a:ext cx="10553701" cy="914420"/>
          </a:xfrm>
          <a:solidFill>
            <a:srgbClr val="FFFFFF">
              <a:alpha val="50196"/>
            </a:srgbClr>
          </a:solidFill>
        </p:spPr>
        <p:txBody>
          <a:bodyPr>
            <a:normAutofit/>
          </a:bodyPr>
          <a:lstStyle>
            <a:lvl1pPr marL="0" indent="0" algn="l">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dirty="0"/>
          </a:p>
        </p:txBody>
      </p:sp>
      <p:cxnSp>
        <p:nvCxnSpPr>
          <p:cNvPr id="12" name="11 Conector recto"/>
          <p:cNvCxnSpPr/>
          <p:nvPr userDrawn="1"/>
        </p:nvCxnSpPr>
        <p:spPr>
          <a:xfrm rot="5400000">
            <a:off x="298684" y="4417949"/>
            <a:ext cx="1116000" cy="1059"/>
          </a:xfrm>
          <a:prstGeom prst="line">
            <a:avLst/>
          </a:prstGeom>
          <a:ln w="123825" cap="rnd"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userDrawn="1"/>
        </p:nvCxnSpPr>
        <p:spPr>
          <a:xfrm rot="5400000">
            <a:off x="497780" y="5585923"/>
            <a:ext cx="720000" cy="1059"/>
          </a:xfrm>
          <a:prstGeom prst="line">
            <a:avLst/>
          </a:prstGeom>
          <a:ln w="123825" cap="rnd" cmpd="thickThi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64352" y="6132300"/>
            <a:ext cx="2784309" cy="609068"/>
          </a:xfrm>
          <a:prstGeom prst="rect">
            <a:avLst/>
          </a:prstGeom>
        </p:spPr>
      </p:pic>
      <p:pic>
        <p:nvPicPr>
          <p:cNvPr id="5" name="Imagen 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1424" y="62948"/>
            <a:ext cx="8048907" cy="737680"/>
          </a:xfrm>
          <a:prstGeom prst="rect">
            <a:avLst/>
          </a:prstGeom>
        </p:spPr>
      </p:pic>
    </p:spTree>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n y explic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posición de imagen"/>
          <p:cNvSpPr>
            <a:spLocks noGrp="1"/>
          </p:cNvSpPr>
          <p:nvPr>
            <p:ph type="pic" idx="1"/>
          </p:nvPr>
        </p:nvSpPr>
        <p:spPr>
          <a:xfrm>
            <a:off x="3503712" y="908720"/>
            <a:ext cx="5183221" cy="21645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dirty="0"/>
          </a:p>
        </p:txBody>
      </p:sp>
      <p:sp>
        <p:nvSpPr>
          <p:cNvPr id="14"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6" name="2 Marcador de texto"/>
          <p:cNvSpPr>
            <a:spLocks noGrp="1"/>
          </p:cNvSpPr>
          <p:nvPr>
            <p:ph type="body" idx="10"/>
          </p:nvPr>
        </p:nvSpPr>
        <p:spPr>
          <a:xfrm>
            <a:off x="911424" y="3140968"/>
            <a:ext cx="10271787" cy="417054"/>
          </a:xfrm>
        </p:spPr>
        <p:txBody>
          <a:bodyPr anchor="b">
            <a:noAutofit/>
          </a:bodyP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18" name="2 Marcador de contenido"/>
          <p:cNvSpPr>
            <a:spLocks noGrp="1"/>
          </p:cNvSpPr>
          <p:nvPr>
            <p:ph idx="11"/>
          </p:nvPr>
        </p:nvSpPr>
        <p:spPr>
          <a:xfrm>
            <a:off x="0" y="3573016"/>
            <a:ext cx="11183211" cy="2088232"/>
          </a:xfrm>
        </p:spPr>
        <p:txBody>
          <a:bodyPr>
            <a:no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600">
                <a:solidFill>
                  <a:schemeClr val="accent1"/>
                </a:solidFill>
              </a:defRPr>
            </a:lvl3pPr>
            <a:lvl4pPr marL="2874963" indent="-184150">
              <a:spcBef>
                <a:spcPts val="600"/>
              </a:spcBef>
              <a:buClr>
                <a:schemeClr val="tx2"/>
              </a:buClr>
              <a:defRPr sz="1600">
                <a:solidFill>
                  <a:schemeClr val="accent1"/>
                </a:solidFill>
              </a:defRPr>
            </a:lvl4pPr>
            <a:lvl5pPr marL="3590925" indent="-185738">
              <a:spcBef>
                <a:spcPts val="600"/>
              </a:spcBef>
              <a:buClr>
                <a:schemeClr val="tx2"/>
              </a:buClr>
              <a:defRPr sz="16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9"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0"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154171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7"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graphicFrame>
        <p:nvGraphicFramePr>
          <p:cNvPr id="14" name="Group 58"/>
          <p:cNvGraphicFramePr>
            <a:graphicFrameLocks noGrp="1"/>
          </p:cNvGraphicFramePr>
          <p:nvPr userDrawn="1">
            <p:extLst/>
          </p:nvPr>
        </p:nvGraphicFramePr>
        <p:xfrm>
          <a:off x="1103445" y="980182"/>
          <a:ext cx="9888407" cy="4465043"/>
        </p:xfrm>
        <a:graphic>
          <a:graphicData uri="http://schemas.openxmlformats.org/drawingml/2006/table">
            <a:tbl>
              <a:tblPr firstRow="1" bandRow="1"/>
              <a:tblGrid>
                <a:gridCol w="1522147"/>
                <a:gridCol w="1440867"/>
                <a:gridCol w="2800453"/>
                <a:gridCol w="2240731"/>
                <a:gridCol w="1884209"/>
              </a:tblGrid>
              <a:tr h="273377">
                <a:tc rowSpan="2">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Recomendación</a:t>
                      </a:r>
                    </a:p>
                  </a:txBody>
                  <a:tcPr marL="106421" marR="106421" marT="39909" marB="39909" anchor="ctr"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a:noFill/>
                    </a:lnTlToBr>
                    <a:lnBlToTr>
                      <a:noFill/>
                    </a:lnBlToTr>
                    <a:solidFill>
                      <a:srgbClr val="004586"/>
                    </a:solidFill>
                  </a:tcPr>
                </a:tc>
                <a:tc gridSpan="2">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Acné leve a moderado</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4586"/>
                    </a:solidFill>
                  </a:tcPr>
                </a:tc>
                <a:tc hMerge="1">
                  <a:txBody>
                    <a:bodyPr/>
                    <a:lstStyle/>
                    <a:p>
                      <a:endParaRPr lang="es-ES"/>
                    </a:p>
                  </a:txBody>
                  <a:tcPr/>
                </a:tc>
                <a:tc gridSpan="2">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Acné moderado a grave </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4586"/>
                    </a:solidFill>
                  </a:tcPr>
                </a:tc>
                <a:tc hMerge="1">
                  <a:txBody>
                    <a:bodyPr/>
                    <a:lstStyle/>
                    <a:p>
                      <a:endParaRPr lang="es-ES"/>
                    </a:p>
                  </a:txBody>
                  <a:tcPr/>
                </a:tc>
              </a:tr>
              <a:tr h="455622">
                <a:tc vMerge="1">
                  <a:txBody>
                    <a:bodyPr/>
                    <a:lstStyle/>
                    <a:p>
                      <a:endParaRPr lang="es-ES"/>
                    </a:p>
                  </a:txBody>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err="1"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Comedoniano</a:t>
                      </a: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 I</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86"/>
                    </a:solid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err="1"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Papulopustular</a:t>
                      </a: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 leve a moderado II</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86"/>
                    </a:solid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err="1"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Papulopustular</a:t>
                      </a: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 grave/</a:t>
                      </a:r>
                    </a:p>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nodular moderado  III</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86"/>
                    </a:solid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Nodular/</a:t>
                      </a:r>
                      <a:r>
                        <a:rPr kumimoji="0" lang="es-ES" sz="1000" b="0" i="0" u="none" strike="noStrike" cap="none" normalizeH="0" baseline="0" noProof="0" dirty="0" err="1"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conglobata</a:t>
                      </a: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 grave IV</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86"/>
                    </a:solidFill>
                  </a:tcPr>
                </a:tc>
              </a:tr>
              <a:tr h="820110">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Alta</a:t>
                      </a:r>
                    </a:p>
                  </a:txBody>
                  <a:tcPr marL="106421" marR="106421" marT="39909" marB="39909" anchor="ctr" horzOverflow="overflow">
                    <a:lnL w="12700" cap="flat" cmpd="sng" algn="ctr">
                      <a:solidFill>
                        <a:schemeClr val="accent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a:noFill/>
                    </a:lnTlToBr>
                    <a:lnBlToTr>
                      <a:noFill/>
                    </a:lnBlToTr>
                    <a:solidFill>
                      <a:srgbClr val="004586"/>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No hay consenso </a:t>
                      </a:r>
                    </a:p>
                  </a:txBody>
                  <a:tcPr marL="106421" marR="106421" marT="39909" marB="39909" anchor="ctr" horzOverflow="overflow">
                    <a:lnL w="12700" cap="flat" cmpd="sng" algn="ctr">
                      <a:solidFill>
                        <a:srgbClr val="000000"/>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Clindamicina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Isotretinoína</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a:t>
                      </a:r>
                      <a:endPar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Isotretinoína</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a:t>
                      </a:r>
                      <a:endPar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r>
              <a:tr h="1002356">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Media</a:t>
                      </a:r>
                    </a:p>
                  </a:txBody>
                  <a:tcPr marL="106421" marR="106421" marT="39909" marB="39909" anchor="ctr" horzOverflow="overflow">
                    <a:lnL w="12700" cap="flat" cmpd="sng" algn="ctr">
                      <a:solidFill>
                        <a:schemeClr val="accent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a:noFill/>
                    </a:lnTlToBr>
                    <a:lnBlToTr>
                      <a:noFill/>
                    </a:lnBlToTr>
                    <a:solidFill>
                      <a:srgbClr val="004586"/>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Retinoide</a:t>
                      </a:r>
                    </a:p>
                    <a:p>
                      <a:pPr marL="171450" marR="0" lvl="0" indent="-171450" algn="l" defTabSz="914400" rtl="0" eaLnBrk="1" fontAlgn="base" latinLnBrk="0" hangingPunct="1">
                        <a:lnSpc>
                          <a:spcPct val="100000"/>
                        </a:lnSpc>
                        <a:spcBef>
                          <a:spcPct val="0"/>
                        </a:spcBef>
                        <a:spcAft>
                          <a:spcPct val="0"/>
                        </a:spcAft>
                        <a:buClr>
                          <a:srgbClr val="C5000B"/>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t>
                      </a:r>
                    </a:p>
                  </a:txBody>
                  <a:tcPr marL="106421" marR="106421" marT="39909" marB="39909" anchor="ctr" horzOverflow="overflow">
                    <a:lnL w="12700" cap="flat" cmpd="sng" algn="ctr">
                      <a:solidFill>
                        <a:srgbClr val="000000"/>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Retinoide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sistémicos</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endPar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sistémicos </a:t>
                      </a:r>
                    </a:p>
                    <a:p>
                      <a:pPr marL="171450" marR="0" lvl="0" indent="-171450" algn="l" defTabSz="914400" rtl="0" eaLnBrk="1" fontAlgn="base" latinLnBrk="0" hangingPunct="1">
                        <a:lnSpc>
                          <a:spcPct val="100000"/>
                        </a:lnSpc>
                        <a:spcBef>
                          <a:spcPct val="0"/>
                        </a:spcBef>
                        <a:spcAft>
                          <a:spcPct val="0"/>
                        </a:spcAft>
                        <a:buClr>
                          <a:srgbClr val="F2F2F2"/>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a:t>
                      </a:r>
                    </a:p>
                    <a:p>
                      <a:pPr marL="171450" marR="0" lvl="0" indent="-171450" algn="l" defTabSz="914400" rtl="0" eaLnBrk="1" fontAlgn="base" latinLnBrk="0" hangingPunct="1">
                        <a:lnSpc>
                          <a:spcPct val="100000"/>
                        </a:lnSpc>
                        <a:spcBef>
                          <a:spcPct val="0"/>
                        </a:spcBef>
                        <a:spcAft>
                          <a:spcPct val="0"/>
                        </a:spcAft>
                        <a:buClr>
                          <a:srgbClr val="F2F2F2"/>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a:t>
                      </a:r>
                    </a:p>
                    <a:p>
                      <a:pPr marL="171450" marR="0" lvl="0" indent="-171450" algn="l" defTabSz="914400" rtl="0" eaLnBrk="1" fontAlgn="base" latinLnBrk="0" hangingPunct="1">
                        <a:lnSpc>
                          <a:spcPct val="100000"/>
                        </a:lnSpc>
                        <a:spcBef>
                          <a:spcPct val="0"/>
                        </a:spcBef>
                        <a:spcAft>
                          <a:spcPct val="0"/>
                        </a:spcAft>
                        <a:buClr>
                          <a:srgbClr val="F2F2F2"/>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sistémicos </a:t>
                      </a:r>
                    </a:p>
                    <a:p>
                      <a:pPr marL="171450" marR="0" lvl="0" indent="-171450" algn="l" defTabSz="914400" rtl="0" eaLnBrk="1" fontAlgn="base" latinLnBrk="0" hangingPunct="1">
                        <a:lnSpc>
                          <a:spcPct val="100000"/>
                        </a:lnSpc>
                        <a:spcBef>
                          <a:spcPct val="0"/>
                        </a:spcBef>
                        <a:spcAft>
                          <a:spcPct val="0"/>
                        </a:spcAft>
                        <a:buClr>
                          <a:srgbClr val="FFFFFF"/>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r>
              <a:tr h="1913578">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Baja</a:t>
                      </a:r>
                    </a:p>
                  </a:txBody>
                  <a:tcPr marL="106421" marR="106421" marT="39909" marB="39909" anchor="ctr" horzOverflow="overflow">
                    <a:lnL w="12700" cap="flat" cmpd="sng" algn="ctr">
                      <a:solidFill>
                        <a:schemeClr val="accent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a:noFill/>
                    </a:lnTlToBr>
                    <a:lnBlToTr>
                      <a:noFill/>
                    </a:lnBlToTr>
                    <a:solidFill>
                      <a:srgbClr val="004586"/>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endPar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000000"/>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Luz azul</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Zinc por vía oral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sistémicos</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 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 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c</a:t>
                      </a:r>
                      <a:endPar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Eritromicina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isotretinoína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tópicas 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eritromicina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tretinoína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tópicas </a:t>
                      </a: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sistémicos + 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endPar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sistémicos </a:t>
                      </a:r>
                    </a:p>
                    <a:p>
                      <a:pPr marL="171450" marR="0" lvl="0" indent="-171450" algn="l" defTabSz="914400" rtl="0" eaLnBrk="1" fontAlgn="base" latinLnBrk="0" hangingPunct="1">
                        <a:lnSpc>
                          <a:spcPct val="100000"/>
                        </a:lnSpc>
                        <a:spcBef>
                          <a:spcPct val="0"/>
                        </a:spcBef>
                        <a:spcAft>
                          <a:spcPct val="0"/>
                        </a:spcAft>
                        <a:buClr>
                          <a:srgbClr val="FFFFFF"/>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a:t>
                      </a:r>
                    </a:p>
                    <a:p>
                      <a:pPr marL="171450" marR="0" lvl="0" indent="-171450" algn="l" defTabSz="914400" rtl="0" eaLnBrk="1" fontAlgn="base" latinLnBrk="0" hangingPunct="1">
                        <a:lnSpc>
                          <a:spcPct val="100000"/>
                        </a:lnSpc>
                        <a:spcBef>
                          <a:spcPct val="0"/>
                        </a:spcBef>
                        <a:spcAft>
                          <a:spcPct val="0"/>
                        </a:spcAft>
                        <a:buClr>
                          <a:srgbClr val="FFFFFF"/>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a:t>
                      </a:r>
                    </a:p>
                    <a:p>
                      <a:pPr marL="171450" marR="0" lvl="0" indent="-171450" algn="l" defTabSz="914400" rtl="0" eaLnBrk="1" fontAlgn="base" latinLnBrk="0" hangingPunct="1">
                        <a:lnSpc>
                          <a:spcPct val="100000"/>
                        </a:lnSpc>
                        <a:spcBef>
                          <a:spcPct val="0"/>
                        </a:spcBef>
                        <a:spcAft>
                          <a:spcPct val="0"/>
                        </a:spcAft>
                        <a:buClr>
                          <a:srgbClr val="FFFFFF"/>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c</a:t>
                      </a:r>
                      <a:endPar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r>
            </a:tbl>
          </a:graphicData>
        </a:graphic>
      </p:graphicFrame>
      <p:pic>
        <p:nvPicPr>
          <p:cNvPr id="8"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246151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smtClean="0"/>
              <a:t>Título de diapositiva: es obligatorio</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pic>
        <p:nvPicPr>
          <p:cNvPr id="12" name="11 Imagen" descr="Heartbeat.png"/>
          <p:cNvPicPr>
            <a:picLocks noChangeAspect="1"/>
          </p:cNvPicPr>
          <p:nvPr userDrawn="1"/>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pic>
        <p:nvPicPr>
          <p:cNvPr id="14" name="Imagen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5" name="Imagen 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6874" y="6456148"/>
            <a:ext cx="4303527" cy="29914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gunta interactiv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hasCustomPrompt="1"/>
          </p:nvPr>
        </p:nvSpPr>
        <p:spPr>
          <a:xfrm>
            <a:off x="963084" y="2276872"/>
            <a:ext cx="10363200" cy="3330826"/>
          </a:xfrm>
        </p:spPr>
        <p:txBody>
          <a:bodyPr anchor="t"/>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Respuesta 1</a:t>
            </a:r>
          </a:p>
          <a:p>
            <a:pPr lvl="0"/>
            <a:r>
              <a:rPr lang="es-ES" dirty="0" smtClean="0"/>
              <a:t>Respuesta 2</a:t>
            </a:r>
          </a:p>
          <a:p>
            <a:pPr lvl="0"/>
            <a:r>
              <a:rPr lang="es-ES" dirty="0" smtClean="0"/>
              <a:t>Respuesta 3</a:t>
            </a:r>
          </a:p>
          <a:p>
            <a:pPr lvl="0"/>
            <a:r>
              <a:rPr lang="es-ES" dirty="0" smtClean="0"/>
              <a:t>Respuesta 4</a:t>
            </a:r>
          </a:p>
        </p:txBody>
      </p:sp>
      <p:pic>
        <p:nvPicPr>
          <p:cNvPr id="11" name="10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3" name="2 Marcador de texto"/>
          <p:cNvSpPr>
            <a:spLocks noGrp="1"/>
          </p:cNvSpPr>
          <p:nvPr>
            <p:ph type="body" idx="10" hasCustomPrompt="1"/>
          </p:nvPr>
        </p:nvSpPr>
        <p:spPr>
          <a:xfrm>
            <a:off x="963084" y="908721"/>
            <a:ext cx="10363200" cy="1035465"/>
          </a:xfrm>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Enunciado de la pregunta X</a:t>
            </a:r>
          </a:p>
        </p:txBody>
      </p:sp>
      <p:sp>
        <p:nvSpPr>
          <p:cNvPr id="14" name="Marcador de texto 5"/>
          <p:cNvSpPr>
            <a:spLocks noGrp="1"/>
          </p:cNvSpPr>
          <p:nvPr>
            <p:ph type="body" sz="quarter" idx="11"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6" name="Imagen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Pregunta X</a:t>
            </a:r>
            <a:endParaRPr lang="es-ES" dirty="0"/>
          </a:p>
        </p:txBody>
      </p:sp>
      <p:pic>
        <p:nvPicPr>
          <p:cNvPr id="2" name="Imagen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6874" y="6453808"/>
            <a:ext cx="4303527" cy="299148"/>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11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7" name="2 Marcador de contenido"/>
          <p:cNvSpPr>
            <a:spLocks noGrp="1"/>
          </p:cNvSpPr>
          <p:nvPr>
            <p:ph idx="10"/>
          </p:nvPr>
        </p:nvSpPr>
        <p:spPr>
          <a:xfrm>
            <a:off x="0" y="1015674"/>
            <a:ext cx="5999989" cy="4645574"/>
          </a:xfrm>
        </p:spPr>
        <p:txBody>
          <a:bodyPr/>
          <a:lstStyle>
            <a:lvl1pPr marL="808038" indent="-265113">
              <a:spcBef>
                <a:spcPts val="600"/>
              </a:spcBef>
              <a:buFontTx/>
              <a:buBlip>
                <a:blip r:embed="rId4"/>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4" name="Marcador de texto 5"/>
          <p:cNvSpPr>
            <a:spLocks noGrp="1"/>
          </p:cNvSpPr>
          <p:nvPr>
            <p:ph type="body" sz="quarter" idx="12"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2 Marcador de contenido"/>
          <p:cNvSpPr>
            <a:spLocks noGrp="1"/>
          </p:cNvSpPr>
          <p:nvPr>
            <p:ph idx="13"/>
          </p:nvPr>
        </p:nvSpPr>
        <p:spPr>
          <a:xfrm>
            <a:off x="6183808" y="1015674"/>
            <a:ext cx="5384800" cy="4645574"/>
          </a:xfrm>
        </p:spPr>
        <p:txBody>
          <a:bodyPr/>
          <a:lstStyle>
            <a:lvl1pPr marL="265113" indent="-265113">
              <a:spcBef>
                <a:spcPts val="600"/>
              </a:spcBef>
              <a:buFontTx/>
              <a:buBlip>
                <a:blip r:embed="rId4"/>
              </a:buBlip>
              <a:defRPr sz="2400">
                <a:solidFill>
                  <a:schemeClr val="accent1"/>
                </a:solidFill>
              </a:defRPr>
            </a:lvl1pPr>
            <a:lvl2pPr marL="981075" indent="-265113">
              <a:spcBef>
                <a:spcPts val="600"/>
              </a:spcBef>
              <a:buClr>
                <a:schemeClr val="tx2"/>
              </a:buClr>
              <a:buSzPct val="100000"/>
              <a:buFont typeface="Wingdings" panose="05000000000000000000" pitchFamily="2" charset="2"/>
              <a:buChar char="v"/>
              <a:defRPr sz="2200">
                <a:solidFill>
                  <a:schemeClr val="accent1"/>
                </a:solidFill>
              </a:defRPr>
            </a:lvl2pPr>
            <a:lvl3pPr marL="1709738" indent="-279400">
              <a:spcBef>
                <a:spcPts val="600"/>
              </a:spcBef>
              <a:buClr>
                <a:schemeClr val="tx2"/>
              </a:buClr>
              <a:buSzPct val="100000"/>
              <a:buFont typeface="Wingdings" panose="05000000000000000000" pitchFamily="2" charset="2"/>
              <a:buChar char="ü"/>
              <a:defRPr sz="2000">
                <a:solidFill>
                  <a:schemeClr val="accent1"/>
                </a:solidFill>
              </a:defRPr>
            </a:lvl3pPr>
            <a:lvl4pPr marL="2332038" indent="-184150">
              <a:spcBef>
                <a:spcPts val="600"/>
              </a:spcBef>
              <a:buClr>
                <a:schemeClr val="tx2"/>
              </a:buClr>
              <a:defRPr sz="2000">
                <a:solidFill>
                  <a:schemeClr val="accent1"/>
                </a:solidFill>
              </a:defRPr>
            </a:lvl4pPr>
            <a:lvl5pPr marL="3048000" indent="-1730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pic>
        <p:nvPicPr>
          <p:cNvPr id="16" name="Imagen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3" name="Imagen 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6874" y="6453808"/>
            <a:ext cx="4303527" cy="29914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9600" y="908721"/>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pic>
        <p:nvPicPr>
          <p:cNvPr id="14" name="13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7" name="2 Marcador de texto"/>
          <p:cNvSpPr>
            <a:spLocks noGrp="1"/>
          </p:cNvSpPr>
          <p:nvPr>
            <p:ph type="body" idx="10"/>
          </p:nvPr>
        </p:nvSpPr>
        <p:spPr>
          <a:xfrm>
            <a:off x="6192011" y="908722"/>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18" name="2 Marcador de contenido"/>
          <p:cNvSpPr>
            <a:spLocks noGrp="1"/>
          </p:cNvSpPr>
          <p:nvPr>
            <p:ph idx="11"/>
          </p:nvPr>
        </p:nvSpPr>
        <p:spPr>
          <a:xfrm>
            <a:off x="-43" y="1886844"/>
            <a:ext cx="6000032" cy="3774405"/>
          </a:xfrm>
        </p:spPr>
        <p:txBody>
          <a:bodyPr/>
          <a:lstStyle>
            <a:lvl1pPr marL="808038" indent="-265113">
              <a:spcBef>
                <a:spcPts val="600"/>
              </a:spcBef>
              <a:buFontTx/>
              <a:buBlip>
                <a:blip r:embed="rId4"/>
              </a:buBlip>
              <a:defRPr sz="22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800">
                <a:solidFill>
                  <a:schemeClr val="accent1"/>
                </a:solidFill>
              </a:defRPr>
            </a:lvl3pPr>
            <a:lvl4pPr marL="2874963" indent="-184150">
              <a:spcBef>
                <a:spcPts val="600"/>
              </a:spcBef>
              <a:buClr>
                <a:schemeClr val="tx2"/>
              </a:buClr>
              <a:defRPr sz="1800">
                <a:solidFill>
                  <a:schemeClr val="accent1"/>
                </a:solidFill>
              </a:defRPr>
            </a:lvl4pPr>
            <a:lvl5pPr marL="3590925" indent="-185738">
              <a:spcBef>
                <a:spcPts val="600"/>
              </a:spcBef>
              <a:buClr>
                <a:schemeClr val="tx2"/>
              </a:buClr>
              <a:defRPr sz="18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6"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21" name="2 Marcador de contenido"/>
          <p:cNvSpPr>
            <a:spLocks noGrp="1"/>
          </p:cNvSpPr>
          <p:nvPr>
            <p:ph idx="14"/>
          </p:nvPr>
        </p:nvSpPr>
        <p:spPr>
          <a:xfrm>
            <a:off x="6192011" y="1886844"/>
            <a:ext cx="5384800" cy="3774405"/>
          </a:xfrm>
        </p:spPr>
        <p:txBody>
          <a:bodyPr/>
          <a:lstStyle>
            <a:lvl1pPr marL="265113" indent="-265113">
              <a:spcBef>
                <a:spcPts val="600"/>
              </a:spcBef>
              <a:buFontTx/>
              <a:buBlip>
                <a:blip r:embed="rId4"/>
              </a:buBlip>
              <a:defRPr sz="2200">
                <a:solidFill>
                  <a:schemeClr val="accent1"/>
                </a:solidFill>
              </a:defRPr>
            </a:lvl1pPr>
            <a:lvl2pPr marL="981075" indent="-265113">
              <a:spcBef>
                <a:spcPts val="600"/>
              </a:spcBef>
              <a:buClr>
                <a:schemeClr val="tx2"/>
              </a:buClr>
              <a:buSzPct val="100000"/>
              <a:buFont typeface="Wingdings" panose="05000000000000000000" pitchFamily="2" charset="2"/>
              <a:buChar char="v"/>
              <a:defRPr sz="2000">
                <a:solidFill>
                  <a:schemeClr val="accent1"/>
                </a:solidFill>
              </a:defRPr>
            </a:lvl2pPr>
            <a:lvl3pPr marL="1709738" indent="-265113">
              <a:spcBef>
                <a:spcPts val="600"/>
              </a:spcBef>
              <a:buClr>
                <a:schemeClr val="tx2"/>
              </a:buClr>
              <a:buSzPct val="100000"/>
              <a:buFont typeface="Wingdings" panose="05000000000000000000" pitchFamily="2" charset="2"/>
              <a:buChar char="ü"/>
              <a:defRPr sz="1800">
                <a:solidFill>
                  <a:schemeClr val="accent1"/>
                </a:solidFill>
              </a:defRPr>
            </a:lvl3pPr>
            <a:lvl4pPr marL="2332038" indent="-184150">
              <a:spcBef>
                <a:spcPts val="600"/>
              </a:spcBef>
              <a:buClr>
                <a:schemeClr val="tx2"/>
              </a:buClr>
              <a:defRPr sz="1800">
                <a:solidFill>
                  <a:schemeClr val="accent1"/>
                </a:solidFill>
              </a:defRPr>
            </a:lvl4pPr>
            <a:lvl5pPr marL="3048000" indent="-173038">
              <a:spcBef>
                <a:spcPts val="600"/>
              </a:spcBef>
              <a:buClr>
                <a:schemeClr val="tx2"/>
              </a:buClr>
              <a:defRPr sz="18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pic>
        <p:nvPicPr>
          <p:cNvPr id="19" name="Imagen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22"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2" name="Imagen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6874" y="6456148"/>
            <a:ext cx="4303527" cy="29914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ólo el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9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3"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4" name="Imagen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15"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2" name="Imagen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6874" y="6453808"/>
            <a:ext cx="4303527" cy="29914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8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2" name="Imagen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pic>
        <p:nvPicPr>
          <p:cNvPr id="2" name="Imagen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2458" y="6458714"/>
            <a:ext cx="4303527" cy="299148"/>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as desigual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11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5" name="2 Marcador de texto"/>
          <p:cNvSpPr>
            <a:spLocks noGrp="1"/>
          </p:cNvSpPr>
          <p:nvPr>
            <p:ph type="body" idx="10"/>
          </p:nvPr>
        </p:nvSpPr>
        <p:spPr>
          <a:xfrm>
            <a:off x="609600" y="1484784"/>
            <a:ext cx="4085547" cy="690092"/>
          </a:xfrm>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16" name="2 Marcador de contenido"/>
          <p:cNvSpPr>
            <a:spLocks noGrp="1"/>
          </p:cNvSpPr>
          <p:nvPr>
            <p:ph idx="11"/>
          </p:nvPr>
        </p:nvSpPr>
        <p:spPr>
          <a:xfrm>
            <a:off x="1" y="2174876"/>
            <a:ext cx="4659993" cy="3486706"/>
          </a:xfrm>
        </p:spPr>
        <p:txBody>
          <a:bodyPr>
            <a:normAutofit/>
          </a:bodyPr>
          <a:lstStyle>
            <a:lvl1pPr marL="715963" indent="-185738">
              <a:spcBef>
                <a:spcPts val="600"/>
              </a:spcBef>
              <a:buFontTx/>
              <a:buBlip>
                <a:blip r:embed="rId4"/>
              </a:buBlip>
              <a:defRPr sz="1800">
                <a:solidFill>
                  <a:schemeClr val="accent1"/>
                </a:solidFill>
              </a:defRPr>
            </a:lvl1pPr>
            <a:lvl2pPr marL="1073150" indent="-173038">
              <a:spcBef>
                <a:spcPts val="600"/>
              </a:spcBef>
              <a:buClr>
                <a:schemeClr val="tx2"/>
              </a:buClr>
              <a:buSzPct val="100000"/>
              <a:buFont typeface="Wingdings" panose="05000000000000000000" pitchFamily="2" charset="2"/>
              <a:buChar char="v"/>
              <a:defRPr sz="1600">
                <a:solidFill>
                  <a:schemeClr val="accent1"/>
                </a:solidFill>
              </a:defRPr>
            </a:lvl2pPr>
            <a:lvl3pPr marL="1431925" indent="-173038">
              <a:spcBef>
                <a:spcPts val="600"/>
              </a:spcBef>
              <a:buClr>
                <a:schemeClr val="tx2"/>
              </a:buClr>
              <a:buSzPct val="100000"/>
              <a:buFont typeface="Wingdings" panose="05000000000000000000" pitchFamily="2" charset="2"/>
              <a:buChar char="ü"/>
              <a:defRPr sz="1400">
                <a:solidFill>
                  <a:schemeClr val="accent1"/>
                </a:solidFill>
              </a:defRPr>
            </a:lvl3pPr>
            <a:lvl4pPr marL="1789113" indent="-173038">
              <a:spcBef>
                <a:spcPts val="600"/>
              </a:spcBef>
              <a:buClr>
                <a:schemeClr val="tx2"/>
              </a:buClr>
              <a:defRPr sz="1400">
                <a:solidFill>
                  <a:schemeClr val="accent1"/>
                </a:solidFill>
              </a:defRPr>
            </a:lvl4pPr>
            <a:lvl5pPr marL="2146300" indent="-173038">
              <a:spcBef>
                <a:spcPts val="600"/>
              </a:spcBef>
              <a:buClr>
                <a:schemeClr val="tx2"/>
              </a:buClr>
              <a:defRPr sz="14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7" name="2 Marcador de contenido"/>
          <p:cNvSpPr>
            <a:spLocks noGrp="1"/>
          </p:cNvSpPr>
          <p:nvPr>
            <p:ph idx="1"/>
          </p:nvPr>
        </p:nvSpPr>
        <p:spPr>
          <a:xfrm>
            <a:off x="4695147" y="274640"/>
            <a:ext cx="6887253" cy="5386608"/>
          </a:xfrm>
        </p:spPr>
        <p:txBody>
          <a:bodyPr/>
          <a:lstStyle>
            <a:lvl1pPr marL="450850" indent="-266700">
              <a:spcBef>
                <a:spcPts val="600"/>
              </a:spcBef>
              <a:buFontTx/>
              <a:buBlip>
                <a:blip r:embed="rId4"/>
              </a:buBlip>
              <a:defRPr sz="2400">
                <a:solidFill>
                  <a:schemeClr val="accent1"/>
                </a:solidFill>
              </a:defRPr>
            </a:lvl1pPr>
            <a:lvl2pPr marL="1166813" indent="-265113">
              <a:spcBef>
                <a:spcPts val="600"/>
              </a:spcBef>
              <a:buClr>
                <a:schemeClr val="tx2"/>
              </a:buClr>
              <a:buSzPct val="100000"/>
              <a:buFont typeface="Wingdings" panose="05000000000000000000" pitchFamily="2" charset="2"/>
              <a:buChar char="v"/>
              <a:defRPr sz="2200">
                <a:solidFill>
                  <a:schemeClr val="accent1"/>
                </a:solidFill>
              </a:defRPr>
            </a:lvl2pPr>
            <a:lvl3pPr marL="1881188" indent="-265113">
              <a:spcBef>
                <a:spcPts val="600"/>
              </a:spcBef>
              <a:buClr>
                <a:schemeClr val="tx2"/>
              </a:buClr>
              <a:buSzPct val="100000"/>
              <a:buFont typeface="Wingdings" panose="05000000000000000000" pitchFamily="2" charset="2"/>
              <a:buChar char="ü"/>
              <a:defRPr sz="2000">
                <a:solidFill>
                  <a:schemeClr val="accent1"/>
                </a:solidFill>
              </a:defRPr>
            </a:lvl3pPr>
            <a:lvl4pPr marL="2517775" indent="-173038">
              <a:spcBef>
                <a:spcPts val="600"/>
              </a:spcBef>
              <a:buClr>
                <a:schemeClr val="tx2"/>
              </a:buClr>
              <a:defRPr>
                <a:solidFill>
                  <a:schemeClr val="accent1"/>
                </a:solidFill>
              </a:defRPr>
            </a:lvl4pPr>
            <a:lvl5pPr marL="3233738" indent="-185738">
              <a:spcBef>
                <a:spcPts val="600"/>
              </a:spcBef>
              <a:buClr>
                <a:schemeClr val="tx2"/>
              </a:buClr>
              <a:defRPr>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3" name="Título 2"/>
          <p:cNvSpPr>
            <a:spLocks noGrp="1"/>
          </p:cNvSpPr>
          <p:nvPr>
            <p:ph type="title" hasCustomPrompt="1"/>
          </p:nvPr>
        </p:nvSpPr>
        <p:spPr>
          <a:xfrm>
            <a:off x="609601" y="274639"/>
            <a:ext cx="4050393" cy="1210145"/>
          </a:xfrm>
        </p:spPr>
        <p:txBody>
          <a:bodyPr>
            <a:noAutofit/>
          </a:bodyPr>
          <a:lstStyle>
            <a:lvl1pPr>
              <a:defRPr sz="2400" b="1">
                <a:solidFill>
                  <a:schemeClr val="accent1"/>
                </a:solidFill>
              </a:defRPr>
            </a:lvl1pPr>
          </a:lstStyle>
          <a:p>
            <a:r>
              <a:rPr lang="es-ES" dirty="0" smtClean="0"/>
              <a:t>Título de diapositiva: es obligatorio</a:t>
            </a:r>
            <a:endParaRPr lang="es-ES" dirty="0"/>
          </a:p>
        </p:txBody>
      </p:sp>
      <p:sp>
        <p:nvSpPr>
          <p:cNvPr id="18"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4" name="Imagen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pic>
        <p:nvPicPr>
          <p:cNvPr id="2" name="Imagen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6874" y="6456148"/>
            <a:ext cx="4303527" cy="29914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n y explicació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2 Marcador de posición de imagen"/>
          <p:cNvSpPr>
            <a:spLocks noGrp="1"/>
          </p:cNvSpPr>
          <p:nvPr>
            <p:ph type="pic" idx="1"/>
          </p:nvPr>
        </p:nvSpPr>
        <p:spPr>
          <a:xfrm>
            <a:off x="3503712" y="908720"/>
            <a:ext cx="5183221" cy="21645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dirty="0"/>
          </a:p>
        </p:txBody>
      </p:sp>
      <p:pic>
        <p:nvPicPr>
          <p:cNvPr id="12" name="11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4"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6" name="2 Marcador de texto"/>
          <p:cNvSpPr>
            <a:spLocks noGrp="1"/>
          </p:cNvSpPr>
          <p:nvPr>
            <p:ph type="body" idx="10"/>
          </p:nvPr>
        </p:nvSpPr>
        <p:spPr>
          <a:xfrm>
            <a:off x="911424" y="3140968"/>
            <a:ext cx="10271787" cy="417054"/>
          </a:xfrm>
        </p:spPr>
        <p:txBody>
          <a:bodyPr anchor="b">
            <a:noAutofit/>
          </a:bodyP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18" name="2 Marcador de contenido"/>
          <p:cNvSpPr>
            <a:spLocks noGrp="1"/>
          </p:cNvSpPr>
          <p:nvPr>
            <p:ph idx="11"/>
          </p:nvPr>
        </p:nvSpPr>
        <p:spPr>
          <a:xfrm>
            <a:off x="0" y="3573016"/>
            <a:ext cx="11183211" cy="2088232"/>
          </a:xfrm>
        </p:spPr>
        <p:txBody>
          <a:bodyPr>
            <a:noAutofit/>
          </a:bodyPr>
          <a:lstStyle>
            <a:lvl1pPr marL="808038" indent="-265113">
              <a:spcBef>
                <a:spcPts val="600"/>
              </a:spcBef>
              <a:buFontTx/>
              <a:buBlip>
                <a:blip r:embed="rId4"/>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600">
                <a:solidFill>
                  <a:schemeClr val="accent1"/>
                </a:solidFill>
              </a:defRPr>
            </a:lvl3pPr>
            <a:lvl4pPr marL="2874963" indent="-184150">
              <a:spcBef>
                <a:spcPts val="600"/>
              </a:spcBef>
              <a:buClr>
                <a:schemeClr val="tx2"/>
              </a:buClr>
              <a:defRPr sz="1600">
                <a:solidFill>
                  <a:schemeClr val="accent1"/>
                </a:solidFill>
              </a:defRPr>
            </a:lvl4pPr>
            <a:lvl5pPr marL="3590925" indent="-185738">
              <a:spcBef>
                <a:spcPts val="600"/>
              </a:spcBef>
              <a:buClr>
                <a:schemeClr val="tx2"/>
              </a:buClr>
              <a:defRPr sz="16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pic>
        <p:nvPicPr>
          <p:cNvPr id="17" name="Imagen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19"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4" name="Imagen 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6874" y="6458714"/>
            <a:ext cx="4303527" cy="29914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3789040"/>
            <a:ext cx="10534651" cy="1285884"/>
          </a:xfrm>
          <a:solidFill>
            <a:srgbClr val="FFFFFF">
              <a:alpha val="50196"/>
            </a:srgbClr>
          </a:solidFill>
        </p:spPr>
        <p:txBody>
          <a:bodyPr>
            <a:noAutofit/>
          </a:bodyPr>
          <a:lstStyle>
            <a:lvl1pPr algn="l">
              <a:defRPr sz="4000" b="1">
                <a:solidFill>
                  <a:schemeClr val="tx2"/>
                </a:solidFill>
                <a:latin typeface="+mn-lt"/>
              </a:defRPr>
            </a:lvl1pPr>
          </a:lstStyle>
          <a:p>
            <a:r>
              <a:rPr lang="es-ES_tradnl" smtClean="0"/>
              <a:t>Clic para editar título</a:t>
            </a:r>
            <a:endParaRPr lang="es-ES" dirty="0"/>
          </a:p>
        </p:txBody>
      </p:sp>
      <p:sp>
        <p:nvSpPr>
          <p:cNvPr id="3" name="2 Subtítulo"/>
          <p:cNvSpPr>
            <a:spLocks noGrp="1"/>
          </p:cNvSpPr>
          <p:nvPr>
            <p:ph type="subTitle" idx="1"/>
          </p:nvPr>
        </p:nvSpPr>
        <p:spPr>
          <a:xfrm>
            <a:off x="895350" y="5146330"/>
            <a:ext cx="10553701" cy="914420"/>
          </a:xfrm>
          <a:solidFill>
            <a:srgbClr val="FFFFFF">
              <a:alpha val="50196"/>
            </a:srgbClr>
          </a:solidFill>
        </p:spPr>
        <p:txBody>
          <a:bodyPr>
            <a:normAutofit/>
          </a:bodyPr>
          <a:lstStyle>
            <a:lvl1pPr marL="0" indent="0" algn="l">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dirty="0"/>
          </a:p>
        </p:txBody>
      </p:sp>
      <p:cxnSp>
        <p:nvCxnSpPr>
          <p:cNvPr id="12" name="11 Conector recto"/>
          <p:cNvCxnSpPr/>
          <p:nvPr userDrawn="1"/>
        </p:nvCxnSpPr>
        <p:spPr>
          <a:xfrm rot="5400000">
            <a:off x="298684" y="4417949"/>
            <a:ext cx="1116000" cy="1059"/>
          </a:xfrm>
          <a:prstGeom prst="line">
            <a:avLst/>
          </a:prstGeom>
          <a:ln w="123825" cap="rnd"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userDrawn="1"/>
        </p:nvCxnSpPr>
        <p:spPr>
          <a:xfrm rot="5400000">
            <a:off x="497780" y="5585923"/>
            <a:ext cx="720000" cy="1059"/>
          </a:xfrm>
          <a:prstGeom prst="line">
            <a:avLst/>
          </a:prstGeom>
          <a:ln w="123825" cap="rnd" cmpd="thickThi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68" y="62948"/>
            <a:ext cx="6036680" cy="737680"/>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27568" y="6132300"/>
            <a:ext cx="2088232" cy="609068"/>
          </a:xfrm>
          <a:prstGeom prst="rect">
            <a:avLst/>
          </a:prstGeom>
        </p:spPr>
      </p:pic>
    </p:spTree>
    <p:extLst>
      <p:ext uri="{BB962C8B-B14F-4D97-AF65-F5344CB8AC3E}">
        <p14:creationId xmlns:p14="http://schemas.microsoft.com/office/powerpoint/2010/main" val="399968854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n 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8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2" name="Imagen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7"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graphicFrame>
        <p:nvGraphicFramePr>
          <p:cNvPr id="14" name="Group 58"/>
          <p:cNvGraphicFramePr>
            <a:graphicFrameLocks noGrp="1"/>
          </p:cNvGraphicFramePr>
          <p:nvPr userDrawn="1">
            <p:extLst>
              <p:ext uri="{D42A27DB-BD31-4B8C-83A1-F6EECF244321}">
                <p14:modId xmlns:p14="http://schemas.microsoft.com/office/powerpoint/2010/main" val="1882083485"/>
              </p:ext>
            </p:extLst>
          </p:nvPr>
        </p:nvGraphicFramePr>
        <p:xfrm>
          <a:off x="1103445" y="980182"/>
          <a:ext cx="9888407" cy="4465043"/>
        </p:xfrm>
        <a:graphic>
          <a:graphicData uri="http://schemas.openxmlformats.org/drawingml/2006/table">
            <a:tbl>
              <a:tblPr/>
              <a:tblGrid>
                <a:gridCol w="1522147"/>
                <a:gridCol w="1440867"/>
                <a:gridCol w="2800453"/>
                <a:gridCol w="2240731"/>
                <a:gridCol w="1884209"/>
              </a:tblGrid>
              <a:tr h="273377">
                <a:tc rowSpan="2">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Recomendación</a:t>
                      </a:r>
                    </a:p>
                  </a:txBody>
                  <a:tcPr marL="106421" marR="106421" marT="39909" marB="39909" anchor="ctr"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a:noFill/>
                    </a:lnTlToBr>
                    <a:lnBlToTr>
                      <a:noFill/>
                    </a:lnBlToTr>
                    <a:solidFill>
                      <a:srgbClr val="004586"/>
                    </a:solidFill>
                  </a:tcPr>
                </a:tc>
                <a:tc gridSpan="2">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Acné leve a moderado</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4586"/>
                    </a:solidFill>
                  </a:tcPr>
                </a:tc>
                <a:tc hMerge="1">
                  <a:txBody>
                    <a:bodyPr/>
                    <a:lstStyle/>
                    <a:p>
                      <a:endParaRPr lang="es-ES"/>
                    </a:p>
                  </a:txBody>
                  <a:tcPr/>
                </a:tc>
                <a:tc gridSpan="2">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Acné moderado a grave </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4586"/>
                    </a:solidFill>
                  </a:tcPr>
                </a:tc>
                <a:tc hMerge="1">
                  <a:txBody>
                    <a:bodyPr/>
                    <a:lstStyle/>
                    <a:p>
                      <a:endParaRPr lang="es-ES"/>
                    </a:p>
                  </a:txBody>
                  <a:tcPr/>
                </a:tc>
              </a:tr>
              <a:tr h="455622">
                <a:tc vMerge="1">
                  <a:txBody>
                    <a:bodyPr/>
                    <a:lstStyle/>
                    <a:p>
                      <a:endParaRPr lang="es-ES"/>
                    </a:p>
                  </a:txBody>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err="1"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Comedoniano</a:t>
                      </a: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 I</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86"/>
                    </a:solid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err="1"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Papulopustular</a:t>
                      </a: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 leve a moderado II</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86"/>
                    </a:solid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err="1"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Papulopustular</a:t>
                      </a: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 grave/</a:t>
                      </a:r>
                    </a:p>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nodular moderado  III</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86"/>
                    </a:solidFill>
                  </a:tcPr>
                </a:tc>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Nodular/</a:t>
                      </a:r>
                      <a:r>
                        <a:rPr kumimoji="0" lang="es-ES" sz="1000" b="0" i="0" u="none" strike="noStrike" cap="none" normalizeH="0" baseline="0" noProof="0" dirty="0" err="1"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conglobata</a:t>
                      </a:r>
                      <a:r>
                        <a:rPr kumimoji="0" lang="es-ES" sz="1000" b="0"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 grave IV</a:t>
                      </a:r>
                    </a:p>
                  </a:txBody>
                  <a:tcPr marL="106421" marR="106421" marT="39909" marB="39909" anchor="ctr"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86"/>
                    </a:solidFill>
                  </a:tcPr>
                </a:tc>
              </a:tr>
              <a:tr h="820110">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Alta</a:t>
                      </a:r>
                    </a:p>
                  </a:txBody>
                  <a:tcPr marL="106421" marR="106421" marT="39909" marB="39909" anchor="ctr" horzOverflow="overflow">
                    <a:lnL w="12700" cap="flat" cmpd="sng" algn="ctr">
                      <a:solidFill>
                        <a:schemeClr val="accent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a:noFill/>
                    </a:lnTlToBr>
                    <a:lnBlToTr>
                      <a:noFill/>
                    </a:lnBlToTr>
                    <a:solidFill>
                      <a:srgbClr val="004586"/>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No hay consenso </a:t>
                      </a:r>
                    </a:p>
                  </a:txBody>
                  <a:tcPr marL="106421" marR="106421" marT="39909" marB="39909" anchor="ctr" horzOverflow="overflow">
                    <a:lnL w="12700" cap="flat" cmpd="sng" algn="ctr">
                      <a:solidFill>
                        <a:srgbClr val="000000"/>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Clindamicina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Isotretinoína</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a:t>
                      </a:r>
                      <a:endPar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Isotretinoína</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a:t>
                      </a:r>
                      <a:endPar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r>
              <a:tr h="1002356">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Media</a:t>
                      </a:r>
                    </a:p>
                  </a:txBody>
                  <a:tcPr marL="106421" marR="106421" marT="39909" marB="39909" anchor="ctr" horzOverflow="overflow">
                    <a:lnL w="12700" cap="flat" cmpd="sng" algn="ctr">
                      <a:solidFill>
                        <a:schemeClr val="accent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a:noFill/>
                    </a:lnTlToBr>
                    <a:lnBlToTr>
                      <a:noFill/>
                    </a:lnBlToTr>
                    <a:solidFill>
                      <a:srgbClr val="004586"/>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Retinoide</a:t>
                      </a:r>
                    </a:p>
                    <a:p>
                      <a:pPr marL="171450" marR="0" lvl="0" indent="-171450" algn="l" defTabSz="914400" rtl="0" eaLnBrk="1" fontAlgn="base" latinLnBrk="0" hangingPunct="1">
                        <a:lnSpc>
                          <a:spcPct val="100000"/>
                        </a:lnSpc>
                        <a:spcBef>
                          <a:spcPct val="0"/>
                        </a:spcBef>
                        <a:spcAft>
                          <a:spcPct val="0"/>
                        </a:spcAft>
                        <a:buClr>
                          <a:srgbClr val="C5000B"/>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t>
                      </a:r>
                    </a:p>
                  </a:txBody>
                  <a:tcPr marL="106421" marR="106421" marT="39909" marB="39909" anchor="ctr" horzOverflow="overflow">
                    <a:lnL w="12700" cap="flat" cmpd="sng" algn="ctr">
                      <a:solidFill>
                        <a:srgbClr val="000000"/>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Retinoide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sistémicos</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endPar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sistémicos </a:t>
                      </a:r>
                    </a:p>
                    <a:p>
                      <a:pPr marL="171450" marR="0" lvl="0" indent="-171450" algn="l" defTabSz="914400" rtl="0" eaLnBrk="1" fontAlgn="base" latinLnBrk="0" hangingPunct="1">
                        <a:lnSpc>
                          <a:spcPct val="100000"/>
                        </a:lnSpc>
                        <a:spcBef>
                          <a:spcPct val="0"/>
                        </a:spcBef>
                        <a:spcAft>
                          <a:spcPct val="0"/>
                        </a:spcAft>
                        <a:buClr>
                          <a:srgbClr val="F2F2F2"/>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a:t>
                      </a:r>
                    </a:p>
                    <a:p>
                      <a:pPr marL="171450" marR="0" lvl="0" indent="-171450" algn="l" defTabSz="914400" rtl="0" eaLnBrk="1" fontAlgn="base" latinLnBrk="0" hangingPunct="1">
                        <a:lnSpc>
                          <a:spcPct val="100000"/>
                        </a:lnSpc>
                        <a:spcBef>
                          <a:spcPct val="0"/>
                        </a:spcBef>
                        <a:spcAft>
                          <a:spcPct val="0"/>
                        </a:spcAft>
                        <a:buClr>
                          <a:srgbClr val="F2F2F2"/>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a:t>
                      </a:r>
                    </a:p>
                    <a:p>
                      <a:pPr marL="171450" marR="0" lvl="0" indent="-171450" algn="l" defTabSz="914400" rtl="0" eaLnBrk="1" fontAlgn="base" latinLnBrk="0" hangingPunct="1">
                        <a:lnSpc>
                          <a:spcPct val="100000"/>
                        </a:lnSpc>
                        <a:spcBef>
                          <a:spcPct val="0"/>
                        </a:spcBef>
                        <a:spcAft>
                          <a:spcPct val="0"/>
                        </a:spcAft>
                        <a:buClr>
                          <a:srgbClr val="F2F2F2"/>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sistémicos </a:t>
                      </a:r>
                    </a:p>
                    <a:p>
                      <a:pPr marL="171450" marR="0" lvl="0" indent="-171450" algn="l" defTabSz="914400" rtl="0" eaLnBrk="1" fontAlgn="base" latinLnBrk="0" hangingPunct="1">
                        <a:lnSpc>
                          <a:spcPct val="100000"/>
                        </a:lnSpc>
                        <a:spcBef>
                          <a:spcPct val="0"/>
                        </a:spcBef>
                        <a:spcAft>
                          <a:spcPct val="0"/>
                        </a:spcAft>
                        <a:buClr>
                          <a:srgbClr val="FFFFFF"/>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r>
              <a:tr h="1913578">
                <a:tc>
                  <a:txBody>
                    <a:bodyPr/>
                    <a:lstStyle>
                      <a:lvl1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
                          <a:srgbClr val="FFFFFF"/>
                        </a:buClr>
                        <a:buSzPct val="25000"/>
                        <a:buFontTx/>
                        <a:buNone/>
                        <a:tabLst/>
                      </a:pPr>
                      <a:r>
                        <a:rPr kumimoji="0" lang="es-ES" sz="1000" b="1" i="0" u="none" strike="noStrike" cap="none" normalizeH="0" baseline="0" noProof="0" dirty="0" smtClean="0">
                          <a:ln>
                            <a:noFill/>
                          </a:ln>
                          <a:solidFill>
                            <a:srgbClr val="FFFFFF"/>
                          </a:solidFill>
                          <a:effectLst/>
                          <a:latin typeface="Arial" panose="020B0604020202020204" pitchFamily="34" charset="0"/>
                          <a:cs typeface="Arial" panose="020B0604020202020204" pitchFamily="34" charset="0"/>
                          <a:sym typeface="Arial" panose="020B0604020202020204" pitchFamily="34" charset="0"/>
                        </a:rPr>
                        <a:t>Baja</a:t>
                      </a:r>
                    </a:p>
                  </a:txBody>
                  <a:tcPr marL="106421" marR="106421" marT="39909" marB="39909" anchor="ctr" horzOverflow="overflow">
                    <a:lnL w="12700" cap="flat" cmpd="sng" algn="ctr">
                      <a:solidFill>
                        <a:schemeClr val="accent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a:noFill/>
                    </a:lnTlToBr>
                    <a:lnBlToTr>
                      <a:noFill/>
                    </a:lnBlToTr>
                    <a:solidFill>
                      <a:srgbClr val="004586"/>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endPar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000000"/>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Luz azul</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Zinc por vía oral </a:t>
                      </a: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sistémicos</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 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 ácido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azelaico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c</a:t>
                      </a:r>
                      <a:endPar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Eritromicina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isotretinoína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tópicas o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eritromicina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tretinoína</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tópicas </a:t>
                      </a: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sistémicos + 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endPar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rgbClr val="C5000B"/>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c>
                  <a:txBody>
                    <a:bodyPr/>
                    <a:lstStyle>
                      <a:lvl1pPr marL="171450" indent="-171450"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C5000B"/>
                        </a:buClr>
                        <a:buSzTx/>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Antibióticos sistémicos </a:t>
                      </a:r>
                    </a:p>
                    <a:p>
                      <a:pPr marL="171450" marR="0" lvl="0" indent="-171450" algn="l" defTabSz="914400" rtl="0" eaLnBrk="1" fontAlgn="base" latinLnBrk="0" hangingPunct="1">
                        <a:lnSpc>
                          <a:spcPct val="100000"/>
                        </a:lnSpc>
                        <a:spcBef>
                          <a:spcPct val="0"/>
                        </a:spcBef>
                        <a:spcAft>
                          <a:spcPct val="0"/>
                        </a:spcAft>
                        <a:buClr>
                          <a:srgbClr val="FFFFFF"/>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a:t>
                      </a:r>
                    </a:p>
                    <a:p>
                      <a:pPr marL="171450" marR="0" lvl="0" indent="-171450" algn="l" defTabSz="914400" rtl="0" eaLnBrk="1" fontAlgn="base" latinLnBrk="0" hangingPunct="1">
                        <a:lnSpc>
                          <a:spcPct val="100000"/>
                        </a:lnSpc>
                        <a:spcBef>
                          <a:spcPct val="0"/>
                        </a:spcBef>
                        <a:spcAft>
                          <a:spcPct val="0"/>
                        </a:spcAft>
                        <a:buClr>
                          <a:srgbClr val="FFFFFF"/>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o </a:t>
                      </a:r>
                    </a:p>
                    <a:p>
                      <a:pPr marL="171450" marR="0" lvl="0" indent="-171450" algn="l" defTabSz="914400" rtl="0" eaLnBrk="1" fontAlgn="base" latinLnBrk="0" hangingPunct="1">
                        <a:lnSpc>
                          <a:spcPct val="100000"/>
                        </a:lnSpc>
                        <a:spcBef>
                          <a:spcPct val="0"/>
                        </a:spcBef>
                        <a:spcAft>
                          <a:spcPct val="0"/>
                        </a:spcAft>
                        <a:buClr>
                          <a:srgbClr val="FFFFFF"/>
                        </a:buClr>
                        <a:buSzPct val="25000"/>
                        <a:buFontTx/>
                        <a:buChar char="•"/>
                        <a:tabLst/>
                      </a:pP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adapaleno</a:t>
                      </a:r>
                      <a:r>
                        <a:rPr kumimoji="0" lang="es-ES" sz="1000" b="0" i="0" u="none" strike="noStrike" cap="none" normalizeH="0" baseline="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/peróxido de </a:t>
                      </a:r>
                      <a:r>
                        <a:rPr kumimoji="0" lang="es-ES" sz="1000" b="0" i="0" u="none" strike="noStrike" cap="none" normalizeH="0" baseline="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benzoílo</a:t>
                      </a:r>
                      <a:r>
                        <a:rPr kumimoji="0" lang="es-ES" sz="1000" b="0" i="0" u="none" strike="noStrike" cap="none" normalizeH="0" baseline="30000" noProof="0" dirty="0" err="1"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rPr>
                        <a:t>c</a:t>
                      </a:r>
                      <a:endParaRPr kumimoji="0" lang="es-ES" sz="1000" b="0" i="0" u="none" strike="noStrike" cap="none" normalizeH="0" baseline="30000" noProof="0" dirty="0" smtClean="0">
                        <a:ln>
                          <a:noFill/>
                        </a:ln>
                        <a:solidFill>
                          <a:srgbClr val="004586"/>
                        </a:solidFill>
                        <a:effectLst/>
                        <a:latin typeface="Arial" panose="020B0604020202020204" pitchFamily="34" charset="0"/>
                        <a:cs typeface="Arial" panose="020B0604020202020204" pitchFamily="34" charset="0"/>
                        <a:sym typeface="Arial" panose="020B0604020202020204" pitchFamily="34" charset="0"/>
                      </a:endParaRPr>
                    </a:p>
                  </a:txBody>
                  <a:tcPr marL="106421" marR="106421" marT="39909" marB="39909" anchor="ctr" horzOverflow="overflow">
                    <a:lnL w="12700" cap="flat" cmpd="sng" algn="ctr">
                      <a:solidFill>
                        <a:srgbClr val="C5000B"/>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C5000B"/>
                      </a:solidFill>
                      <a:prstDash val="solid"/>
                      <a:round/>
                      <a:headEnd type="none" w="med" len="med"/>
                      <a:tailEnd type="none" w="med" len="med"/>
                    </a:lnT>
                    <a:lnB w="12700" cap="flat" cmpd="sng" algn="ctr">
                      <a:solidFill>
                        <a:srgbClr val="C5000B"/>
                      </a:solidFill>
                      <a:prstDash val="solid"/>
                      <a:round/>
                      <a:headEnd type="none" w="med" len="med"/>
                      <a:tailEnd type="none" w="med" len="med"/>
                    </a:lnB>
                    <a:lnTlToBr>
                      <a:noFill/>
                    </a:lnTlToBr>
                    <a:lnBlToTr>
                      <a:noFill/>
                    </a:lnBlToTr>
                    <a:solidFill>
                      <a:schemeClr val="bg1"/>
                    </a:solidFill>
                  </a:tcPr>
                </a:tc>
              </a:tr>
            </a:tbl>
          </a:graphicData>
        </a:graphic>
      </p:graphicFrame>
      <p:pic>
        <p:nvPicPr>
          <p:cNvPr id="3" name="Imagen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6874" y="6456148"/>
            <a:ext cx="4303527" cy="299148"/>
          </a:xfrm>
          <a:prstGeom prst="rect">
            <a:avLst/>
          </a:prstGeom>
        </p:spPr>
      </p:pic>
    </p:spTree>
    <p:extLst>
      <p:ext uri="{BB962C8B-B14F-4D97-AF65-F5344CB8AC3E}">
        <p14:creationId xmlns:p14="http://schemas.microsoft.com/office/powerpoint/2010/main" val="3914798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C1FB652-8616-A24B-833B-B4B741661BA7}" type="datetimeFigureOut">
              <a:rPr lang="es-ES" smtClean="0"/>
              <a:pPr/>
              <a:t>25/11/2016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308A426-DE74-1E4A-B9CC-658790DCB1DC}" type="slidenum">
              <a:rPr lang="es-ES" smtClean="0"/>
              <a:pPr/>
              <a:t>‹Nº›</a:t>
            </a:fld>
            <a:endParaRPr lang="es-ES"/>
          </a:p>
        </p:txBody>
      </p:sp>
    </p:spTree>
    <p:extLst>
      <p:ext uri="{BB962C8B-B14F-4D97-AF65-F5344CB8AC3E}">
        <p14:creationId xmlns:p14="http://schemas.microsoft.com/office/powerpoint/2010/main" val="3823186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cSld name="1_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6595AA7-35A1-424B-B71F-920EC3C2F972}" type="datetimeFigureOut">
              <a:rPr lang="es-ES" smtClean="0"/>
              <a:pPr/>
              <a:t>25/11/2016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2DD4F6B-B10F-ED46-9CBF-977007915A19}" type="slidenum">
              <a:rPr lang="es-ES" smtClean="0"/>
              <a:pPr/>
              <a:t>‹Nº›</a:t>
            </a:fld>
            <a:endParaRPr lang="es-ES"/>
          </a:p>
        </p:txBody>
      </p:sp>
    </p:spTree>
    <p:extLst>
      <p:ext uri="{BB962C8B-B14F-4D97-AF65-F5344CB8AC3E}">
        <p14:creationId xmlns:p14="http://schemas.microsoft.com/office/powerpoint/2010/main" val="1692735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cSld name="1_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66595AA7-35A1-424B-B71F-920EC3C2F972}" type="datetimeFigureOut">
              <a:rPr lang="es-ES" smtClean="0"/>
              <a:pPr/>
              <a:t>25/11/2016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2DD4F6B-B10F-ED46-9CBF-977007915A19}" type="slidenum">
              <a:rPr lang="es-ES" smtClean="0"/>
              <a:pPr/>
              <a:t>‹Nº›</a:t>
            </a:fld>
            <a:endParaRPr lang="es-ES"/>
          </a:p>
        </p:txBody>
      </p:sp>
    </p:spTree>
    <p:extLst>
      <p:ext uri="{BB962C8B-B14F-4D97-AF65-F5344CB8AC3E}">
        <p14:creationId xmlns:p14="http://schemas.microsoft.com/office/powerpoint/2010/main" val="4242509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313346" name="Rectangle 2"/>
          <p:cNvSpPr>
            <a:spLocks noGrp="1" noChangeArrowheads="1"/>
          </p:cNvSpPr>
          <p:nvPr>
            <p:ph type="subTitle" idx="1"/>
          </p:nvPr>
        </p:nvSpPr>
        <p:spPr>
          <a:xfrm>
            <a:off x="1674284" y="2057400"/>
            <a:ext cx="8839200" cy="1066800"/>
          </a:xfrm>
        </p:spPr>
        <p:txBody>
          <a:bodyPr/>
          <a:lstStyle>
            <a:lvl1pPr marL="0" indent="0" algn="ctr">
              <a:buFont typeface="Times" pitchFamily="18" charset="0"/>
              <a:buNone/>
              <a:defRPr sz="3200" b="1">
                <a:solidFill>
                  <a:srgbClr val="26387D"/>
                </a:solidFill>
              </a:defRPr>
            </a:lvl1pPr>
          </a:lstStyle>
          <a:p>
            <a:r>
              <a:rPr lang="en-US"/>
              <a:t>Click to edit Master subtitle style</a:t>
            </a:r>
          </a:p>
        </p:txBody>
      </p:sp>
      <p:sp>
        <p:nvSpPr>
          <p:cNvPr id="3" name="Rectangle 3"/>
          <p:cNvSpPr>
            <a:spLocks noGrp="1" noChangeArrowheads="1"/>
          </p:cNvSpPr>
          <p:nvPr>
            <p:ph type="ftr" sz="quarter" idx="10"/>
          </p:nvPr>
        </p:nvSpPr>
        <p:spPr/>
        <p:txBody>
          <a:bodyPr/>
          <a:lstStyle>
            <a:lvl1pPr>
              <a:defRPr/>
            </a:lvl1pPr>
          </a:lstStyle>
          <a:p>
            <a:pPr>
              <a:defRPr/>
            </a:pPr>
            <a:endParaRPr lang="en-US"/>
          </a:p>
        </p:txBody>
      </p:sp>
      <p:sp>
        <p:nvSpPr>
          <p:cNvPr id="4" name="Rectangle 4"/>
          <p:cNvSpPr>
            <a:spLocks noGrp="1" noChangeArrowheads="1"/>
          </p:cNvSpPr>
          <p:nvPr>
            <p:ph type="sldNum" sz="quarter" idx="11"/>
          </p:nvPr>
        </p:nvSpPr>
        <p:spPr>
          <a:xfrm>
            <a:off x="-95738" y="6581775"/>
            <a:ext cx="2540001" cy="457200"/>
          </a:xfrm>
        </p:spPr>
        <p:txBody>
          <a:bodyPr/>
          <a:lstStyle>
            <a:lvl1pPr>
              <a:defRPr/>
            </a:lvl1pPr>
          </a:lstStyle>
          <a:p>
            <a:fld id="{B3F08835-7CB8-6648-B244-BB3D407759FD}" type="slidenum">
              <a:rPr lang="en-US"/>
              <a:pPr/>
              <a:t>‹Nº›</a:t>
            </a:fld>
            <a:endParaRPr lang="en-US"/>
          </a:p>
        </p:txBody>
      </p:sp>
    </p:spTree>
    <p:extLst>
      <p:ext uri="{BB962C8B-B14F-4D97-AF65-F5344CB8AC3E}">
        <p14:creationId xmlns:p14="http://schemas.microsoft.com/office/powerpoint/2010/main" val="13782053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BD8F58A-BE8B-2A47-9FEE-B1417DA2D73E}" type="datetimeFigureOut">
              <a:rPr lang="es-ES_tradnl"/>
              <a:pPr/>
              <a:t>25/11/2016</a:t>
            </a:fld>
            <a:endParaRPr lang="es-ES_tradnl"/>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eaLnBrk="1" hangingPunct="1">
              <a:defRPr>
                <a:latin typeface="Arial" charset="0"/>
                <a:ea typeface="ヒラギノ角ゴ Pro W3" charset="0"/>
                <a:cs typeface="ヒラギノ角ゴ Pro W3" charset="0"/>
              </a:defRPr>
            </a:lvl1pPr>
          </a:lstStyle>
          <a:p>
            <a:pPr>
              <a:defRPr/>
            </a:pPr>
            <a:endParaRPr lang="es-ES_tradnl"/>
          </a:p>
        </p:txBody>
      </p:sp>
      <p:sp>
        <p:nvSpPr>
          <p:cNvPr id="6" name="Slide Number Placeholder 5"/>
          <p:cNvSpPr>
            <a:spLocks noGrp="1"/>
          </p:cNvSpPr>
          <p:nvPr>
            <p:ph type="sldNum" sz="quarter" idx="12"/>
          </p:nvPr>
        </p:nvSpPr>
        <p:spPr>
          <a:xfrm>
            <a:off x="8610600" y="6356351"/>
            <a:ext cx="1746251"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EEEE2E9-19F9-D649-9671-BB4C5C0B08C1}" type="slidenum">
              <a:rPr lang="es-ES_tradnl"/>
              <a:pPr/>
              <a:t>‹Nº›</a:t>
            </a:fld>
            <a:endParaRPr lang="es-ES_tradnl"/>
          </a:p>
        </p:txBody>
      </p:sp>
    </p:spTree>
    <p:extLst>
      <p:ext uri="{BB962C8B-B14F-4D97-AF65-F5344CB8AC3E}">
        <p14:creationId xmlns:p14="http://schemas.microsoft.com/office/powerpoint/2010/main" val="387642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smtClean="0"/>
              <a:t>Título de diapositiva: es obligatorio</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8"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0" name="Imagen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347523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regunta interact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hasCustomPrompt="1"/>
          </p:nvPr>
        </p:nvSpPr>
        <p:spPr>
          <a:xfrm>
            <a:off x="963084" y="2276872"/>
            <a:ext cx="10363200" cy="3330826"/>
          </a:xfrm>
        </p:spPr>
        <p:txBody>
          <a:bodyPr anchor="t"/>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Respuesta 1</a:t>
            </a:r>
          </a:p>
          <a:p>
            <a:pPr lvl="0"/>
            <a:r>
              <a:rPr lang="es-ES" dirty="0" smtClean="0"/>
              <a:t>Respuesta 2</a:t>
            </a:r>
          </a:p>
          <a:p>
            <a:pPr lvl="0"/>
            <a:r>
              <a:rPr lang="es-ES" dirty="0" smtClean="0"/>
              <a:t>Respuesta 3</a:t>
            </a:r>
          </a:p>
          <a:p>
            <a:pPr lvl="0"/>
            <a:r>
              <a:rPr lang="es-ES" dirty="0" smtClean="0"/>
              <a:t>Respuesta 4</a:t>
            </a:r>
          </a:p>
        </p:txBody>
      </p:sp>
      <p:sp>
        <p:nvSpPr>
          <p:cNvPr id="13" name="2 Marcador de texto"/>
          <p:cNvSpPr>
            <a:spLocks noGrp="1"/>
          </p:cNvSpPr>
          <p:nvPr>
            <p:ph type="body" idx="10" hasCustomPrompt="1"/>
          </p:nvPr>
        </p:nvSpPr>
        <p:spPr>
          <a:xfrm>
            <a:off x="963084" y="908721"/>
            <a:ext cx="10363200" cy="1035465"/>
          </a:xfrm>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Enunciado de la pregunta X</a:t>
            </a:r>
          </a:p>
        </p:txBody>
      </p:sp>
      <p:sp>
        <p:nvSpPr>
          <p:cNvPr id="14" name="Marcador de texto 5"/>
          <p:cNvSpPr>
            <a:spLocks noGrp="1"/>
          </p:cNvSpPr>
          <p:nvPr>
            <p:ph type="body" sz="quarter" idx="11"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Pregunta X</a:t>
            </a:r>
            <a:endParaRPr lang="es-ES" dirty="0"/>
          </a:p>
        </p:txBody>
      </p:sp>
      <p:pic>
        <p:nvPicPr>
          <p:cNvPr id="9"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2" name="Imagen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110266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2 Marcador de contenido"/>
          <p:cNvSpPr>
            <a:spLocks noGrp="1"/>
          </p:cNvSpPr>
          <p:nvPr>
            <p:ph idx="10"/>
          </p:nvPr>
        </p:nvSpPr>
        <p:spPr>
          <a:xfrm>
            <a:off x="0" y="1015674"/>
            <a:ext cx="5999989" cy="4645574"/>
          </a:xfrm>
        </p:spPr>
        <p:txBody>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4" name="Marcador de texto 5"/>
          <p:cNvSpPr>
            <a:spLocks noGrp="1"/>
          </p:cNvSpPr>
          <p:nvPr>
            <p:ph type="body" sz="quarter" idx="12"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2 Marcador de contenido"/>
          <p:cNvSpPr>
            <a:spLocks noGrp="1"/>
          </p:cNvSpPr>
          <p:nvPr>
            <p:ph idx="13"/>
          </p:nvPr>
        </p:nvSpPr>
        <p:spPr>
          <a:xfrm>
            <a:off x="6183808" y="1015674"/>
            <a:ext cx="5384800" cy="4645574"/>
          </a:xfrm>
        </p:spPr>
        <p:txBody>
          <a:bodyPr/>
          <a:lstStyle>
            <a:lvl1pPr marL="265113" indent="-265113">
              <a:spcBef>
                <a:spcPts val="600"/>
              </a:spcBef>
              <a:buFontTx/>
              <a:buBlip>
                <a:blip r:embed="rId3"/>
              </a:buBlip>
              <a:defRPr sz="2400">
                <a:solidFill>
                  <a:schemeClr val="accent1"/>
                </a:solidFill>
              </a:defRPr>
            </a:lvl1pPr>
            <a:lvl2pPr marL="981075" indent="-265113">
              <a:spcBef>
                <a:spcPts val="600"/>
              </a:spcBef>
              <a:buClr>
                <a:schemeClr val="tx2"/>
              </a:buClr>
              <a:buSzPct val="100000"/>
              <a:buFont typeface="Wingdings" panose="05000000000000000000" pitchFamily="2" charset="2"/>
              <a:buChar char="v"/>
              <a:defRPr sz="2200">
                <a:solidFill>
                  <a:schemeClr val="accent1"/>
                </a:solidFill>
              </a:defRPr>
            </a:lvl2pPr>
            <a:lvl3pPr marL="1709738" indent="-279400">
              <a:spcBef>
                <a:spcPts val="600"/>
              </a:spcBef>
              <a:buClr>
                <a:schemeClr val="tx2"/>
              </a:buClr>
              <a:buSzPct val="100000"/>
              <a:buFont typeface="Wingdings" panose="05000000000000000000" pitchFamily="2" charset="2"/>
              <a:buChar char="ü"/>
              <a:defRPr sz="2000">
                <a:solidFill>
                  <a:schemeClr val="accent1"/>
                </a:solidFill>
              </a:defRPr>
            </a:lvl3pPr>
            <a:lvl4pPr marL="2332038" indent="-184150">
              <a:spcBef>
                <a:spcPts val="600"/>
              </a:spcBef>
              <a:buClr>
                <a:schemeClr val="tx2"/>
              </a:buClr>
              <a:defRPr sz="2000">
                <a:solidFill>
                  <a:schemeClr val="accent1"/>
                </a:solidFill>
              </a:defRPr>
            </a:lvl4pPr>
            <a:lvl5pPr marL="3048000" indent="-1730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3"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9" name="Imagen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20" name="Imagen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3814220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9600" y="908721"/>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17" name="2 Marcador de texto"/>
          <p:cNvSpPr>
            <a:spLocks noGrp="1"/>
          </p:cNvSpPr>
          <p:nvPr>
            <p:ph type="body" idx="10"/>
          </p:nvPr>
        </p:nvSpPr>
        <p:spPr>
          <a:xfrm>
            <a:off x="6192011" y="908722"/>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18" name="2 Marcador de contenido"/>
          <p:cNvSpPr>
            <a:spLocks noGrp="1"/>
          </p:cNvSpPr>
          <p:nvPr>
            <p:ph idx="11"/>
          </p:nvPr>
        </p:nvSpPr>
        <p:spPr>
          <a:xfrm>
            <a:off x="-43" y="1886844"/>
            <a:ext cx="6000032" cy="3774405"/>
          </a:xfrm>
        </p:spPr>
        <p:txBody>
          <a:bodyPr/>
          <a:lstStyle>
            <a:lvl1pPr marL="808038" indent="-265113">
              <a:spcBef>
                <a:spcPts val="600"/>
              </a:spcBef>
              <a:buFontTx/>
              <a:buBlip>
                <a:blip r:embed="rId3"/>
              </a:buBlip>
              <a:defRPr sz="22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800">
                <a:solidFill>
                  <a:schemeClr val="accent1"/>
                </a:solidFill>
              </a:defRPr>
            </a:lvl3pPr>
            <a:lvl4pPr marL="2874963" indent="-184150">
              <a:spcBef>
                <a:spcPts val="600"/>
              </a:spcBef>
              <a:buClr>
                <a:schemeClr val="tx2"/>
              </a:buClr>
              <a:defRPr sz="1800">
                <a:solidFill>
                  <a:schemeClr val="accent1"/>
                </a:solidFill>
              </a:defRPr>
            </a:lvl4pPr>
            <a:lvl5pPr marL="3590925" indent="-185738">
              <a:spcBef>
                <a:spcPts val="600"/>
              </a:spcBef>
              <a:buClr>
                <a:schemeClr val="tx2"/>
              </a:buClr>
              <a:defRPr sz="18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6"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21" name="2 Marcador de contenido"/>
          <p:cNvSpPr>
            <a:spLocks noGrp="1"/>
          </p:cNvSpPr>
          <p:nvPr>
            <p:ph idx="14"/>
          </p:nvPr>
        </p:nvSpPr>
        <p:spPr>
          <a:xfrm>
            <a:off x="6192011" y="1886844"/>
            <a:ext cx="5384800" cy="3774405"/>
          </a:xfrm>
        </p:spPr>
        <p:txBody>
          <a:bodyPr/>
          <a:lstStyle>
            <a:lvl1pPr marL="265113" indent="-265113">
              <a:spcBef>
                <a:spcPts val="600"/>
              </a:spcBef>
              <a:buFontTx/>
              <a:buBlip>
                <a:blip r:embed="rId3"/>
              </a:buBlip>
              <a:defRPr sz="2200">
                <a:solidFill>
                  <a:schemeClr val="accent1"/>
                </a:solidFill>
              </a:defRPr>
            </a:lvl1pPr>
            <a:lvl2pPr marL="981075" indent="-265113">
              <a:spcBef>
                <a:spcPts val="600"/>
              </a:spcBef>
              <a:buClr>
                <a:schemeClr val="tx2"/>
              </a:buClr>
              <a:buSzPct val="100000"/>
              <a:buFont typeface="Wingdings" panose="05000000000000000000" pitchFamily="2" charset="2"/>
              <a:buChar char="v"/>
              <a:defRPr sz="2000">
                <a:solidFill>
                  <a:schemeClr val="accent1"/>
                </a:solidFill>
              </a:defRPr>
            </a:lvl2pPr>
            <a:lvl3pPr marL="1709738" indent="-265113">
              <a:spcBef>
                <a:spcPts val="600"/>
              </a:spcBef>
              <a:buClr>
                <a:schemeClr val="tx2"/>
              </a:buClr>
              <a:buSzPct val="100000"/>
              <a:buFont typeface="Wingdings" panose="05000000000000000000" pitchFamily="2" charset="2"/>
              <a:buChar char="ü"/>
              <a:defRPr sz="1800">
                <a:solidFill>
                  <a:schemeClr val="accent1"/>
                </a:solidFill>
              </a:defRPr>
            </a:lvl3pPr>
            <a:lvl4pPr marL="2332038" indent="-184150">
              <a:spcBef>
                <a:spcPts val="600"/>
              </a:spcBef>
              <a:buClr>
                <a:schemeClr val="tx2"/>
              </a:buClr>
              <a:defRPr sz="1800">
                <a:solidFill>
                  <a:schemeClr val="accent1"/>
                </a:solidFill>
              </a:defRPr>
            </a:lvl4pPr>
            <a:lvl5pPr marL="3048000" indent="-173038">
              <a:spcBef>
                <a:spcPts val="600"/>
              </a:spcBef>
              <a:buClr>
                <a:schemeClr val="tx2"/>
              </a:buClr>
              <a:defRPr sz="18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22"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1"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2" name="Imagen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27739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ó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7"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8" name="Imagen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366513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6"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7" name="Imagen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8" name="Imagen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425123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Columnas desigua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2 Marcador de texto"/>
          <p:cNvSpPr>
            <a:spLocks noGrp="1"/>
          </p:cNvSpPr>
          <p:nvPr>
            <p:ph type="body" idx="10"/>
          </p:nvPr>
        </p:nvSpPr>
        <p:spPr>
          <a:xfrm>
            <a:off x="609600" y="1484784"/>
            <a:ext cx="4085547" cy="690092"/>
          </a:xfrm>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16" name="2 Marcador de contenido"/>
          <p:cNvSpPr>
            <a:spLocks noGrp="1"/>
          </p:cNvSpPr>
          <p:nvPr>
            <p:ph idx="11"/>
          </p:nvPr>
        </p:nvSpPr>
        <p:spPr>
          <a:xfrm>
            <a:off x="1" y="2174876"/>
            <a:ext cx="4659993" cy="3486706"/>
          </a:xfrm>
        </p:spPr>
        <p:txBody>
          <a:bodyPr>
            <a:normAutofit/>
          </a:bodyPr>
          <a:lstStyle>
            <a:lvl1pPr marL="715963" indent="-185738">
              <a:spcBef>
                <a:spcPts val="600"/>
              </a:spcBef>
              <a:buFontTx/>
              <a:buBlip>
                <a:blip r:embed="rId3"/>
              </a:buBlip>
              <a:defRPr sz="1800">
                <a:solidFill>
                  <a:schemeClr val="accent1"/>
                </a:solidFill>
              </a:defRPr>
            </a:lvl1pPr>
            <a:lvl2pPr marL="1073150" indent="-173038">
              <a:spcBef>
                <a:spcPts val="600"/>
              </a:spcBef>
              <a:buClr>
                <a:schemeClr val="tx2"/>
              </a:buClr>
              <a:buSzPct val="100000"/>
              <a:buFont typeface="Wingdings" panose="05000000000000000000" pitchFamily="2" charset="2"/>
              <a:buChar char="v"/>
              <a:defRPr sz="1600">
                <a:solidFill>
                  <a:schemeClr val="accent1"/>
                </a:solidFill>
              </a:defRPr>
            </a:lvl2pPr>
            <a:lvl3pPr marL="1431925" indent="-173038">
              <a:spcBef>
                <a:spcPts val="600"/>
              </a:spcBef>
              <a:buClr>
                <a:schemeClr val="tx2"/>
              </a:buClr>
              <a:buSzPct val="100000"/>
              <a:buFont typeface="Wingdings" panose="05000000000000000000" pitchFamily="2" charset="2"/>
              <a:buChar char="ü"/>
              <a:defRPr sz="1400">
                <a:solidFill>
                  <a:schemeClr val="accent1"/>
                </a:solidFill>
              </a:defRPr>
            </a:lvl3pPr>
            <a:lvl4pPr marL="1789113" indent="-173038">
              <a:spcBef>
                <a:spcPts val="600"/>
              </a:spcBef>
              <a:buClr>
                <a:schemeClr val="tx2"/>
              </a:buClr>
              <a:defRPr sz="1400">
                <a:solidFill>
                  <a:schemeClr val="accent1"/>
                </a:solidFill>
              </a:defRPr>
            </a:lvl4pPr>
            <a:lvl5pPr marL="2146300" indent="-173038">
              <a:spcBef>
                <a:spcPts val="600"/>
              </a:spcBef>
              <a:buClr>
                <a:schemeClr val="tx2"/>
              </a:buClr>
              <a:defRPr sz="14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7" name="2 Marcador de contenido"/>
          <p:cNvSpPr>
            <a:spLocks noGrp="1"/>
          </p:cNvSpPr>
          <p:nvPr>
            <p:ph idx="1"/>
          </p:nvPr>
        </p:nvSpPr>
        <p:spPr>
          <a:xfrm>
            <a:off x="4695147" y="274640"/>
            <a:ext cx="6887253" cy="5386608"/>
          </a:xfrm>
        </p:spPr>
        <p:txBody>
          <a:bodyPr/>
          <a:lstStyle>
            <a:lvl1pPr marL="450850" indent="-266700">
              <a:spcBef>
                <a:spcPts val="600"/>
              </a:spcBef>
              <a:buFontTx/>
              <a:buBlip>
                <a:blip r:embed="rId3"/>
              </a:buBlip>
              <a:defRPr sz="2400">
                <a:solidFill>
                  <a:schemeClr val="accent1"/>
                </a:solidFill>
              </a:defRPr>
            </a:lvl1pPr>
            <a:lvl2pPr marL="1166813" indent="-265113">
              <a:spcBef>
                <a:spcPts val="600"/>
              </a:spcBef>
              <a:buClr>
                <a:schemeClr val="tx2"/>
              </a:buClr>
              <a:buSzPct val="100000"/>
              <a:buFont typeface="Wingdings" panose="05000000000000000000" pitchFamily="2" charset="2"/>
              <a:buChar char="v"/>
              <a:defRPr sz="2200">
                <a:solidFill>
                  <a:schemeClr val="accent1"/>
                </a:solidFill>
              </a:defRPr>
            </a:lvl2pPr>
            <a:lvl3pPr marL="1881188" indent="-265113">
              <a:spcBef>
                <a:spcPts val="600"/>
              </a:spcBef>
              <a:buClr>
                <a:schemeClr val="tx2"/>
              </a:buClr>
              <a:buSzPct val="100000"/>
              <a:buFont typeface="Wingdings" panose="05000000000000000000" pitchFamily="2" charset="2"/>
              <a:buChar char="ü"/>
              <a:defRPr sz="2000">
                <a:solidFill>
                  <a:schemeClr val="accent1"/>
                </a:solidFill>
              </a:defRPr>
            </a:lvl3pPr>
            <a:lvl4pPr marL="2517775" indent="-173038">
              <a:spcBef>
                <a:spcPts val="600"/>
              </a:spcBef>
              <a:buClr>
                <a:schemeClr val="tx2"/>
              </a:buClr>
              <a:defRPr>
                <a:solidFill>
                  <a:schemeClr val="accent1"/>
                </a:solidFill>
              </a:defRPr>
            </a:lvl4pPr>
            <a:lvl5pPr marL="3233738" indent="-185738">
              <a:spcBef>
                <a:spcPts val="600"/>
              </a:spcBef>
              <a:buClr>
                <a:schemeClr val="tx2"/>
              </a:buClr>
              <a:defRPr>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3" name="Título 2"/>
          <p:cNvSpPr>
            <a:spLocks noGrp="1"/>
          </p:cNvSpPr>
          <p:nvPr>
            <p:ph type="title" hasCustomPrompt="1"/>
          </p:nvPr>
        </p:nvSpPr>
        <p:spPr>
          <a:xfrm>
            <a:off x="609601" y="274639"/>
            <a:ext cx="4050393" cy="1210145"/>
          </a:xfrm>
        </p:spPr>
        <p:txBody>
          <a:bodyPr>
            <a:noAutofit/>
          </a:bodyPr>
          <a:lstStyle>
            <a:lvl1pPr>
              <a:defRPr sz="2400" b="1">
                <a:solidFill>
                  <a:schemeClr val="accent1"/>
                </a:solidFill>
              </a:defRPr>
            </a:lvl1pPr>
          </a:lstStyle>
          <a:p>
            <a:r>
              <a:rPr lang="es-ES" dirty="0" smtClean="0"/>
              <a:t>Título de diapositiva: es obligatorio</a:t>
            </a:r>
            <a:endParaRPr lang="es-ES" dirty="0"/>
          </a:p>
        </p:txBody>
      </p:sp>
      <p:sp>
        <p:nvSpPr>
          <p:cNvPr id="18"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0"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3889209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4764A-3372-4F92-A04B-C6D954743B17}" type="datetimeFigureOut">
              <a:rPr lang="es-ES" smtClean="0"/>
              <a:pPr/>
              <a:t>25/11/2016</a:t>
            </a:fld>
            <a:endParaRPr lang="es-ES"/>
          </a:p>
        </p:txBody>
      </p:sp>
      <p:sp>
        <p:nvSpPr>
          <p:cNvPr id="5" name="4 Marcador de pie de página"/>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386E7-29ED-41AB-9506-B1B1EB43D00B}"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5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9" r:id="rId20"/>
    <p:sldLayoutId id="2147483660" r:id="rId21"/>
    <p:sldLayoutId id="2147483662" r:id="rId22"/>
    <p:sldLayoutId id="2147483663" r:id="rId23"/>
    <p:sldLayoutId id="2147483664" r:id="rId24"/>
    <p:sldLayoutId id="2147483665"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8.xml"/><Relationship Id="rId5" Type="http://schemas.openxmlformats.org/officeDocument/2006/relationships/image" Target="../media/image206.png"/><Relationship Id="rId4" Type="http://schemas.openxmlformats.org/officeDocument/2006/relationships/image" Target="../media/image205.png"/></Relationships>
</file>

<file path=ppt/slides/_rels/slide10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08.jpe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229.jpeg"/></Relationships>
</file>

<file path=ppt/slides/_rels/slide11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31.jpeg"/></Relationships>
</file>

<file path=ppt/slides/_rels/slide11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34.png"/><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8.xml"/><Relationship Id="rId4" Type="http://schemas.openxmlformats.org/officeDocument/2006/relationships/image" Target="../media/image237.png"/></Relationships>
</file>

<file path=ppt/slides/_rels/slide12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7.png"/></Relationships>
</file>

<file path=ppt/slides/_rels/slide125.xml.rels><?xml version="1.0" encoding="UTF-8" standalone="yes"?>
<Relationships xmlns="http://schemas.openxmlformats.org/package/2006/relationships"><Relationship Id="rId8" Type="http://schemas.openxmlformats.org/officeDocument/2006/relationships/image" Target="../media/image241.wmf"/><Relationship Id="rId13" Type="http://schemas.openxmlformats.org/officeDocument/2006/relationships/image" Target="../media/image246.jpe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245.jpeg"/><Relationship Id="rId2" Type="http://schemas.openxmlformats.org/officeDocument/2006/relationships/notesSlide" Target="../notesSlides/notesSlide39.xml"/><Relationship Id="rId16" Type="http://schemas.openxmlformats.org/officeDocument/2006/relationships/image" Target="../media/image249.png"/><Relationship Id="rId1" Type="http://schemas.openxmlformats.org/officeDocument/2006/relationships/slideLayout" Target="../slideLayouts/slideLayout3.xml"/><Relationship Id="rId6" Type="http://schemas.openxmlformats.org/officeDocument/2006/relationships/diagramColors" Target="../diagrams/colors16.xml"/><Relationship Id="rId11" Type="http://schemas.openxmlformats.org/officeDocument/2006/relationships/image" Target="../media/image244.jpeg"/><Relationship Id="rId5" Type="http://schemas.openxmlformats.org/officeDocument/2006/relationships/diagramQuickStyle" Target="../diagrams/quickStyle16.xml"/><Relationship Id="rId15" Type="http://schemas.openxmlformats.org/officeDocument/2006/relationships/image" Target="../media/image248.png"/><Relationship Id="rId10" Type="http://schemas.openxmlformats.org/officeDocument/2006/relationships/image" Target="../media/image243.jpeg"/><Relationship Id="rId4" Type="http://schemas.openxmlformats.org/officeDocument/2006/relationships/diagramLayout" Target="../diagrams/layout16.xml"/><Relationship Id="rId9" Type="http://schemas.openxmlformats.org/officeDocument/2006/relationships/image" Target="../media/image242.jpeg"/><Relationship Id="rId14" Type="http://schemas.openxmlformats.org/officeDocument/2006/relationships/image" Target="../media/image247.png"/></Relationships>
</file>

<file path=ppt/slides/_rels/slide12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slides/_rels/slide12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8.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jpeg"/></Relationships>
</file>

<file path=ppt/slides/_rels/slide128.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3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8.xml"/><Relationship Id="rId4" Type="http://schemas.openxmlformats.org/officeDocument/2006/relationships/image" Target="../media/image274.png"/></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png"/><Relationship Id="rId7" Type="http://schemas.openxmlformats.org/officeDocument/2006/relationships/image" Target="../media/image279.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78.png"/><Relationship Id="rId11" Type="http://schemas.openxmlformats.org/officeDocument/2006/relationships/image" Target="../media/image283.png"/><Relationship Id="rId5" Type="http://schemas.openxmlformats.org/officeDocument/2006/relationships/image" Target="../media/image277.png"/><Relationship Id="rId10" Type="http://schemas.openxmlformats.org/officeDocument/2006/relationships/image" Target="../media/image282.png"/><Relationship Id="rId4" Type="http://schemas.openxmlformats.org/officeDocument/2006/relationships/image" Target="../media/image276.png"/><Relationship Id="rId9" Type="http://schemas.openxmlformats.org/officeDocument/2006/relationships/image" Target="../media/image281.png"/></Relationships>
</file>

<file path=ppt/slides/_rels/slide141.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8.xml"/><Relationship Id="rId5" Type="http://schemas.openxmlformats.org/officeDocument/2006/relationships/image" Target="../media/image288.jpeg"/><Relationship Id="rId4" Type="http://schemas.openxmlformats.org/officeDocument/2006/relationships/image" Target="../media/image287.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290.png"/><Relationship Id="rId7" Type="http://schemas.openxmlformats.org/officeDocument/2006/relationships/image" Target="../media/image294.png"/><Relationship Id="rId2" Type="http://schemas.openxmlformats.org/officeDocument/2006/relationships/image" Target="../media/image289.png"/><Relationship Id="rId1" Type="http://schemas.openxmlformats.org/officeDocument/2006/relationships/slideLayout" Target="../slideLayouts/slideLayout7.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14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8.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305.png"/><Relationship Id="rId5" Type="http://schemas.openxmlformats.org/officeDocument/2006/relationships/oleObject" Target="../embeddings/oleObject1.bin"/><Relationship Id="rId4" Type="http://schemas.openxmlformats.org/officeDocument/2006/relationships/image" Target="../media/image306.jpeg"/></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52.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58.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59.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318.jpeg"/><Relationship Id="rId4" Type="http://schemas.openxmlformats.org/officeDocument/2006/relationships/image" Target="../media/image3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322.jpeg"/><Relationship Id="rId4" Type="http://schemas.openxmlformats.org/officeDocument/2006/relationships/image" Target="../media/image321.jpeg"/></Relationships>
</file>

<file path=ppt/slides/_rels/slide164.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165.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8" Type="http://schemas.openxmlformats.org/officeDocument/2006/relationships/image" Target="../media/image326.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310.png"/><Relationship Id="rId7" Type="http://schemas.openxmlformats.org/officeDocument/2006/relationships/image" Target="../media/image313.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312.png"/><Relationship Id="rId5" Type="http://schemas.openxmlformats.org/officeDocument/2006/relationships/image" Target="../media/image309.png"/><Relationship Id="rId4" Type="http://schemas.openxmlformats.org/officeDocument/2006/relationships/image" Target="../media/image308.png"/></Relationships>
</file>

<file path=ppt/slides/_rels/slide171.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333.jpeg"/><Relationship Id="rId5" Type="http://schemas.openxmlformats.org/officeDocument/2006/relationships/image" Target="../media/image332.jpeg"/><Relationship Id="rId4" Type="http://schemas.openxmlformats.org/officeDocument/2006/relationships/image" Target="../media/image331.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338.png"/><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82.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341.jpeg"/><Relationship Id="rId7" Type="http://schemas.openxmlformats.org/officeDocument/2006/relationships/image" Target="../media/image344.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343.jpeg"/><Relationship Id="rId5" Type="http://schemas.microsoft.com/office/2007/relationships/hdphoto" Target="../media/hdphoto1.wdp"/><Relationship Id="rId4" Type="http://schemas.openxmlformats.org/officeDocument/2006/relationships/image" Target="../media/image342.png"/></Relationships>
</file>

<file path=ppt/slides/_rels/slide186.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pn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3.xml"/><Relationship Id="rId5" Type="http://schemas.openxmlformats.org/officeDocument/2006/relationships/image" Target="../media/image350.png"/><Relationship Id="rId4" Type="http://schemas.openxmlformats.org/officeDocument/2006/relationships/image" Target="../media/image349.png"/></Relationships>
</file>

<file path=ppt/slides/_rels/slide189.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354.png"/><Relationship Id="rId5" Type="http://schemas.openxmlformats.org/officeDocument/2006/relationships/image" Target="../media/image353.jpeg"/><Relationship Id="rId4" Type="http://schemas.openxmlformats.org/officeDocument/2006/relationships/image" Target="../media/image3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image" Target="../media/image356.png"/><Relationship Id="rId7" Type="http://schemas.openxmlformats.org/officeDocument/2006/relationships/diagramData" Target="../diagrams/data23.xml"/><Relationship Id="rId2" Type="http://schemas.openxmlformats.org/officeDocument/2006/relationships/image" Target="../media/image355.png"/><Relationship Id="rId1" Type="http://schemas.openxmlformats.org/officeDocument/2006/relationships/slideLayout" Target="../slideLayouts/slideLayout8.xml"/><Relationship Id="rId6" Type="http://schemas.openxmlformats.org/officeDocument/2006/relationships/image" Target="../media/image359.jpeg"/><Relationship Id="rId11" Type="http://schemas.microsoft.com/office/2007/relationships/diagramDrawing" Target="../diagrams/drawing23.xml"/><Relationship Id="rId5" Type="http://schemas.openxmlformats.org/officeDocument/2006/relationships/image" Target="../media/image358.png"/><Relationship Id="rId10" Type="http://schemas.openxmlformats.org/officeDocument/2006/relationships/diagramColors" Target="../diagrams/colors23.xml"/><Relationship Id="rId4" Type="http://schemas.openxmlformats.org/officeDocument/2006/relationships/image" Target="../media/image357.png"/><Relationship Id="rId9" Type="http://schemas.openxmlformats.org/officeDocument/2006/relationships/diagramQuickStyle" Target="../diagrams/quickStyle23.xml"/></Relationships>
</file>

<file path=ppt/slides/_rels/slide191.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xml"/><Relationship Id="rId4" Type="http://schemas.openxmlformats.org/officeDocument/2006/relationships/image" Target="../media/image362.png"/></Relationships>
</file>

<file path=ppt/slides/_rels/slide192.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png"/><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jpe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369.jpeg"/><Relationship Id="rId4" Type="http://schemas.openxmlformats.org/officeDocument/2006/relationships/image" Target="../media/image368.jpeg"/></Relationships>
</file>

<file path=ppt/slides/_rels/slide195.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image" Target="../media/image370.jpe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8.xml"/><Relationship Id="rId4" Type="http://schemas.openxmlformats.org/officeDocument/2006/relationships/image" Target="../media/image37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image" Target="../media/image376.jpeg"/><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jpeg"/><Relationship Id="rId1" Type="http://schemas.openxmlformats.org/officeDocument/2006/relationships/slideLayout" Target="../slideLayouts/slideLayout8.xml"/><Relationship Id="rId4" Type="http://schemas.openxmlformats.org/officeDocument/2006/relationships/image" Target="../media/image380.jpeg"/></Relationships>
</file>

<file path=ppt/slides/_rels/slide2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image" Target="../media/image64.png"/><Relationship Id="rId16" Type="http://schemas.openxmlformats.org/officeDocument/2006/relationships/diagramColors" Target="../diagrams/colors5.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5.pn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19" Type="http://schemas.openxmlformats.org/officeDocument/2006/relationships/diagramQuickStyle" Target="../diagrams/quickStyle10.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3" Type="http://schemas.openxmlformats.org/officeDocument/2006/relationships/image" Target="../media/image87.png"/><Relationship Id="rId7" Type="http://schemas.openxmlformats.org/officeDocument/2006/relationships/image" Target="file://localhost/%5C%5Ccid%5Cimage003.png@01D15F60.11882810" TargetMode="External"/><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12.xml"/><Relationship Id="rId16" Type="http://schemas.openxmlformats.org/officeDocument/2006/relationships/image" Target="../media/image96.emf"/><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file://localhost/%5C%5Ccid%5Cimage008.jpg@01D15F61.1173E750" TargetMode="External"/><Relationship Id="rId5" Type="http://schemas.openxmlformats.org/officeDocument/2006/relationships/image" Target="file://localhost/%5C%5Ccid%5Cimage007.jpg@01D15F61.1173E750" TargetMode="External"/><Relationship Id="rId15" Type="http://schemas.openxmlformats.org/officeDocument/2006/relationships/image" Target="../media/image95.jpeg"/><Relationship Id="rId10" Type="http://schemas.openxmlformats.org/officeDocument/2006/relationships/image" Target="../media/image91.jpeg"/><Relationship Id="rId4" Type="http://schemas.openxmlformats.org/officeDocument/2006/relationships/image" Target="../media/image88.jpeg"/><Relationship Id="rId9" Type="http://schemas.openxmlformats.org/officeDocument/2006/relationships/image" Target="file://localhost/%5C%5Ccid%5Cimage005.png@01D15F60.11882810" TargetMode="External"/><Relationship Id="rId1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96.emf"/><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12.jpeg"/><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6.emf"/></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15.jpeg"/><Relationship Id="rId4" Type="http://schemas.openxmlformats.org/officeDocument/2006/relationships/image" Target="../media/image96.emf"/></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17.jpeg"/><Relationship Id="rId4" Type="http://schemas.openxmlformats.org/officeDocument/2006/relationships/image" Target="../media/image96.emf"/></Relationships>
</file>

<file path=ppt/slides/_rels/slide5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96.emf"/><Relationship Id="rId7" Type="http://schemas.openxmlformats.org/officeDocument/2006/relationships/image" Target="../media/image119.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18.jpeg"/><Relationship Id="rId5" Type="http://schemas.openxmlformats.org/officeDocument/2006/relationships/hyperlink" Target="http://www.nature.com/jid/journal/v132/n11/full/jid2012323a.html" TargetMode="External"/><Relationship Id="rId4" Type="http://schemas.openxmlformats.org/officeDocument/2006/relationships/hyperlink" Target="http://www.nature.com/jid/journal/vaop/ncurrent/full/jid201329a.html" TargetMode="External"/><Relationship Id="rId9"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90.png"/><Relationship Id="rId7" Type="http://schemas.openxmlformats.org/officeDocument/2006/relationships/image" Target="../media/image124.png"/><Relationship Id="rId12" Type="http://schemas.openxmlformats.org/officeDocument/2006/relationships/image" Target="file://localhost/%5C%5Ccid%5Cimage008.jpg@01D15F61.1173E750"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93.png"/><Relationship Id="rId11" Type="http://schemas.openxmlformats.org/officeDocument/2006/relationships/image" Target="../media/image126.jpeg"/><Relationship Id="rId5" Type="http://schemas.openxmlformats.org/officeDocument/2006/relationships/image" Target="../media/image123.png"/><Relationship Id="rId10" Type="http://schemas.openxmlformats.org/officeDocument/2006/relationships/image" Target="file://localhost/%5C%5Ccid%5Cimage003.png@01D15F60.11882810" TargetMode="External"/><Relationship Id="rId4" Type="http://schemas.openxmlformats.org/officeDocument/2006/relationships/image" Target="file://localhost/%5C%5Ccid%5Cimage005.png@01D15F60.11882810" TargetMode="External"/><Relationship Id="rId9"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8.xml"/><Relationship Id="rId5" Type="http://schemas.openxmlformats.org/officeDocument/2006/relationships/image" Target="../media/image146.png"/><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8.xml"/><Relationship Id="rId4" Type="http://schemas.openxmlformats.org/officeDocument/2006/relationships/image" Target="../media/image153.png"/></Relationships>
</file>

<file path=ppt/slides/_rels/slide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7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7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8.xml"/><Relationship Id="rId4" Type="http://schemas.openxmlformats.org/officeDocument/2006/relationships/image" Target="../media/image170.png"/></Relationships>
</file>

<file path=ppt/slides/_rels/slide8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8.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8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85.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91.jpeg"/></Relationships>
</file>

<file path=ppt/slides/_rels/slide9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93.jpeg"/></Relationships>
</file>

<file path=ppt/slides/_rels/slide9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196.jpeg"/></Relationships>
</file>

<file path=ppt/slides/_rels/slide9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8.xml"/><Relationship Id="rId4" Type="http://schemas.openxmlformats.org/officeDocument/2006/relationships/image" Target="../media/image20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Dermatitis, acné e infecciones</a:t>
            </a:r>
            <a:endParaRPr lang="es-ES" dirty="0"/>
          </a:p>
        </p:txBody>
      </p:sp>
      <p:sp>
        <p:nvSpPr>
          <p:cNvPr id="3" name="2 Subtítulo"/>
          <p:cNvSpPr>
            <a:spLocks noGrp="1"/>
          </p:cNvSpPr>
          <p:nvPr>
            <p:ph type="subTitle" idx="1"/>
          </p:nvPr>
        </p:nvSpPr>
        <p:spPr/>
        <p:txBody>
          <a:bodyPr>
            <a:normAutofit lnSpcReduction="10000"/>
          </a:bodyPr>
          <a:lstStyle/>
          <a:p>
            <a:r>
              <a:rPr lang="es-ES" dirty="0" smtClean="0"/>
              <a:t>Raúl de Lucas Laguna </a:t>
            </a:r>
            <a:r>
              <a:rPr lang="es-ES" dirty="0" err="1" smtClean="0"/>
              <a:t>Laguna</a:t>
            </a:r>
            <a:r>
              <a:rPr lang="es-ES" dirty="0" smtClean="0"/>
              <a:t>. Jefe de Sección de Dermatología Pediátrica en el Hospital La Paz de Madrid.</a:t>
            </a: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¿Es dermatitis atópica?</a:t>
            </a:r>
            <a:endParaRPr lang="es-ES" dirty="0"/>
          </a:p>
        </p:txBody>
      </p:sp>
      <p:pic>
        <p:nvPicPr>
          <p:cNvPr id="4" name="Picture 4" descr="DSC_184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5681" y="835464"/>
            <a:ext cx="78486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60744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CuadroTexto"/>
          <p:cNvSpPr txBox="1">
            <a:spLocks noChangeArrowheads="1"/>
          </p:cNvSpPr>
          <p:nvPr/>
        </p:nvSpPr>
        <p:spPr bwMode="auto">
          <a:xfrm>
            <a:off x="1804403" y="2421259"/>
            <a:ext cx="886359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50000"/>
              </a:lnSpc>
              <a:defRPr/>
            </a:pPr>
            <a:r>
              <a:rPr lang="es-ES" sz="4800" b="1" i="1" dirty="0">
                <a:solidFill>
                  <a:srgbClr val="004586"/>
                </a:solidFill>
                <a:latin typeface="+mn-lt"/>
                <a:cs typeface="Arial Unicode MS"/>
              </a:rPr>
              <a:t>Maneras informales </a:t>
            </a:r>
          </a:p>
          <a:p>
            <a:pPr algn="ctr" eaLnBrk="1" hangingPunct="1">
              <a:lnSpc>
                <a:spcPct val="150000"/>
              </a:lnSpc>
              <a:defRPr/>
            </a:pPr>
            <a:r>
              <a:rPr lang="es-ES" sz="4800" b="1" i="1" dirty="0">
                <a:solidFill>
                  <a:srgbClr val="004586"/>
                </a:solidFill>
                <a:latin typeface="+mn-lt"/>
                <a:cs typeface="Arial Unicode MS"/>
              </a:rPr>
              <a:t>de hacer </a:t>
            </a:r>
          </a:p>
          <a:p>
            <a:pPr algn="ctr" eaLnBrk="1" hangingPunct="1">
              <a:lnSpc>
                <a:spcPct val="150000"/>
              </a:lnSpc>
              <a:defRPr/>
            </a:pPr>
            <a:r>
              <a:rPr lang="es-ES" sz="4800" b="1" i="1" dirty="0">
                <a:solidFill>
                  <a:srgbClr val="004586"/>
                </a:solidFill>
                <a:latin typeface="+mn-lt"/>
                <a:cs typeface="Arial Unicode MS"/>
              </a:rPr>
              <a:t>las curas húmedas</a:t>
            </a:r>
          </a:p>
        </p:txBody>
      </p:sp>
      <p:pic>
        <p:nvPicPr>
          <p:cNvPr id="26626" name="Picture 4" descr="http://1.bp.blogspot.com/-aH63bgmes-Y/TdhUUcyN3BI/AAAAAAAAAY0/2rsVNvp97_I/s400/mi%2Bpinguino%2Banimado.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01200" y="228600"/>
            <a:ext cx="2132013"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agen 1"/>
          <p:cNvPicPr>
            <a:picLocks noChangeAspect="1"/>
          </p:cNvPicPr>
          <p:nvPr/>
        </p:nvPicPr>
        <p:blipFill>
          <a:blip r:embed="rId3" cstate="print"/>
          <a:stretch>
            <a:fillRect/>
          </a:stretch>
        </p:blipFill>
        <p:spPr>
          <a:xfrm>
            <a:off x="1600200" y="304800"/>
            <a:ext cx="2006600" cy="2108200"/>
          </a:xfrm>
          <a:prstGeom prst="rect">
            <a:avLst/>
          </a:prstGeom>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600" y="290556"/>
            <a:ext cx="1950016" cy="2147844"/>
          </a:xfrm>
          <a:prstGeom prst="rect">
            <a:avLst/>
          </a:prstGeom>
        </p:spPr>
      </p:pic>
      <p:pic>
        <p:nvPicPr>
          <p:cNvPr id="4" name="Imagen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48400" y="283767"/>
            <a:ext cx="1802842" cy="2078433"/>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8516273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Users\Angela\Desktop\Xeramanc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762000"/>
            <a:ext cx="373380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Marcador de contenido 2"/>
          <p:cNvSpPr>
            <a:spLocks noGrp="1"/>
          </p:cNvSpPr>
          <p:nvPr>
            <p:ph idx="1"/>
          </p:nvPr>
        </p:nvSpPr>
        <p:spPr>
          <a:xfrm>
            <a:off x="0" y="1015675"/>
            <a:ext cx="5943600" cy="4592024"/>
          </a:xfrm>
        </p:spPr>
        <p:txBody>
          <a:bodyPr/>
          <a:lstStyle/>
          <a:p>
            <a:r>
              <a:rPr lang="es-ES" dirty="0" smtClean="0"/>
              <a:t>Ducha o baño corto.</a:t>
            </a:r>
          </a:p>
          <a:p>
            <a:r>
              <a:rPr lang="es-ES" dirty="0" smtClean="0"/>
              <a:t>Agua no muy caliente.</a:t>
            </a:r>
          </a:p>
          <a:p>
            <a:r>
              <a:rPr lang="es-ES" dirty="0" smtClean="0"/>
              <a:t>Jabón suave, sin espuma</a:t>
            </a:r>
            <a:endParaRPr lang="es-ES" dirty="0"/>
          </a:p>
        </p:txBody>
      </p:sp>
    </p:spTree>
    <p:extLst>
      <p:ext uri="{BB962C8B-B14F-4D97-AF65-F5344CB8AC3E}">
        <p14:creationId xmlns:p14="http://schemas.microsoft.com/office/powerpoint/2010/main" val="22594273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3" name="Picture 2" descr="C:\Users\Angela\Desktop\Xeramanc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4787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4007463974"/>
              </p:ext>
            </p:extLst>
          </p:nvPr>
        </p:nvGraphicFramePr>
        <p:xfrm>
          <a:off x="6523615" y="565900"/>
          <a:ext cx="3816424" cy="514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957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3 Grupo"/>
          <p:cNvGrpSpPr>
            <a:grpSpLocks/>
          </p:cNvGrpSpPr>
          <p:nvPr/>
        </p:nvGrpSpPr>
        <p:grpSpPr bwMode="auto">
          <a:xfrm>
            <a:off x="2057400" y="457200"/>
            <a:ext cx="8077200" cy="5181600"/>
            <a:chOff x="1" y="0"/>
            <a:chExt cx="9143999" cy="6858000"/>
          </a:xfrm>
        </p:grpSpPr>
        <p:pic>
          <p:nvPicPr>
            <p:cNvPr id="31746" name="Picture 2" descr="C:\Users\Angela\Desktop\Xeramance\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Rectángulo"/>
            <p:cNvSpPr/>
            <p:nvPr/>
          </p:nvSpPr>
          <p:spPr>
            <a:xfrm>
              <a:off x="5724525" y="333375"/>
              <a:ext cx="287338" cy="1079500"/>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grpSp>
    </p:spTree>
    <p:extLst>
      <p:ext uri="{BB962C8B-B14F-4D97-AF65-F5344CB8AC3E}">
        <p14:creationId xmlns:p14="http://schemas.microsoft.com/office/powerpoint/2010/main" val="10857940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C:\Users\Angela\Desktop\Xeramance\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7400" y="457200"/>
            <a:ext cx="7924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68014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0" descr="C:\Users\Angela\Desktop\Xeramance\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1969" y="381000"/>
            <a:ext cx="3780632" cy="5583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4" name="Picture 11" descr="C:\Users\Angela\Desktop\Xeramance\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381000"/>
            <a:ext cx="3700462"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08147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Users\Angela\Desktop\Xeramance\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228600"/>
            <a:ext cx="3733799" cy="57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8" name="Picture 3" descr="C:\Users\Angela\Desktop\Xeramance\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43114"/>
            <a:ext cx="381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5213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2" descr="C:\Users\Angela\Desktop\Xeramance\1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99506" y="304235"/>
            <a:ext cx="3786062" cy="5639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2" name="Picture 13" descr="C:\Users\Angela\Desktop\Xeramance\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304800"/>
            <a:ext cx="4233862" cy="5645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74245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CuadroTexto"/>
          <p:cNvSpPr txBox="1">
            <a:spLocks noChangeArrowheads="1"/>
          </p:cNvSpPr>
          <p:nvPr/>
        </p:nvSpPr>
        <p:spPr bwMode="auto">
          <a:xfrm>
            <a:off x="914400" y="1501676"/>
            <a:ext cx="10591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4800" i="1" dirty="0">
                <a:solidFill>
                  <a:srgbClr val="004586"/>
                </a:solidFill>
                <a:latin typeface="+mn-lt"/>
                <a:cs typeface="Arial Unicode MS" charset="0"/>
              </a:rPr>
              <a:t>Generalmente se pone un pijama seco encima del humedecido para que el niño no pase frío</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2480661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C:\Users\Angela\Desktop\Xeramance\Wet wraps\IMG_047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0862" y="228600"/>
            <a:ext cx="383645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0" name="Picture 3" descr="C:\Users\Angela\Desktop\Xeramance\Wet wraps\IMG_04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228600"/>
            <a:ext cx="393038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69947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057" y="274495"/>
            <a:ext cx="9144000" cy="5637594"/>
          </a:xfrm>
          <a:prstGeom prst="rect">
            <a:avLst/>
          </a:prstGeom>
        </p:spPr>
      </p:pic>
      <p:sp>
        <p:nvSpPr>
          <p:cNvPr id="5" name="CuadroTexto 4"/>
          <p:cNvSpPr txBox="1"/>
          <p:nvPr/>
        </p:nvSpPr>
        <p:spPr>
          <a:xfrm>
            <a:off x="1324429" y="4557486"/>
            <a:ext cx="9303656" cy="1569660"/>
          </a:xfrm>
          <a:prstGeom prst="rect">
            <a:avLst/>
          </a:prstGeom>
          <a:solidFill>
            <a:srgbClr val="004586"/>
          </a:solidFill>
        </p:spPr>
        <p:txBody>
          <a:bodyPr wrap="square" rtlCol="0">
            <a:spAutoFit/>
          </a:bodyPr>
          <a:lstStyle/>
          <a:p>
            <a:r>
              <a:rPr lang="es-ES" sz="2400" b="1" dirty="0">
                <a:solidFill>
                  <a:schemeClr val="bg1"/>
                </a:solidFill>
              </a:rPr>
              <a:t>Muchos adolescentes que tuvieron  DA en la infancia tienen eccema de manos</a:t>
            </a:r>
          </a:p>
          <a:p>
            <a:r>
              <a:rPr lang="es-ES" sz="2400" b="1" dirty="0">
                <a:solidFill>
                  <a:schemeClr val="bg1"/>
                </a:solidFill>
              </a:rPr>
              <a:t>Más del 75% de los adolescentes con eccema de manos cumplen criterios de DA</a:t>
            </a:r>
          </a:p>
        </p:txBody>
      </p:sp>
      <p:pic>
        <p:nvPicPr>
          <p:cNvPr id="7" name="Imagen 6"/>
          <p:cNvPicPr>
            <a:picLocks noChangeAspect="1"/>
          </p:cNvPicPr>
          <p:nvPr/>
        </p:nvPicPr>
        <p:blipFill>
          <a:blip r:embed="rId3" cstate="print"/>
          <a:stretch>
            <a:fillRect/>
          </a:stretch>
        </p:blipFill>
        <p:spPr>
          <a:xfrm>
            <a:off x="8670865" y="290285"/>
            <a:ext cx="1997135" cy="2652605"/>
          </a:xfrm>
          <a:prstGeom prst="rect">
            <a:avLst/>
          </a:prstGeom>
        </p:spPr>
      </p:pic>
    </p:spTree>
    <p:extLst>
      <p:ext uri="{BB962C8B-B14F-4D97-AF65-F5344CB8AC3E}">
        <p14:creationId xmlns:p14="http://schemas.microsoft.com/office/powerpoint/2010/main" val="15432461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C:\Users\Angela\Desktop\Xeramance\Wet wraps\IMG_04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9159" y="228600"/>
            <a:ext cx="4312506" cy="575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4" name="Picture 2" descr="C:\Users\Angela\Desktop\Xeramance\Wet wraps\IMG_047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228600"/>
            <a:ext cx="3954462" cy="575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90474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C:\Users\Angela\Desktop\Xeramance\Wet wraps\IMG_048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5600" y="533400"/>
            <a:ext cx="4716462" cy="525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8" name="Picture 3" descr="C:\Users\Angela\Desktop\Xeramance\Wet wraps\IMG_04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838200"/>
            <a:ext cx="5049838" cy="462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53661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CuadroTexto"/>
          <p:cNvSpPr txBox="1">
            <a:spLocks noChangeArrowheads="1"/>
          </p:cNvSpPr>
          <p:nvPr/>
        </p:nvSpPr>
        <p:spPr bwMode="auto">
          <a:xfrm>
            <a:off x="685800" y="1773238"/>
            <a:ext cx="10972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4800" i="1" dirty="0">
                <a:solidFill>
                  <a:srgbClr val="004586"/>
                </a:solidFill>
                <a:latin typeface="+mn-lt"/>
                <a:cs typeface="Arial Unicode MS" charset="0"/>
              </a:rPr>
              <a:t>En zonas pequeñas, pueden usarse gasas o compresas, y </a:t>
            </a:r>
            <a:r>
              <a:rPr lang="es-ES" sz="4800" i="1" dirty="0" err="1">
                <a:solidFill>
                  <a:srgbClr val="004586"/>
                </a:solidFill>
                <a:latin typeface="+mn-lt"/>
                <a:cs typeface="Arial Unicode MS" charset="0"/>
              </a:rPr>
              <a:t>tubifast</a:t>
            </a:r>
            <a:r>
              <a:rPr lang="es-ES" sz="4800" i="1" dirty="0">
                <a:solidFill>
                  <a:srgbClr val="004586"/>
                </a:solidFill>
                <a:latin typeface="+mn-lt"/>
                <a:cs typeface="Arial Unicode MS" charset="0"/>
              </a:rPr>
              <a:t> para sujetarlas</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798411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P100013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2" y="304800"/>
            <a:ext cx="35433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6" name="Picture 3" descr="P100014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304800"/>
            <a:ext cx="420624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48636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4" descr="P100014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19274" y="407988"/>
            <a:ext cx="3720765" cy="5388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5" descr="P100014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381000"/>
            <a:ext cx="3418946"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957413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CuadroTexto"/>
          <p:cNvSpPr txBox="1">
            <a:spLocks noChangeArrowheads="1"/>
          </p:cNvSpPr>
          <p:nvPr/>
        </p:nvSpPr>
        <p:spPr bwMode="auto">
          <a:xfrm>
            <a:off x="2927350" y="2492376"/>
            <a:ext cx="63373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4800" dirty="0">
                <a:solidFill>
                  <a:srgbClr val="004586"/>
                </a:solidFill>
                <a:latin typeface="+mn-lt"/>
                <a:cs typeface="Arial Unicode MS" charset="0"/>
              </a:rPr>
              <a:t>O, todavía más fácil…</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682693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0961">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40961">
                                            <p:txEl>
                                              <p:pRg st="0" end="0"/>
                                            </p:txEl>
                                          </p:spTgt>
                                        </p:tgtEl>
                                        <p:attrNameLst>
                                          <p:attrName>ppt_w</p:attrName>
                                        </p:attrNameLst>
                                      </p:cBhvr>
                                    </p:anim>
                                    <p:anim by="(#ppt_w*0.50)" calcmode="lin" valueType="num">
                                      <p:cBhvr>
                                        <p:cTn id="8" dur="250" decel="50000" autoRev="1" fill="hold">
                                          <p:stCondLst>
                                            <p:cond delay="0"/>
                                          </p:stCondLst>
                                        </p:cTn>
                                        <p:tgtEl>
                                          <p:spTgt spid="40961">
                                            <p:txEl>
                                              <p:pRg st="0" end="0"/>
                                            </p:txEl>
                                          </p:spTgt>
                                        </p:tgtEl>
                                        <p:attrNameLst>
                                          <p:attrName>ppt_x</p:attrName>
                                        </p:attrNameLst>
                                      </p:cBhvr>
                                    </p:anim>
                                    <p:anim from="(-#ppt_h/2)" to="(#ppt_y)" calcmode="lin" valueType="num">
                                      <p:cBhvr>
                                        <p:cTn id="9" dur="500" fill="hold">
                                          <p:stCondLst>
                                            <p:cond delay="0"/>
                                          </p:stCondLst>
                                        </p:cTn>
                                        <p:tgtEl>
                                          <p:spTgt spid="40961">
                                            <p:txEl>
                                              <p:pRg st="0" end="0"/>
                                            </p:txEl>
                                          </p:spTgt>
                                        </p:tgtEl>
                                        <p:attrNameLst>
                                          <p:attrName>ppt_y</p:attrName>
                                        </p:attrNameLst>
                                      </p:cBhvr>
                                    </p:anim>
                                    <p:animRot by="21600000">
                                      <p:cBhvr>
                                        <p:cTn id="10" dur="500" fill="hold">
                                          <p:stCondLst>
                                            <p:cond delay="0"/>
                                          </p:stCondLst>
                                        </p:cTn>
                                        <p:tgtEl>
                                          <p:spTgt spid="4096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descr="P100014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8400" y="438150"/>
            <a:ext cx="71628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33448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C:\Users\Tatiana\Pictures\FOTOS ROTACIÓN MADRID\20140211_0917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2124" y="381000"/>
            <a:ext cx="4097713" cy="5576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DSC_194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0" y="381000"/>
            <a:ext cx="3717924" cy="5576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490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5" descr="C:\Users\Tatiana\Pictures\FOTOS ROTACIÓN MADRID\20140211_0917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0236" y="381000"/>
            <a:ext cx="3550906" cy="5326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 name="Picture 4" descr="DSC_19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0800" y="381000"/>
            <a:ext cx="3606389"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85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n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71600" y="897467"/>
            <a:ext cx="5350533" cy="519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noChangeArrowheads="1"/>
          </p:cNvPicPr>
          <p:nvPr/>
        </p:nvPicPr>
        <p:blipFill>
          <a:blip r:embed="rId3" cstate="print"/>
          <a:srcRect/>
          <a:stretch>
            <a:fillRect/>
          </a:stretch>
        </p:blipFill>
        <p:spPr bwMode="auto">
          <a:xfrm>
            <a:off x="6663267" y="905251"/>
            <a:ext cx="3852333" cy="4086027"/>
          </a:xfrm>
          <a:prstGeom prst="rect">
            <a:avLst/>
          </a:prstGeom>
          <a:ln>
            <a:noFill/>
          </a:ln>
          <a:effectLst>
            <a:outerShdw blurRad="292100" dist="139700" dir="2700000" algn="tl" rotWithShape="0">
              <a:srgbClr val="333333">
                <a:alpha val="65000"/>
              </a:srgbClr>
            </a:outerShdw>
          </a:effectLst>
        </p:spPr>
      </p:pic>
      <p:sp>
        <p:nvSpPr>
          <p:cNvPr id="2" name="CuadroTexto 1"/>
          <p:cNvSpPr txBox="1"/>
          <p:nvPr/>
        </p:nvSpPr>
        <p:spPr>
          <a:xfrm>
            <a:off x="6691488" y="5319888"/>
            <a:ext cx="1197764" cy="369332"/>
          </a:xfrm>
          <a:prstGeom prst="rect">
            <a:avLst/>
          </a:prstGeom>
          <a:solidFill>
            <a:srgbClr val="FFD966"/>
          </a:solidFill>
        </p:spPr>
        <p:txBody>
          <a:bodyPr wrap="none" rtlCol="0">
            <a:spAutoFit/>
          </a:bodyPr>
          <a:lstStyle/>
          <a:p>
            <a:r>
              <a:rPr lang="es-ES" dirty="0"/>
              <a:t>Junio 2014</a:t>
            </a:r>
          </a:p>
        </p:txBody>
      </p:sp>
      <p:sp>
        <p:nvSpPr>
          <p:cNvPr id="3" name="Título 2"/>
          <p:cNvSpPr>
            <a:spLocks noGrp="1"/>
          </p:cNvSpPr>
          <p:nvPr>
            <p:ph type="title"/>
          </p:nvPr>
        </p:nvSpPr>
        <p:spPr/>
        <p:txBody>
          <a:bodyPr/>
          <a:lstStyle/>
          <a:p>
            <a:r>
              <a:rPr lang="es-ES" dirty="0" smtClean="0"/>
              <a:t>Educación terapéutica en dermatitis atópica</a:t>
            </a:r>
            <a:endParaRPr lang="es-ES" dirty="0"/>
          </a:p>
        </p:txBody>
      </p:sp>
    </p:spTree>
    <p:extLst>
      <p:ext uri="{BB962C8B-B14F-4D97-AF65-F5344CB8AC3E}">
        <p14:creationId xmlns:p14="http://schemas.microsoft.com/office/powerpoint/2010/main" val="425031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¿Es dermatitis atópica?</a:t>
            </a:r>
            <a:endParaRPr lang="es-ES"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6408" y="914400"/>
            <a:ext cx="6517592" cy="4876800"/>
          </a:xfrm>
          <a:prstGeom prst="rect">
            <a:avLst/>
          </a:prstGeom>
        </p:spPr>
      </p:pic>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1008" y="2819400"/>
            <a:ext cx="3990622" cy="2985990"/>
          </a:xfrm>
          <a:prstGeom prst="rect">
            <a:avLst/>
          </a:prstGeom>
        </p:spPr>
      </p:pic>
    </p:spTree>
    <p:extLst>
      <p:ext uri="{BB962C8B-B14F-4D97-AF65-F5344CB8AC3E}">
        <p14:creationId xmlns:p14="http://schemas.microsoft.com/office/powerpoint/2010/main" val="33778040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0" y="228600"/>
            <a:ext cx="2030067" cy="2023345"/>
          </a:xfrm>
          <a:prstGeom prst="rect">
            <a:avLst/>
          </a:prstGeom>
        </p:spPr>
      </p:pic>
      <p:sp>
        <p:nvSpPr>
          <p:cNvPr id="2" name="1 Título"/>
          <p:cNvSpPr>
            <a:spLocks noGrp="1"/>
          </p:cNvSpPr>
          <p:nvPr>
            <p:ph type="title" idx="4294967295"/>
          </p:nvPr>
        </p:nvSpPr>
        <p:spPr>
          <a:xfrm>
            <a:off x="8402638" y="927100"/>
            <a:ext cx="3789362" cy="442913"/>
          </a:xfrm>
        </p:spPr>
        <p:txBody>
          <a:bodyPr>
            <a:noAutofit/>
          </a:bodyPr>
          <a:lstStyle/>
          <a:p>
            <a:r>
              <a:rPr lang="es-ES" sz="4800" b="1" dirty="0" err="1">
                <a:solidFill>
                  <a:srgbClr val="E46C0A"/>
                </a:solidFill>
              </a:rPr>
              <a:t>esultados</a:t>
            </a:r>
            <a:endParaRPr lang="en-US" sz="4800" b="1" dirty="0">
              <a:solidFill>
                <a:srgbClr val="E46C0A"/>
              </a:solidFill>
            </a:endParaRPr>
          </a:p>
        </p:txBody>
      </p:sp>
      <p:graphicFrame>
        <p:nvGraphicFramePr>
          <p:cNvPr id="5" name="Marcador de contenido 4"/>
          <p:cNvGraphicFramePr>
            <a:graphicFrameLocks noGrp="1"/>
          </p:cNvGraphicFramePr>
          <p:nvPr>
            <p:ph sz="half" idx="4294967295"/>
            <p:extLst>
              <p:ext uri="{D42A27DB-BD31-4B8C-83A1-F6EECF244321}">
                <p14:modId xmlns:p14="http://schemas.microsoft.com/office/powerpoint/2010/main" val="429152865"/>
              </p:ext>
            </p:extLst>
          </p:nvPr>
        </p:nvGraphicFramePr>
        <p:xfrm>
          <a:off x="0" y="1077145"/>
          <a:ext cx="7451725" cy="5002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Box 30"/>
          <p:cNvSpPr txBox="1">
            <a:spLocks noChangeArrowheads="1"/>
          </p:cNvSpPr>
          <p:nvPr/>
        </p:nvSpPr>
        <p:spPr bwMode="auto">
          <a:xfrm>
            <a:off x="7848600" y="5715000"/>
            <a:ext cx="4343401" cy="304800"/>
          </a:xfrm>
          <a:prstGeom prst="rect">
            <a:avLst/>
          </a:prstGeom>
          <a:noFill/>
          <a:ln w="9525">
            <a:noFill/>
            <a:miter lim="800000"/>
            <a:headEnd/>
            <a:tailEnd/>
          </a:ln>
        </p:spPr>
        <p:txBody>
          <a:bodyPr/>
          <a:lstStyle/>
          <a:p>
            <a:pPr defTabSz="457200"/>
            <a:r>
              <a:rPr lang="en-US" sz="1200" b="1" i="1" dirty="0">
                <a:solidFill>
                  <a:srgbClr val="565656"/>
                </a:solidFill>
                <a:latin typeface="Calibri"/>
              </a:rPr>
              <a:t>Ortiz de </a:t>
            </a:r>
            <a:r>
              <a:rPr lang="en-US" sz="1200" b="1" i="1" dirty="0" err="1">
                <a:solidFill>
                  <a:srgbClr val="565656"/>
                </a:solidFill>
                <a:latin typeface="Calibri"/>
              </a:rPr>
              <a:t>Frutos</a:t>
            </a:r>
            <a:r>
              <a:rPr lang="en-US" sz="1200" b="1" i="1" dirty="0">
                <a:solidFill>
                  <a:srgbClr val="565656"/>
                </a:solidFill>
                <a:latin typeface="Calibri"/>
              </a:rPr>
              <a:t> FJ et al. </a:t>
            </a:r>
            <a:r>
              <a:rPr lang="en-US" sz="1200" b="1" i="1" dirty="0" err="1">
                <a:solidFill>
                  <a:srgbClr val="565656"/>
                </a:solidFill>
                <a:latin typeface="Calibri"/>
              </a:rPr>
              <a:t>Actas</a:t>
            </a:r>
            <a:r>
              <a:rPr lang="en-US" sz="1200" b="1" i="1" dirty="0">
                <a:solidFill>
                  <a:srgbClr val="565656"/>
                </a:solidFill>
                <a:latin typeface="Calibri"/>
              </a:rPr>
              <a:t> </a:t>
            </a:r>
            <a:r>
              <a:rPr lang="en-US" sz="1200" b="1" i="1" dirty="0" err="1">
                <a:solidFill>
                  <a:srgbClr val="565656"/>
                </a:solidFill>
                <a:latin typeface="Calibri"/>
              </a:rPr>
              <a:t>Demosifiliogr</a:t>
            </a:r>
            <a:r>
              <a:rPr lang="en-US" sz="1200" b="1" i="1" dirty="0">
                <a:solidFill>
                  <a:srgbClr val="565656"/>
                </a:solidFill>
                <a:latin typeface="Calibri"/>
              </a:rPr>
              <a:t>. 2014; 105:487-96</a:t>
            </a:r>
            <a:endParaRPr lang="en-GB" sz="1200" i="1" dirty="0">
              <a:solidFill>
                <a:srgbClr val="565656"/>
              </a:solidFill>
              <a:latin typeface="Calibri"/>
              <a:ea typeface="ＭＳ Ｐゴシック" pitchFamily="34" charset="-128"/>
              <a:cs typeface="Arial" pitchFamily="34" charset="0"/>
            </a:endParaRPr>
          </a:p>
        </p:txBody>
      </p:sp>
    </p:spTree>
    <p:extLst>
      <p:ext uri="{BB962C8B-B14F-4D97-AF65-F5344CB8AC3E}">
        <p14:creationId xmlns:p14="http://schemas.microsoft.com/office/powerpoint/2010/main" val="70803479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2286000" y="152400"/>
            <a:ext cx="7924799" cy="4852260"/>
          </a:xfrm>
          <a:prstGeom prst="rect">
            <a:avLst/>
          </a:prstGeom>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0" y="4191000"/>
            <a:ext cx="4656374" cy="1966568"/>
          </a:xfrm>
          <a:prstGeom prst="rect">
            <a:avLst/>
          </a:prstGeom>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34200" y="4191000"/>
            <a:ext cx="3276600" cy="1966570"/>
          </a:xfrm>
          <a:prstGeom prst="rect">
            <a:avLst/>
          </a:prstGeom>
        </p:spPr>
      </p:pic>
      <p:sp>
        <p:nvSpPr>
          <p:cNvPr id="8" name="Rectángulo 7"/>
          <p:cNvSpPr/>
          <p:nvPr/>
        </p:nvSpPr>
        <p:spPr>
          <a:xfrm>
            <a:off x="8066314" y="4267200"/>
            <a:ext cx="2144485" cy="685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Tree>
    <p:extLst>
      <p:ext uri="{BB962C8B-B14F-4D97-AF65-F5344CB8AC3E}">
        <p14:creationId xmlns:p14="http://schemas.microsoft.com/office/powerpoint/2010/main" val="21520907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stretch>
            <a:fillRect/>
          </a:stretch>
        </p:blipFill>
        <p:spPr>
          <a:xfrm>
            <a:off x="4521200" y="1435100"/>
            <a:ext cx="3479800" cy="4356100"/>
          </a:xfrm>
          <a:prstGeom prst="rect">
            <a:avLst/>
          </a:prstGeom>
        </p:spPr>
      </p:pic>
      <p:sp>
        <p:nvSpPr>
          <p:cNvPr id="2" name="Título 1"/>
          <p:cNvSpPr>
            <a:spLocks noGrp="1"/>
          </p:cNvSpPr>
          <p:nvPr>
            <p:ph type="title"/>
          </p:nvPr>
        </p:nvSpPr>
        <p:spPr>
          <a:xfrm>
            <a:off x="609600" y="309600"/>
            <a:ext cx="10972800" cy="604800"/>
          </a:xfrm>
        </p:spPr>
        <p:txBody>
          <a:bodyPr/>
          <a:lstStyle/>
          <a:p>
            <a:r>
              <a:rPr lang="es-ES" dirty="0" smtClean="0"/>
              <a:t>Muchos pacientes con DA</a:t>
            </a:r>
            <a:br>
              <a:rPr lang="es-ES" dirty="0" smtClean="0"/>
            </a:br>
            <a:r>
              <a:rPr lang="es-ES" dirty="0" smtClean="0"/>
              <a:t>Poco tiempo</a:t>
            </a:r>
            <a:endParaRPr lang="es-ES" dirty="0"/>
          </a:p>
        </p:txBody>
      </p:sp>
    </p:spTree>
    <p:extLst>
      <p:ext uri="{BB962C8B-B14F-4D97-AF65-F5344CB8AC3E}">
        <p14:creationId xmlns:p14="http://schemas.microsoft.com/office/powerpoint/2010/main" val="343721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3216488" y="1752600"/>
            <a:ext cx="5165512" cy="4479635"/>
          </a:xfrm>
          <a:prstGeom prst="rect">
            <a:avLst/>
          </a:prstGeom>
        </p:spPr>
      </p:pic>
      <p:sp>
        <p:nvSpPr>
          <p:cNvPr id="3" name="Título 2"/>
          <p:cNvSpPr>
            <a:spLocks noGrp="1"/>
          </p:cNvSpPr>
          <p:nvPr>
            <p:ph type="title"/>
          </p:nvPr>
        </p:nvSpPr>
        <p:spPr>
          <a:xfrm>
            <a:off x="609600" y="462000"/>
            <a:ext cx="10972800" cy="604800"/>
          </a:xfrm>
        </p:spPr>
        <p:txBody>
          <a:bodyPr/>
          <a:lstStyle/>
          <a:p>
            <a:r>
              <a:rPr lang="es-ES" dirty="0" smtClean="0"/>
              <a:t>Muchos pacientes con </a:t>
            </a:r>
            <a:r>
              <a:rPr lang="es-ES" dirty="0" smtClean="0">
                <a:solidFill>
                  <a:srgbClr val="004586"/>
                </a:solidFill>
              </a:rPr>
              <a:t>DA</a:t>
            </a:r>
            <a:r>
              <a:rPr lang="es-ES" dirty="0" smtClean="0"/>
              <a:t>.</a:t>
            </a:r>
            <a:br>
              <a:rPr lang="es-ES" dirty="0" smtClean="0"/>
            </a:br>
            <a:r>
              <a:rPr lang="es-ES" dirty="0" smtClean="0"/>
              <a:t>Poco tiempo</a:t>
            </a:r>
            <a:br>
              <a:rPr lang="es-ES" dirty="0" smtClean="0"/>
            </a:br>
            <a:r>
              <a:rPr lang="es-ES" dirty="0" smtClean="0">
                <a:solidFill>
                  <a:srgbClr val="C00000"/>
                </a:solidFill>
              </a:rPr>
              <a:t>La terapia de grupo es una buena opción.</a:t>
            </a:r>
            <a:endParaRPr lang="es-ES" dirty="0">
              <a:solidFill>
                <a:srgbClr val="C00000"/>
              </a:solidFill>
            </a:endParaRPr>
          </a:p>
        </p:txBody>
      </p:sp>
    </p:spTree>
    <p:extLst>
      <p:ext uri="{BB962C8B-B14F-4D97-AF65-F5344CB8AC3E}">
        <p14:creationId xmlns:p14="http://schemas.microsoft.com/office/powerpoint/2010/main" val="31626778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AutoShape 2" descr="http://vayavoragine.com/wp-content/uploads/2010/06/metro_madrid.jpg"/>
          <p:cNvSpPr>
            <a:spLocks noChangeAspect="1" noChangeArrowheads="1"/>
          </p:cNvSpPr>
          <p:nvPr/>
        </p:nvSpPr>
        <p:spPr bwMode="auto">
          <a:xfrm>
            <a:off x="1679582" y="-852488"/>
            <a:ext cx="2752725" cy="1790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ES">
              <a:latin typeface="Calibri" charset="0"/>
            </a:endParaRPr>
          </a:p>
        </p:txBody>
      </p:sp>
      <p:sp>
        <p:nvSpPr>
          <p:cNvPr id="37895" name="AutoShape 4" descr="http://vayavoragine.com/wp-content/uploads/2010/06/metro_madrid.jpg"/>
          <p:cNvSpPr>
            <a:spLocks noChangeAspect="1" noChangeArrowheads="1"/>
          </p:cNvSpPr>
          <p:nvPr/>
        </p:nvSpPr>
        <p:spPr bwMode="auto">
          <a:xfrm>
            <a:off x="1679582" y="-852488"/>
            <a:ext cx="2752725" cy="1790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ES">
              <a:latin typeface="Calibri" charset="0"/>
            </a:endParaRPr>
          </a:p>
        </p:txBody>
      </p:sp>
      <p:sp>
        <p:nvSpPr>
          <p:cNvPr id="6" name="Título 5"/>
          <p:cNvSpPr>
            <a:spLocks noGrp="1"/>
          </p:cNvSpPr>
          <p:nvPr>
            <p:ph type="title"/>
          </p:nvPr>
        </p:nvSpPr>
        <p:spPr/>
        <p:txBody>
          <a:bodyPr/>
          <a:lstStyle/>
          <a:p>
            <a:r>
              <a:rPr lang="es-ES" dirty="0" smtClean="0"/>
              <a:t>Escuela de la dermatitis atópica</a:t>
            </a:r>
            <a:endParaRPr lang="es-ES" dirty="0"/>
          </a:p>
        </p:txBody>
      </p:sp>
      <p:sp>
        <p:nvSpPr>
          <p:cNvPr id="7" name="Marcador de contenido 6"/>
          <p:cNvSpPr>
            <a:spLocks noGrp="1"/>
          </p:cNvSpPr>
          <p:nvPr>
            <p:ph idx="1"/>
          </p:nvPr>
        </p:nvSpPr>
        <p:spPr>
          <a:xfrm>
            <a:off x="0" y="1015674"/>
            <a:ext cx="5257800" cy="5156525"/>
          </a:xfrm>
        </p:spPr>
        <p:txBody>
          <a:bodyPr>
            <a:normAutofit/>
          </a:bodyPr>
          <a:lstStyle/>
          <a:p>
            <a:r>
              <a:rPr lang="es-ES" sz="1500" dirty="0" smtClean="0"/>
              <a:t>¿</a:t>
            </a:r>
            <a:r>
              <a:rPr lang="es-ES" sz="1500" dirty="0" smtClean="0">
                <a:solidFill>
                  <a:srgbClr val="004586"/>
                </a:solidFill>
              </a:rPr>
              <a:t>Qué es la EDA?</a:t>
            </a:r>
          </a:p>
          <a:p>
            <a:pPr lvl="1"/>
            <a:r>
              <a:rPr lang="es-ES" sz="1500" b="1" dirty="0">
                <a:solidFill>
                  <a:srgbClr val="004586"/>
                </a:solidFill>
              </a:rPr>
              <a:t>La Escuela de la Dermatitis Atópica (EDA</a:t>
            </a:r>
            <a:r>
              <a:rPr lang="es-ES" sz="1500" dirty="0">
                <a:solidFill>
                  <a:srgbClr val="004586"/>
                </a:solidFill>
              </a:rPr>
              <a:t>)es un proyecto desarrollado por personal médico y sanitario con el único objetivo de promover la educación sanitaria y terapéutica en Dermatitis atópica. Estamos convencidos de que el conocimiento es imprescindible para el control adecuado de la enfermedad</a:t>
            </a:r>
            <a:r>
              <a:rPr lang="es-ES" sz="1500" dirty="0" smtClean="0">
                <a:solidFill>
                  <a:srgbClr val="004586"/>
                </a:solidFill>
              </a:rPr>
              <a:t>.</a:t>
            </a:r>
          </a:p>
          <a:p>
            <a:r>
              <a:rPr lang="es-ES" sz="1500" dirty="0" smtClean="0">
                <a:solidFill>
                  <a:srgbClr val="004586"/>
                </a:solidFill>
              </a:rPr>
              <a:t>¿Quiénes somos?</a:t>
            </a:r>
          </a:p>
          <a:p>
            <a:pPr lvl="1"/>
            <a:r>
              <a:rPr lang="es-ES" sz="1500" b="1" dirty="0">
                <a:solidFill>
                  <a:srgbClr val="004586"/>
                </a:solidFill>
              </a:rPr>
              <a:t>Matilde Riquelme y Ruth García Martínez </a:t>
            </a:r>
            <a:r>
              <a:rPr lang="es-ES" sz="1500" b="1" dirty="0" smtClean="0">
                <a:solidFill>
                  <a:srgbClr val="004586"/>
                </a:solidFill>
              </a:rPr>
              <a:t>     (pediatras).</a:t>
            </a:r>
          </a:p>
          <a:p>
            <a:pPr lvl="1"/>
            <a:r>
              <a:rPr lang="es-ES" sz="1500" b="1" dirty="0">
                <a:solidFill>
                  <a:srgbClr val="004586"/>
                </a:solidFill>
              </a:rPr>
              <a:t>Ángela Hernández y Antonio </a:t>
            </a:r>
            <a:r>
              <a:rPr lang="es-ES" sz="1500" b="1" dirty="0" err="1">
                <a:solidFill>
                  <a:srgbClr val="004586"/>
                </a:solidFill>
              </a:rPr>
              <a:t>Torrelo</a:t>
            </a:r>
            <a:r>
              <a:rPr lang="es-ES" sz="1500" b="1" dirty="0">
                <a:solidFill>
                  <a:srgbClr val="004586"/>
                </a:solidFill>
              </a:rPr>
              <a:t>          </a:t>
            </a:r>
            <a:r>
              <a:rPr lang="es-ES" sz="1500" b="1" dirty="0" smtClean="0">
                <a:solidFill>
                  <a:srgbClr val="004586"/>
                </a:solidFill>
              </a:rPr>
              <a:t>     (dermatólogos </a:t>
            </a:r>
            <a:r>
              <a:rPr lang="es-ES" sz="1500" b="1" dirty="0">
                <a:solidFill>
                  <a:srgbClr val="004586"/>
                </a:solidFill>
              </a:rPr>
              <a:t>del Hospital Niño Jesús</a:t>
            </a:r>
            <a:r>
              <a:rPr lang="es-ES" sz="1500" b="1" dirty="0" smtClean="0">
                <a:solidFill>
                  <a:srgbClr val="004586"/>
                </a:solidFill>
              </a:rPr>
              <a:t>).</a:t>
            </a:r>
            <a:endParaRPr lang="es-ES" sz="1500" b="1" dirty="0">
              <a:solidFill>
                <a:srgbClr val="004586"/>
              </a:solidFill>
            </a:endParaRPr>
          </a:p>
          <a:p>
            <a:pPr lvl="1"/>
            <a:r>
              <a:rPr lang="es-ES" sz="1500" b="1" dirty="0">
                <a:solidFill>
                  <a:srgbClr val="004586"/>
                </a:solidFill>
              </a:rPr>
              <a:t>Marta </a:t>
            </a:r>
            <a:r>
              <a:rPr lang="es-ES" sz="1500" b="1" dirty="0" err="1">
                <a:solidFill>
                  <a:srgbClr val="004586"/>
                </a:solidFill>
              </a:rPr>
              <a:t>Feito</a:t>
            </a:r>
            <a:r>
              <a:rPr lang="es-ES" sz="1500" b="1" dirty="0">
                <a:solidFill>
                  <a:srgbClr val="004586"/>
                </a:solidFill>
              </a:rPr>
              <a:t> y Raúl de Lucas                       </a:t>
            </a:r>
            <a:r>
              <a:rPr lang="es-ES" sz="1500" b="1" dirty="0" smtClean="0">
                <a:solidFill>
                  <a:srgbClr val="004586"/>
                </a:solidFill>
              </a:rPr>
              <a:t>        (dermatólogos </a:t>
            </a:r>
            <a:r>
              <a:rPr lang="es-ES" sz="1500" b="1" dirty="0">
                <a:solidFill>
                  <a:srgbClr val="004586"/>
                </a:solidFill>
              </a:rPr>
              <a:t>del Hospital La paz</a:t>
            </a:r>
            <a:r>
              <a:rPr lang="es-ES" sz="1500" b="1" dirty="0" smtClean="0">
                <a:solidFill>
                  <a:srgbClr val="004586"/>
                </a:solidFill>
              </a:rPr>
              <a:t>).</a:t>
            </a:r>
            <a:endParaRPr lang="es-ES" sz="1500" dirty="0">
              <a:solidFill>
                <a:srgbClr val="004586"/>
              </a:solidFill>
            </a:endParaRPr>
          </a:p>
          <a:p>
            <a:pPr lvl="1"/>
            <a:endParaRPr lang="es-ES" sz="1800" b="1" dirty="0">
              <a:solidFill>
                <a:srgbClr val="7F7F7F"/>
              </a:solidFill>
            </a:endParaRPr>
          </a:p>
          <a:p>
            <a:pPr lvl="1"/>
            <a:endParaRPr lang="es-ES" sz="1800" dirty="0"/>
          </a:p>
        </p:txBody>
      </p:sp>
      <p:sp>
        <p:nvSpPr>
          <p:cNvPr id="28" name="Marcador de contenido 6"/>
          <p:cNvSpPr txBox="1">
            <a:spLocks/>
          </p:cNvSpPr>
          <p:nvPr/>
        </p:nvSpPr>
        <p:spPr>
          <a:xfrm>
            <a:off x="4648200" y="990600"/>
            <a:ext cx="5791200" cy="5334000"/>
          </a:xfrm>
          <a:prstGeom prst="rect">
            <a:avLst/>
          </a:prstGeom>
        </p:spPr>
        <p:txBody>
          <a:bodyPr vert="horz" lIns="91440" tIns="45720" rIns="91440" bIns="45720" rtlCol="0">
            <a:normAutofit/>
          </a:bodyPr>
          <a:lstStyle>
            <a:lvl1pPr marL="808038" indent="-265113" algn="l" defTabSz="914400" rtl="0" eaLnBrk="1" latinLnBrk="0" hangingPunct="1">
              <a:spcBef>
                <a:spcPts val="600"/>
              </a:spcBef>
              <a:buFontTx/>
              <a:buBlip>
                <a:blip r:embed="rId4"/>
              </a:buBlip>
              <a:defRPr sz="2400" kern="1200">
                <a:solidFill>
                  <a:schemeClr val="accent1"/>
                </a:solidFill>
                <a:latin typeface="+mn-lt"/>
                <a:ea typeface="+mn-ea"/>
                <a:cs typeface="+mn-cs"/>
              </a:defRPr>
            </a:lvl1pPr>
            <a:lvl2pPr marL="1524000" indent="-265113" algn="l" defTabSz="914400" rtl="0" eaLnBrk="1" latinLnBrk="0" hangingPunct="1">
              <a:spcBef>
                <a:spcPts val="600"/>
              </a:spcBef>
              <a:buClr>
                <a:schemeClr val="tx2"/>
              </a:buClr>
              <a:buSzPct val="100000"/>
              <a:buFont typeface="Wingdings" panose="05000000000000000000" pitchFamily="2" charset="2"/>
              <a:buChar char="v"/>
              <a:defRPr sz="2200" kern="1200">
                <a:solidFill>
                  <a:schemeClr val="accent1"/>
                </a:solidFill>
                <a:latin typeface="+mn-lt"/>
                <a:ea typeface="+mn-ea"/>
                <a:cs typeface="+mn-cs"/>
              </a:defRPr>
            </a:lvl2pPr>
            <a:lvl3pPr marL="2239963" indent="-265113" algn="l" defTabSz="914400" rtl="0" eaLnBrk="1" latinLnBrk="0" hangingPunct="1">
              <a:spcBef>
                <a:spcPts val="600"/>
              </a:spcBef>
              <a:buClr>
                <a:schemeClr val="tx2"/>
              </a:buClr>
              <a:buSzPct val="100000"/>
              <a:buFont typeface="Wingdings" panose="05000000000000000000" pitchFamily="2" charset="2"/>
              <a:buChar char="ü"/>
              <a:defRPr sz="2000" kern="1200">
                <a:solidFill>
                  <a:schemeClr val="accent1"/>
                </a:solidFill>
                <a:latin typeface="+mn-lt"/>
                <a:ea typeface="+mn-ea"/>
                <a:cs typeface="+mn-cs"/>
              </a:defRPr>
            </a:lvl3pPr>
            <a:lvl4pPr marL="2874963" indent="-184150" algn="l" defTabSz="914400" rtl="0" eaLnBrk="1" latinLnBrk="0" hangingPunct="1">
              <a:spcBef>
                <a:spcPts val="600"/>
              </a:spcBef>
              <a:buClr>
                <a:schemeClr val="tx2"/>
              </a:buClr>
              <a:buFont typeface="Arial" pitchFamily="34" charset="0"/>
              <a:buChar char="–"/>
              <a:defRPr sz="2000" kern="1200">
                <a:solidFill>
                  <a:schemeClr val="accent1"/>
                </a:solidFill>
                <a:latin typeface="+mn-lt"/>
                <a:ea typeface="+mn-ea"/>
                <a:cs typeface="+mn-cs"/>
              </a:defRPr>
            </a:lvl4pPr>
            <a:lvl5pPr marL="3590925" indent="-185738" algn="l" defTabSz="914400" rtl="0" eaLnBrk="1" latinLnBrk="0" hangingPunct="1">
              <a:spcBef>
                <a:spcPts val="600"/>
              </a:spcBef>
              <a:buClr>
                <a:schemeClr val="tx2"/>
              </a:buClr>
              <a:buFont typeface="Arial"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1600" dirty="0" smtClean="0">
                <a:solidFill>
                  <a:srgbClr val="004586"/>
                </a:solidFill>
              </a:rPr>
              <a:t>¿A quién va dirigida?</a:t>
            </a:r>
          </a:p>
          <a:p>
            <a:pPr lvl="1"/>
            <a:r>
              <a:rPr lang="es-ES" sz="1600" b="1" dirty="0">
                <a:solidFill>
                  <a:srgbClr val="004586"/>
                </a:solidFill>
              </a:rPr>
              <a:t>A pacientes y familiares con dermatitis </a:t>
            </a:r>
            <a:r>
              <a:rPr lang="es-ES" sz="1600" b="1" dirty="0" smtClean="0">
                <a:solidFill>
                  <a:srgbClr val="004586"/>
                </a:solidFill>
              </a:rPr>
              <a:t>atópica.</a:t>
            </a:r>
          </a:p>
          <a:p>
            <a:pPr lvl="1"/>
            <a:r>
              <a:rPr lang="es-ES" sz="1600" b="1" dirty="0" smtClean="0">
                <a:solidFill>
                  <a:srgbClr val="004586"/>
                </a:solidFill>
              </a:rPr>
              <a:t>Es imprescindible inscribirse a través del correo electrónico: escueladeladermatitisatopica@gmail.com.</a:t>
            </a:r>
            <a:endParaRPr lang="es-ES" sz="1600" b="1" dirty="0">
              <a:solidFill>
                <a:srgbClr val="004586"/>
              </a:solidFill>
            </a:endParaRPr>
          </a:p>
          <a:p>
            <a:pPr marL="1258887" lvl="1" indent="0">
              <a:buNone/>
            </a:pPr>
            <a:endParaRPr lang="es-ES" sz="1600" b="1" dirty="0">
              <a:solidFill>
                <a:srgbClr val="004586"/>
              </a:solidFill>
            </a:endParaRPr>
          </a:p>
          <a:p>
            <a:r>
              <a:rPr lang="es-ES" sz="1600" b="1" dirty="0" smtClean="0">
                <a:solidFill>
                  <a:srgbClr val="004586"/>
                </a:solidFill>
              </a:rPr>
              <a:t> </a:t>
            </a:r>
            <a:r>
              <a:rPr lang="es-ES" sz="1600" dirty="0" smtClean="0">
                <a:solidFill>
                  <a:srgbClr val="004586"/>
                </a:solidFill>
              </a:rPr>
              <a:t>¿Dónde y cuándo?</a:t>
            </a:r>
          </a:p>
          <a:p>
            <a:pPr lvl="1"/>
            <a:r>
              <a:rPr lang="es-ES" sz="1600" dirty="0" smtClean="0">
                <a:solidFill>
                  <a:srgbClr val="004586"/>
                </a:solidFill>
              </a:rPr>
              <a:t>El martes, 22 de noviembre.</a:t>
            </a:r>
          </a:p>
          <a:p>
            <a:pPr lvl="1"/>
            <a:r>
              <a:rPr lang="es-ES" sz="1600" dirty="0" smtClean="0">
                <a:solidFill>
                  <a:srgbClr val="004586"/>
                </a:solidFill>
              </a:rPr>
              <a:t>Horario:</a:t>
            </a:r>
          </a:p>
          <a:p>
            <a:pPr lvl="2"/>
            <a:r>
              <a:rPr lang="es-ES" sz="1600" dirty="0" smtClean="0">
                <a:solidFill>
                  <a:srgbClr val="004586"/>
                </a:solidFill>
              </a:rPr>
              <a:t>17:00 Bienvenida.</a:t>
            </a:r>
          </a:p>
          <a:p>
            <a:pPr lvl="2"/>
            <a:r>
              <a:rPr lang="es-ES" sz="1600" dirty="0" smtClean="0">
                <a:solidFill>
                  <a:srgbClr val="004586"/>
                </a:solidFill>
              </a:rPr>
              <a:t>17:30 Reunión.</a:t>
            </a:r>
          </a:p>
          <a:p>
            <a:pPr lvl="2"/>
            <a:r>
              <a:rPr lang="es-ES" sz="1600" dirty="0" smtClean="0">
                <a:solidFill>
                  <a:srgbClr val="004586"/>
                </a:solidFill>
              </a:rPr>
              <a:t>Duración aproximada 2 horas y media.</a:t>
            </a:r>
          </a:p>
          <a:p>
            <a:pPr lvl="1"/>
            <a:r>
              <a:rPr lang="es-ES" sz="1600" dirty="0" smtClean="0">
                <a:solidFill>
                  <a:srgbClr val="004586"/>
                </a:solidFill>
              </a:rPr>
              <a:t>Lugar: Hospital La Paz:</a:t>
            </a:r>
          </a:p>
          <a:p>
            <a:pPr lvl="2"/>
            <a:r>
              <a:rPr lang="es-ES" sz="1600" dirty="0" smtClean="0">
                <a:solidFill>
                  <a:srgbClr val="004586"/>
                </a:solidFill>
              </a:rPr>
              <a:t>Aula Ortiz Vázquez (edificio Hospital General, planta baja).</a:t>
            </a:r>
          </a:p>
          <a:p>
            <a:pPr lvl="2"/>
            <a:r>
              <a:rPr lang="es-ES" sz="1600" dirty="0" smtClean="0">
                <a:solidFill>
                  <a:srgbClr val="004586"/>
                </a:solidFill>
              </a:rPr>
              <a:t>Dirección: Pº de la Castellana, 261.</a:t>
            </a:r>
          </a:p>
          <a:p>
            <a:pPr lvl="2"/>
            <a:r>
              <a:rPr lang="es-ES" sz="1600" dirty="0" smtClean="0">
                <a:solidFill>
                  <a:srgbClr val="004586"/>
                </a:solidFill>
              </a:rPr>
              <a:t>Metro: Begoña, salida Hospital La Paz</a:t>
            </a:r>
            <a:r>
              <a:rPr lang="es-ES" dirty="0" smtClean="0">
                <a:solidFill>
                  <a:srgbClr val="004586"/>
                </a:solidFill>
              </a:rPr>
              <a:t>.</a:t>
            </a:r>
          </a:p>
          <a:p>
            <a:pPr lvl="1"/>
            <a:endParaRPr lang="es-ES" sz="2000" dirty="0" smtClean="0">
              <a:solidFill>
                <a:srgbClr val="7F7F7F"/>
              </a:solidFill>
            </a:endParaRPr>
          </a:p>
          <a:p>
            <a:pPr lvl="1"/>
            <a:endParaRPr lang="es-ES" sz="1800" b="1" dirty="0" smtClean="0">
              <a:solidFill>
                <a:srgbClr val="7F7F7F"/>
              </a:solidFill>
            </a:endParaRPr>
          </a:p>
          <a:p>
            <a:pPr lvl="1"/>
            <a:endParaRPr lang="es-ES" sz="1800" dirty="0"/>
          </a:p>
        </p:txBody>
      </p:sp>
    </p:spTree>
    <p:custDataLst>
      <p:tags r:id="rId1"/>
    </p:custDataLst>
    <p:extLst>
      <p:ext uri="{BB962C8B-B14F-4D97-AF65-F5344CB8AC3E}">
        <p14:creationId xmlns:p14="http://schemas.microsoft.com/office/powerpoint/2010/main" val="148980865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2 Diagrama"/>
          <p:cNvGraphicFramePr/>
          <p:nvPr>
            <p:extLst>
              <p:ext uri="{D42A27DB-BD31-4B8C-83A1-F6EECF244321}">
                <p14:modId xmlns:p14="http://schemas.microsoft.com/office/powerpoint/2010/main" val="1716655826"/>
              </p:ext>
            </p:extLst>
          </p:nvPr>
        </p:nvGraphicFramePr>
        <p:xfrm>
          <a:off x="533400" y="152400"/>
          <a:ext cx="3547534" cy="2455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2 Marcador de contenido"/>
          <p:cNvSpPr txBox="1">
            <a:spLocks/>
          </p:cNvSpPr>
          <p:nvPr/>
        </p:nvSpPr>
        <p:spPr bwMode="auto">
          <a:xfrm>
            <a:off x="6383871" y="152400"/>
            <a:ext cx="5350929" cy="267971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DA1E49"/>
              </a:buClr>
              <a:buFont typeface="Times" charset="0"/>
              <a:buNone/>
              <a:defRPr sz="2400">
                <a:solidFill>
                  <a:schemeClr val="tx1">
                    <a:tint val="75000"/>
                  </a:schemeClr>
                </a:solidFill>
                <a:latin typeface="+mn-lt"/>
                <a:ea typeface="+mn-ea"/>
                <a:cs typeface="ＭＳ Ｐゴシック" charset="0"/>
              </a:defRPr>
            </a:lvl1pPr>
            <a:lvl2pPr marL="457200" indent="0" algn="ctr" rtl="0" eaLnBrk="0" fontAlgn="base" hangingPunct="0">
              <a:spcBef>
                <a:spcPct val="20000"/>
              </a:spcBef>
              <a:spcAft>
                <a:spcPct val="0"/>
              </a:spcAft>
              <a:buClr>
                <a:srgbClr val="DA1E49"/>
              </a:buClr>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Clr>
                <a:srgbClr val="DA1E49"/>
              </a:buClr>
              <a:buNone/>
              <a:defRPr sz="2000">
                <a:solidFill>
                  <a:schemeClr val="tx1">
                    <a:tint val="75000"/>
                  </a:schemeClr>
                </a:solidFill>
                <a:latin typeface="+mn-lt"/>
                <a:ea typeface="+mn-ea"/>
              </a:defRPr>
            </a:lvl3pPr>
            <a:lvl4pPr marL="1371600" indent="0" algn="ctr" rtl="0" eaLnBrk="0" fontAlgn="base" hangingPunct="0">
              <a:spcBef>
                <a:spcPct val="20000"/>
              </a:spcBef>
              <a:spcAft>
                <a:spcPct val="0"/>
              </a:spcAft>
              <a:buClr>
                <a:srgbClr val="DA1E49"/>
              </a:buClr>
              <a:buNone/>
              <a:defRPr sz="2000">
                <a:solidFill>
                  <a:schemeClr val="tx1">
                    <a:tint val="75000"/>
                  </a:schemeClr>
                </a:solidFill>
                <a:latin typeface="+mn-lt"/>
                <a:ea typeface="+mn-ea"/>
              </a:defRPr>
            </a:lvl4pPr>
            <a:lvl5pPr marL="1828800" indent="0" algn="ctr" rtl="0" eaLnBrk="0" fontAlgn="base" hangingPunct="0">
              <a:spcBef>
                <a:spcPct val="20000"/>
              </a:spcBef>
              <a:spcAft>
                <a:spcPct val="0"/>
              </a:spcAft>
              <a:buClr>
                <a:srgbClr val="DA1E49"/>
              </a:buClr>
              <a:buNone/>
              <a:defRPr sz="1600">
                <a:solidFill>
                  <a:schemeClr val="tx1">
                    <a:tint val="75000"/>
                  </a:schemeClr>
                </a:solidFill>
                <a:latin typeface="+mn-lt"/>
                <a:ea typeface="+mn-ea"/>
              </a:defRPr>
            </a:lvl5pPr>
            <a:lvl6pPr marL="2286000" indent="0" algn="ctr" rtl="0" fontAlgn="base">
              <a:spcBef>
                <a:spcPct val="20000"/>
              </a:spcBef>
              <a:spcAft>
                <a:spcPct val="0"/>
              </a:spcAft>
              <a:buClr>
                <a:srgbClr val="DA1E49"/>
              </a:buClr>
              <a:buNone/>
              <a:defRPr sz="1600">
                <a:solidFill>
                  <a:schemeClr val="tx1">
                    <a:tint val="75000"/>
                  </a:schemeClr>
                </a:solidFill>
                <a:latin typeface="+mn-lt"/>
                <a:ea typeface="+mn-ea"/>
              </a:defRPr>
            </a:lvl6pPr>
            <a:lvl7pPr marL="2743200" indent="0" algn="ctr" rtl="0" fontAlgn="base">
              <a:spcBef>
                <a:spcPct val="20000"/>
              </a:spcBef>
              <a:spcAft>
                <a:spcPct val="0"/>
              </a:spcAft>
              <a:buClr>
                <a:srgbClr val="DA1E49"/>
              </a:buClr>
              <a:buNone/>
              <a:defRPr sz="1600">
                <a:solidFill>
                  <a:schemeClr val="tx1">
                    <a:tint val="75000"/>
                  </a:schemeClr>
                </a:solidFill>
                <a:latin typeface="+mn-lt"/>
                <a:ea typeface="+mn-ea"/>
              </a:defRPr>
            </a:lvl7pPr>
            <a:lvl8pPr marL="3200400" indent="0" algn="ctr" rtl="0" fontAlgn="base">
              <a:spcBef>
                <a:spcPct val="20000"/>
              </a:spcBef>
              <a:spcAft>
                <a:spcPct val="0"/>
              </a:spcAft>
              <a:buClr>
                <a:srgbClr val="DA1E49"/>
              </a:buClr>
              <a:buNone/>
              <a:defRPr sz="1600">
                <a:solidFill>
                  <a:schemeClr val="tx1">
                    <a:tint val="75000"/>
                  </a:schemeClr>
                </a:solidFill>
                <a:latin typeface="+mn-lt"/>
                <a:ea typeface="+mn-ea"/>
              </a:defRPr>
            </a:lvl8pPr>
            <a:lvl9pPr marL="3657600" indent="0" algn="ctr" rtl="0" fontAlgn="base">
              <a:spcBef>
                <a:spcPct val="20000"/>
              </a:spcBef>
              <a:spcAft>
                <a:spcPct val="0"/>
              </a:spcAft>
              <a:buClr>
                <a:srgbClr val="DA1E49"/>
              </a:buClr>
              <a:buNone/>
              <a:defRPr sz="1600">
                <a:solidFill>
                  <a:schemeClr val="tx1">
                    <a:tint val="75000"/>
                  </a:schemeClr>
                </a:solidFill>
                <a:latin typeface="+mn-lt"/>
                <a:ea typeface="+mn-ea"/>
              </a:defRPr>
            </a:lvl9pPr>
          </a:lstStyle>
          <a:p>
            <a:endParaRPr lang="es-ES" sz="3200" b="1" dirty="0" smtClean="0">
              <a:solidFill>
                <a:schemeClr val="bg1"/>
              </a:solidFill>
              <a:latin typeface="Arial" charset="0"/>
              <a:ea typeface="ＭＳ Ｐゴシック" charset="0"/>
            </a:endParaRPr>
          </a:p>
          <a:p>
            <a:r>
              <a:rPr lang="es-ES" sz="3200" b="1" dirty="0" smtClean="0">
                <a:solidFill>
                  <a:schemeClr val="bg1"/>
                </a:solidFill>
                <a:latin typeface="Arial" charset="0"/>
                <a:ea typeface="ＭＳ Ｐゴシック" charset="0"/>
              </a:rPr>
              <a:t>El </a:t>
            </a:r>
            <a:r>
              <a:rPr lang="es-ES" sz="3200" b="1" dirty="0">
                <a:solidFill>
                  <a:schemeClr val="bg1"/>
                </a:solidFill>
                <a:latin typeface="Arial" charset="0"/>
                <a:ea typeface="ＭＳ Ｐゴシック" charset="0"/>
              </a:rPr>
              <a:t>conocimiento mejora la evolución de la enfermedad</a:t>
            </a:r>
          </a:p>
        </p:txBody>
      </p:sp>
      <p:grpSp>
        <p:nvGrpSpPr>
          <p:cNvPr id="6" name="Agrupar 5"/>
          <p:cNvGrpSpPr/>
          <p:nvPr/>
        </p:nvGrpSpPr>
        <p:grpSpPr>
          <a:xfrm>
            <a:off x="838200" y="2590800"/>
            <a:ext cx="3124200" cy="1524000"/>
            <a:chOff x="0" y="949"/>
            <a:chExt cx="7670800" cy="3439800"/>
          </a:xfrm>
        </p:grpSpPr>
        <p:sp>
          <p:nvSpPr>
            <p:cNvPr id="7" name="Rectángulo redondeado 6"/>
            <p:cNvSpPr/>
            <p:nvPr/>
          </p:nvSpPr>
          <p:spPr>
            <a:xfrm>
              <a:off x="0" y="949"/>
              <a:ext cx="7670800" cy="3439800"/>
            </a:xfrm>
            <a:prstGeom prst="roundRect">
              <a:avLst/>
            </a:prstGeom>
            <a:solidFill>
              <a:srgbClr val="9933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ángulo 7"/>
            <p:cNvSpPr/>
            <p:nvPr/>
          </p:nvSpPr>
          <p:spPr>
            <a:xfrm>
              <a:off x="167917" y="168865"/>
              <a:ext cx="7334966" cy="31039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6690" tIns="186690" rIns="186690" bIns="186690" numCol="1" spcCol="1270" anchor="ctr" anchorCtr="0">
              <a:noAutofit/>
            </a:bodyPr>
            <a:lstStyle/>
            <a:p>
              <a:pPr algn="ctr" defTabSz="2178050">
                <a:lnSpc>
                  <a:spcPct val="90000"/>
                </a:lnSpc>
                <a:spcBef>
                  <a:spcPct val="0"/>
                </a:spcBef>
                <a:spcAft>
                  <a:spcPct val="35000"/>
                </a:spcAft>
              </a:pPr>
              <a:r>
                <a:rPr lang="es-ES" sz="2400" b="1" dirty="0" smtClean="0"/>
                <a:t>¿Hay </a:t>
              </a:r>
              <a:r>
                <a:rPr lang="es-ES" sz="2400" b="1" dirty="0"/>
                <a:t>avances en Dermatitis atópica?     </a:t>
              </a:r>
              <a:endParaRPr lang="es-ES" sz="2400" b="1" dirty="0" smtClean="0"/>
            </a:p>
            <a:p>
              <a:pPr algn="ctr" defTabSz="2178050">
                <a:lnSpc>
                  <a:spcPct val="90000"/>
                </a:lnSpc>
                <a:spcBef>
                  <a:spcPct val="0"/>
                </a:spcBef>
                <a:spcAft>
                  <a:spcPct val="35000"/>
                </a:spcAft>
              </a:pPr>
              <a:r>
                <a:rPr lang="es-ES" sz="1600" b="1" dirty="0" smtClean="0"/>
                <a:t>¿sabemos </a:t>
              </a:r>
              <a:r>
                <a:rPr lang="es-ES" sz="1600" b="1" dirty="0"/>
                <a:t>a qué se debe la DA?</a:t>
              </a:r>
            </a:p>
          </p:txBody>
        </p:sp>
      </p:grpSp>
      <p:pic>
        <p:nvPicPr>
          <p:cNvPr id="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05800" y="2514600"/>
            <a:ext cx="2655888" cy="226782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pic>
        <p:nvPicPr>
          <p:cNvPr id="10" name="Imagen 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91000" y="2514600"/>
            <a:ext cx="2078567" cy="208726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Imagen 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1000" y="4114800"/>
            <a:ext cx="1803059" cy="181186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Imagen 1"/>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286000" y="4114800"/>
            <a:ext cx="1985434" cy="197993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Imagen 1"/>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248400" y="4343400"/>
            <a:ext cx="1767946" cy="1765086"/>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4" name="Imagen 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601200" y="3886200"/>
            <a:ext cx="2234165" cy="2235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001000" y="4038600"/>
            <a:ext cx="1673092" cy="1113367"/>
          </a:xfrm>
          <a:prstGeom prst="rect">
            <a:avLst/>
          </a:prstGeom>
        </p:spPr>
      </p:pic>
      <p:pic>
        <p:nvPicPr>
          <p:cNvPr id="3" name="Imagen 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343400" y="4724400"/>
            <a:ext cx="1765300" cy="1009308"/>
          </a:xfrm>
          <a:prstGeom prst="rect">
            <a:avLst/>
          </a:prstGeom>
        </p:spPr>
      </p:pic>
      <p:pic>
        <p:nvPicPr>
          <p:cNvPr id="15" name="Imagen 1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248400" y="2514600"/>
            <a:ext cx="2009423" cy="1507067"/>
          </a:xfrm>
          <a:prstGeom prst="rect">
            <a:avLst/>
          </a:prstGeom>
        </p:spPr>
      </p:pic>
    </p:spTree>
    <p:extLst>
      <p:ext uri="{BB962C8B-B14F-4D97-AF65-F5344CB8AC3E}">
        <p14:creationId xmlns:p14="http://schemas.microsoft.com/office/powerpoint/2010/main" val="4041406609"/>
      </p:ext>
    </p:extLst>
  </p:cSld>
  <p:clrMapOvr>
    <a:masterClrMapping/>
  </p:clrMapOvr>
  <p:transition spd="slow">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pic>
        <p:nvPicPr>
          <p:cNvPr id="61443" name="Picture 4" descr="http://www.enfocando.es/wp-content/2007/10/m_mejorada-catedral-oct06-07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4600" y="381000"/>
            <a:ext cx="3796165" cy="252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6" descr="http://es.dreamstime.com/ladrillos-thumb1313871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00800" y="381000"/>
            <a:ext cx="2522049" cy="3357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5" name="Picture 8" descr="http://www.publicdomainpictures.net/pictures/2000/nahled/1-122357738099Gn.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86000" y="3048000"/>
            <a:ext cx="4025244" cy="268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6" name="Picture 10" descr="http://hogar.name/wp-content/uploads/2009/05/pintar-parede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00800" y="3810000"/>
            <a:ext cx="2186067"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223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agen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2112" y="435343"/>
            <a:ext cx="2525889" cy="2536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9501" y="112889"/>
            <a:ext cx="2554111" cy="2554111"/>
          </a:xfrm>
          <a:prstGeom prst="rect">
            <a:avLst/>
          </a:prstGeom>
        </p:spPr>
      </p:pic>
      <p:pic>
        <p:nvPicPr>
          <p:cNvPr id="4" name="Imagen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8239" y="1382889"/>
            <a:ext cx="2575357" cy="2568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n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1600" y="3352800"/>
            <a:ext cx="2624667" cy="2620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n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4001" y="3145984"/>
            <a:ext cx="2667001" cy="266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lecha derecha 1"/>
          <p:cNvSpPr/>
          <p:nvPr/>
        </p:nvSpPr>
        <p:spPr>
          <a:xfrm>
            <a:off x="4162778" y="1665111"/>
            <a:ext cx="978408" cy="484632"/>
          </a:xfrm>
          <a:prstGeom prst="rightArrow">
            <a:avLst/>
          </a:prstGeom>
          <a:solidFill>
            <a:schemeClr val="accent2">
              <a:lumMod val="75000"/>
            </a:schemeClr>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Flecha derecha 7"/>
          <p:cNvSpPr/>
          <p:nvPr/>
        </p:nvSpPr>
        <p:spPr>
          <a:xfrm rot="2463951">
            <a:off x="7024511" y="2424289"/>
            <a:ext cx="978408" cy="484632"/>
          </a:xfrm>
          <a:prstGeom prst="rightArrow">
            <a:avLst/>
          </a:prstGeom>
          <a:solidFill>
            <a:srgbClr val="C55A11"/>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Flecha derecha 8"/>
          <p:cNvSpPr/>
          <p:nvPr/>
        </p:nvSpPr>
        <p:spPr>
          <a:xfrm rot="8317147">
            <a:off x="7718777" y="4360332"/>
            <a:ext cx="978408" cy="484632"/>
          </a:xfrm>
          <a:prstGeom prst="rightArrow">
            <a:avLst/>
          </a:prstGeom>
          <a:solidFill>
            <a:srgbClr val="C55A11"/>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Flecha derecha 9"/>
          <p:cNvSpPr/>
          <p:nvPr/>
        </p:nvSpPr>
        <p:spPr>
          <a:xfrm rot="11679481">
            <a:off x="4083997" y="5068906"/>
            <a:ext cx="978408" cy="484632"/>
          </a:xfrm>
          <a:prstGeom prst="rightArrow">
            <a:avLst/>
          </a:prstGeom>
          <a:solidFill>
            <a:srgbClr val="C55A11"/>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Marcador de texto 6"/>
          <p:cNvSpPr>
            <a:spLocks noGrp="1"/>
          </p:cNvSpPr>
          <p:nvPr>
            <p:ph type="body" sz="quarter" idx="13"/>
          </p:nvPr>
        </p:nvSpPr>
        <p:spPr/>
        <p:txBody>
          <a:bodyPr>
            <a:normAutofit lnSpcReduction="10000"/>
          </a:bodyPr>
          <a:lstStyle/>
          <a:p>
            <a:endParaRPr lang="es-ES" dirty="0"/>
          </a:p>
        </p:txBody>
      </p:sp>
    </p:spTree>
    <p:extLst>
      <p:ext uri="{BB962C8B-B14F-4D97-AF65-F5344CB8AC3E}">
        <p14:creationId xmlns:p14="http://schemas.microsoft.com/office/powerpoint/2010/main" val="2579992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normAutofit lnSpcReduction="10000"/>
          </a:bodyPr>
          <a:lstStyle/>
          <a:p>
            <a:endParaRPr lang="es-ES"/>
          </a:p>
        </p:txBody>
      </p:sp>
      <p:pic>
        <p:nvPicPr>
          <p:cNvPr id="103426" name="Marcador de contenido 9"/>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6469282" y="2057400"/>
            <a:ext cx="3048000" cy="1736953"/>
          </a:xfrm>
        </p:spPr>
      </p:pic>
      <p:pic>
        <p:nvPicPr>
          <p:cNvPr id="103427" name="Marcador de contenido 10"/>
          <p:cNvPicPr>
            <a:picLocks noGrp="1" noChangeAspect="1"/>
          </p:cNvPicPr>
          <p:nvPr>
            <p:ph sz="quarter" idx="4294967295"/>
          </p:nvPr>
        </p:nvPicPr>
        <p:blipFill>
          <a:blip r:embed="rId4" cstate="email">
            <a:extLst>
              <a:ext uri="{28A0092B-C50C-407E-A947-70E740481C1C}">
                <a14:useLocalDpi xmlns:a14="http://schemas.microsoft.com/office/drawing/2010/main"/>
              </a:ext>
            </a:extLst>
          </a:blip>
          <a:srcRect/>
          <a:stretch>
            <a:fillRect/>
          </a:stretch>
        </p:blipFill>
        <p:spPr>
          <a:xfrm>
            <a:off x="2430682" y="3124200"/>
            <a:ext cx="3962400" cy="2819400"/>
          </a:xfrm>
        </p:spPr>
      </p:pic>
      <p:pic>
        <p:nvPicPr>
          <p:cNvPr id="103428" name="Marcador de contenido 11"/>
          <p:cNvPicPr>
            <a:picLocks noGrp="1" noChangeAspect="1"/>
          </p:cNvPicPr>
          <p:nvPr>
            <p:ph sz="quarter" idx="4294967295"/>
          </p:nvPr>
        </p:nvPicPr>
        <p:blipFill>
          <a:blip r:embed="rId5" cstate="email">
            <a:extLst>
              <a:ext uri="{28A0092B-C50C-407E-A947-70E740481C1C}">
                <a14:useLocalDpi xmlns:a14="http://schemas.microsoft.com/office/drawing/2010/main"/>
              </a:ext>
            </a:extLst>
          </a:blip>
          <a:srcRect/>
          <a:stretch>
            <a:fillRect/>
          </a:stretch>
        </p:blipFill>
        <p:spPr>
          <a:xfrm>
            <a:off x="6469282" y="3886200"/>
            <a:ext cx="3048000" cy="2127615"/>
          </a:xfrm>
        </p:spPr>
      </p:pic>
      <p:pic>
        <p:nvPicPr>
          <p:cNvPr id="103429" name="Marcador de contenido 8"/>
          <p:cNvPicPr>
            <a:picLocks noGrp="1" noChangeAspect="1"/>
          </p:cNvPicPr>
          <p:nvPr>
            <p:ph sz="quarter" idx="4294967295"/>
          </p:nvPr>
        </p:nvPicPr>
        <p:blipFill>
          <a:blip r:embed="rId6" cstate="email">
            <a:extLst>
              <a:ext uri="{28A0092B-C50C-407E-A947-70E740481C1C}">
                <a14:useLocalDpi xmlns:a14="http://schemas.microsoft.com/office/drawing/2010/main"/>
              </a:ext>
            </a:extLst>
          </a:blip>
          <a:srcRect/>
          <a:stretch>
            <a:fillRect/>
          </a:stretch>
        </p:blipFill>
        <p:spPr>
          <a:xfrm>
            <a:off x="2506882" y="457200"/>
            <a:ext cx="3886200" cy="2533268"/>
          </a:xfrm>
        </p:spPr>
      </p:pic>
      <p:pic>
        <p:nvPicPr>
          <p:cNvPr id="103430" name="Imagen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69282" y="457200"/>
            <a:ext cx="3055718" cy="1490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8248190"/>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effectLst/>
        </p:spPr>
        <p:txBody>
          <a:bodyPr/>
          <a:lstStyle/>
          <a:p>
            <a:pPr algn="ctr"/>
            <a:r>
              <a:rPr lang="es-ES" dirty="0" smtClean="0">
                <a:solidFill>
                  <a:srgbClr val="004586"/>
                </a:solidFill>
                <a:latin typeface="Calibri" charset="0"/>
                <a:ea typeface="ＭＳ Ｐゴシック" charset="0"/>
              </a:rPr>
              <a:t>Educación </a:t>
            </a:r>
            <a:r>
              <a:rPr lang="es-ES" dirty="0">
                <a:solidFill>
                  <a:srgbClr val="004586"/>
                </a:solidFill>
                <a:latin typeface="Calibri" charset="0"/>
                <a:ea typeface="ＭＳ Ｐゴシック" charset="0"/>
              </a:rPr>
              <a:t>terapéutica</a:t>
            </a:r>
          </a:p>
        </p:txBody>
      </p:sp>
      <p:sp>
        <p:nvSpPr>
          <p:cNvPr id="4" name="Marcador de contenido 3"/>
          <p:cNvSpPr>
            <a:spLocks noGrp="1"/>
          </p:cNvSpPr>
          <p:nvPr>
            <p:ph idx="1"/>
          </p:nvPr>
        </p:nvSpPr>
        <p:spPr>
          <a:xfrm>
            <a:off x="0" y="1427776"/>
            <a:ext cx="11582400" cy="4592024"/>
          </a:xfrm>
        </p:spPr>
        <p:txBody>
          <a:bodyPr/>
          <a:lstStyle/>
          <a:p>
            <a:r>
              <a:rPr lang="es-ES" dirty="0" smtClean="0"/>
              <a:t>Conjunto de actividades dirigidas a </a:t>
            </a:r>
            <a:r>
              <a:rPr lang="es-ES" dirty="0" smtClean="0">
                <a:solidFill>
                  <a:srgbClr val="C00000"/>
                </a:solidFill>
              </a:rPr>
              <a:t>enseñar</a:t>
            </a:r>
            <a:r>
              <a:rPr lang="es-ES" dirty="0" smtClean="0"/>
              <a:t> a los pacientes a manejar su </a:t>
            </a:r>
            <a:r>
              <a:rPr lang="es-ES" dirty="0" smtClean="0">
                <a:solidFill>
                  <a:srgbClr val="C00000"/>
                </a:solidFill>
              </a:rPr>
              <a:t>enfermedad crónica</a:t>
            </a:r>
            <a:r>
              <a:rPr lang="es-ES" dirty="0" smtClean="0"/>
              <a:t>.</a:t>
            </a:r>
          </a:p>
          <a:p>
            <a:r>
              <a:rPr lang="es-ES" dirty="0" smtClean="0"/>
              <a:t>No se limitan al esfuerzo informativo, sino que deben incluir actividades específicas donde se resuelvan sus </a:t>
            </a:r>
            <a:r>
              <a:rPr lang="es-ES" dirty="0" smtClean="0">
                <a:solidFill>
                  <a:srgbClr val="C00000"/>
                </a:solidFill>
              </a:rPr>
              <a:t>dudas</a:t>
            </a:r>
            <a:r>
              <a:rPr lang="es-ES" dirty="0" smtClean="0"/>
              <a:t>, se estimule su </a:t>
            </a:r>
            <a:r>
              <a:rPr lang="es-ES" dirty="0" smtClean="0">
                <a:solidFill>
                  <a:srgbClr val="C00000"/>
                </a:solidFill>
              </a:rPr>
              <a:t>motivación</a:t>
            </a:r>
            <a:r>
              <a:rPr lang="es-ES" dirty="0" smtClean="0"/>
              <a:t> y se detecten </a:t>
            </a:r>
            <a:r>
              <a:rPr lang="es-ES" dirty="0" smtClean="0">
                <a:solidFill>
                  <a:srgbClr val="C00000"/>
                </a:solidFill>
              </a:rPr>
              <a:t>problemas </a:t>
            </a:r>
            <a:r>
              <a:rPr lang="es-ES" dirty="0" smtClean="0"/>
              <a:t>que impiden el cumplimiento.</a:t>
            </a:r>
          </a:p>
          <a:p>
            <a:r>
              <a:rPr lang="es-ES" dirty="0" smtClean="0"/>
              <a:t>Frecuente en apoyo a la adolescencia, enfermos cardiológicos, maternidad… </a:t>
            </a:r>
            <a:r>
              <a:rPr lang="es-ES" dirty="0" smtClean="0">
                <a:solidFill>
                  <a:srgbClr val="C00000"/>
                </a:solidFill>
              </a:rPr>
              <a:t>pero</a:t>
            </a:r>
            <a:r>
              <a:rPr lang="es-ES" b="1" dirty="0" smtClean="0">
                <a:solidFill>
                  <a:srgbClr val="C00000"/>
                </a:solidFill>
              </a:rPr>
              <a:t> </a:t>
            </a:r>
            <a:r>
              <a:rPr lang="es-ES" dirty="0" smtClean="0">
                <a:solidFill>
                  <a:srgbClr val="C00000"/>
                </a:solidFill>
              </a:rPr>
              <a:t>no</a:t>
            </a:r>
            <a:r>
              <a:rPr lang="es-ES" b="1" dirty="0" smtClean="0">
                <a:solidFill>
                  <a:srgbClr val="C00000"/>
                </a:solidFill>
              </a:rPr>
              <a:t> </a:t>
            </a:r>
            <a:r>
              <a:rPr lang="es-ES" dirty="0" smtClean="0">
                <a:solidFill>
                  <a:srgbClr val="C00000"/>
                </a:solidFill>
              </a:rPr>
              <a:t>en</a:t>
            </a:r>
            <a:r>
              <a:rPr lang="es-ES" b="1" dirty="0" smtClean="0">
                <a:solidFill>
                  <a:srgbClr val="C00000"/>
                </a:solidFill>
              </a:rPr>
              <a:t> </a:t>
            </a:r>
            <a:r>
              <a:rPr lang="es-ES" dirty="0" smtClean="0">
                <a:solidFill>
                  <a:srgbClr val="C00000"/>
                </a:solidFill>
              </a:rPr>
              <a:t>dermatología</a:t>
            </a:r>
            <a:r>
              <a:rPr lang="es-ES" dirty="0" smtClean="0"/>
              <a:t>.</a:t>
            </a:r>
            <a:endParaRPr lang="es-ES" dirty="0"/>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65932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795063" y="116115"/>
            <a:ext cx="6293556" cy="3473111"/>
          </a:xfrm>
          <a:prstGeom prst="rect">
            <a:avLst/>
          </a:prstGeom>
          <a:ln>
            <a:solidFill>
              <a:srgbClr val="873624"/>
            </a:solidFill>
          </a:ln>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956" y="2743200"/>
            <a:ext cx="3485444" cy="3464191"/>
          </a:xfrm>
          <a:prstGeom prst="rect">
            <a:avLst/>
          </a:prstGeom>
          <a:ln>
            <a:solidFill>
              <a:srgbClr val="873624"/>
            </a:solidFill>
          </a:ln>
        </p:spPr>
      </p:pic>
      <p:sp>
        <p:nvSpPr>
          <p:cNvPr id="2" name="CuadroTexto 1"/>
          <p:cNvSpPr txBox="1"/>
          <p:nvPr/>
        </p:nvSpPr>
        <p:spPr>
          <a:xfrm>
            <a:off x="762001" y="3751140"/>
            <a:ext cx="6324599" cy="1569660"/>
          </a:xfrm>
          <a:prstGeom prst="rect">
            <a:avLst/>
          </a:prstGeom>
          <a:solidFill>
            <a:srgbClr val="004586"/>
          </a:solidFill>
        </p:spPr>
        <p:txBody>
          <a:bodyPr wrap="square" rtlCol="0">
            <a:spAutoFit/>
          </a:bodyPr>
          <a:lstStyle/>
          <a:p>
            <a:r>
              <a:rPr lang="es-ES" sz="2400" b="1" dirty="0">
                <a:solidFill>
                  <a:schemeClr val="bg1"/>
                </a:solidFill>
              </a:rPr>
              <a:t>La experiencia personal de los autores y la nuestra propia apoyan la idea de que el </a:t>
            </a:r>
            <a:r>
              <a:rPr lang="es-ES" sz="2400" b="1" dirty="0" smtClean="0">
                <a:solidFill>
                  <a:schemeClr val="bg1"/>
                </a:solidFill>
              </a:rPr>
              <a:t>eccema del </a:t>
            </a:r>
            <a:r>
              <a:rPr lang="es-ES" sz="2400" b="1" dirty="0">
                <a:solidFill>
                  <a:schemeClr val="bg1"/>
                </a:solidFill>
              </a:rPr>
              <a:t>pezón unilateral es una forma frecuente de </a:t>
            </a:r>
            <a:r>
              <a:rPr lang="es-ES" sz="2400" b="1" dirty="0" smtClean="0">
                <a:solidFill>
                  <a:schemeClr val="bg1"/>
                </a:solidFill>
              </a:rPr>
              <a:t>presentación </a:t>
            </a:r>
            <a:r>
              <a:rPr lang="es-ES" sz="2400" b="1" dirty="0">
                <a:solidFill>
                  <a:schemeClr val="bg1"/>
                </a:solidFill>
              </a:rPr>
              <a:t>de DA</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5951" y="130626"/>
            <a:ext cx="2713422" cy="2259540"/>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4528782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bwMode="auto">
          <a:xfrm>
            <a:off x="1913469" y="1761065"/>
            <a:ext cx="3911601" cy="3877734"/>
          </a:xfrm>
          <a:prstGeom prst="ellipse">
            <a:avLst/>
          </a:prstGeom>
          <a:solidFill>
            <a:srgbClr val="FF0000">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s-ES" sz="3200" b="1" dirty="0" smtClean="0">
              <a:solidFill>
                <a:srgbClr val="FFFFFF"/>
              </a:solidFill>
              <a:ea typeface="ＭＳ Ｐゴシック" pitchFamily="34" charset="-128"/>
            </a:endParaRPr>
          </a:p>
          <a:p>
            <a:pPr algn="ctr" eaLnBrk="0" fontAlgn="base" hangingPunct="0">
              <a:spcBef>
                <a:spcPct val="0"/>
              </a:spcBef>
              <a:spcAft>
                <a:spcPct val="0"/>
              </a:spcAft>
            </a:pPr>
            <a:endParaRPr lang="es-ES" sz="2600" b="1" dirty="0" smtClean="0">
              <a:solidFill>
                <a:srgbClr val="FFFFFF"/>
              </a:solidFill>
              <a:ea typeface="ＭＳ Ｐゴシック" pitchFamily="34" charset="-128"/>
            </a:endParaRPr>
          </a:p>
          <a:p>
            <a:pPr algn="ctr" eaLnBrk="0" fontAlgn="base" hangingPunct="0">
              <a:spcBef>
                <a:spcPct val="0"/>
              </a:spcBef>
              <a:spcAft>
                <a:spcPct val="0"/>
              </a:spcAft>
            </a:pPr>
            <a:r>
              <a:rPr lang="es-ES" sz="2600" b="1" dirty="0" smtClean="0">
                <a:solidFill>
                  <a:srgbClr val="FFFFFF"/>
                </a:solidFill>
                <a:ea typeface="ＭＳ Ｐゴシック" pitchFamily="34" charset="-128"/>
              </a:rPr>
              <a:t>Inmune </a:t>
            </a:r>
            <a:r>
              <a:rPr lang="es-ES" sz="2600" b="1" dirty="0" err="1">
                <a:solidFill>
                  <a:srgbClr val="FFFFFF"/>
                </a:solidFill>
                <a:ea typeface="ＭＳ Ｐゴシック" pitchFamily="34" charset="-128"/>
              </a:rPr>
              <a:t>dysfunction</a:t>
            </a:r>
            <a:endParaRPr lang="es-ES" sz="2600" b="1" dirty="0">
              <a:solidFill>
                <a:srgbClr val="FFFFFF"/>
              </a:solidFill>
              <a:ea typeface="ＭＳ Ｐゴシック" pitchFamily="34" charset="-128"/>
            </a:endParaRPr>
          </a:p>
        </p:txBody>
      </p:sp>
      <p:sp>
        <p:nvSpPr>
          <p:cNvPr id="3" name="Elipse 2"/>
          <p:cNvSpPr/>
          <p:nvPr/>
        </p:nvSpPr>
        <p:spPr bwMode="auto">
          <a:xfrm>
            <a:off x="6400801" y="1727201"/>
            <a:ext cx="3826932" cy="3894664"/>
          </a:xfrm>
          <a:prstGeom prst="ellipse">
            <a:avLst/>
          </a:prstGeom>
          <a:solidFill>
            <a:srgbClr val="000090">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s-ES" sz="3200" b="1" dirty="0" smtClean="0">
              <a:solidFill>
                <a:srgbClr val="FFFFFF"/>
              </a:solidFill>
              <a:latin typeface="Arial" charset="0"/>
              <a:ea typeface="ＭＳ Ｐゴシック" pitchFamily="34" charset="-128"/>
            </a:endParaRPr>
          </a:p>
          <a:p>
            <a:pPr algn="ctr" eaLnBrk="0" fontAlgn="base" hangingPunct="0">
              <a:spcBef>
                <a:spcPct val="0"/>
              </a:spcBef>
              <a:spcAft>
                <a:spcPct val="0"/>
              </a:spcAft>
            </a:pPr>
            <a:r>
              <a:rPr lang="es-ES" sz="2800" b="1" dirty="0" err="1" smtClean="0">
                <a:solidFill>
                  <a:srgbClr val="FFFFFF"/>
                </a:solidFill>
                <a:ea typeface="ＭＳ Ｐゴシック" pitchFamily="34" charset="-128"/>
              </a:rPr>
              <a:t>Epidermal</a:t>
            </a:r>
            <a:r>
              <a:rPr lang="es-ES" sz="2800" b="1" dirty="0" smtClean="0">
                <a:solidFill>
                  <a:srgbClr val="FFFFFF"/>
                </a:solidFill>
                <a:ea typeface="ＭＳ Ｐゴシック" pitchFamily="34" charset="-128"/>
              </a:rPr>
              <a:t> </a:t>
            </a:r>
            <a:r>
              <a:rPr lang="es-ES" sz="2800" b="1" dirty="0" err="1">
                <a:solidFill>
                  <a:srgbClr val="FFFFFF"/>
                </a:solidFill>
                <a:ea typeface="ＭＳ Ｐゴシック" pitchFamily="34" charset="-128"/>
              </a:rPr>
              <a:t>barrier</a:t>
            </a:r>
            <a:r>
              <a:rPr lang="es-ES" sz="2800" b="1" dirty="0">
                <a:solidFill>
                  <a:srgbClr val="FFFFFF"/>
                </a:solidFill>
                <a:ea typeface="ＭＳ Ｐゴシック" pitchFamily="34" charset="-128"/>
              </a:rPr>
              <a:t> </a:t>
            </a:r>
            <a:r>
              <a:rPr lang="es-ES" sz="2800" b="1" dirty="0" err="1">
                <a:solidFill>
                  <a:srgbClr val="FFFFFF"/>
                </a:solidFill>
                <a:ea typeface="ＭＳ Ｐゴシック" pitchFamily="34" charset="-128"/>
              </a:rPr>
              <a:t>dysfunction</a:t>
            </a:r>
            <a:endParaRPr lang="es-ES" sz="2800" b="1" dirty="0">
              <a:solidFill>
                <a:srgbClr val="FFFFFF"/>
              </a:solidFill>
              <a:ea typeface="ＭＳ Ｐゴシック" pitchFamily="34" charset="-128"/>
            </a:endParaRPr>
          </a:p>
        </p:txBody>
      </p:sp>
      <p:sp>
        <p:nvSpPr>
          <p:cNvPr id="5" name="CuadroTexto 4"/>
          <p:cNvSpPr txBox="1"/>
          <p:nvPr/>
        </p:nvSpPr>
        <p:spPr>
          <a:xfrm>
            <a:off x="4284135" y="491068"/>
            <a:ext cx="3572934" cy="830997"/>
          </a:xfrm>
          <a:prstGeom prst="rect">
            <a:avLst/>
          </a:prstGeom>
          <a:solidFill>
            <a:schemeClr val="tx1">
              <a:lumMod val="20000"/>
              <a:lumOff val="80000"/>
            </a:schemeClr>
          </a:solidFill>
        </p:spPr>
        <p:txBody>
          <a:bodyPr wrap="square" rtlCol="0">
            <a:spAutoFit/>
          </a:bodyPr>
          <a:lstStyle/>
          <a:p>
            <a:pPr algn="ctr"/>
            <a:r>
              <a:rPr lang="es-ES" sz="4800" dirty="0" err="1">
                <a:solidFill>
                  <a:srgbClr val="004586"/>
                </a:solidFill>
              </a:rPr>
              <a:t>E</a:t>
            </a:r>
            <a:r>
              <a:rPr lang="es-ES" sz="4800" dirty="0" err="1" smtClean="0">
                <a:solidFill>
                  <a:srgbClr val="004586"/>
                </a:solidFill>
              </a:rPr>
              <a:t>nvironment</a:t>
            </a:r>
            <a:endParaRPr lang="es-ES" sz="4800" dirty="0">
              <a:solidFill>
                <a:srgbClr val="004586"/>
              </a:solidFill>
            </a:endParaRPr>
          </a:p>
        </p:txBody>
      </p:sp>
      <p:sp>
        <p:nvSpPr>
          <p:cNvPr id="6" name="Elipse 5"/>
          <p:cNvSpPr/>
          <p:nvPr/>
        </p:nvSpPr>
        <p:spPr bwMode="auto">
          <a:xfrm>
            <a:off x="914400" y="194734"/>
            <a:ext cx="2438402" cy="1710266"/>
          </a:xfrm>
          <a:prstGeom prst="ellipse">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sz="2600" b="1" dirty="0" err="1" smtClean="0">
                <a:solidFill>
                  <a:srgbClr val="FFFFFF"/>
                </a:solidFill>
                <a:ea typeface="ＭＳ Ｐゴシック" pitchFamily="34" charset="-128"/>
              </a:rPr>
              <a:t>Urban</a:t>
            </a:r>
            <a:r>
              <a:rPr lang="es-ES" sz="2600" b="1" dirty="0" smtClean="0">
                <a:solidFill>
                  <a:srgbClr val="FFFFFF"/>
                </a:solidFill>
                <a:ea typeface="ＭＳ Ｐゴシック" pitchFamily="34" charset="-128"/>
              </a:rPr>
              <a:t> </a:t>
            </a:r>
            <a:r>
              <a:rPr lang="es-ES" sz="2600" b="1" dirty="0">
                <a:solidFill>
                  <a:srgbClr val="FFFFFF"/>
                </a:solidFill>
                <a:ea typeface="ＭＳ Ｐゴシック" pitchFamily="34" charset="-128"/>
              </a:rPr>
              <a:t>living</a:t>
            </a:r>
          </a:p>
          <a:p>
            <a:pPr algn="ctr" eaLnBrk="0" fontAlgn="base" hangingPunct="0">
              <a:spcBef>
                <a:spcPct val="0"/>
              </a:spcBef>
              <a:spcAft>
                <a:spcPct val="0"/>
              </a:spcAft>
            </a:pPr>
            <a:r>
              <a:rPr lang="es-ES" sz="2600" b="1" dirty="0">
                <a:solidFill>
                  <a:srgbClr val="FFFFFF"/>
                </a:solidFill>
                <a:ea typeface="ＭＳ Ｐゴシック" pitchFamily="34" charset="-128"/>
              </a:rPr>
              <a:t>stress</a:t>
            </a:r>
          </a:p>
          <a:p>
            <a:pPr eaLnBrk="0" fontAlgn="base" hangingPunct="0">
              <a:spcBef>
                <a:spcPct val="0"/>
              </a:spcBef>
              <a:spcAft>
                <a:spcPct val="0"/>
              </a:spcAft>
            </a:pPr>
            <a:endParaRPr lang="es-ES" b="1" dirty="0">
              <a:solidFill>
                <a:srgbClr val="FFFFFF"/>
              </a:solidFill>
              <a:ea typeface="ＭＳ Ｐゴシック" pitchFamily="34" charset="-128"/>
            </a:endParaRPr>
          </a:p>
        </p:txBody>
      </p:sp>
      <p:sp>
        <p:nvSpPr>
          <p:cNvPr id="7" name="Elipse 6"/>
          <p:cNvSpPr/>
          <p:nvPr/>
        </p:nvSpPr>
        <p:spPr bwMode="auto">
          <a:xfrm>
            <a:off x="8712199" y="179009"/>
            <a:ext cx="2336801" cy="155786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 sz="1200" b="1" dirty="0" smtClean="0">
                <a:solidFill>
                  <a:srgbClr val="FFFFFF"/>
                </a:solidFill>
                <a:ea typeface="ＭＳ Ｐゴシック" pitchFamily="34" charset="-128"/>
              </a:rPr>
              <a:t>    Skin </a:t>
            </a:r>
            <a:r>
              <a:rPr lang="es-ES" sz="1200" b="1" dirty="0">
                <a:solidFill>
                  <a:srgbClr val="FFFFFF"/>
                </a:solidFill>
                <a:ea typeface="ＭＳ Ｐゴシック" pitchFamily="34" charset="-128"/>
              </a:rPr>
              <a:t>and </a:t>
            </a:r>
            <a:r>
              <a:rPr lang="es-ES" sz="1200" b="1" dirty="0" err="1">
                <a:solidFill>
                  <a:srgbClr val="FFFFFF"/>
                </a:solidFill>
                <a:ea typeface="ＭＳ Ｐゴシック" pitchFamily="34" charset="-128"/>
              </a:rPr>
              <a:t>day</a:t>
            </a:r>
            <a:r>
              <a:rPr lang="es-ES" sz="1200" b="1" dirty="0">
                <a:solidFill>
                  <a:srgbClr val="FFFFFF"/>
                </a:solidFill>
                <a:ea typeface="ＭＳ Ｐゴシック" pitchFamily="34" charset="-128"/>
              </a:rPr>
              <a:t> </a:t>
            </a:r>
            <a:r>
              <a:rPr lang="es-ES" sz="1200" b="1" dirty="0" err="1">
                <a:solidFill>
                  <a:srgbClr val="FFFFFF"/>
                </a:solidFill>
                <a:ea typeface="ＭＳ Ｐゴシック" pitchFamily="34" charset="-128"/>
              </a:rPr>
              <a:t>care</a:t>
            </a:r>
            <a:endParaRPr lang="es-ES" sz="1200" b="1" dirty="0">
              <a:solidFill>
                <a:srgbClr val="FFFFFF"/>
              </a:solidFill>
              <a:ea typeface="ＭＳ Ｐゴシック" pitchFamily="34" charset="-128"/>
            </a:endParaRPr>
          </a:p>
          <a:p>
            <a:pPr eaLnBrk="0" fontAlgn="base" hangingPunct="0">
              <a:spcBef>
                <a:spcPct val="0"/>
              </a:spcBef>
              <a:spcAft>
                <a:spcPct val="0"/>
              </a:spcAft>
            </a:pPr>
            <a:endParaRPr lang="es-ES" sz="1200" b="1" dirty="0">
              <a:solidFill>
                <a:srgbClr val="FFFFFF"/>
              </a:solidFill>
              <a:ea typeface="ＭＳ Ｐゴシック" pitchFamily="34" charset="-128"/>
            </a:endParaRPr>
          </a:p>
          <a:p>
            <a:pPr eaLnBrk="0" fontAlgn="base" hangingPunct="0">
              <a:spcBef>
                <a:spcPct val="0"/>
              </a:spcBef>
              <a:spcAft>
                <a:spcPct val="0"/>
              </a:spcAft>
            </a:pPr>
            <a:r>
              <a:rPr lang="es-ES" sz="2400" b="1" dirty="0" smtClean="0">
                <a:solidFill>
                  <a:srgbClr val="FFFFFF"/>
                </a:solidFill>
                <a:ea typeface="ＭＳ Ｐゴシック" pitchFamily="34" charset="-128"/>
              </a:rPr>
              <a:t>  </a:t>
            </a:r>
            <a:r>
              <a:rPr lang="es-ES" sz="2400" b="1" dirty="0" err="1" smtClean="0">
                <a:solidFill>
                  <a:srgbClr val="FFFFFF"/>
                </a:solidFill>
                <a:ea typeface="ＭＳ Ｐゴシック" pitchFamily="34" charset="-128"/>
              </a:rPr>
              <a:t>Education</a:t>
            </a:r>
            <a:endParaRPr lang="es-ES" sz="2400" b="1" dirty="0">
              <a:solidFill>
                <a:srgbClr val="FFFFFF"/>
              </a:solidFill>
              <a:ea typeface="ＭＳ Ｐゴシック" pitchFamily="34" charset="-128"/>
            </a:endParaRPr>
          </a:p>
        </p:txBody>
      </p:sp>
      <p:sp>
        <p:nvSpPr>
          <p:cNvPr id="8" name="Elipse 7"/>
          <p:cNvSpPr/>
          <p:nvPr/>
        </p:nvSpPr>
        <p:spPr bwMode="auto">
          <a:xfrm>
            <a:off x="4758273" y="3928546"/>
            <a:ext cx="3014133" cy="2692401"/>
          </a:xfrm>
          <a:prstGeom prst="ellipse">
            <a:avLst/>
          </a:prstGeom>
          <a:solidFill>
            <a:srgbClr val="660066">
              <a:alpha val="52000"/>
            </a:srgbClr>
          </a:solidFill>
          <a:ln w="9525" cap="flat" cmpd="sng" algn="ctr">
            <a:solidFill>
              <a:srgbClr val="8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b="1" dirty="0">
              <a:solidFill>
                <a:srgbClr val="FFFFFF"/>
              </a:solidFill>
              <a:latin typeface="Arial" charset="0"/>
              <a:ea typeface="ＭＳ Ｐゴシック" pitchFamily="34" charset="-128"/>
            </a:endParaRPr>
          </a:p>
          <a:p>
            <a:pPr eaLnBrk="0" fontAlgn="base" hangingPunct="0">
              <a:spcBef>
                <a:spcPct val="0"/>
              </a:spcBef>
              <a:spcAft>
                <a:spcPct val="0"/>
              </a:spcAft>
            </a:pPr>
            <a:r>
              <a:rPr lang="es-ES" sz="2800" b="1" dirty="0">
                <a:solidFill>
                  <a:srgbClr val="FFFFFF"/>
                </a:solidFill>
                <a:ea typeface="ＭＳ Ｐゴシック" pitchFamily="34" charset="-128"/>
              </a:rPr>
              <a:t> </a:t>
            </a:r>
            <a:r>
              <a:rPr lang="es-ES" sz="2800" b="1" dirty="0" smtClean="0">
                <a:solidFill>
                  <a:srgbClr val="FFFFFF"/>
                </a:solidFill>
                <a:ea typeface="ＭＳ Ｐゴシック" pitchFamily="34" charset="-128"/>
              </a:rPr>
              <a:t>   </a:t>
            </a:r>
            <a:r>
              <a:rPr lang="es-ES" sz="2800" b="1" dirty="0" err="1" smtClean="0">
                <a:solidFill>
                  <a:srgbClr val="FFFFFF"/>
                </a:solidFill>
                <a:ea typeface="ＭＳ Ｐゴシック" pitchFamily="34" charset="-128"/>
              </a:rPr>
              <a:t>Genetics</a:t>
            </a:r>
            <a:endParaRPr lang="es-ES" sz="2800" b="1" dirty="0">
              <a:solidFill>
                <a:srgbClr val="FFFFFF"/>
              </a:solidFill>
              <a:ea typeface="ＭＳ Ｐゴシック" pitchFamily="34" charset="-128"/>
            </a:endParaRPr>
          </a:p>
        </p:txBody>
      </p:sp>
      <p:sp>
        <p:nvSpPr>
          <p:cNvPr id="9" name="Flecha izquierda y derecha 8"/>
          <p:cNvSpPr/>
          <p:nvPr/>
        </p:nvSpPr>
        <p:spPr bwMode="auto">
          <a:xfrm>
            <a:off x="5469474" y="2963346"/>
            <a:ext cx="1233085" cy="670899"/>
          </a:xfrm>
          <a:prstGeom prst="leftRightArrow">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0" name="Flecha abajo 9"/>
          <p:cNvSpPr/>
          <p:nvPr/>
        </p:nvSpPr>
        <p:spPr bwMode="auto">
          <a:xfrm rot="19719661">
            <a:off x="6543683" y="1273857"/>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1" name="Flecha abajo 10"/>
          <p:cNvSpPr/>
          <p:nvPr/>
        </p:nvSpPr>
        <p:spPr bwMode="auto">
          <a:xfrm rot="1702825">
            <a:off x="5080206" y="1275582"/>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2" name="Cruz 11"/>
          <p:cNvSpPr/>
          <p:nvPr/>
        </p:nvSpPr>
        <p:spPr bwMode="auto">
          <a:xfrm>
            <a:off x="8001000" y="609600"/>
            <a:ext cx="609600" cy="626533"/>
          </a:xfrm>
          <a:prstGeom prst="pl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3" name="Rectángulo 12"/>
          <p:cNvSpPr/>
          <p:nvPr/>
        </p:nvSpPr>
        <p:spPr bwMode="auto">
          <a:xfrm>
            <a:off x="3467705" y="762000"/>
            <a:ext cx="694267" cy="287867"/>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220160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bwMode="auto">
          <a:xfrm>
            <a:off x="1913469" y="1761065"/>
            <a:ext cx="3911601" cy="3877734"/>
          </a:xfrm>
          <a:prstGeom prst="ellipse">
            <a:avLst/>
          </a:prstGeom>
          <a:solidFill>
            <a:schemeClr val="bg2">
              <a:lumMod val="40000"/>
              <a:lumOff val="60000"/>
              <a:alpha val="5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s-ES" sz="3200" b="1" dirty="0" smtClean="0">
              <a:solidFill>
                <a:srgbClr val="2F5597"/>
              </a:solidFill>
              <a:latin typeface="Arial" charset="0"/>
              <a:ea typeface="ＭＳ Ｐゴシック" pitchFamily="34" charset="-128"/>
            </a:endParaRPr>
          </a:p>
          <a:p>
            <a:pPr algn="ctr" eaLnBrk="0" fontAlgn="base" hangingPunct="0">
              <a:spcBef>
                <a:spcPct val="0"/>
              </a:spcBef>
              <a:spcAft>
                <a:spcPct val="0"/>
              </a:spcAft>
            </a:pPr>
            <a:r>
              <a:rPr lang="es-ES" sz="3200" b="1" dirty="0" smtClean="0">
                <a:solidFill>
                  <a:srgbClr val="2F5597"/>
                </a:solidFill>
                <a:latin typeface="Arial" charset="0"/>
                <a:ea typeface="ＭＳ Ｐゴシック" pitchFamily="34" charset="-128"/>
              </a:rPr>
              <a:t>Inmune </a:t>
            </a:r>
            <a:r>
              <a:rPr lang="es-ES" sz="3200" b="1" dirty="0" err="1">
                <a:solidFill>
                  <a:srgbClr val="2F5597"/>
                </a:solidFill>
                <a:latin typeface="Arial" charset="0"/>
                <a:ea typeface="ＭＳ Ｐゴシック" pitchFamily="34" charset="-128"/>
              </a:rPr>
              <a:t>dysfunction</a:t>
            </a:r>
            <a:endParaRPr lang="es-ES" sz="3200" b="1" dirty="0">
              <a:solidFill>
                <a:srgbClr val="2F5597"/>
              </a:solidFill>
              <a:latin typeface="Arial" charset="0"/>
              <a:ea typeface="ＭＳ Ｐゴシック" pitchFamily="34" charset="-128"/>
            </a:endParaRPr>
          </a:p>
        </p:txBody>
      </p:sp>
      <p:sp>
        <p:nvSpPr>
          <p:cNvPr id="3" name="Elipse 2"/>
          <p:cNvSpPr/>
          <p:nvPr/>
        </p:nvSpPr>
        <p:spPr bwMode="auto">
          <a:xfrm>
            <a:off x="6400801" y="1727201"/>
            <a:ext cx="3826932" cy="3894664"/>
          </a:xfrm>
          <a:prstGeom prst="ellipse">
            <a:avLst/>
          </a:prstGeom>
          <a:solidFill>
            <a:schemeClr val="accent2">
              <a:lumMod val="20000"/>
              <a:lumOff val="80000"/>
              <a:alpha val="5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sz="3200" b="1" dirty="0" err="1">
                <a:solidFill>
                  <a:srgbClr val="2F5597"/>
                </a:solidFill>
                <a:latin typeface="Arial" charset="0"/>
                <a:ea typeface="ＭＳ Ｐゴシック" pitchFamily="34" charset="-128"/>
              </a:rPr>
              <a:t>Epidermal</a:t>
            </a:r>
            <a:r>
              <a:rPr lang="es-ES" sz="3200" b="1" dirty="0">
                <a:solidFill>
                  <a:srgbClr val="2F5597"/>
                </a:solidFill>
                <a:latin typeface="Arial" charset="0"/>
                <a:ea typeface="ＭＳ Ｐゴシック" pitchFamily="34" charset="-128"/>
              </a:rPr>
              <a:t> </a:t>
            </a:r>
            <a:r>
              <a:rPr lang="es-ES" sz="3200" b="1" dirty="0" err="1">
                <a:solidFill>
                  <a:srgbClr val="2F5597"/>
                </a:solidFill>
                <a:latin typeface="Arial" charset="0"/>
                <a:ea typeface="ＭＳ Ｐゴシック" pitchFamily="34" charset="-128"/>
              </a:rPr>
              <a:t>barrier</a:t>
            </a:r>
            <a:r>
              <a:rPr lang="es-ES" sz="3200" b="1" dirty="0">
                <a:solidFill>
                  <a:srgbClr val="2F5597"/>
                </a:solidFill>
                <a:latin typeface="Arial" charset="0"/>
                <a:ea typeface="ＭＳ Ｐゴシック" pitchFamily="34" charset="-128"/>
              </a:rPr>
              <a:t> </a:t>
            </a:r>
            <a:r>
              <a:rPr lang="es-ES" sz="3200" b="1" dirty="0" err="1">
                <a:solidFill>
                  <a:srgbClr val="2F5597"/>
                </a:solidFill>
                <a:latin typeface="Arial" charset="0"/>
                <a:ea typeface="ＭＳ Ｐゴシック" pitchFamily="34" charset="-128"/>
              </a:rPr>
              <a:t>dysfunction</a:t>
            </a:r>
            <a:endParaRPr lang="es-ES" sz="3200" b="1" dirty="0">
              <a:solidFill>
                <a:srgbClr val="2F5597"/>
              </a:solidFill>
              <a:latin typeface="Arial" charset="0"/>
              <a:ea typeface="ＭＳ Ｐゴシック" pitchFamily="34" charset="-128"/>
            </a:endParaRPr>
          </a:p>
        </p:txBody>
      </p:sp>
      <p:sp>
        <p:nvSpPr>
          <p:cNvPr id="5" name="CuadroTexto 4"/>
          <p:cNvSpPr txBox="1"/>
          <p:nvPr/>
        </p:nvSpPr>
        <p:spPr>
          <a:xfrm>
            <a:off x="4284135" y="491068"/>
            <a:ext cx="3572934" cy="830997"/>
          </a:xfrm>
          <a:prstGeom prst="rect">
            <a:avLst/>
          </a:prstGeom>
          <a:solidFill>
            <a:srgbClr val="D2E4F6"/>
          </a:solidFill>
          <a:effectLst>
            <a:outerShdw blurRad="50800" dist="50800" dir="5400000" algn="ctr" rotWithShape="0">
              <a:srgbClr val="D2E4F6"/>
            </a:outerShdw>
          </a:effectLst>
        </p:spPr>
        <p:txBody>
          <a:bodyPr wrap="square" rtlCol="0">
            <a:spAutoFit/>
          </a:bodyPr>
          <a:lstStyle/>
          <a:p>
            <a:pPr algn="ctr"/>
            <a:r>
              <a:rPr lang="es-ES" sz="4800" dirty="0" err="1">
                <a:solidFill>
                  <a:srgbClr val="004586"/>
                </a:solidFill>
              </a:rPr>
              <a:t>E</a:t>
            </a:r>
            <a:r>
              <a:rPr lang="es-ES" sz="4800" dirty="0" err="1" smtClean="0">
                <a:solidFill>
                  <a:srgbClr val="004586"/>
                </a:solidFill>
              </a:rPr>
              <a:t>nvironment</a:t>
            </a:r>
            <a:endParaRPr lang="es-ES" sz="4800" dirty="0">
              <a:solidFill>
                <a:srgbClr val="004586"/>
              </a:solidFill>
            </a:endParaRPr>
          </a:p>
        </p:txBody>
      </p:sp>
      <p:sp>
        <p:nvSpPr>
          <p:cNvPr id="7" name="Elipse 6"/>
          <p:cNvSpPr/>
          <p:nvPr/>
        </p:nvSpPr>
        <p:spPr bwMode="auto">
          <a:xfrm>
            <a:off x="8839200" y="228600"/>
            <a:ext cx="2336801" cy="155786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sz="1200" b="1" dirty="0" smtClean="0">
                <a:solidFill>
                  <a:srgbClr val="FFFFFF"/>
                </a:solidFill>
                <a:ea typeface="ＭＳ Ｐゴシック" pitchFamily="34" charset="-128"/>
              </a:rPr>
              <a:t>   Skin </a:t>
            </a:r>
            <a:r>
              <a:rPr lang="es-ES" sz="1200" b="1" dirty="0">
                <a:solidFill>
                  <a:srgbClr val="FFFFFF"/>
                </a:solidFill>
                <a:ea typeface="ＭＳ Ｐゴシック" pitchFamily="34" charset="-128"/>
              </a:rPr>
              <a:t>and </a:t>
            </a:r>
            <a:r>
              <a:rPr lang="es-ES" sz="1200" b="1" dirty="0" err="1">
                <a:solidFill>
                  <a:srgbClr val="FFFFFF"/>
                </a:solidFill>
                <a:ea typeface="ＭＳ Ｐゴシック" pitchFamily="34" charset="-128"/>
              </a:rPr>
              <a:t>day</a:t>
            </a:r>
            <a:r>
              <a:rPr lang="es-ES" sz="1200" b="1" dirty="0">
                <a:solidFill>
                  <a:srgbClr val="FFFFFF"/>
                </a:solidFill>
                <a:ea typeface="ＭＳ Ｐゴシック" pitchFamily="34" charset="-128"/>
              </a:rPr>
              <a:t> </a:t>
            </a:r>
            <a:r>
              <a:rPr lang="es-ES" sz="1200" b="1" dirty="0" err="1">
                <a:solidFill>
                  <a:srgbClr val="FFFFFF"/>
                </a:solidFill>
                <a:ea typeface="ＭＳ Ｐゴシック" pitchFamily="34" charset="-128"/>
              </a:rPr>
              <a:t>care</a:t>
            </a:r>
            <a:endParaRPr lang="es-ES" sz="1200" b="1" dirty="0">
              <a:solidFill>
                <a:srgbClr val="FFFFFF"/>
              </a:solidFill>
              <a:ea typeface="ＭＳ Ｐゴシック" pitchFamily="34" charset="-128"/>
            </a:endParaRPr>
          </a:p>
          <a:p>
            <a:pPr algn="ctr" eaLnBrk="0" fontAlgn="base" hangingPunct="0">
              <a:spcBef>
                <a:spcPct val="0"/>
              </a:spcBef>
              <a:spcAft>
                <a:spcPct val="0"/>
              </a:spcAft>
            </a:pPr>
            <a:endParaRPr lang="es-ES" sz="1200" b="1" dirty="0">
              <a:solidFill>
                <a:srgbClr val="FFFFFF"/>
              </a:solidFill>
              <a:ea typeface="ＭＳ Ｐゴシック" pitchFamily="34" charset="-128"/>
            </a:endParaRPr>
          </a:p>
          <a:p>
            <a:pPr algn="ctr" eaLnBrk="0" fontAlgn="base" hangingPunct="0">
              <a:spcBef>
                <a:spcPct val="0"/>
              </a:spcBef>
              <a:spcAft>
                <a:spcPct val="0"/>
              </a:spcAft>
            </a:pPr>
            <a:r>
              <a:rPr lang="es-ES" sz="2400" b="1" dirty="0" smtClean="0">
                <a:solidFill>
                  <a:srgbClr val="FFFFFF"/>
                </a:solidFill>
                <a:ea typeface="ＭＳ Ｐゴシック" pitchFamily="34" charset="-128"/>
              </a:rPr>
              <a:t> </a:t>
            </a:r>
            <a:r>
              <a:rPr lang="es-ES" sz="2400" b="1" dirty="0" err="1" smtClean="0">
                <a:solidFill>
                  <a:srgbClr val="FFFFFF"/>
                </a:solidFill>
                <a:ea typeface="ＭＳ Ｐゴシック" pitchFamily="34" charset="-128"/>
              </a:rPr>
              <a:t>Education</a:t>
            </a:r>
            <a:endParaRPr lang="es-ES" sz="2400" b="1" dirty="0">
              <a:solidFill>
                <a:srgbClr val="FFFFFF"/>
              </a:solidFill>
              <a:ea typeface="ＭＳ Ｐゴシック" pitchFamily="34" charset="-128"/>
            </a:endParaRPr>
          </a:p>
        </p:txBody>
      </p:sp>
      <p:sp>
        <p:nvSpPr>
          <p:cNvPr id="8" name="Elipse 7"/>
          <p:cNvSpPr/>
          <p:nvPr/>
        </p:nvSpPr>
        <p:spPr bwMode="auto">
          <a:xfrm>
            <a:off x="4758273" y="3928546"/>
            <a:ext cx="3014133" cy="2692401"/>
          </a:xfrm>
          <a:prstGeom prst="ellipse">
            <a:avLst/>
          </a:prstGeom>
          <a:solidFill>
            <a:schemeClr val="accent2">
              <a:lumMod val="20000"/>
              <a:lumOff val="80000"/>
              <a:alpha val="52000"/>
            </a:schemeClr>
          </a:solidFill>
          <a:ln w="9525" cap="flat" cmpd="sng" algn="ctr">
            <a:solidFill>
              <a:srgbClr val="8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b="1" dirty="0">
              <a:solidFill>
                <a:srgbClr val="2F5597"/>
              </a:solidFill>
              <a:latin typeface="Arial" charset="0"/>
              <a:ea typeface="ＭＳ Ｐゴシック" pitchFamily="34" charset="-128"/>
            </a:endParaRPr>
          </a:p>
          <a:p>
            <a:pPr eaLnBrk="0" fontAlgn="base" hangingPunct="0">
              <a:spcBef>
                <a:spcPct val="0"/>
              </a:spcBef>
              <a:spcAft>
                <a:spcPct val="0"/>
              </a:spcAft>
            </a:pPr>
            <a:endParaRPr lang="es-ES" b="1" dirty="0">
              <a:solidFill>
                <a:srgbClr val="2F5597"/>
              </a:solidFill>
              <a:ea typeface="ＭＳ Ｐゴシック" pitchFamily="34" charset="-128"/>
            </a:endParaRPr>
          </a:p>
          <a:p>
            <a:pPr eaLnBrk="0" fontAlgn="base" hangingPunct="0">
              <a:spcBef>
                <a:spcPct val="0"/>
              </a:spcBef>
              <a:spcAft>
                <a:spcPct val="0"/>
              </a:spcAft>
            </a:pPr>
            <a:r>
              <a:rPr lang="es-ES" sz="3200" b="1" dirty="0" smtClean="0">
                <a:solidFill>
                  <a:srgbClr val="2F5597"/>
                </a:solidFill>
                <a:latin typeface="Arial" charset="0"/>
                <a:ea typeface="ＭＳ Ｐゴシック" pitchFamily="34" charset="-128"/>
              </a:rPr>
              <a:t> </a:t>
            </a:r>
            <a:r>
              <a:rPr lang="es-ES" sz="3200" b="1" dirty="0" err="1" smtClean="0">
                <a:solidFill>
                  <a:srgbClr val="2F5597"/>
                </a:solidFill>
                <a:latin typeface="Arial" charset="0"/>
                <a:ea typeface="ＭＳ Ｐゴシック" pitchFamily="34" charset="-128"/>
              </a:rPr>
              <a:t>Genetics</a:t>
            </a:r>
            <a:endParaRPr lang="es-ES" sz="3200" b="1" dirty="0">
              <a:solidFill>
                <a:srgbClr val="2F5597"/>
              </a:solidFill>
              <a:latin typeface="Arial" charset="0"/>
              <a:ea typeface="ＭＳ Ｐゴシック" pitchFamily="34" charset="-128"/>
            </a:endParaRPr>
          </a:p>
        </p:txBody>
      </p:sp>
      <p:sp>
        <p:nvSpPr>
          <p:cNvPr id="9" name="Flecha izquierda y derecha 8"/>
          <p:cNvSpPr/>
          <p:nvPr/>
        </p:nvSpPr>
        <p:spPr bwMode="auto">
          <a:xfrm>
            <a:off x="5469474" y="2963346"/>
            <a:ext cx="1233085" cy="670899"/>
          </a:xfrm>
          <a:prstGeom prst="leftRightArrow">
            <a:avLst/>
          </a:prstGeom>
          <a:solidFill>
            <a:srgbClr val="D1D1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0" name="Flecha abajo 9"/>
          <p:cNvSpPr/>
          <p:nvPr/>
        </p:nvSpPr>
        <p:spPr bwMode="auto">
          <a:xfrm rot="19719661">
            <a:off x="6519334" y="1329135"/>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1" name="Flecha abajo 10"/>
          <p:cNvSpPr/>
          <p:nvPr/>
        </p:nvSpPr>
        <p:spPr bwMode="auto">
          <a:xfrm rot="1702825">
            <a:off x="5179361" y="1327410"/>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2" name="Cruz 11"/>
          <p:cNvSpPr/>
          <p:nvPr/>
        </p:nvSpPr>
        <p:spPr bwMode="auto">
          <a:xfrm>
            <a:off x="7986486" y="685800"/>
            <a:ext cx="609600" cy="626533"/>
          </a:xfrm>
          <a:prstGeom prst="pl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3" name="Rectángulo 12"/>
          <p:cNvSpPr/>
          <p:nvPr/>
        </p:nvSpPr>
        <p:spPr bwMode="auto">
          <a:xfrm>
            <a:off x="3429000" y="838200"/>
            <a:ext cx="694267" cy="287867"/>
          </a:xfrm>
          <a:prstGeom prst="rect">
            <a:avLst/>
          </a:prstGeom>
          <a:solidFill>
            <a:srgbClr val="C7C7C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grpSp>
        <p:nvGrpSpPr>
          <p:cNvPr id="15" name="Agrupar 14"/>
          <p:cNvGrpSpPr/>
          <p:nvPr/>
        </p:nvGrpSpPr>
        <p:grpSpPr>
          <a:xfrm>
            <a:off x="3962400" y="3124201"/>
            <a:ext cx="4628445" cy="2057400"/>
            <a:chOff x="2286000" y="2644174"/>
            <a:chExt cx="4628445" cy="2057400"/>
          </a:xfrm>
        </p:grpSpPr>
        <p:sp>
          <p:nvSpPr>
            <p:cNvPr id="4" name="Rectángulo 3"/>
            <p:cNvSpPr/>
            <p:nvPr/>
          </p:nvSpPr>
          <p:spPr>
            <a:xfrm>
              <a:off x="2286000" y="2644174"/>
              <a:ext cx="2895600" cy="2057400"/>
            </a:xfrm>
            <a:prstGeom prst="rect">
              <a:avLst/>
            </a:prstGeom>
            <a:solidFill>
              <a:srgbClr val="004586"/>
            </a:solidFill>
            <a:ln>
              <a:noFill/>
            </a:ln>
            <a:effectLst/>
          </p:spPr>
          <p:txBody>
            <a:bodyPr wrap="square" anchor="ctr" anchorCtr="0">
              <a:normAutofit/>
            </a:bodyPr>
            <a:lstStyle/>
            <a:p>
              <a:pPr algn="ctr"/>
              <a:endParaRPr lang="es-ES" sz="2000" b="1" dirty="0" smtClean="0">
                <a:solidFill>
                  <a:schemeClr val="bg1"/>
                </a:solidFill>
              </a:endParaRPr>
            </a:p>
            <a:p>
              <a:pPr algn="ctr"/>
              <a:endParaRPr lang="es-ES" sz="2000" b="1" dirty="0">
                <a:solidFill>
                  <a:schemeClr val="bg1"/>
                </a:solidFill>
              </a:endParaRPr>
            </a:p>
            <a:p>
              <a:pPr algn="ctr"/>
              <a:r>
                <a:rPr lang="es-ES" sz="2000" b="1" dirty="0" err="1" smtClean="0">
                  <a:solidFill>
                    <a:schemeClr val="bg1"/>
                  </a:solidFill>
                </a:rPr>
                <a:t>Education</a:t>
              </a:r>
              <a:r>
                <a:rPr lang="es-ES" sz="2000" b="1" dirty="0" smtClean="0">
                  <a:solidFill>
                    <a:schemeClr val="bg1"/>
                  </a:solidFill>
                </a:rPr>
                <a:t> </a:t>
              </a:r>
              <a:r>
                <a:rPr lang="es-ES" sz="2000" b="1" dirty="0" err="1">
                  <a:solidFill>
                    <a:schemeClr val="bg1"/>
                  </a:solidFill>
                </a:rPr>
                <a:t>positively</a:t>
              </a:r>
              <a:r>
                <a:rPr lang="es-ES" sz="2000" b="1" dirty="0">
                  <a:solidFill>
                    <a:schemeClr val="bg1"/>
                  </a:solidFill>
                </a:rPr>
                <a:t> </a:t>
              </a:r>
              <a:r>
                <a:rPr lang="es-ES" sz="2000" b="1" dirty="0" err="1">
                  <a:solidFill>
                    <a:schemeClr val="bg1"/>
                  </a:solidFill>
                </a:rPr>
                <a:t>affects</a:t>
              </a:r>
              <a:r>
                <a:rPr lang="es-ES" sz="2000" b="1" dirty="0">
                  <a:solidFill>
                    <a:schemeClr val="bg1"/>
                  </a:solidFill>
                </a:rPr>
                <a:t> the </a:t>
              </a:r>
              <a:r>
                <a:rPr lang="es-ES" sz="2000" b="1" dirty="0" err="1">
                  <a:solidFill>
                    <a:schemeClr val="bg1"/>
                  </a:solidFill>
                </a:rPr>
                <a:t>development</a:t>
              </a:r>
              <a:r>
                <a:rPr lang="es-ES" sz="2000" b="1" dirty="0">
                  <a:solidFill>
                    <a:schemeClr val="bg1"/>
                  </a:solidFill>
                </a:rPr>
                <a:t> of </a:t>
              </a:r>
              <a:r>
                <a:rPr lang="es-ES" sz="2000" b="1" dirty="0" err="1">
                  <a:solidFill>
                    <a:schemeClr val="bg1"/>
                  </a:solidFill>
                </a:rPr>
                <a:t>atopic</a:t>
              </a:r>
              <a:r>
                <a:rPr lang="es-ES" sz="2000" b="1" dirty="0">
                  <a:solidFill>
                    <a:schemeClr val="bg1"/>
                  </a:solidFill>
                </a:rPr>
                <a:t> dermatitis</a:t>
              </a:r>
            </a:p>
            <a:p>
              <a:pPr algn="ctr"/>
              <a:endParaRPr lang="es-ES" b="1" dirty="0">
                <a:solidFill>
                  <a:schemeClr val="bg1"/>
                </a:solidFill>
              </a:endParaRPr>
            </a:p>
            <a:p>
              <a:pPr algn="ctr"/>
              <a:endParaRPr lang="es-ES" b="1" dirty="0">
                <a:solidFill>
                  <a:schemeClr val="bg1"/>
                </a:solidFill>
              </a:endParaRPr>
            </a:p>
            <a:p>
              <a:pPr algn="ctr"/>
              <a:endParaRPr lang="es-ES" b="1" dirty="0">
                <a:solidFill>
                  <a:schemeClr val="bg1"/>
                </a:solidFill>
              </a:endParaRPr>
            </a:p>
            <a:p>
              <a:pPr algn="ctr"/>
              <a:endParaRPr lang="es-ES" b="1" dirty="0">
                <a:solidFill>
                  <a:schemeClr val="bg1"/>
                </a:solidFill>
              </a:endParaRPr>
            </a:p>
          </p:txBody>
        </p:sp>
        <p:pic>
          <p:nvPicPr>
            <p:cNvPr id="14" name="Imagen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5304" y="2694818"/>
              <a:ext cx="1679141" cy="1933223"/>
            </a:xfrm>
            <a:prstGeom prst="rect">
              <a:avLst/>
            </a:prstGeom>
            <a:ln w="57150" cmpd="sng">
              <a:solidFill>
                <a:srgbClr val="004586"/>
              </a:solidFill>
            </a:ln>
            <a:effectLst/>
          </p:spPr>
        </p:pic>
      </p:grpSp>
      <p:sp>
        <p:nvSpPr>
          <p:cNvPr id="19" name="Elipse 18"/>
          <p:cNvSpPr/>
          <p:nvPr/>
        </p:nvSpPr>
        <p:spPr bwMode="auto">
          <a:xfrm>
            <a:off x="914400" y="194734"/>
            <a:ext cx="2438402" cy="1710266"/>
          </a:xfrm>
          <a:prstGeom prst="ellipse">
            <a:avLst/>
          </a:prstGeom>
          <a:solidFill>
            <a:srgbClr val="5656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sz="2600" b="1" dirty="0" err="1" smtClean="0">
                <a:solidFill>
                  <a:srgbClr val="FFFFFF"/>
                </a:solidFill>
                <a:ea typeface="ＭＳ Ｐゴシック" pitchFamily="34" charset="-128"/>
              </a:rPr>
              <a:t>Urban</a:t>
            </a:r>
            <a:r>
              <a:rPr lang="es-ES" sz="2600" b="1" dirty="0" smtClean="0">
                <a:solidFill>
                  <a:srgbClr val="FFFFFF"/>
                </a:solidFill>
                <a:ea typeface="ＭＳ Ｐゴシック" pitchFamily="34" charset="-128"/>
              </a:rPr>
              <a:t> </a:t>
            </a:r>
            <a:r>
              <a:rPr lang="es-ES" sz="2600" b="1" dirty="0">
                <a:solidFill>
                  <a:srgbClr val="FFFFFF"/>
                </a:solidFill>
                <a:ea typeface="ＭＳ Ｐゴシック" pitchFamily="34" charset="-128"/>
              </a:rPr>
              <a:t>living</a:t>
            </a:r>
          </a:p>
          <a:p>
            <a:pPr algn="ctr" eaLnBrk="0" fontAlgn="base" hangingPunct="0">
              <a:spcBef>
                <a:spcPct val="0"/>
              </a:spcBef>
              <a:spcAft>
                <a:spcPct val="0"/>
              </a:spcAft>
            </a:pPr>
            <a:r>
              <a:rPr lang="es-ES" sz="2600" b="1" dirty="0">
                <a:solidFill>
                  <a:srgbClr val="FFFFFF"/>
                </a:solidFill>
                <a:ea typeface="ＭＳ Ｐゴシック" pitchFamily="34" charset="-128"/>
              </a:rPr>
              <a:t>stress</a:t>
            </a:r>
          </a:p>
          <a:p>
            <a:pPr eaLnBrk="0" fontAlgn="base" hangingPunct="0">
              <a:spcBef>
                <a:spcPct val="0"/>
              </a:spcBef>
              <a:spcAft>
                <a:spcPct val="0"/>
              </a:spcAft>
            </a:pPr>
            <a:endParaRPr lang="es-ES" b="1" dirty="0">
              <a:solidFill>
                <a:srgbClr val="FFFFFF"/>
              </a:solidFill>
              <a:ea typeface="ＭＳ Ｐゴシック" pitchFamily="34" charset="-128"/>
            </a:endParaRPr>
          </a:p>
        </p:txBody>
      </p:sp>
    </p:spTree>
    <p:extLst>
      <p:ext uri="{BB962C8B-B14F-4D97-AF65-F5344CB8AC3E}">
        <p14:creationId xmlns:p14="http://schemas.microsoft.com/office/powerpoint/2010/main" val="9216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ítulo 1"/>
          <p:cNvSpPr>
            <a:spLocks noGrp="1"/>
          </p:cNvSpPr>
          <p:nvPr>
            <p:ph type="title"/>
          </p:nvPr>
        </p:nvSpPr>
        <p:spPr>
          <a:noFill/>
          <a:effectLst/>
        </p:spPr>
        <p:txBody>
          <a:bodyPr/>
          <a:lstStyle/>
          <a:p>
            <a:r>
              <a:rPr lang="es-ES" dirty="0">
                <a:solidFill>
                  <a:srgbClr val="004586"/>
                </a:solidFill>
                <a:ea typeface="ＭＳ Ｐゴシック" charset="0"/>
              </a:rPr>
              <a:t>La información es importante…</a:t>
            </a:r>
          </a:p>
        </p:txBody>
      </p:sp>
      <p:sp>
        <p:nvSpPr>
          <p:cNvPr id="33794" name="Marcador de contenido 2"/>
          <p:cNvSpPr>
            <a:spLocks noGrp="1"/>
          </p:cNvSpPr>
          <p:nvPr>
            <p:ph idx="1"/>
          </p:nvPr>
        </p:nvSpPr>
        <p:spPr>
          <a:xfrm>
            <a:off x="0" y="1199176"/>
            <a:ext cx="11582400" cy="4592024"/>
          </a:xfrm>
        </p:spPr>
        <p:txBody>
          <a:bodyPr/>
          <a:lstStyle/>
          <a:p>
            <a:r>
              <a:rPr lang="es-ES" sz="3200" dirty="0">
                <a:ea typeface="ＭＳ Ｐゴシック" charset="0"/>
              </a:rPr>
              <a:t>Ha de estar </a:t>
            </a:r>
            <a:r>
              <a:rPr lang="es-ES" sz="3200" dirty="0" smtClean="0">
                <a:ea typeface="ＭＳ Ｐゴシック" charset="0"/>
              </a:rPr>
              <a:t>contrastada.</a:t>
            </a:r>
            <a:endParaRPr lang="es-ES" sz="3200" dirty="0">
              <a:ea typeface="ＭＳ Ｐゴシック" charset="0"/>
            </a:endParaRPr>
          </a:p>
          <a:p>
            <a:r>
              <a:rPr lang="es-ES" sz="3200" dirty="0">
                <a:ea typeface="ＭＳ Ｐゴシック" charset="0"/>
              </a:rPr>
              <a:t>Ha de ser </a:t>
            </a:r>
            <a:r>
              <a:rPr lang="es-ES" sz="3200" dirty="0" smtClean="0">
                <a:ea typeface="ＭＳ Ｐゴシック" charset="0"/>
              </a:rPr>
              <a:t>fiable.</a:t>
            </a:r>
            <a:endParaRPr lang="es-ES" sz="3200" dirty="0">
              <a:ea typeface="ＭＳ Ｐゴシック" charset="0"/>
            </a:endParaRPr>
          </a:p>
          <a:p>
            <a:r>
              <a:rPr lang="es-ES" sz="3200" dirty="0">
                <a:ea typeface="ＭＳ Ｐゴシック" charset="0"/>
              </a:rPr>
              <a:t>Ha de ser adecuada a la formación del </a:t>
            </a:r>
            <a:r>
              <a:rPr lang="es-ES" sz="3200" dirty="0" smtClean="0">
                <a:ea typeface="ＭＳ Ｐゴシック" charset="0"/>
              </a:rPr>
              <a:t>paciente.</a:t>
            </a:r>
            <a:endParaRPr lang="es-ES" sz="3200" dirty="0">
              <a:ea typeface="ＭＳ Ｐゴシック" charset="0"/>
            </a:endParaRPr>
          </a:p>
          <a:p>
            <a:pPr marL="542925" indent="0">
              <a:buNone/>
            </a:pPr>
            <a:endParaRPr lang="es-ES" sz="3200" dirty="0">
              <a:ea typeface="ＭＳ Ｐゴシック" charset="0"/>
            </a:endParaRPr>
          </a:p>
          <a:p>
            <a:r>
              <a:rPr lang="es-ES" sz="3200" dirty="0">
                <a:solidFill>
                  <a:srgbClr val="C00000"/>
                </a:solidFill>
                <a:ea typeface="ＭＳ Ｐゴシック" charset="0"/>
              </a:rPr>
              <a:t>¿Dónde obtienen nuestros pacientes la información?</a:t>
            </a:r>
          </a:p>
          <a:p>
            <a:endParaRPr lang="es-ES" dirty="0">
              <a:latin typeface="Arial" charset="0"/>
              <a:ea typeface="ＭＳ Ｐゴシック" charset="0"/>
            </a:endParaRPr>
          </a:p>
          <a:p>
            <a:pPr>
              <a:buFont typeface="Times" charset="0"/>
              <a:buNone/>
            </a:pPr>
            <a:endParaRPr lang="es-ES" dirty="0">
              <a:latin typeface="Arial" charset="0"/>
              <a:ea typeface="ＭＳ Ｐゴシック" charset="0"/>
            </a:endParaRPr>
          </a:p>
        </p:txBody>
      </p:sp>
      <p:sp>
        <p:nvSpPr>
          <p:cNvPr id="2" name="Marcador de texto 1"/>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1401176931"/>
      </p:ext>
    </p:extLst>
  </p:cSld>
  <p:clrMapOvr>
    <a:masterClrMapping/>
  </p:clrMapOvr>
  <p:transition spd="slow">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2980273" y="1143000"/>
            <a:ext cx="5571067" cy="4601205"/>
          </a:xfrm>
          <a:prstGeom prst="rect">
            <a:avLst/>
          </a:prstGeom>
        </p:spPr>
      </p:pic>
      <p:sp>
        <p:nvSpPr>
          <p:cNvPr id="4" name="Título 3"/>
          <p:cNvSpPr>
            <a:spLocks noGrp="1"/>
          </p:cNvSpPr>
          <p:nvPr>
            <p:ph type="title"/>
          </p:nvPr>
        </p:nvSpPr>
        <p:spPr/>
        <p:txBody>
          <a:bodyPr/>
          <a:lstStyle/>
          <a:p>
            <a:r>
              <a:rPr lang="es-ES" dirty="0" err="1" smtClean="0"/>
              <a:t>What</a:t>
            </a:r>
            <a:r>
              <a:rPr lang="es-ES" dirty="0" smtClean="0"/>
              <a:t> </a:t>
            </a:r>
            <a:r>
              <a:rPr lang="es-ES" dirty="0" err="1" smtClean="0"/>
              <a:t>is</a:t>
            </a:r>
            <a:r>
              <a:rPr lang="es-ES" dirty="0" smtClean="0"/>
              <a:t> </a:t>
            </a:r>
            <a:r>
              <a:rPr lang="es-ES" dirty="0" err="1" smtClean="0"/>
              <a:t>wrong</a:t>
            </a:r>
            <a:r>
              <a:rPr lang="es-ES" dirty="0" smtClean="0"/>
              <a:t> </a:t>
            </a:r>
            <a:r>
              <a:rPr lang="es-ES" dirty="0" err="1" smtClean="0"/>
              <a:t>with</a:t>
            </a:r>
            <a:r>
              <a:rPr lang="es-ES" dirty="0" smtClean="0"/>
              <a:t> me doctor </a:t>
            </a:r>
            <a:r>
              <a:rPr lang="es-ES" dirty="0" err="1" smtClean="0"/>
              <a:t>google</a:t>
            </a:r>
            <a:r>
              <a:rPr lang="es-ES" dirty="0" smtClean="0"/>
              <a:t>?</a:t>
            </a:r>
            <a:endParaRPr lang="es-ES" dirty="0"/>
          </a:p>
        </p:txBody>
      </p:sp>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9721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Información no es lo mismo que educación sanitaria</a:t>
            </a:r>
            <a:endParaRPr lang="es-ES" dirty="0"/>
          </a:p>
        </p:txBody>
      </p:sp>
      <p:pic>
        <p:nvPicPr>
          <p:cNvPr id="36866" name="Imagen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0" y="914400"/>
            <a:ext cx="5283200" cy="528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2138" y="1905000"/>
            <a:ext cx="2684462"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629717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sp>
        <p:nvSpPr>
          <p:cNvPr id="74753" name="1 Título"/>
          <p:cNvSpPr>
            <a:spLocks noGrp="1"/>
          </p:cNvSpPr>
          <p:nvPr>
            <p:ph type="title"/>
          </p:nvPr>
        </p:nvSpPr>
        <p:spPr>
          <a:noFill/>
        </p:spPr>
        <p:txBody>
          <a:bodyPr/>
          <a:lstStyle/>
          <a:p>
            <a:r>
              <a:rPr lang="es-ES" sz="2800" dirty="0">
                <a:solidFill>
                  <a:srgbClr val="004586"/>
                </a:solidFill>
                <a:ea typeface="ＭＳ Ｐゴシック" charset="0"/>
              </a:rPr>
              <a:t>Los pacientes toman el control de su enfermedad</a:t>
            </a:r>
          </a:p>
        </p:txBody>
      </p:sp>
      <p:graphicFrame>
        <p:nvGraphicFramePr>
          <p:cNvPr id="4" name="3 Marcador de contenido"/>
          <p:cNvGraphicFramePr>
            <a:graphicFrameLocks noGrp="1"/>
          </p:cNvGraphicFramePr>
          <p:nvPr>
            <p:ph idx="4294967295"/>
            <p:extLst>
              <p:ext uri="{D42A27DB-BD31-4B8C-83A1-F6EECF244321}">
                <p14:modId xmlns:p14="http://schemas.microsoft.com/office/powerpoint/2010/main" val="3968538637"/>
              </p:ext>
            </p:extLst>
          </p:nvPr>
        </p:nvGraphicFramePr>
        <p:xfrm>
          <a:off x="2413000" y="1143000"/>
          <a:ext cx="7645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6291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Imagen 3"/>
          <p:cNvPicPr>
            <a:picLocks noChangeAspect="1"/>
          </p:cNvPicPr>
          <p:nvPr/>
        </p:nvPicPr>
        <p:blipFill>
          <a:blip r:embed="rId3" cstate="email">
            <a:extLst>
              <a:ext uri="{28A0092B-C50C-407E-A947-70E740481C1C}">
                <a14:useLocalDpi xmlns:a14="http://schemas.microsoft.com/office/drawing/2010/main"/>
              </a:ext>
            </a:extLst>
          </a:blip>
          <a:srcRect t="8955" b="5971"/>
          <a:stretch>
            <a:fillRect/>
          </a:stretch>
        </p:blipFill>
        <p:spPr bwMode="auto">
          <a:xfrm>
            <a:off x="1524000" y="762000"/>
            <a:ext cx="9144000"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4281202632"/>
      </p:ext>
    </p:extLst>
  </p:cSld>
  <p:clrMapOvr>
    <a:masterClrMapping/>
  </p:clrMapOvr>
  <p:transition spd="slow">
    <p:circl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a:noFill/>
        </p:spPr>
        <p:txBody>
          <a:bodyPr/>
          <a:lstStyle/>
          <a:p>
            <a:pPr algn="ctr"/>
            <a:r>
              <a:rPr lang="es-ES" dirty="0">
                <a:solidFill>
                  <a:srgbClr val="004586"/>
                </a:solidFill>
                <a:ea typeface="ＭＳ Ｐゴシック" charset="0"/>
              </a:rPr>
              <a:t>Nuestras propias conclusiones</a:t>
            </a:r>
          </a:p>
        </p:txBody>
      </p:sp>
      <p:sp>
        <p:nvSpPr>
          <p:cNvPr id="3" name="Marcador de contenido 2"/>
          <p:cNvSpPr>
            <a:spLocks noGrp="1"/>
          </p:cNvSpPr>
          <p:nvPr>
            <p:ph idx="1"/>
          </p:nvPr>
        </p:nvSpPr>
        <p:spPr/>
        <p:txBody>
          <a:bodyPr/>
          <a:lstStyle/>
          <a:p>
            <a:r>
              <a:rPr lang="es-ES" b="1" dirty="0" smtClean="0"/>
              <a:t>Se aclaran conceptos básicos.</a:t>
            </a:r>
          </a:p>
          <a:p>
            <a:pPr lvl="1"/>
            <a:r>
              <a:rPr lang="es-ES" dirty="0" smtClean="0"/>
              <a:t>Tenemos experiencia en los errores más frecuentes y los abordamos.</a:t>
            </a:r>
          </a:p>
          <a:p>
            <a:pPr lvl="1"/>
            <a:r>
              <a:rPr lang="es-ES" dirty="0" smtClean="0"/>
              <a:t>Nivel adecuado a su comprensión pero con rigor científico.</a:t>
            </a:r>
          </a:p>
          <a:p>
            <a:endParaRPr lang="es-ES" dirty="0"/>
          </a:p>
          <a:p>
            <a:r>
              <a:rPr lang="es-ES" b="1" dirty="0" smtClean="0"/>
              <a:t>Todos los padres tienen las mismas dudas.</a:t>
            </a:r>
          </a:p>
          <a:p>
            <a:pPr lvl="1"/>
            <a:r>
              <a:rPr lang="es-ES" dirty="0" smtClean="0"/>
              <a:t>Aprenden de las respuestas a los otros.</a:t>
            </a:r>
          </a:p>
          <a:p>
            <a:pPr lvl="1"/>
            <a:r>
              <a:rPr lang="es-ES" dirty="0" smtClean="0"/>
              <a:t>Alivia sentimientos de culpa.</a:t>
            </a:r>
          </a:p>
          <a:p>
            <a:endParaRPr lang="es-ES" dirty="0"/>
          </a:p>
          <a:p>
            <a:r>
              <a:rPr lang="es-ES" b="1" dirty="0" smtClean="0">
                <a:solidFill>
                  <a:srgbClr val="C00000"/>
                </a:solidFill>
              </a:rPr>
              <a:t>Observamos un mejor control de la enfermedad en pacientes que han asistido a la EDA (SCORAD).</a:t>
            </a:r>
            <a:endParaRPr lang="es-ES" b="1" dirty="0">
              <a:solidFill>
                <a:srgbClr val="C00000"/>
              </a:solidFill>
            </a:endParaRPr>
          </a:p>
        </p:txBody>
      </p:sp>
      <p:sp>
        <p:nvSpPr>
          <p:cNvPr id="4" name="Marcador de texto 3"/>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729649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0" y="381000"/>
            <a:ext cx="4501444" cy="3304053"/>
          </a:xfrm>
          <a:prstGeom prst="rect">
            <a:avLst/>
          </a:prstGeom>
          <a:ln>
            <a:solidFill>
              <a:srgbClr val="FAC090"/>
            </a:solidFill>
          </a:ln>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2200" y="3810000"/>
            <a:ext cx="5376333" cy="2315355"/>
          </a:xfrm>
          <a:prstGeom prst="rect">
            <a:avLst/>
          </a:prstGeom>
          <a:ln>
            <a:solidFill>
              <a:srgbClr val="FAC090"/>
            </a:solidFill>
          </a:ln>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2800" y="381000"/>
            <a:ext cx="2878089" cy="3175000"/>
          </a:xfrm>
          <a:prstGeom prst="rect">
            <a:avLst/>
          </a:prstGeom>
          <a:ln>
            <a:solidFill>
              <a:srgbClr val="FAC090"/>
            </a:solidFill>
          </a:ln>
        </p:spPr>
      </p:pic>
    </p:spTree>
    <p:extLst>
      <p:ext uri="{BB962C8B-B14F-4D97-AF65-F5344CB8AC3E}">
        <p14:creationId xmlns:p14="http://schemas.microsoft.com/office/powerpoint/2010/main" val="33981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sp>
        <p:nvSpPr>
          <p:cNvPr id="99329" name="Título 4"/>
          <p:cNvSpPr>
            <a:spLocks noGrp="1"/>
          </p:cNvSpPr>
          <p:nvPr>
            <p:ph type="title"/>
          </p:nvPr>
        </p:nvSpPr>
        <p:spPr>
          <a:noFill/>
        </p:spPr>
        <p:txBody>
          <a:bodyPr anchor="b" anchorCtr="0">
            <a:normAutofit fontScale="90000"/>
          </a:bodyPr>
          <a:lstStyle/>
          <a:p>
            <a:pPr algn="ctr"/>
            <a:r>
              <a:rPr lang="es-ES" sz="3600" b="1" dirty="0">
                <a:solidFill>
                  <a:srgbClr val="31859C"/>
                </a:solidFill>
                <a:latin typeface="Arial" charset="0"/>
                <a:ea typeface="ＭＳ Ｐゴシック" charset="0"/>
              </a:rPr>
              <a:t/>
            </a:r>
            <a:br>
              <a:rPr lang="es-ES" sz="3600" b="1" dirty="0">
                <a:solidFill>
                  <a:srgbClr val="31859C"/>
                </a:solidFill>
                <a:latin typeface="Arial" charset="0"/>
                <a:ea typeface="ＭＳ Ｐゴシック" charset="0"/>
              </a:rPr>
            </a:br>
            <a:r>
              <a:rPr lang="es-ES" sz="3600" b="1" dirty="0">
                <a:solidFill>
                  <a:srgbClr val="004586"/>
                </a:solidFill>
                <a:ea typeface="ＭＳ Ｐゴシック" charset="0"/>
              </a:rPr>
              <a:t>¿Es necesaria una EDA para pediatras??</a:t>
            </a:r>
          </a:p>
        </p:txBody>
      </p:sp>
      <p:graphicFrame>
        <p:nvGraphicFramePr>
          <p:cNvPr id="7" name="Marcador de contenido 6"/>
          <p:cNvGraphicFramePr>
            <a:graphicFrameLocks noGrp="1"/>
          </p:cNvGraphicFramePr>
          <p:nvPr>
            <p:ph idx="4294967295"/>
            <p:extLst>
              <p:ext uri="{D42A27DB-BD31-4B8C-83A1-F6EECF244321}">
                <p14:modId xmlns:p14="http://schemas.microsoft.com/office/powerpoint/2010/main" val="2802995597"/>
              </p:ext>
            </p:extLst>
          </p:nvPr>
        </p:nvGraphicFramePr>
        <p:xfrm>
          <a:off x="2209800" y="1143000"/>
          <a:ext cx="7924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132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1" y="838200"/>
            <a:ext cx="5589253" cy="4356124"/>
          </a:xfrm>
          <a:prstGeom prst="rect">
            <a:avLst/>
          </a:prstGeom>
          <a:ln>
            <a:solidFill>
              <a:srgbClr val="F7A419"/>
            </a:solidFill>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59433" y="1372319"/>
            <a:ext cx="4356125" cy="3278608"/>
          </a:xfrm>
          <a:prstGeom prst="rect">
            <a:avLst/>
          </a:prstGeom>
        </p:spPr>
      </p:pic>
      <p:sp>
        <p:nvSpPr>
          <p:cNvPr id="6" name="Rectángulo 5"/>
          <p:cNvSpPr/>
          <p:nvPr/>
        </p:nvSpPr>
        <p:spPr>
          <a:xfrm>
            <a:off x="4419600" y="1905000"/>
            <a:ext cx="381000" cy="457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2187337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3"/>
          </p:nvPr>
        </p:nvSpPr>
        <p:spPr/>
        <p:txBody>
          <a:bodyPr>
            <a:normAutofit lnSpcReduction="10000"/>
          </a:bodyPr>
          <a:lstStyle/>
          <a:p>
            <a:endParaRPr lang="es-ES" dirty="0"/>
          </a:p>
        </p:txBody>
      </p:sp>
      <p:sp>
        <p:nvSpPr>
          <p:cNvPr id="28674" name="Título 2"/>
          <p:cNvSpPr>
            <a:spLocks noGrp="1"/>
          </p:cNvSpPr>
          <p:nvPr>
            <p:ph type="title"/>
          </p:nvPr>
        </p:nvSpPr>
        <p:spPr>
          <a:noFill/>
        </p:spPr>
        <p:txBody>
          <a:bodyPr>
            <a:normAutofit fontScale="90000"/>
          </a:bodyPr>
          <a:lstStyle/>
          <a:p>
            <a:pPr algn="ctr">
              <a:defRPr/>
            </a:pPr>
            <a:r>
              <a:rPr lang="es-ES" sz="3600" dirty="0">
                <a:solidFill>
                  <a:srgbClr val="004586"/>
                </a:solidFill>
                <a:latin typeface="Calibri" pitchFamily="34" charset="0"/>
              </a:rPr>
              <a:t>¿Por qué somos como somos?</a:t>
            </a:r>
          </a:p>
        </p:txBody>
      </p:sp>
      <p:sp>
        <p:nvSpPr>
          <p:cNvPr id="6" name="Oval 2"/>
          <p:cNvSpPr>
            <a:spLocks noChangeArrowheads="1"/>
          </p:cNvSpPr>
          <p:nvPr/>
        </p:nvSpPr>
        <p:spPr bwMode="auto">
          <a:xfrm>
            <a:off x="1143000" y="1172761"/>
            <a:ext cx="10134600" cy="4535488"/>
          </a:xfrm>
          <a:prstGeom prst="ellipse">
            <a:avLst/>
          </a:prstGeom>
          <a:gradFill rotWithShape="1">
            <a:gsLst>
              <a:gs pos="0">
                <a:srgbClr val="4F81BD"/>
              </a:gs>
              <a:gs pos="100000">
                <a:srgbClr val="FFFFFF"/>
              </a:gs>
            </a:gsLst>
            <a:path path="shape">
              <a:fillToRect l="50000" t="50000" r="50000" b="50000"/>
            </a:path>
          </a:gradFill>
          <a:ln w="12700">
            <a:noFill/>
            <a:round/>
            <a:headEnd/>
            <a:tailEnd/>
          </a:ln>
          <a:effectLst/>
        </p:spPr>
        <p:txBody>
          <a:bodyPr wrap="none" lIns="89998" tIns="46798" rIns="89998" bIns="46798" anchor="ctr"/>
          <a:lstStyle/>
          <a:p>
            <a:pPr marL="188913" indent="-188913">
              <a:spcBef>
                <a:spcPct val="50000"/>
              </a:spcBef>
              <a:spcAft>
                <a:spcPct val="35000"/>
              </a:spcAft>
              <a:buClr>
                <a:srgbClr val="FF6600"/>
              </a:buClr>
              <a:defRPr/>
            </a:pPr>
            <a:r>
              <a:rPr lang="es-ES" sz="4800" i="1">
                <a:solidFill>
                  <a:srgbClr val="FF6600"/>
                </a:solidFill>
                <a:effectLst>
                  <a:outerShdw blurRad="38100" dist="38100" dir="2700000" algn="tl">
                    <a:srgbClr val="000000"/>
                  </a:outerShdw>
                </a:effectLst>
                <a:ea typeface="ＭＳ Ｐゴシック" pitchFamily="34" charset="-128"/>
              </a:rPr>
              <a:t> </a:t>
            </a:r>
          </a:p>
          <a:p>
            <a:pPr marL="188913" indent="-188913">
              <a:spcBef>
                <a:spcPct val="50000"/>
              </a:spcBef>
              <a:spcAft>
                <a:spcPct val="35000"/>
              </a:spcAft>
              <a:buClr>
                <a:srgbClr val="FF6600"/>
              </a:buClr>
              <a:defRPr/>
            </a:pPr>
            <a:endParaRPr lang="es-ES" sz="4800" i="1">
              <a:solidFill>
                <a:srgbClr val="FF6600"/>
              </a:solidFill>
              <a:effectLst>
                <a:outerShdw blurRad="38100" dist="38100" dir="2700000" algn="tl">
                  <a:srgbClr val="000000"/>
                </a:outerShdw>
              </a:effectLst>
              <a:latin typeface="Calibri" pitchFamily="34" charset="0"/>
              <a:ea typeface="ＭＳ Ｐゴシック" pitchFamily="34" charset="-128"/>
            </a:endParaRPr>
          </a:p>
          <a:p>
            <a:pPr marL="188913" indent="-188913">
              <a:lnSpc>
                <a:spcPct val="50000"/>
              </a:lnSpc>
              <a:spcBef>
                <a:spcPct val="50000"/>
              </a:spcBef>
              <a:spcAft>
                <a:spcPct val="35000"/>
              </a:spcAft>
              <a:buClr>
                <a:srgbClr val="FF6600"/>
              </a:buClr>
              <a:defRPr/>
            </a:pPr>
            <a:r>
              <a:rPr lang="es-ES" sz="2800" b="1" i="1">
                <a:solidFill>
                  <a:srgbClr val="B90202"/>
                </a:solidFill>
                <a:effectLst>
                  <a:outerShdw blurRad="38100" dist="38100" dir="2700000" algn="tl">
                    <a:srgbClr val="000000"/>
                  </a:outerShdw>
                </a:effectLst>
                <a:latin typeface="Calibri" pitchFamily="34" charset="0"/>
                <a:ea typeface="ＭＳ Ｐゴシック" pitchFamily="34" charset="-128"/>
              </a:rPr>
              <a:t>   </a:t>
            </a:r>
            <a:r>
              <a:rPr lang="es-ES" sz="3600" i="1">
                <a:solidFill>
                  <a:srgbClr val="FF6600"/>
                </a:solidFill>
                <a:effectLst>
                  <a:outerShdw blurRad="38100" dist="38100" dir="2700000" algn="tl">
                    <a:srgbClr val="000000"/>
                  </a:outerShdw>
                </a:effectLst>
                <a:ea typeface="ＭＳ Ｐゴシック" pitchFamily="34" charset="-128"/>
              </a:rPr>
              <a:t> </a:t>
            </a:r>
          </a:p>
          <a:p>
            <a:pPr marL="188913" indent="-188913">
              <a:spcBef>
                <a:spcPct val="50000"/>
              </a:spcBef>
              <a:spcAft>
                <a:spcPct val="35000"/>
              </a:spcAft>
              <a:buClr>
                <a:srgbClr val="FF6600"/>
              </a:buClr>
              <a:defRPr/>
            </a:pPr>
            <a:endParaRPr lang="es-ES" sz="3200" i="1">
              <a:solidFill>
                <a:srgbClr val="FF6600"/>
              </a:solidFill>
              <a:effectLst>
                <a:outerShdw blurRad="38100" dist="38100" dir="2700000" algn="tl">
                  <a:srgbClr val="000000"/>
                </a:outerShdw>
              </a:effectLst>
              <a:ea typeface="ＭＳ Ｐゴシック" pitchFamily="34" charset="-128"/>
            </a:endParaRPr>
          </a:p>
        </p:txBody>
      </p:sp>
      <p:sp>
        <p:nvSpPr>
          <p:cNvPr id="5" name="Forma libre 4"/>
          <p:cNvSpPr/>
          <p:nvPr/>
        </p:nvSpPr>
        <p:spPr>
          <a:xfrm>
            <a:off x="4679106" y="1676662"/>
            <a:ext cx="3093294" cy="3047738"/>
          </a:xfrm>
          <a:custGeom>
            <a:avLst/>
            <a:gdLst/>
            <a:ahLst/>
            <a:cxnLst/>
            <a:rect l="0" t="0" r="0" b="0"/>
            <a:pathLst>
              <a:path>
                <a:moveTo>
                  <a:pt x="2562905" y="146047"/>
                </a:moveTo>
                <a:arcTo wR="1843729" hR="1843729" stAng="17577515" swAng="1963051"/>
              </a:path>
            </a:pathLst>
          </a:custGeom>
          <a:noFill/>
          <a:ln>
            <a:noFill/>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1" name="Forma libre 10"/>
          <p:cNvSpPr>
            <a:spLocks/>
          </p:cNvSpPr>
          <p:nvPr/>
        </p:nvSpPr>
        <p:spPr bwMode="auto">
          <a:xfrm>
            <a:off x="7281459" y="2500574"/>
            <a:ext cx="1757722" cy="762263"/>
          </a:xfrm>
          <a:custGeom>
            <a:avLst/>
            <a:gdLst>
              <a:gd name="T0" fmla="*/ 0 w 1418828"/>
              <a:gd name="T1" fmla="*/ 153726 h 922238"/>
              <a:gd name="T2" fmla="*/ 153580 w 1418828"/>
              <a:gd name="T3" fmla="*/ 0 h 922238"/>
              <a:gd name="T4" fmla="*/ 1264057 w 1418828"/>
              <a:gd name="T5" fmla="*/ 0 h 922238"/>
              <a:gd name="T6" fmla="*/ 1417637 w 1418828"/>
              <a:gd name="T7" fmla="*/ 153726 h 922238"/>
              <a:gd name="T8" fmla="*/ 1417637 w 1418828"/>
              <a:gd name="T9" fmla="*/ 768612 h 922238"/>
              <a:gd name="T10" fmla="*/ 1264057 w 1418828"/>
              <a:gd name="T11" fmla="*/ 922338 h 922238"/>
              <a:gd name="T12" fmla="*/ 153580 w 1418828"/>
              <a:gd name="T13" fmla="*/ 922338 h 922238"/>
              <a:gd name="T14" fmla="*/ 0 w 1418828"/>
              <a:gd name="T15" fmla="*/ 768612 h 922238"/>
              <a:gd name="T16" fmla="*/ 0 w 1418828"/>
              <a:gd name="T17" fmla="*/ 153726 h 922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8828"/>
              <a:gd name="T28" fmla="*/ 0 h 922238"/>
              <a:gd name="T29" fmla="*/ 1418828 w 1418828"/>
              <a:gd name="T30" fmla="*/ 922238 h 922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8828" h="922238">
                <a:moveTo>
                  <a:pt x="0" y="153709"/>
                </a:moveTo>
                <a:cubicBezTo>
                  <a:pt x="0" y="68818"/>
                  <a:pt x="68818" y="0"/>
                  <a:pt x="153709" y="0"/>
                </a:cubicBezTo>
                <a:lnTo>
                  <a:pt x="1265119" y="0"/>
                </a:lnTo>
                <a:cubicBezTo>
                  <a:pt x="1350010" y="0"/>
                  <a:pt x="1418828" y="68818"/>
                  <a:pt x="1418828" y="153709"/>
                </a:cubicBezTo>
                <a:lnTo>
                  <a:pt x="1418828" y="768529"/>
                </a:lnTo>
                <a:cubicBezTo>
                  <a:pt x="1418828" y="853420"/>
                  <a:pt x="1350010" y="922238"/>
                  <a:pt x="1265119" y="922238"/>
                </a:cubicBezTo>
                <a:lnTo>
                  <a:pt x="153709" y="922238"/>
                </a:lnTo>
                <a:cubicBezTo>
                  <a:pt x="68818" y="922238"/>
                  <a:pt x="0" y="853420"/>
                  <a:pt x="0" y="768529"/>
                </a:cubicBezTo>
                <a:lnTo>
                  <a:pt x="0" y="153709"/>
                </a:lnTo>
                <a:close/>
              </a:path>
            </a:pathLst>
          </a:custGeom>
          <a:solidFill>
            <a:srgbClr val="7B2A21"/>
          </a:solidFill>
          <a:ln w="9525">
            <a:noFill/>
            <a:miter lim="800000"/>
            <a:headEnd/>
            <a:tailEnd/>
          </a:ln>
          <a:effectLst>
            <a:outerShdw dist="23000" dir="5400000" rotWithShape="0">
              <a:srgbClr val="808080">
                <a:alpha val="34999"/>
              </a:srgbClr>
            </a:outerShdw>
          </a:effectLst>
        </p:spPr>
        <p:txBody>
          <a:bodyPr lIns="132650" tIns="132650" rIns="132650" bIns="132650" anchor="ctr"/>
          <a:lstStyle/>
          <a:p>
            <a:pPr algn="ctr" defTabSz="1022350">
              <a:lnSpc>
                <a:spcPct val="90000"/>
              </a:lnSpc>
              <a:spcAft>
                <a:spcPct val="35000"/>
              </a:spcAft>
              <a:defRPr/>
            </a:pPr>
            <a:r>
              <a:rPr lang="es-ES" sz="2300" i="1" dirty="0">
                <a:solidFill>
                  <a:srgbClr val="FFFFFF"/>
                </a:solidFill>
                <a:latin typeface="Calibri" pitchFamily="34" charset="0"/>
                <a:ea typeface="ＭＳ Ｐゴシック" pitchFamily="34" charset="-128"/>
              </a:rPr>
              <a:t>Experiencias</a:t>
            </a:r>
          </a:p>
        </p:txBody>
      </p:sp>
      <p:sp>
        <p:nvSpPr>
          <p:cNvPr id="12" name="Forma libre 11"/>
          <p:cNvSpPr/>
          <p:nvPr/>
        </p:nvSpPr>
        <p:spPr>
          <a:xfrm>
            <a:off x="4549354" y="1524000"/>
            <a:ext cx="3093294" cy="3047738"/>
          </a:xfrm>
          <a:custGeom>
            <a:avLst/>
            <a:gdLst/>
            <a:ahLst/>
            <a:cxnLst/>
            <a:rect l="0" t="0" r="0" b="0"/>
            <a:pathLst>
              <a:path>
                <a:moveTo>
                  <a:pt x="3684915" y="1746896"/>
                </a:moveTo>
                <a:arcTo wR="1843729" hR="1843729" stAng="21419365" swAng="2197466"/>
              </a:path>
            </a:pathLst>
          </a:custGeom>
          <a:noFill/>
          <a:ln>
            <a:noFill/>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4" name="Forma libre 13"/>
          <p:cNvSpPr/>
          <p:nvPr/>
        </p:nvSpPr>
        <p:spPr>
          <a:xfrm>
            <a:off x="4267200" y="1295400"/>
            <a:ext cx="3742885" cy="3047738"/>
          </a:xfrm>
          <a:custGeom>
            <a:avLst/>
            <a:gdLst/>
            <a:ahLst/>
            <a:cxnLst/>
            <a:rect l="0" t="0" r="0" b="0"/>
            <a:pathLst>
              <a:path>
                <a:moveTo>
                  <a:pt x="2210699" y="3650570"/>
                </a:moveTo>
                <a:arcTo wR="1843729" hR="1843729" stAng="4711162" swAng="1377676"/>
              </a:path>
            </a:pathLst>
          </a:custGeom>
          <a:noFill/>
          <a:ln>
            <a:noFill/>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5" name="Forma libre 14"/>
          <p:cNvSpPr>
            <a:spLocks/>
          </p:cNvSpPr>
          <p:nvPr/>
        </p:nvSpPr>
        <p:spPr bwMode="auto">
          <a:xfrm>
            <a:off x="6477000" y="4419337"/>
            <a:ext cx="1600200" cy="762263"/>
          </a:xfrm>
          <a:custGeom>
            <a:avLst/>
            <a:gdLst>
              <a:gd name="T0" fmla="*/ 0 w 1418828"/>
              <a:gd name="T1" fmla="*/ 153726 h 922238"/>
              <a:gd name="T2" fmla="*/ 153752 w 1418828"/>
              <a:gd name="T3" fmla="*/ 0 h 922238"/>
              <a:gd name="T4" fmla="*/ 1265473 w 1418828"/>
              <a:gd name="T5" fmla="*/ 0 h 922238"/>
              <a:gd name="T6" fmla="*/ 1419225 w 1418828"/>
              <a:gd name="T7" fmla="*/ 153726 h 922238"/>
              <a:gd name="T8" fmla="*/ 1419225 w 1418828"/>
              <a:gd name="T9" fmla="*/ 768612 h 922238"/>
              <a:gd name="T10" fmla="*/ 1265473 w 1418828"/>
              <a:gd name="T11" fmla="*/ 922338 h 922238"/>
              <a:gd name="T12" fmla="*/ 153752 w 1418828"/>
              <a:gd name="T13" fmla="*/ 922338 h 922238"/>
              <a:gd name="T14" fmla="*/ 0 w 1418828"/>
              <a:gd name="T15" fmla="*/ 768612 h 922238"/>
              <a:gd name="T16" fmla="*/ 0 w 1418828"/>
              <a:gd name="T17" fmla="*/ 153726 h 922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8828"/>
              <a:gd name="T28" fmla="*/ 0 h 922238"/>
              <a:gd name="T29" fmla="*/ 1418828 w 1418828"/>
              <a:gd name="T30" fmla="*/ 922238 h 922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8828" h="922238">
                <a:moveTo>
                  <a:pt x="0" y="153709"/>
                </a:moveTo>
                <a:cubicBezTo>
                  <a:pt x="0" y="68818"/>
                  <a:pt x="68818" y="0"/>
                  <a:pt x="153709" y="0"/>
                </a:cubicBezTo>
                <a:lnTo>
                  <a:pt x="1265119" y="0"/>
                </a:lnTo>
                <a:cubicBezTo>
                  <a:pt x="1350010" y="0"/>
                  <a:pt x="1418828" y="68818"/>
                  <a:pt x="1418828" y="153709"/>
                </a:cubicBezTo>
                <a:lnTo>
                  <a:pt x="1418828" y="768529"/>
                </a:lnTo>
                <a:cubicBezTo>
                  <a:pt x="1418828" y="853420"/>
                  <a:pt x="1350010" y="922238"/>
                  <a:pt x="1265119" y="922238"/>
                </a:cubicBezTo>
                <a:lnTo>
                  <a:pt x="153709" y="922238"/>
                </a:lnTo>
                <a:cubicBezTo>
                  <a:pt x="68818" y="922238"/>
                  <a:pt x="0" y="853420"/>
                  <a:pt x="0" y="768529"/>
                </a:cubicBezTo>
                <a:lnTo>
                  <a:pt x="0" y="153709"/>
                </a:lnTo>
                <a:close/>
              </a:path>
            </a:pathLst>
          </a:custGeom>
          <a:solidFill>
            <a:srgbClr val="FF0000"/>
          </a:solidFill>
          <a:ln w="9525">
            <a:noFill/>
            <a:miter lim="800000"/>
            <a:headEnd/>
            <a:tailEnd/>
          </a:ln>
          <a:effectLst>
            <a:outerShdw dist="23000" dir="5400000" rotWithShape="0">
              <a:srgbClr val="808080">
                <a:alpha val="34999"/>
              </a:srgbClr>
            </a:outerShdw>
          </a:effectLst>
        </p:spPr>
        <p:txBody>
          <a:bodyPr lIns="132650" tIns="132650" rIns="132650" bIns="132650" anchor="ctr"/>
          <a:lstStyle/>
          <a:p>
            <a:pPr algn="ctr" defTabSz="1022350">
              <a:lnSpc>
                <a:spcPct val="90000"/>
              </a:lnSpc>
              <a:spcAft>
                <a:spcPct val="35000"/>
              </a:spcAft>
              <a:defRPr/>
            </a:pPr>
            <a:r>
              <a:rPr lang="es-ES" sz="2300" dirty="0">
                <a:solidFill>
                  <a:schemeClr val="lt1"/>
                </a:solidFill>
                <a:latin typeface="Calibri"/>
                <a:cs typeface="Calibri"/>
              </a:rPr>
              <a:t>Actitudes</a:t>
            </a:r>
          </a:p>
        </p:txBody>
      </p:sp>
      <p:sp>
        <p:nvSpPr>
          <p:cNvPr id="16" name="Forma libre 15"/>
          <p:cNvSpPr/>
          <p:nvPr/>
        </p:nvSpPr>
        <p:spPr>
          <a:xfrm>
            <a:off x="4419600" y="1524000"/>
            <a:ext cx="3093294" cy="3047738"/>
          </a:xfrm>
          <a:custGeom>
            <a:avLst/>
            <a:gdLst/>
            <a:ahLst/>
            <a:cxnLst/>
            <a:rect l="0" t="0" r="0" b="0"/>
            <a:pathLst>
              <a:path>
                <a:moveTo>
                  <a:pt x="308294" y="2864405"/>
                </a:moveTo>
                <a:arcTo wR="1843729" hR="1843729" stAng="8783169" swAng="2197466"/>
              </a:path>
            </a:pathLst>
          </a:custGeom>
          <a:noFill/>
          <a:ln>
            <a:noFill/>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7" name="Forma libre 16"/>
          <p:cNvSpPr>
            <a:spLocks/>
          </p:cNvSpPr>
          <p:nvPr/>
        </p:nvSpPr>
        <p:spPr bwMode="auto">
          <a:xfrm>
            <a:off x="3557044" y="2500574"/>
            <a:ext cx="1472156" cy="762263"/>
          </a:xfrm>
          <a:custGeom>
            <a:avLst/>
            <a:gdLst>
              <a:gd name="T0" fmla="*/ 0 w 1418828"/>
              <a:gd name="T1" fmla="*/ 153726 h 922238"/>
              <a:gd name="T2" fmla="*/ 153580 w 1418828"/>
              <a:gd name="T3" fmla="*/ 0 h 922238"/>
              <a:gd name="T4" fmla="*/ 1264057 w 1418828"/>
              <a:gd name="T5" fmla="*/ 0 h 922238"/>
              <a:gd name="T6" fmla="*/ 1417637 w 1418828"/>
              <a:gd name="T7" fmla="*/ 153726 h 922238"/>
              <a:gd name="T8" fmla="*/ 1417637 w 1418828"/>
              <a:gd name="T9" fmla="*/ 768612 h 922238"/>
              <a:gd name="T10" fmla="*/ 1264057 w 1418828"/>
              <a:gd name="T11" fmla="*/ 922338 h 922238"/>
              <a:gd name="T12" fmla="*/ 153580 w 1418828"/>
              <a:gd name="T13" fmla="*/ 922338 h 922238"/>
              <a:gd name="T14" fmla="*/ 0 w 1418828"/>
              <a:gd name="T15" fmla="*/ 768612 h 922238"/>
              <a:gd name="T16" fmla="*/ 0 w 1418828"/>
              <a:gd name="T17" fmla="*/ 153726 h 922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8828"/>
              <a:gd name="T28" fmla="*/ 0 h 922238"/>
              <a:gd name="T29" fmla="*/ 1418828 w 1418828"/>
              <a:gd name="T30" fmla="*/ 922238 h 922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8828" h="922238">
                <a:moveTo>
                  <a:pt x="0" y="153709"/>
                </a:moveTo>
                <a:cubicBezTo>
                  <a:pt x="0" y="68818"/>
                  <a:pt x="68818" y="0"/>
                  <a:pt x="153709" y="0"/>
                </a:cubicBezTo>
                <a:lnTo>
                  <a:pt x="1265119" y="0"/>
                </a:lnTo>
                <a:cubicBezTo>
                  <a:pt x="1350010" y="0"/>
                  <a:pt x="1418828" y="68818"/>
                  <a:pt x="1418828" y="153709"/>
                </a:cubicBezTo>
                <a:lnTo>
                  <a:pt x="1418828" y="768529"/>
                </a:lnTo>
                <a:cubicBezTo>
                  <a:pt x="1418828" y="853420"/>
                  <a:pt x="1350010" y="922238"/>
                  <a:pt x="1265119" y="922238"/>
                </a:cubicBezTo>
                <a:lnTo>
                  <a:pt x="153709" y="922238"/>
                </a:lnTo>
                <a:cubicBezTo>
                  <a:pt x="68818" y="922238"/>
                  <a:pt x="0" y="853420"/>
                  <a:pt x="0" y="768529"/>
                </a:cubicBezTo>
                <a:lnTo>
                  <a:pt x="0" y="153709"/>
                </a:lnTo>
                <a:close/>
              </a:path>
            </a:pathLst>
          </a:custGeom>
          <a:solidFill>
            <a:srgbClr val="7B2A21"/>
          </a:solidFill>
          <a:ln w="9525">
            <a:noFill/>
            <a:miter lim="800000"/>
            <a:headEnd/>
            <a:tailEnd/>
          </a:ln>
          <a:effectLst>
            <a:outerShdw dist="23000" dir="5400000" rotWithShape="0">
              <a:srgbClr val="808080">
                <a:alpha val="34999"/>
              </a:srgbClr>
            </a:outerShdw>
          </a:effectLst>
        </p:spPr>
        <p:txBody>
          <a:bodyPr lIns="132650" tIns="132650" rIns="132650" bIns="132650" anchor="ctr"/>
          <a:lstStyle/>
          <a:p>
            <a:pPr algn="ctr" defTabSz="1022350">
              <a:lnSpc>
                <a:spcPct val="90000"/>
              </a:lnSpc>
              <a:spcAft>
                <a:spcPct val="35000"/>
              </a:spcAft>
              <a:defRPr/>
            </a:pPr>
            <a:r>
              <a:rPr lang="es-ES" sz="2300" dirty="0">
                <a:solidFill>
                  <a:schemeClr val="lt1"/>
                </a:solidFill>
                <a:latin typeface="Calibri"/>
                <a:cs typeface="Calibri"/>
              </a:rPr>
              <a:t>Creencias</a:t>
            </a:r>
          </a:p>
        </p:txBody>
      </p:sp>
      <p:sp>
        <p:nvSpPr>
          <p:cNvPr id="18" name="Forma libre 17"/>
          <p:cNvSpPr/>
          <p:nvPr/>
        </p:nvSpPr>
        <p:spPr>
          <a:xfrm>
            <a:off x="4191000" y="1676400"/>
            <a:ext cx="3093294" cy="3047738"/>
          </a:xfrm>
          <a:custGeom>
            <a:avLst/>
            <a:gdLst/>
            <a:ahLst/>
            <a:cxnLst/>
            <a:rect l="0" t="0" r="0" b="0"/>
            <a:pathLst>
              <a:path>
                <a:moveTo>
                  <a:pt x="321061" y="804104"/>
                </a:moveTo>
                <a:arcTo wR="1843729" hR="1843729" stAng="12859434" swAng="1963051"/>
              </a:path>
            </a:pathLst>
          </a:custGeom>
          <a:noFill/>
          <a:ln>
            <a:noFill/>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 name="Forma libre 14"/>
          <p:cNvSpPr>
            <a:spLocks/>
          </p:cNvSpPr>
          <p:nvPr/>
        </p:nvSpPr>
        <p:spPr bwMode="auto">
          <a:xfrm>
            <a:off x="4559745" y="4419600"/>
            <a:ext cx="1190958" cy="762262"/>
          </a:xfrm>
          <a:custGeom>
            <a:avLst/>
            <a:gdLst>
              <a:gd name="T0" fmla="*/ 0 w 1418828"/>
              <a:gd name="T1" fmla="*/ 153726 h 922238"/>
              <a:gd name="T2" fmla="*/ 153752 w 1418828"/>
              <a:gd name="T3" fmla="*/ 0 h 922238"/>
              <a:gd name="T4" fmla="*/ 1265473 w 1418828"/>
              <a:gd name="T5" fmla="*/ 0 h 922238"/>
              <a:gd name="T6" fmla="*/ 1419225 w 1418828"/>
              <a:gd name="T7" fmla="*/ 153726 h 922238"/>
              <a:gd name="T8" fmla="*/ 1419225 w 1418828"/>
              <a:gd name="T9" fmla="*/ 768612 h 922238"/>
              <a:gd name="T10" fmla="*/ 1265473 w 1418828"/>
              <a:gd name="T11" fmla="*/ 922338 h 922238"/>
              <a:gd name="T12" fmla="*/ 153752 w 1418828"/>
              <a:gd name="T13" fmla="*/ 922338 h 922238"/>
              <a:gd name="T14" fmla="*/ 0 w 1418828"/>
              <a:gd name="T15" fmla="*/ 768612 h 922238"/>
              <a:gd name="T16" fmla="*/ 0 w 1418828"/>
              <a:gd name="T17" fmla="*/ 153726 h 922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8828"/>
              <a:gd name="T28" fmla="*/ 0 h 922238"/>
              <a:gd name="T29" fmla="*/ 1418828 w 1418828"/>
              <a:gd name="T30" fmla="*/ 922238 h 922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8828" h="922238">
                <a:moveTo>
                  <a:pt x="0" y="153709"/>
                </a:moveTo>
                <a:cubicBezTo>
                  <a:pt x="0" y="68818"/>
                  <a:pt x="68818" y="0"/>
                  <a:pt x="153709" y="0"/>
                </a:cubicBezTo>
                <a:lnTo>
                  <a:pt x="1265119" y="0"/>
                </a:lnTo>
                <a:cubicBezTo>
                  <a:pt x="1350010" y="0"/>
                  <a:pt x="1418828" y="68818"/>
                  <a:pt x="1418828" y="153709"/>
                </a:cubicBezTo>
                <a:lnTo>
                  <a:pt x="1418828" y="768529"/>
                </a:lnTo>
                <a:cubicBezTo>
                  <a:pt x="1418828" y="853420"/>
                  <a:pt x="1350010" y="922238"/>
                  <a:pt x="1265119" y="922238"/>
                </a:cubicBezTo>
                <a:lnTo>
                  <a:pt x="153709" y="922238"/>
                </a:lnTo>
                <a:cubicBezTo>
                  <a:pt x="68818" y="922238"/>
                  <a:pt x="0" y="853420"/>
                  <a:pt x="0" y="768529"/>
                </a:cubicBezTo>
                <a:lnTo>
                  <a:pt x="0" y="153709"/>
                </a:lnTo>
                <a:close/>
              </a:path>
            </a:pathLst>
          </a:custGeom>
          <a:solidFill>
            <a:srgbClr val="7B2A21"/>
          </a:solidFill>
          <a:ln w="9525">
            <a:noFill/>
            <a:miter lim="800000"/>
            <a:headEnd/>
            <a:tailEnd/>
          </a:ln>
          <a:effectLst>
            <a:outerShdw dist="23000" dir="5400000" rotWithShape="0">
              <a:srgbClr val="808080">
                <a:alpha val="34999"/>
              </a:srgbClr>
            </a:outerShdw>
          </a:effectLst>
        </p:spPr>
        <p:txBody>
          <a:bodyPr lIns="132650" tIns="132650" rIns="132650" bIns="132650" anchor="ctr"/>
          <a:lstStyle/>
          <a:p>
            <a:pPr algn="ctr" defTabSz="1022350">
              <a:lnSpc>
                <a:spcPct val="90000"/>
              </a:lnSpc>
              <a:spcAft>
                <a:spcPct val="35000"/>
              </a:spcAft>
            </a:pPr>
            <a:r>
              <a:rPr lang="es-ES" sz="2300" dirty="0">
                <a:solidFill>
                  <a:srgbClr val="FFFFFF"/>
                </a:solidFill>
                <a:latin typeface="Calibri" charset="0"/>
              </a:rPr>
              <a:t>Hábitos</a:t>
            </a:r>
          </a:p>
        </p:txBody>
      </p:sp>
      <p:sp>
        <p:nvSpPr>
          <p:cNvPr id="13" name="Forma libre 12"/>
          <p:cNvSpPr>
            <a:spLocks/>
          </p:cNvSpPr>
          <p:nvPr/>
        </p:nvSpPr>
        <p:spPr bwMode="auto">
          <a:xfrm>
            <a:off x="5257800" y="1297249"/>
            <a:ext cx="2075829" cy="762263"/>
          </a:xfrm>
          <a:custGeom>
            <a:avLst/>
            <a:gdLst>
              <a:gd name="T0" fmla="*/ 0 w 1418828"/>
              <a:gd name="T1" fmla="*/ 153726 h 922238"/>
              <a:gd name="T2" fmla="*/ 153752 w 1418828"/>
              <a:gd name="T3" fmla="*/ 0 h 922238"/>
              <a:gd name="T4" fmla="*/ 1265473 w 1418828"/>
              <a:gd name="T5" fmla="*/ 0 h 922238"/>
              <a:gd name="T6" fmla="*/ 1419225 w 1418828"/>
              <a:gd name="T7" fmla="*/ 153726 h 922238"/>
              <a:gd name="T8" fmla="*/ 1419225 w 1418828"/>
              <a:gd name="T9" fmla="*/ 768612 h 922238"/>
              <a:gd name="T10" fmla="*/ 1265473 w 1418828"/>
              <a:gd name="T11" fmla="*/ 922338 h 922238"/>
              <a:gd name="T12" fmla="*/ 153752 w 1418828"/>
              <a:gd name="T13" fmla="*/ 922338 h 922238"/>
              <a:gd name="T14" fmla="*/ 0 w 1418828"/>
              <a:gd name="T15" fmla="*/ 768612 h 922238"/>
              <a:gd name="T16" fmla="*/ 0 w 1418828"/>
              <a:gd name="T17" fmla="*/ 153726 h 922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8828"/>
              <a:gd name="T28" fmla="*/ 0 h 922238"/>
              <a:gd name="T29" fmla="*/ 1418828 w 1418828"/>
              <a:gd name="T30" fmla="*/ 922238 h 922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8828" h="922238">
                <a:moveTo>
                  <a:pt x="0" y="153709"/>
                </a:moveTo>
                <a:cubicBezTo>
                  <a:pt x="0" y="68818"/>
                  <a:pt x="68818" y="0"/>
                  <a:pt x="153709" y="0"/>
                </a:cubicBezTo>
                <a:lnTo>
                  <a:pt x="1265119" y="0"/>
                </a:lnTo>
                <a:cubicBezTo>
                  <a:pt x="1350010" y="0"/>
                  <a:pt x="1418828" y="68818"/>
                  <a:pt x="1418828" y="153709"/>
                </a:cubicBezTo>
                <a:lnTo>
                  <a:pt x="1418828" y="768529"/>
                </a:lnTo>
                <a:cubicBezTo>
                  <a:pt x="1418828" y="853420"/>
                  <a:pt x="1350010" y="922238"/>
                  <a:pt x="1265119" y="922238"/>
                </a:cubicBezTo>
                <a:lnTo>
                  <a:pt x="153709" y="922238"/>
                </a:lnTo>
                <a:cubicBezTo>
                  <a:pt x="68818" y="922238"/>
                  <a:pt x="0" y="853420"/>
                  <a:pt x="0" y="768529"/>
                </a:cubicBezTo>
                <a:lnTo>
                  <a:pt x="0" y="153709"/>
                </a:lnTo>
                <a:close/>
              </a:path>
            </a:pathLst>
          </a:custGeom>
          <a:solidFill>
            <a:srgbClr val="7B2A21"/>
          </a:solidFill>
          <a:ln w="9525">
            <a:noFill/>
            <a:miter lim="800000"/>
            <a:headEnd/>
            <a:tailEnd/>
          </a:ln>
          <a:effectLst>
            <a:outerShdw dist="23000" dir="5400000" rotWithShape="0">
              <a:srgbClr val="808080">
                <a:alpha val="34999"/>
              </a:srgbClr>
            </a:outerShdw>
          </a:effectLst>
        </p:spPr>
        <p:txBody>
          <a:bodyPr lIns="132650" tIns="132650" rIns="132650" bIns="132650" anchor="ctr"/>
          <a:lstStyle/>
          <a:p>
            <a:pPr algn="ctr" defTabSz="1022350">
              <a:lnSpc>
                <a:spcPct val="90000"/>
              </a:lnSpc>
              <a:spcAft>
                <a:spcPct val="35000"/>
              </a:spcAft>
              <a:defRPr/>
            </a:pPr>
            <a:r>
              <a:rPr lang="es-ES" sz="2300" dirty="0">
                <a:solidFill>
                  <a:srgbClr val="FFFFFF"/>
                </a:solidFill>
                <a:latin typeface="Calibri" pitchFamily="34" charset="0"/>
                <a:ea typeface="ＭＳ Ｐゴシック" pitchFamily="34" charset="-128"/>
              </a:rPr>
              <a:t>C</a:t>
            </a:r>
            <a:r>
              <a:rPr lang="es-ES" sz="2300" i="1" dirty="0">
                <a:solidFill>
                  <a:srgbClr val="FFFFFF"/>
                </a:solidFill>
                <a:latin typeface="Calibri" pitchFamily="34" charset="0"/>
                <a:ea typeface="ＭＳ Ｐゴシック" pitchFamily="34" charset="-128"/>
              </a:rPr>
              <a:t>onocimientos</a:t>
            </a:r>
            <a:endParaRPr lang="es-ES" sz="2300" dirty="0">
              <a:solidFill>
                <a:srgbClr val="FFFFFF"/>
              </a:solidFill>
              <a:latin typeface="Calibri" pitchFamily="34" charset="0"/>
              <a:ea typeface="ＭＳ Ｐゴシック" pitchFamily="34" charset="-128"/>
            </a:endParaRPr>
          </a:p>
        </p:txBody>
      </p:sp>
      <p:pic>
        <p:nvPicPr>
          <p:cNvPr id="19"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74248" y="904023"/>
            <a:ext cx="1177478" cy="924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34400" y="800449"/>
            <a:ext cx="789555" cy="113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372600" y="762000"/>
            <a:ext cx="776921" cy="114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n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15185" y="4267200"/>
            <a:ext cx="1437615" cy="1437615"/>
          </a:xfrm>
          <a:prstGeom prst="rect">
            <a:avLst/>
          </a:prstGeom>
        </p:spPr>
      </p:pic>
      <p:pic>
        <p:nvPicPr>
          <p:cNvPr id="4" name="Imagen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763000" y="4114800"/>
            <a:ext cx="1221337" cy="1564839"/>
          </a:xfrm>
          <a:prstGeom prst="rect">
            <a:avLst/>
          </a:prstGeom>
        </p:spPr>
      </p:pic>
      <p:pic>
        <p:nvPicPr>
          <p:cNvPr id="7" name="Imagen 6"/>
          <p:cNvPicPr>
            <a:picLocks noChangeAspect="1"/>
          </p:cNvPicPr>
          <p:nvPr/>
        </p:nvPicPr>
        <p:blipFill>
          <a:blip r:embed="rId8" cstate="print"/>
          <a:stretch>
            <a:fillRect/>
          </a:stretch>
        </p:blipFill>
        <p:spPr>
          <a:xfrm>
            <a:off x="2132131" y="1573075"/>
            <a:ext cx="839669" cy="2118257"/>
          </a:xfrm>
          <a:prstGeom prst="rect">
            <a:avLst/>
          </a:prstGeom>
        </p:spPr>
      </p:pic>
      <p:pic>
        <p:nvPicPr>
          <p:cNvPr id="22" name="Imagen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20599" y="5283093"/>
            <a:ext cx="714374" cy="812907"/>
          </a:xfrm>
          <a:prstGeom prst="rect">
            <a:avLst/>
          </a:prstGeom>
        </p:spPr>
      </p:pic>
      <p:pic>
        <p:nvPicPr>
          <p:cNvPr id="9" name="Imagen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07827" y="2410082"/>
            <a:ext cx="1081230" cy="1062309"/>
          </a:xfrm>
          <a:prstGeom prst="rect">
            <a:avLst/>
          </a:prstGeom>
        </p:spPr>
      </p:pic>
      <p:pic>
        <p:nvPicPr>
          <p:cNvPr id="10" name="Imagen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52800" y="4495800"/>
            <a:ext cx="657276" cy="1265865"/>
          </a:xfrm>
          <a:prstGeom prst="rect">
            <a:avLst/>
          </a:prstGeom>
        </p:spPr>
      </p:pic>
    </p:spTree>
    <p:extLst>
      <p:ext uri="{BB962C8B-B14F-4D97-AF65-F5344CB8AC3E}">
        <p14:creationId xmlns:p14="http://schemas.microsoft.com/office/powerpoint/2010/main" val="2693096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2" grpId="0" animBg="1"/>
      <p:bldP spid="1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4745" y="304800"/>
            <a:ext cx="7175055" cy="5427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72144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descr="C:\Users\Angela\Dropbox\EPS_Minia\04_foto_EP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381000"/>
            <a:ext cx="3482395" cy="2611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C:\Users\Angela\Dropbox\EPS_Minia\07_foto_EP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0430"/>
          <a:stretch/>
        </p:blipFill>
        <p:spPr bwMode="auto">
          <a:xfrm>
            <a:off x="6019800" y="381000"/>
            <a:ext cx="3773800" cy="279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C:\Users\Angela\Dropbox\EPS_Minia\08_foto_EP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09800" y="3048000"/>
            <a:ext cx="3482395" cy="2829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Comportamiento%2520Organizacional002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3200400"/>
            <a:ext cx="3531902" cy="2468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326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noFill/>
        </p:spPr>
        <p:txBody>
          <a:bodyPr/>
          <a:lstStyle/>
          <a:p>
            <a:pPr algn="ctr"/>
            <a:r>
              <a:rPr lang="es-ES" b="1" dirty="0" err="1">
                <a:solidFill>
                  <a:srgbClr val="004586"/>
                </a:solidFill>
                <a:latin typeface="Calibri" charset="0"/>
                <a:ea typeface="ＭＳ Ｐゴシック" charset="0"/>
              </a:rPr>
              <a:t>EpS</a:t>
            </a:r>
            <a:r>
              <a:rPr lang="es-ES" b="1" dirty="0">
                <a:solidFill>
                  <a:srgbClr val="004586"/>
                </a:solidFill>
                <a:latin typeface="Calibri" charset="0"/>
                <a:ea typeface="ＭＳ Ｐゴシック" charset="0"/>
              </a:rPr>
              <a:t> en dermatitis atópica: conclusiones</a:t>
            </a:r>
          </a:p>
        </p:txBody>
      </p:sp>
      <p:sp>
        <p:nvSpPr>
          <p:cNvPr id="3" name="Marcador de contenido 2"/>
          <p:cNvSpPr>
            <a:spLocks noGrp="1"/>
          </p:cNvSpPr>
          <p:nvPr>
            <p:ph idx="1"/>
          </p:nvPr>
        </p:nvSpPr>
        <p:spPr/>
        <p:txBody>
          <a:bodyPr/>
          <a:lstStyle/>
          <a:p>
            <a:r>
              <a:rPr lang="es-ES" sz="2800" dirty="0">
                <a:latin typeface="Calibri" charset="0"/>
                <a:ea typeface="ＭＳ Ｐゴシック" charset="0"/>
              </a:rPr>
              <a:t>He estado atento durante tres horas: ¡milagro</a:t>
            </a:r>
            <a:r>
              <a:rPr lang="es-ES" sz="2800" dirty="0" smtClean="0">
                <a:latin typeface="Calibri" charset="0"/>
                <a:ea typeface="ＭＳ Ｐゴシック" charset="0"/>
              </a:rPr>
              <a:t>!</a:t>
            </a:r>
          </a:p>
          <a:p>
            <a:pPr marL="542925" indent="0">
              <a:buNone/>
            </a:pPr>
            <a:endParaRPr lang="es-ES" sz="2800" dirty="0">
              <a:latin typeface="Calibri" charset="0"/>
              <a:ea typeface="ＭＳ Ｐゴシック" charset="0"/>
            </a:endParaRPr>
          </a:p>
          <a:p>
            <a:r>
              <a:rPr lang="es-ES" sz="2800" dirty="0">
                <a:latin typeface="Calibri" charset="0"/>
                <a:ea typeface="ＭＳ Ｐゴシック" charset="0"/>
              </a:rPr>
              <a:t>Me he dado cuenta de que hacía cosas distintas a las que vosotros </a:t>
            </a:r>
            <a:r>
              <a:rPr lang="es-ES" sz="2800" dirty="0" smtClean="0">
                <a:latin typeface="Calibri" charset="0"/>
                <a:ea typeface="ＭＳ Ｐゴシック" charset="0"/>
              </a:rPr>
              <a:t>recomendáis.</a:t>
            </a:r>
          </a:p>
          <a:p>
            <a:endParaRPr lang="es-ES" sz="2800" dirty="0">
              <a:latin typeface="Calibri" charset="0"/>
              <a:ea typeface="ＭＳ Ｐゴシック" charset="0"/>
            </a:endParaRPr>
          </a:p>
          <a:p>
            <a:r>
              <a:rPr lang="es-ES" sz="2800" dirty="0">
                <a:latin typeface="Calibri" charset="0"/>
                <a:ea typeface="ＭＳ Ｐゴシック" charset="0"/>
              </a:rPr>
              <a:t>He aprendido cosas nuevas (baños de lejía, curas húmedas</a:t>
            </a:r>
            <a:r>
              <a:rPr lang="es-ES" sz="2800" dirty="0" smtClean="0">
                <a:latin typeface="Calibri" charset="0"/>
                <a:ea typeface="ＭＳ Ｐゴシック" charset="0"/>
              </a:rPr>
              <a:t>).</a:t>
            </a:r>
          </a:p>
          <a:p>
            <a:endParaRPr lang="es-ES" sz="2800" dirty="0">
              <a:latin typeface="Calibri" charset="0"/>
              <a:ea typeface="ＭＳ Ｐゴシック" charset="0"/>
            </a:endParaRPr>
          </a:p>
          <a:p>
            <a:r>
              <a:rPr lang="es-ES" sz="2800" b="1" dirty="0">
                <a:solidFill>
                  <a:srgbClr val="C00000"/>
                </a:solidFill>
                <a:latin typeface="Calibri" charset="0"/>
                <a:ea typeface="ＭＳ Ｐゴシック" charset="0"/>
              </a:rPr>
              <a:t>He aprendido a motivar a mis </a:t>
            </a:r>
            <a:r>
              <a:rPr lang="es-ES" sz="2800" b="1" dirty="0" smtClean="0">
                <a:solidFill>
                  <a:srgbClr val="C00000"/>
                </a:solidFill>
                <a:latin typeface="Calibri" charset="0"/>
                <a:ea typeface="ＭＳ Ｐゴシック" charset="0"/>
              </a:rPr>
              <a:t>pacientes.</a:t>
            </a:r>
            <a:endParaRPr lang="es-ES" sz="2800" b="1" i="1" dirty="0">
              <a:solidFill>
                <a:srgbClr val="C00000"/>
              </a:solidFill>
              <a:latin typeface="Calibri" charset="0"/>
              <a:ea typeface="ＭＳ Ｐゴシック" charset="0"/>
            </a:endParaRPr>
          </a:p>
          <a:p>
            <a:pPr marL="542925" indent="0">
              <a:buNone/>
            </a:pPr>
            <a:endParaRPr lang="es-ES" dirty="0" smtClean="0"/>
          </a:p>
        </p:txBody>
      </p:sp>
      <p:sp>
        <p:nvSpPr>
          <p:cNvPr id="4" name="Marcador de texto 3"/>
          <p:cNvSpPr>
            <a:spLocks noGrp="1"/>
          </p:cNvSpPr>
          <p:nvPr>
            <p:ph type="body" sz="quarter" idx="10"/>
          </p:nvPr>
        </p:nvSpPr>
        <p:spPr/>
        <p:txBody>
          <a:bodyPr>
            <a:normAutofit lnSpcReduction="10000"/>
          </a:bodyPr>
          <a:lstStyle/>
          <a:p>
            <a:endParaRPr lang="es-ES"/>
          </a:p>
        </p:txBody>
      </p:sp>
      <p:sp>
        <p:nvSpPr>
          <p:cNvPr id="5" name="Rectangle 3"/>
          <p:cNvSpPr txBox="1">
            <a:spLocks noChangeArrowheads="1"/>
          </p:cNvSpPr>
          <p:nvPr/>
        </p:nvSpPr>
        <p:spPr>
          <a:xfrm>
            <a:off x="1975340" y="1989138"/>
            <a:ext cx="8493369" cy="316865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endParaRPr lang="es-ES" sz="2800" b="1" i="1" dirty="0">
              <a:solidFill>
                <a:srgbClr val="FFC75B"/>
              </a:solidFill>
              <a:latin typeface="Calibri" charset="0"/>
              <a:ea typeface="ＭＳ Ｐゴシック" charset="0"/>
            </a:endParaRPr>
          </a:p>
        </p:txBody>
      </p:sp>
    </p:spTree>
    <p:extLst>
      <p:ext uri="{BB962C8B-B14F-4D97-AF65-F5344CB8AC3E}">
        <p14:creationId xmlns:p14="http://schemas.microsoft.com/office/powerpoint/2010/main" val="91568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925813" y="838674"/>
            <a:ext cx="1584501" cy="2303621"/>
          </a:xfrm>
          <a:prstGeom prst="rect">
            <a:avLst/>
          </a:prstGeom>
        </p:spPr>
      </p:pic>
      <p:pic>
        <p:nvPicPr>
          <p:cNvPr id="5" name="Imagen 4"/>
          <p:cNvPicPr>
            <a:picLocks noChangeAspect="1"/>
          </p:cNvPicPr>
          <p:nvPr/>
        </p:nvPicPr>
        <p:blipFill>
          <a:blip r:embed="rId3" cstate="print"/>
          <a:stretch>
            <a:fillRect/>
          </a:stretch>
        </p:blipFill>
        <p:spPr>
          <a:xfrm>
            <a:off x="4508743" y="841555"/>
            <a:ext cx="3469708" cy="2316030"/>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3124200"/>
            <a:ext cx="2428795" cy="2428795"/>
          </a:xfrm>
          <a:prstGeom prst="rect">
            <a:avLst/>
          </a:prstGeom>
        </p:spPr>
      </p:pic>
      <p:pic>
        <p:nvPicPr>
          <p:cNvPr id="7" name="Imagen 6"/>
          <p:cNvPicPr>
            <a:picLocks noChangeAspect="1"/>
          </p:cNvPicPr>
          <p:nvPr/>
        </p:nvPicPr>
        <p:blipFill>
          <a:blip r:embed="rId5" cstate="print"/>
          <a:stretch>
            <a:fillRect/>
          </a:stretch>
        </p:blipFill>
        <p:spPr>
          <a:xfrm>
            <a:off x="5319486" y="3182256"/>
            <a:ext cx="3317908" cy="2359402"/>
          </a:xfrm>
          <a:prstGeom prst="rect">
            <a:avLst/>
          </a:prstGeom>
        </p:spPr>
      </p:pic>
      <p:pic>
        <p:nvPicPr>
          <p:cNvPr id="8" name="Imagen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67600" y="4208618"/>
            <a:ext cx="1781116" cy="1335838"/>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38150" y="838200"/>
            <a:ext cx="1537450" cy="2301574"/>
          </a:xfrm>
          <a:prstGeom prst="rect">
            <a:avLst/>
          </a:prstGeom>
        </p:spPr>
      </p:pic>
      <p:pic>
        <p:nvPicPr>
          <p:cNvPr id="10" name="Imagen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71116" y="3124200"/>
            <a:ext cx="816786" cy="1110306"/>
          </a:xfrm>
          <a:prstGeom prst="rect">
            <a:avLst/>
          </a:prstGeom>
        </p:spPr>
      </p:pic>
      <p:sp>
        <p:nvSpPr>
          <p:cNvPr id="3" name="Título 2"/>
          <p:cNvSpPr>
            <a:spLocks noGrp="1"/>
          </p:cNvSpPr>
          <p:nvPr>
            <p:ph type="title"/>
          </p:nvPr>
        </p:nvSpPr>
        <p:spPr/>
        <p:txBody>
          <a:bodyPr/>
          <a:lstStyle/>
          <a:p>
            <a:r>
              <a:rPr lang="es-ES" dirty="0" smtClean="0"/>
              <a:t>Cada día hacemos la EDA</a:t>
            </a:r>
            <a:endParaRPr lang="es-ES" dirty="0"/>
          </a:p>
        </p:txBody>
      </p:sp>
      <p:sp>
        <p:nvSpPr>
          <p:cNvPr id="11" name="Marcador de texto 10"/>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4152742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8289" y="3429000"/>
            <a:ext cx="7557025" cy="2399355"/>
          </a:xfrm>
          <a:prstGeom prst="rect">
            <a:avLst/>
          </a:prstGeom>
        </p:spPr>
      </p:pic>
      <p:pic>
        <p:nvPicPr>
          <p:cNvPr id="5" name="Imagen 4"/>
          <p:cNvPicPr>
            <a:picLocks noChangeAspect="1"/>
          </p:cNvPicPr>
          <p:nvPr/>
        </p:nvPicPr>
        <p:blipFill>
          <a:blip r:embed="rId3" cstate="print"/>
          <a:stretch>
            <a:fillRect/>
          </a:stretch>
        </p:blipFill>
        <p:spPr>
          <a:xfrm>
            <a:off x="2317488" y="287973"/>
            <a:ext cx="7557025" cy="2500659"/>
          </a:xfrm>
          <a:prstGeom prst="rect">
            <a:avLst/>
          </a:prstGeom>
        </p:spPr>
      </p:pic>
      <p:sp>
        <p:nvSpPr>
          <p:cNvPr id="2" name="CuadroTexto 1"/>
          <p:cNvSpPr txBox="1"/>
          <p:nvPr/>
        </p:nvSpPr>
        <p:spPr>
          <a:xfrm>
            <a:off x="3268111" y="3149605"/>
            <a:ext cx="2946769" cy="369332"/>
          </a:xfrm>
          <a:prstGeom prst="rect">
            <a:avLst/>
          </a:prstGeom>
          <a:noFill/>
        </p:spPr>
        <p:txBody>
          <a:bodyPr wrap="none" rtlCol="0">
            <a:spAutoFit/>
          </a:bodyPr>
          <a:lstStyle/>
          <a:p>
            <a:r>
              <a:rPr lang="es-ES" dirty="0">
                <a:solidFill>
                  <a:srgbClr val="FFFFFF"/>
                </a:solidFill>
              </a:rPr>
              <a:t>J Am </a:t>
            </a:r>
            <a:r>
              <a:rPr lang="es-ES" dirty="0" err="1">
                <a:solidFill>
                  <a:srgbClr val="FFFFFF"/>
                </a:solidFill>
              </a:rPr>
              <a:t>Acad</a:t>
            </a:r>
            <a:r>
              <a:rPr lang="es-ES" dirty="0">
                <a:solidFill>
                  <a:srgbClr val="FFFFFF"/>
                </a:solidFill>
              </a:rPr>
              <a:t> </a:t>
            </a:r>
            <a:r>
              <a:rPr lang="es-ES" dirty="0" err="1">
                <a:solidFill>
                  <a:srgbClr val="FFFFFF"/>
                </a:solidFill>
              </a:rPr>
              <a:t>Dermatol</a:t>
            </a:r>
            <a:r>
              <a:rPr lang="es-ES" dirty="0">
                <a:solidFill>
                  <a:srgbClr val="FFFFFF"/>
                </a:solidFill>
              </a:rPr>
              <a:t> 2013; 68</a:t>
            </a:r>
          </a:p>
        </p:txBody>
      </p:sp>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113782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60178" y="911578"/>
            <a:ext cx="2822222" cy="2822222"/>
          </a:xfrm>
          <a:prstGeom prst="rect">
            <a:avLst/>
          </a:prstGeom>
        </p:spPr>
      </p:pic>
      <p:sp>
        <p:nvSpPr>
          <p:cNvPr id="2" name="Título 1"/>
          <p:cNvSpPr>
            <a:spLocks noGrp="1"/>
          </p:cNvSpPr>
          <p:nvPr>
            <p:ph type="title"/>
          </p:nvPr>
        </p:nvSpPr>
        <p:spPr>
          <a:noFill/>
        </p:spPr>
        <p:txBody>
          <a:bodyPr>
            <a:noAutofit/>
          </a:bodyPr>
          <a:lstStyle/>
          <a:p>
            <a:r>
              <a:rPr lang="es-ES" b="1" dirty="0">
                <a:solidFill>
                  <a:srgbClr val="004586"/>
                </a:solidFill>
              </a:rPr>
              <a:t>Consejos</a:t>
            </a:r>
          </a:p>
        </p:txBody>
      </p:sp>
      <p:sp>
        <p:nvSpPr>
          <p:cNvPr id="3" name="Marcador de contenido 2"/>
          <p:cNvSpPr>
            <a:spLocks noGrp="1"/>
          </p:cNvSpPr>
          <p:nvPr>
            <p:ph idx="1"/>
          </p:nvPr>
        </p:nvSpPr>
        <p:spPr/>
        <p:txBody>
          <a:bodyPr>
            <a:normAutofit fontScale="77500" lnSpcReduction="20000"/>
          </a:bodyPr>
          <a:lstStyle/>
          <a:p>
            <a:pPr>
              <a:lnSpc>
                <a:spcPct val="120000"/>
              </a:lnSpc>
            </a:pPr>
            <a:r>
              <a:rPr lang="es-ES" sz="2800" dirty="0" smtClean="0">
                <a:solidFill>
                  <a:srgbClr val="004586"/>
                </a:solidFill>
                <a:latin typeface="Calibri" charset="0"/>
                <a:ea typeface="ＭＳ Ｐゴシック" charset="0"/>
              </a:rPr>
              <a:t>Sentarse.</a:t>
            </a:r>
          </a:p>
          <a:p>
            <a:pPr>
              <a:lnSpc>
                <a:spcPct val="120000"/>
              </a:lnSpc>
            </a:pPr>
            <a:r>
              <a:rPr lang="es-ES" sz="2800" dirty="0">
                <a:solidFill>
                  <a:srgbClr val="004586"/>
                </a:solidFill>
              </a:rPr>
              <a:t>Procurar llamar al paciente por su nombre (ideal al menos 3 veces</a:t>
            </a:r>
            <a:r>
              <a:rPr lang="es-ES" sz="2800" dirty="0" smtClean="0">
                <a:solidFill>
                  <a:srgbClr val="004586"/>
                </a:solidFill>
              </a:rPr>
              <a:t>).</a:t>
            </a:r>
            <a:endParaRPr lang="es-ES_tradnl" sz="2800" dirty="0">
              <a:solidFill>
                <a:srgbClr val="004586"/>
              </a:solidFill>
            </a:endParaRPr>
          </a:p>
          <a:p>
            <a:pPr>
              <a:lnSpc>
                <a:spcPct val="120000"/>
              </a:lnSpc>
            </a:pPr>
            <a:r>
              <a:rPr lang="es-ES" sz="2800" dirty="0">
                <a:solidFill>
                  <a:srgbClr val="004586"/>
                </a:solidFill>
              </a:rPr>
              <a:t>Estar en lo que hay que estar (no parecer que te vas</a:t>
            </a:r>
            <a:r>
              <a:rPr lang="es-ES" sz="2800" dirty="0" smtClean="0">
                <a:solidFill>
                  <a:srgbClr val="004586"/>
                </a:solidFill>
              </a:rPr>
              <a:t>).</a:t>
            </a:r>
            <a:endParaRPr lang="es-ES_tradnl" sz="2800" dirty="0">
              <a:solidFill>
                <a:srgbClr val="004586"/>
              </a:solidFill>
            </a:endParaRPr>
          </a:p>
          <a:p>
            <a:pPr>
              <a:lnSpc>
                <a:spcPct val="120000"/>
              </a:lnSpc>
            </a:pPr>
            <a:r>
              <a:rPr lang="es-ES" sz="2800" dirty="0">
                <a:solidFill>
                  <a:srgbClr val="004586"/>
                </a:solidFill>
              </a:rPr>
              <a:t>Evitar </a:t>
            </a:r>
            <a:r>
              <a:rPr lang="es-ES" sz="2800" b="1" dirty="0">
                <a:solidFill>
                  <a:srgbClr val="004586"/>
                </a:solidFill>
              </a:rPr>
              <a:t>interrupciones</a:t>
            </a:r>
            <a:r>
              <a:rPr lang="es-ES" sz="2800" dirty="0">
                <a:solidFill>
                  <a:srgbClr val="004586"/>
                </a:solidFill>
              </a:rPr>
              <a:t> (teléfono, enfermera, </a:t>
            </a:r>
            <a:r>
              <a:rPr lang="es-ES" sz="2800" dirty="0" err="1">
                <a:solidFill>
                  <a:srgbClr val="004586"/>
                </a:solidFill>
              </a:rPr>
              <a:t>etc</a:t>
            </a:r>
            <a:r>
              <a:rPr lang="es-ES" sz="2800" dirty="0" smtClean="0">
                <a:solidFill>
                  <a:srgbClr val="004586"/>
                </a:solidFill>
              </a:rPr>
              <a:t>).</a:t>
            </a:r>
            <a:endParaRPr lang="es-ES_tradnl" sz="2800" dirty="0">
              <a:solidFill>
                <a:srgbClr val="004586"/>
              </a:solidFill>
            </a:endParaRPr>
          </a:p>
          <a:p>
            <a:pPr>
              <a:lnSpc>
                <a:spcPct val="120000"/>
              </a:lnSpc>
            </a:pPr>
            <a:r>
              <a:rPr lang="es-ES" sz="2800" dirty="0">
                <a:solidFill>
                  <a:srgbClr val="004586"/>
                </a:solidFill>
              </a:rPr>
              <a:t>Alabar al equipo que le va a tratar (enfermera, residente, </a:t>
            </a:r>
            <a:r>
              <a:rPr lang="es-ES" sz="2800" dirty="0" err="1">
                <a:solidFill>
                  <a:srgbClr val="004586"/>
                </a:solidFill>
              </a:rPr>
              <a:t>etc</a:t>
            </a:r>
            <a:r>
              <a:rPr lang="es-ES" sz="2800" dirty="0" smtClean="0">
                <a:solidFill>
                  <a:srgbClr val="004586"/>
                </a:solidFill>
              </a:rPr>
              <a:t>).</a:t>
            </a:r>
            <a:endParaRPr lang="es-ES_tradnl" sz="2800" dirty="0">
              <a:solidFill>
                <a:srgbClr val="004586"/>
              </a:solidFill>
            </a:endParaRPr>
          </a:p>
          <a:p>
            <a:pPr>
              <a:lnSpc>
                <a:spcPct val="120000"/>
              </a:lnSpc>
            </a:pPr>
            <a:r>
              <a:rPr lang="es-ES" sz="2800" dirty="0" err="1">
                <a:solidFill>
                  <a:srgbClr val="004586"/>
                </a:solidFill>
              </a:rPr>
              <a:t>Empatizar</a:t>
            </a:r>
            <a:r>
              <a:rPr lang="es-ES" sz="2800" dirty="0">
                <a:solidFill>
                  <a:srgbClr val="004586"/>
                </a:solidFill>
              </a:rPr>
              <a:t> con el paciente y la </a:t>
            </a:r>
            <a:r>
              <a:rPr lang="es-ES" sz="2800" dirty="0" smtClean="0">
                <a:solidFill>
                  <a:srgbClr val="004586"/>
                </a:solidFill>
              </a:rPr>
              <a:t>familia.</a:t>
            </a:r>
            <a:endParaRPr lang="es-ES" sz="2800" dirty="0">
              <a:solidFill>
                <a:srgbClr val="004586"/>
              </a:solidFill>
            </a:endParaRPr>
          </a:p>
          <a:p>
            <a:pPr lvl="1">
              <a:lnSpc>
                <a:spcPct val="120000"/>
              </a:lnSpc>
            </a:pPr>
            <a:r>
              <a:rPr lang="es-ES" sz="2400" dirty="0">
                <a:solidFill>
                  <a:srgbClr val="004586"/>
                </a:solidFill>
              </a:rPr>
              <a:t>Si el paciente se enfada , preguntar el  </a:t>
            </a:r>
            <a:r>
              <a:rPr lang="es-ES" sz="2400" dirty="0" smtClean="0">
                <a:solidFill>
                  <a:srgbClr val="004586"/>
                </a:solidFill>
              </a:rPr>
              <a:t>motivo.</a:t>
            </a:r>
            <a:endParaRPr lang="es-ES" sz="2400" dirty="0">
              <a:solidFill>
                <a:srgbClr val="004586"/>
              </a:solidFill>
            </a:endParaRPr>
          </a:p>
          <a:p>
            <a:pPr lvl="1">
              <a:lnSpc>
                <a:spcPct val="120000"/>
              </a:lnSpc>
            </a:pPr>
            <a:r>
              <a:rPr lang="es-ES" sz="2400" dirty="0">
                <a:solidFill>
                  <a:srgbClr val="004586"/>
                </a:solidFill>
              </a:rPr>
              <a:t>Frases </a:t>
            </a:r>
            <a:r>
              <a:rPr lang="es-ES" sz="2400" dirty="0" smtClean="0">
                <a:solidFill>
                  <a:srgbClr val="004586"/>
                </a:solidFill>
              </a:rPr>
              <a:t>como “ojalá </a:t>
            </a:r>
            <a:r>
              <a:rPr lang="es-ES" sz="2400" dirty="0">
                <a:solidFill>
                  <a:srgbClr val="004586"/>
                </a:solidFill>
              </a:rPr>
              <a:t>las cosas fueran diferentes” o “ </a:t>
            </a:r>
            <a:r>
              <a:rPr lang="es-ES" sz="2400" dirty="0" smtClean="0">
                <a:solidFill>
                  <a:srgbClr val="004586"/>
                </a:solidFill>
              </a:rPr>
              <a:t>la medicina </a:t>
            </a:r>
            <a:r>
              <a:rPr lang="es-ES" sz="2400" dirty="0">
                <a:solidFill>
                  <a:srgbClr val="004586"/>
                </a:solidFill>
              </a:rPr>
              <a:t>pudiera tratar esto”… ayudarán a mejorar </a:t>
            </a:r>
            <a:r>
              <a:rPr lang="es-ES" sz="2400" dirty="0" smtClean="0">
                <a:solidFill>
                  <a:srgbClr val="004586"/>
                </a:solidFill>
              </a:rPr>
              <a:t>la relación.</a:t>
            </a:r>
            <a:endParaRPr lang="es-ES" sz="2800" dirty="0">
              <a:solidFill>
                <a:srgbClr val="004586"/>
              </a:solidFill>
              <a:latin typeface="Calibri" charset="0"/>
              <a:ea typeface="ＭＳ Ｐゴシック" charset="0"/>
            </a:endParaRPr>
          </a:p>
          <a:p>
            <a:pPr>
              <a:lnSpc>
                <a:spcPct val="120000"/>
              </a:lnSpc>
            </a:pPr>
            <a:r>
              <a:rPr lang="es-ES" sz="2800" dirty="0" smtClean="0">
                <a:solidFill>
                  <a:srgbClr val="004586"/>
                </a:solidFill>
                <a:latin typeface="Calibri" charset="0"/>
                <a:ea typeface="ＭＳ Ｐゴシック" charset="0"/>
              </a:rPr>
              <a:t>Considerar fuentes de stress que pueden preocupar al paciente.</a:t>
            </a:r>
          </a:p>
          <a:p>
            <a:pPr marL="0" indent="0">
              <a:buNone/>
            </a:pPr>
            <a:endParaRPr lang="es-ES_tradnl" sz="2000" dirty="0">
              <a:solidFill>
                <a:schemeClr val="accent2">
                  <a:lumMod val="50000"/>
                </a:schemeClr>
              </a:solidFill>
            </a:endParaRPr>
          </a:p>
          <a:p>
            <a:pPr marL="0" indent="0">
              <a:buNone/>
            </a:pPr>
            <a:r>
              <a:rPr lang="es-ES" sz="2000" dirty="0">
                <a:solidFill>
                  <a:schemeClr val="accent2">
                    <a:lumMod val="50000"/>
                  </a:schemeClr>
                </a:solidFill>
              </a:rPr>
              <a:t>		</a:t>
            </a:r>
          </a:p>
        </p:txBody>
      </p:sp>
      <p:sp>
        <p:nvSpPr>
          <p:cNvPr id="6" name="Marcador de texto 5"/>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75394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noFill/>
        </p:spPr>
        <p:txBody>
          <a:bodyPr>
            <a:normAutofit/>
          </a:bodyPr>
          <a:lstStyle/>
          <a:p>
            <a:r>
              <a:rPr lang="es-ES" b="1" dirty="0">
                <a:solidFill>
                  <a:srgbClr val="004586"/>
                </a:solidFill>
                <a:latin typeface="+mn-lt"/>
              </a:rPr>
              <a:t>Técnicas que aumentan el </a:t>
            </a:r>
            <a:r>
              <a:rPr lang="es-ES" b="1" dirty="0" smtClean="0">
                <a:solidFill>
                  <a:srgbClr val="004586"/>
                </a:solidFill>
                <a:latin typeface="+mn-lt"/>
              </a:rPr>
              <a:t>cumplimiento</a:t>
            </a:r>
            <a:endParaRPr lang="es-ES" b="1" dirty="0">
              <a:solidFill>
                <a:srgbClr val="004586"/>
              </a:solidFill>
              <a:latin typeface="+mn-lt"/>
            </a:endParaRPr>
          </a:p>
        </p:txBody>
      </p:sp>
      <p:sp>
        <p:nvSpPr>
          <p:cNvPr id="3" name="Marcador de contenido 2"/>
          <p:cNvSpPr>
            <a:spLocks noGrp="1"/>
          </p:cNvSpPr>
          <p:nvPr>
            <p:ph idx="1"/>
          </p:nvPr>
        </p:nvSpPr>
        <p:spPr>
          <a:xfrm>
            <a:off x="0" y="1427776"/>
            <a:ext cx="11582400" cy="4592024"/>
          </a:xfrm>
        </p:spPr>
        <p:txBody>
          <a:bodyPr>
            <a:normAutofit lnSpcReduction="10000"/>
          </a:bodyPr>
          <a:lstStyle/>
          <a:p>
            <a:r>
              <a:rPr lang="es-ES" sz="2800" dirty="0" smtClean="0">
                <a:ea typeface="ＭＳ Ｐゴシック" charset="0"/>
              </a:rPr>
              <a:t>Educar al paciente (dar información, hablar de expectativas, </a:t>
            </a:r>
            <a:r>
              <a:rPr lang="es-ES" sz="2800" dirty="0" err="1" smtClean="0">
                <a:ea typeface="ＭＳ Ｐゴシック" charset="0"/>
              </a:rPr>
              <a:t>etc</a:t>
            </a:r>
            <a:r>
              <a:rPr lang="es-ES" sz="2800" dirty="0" smtClean="0">
                <a:ea typeface="ＭＳ Ｐゴシック" charset="0"/>
              </a:rPr>
              <a:t>)</a:t>
            </a:r>
            <a:endParaRPr lang="es-ES" sz="2800" dirty="0">
              <a:ea typeface="ＭＳ Ｐゴシック" charset="0"/>
            </a:endParaRPr>
          </a:p>
          <a:p>
            <a:r>
              <a:rPr lang="es-ES" sz="2800" dirty="0">
                <a:solidFill>
                  <a:srgbClr val="004586"/>
                </a:solidFill>
              </a:rPr>
              <a:t>Poner las cosas lo más fácil </a:t>
            </a:r>
            <a:r>
              <a:rPr lang="es-ES" sz="2800" dirty="0" smtClean="0">
                <a:solidFill>
                  <a:srgbClr val="004586"/>
                </a:solidFill>
              </a:rPr>
              <a:t>posible.</a:t>
            </a:r>
            <a:endParaRPr lang="es-ES_tradnl" sz="2800" dirty="0">
              <a:solidFill>
                <a:srgbClr val="004586"/>
              </a:solidFill>
            </a:endParaRPr>
          </a:p>
          <a:p>
            <a:r>
              <a:rPr lang="es-ES" sz="2800" dirty="0">
                <a:solidFill>
                  <a:srgbClr val="004586"/>
                </a:solidFill>
              </a:rPr>
              <a:t>Tratamiento cosméticamente </a:t>
            </a:r>
            <a:r>
              <a:rPr lang="es-ES" sz="2800" dirty="0" smtClean="0">
                <a:solidFill>
                  <a:srgbClr val="004586"/>
                </a:solidFill>
              </a:rPr>
              <a:t>agradable.</a:t>
            </a:r>
            <a:endParaRPr lang="es-ES" sz="2800" dirty="0">
              <a:solidFill>
                <a:srgbClr val="004586"/>
              </a:solidFill>
            </a:endParaRPr>
          </a:p>
          <a:p>
            <a:r>
              <a:rPr lang="es-ES" sz="2800" dirty="0" smtClean="0">
                <a:solidFill>
                  <a:srgbClr val="C00000"/>
                </a:solidFill>
              </a:rPr>
              <a:t>Información </a:t>
            </a:r>
            <a:r>
              <a:rPr lang="es-ES" sz="2800" dirty="0">
                <a:solidFill>
                  <a:srgbClr val="C00000"/>
                </a:solidFill>
              </a:rPr>
              <a:t>escrita (estudios </a:t>
            </a:r>
            <a:r>
              <a:rPr lang="es-ES" sz="2800" dirty="0" smtClean="0">
                <a:solidFill>
                  <a:srgbClr val="C00000"/>
                </a:solidFill>
              </a:rPr>
              <a:t>que demuestran que </a:t>
            </a:r>
            <a:r>
              <a:rPr lang="es-ES" sz="2800" dirty="0">
                <a:solidFill>
                  <a:srgbClr val="C00000"/>
                </a:solidFill>
              </a:rPr>
              <a:t>a los 30 minutos no </a:t>
            </a:r>
            <a:r>
              <a:rPr lang="es-ES" sz="2800" dirty="0" smtClean="0">
                <a:solidFill>
                  <a:srgbClr val="C00000"/>
                </a:solidFill>
              </a:rPr>
              <a:t>recuerdan </a:t>
            </a:r>
            <a:r>
              <a:rPr lang="es-ES" sz="2800" dirty="0">
                <a:solidFill>
                  <a:srgbClr val="C00000"/>
                </a:solidFill>
              </a:rPr>
              <a:t>casi nada</a:t>
            </a:r>
            <a:r>
              <a:rPr lang="es-ES" sz="2800" dirty="0" smtClean="0">
                <a:solidFill>
                  <a:srgbClr val="C00000"/>
                </a:solidFill>
              </a:rPr>
              <a:t>).</a:t>
            </a:r>
            <a:endParaRPr lang="es-ES_tradnl" sz="2800" dirty="0">
              <a:solidFill>
                <a:srgbClr val="C00000"/>
              </a:solidFill>
            </a:endParaRPr>
          </a:p>
          <a:p>
            <a:r>
              <a:rPr lang="es-ES" sz="2800" dirty="0">
                <a:solidFill>
                  <a:srgbClr val="004586"/>
                </a:solidFill>
              </a:rPr>
              <a:t>Valorar el tiempo </a:t>
            </a:r>
            <a:r>
              <a:rPr lang="es-ES" sz="2800" dirty="0" smtClean="0">
                <a:solidFill>
                  <a:srgbClr val="004586"/>
                </a:solidFill>
              </a:rPr>
              <a:t>disponible.</a:t>
            </a:r>
            <a:endParaRPr lang="es-ES_tradnl" sz="2800" dirty="0">
              <a:solidFill>
                <a:srgbClr val="004586"/>
              </a:solidFill>
            </a:endParaRPr>
          </a:p>
          <a:p>
            <a:r>
              <a:rPr lang="es-ES" sz="2800" dirty="0">
                <a:solidFill>
                  <a:srgbClr val="004586"/>
                </a:solidFill>
              </a:rPr>
              <a:t>Coste: </a:t>
            </a:r>
            <a:r>
              <a:rPr lang="es-ES" sz="2800" dirty="0" smtClean="0">
                <a:solidFill>
                  <a:srgbClr val="004586"/>
                </a:solidFill>
              </a:rPr>
              <a:t>¿el </a:t>
            </a:r>
            <a:r>
              <a:rPr lang="es-ES" sz="2800" dirty="0">
                <a:solidFill>
                  <a:srgbClr val="004586"/>
                </a:solidFill>
              </a:rPr>
              <a:t>paciente quiere y puede</a:t>
            </a:r>
            <a:r>
              <a:rPr lang="es-ES" sz="2800" dirty="0" smtClean="0">
                <a:solidFill>
                  <a:srgbClr val="004586"/>
                </a:solidFill>
              </a:rPr>
              <a:t>?.</a:t>
            </a:r>
            <a:endParaRPr lang="es-ES_tradnl" sz="2800" dirty="0">
              <a:solidFill>
                <a:srgbClr val="004586"/>
              </a:solidFill>
            </a:endParaRPr>
          </a:p>
          <a:p>
            <a:endParaRPr lang="es-ES" dirty="0">
              <a:solidFill>
                <a:srgbClr val="004586"/>
              </a:solidFill>
              <a:ea typeface="ＭＳ Ｐゴシック" charset="0"/>
            </a:endParaRPr>
          </a:p>
          <a:p>
            <a:pPr marL="0" indent="0">
              <a:buNone/>
            </a:pPr>
            <a:endParaRPr lang="es-ES_tradnl" b="1" dirty="0">
              <a:solidFill>
                <a:srgbClr val="004586"/>
              </a:solidFill>
            </a:endParaRPr>
          </a:p>
          <a:p>
            <a:pPr marL="0" indent="0">
              <a:buNone/>
            </a:pPr>
            <a:r>
              <a:rPr lang="es-ES" b="1" dirty="0">
                <a:solidFill>
                  <a:schemeClr val="accent2">
                    <a:lumMod val="50000"/>
                  </a:schemeClr>
                </a:solidFill>
              </a:rPr>
              <a:t>			</a:t>
            </a:r>
            <a:r>
              <a:rPr lang="es-ES" b="1" dirty="0" smtClean="0">
                <a:solidFill>
                  <a:srgbClr val="843C0C"/>
                </a:solidFill>
              </a:rPr>
              <a:t>          </a:t>
            </a:r>
            <a:r>
              <a:rPr lang="es-ES" b="1" dirty="0">
                <a:solidFill>
                  <a:schemeClr val="accent2">
                    <a:lumMod val="50000"/>
                  </a:schemeClr>
                </a:solidFill>
              </a:rPr>
              <a:t>		</a:t>
            </a:r>
          </a:p>
        </p:txBody>
      </p:sp>
      <p:sp>
        <p:nvSpPr>
          <p:cNvPr id="5" name="Marcador de texto 4"/>
          <p:cNvSpPr>
            <a:spLocks noGrp="1"/>
          </p:cNvSpPr>
          <p:nvPr>
            <p:ph type="body" sz="quarter" idx="10"/>
          </p:nvPr>
        </p:nvSpPr>
        <p:spPr/>
        <p:txBody>
          <a:bodyPr>
            <a:normAutofit lnSpcReduction="10000"/>
          </a:bodyPr>
          <a:lstStyle/>
          <a:p>
            <a:endParaRPr lang="es-ES"/>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9000" y="3414887"/>
            <a:ext cx="2904195" cy="1919113"/>
          </a:xfrm>
          <a:prstGeom prst="rect">
            <a:avLst/>
          </a:prstGeom>
        </p:spPr>
      </p:pic>
    </p:spTree>
    <p:extLst>
      <p:ext uri="{BB962C8B-B14F-4D97-AF65-F5344CB8AC3E}">
        <p14:creationId xmlns:p14="http://schemas.microsoft.com/office/powerpoint/2010/main" val="390184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normAutofit lnSpcReduction="10000"/>
          </a:bodyPr>
          <a:lstStyle/>
          <a:p>
            <a:endParaRPr lang="es-ES"/>
          </a:p>
        </p:txBody>
      </p:sp>
      <p:pic>
        <p:nvPicPr>
          <p:cNvPr id="45058" name="Picture 2" descr="C:\Users\Raul\Desktop\semergen oviedo\fotos acne\acne 1 (4).JPG"/>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2362200" y="304800"/>
            <a:ext cx="3866415" cy="2892924"/>
          </a:xfrm>
          <a:prstGeom prst="rect">
            <a:avLst/>
          </a:prstGeom>
          <a:noFill/>
        </p:spPr>
      </p:pic>
      <p:pic>
        <p:nvPicPr>
          <p:cNvPr id="45059" name="Picture 3" descr="C:\Users\Raul\Desktop\semergen oviedo\fotos acne\acne noduloquistico.JPG"/>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6248400" y="303757"/>
            <a:ext cx="3866415" cy="2892924"/>
          </a:xfrm>
          <a:prstGeom prst="rect">
            <a:avLst/>
          </a:prstGeom>
          <a:noFill/>
        </p:spPr>
      </p:pic>
      <p:pic>
        <p:nvPicPr>
          <p:cNvPr id="5" name="Picture 2" descr="C:\Users\Raul\Desktop\semergen oviedo\acne fulminans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1907" y="3175556"/>
            <a:ext cx="2174367" cy="2905930"/>
          </a:xfrm>
          <a:prstGeom prst="rect">
            <a:avLst/>
          </a:prstGeom>
          <a:noFill/>
        </p:spPr>
      </p:pic>
      <p:pic>
        <p:nvPicPr>
          <p:cNvPr id="6" name="Picture 3" descr="C:\Users\Raul\Desktop\semergen oviedo\acne fulminans (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3200400"/>
            <a:ext cx="3787341" cy="2895600"/>
          </a:xfrm>
          <a:prstGeom prst="rect">
            <a:avLst/>
          </a:prstGeom>
          <a:noFill/>
        </p:spPr>
      </p:pic>
      <p:pic>
        <p:nvPicPr>
          <p:cNvPr id="7" name="Picture 3" descr="C:\Users\Raul\Desktop\semergen oviedo\fotos acne\acné severo.jp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05800" y="3200400"/>
            <a:ext cx="1874168" cy="2811253"/>
          </a:xfrm>
          <a:prstGeom prst="rect">
            <a:avLst/>
          </a:prstGeom>
          <a:noFill/>
        </p:spPr>
      </p:pic>
      <p:sp>
        <p:nvSpPr>
          <p:cNvPr id="2" name="Rectángulo 1"/>
          <p:cNvSpPr/>
          <p:nvPr/>
        </p:nvSpPr>
        <p:spPr>
          <a:xfrm>
            <a:off x="4038600" y="1066800"/>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6934200" y="2743200"/>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8763000" y="2743200"/>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3733800" y="4114800"/>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2819400" y="4114800"/>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3048000" y="1066800"/>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458705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El comedón.</a:t>
            </a:r>
            <a:endParaRPr lang="es-ES" dirty="0"/>
          </a:p>
          <a:p>
            <a:r>
              <a:rPr lang="es-ES" dirty="0" smtClean="0"/>
              <a:t>La pápula.</a:t>
            </a:r>
            <a:endParaRPr lang="es-ES" dirty="0"/>
          </a:p>
          <a:p>
            <a:r>
              <a:rPr lang="es-ES" dirty="0" smtClean="0"/>
              <a:t>La pústula.</a:t>
            </a:r>
            <a:endParaRPr lang="es-ES" dirty="0"/>
          </a:p>
          <a:p>
            <a:r>
              <a:rPr lang="es-ES" dirty="0" smtClean="0"/>
              <a:t>El habón.</a:t>
            </a:r>
            <a:endParaRPr lang="es-ES" dirty="0"/>
          </a:p>
        </p:txBody>
      </p:sp>
      <p:sp>
        <p:nvSpPr>
          <p:cNvPr id="3" name="Marcador de texto 2"/>
          <p:cNvSpPr>
            <a:spLocks noGrp="1"/>
          </p:cNvSpPr>
          <p:nvPr>
            <p:ph type="body" idx="10"/>
          </p:nvPr>
        </p:nvSpPr>
        <p:spPr/>
        <p:txBody>
          <a:bodyPr/>
          <a:lstStyle/>
          <a:p>
            <a:r>
              <a:rPr lang="es-ES" dirty="0"/>
              <a:t>¿</a:t>
            </a:r>
            <a:r>
              <a:rPr lang="es-ES" dirty="0" smtClean="0"/>
              <a:t>Cuál </a:t>
            </a:r>
            <a:r>
              <a:rPr lang="es-ES" dirty="0"/>
              <a:t>es la lesión fundamental y diagnóstica del acné?</a:t>
            </a:r>
          </a:p>
        </p:txBody>
      </p:sp>
      <p:sp>
        <p:nvSpPr>
          <p:cNvPr id="6" name="Marcador de texto 5"/>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4</a:t>
            </a:r>
            <a:endParaRPr lang="es-ES" dirty="0"/>
          </a:p>
        </p:txBody>
      </p:sp>
    </p:spTree>
    <p:extLst>
      <p:ext uri="{BB962C8B-B14F-4D97-AF65-F5344CB8AC3E}">
        <p14:creationId xmlns:p14="http://schemas.microsoft.com/office/powerpoint/2010/main" val="2725448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Marcador de texto 8"/>
          <p:cNvSpPr>
            <a:spLocks noGrp="1"/>
          </p:cNvSpPr>
          <p:nvPr>
            <p:ph type="body" sz="quarter" idx="13"/>
          </p:nvPr>
        </p:nvSpPr>
        <p:spPr/>
        <p:txBody>
          <a:bodyPr>
            <a:normAutofit lnSpcReduction="10000"/>
          </a:bodyPr>
          <a:lstStyle/>
          <a:p>
            <a:endParaRPr lang="es-ES"/>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7900" y="6872"/>
            <a:ext cx="3340100" cy="4565129"/>
          </a:xfrm>
          <a:prstGeom prst="rect">
            <a:avLst/>
          </a:prstGeom>
        </p:spPr>
      </p:pic>
      <p:pic>
        <p:nvPicPr>
          <p:cNvPr id="5" name="Imagen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1000" y="27735"/>
            <a:ext cx="3160806" cy="4544265"/>
          </a:xfrm>
          <a:prstGeom prst="rect">
            <a:avLst/>
          </a:prstGeom>
        </p:spPr>
      </p:pic>
      <p:pic>
        <p:nvPicPr>
          <p:cNvPr id="6" name="Imagen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0" y="0"/>
            <a:ext cx="2661654" cy="4572000"/>
          </a:xfrm>
          <a:prstGeom prst="rect">
            <a:avLst/>
          </a:prstGeom>
        </p:spPr>
      </p:pic>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0" y="4495801"/>
            <a:ext cx="9144000" cy="1121511"/>
          </a:xfrm>
          <a:prstGeom prst="rect">
            <a:avLst/>
          </a:prstGeom>
        </p:spPr>
      </p:pic>
      <p:pic>
        <p:nvPicPr>
          <p:cNvPr id="8" name="Imagen 7"/>
          <p:cNvPicPr>
            <a:picLocks noChangeAspect="1"/>
          </p:cNvPicPr>
          <p:nvPr/>
        </p:nvPicPr>
        <p:blipFill>
          <a:blip r:embed="rId6" cstate="print"/>
          <a:stretch>
            <a:fillRect/>
          </a:stretch>
        </p:blipFill>
        <p:spPr>
          <a:xfrm>
            <a:off x="5628259" y="4343400"/>
            <a:ext cx="5054600" cy="774700"/>
          </a:xfrm>
          <a:prstGeom prst="rect">
            <a:avLst/>
          </a:prstGeom>
          <a:ln>
            <a:solidFill>
              <a:schemeClr val="bg2">
                <a:lumMod val="90000"/>
              </a:schemeClr>
            </a:solidFill>
          </a:ln>
          <a:effectLst>
            <a:outerShdw blurRad="50800" dist="38100" dir="2700000" sx="52000" sy="52000" algn="tl" rotWithShape="0">
              <a:srgbClr val="000000">
                <a:alpha val="43000"/>
              </a:srgbClr>
            </a:outerShdw>
          </a:effectLst>
          <a:scene3d>
            <a:camera prst="orthographicFront"/>
            <a:lightRig rig="threePt" dir="t"/>
          </a:scene3d>
          <a:sp3d>
            <a:bevelT/>
          </a:sp3d>
        </p:spPr>
      </p:pic>
      <p:sp>
        <p:nvSpPr>
          <p:cNvPr id="2" name="Rectángulo 1"/>
          <p:cNvSpPr/>
          <p:nvPr/>
        </p:nvSpPr>
        <p:spPr>
          <a:xfrm>
            <a:off x="1905000" y="2133600"/>
            <a:ext cx="6096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3124200" y="2133600"/>
            <a:ext cx="6858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5486400" y="2209800"/>
            <a:ext cx="914400" cy="381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8305800" y="1828800"/>
            <a:ext cx="685800" cy="381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947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50)"/>
          <p:cNvPicPr>
            <a:picLocks noChangeAspect="1" noChangeArrowheads="1"/>
          </p:cNvPicPr>
          <p:nvPr/>
        </p:nvPicPr>
        <p:blipFill>
          <a:blip r:embed="rId4" cstate="email">
            <a:lum contrast="12000"/>
            <a:extLst>
              <a:ext uri="{28A0092B-C50C-407E-A947-70E740481C1C}">
                <a14:useLocalDpi xmlns:a14="http://schemas.microsoft.com/office/drawing/2010/main"/>
              </a:ext>
            </a:extLst>
          </a:blip>
          <a:srcRect/>
          <a:stretch>
            <a:fillRect/>
          </a:stretch>
        </p:blipFill>
        <p:spPr bwMode="auto">
          <a:xfrm>
            <a:off x="2317488" y="275832"/>
            <a:ext cx="7557025" cy="566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texto 1"/>
          <p:cNvSpPr>
            <a:spLocks noGrp="1"/>
          </p:cNvSpPr>
          <p:nvPr>
            <p:ph type="body" sz="quarter" idx="13"/>
          </p:nvPr>
        </p:nvSpPr>
        <p:spPr/>
        <p:txBody>
          <a:bodyPr>
            <a:normAutofit lnSpcReduction="10000"/>
          </a:bodyPr>
          <a:lstStyle/>
          <a:p>
            <a:endParaRPr lang="es-ES"/>
          </a:p>
        </p:txBody>
      </p:sp>
      <p:graphicFrame>
        <p:nvGraphicFramePr>
          <p:cNvPr id="69635" name="Object 3"/>
          <p:cNvGraphicFramePr>
            <a:graphicFrameLocks noGrp="1" noChangeAspect="1"/>
          </p:cNvGraphicFramePr>
          <p:nvPr>
            <p:ph idx="4294967295"/>
            <p:extLst>
              <p:ext uri="{D42A27DB-BD31-4B8C-83A1-F6EECF244321}">
                <p14:modId xmlns:p14="http://schemas.microsoft.com/office/powerpoint/2010/main" val="2011732394"/>
              </p:ext>
            </p:extLst>
          </p:nvPr>
        </p:nvGraphicFramePr>
        <p:xfrm>
          <a:off x="6066972" y="3291114"/>
          <a:ext cx="3792825" cy="2640665"/>
        </p:xfrm>
        <a:graphic>
          <a:graphicData uri="http://schemas.openxmlformats.org/presentationml/2006/ole">
            <mc:AlternateContent xmlns:mc="http://schemas.openxmlformats.org/markup-compatibility/2006">
              <mc:Choice xmlns:v="urn:schemas-microsoft-com:vml" Requires="v">
                <p:oleObj spid="_x0000_s2149" name="Image bitmap" r:id="rId5" imgW="5047721" imgH="3514563" progId="PBrush">
                  <p:embed/>
                </p:oleObj>
              </mc:Choice>
              <mc:Fallback>
                <p:oleObj name="Image bitmap" r:id="rId5" imgW="5047721" imgH="3514563" progId="PBrush">
                  <p:embed/>
                  <p:pic>
                    <p:nvPicPr>
                      <p:cNvPr id="0" name="Picture 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6972" y="3291114"/>
                        <a:ext cx="3792825" cy="264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3" name="Rectángulo 2"/>
          <p:cNvSpPr/>
          <p:nvPr/>
        </p:nvSpPr>
        <p:spPr>
          <a:xfrm>
            <a:off x="2315028" y="5562600"/>
            <a:ext cx="1828800" cy="381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6096000" y="3309258"/>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233076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linds(horizontal)">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018486721"/>
              </p:ext>
            </p:extLst>
          </p:nvPr>
        </p:nvGraphicFramePr>
        <p:xfrm>
          <a:off x="2057400" y="1066800"/>
          <a:ext cx="8610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p:txBody>
          <a:bodyPr/>
          <a:lstStyle/>
          <a:p>
            <a:r>
              <a:rPr lang="es-ES" dirty="0" smtClean="0"/>
              <a:t>Acné vulgar o polimorfo…</a:t>
            </a:r>
            <a:endParaRPr lang="es-ES" dirty="0"/>
          </a:p>
        </p:txBody>
      </p:sp>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950268348"/>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Raul\Desktop\semergen oviedo\fotos acne\acné severo.jp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3302000" y="-1092200"/>
            <a:ext cx="5588000" cy="8382000"/>
          </a:xfrm>
          <a:prstGeom prst="rect">
            <a:avLst/>
          </a:prstGeom>
          <a:noFill/>
        </p:spPr>
      </p:pic>
    </p:spTree>
    <p:extLst>
      <p:ext uri="{BB962C8B-B14F-4D97-AF65-F5344CB8AC3E}">
        <p14:creationId xmlns:p14="http://schemas.microsoft.com/office/powerpoint/2010/main" val="30489914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a:t>Acné </a:t>
            </a:r>
            <a:r>
              <a:rPr lang="es-ES" dirty="0" err="1" smtClean="0"/>
              <a:t>conglobata</a:t>
            </a:r>
            <a:r>
              <a:rPr lang="es-ES" dirty="0" smtClean="0"/>
              <a:t>.</a:t>
            </a:r>
            <a:endParaRPr lang="es-ES" dirty="0"/>
          </a:p>
          <a:p>
            <a:r>
              <a:rPr lang="es-ES" dirty="0"/>
              <a:t>Acné </a:t>
            </a:r>
            <a:r>
              <a:rPr lang="es-ES" dirty="0" err="1" smtClean="0"/>
              <a:t>comedoniano</a:t>
            </a:r>
            <a:r>
              <a:rPr lang="es-ES" dirty="0" smtClean="0"/>
              <a:t>.</a:t>
            </a:r>
            <a:endParaRPr lang="es-ES" dirty="0"/>
          </a:p>
          <a:p>
            <a:r>
              <a:rPr lang="es-ES" dirty="0"/>
              <a:t>Acné </a:t>
            </a:r>
            <a:r>
              <a:rPr lang="es-ES" dirty="0" err="1" smtClean="0"/>
              <a:t>pápulopustuloso</a:t>
            </a:r>
            <a:r>
              <a:rPr lang="es-ES" dirty="0" smtClean="0"/>
              <a:t>.</a:t>
            </a:r>
            <a:endParaRPr lang="es-ES" dirty="0"/>
          </a:p>
          <a:p>
            <a:r>
              <a:rPr lang="es-ES" dirty="0"/>
              <a:t>Acné </a:t>
            </a:r>
            <a:r>
              <a:rPr lang="es-ES" dirty="0" smtClean="0"/>
              <a:t>cicatricial.</a:t>
            </a:r>
            <a:endParaRPr lang="es-ES" dirty="0"/>
          </a:p>
        </p:txBody>
      </p:sp>
      <p:sp>
        <p:nvSpPr>
          <p:cNvPr id="3" name="Marcador de texto 2"/>
          <p:cNvSpPr>
            <a:spLocks noGrp="1"/>
          </p:cNvSpPr>
          <p:nvPr>
            <p:ph type="body" idx="10"/>
          </p:nvPr>
        </p:nvSpPr>
        <p:spPr/>
        <p:txBody>
          <a:bodyPr/>
          <a:lstStyle/>
          <a:p>
            <a:r>
              <a:rPr lang="es-ES" dirty="0"/>
              <a:t>¿</a:t>
            </a:r>
            <a:r>
              <a:rPr lang="es-ES" dirty="0" smtClean="0"/>
              <a:t>Cuál </a:t>
            </a:r>
            <a:r>
              <a:rPr lang="es-ES" dirty="0"/>
              <a:t>es vuestro diagnóstico?</a:t>
            </a:r>
          </a:p>
        </p:txBody>
      </p:sp>
      <p:sp>
        <p:nvSpPr>
          <p:cNvPr id="5" name="Título 4"/>
          <p:cNvSpPr>
            <a:spLocks noGrp="1"/>
          </p:cNvSpPr>
          <p:nvPr>
            <p:ph type="title"/>
          </p:nvPr>
        </p:nvSpPr>
        <p:spPr/>
        <p:txBody>
          <a:bodyPr/>
          <a:lstStyle/>
          <a:p>
            <a:r>
              <a:rPr lang="es-ES" dirty="0" smtClean="0"/>
              <a:t>Pregunta </a:t>
            </a:r>
            <a:r>
              <a:rPr lang="es-ES" dirty="0"/>
              <a:t>5</a:t>
            </a:r>
          </a:p>
        </p:txBody>
      </p:sp>
    </p:spTree>
    <p:extLst>
      <p:ext uri="{BB962C8B-B14F-4D97-AF65-F5344CB8AC3E}">
        <p14:creationId xmlns:p14="http://schemas.microsoft.com/office/powerpoint/2010/main" val="222379395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2"/>
          <p:cNvSpPr txBox="1">
            <a:spLocks noChangeArrowheads="1"/>
          </p:cNvSpPr>
          <p:nvPr/>
        </p:nvSpPr>
        <p:spPr bwMode="auto">
          <a:xfrm>
            <a:off x="3983038" y="628168"/>
            <a:ext cx="2341562" cy="286232"/>
          </a:xfrm>
          <a:prstGeom prst="rect">
            <a:avLst/>
          </a:prstGeom>
          <a:noFill/>
          <a:ln w="9525">
            <a:noFill/>
            <a:miter lim="800000"/>
            <a:headEnd/>
            <a:tailEnd/>
          </a:ln>
        </p:spPr>
        <p:txBody>
          <a:bodyPr wrap="square">
            <a:spAutoFit/>
          </a:bodyPr>
          <a:lstStyle/>
          <a:p>
            <a:pPr algn="ctr">
              <a:lnSpc>
                <a:spcPct val="90000"/>
              </a:lnSpc>
              <a:spcBef>
                <a:spcPct val="50000"/>
              </a:spcBef>
            </a:pPr>
            <a:r>
              <a:rPr lang="en-US" sz="1400" b="1" dirty="0" err="1">
                <a:solidFill>
                  <a:srgbClr val="004586"/>
                </a:solidFill>
                <a:ea typeface="MS PGothic" pitchFamily="34" charset="-128"/>
              </a:rPr>
              <a:t>Excesiva</a:t>
            </a:r>
            <a:r>
              <a:rPr lang="en-US" sz="1400" b="1" dirty="0">
                <a:solidFill>
                  <a:srgbClr val="004586"/>
                </a:solidFill>
                <a:ea typeface="MS PGothic" pitchFamily="34" charset="-128"/>
              </a:rPr>
              <a:t>  </a:t>
            </a:r>
            <a:r>
              <a:rPr lang="en-US" sz="1400" b="1" dirty="0" err="1">
                <a:solidFill>
                  <a:srgbClr val="004586"/>
                </a:solidFill>
                <a:ea typeface="MS PGothic" pitchFamily="34" charset="-128"/>
              </a:rPr>
              <a:t>producción</a:t>
            </a:r>
            <a:r>
              <a:rPr lang="en-US" sz="1400" b="1" dirty="0">
                <a:solidFill>
                  <a:srgbClr val="004586"/>
                </a:solidFill>
                <a:ea typeface="MS PGothic" pitchFamily="34" charset="-128"/>
              </a:rPr>
              <a:t> de </a:t>
            </a:r>
            <a:r>
              <a:rPr lang="en-US" sz="1400" b="1" dirty="0" err="1">
                <a:solidFill>
                  <a:srgbClr val="004586"/>
                </a:solidFill>
                <a:ea typeface="MS PGothic" pitchFamily="34" charset="-128"/>
              </a:rPr>
              <a:t>sebo</a:t>
            </a:r>
            <a:endParaRPr lang="en-US" sz="1400" b="1" dirty="0">
              <a:solidFill>
                <a:srgbClr val="004586"/>
              </a:solidFill>
              <a:ea typeface="MS PGothic" pitchFamily="34" charset="-128"/>
            </a:endParaRPr>
          </a:p>
        </p:txBody>
      </p:sp>
      <p:sp>
        <p:nvSpPr>
          <p:cNvPr id="24580" name="AutoShape 13"/>
          <p:cNvSpPr>
            <a:spLocks noChangeArrowheads="1"/>
          </p:cNvSpPr>
          <p:nvPr/>
        </p:nvSpPr>
        <p:spPr bwMode="auto">
          <a:xfrm rot="5400000">
            <a:off x="3578226" y="573087"/>
            <a:ext cx="314325" cy="495300"/>
          </a:xfrm>
          <a:prstGeom prst="downArrow">
            <a:avLst>
              <a:gd name="adj1" fmla="val 54546"/>
              <a:gd name="adj2" fmla="val 51519"/>
            </a:avLst>
          </a:prstGeom>
          <a:solidFill>
            <a:srgbClr val="00ABC1"/>
          </a:solidFill>
          <a:ln w="9525">
            <a:noFill/>
            <a:miter lim="800000"/>
            <a:headEnd/>
            <a:tailEnd/>
          </a:ln>
        </p:spPr>
        <p:txBody>
          <a:bodyPr vert="eaVert" wrap="none" anchor="ctr"/>
          <a:lstStyle/>
          <a:p>
            <a:endParaRPr lang="es-ES"/>
          </a:p>
        </p:txBody>
      </p:sp>
      <p:sp>
        <p:nvSpPr>
          <p:cNvPr id="24581" name="Text Box 14"/>
          <p:cNvSpPr txBox="1">
            <a:spLocks noChangeArrowheads="1"/>
          </p:cNvSpPr>
          <p:nvPr/>
        </p:nvSpPr>
        <p:spPr bwMode="auto">
          <a:xfrm>
            <a:off x="3981450" y="1084262"/>
            <a:ext cx="2046288" cy="304800"/>
          </a:xfrm>
          <a:prstGeom prst="rect">
            <a:avLst/>
          </a:prstGeom>
          <a:noFill/>
          <a:ln w="9525">
            <a:noFill/>
            <a:miter lim="800000"/>
            <a:headEnd/>
            <a:tailEnd/>
          </a:ln>
        </p:spPr>
        <p:txBody>
          <a:bodyPr>
            <a:spAutoFit/>
          </a:bodyPr>
          <a:lstStyle/>
          <a:p>
            <a:pPr>
              <a:spcBef>
                <a:spcPct val="50000"/>
              </a:spcBef>
            </a:pPr>
            <a:r>
              <a:rPr lang="en-US" sz="1400" b="1" dirty="0" smtClean="0">
                <a:solidFill>
                  <a:srgbClr val="004586"/>
                </a:solidFill>
                <a:ea typeface="MS PGothic" pitchFamily="34" charset="-128"/>
              </a:rPr>
              <a:t>   </a:t>
            </a:r>
            <a:r>
              <a:rPr lang="en-US" sz="1400" b="1" dirty="0" err="1" smtClean="0">
                <a:solidFill>
                  <a:srgbClr val="004586"/>
                </a:solidFill>
                <a:ea typeface="MS PGothic" pitchFamily="34" charset="-128"/>
              </a:rPr>
              <a:t>Hiperqueratinización</a:t>
            </a:r>
            <a:endParaRPr lang="en-US" sz="1400" b="1" dirty="0">
              <a:solidFill>
                <a:srgbClr val="004586"/>
              </a:solidFill>
              <a:ea typeface="MS PGothic" pitchFamily="34" charset="-128"/>
            </a:endParaRPr>
          </a:p>
        </p:txBody>
      </p:sp>
      <p:sp>
        <p:nvSpPr>
          <p:cNvPr id="24582" name="AutoShape 15"/>
          <p:cNvSpPr>
            <a:spLocks noChangeArrowheads="1"/>
          </p:cNvSpPr>
          <p:nvPr/>
        </p:nvSpPr>
        <p:spPr bwMode="auto">
          <a:xfrm rot="5400000">
            <a:off x="3649664" y="1054100"/>
            <a:ext cx="314325" cy="352425"/>
          </a:xfrm>
          <a:prstGeom prst="downArrow">
            <a:avLst>
              <a:gd name="adj1" fmla="val 52528"/>
              <a:gd name="adj2" fmla="val 47984"/>
            </a:avLst>
          </a:prstGeom>
          <a:solidFill>
            <a:srgbClr val="00ABC1"/>
          </a:solidFill>
          <a:ln w="9525">
            <a:noFill/>
            <a:miter lim="800000"/>
            <a:headEnd/>
            <a:tailEnd/>
          </a:ln>
        </p:spPr>
        <p:txBody>
          <a:bodyPr vert="eaVert" wrap="none" anchor="ctr"/>
          <a:lstStyle/>
          <a:p>
            <a:endParaRPr lang="es-ES"/>
          </a:p>
        </p:txBody>
      </p:sp>
      <p:sp>
        <p:nvSpPr>
          <p:cNvPr id="24583" name="Text Box 16"/>
          <p:cNvSpPr txBox="1">
            <a:spLocks noChangeArrowheads="1"/>
          </p:cNvSpPr>
          <p:nvPr/>
        </p:nvSpPr>
        <p:spPr bwMode="auto">
          <a:xfrm>
            <a:off x="2357438" y="1851024"/>
            <a:ext cx="1471612" cy="523220"/>
          </a:xfrm>
          <a:prstGeom prst="rect">
            <a:avLst/>
          </a:prstGeom>
          <a:noFill/>
          <a:ln w="9525">
            <a:noFill/>
            <a:miter lim="800000"/>
            <a:headEnd/>
            <a:tailEnd/>
          </a:ln>
        </p:spPr>
        <p:txBody>
          <a:bodyPr>
            <a:spAutoFit/>
          </a:bodyPr>
          <a:lstStyle/>
          <a:p>
            <a:pPr>
              <a:spcBef>
                <a:spcPct val="50000"/>
              </a:spcBef>
            </a:pPr>
            <a:r>
              <a:rPr lang="en-US" sz="1400" dirty="0" err="1">
                <a:solidFill>
                  <a:srgbClr val="004586"/>
                </a:solidFill>
                <a:ea typeface="MS PGothic" pitchFamily="34" charset="-128"/>
              </a:rPr>
              <a:t>Microcomedón</a:t>
            </a:r>
            <a:r>
              <a:rPr lang="en-US" sz="1400" dirty="0">
                <a:solidFill>
                  <a:srgbClr val="004586"/>
                </a:solidFill>
                <a:ea typeface="MS PGothic" pitchFamily="34" charset="-128"/>
              </a:rPr>
              <a:t> </a:t>
            </a:r>
            <a:r>
              <a:rPr lang="en-US" sz="1400" dirty="0" err="1">
                <a:solidFill>
                  <a:srgbClr val="004586"/>
                </a:solidFill>
                <a:ea typeface="MS PGothic" pitchFamily="34" charset="-128"/>
              </a:rPr>
              <a:t>Formación</a:t>
            </a:r>
            <a:endParaRPr lang="en-US" sz="1400" dirty="0">
              <a:solidFill>
                <a:srgbClr val="004586"/>
              </a:solidFill>
              <a:ea typeface="MS PGothic" pitchFamily="34" charset="-128"/>
            </a:endParaRPr>
          </a:p>
        </p:txBody>
      </p:sp>
      <p:sp>
        <p:nvSpPr>
          <p:cNvPr id="24584" name="Text Box 17"/>
          <p:cNvSpPr txBox="1">
            <a:spLocks noChangeArrowheads="1"/>
          </p:cNvSpPr>
          <p:nvPr/>
        </p:nvSpPr>
        <p:spPr bwMode="auto">
          <a:xfrm>
            <a:off x="3706814" y="3054349"/>
            <a:ext cx="2295525" cy="523220"/>
          </a:xfrm>
          <a:prstGeom prst="rect">
            <a:avLst/>
          </a:prstGeom>
          <a:noFill/>
          <a:ln w="9525">
            <a:noFill/>
            <a:miter lim="800000"/>
            <a:headEnd/>
            <a:tailEnd/>
          </a:ln>
        </p:spPr>
        <p:txBody>
          <a:bodyPr>
            <a:spAutoFit/>
          </a:bodyPr>
          <a:lstStyle/>
          <a:p>
            <a:pPr>
              <a:spcBef>
                <a:spcPct val="50000"/>
              </a:spcBef>
            </a:pPr>
            <a:r>
              <a:rPr lang="en-GB" sz="1400">
                <a:solidFill>
                  <a:srgbClr val="233E99"/>
                </a:solidFill>
                <a:ea typeface="MS PGothic" pitchFamily="34" charset="-128"/>
              </a:rPr>
              <a:t>Formación de  Comedones cerrados y abiertos</a:t>
            </a:r>
            <a:endParaRPr lang="en-US" sz="1400">
              <a:solidFill>
                <a:srgbClr val="233E99"/>
              </a:solidFill>
              <a:ea typeface="MS PGothic" pitchFamily="34" charset="-128"/>
            </a:endParaRPr>
          </a:p>
        </p:txBody>
      </p:sp>
      <p:sp>
        <p:nvSpPr>
          <p:cNvPr id="24585" name="Text Box 18"/>
          <p:cNvSpPr txBox="1">
            <a:spLocks noChangeArrowheads="1"/>
          </p:cNvSpPr>
          <p:nvPr/>
        </p:nvSpPr>
        <p:spPr bwMode="auto">
          <a:xfrm>
            <a:off x="6781800" y="1981200"/>
            <a:ext cx="1773236" cy="286232"/>
          </a:xfrm>
          <a:prstGeom prst="rect">
            <a:avLst/>
          </a:prstGeom>
          <a:noFill/>
          <a:ln w="9525">
            <a:noFill/>
            <a:miter lim="800000"/>
            <a:headEnd/>
            <a:tailEnd/>
          </a:ln>
        </p:spPr>
        <p:txBody>
          <a:bodyPr wrap="square">
            <a:spAutoFit/>
          </a:bodyPr>
          <a:lstStyle/>
          <a:p>
            <a:pPr>
              <a:lnSpc>
                <a:spcPct val="90000"/>
              </a:lnSpc>
              <a:spcBef>
                <a:spcPct val="50000"/>
              </a:spcBef>
            </a:pPr>
            <a:r>
              <a:rPr lang="en-US" sz="1400" b="1" i="1" dirty="0" err="1">
                <a:solidFill>
                  <a:srgbClr val="004586"/>
                </a:solidFill>
                <a:ea typeface="MS PGothic" pitchFamily="34" charset="-128"/>
              </a:rPr>
              <a:t>Colonización</a:t>
            </a:r>
            <a:r>
              <a:rPr lang="en-US" sz="1400" b="1" i="1" dirty="0">
                <a:solidFill>
                  <a:srgbClr val="004586"/>
                </a:solidFill>
                <a:ea typeface="MS PGothic" pitchFamily="34" charset="-128"/>
              </a:rPr>
              <a:t> P. acnes</a:t>
            </a:r>
          </a:p>
        </p:txBody>
      </p:sp>
      <p:sp>
        <p:nvSpPr>
          <p:cNvPr id="24586" name="Text Box 19"/>
          <p:cNvSpPr txBox="1">
            <a:spLocks noChangeArrowheads="1"/>
          </p:cNvSpPr>
          <p:nvPr/>
        </p:nvSpPr>
        <p:spPr bwMode="auto">
          <a:xfrm>
            <a:off x="5497286" y="4310742"/>
            <a:ext cx="1905000" cy="523220"/>
          </a:xfrm>
          <a:prstGeom prst="rect">
            <a:avLst/>
          </a:prstGeom>
          <a:noFill/>
          <a:ln w="9525">
            <a:noFill/>
            <a:miter lim="800000"/>
            <a:headEnd/>
            <a:tailEnd/>
          </a:ln>
        </p:spPr>
        <p:txBody>
          <a:bodyPr wrap="square">
            <a:spAutoFit/>
          </a:bodyPr>
          <a:lstStyle/>
          <a:p>
            <a:pPr algn="ctr">
              <a:spcBef>
                <a:spcPct val="50000"/>
              </a:spcBef>
            </a:pPr>
            <a:r>
              <a:rPr lang="en-US" sz="1400" b="1" dirty="0" err="1" smtClean="0">
                <a:solidFill>
                  <a:srgbClr val="004586"/>
                </a:solidFill>
                <a:ea typeface="MS PGothic" pitchFamily="34" charset="-128"/>
              </a:rPr>
              <a:t>Inflamación</a:t>
            </a:r>
            <a:r>
              <a:rPr lang="en-US" sz="1400" b="1" dirty="0" smtClean="0">
                <a:solidFill>
                  <a:srgbClr val="004586"/>
                </a:solidFill>
                <a:ea typeface="MS PGothic" pitchFamily="34" charset="-128"/>
              </a:rPr>
              <a:t> </a:t>
            </a:r>
            <a:r>
              <a:rPr lang="en-US" sz="1400" dirty="0" smtClean="0">
                <a:solidFill>
                  <a:srgbClr val="004586"/>
                </a:solidFill>
                <a:ea typeface="MS PGothic" pitchFamily="34" charset="-128"/>
              </a:rPr>
              <a:t>y  </a:t>
            </a:r>
            <a:r>
              <a:rPr lang="en-US" sz="1400" dirty="0" err="1" smtClean="0">
                <a:solidFill>
                  <a:srgbClr val="004586"/>
                </a:solidFill>
                <a:ea typeface="MS PGothic" pitchFamily="34" charset="-128"/>
              </a:rPr>
              <a:t>formación</a:t>
            </a:r>
            <a:r>
              <a:rPr lang="en-US" sz="1400" dirty="0" smtClean="0">
                <a:solidFill>
                  <a:srgbClr val="004586"/>
                </a:solidFill>
                <a:ea typeface="MS PGothic" pitchFamily="34" charset="-128"/>
              </a:rPr>
              <a:t> de </a:t>
            </a:r>
            <a:r>
              <a:rPr lang="en-US" sz="1400" dirty="0" err="1" smtClean="0">
                <a:solidFill>
                  <a:srgbClr val="004586"/>
                </a:solidFill>
                <a:ea typeface="MS PGothic" pitchFamily="34" charset="-128"/>
              </a:rPr>
              <a:t>pápulas</a:t>
            </a:r>
            <a:endParaRPr lang="en-US" sz="1400" dirty="0">
              <a:solidFill>
                <a:srgbClr val="004586"/>
              </a:solidFill>
              <a:ea typeface="MS PGothic" pitchFamily="34" charset="-128"/>
            </a:endParaRPr>
          </a:p>
        </p:txBody>
      </p:sp>
      <p:sp>
        <p:nvSpPr>
          <p:cNvPr id="24587" name="Text Box 20"/>
          <p:cNvSpPr txBox="1">
            <a:spLocks noChangeArrowheads="1"/>
          </p:cNvSpPr>
          <p:nvPr/>
        </p:nvSpPr>
        <p:spPr bwMode="auto">
          <a:xfrm>
            <a:off x="8929689" y="5581649"/>
            <a:ext cx="1323975" cy="336550"/>
          </a:xfrm>
          <a:prstGeom prst="rect">
            <a:avLst/>
          </a:prstGeom>
          <a:noFill/>
          <a:ln w="9525">
            <a:noFill/>
            <a:miter lim="800000"/>
            <a:headEnd/>
            <a:tailEnd/>
          </a:ln>
        </p:spPr>
        <p:txBody>
          <a:bodyPr>
            <a:spAutoFit/>
          </a:bodyPr>
          <a:lstStyle/>
          <a:p>
            <a:pPr algn="ctr">
              <a:spcBef>
                <a:spcPct val="50000"/>
              </a:spcBef>
            </a:pPr>
            <a:r>
              <a:rPr lang="en-US" sz="1600" dirty="0">
                <a:solidFill>
                  <a:srgbClr val="004586"/>
                </a:solidFill>
                <a:ea typeface="MS PGothic" pitchFamily="34" charset="-128"/>
              </a:rPr>
              <a:t>Cicatrices</a:t>
            </a:r>
          </a:p>
        </p:txBody>
      </p:sp>
      <p:sp>
        <p:nvSpPr>
          <p:cNvPr id="24588" name="AutoShape 22"/>
          <p:cNvSpPr>
            <a:spLocks noChangeArrowheads="1"/>
          </p:cNvSpPr>
          <p:nvPr/>
        </p:nvSpPr>
        <p:spPr bwMode="auto">
          <a:xfrm>
            <a:off x="9448800" y="5353049"/>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89" name="AutoShape 23"/>
          <p:cNvSpPr>
            <a:spLocks noChangeArrowheads="1"/>
          </p:cNvSpPr>
          <p:nvPr/>
        </p:nvSpPr>
        <p:spPr bwMode="auto">
          <a:xfrm rot="-5400000">
            <a:off x="5718176" y="3094037"/>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0" name="AutoShape 24"/>
          <p:cNvSpPr>
            <a:spLocks noChangeArrowheads="1"/>
          </p:cNvSpPr>
          <p:nvPr/>
        </p:nvSpPr>
        <p:spPr bwMode="auto">
          <a:xfrm rot="-5400000">
            <a:off x="7478713" y="4200525"/>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1" name="AutoShape 25"/>
          <p:cNvSpPr>
            <a:spLocks noChangeArrowheads="1"/>
          </p:cNvSpPr>
          <p:nvPr/>
        </p:nvSpPr>
        <p:spPr bwMode="auto">
          <a:xfrm rot="-5400000">
            <a:off x="3829051" y="1887537"/>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pic>
        <p:nvPicPr>
          <p:cNvPr id="24592" name="Picture 26" descr="9i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5839" y="2827338"/>
            <a:ext cx="1343025" cy="1495425"/>
          </a:xfrm>
          <a:prstGeom prst="rect">
            <a:avLst/>
          </a:prstGeom>
          <a:noFill/>
          <a:ln w="9525">
            <a:noFill/>
            <a:miter lim="800000"/>
            <a:headEnd/>
            <a:tailEnd/>
          </a:ln>
        </p:spPr>
      </p:pic>
      <p:pic>
        <p:nvPicPr>
          <p:cNvPr id="24593" name="Picture 27" descr="9ii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0950" y="1535112"/>
            <a:ext cx="1104900" cy="1206500"/>
          </a:xfrm>
          <a:prstGeom prst="rect">
            <a:avLst/>
          </a:prstGeom>
          <a:noFill/>
          <a:ln w="9525">
            <a:noFill/>
            <a:miter lim="800000"/>
            <a:headEnd/>
            <a:tailEnd/>
          </a:ln>
        </p:spPr>
      </p:pic>
      <p:pic>
        <p:nvPicPr>
          <p:cNvPr id="24594" name="Picture 28" descr="11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76488" y="569913"/>
            <a:ext cx="1096962" cy="1292225"/>
          </a:xfrm>
          <a:prstGeom prst="rect">
            <a:avLst/>
          </a:prstGeom>
          <a:noFill/>
          <a:ln w="9525">
            <a:noFill/>
            <a:miter lim="800000"/>
            <a:headEnd/>
            <a:tailEnd/>
          </a:ln>
        </p:spPr>
      </p:pic>
      <p:pic>
        <p:nvPicPr>
          <p:cNvPr id="24595" name="Picture 31" descr="9i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27501" y="1828799"/>
            <a:ext cx="1158875" cy="1301750"/>
          </a:xfrm>
          <a:prstGeom prst="rect">
            <a:avLst/>
          </a:prstGeom>
          <a:noFill/>
          <a:ln w="9525">
            <a:noFill/>
            <a:miter lim="800000"/>
            <a:headEnd/>
            <a:tailEnd/>
          </a:ln>
        </p:spPr>
      </p:pic>
      <p:grpSp>
        <p:nvGrpSpPr>
          <p:cNvPr id="2" name="Group 32"/>
          <p:cNvGrpSpPr>
            <a:grpSpLocks/>
          </p:cNvGrpSpPr>
          <p:nvPr/>
        </p:nvGrpSpPr>
        <p:grpSpPr bwMode="auto">
          <a:xfrm>
            <a:off x="2386014" y="5394325"/>
            <a:ext cx="2109787" cy="549275"/>
            <a:chOff x="237" y="3744"/>
            <a:chExt cx="1329" cy="346"/>
          </a:xfrm>
        </p:grpSpPr>
        <p:sp>
          <p:nvSpPr>
            <p:cNvPr id="24606" name="Text Box 33"/>
            <p:cNvSpPr txBox="1">
              <a:spLocks noChangeArrowheads="1"/>
            </p:cNvSpPr>
            <p:nvPr/>
          </p:nvSpPr>
          <p:spPr bwMode="auto">
            <a:xfrm>
              <a:off x="536" y="3744"/>
              <a:ext cx="1030" cy="346"/>
            </a:xfrm>
            <a:prstGeom prst="rect">
              <a:avLst/>
            </a:prstGeom>
            <a:noFill/>
            <a:ln w="9525">
              <a:noFill/>
              <a:miter lim="800000"/>
              <a:headEnd/>
              <a:tailEnd/>
            </a:ln>
          </p:spPr>
          <p:txBody>
            <a:bodyPr>
              <a:spAutoFit/>
            </a:bodyPr>
            <a:lstStyle/>
            <a:p>
              <a:r>
                <a:rPr lang="en-GB" sz="1600">
                  <a:solidFill>
                    <a:srgbClr val="233E99"/>
                  </a:solidFill>
                  <a:ea typeface="MS PGothic" pitchFamily="34" charset="-128"/>
                </a:rPr>
                <a:t>4</a:t>
              </a:r>
              <a:r>
                <a:rPr lang="en-GB" sz="1400">
                  <a:solidFill>
                    <a:srgbClr val="233E99"/>
                  </a:solidFill>
                  <a:ea typeface="MS PGothic" pitchFamily="34" charset="-128"/>
                </a:rPr>
                <a:t> factores claves en acné</a:t>
              </a:r>
              <a:endParaRPr lang="en-US" sz="1400">
                <a:solidFill>
                  <a:srgbClr val="233E99"/>
                </a:solidFill>
                <a:ea typeface="MS PGothic" pitchFamily="34" charset="-128"/>
              </a:endParaRPr>
            </a:p>
          </p:txBody>
        </p:sp>
        <p:sp>
          <p:nvSpPr>
            <p:cNvPr id="24607" name="Rectangle 34"/>
            <p:cNvSpPr>
              <a:spLocks noChangeArrowheads="1"/>
            </p:cNvSpPr>
            <p:nvPr/>
          </p:nvSpPr>
          <p:spPr bwMode="auto">
            <a:xfrm>
              <a:off x="237" y="3770"/>
              <a:ext cx="283" cy="283"/>
            </a:xfrm>
            <a:prstGeom prst="rect">
              <a:avLst/>
            </a:prstGeom>
            <a:noFill/>
            <a:ln w="57150">
              <a:solidFill>
                <a:srgbClr val="233E99"/>
              </a:solidFill>
              <a:miter lim="800000"/>
              <a:headEnd/>
              <a:tailEnd/>
            </a:ln>
          </p:spPr>
          <p:txBody>
            <a:bodyPr wrap="none" anchor="ctr"/>
            <a:lstStyle/>
            <a:p>
              <a:endParaRPr lang="es-ES"/>
            </a:p>
          </p:txBody>
        </p:sp>
      </p:grpSp>
      <p:sp>
        <p:nvSpPr>
          <p:cNvPr id="24597" name="Rectangle 35"/>
          <p:cNvSpPr>
            <a:spLocks noChangeArrowheads="1"/>
          </p:cNvSpPr>
          <p:nvPr/>
        </p:nvSpPr>
        <p:spPr bwMode="auto">
          <a:xfrm>
            <a:off x="4040188" y="582612"/>
            <a:ext cx="2284412" cy="461962"/>
          </a:xfrm>
          <a:prstGeom prst="rect">
            <a:avLst/>
          </a:prstGeom>
          <a:noFill/>
          <a:ln w="57150">
            <a:solidFill>
              <a:srgbClr val="233E99"/>
            </a:solidFill>
            <a:miter lim="800000"/>
            <a:headEnd/>
            <a:tailEnd/>
          </a:ln>
        </p:spPr>
        <p:txBody>
          <a:bodyPr wrap="none" anchor="ctr"/>
          <a:lstStyle/>
          <a:p>
            <a:endParaRPr lang="es-ES"/>
          </a:p>
        </p:txBody>
      </p:sp>
      <p:sp>
        <p:nvSpPr>
          <p:cNvPr id="24598" name="Rectangle 36"/>
          <p:cNvSpPr>
            <a:spLocks noChangeArrowheads="1"/>
          </p:cNvSpPr>
          <p:nvPr/>
        </p:nvSpPr>
        <p:spPr bwMode="auto">
          <a:xfrm>
            <a:off x="4037013" y="1123950"/>
            <a:ext cx="1879600" cy="263525"/>
          </a:xfrm>
          <a:prstGeom prst="rect">
            <a:avLst/>
          </a:prstGeom>
          <a:noFill/>
          <a:ln w="57150">
            <a:solidFill>
              <a:srgbClr val="233E99"/>
            </a:solidFill>
            <a:miter lim="800000"/>
            <a:headEnd/>
            <a:tailEnd/>
          </a:ln>
        </p:spPr>
        <p:txBody>
          <a:bodyPr wrap="none" anchor="ctr"/>
          <a:lstStyle/>
          <a:p>
            <a:endParaRPr lang="es-ES"/>
          </a:p>
        </p:txBody>
      </p:sp>
      <p:sp>
        <p:nvSpPr>
          <p:cNvPr id="24599" name="Rectangle 37"/>
          <p:cNvSpPr>
            <a:spLocks noChangeArrowheads="1"/>
          </p:cNvSpPr>
          <p:nvPr/>
        </p:nvSpPr>
        <p:spPr bwMode="auto">
          <a:xfrm>
            <a:off x="6642101" y="1839913"/>
            <a:ext cx="1968499" cy="644525"/>
          </a:xfrm>
          <a:prstGeom prst="rect">
            <a:avLst/>
          </a:prstGeom>
          <a:noFill/>
          <a:ln w="57150">
            <a:solidFill>
              <a:srgbClr val="233E99"/>
            </a:solidFill>
            <a:miter lim="800000"/>
            <a:headEnd/>
            <a:tailEnd/>
          </a:ln>
        </p:spPr>
        <p:txBody>
          <a:bodyPr wrap="none" anchor="ctr"/>
          <a:lstStyle/>
          <a:p>
            <a:endParaRPr lang="es-ES"/>
          </a:p>
        </p:txBody>
      </p:sp>
      <p:sp>
        <p:nvSpPr>
          <p:cNvPr id="24600" name="Rectangle 38"/>
          <p:cNvSpPr>
            <a:spLocks noChangeArrowheads="1"/>
          </p:cNvSpPr>
          <p:nvPr/>
        </p:nvSpPr>
        <p:spPr bwMode="auto">
          <a:xfrm>
            <a:off x="5462414" y="4287837"/>
            <a:ext cx="1944216" cy="671735"/>
          </a:xfrm>
          <a:prstGeom prst="rect">
            <a:avLst/>
          </a:prstGeom>
          <a:noFill/>
          <a:ln w="57150">
            <a:solidFill>
              <a:srgbClr val="233E99"/>
            </a:solidFill>
            <a:miter lim="800000"/>
            <a:headEnd/>
            <a:tailEnd/>
          </a:ln>
        </p:spPr>
        <p:txBody>
          <a:bodyPr wrap="none" anchor="ctr"/>
          <a:lstStyle/>
          <a:p>
            <a:endParaRPr lang="es-ES"/>
          </a:p>
        </p:txBody>
      </p:sp>
      <p:cxnSp>
        <p:nvCxnSpPr>
          <p:cNvPr id="24601" name="AutoShape 39"/>
          <p:cNvCxnSpPr>
            <a:cxnSpLocks noChangeShapeType="1"/>
            <a:stCxn id="24583" idx="2"/>
          </p:cNvCxnSpPr>
          <p:nvPr/>
        </p:nvCxnSpPr>
        <p:spPr bwMode="auto">
          <a:xfrm rot="16200000" flipH="1">
            <a:off x="3165187" y="2302302"/>
            <a:ext cx="2009265" cy="2153149"/>
          </a:xfrm>
          <a:prstGeom prst="bentConnector2">
            <a:avLst/>
          </a:prstGeom>
          <a:noFill/>
          <a:ln w="152400">
            <a:solidFill>
              <a:schemeClr val="hlink"/>
            </a:solidFill>
            <a:miter lim="800000"/>
            <a:headEnd/>
            <a:tailEnd/>
          </a:ln>
        </p:spPr>
      </p:cxnSp>
      <p:pic>
        <p:nvPicPr>
          <p:cNvPr id="24603" name="Picture 29" descr="11ii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48750" y="3181350"/>
            <a:ext cx="1238250" cy="1590675"/>
          </a:xfrm>
          <a:prstGeom prst="rect">
            <a:avLst/>
          </a:prstGeom>
          <a:noFill/>
          <a:ln w="9525">
            <a:noFill/>
            <a:miter lim="800000"/>
            <a:headEnd/>
            <a:tailEnd/>
          </a:ln>
        </p:spPr>
      </p:pic>
      <p:pic>
        <p:nvPicPr>
          <p:cNvPr id="24604" name="Picture 30" descr="11ii"/>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826376" y="3787775"/>
            <a:ext cx="1446213" cy="1266825"/>
          </a:xfrm>
          <a:prstGeom prst="rect">
            <a:avLst/>
          </a:prstGeom>
          <a:noFill/>
          <a:ln w="9525">
            <a:noFill/>
            <a:miter lim="800000"/>
            <a:headEnd/>
            <a:tailEnd/>
          </a:ln>
        </p:spPr>
      </p:pic>
      <p:sp>
        <p:nvSpPr>
          <p:cNvPr id="24605" name="Text Box 21"/>
          <p:cNvSpPr txBox="1">
            <a:spLocks noChangeArrowheads="1"/>
          </p:cNvSpPr>
          <p:nvPr/>
        </p:nvSpPr>
        <p:spPr bwMode="auto">
          <a:xfrm>
            <a:off x="8429625" y="4776787"/>
            <a:ext cx="1676400" cy="523220"/>
          </a:xfrm>
          <a:prstGeom prst="rect">
            <a:avLst/>
          </a:prstGeom>
          <a:noFill/>
          <a:ln w="9525">
            <a:noFill/>
            <a:miter lim="800000"/>
            <a:headEnd/>
            <a:tailEnd/>
          </a:ln>
        </p:spPr>
        <p:txBody>
          <a:bodyPr>
            <a:spAutoFit/>
          </a:bodyPr>
          <a:lstStyle/>
          <a:p>
            <a:pPr algn="r">
              <a:spcBef>
                <a:spcPct val="50000"/>
              </a:spcBef>
            </a:pPr>
            <a:r>
              <a:rPr lang="en-GB" sz="1400" dirty="0" err="1">
                <a:solidFill>
                  <a:srgbClr val="004586"/>
                </a:solidFill>
                <a:ea typeface="MS PGothic" pitchFamily="34" charset="-128"/>
              </a:rPr>
              <a:t>Formación</a:t>
            </a:r>
            <a:r>
              <a:rPr lang="en-GB" sz="1400" dirty="0">
                <a:solidFill>
                  <a:srgbClr val="004586"/>
                </a:solidFill>
                <a:ea typeface="MS PGothic" pitchFamily="34" charset="-128"/>
              </a:rPr>
              <a:t> de </a:t>
            </a:r>
            <a:r>
              <a:rPr lang="en-GB" sz="1400" dirty="0" err="1">
                <a:solidFill>
                  <a:srgbClr val="004586"/>
                </a:solidFill>
                <a:ea typeface="MS PGothic" pitchFamily="34" charset="-128"/>
              </a:rPr>
              <a:t>pústulas</a:t>
            </a:r>
            <a:r>
              <a:rPr lang="en-GB" sz="1400" dirty="0">
                <a:solidFill>
                  <a:srgbClr val="004586"/>
                </a:solidFill>
                <a:ea typeface="MS PGothic" pitchFamily="34" charset="-128"/>
              </a:rPr>
              <a:t> y </a:t>
            </a:r>
            <a:r>
              <a:rPr lang="en-GB" sz="1400" dirty="0" err="1">
                <a:solidFill>
                  <a:srgbClr val="004586"/>
                </a:solidFill>
                <a:ea typeface="MS PGothic" pitchFamily="34" charset="-128"/>
              </a:rPr>
              <a:t>quistes</a:t>
            </a:r>
            <a:r>
              <a:rPr lang="en-GB" sz="1400" dirty="0">
                <a:solidFill>
                  <a:srgbClr val="004586"/>
                </a:solidFill>
                <a:ea typeface="MS PGothic" pitchFamily="34" charset="-128"/>
              </a:rPr>
              <a:t> </a:t>
            </a:r>
            <a:endParaRPr lang="en-US" sz="1400" dirty="0">
              <a:solidFill>
                <a:srgbClr val="004586"/>
              </a:solidFill>
              <a:ea typeface="MS PGothic" pitchFamily="34" charset="-128"/>
            </a:endParaRPr>
          </a:p>
        </p:txBody>
      </p:sp>
    </p:spTree>
    <p:extLst>
      <p:ext uri="{BB962C8B-B14F-4D97-AF65-F5344CB8AC3E}">
        <p14:creationId xmlns:p14="http://schemas.microsoft.com/office/powerpoint/2010/main" val="3919982061"/>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275332189"/>
              </p:ext>
            </p:extLst>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p:txBody>
          <a:bodyPr/>
          <a:lstStyle/>
          <a:p>
            <a:pPr lvl="0"/>
            <a:r>
              <a:rPr lang="es-ES_tradnl" sz="4400" dirty="0"/>
              <a:t/>
            </a:r>
            <a:br>
              <a:rPr lang="es-ES_tradnl" sz="4400" dirty="0"/>
            </a:br>
            <a:r>
              <a:rPr lang="es-ES_tradnl" sz="4400" dirty="0"/>
              <a:t>Epidemiología</a:t>
            </a:r>
            <a:r>
              <a:rPr lang="es-ES" sz="4400" dirty="0"/>
              <a:t/>
            </a:r>
            <a:br>
              <a:rPr lang="es-ES" sz="4400" dirty="0"/>
            </a:br>
            <a:endParaRPr lang="es-ES" sz="4400" dirty="0"/>
          </a:p>
        </p:txBody>
      </p:sp>
      <p:sp>
        <p:nvSpPr>
          <p:cNvPr id="5123" name="2 Marcador de contenido"/>
          <p:cNvSpPr>
            <a:spLocks noGrp="1"/>
          </p:cNvSpPr>
          <p:nvPr>
            <p:ph idx="1"/>
          </p:nvPr>
        </p:nvSpPr>
        <p:spPr>
          <a:ln w="38100">
            <a:noFill/>
          </a:ln>
        </p:spPr>
        <p:txBody>
          <a:bodyPr>
            <a:normAutofit fontScale="92500" lnSpcReduction="20000"/>
          </a:bodyPr>
          <a:lstStyle/>
          <a:p>
            <a:r>
              <a:rPr lang="es-ES" sz="2800" dirty="0" smtClean="0">
                <a:solidFill>
                  <a:srgbClr val="C00000"/>
                </a:solidFill>
                <a:ea typeface="ＭＳ Ｐゴシック" charset="0"/>
              </a:rPr>
              <a:t>Incidencia: </a:t>
            </a:r>
            <a:r>
              <a:rPr lang="es-ES" sz="2800" dirty="0" smtClean="0">
                <a:ea typeface="ＭＳ Ｐゴシック" charset="0"/>
              </a:rPr>
              <a:t>hasta el 85% de la población.</a:t>
            </a:r>
          </a:p>
          <a:p>
            <a:endParaRPr lang="es-ES" sz="2800" dirty="0" smtClean="0">
              <a:ea typeface="ＭＳ Ｐゴシック" charset="0"/>
            </a:endParaRPr>
          </a:p>
          <a:p>
            <a:r>
              <a:rPr lang="es-ES" sz="2800" dirty="0" smtClean="0">
                <a:solidFill>
                  <a:srgbClr val="C00000"/>
                </a:solidFill>
              </a:rPr>
              <a:t>Mayor prevalencia en la pubertad y adolescencia.</a:t>
            </a:r>
          </a:p>
          <a:p>
            <a:endParaRPr lang="es-ES" sz="2800" dirty="0" smtClean="0">
              <a:solidFill>
                <a:srgbClr val="C00000"/>
              </a:solidFill>
            </a:endParaRPr>
          </a:p>
          <a:p>
            <a:r>
              <a:rPr lang="es-ES" sz="2800" dirty="0" smtClean="0">
                <a:solidFill>
                  <a:srgbClr val="C00000"/>
                </a:solidFill>
              </a:rPr>
              <a:t>Incidencia mayor en varones, formas más graves (2 - 7%).</a:t>
            </a:r>
          </a:p>
          <a:p>
            <a:endParaRPr lang="es-ES" sz="2800" dirty="0" smtClean="0">
              <a:solidFill>
                <a:srgbClr val="C00000"/>
              </a:solidFill>
            </a:endParaRPr>
          </a:p>
          <a:p>
            <a:r>
              <a:rPr lang="es-ES" sz="2800" dirty="0" smtClean="0">
                <a:solidFill>
                  <a:srgbClr val="004586"/>
                </a:solidFill>
              </a:rPr>
              <a:t>Acné tardío y persistente en mujeres.</a:t>
            </a:r>
          </a:p>
          <a:p>
            <a:endParaRPr lang="es-ES" sz="2800" dirty="0" smtClean="0">
              <a:solidFill>
                <a:srgbClr val="004586"/>
              </a:solidFill>
            </a:endParaRPr>
          </a:p>
          <a:p>
            <a:r>
              <a:rPr lang="es-ES" sz="2800" dirty="0" smtClean="0">
                <a:solidFill>
                  <a:srgbClr val="C00000"/>
                </a:solidFill>
              </a:rPr>
              <a:t>Raza blanca.</a:t>
            </a:r>
          </a:p>
          <a:p>
            <a:endParaRPr lang="es-ES" sz="2800" dirty="0" smtClean="0">
              <a:solidFill>
                <a:srgbClr val="C00000"/>
              </a:solidFill>
            </a:endParaRPr>
          </a:p>
          <a:p>
            <a:r>
              <a:rPr lang="es-ES" sz="2800" dirty="0" smtClean="0">
                <a:solidFill>
                  <a:srgbClr val="C00000"/>
                </a:solidFill>
              </a:rPr>
              <a:t>Factores genéticos. Herencia AD con </a:t>
            </a:r>
            <a:r>
              <a:rPr lang="es-ES" sz="2800" dirty="0" err="1" smtClean="0">
                <a:solidFill>
                  <a:srgbClr val="C00000"/>
                </a:solidFill>
              </a:rPr>
              <a:t>penetrancia</a:t>
            </a:r>
            <a:r>
              <a:rPr lang="es-ES" sz="2800" dirty="0" smtClean="0">
                <a:solidFill>
                  <a:srgbClr val="C00000"/>
                </a:solidFill>
              </a:rPr>
              <a:t> variable.</a:t>
            </a:r>
            <a:endParaRPr lang="es-ES" sz="2800" dirty="0">
              <a:solidFill>
                <a:srgbClr val="C00000"/>
              </a:solidFill>
            </a:endParaRPr>
          </a:p>
          <a:p>
            <a:pPr marL="1258887" lvl="1" indent="0" eaLnBrk="1" hangingPunct="1">
              <a:lnSpc>
                <a:spcPct val="90000"/>
              </a:lnSpc>
              <a:buNone/>
            </a:pPr>
            <a:endParaRPr lang="es-ES_tradnl" sz="2800" b="1" dirty="0" smtClean="0">
              <a:solidFill>
                <a:schemeClr val="tx2">
                  <a:lumMod val="75000"/>
                </a:schemeClr>
              </a:solidFill>
            </a:endParaRPr>
          </a:p>
          <a:p>
            <a:pPr marL="1258887" lvl="1" indent="0" eaLnBrk="1" hangingPunct="1">
              <a:lnSpc>
                <a:spcPct val="90000"/>
              </a:lnSpc>
              <a:buNone/>
            </a:pPr>
            <a:endParaRPr lang="es-ES_tradnl" sz="2800" b="1" dirty="0">
              <a:solidFill>
                <a:schemeClr val="tx2">
                  <a:lumMod val="75000"/>
                </a:schemeClr>
              </a:solidFill>
            </a:endParaRPr>
          </a:p>
        </p:txBody>
      </p:sp>
      <p:sp>
        <p:nvSpPr>
          <p:cNvPr id="3" name="Marcador de texto 2"/>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562214351"/>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Importancia del acné</a:t>
            </a:r>
            <a:endParaRPr lang="es-ES" dirty="0"/>
          </a:p>
        </p:txBody>
      </p:sp>
      <p:sp>
        <p:nvSpPr>
          <p:cNvPr id="3" name="Marcador de contenido 2"/>
          <p:cNvSpPr>
            <a:spLocks noGrp="1"/>
          </p:cNvSpPr>
          <p:nvPr>
            <p:ph idx="1"/>
          </p:nvPr>
        </p:nvSpPr>
        <p:spPr>
          <a:xfrm>
            <a:off x="0" y="1732576"/>
            <a:ext cx="11582400" cy="4592024"/>
          </a:xfrm>
        </p:spPr>
        <p:txBody>
          <a:bodyPr/>
          <a:lstStyle/>
          <a:p>
            <a:r>
              <a:rPr lang="es-ES_tradnl" sz="2800" b="1" dirty="0">
                <a:solidFill>
                  <a:schemeClr val="tx2">
                    <a:lumMod val="75000"/>
                  </a:schemeClr>
                </a:solidFill>
              </a:rPr>
              <a:t>“La elevada incidencia y prevalencia del acné hace que sea considerado por los pacientes e incluso  por muchos médicos como un </a:t>
            </a:r>
            <a:r>
              <a:rPr lang="es-ES_tradnl" sz="2800" b="1" dirty="0">
                <a:solidFill>
                  <a:srgbClr val="004586"/>
                </a:solidFill>
              </a:rPr>
              <a:t>proceso fisiológico</a:t>
            </a:r>
            <a:r>
              <a:rPr lang="es-ES_tradnl" sz="2800" b="1" dirty="0">
                <a:solidFill>
                  <a:schemeClr val="tx2">
                    <a:lumMod val="75000"/>
                  </a:schemeClr>
                </a:solidFill>
              </a:rPr>
              <a:t>, propio de una época de la vida, más que una verdadero proceso patológico de la piel.”</a:t>
            </a:r>
          </a:p>
          <a:p>
            <a:endParaRPr lang="es-ES" dirty="0"/>
          </a:p>
        </p:txBody>
      </p:sp>
    </p:spTree>
    <p:extLst>
      <p:ext uri="{BB962C8B-B14F-4D97-AF65-F5344CB8AC3E}">
        <p14:creationId xmlns:p14="http://schemas.microsoft.com/office/powerpoint/2010/main" val="1104951185"/>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cne"/>
          <p:cNvPicPr>
            <a:picLocks noGrp="1" noChangeAspect="1" noChangeArrowheads="1"/>
          </p:cNvPicPr>
          <p:nvPr>
            <p:ph idx="10"/>
          </p:nvPr>
        </p:nvPicPr>
        <p:blipFill>
          <a:blip r:embed="rId3" cstate="print"/>
          <a:stretch>
            <a:fillRect/>
          </a:stretch>
        </p:blipFill>
        <p:spPr>
          <a:xfrm>
            <a:off x="1752600" y="1313688"/>
            <a:ext cx="3581400" cy="3867912"/>
          </a:xfrm>
          <a:ln w="57150">
            <a:solidFill>
              <a:schemeClr val="tx2">
                <a:lumMod val="85000"/>
                <a:lumOff val="15000"/>
              </a:schemeClr>
            </a:solidFill>
          </a:ln>
        </p:spPr>
      </p:pic>
      <p:sp>
        <p:nvSpPr>
          <p:cNvPr id="4" name="Marcador de contenido 3"/>
          <p:cNvSpPr>
            <a:spLocks noGrp="1"/>
          </p:cNvSpPr>
          <p:nvPr>
            <p:ph idx="13"/>
          </p:nvPr>
        </p:nvSpPr>
        <p:spPr>
          <a:xfrm>
            <a:off x="6183808" y="1450426"/>
            <a:ext cx="5384800" cy="4645574"/>
          </a:xfrm>
        </p:spPr>
        <p:txBody>
          <a:bodyPr/>
          <a:lstStyle/>
          <a:p>
            <a:pPr marL="265113" lvl="1">
              <a:buClrTx/>
              <a:buSzTx/>
              <a:buBlip>
                <a:blip r:embed="rId4"/>
              </a:buBlip>
            </a:pPr>
            <a:r>
              <a:rPr lang="es-ES_tradnl" sz="2800" dirty="0">
                <a:solidFill>
                  <a:srgbClr val="004586"/>
                </a:solidFill>
              </a:rPr>
              <a:t>15-20% motivo consulta en dermatología</a:t>
            </a:r>
            <a:r>
              <a:rPr lang="es-ES_tradnl" sz="2800" dirty="0" smtClean="0">
                <a:solidFill>
                  <a:srgbClr val="004586"/>
                </a:solidFill>
              </a:rPr>
              <a:t>!!!</a:t>
            </a:r>
          </a:p>
          <a:p>
            <a:pPr marL="265113" lvl="1">
              <a:buClrTx/>
              <a:buSzTx/>
              <a:buBlip>
                <a:blip r:embed="rId4"/>
              </a:buBlip>
            </a:pPr>
            <a:endParaRPr lang="es-ES_tradnl" sz="2800" dirty="0" smtClean="0">
              <a:solidFill>
                <a:srgbClr val="004586"/>
              </a:solidFill>
            </a:endParaRPr>
          </a:p>
          <a:p>
            <a:pPr marL="265113" lvl="1">
              <a:buClrTx/>
              <a:buSzTx/>
              <a:buBlip>
                <a:blip r:embed="rId4"/>
              </a:buBlip>
            </a:pPr>
            <a:r>
              <a:rPr lang="es-ES_tradnl" sz="2800" dirty="0">
                <a:solidFill>
                  <a:srgbClr val="004586"/>
                </a:solidFill>
              </a:rPr>
              <a:t>Motivo muy frecuente de consulta “colateral” en </a:t>
            </a:r>
            <a:r>
              <a:rPr lang="es-ES_tradnl" sz="2800" dirty="0" smtClean="0">
                <a:solidFill>
                  <a:srgbClr val="004586"/>
                </a:solidFill>
              </a:rPr>
              <a:t>Atención </a:t>
            </a:r>
            <a:r>
              <a:rPr lang="es-ES_tradnl" sz="2800" dirty="0">
                <a:solidFill>
                  <a:srgbClr val="004586"/>
                </a:solidFill>
              </a:rPr>
              <a:t>P</a:t>
            </a:r>
            <a:r>
              <a:rPr lang="es-ES_tradnl" sz="2800" dirty="0" smtClean="0">
                <a:solidFill>
                  <a:srgbClr val="004586"/>
                </a:solidFill>
              </a:rPr>
              <a:t>rimaria</a:t>
            </a:r>
            <a:r>
              <a:rPr lang="es-ES_tradnl" sz="2800" dirty="0">
                <a:solidFill>
                  <a:srgbClr val="004586"/>
                </a:solidFill>
              </a:rPr>
              <a:t>.</a:t>
            </a:r>
          </a:p>
          <a:p>
            <a:pPr marL="0" lvl="1" indent="0">
              <a:buClrTx/>
              <a:buSzTx/>
              <a:buNone/>
            </a:pPr>
            <a:endParaRPr lang="es-ES_tradnl" sz="2800" b="1" dirty="0">
              <a:solidFill>
                <a:schemeClr val="tx1">
                  <a:lumMod val="75000"/>
                </a:schemeClr>
              </a:solidFill>
            </a:endParaRPr>
          </a:p>
          <a:p>
            <a:endParaRPr lang="es-ES" dirty="0"/>
          </a:p>
        </p:txBody>
      </p:sp>
    </p:spTree>
    <p:extLst>
      <p:ext uri="{BB962C8B-B14F-4D97-AF65-F5344CB8AC3E}">
        <p14:creationId xmlns:p14="http://schemas.microsoft.com/office/powerpoint/2010/main" val="899435885"/>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descr="G:\acne\acne conglobata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09600"/>
            <a:ext cx="4177355" cy="5342396"/>
          </a:xfrm>
          <a:prstGeom prst="rect">
            <a:avLst/>
          </a:prstGeom>
          <a:noFill/>
          <a:ln w="9525">
            <a:noFill/>
            <a:miter lim="800000"/>
            <a:headEnd/>
            <a:tailEnd/>
          </a:ln>
        </p:spPr>
      </p:pic>
      <p:sp>
        <p:nvSpPr>
          <p:cNvPr id="8" name="Marcador de texto 7"/>
          <p:cNvSpPr>
            <a:spLocks noGrp="1"/>
          </p:cNvSpPr>
          <p:nvPr>
            <p:ph type="body" sz="quarter" idx="12"/>
          </p:nvPr>
        </p:nvSpPr>
        <p:spPr/>
        <p:txBody>
          <a:bodyPr>
            <a:normAutofit lnSpcReduction="10000"/>
          </a:bodyPr>
          <a:lstStyle/>
          <a:p>
            <a:endParaRPr lang="es-ES"/>
          </a:p>
        </p:txBody>
      </p:sp>
      <p:sp>
        <p:nvSpPr>
          <p:cNvPr id="9" name="Marcador de contenido 8"/>
          <p:cNvSpPr>
            <a:spLocks noGrp="1"/>
          </p:cNvSpPr>
          <p:nvPr>
            <p:ph idx="13"/>
          </p:nvPr>
        </p:nvSpPr>
        <p:spPr>
          <a:xfrm>
            <a:off x="6183808" y="1524000"/>
            <a:ext cx="5384800" cy="4645574"/>
          </a:xfrm>
        </p:spPr>
        <p:txBody>
          <a:bodyPr/>
          <a:lstStyle/>
          <a:p>
            <a:pPr marL="265113" lvl="1">
              <a:buClrTx/>
              <a:buSzTx/>
              <a:buBlip>
                <a:blip r:embed="rId4"/>
              </a:buBlip>
            </a:pPr>
            <a:r>
              <a:rPr lang="es-ES_tradnl" sz="2800" dirty="0">
                <a:solidFill>
                  <a:srgbClr val="004586"/>
                </a:solidFill>
              </a:rPr>
              <a:t>15-20% motivo consulta en </a:t>
            </a:r>
            <a:r>
              <a:rPr lang="es-ES_tradnl" sz="2800" dirty="0" smtClean="0">
                <a:solidFill>
                  <a:srgbClr val="004586"/>
                </a:solidFill>
              </a:rPr>
              <a:t>Dermatología!!!</a:t>
            </a:r>
          </a:p>
          <a:p>
            <a:pPr marL="265113" lvl="1">
              <a:buClrTx/>
              <a:buSzTx/>
              <a:buBlip>
                <a:blip r:embed="rId4"/>
              </a:buBlip>
            </a:pPr>
            <a:endParaRPr lang="es-ES_tradnl" sz="2800" dirty="0">
              <a:solidFill>
                <a:srgbClr val="004586"/>
              </a:solidFill>
            </a:endParaRPr>
          </a:p>
          <a:p>
            <a:pPr marL="265113" lvl="1">
              <a:buClrTx/>
              <a:buSzTx/>
              <a:buBlip>
                <a:blip r:embed="rId4"/>
              </a:buBlip>
            </a:pPr>
            <a:r>
              <a:rPr lang="es-ES_tradnl" sz="2800" dirty="0">
                <a:solidFill>
                  <a:srgbClr val="004586"/>
                </a:solidFill>
              </a:rPr>
              <a:t>Motivo muy frecuente de consulta “colateral” en </a:t>
            </a:r>
            <a:r>
              <a:rPr lang="es-ES_tradnl" sz="2800" dirty="0" smtClean="0">
                <a:solidFill>
                  <a:srgbClr val="004586"/>
                </a:solidFill>
              </a:rPr>
              <a:t>Atención </a:t>
            </a:r>
            <a:r>
              <a:rPr lang="es-ES_tradnl" sz="2800" dirty="0">
                <a:solidFill>
                  <a:srgbClr val="004586"/>
                </a:solidFill>
              </a:rPr>
              <a:t>P</a:t>
            </a:r>
            <a:r>
              <a:rPr lang="es-ES_tradnl" sz="2800" dirty="0" smtClean="0">
                <a:solidFill>
                  <a:srgbClr val="004586"/>
                </a:solidFill>
              </a:rPr>
              <a:t>rimaria</a:t>
            </a:r>
            <a:r>
              <a:rPr lang="es-ES_tradnl" dirty="0">
                <a:solidFill>
                  <a:srgbClr val="004586"/>
                </a:solidFill>
              </a:rPr>
              <a:t>.</a:t>
            </a:r>
          </a:p>
          <a:p>
            <a:endParaRPr lang="es-ES" dirty="0"/>
          </a:p>
        </p:txBody>
      </p:sp>
      <p:sp>
        <p:nvSpPr>
          <p:cNvPr id="5" name="Rectángulo 4"/>
          <p:cNvSpPr/>
          <p:nvPr/>
        </p:nvSpPr>
        <p:spPr>
          <a:xfrm>
            <a:off x="2133600" y="2971800"/>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3810000" y="3048000"/>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60595763"/>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
          <p:cNvSpPr>
            <a:spLocks noGrp="1" noChangeArrowheads="1"/>
          </p:cNvSpPr>
          <p:nvPr>
            <p:ph type="title"/>
          </p:nvPr>
        </p:nvSpPr>
        <p:spPr/>
        <p:txBody>
          <a:bodyPr rtlCol="0">
            <a:normAutofit/>
          </a:bodyPr>
          <a:lstStyle/>
          <a:p>
            <a:pPr>
              <a:defRPr/>
            </a:pPr>
            <a:r>
              <a:rPr lang="en-GB" dirty="0" err="1">
                <a:solidFill>
                  <a:srgbClr val="004586"/>
                </a:solidFill>
              </a:rPr>
              <a:t>Acné</a:t>
            </a:r>
            <a:r>
              <a:rPr lang="en-GB" dirty="0">
                <a:solidFill>
                  <a:srgbClr val="004586"/>
                </a:solidFill>
              </a:rPr>
              <a:t>:</a:t>
            </a:r>
            <a:r>
              <a:rPr lang="en-US" dirty="0">
                <a:solidFill>
                  <a:srgbClr val="004586"/>
                </a:solidFill>
              </a:rPr>
              <a:t> </a:t>
            </a:r>
            <a:r>
              <a:rPr lang="en-US" dirty="0" err="1">
                <a:solidFill>
                  <a:srgbClr val="004586"/>
                </a:solidFill>
              </a:rPr>
              <a:t>Impacto</a:t>
            </a:r>
            <a:r>
              <a:rPr lang="en-US" dirty="0">
                <a:solidFill>
                  <a:srgbClr val="004586"/>
                </a:solidFill>
              </a:rPr>
              <a:t> en la </a:t>
            </a:r>
            <a:r>
              <a:rPr lang="en-US" dirty="0" err="1">
                <a:solidFill>
                  <a:srgbClr val="004586"/>
                </a:solidFill>
              </a:rPr>
              <a:t>calidad</a:t>
            </a:r>
            <a:r>
              <a:rPr lang="en-US" dirty="0">
                <a:solidFill>
                  <a:srgbClr val="004586"/>
                </a:solidFill>
              </a:rPr>
              <a:t> de </a:t>
            </a:r>
            <a:r>
              <a:rPr lang="en-US" dirty="0" err="1">
                <a:solidFill>
                  <a:srgbClr val="004586"/>
                </a:solidFill>
              </a:rPr>
              <a:t>vida</a:t>
            </a:r>
            <a:endParaRPr lang="en-US" dirty="0">
              <a:solidFill>
                <a:srgbClr val="004586"/>
              </a:solidFill>
            </a:endParaRPr>
          </a:p>
        </p:txBody>
      </p:sp>
      <p:sp>
        <p:nvSpPr>
          <p:cNvPr id="9219" name="Rectangle 11"/>
          <p:cNvSpPr>
            <a:spLocks noGrp="1" noChangeArrowheads="1"/>
          </p:cNvSpPr>
          <p:nvPr>
            <p:ph idx="1"/>
          </p:nvPr>
        </p:nvSpPr>
        <p:spPr/>
        <p:txBody>
          <a:bodyPr/>
          <a:lstStyle/>
          <a:p>
            <a:pPr eaLnBrk="1" hangingPunct="1">
              <a:lnSpc>
                <a:spcPct val="90000"/>
              </a:lnSpc>
              <a:spcBef>
                <a:spcPct val="70000"/>
              </a:spcBef>
            </a:pPr>
            <a:r>
              <a:rPr lang="en-GB" sz="2400" dirty="0"/>
              <a:t>Alto </a:t>
            </a:r>
            <a:r>
              <a:rPr lang="en-GB" sz="2400" dirty="0" err="1"/>
              <a:t>impacto</a:t>
            </a:r>
            <a:r>
              <a:rPr lang="en-GB" sz="2400" dirty="0"/>
              <a:t> en la </a:t>
            </a:r>
            <a:r>
              <a:rPr lang="en-GB" sz="2400" dirty="0" err="1"/>
              <a:t>calidad</a:t>
            </a:r>
            <a:r>
              <a:rPr lang="en-GB" sz="2400" dirty="0"/>
              <a:t> de </a:t>
            </a:r>
            <a:r>
              <a:rPr lang="en-GB" sz="2400" dirty="0" err="1"/>
              <a:t>vida</a:t>
            </a:r>
            <a:r>
              <a:rPr lang="en-GB" sz="2400" dirty="0"/>
              <a:t> del </a:t>
            </a:r>
            <a:r>
              <a:rPr lang="en-GB" sz="2400" dirty="0" err="1" smtClean="0"/>
              <a:t>paciente</a:t>
            </a:r>
            <a:r>
              <a:rPr lang="en-GB" sz="2400" dirty="0" smtClean="0"/>
              <a:t>:</a:t>
            </a:r>
            <a:endParaRPr lang="en-GB" sz="2400" dirty="0"/>
          </a:p>
          <a:p>
            <a:pPr lvl="1" eaLnBrk="1" hangingPunct="1">
              <a:lnSpc>
                <a:spcPct val="90000"/>
              </a:lnSpc>
              <a:spcBef>
                <a:spcPct val="70000"/>
              </a:spcBef>
            </a:pPr>
            <a:r>
              <a:rPr lang="en-GB" sz="2000" dirty="0"/>
              <a:t>Mayor </a:t>
            </a:r>
            <a:r>
              <a:rPr lang="en-GB" sz="2000" dirty="0" err="1"/>
              <a:t>afectación</a:t>
            </a:r>
            <a:r>
              <a:rPr lang="en-GB" sz="2000" dirty="0"/>
              <a:t> </a:t>
            </a:r>
            <a:r>
              <a:rPr lang="en-GB" sz="2000" dirty="0" err="1"/>
              <a:t>que</a:t>
            </a:r>
            <a:r>
              <a:rPr lang="en-GB" sz="2000" dirty="0"/>
              <a:t> </a:t>
            </a:r>
            <a:r>
              <a:rPr lang="en-GB" sz="2000" dirty="0" err="1"/>
              <a:t>otras</a:t>
            </a:r>
            <a:r>
              <a:rPr lang="en-GB" sz="2000" dirty="0"/>
              <a:t> </a:t>
            </a:r>
            <a:r>
              <a:rPr lang="en-GB" sz="2000" dirty="0" err="1"/>
              <a:t>patologías</a:t>
            </a:r>
            <a:r>
              <a:rPr lang="en-GB" sz="2000" dirty="0"/>
              <a:t> </a:t>
            </a:r>
            <a:r>
              <a:rPr lang="en-GB" sz="2000" dirty="0" err="1" smtClean="0"/>
              <a:t>crónicas</a:t>
            </a:r>
            <a:r>
              <a:rPr lang="en-GB" sz="2000" dirty="0" smtClean="0"/>
              <a:t>.</a:t>
            </a:r>
            <a:endParaRPr lang="en-US" sz="2000" dirty="0"/>
          </a:p>
        </p:txBody>
      </p:sp>
      <p:grpSp>
        <p:nvGrpSpPr>
          <p:cNvPr id="2" name="Group 12"/>
          <p:cNvGrpSpPr>
            <a:grpSpLocks/>
          </p:cNvGrpSpPr>
          <p:nvPr/>
        </p:nvGrpSpPr>
        <p:grpSpPr bwMode="auto">
          <a:xfrm>
            <a:off x="5105400" y="2057400"/>
            <a:ext cx="6248400" cy="4140200"/>
            <a:chOff x="206" y="1432"/>
            <a:chExt cx="4636" cy="2608"/>
          </a:xfrm>
        </p:grpSpPr>
        <p:sp>
          <p:nvSpPr>
            <p:cNvPr id="9222" name="Text Box 13"/>
            <p:cNvSpPr txBox="1">
              <a:spLocks noChangeArrowheads="1"/>
            </p:cNvSpPr>
            <p:nvPr/>
          </p:nvSpPr>
          <p:spPr bwMode="auto">
            <a:xfrm>
              <a:off x="206" y="3785"/>
              <a:ext cx="4338" cy="135"/>
            </a:xfrm>
            <a:prstGeom prst="rect">
              <a:avLst/>
            </a:prstGeom>
            <a:noFill/>
            <a:ln w="9525">
              <a:noFill/>
              <a:miter lim="800000"/>
              <a:headEnd/>
              <a:tailEnd/>
            </a:ln>
          </p:spPr>
          <p:txBody>
            <a:bodyPr>
              <a:spAutoFit/>
            </a:bodyPr>
            <a:lstStyle/>
            <a:p>
              <a:pPr marL="342900" indent="-342900"/>
              <a:r>
                <a:rPr lang="en-GB" sz="800">
                  <a:solidFill>
                    <a:srgbClr val="233E99"/>
                  </a:solidFill>
                  <a:ea typeface="MS PGothic" pitchFamily="34" charset="-128"/>
                </a:rPr>
                <a:t>Adaptado de Mallon E, et al. </a:t>
              </a:r>
              <a:r>
                <a:rPr lang="en-GB" sz="800" i="1">
                  <a:solidFill>
                    <a:srgbClr val="233E99"/>
                  </a:solidFill>
                  <a:ea typeface="MS PGothic" pitchFamily="34" charset="-128"/>
                </a:rPr>
                <a:t>Br J Dermatol</a:t>
              </a:r>
              <a:r>
                <a:rPr lang="en-GB" sz="800">
                  <a:solidFill>
                    <a:srgbClr val="233E99"/>
                  </a:solidFill>
                  <a:ea typeface="MS PGothic" pitchFamily="34" charset="-128"/>
                </a:rPr>
                <a:t> 1999;140:672-6</a:t>
              </a:r>
              <a:endParaRPr lang="en-US" sz="800">
                <a:solidFill>
                  <a:srgbClr val="233E99"/>
                </a:solidFill>
                <a:ea typeface="MS PGothic" pitchFamily="34" charset="-128"/>
              </a:endParaRPr>
            </a:p>
          </p:txBody>
        </p:sp>
        <p:grpSp>
          <p:nvGrpSpPr>
            <p:cNvPr id="3" name="Group 14"/>
            <p:cNvGrpSpPr>
              <a:grpSpLocks/>
            </p:cNvGrpSpPr>
            <p:nvPr/>
          </p:nvGrpSpPr>
          <p:grpSpPr bwMode="auto">
            <a:xfrm>
              <a:off x="344" y="1432"/>
              <a:ext cx="4498" cy="2608"/>
              <a:chOff x="344" y="1296"/>
              <a:chExt cx="4752" cy="2744"/>
            </a:xfrm>
          </p:grpSpPr>
          <p:sp>
            <p:nvSpPr>
              <p:cNvPr id="9224" name="Rectangle 15"/>
              <p:cNvSpPr>
                <a:spLocks noChangeArrowheads="1"/>
              </p:cNvSpPr>
              <p:nvPr/>
            </p:nvSpPr>
            <p:spPr bwMode="auto">
              <a:xfrm>
                <a:off x="344" y="1296"/>
                <a:ext cx="4752" cy="2677"/>
              </a:xfrm>
              <a:prstGeom prst="rect">
                <a:avLst/>
              </a:prstGeom>
              <a:solidFill>
                <a:schemeClr val="bg1"/>
              </a:solidFill>
              <a:ln w="12700">
                <a:solidFill>
                  <a:srgbClr val="3B1E70"/>
                </a:solidFill>
                <a:miter lim="800000"/>
                <a:headEnd/>
                <a:tailEnd/>
              </a:ln>
            </p:spPr>
            <p:txBody>
              <a:bodyPr wrap="none" anchor="ctr"/>
              <a:lstStyle/>
              <a:p>
                <a:endParaRPr lang="es-ES"/>
              </a:p>
            </p:txBody>
          </p:sp>
          <p:pic>
            <p:nvPicPr>
              <p:cNvPr id="9225" name="Picture 16" descr="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5" y="1711"/>
                <a:ext cx="3686" cy="2145"/>
              </a:xfrm>
              <a:prstGeom prst="rect">
                <a:avLst/>
              </a:prstGeom>
              <a:noFill/>
              <a:ln w="9525">
                <a:noFill/>
                <a:miter lim="800000"/>
                <a:headEnd/>
                <a:tailEnd/>
              </a:ln>
            </p:spPr>
          </p:pic>
          <p:grpSp>
            <p:nvGrpSpPr>
              <p:cNvPr id="4" name="Group 17"/>
              <p:cNvGrpSpPr>
                <a:grpSpLocks/>
              </p:cNvGrpSpPr>
              <p:nvPr/>
            </p:nvGrpSpPr>
            <p:grpSpPr bwMode="auto">
              <a:xfrm>
                <a:off x="1256" y="1523"/>
                <a:ext cx="3307" cy="187"/>
                <a:chOff x="1009" y="1447"/>
                <a:chExt cx="3388" cy="193"/>
              </a:xfrm>
            </p:grpSpPr>
            <p:sp>
              <p:nvSpPr>
                <p:cNvPr id="9245" name="Text Box 18"/>
                <p:cNvSpPr txBox="1">
                  <a:spLocks noChangeArrowheads="1"/>
                </p:cNvSpPr>
                <p:nvPr/>
              </p:nvSpPr>
              <p:spPr bwMode="auto">
                <a:xfrm>
                  <a:off x="1009" y="1447"/>
                  <a:ext cx="929"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Físico </a:t>
                  </a:r>
                  <a:endParaRPr lang="en-US" sz="1200">
                    <a:solidFill>
                      <a:srgbClr val="233E99"/>
                    </a:solidFill>
                    <a:ea typeface="MS PGothic" pitchFamily="34" charset="-128"/>
                  </a:endParaRPr>
                </a:p>
              </p:txBody>
            </p:sp>
            <p:sp>
              <p:nvSpPr>
                <p:cNvPr id="9246" name="Text Box 19"/>
                <p:cNvSpPr txBox="1">
                  <a:spLocks noChangeArrowheads="1"/>
                </p:cNvSpPr>
                <p:nvPr/>
              </p:nvSpPr>
              <p:spPr bwMode="auto">
                <a:xfrm>
                  <a:off x="2198" y="1451"/>
                  <a:ext cx="928"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Emocional</a:t>
                  </a:r>
                  <a:endParaRPr lang="en-US" sz="1200">
                    <a:solidFill>
                      <a:srgbClr val="233E99"/>
                    </a:solidFill>
                    <a:ea typeface="MS PGothic" pitchFamily="34" charset="-128"/>
                  </a:endParaRPr>
                </a:p>
              </p:txBody>
            </p:sp>
            <p:sp>
              <p:nvSpPr>
                <p:cNvPr id="9247" name="Text Box 20"/>
                <p:cNvSpPr txBox="1">
                  <a:spLocks noChangeArrowheads="1"/>
                </p:cNvSpPr>
                <p:nvPr/>
              </p:nvSpPr>
              <p:spPr bwMode="auto">
                <a:xfrm>
                  <a:off x="3468" y="1450"/>
                  <a:ext cx="929"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Social </a:t>
                  </a:r>
                  <a:endParaRPr lang="en-US" sz="1200">
                    <a:solidFill>
                      <a:srgbClr val="233E99"/>
                    </a:solidFill>
                    <a:ea typeface="MS PGothic" pitchFamily="34" charset="-128"/>
                  </a:endParaRPr>
                </a:p>
              </p:txBody>
            </p:sp>
          </p:grpSp>
          <p:grpSp>
            <p:nvGrpSpPr>
              <p:cNvPr id="5" name="Group 21"/>
              <p:cNvGrpSpPr>
                <a:grpSpLocks/>
              </p:cNvGrpSpPr>
              <p:nvPr/>
            </p:nvGrpSpPr>
            <p:grpSpPr bwMode="auto">
              <a:xfrm>
                <a:off x="811" y="1706"/>
                <a:ext cx="333" cy="2334"/>
                <a:chOff x="593" y="1616"/>
                <a:chExt cx="294" cy="2422"/>
              </a:xfrm>
            </p:grpSpPr>
            <p:sp>
              <p:nvSpPr>
                <p:cNvPr id="9236" name="Text Box 22"/>
                <p:cNvSpPr txBox="1">
                  <a:spLocks noChangeArrowheads="1"/>
                </p:cNvSpPr>
                <p:nvPr/>
              </p:nvSpPr>
              <p:spPr bwMode="auto">
                <a:xfrm>
                  <a:off x="596" y="3720"/>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-16</a:t>
                  </a:r>
                  <a:endParaRPr lang="en-US" sz="1200">
                    <a:solidFill>
                      <a:srgbClr val="233E99"/>
                    </a:solidFill>
                    <a:ea typeface="MS PGothic" pitchFamily="34" charset="-128"/>
                  </a:endParaRPr>
                </a:p>
              </p:txBody>
            </p:sp>
            <p:sp>
              <p:nvSpPr>
                <p:cNvPr id="9237" name="Text Box 23"/>
                <p:cNvSpPr txBox="1">
                  <a:spLocks noChangeArrowheads="1"/>
                </p:cNvSpPr>
                <p:nvPr/>
              </p:nvSpPr>
              <p:spPr bwMode="auto">
                <a:xfrm>
                  <a:off x="600" y="3471"/>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-14</a:t>
                  </a:r>
                  <a:endParaRPr lang="en-US" sz="1200">
                    <a:solidFill>
                      <a:srgbClr val="233E99"/>
                    </a:solidFill>
                    <a:ea typeface="MS PGothic" pitchFamily="34" charset="-128"/>
                  </a:endParaRPr>
                </a:p>
              </p:txBody>
            </p:sp>
            <p:sp>
              <p:nvSpPr>
                <p:cNvPr id="9238" name="Text Box 24"/>
                <p:cNvSpPr txBox="1">
                  <a:spLocks noChangeArrowheads="1"/>
                </p:cNvSpPr>
                <p:nvPr/>
              </p:nvSpPr>
              <p:spPr bwMode="auto">
                <a:xfrm>
                  <a:off x="605" y="3205"/>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-12</a:t>
                  </a:r>
                  <a:endParaRPr lang="en-US" sz="1200">
                    <a:solidFill>
                      <a:srgbClr val="233E99"/>
                    </a:solidFill>
                    <a:ea typeface="MS PGothic" pitchFamily="34" charset="-128"/>
                  </a:endParaRPr>
                </a:p>
              </p:txBody>
            </p:sp>
            <p:sp>
              <p:nvSpPr>
                <p:cNvPr id="9239" name="Text Box 25"/>
                <p:cNvSpPr txBox="1">
                  <a:spLocks noChangeArrowheads="1"/>
                </p:cNvSpPr>
                <p:nvPr/>
              </p:nvSpPr>
              <p:spPr bwMode="auto">
                <a:xfrm>
                  <a:off x="596" y="2943"/>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-10</a:t>
                  </a:r>
                  <a:endParaRPr lang="en-US" sz="1200">
                    <a:solidFill>
                      <a:srgbClr val="233E99"/>
                    </a:solidFill>
                    <a:ea typeface="MS PGothic" pitchFamily="34" charset="-128"/>
                  </a:endParaRPr>
                </a:p>
              </p:txBody>
            </p:sp>
            <p:sp>
              <p:nvSpPr>
                <p:cNvPr id="9240" name="Text Box 26"/>
                <p:cNvSpPr txBox="1">
                  <a:spLocks noChangeArrowheads="1"/>
                </p:cNvSpPr>
                <p:nvPr/>
              </p:nvSpPr>
              <p:spPr bwMode="auto">
                <a:xfrm>
                  <a:off x="593" y="2679"/>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-8</a:t>
                  </a:r>
                  <a:endParaRPr lang="en-US" sz="1200">
                    <a:solidFill>
                      <a:srgbClr val="233E99"/>
                    </a:solidFill>
                    <a:ea typeface="MS PGothic" pitchFamily="34" charset="-128"/>
                  </a:endParaRPr>
                </a:p>
              </p:txBody>
            </p:sp>
            <p:sp>
              <p:nvSpPr>
                <p:cNvPr id="9241" name="Text Box 27"/>
                <p:cNvSpPr txBox="1">
                  <a:spLocks noChangeArrowheads="1"/>
                </p:cNvSpPr>
                <p:nvPr/>
              </p:nvSpPr>
              <p:spPr bwMode="auto">
                <a:xfrm>
                  <a:off x="596" y="2395"/>
                  <a:ext cx="280"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-6</a:t>
                  </a:r>
                  <a:endParaRPr lang="en-US" sz="1200">
                    <a:solidFill>
                      <a:srgbClr val="233E99"/>
                    </a:solidFill>
                    <a:ea typeface="MS PGothic" pitchFamily="34" charset="-128"/>
                  </a:endParaRPr>
                </a:p>
              </p:txBody>
            </p:sp>
            <p:sp>
              <p:nvSpPr>
                <p:cNvPr id="9242" name="Text Box 28"/>
                <p:cNvSpPr txBox="1">
                  <a:spLocks noChangeArrowheads="1"/>
                </p:cNvSpPr>
                <p:nvPr/>
              </p:nvSpPr>
              <p:spPr bwMode="auto">
                <a:xfrm>
                  <a:off x="593" y="2137"/>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-4</a:t>
                  </a:r>
                  <a:endParaRPr lang="en-US" sz="1200">
                    <a:solidFill>
                      <a:srgbClr val="233E99"/>
                    </a:solidFill>
                    <a:ea typeface="MS PGothic" pitchFamily="34" charset="-128"/>
                  </a:endParaRPr>
                </a:p>
              </p:txBody>
            </p:sp>
            <p:sp>
              <p:nvSpPr>
                <p:cNvPr id="9243" name="Text Box 29"/>
                <p:cNvSpPr txBox="1">
                  <a:spLocks noChangeArrowheads="1"/>
                </p:cNvSpPr>
                <p:nvPr/>
              </p:nvSpPr>
              <p:spPr bwMode="auto">
                <a:xfrm>
                  <a:off x="597" y="1873"/>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-2</a:t>
                  </a:r>
                  <a:endParaRPr lang="en-US" sz="1200">
                    <a:solidFill>
                      <a:srgbClr val="233E99"/>
                    </a:solidFill>
                    <a:ea typeface="MS PGothic" pitchFamily="34" charset="-128"/>
                  </a:endParaRPr>
                </a:p>
              </p:txBody>
            </p:sp>
            <p:sp>
              <p:nvSpPr>
                <p:cNvPr id="9244" name="Text Box 30"/>
                <p:cNvSpPr txBox="1">
                  <a:spLocks noChangeArrowheads="1"/>
                </p:cNvSpPr>
                <p:nvPr/>
              </p:nvSpPr>
              <p:spPr bwMode="auto">
                <a:xfrm>
                  <a:off x="594" y="1616"/>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0</a:t>
                  </a:r>
                  <a:endParaRPr lang="en-US" sz="1200">
                    <a:solidFill>
                      <a:srgbClr val="233E99"/>
                    </a:solidFill>
                    <a:ea typeface="MS PGothic" pitchFamily="34" charset="-128"/>
                  </a:endParaRPr>
                </a:p>
              </p:txBody>
            </p:sp>
          </p:grpSp>
          <p:sp>
            <p:nvSpPr>
              <p:cNvPr id="9228" name="Text Box 31"/>
              <p:cNvSpPr txBox="1">
                <a:spLocks noChangeArrowheads="1"/>
              </p:cNvSpPr>
              <p:nvPr/>
            </p:nvSpPr>
            <p:spPr bwMode="auto">
              <a:xfrm rot="16200000">
                <a:off x="-431" y="2576"/>
                <a:ext cx="2262" cy="401"/>
              </a:xfrm>
              <a:prstGeom prst="rect">
                <a:avLst/>
              </a:prstGeom>
              <a:noFill/>
              <a:ln w="9525">
                <a:noFill/>
                <a:miter lim="800000"/>
                <a:headEnd/>
                <a:tailEnd/>
              </a:ln>
            </p:spPr>
            <p:txBody>
              <a:bodyPr>
                <a:spAutoFit/>
              </a:bodyPr>
              <a:lstStyle/>
              <a:p>
                <a:pPr algn="ctr">
                  <a:spcBef>
                    <a:spcPct val="50000"/>
                  </a:spcBef>
                </a:pPr>
                <a:r>
                  <a:rPr lang="en-US" sz="1100">
                    <a:solidFill>
                      <a:srgbClr val="233E99"/>
                    </a:solidFill>
                    <a:ea typeface="MS PGothic" pitchFamily="34" charset="-128"/>
                  </a:rPr>
                  <a:t>SF-36 Scores: Age/sex-standarized differences in patients vs. general population</a:t>
                </a:r>
              </a:p>
            </p:txBody>
          </p:sp>
          <p:sp>
            <p:nvSpPr>
              <p:cNvPr id="9229" name="Text Box 32"/>
              <p:cNvSpPr txBox="1">
                <a:spLocks noChangeArrowheads="1"/>
              </p:cNvSpPr>
              <p:nvPr/>
            </p:nvSpPr>
            <p:spPr bwMode="auto">
              <a:xfrm>
                <a:off x="4345" y="3115"/>
                <a:ext cx="500" cy="265"/>
              </a:xfrm>
              <a:prstGeom prst="rect">
                <a:avLst/>
              </a:prstGeom>
              <a:noFill/>
              <a:ln w="9525">
                <a:noFill/>
                <a:miter lim="800000"/>
                <a:headEnd/>
                <a:tailEnd/>
              </a:ln>
            </p:spPr>
            <p:txBody>
              <a:bodyPr>
                <a:spAutoFit/>
              </a:bodyPr>
              <a:lstStyle/>
              <a:p>
                <a:pPr algn="r">
                  <a:spcBef>
                    <a:spcPct val="50000"/>
                  </a:spcBef>
                </a:pPr>
                <a:r>
                  <a:rPr lang="en-GB" sz="1000">
                    <a:solidFill>
                      <a:srgbClr val="233E99"/>
                    </a:solidFill>
                    <a:ea typeface="MS PGothic" pitchFamily="34" charset="-128"/>
                  </a:rPr>
                  <a:t>n=9,334</a:t>
                </a:r>
                <a:endParaRPr lang="en-US" sz="1000">
                  <a:solidFill>
                    <a:srgbClr val="233E99"/>
                  </a:solidFill>
                  <a:ea typeface="MS PGothic" pitchFamily="34" charset="-128"/>
                </a:endParaRPr>
              </a:p>
            </p:txBody>
          </p:sp>
          <p:grpSp>
            <p:nvGrpSpPr>
              <p:cNvPr id="6" name="Group 33"/>
              <p:cNvGrpSpPr>
                <a:grpSpLocks/>
              </p:cNvGrpSpPr>
              <p:nvPr/>
            </p:nvGrpSpPr>
            <p:grpSpPr bwMode="auto">
              <a:xfrm>
                <a:off x="2965" y="3700"/>
                <a:ext cx="1919" cy="313"/>
                <a:chOff x="2872" y="3410"/>
                <a:chExt cx="1966" cy="326"/>
              </a:xfrm>
            </p:grpSpPr>
            <p:pic>
              <p:nvPicPr>
                <p:cNvPr id="9232" name="Picture 34" descr="1i"/>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72" y="3447"/>
                  <a:ext cx="1416" cy="129"/>
                </a:xfrm>
                <a:prstGeom prst="rect">
                  <a:avLst/>
                </a:prstGeom>
                <a:noFill/>
                <a:ln w="9525">
                  <a:noFill/>
                  <a:miter lim="800000"/>
                  <a:headEnd/>
                  <a:tailEnd/>
                </a:ln>
              </p:spPr>
            </p:pic>
            <p:sp>
              <p:nvSpPr>
                <p:cNvPr id="9233" name="Text Box 35"/>
                <p:cNvSpPr txBox="1">
                  <a:spLocks noChangeArrowheads="1"/>
                </p:cNvSpPr>
                <p:nvPr/>
              </p:nvSpPr>
              <p:spPr bwMode="auto">
                <a:xfrm>
                  <a:off x="2973" y="3410"/>
                  <a:ext cx="492" cy="190"/>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Acné </a:t>
                  </a:r>
                  <a:endParaRPr lang="en-US" sz="1200">
                    <a:solidFill>
                      <a:srgbClr val="233E99"/>
                    </a:solidFill>
                    <a:ea typeface="MS PGothic" pitchFamily="34" charset="-128"/>
                  </a:endParaRPr>
                </a:p>
              </p:txBody>
            </p:sp>
            <p:sp>
              <p:nvSpPr>
                <p:cNvPr id="9234" name="Text Box 36"/>
                <p:cNvSpPr txBox="1">
                  <a:spLocks noChangeArrowheads="1"/>
                </p:cNvSpPr>
                <p:nvPr/>
              </p:nvSpPr>
              <p:spPr bwMode="auto">
                <a:xfrm>
                  <a:off x="3574" y="3416"/>
                  <a:ext cx="526" cy="190"/>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Asma </a:t>
                  </a:r>
                  <a:endParaRPr lang="en-US" sz="1200">
                    <a:solidFill>
                      <a:srgbClr val="233E99"/>
                    </a:solidFill>
                    <a:ea typeface="MS PGothic" pitchFamily="34" charset="-128"/>
                  </a:endParaRPr>
                </a:p>
              </p:txBody>
            </p:sp>
            <p:sp>
              <p:nvSpPr>
                <p:cNvPr id="9235" name="Text Box 37"/>
                <p:cNvSpPr txBox="1">
                  <a:spLocks noChangeArrowheads="1"/>
                </p:cNvSpPr>
                <p:nvPr/>
              </p:nvSpPr>
              <p:spPr bwMode="auto">
                <a:xfrm>
                  <a:off x="4268" y="3417"/>
                  <a:ext cx="570" cy="319"/>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Epilepsia  </a:t>
                  </a:r>
                  <a:endParaRPr lang="en-US" sz="1200">
                    <a:solidFill>
                      <a:srgbClr val="233E99"/>
                    </a:solidFill>
                    <a:ea typeface="MS PGothic" pitchFamily="34" charset="-128"/>
                  </a:endParaRPr>
                </a:p>
              </p:txBody>
            </p:sp>
          </p:grpSp>
          <p:sp>
            <p:nvSpPr>
              <p:cNvPr id="9231" name="Text Box 38"/>
              <p:cNvSpPr txBox="1">
                <a:spLocks noChangeArrowheads="1"/>
              </p:cNvSpPr>
              <p:nvPr/>
            </p:nvSpPr>
            <p:spPr bwMode="auto">
              <a:xfrm>
                <a:off x="390" y="1331"/>
                <a:ext cx="4662" cy="347"/>
              </a:xfrm>
              <a:prstGeom prst="rect">
                <a:avLst/>
              </a:prstGeom>
              <a:noFill/>
              <a:ln w="9525">
                <a:noFill/>
                <a:miter lim="800000"/>
                <a:headEnd/>
                <a:tailEnd/>
              </a:ln>
            </p:spPr>
            <p:txBody>
              <a:bodyPr>
                <a:spAutoFit/>
              </a:bodyPr>
              <a:lstStyle/>
              <a:p>
                <a:pPr algn="ctr">
                  <a:spcBef>
                    <a:spcPct val="50000"/>
                  </a:spcBef>
                </a:pPr>
                <a:r>
                  <a:rPr lang="en-GB" sz="1400" b="1">
                    <a:solidFill>
                      <a:srgbClr val="233E99"/>
                    </a:solidFill>
                    <a:ea typeface="MS PGothic" pitchFamily="34" charset="-128"/>
                  </a:rPr>
                  <a:t>Marcadores de calidad de vida de otras enferm. crónicas (asma y epilepsia) </a:t>
                </a:r>
                <a:endParaRPr lang="en-US" sz="1400" b="1">
                  <a:solidFill>
                    <a:srgbClr val="233E99"/>
                  </a:solidFill>
                  <a:ea typeface="MS PGothic" pitchFamily="34" charset="-128"/>
                </a:endParaRPr>
              </a:p>
            </p:txBody>
          </p:sp>
        </p:grpSp>
      </p:grpSp>
      <p:pic>
        <p:nvPicPr>
          <p:cNvPr id="32" name="Picture 2" descr="G:\acne\acne conglobata 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76400" y="1981200"/>
            <a:ext cx="3217467" cy="4114800"/>
          </a:xfrm>
          <a:prstGeom prst="rect">
            <a:avLst/>
          </a:prstGeom>
          <a:noFill/>
          <a:ln w="9525">
            <a:noFill/>
            <a:miter lim="800000"/>
            <a:headEnd/>
            <a:tailEnd/>
          </a:ln>
        </p:spPr>
      </p:pic>
      <p:sp>
        <p:nvSpPr>
          <p:cNvPr id="34" name="Rectángulo 33"/>
          <p:cNvSpPr/>
          <p:nvPr/>
        </p:nvSpPr>
        <p:spPr>
          <a:xfrm>
            <a:off x="2286000" y="3733800"/>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Rectángulo 34"/>
          <p:cNvSpPr/>
          <p:nvPr/>
        </p:nvSpPr>
        <p:spPr>
          <a:xfrm>
            <a:off x="3733800" y="3810000"/>
            <a:ext cx="6096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5993071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TDAH.</a:t>
            </a:r>
            <a:endParaRPr lang="es-ES" dirty="0"/>
          </a:p>
          <a:p>
            <a:r>
              <a:rPr lang="es-ES" dirty="0" smtClean="0"/>
              <a:t>Ansiedad y depresión.</a:t>
            </a:r>
            <a:endParaRPr lang="es-ES" dirty="0"/>
          </a:p>
          <a:p>
            <a:r>
              <a:rPr lang="es-ES" dirty="0" smtClean="0"/>
              <a:t>Trastornos del sueño.</a:t>
            </a:r>
            <a:endParaRPr lang="es-ES" dirty="0"/>
          </a:p>
          <a:p>
            <a:r>
              <a:rPr lang="es-ES" dirty="0" smtClean="0"/>
              <a:t>TOC.</a:t>
            </a:r>
            <a:endParaRPr lang="es-ES" dirty="0"/>
          </a:p>
        </p:txBody>
      </p:sp>
      <p:sp>
        <p:nvSpPr>
          <p:cNvPr id="3" name="Marcador de texto 2"/>
          <p:cNvSpPr>
            <a:spLocks noGrp="1"/>
          </p:cNvSpPr>
          <p:nvPr>
            <p:ph type="body" idx="10"/>
          </p:nvPr>
        </p:nvSpPr>
        <p:spPr/>
        <p:txBody>
          <a:bodyPr/>
          <a:lstStyle/>
          <a:p>
            <a:r>
              <a:rPr lang="es-ES" dirty="0"/>
              <a:t>Una de estas comorbilidades de la esfera mental no se asocia a </a:t>
            </a:r>
            <a:r>
              <a:rPr lang="es-ES" dirty="0" smtClean="0"/>
              <a:t>DA:</a:t>
            </a:r>
            <a:endParaRPr lang="es-ES" dirty="0"/>
          </a:p>
        </p:txBody>
      </p:sp>
      <p:sp>
        <p:nvSpPr>
          <p:cNvPr id="6" name="Marcador de texto 5"/>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2</a:t>
            </a:r>
            <a:endParaRPr lang="es-ES" dirty="0"/>
          </a:p>
        </p:txBody>
      </p:sp>
    </p:spTree>
    <p:extLst>
      <p:ext uri="{BB962C8B-B14F-4D97-AF65-F5344CB8AC3E}">
        <p14:creationId xmlns:p14="http://schemas.microsoft.com/office/powerpoint/2010/main" val="78317138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Por excesiva producción de sebo.</a:t>
            </a:r>
            <a:endParaRPr lang="es-ES" dirty="0"/>
          </a:p>
          <a:p>
            <a:r>
              <a:rPr lang="es-ES" dirty="0" smtClean="0"/>
              <a:t>Es una cuestión hormonal, sobre todo de los andrógenos.</a:t>
            </a:r>
            <a:endParaRPr lang="es-ES" dirty="0"/>
          </a:p>
          <a:p>
            <a:r>
              <a:rPr lang="es-ES" dirty="0" smtClean="0"/>
              <a:t>Se produce inflamación desde el principio.</a:t>
            </a:r>
            <a:endParaRPr lang="es-ES" dirty="0"/>
          </a:p>
          <a:p>
            <a:r>
              <a:rPr lang="es-ES" dirty="0" smtClean="0"/>
              <a:t>La dieta influye en la aparición del acné.</a:t>
            </a:r>
            <a:endParaRPr lang="es-ES" dirty="0"/>
          </a:p>
        </p:txBody>
      </p:sp>
      <p:sp>
        <p:nvSpPr>
          <p:cNvPr id="3" name="Marcador de texto 2"/>
          <p:cNvSpPr>
            <a:spLocks noGrp="1"/>
          </p:cNvSpPr>
          <p:nvPr>
            <p:ph type="body" idx="10"/>
          </p:nvPr>
        </p:nvSpPr>
        <p:spPr/>
        <p:txBody>
          <a:bodyPr/>
          <a:lstStyle/>
          <a:p>
            <a:r>
              <a:rPr lang="es-ES" dirty="0" smtClean="0"/>
              <a:t>¿Por qué se produce el acné? Señalar la correcta:</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6</a:t>
            </a:r>
            <a:endParaRPr lang="es-ES" dirty="0"/>
          </a:p>
        </p:txBody>
      </p:sp>
    </p:spTree>
    <p:extLst>
      <p:ext uri="{BB962C8B-B14F-4D97-AF65-F5344CB8AC3E}">
        <p14:creationId xmlns:p14="http://schemas.microsoft.com/office/powerpoint/2010/main" val="23606423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Autofit/>
          </a:bodyPr>
          <a:lstStyle/>
          <a:p>
            <a:pPr>
              <a:defRPr/>
            </a:pPr>
            <a:r>
              <a:rPr lang="es-ES_tradnl" dirty="0">
                <a:solidFill>
                  <a:srgbClr val="004586"/>
                </a:solidFill>
              </a:rPr>
              <a:t>Acné. Etiopatogenia</a:t>
            </a:r>
          </a:p>
        </p:txBody>
      </p:sp>
      <p:sp>
        <p:nvSpPr>
          <p:cNvPr id="2" name="Marcador de contenido 1"/>
          <p:cNvSpPr>
            <a:spLocks noGrp="1"/>
          </p:cNvSpPr>
          <p:nvPr>
            <p:ph idx="1"/>
          </p:nvPr>
        </p:nvSpPr>
        <p:spPr>
          <a:xfrm>
            <a:off x="0" y="1275376"/>
            <a:ext cx="11582400" cy="4592024"/>
          </a:xfrm>
        </p:spPr>
        <p:txBody>
          <a:bodyPr/>
          <a:lstStyle/>
          <a:p>
            <a:r>
              <a:rPr lang="es-ES" dirty="0" smtClean="0">
                <a:solidFill>
                  <a:srgbClr val="C00000"/>
                </a:solidFill>
              </a:rPr>
              <a:t>Desconocida.</a:t>
            </a:r>
          </a:p>
          <a:p>
            <a:r>
              <a:rPr lang="es-ES" dirty="0" smtClean="0">
                <a:solidFill>
                  <a:srgbClr val="C00000"/>
                </a:solidFill>
              </a:rPr>
              <a:t>Multifactorial.</a:t>
            </a:r>
          </a:p>
          <a:p>
            <a:r>
              <a:rPr lang="es-ES" dirty="0" smtClean="0"/>
              <a:t>Proceso patológica de la unidad </a:t>
            </a:r>
            <a:r>
              <a:rPr lang="es-ES" dirty="0" err="1" smtClean="0"/>
              <a:t>pilosebácea</a:t>
            </a:r>
            <a:r>
              <a:rPr lang="es-ES" dirty="0" smtClean="0"/>
              <a:t>.</a:t>
            </a:r>
          </a:p>
          <a:p>
            <a:r>
              <a:rPr lang="es-ES" dirty="0" smtClean="0"/>
              <a:t>Inicio en el canal folicular y afectación glandular secundaria.</a:t>
            </a:r>
            <a:endParaRPr lang="es-ES" dirty="0"/>
          </a:p>
        </p:txBody>
      </p:sp>
      <p:sp>
        <p:nvSpPr>
          <p:cNvPr id="3" name="Marcador de texto 2"/>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375469417"/>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0"/>
          </p:nvPr>
        </p:nvSpPr>
        <p:spPr/>
        <p:txBody>
          <a:bodyPr>
            <a:normAutofit lnSpcReduction="10000"/>
          </a:bodyPr>
          <a:lstStyle/>
          <a:p>
            <a:endParaRPr lang="es-ES"/>
          </a:p>
        </p:txBody>
      </p:sp>
      <p:grpSp>
        <p:nvGrpSpPr>
          <p:cNvPr id="2" name="Group 14"/>
          <p:cNvGrpSpPr>
            <a:grpSpLocks noChangeAspect="1"/>
          </p:cNvGrpSpPr>
          <p:nvPr/>
        </p:nvGrpSpPr>
        <p:grpSpPr bwMode="auto">
          <a:xfrm>
            <a:off x="3046412" y="1524000"/>
            <a:ext cx="9145588" cy="3525838"/>
            <a:chOff x="2341" y="9281"/>
            <a:chExt cx="7355" cy="3493"/>
          </a:xfrm>
        </p:grpSpPr>
        <p:sp>
          <p:nvSpPr>
            <p:cNvPr id="11269" name="AutoShape 15"/>
            <p:cNvSpPr>
              <a:spLocks noChangeAspect="1" noChangeArrowheads="1"/>
            </p:cNvSpPr>
            <p:nvPr/>
          </p:nvSpPr>
          <p:spPr bwMode="auto">
            <a:xfrm>
              <a:off x="2341" y="9281"/>
              <a:ext cx="7355" cy="3013"/>
            </a:xfrm>
            <a:prstGeom prst="rect">
              <a:avLst/>
            </a:prstGeom>
            <a:noFill/>
            <a:ln w="9525">
              <a:noFill/>
              <a:miter lim="800000"/>
              <a:headEnd/>
              <a:tailEnd/>
            </a:ln>
          </p:spPr>
          <p:txBody>
            <a:bodyPr/>
            <a:lstStyle/>
            <a:p>
              <a:endParaRPr lang="es-ES"/>
            </a:p>
          </p:txBody>
        </p:sp>
        <p:pic>
          <p:nvPicPr>
            <p:cNvPr id="11270" name="Picture 16" descr="glandula sebáce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1" y="9281"/>
              <a:ext cx="2208" cy="3493"/>
            </a:xfrm>
            <a:prstGeom prst="rect">
              <a:avLst/>
            </a:prstGeom>
            <a:noFill/>
            <a:ln w="3175">
              <a:solidFill>
                <a:srgbClr val="000000"/>
              </a:solidFill>
              <a:miter lim="800000"/>
              <a:headEnd/>
              <a:tailEnd/>
            </a:ln>
          </p:spPr>
        </p:pic>
      </p:grpSp>
      <p:sp>
        <p:nvSpPr>
          <p:cNvPr id="4" name="Marcador de contenido 3"/>
          <p:cNvSpPr>
            <a:spLocks noGrp="1"/>
          </p:cNvSpPr>
          <p:nvPr>
            <p:ph idx="1"/>
          </p:nvPr>
        </p:nvSpPr>
        <p:spPr/>
        <p:txBody>
          <a:bodyPr/>
          <a:lstStyle/>
          <a:p>
            <a:r>
              <a:rPr lang="es-ES" dirty="0" smtClean="0"/>
              <a:t>Estímulo androgénico:</a:t>
            </a:r>
          </a:p>
          <a:p>
            <a:pPr lvl="1"/>
            <a:r>
              <a:rPr lang="es-ES" dirty="0" smtClean="0">
                <a:solidFill>
                  <a:srgbClr val="C00000"/>
                </a:solidFill>
              </a:rPr>
              <a:t>Excesiva producción de sebo</a:t>
            </a:r>
            <a:r>
              <a:rPr lang="es-ES" dirty="0" smtClean="0"/>
              <a:t>.</a:t>
            </a:r>
          </a:p>
          <a:p>
            <a:pPr lvl="1"/>
            <a:r>
              <a:rPr lang="en-US" sz="2400" dirty="0" err="1" smtClean="0">
                <a:solidFill>
                  <a:srgbClr val="C00000"/>
                </a:solidFill>
              </a:rPr>
              <a:t>Hiperqueratinización</a:t>
            </a:r>
            <a:r>
              <a:rPr lang="en-US" sz="2400" b="1" dirty="0" smtClean="0">
                <a:solidFill>
                  <a:srgbClr val="C00000"/>
                </a:solidFill>
              </a:rPr>
              <a:t>.</a:t>
            </a:r>
            <a:endParaRPr lang="en-US" sz="2400" b="1" i="1" dirty="0">
              <a:solidFill>
                <a:srgbClr val="C00000"/>
              </a:solidFill>
            </a:endParaRPr>
          </a:p>
          <a:p>
            <a:pPr lvl="1"/>
            <a:r>
              <a:rPr lang="es-ES" dirty="0" smtClean="0"/>
              <a:t>Proliferación de P. acnés.</a:t>
            </a:r>
          </a:p>
          <a:p>
            <a:pPr lvl="1"/>
            <a:r>
              <a:rPr lang="es-ES" dirty="0" smtClean="0"/>
              <a:t>Inflamación.</a:t>
            </a:r>
            <a:endParaRPr lang="es-ES" dirty="0"/>
          </a:p>
        </p:txBody>
      </p:sp>
      <p:sp>
        <p:nvSpPr>
          <p:cNvPr id="5" name="Título 4"/>
          <p:cNvSpPr>
            <a:spLocks noGrp="1"/>
          </p:cNvSpPr>
          <p:nvPr>
            <p:ph type="title"/>
          </p:nvPr>
        </p:nvSpPr>
        <p:spPr/>
        <p:txBody>
          <a:bodyPr/>
          <a:lstStyle/>
          <a:p>
            <a:r>
              <a:rPr lang="es-ES" dirty="0" smtClean="0"/>
              <a:t>Acné. Fisiopatología</a:t>
            </a:r>
            <a:endParaRPr lang="es-ES" dirty="0"/>
          </a:p>
        </p:txBody>
      </p:sp>
    </p:spTree>
    <p:extLst>
      <p:ext uri="{BB962C8B-B14F-4D97-AF65-F5344CB8AC3E}">
        <p14:creationId xmlns:p14="http://schemas.microsoft.com/office/powerpoint/2010/main" val="766382060"/>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glandula sebácea"/>
          <p:cNvPicPr>
            <a:picLocks noChangeAspect="1" noChangeArrowheads="1"/>
          </p:cNvPicPr>
          <p:nvPr/>
        </p:nvPicPr>
        <p:blipFill>
          <a:blip r:embed="rId3" cstate="print"/>
          <a:srcRect/>
          <a:stretch>
            <a:fillRect/>
          </a:stretch>
        </p:blipFill>
        <p:spPr bwMode="auto">
          <a:xfrm>
            <a:off x="1774825" y="1600200"/>
            <a:ext cx="2262188" cy="3765550"/>
          </a:xfrm>
          <a:prstGeom prst="rect">
            <a:avLst/>
          </a:prstGeom>
          <a:noFill/>
          <a:ln w="9525">
            <a:noFill/>
            <a:miter lim="800000"/>
            <a:headEnd/>
            <a:tailEnd/>
          </a:ln>
        </p:spPr>
      </p:pic>
      <p:pic>
        <p:nvPicPr>
          <p:cNvPr id="23555" name="Picture 6" descr="glandula sebácea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5400" y="990600"/>
            <a:ext cx="2217737" cy="3590925"/>
          </a:xfrm>
          <a:prstGeom prst="rect">
            <a:avLst/>
          </a:prstGeom>
          <a:noFill/>
          <a:ln w="9525">
            <a:noFill/>
            <a:miter lim="800000"/>
            <a:headEnd/>
            <a:tailEnd/>
          </a:ln>
        </p:spPr>
      </p:pic>
      <p:sp>
        <p:nvSpPr>
          <p:cNvPr id="23556" name="Line 7"/>
          <p:cNvSpPr>
            <a:spLocks noChangeShapeType="1"/>
          </p:cNvSpPr>
          <p:nvPr/>
        </p:nvSpPr>
        <p:spPr bwMode="auto">
          <a:xfrm flipV="1">
            <a:off x="3486150" y="2208212"/>
            <a:ext cx="1162050" cy="19050"/>
          </a:xfrm>
          <a:prstGeom prst="line">
            <a:avLst/>
          </a:prstGeom>
          <a:noFill/>
          <a:ln w="19050">
            <a:solidFill>
              <a:srgbClr val="000000"/>
            </a:solidFill>
            <a:round/>
            <a:headEnd type="triangle" w="med" len="med"/>
            <a:tailEnd/>
          </a:ln>
        </p:spPr>
        <p:txBody>
          <a:bodyPr wrap="none" anchor="ctr"/>
          <a:lstStyle/>
          <a:p>
            <a:endParaRPr lang="es-ES"/>
          </a:p>
        </p:txBody>
      </p:sp>
      <p:sp>
        <p:nvSpPr>
          <p:cNvPr id="23557" name="Text Box 8"/>
          <p:cNvSpPr txBox="1">
            <a:spLocks noChangeArrowheads="1"/>
          </p:cNvSpPr>
          <p:nvPr/>
        </p:nvSpPr>
        <p:spPr bwMode="auto">
          <a:xfrm>
            <a:off x="4419600" y="1905000"/>
            <a:ext cx="1644650" cy="523220"/>
          </a:xfrm>
          <a:prstGeom prst="rect">
            <a:avLst/>
          </a:prstGeom>
          <a:noFill/>
          <a:ln w="9525">
            <a:noFill/>
            <a:miter lim="800000"/>
            <a:headEnd/>
            <a:tailEnd/>
          </a:ln>
        </p:spPr>
        <p:txBody>
          <a:bodyPr>
            <a:spAutoFit/>
          </a:bodyPr>
          <a:lstStyle/>
          <a:p>
            <a:pPr algn="ctr" eaLnBrk="0" hangingPunct="0"/>
            <a:r>
              <a:rPr lang="en-US" sz="1400" b="1" dirty="0">
                <a:solidFill>
                  <a:srgbClr val="004586"/>
                </a:solidFill>
              </a:rPr>
              <a:t>STRATUM</a:t>
            </a:r>
          </a:p>
          <a:p>
            <a:pPr algn="ctr" eaLnBrk="0" hangingPunct="0"/>
            <a:r>
              <a:rPr lang="en-US" sz="1400" b="1" dirty="0">
                <a:solidFill>
                  <a:srgbClr val="004586"/>
                </a:solidFill>
              </a:rPr>
              <a:t>GRANULOSUM</a:t>
            </a:r>
            <a:endParaRPr lang="en-US" sz="1600" dirty="0">
              <a:solidFill>
                <a:srgbClr val="004586"/>
              </a:solidFill>
            </a:endParaRPr>
          </a:p>
        </p:txBody>
      </p:sp>
      <p:sp>
        <p:nvSpPr>
          <p:cNvPr id="23558" name="Line 9"/>
          <p:cNvSpPr>
            <a:spLocks noChangeShapeType="1"/>
          </p:cNvSpPr>
          <p:nvPr/>
        </p:nvSpPr>
        <p:spPr bwMode="auto">
          <a:xfrm>
            <a:off x="6629400" y="4191000"/>
            <a:ext cx="1371600" cy="0"/>
          </a:xfrm>
          <a:prstGeom prst="line">
            <a:avLst/>
          </a:prstGeom>
          <a:noFill/>
          <a:ln w="28575">
            <a:solidFill>
              <a:srgbClr val="000000"/>
            </a:solidFill>
            <a:round/>
            <a:headEnd/>
            <a:tailEnd type="triangle" w="med" len="med"/>
          </a:ln>
        </p:spPr>
        <p:txBody>
          <a:bodyPr wrap="none" anchor="ctr"/>
          <a:lstStyle/>
          <a:p>
            <a:endParaRPr lang="es-ES"/>
          </a:p>
        </p:txBody>
      </p:sp>
      <p:sp>
        <p:nvSpPr>
          <p:cNvPr id="23559" name="Text Box 10"/>
          <p:cNvSpPr txBox="1">
            <a:spLocks noChangeArrowheads="1"/>
          </p:cNvSpPr>
          <p:nvPr/>
        </p:nvSpPr>
        <p:spPr bwMode="auto">
          <a:xfrm>
            <a:off x="4498976" y="4264025"/>
            <a:ext cx="888641" cy="369332"/>
          </a:xfrm>
          <a:prstGeom prst="rect">
            <a:avLst/>
          </a:prstGeom>
          <a:noFill/>
          <a:ln w="9525">
            <a:noFill/>
            <a:miter lim="800000"/>
            <a:headEnd/>
            <a:tailEnd/>
          </a:ln>
        </p:spPr>
        <p:txBody>
          <a:bodyPr wrap="none">
            <a:spAutoFit/>
          </a:bodyPr>
          <a:lstStyle/>
          <a:p>
            <a:pPr eaLnBrk="0" hangingPunct="0"/>
            <a:r>
              <a:rPr lang="en-US" b="1" i="1" dirty="0" err="1">
                <a:solidFill>
                  <a:srgbClr val="004586"/>
                </a:solidFill>
              </a:rPr>
              <a:t>P.acnes</a:t>
            </a:r>
            <a:endParaRPr lang="en-US" sz="2400" b="1" i="1" dirty="0">
              <a:solidFill>
                <a:srgbClr val="004586"/>
              </a:solidFill>
            </a:endParaRPr>
          </a:p>
        </p:txBody>
      </p:sp>
      <p:sp>
        <p:nvSpPr>
          <p:cNvPr id="23560" name="Line 11"/>
          <p:cNvSpPr>
            <a:spLocks noChangeShapeType="1"/>
          </p:cNvSpPr>
          <p:nvPr/>
        </p:nvSpPr>
        <p:spPr bwMode="auto">
          <a:xfrm flipV="1">
            <a:off x="3216275" y="2779712"/>
            <a:ext cx="1143000" cy="19050"/>
          </a:xfrm>
          <a:prstGeom prst="line">
            <a:avLst/>
          </a:prstGeom>
          <a:noFill/>
          <a:ln w="38100">
            <a:solidFill>
              <a:srgbClr val="000000"/>
            </a:solidFill>
            <a:round/>
            <a:headEnd type="triangle" w="med" len="med"/>
            <a:tailEnd/>
          </a:ln>
        </p:spPr>
        <p:txBody>
          <a:bodyPr wrap="none" anchor="ctr"/>
          <a:lstStyle/>
          <a:p>
            <a:endParaRPr lang="es-ES"/>
          </a:p>
        </p:txBody>
      </p:sp>
      <p:sp>
        <p:nvSpPr>
          <p:cNvPr id="23561" name="Text Box 12"/>
          <p:cNvSpPr txBox="1">
            <a:spLocks noChangeArrowheads="1"/>
          </p:cNvSpPr>
          <p:nvPr/>
        </p:nvSpPr>
        <p:spPr bwMode="auto">
          <a:xfrm>
            <a:off x="4457700" y="2544763"/>
            <a:ext cx="1122680" cy="830997"/>
          </a:xfrm>
          <a:prstGeom prst="rect">
            <a:avLst/>
          </a:prstGeom>
          <a:noFill/>
          <a:ln w="9525">
            <a:noFill/>
            <a:miter lim="800000"/>
            <a:headEnd/>
            <a:tailEnd/>
          </a:ln>
        </p:spPr>
        <p:txBody>
          <a:bodyPr wrap="none">
            <a:spAutoFit/>
          </a:bodyPr>
          <a:lstStyle/>
          <a:p>
            <a:pPr algn="ctr" eaLnBrk="0" hangingPunct="0"/>
            <a:r>
              <a:rPr lang="en-US" sz="1400" b="1" dirty="0">
                <a:solidFill>
                  <a:srgbClr val="004586"/>
                </a:solidFill>
              </a:rPr>
              <a:t>FOLLICULAR </a:t>
            </a:r>
          </a:p>
          <a:p>
            <a:pPr algn="ctr" eaLnBrk="0" hangingPunct="0"/>
            <a:r>
              <a:rPr lang="en-US" sz="1400" b="1" dirty="0">
                <a:solidFill>
                  <a:srgbClr val="004586"/>
                </a:solidFill>
              </a:rPr>
              <a:t>DUCT</a:t>
            </a:r>
          </a:p>
          <a:p>
            <a:pPr eaLnBrk="0" hangingPunct="0"/>
            <a:endParaRPr lang="en-US" sz="2000" b="1" dirty="0">
              <a:solidFill>
                <a:srgbClr val="003300"/>
              </a:solidFill>
            </a:endParaRPr>
          </a:p>
        </p:txBody>
      </p:sp>
      <p:pic>
        <p:nvPicPr>
          <p:cNvPr id="23562" name="Picture 13" descr="MyFil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51539" y="2133601"/>
            <a:ext cx="2135187" cy="2303463"/>
          </a:xfrm>
          <a:prstGeom prst="rect">
            <a:avLst/>
          </a:prstGeom>
          <a:noFill/>
          <a:ln w="9525">
            <a:noFill/>
            <a:miter lim="800000"/>
            <a:headEnd/>
            <a:tailEnd/>
          </a:ln>
        </p:spPr>
      </p:pic>
      <p:sp>
        <p:nvSpPr>
          <p:cNvPr id="23563" name="Text Box 14"/>
          <p:cNvSpPr txBox="1">
            <a:spLocks noChangeArrowheads="1"/>
          </p:cNvSpPr>
          <p:nvPr/>
        </p:nvSpPr>
        <p:spPr bwMode="auto">
          <a:xfrm>
            <a:off x="6024563" y="4648200"/>
            <a:ext cx="2103461" cy="400110"/>
          </a:xfrm>
          <a:prstGeom prst="rect">
            <a:avLst/>
          </a:prstGeom>
          <a:solidFill>
            <a:srgbClr val="004586"/>
          </a:solidFill>
          <a:ln w="12700">
            <a:noFill/>
            <a:miter lim="800000"/>
            <a:headEnd/>
            <a:tailEnd/>
          </a:ln>
        </p:spPr>
        <p:txBody>
          <a:bodyPr wrap="none">
            <a:spAutoFit/>
          </a:bodyPr>
          <a:lstStyle/>
          <a:p>
            <a:pPr eaLnBrk="0" hangingPunct="0"/>
            <a:r>
              <a:rPr lang="fr-FR" sz="2000" b="1" dirty="0" err="1">
                <a:solidFill>
                  <a:schemeClr val="bg1"/>
                </a:solidFill>
                <a:latin typeface="Century Gothic" pitchFamily="34" charset="0"/>
              </a:rPr>
              <a:t>M</a:t>
            </a:r>
            <a:r>
              <a:rPr lang="fr-FR" sz="2000" b="1" dirty="0" err="1" smtClean="0">
                <a:solidFill>
                  <a:schemeClr val="bg1"/>
                </a:solidFill>
                <a:latin typeface="Century Gothic" pitchFamily="34" charset="0"/>
              </a:rPr>
              <a:t>icrocomedón</a:t>
            </a:r>
            <a:endParaRPr lang="fr-FR" sz="2000" b="1" dirty="0">
              <a:solidFill>
                <a:schemeClr val="bg1"/>
              </a:solidFill>
              <a:latin typeface="Century Gothic" pitchFamily="34" charset="0"/>
            </a:endParaRPr>
          </a:p>
        </p:txBody>
      </p:sp>
      <p:sp>
        <p:nvSpPr>
          <p:cNvPr id="23564" name="Text Box 15"/>
          <p:cNvSpPr txBox="1">
            <a:spLocks noChangeArrowheads="1"/>
          </p:cNvSpPr>
          <p:nvPr/>
        </p:nvSpPr>
        <p:spPr bwMode="auto">
          <a:xfrm>
            <a:off x="8903153" y="4648200"/>
            <a:ext cx="2251075" cy="366712"/>
          </a:xfrm>
          <a:prstGeom prst="rect">
            <a:avLst/>
          </a:prstGeom>
          <a:noFill/>
          <a:ln w="12700">
            <a:noFill/>
            <a:miter lim="800000"/>
            <a:headEnd/>
            <a:tailEnd/>
          </a:ln>
        </p:spPr>
        <p:txBody>
          <a:bodyPr wrap="none">
            <a:spAutoFit/>
          </a:bodyPr>
          <a:lstStyle/>
          <a:p>
            <a:pPr eaLnBrk="0" hangingPunct="0"/>
            <a:r>
              <a:rPr lang="fr-FR" b="1" dirty="0" err="1">
                <a:solidFill>
                  <a:srgbClr val="004586"/>
                </a:solidFill>
                <a:latin typeface="Century Gothic" pitchFamily="34" charset="0"/>
              </a:rPr>
              <a:t>Comedón</a:t>
            </a:r>
            <a:r>
              <a:rPr lang="fr-FR" b="1" dirty="0">
                <a:solidFill>
                  <a:srgbClr val="004586"/>
                </a:solidFill>
                <a:latin typeface="Century Gothic" pitchFamily="34" charset="0"/>
              </a:rPr>
              <a:t> </a:t>
            </a:r>
            <a:r>
              <a:rPr lang="fr-FR" b="1" dirty="0" err="1">
                <a:solidFill>
                  <a:srgbClr val="004586"/>
                </a:solidFill>
                <a:latin typeface="Century Gothic" pitchFamily="34" charset="0"/>
              </a:rPr>
              <a:t>cerrado</a:t>
            </a:r>
            <a:endParaRPr lang="fr-FR" b="1" dirty="0">
              <a:solidFill>
                <a:srgbClr val="004586"/>
              </a:solidFill>
              <a:latin typeface="Century Gothic" pitchFamily="34" charset="0"/>
            </a:endParaRPr>
          </a:p>
        </p:txBody>
      </p:sp>
      <p:sp>
        <p:nvSpPr>
          <p:cNvPr id="2" name="Título 1"/>
          <p:cNvSpPr>
            <a:spLocks noGrp="1"/>
          </p:cNvSpPr>
          <p:nvPr>
            <p:ph type="title"/>
          </p:nvPr>
        </p:nvSpPr>
        <p:spPr/>
        <p:txBody>
          <a:bodyPr/>
          <a:lstStyle/>
          <a:p>
            <a:r>
              <a:rPr lang="es-ES" dirty="0" err="1" smtClean="0"/>
              <a:t>Hipercornificación</a:t>
            </a:r>
            <a:r>
              <a:rPr lang="es-ES" dirty="0" smtClean="0"/>
              <a:t> ductal</a:t>
            </a:r>
            <a:endParaRPr lang="es-ES" dirty="0"/>
          </a:p>
        </p:txBody>
      </p:sp>
      <p:sp>
        <p:nvSpPr>
          <p:cNvPr id="4" name="Marcador de texto 3"/>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80942591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2"/>
          <p:cNvSpPr txBox="1">
            <a:spLocks noChangeArrowheads="1"/>
          </p:cNvSpPr>
          <p:nvPr/>
        </p:nvSpPr>
        <p:spPr bwMode="auto">
          <a:xfrm>
            <a:off x="3392488" y="482599"/>
            <a:ext cx="2246312" cy="590931"/>
          </a:xfrm>
          <a:prstGeom prst="rect">
            <a:avLst/>
          </a:prstGeom>
          <a:noFill/>
          <a:ln w="9525">
            <a:noFill/>
            <a:miter lim="800000"/>
            <a:headEnd/>
            <a:tailEnd/>
          </a:ln>
        </p:spPr>
        <p:txBody>
          <a:bodyPr wrap="square">
            <a:spAutoFit/>
          </a:bodyPr>
          <a:lstStyle/>
          <a:p>
            <a:pPr algn="ctr">
              <a:lnSpc>
                <a:spcPct val="90000"/>
              </a:lnSpc>
              <a:spcBef>
                <a:spcPct val="50000"/>
              </a:spcBef>
            </a:pPr>
            <a:r>
              <a:rPr lang="en-US" b="1" dirty="0" err="1">
                <a:solidFill>
                  <a:srgbClr val="004586"/>
                </a:solidFill>
                <a:ea typeface="MS PGothic" pitchFamily="34" charset="-128"/>
              </a:rPr>
              <a:t>Excesiva</a:t>
            </a:r>
            <a:r>
              <a:rPr lang="en-US" b="1" dirty="0">
                <a:solidFill>
                  <a:srgbClr val="004586"/>
                </a:solidFill>
                <a:ea typeface="MS PGothic" pitchFamily="34" charset="-128"/>
              </a:rPr>
              <a:t>  </a:t>
            </a:r>
            <a:r>
              <a:rPr lang="en-US" b="1" dirty="0" err="1">
                <a:solidFill>
                  <a:srgbClr val="004586"/>
                </a:solidFill>
                <a:ea typeface="MS PGothic" pitchFamily="34" charset="-128"/>
              </a:rPr>
              <a:t>producción</a:t>
            </a:r>
            <a:r>
              <a:rPr lang="en-US" b="1" dirty="0">
                <a:solidFill>
                  <a:srgbClr val="004586"/>
                </a:solidFill>
                <a:ea typeface="MS PGothic" pitchFamily="34" charset="-128"/>
              </a:rPr>
              <a:t> de </a:t>
            </a:r>
            <a:r>
              <a:rPr lang="en-US" b="1" dirty="0" err="1">
                <a:solidFill>
                  <a:srgbClr val="004586"/>
                </a:solidFill>
                <a:ea typeface="MS PGothic" pitchFamily="34" charset="-128"/>
              </a:rPr>
              <a:t>sebo</a:t>
            </a:r>
            <a:endParaRPr lang="en-US" b="1" dirty="0">
              <a:solidFill>
                <a:srgbClr val="004586"/>
              </a:solidFill>
              <a:ea typeface="MS PGothic" pitchFamily="34" charset="-128"/>
            </a:endParaRPr>
          </a:p>
        </p:txBody>
      </p:sp>
      <p:sp>
        <p:nvSpPr>
          <p:cNvPr id="24580" name="AutoShape 13"/>
          <p:cNvSpPr>
            <a:spLocks noChangeArrowheads="1"/>
          </p:cNvSpPr>
          <p:nvPr/>
        </p:nvSpPr>
        <p:spPr bwMode="auto">
          <a:xfrm rot="5400000">
            <a:off x="2987676" y="496887"/>
            <a:ext cx="314325" cy="495300"/>
          </a:xfrm>
          <a:prstGeom prst="downArrow">
            <a:avLst>
              <a:gd name="adj1" fmla="val 54546"/>
              <a:gd name="adj2" fmla="val 51519"/>
            </a:avLst>
          </a:prstGeom>
          <a:solidFill>
            <a:srgbClr val="00ABC1"/>
          </a:solidFill>
          <a:ln w="9525">
            <a:noFill/>
            <a:miter lim="800000"/>
            <a:headEnd/>
            <a:tailEnd/>
          </a:ln>
        </p:spPr>
        <p:txBody>
          <a:bodyPr vert="eaVert" wrap="none" anchor="ctr"/>
          <a:lstStyle/>
          <a:p>
            <a:endParaRPr lang="es-ES"/>
          </a:p>
        </p:txBody>
      </p:sp>
      <p:sp>
        <p:nvSpPr>
          <p:cNvPr id="24581" name="Text Box 14"/>
          <p:cNvSpPr txBox="1">
            <a:spLocks noChangeArrowheads="1"/>
          </p:cNvSpPr>
          <p:nvPr/>
        </p:nvSpPr>
        <p:spPr bwMode="auto">
          <a:xfrm>
            <a:off x="3390900" y="1008062"/>
            <a:ext cx="2247900" cy="369332"/>
          </a:xfrm>
          <a:prstGeom prst="rect">
            <a:avLst/>
          </a:prstGeom>
          <a:noFill/>
          <a:ln w="9525">
            <a:noFill/>
            <a:miter lim="800000"/>
            <a:headEnd/>
            <a:tailEnd/>
          </a:ln>
        </p:spPr>
        <p:txBody>
          <a:bodyPr wrap="square">
            <a:spAutoFit/>
          </a:bodyPr>
          <a:lstStyle/>
          <a:p>
            <a:pPr algn="ctr">
              <a:spcBef>
                <a:spcPct val="50000"/>
              </a:spcBef>
            </a:pPr>
            <a:r>
              <a:rPr lang="en-US" b="1" dirty="0" smtClean="0">
                <a:solidFill>
                  <a:srgbClr val="004586"/>
                </a:solidFill>
                <a:ea typeface="MS PGothic" pitchFamily="34" charset="-128"/>
              </a:rPr>
              <a:t> </a:t>
            </a:r>
            <a:r>
              <a:rPr lang="en-US" b="1" dirty="0" err="1" smtClean="0">
                <a:solidFill>
                  <a:srgbClr val="004586"/>
                </a:solidFill>
                <a:ea typeface="MS PGothic" pitchFamily="34" charset="-128"/>
              </a:rPr>
              <a:t>Hiperqueratinización</a:t>
            </a:r>
            <a:endParaRPr lang="en-US" b="1" dirty="0">
              <a:solidFill>
                <a:srgbClr val="004586"/>
              </a:solidFill>
              <a:ea typeface="MS PGothic" pitchFamily="34" charset="-128"/>
            </a:endParaRPr>
          </a:p>
        </p:txBody>
      </p:sp>
      <p:sp>
        <p:nvSpPr>
          <p:cNvPr id="24582" name="AutoShape 15"/>
          <p:cNvSpPr>
            <a:spLocks noChangeArrowheads="1"/>
          </p:cNvSpPr>
          <p:nvPr/>
        </p:nvSpPr>
        <p:spPr bwMode="auto">
          <a:xfrm rot="5400000">
            <a:off x="3059114" y="977900"/>
            <a:ext cx="314325" cy="352425"/>
          </a:xfrm>
          <a:prstGeom prst="downArrow">
            <a:avLst>
              <a:gd name="adj1" fmla="val 52528"/>
              <a:gd name="adj2" fmla="val 47984"/>
            </a:avLst>
          </a:prstGeom>
          <a:solidFill>
            <a:srgbClr val="00ABC1"/>
          </a:solidFill>
          <a:ln w="9525">
            <a:noFill/>
            <a:miter lim="800000"/>
            <a:headEnd/>
            <a:tailEnd/>
          </a:ln>
        </p:spPr>
        <p:txBody>
          <a:bodyPr vert="eaVert" wrap="none" anchor="ctr"/>
          <a:lstStyle/>
          <a:p>
            <a:endParaRPr lang="es-ES"/>
          </a:p>
        </p:txBody>
      </p:sp>
      <p:sp>
        <p:nvSpPr>
          <p:cNvPr id="24583" name="Text Box 16"/>
          <p:cNvSpPr txBox="1">
            <a:spLocks noChangeArrowheads="1"/>
          </p:cNvSpPr>
          <p:nvPr/>
        </p:nvSpPr>
        <p:spPr bwMode="auto">
          <a:xfrm>
            <a:off x="1447800" y="1774824"/>
            <a:ext cx="1866900" cy="646331"/>
          </a:xfrm>
          <a:prstGeom prst="rect">
            <a:avLst/>
          </a:prstGeom>
          <a:noFill/>
          <a:ln w="9525">
            <a:noFill/>
            <a:miter lim="800000"/>
            <a:headEnd/>
            <a:tailEnd/>
          </a:ln>
        </p:spPr>
        <p:txBody>
          <a:bodyPr wrap="square">
            <a:spAutoFit/>
          </a:bodyPr>
          <a:lstStyle/>
          <a:p>
            <a:pPr>
              <a:spcBef>
                <a:spcPct val="50000"/>
              </a:spcBef>
            </a:pPr>
            <a:r>
              <a:rPr lang="en-US" b="1" dirty="0" err="1">
                <a:solidFill>
                  <a:srgbClr val="004586"/>
                </a:solidFill>
                <a:ea typeface="MS PGothic" pitchFamily="34" charset="-128"/>
              </a:rPr>
              <a:t>Microcomedón</a:t>
            </a:r>
            <a:r>
              <a:rPr lang="en-US" b="1" dirty="0">
                <a:solidFill>
                  <a:srgbClr val="004586"/>
                </a:solidFill>
                <a:ea typeface="MS PGothic" pitchFamily="34" charset="-128"/>
              </a:rPr>
              <a:t> </a:t>
            </a:r>
            <a:r>
              <a:rPr lang="en-US" b="1" dirty="0" err="1">
                <a:solidFill>
                  <a:srgbClr val="004586"/>
                </a:solidFill>
                <a:ea typeface="MS PGothic" pitchFamily="34" charset="-128"/>
              </a:rPr>
              <a:t>Formación</a:t>
            </a:r>
            <a:endParaRPr lang="en-US" b="1" dirty="0">
              <a:solidFill>
                <a:srgbClr val="004586"/>
              </a:solidFill>
              <a:ea typeface="MS PGothic" pitchFamily="34" charset="-128"/>
            </a:endParaRPr>
          </a:p>
        </p:txBody>
      </p:sp>
      <p:sp>
        <p:nvSpPr>
          <p:cNvPr id="24584" name="Text Box 17"/>
          <p:cNvSpPr txBox="1">
            <a:spLocks noChangeArrowheads="1"/>
          </p:cNvSpPr>
          <p:nvPr/>
        </p:nvSpPr>
        <p:spPr bwMode="auto">
          <a:xfrm>
            <a:off x="3116264" y="2978149"/>
            <a:ext cx="2295525" cy="523220"/>
          </a:xfrm>
          <a:prstGeom prst="rect">
            <a:avLst/>
          </a:prstGeom>
          <a:noFill/>
          <a:ln w="9525">
            <a:noFill/>
            <a:miter lim="800000"/>
            <a:headEnd/>
            <a:tailEnd/>
          </a:ln>
        </p:spPr>
        <p:txBody>
          <a:bodyPr>
            <a:spAutoFit/>
          </a:bodyPr>
          <a:lstStyle/>
          <a:p>
            <a:pPr>
              <a:spcBef>
                <a:spcPct val="50000"/>
              </a:spcBef>
            </a:pPr>
            <a:r>
              <a:rPr lang="en-GB" sz="1400">
                <a:solidFill>
                  <a:srgbClr val="233E99"/>
                </a:solidFill>
                <a:ea typeface="MS PGothic" pitchFamily="34" charset="-128"/>
              </a:rPr>
              <a:t>Formación de  Comedones cerrados y abiertos</a:t>
            </a:r>
            <a:endParaRPr lang="en-US" sz="1400">
              <a:solidFill>
                <a:srgbClr val="233E99"/>
              </a:solidFill>
              <a:ea typeface="MS PGothic" pitchFamily="34" charset="-128"/>
            </a:endParaRPr>
          </a:p>
        </p:txBody>
      </p:sp>
      <p:sp>
        <p:nvSpPr>
          <p:cNvPr id="24585" name="Text Box 18"/>
          <p:cNvSpPr txBox="1">
            <a:spLocks noChangeArrowheads="1"/>
          </p:cNvSpPr>
          <p:nvPr/>
        </p:nvSpPr>
        <p:spPr bwMode="auto">
          <a:xfrm>
            <a:off x="6048828" y="1905000"/>
            <a:ext cx="2363786" cy="341632"/>
          </a:xfrm>
          <a:prstGeom prst="rect">
            <a:avLst/>
          </a:prstGeom>
          <a:noFill/>
          <a:ln w="9525">
            <a:noFill/>
            <a:miter lim="800000"/>
            <a:headEnd/>
            <a:tailEnd/>
          </a:ln>
        </p:spPr>
        <p:txBody>
          <a:bodyPr wrap="square">
            <a:spAutoFit/>
          </a:bodyPr>
          <a:lstStyle/>
          <a:p>
            <a:pPr>
              <a:lnSpc>
                <a:spcPct val="90000"/>
              </a:lnSpc>
              <a:spcBef>
                <a:spcPct val="50000"/>
              </a:spcBef>
            </a:pPr>
            <a:r>
              <a:rPr lang="en-US" b="1" i="1" dirty="0" err="1">
                <a:solidFill>
                  <a:srgbClr val="004586"/>
                </a:solidFill>
                <a:ea typeface="MS PGothic" pitchFamily="34" charset="-128"/>
              </a:rPr>
              <a:t>Colonización</a:t>
            </a:r>
            <a:r>
              <a:rPr lang="en-US" b="1" i="1" dirty="0">
                <a:solidFill>
                  <a:srgbClr val="004586"/>
                </a:solidFill>
                <a:ea typeface="MS PGothic" pitchFamily="34" charset="-128"/>
              </a:rPr>
              <a:t> P. </a:t>
            </a:r>
            <a:r>
              <a:rPr lang="en-US" b="1" i="1" dirty="0" err="1" smtClean="0">
                <a:solidFill>
                  <a:srgbClr val="004586"/>
                </a:solidFill>
                <a:ea typeface="MS PGothic" pitchFamily="34" charset="-128"/>
              </a:rPr>
              <a:t>acnés</a:t>
            </a:r>
            <a:endParaRPr lang="en-US" b="1" i="1" dirty="0">
              <a:solidFill>
                <a:srgbClr val="004586"/>
              </a:solidFill>
              <a:ea typeface="MS PGothic" pitchFamily="34" charset="-128"/>
            </a:endParaRPr>
          </a:p>
        </p:txBody>
      </p:sp>
      <p:sp>
        <p:nvSpPr>
          <p:cNvPr id="24586" name="Text Box 19"/>
          <p:cNvSpPr txBox="1">
            <a:spLocks noChangeArrowheads="1"/>
          </p:cNvSpPr>
          <p:nvPr/>
        </p:nvSpPr>
        <p:spPr bwMode="auto">
          <a:xfrm>
            <a:off x="4648200" y="4205514"/>
            <a:ext cx="2241777" cy="646331"/>
          </a:xfrm>
          <a:prstGeom prst="rect">
            <a:avLst/>
          </a:prstGeom>
          <a:noFill/>
          <a:ln w="9525">
            <a:noFill/>
            <a:miter lim="800000"/>
            <a:headEnd/>
            <a:tailEnd/>
          </a:ln>
        </p:spPr>
        <p:txBody>
          <a:bodyPr wrap="square">
            <a:spAutoFit/>
          </a:bodyPr>
          <a:lstStyle/>
          <a:p>
            <a:pPr algn="ctr">
              <a:spcBef>
                <a:spcPct val="50000"/>
              </a:spcBef>
            </a:pPr>
            <a:r>
              <a:rPr lang="en-US" b="1" dirty="0" err="1">
                <a:solidFill>
                  <a:srgbClr val="004586"/>
                </a:solidFill>
                <a:ea typeface="MS PGothic" pitchFamily="34" charset="-128"/>
              </a:rPr>
              <a:t>Inflamación</a:t>
            </a:r>
            <a:r>
              <a:rPr lang="en-US" b="1" dirty="0">
                <a:solidFill>
                  <a:srgbClr val="004586"/>
                </a:solidFill>
                <a:ea typeface="MS PGothic" pitchFamily="34" charset="-128"/>
              </a:rPr>
              <a:t> </a:t>
            </a:r>
            <a:r>
              <a:rPr lang="en-US" dirty="0">
                <a:solidFill>
                  <a:srgbClr val="004586"/>
                </a:solidFill>
                <a:ea typeface="MS PGothic" pitchFamily="34" charset="-128"/>
              </a:rPr>
              <a:t>y  </a:t>
            </a:r>
            <a:r>
              <a:rPr lang="en-US" dirty="0" err="1">
                <a:solidFill>
                  <a:srgbClr val="004586"/>
                </a:solidFill>
                <a:ea typeface="MS PGothic" pitchFamily="34" charset="-128"/>
              </a:rPr>
              <a:t>formación</a:t>
            </a:r>
            <a:r>
              <a:rPr lang="en-US" dirty="0">
                <a:solidFill>
                  <a:srgbClr val="004586"/>
                </a:solidFill>
                <a:ea typeface="MS PGothic" pitchFamily="34" charset="-128"/>
              </a:rPr>
              <a:t> de </a:t>
            </a:r>
            <a:r>
              <a:rPr lang="en-US" dirty="0" err="1">
                <a:solidFill>
                  <a:srgbClr val="004586"/>
                </a:solidFill>
                <a:ea typeface="MS PGothic" pitchFamily="34" charset="-128"/>
              </a:rPr>
              <a:t>pápulas</a:t>
            </a:r>
            <a:endParaRPr lang="en-US" dirty="0">
              <a:solidFill>
                <a:srgbClr val="004586"/>
              </a:solidFill>
              <a:ea typeface="MS PGothic" pitchFamily="34" charset="-128"/>
            </a:endParaRPr>
          </a:p>
        </p:txBody>
      </p:sp>
      <p:sp>
        <p:nvSpPr>
          <p:cNvPr id="24587" name="Text Box 20"/>
          <p:cNvSpPr txBox="1">
            <a:spLocks noChangeArrowheads="1"/>
          </p:cNvSpPr>
          <p:nvPr/>
        </p:nvSpPr>
        <p:spPr bwMode="auto">
          <a:xfrm>
            <a:off x="8339139" y="5505449"/>
            <a:ext cx="1323975" cy="336550"/>
          </a:xfrm>
          <a:prstGeom prst="rect">
            <a:avLst/>
          </a:prstGeom>
          <a:noFill/>
          <a:ln w="9525">
            <a:noFill/>
            <a:miter lim="800000"/>
            <a:headEnd/>
            <a:tailEnd/>
          </a:ln>
        </p:spPr>
        <p:txBody>
          <a:bodyPr>
            <a:spAutoFit/>
          </a:bodyPr>
          <a:lstStyle/>
          <a:p>
            <a:pPr algn="ctr">
              <a:spcBef>
                <a:spcPct val="50000"/>
              </a:spcBef>
            </a:pPr>
            <a:r>
              <a:rPr lang="en-US" sz="1600" dirty="0">
                <a:solidFill>
                  <a:srgbClr val="004586"/>
                </a:solidFill>
                <a:ea typeface="MS PGothic" pitchFamily="34" charset="-128"/>
              </a:rPr>
              <a:t>Cicatrices</a:t>
            </a:r>
          </a:p>
        </p:txBody>
      </p:sp>
      <p:sp>
        <p:nvSpPr>
          <p:cNvPr id="24588" name="AutoShape 22"/>
          <p:cNvSpPr>
            <a:spLocks noChangeArrowheads="1"/>
          </p:cNvSpPr>
          <p:nvPr/>
        </p:nvSpPr>
        <p:spPr bwMode="auto">
          <a:xfrm>
            <a:off x="8915400" y="5276849"/>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89" name="AutoShape 23"/>
          <p:cNvSpPr>
            <a:spLocks noChangeArrowheads="1"/>
          </p:cNvSpPr>
          <p:nvPr/>
        </p:nvSpPr>
        <p:spPr bwMode="auto">
          <a:xfrm rot="-5400000">
            <a:off x="5127626" y="3017837"/>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0" name="AutoShape 24"/>
          <p:cNvSpPr>
            <a:spLocks noChangeArrowheads="1"/>
          </p:cNvSpPr>
          <p:nvPr/>
        </p:nvSpPr>
        <p:spPr bwMode="auto">
          <a:xfrm rot="-5400000">
            <a:off x="6888163" y="4124325"/>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1" name="AutoShape 25"/>
          <p:cNvSpPr>
            <a:spLocks noChangeArrowheads="1"/>
          </p:cNvSpPr>
          <p:nvPr/>
        </p:nvSpPr>
        <p:spPr bwMode="auto">
          <a:xfrm rot="-5400000">
            <a:off x="3238501" y="1811337"/>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pic>
        <p:nvPicPr>
          <p:cNvPr id="24592" name="Picture 26" descr="9i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5289" y="2751138"/>
            <a:ext cx="1343025" cy="1495425"/>
          </a:xfrm>
          <a:prstGeom prst="rect">
            <a:avLst/>
          </a:prstGeom>
          <a:noFill/>
          <a:ln w="9525">
            <a:noFill/>
            <a:miter lim="800000"/>
            <a:headEnd/>
            <a:tailEnd/>
          </a:ln>
        </p:spPr>
      </p:pic>
      <p:pic>
        <p:nvPicPr>
          <p:cNvPr id="24593" name="Picture 27" descr="9ii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0400" y="1458912"/>
            <a:ext cx="1104900" cy="1206500"/>
          </a:xfrm>
          <a:prstGeom prst="rect">
            <a:avLst/>
          </a:prstGeom>
          <a:noFill/>
          <a:ln w="9525">
            <a:noFill/>
            <a:miter lim="800000"/>
            <a:headEnd/>
            <a:tailEnd/>
          </a:ln>
        </p:spPr>
      </p:pic>
      <p:pic>
        <p:nvPicPr>
          <p:cNvPr id="24594" name="Picture 28" descr="11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85938" y="493713"/>
            <a:ext cx="1096962" cy="1292225"/>
          </a:xfrm>
          <a:prstGeom prst="rect">
            <a:avLst/>
          </a:prstGeom>
          <a:noFill/>
          <a:ln w="9525">
            <a:noFill/>
            <a:miter lim="800000"/>
            <a:headEnd/>
            <a:tailEnd/>
          </a:ln>
        </p:spPr>
      </p:pic>
      <p:pic>
        <p:nvPicPr>
          <p:cNvPr id="24595" name="Picture 31" descr="9i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36951" y="1752599"/>
            <a:ext cx="1158875" cy="1301750"/>
          </a:xfrm>
          <a:prstGeom prst="rect">
            <a:avLst/>
          </a:prstGeom>
          <a:noFill/>
          <a:ln w="9525">
            <a:noFill/>
            <a:miter lim="800000"/>
            <a:headEnd/>
            <a:tailEnd/>
          </a:ln>
        </p:spPr>
      </p:pic>
      <p:grpSp>
        <p:nvGrpSpPr>
          <p:cNvPr id="2" name="Group 32"/>
          <p:cNvGrpSpPr>
            <a:grpSpLocks/>
          </p:cNvGrpSpPr>
          <p:nvPr/>
        </p:nvGrpSpPr>
        <p:grpSpPr bwMode="auto">
          <a:xfrm>
            <a:off x="1795464" y="5318125"/>
            <a:ext cx="2109787" cy="549275"/>
            <a:chOff x="237" y="3744"/>
            <a:chExt cx="1329" cy="346"/>
          </a:xfrm>
        </p:grpSpPr>
        <p:sp>
          <p:nvSpPr>
            <p:cNvPr id="24606" name="Text Box 33"/>
            <p:cNvSpPr txBox="1">
              <a:spLocks noChangeArrowheads="1"/>
            </p:cNvSpPr>
            <p:nvPr/>
          </p:nvSpPr>
          <p:spPr bwMode="auto">
            <a:xfrm>
              <a:off x="536" y="3744"/>
              <a:ext cx="1030" cy="346"/>
            </a:xfrm>
            <a:prstGeom prst="rect">
              <a:avLst/>
            </a:prstGeom>
            <a:noFill/>
            <a:ln w="9525">
              <a:noFill/>
              <a:miter lim="800000"/>
              <a:headEnd/>
              <a:tailEnd/>
            </a:ln>
          </p:spPr>
          <p:txBody>
            <a:bodyPr>
              <a:spAutoFit/>
            </a:bodyPr>
            <a:lstStyle/>
            <a:p>
              <a:r>
                <a:rPr lang="en-GB" sz="1600">
                  <a:solidFill>
                    <a:srgbClr val="233E99"/>
                  </a:solidFill>
                  <a:ea typeface="MS PGothic" pitchFamily="34" charset="-128"/>
                </a:rPr>
                <a:t>4</a:t>
              </a:r>
              <a:r>
                <a:rPr lang="en-GB" sz="1400">
                  <a:solidFill>
                    <a:srgbClr val="233E99"/>
                  </a:solidFill>
                  <a:ea typeface="MS PGothic" pitchFamily="34" charset="-128"/>
                </a:rPr>
                <a:t> factores claves en acné</a:t>
              </a:r>
              <a:endParaRPr lang="en-US" sz="1400">
                <a:solidFill>
                  <a:srgbClr val="233E99"/>
                </a:solidFill>
                <a:ea typeface="MS PGothic" pitchFamily="34" charset="-128"/>
              </a:endParaRPr>
            </a:p>
          </p:txBody>
        </p:sp>
        <p:sp>
          <p:nvSpPr>
            <p:cNvPr id="24607" name="Rectangle 34"/>
            <p:cNvSpPr>
              <a:spLocks noChangeArrowheads="1"/>
            </p:cNvSpPr>
            <p:nvPr/>
          </p:nvSpPr>
          <p:spPr bwMode="auto">
            <a:xfrm>
              <a:off x="237" y="3770"/>
              <a:ext cx="283" cy="283"/>
            </a:xfrm>
            <a:prstGeom prst="rect">
              <a:avLst/>
            </a:prstGeom>
            <a:noFill/>
            <a:ln w="57150">
              <a:solidFill>
                <a:srgbClr val="233E99"/>
              </a:solidFill>
              <a:miter lim="800000"/>
              <a:headEnd/>
              <a:tailEnd/>
            </a:ln>
          </p:spPr>
          <p:txBody>
            <a:bodyPr wrap="none" anchor="ctr"/>
            <a:lstStyle/>
            <a:p>
              <a:endParaRPr lang="es-ES"/>
            </a:p>
          </p:txBody>
        </p:sp>
      </p:grpSp>
      <p:sp>
        <p:nvSpPr>
          <p:cNvPr id="24597" name="Rectangle 35"/>
          <p:cNvSpPr>
            <a:spLocks noChangeArrowheads="1"/>
          </p:cNvSpPr>
          <p:nvPr/>
        </p:nvSpPr>
        <p:spPr bwMode="auto">
          <a:xfrm>
            <a:off x="3449638" y="506412"/>
            <a:ext cx="2189162" cy="484188"/>
          </a:xfrm>
          <a:prstGeom prst="rect">
            <a:avLst/>
          </a:prstGeom>
          <a:noFill/>
          <a:ln w="57150">
            <a:solidFill>
              <a:srgbClr val="233E99"/>
            </a:solidFill>
            <a:miter lim="800000"/>
            <a:headEnd/>
            <a:tailEnd/>
          </a:ln>
        </p:spPr>
        <p:txBody>
          <a:bodyPr wrap="none" anchor="ctr"/>
          <a:lstStyle/>
          <a:p>
            <a:endParaRPr lang="es-ES"/>
          </a:p>
        </p:txBody>
      </p:sp>
      <p:sp>
        <p:nvSpPr>
          <p:cNvPr id="24598" name="Rectangle 36"/>
          <p:cNvSpPr>
            <a:spLocks noChangeArrowheads="1"/>
          </p:cNvSpPr>
          <p:nvPr/>
        </p:nvSpPr>
        <p:spPr bwMode="auto">
          <a:xfrm>
            <a:off x="3443514" y="1066800"/>
            <a:ext cx="2195286" cy="263525"/>
          </a:xfrm>
          <a:prstGeom prst="rect">
            <a:avLst/>
          </a:prstGeom>
          <a:noFill/>
          <a:ln w="57150">
            <a:solidFill>
              <a:srgbClr val="233E99"/>
            </a:solidFill>
            <a:miter lim="800000"/>
            <a:headEnd/>
            <a:tailEnd/>
          </a:ln>
        </p:spPr>
        <p:txBody>
          <a:bodyPr wrap="none" anchor="ctr"/>
          <a:lstStyle/>
          <a:p>
            <a:endParaRPr lang="es-ES"/>
          </a:p>
        </p:txBody>
      </p:sp>
      <p:sp>
        <p:nvSpPr>
          <p:cNvPr id="24599" name="Rectangle 37"/>
          <p:cNvSpPr>
            <a:spLocks noChangeArrowheads="1"/>
          </p:cNvSpPr>
          <p:nvPr/>
        </p:nvSpPr>
        <p:spPr bwMode="auto">
          <a:xfrm>
            <a:off x="6051551" y="1763713"/>
            <a:ext cx="2178049" cy="644525"/>
          </a:xfrm>
          <a:prstGeom prst="rect">
            <a:avLst/>
          </a:prstGeom>
          <a:noFill/>
          <a:ln w="57150">
            <a:solidFill>
              <a:srgbClr val="233E99"/>
            </a:solidFill>
            <a:miter lim="800000"/>
            <a:headEnd/>
            <a:tailEnd/>
          </a:ln>
        </p:spPr>
        <p:txBody>
          <a:bodyPr wrap="none" anchor="ctr"/>
          <a:lstStyle/>
          <a:p>
            <a:endParaRPr lang="es-ES"/>
          </a:p>
        </p:txBody>
      </p:sp>
      <p:sp>
        <p:nvSpPr>
          <p:cNvPr id="24600" name="Rectangle 38"/>
          <p:cNvSpPr>
            <a:spLocks noChangeArrowheads="1"/>
          </p:cNvSpPr>
          <p:nvPr/>
        </p:nvSpPr>
        <p:spPr bwMode="auto">
          <a:xfrm>
            <a:off x="4724400" y="4211637"/>
            <a:ext cx="2091680" cy="671735"/>
          </a:xfrm>
          <a:prstGeom prst="rect">
            <a:avLst/>
          </a:prstGeom>
          <a:noFill/>
          <a:ln w="57150">
            <a:solidFill>
              <a:srgbClr val="233E99"/>
            </a:solidFill>
            <a:miter lim="800000"/>
            <a:headEnd/>
            <a:tailEnd/>
          </a:ln>
        </p:spPr>
        <p:txBody>
          <a:bodyPr wrap="none" anchor="ctr"/>
          <a:lstStyle/>
          <a:p>
            <a:endParaRPr lang="es-ES"/>
          </a:p>
        </p:txBody>
      </p:sp>
      <p:cxnSp>
        <p:nvCxnSpPr>
          <p:cNvPr id="24601" name="AutoShape 39"/>
          <p:cNvCxnSpPr>
            <a:cxnSpLocks noChangeShapeType="1"/>
          </p:cNvCxnSpPr>
          <p:nvPr/>
        </p:nvCxnSpPr>
        <p:spPr bwMode="auto">
          <a:xfrm rot="16200000" flipH="1">
            <a:off x="2365920" y="2206080"/>
            <a:ext cx="1886154" cy="2350794"/>
          </a:xfrm>
          <a:prstGeom prst="bentConnector2">
            <a:avLst/>
          </a:prstGeom>
          <a:noFill/>
          <a:ln w="152400">
            <a:solidFill>
              <a:schemeClr val="hlink"/>
            </a:solidFill>
            <a:miter lim="800000"/>
            <a:headEnd/>
            <a:tailEnd/>
          </a:ln>
        </p:spPr>
      </p:cxnSp>
      <p:pic>
        <p:nvPicPr>
          <p:cNvPr id="24603" name="Picture 29" descr="11ii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58200" y="3105150"/>
            <a:ext cx="1238250" cy="1590675"/>
          </a:xfrm>
          <a:prstGeom prst="rect">
            <a:avLst/>
          </a:prstGeom>
          <a:noFill/>
          <a:ln w="9525">
            <a:noFill/>
            <a:miter lim="800000"/>
            <a:headEnd/>
            <a:tailEnd/>
          </a:ln>
        </p:spPr>
      </p:pic>
      <p:pic>
        <p:nvPicPr>
          <p:cNvPr id="24604" name="Picture 30" descr="11ii"/>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235826" y="3711575"/>
            <a:ext cx="1446213" cy="1266825"/>
          </a:xfrm>
          <a:prstGeom prst="rect">
            <a:avLst/>
          </a:prstGeom>
          <a:noFill/>
          <a:ln w="9525">
            <a:noFill/>
            <a:miter lim="800000"/>
            <a:headEnd/>
            <a:tailEnd/>
          </a:ln>
        </p:spPr>
      </p:pic>
      <p:sp>
        <p:nvSpPr>
          <p:cNvPr id="24605" name="Text Box 21"/>
          <p:cNvSpPr txBox="1">
            <a:spLocks noChangeArrowheads="1"/>
          </p:cNvSpPr>
          <p:nvPr/>
        </p:nvSpPr>
        <p:spPr bwMode="auto">
          <a:xfrm>
            <a:off x="7839075" y="4700587"/>
            <a:ext cx="1676400" cy="523220"/>
          </a:xfrm>
          <a:prstGeom prst="rect">
            <a:avLst/>
          </a:prstGeom>
          <a:noFill/>
          <a:ln w="9525">
            <a:noFill/>
            <a:miter lim="800000"/>
            <a:headEnd/>
            <a:tailEnd/>
          </a:ln>
        </p:spPr>
        <p:txBody>
          <a:bodyPr>
            <a:spAutoFit/>
          </a:bodyPr>
          <a:lstStyle/>
          <a:p>
            <a:pPr algn="r">
              <a:spcBef>
                <a:spcPct val="50000"/>
              </a:spcBef>
            </a:pPr>
            <a:r>
              <a:rPr lang="en-GB" sz="1400" dirty="0" err="1">
                <a:solidFill>
                  <a:srgbClr val="004586"/>
                </a:solidFill>
                <a:ea typeface="MS PGothic" pitchFamily="34" charset="-128"/>
              </a:rPr>
              <a:t>Formación</a:t>
            </a:r>
            <a:r>
              <a:rPr lang="en-GB" sz="1400" dirty="0">
                <a:solidFill>
                  <a:srgbClr val="004586"/>
                </a:solidFill>
                <a:ea typeface="MS PGothic" pitchFamily="34" charset="-128"/>
              </a:rPr>
              <a:t> de </a:t>
            </a:r>
            <a:r>
              <a:rPr lang="en-GB" sz="1400" dirty="0" err="1">
                <a:solidFill>
                  <a:srgbClr val="004586"/>
                </a:solidFill>
                <a:ea typeface="MS PGothic" pitchFamily="34" charset="-128"/>
              </a:rPr>
              <a:t>pústulas</a:t>
            </a:r>
            <a:r>
              <a:rPr lang="en-GB" sz="1400" dirty="0">
                <a:solidFill>
                  <a:srgbClr val="004586"/>
                </a:solidFill>
                <a:ea typeface="MS PGothic" pitchFamily="34" charset="-128"/>
              </a:rPr>
              <a:t> y </a:t>
            </a:r>
            <a:r>
              <a:rPr lang="en-GB" sz="1400" dirty="0" err="1">
                <a:solidFill>
                  <a:srgbClr val="004586"/>
                </a:solidFill>
                <a:ea typeface="MS PGothic" pitchFamily="34" charset="-128"/>
              </a:rPr>
              <a:t>quistes</a:t>
            </a:r>
            <a:r>
              <a:rPr lang="en-GB" sz="1400" dirty="0">
                <a:solidFill>
                  <a:srgbClr val="004586"/>
                </a:solidFill>
                <a:ea typeface="MS PGothic" pitchFamily="34" charset="-128"/>
              </a:rPr>
              <a:t> </a:t>
            </a:r>
            <a:endParaRPr lang="en-US" sz="1400" dirty="0">
              <a:solidFill>
                <a:srgbClr val="004586"/>
              </a:solidFill>
              <a:ea typeface="MS PGothic" pitchFamily="34" charset="-128"/>
            </a:endParaRPr>
          </a:p>
        </p:txBody>
      </p:sp>
    </p:spTree>
    <p:extLst>
      <p:ext uri="{BB962C8B-B14F-4D97-AF65-F5344CB8AC3E}">
        <p14:creationId xmlns:p14="http://schemas.microsoft.com/office/powerpoint/2010/main" val="2453004071"/>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3581400" y="228600"/>
            <a:ext cx="5181600" cy="5813735"/>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66771307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4586"/>
                </a:solidFill>
              </a:rPr>
              <a:t>¿Cuándo </a:t>
            </a:r>
            <a:r>
              <a:rPr lang="es-ES" dirty="0">
                <a:solidFill>
                  <a:srgbClr val="004586"/>
                </a:solidFill>
              </a:rPr>
              <a:t>hay que tratar el acné ?</a:t>
            </a:r>
          </a:p>
        </p:txBody>
      </p:sp>
      <p:sp>
        <p:nvSpPr>
          <p:cNvPr id="3" name="Marcador de contenido 2"/>
          <p:cNvSpPr>
            <a:spLocks noGrp="1"/>
          </p:cNvSpPr>
          <p:nvPr>
            <p:ph idx="1"/>
          </p:nvPr>
        </p:nvSpPr>
        <p:spPr/>
        <p:txBody>
          <a:bodyPr>
            <a:normAutofit/>
          </a:bodyPr>
          <a:lstStyle/>
          <a:p>
            <a:r>
              <a:rPr lang="es-ES" sz="2800" dirty="0" smtClean="0"/>
              <a:t>Siempre.</a:t>
            </a:r>
            <a:endParaRPr lang="es-ES" sz="2800" dirty="0"/>
          </a:p>
          <a:p>
            <a:r>
              <a:rPr lang="es-ES" sz="2800" dirty="0" smtClean="0"/>
              <a:t>Siempre.</a:t>
            </a:r>
            <a:endParaRPr lang="es-ES" sz="2800" dirty="0"/>
          </a:p>
          <a:p>
            <a:r>
              <a:rPr lang="es-ES" sz="2800" dirty="0" smtClean="0"/>
              <a:t>Siempre.</a:t>
            </a:r>
            <a:endParaRPr lang="es-ES" sz="2800" dirty="0"/>
          </a:p>
          <a:p>
            <a:r>
              <a:rPr lang="es-ES" sz="2800" dirty="0" smtClean="0"/>
              <a:t>Siempre.</a:t>
            </a:r>
            <a:endParaRPr lang="es-ES" sz="2800" dirty="0"/>
          </a:p>
        </p:txBody>
      </p:sp>
      <p:sp>
        <p:nvSpPr>
          <p:cNvPr id="4" name="Marcador de texto 3"/>
          <p:cNvSpPr>
            <a:spLocks noGrp="1"/>
          </p:cNvSpPr>
          <p:nvPr>
            <p:ph type="body" sz="quarter" idx="10"/>
          </p:nvPr>
        </p:nvSpPr>
        <p:spPr/>
        <p:txBody>
          <a:bodyPr>
            <a:normAutofit lnSpcReduction="10000"/>
          </a:bodyPr>
          <a:lstStyle/>
          <a:p>
            <a:endParaRPr lang="es-ES"/>
          </a:p>
        </p:txBody>
      </p:sp>
      <p:pic>
        <p:nvPicPr>
          <p:cNvPr id="6" name="Picture 2" descr="http://aceleratuexitoconamordedios.com/blog/wp-content/uploads/2011/03/img1_preguntas-frecuentes_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76975" y="2286000"/>
            <a:ext cx="2640919" cy="2857500"/>
          </a:xfrm>
          <a:prstGeom prst="rect">
            <a:avLst/>
          </a:prstGeom>
          <a:noFill/>
        </p:spPr>
      </p:pic>
    </p:spTree>
    <p:extLst>
      <p:ext uri="{BB962C8B-B14F-4D97-AF65-F5344CB8AC3E}">
        <p14:creationId xmlns:p14="http://schemas.microsoft.com/office/powerpoint/2010/main" val="3434066745"/>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smtClean="0"/>
              <a:t>Tratamiento del acné: objetivos</a:t>
            </a:r>
            <a:endParaRPr lang="es-ES" dirty="0"/>
          </a:p>
        </p:txBody>
      </p:sp>
      <p:sp>
        <p:nvSpPr>
          <p:cNvPr id="5" name="Marcador de contenido 4"/>
          <p:cNvSpPr>
            <a:spLocks noGrp="1"/>
          </p:cNvSpPr>
          <p:nvPr>
            <p:ph idx="1"/>
          </p:nvPr>
        </p:nvSpPr>
        <p:spPr>
          <a:xfrm>
            <a:off x="0" y="1427776"/>
            <a:ext cx="11582400" cy="4592024"/>
          </a:xfrm>
        </p:spPr>
        <p:txBody>
          <a:bodyPr>
            <a:normAutofit/>
          </a:bodyPr>
          <a:lstStyle/>
          <a:p>
            <a:r>
              <a:rPr lang="es-ES" sz="3600" dirty="0"/>
              <a:t> </a:t>
            </a:r>
            <a:r>
              <a:rPr lang="es-ES" sz="3600" dirty="0" smtClean="0"/>
              <a:t>Regular </a:t>
            </a:r>
            <a:r>
              <a:rPr lang="es-ES" sz="3600" dirty="0"/>
              <a:t>la secreción </a:t>
            </a:r>
            <a:r>
              <a:rPr lang="es-ES" sz="3600" dirty="0" smtClean="0"/>
              <a:t>sebácea.</a:t>
            </a:r>
            <a:endParaRPr lang="es-ES" sz="3600" dirty="0"/>
          </a:p>
          <a:p>
            <a:r>
              <a:rPr lang="es-ES" sz="3600" dirty="0"/>
              <a:t> E</a:t>
            </a:r>
            <a:r>
              <a:rPr lang="es-ES" sz="3600" dirty="0" smtClean="0"/>
              <a:t>vitar </a:t>
            </a:r>
            <a:r>
              <a:rPr lang="es-ES" sz="3600" dirty="0"/>
              <a:t>la obstrucción del </a:t>
            </a:r>
            <a:r>
              <a:rPr lang="es-ES" sz="3600" dirty="0" smtClean="0"/>
              <a:t>folículo.</a:t>
            </a:r>
            <a:endParaRPr lang="es-ES" sz="3600" dirty="0"/>
          </a:p>
          <a:p>
            <a:r>
              <a:rPr lang="es-ES" sz="3600" dirty="0"/>
              <a:t> </a:t>
            </a:r>
            <a:r>
              <a:rPr lang="es-ES" sz="3600" dirty="0" smtClean="0"/>
              <a:t>Disminuir </a:t>
            </a:r>
            <a:r>
              <a:rPr lang="es-ES" sz="3600" dirty="0"/>
              <a:t>la población </a:t>
            </a:r>
            <a:r>
              <a:rPr lang="es-ES" sz="3600" dirty="0" smtClean="0"/>
              <a:t>bacteriana.</a:t>
            </a:r>
            <a:endParaRPr lang="es-ES" sz="3600" dirty="0"/>
          </a:p>
          <a:p>
            <a:r>
              <a:rPr lang="es-ES" sz="3600" dirty="0"/>
              <a:t> </a:t>
            </a:r>
            <a:r>
              <a:rPr lang="es-ES" sz="3600" dirty="0" smtClean="0"/>
              <a:t>Eliminar </a:t>
            </a:r>
            <a:r>
              <a:rPr lang="es-ES" sz="3600" dirty="0"/>
              <a:t>la </a:t>
            </a:r>
            <a:r>
              <a:rPr lang="es-ES" sz="3600" dirty="0" smtClean="0"/>
              <a:t>inflamación.</a:t>
            </a:r>
            <a:endParaRPr lang="es-ES" sz="3600" dirty="0"/>
          </a:p>
          <a:p>
            <a:r>
              <a:rPr lang="es-ES" sz="3600" dirty="0"/>
              <a:t> </a:t>
            </a:r>
            <a:r>
              <a:rPr lang="es-ES" sz="3600" dirty="0" smtClean="0"/>
              <a:t>Mejorar </a:t>
            </a:r>
            <a:r>
              <a:rPr lang="es-ES" sz="3600" dirty="0"/>
              <a:t>el aspecto </a:t>
            </a:r>
            <a:r>
              <a:rPr lang="es-ES" sz="3600" dirty="0" smtClean="0"/>
              <a:t>estético.</a:t>
            </a:r>
            <a:endParaRPr lang="es-ES" sz="3600" dirty="0"/>
          </a:p>
          <a:p>
            <a:r>
              <a:rPr lang="es-ES" sz="3600" dirty="0"/>
              <a:t> Bienestar </a:t>
            </a:r>
            <a:r>
              <a:rPr lang="es-ES" sz="3600" dirty="0" smtClean="0"/>
              <a:t>psicológico.</a:t>
            </a:r>
            <a:endParaRPr lang="es-ES" sz="3600" dirty="0"/>
          </a:p>
          <a:p>
            <a:pPr marL="542925" indent="0">
              <a:buNone/>
            </a:pPr>
            <a:endParaRPr lang="es-ES" sz="3600" dirty="0"/>
          </a:p>
        </p:txBody>
      </p:sp>
    </p:spTree>
    <p:extLst>
      <p:ext uri="{BB962C8B-B14F-4D97-AF65-F5344CB8AC3E}">
        <p14:creationId xmlns:p14="http://schemas.microsoft.com/office/powerpoint/2010/main" val="1030436992"/>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Tratamiento del acné</a:t>
            </a:r>
            <a:endParaRPr lang="es-ES" dirty="0"/>
          </a:p>
        </p:txBody>
      </p:sp>
      <p:sp>
        <p:nvSpPr>
          <p:cNvPr id="3" name="Marcador de contenido 2"/>
          <p:cNvSpPr>
            <a:spLocks noGrp="1"/>
          </p:cNvSpPr>
          <p:nvPr>
            <p:ph idx="1"/>
          </p:nvPr>
        </p:nvSpPr>
        <p:spPr/>
        <p:txBody>
          <a:bodyPr/>
          <a:lstStyle/>
          <a:p>
            <a:pPr>
              <a:defRPr/>
            </a:pPr>
            <a:r>
              <a:rPr lang="es-ES" b="1" dirty="0">
                <a:solidFill>
                  <a:srgbClr val="004586"/>
                </a:solidFill>
              </a:rPr>
              <a:t>El tratamiento de elección del acné debe surgir del </a:t>
            </a:r>
            <a:r>
              <a:rPr lang="es-ES" b="1" dirty="0">
                <a:solidFill>
                  <a:srgbClr val="C00000"/>
                </a:solidFill>
              </a:rPr>
              <a:t>acuerdo o «pacto terapéutico» </a:t>
            </a:r>
            <a:r>
              <a:rPr lang="es-ES" b="1" dirty="0">
                <a:solidFill>
                  <a:srgbClr val="004586"/>
                </a:solidFill>
              </a:rPr>
              <a:t>entre médico y paciente.</a:t>
            </a:r>
          </a:p>
          <a:p>
            <a:pPr>
              <a:defRPr/>
            </a:pPr>
            <a:r>
              <a:rPr lang="es-ES" b="1" dirty="0">
                <a:solidFill>
                  <a:srgbClr val="004586"/>
                </a:solidFill>
              </a:rPr>
              <a:t>Evaluación de la repercusión médica y psicológica, ACTUALES Y FUTURAS.</a:t>
            </a:r>
          </a:p>
          <a:p>
            <a:pPr marL="542925" indent="0">
              <a:buNone/>
            </a:pPr>
            <a:endParaRPr lang="es-ES" dirty="0"/>
          </a:p>
        </p:txBody>
      </p:sp>
      <p:pic>
        <p:nvPicPr>
          <p:cNvPr id="290818" name="Picture 2" descr="http://2.bp.blogspot.com/_VttWFe3BWk8/S3CPTHVfuDI/AAAAAAAAAEs/Sqwe0YEsXuM/s200/relaci%C3%B3n+medico-paciente.jpg"/>
          <p:cNvPicPr>
            <a:picLocks noChangeAspect="1" noChangeArrowheads="1"/>
          </p:cNvPicPr>
          <p:nvPr/>
        </p:nvPicPr>
        <p:blipFill>
          <a:blip r:embed="rId2" cstate="print"/>
          <a:srcRect/>
          <a:stretch>
            <a:fillRect/>
          </a:stretch>
        </p:blipFill>
        <p:spPr bwMode="auto">
          <a:xfrm>
            <a:off x="4572000" y="2895600"/>
            <a:ext cx="1783692" cy="1772816"/>
          </a:xfrm>
          <a:prstGeom prst="rect">
            <a:avLst/>
          </a:prstGeom>
          <a:noFill/>
        </p:spPr>
      </p:pic>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3699647224"/>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781734239"/>
              </p:ext>
            </p:extLst>
          </p:nvPr>
        </p:nvGraphicFramePr>
        <p:xfrm>
          <a:off x="1416050" y="222250"/>
          <a:ext cx="9361488" cy="750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9794" name="Picture 2" descr="http://es.dreamstime.com/friki-adolescente-en-pensamiento-thumb18853287.jpg"/>
          <p:cNvPicPr>
            <a:picLocks noChangeAspect="1" noChangeArrowheads="1"/>
          </p:cNvPicPr>
          <p:nvPr/>
        </p:nvPicPr>
        <p:blipFill>
          <a:blip r:embed="rId8" cstate="print"/>
          <a:srcRect/>
          <a:stretch>
            <a:fillRect/>
          </a:stretch>
        </p:blipFill>
        <p:spPr bwMode="auto">
          <a:xfrm>
            <a:off x="7543800" y="838200"/>
            <a:ext cx="2857500" cy="4286250"/>
          </a:xfrm>
          <a:prstGeom prst="rect">
            <a:avLst/>
          </a:prstGeom>
          <a:noFill/>
        </p:spPr>
      </p:pic>
      <p:sp>
        <p:nvSpPr>
          <p:cNvPr id="2" name="Título 1"/>
          <p:cNvSpPr>
            <a:spLocks noGrp="1"/>
          </p:cNvSpPr>
          <p:nvPr>
            <p:ph type="title"/>
          </p:nvPr>
        </p:nvSpPr>
        <p:spPr/>
        <p:txBody>
          <a:bodyPr/>
          <a:lstStyle/>
          <a:p>
            <a:r>
              <a:rPr lang="es-ES" dirty="0" smtClean="0"/>
              <a:t>Estrategias generales de tratamiento</a:t>
            </a:r>
            <a:endParaRPr lang="es-ES" dirty="0"/>
          </a:p>
        </p:txBody>
      </p:sp>
      <p:sp>
        <p:nvSpPr>
          <p:cNvPr id="3" name="Marcador de contenido 2"/>
          <p:cNvSpPr>
            <a:spLocks noGrp="1"/>
          </p:cNvSpPr>
          <p:nvPr>
            <p:ph idx="1"/>
          </p:nvPr>
        </p:nvSpPr>
        <p:spPr>
          <a:xfrm>
            <a:off x="0" y="1015675"/>
            <a:ext cx="6553200" cy="4592024"/>
          </a:xfrm>
        </p:spPr>
        <p:txBody>
          <a:bodyPr>
            <a:normAutofit/>
          </a:bodyPr>
          <a:lstStyle/>
          <a:p>
            <a:r>
              <a:rPr lang="es-ES" dirty="0" smtClean="0"/>
              <a:t>Que el paciente entienda la terapia.</a:t>
            </a:r>
          </a:p>
          <a:p>
            <a:r>
              <a:rPr lang="es-ES" dirty="0" smtClean="0"/>
              <a:t>Explicar medidas higiénicas y modo de utilización de los fármacos.</a:t>
            </a:r>
          </a:p>
          <a:p>
            <a:r>
              <a:rPr lang="es-ES" dirty="0" smtClean="0"/>
              <a:t>Constancia.</a:t>
            </a:r>
          </a:p>
          <a:p>
            <a:r>
              <a:rPr lang="es-ES" dirty="0" smtClean="0"/>
              <a:t>Paciencia hasta la mejoría.</a:t>
            </a:r>
          </a:p>
          <a:p>
            <a:r>
              <a:rPr lang="es-ES" dirty="0" smtClean="0"/>
              <a:t>Avanzar posibles efectos adversos (irritación inicial por los tratamientos tópicos).</a:t>
            </a:r>
            <a:endParaRPr lang="es-ES" dirty="0"/>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352431697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50796"/>
            <a:ext cx="6858000" cy="6133445"/>
          </a:xfrm>
          <a:prstGeom prst="rect">
            <a:avLst/>
          </a:prstGeom>
        </p:spPr>
      </p:pic>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70005" y="190427"/>
            <a:ext cx="2316005" cy="2019373"/>
          </a:xfrm>
          <a:prstGeom prst="rect">
            <a:avLst/>
          </a:prstGeom>
          <a:ln>
            <a:solidFill>
              <a:srgbClr val="008000"/>
            </a:solidFill>
          </a:ln>
        </p:spPr>
      </p:pic>
      <p:sp>
        <p:nvSpPr>
          <p:cNvPr id="3" name="CuadroTexto 2"/>
          <p:cNvSpPr txBox="1"/>
          <p:nvPr/>
        </p:nvSpPr>
        <p:spPr>
          <a:xfrm>
            <a:off x="8270005" y="2439412"/>
            <a:ext cx="3464795" cy="3046988"/>
          </a:xfrm>
          <a:prstGeom prst="rect">
            <a:avLst/>
          </a:prstGeom>
          <a:solidFill>
            <a:srgbClr val="004586"/>
          </a:solidFill>
          <a:effectLst/>
          <a:scene3d>
            <a:camera prst="orthographicFront"/>
            <a:lightRig rig="threePt" dir="t"/>
          </a:scene3d>
          <a:sp3d>
            <a:bevelB w="95250"/>
          </a:sp3d>
        </p:spPr>
        <p:txBody>
          <a:bodyPr wrap="square" rtlCol="0">
            <a:spAutoFit/>
          </a:bodyPr>
          <a:lstStyle/>
          <a:p>
            <a:r>
              <a:rPr lang="es-ES" sz="2400" dirty="0">
                <a:solidFill>
                  <a:srgbClr val="FFFFFF"/>
                </a:solidFill>
              </a:rPr>
              <a:t>Un buen control de la DA previene el desarrollo de </a:t>
            </a:r>
          </a:p>
          <a:p>
            <a:r>
              <a:rPr lang="es-ES" sz="2400" dirty="0">
                <a:solidFill>
                  <a:srgbClr val="FFFFFF"/>
                </a:solidFill>
              </a:rPr>
              <a:t>alteraciones de la salud </a:t>
            </a:r>
            <a:r>
              <a:rPr lang="es-ES" sz="2400" dirty="0" smtClean="0">
                <a:solidFill>
                  <a:srgbClr val="FFFFFF"/>
                </a:solidFill>
              </a:rPr>
              <a:t>mental.</a:t>
            </a:r>
            <a:endParaRPr lang="es-ES" sz="2400" dirty="0">
              <a:solidFill>
                <a:srgbClr val="FFFFFF"/>
              </a:solidFill>
            </a:endParaRPr>
          </a:p>
          <a:p>
            <a:endParaRPr lang="es-ES" sz="2400" dirty="0">
              <a:solidFill>
                <a:srgbClr val="FFFFFF"/>
              </a:solidFill>
            </a:endParaRPr>
          </a:p>
          <a:p>
            <a:r>
              <a:rPr lang="es-ES" sz="2400" dirty="0">
                <a:solidFill>
                  <a:srgbClr val="FFFFFF"/>
                </a:solidFill>
              </a:rPr>
              <a:t>La DA incide de forma muy importante  en la </a:t>
            </a:r>
            <a:r>
              <a:rPr lang="es-ES" sz="2400" dirty="0" smtClean="0">
                <a:solidFill>
                  <a:srgbClr val="FFFFFF"/>
                </a:solidFill>
              </a:rPr>
              <a:t>mente.</a:t>
            </a:r>
            <a:endParaRPr lang="es-ES" sz="2400" dirty="0">
              <a:solidFill>
                <a:srgbClr val="FFFFFF"/>
              </a:solidFill>
            </a:endParaRPr>
          </a:p>
        </p:txBody>
      </p:sp>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94018141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31"/>
          <p:cNvSpPr>
            <a:spLocks noGrp="1" noChangeArrowheads="1"/>
          </p:cNvSpPr>
          <p:nvPr>
            <p:ph type="title"/>
          </p:nvPr>
        </p:nvSpPr>
        <p:spPr>
          <a:xfrm>
            <a:off x="76200" y="304800"/>
            <a:ext cx="12039600" cy="604800"/>
          </a:xfrm>
        </p:spPr>
        <p:txBody>
          <a:bodyPr>
            <a:normAutofit fontScale="90000"/>
          </a:bodyPr>
          <a:lstStyle/>
          <a:p>
            <a:pPr marL="342900" indent="-342900">
              <a:defRPr/>
            </a:pPr>
            <a:r>
              <a:rPr lang="en-US" sz="3200" b="1" dirty="0">
                <a:solidFill>
                  <a:srgbClr val="004586"/>
                </a:solidFill>
                <a:latin typeface="+mn-lt"/>
              </a:rPr>
              <a:t>El </a:t>
            </a:r>
            <a:r>
              <a:rPr lang="en-US" sz="3200" b="1" dirty="0" err="1">
                <a:solidFill>
                  <a:srgbClr val="004586"/>
                </a:solidFill>
                <a:latin typeface="+mn-lt"/>
              </a:rPr>
              <a:t>tratamiento</a:t>
            </a:r>
            <a:r>
              <a:rPr lang="en-US" sz="3200" b="1" dirty="0">
                <a:solidFill>
                  <a:srgbClr val="004586"/>
                </a:solidFill>
                <a:latin typeface="+mn-lt"/>
              </a:rPr>
              <a:t> </a:t>
            </a:r>
            <a:r>
              <a:rPr lang="en-US" sz="3200" b="1" dirty="0" err="1">
                <a:solidFill>
                  <a:srgbClr val="004586"/>
                </a:solidFill>
                <a:latin typeface="+mn-lt"/>
              </a:rPr>
              <a:t>debe</a:t>
            </a:r>
            <a:r>
              <a:rPr lang="en-US" sz="3200" b="1" dirty="0">
                <a:solidFill>
                  <a:srgbClr val="004586"/>
                </a:solidFill>
                <a:latin typeface="+mn-lt"/>
              </a:rPr>
              <a:t> </a:t>
            </a:r>
            <a:r>
              <a:rPr lang="en-US" sz="3200" b="1" dirty="0" err="1">
                <a:solidFill>
                  <a:srgbClr val="004586"/>
                </a:solidFill>
                <a:latin typeface="+mn-lt"/>
              </a:rPr>
              <a:t>dirigirse</a:t>
            </a:r>
            <a:r>
              <a:rPr lang="en-US" sz="3200" b="1" dirty="0">
                <a:solidFill>
                  <a:srgbClr val="004586"/>
                </a:solidFill>
                <a:latin typeface="+mn-lt"/>
              </a:rPr>
              <a:t> a </a:t>
            </a:r>
            <a:r>
              <a:rPr lang="en-US" sz="3200" b="1" dirty="0" err="1">
                <a:solidFill>
                  <a:srgbClr val="004586"/>
                </a:solidFill>
                <a:latin typeface="+mn-lt"/>
              </a:rPr>
              <a:t>tantos</a:t>
            </a:r>
            <a:r>
              <a:rPr lang="en-US" sz="3200" b="1" dirty="0">
                <a:solidFill>
                  <a:srgbClr val="004586"/>
                </a:solidFill>
                <a:latin typeface="+mn-lt"/>
              </a:rPr>
              <a:t> </a:t>
            </a:r>
            <a:r>
              <a:rPr lang="en-US" sz="3200" b="1" dirty="0" err="1">
                <a:solidFill>
                  <a:srgbClr val="004586"/>
                </a:solidFill>
                <a:latin typeface="+mn-lt"/>
              </a:rPr>
              <a:t>factores</a:t>
            </a:r>
            <a:r>
              <a:rPr lang="en-US" sz="3200" b="1" dirty="0">
                <a:solidFill>
                  <a:srgbClr val="004586"/>
                </a:solidFill>
                <a:latin typeface="+mn-lt"/>
              </a:rPr>
              <a:t> </a:t>
            </a:r>
            <a:r>
              <a:rPr lang="en-US" sz="3200" b="1" dirty="0" err="1">
                <a:solidFill>
                  <a:srgbClr val="004586"/>
                </a:solidFill>
                <a:latin typeface="+mn-lt"/>
              </a:rPr>
              <a:t>patogénicos</a:t>
            </a:r>
            <a:r>
              <a:rPr lang="en-US" sz="3200" b="1" dirty="0">
                <a:solidFill>
                  <a:srgbClr val="004586"/>
                </a:solidFill>
                <a:latin typeface="+mn-lt"/>
              </a:rPr>
              <a:t>  </a:t>
            </a:r>
            <a:r>
              <a:rPr lang="en-US" sz="3200" b="1" dirty="0" err="1">
                <a:solidFill>
                  <a:srgbClr val="004586"/>
                </a:solidFill>
                <a:latin typeface="+mn-lt"/>
              </a:rPr>
              <a:t>como</a:t>
            </a:r>
            <a:r>
              <a:rPr lang="en-US" sz="3200" b="1" dirty="0">
                <a:solidFill>
                  <a:srgbClr val="004586"/>
                </a:solidFill>
                <a:latin typeface="+mn-lt"/>
              </a:rPr>
              <a:t> sea </a:t>
            </a:r>
            <a:r>
              <a:rPr lang="en-US" sz="3200" b="1" dirty="0" err="1">
                <a:solidFill>
                  <a:srgbClr val="004586"/>
                </a:solidFill>
                <a:latin typeface="+mn-lt"/>
              </a:rPr>
              <a:t>posible</a:t>
            </a:r>
            <a:r>
              <a:rPr lang="en-US" sz="1600" b="1" dirty="0">
                <a:solidFill>
                  <a:srgbClr val="376092"/>
                </a:solidFill>
                <a:effectLst>
                  <a:outerShdw blurRad="38100" dist="38100" dir="2700000" algn="tl">
                    <a:srgbClr val="C0C0C0"/>
                  </a:outerShdw>
                </a:effectLst>
                <a:latin typeface="Arial" charset="0"/>
              </a:rPr>
              <a:t/>
            </a:r>
            <a:br>
              <a:rPr lang="en-US" sz="1600" b="1" dirty="0">
                <a:solidFill>
                  <a:srgbClr val="376092"/>
                </a:solidFill>
                <a:effectLst>
                  <a:outerShdw blurRad="38100" dist="38100" dir="2700000" algn="tl">
                    <a:srgbClr val="C0C0C0"/>
                  </a:outerShdw>
                </a:effectLst>
                <a:latin typeface="Arial" charset="0"/>
              </a:rPr>
            </a:br>
            <a:endParaRPr lang="es-ES" sz="1600" dirty="0">
              <a:solidFill>
                <a:srgbClr val="376092"/>
              </a:solidFill>
              <a:effectLst>
                <a:outerShdw blurRad="38100" dist="38100" dir="2700000" algn="tl">
                  <a:srgbClr val="C0C0C0"/>
                </a:outerShdw>
              </a:effectLst>
            </a:endParaRPr>
          </a:p>
        </p:txBody>
      </p:sp>
      <p:sp>
        <p:nvSpPr>
          <p:cNvPr id="4" name="Marcador de texto 3"/>
          <p:cNvSpPr>
            <a:spLocks noGrp="1"/>
          </p:cNvSpPr>
          <p:nvPr>
            <p:ph type="body" sz="quarter" idx="10"/>
          </p:nvPr>
        </p:nvSpPr>
        <p:spPr>
          <a:xfrm>
            <a:off x="-43" y="5800838"/>
            <a:ext cx="11582443" cy="295162"/>
          </a:xfrm>
        </p:spPr>
        <p:txBody>
          <a:bodyPr>
            <a:noAutofit/>
          </a:bodyPr>
          <a:lstStyle/>
          <a:p>
            <a:pPr eaLnBrk="0" hangingPunct="0">
              <a:defRPr/>
            </a:pPr>
            <a:r>
              <a:rPr lang="es-ES" sz="1200" dirty="0"/>
              <a:t>*</a:t>
            </a:r>
            <a:r>
              <a:rPr lang="es-ES" sz="1200" dirty="0" err="1"/>
              <a:t>Gollnik</a:t>
            </a:r>
            <a:r>
              <a:rPr lang="es-ES" sz="1200" dirty="0"/>
              <a:t> et al. </a:t>
            </a:r>
            <a:r>
              <a:rPr lang="es-ES" sz="1200" b="1" dirty="0"/>
              <a:t>Management of Acné.</a:t>
            </a:r>
            <a:r>
              <a:rPr lang="en-US" sz="1200" b="1" dirty="0"/>
              <a:t> A Report From a Global Alliance to Improve</a:t>
            </a:r>
          </a:p>
          <a:p>
            <a:pPr eaLnBrk="0" hangingPunct="0">
              <a:defRPr/>
            </a:pPr>
            <a:r>
              <a:rPr lang="es-ES" sz="1200" b="1" dirty="0" err="1"/>
              <a:t>Outcomes</a:t>
            </a:r>
            <a:r>
              <a:rPr lang="es-ES" sz="1200" b="1" dirty="0"/>
              <a:t> in </a:t>
            </a:r>
            <a:r>
              <a:rPr lang="es-ES" sz="1200" b="1" dirty="0" err="1"/>
              <a:t>Acne</a:t>
            </a:r>
            <a:r>
              <a:rPr lang="es-ES" sz="1200" dirty="0"/>
              <a:t>. JAAD 2003</a:t>
            </a:r>
          </a:p>
          <a:p>
            <a:endParaRPr lang="es-ES" dirty="0"/>
          </a:p>
        </p:txBody>
      </p:sp>
      <p:pic>
        <p:nvPicPr>
          <p:cNvPr id="63491" name="Picture 48" descr="11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2108" y="1053877"/>
            <a:ext cx="1096962" cy="1292225"/>
          </a:xfrm>
          <a:prstGeom prst="rect">
            <a:avLst/>
          </a:prstGeom>
          <a:noFill/>
          <a:ln w="9525">
            <a:noFill/>
            <a:miter lim="800000"/>
            <a:headEnd/>
            <a:tailEnd/>
          </a:ln>
        </p:spPr>
      </p:pic>
      <p:sp>
        <p:nvSpPr>
          <p:cNvPr id="63492" name="Text Box 69"/>
          <p:cNvSpPr txBox="1">
            <a:spLocks noChangeArrowheads="1"/>
          </p:cNvSpPr>
          <p:nvPr/>
        </p:nvSpPr>
        <p:spPr bwMode="auto">
          <a:xfrm>
            <a:off x="3058659" y="1175658"/>
            <a:ext cx="2884941" cy="341632"/>
          </a:xfrm>
          <a:prstGeom prst="rect">
            <a:avLst/>
          </a:prstGeom>
          <a:noFill/>
          <a:ln w="9525">
            <a:noFill/>
            <a:miter lim="800000"/>
            <a:headEnd/>
            <a:tailEnd/>
          </a:ln>
        </p:spPr>
        <p:txBody>
          <a:bodyPr wrap="square">
            <a:spAutoFit/>
          </a:bodyPr>
          <a:lstStyle/>
          <a:p>
            <a:pPr>
              <a:lnSpc>
                <a:spcPct val="90000"/>
              </a:lnSpc>
              <a:spcBef>
                <a:spcPct val="50000"/>
              </a:spcBef>
            </a:pPr>
            <a:r>
              <a:rPr lang="en-US" b="1" dirty="0" err="1">
                <a:solidFill>
                  <a:srgbClr val="004586"/>
                </a:solidFill>
                <a:ea typeface="MS PGothic" pitchFamily="34" charset="-128"/>
              </a:rPr>
              <a:t>Excesiva</a:t>
            </a:r>
            <a:r>
              <a:rPr lang="en-US" b="1" dirty="0">
                <a:solidFill>
                  <a:srgbClr val="004586"/>
                </a:solidFill>
                <a:ea typeface="MS PGothic" pitchFamily="34" charset="-128"/>
              </a:rPr>
              <a:t> </a:t>
            </a:r>
            <a:r>
              <a:rPr lang="en-US" b="1" dirty="0" err="1">
                <a:solidFill>
                  <a:srgbClr val="004586"/>
                </a:solidFill>
                <a:ea typeface="MS PGothic" pitchFamily="34" charset="-128"/>
              </a:rPr>
              <a:t>producción</a:t>
            </a:r>
            <a:r>
              <a:rPr lang="en-US" b="1" dirty="0">
                <a:solidFill>
                  <a:srgbClr val="004586"/>
                </a:solidFill>
                <a:ea typeface="MS PGothic" pitchFamily="34" charset="-128"/>
              </a:rPr>
              <a:t> de </a:t>
            </a:r>
            <a:r>
              <a:rPr lang="en-US" b="1" dirty="0" err="1">
                <a:solidFill>
                  <a:srgbClr val="004586"/>
                </a:solidFill>
                <a:ea typeface="MS PGothic" pitchFamily="34" charset="-128"/>
              </a:rPr>
              <a:t>sebo</a:t>
            </a:r>
            <a:endParaRPr lang="en-US" b="1" dirty="0">
              <a:solidFill>
                <a:srgbClr val="004586"/>
              </a:solidFill>
              <a:ea typeface="MS PGothic" pitchFamily="34" charset="-128"/>
            </a:endParaRPr>
          </a:p>
        </p:txBody>
      </p:sp>
      <p:sp>
        <p:nvSpPr>
          <p:cNvPr id="63493" name="AutoShape 70"/>
          <p:cNvSpPr>
            <a:spLocks noChangeArrowheads="1"/>
          </p:cNvSpPr>
          <p:nvPr/>
        </p:nvSpPr>
        <p:spPr bwMode="auto">
          <a:xfrm rot="5400000">
            <a:off x="2653846" y="1057051"/>
            <a:ext cx="314325" cy="495300"/>
          </a:xfrm>
          <a:prstGeom prst="downArrow">
            <a:avLst>
              <a:gd name="adj1" fmla="val 54546"/>
              <a:gd name="adj2" fmla="val 51519"/>
            </a:avLst>
          </a:prstGeom>
          <a:solidFill>
            <a:srgbClr val="00ABC1"/>
          </a:solidFill>
          <a:ln w="9525">
            <a:noFill/>
            <a:miter lim="800000"/>
            <a:headEnd/>
            <a:tailEnd/>
          </a:ln>
        </p:spPr>
        <p:txBody>
          <a:bodyPr vert="eaVert" wrap="none" anchor="ctr"/>
          <a:lstStyle/>
          <a:p>
            <a:endParaRPr lang="es-ES"/>
          </a:p>
        </p:txBody>
      </p:sp>
      <p:pic>
        <p:nvPicPr>
          <p:cNvPr id="63494" name="Picture 48" descr="11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6083" y="1053877"/>
            <a:ext cx="1096962" cy="1292225"/>
          </a:xfrm>
          <a:prstGeom prst="rect">
            <a:avLst/>
          </a:prstGeom>
          <a:noFill/>
          <a:ln w="9525">
            <a:noFill/>
            <a:miter lim="800000"/>
            <a:headEnd/>
            <a:tailEnd/>
          </a:ln>
        </p:spPr>
      </p:pic>
      <p:grpSp>
        <p:nvGrpSpPr>
          <p:cNvPr id="2" name="1 Grupo"/>
          <p:cNvGrpSpPr>
            <a:grpSpLocks/>
          </p:cNvGrpSpPr>
          <p:nvPr/>
        </p:nvGrpSpPr>
        <p:grpSpPr bwMode="auto">
          <a:xfrm>
            <a:off x="1219200" y="2022251"/>
            <a:ext cx="9629775" cy="3911819"/>
            <a:chOff x="-12246" y="1774825"/>
            <a:chExt cx="9629775" cy="3911819"/>
          </a:xfrm>
        </p:grpSpPr>
        <p:sp>
          <p:nvSpPr>
            <p:cNvPr id="63498" name="Text Box 41"/>
            <p:cNvSpPr txBox="1">
              <a:spLocks noChangeArrowheads="1"/>
            </p:cNvSpPr>
            <p:nvPr/>
          </p:nvSpPr>
          <p:spPr bwMode="auto">
            <a:xfrm>
              <a:off x="-12246" y="2552700"/>
              <a:ext cx="1726746" cy="646331"/>
            </a:xfrm>
            <a:prstGeom prst="rect">
              <a:avLst/>
            </a:prstGeom>
            <a:noFill/>
            <a:ln w="9525">
              <a:noFill/>
              <a:miter lim="800000"/>
              <a:headEnd/>
              <a:tailEnd/>
            </a:ln>
          </p:spPr>
          <p:txBody>
            <a:bodyPr wrap="square">
              <a:spAutoFit/>
            </a:bodyPr>
            <a:lstStyle/>
            <a:p>
              <a:pPr>
                <a:spcBef>
                  <a:spcPct val="50000"/>
                </a:spcBef>
              </a:pPr>
              <a:r>
                <a:rPr lang="en-US" b="1" dirty="0" err="1">
                  <a:solidFill>
                    <a:srgbClr val="004586"/>
                  </a:solidFill>
                  <a:ea typeface="MS PGothic" pitchFamily="34" charset="-128"/>
                </a:rPr>
                <a:t>Microcomedón</a:t>
              </a:r>
              <a:r>
                <a:rPr lang="en-US" b="1" dirty="0">
                  <a:solidFill>
                    <a:srgbClr val="004586"/>
                  </a:solidFill>
                  <a:ea typeface="MS PGothic" pitchFamily="34" charset="-128"/>
                </a:rPr>
                <a:t> </a:t>
              </a:r>
              <a:r>
                <a:rPr lang="en-US" b="1" dirty="0" err="1">
                  <a:solidFill>
                    <a:srgbClr val="004586"/>
                  </a:solidFill>
                  <a:ea typeface="MS PGothic" pitchFamily="34" charset="-128"/>
                </a:rPr>
                <a:t>Formación</a:t>
              </a:r>
              <a:r>
                <a:rPr lang="en-US" b="1" dirty="0">
                  <a:solidFill>
                    <a:srgbClr val="004586"/>
                  </a:solidFill>
                  <a:ea typeface="MS PGothic" pitchFamily="34" charset="-128"/>
                </a:rPr>
                <a:t> </a:t>
              </a:r>
            </a:p>
          </p:txBody>
        </p:sp>
        <p:sp>
          <p:nvSpPr>
            <p:cNvPr id="63499" name="Text Box 42"/>
            <p:cNvSpPr txBox="1">
              <a:spLocks noChangeArrowheads="1"/>
            </p:cNvSpPr>
            <p:nvPr/>
          </p:nvSpPr>
          <p:spPr bwMode="auto">
            <a:xfrm>
              <a:off x="2654754" y="4722813"/>
              <a:ext cx="2514600" cy="646331"/>
            </a:xfrm>
            <a:prstGeom prst="rect">
              <a:avLst/>
            </a:prstGeom>
            <a:noFill/>
            <a:ln w="9525">
              <a:noFill/>
              <a:miter lim="800000"/>
              <a:headEnd/>
              <a:tailEnd/>
            </a:ln>
          </p:spPr>
          <p:txBody>
            <a:bodyPr wrap="square">
              <a:spAutoFit/>
            </a:bodyPr>
            <a:lstStyle/>
            <a:p>
              <a:pPr>
                <a:spcBef>
                  <a:spcPct val="50000"/>
                </a:spcBef>
              </a:pPr>
              <a:r>
                <a:rPr lang="en-US" b="1" dirty="0" err="1">
                  <a:solidFill>
                    <a:srgbClr val="004586"/>
                  </a:solidFill>
                  <a:ea typeface="MS PGothic" pitchFamily="34" charset="-128"/>
                </a:rPr>
                <a:t>Inflamación</a:t>
              </a:r>
              <a:r>
                <a:rPr lang="en-US" b="1" dirty="0">
                  <a:solidFill>
                    <a:srgbClr val="004586"/>
                  </a:solidFill>
                  <a:ea typeface="MS PGothic" pitchFamily="34" charset="-128"/>
                </a:rPr>
                <a:t>  y </a:t>
              </a:r>
              <a:r>
                <a:rPr lang="en-US" b="1" dirty="0" err="1">
                  <a:solidFill>
                    <a:srgbClr val="004586"/>
                  </a:solidFill>
                  <a:ea typeface="MS PGothic" pitchFamily="34" charset="-128"/>
                </a:rPr>
                <a:t>formación</a:t>
              </a:r>
              <a:r>
                <a:rPr lang="en-US" b="1" dirty="0">
                  <a:solidFill>
                    <a:srgbClr val="004586"/>
                  </a:solidFill>
                  <a:ea typeface="MS PGothic" pitchFamily="34" charset="-128"/>
                </a:rPr>
                <a:t> de </a:t>
              </a:r>
              <a:r>
                <a:rPr lang="en-US" b="1" dirty="0" err="1">
                  <a:solidFill>
                    <a:srgbClr val="004586"/>
                  </a:solidFill>
                  <a:ea typeface="MS PGothic" pitchFamily="34" charset="-128"/>
                </a:rPr>
                <a:t>pápulas</a:t>
              </a:r>
              <a:r>
                <a:rPr lang="en-US" b="1" dirty="0">
                  <a:solidFill>
                    <a:srgbClr val="004586"/>
                  </a:solidFill>
                  <a:ea typeface="MS PGothic" pitchFamily="34" charset="-128"/>
                </a:rPr>
                <a:t> </a:t>
              </a:r>
            </a:p>
          </p:txBody>
        </p:sp>
        <p:sp>
          <p:nvSpPr>
            <p:cNvPr id="63500" name="AutoShape 43"/>
            <p:cNvSpPr>
              <a:spLocks noChangeArrowheads="1"/>
            </p:cNvSpPr>
            <p:nvPr/>
          </p:nvSpPr>
          <p:spPr bwMode="auto">
            <a:xfrm rot="-5400000">
              <a:off x="3603625" y="3614738"/>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63501" name="AutoShape 44"/>
            <p:cNvSpPr>
              <a:spLocks noChangeArrowheads="1"/>
            </p:cNvSpPr>
            <p:nvPr/>
          </p:nvSpPr>
          <p:spPr bwMode="auto">
            <a:xfrm rot="-5400000">
              <a:off x="5364162" y="4559301"/>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63502" name="AutoShape 45"/>
            <p:cNvSpPr>
              <a:spLocks noChangeArrowheads="1"/>
            </p:cNvSpPr>
            <p:nvPr/>
          </p:nvSpPr>
          <p:spPr bwMode="auto">
            <a:xfrm rot="16200000">
              <a:off x="1598388" y="2589213"/>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pic>
          <p:nvPicPr>
            <p:cNvPr id="63503" name="Picture 46" descr="9i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9388" y="3224213"/>
              <a:ext cx="1343025" cy="1495425"/>
            </a:xfrm>
            <a:prstGeom prst="rect">
              <a:avLst/>
            </a:prstGeom>
            <a:noFill/>
            <a:ln w="9525">
              <a:noFill/>
              <a:miter lim="800000"/>
              <a:headEnd/>
              <a:tailEnd/>
            </a:ln>
          </p:spPr>
        </p:pic>
        <p:pic>
          <p:nvPicPr>
            <p:cNvPr id="63504" name="Picture 47" descr="9ii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46400" y="2195513"/>
              <a:ext cx="1104900" cy="1206500"/>
            </a:xfrm>
            <a:prstGeom prst="rect">
              <a:avLst/>
            </a:prstGeom>
            <a:noFill/>
            <a:ln w="9525">
              <a:noFill/>
              <a:miter lim="800000"/>
              <a:headEnd/>
              <a:tailEnd/>
            </a:ln>
          </p:spPr>
        </p:pic>
        <p:pic>
          <p:nvPicPr>
            <p:cNvPr id="63505" name="Picture 49" descr="11ii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34200" y="3425825"/>
              <a:ext cx="1238250" cy="1590675"/>
            </a:xfrm>
            <a:prstGeom prst="rect">
              <a:avLst/>
            </a:prstGeom>
            <a:noFill/>
            <a:ln w="9525">
              <a:noFill/>
              <a:miter lim="800000"/>
              <a:headEnd/>
              <a:tailEnd/>
            </a:ln>
          </p:spPr>
        </p:pic>
        <p:pic>
          <p:nvPicPr>
            <p:cNvPr id="63506" name="Picture 50" descr="11ii"/>
            <p:cNvPicPr>
              <a:picLocks noChangeAspect="1" noChangeArrowheads="1"/>
            </p:cNvPicPr>
            <p:nvPr/>
          </p:nvPicPr>
          <p:blipFill>
            <a:blip r:embed="rId7"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711825" y="4032250"/>
              <a:ext cx="1446213" cy="1266825"/>
            </a:xfrm>
            <a:prstGeom prst="rect">
              <a:avLst/>
            </a:prstGeom>
            <a:noFill/>
            <a:ln w="9525">
              <a:noFill/>
              <a:miter lim="800000"/>
              <a:headEnd/>
              <a:tailEnd/>
            </a:ln>
          </p:spPr>
        </p:pic>
        <p:pic>
          <p:nvPicPr>
            <p:cNvPr id="63507" name="Picture 51" descr="9ii"/>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12950" y="2400300"/>
              <a:ext cx="1158875" cy="1301750"/>
            </a:xfrm>
            <a:prstGeom prst="rect">
              <a:avLst/>
            </a:prstGeom>
            <a:noFill/>
            <a:ln w="9525">
              <a:noFill/>
              <a:miter lim="800000"/>
              <a:headEnd/>
              <a:tailEnd/>
            </a:ln>
          </p:spPr>
        </p:pic>
        <p:sp>
          <p:nvSpPr>
            <p:cNvPr id="63508" name="Text Box 66"/>
            <p:cNvSpPr txBox="1">
              <a:spLocks noChangeArrowheads="1"/>
            </p:cNvSpPr>
            <p:nvPr/>
          </p:nvSpPr>
          <p:spPr bwMode="auto">
            <a:xfrm>
              <a:off x="4656590" y="2506208"/>
              <a:ext cx="2265364" cy="341632"/>
            </a:xfrm>
            <a:prstGeom prst="rect">
              <a:avLst/>
            </a:prstGeom>
            <a:noFill/>
            <a:ln w="9525">
              <a:noFill/>
              <a:miter lim="800000"/>
              <a:headEnd/>
              <a:tailEnd/>
            </a:ln>
          </p:spPr>
          <p:txBody>
            <a:bodyPr wrap="square">
              <a:spAutoFit/>
            </a:bodyPr>
            <a:lstStyle/>
            <a:p>
              <a:pPr>
                <a:lnSpc>
                  <a:spcPct val="90000"/>
                </a:lnSpc>
                <a:spcBef>
                  <a:spcPct val="50000"/>
                </a:spcBef>
              </a:pPr>
              <a:r>
                <a:rPr lang="en-US" b="1" i="1" dirty="0" err="1">
                  <a:solidFill>
                    <a:srgbClr val="004586"/>
                  </a:solidFill>
                  <a:ea typeface="MS PGothic" pitchFamily="34" charset="-128"/>
                </a:rPr>
                <a:t>Colonización</a:t>
              </a:r>
              <a:r>
                <a:rPr lang="en-US" b="1" i="1" dirty="0">
                  <a:solidFill>
                    <a:srgbClr val="004586"/>
                  </a:solidFill>
                  <a:ea typeface="MS PGothic" pitchFamily="34" charset="-128"/>
                </a:rPr>
                <a:t> P. </a:t>
              </a:r>
              <a:r>
                <a:rPr lang="en-US" b="1" i="1" dirty="0" err="1" smtClean="0">
                  <a:solidFill>
                    <a:srgbClr val="004586"/>
                  </a:solidFill>
                  <a:ea typeface="MS PGothic" pitchFamily="34" charset="-128"/>
                </a:rPr>
                <a:t>acnés</a:t>
              </a:r>
              <a:endParaRPr lang="en-US" b="1" i="1" dirty="0">
                <a:solidFill>
                  <a:srgbClr val="004586"/>
                </a:solidFill>
                <a:ea typeface="MS PGothic" pitchFamily="34" charset="-128"/>
              </a:endParaRPr>
            </a:p>
          </p:txBody>
        </p:sp>
        <p:sp>
          <p:nvSpPr>
            <p:cNvPr id="63509" name="Rectangle 67"/>
            <p:cNvSpPr>
              <a:spLocks noChangeArrowheads="1"/>
            </p:cNvSpPr>
            <p:nvPr/>
          </p:nvSpPr>
          <p:spPr bwMode="auto">
            <a:xfrm>
              <a:off x="4654097" y="2446339"/>
              <a:ext cx="2191657" cy="430436"/>
            </a:xfrm>
            <a:prstGeom prst="rect">
              <a:avLst/>
            </a:prstGeom>
            <a:noFill/>
            <a:ln w="57150">
              <a:solidFill>
                <a:srgbClr val="EE3342"/>
              </a:solidFill>
              <a:miter lim="800000"/>
              <a:headEnd/>
              <a:tailEnd/>
            </a:ln>
          </p:spPr>
          <p:txBody>
            <a:bodyPr wrap="none" anchor="ctr"/>
            <a:lstStyle/>
            <a:p>
              <a:endParaRPr lang="es-ES"/>
            </a:p>
          </p:txBody>
        </p:sp>
        <p:sp>
          <p:nvSpPr>
            <p:cNvPr id="63510" name="Rectangle 68"/>
            <p:cNvSpPr>
              <a:spLocks noChangeArrowheads="1"/>
            </p:cNvSpPr>
            <p:nvPr/>
          </p:nvSpPr>
          <p:spPr bwMode="auto">
            <a:xfrm>
              <a:off x="2730954" y="4781774"/>
              <a:ext cx="1143000" cy="304800"/>
            </a:xfrm>
            <a:prstGeom prst="rect">
              <a:avLst/>
            </a:prstGeom>
            <a:noFill/>
            <a:ln w="57150">
              <a:solidFill>
                <a:srgbClr val="EE3342"/>
              </a:solidFill>
              <a:miter lim="800000"/>
              <a:headEnd/>
              <a:tailEnd/>
            </a:ln>
          </p:spPr>
          <p:txBody>
            <a:bodyPr wrap="none" anchor="ctr"/>
            <a:lstStyle/>
            <a:p>
              <a:endParaRPr lang="es-ES"/>
            </a:p>
          </p:txBody>
        </p:sp>
        <p:sp>
          <p:nvSpPr>
            <p:cNvPr id="63511" name="Text Box 71"/>
            <p:cNvSpPr txBox="1">
              <a:spLocks noChangeArrowheads="1"/>
            </p:cNvSpPr>
            <p:nvPr/>
          </p:nvSpPr>
          <p:spPr bwMode="auto">
            <a:xfrm>
              <a:off x="1866900" y="1785938"/>
              <a:ext cx="2692854" cy="369332"/>
            </a:xfrm>
            <a:prstGeom prst="rect">
              <a:avLst/>
            </a:prstGeom>
            <a:noFill/>
            <a:ln w="9525">
              <a:noFill/>
              <a:miter lim="800000"/>
              <a:headEnd/>
              <a:tailEnd/>
            </a:ln>
          </p:spPr>
          <p:txBody>
            <a:bodyPr wrap="square">
              <a:spAutoFit/>
            </a:bodyPr>
            <a:lstStyle/>
            <a:p>
              <a:pPr>
                <a:spcBef>
                  <a:spcPct val="50000"/>
                </a:spcBef>
              </a:pPr>
              <a:r>
                <a:rPr lang="en-US" sz="1400" b="1" dirty="0" smtClean="0">
                  <a:solidFill>
                    <a:srgbClr val="233E99"/>
                  </a:solidFill>
                  <a:ea typeface="MS PGothic" pitchFamily="34" charset="-128"/>
                </a:rPr>
                <a:t>    </a:t>
              </a:r>
              <a:r>
                <a:rPr lang="en-US" b="1" dirty="0" err="1" smtClean="0">
                  <a:solidFill>
                    <a:srgbClr val="004586"/>
                  </a:solidFill>
                  <a:ea typeface="MS PGothic" pitchFamily="34" charset="-128"/>
                </a:rPr>
                <a:t>Hiperqueratinización</a:t>
              </a:r>
              <a:endParaRPr lang="en-US" sz="1400" b="1" dirty="0">
                <a:solidFill>
                  <a:srgbClr val="004586"/>
                </a:solidFill>
                <a:ea typeface="MS PGothic" pitchFamily="34" charset="-128"/>
              </a:endParaRPr>
            </a:p>
          </p:txBody>
        </p:sp>
        <p:sp>
          <p:nvSpPr>
            <p:cNvPr id="63512" name="AutoShape 72"/>
            <p:cNvSpPr>
              <a:spLocks noChangeArrowheads="1"/>
            </p:cNvSpPr>
            <p:nvPr/>
          </p:nvSpPr>
          <p:spPr bwMode="auto">
            <a:xfrm rot="5400000">
              <a:off x="1535113" y="1755775"/>
              <a:ext cx="314325" cy="352425"/>
            </a:xfrm>
            <a:prstGeom prst="downArrow">
              <a:avLst>
                <a:gd name="adj1" fmla="val 52528"/>
                <a:gd name="adj2" fmla="val 47984"/>
              </a:avLst>
            </a:prstGeom>
            <a:solidFill>
              <a:srgbClr val="00ABC1"/>
            </a:solidFill>
            <a:ln w="9525">
              <a:noFill/>
              <a:miter lim="800000"/>
              <a:headEnd/>
              <a:tailEnd/>
            </a:ln>
          </p:spPr>
          <p:txBody>
            <a:bodyPr vert="eaVert" wrap="none" anchor="ctr"/>
            <a:lstStyle/>
            <a:p>
              <a:endParaRPr lang="es-ES"/>
            </a:p>
          </p:txBody>
        </p:sp>
        <p:sp>
          <p:nvSpPr>
            <p:cNvPr id="63513" name="Rectangle 73"/>
            <p:cNvSpPr>
              <a:spLocks noChangeArrowheads="1"/>
            </p:cNvSpPr>
            <p:nvPr/>
          </p:nvSpPr>
          <p:spPr bwMode="auto">
            <a:xfrm>
              <a:off x="1966005" y="1825625"/>
              <a:ext cx="2256291" cy="289149"/>
            </a:xfrm>
            <a:prstGeom prst="rect">
              <a:avLst/>
            </a:prstGeom>
            <a:noFill/>
            <a:ln w="57150">
              <a:solidFill>
                <a:srgbClr val="EE3342"/>
              </a:solidFill>
              <a:miter lim="800000"/>
              <a:headEnd/>
              <a:tailEnd/>
            </a:ln>
          </p:spPr>
          <p:txBody>
            <a:bodyPr wrap="none" anchor="ctr"/>
            <a:lstStyle/>
            <a:p>
              <a:pPr algn="ctr"/>
              <a:endParaRPr lang="es-ES" dirty="0"/>
            </a:p>
          </p:txBody>
        </p:sp>
        <p:sp>
          <p:nvSpPr>
            <p:cNvPr id="63514" name="Text Box 74"/>
            <p:cNvSpPr txBox="1">
              <a:spLocks noChangeArrowheads="1"/>
            </p:cNvSpPr>
            <p:nvPr/>
          </p:nvSpPr>
          <p:spPr bwMode="auto">
            <a:xfrm>
              <a:off x="1592263" y="3756025"/>
              <a:ext cx="2295525" cy="923330"/>
            </a:xfrm>
            <a:prstGeom prst="rect">
              <a:avLst/>
            </a:prstGeom>
            <a:noFill/>
            <a:ln w="9525">
              <a:noFill/>
              <a:miter lim="800000"/>
              <a:headEnd/>
              <a:tailEnd/>
            </a:ln>
          </p:spPr>
          <p:txBody>
            <a:bodyPr>
              <a:spAutoFit/>
            </a:bodyPr>
            <a:lstStyle/>
            <a:p>
              <a:pPr>
                <a:spcBef>
                  <a:spcPct val="50000"/>
                </a:spcBef>
              </a:pPr>
              <a:r>
                <a:rPr lang="en-GB" b="1" dirty="0" err="1">
                  <a:solidFill>
                    <a:srgbClr val="004586"/>
                  </a:solidFill>
                  <a:ea typeface="MS PGothic" pitchFamily="34" charset="-128"/>
                </a:rPr>
                <a:t>Formación</a:t>
              </a:r>
              <a:r>
                <a:rPr lang="en-GB" b="1" dirty="0">
                  <a:solidFill>
                    <a:srgbClr val="004586"/>
                  </a:solidFill>
                  <a:ea typeface="MS PGothic" pitchFamily="34" charset="-128"/>
                </a:rPr>
                <a:t> de </a:t>
              </a:r>
              <a:r>
                <a:rPr lang="en-GB" b="1" dirty="0" err="1" smtClean="0">
                  <a:solidFill>
                    <a:srgbClr val="004586"/>
                  </a:solidFill>
                  <a:ea typeface="MS PGothic" pitchFamily="34" charset="-128"/>
                </a:rPr>
                <a:t>Comedones</a:t>
              </a:r>
              <a:r>
                <a:rPr lang="en-GB" b="1" dirty="0" smtClean="0">
                  <a:solidFill>
                    <a:srgbClr val="004586"/>
                  </a:solidFill>
                  <a:ea typeface="MS PGothic" pitchFamily="34" charset="-128"/>
                </a:rPr>
                <a:t> </a:t>
              </a:r>
              <a:r>
                <a:rPr lang="en-GB" b="1" dirty="0" err="1">
                  <a:solidFill>
                    <a:srgbClr val="004586"/>
                  </a:solidFill>
                  <a:ea typeface="MS PGothic" pitchFamily="34" charset="-128"/>
                </a:rPr>
                <a:t>cerrados</a:t>
              </a:r>
              <a:r>
                <a:rPr lang="en-GB" b="1" dirty="0">
                  <a:solidFill>
                    <a:srgbClr val="004586"/>
                  </a:solidFill>
                  <a:ea typeface="MS PGothic" pitchFamily="34" charset="-128"/>
                </a:rPr>
                <a:t> y </a:t>
              </a:r>
              <a:r>
                <a:rPr lang="en-GB" b="1" dirty="0" err="1">
                  <a:solidFill>
                    <a:srgbClr val="004586"/>
                  </a:solidFill>
                  <a:ea typeface="MS PGothic" pitchFamily="34" charset="-128"/>
                </a:rPr>
                <a:t>abiertos</a:t>
              </a:r>
              <a:endParaRPr lang="en-US" b="1" dirty="0">
                <a:solidFill>
                  <a:srgbClr val="004586"/>
                </a:solidFill>
                <a:ea typeface="MS PGothic" pitchFamily="34" charset="-128"/>
              </a:endParaRPr>
            </a:p>
          </p:txBody>
        </p:sp>
        <p:sp>
          <p:nvSpPr>
            <p:cNvPr id="63515" name="Text Box 75"/>
            <p:cNvSpPr txBox="1">
              <a:spLocks noChangeArrowheads="1"/>
            </p:cNvSpPr>
            <p:nvPr/>
          </p:nvSpPr>
          <p:spPr bwMode="auto">
            <a:xfrm>
              <a:off x="8293554" y="5086574"/>
              <a:ext cx="1323975" cy="369332"/>
            </a:xfrm>
            <a:prstGeom prst="rect">
              <a:avLst/>
            </a:prstGeom>
            <a:noFill/>
            <a:ln w="9525">
              <a:noFill/>
              <a:miter lim="800000"/>
              <a:headEnd/>
              <a:tailEnd/>
            </a:ln>
          </p:spPr>
          <p:txBody>
            <a:bodyPr>
              <a:spAutoFit/>
            </a:bodyPr>
            <a:lstStyle/>
            <a:p>
              <a:pPr algn="ctr">
                <a:spcBef>
                  <a:spcPct val="50000"/>
                </a:spcBef>
              </a:pPr>
              <a:r>
                <a:rPr lang="en-US" b="1" dirty="0">
                  <a:solidFill>
                    <a:srgbClr val="004586"/>
                  </a:solidFill>
                  <a:ea typeface="MS PGothic" pitchFamily="34" charset="-128"/>
                </a:rPr>
                <a:t>Cicatrices</a:t>
              </a:r>
              <a:endParaRPr lang="en-US" sz="1600" b="1" dirty="0">
                <a:solidFill>
                  <a:srgbClr val="004586"/>
                </a:solidFill>
                <a:ea typeface="MS PGothic" pitchFamily="34" charset="-128"/>
              </a:endParaRPr>
            </a:p>
          </p:txBody>
        </p:sp>
        <p:sp>
          <p:nvSpPr>
            <p:cNvPr id="63517" name="Text Box 77"/>
            <p:cNvSpPr txBox="1">
              <a:spLocks noChangeArrowheads="1"/>
            </p:cNvSpPr>
            <p:nvPr/>
          </p:nvSpPr>
          <p:spPr bwMode="auto">
            <a:xfrm>
              <a:off x="6007554" y="5040313"/>
              <a:ext cx="1983921" cy="646331"/>
            </a:xfrm>
            <a:prstGeom prst="rect">
              <a:avLst/>
            </a:prstGeom>
            <a:noFill/>
            <a:ln w="9525">
              <a:noFill/>
              <a:miter lim="800000"/>
              <a:headEnd/>
              <a:tailEnd/>
            </a:ln>
          </p:spPr>
          <p:txBody>
            <a:bodyPr wrap="square">
              <a:spAutoFit/>
            </a:bodyPr>
            <a:lstStyle/>
            <a:p>
              <a:pPr algn="r">
                <a:spcBef>
                  <a:spcPct val="50000"/>
                </a:spcBef>
              </a:pPr>
              <a:r>
                <a:rPr lang="en-GB" b="1" dirty="0" err="1">
                  <a:solidFill>
                    <a:srgbClr val="004586"/>
                  </a:solidFill>
                  <a:ea typeface="MS PGothic" pitchFamily="34" charset="-128"/>
                </a:rPr>
                <a:t>Formación</a:t>
              </a:r>
              <a:r>
                <a:rPr lang="en-GB" b="1" dirty="0">
                  <a:solidFill>
                    <a:srgbClr val="004586"/>
                  </a:solidFill>
                  <a:ea typeface="MS PGothic" pitchFamily="34" charset="-128"/>
                </a:rPr>
                <a:t> de </a:t>
              </a:r>
              <a:r>
                <a:rPr lang="en-GB" b="1" dirty="0" err="1">
                  <a:solidFill>
                    <a:srgbClr val="004586"/>
                  </a:solidFill>
                  <a:ea typeface="MS PGothic" pitchFamily="34" charset="-128"/>
                </a:rPr>
                <a:t>pústulas</a:t>
              </a:r>
              <a:r>
                <a:rPr lang="en-GB" b="1" dirty="0">
                  <a:solidFill>
                    <a:srgbClr val="004586"/>
                  </a:solidFill>
                  <a:ea typeface="MS PGothic" pitchFamily="34" charset="-128"/>
                </a:rPr>
                <a:t> y </a:t>
              </a:r>
              <a:r>
                <a:rPr lang="en-GB" b="1" dirty="0" err="1">
                  <a:solidFill>
                    <a:srgbClr val="004586"/>
                  </a:solidFill>
                  <a:ea typeface="MS PGothic" pitchFamily="34" charset="-128"/>
                </a:rPr>
                <a:t>quistes</a:t>
              </a:r>
              <a:r>
                <a:rPr lang="en-GB" b="1" dirty="0">
                  <a:solidFill>
                    <a:srgbClr val="004586"/>
                  </a:solidFill>
                  <a:ea typeface="MS PGothic" pitchFamily="34" charset="-128"/>
                </a:rPr>
                <a:t> </a:t>
              </a:r>
              <a:endParaRPr lang="en-US" b="1" dirty="0">
                <a:solidFill>
                  <a:srgbClr val="004586"/>
                </a:solidFill>
                <a:ea typeface="MS PGothic" pitchFamily="34" charset="-128"/>
              </a:endParaRPr>
            </a:p>
          </p:txBody>
        </p:sp>
      </p:grpSp>
      <p:sp>
        <p:nvSpPr>
          <p:cNvPr id="34" name="33 CuadroTexto"/>
          <p:cNvSpPr txBox="1"/>
          <p:nvPr/>
        </p:nvSpPr>
        <p:spPr>
          <a:xfrm>
            <a:off x="5334000" y="6858000"/>
            <a:ext cx="6261100" cy="338554"/>
          </a:xfrm>
          <a:prstGeom prst="rect">
            <a:avLst/>
          </a:prstGeom>
          <a:noFill/>
          <a:ln>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a:spAutoFit/>
          </a:bodyPr>
          <a:lstStyle/>
          <a:p>
            <a:pPr eaLnBrk="0" hangingPunct="0">
              <a:defRPr/>
            </a:pPr>
            <a:endParaRPr lang="es-ES" sz="1600" dirty="0"/>
          </a:p>
        </p:txBody>
      </p:sp>
      <p:sp>
        <p:nvSpPr>
          <p:cNvPr id="35" name="AutoShape 44"/>
          <p:cNvSpPr>
            <a:spLocks noChangeArrowheads="1"/>
          </p:cNvSpPr>
          <p:nvPr/>
        </p:nvSpPr>
        <p:spPr bwMode="auto">
          <a:xfrm rot="16200000">
            <a:off x="9348787" y="5357814"/>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Tree>
    <p:extLst>
      <p:ext uri="{BB962C8B-B14F-4D97-AF65-F5344CB8AC3E}">
        <p14:creationId xmlns:p14="http://schemas.microsoft.com/office/powerpoint/2010/main" val="3816448330"/>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1216" y="836776"/>
            <a:ext cx="3935226" cy="5259224"/>
          </a:xfrm>
          <a:prstGeom prst="rect">
            <a:avLst/>
          </a:prstGeom>
        </p:spPr>
      </p:pic>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4658" y="840340"/>
            <a:ext cx="3875542" cy="5179460"/>
          </a:xfrm>
          <a:prstGeom prst="rect">
            <a:avLst/>
          </a:prstGeom>
        </p:spPr>
      </p:pic>
      <p:sp>
        <p:nvSpPr>
          <p:cNvPr id="4" name="CuadroTexto 3"/>
          <p:cNvSpPr txBox="1"/>
          <p:nvPr/>
        </p:nvSpPr>
        <p:spPr>
          <a:xfrm>
            <a:off x="5715000" y="0"/>
            <a:ext cx="914400" cy="914400"/>
          </a:xfrm>
          <a:prstGeom prst="rect">
            <a:avLst/>
          </a:prstGeom>
          <a:noFill/>
        </p:spPr>
        <p:txBody>
          <a:bodyPr vert="horz" wrap="none" lIns="91440" tIns="45720" rIns="91440" bIns="45720" rtlCol="0" anchor="ctr">
            <a:noAutofit/>
          </a:bodyPr>
          <a:lstStyle/>
          <a:p>
            <a:pPr algn="ctr"/>
            <a:endParaRPr lang="es-ES" sz="8800" dirty="0">
              <a:solidFill>
                <a:schemeClr val="bg1"/>
              </a:solidFill>
            </a:endParaRPr>
          </a:p>
        </p:txBody>
      </p:sp>
      <p:sp>
        <p:nvSpPr>
          <p:cNvPr id="5" name="Título 4"/>
          <p:cNvSpPr>
            <a:spLocks noGrp="1"/>
          </p:cNvSpPr>
          <p:nvPr>
            <p:ph type="title"/>
          </p:nvPr>
        </p:nvSpPr>
        <p:spPr>
          <a:xfrm>
            <a:off x="1670927" y="228192"/>
            <a:ext cx="8850146" cy="468224"/>
          </a:xfrm>
        </p:spPr>
        <p:txBody>
          <a:bodyPr/>
          <a:lstStyle/>
          <a:p>
            <a:r>
              <a:rPr lang="es-ES" dirty="0" smtClean="0"/>
              <a:t>Caso clínico </a:t>
            </a:r>
            <a:endParaRPr lang="es-ES" dirty="0"/>
          </a:p>
        </p:txBody>
      </p:sp>
      <p:sp>
        <p:nvSpPr>
          <p:cNvPr id="9" name="Rectángulo 8"/>
          <p:cNvSpPr/>
          <p:nvPr/>
        </p:nvSpPr>
        <p:spPr>
          <a:xfrm>
            <a:off x="2286000" y="3276600"/>
            <a:ext cx="990600" cy="381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038600" y="3352800"/>
            <a:ext cx="990600" cy="381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8610600" y="3200400"/>
            <a:ext cx="990600" cy="381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10287000" y="3124200"/>
            <a:ext cx="3048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8526544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Acné inflamatorio.</a:t>
            </a:r>
            <a:endParaRPr lang="es-ES" dirty="0"/>
          </a:p>
          <a:p>
            <a:r>
              <a:rPr lang="es-ES" dirty="0"/>
              <a:t>Acné </a:t>
            </a:r>
            <a:r>
              <a:rPr lang="es-ES" dirty="0" err="1" smtClean="0"/>
              <a:t>comedoniano</a:t>
            </a:r>
            <a:r>
              <a:rPr lang="es-ES" dirty="0" smtClean="0"/>
              <a:t>.</a:t>
            </a:r>
            <a:endParaRPr lang="es-ES" dirty="0"/>
          </a:p>
          <a:p>
            <a:r>
              <a:rPr lang="es-ES" dirty="0"/>
              <a:t>Acné </a:t>
            </a:r>
            <a:r>
              <a:rPr lang="es-ES" dirty="0" err="1" smtClean="0"/>
              <a:t>conglobata</a:t>
            </a:r>
            <a:r>
              <a:rPr lang="es-ES" dirty="0" smtClean="0"/>
              <a:t>.</a:t>
            </a:r>
            <a:endParaRPr lang="es-ES" dirty="0"/>
          </a:p>
          <a:p>
            <a:r>
              <a:rPr lang="es-ES" dirty="0"/>
              <a:t>Acné </a:t>
            </a:r>
            <a:r>
              <a:rPr lang="es-ES" dirty="0" smtClean="0"/>
              <a:t>medicamentoso.</a:t>
            </a:r>
            <a:endParaRPr lang="es-ES" dirty="0"/>
          </a:p>
        </p:txBody>
      </p:sp>
      <p:sp>
        <p:nvSpPr>
          <p:cNvPr id="3" name="Marcador de texto 2"/>
          <p:cNvSpPr>
            <a:spLocks noGrp="1"/>
          </p:cNvSpPr>
          <p:nvPr>
            <p:ph type="body" idx="10"/>
          </p:nvPr>
        </p:nvSpPr>
        <p:spPr/>
        <p:txBody>
          <a:bodyPr/>
          <a:lstStyle/>
          <a:p>
            <a:r>
              <a:rPr lang="es-ES" dirty="0" smtClean="0"/>
              <a:t>¿Qué padecen Carmen y Daniel?</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a:t>
            </a:r>
            <a:r>
              <a:rPr lang="es-ES" dirty="0"/>
              <a:t>7</a:t>
            </a:r>
          </a:p>
        </p:txBody>
      </p:sp>
    </p:spTree>
    <p:extLst>
      <p:ext uri="{BB962C8B-B14F-4D97-AF65-F5344CB8AC3E}">
        <p14:creationId xmlns:p14="http://schemas.microsoft.com/office/powerpoint/2010/main" val="399708951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err="1"/>
              <a:t>Isotretinoína</a:t>
            </a:r>
            <a:r>
              <a:rPr lang="es-ES" dirty="0"/>
              <a:t> </a:t>
            </a:r>
            <a:r>
              <a:rPr lang="es-ES" dirty="0" smtClean="0"/>
              <a:t>oral.</a:t>
            </a:r>
            <a:endParaRPr lang="es-ES" dirty="0"/>
          </a:p>
          <a:p>
            <a:r>
              <a:rPr lang="es-ES" dirty="0"/>
              <a:t>Peróxido de </a:t>
            </a:r>
            <a:r>
              <a:rPr lang="es-ES" dirty="0" err="1"/>
              <a:t>benzoilo</a:t>
            </a:r>
            <a:r>
              <a:rPr lang="es-ES" dirty="0"/>
              <a:t> asociado a </a:t>
            </a:r>
            <a:r>
              <a:rPr lang="es-ES" dirty="0" err="1" smtClean="0"/>
              <a:t>clindamicina</a:t>
            </a:r>
            <a:r>
              <a:rPr lang="es-ES" dirty="0" smtClean="0"/>
              <a:t>.</a:t>
            </a:r>
            <a:endParaRPr lang="es-ES" dirty="0"/>
          </a:p>
          <a:p>
            <a:r>
              <a:rPr lang="es-ES" dirty="0" err="1"/>
              <a:t>Retinoides</a:t>
            </a:r>
            <a:r>
              <a:rPr lang="es-ES" dirty="0"/>
              <a:t> </a:t>
            </a:r>
            <a:r>
              <a:rPr lang="es-ES" dirty="0" smtClean="0"/>
              <a:t>tópicos.</a:t>
            </a:r>
            <a:endParaRPr lang="es-ES" dirty="0"/>
          </a:p>
          <a:p>
            <a:r>
              <a:rPr lang="es-ES" dirty="0"/>
              <a:t>Antibiótico </a:t>
            </a:r>
            <a:r>
              <a:rPr lang="es-ES" dirty="0" smtClean="0"/>
              <a:t>tópico.</a:t>
            </a:r>
            <a:endParaRPr lang="es-ES" dirty="0"/>
          </a:p>
        </p:txBody>
      </p:sp>
      <p:sp>
        <p:nvSpPr>
          <p:cNvPr id="3" name="Marcador de texto 2"/>
          <p:cNvSpPr>
            <a:spLocks noGrp="1"/>
          </p:cNvSpPr>
          <p:nvPr>
            <p:ph type="body" idx="10"/>
          </p:nvPr>
        </p:nvSpPr>
        <p:spPr/>
        <p:txBody>
          <a:bodyPr/>
          <a:lstStyle/>
          <a:p>
            <a:r>
              <a:rPr lang="es-ES" dirty="0" smtClean="0"/>
              <a:t>¿Qué tratamiento pautarías inicialmente?</a:t>
            </a:r>
            <a:endParaRPr lang="es-ES" dirty="0"/>
          </a:p>
        </p:txBody>
      </p:sp>
      <p:sp>
        <p:nvSpPr>
          <p:cNvPr id="6" name="Marcador de texto 5"/>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8</a:t>
            </a:r>
            <a:endParaRPr lang="es-ES" dirty="0"/>
          </a:p>
        </p:txBody>
      </p:sp>
    </p:spTree>
    <p:extLst>
      <p:ext uri="{BB962C8B-B14F-4D97-AF65-F5344CB8AC3E}">
        <p14:creationId xmlns:p14="http://schemas.microsoft.com/office/powerpoint/2010/main" val="292683511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…¿Y si no responden?</a:t>
            </a:r>
            <a:endParaRPr lang="es-ES" dirty="0"/>
          </a:p>
        </p:txBody>
      </p:sp>
      <p:sp>
        <p:nvSpPr>
          <p:cNvPr id="4" name="CuadroTexto 3"/>
          <p:cNvSpPr txBox="1"/>
          <p:nvPr/>
        </p:nvSpPr>
        <p:spPr>
          <a:xfrm>
            <a:off x="1524000" y="2286000"/>
            <a:ext cx="9144000" cy="1815882"/>
          </a:xfrm>
          <a:prstGeom prst="rect">
            <a:avLst/>
          </a:prstGeom>
          <a:solidFill>
            <a:srgbClr val="004586"/>
          </a:solidFill>
        </p:spPr>
        <p:txBody>
          <a:bodyPr wrap="square" rtlCol="0">
            <a:spAutoFit/>
          </a:bodyPr>
          <a:lstStyle/>
          <a:p>
            <a:r>
              <a:rPr lang="es-ES" sz="2800" dirty="0">
                <a:solidFill>
                  <a:srgbClr val="FFFFFF"/>
                </a:solidFill>
              </a:rPr>
              <a:t>Una buena opción: combinación de peróxido de </a:t>
            </a:r>
            <a:r>
              <a:rPr lang="es-ES" sz="2800" dirty="0" err="1">
                <a:solidFill>
                  <a:srgbClr val="FFFFFF"/>
                </a:solidFill>
              </a:rPr>
              <a:t>benzoilo</a:t>
            </a:r>
            <a:r>
              <a:rPr lang="es-ES" sz="2800" dirty="0">
                <a:solidFill>
                  <a:srgbClr val="FFFFFF"/>
                </a:solidFill>
              </a:rPr>
              <a:t> y </a:t>
            </a:r>
            <a:r>
              <a:rPr lang="es-ES" sz="2800" dirty="0" err="1">
                <a:solidFill>
                  <a:srgbClr val="FFFFFF"/>
                </a:solidFill>
              </a:rPr>
              <a:t>clindamicina</a:t>
            </a:r>
            <a:r>
              <a:rPr lang="es-ES" sz="2800" dirty="0">
                <a:solidFill>
                  <a:srgbClr val="FFFFFF"/>
                </a:solidFill>
              </a:rPr>
              <a:t> asociado a </a:t>
            </a:r>
            <a:r>
              <a:rPr lang="es-ES" sz="2800" dirty="0" err="1">
                <a:solidFill>
                  <a:srgbClr val="FFFFFF"/>
                </a:solidFill>
              </a:rPr>
              <a:t>doxiciclina</a:t>
            </a:r>
            <a:r>
              <a:rPr lang="es-ES" sz="2800" dirty="0">
                <a:solidFill>
                  <a:srgbClr val="FFFFFF"/>
                </a:solidFill>
              </a:rPr>
              <a:t> </a:t>
            </a:r>
            <a:r>
              <a:rPr lang="es-ES" sz="2800" dirty="0" smtClean="0">
                <a:solidFill>
                  <a:srgbClr val="FFFFFF"/>
                </a:solidFill>
              </a:rPr>
              <a:t>oral.</a:t>
            </a:r>
            <a:endParaRPr lang="es-ES" sz="2800" dirty="0">
              <a:solidFill>
                <a:srgbClr val="FFFFFF"/>
              </a:solidFill>
            </a:endParaRPr>
          </a:p>
          <a:p>
            <a:endParaRPr lang="es-ES" sz="2800" dirty="0">
              <a:solidFill>
                <a:srgbClr val="FFFFFF"/>
              </a:solidFill>
            </a:endParaRPr>
          </a:p>
          <a:p>
            <a:r>
              <a:rPr lang="es-ES" sz="2800" dirty="0" err="1">
                <a:solidFill>
                  <a:srgbClr val="FFFFFF"/>
                </a:solidFill>
              </a:rPr>
              <a:t>Isotretinoína</a:t>
            </a:r>
            <a:r>
              <a:rPr lang="es-ES" sz="2800" dirty="0">
                <a:solidFill>
                  <a:srgbClr val="FFFFFF"/>
                </a:solidFill>
              </a:rPr>
              <a:t> </a:t>
            </a:r>
            <a:r>
              <a:rPr lang="es-ES" sz="2800" dirty="0" smtClean="0">
                <a:solidFill>
                  <a:srgbClr val="FFFFFF"/>
                </a:solidFill>
              </a:rPr>
              <a:t>oral.</a:t>
            </a:r>
            <a:endParaRPr lang="es-ES" sz="2800" dirty="0">
              <a:solidFill>
                <a:srgbClr val="FFFFFF"/>
              </a:solidFill>
            </a:endParaRPr>
          </a:p>
        </p:txBody>
      </p:sp>
      <p:sp>
        <p:nvSpPr>
          <p:cNvPr id="6" name="Marcador de texto 5"/>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41901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www.abchomeopatia.com/wp-content/uploads/2010/05/Ac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2304" y="891348"/>
            <a:ext cx="1835696" cy="2309052"/>
          </a:xfrm>
          <a:prstGeom prst="rect">
            <a:avLst/>
          </a:prstGeom>
          <a:noFill/>
        </p:spPr>
      </p:pic>
      <p:sp>
        <p:nvSpPr>
          <p:cNvPr id="2" name="Título 1"/>
          <p:cNvSpPr>
            <a:spLocks noGrp="1"/>
          </p:cNvSpPr>
          <p:nvPr>
            <p:ph type="title"/>
          </p:nvPr>
        </p:nvSpPr>
        <p:spPr/>
        <p:txBody>
          <a:bodyPr/>
          <a:lstStyle/>
          <a:p>
            <a:r>
              <a:rPr lang="es-ES" dirty="0" smtClean="0"/>
              <a:t>Tratamiento del acné</a:t>
            </a:r>
            <a:endParaRPr lang="es-ES" dirty="0"/>
          </a:p>
        </p:txBody>
      </p:sp>
      <p:sp>
        <p:nvSpPr>
          <p:cNvPr id="3" name="Marcador de contenido 2"/>
          <p:cNvSpPr>
            <a:spLocks noGrp="1"/>
          </p:cNvSpPr>
          <p:nvPr>
            <p:ph idx="1"/>
          </p:nvPr>
        </p:nvSpPr>
        <p:spPr/>
        <p:txBody>
          <a:bodyPr/>
          <a:lstStyle/>
          <a:p>
            <a:r>
              <a:rPr lang="es-ES" dirty="0" smtClean="0"/>
              <a:t>Tratamiento tópico.</a:t>
            </a:r>
          </a:p>
          <a:p>
            <a:r>
              <a:rPr lang="es-ES" dirty="0" smtClean="0"/>
              <a:t>Tratamiento sistémico.</a:t>
            </a:r>
          </a:p>
          <a:p>
            <a:pPr lvl="1"/>
            <a:r>
              <a:rPr lang="es-ES" dirty="0" smtClean="0"/>
              <a:t>Antibióticos.</a:t>
            </a:r>
          </a:p>
          <a:p>
            <a:pPr lvl="1"/>
            <a:r>
              <a:rPr lang="es-ES" dirty="0" smtClean="0"/>
              <a:t>Hormonal.</a:t>
            </a:r>
          </a:p>
          <a:p>
            <a:pPr lvl="1"/>
            <a:r>
              <a:rPr lang="es-ES" dirty="0" err="1" smtClean="0"/>
              <a:t>Retinoides</a:t>
            </a:r>
            <a:r>
              <a:rPr lang="es-ES" dirty="0" smtClean="0"/>
              <a:t>: </a:t>
            </a:r>
            <a:r>
              <a:rPr lang="es-ES_tradnl" sz="2400" dirty="0" err="1" smtClean="0">
                <a:solidFill>
                  <a:srgbClr val="004586"/>
                </a:solidFill>
              </a:rPr>
              <a:t>isotretinoína</a:t>
            </a:r>
            <a:r>
              <a:rPr lang="es-ES_tradnl" sz="2400" dirty="0" smtClean="0">
                <a:solidFill>
                  <a:srgbClr val="004586"/>
                </a:solidFill>
              </a:rPr>
              <a:t>.</a:t>
            </a:r>
            <a:endParaRPr lang="es-ES" dirty="0" smtClean="0">
              <a:solidFill>
                <a:srgbClr val="004586"/>
              </a:solidFill>
            </a:endParaRP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4022667417"/>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5"/>
          <p:cNvSpPr txBox="1">
            <a:spLocks noChangeArrowheads="1"/>
          </p:cNvSpPr>
          <p:nvPr/>
        </p:nvSpPr>
        <p:spPr bwMode="auto">
          <a:xfrm>
            <a:off x="2265363" y="1981204"/>
            <a:ext cx="800540"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a:t>
            </a:r>
          </a:p>
          <a:p>
            <a:pPr eaLnBrk="0" hangingPunct="0"/>
            <a:r>
              <a:rPr lang="en-US" sz="1600" b="1" dirty="0">
                <a:solidFill>
                  <a:srgbClr val="004586"/>
                </a:solidFill>
              </a:rPr>
              <a:t>(Mild)</a:t>
            </a:r>
            <a:endParaRPr lang="en-US" sz="1600" dirty="0">
              <a:solidFill>
                <a:srgbClr val="004586"/>
              </a:solidFill>
            </a:endParaRPr>
          </a:p>
        </p:txBody>
      </p:sp>
      <p:sp>
        <p:nvSpPr>
          <p:cNvPr id="73732" name="Text Box 6"/>
          <p:cNvSpPr txBox="1">
            <a:spLocks noChangeArrowheads="1"/>
          </p:cNvSpPr>
          <p:nvPr/>
        </p:nvSpPr>
        <p:spPr bwMode="auto">
          <a:xfrm>
            <a:off x="4349356" y="1981205"/>
            <a:ext cx="1155188"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II-III</a:t>
            </a:r>
          </a:p>
          <a:p>
            <a:pPr eaLnBrk="0" hangingPunct="0"/>
            <a:r>
              <a:rPr lang="en-US" sz="1600" b="1" dirty="0">
                <a:solidFill>
                  <a:srgbClr val="004586"/>
                </a:solidFill>
              </a:rPr>
              <a:t>(Moderate)</a:t>
            </a:r>
            <a:endParaRPr lang="en-US" sz="2000" dirty="0">
              <a:solidFill>
                <a:srgbClr val="004586"/>
              </a:solidFill>
            </a:endParaRPr>
          </a:p>
        </p:txBody>
      </p:sp>
      <p:sp>
        <p:nvSpPr>
          <p:cNvPr id="73733" name="Text Box 7"/>
          <p:cNvSpPr txBox="1">
            <a:spLocks noChangeArrowheads="1"/>
          </p:cNvSpPr>
          <p:nvPr/>
        </p:nvSpPr>
        <p:spPr bwMode="auto">
          <a:xfrm>
            <a:off x="6621432" y="1981205"/>
            <a:ext cx="922368"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IV</a:t>
            </a:r>
          </a:p>
          <a:p>
            <a:pPr eaLnBrk="0" hangingPunct="0"/>
            <a:r>
              <a:rPr lang="en-US" sz="1600" b="1" dirty="0">
                <a:solidFill>
                  <a:srgbClr val="004586"/>
                </a:solidFill>
              </a:rPr>
              <a:t>(Severe)</a:t>
            </a:r>
            <a:endParaRPr lang="en-US" sz="2000" dirty="0">
              <a:solidFill>
                <a:srgbClr val="004586"/>
              </a:solidFill>
            </a:endParaRPr>
          </a:p>
        </p:txBody>
      </p:sp>
      <p:sp>
        <p:nvSpPr>
          <p:cNvPr id="73734" name="Text Box 8"/>
          <p:cNvSpPr txBox="1">
            <a:spLocks noChangeArrowheads="1"/>
          </p:cNvSpPr>
          <p:nvPr/>
        </p:nvSpPr>
        <p:spPr bwMode="auto">
          <a:xfrm>
            <a:off x="8448050" y="1981205"/>
            <a:ext cx="1305550" cy="584775"/>
          </a:xfrm>
          <a:prstGeom prst="rect">
            <a:avLst/>
          </a:prstGeom>
          <a:noFill/>
          <a:ln w="12699">
            <a:noFill/>
            <a:miter lim="800000"/>
            <a:headEnd type="none" w="sm" len="sm"/>
            <a:tailEnd type="none" w="sm" len="sm"/>
          </a:ln>
        </p:spPr>
        <p:txBody>
          <a:bodyPr wrap="none">
            <a:spAutoFit/>
          </a:bodyPr>
          <a:lstStyle/>
          <a:p>
            <a:pPr eaLnBrk="0" hangingPunct="0"/>
            <a:endParaRPr lang="en-US" sz="1600" b="1" dirty="0"/>
          </a:p>
          <a:p>
            <a:pPr eaLnBrk="0" hangingPunct="0"/>
            <a:r>
              <a:rPr lang="en-US" sz="1600" b="1" dirty="0">
                <a:solidFill>
                  <a:srgbClr val="004586"/>
                </a:solidFill>
              </a:rPr>
              <a:t>Maintenance</a:t>
            </a:r>
            <a:endParaRPr lang="en-US" sz="2000" dirty="0">
              <a:solidFill>
                <a:srgbClr val="004586"/>
              </a:solidFill>
            </a:endParaRPr>
          </a:p>
        </p:txBody>
      </p:sp>
      <p:sp>
        <p:nvSpPr>
          <p:cNvPr id="73735" name="Line 9"/>
          <p:cNvSpPr>
            <a:spLocks noChangeShapeType="1"/>
          </p:cNvSpPr>
          <p:nvPr/>
        </p:nvSpPr>
        <p:spPr bwMode="auto">
          <a:xfrm>
            <a:off x="1847850"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6" name="Text Box 10"/>
          <p:cNvSpPr txBox="1">
            <a:spLocks noChangeArrowheads="1"/>
          </p:cNvSpPr>
          <p:nvPr/>
        </p:nvSpPr>
        <p:spPr bwMode="auto">
          <a:xfrm>
            <a:off x="1858963" y="2859092"/>
            <a:ext cx="2005012"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b="1" dirty="0"/>
          </a:p>
        </p:txBody>
      </p:sp>
      <p:sp>
        <p:nvSpPr>
          <p:cNvPr id="73737" name="Line 11"/>
          <p:cNvSpPr>
            <a:spLocks noChangeShapeType="1"/>
          </p:cNvSpPr>
          <p:nvPr/>
        </p:nvSpPr>
        <p:spPr bwMode="auto">
          <a:xfrm>
            <a:off x="3976688"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8" name="Line 12"/>
          <p:cNvSpPr>
            <a:spLocks noChangeShapeType="1"/>
          </p:cNvSpPr>
          <p:nvPr/>
        </p:nvSpPr>
        <p:spPr bwMode="auto">
          <a:xfrm>
            <a:off x="6156325" y="26035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9" name="Line 13"/>
          <p:cNvSpPr>
            <a:spLocks noChangeShapeType="1"/>
          </p:cNvSpPr>
          <p:nvPr/>
        </p:nvSpPr>
        <p:spPr bwMode="auto">
          <a:xfrm>
            <a:off x="8174038"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40" name="Text Box 14"/>
          <p:cNvSpPr txBox="1">
            <a:spLocks noChangeArrowheads="1"/>
          </p:cNvSpPr>
          <p:nvPr/>
        </p:nvSpPr>
        <p:spPr bwMode="auto">
          <a:xfrm>
            <a:off x="3976689" y="2895605"/>
            <a:ext cx="2047875" cy="703263"/>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b="1" dirty="0">
              <a:solidFill>
                <a:schemeClr val="bg1"/>
              </a:solidFill>
            </a:endParaRPr>
          </a:p>
        </p:txBody>
      </p:sp>
      <p:sp>
        <p:nvSpPr>
          <p:cNvPr id="73741" name="Text Box 15"/>
          <p:cNvSpPr txBox="1">
            <a:spLocks noChangeArrowheads="1"/>
          </p:cNvSpPr>
          <p:nvPr/>
        </p:nvSpPr>
        <p:spPr bwMode="auto">
          <a:xfrm>
            <a:off x="6156325" y="2871792"/>
            <a:ext cx="1752600"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algn="ctr" eaLnBrk="0" hangingPunct="0">
              <a:spcBef>
                <a:spcPct val="50000"/>
              </a:spcBef>
            </a:pPr>
            <a:r>
              <a:rPr lang="en-US" sz="1600" b="1" dirty="0" err="1">
                <a:solidFill>
                  <a:schemeClr val="bg1"/>
                </a:solidFill>
              </a:rPr>
              <a:t>Isotretinoin</a:t>
            </a:r>
            <a:endParaRPr lang="en-US" sz="1600" b="1" dirty="0">
              <a:solidFill>
                <a:schemeClr val="bg1"/>
              </a:solidFill>
            </a:endParaRPr>
          </a:p>
          <a:p>
            <a:pPr algn="ctr" eaLnBrk="0" hangingPunct="0">
              <a:spcBef>
                <a:spcPct val="50000"/>
              </a:spcBef>
            </a:pPr>
            <a:endParaRPr lang="en-US" sz="1600" b="1" dirty="0"/>
          </a:p>
        </p:txBody>
      </p:sp>
      <p:sp>
        <p:nvSpPr>
          <p:cNvPr id="73742" name="Text Box 16"/>
          <p:cNvSpPr txBox="1">
            <a:spLocks noChangeArrowheads="1"/>
          </p:cNvSpPr>
          <p:nvPr/>
        </p:nvSpPr>
        <p:spPr bwMode="auto">
          <a:xfrm>
            <a:off x="8174039" y="2859092"/>
            <a:ext cx="2243137"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dirty="0"/>
          </a:p>
        </p:txBody>
      </p:sp>
      <p:sp>
        <p:nvSpPr>
          <p:cNvPr id="73743" name="Line 17"/>
          <p:cNvSpPr>
            <a:spLocks noChangeShapeType="1"/>
          </p:cNvSpPr>
          <p:nvPr/>
        </p:nvSpPr>
        <p:spPr bwMode="auto">
          <a:xfrm>
            <a:off x="2535238" y="36195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4" name="Line 18"/>
          <p:cNvSpPr>
            <a:spLocks noChangeShapeType="1"/>
          </p:cNvSpPr>
          <p:nvPr/>
        </p:nvSpPr>
        <p:spPr bwMode="auto">
          <a:xfrm>
            <a:off x="4738688" y="36576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5" name="Line 19"/>
          <p:cNvSpPr>
            <a:spLocks noChangeShapeType="1"/>
          </p:cNvSpPr>
          <p:nvPr/>
        </p:nvSpPr>
        <p:spPr bwMode="auto">
          <a:xfrm>
            <a:off x="7008813" y="3632204"/>
            <a:ext cx="0" cy="12954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6" name="Text Box 20"/>
          <p:cNvSpPr txBox="1">
            <a:spLocks noChangeArrowheads="1"/>
          </p:cNvSpPr>
          <p:nvPr/>
        </p:nvSpPr>
        <p:spPr bwMode="auto">
          <a:xfrm>
            <a:off x="1847850" y="4064004"/>
            <a:ext cx="1885950"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a:t>
            </a:r>
            <a:r>
              <a:rPr lang="en-US" sz="1600" b="1" dirty="0">
                <a:solidFill>
                  <a:srgbClr val="800000"/>
                </a:solidFill>
              </a:rPr>
              <a:t> or topical antibiotic</a:t>
            </a:r>
          </a:p>
        </p:txBody>
      </p:sp>
      <p:sp>
        <p:nvSpPr>
          <p:cNvPr id="73747" name="Text Box 21"/>
          <p:cNvSpPr txBox="1">
            <a:spLocks noChangeArrowheads="1"/>
          </p:cNvSpPr>
          <p:nvPr/>
        </p:nvSpPr>
        <p:spPr bwMode="auto">
          <a:xfrm>
            <a:off x="3976688" y="4038604"/>
            <a:ext cx="1890712"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 </a:t>
            </a:r>
            <a:r>
              <a:rPr lang="en-US" sz="1600" b="1" dirty="0">
                <a:solidFill>
                  <a:srgbClr val="A50021"/>
                </a:solidFill>
              </a:rPr>
              <a:t>or topical antibiotic</a:t>
            </a:r>
          </a:p>
        </p:txBody>
      </p:sp>
      <p:sp>
        <p:nvSpPr>
          <p:cNvPr id="73748" name="Line 22"/>
          <p:cNvSpPr>
            <a:spLocks noChangeShapeType="1"/>
          </p:cNvSpPr>
          <p:nvPr/>
        </p:nvSpPr>
        <p:spPr bwMode="auto">
          <a:xfrm>
            <a:off x="8874125" y="36195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9" name="Text Box 23"/>
          <p:cNvSpPr txBox="1">
            <a:spLocks noChangeArrowheads="1"/>
          </p:cNvSpPr>
          <p:nvPr/>
        </p:nvSpPr>
        <p:spPr bwMode="auto">
          <a:xfrm>
            <a:off x="8210550" y="4038604"/>
            <a:ext cx="1847850"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 </a:t>
            </a:r>
            <a:r>
              <a:rPr lang="en-US" sz="1600" b="1" dirty="0">
                <a:solidFill>
                  <a:srgbClr val="800000"/>
                </a:solidFill>
              </a:rPr>
              <a:t>or topical antibiotic</a:t>
            </a:r>
          </a:p>
        </p:txBody>
      </p:sp>
      <p:sp>
        <p:nvSpPr>
          <p:cNvPr id="73750" name="Text Box 24"/>
          <p:cNvSpPr txBox="1">
            <a:spLocks noChangeArrowheads="1"/>
          </p:cNvSpPr>
          <p:nvPr/>
        </p:nvSpPr>
        <p:spPr bwMode="auto">
          <a:xfrm>
            <a:off x="3935413" y="4995867"/>
            <a:ext cx="1752600" cy="338554"/>
          </a:xfrm>
          <a:prstGeom prst="rect">
            <a:avLst/>
          </a:prstGeom>
          <a:gradFill rotWithShape="0">
            <a:gsLst>
              <a:gs pos="0">
                <a:srgbClr val="FF9933"/>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Oral antibiotics</a:t>
            </a:r>
          </a:p>
        </p:txBody>
      </p:sp>
      <p:sp>
        <p:nvSpPr>
          <p:cNvPr id="73751" name="Line 25"/>
          <p:cNvSpPr>
            <a:spLocks noChangeShapeType="1"/>
          </p:cNvSpPr>
          <p:nvPr/>
        </p:nvSpPr>
        <p:spPr bwMode="auto">
          <a:xfrm>
            <a:off x="4738688" y="45720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52" name="Text Box 26"/>
          <p:cNvSpPr txBox="1">
            <a:spLocks noChangeArrowheads="1"/>
          </p:cNvSpPr>
          <p:nvPr/>
        </p:nvSpPr>
        <p:spPr bwMode="auto">
          <a:xfrm>
            <a:off x="6267450" y="4929192"/>
            <a:ext cx="1752600" cy="338554"/>
          </a:xfrm>
          <a:prstGeom prst="rect">
            <a:avLst/>
          </a:prstGeom>
          <a:gradFill rotWithShape="0">
            <a:gsLst>
              <a:gs pos="0">
                <a:srgbClr val="FF9933"/>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Oral antibiotics</a:t>
            </a:r>
          </a:p>
        </p:txBody>
      </p:sp>
      <p:sp>
        <p:nvSpPr>
          <p:cNvPr id="73753" name="Text Box 27"/>
          <p:cNvSpPr txBox="1">
            <a:spLocks noChangeArrowheads="1"/>
          </p:cNvSpPr>
          <p:nvPr/>
        </p:nvSpPr>
        <p:spPr bwMode="auto">
          <a:xfrm>
            <a:off x="3976688" y="5715004"/>
            <a:ext cx="1752600" cy="338554"/>
          </a:xfrm>
          <a:prstGeom prst="rect">
            <a:avLst/>
          </a:prstGeom>
          <a:gradFill rotWithShape="0">
            <a:gsLst>
              <a:gs pos="0">
                <a:schemeClr val="accent2"/>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Hormonal therapy</a:t>
            </a:r>
          </a:p>
        </p:txBody>
      </p:sp>
      <p:sp>
        <p:nvSpPr>
          <p:cNvPr id="73754" name="Line 28"/>
          <p:cNvSpPr>
            <a:spLocks noChangeShapeType="1"/>
          </p:cNvSpPr>
          <p:nvPr/>
        </p:nvSpPr>
        <p:spPr bwMode="auto">
          <a:xfrm>
            <a:off x="4738688" y="53340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55" name="Text Box 29"/>
          <p:cNvSpPr txBox="1">
            <a:spLocks noChangeArrowheads="1"/>
          </p:cNvSpPr>
          <p:nvPr/>
        </p:nvSpPr>
        <p:spPr bwMode="auto">
          <a:xfrm>
            <a:off x="2211388" y="1357317"/>
            <a:ext cx="184150" cy="457200"/>
          </a:xfrm>
          <a:prstGeom prst="rect">
            <a:avLst/>
          </a:prstGeom>
          <a:noFill/>
          <a:ln w="9525">
            <a:noFill/>
            <a:miter lim="800000"/>
            <a:headEnd/>
            <a:tailEnd/>
          </a:ln>
        </p:spPr>
        <p:txBody>
          <a:bodyPr wrap="none">
            <a:spAutoFit/>
          </a:bodyPr>
          <a:lstStyle/>
          <a:p>
            <a:pPr eaLnBrk="0" hangingPunct="0"/>
            <a:endParaRPr lang="fr-FR" sz="2400">
              <a:latin typeface="Century Gothic" pitchFamily="34" charset="0"/>
            </a:endParaRPr>
          </a:p>
        </p:txBody>
      </p:sp>
      <p:pic>
        <p:nvPicPr>
          <p:cNvPr id="73756" name="Picture 30" descr="mildcomedonalp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4075" y="1404942"/>
            <a:ext cx="1041400" cy="601662"/>
          </a:xfrm>
          <a:prstGeom prst="rect">
            <a:avLst/>
          </a:prstGeom>
          <a:noFill/>
          <a:ln w="9525">
            <a:solidFill>
              <a:schemeClr val="bg2"/>
            </a:solidFill>
            <a:miter lim="800000"/>
            <a:headEnd/>
            <a:tailEnd/>
          </a:ln>
        </p:spPr>
      </p:pic>
      <p:pic>
        <p:nvPicPr>
          <p:cNvPr id="73757" name="Picture 31" descr="moderate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03651" y="1441455"/>
            <a:ext cx="942975" cy="550863"/>
          </a:xfrm>
          <a:prstGeom prst="rect">
            <a:avLst/>
          </a:prstGeom>
          <a:noFill/>
          <a:ln w="9525">
            <a:solidFill>
              <a:schemeClr val="bg2"/>
            </a:solidFill>
            <a:miter lim="800000"/>
            <a:headEnd/>
            <a:tailEnd/>
          </a:ln>
        </p:spPr>
      </p:pic>
      <p:pic>
        <p:nvPicPr>
          <p:cNvPr id="73758" name="Picture 32" descr="moderate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0775" y="1433517"/>
            <a:ext cx="922338" cy="538162"/>
          </a:xfrm>
          <a:prstGeom prst="rect">
            <a:avLst/>
          </a:prstGeom>
          <a:noFill/>
          <a:ln w="9525">
            <a:solidFill>
              <a:schemeClr val="bg2"/>
            </a:solidFill>
            <a:miter lim="800000"/>
            <a:headEnd/>
            <a:tailEnd/>
          </a:ln>
        </p:spPr>
      </p:pic>
      <p:pic>
        <p:nvPicPr>
          <p:cNvPr id="73759" name="Picture 33" descr="Severe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80163" y="1419230"/>
            <a:ext cx="912812" cy="531813"/>
          </a:xfrm>
          <a:prstGeom prst="rect">
            <a:avLst/>
          </a:prstGeom>
          <a:noFill/>
          <a:ln w="9525">
            <a:solidFill>
              <a:schemeClr val="bg2"/>
            </a:solidFill>
            <a:miter lim="800000"/>
            <a:headEnd/>
            <a:tailEnd/>
          </a:ln>
        </p:spPr>
      </p:pic>
      <p:sp>
        <p:nvSpPr>
          <p:cNvPr id="73760" name="Text Box 34"/>
          <p:cNvSpPr txBox="1">
            <a:spLocks noChangeArrowheads="1"/>
          </p:cNvSpPr>
          <p:nvPr/>
        </p:nvSpPr>
        <p:spPr bwMode="auto">
          <a:xfrm>
            <a:off x="6565900" y="5484817"/>
            <a:ext cx="184150" cy="457200"/>
          </a:xfrm>
          <a:prstGeom prst="rect">
            <a:avLst/>
          </a:prstGeom>
          <a:noFill/>
          <a:ln w="9525">
            <a:noFill/>
            <a:miter lim="800000"/>
            <a:headEnd/>
            <a:tailEnd/>
          </a:ln>
        </p:spPr>
        <p:txBody>
          <a:bodyPr wrap="none">
            <a:spAutoFit/>
          </a:bodyPr>
          <a:lstStyle/>
          <a:p>
            <a:pPr eaLnBrk="0" hangingPunct="0"/>
            <a:endParaRPr lang="fr-FR" sz="2400">
              <a:latin typeface="NewCenturySchlbk"/>
            </a:endParaRPr>
          </a:p>
        </p:txBody>
      </p:sp>
      <p:sp>
        <p:nvSpPr>
          <p:cNvPr id="73761" name="Text Box 35"/>
          <p:cNvSpPr txBox="1">
            <a:spLocks noChangeArrowheads="1"/>
          </p:cNvSpPr>
          <p:nvPr/>
        </p:nvSpPr>
        <p:spPr bwMode="auto">
          <a:xfrm>
            <a:off x="6218238" y="5707067"/>
            <a:ext cx="1752600" cy="338554"/>
          </a:xfrm>
          <a:prstGeom prst="rect">
            <a:avLst/>
          </a:prstGeom>
          <a:gradFill rotWithShape="0">
            <a:gsLst>
              <a:gs pos="0">
                <a:schemeClr val="accent2"/>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Hormonal therapy</a:t>
            </a:r>
          </a:p>
        </p:txBody>
      </p:sp>
      <p:sp>
        <p:nvSpPr>
          <p:cNvPr id="73762" name="Line 36"/>
          <p:cNvSpPr>
            <a:spLocks noChangeShapeType="1"/>
          </p:cNvSpPr>
          <p:nvPr/>
        </p:nvSpPr>
        <p:spPr bwMode="auto">
          <a:xfrm>
            <a:off x="6991350" y="5237168"/>
            <a:ext cx="0" cy="458787"/>
          </a:xfrm>
          <a:prstGeom prst="line">
            <a:avLst/>
          </a:prstGeom>
          <a:noFill/>
          <a:ln w="9525">
            <a:solidFill>
              <a:schemeClr val="tx1"/>
            </a:solidFill>
            <a:round/>
            <a:headEnd/>
            <a:tailEnd/>
          </a:ln>
        </p:spPr>
        <p:txBody>
          <a:bodyPr wrap="none" anchor="ctr"/>
          <a:lstStyle/>
          <a:p>
            <a:endParaRPr lang="es-ES"/>
          </a:p>
        </p:txBody>
      </p:sp>
      <p:sp>
        <p:nvSpPr>
          <p:cNvPr id="73763" name="Text Box 37"/>
          <p:cNvSpPr txBox="1">
            <a:spLocks noChangeArrowheads="1"/>
          </p:cNvSpPr>
          <p:nvPr/>
        </p:nvSpPr>
        <p:spPr bwMode="auto">
          <a:xfrm>
            <a:off x="6973888" y="4095755"/>
            <a:ext cx="401072" cy="307777"/>
          </a:xfrm>
          <a:prstGeom prst="rect">
            <a:avLst/>
          </a:prstGeom>
          <a:noFill/>
          <a:ln w="9525">
            <a:noFill/>
            <a:miter lim="800000"/>
            <a:headEnd/>
            <a:tailEnd/>
          </a:ln>
        </p:spPr>
        <p:txBody>
          <a:bodyPr wrap="none">
            <a:spAutoFit/>
          </a:bodyPr>
          <a:lstStyle/>
          <a:p>
            <a:pPr eaLnBrk="0" hangingPunct="0"/>
            <a:r>
              <a:rPr lang="fr-FR" sz="1400" dirty="0">
                <a:solidFill>
                  <a:srgbClr val="004586"/>
                </a:solidFill>
              </a:rPr>
              <a:t>OR</a:t>
            </a:r>
          </a:p>
        </p:txBody>
      </p:sp>
      <p:sp>
        <p:nvSpPr>
          <p:cNvPr id="2" name="Título 1"/>
          <p:cNvSpPr>
            <a:spLocks noGrp="1"/>
          </p:cNvSpPr>
          <p:nvPr>
            <p:ph type="title"/>
          </p:nvPr>
        </p:nvSpPr>
        <p:spPr>
          <a:xfrm>
            <a:off x="609600" y="538200"/>
            <a:ext cx="10972800" cy="604800"/>
          </a:xfrm>
        </p:spPr>
        <p:txBody>
          <a:bodyPr/>
          <a:lstStyle/>
          <a:p>
            <a:r>
              <a:rPr lang="en-US" dirty="0">
                <a:solidFill>
                  <a:srgbClr val="004586"/>
                </a:solidFill>
                <a:latin typeface="+mn-lt"/>
              </a:rPr>
              <a:t>La </a:t>
            </a:r>
            <a:r>
              <a:rPr lang="en-US" dirty="0" err="1">
                <a:solidFill>
                  <a:srgbClr val="004586"/>
                </a:solidFill>
                <a:latin typeface="+mn-lt"/>
              </a:rPr>
              <a:t>terapia</a:t>
            </a:r>
            <a:r>
              <a:rPr lang="en-US" dirty="0">
                <a:solidFill>
                  <a:srgbClr val="004586"/>
                </a:solidFill>
                <a:latin typeface="+mn-lt"/>
              </a:rPr>
              <a:t> </a:t>
            </a:r>
            <a:r>
              <a:rPr lang="en-US" dirty="0" err="1">
                <a:solidFill>
                  <a:srgbClr val="004586"/>
                </a:solidFill>
                <a:latin typeface="+mn-lt"/>
              </a:rPr>
              <a:t>combinada</a:t>
            </a:r>
            <a:r>
              <a:rPr lang="en-US" dirty="0">
                <a:solidFill>
                  <a:srgbClr val="004586"/>
                </a:solidFill>
                <a:latin typeface="+mn-lt"/>
              </a:rPr>
              <a:t> </a:t>
            </a:r>
            <a:r>
              <a:rPr lang="en-US" dirty="0" err="1">
                <a:solidFill>
                  <a:srgbClr val="004586"/>
                </a:solidFill>
                <a:latin typeface="+mn-lt"/>
              </a:rPr>
              <a:t>es</a:t>
            </a:r>
            <a:r>
              <a:rPr lang="en-US" dirty="0">
                <a:solidFill>
                  <a:srgbClr val="004586"/>
                </a:solidFill>
                <a:latin typeface="+mn-lt"/>
              </a:rPr>
              <a:t> </a:t>
            </a:r>
            <a:r>
              <a:rPr lang="en-US" dirty="0" err="1">
                <a:solidFill>
                  <a:srgbClr val="004586"/>
                </a:solidFill>
                <a:latin typeface="+mn-lt"/>
              </a:rPr>
              <a:t>actualmente</a:t>
            </a:r>
            <a:r>
              <a:rPr lang="en-US" dirty="0">
                <a:solidFill>
                  <a:srgbClr val="004586"/>
                </a:solidFill>
                <a:latin typeface="+mn-lt"/>
              </a:rPr>
              <a:t> el </a:t>
            </a:r>
            <a:r>
              <a:rPr lang="en-US" dirty="0" err="1">
                <a:solidFill>
                  <a:srgbClr val="004586"/>
                </a:solidFill>
                <a:latin typeface="+mn-lt"/>
              </a:rPr>
              <a:t>tratamiento</a:t>
            </a:r>
            <a:r>
              <a:rPr lang="en-US" dirty="0">
                <a:solidFill>
                  <a:srgbClr val="004586"/>
                </a:solidFill>
                <a:latin typeface="+mn-lt"/>
              </a:rPr>
              <a:t> </a:t>
            </a:r>
            <a:r>
              <a:rPr lang="en-US" dirty="0" err="1">
                <a:solidFill>
                  <a:srgbClr val="004586"/>
                </a:solidFill>
                <a:latin typeface="+mn-lt"/>
              </a:rPr>
              <a:t>estándar</a:t>
            </a:r>
            <a:r>
              <a:rPr lang="en-US" dirty="0">
                <a:solidFill>
                  <a:srgbClr val="004586"/>
                </a:solidFill>
                <a:latin typeface="+mn-lt"/>
              </a:rPr>
              <a:t> para el </a:t>
            </a:r>
            <a:r>
              <a:rPr lang="en-US" dirty="0" err="1">
                <a:solidFill>
                  <a:srgbClr val="004586"/>
                </a:solidFill>
                <a:latin typeface="+mn-lt"/>
              </a:rPr>
              <a:t>acné</a:t>
            </a:r>
            <a:r>
              <a:rPr lang="en-US" dirty="0">
                <a:solidFill>
                  <a:srgbClr val="004586"/>
                </a:solidFill>
                <a:latin typeface="+mn-lt"/>
              </a:rPr>
              <a:t> </a:t>
            </a:r>
            <a:r>
              <a:rPr lang="en-US" dirty="0" err="1">
                <a:solidFill>
                  <a:srgbClr val="004586"/>
                </a:solidFill>
                <a:latin typeface="+mn-lt"/>
              </a:rPr>
              <a:t>leve</a:t>
            </a:r>
            <a:r>
              <a:rPr lang="en-US" dirty="0">
                <a:solidFill>
                  <a:srgbClr val="004586"/>
                </a:solidFill>
                <a:latin typeface="+mn-lt"/>
              </a:rPr>
              <a:t> a </a:t>
            </a:r>
            <a:r>
              <a:rPr lang="en-US" dirty="0" err="1">
                <a:solidFill>
                  <a:srgbClr val="004586"/>
                </a:solidFill>
                <a:latin typeface="+mn-lt"/>
              </a:rPr>
              <a:t>moderado</a:t>
            </a:r>
            <a:r>
              <a:rPr lang="es-ES" dirty="0">
                <a:solidFill>
                  <a:srgbClr val="215968"/>
                </a:solidFill>
                <a:latin typeface="Arial" charset="0"/>
              </a:rPr>
              <a:t/>
            </a:r>
            <a:br>
              <a:rPr lang="es-ES" dirty="0">
                <a:solidFill>
                  <a:srgbClr val="215968"/>
                </a:solidFill>
                <a:latin typeface="Arial" charset="0"/>
              </a:rPr>
            </a:br>
            <a:endParaRPr lang="es-ES" dirty="0"/>
          </a:p>
        </p:txBody>
      </p:sp>
    </p:spTree>
    <p:extLst>
      <p:ext uri="{BB962C8B-B14F-4D97-AF65-F5344CB8AC3E}">
        <p14:creationId xmlns:p14="http://schemas.microsoft.com/office/powerpoint/2010/main" val="1310521703"/>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0" y="214313"/>
            <a:ext cx="9144000" cy="1143000"/>
          </a:xfrm>
          <a:prstGeom prst="rect">
            <a:avLst/>
          </a:prstGeom>
          <a:noFill/>
          <a:ln w="9525">
            <a:noFill/>
            <a:miter lim="800000"/>
            <a:headEnd/>
            <a:tailEnd/>
          </a:ln>
        </p:spPr>
        <p:txBody>
          <a:bodyPr anchor="ctr"/>
          <a:lstStyle/>
          <a:p>
            <a:pPr algn="ctr" eaLnBrk="0" hangingPunct="0"/>
            <a:endParaRPr lang="en-US" sz="3600" b="1">
              <a:solidFill>
                <a:srgbClr val="376092"/>
              </a:solidFill>
              <a:latin typeface="Calibri" pitchFamily="34" charset="0"/>
            </a:endParaRPr>
          </a:p>
        </p:txBody>
      </p:sp>
      <p:sp>
        <p:nvSpPr>
          <p:cNvPr id="67587" name="Rectangle 3"/>
          <p:cNvSpPr>
            <a:spLocks noChangeArrowheads="1"/>
          </p:cNvSpPr>
          <p:nvPr/>
        </p:nvSpPr>
        <p:spPr bwMode="auto">
          <a:xfrm>
            <a:off x="4424657" y="1452561"/>
            <a:ext cx="1574214" cy="615553"/>
          </a:xfrm>
          <a:prstGeom prst="rect">
            <a:avLst/>
          </a:prstGeom>
          <a:noFill/>
          <a:ln w="9525">
            <a:noFill/>
            <a:miter lim="800000"/>
            <a:headEnd/>
            <a:tailEnd/>
          </a:ln>
        </p:spPr>
        <p:txBody>
          <a:bodyPr wrap="none" lIns="0" tIns="0" rIns="0" bIns="0" anchorCtr="1">
            <a:spAutoFit/>
          </a:bodyPr>
          <a:lstStyle/>
          <a:p>
            <a:pPr algn="ctr" eaLnBrk="0" hangingPunct="0"/>
            <a:r>
              <a:rPr lang="en-US" sz="2000" b="1" dirty="0" err="1">
                <a:solidFill>
                  <a:srgbClr val="004586"/>
                </a:solidFill>
              </a:rPr>
              <a:t>Producción</a:t>
            </a:r>
            <a:r>
              <a:rPr lang="en-US" sz="2000" b="1" dirty="0">
                <a:solidFill>
                  <a:srgbClr val="004586"/>
                </a:solidFill>
              </a:rPr>
              <a:t> de </a:t>
            </a:r>
          </a:p>
          <a:p>
            <a:pPr algn="ctr" eaLnBrk="0" hangingPunct="0"/>
            <a:r>
              <a:rPr lang="en-US" sz="2000" b="1" dirty="0" err="1">
                <a:solidFill>
                  <a:srgbClr val="004586"/>
                </a:solidFill>
              </a:rPr>
              <a:t>sebo</a:t>
            </a:r>
            <a:endParaRPr lang="en-US" sz="2000" b="1" dirty="0">
              <a:solidFill>
                <a:srgbClr val="004586"/>
              </a:solidFill>
            </a:endParaRPr>
          </a:p>
        </p:txBody>
      </p:sp>
      <p:sp>
        <p:nvSpPr>
          <p:cNvPr id="67588" name="Rectangle 4"/>
          <p:cNvSpPr>
            <a:spLocks noChangeArrowheads="1"/>
          </p:cNvSpPr>
          <p:nvPr/>
        </p:nvSpPr>
        <p:spPr bwMode="auto">
          <a:xfrm>
            <a:off x="5962121" y="1727200"/>
            <a:ext cx="1258358" cy="307777"/>
          </a:xfrm>
          <a:prstGeom prst="rect">
            <a:avLst/>
          </a:prstGeom>
          <a:noFill/>
          <a:ln w="9525">
            <a:noFill/>
            <a:miter lim="800000"/>
            <a:headEnd/>
            <a:tailEnd/>
          </a:ln>
        </p:spPr>
        <p:txBody>
          <a:bodyPr wrap="none" lIns="0" tIns="0" rIns="0" bIns="0" anchorCtr="1">
            <a:spAutoFit/>
          </a:bodyPr>
          <a:lstStyle/>
          <a:p>
            <a:pPr algn="ctr" eaLnBrk="0" hangingPunct="0"/>
            <a:r>
              <a:rPr lang="en-US" sz="2000" b="1" dirty="0" err="1">
                <a:solidFill>
                  <a:srgbClr val="004586"/>
                </a:solidFill>
              </a:rPr>
              <a:t>Comedones</a:t>
            </a:r>
            <a:endParaRPr lang="en-US" b="1" dirty="0">
              <a:solidFill>
                <a:srgbClr val="004586"/>
              </a:solidFill>
            </a:endParaRPr>
          </a:p>
        </p:txBody>
      </p:sp>
      <p:sp>
        <p:nvSpPr>
          <p:cNvPr id="67589" name="Rectangle 5"/>
          <p:cNvSpPr>
            <a:spLocks noChangeArrowheads="1"/>
          </p:cNvSpPr>
          <p:nvPr/>
        </p:nvSpPr>
        <p:spPr bwMode="auto">
          <a:xfrm>
            <a:off x="7462675" y="1727200"/>
            <a:ext cx="854401" cy="307777"/>
          </a:xfrm>
          <a:prstGeom prst="rect">
            <a:avLst/>
          </a:prstGeom>
          <a:noFill/>
          <a:ln w="9525">
            <a:noFill/>
            <a:miter lim="800000"/>
            <a:headEnd/>
            <a:tailEnd/>
          </a:ln>
        </p:spPr>
        <p:txBody>
          <a:bodyPr wrap="none" lIns="0" tIns="0" rIns="0" bIns="0" anchorCtr="1">
            <a:spAutoFit/>
          </a:bodyPr>
          <a:lstStyle/>
          <a:p>
            <a:pPr algn="ctr" eaLnBrk="0" hangingPunct="0"/>
            <a:r>
              <a:rPr lang="en-US" sz="2000" b="1" i="1" dirty="0">
                <a:solidFill>
                  <a:srgbClr val="004586"/>
                </a:solidFill>
              </a:rPr>
              <a:t>P acnes </a:t>
            </a:r>
          </a:p>
        </p:txBody>
      </p:sp>
      <p:sp>
        <p:nvSpPr>
          <p:cNvPr id="99334" name="Rectangle 6"/>
          <p:cNvSpPr>
            <a:spLocks noChangeArrowheads="1"/>
          </p:cNvSpPr>
          <p:nvPr/>
        </p:nvSpPr>
        <p:spPr bwMode="auto">
          <a:xfrm>
            <a:off x="8539307" y="1727200"/>
            <a:ext cx="1257012" cy="307777"/>
          </a:xfrm>
          <a:prstGeom prst="rect">
            <a:avLst/>
          </a:prstGeom>
          <a:noFill/>
          <a:ln w="9525">
            <a:noFill/>
            <a:miter lim="800000"/>
            <a:headEnd/>
            <a:tailEnd/>
          </a:ln>
        </p:spPr>
        <p:txBody>
          <a:bodyPr wrap="none" lIns="0" tIns="0" rIns="0" bIns="0" anchorCtr="1">
            <a:spAutoFit/>
          </a:bodyPr>
          <a:lstStyle/>
          <a:p>
            <a:pPr algn="ctr" eaLnBrk="0" hangingPunct="0">
              <a:defRPr/>
            </a:pPr>
            <a:r>
              <a:rPr lang="en-US" sz="2000" b="1" dirty="0" err="1">
                <a:solidFill>
                  <a:srgbClr val="004586"/>
                </a:solidFill>
              </a:rPr>
              <a:t>Inflamación</a:t>
            </a:r>
            <a:endParaRPr lang="en-US" sz="2000" b="1" dirty="0">
              <a:solidFill>
                <a:srgbClr val="004586"/>
              </a:solidFill>
            </a:endParaRPr>
          </a:p>
        </p:txBody>
      </p:sp>
      <p:sp>
        <p:nvSpPr>
          <p:cNvPr id="99335" name="Rectangle 7"/>
          <p:cNvSpPr>
            <a:spLocks noChangeArrowheads="1"/>
          </p:cNvSpPr>
          <p:nvPr/>
        </p:nvSpPr>
        <p:spPr bwMode="auto">
          <a:xfrm>
            <a:off x="2419350" y="2289175"/>
            <a:ext cx="1995033"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Peróxido</a:t>
            </a:r>
            <a:r>
              <a:rPr lang="en-US" b="1" dirty="0">
                <a:solidFill>
                  <a:srgbClr val="004586"/>
                </a:solidFill>
              </a:rPr>
              <a:t> de </a:t>
            </a:r>
            <a:r>
              <a:rPr lang="en-US" b="1" dirty="0" err="1">
                <a:solidFill>
                  <a:srgbClr val="004586"/>
                </a:solidFill>
              </a:rPr>
              <a:t>benzoílo</a:t>
            </a:r>
            <a:endParaRPr lang="en-US" b="1" dirty="0">
              <a:solidFill>
                <a:srgbClr val="004586"/>
              </a:solidFill>
            </a:endParaRPr>
          </a:p>
        </p:txBody>
      </p:sp>
      <p:sp>
        <p:nvSpPr>
          <p:cNvPr id="99336" name="Rectangle 8"/>
          <p:cNvSpPr>
            <a:spLocks noChangeArrowheads="1"/>
          </p:cNvSpPr>
          <p:nvPr/>
        </p:nvSpPr>
        <p:spPr bwMode="auto">
          <a:xfrm>
            <a:off x="2419350" y="2789236"/>
            <a:ext cx="1889684"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Antibióticos</a:t>
            </a:r>
            <a:r>
              <a:rPr lang="en-US" b="1" dirty="0">
                <a:solidFill>
                  <a:srgbClr val="004586"/>
                </a:solidFill>
              </a:rPr>
              <a:t> </a:t>
            </a:r>
            <a:r>
              <a:rPr lang="en-US" b="1" dirty="0" err="1">
                <a:solidFill>
                  <a:srgbClr val="004586"/>
                </a:solidFill>
              </a:rPr>
              <a:t>tópicos</a:t>
            </a:r>
            <a:endParaRPr lang="en-US" b="1" dirty="0">
              <a:solidFill>
                <a:srgbClr val="004586"/>
              </a:solidFill>
            </a:endParaRPr>
          </a:p>
        </p:txBody>
      </p:sp>
      <p:sp>
        <p:nvSpPr>
          <p:cNvPr id="99337" name="Rectangle 9"/>
          <p:cNvSpPr>
            <a:spLocks noChangeArrowheads="1"/>
          </p:cNvSpPr>
          <p:nvPr/>
        </p:nvSpPr>
        <p:spPr bwMode="auto">
          <a:xfrm>
            <a:off x="2419350" y="3290886"/>
            <a:ext cx="1753300"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Retinoides</a:t>
            </a:r>
            <a:r>
              <a:rPr lang="en-US" b="1" dirty="0">
                <a:solidFill>
                  <a:srgbClr val="004586"/>
                </a:solidFill>
              </a:rPr>
              <a:t> </a:t>
            </a:r>
            <a:r>
              <a:rPr lang="en-US" b="1" dirty="0" err="1">
                <a:solidFill>
                  <a:srgbClr val="004586"/>
                </a:solidFill>
              </a:rPr>
              <a:t>tópicos</a:t>
            </a:r>
            <a:endParaRPr lang="en-US" b="1" dirty="0">
              <a:solidFill>
                <a:srgbClr val="004586"/>
              </a:solidFill>
            </a:endParaRPr>
          </a:p>
        </p:txBody>
      </p:sp>
      <p:sp>
        <p:nvSpPr>
          <p:cNvPr id="67594" name="Rectangle 10"/>
          <p:cNvSpPr>
            <a:spLocks noChangeArrowheads="1"/>
          </p:cNvSpPr>
          <p:nvPr/>
        </p:nvSpPr>
        <p:spPr bwMode="auto">
          <a:xfrm>
            <a:off x="5016848" y="2287587"/>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5" name="Rectangle 11"/>
          <p:cNvSpPr>
            <a:spLocks noChangeArrowheads="1"/>
          </p:cNvSpPr>
          <p:nvPr/>
        </p:nvSpPr>
        <p:spPr bwMode="auto">
          <a:xfrm>
            <a:off x="5016848" y="2805112"/>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6" name="Rectangle 12"/>
          <p:cNvSpPr>
            <a:spLocks noChangeArrowheads="1"/>
          </p:cNvSpPr>
          <p:nvPr/>
        </p:nvSpPr>
        <p:spPr bwMode="auto">
          <a:xfrm>
            <a:off x="5016848" y="3322637"/>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7" name="Rectangle 13"/>
          <p:cNvSpPr>
            <a:spLocks noChangeArrowheads="1"/>
          </p:cNvSpPr>
          <p:nvPr/>
        </p:nvSpPr>
        <p:spPr bwMode="auto">
          <a:xfrm>
            <a:off x="7812436" y="3289300"/>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93198" name="AutoShape 14"/>
          <p:cNvSpPr>
            <a:spLocks noChangeArrowheads="1"/>
          </p:cNvSpPr>
          <p:nvPr/>
        </p:nvSpPr>
        <p:spPr bwMode="auto">
          <a:xfrm>
            <a:off x="6323013" y="318134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599" name="Rectangle 15"/>
          <p:cNvSpPr>
            <a:spLocks noChangeArrowheads="1"/>
          </p:cNvSpPr>
          <p:nvPr/>
        </p:nvSpPr>
        <p:spPr bwMode="auto">
          <a:xfrm>
            <a:off x="2279651" y="990600"/>
            <a:ext cx="4321175" cy="422275"/>
          </a:xfrm>
          <a:prstGeom prst="rect">
            <a:avLst/>
          </a:prstGeom>
          <a:noFill/>
          <a:ln w="12700">
            <a:noFill/>
            <a:miter lim="800000"/>
            <a:headEnd/>
            <a:tailEnd/>
          </a:ln>
        </p:spPr>
        <p:txBody>
          <a:bodyPr lIns="90488" tIns="44450" rIns="90488" bIns="44450">
            <a:spAutoFit/>
          </a:bodyPr>
          <a:lstStyle/>
          <a:p>
            <a:pPr eaLnBrk="0" hangingPunct="0">
              <a:lnSpc>
                <a:spcPct val="90000"/>
              </a:lnSpc>
            </a:pPr>
            <a:r>
              <a:rPr lang="en-US" sz="2400" b="1" i="1" dirty="0" err="1">
                <a:solidFill>
                  <a:srgbClr val="004586"/>
                </a:solidFill>
              </a:rPr>
              <a:t>Supresión</a:t>
            </a:r>
            <a:r>
              <a:rPr lang="en-US" sz="2400" b="1" i="1" dirty="0">
                <a:solidFill>
                  <a:srgbClr val="004586"/>
                </a:solidFill>
              </a:rPr>
              <a:t> de:</a:t>
            </a:r>
          </a:p>
        </p:txBody>
      </p:sp>
      <p:sp>
        <p:nvSpPr>
          <p:cNvPr id="67600" name="Line 16"/>
          <p:cNvSpPr>
            <a:spLocks noChangeShapeType="1"/>
          </p:cNvSpPr>
          <p:nvPr/>
        </p:nvSpPr>
        <p:spPr bwMode="auto">
          <a:xfrm>
            <a:off x="2330450" y="2076449"/>
            <a:ext cx="7577138" cy="0"/>
          </a:xfrm>
          <a:prstGeom prst="line">
            <a:avLst/>
          </a:prstGeom>
          <a:noFill/>
          <a:ln w="28575">
            <a:solidFill>
              <a:srgbClr val="BEB8FF"/>
            </a:solidFill>
            <a:round/>
            <a:headEnd/>
            <a:tailEnd/>
          </a:ln>
        </p:spPr>
        <p:txBody>
          <a:bodyPr wrap="none" anchor="ctr"/>
          <a:lstStyle/>
          <a:p>
            <a:endParaRPr lang="es-ES"/>
          </a:p>
        </p:txBody>
      </p:sp>
      <p:sp>
        <p:nvSpPr>
          <p:cNvPr id="99345" name="Rectangle 17"/>
          <p:cNvSpPr>
            <a:spLocks noChangeArrowheads="1"/>
          </p:cNvSpPr>
          <p:nvPr/>
        </p:nvSpPr>
        <p:spPr bwMode="auto">
          <a:xfrm>
            <a:off x="2419350" y="3775075"/>
            <a:ext cx="1648272"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Isotretinoína</a:t>
            </a:r>
            <a:r>
              <a:rPr lang="en-US" b="1" dirty="0">
                <a:solidFill>
                  <a:srgbClr val="004586"/>
                </a:solidFill>
              </a:rPr>
              <a:t> oral</a:t>
            </a:r>
          </a:p>
        </p:txBody>
      </p:sp>
      <p:sp>
        <p:nvSpPr>
          <p:cNvPr id="99346" name="Rectangle 18"/>
          <p:cNvSpPr>
            <a:spLocks noChangeArrowheads="1"/>
          </p:cNvSpPr>
          <p:nvPr/>
        </p:nvSpPr>
        <p:spPr bwMode="auto">
          <a:xfrm>
            <a:off x="2419350" y="4275136"/>
            <a:ext cx="1797352"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Tetraciclinas</a:t>
            </a:r>
            <a:r>
              <a:rPr lang="en-US" b="1" dirty="0">
                <a:solidFill>
                  <a:srgbClr val="004586"/>
                </a:solidFill>
              </a:rPr>
              <a:t> </a:t>
            </a:r>
            <a:r>
              <a:rPr lang="en-US" b="1" dirty="0" err="1">
                <a:solidFill>
                  <a:srgbClr val="004586"/>
                </a:solidFill>
              </a:rPr>
              <a:t>orales</a:t>
            </a:r>
            <a:endParaRPr lang="en-US" b="1" dirty="0">
              <a:solidFill>
                <a:srgbClr val="004586"/>
              </a:solidFill>
            </a:endParaRPr>
          </a:p>
        </p:txBody>
      </p:sp>
      <p:sp>
        <p:nvSpPr>
          <p:cNvPr id="67603" name="Rectangle 19"/>
          <p:cNvSpPr>
            <a:spLocks noChangeArrowheads="1"/>
          </p:cNvSpPr>
          <p:nvPr/>
        </p:nvSpPr>
        <p:spPr bwMode="auto">
          <a:xfrm>
            <a:off x="5048598" y="4291012"/>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99348" name="Rectangle 20"/>
          <p:cNvSpPr>
            <a:spLocks noChangeArrowheads="1"/>
          </p:cNvSpPr>
          <p:nvPr/>
        </p:nvSpPr>
        <p:spPr bwMode="auto">
          <a:xfrm>
            <a:off x="2419350" y="4721225"/>
            <a:ext cx="1653851" cy="276999"/>
          </a:xfrm>
          <a:prstGeom prst="rect">
            <a:avLst/>
          </a:prstGeom>
          <a:noFill/>
          <a:ln w="9525">
            <a:noFill/>
            <a:miter lim="800000"/>
            <a:headEnd/>
            <a:tailEnd/>
          </a:ln>
        </p:spPr>
        <p:txBody>
          <a:bodyPr wrap="none" lIns="0" tIns="0" rIns="0" bIns="0">
            <a:spAutoFit/>
          </a:bodyPr>
          <a:lstStyle/>
          <a:p>
            <a:pPr eaLnBrk="0" hangingPunct="0">
              <a:defRPr/>
            </a:pPr>
            <a:r>
              <a:rPr lang="en-US" b="1" dirty="0">
                <a:solidFill>
                  <a:srgbClr val="004586"/>
                </a:solidFill>
              </a:rPr>
              <a:t>Acet. </a:t>
            </a:r>
            <a:r>
              <a:rPr lang="en-US" b="1" dirty="0" err="1">
                <a:solidFill>
                  <a:srgbClr val="004586"/>
                </a:solidFill>
              </a:rPr>
              <a:t>ciproterona</a:t>
            </a:r>
            <a:endParaRPr lang="en-US" b="1" dirty="0">
              <a:solidFill>
                <a:srgbClr val="004586"/>
              </a:solidFill>
            </a:endParaRPr>
          </a:p>
        </p:txBody>
      </p:sp>
      <p:sp>
        <p:nvSpPr>
          <p:cNvPr id="67605" name="Rectangle 21"/>
          <p:cNvSpPr>
            <a:spLocks noChangeArrowheads="1"/>
          </p:cNvSpPr>
          <p:nvPr/>
        </p:nvSpPr>
        <p:spPr bwMode="auto">
          <a:xfrm>
            <a:off x="6491636" y="4835525"/>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606" name="AutoShape 22"/>
          <p:cNvSpPr>
            <a:spLocks noChangeArrowheads="1"/>
          </p:cNvSpPr>
          <p:nvPr/>
        </p:nvSpPr>
        <p:spPr bwMode="auto">
          <a:xfrm>
            <a:off x="6456363" y="3752849"/>
            <a:ext cx="347662" cy="3048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07" name="AutoShape 23"/>
          <p:cNvSpPr>
            <a:spLocks noChangeArrowheads="1"/>
          </p:cNvSpPr>
          <p:nvPr/>
        </p:nvSpPr>
        <p:spPr bwMode="auto">
          <a:xfrm>
            <a:off x="6523039" y="2152649"/>
            <a:ext cx="136525" cy="304800"/>
          </a:xfrm>
          <a:prstGeom prst="downArrow">
            <a:avLst>
              <a:gd name="adj1" fmla="val 50000"/>
              <a:gd name="adj2" fmla="val 55814"/>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09" name="AutoShape 25"/>
          <p:cNvSpPr>
            <a:spLocks noChangeArrowheads="1"/>
          </p:cNvSpPr>
          <p:nvPr/>
        </p:nvSpPr>
        <p:spPr bwMode="auto">
          <a:xfrm>
            <a:off x="6540500" y="4267199"/>
            <a:ext cx="134938" cy="304800"/>
          </a:xfrm>
          <a:prstGeom prst="downArrow">
            <a:avLst>
              <a:gd name="adj1" fmla="val 50000"/>
              <a:gd name="adj2" fmla="val 5647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09" name="AutoShape 26"/>
          <p:cNvSpPr>
            <a:spLocks noChangeArrowheads="1"/>
          </p:cNvSpPr>
          <p:nvPr/>
        </p:nvSpPr>
        <p:spPr bwMode="auto">
          <a:xfrm>
            <a:off x="4799013" y="367664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11" name="AutoShape 27"/>
          <p:cNvSpPr>
            <a:spLocks noChangeArrowheads="1"/>
          </p:cNvSpPr>
          <p:nvPr/>
        </p:nvSpPr>
        <p:spPr bwMode="auto">
          <a:xfrm>
            <a:off x="4932363" y="4743449"/>
            <a:ext cx="347662"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2" name="AutoShape 28"/>
          <p:cNvSpPr>
            <a:spLocks noChangeArrowheads="1"/>
          </p:cNvSpPr>
          <p:nvPr/>
        </p:nvSpPr>
        <p:spPr bwMode="auto">
          <a:xfrm>
            <a:off x="7861300" y="4743449"/>
            <a:ext cx="134938" cy="304800"/>
          </a:xfrm>
          <a:prstGeom prst="downArrow">
            <a:avLst>
              <a:gd name="adj1" fmla="val 50000"/>
              <a:gd name="adj2" fmla="val 5647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3" name="AutoShape 29"/>
          <p:cNvSpPr>
            <a:spLocks noChangeArrowheads="1"/>
          </p:cNvSpPr>
          <p:nvPr/>
        </p:nvSpPr>
        <p:spPr bwMode="auto">
          <a:xfrm>
            <a:off x="7742238" y="27622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4" name="AutoShape 30"/>
          <p:cNvSpPr>
            <a:spLocks noChangeArrowheads="1"/>
          </p:cNvSpPr>
          <p:nvPr/>
        </p:nvSpPr>
        <p:spPr bwMode="auto">
          <a:xfrm>
            <a:off x="7726363" y="2152649"/>
            <a:ext cx="347662" cy="304800"/>
          </a:xfrm>
          <a:prstGeom prst="downArrow">
            <a:avLst>
              <a:gd name="adj1" fmla="val 50000"/>
              <a:gd name="adj2" fmla="val 25000"/>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5" name="AutoShape 31"/>
          <p:cNvSpPr>
            <a:spLocks noChangeArrowheads="1"/>
          </p:cNvSpPr>
          <p:nvPr/>
        </p:nvSpPr>
        <p:spPr bwMode="auto">
          <a:xfrm>
            <a:off x="9029700" y="2190749"/>
            <a:ext cx="349250" cy="304800"/>
          </a:xfrm>
          <a:prstGeom prst="downArrow">
            <a:avLst>
              <a:gd name="adj1" fmla="val 50000"/>
              <a:gd name="adj2" fmla="val 25000"/>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6" name="AutoShape 32"/>
          <p:cNvSpPr>
            <a:spLocks noChangeArrowheads="1"/>
          </p:cNvSpPr>
          <p:nvPr/>
        </p:nvSpPr>
        <p:spPr bwMode="auto">
          <a:xfrm>
            <a:off x="9029700" y="274319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7" name="AutoShape 33"/>
          <p:cNvSpPr>
            <a:spLocks noChangeArrowheads="1"/>
          </p:cNvSpPr>
          <p:nvPr/>
        </p:nvSpPr>
        <p:spPr bwMode="auto">
          <a:xfrm>
            <a:off x="9029700" y="32194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17" name="AutoShape 34"/>
          <p:cNvSpPr>
            <a:spLocks noChangeArrowheads="1"/>
          </p:cNvSpPr>
          <p:nvPr/>
        </p:nvSpPr>
        <p:spPr bwMode="auto">
          <a:xfrm>
            <a:off x="7626350" y="365759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19" name="AutoShape 35"/>
          <p:cNvSpPr>
            <a:spLocks noChangeArrowheads="1"/>
          </p:cNvSpPr>
          <p:nvPr/>
        </p:nvSpPr>
        <p:spPr bwMode="auto">
          <a:xfrm>
            <a:off x="7626350" y="419099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19" name="AutoShape 36"/>
          <p:cNvSpPr>
            <a:spLocks noChangeArrowheads="1"/>
          </p:cNvSpPr>
          <p:nvPr/>
        </p:nvSpPr>
        <p:spPr bwMode="auto">
          <a:xfrm>
            <a:off x="8931275" y="367664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21" name="AutoShape 37"/>
          <p:cNvSpPr>
            <a:spLocks noChangeArrowheads="1"/>
          </p:cNvSpPr>
          <p:nvPr/>
        </p:nvSpPr>
        <p:spPr bwMode="auto">
          <a:xfrm>
            <a:off x="8913813" y="421004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22" name="AutoShape 38"/>
          <p:cNvSpPr>
            <a:spLocks noChangeArrowheads="1"/>
          </p:cNvSpPr>
          <p:nvPr/>
        </p:nvSpPr>
        <p:spPr bwMode="auto">
          <a:xfrm>
            <a:off x="9063038" y="48196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3" name="2 Rectángulo redondeado"/>
          <p:cNvSpPr/>
          <p:nvPr/>
        </p:nvSpPr>
        <p:spPr>
          <a:xfrm>
            <a:off x="2279650" y="2152649"/>
            <a:ext cx="7627938" cy="150495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spTree>
    <p:extLst>
      <p:ext uri="{BB962C8B-B14F-4D97-AF65-F5344CB8AC3E}">
        <p14:creationId xmlns:p14="http://schemas.microsoft.com/office/powerpoint/2010/main" val="3297265096"/>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Peróxido de </a:t>
            </a:r>
            <a:r>
              <a:rPr lang="es-ES" dirty="0" err="1" smtClean="0"/>
              <a:t>benzoilo</a:t>
            </a:r>
            <a:endParaRPr lang="es-ES" dirty="0"/>
          </a:p>
        </p:txBody>
      </p:sp>
      <p:sp>
        <p:nvSpPr>
          <p:cNvPr id="68611" name="2 Marcador de contenido"/>
          <p:cNvSpPr>
            <a:spLocks noGrp="1"/>
          </p:cNvSpPr>
          <p:nvPr>
            <p:ph idx="1"/>
          </p:nvPr>
        </p:nvSpPr>
        <p:spPr/>
        <p:txBody>
          <a:bodyPr>
            <a:normAutofit/>
          </a:bodyPr>
          <a:lstStyle/>
          <a:p>
            <a:pPr eaLnBrk="1" hangingPunct="1"/>
            <a:r>
              <a:rPr lang="es-ES" b="1" dirty="0" smtClean="0">
                <a:solidFill>
                  <a:srgbClr val="004586"/>
                </a:solidFill>
              </a:rPr>
              <a:t>Acción </a:t>
            </a:r>
            <a:r>
              <a:rPr lang="es-ES" b="1" dirty="0" err="1" smtClean="0">
                <a:solidFill>
                  <a:srgbClr val="004586"/>
                </a:solidFill>
              </a:rPr>
              <a:t>queratolítica</a:t>
            </a:r>
            <a:r>
              <a:rPr lang="es-ES" b="1" dirty="0" smtClean="0">
                <a:solidFill>
                  <a:srgbClr val="004586"/>
                </a:solidFill>
              </a:rPr>
              <a:t>, antibacteriana y </a:t>
            </a:r>
            <a:r>
              <a:rPr lang="es-ES" b="1" dirty="0" err="1" smtClean="0">
                <a:solidFill>
                  <a:srgbClr val="004586"/>
                </a:solidFill>
              </a:rPr>
              <a:t>sebostática</a:t>
            </a:r>
            <a:r>
              <a:rPr lang="es-ES" b="1" dirty="0" smtClean="0">
                <a:solidFill>
                  <a:srgbClr val="004586"/>
                </a:solidFill>
              </a:rPr>
              <a:t>.</a:t>
            </a:r>
          </a:p>
          <a:p>
            <a:pPr eaLnBrk="1" hangingPunct="1"/>
            <a:r>
              <a:rPr lang="es-ES" dirty="0" smtClean="0">
                <a:solidFill>
                  <a:srgbClr val="004586"/>
                </a:solidFill>
              </a:rPr>
              <a:t>Aplicación 1-2 veces /</a:t>
            </a:r>
            <a:r>
              <a:rPr lang="es-ES" dirty="0" err="1" smtClean="0">
                <a:solidFill>
                  <a:srgbClr val="004586"/>
                </a:solidFill>
              </a:rPr>
              <a:t>dia</a:t>
            </a:r>
            <a:r>
              <a:rPr lang="es-ES" dirty="0" smtClean="0">
                <a:solidFill>
                  <a:srgbClr val="004586"/>
                </a:solidFill>
              </a:rPr>
              <a:t> según tolerancia.</a:t>
            </a:r>
          </a:p>
          <a:p>
            <a:pPr eaLnBrk="1" hangingPunct="1"/>
            <a:r>
              <a:rPr lang="es-ES" dirty="0" smtClean="0">
                <a:solidFill>
                  <a:srgbClr val="004586"/>
                </a:solidFill>
              </a:rPr>
              <a:t>No utilizar en concentraciones &gt;5%.</a:t>
            </a:r>
          </a:p>
          <a:p>
            <a:pPr eaLnBrk="1" hangingPunct="1"/>
            <a:r>
              <a:rPr lang="es-ES" dirty="0" smtClean="0">
                <a:solidFill>
                  <a:srgbClr val="004586"/>
                </a:solidFill>
              </a:rPr>
              <a:t>Seguro en embarazo.</a:t>
            </a:r>
          </a:p>
          <a:p>
            <a:pPr eaLnBrk="1" hangingPunct="1"/>
            <a:r>
              <a:rPr lang="es-ES" dirty="0" smtClean="0">
                <a:solidFill>
                  <a:srgbClr val="004586"/>
                </a:solidFill>
              </a:rPr>
              <a:t>Efectos 2º:</a:t>
            </a:r>
          </a:p>
          <a:p>
            <a:pPr lvl="1"/>
            <a:r>
              <a:rPr lang="es-ES" sz="2400" dirty="0" smtClean="0">
                <a:solidFill>
                  <a:srgbClr val="004586"/>
                </a:solidFill>
              </a:rPr>
              <a:t>Dermatitis de contacto (2%).</a:t>
            </a:r>
          </a:p>
          <a:p>
            <a:pPr lvl="1"/>
            <a:r>
              <a:rPr lang="es-ES" sz="2400" dirty="0" smtClean="0">
                <a:solidFill>
                  <a:srgbClr val="004586"/>
                </a:solidFill>
              </a:rPr>
              <a:t>Quemazón al aplicarlo.</a:t>
            </a:r>
          </a:p>
          <a:p>
            <a:pPr lvl="1"/>
            <a:r>
              <a:rPr lang="es-ES" sz="2400" dirty="0" smtClean="0">
                <a:solidFill>
                  <a:srgbClr val="004586"/>
                </a:solidFill>
              </a:rPr>
              <a:t>Blanqueado de ropa y cabello.</a:t>
            </a: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4165350291"/>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580176"/>
            <a:ext cx="11582400" cy="4592024"/>
          </a:xfrm>
          <a:noFill/>
        </p:spPr>
        <p:txBody>
          <a:bodyPr>
            <a:normAutofit/>
          </a:bodyPr>
          <a:lstStyle/>
          <a:p>
            <a:r>
              <a:rPr lang="es-ES" sz="3200" b="1" dirty="0">
                <a:solidFill>
                  <a:srgbClr val="004586"/>
                </a:solidFill>
              </a:rPr>
              <a:t>Asociado a </a:t>
            </a:r>
            <a:r>
              <a:rPr lang="es-ES" sz="3200" b="1" dirty="0" err="1" smtClean="0">
                <a:solidFill>
                  <a:srgbClr val="004586"/>
                </a:solidFill>
              </a:rPr>
              <a:t>clindamicina</a:t>
            </a:r>
            <a:r>
              <a:rPr lang="es-ES" sz="3200" b="1" dirty="0" smtClean="0">
                <a:solidFill>
                  <a:srgbClr val="004586"/>
                </a:solidFill>
              </a:rPr>
              <a:t>.</a:t>
            </a:r>
          </a:p>
          <a:p>
            <a:pPr marL="542925" indent="0">
              <a:buNone/>
            </a:pPr>
            <a:endParaRPr lang="es-ES" sz="3200" b="1" dirty="0">
              <a:solidFill>
                <a:srgbClr val="004586"/>
              </a:solidFill>
            </a:endParaRPr>
          </a:p>
          <a:p>
            <a:pPr marL="542925" indent="0">
              <a:buNone/>
            </a:pPr>
            <a:endParaRPr lang="es-ES" sz="3200" b="1" dirty="0" smtClean="0">
              <a:solidFill>
                <a:srgbClr val="004586"/>
              </a:solidFill>
            </a:endParaRPr>
          </a:p>
          <a:p>
            <a:pPr marL="542925" indent="0">
              <a:buNone/>
            </a:pPr>
            <a:endParaRPr lang="es-ES" sz="3200" b="1" dirty="0">
              <a:solidFill>
                <a:srgbClr val="004586"/>
              </a:solidFill>
            </a:endParaRPr>
          </a:p>
          <a:p>
            <a:r>
              <a:rPr lang="es-ES" sz="3200" b="1" dirty="0">
                <a:solidFill>
                  <a:srgbClr val="004586"/>
                </a:solidFill>
              </a:rPr>
              <a:t>Asociado a </a:t>
            </a:r>
            <a:r>
              <a:rPr lang="es-ES" sz="3200" b="1" dirty="0" err="1" smtClean="0">
                <a:solidFill>
                  <a:srgbClr val="004586"/>
                </a:solidFill>
              </a:rPr>
              <a:t>adapaleno</a:t>
            </a:r>
            <a:r>
              <a:rPr lang="es-ES" sz="3200" b="1" dirty="0" smtClean="0">
                <a:solidFill>
                  <a:srgbClr val="004586"/>
                </a:solidFill>
              </a:rPr>
              <a:t>.</a:t>
            </a:r>
            <a:endParaRPr lang="es-ES" sz="3200" b="1" dirty="0">
              <a:solidFill>
                <a:srgbClr val="004586"/>
              </a:solidFill>
            </a:endParaRPr>
          </a:p>
        </p:txBody>
      </p:sp>
    </p:spTree>
    <p:extLst>
      <p:ext uri="{BB962C8B-B14F-4D97-AF65-F5344CB8AC3E}">
        <p14:creationId xmlns:p14="http://schemas.microsoft.com/office/powerpoint/2010/main" val="1641575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3"/>
          </p:nvPr>
        </p:nvSpPr>
        <p:spPr>
          <a:ln w="9525" cmpd="sng">
            <a:solidFill>
              <a:schemeClr val="bg2"/>
            </a:solidFill>
          </a:ln>
          <a:scene3d>
            <a:camera prst="orthographicFront"/>
            <a:lightRig rig="threePt" dir="t"/>
          </a:scene3d>
          <a:sp3d extrusionH="12700" contourW="12700">
            <a:contourClr>
              <a:schemeClr val="bg2">
                <a:lumMod val="75000"/>
              </a:schemeClr>
            </a:contourClr>
          </a:sp3d>
        </p:spPr>
        <p:txBody>
          <a:bodyPr>
            <a:noAutofit/>
          </a:bodyPr>
          <a:lstStyle/>
          <a:p>
            <a:r>
              <a:rPr lang="es-ES_tradnl" sz="1200" dirty="0"/>
              <a:t>Sueño y </a:t>
            </a:r>
            <a:r>
              <a:rPr lang="es-ES_tradnl" sz="1200" dirty="0" smtClean="0"/>
              <a:t>DA</a:t>
            </a:r>
            <a:endParaRPr lang="es-ES_tradnl" sz="1200" dirty="0"/>
          </a:p>
          <a:p>
            <a:r>
              <a:rPr lang="es-ES_tradnl" sz="1200" dirty="0"/>
              <a:t>Relación con el </a:t>
            </a:r>
            <a:r>
              <a:rPr lang="es-ES_tradnl" sz="1200" dirty="0" smtClean="0"/>
              <a:t>TDAH </a:t>
            </a:r>
            <a:r>
              <a:rPr lang="es-ES_tradnl" sz="1200" dirty="0"/>
              <a:t>: Pychotherapy 2013; 41:35-44</a:t>
            </a:r>
          </a:p>
          <a:p>
            <a:endParaRPr lang="es-ES" sz="1200" dirty="0"/>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14400"/>
            <a:ext cx="9144000" cy="2171596"/>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7800" y="3242604"/>
            <a:ext cx="9144000" cy="1926481"/>
          </a:xfrm>
          <a:prstGeom prst="rect">
            <a:avLst/>
          </a:prstGeom>
        </p:spPr>
      </p:pic>
    </p:spTree>
    <p:extLst>
      <p:ext uri="{BB962C8B-B14F-4D97-AF65-F5344CB8AC3E}">
        <p14:creationId xmlns:p14="http://schemas.microsoft.com/office/powerpoint/2010/main" val="307051177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7867" y="1676400"/>
            <a:ext cx="9144000" cy="3134884"/>
          </a:xfrm>
          <a:prstGeom prst="rect">
            <a:avLst/>
          </a:prstGeom>
        </p:spPr>
      </p:pic>
      <p:sp>
        <p:nvSpPr>
          <p:cNvPr id="2" name="Título 1"/>
          <p:cNvSpPr>
            <a:spLocks noGrp="1"/>
          </p:cNvSpPr>
          <p:nvPr>
            <p:ph type="title"/>
          </p:nvPr>
        </p:nvSpPr>
        <p:spPr/>
        <p:txBody>
          <a:bodyPr/>
          <a:lstStyle/>
          <a:p>
            <a:r>
              <a:rPr lang="es-ES" dirty="0" smtClean="0"/>
              <a:t>Dieta y acné</a:t>
            </a:r>
            <a:endParaRPr lang="es-ES" dirty="0"/>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320010904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smtClean="0"/>
              <a:t>Dieta occidental</a:t>
            </a:r>
            <a:endParaRPr lang="es-ES" dirty="0"/>
          </a:p>
        </p:txBody>
      </p:sp>
      <p:sp>
        <p:nvSpPr>
          <p:cNvPr id="7" name="Marcador de contenido 6"/>
          <p:cNvSpPr>
            <a:spLocks noGrp="1"/>
          </p:cNvSpPr>
          <p:nvPr>
            <p:ph idx="1"/>
          </p:nvPr>
        </p:nvSpPr>
        <p:spPr/>
        <p:txBody>
          <a:bodyPr/>
          <a:lstStyle/>
          <a:p>
            <a:r>
              <a:rPr lang="es-ES" dirty="0" smtClean="0"/>
              <a:t>Gran aporte calórico.</a:t>
            </a:r>
          </a:p>
          <a:p>
            <a:r>
              <a:rPr lang="es-ES" dirty="0" smtClean="0"/>
              <a:t>Alimentos con elevado índice glucémico.</a:t>
            </a:r>
            <a:endParaRPr lang="es-ES" dirty="0"/>
          </a:p>
        </p:txBody>
      </p:sp>
      <p:sp>
        <p:nvSpPr>
          <p:cNvPr id="11" name="Marcador de texto 10"/>
          <p:cNvSpPr>
            <a:spLocks noGrp="1"/>
          </p:cNvSpPr>
          <p:nvPr>
            <p:ph type="body" sz="quarter" idx="10"/>
          </p:nvPr>
        </p:nvSpPr>
        <p:spPr>
          <a:xfrm>
            <a:off x="-43" y="5585048"/>
            <a:ext cx="11582443" cy="295162"/>
          </a:xfrm>
        </p:spPr>
        <p:txBody>
          <a:bodyPr>
            <a:normAutofit lnSpcReduction="10000"/>
          </a:bodyPr>
          <a:lstStyle/>
          <a:p>
            <a:endParaRPr lang="es-ES" dirty="0"/>
          </a:p>
        </p:txBody>
      </p:sp>
      <p:sp>
        <p:nvSpPr>
          <p:cNvPr id="5" name="Rectángulo 4"/>
          <p:cNvSpPr/>
          <p:nvPr/>
        </p:nvSpPr>
        <p:spPr>
          <a:xfrm>
            <a:off x="533400" y="5558135"/>
            <a:ext cx="11125200" cy="461665"/>
          </a:xfrm>
          <a:prstGeom prst="rect">
            <a:avLst/>
          </a:prstGeom>
          <a:solidFill>
            <a:srgbClr val="004586"/>
          </a:solidFill>
        </p:spPr>
        <p:txBody>
          <a:bodyPr wrap="square">
            <a:spAutoFit/>
          </a:bodyPr>
          <a:lstStyle/>
          <a:p>
            <a:pPr defTabSz="457200"/>
            <a:r>
              <a:rPr lang="es-ES" sz="2400" dirty="0">
                <a:solidFill>
                  <a:schemeClr val="bg1"/>
                </a:solidFill>
                <a:latin typeface="Calibri"/>
              </a:rPr>
              <a:t>Mantiene la activación de la vía: </a:t>
            </a:r>
            <a:r>
              <a:rPr lang="es-ES" sz="2400" dirty="0" err="1">
                <a:solidFill>
                  <a:schemeClr val="bg1"/>
                </a:solidFill>
                <a:latin typeface="Calibri"/>
              </a:rPr>
              <a:t>mammalian</a:t>
            </a:r>
            <a:r>
              <a:rPr lang="es-ES" sz="2400" dirty="0">
                <a:solidFill>
                  <a:schemeClr val="bg1"/>
                </a:solidFill>
                <a:latin typeface="Calibri"/>
              </a:rPr>
              <a:t> </a:t>
            </a:r>
            <a:r>
              <a:rPr lang="es-ES" sz="2400" dirty="0" smtClean="0">
                <a:solidFill>
                  <a:schemeClr val="bg1"/>
                </a:solidFill>
                <a:latin typeface="Calibri"/>
              </a:rPr>
              <a:t>target  </a:t>
            </a:r>
            <a:r>
              <a:rPr lang="es-ES" sz="2400" dirty="0">
                <a:solidFill>
                  <a:schemeClr val="bg1"/>
                </a:solidFill>
                <a:latin typeface="Calibri"/>
              </a:rPr>
              <a:t>of </a:t>
            </a:r>
            <a:r>
              <a:rPr lang="es-ES" sz="2400" dirty="0" err="1">
                <a:solidFill>
                  <a:schemeClr val="bg1"/>
                </a:solidFill>
                <a:latin typeface="Calibri"/>
              </a:rPr>
              <a:t>rapamycin</a:t>
            </a:r>
            <a:r>
              <a:rPr lang="es-ES" sz="2400" dirty="0">
                <a:solidFill>
                  <a:schemeClr val="bg1"/>
                </a:solidFill>
                <a:latin typeface="Calibri"/>
              </a:rPr>
              <a:t> </a:t>
            </a:r>
            <a:r>
              <a:rPr lang="es-ES" sz="2400" dirty="0" err="1" smtClean="0">
                <a:solidFill>
                  <a:schemeClr val="bg1"/>
                </a:solidFill>
                <a:latin typeface="Calibri"/>
              </a:rPr>
              <a:t>complex</a:t>
            </a:r>
            <a:r>
              <a:rPr lang="es-ES" sz="2400" dirty="0" smtClean="0">
                <a:solidFill>
                  <a:schemeClr val="bg1"/>
                </a:solidFill>
                <a:latin typeface="Calibri"/>
              </a:rPr>
              <a:t> 1 </a:t>
            </a:r>
            <a:r>
              <a:rPr lang="es-ES" sz="2400" dirty="0">
                <a:solidFill>
                  <a:schemeClr val="bg1"/>
                </a:solidFill>
                <a:latin typeface="Calibri"/>
              </a:rPr>
              <a:t>(mTORC1</a:t>
            </a:r>
            <a:r>
              <a:rPr lang="es-ES" sz="2400" dirty="0" smtClean="0">
                <a:solidFill>
                  <a:schemeClr val="bg1"/>
                </a:solidFill>
                <a:latin typeface="Calibri"/>
              </a:rPr>
              <a:t>).</a:t>
            </a:r>
            <a:endParaRPr lang="es-ES" sz="2400" dirty="0">
              <a:solidFill>
                <a:schemeClr val="bg1"/>
              </a:solidFill>
              <a:latin typeface="Calibri"/>
            </a:endParaRPr>
          </a:p>
        </p:txBody>
      </p:sp>
      <p:graphicFrame>
        <p:nvGraphicFramePr>
          <p:cNvPr id="8" name="Diagrama 7"/>
          <p:cNvGraphicFramePr/>
          <p:nvPr>
            <p:extLst>
              <p:ext uri="{D42A27DB-BD31-4B8C-83A1-F6EECF244321}">
                <p14:modId xmlns:p14="http://schemas.microsoft.com/office/powerpoint/2010/main" val="614022826"/>
              </p:ext>
            </p:extLst>
          </p:nvPr>
        </p:nvGraphicFramePr>
        <p:xfrm>
          <a:off x="3276600" y="2057400"/>
          <a:ext cx="7581771" cy="3096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29800" y="2209800"/>
            <a:ext cx="910755" cy="1165838"/>
          </a:xfrm>
          <a:prstGeom prst="rect">
            <a:avLst/>
          </a:prstGeom>
        </p:spPr>
      </p:pic>
      <p:sp>
        <p:nvSpPr>
          <p:cNvPr id="14" name="CuadroTexto 13"/>
          <p:cNvSpPr txBox="1"/>
          <p:nvPr/>
        </p:nvSpPr>
        <p:spPr>
          <a:xfrm>
            <a:off x="7717470" y="4505979"/>
            <a:ext cx="1513417" cy="523220"/>
          </a:xfrm>
          <a:prstGeom prst="rect">
            <a:avLst/>
          </a:prstGeom>
          <a:solidFill>
            <a:schemeClr val="bg1"/>
          </a:solidFill>
          <a:ln>
            <a:solidFill>
              <a:srgbClr val="004586"/>
            </a:solidFill>
          </a:ln>
        </p:spPr>
        <p:txBody>
          <a:bodyPr wrap="square" rtlCol="0">
            <a:spAutoFit/>
          </a:bodyPr>
          <a:lstStyle/>
          <a:p>
            <a:pPr algn="ctr" defTabSz="457200"/>
            <a:r>
              <a:rPr lang="es-ES" sz="2800" b="1" dirty="0" smtClean="0">
                <a:solidFill>
                  <a:srgbClr val="004586"/>
                </a:solidFill>
                <a:latin typeface="Calibri"/>
              </a:rPr>
              <a:t>Leucina</a:t>
            </a:r>
            <a:endParaRPr lang="es-ES" sz="2800" b="1" dirty="0">
              <a:solidFill>
                <a:srgbClr val="004586"/>
              </a:solidFill>
              <a:latin typeface="Calibri"/>
            </a:endParaRPr>
          </a:p>
        </p:txBody>
      </p:sp>
      <p:sp>
        <p:nvSpPr>
          <p:cNvPr id="15" name="Flecha arriba 14"/>
          <p:cNvSpPr/>
          <p:nvPr/>
        </p:nvSpPr>
        <p:spPr>
          <a:xfrm>
            <a:off x="7177728" y="4428673"/>
            <a:ext cx="423333" cy="600527"/>
          </a:xfrm>
          <a:prstGeom prst="upArrow">
            <a:avLst/>
          </a:prstGeom>
          <a:solidFill>
            <a:srgbClr val="C000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16" name="Flecha curvada hacia abajo 15"/>
          <p:cNvSpPr/>
          <p:nvPr/>
        </p:nvSpPr>
        <p:spPr>
          <a:xfrm rot="4213280">
            <a:off x="9563642" y="3853241"/>
            <a:ext cx="1725378" cy="1920330"/>
          </a:xfrm>
          <a:prstGeom prst="curvedDownArrow">
            <a:avLst>
              <a:gd name="adj1" fmla="val 12044"/>
              <a:gd name="adj2" fmla="val 50000"/>
              <a:gd name="adj3" fmla="val 22095"/>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black"/>
              </a:solidFill>
              <a:latin typeface="Calibri"/>
            </a:endParaRPr>
          </a:p>
        </p:txBody>
      </p:sp>
    </p:spTree>
    <p:extLst>
      <p:ext uri="{BB962C8B-B14F-4D97-AF65-F5344CB8AC3E}">
        <p14:creationId xmlns:p14="http://schemas.microsoft.com/office/powerpoint/2010/main" val="339850672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0801" y="0"/>
            <a:ext cx="7277099" cy="6010310"/>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8445748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iángulo rectángulo 9"/>
          <p:cNvSpPr/>
          <p:nvPr/>
        </p:nvSpPr>
        <p:spPr>
          <a:xfrm rot="16200000">
            <a:off x="5053808" y="-432594"/>
            <a:ext cx="4465634" cy="8286750"/>
          </a:xfrm>
          <a:prstGeom prst="rtTriangle">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6" name="Título 5"/>
          <p:cNvSpPr>
            <a:spLocks noGrp="1"/>
          </p:cNvSpPr>
          <p:nvPr>
            <p:ph type="title"/>
          </p:nvPr>
        </p:nvSpPr>
        <p:spPr>
          <a:xfrm>
            <a:off x="609600" y="309600"/>
            <a:ext cx="10972800" cy="604800"/>
          </a:xfrm>
        </p:spPr>
        <p:txBody>
          <a:bodyPr/>
          <a:lstStyle/>
          <a:p>
            <a:r>
              <a:rPr lang="es-ES" dirty="0">
                <a:solidFill>
                  <a:srgbClr val="004586"/>
                </a:solidFill>
              </a:rPr>
              <a:t>Epidemia del siglo 21 </a:t>
            </a:r>
            <a:br>
              <a:rPr lang="es-ES" dirty="0">
                <a:solidFill>
                  <a:srgbClr val="004586"/>
                </a:solidFill>
              </a:rPr>
            </a:br>
            <a:r>
              <a:rPr lang="es-ES" dirty="0">
                <a:solidFill>
                  <a:srgbClr val="004586"/>
                </a:solidFill>
              </a:rPr>
              <a:t>“mTORC1itis”</a:t>
            </a:r>
          </a:p>
        </p:txBody>
      </p:sp>
      <p:sp>
        <p:nvSpPr>
          <p:cNvPr id="3" name="Marcador de contenido 2"/>
          <p:cNvSpPr>
            <a:spLocks noGrp="1"/>
          </p:cNvSpPr>
          <p:nvPr>
            <p:ph idx="1"/>
          </p:nvPr>
        </p:nvSpPr>
        <p:spPr/>
        <p:txBody>
          <a:bodyPr>
            <a:noAutofit/>
          </a:bodyPr>
          <a:lstStyle/>
          <a:p>
            <a:r>
              <a:rPr lang="es-ES" sz="2800" dirty="0"/>
              <a:t>Obesidad</a:t>
            </a:r>
          </a:p>
          <a:p>
            <a:r>
              <a:rPr lang="es-ES" sz="2800" dirty="0"/>
              <a:t>Diabetes tipo 2</a:t>
            </a:r>
          </a:p>
          <a:p>
            <a:r>
              <a:rPr lang="es-ES" sz="2800" dirty="0"/>
              <a:t>Cáncer </a:t>
            </a:r>
          </a:p>
          <a:p>
            <a:r>
              <a:rPr lang="es-ES" sz="2800" dirty="0"/>
              <a:t>Enfermedades neurodegenerativas</a:t>
            </a:r>
          </a:p>
          <a:p>
            <a:endParaRPr lang="es-ES" sz="2800" dirty="0"/>
          </a:p>
          <a:p>
            <a:endParaRPr lang="es-ES" sz="2800" dirty="0"/>
          </a:p>
        </p:txBody>
      </p:sp>
      <p:cxnSp>
        <p:nvCxnSpPr>
          <p:cNvPr id="5" name="Conector recto 4"/>
          <p:cNvCxnSpPr>
            <a:stCxn id="10" idx="4"/>
          </p:cNvCxnSpPr>
          <p:nvPr/>
        </p:nvCxnSpPr>
        <p:spPr>
          <a:xfrm flipH="1">
            <a:off x="3200400" y="1477964"/>
            <a:ext cx="8229600" cy="4465636"/>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8" name="Título 1"/>
          <p:cNvSpPr txBox="1">
            <a:spLocks/>
          </p:cNvSpPr>
          <p:nvPr/>
        </p:nvSpPr>
        <p:spPr>
          <a:xfrm>
            <a:off x="5791200" y="5029200"/>
            <a:ext cx="5415948" cy="5207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b="1" dirty="0">
                <a:solidFill>
                  <a:srgbClr val="004586"/>
                </a:solidFill>
                <a:latin typeface="Calibri"/>
              </a:rPr>
              <a:t>Frenar mTORC1</a:t>
            </a:r>
          </a:p>
        </p:txBody>
      </p:sp>
      <p:sp>
        <p:nvSpPr>
          <p:cNvPr id="9" name="Marcador de contenido 2"/>
          <p:cNvSpPr txBox="1">
            <a:spLocks/>
          </p:cNvSpPr>
          <p:nvPr/>
        </p:nvSpPr>
        <p:spPr>
          <a:xfrm>
            <a:off x="7162800" y="3810000"/>
            <a:ext cx="4082782" cy="16492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rgbClr val="004586"/>
                </a:solidFill>
                <a:latin typeface="Calibri"/>
              </a:rPr>
              <a:t>Dieta rica en frutas y verduras </a:t>
            </a:r>
            <a:r>
              <a:rPr lang="es-ES" b="1" dirty="0" smtClean="0">
                <a:solidFill>
                  <a:srgbClr val="004586"/>
                </a:solidFill>
                <a:latin typeface="Calibri"/>
              </a:rPr>
              <a:t>(Paleolítico</a:t>
            </a:r>
            <a:r>
              <a:rPr lang="es-ES" b="1" dirty="0">
                <a:solidFill>
                  <a:srgbClr val="004586"/>
                </a:solidFill>
                <a:latin typeface="Calibri"/>
              </a:rPr>
              <a:t>)</a:t>
            </a:r>
          </a:p>
        </p:txBody>
      </p:sp>
      <p:sp>
        <p:nvSpPr>
          <p:cNvPr id="11" name="Rectángulo 10"/>
          <p:cNvSpPr/>
          <p:nvPr/>
        </p:nvSpPr>
        <p:spPr>
          <a:xfrm>
            <a:off x="3657600" y="3200400"/>
            <a:ext cx="3227400" cy="1323439"/>
          </a:xfrm>
          <a:prstGeom prst="rect">
            <a:avLst/>
          </a:prstGeom>
        </p:spPr>
        <p:txBody>
          <a:bodyPr wrap="square">
            <a:spAutoFit/>
          </a:bodyPr>
          <a:lstStyle/>
          <a:p>
            <a:pPr defTabSz="457200"/>
            <a:r>
              <a:rPr lang="es-ES" sz="4000" b="1" dirty="0">
                <a:solidFill>
                  <a:srgbClr val="FF0000"/>
                </a:solidFill>
                <a:latin typeface="Calibri"/>
              </a:rPr>
              <a:t>Acné pediátrico</a:t>
            </a:r>
          </a:p>
        </p:txBody>
      </p:sp>
    </p:spTree>
    <p:extLst>
      <p:ext uri="{BB962C8B-B14F-4D97-AF65-F5344CB8AC3E}">
        <p14:creationId xmlns:p14="http://schemas.microsoft.com/office/powerpoint/2010/main" val="197444993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524000" y="838200"/>
            <a:ext cx="9166023" cy="5155888"/>
          </a:xfrm>
          <a:prstGeom prst="rect">
            <a:avLst/>
          </a:prstGeom>
        </p:spPr>
      </p:pic>
      <p:sp>
        <p:nvSpPr>
          <p:cNvPr id="3" name="Título 2"/>
          <p:cNvSpPr>
            <a:spLocks noGrp="1"/>
          </p:cNvSpPr>
          <p:nvPr>
            <p:ph type="title"/>
          </p:nvPr>
        </p:nvSpPr>
        <p:spPr/>
        <p:txBody>
          <a:bodyPr/>
          <a:lstStyle/>
          <a:p>
            <a:r>
              <a:rPr lang="es-ES" dirty="0" smtClean="0"/>
              <a:t>Novedades en infecciones</a:t>
            </a:r>
            <a:endParaRPr lang="es-ES" dirty="0"/>
          </a:p>
        </p:txBody>
      </p:sp>
    </p:spTree>
    <p:extLst>
      <p:ext uri="{BB962C8B-B14F-4D97-AF65-F5344CB8AC3E}">
        <p14:creationId xmlns:p14="http://schemas.microsoft.com/office/powerpoint/2010/main" val="34790905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3051003"/>
          <p:cNvPicPr>
            <a:picLocks noChangeAspect="1" noChangeArrowheads="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3886200" y="3124200"/>
            <a:ext cx="3800875" cy="2852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ítulo 1"/>
          <p:cNvSpPr>
            <a:spLocks noGrp="1"/>
          </p:cNvSpPr>
          <p:nvPr>
            <p:ph type="title"/>
          </p:nvPr>
        </p:nvSpPr>
        <p:spPr/>
        <p:txBody>
          <a:bodyPr>
            <a:normAutofit/>
          </a:bodyPr>
          <a:lstStyle/>
          <a:p>
            <a:r>
              <a:rPr lang="es-ES" dirty="0" smtClean="0"/>
              <a:t>¿En cuánto tiempo resuelven las verrugas víricas?</a:t>
            </a:r>
            <a:endParaRPr lang="es-ES" dirty="0"/>
          </a:p>
        </p:txBody>
      </p:sp>
      <p:pic>
        <p:nvPicPr>
          <p:cNvPr id="5" name="Picture 3" descr="c:\users\Raul\Desktop\Infantil\infantil.2009\2009\Diciembre 09\Diciembre IV\verrugas vulgares.jpg (6).JPG"/>
          <p:cNvPicPr>
            <a:picLocks noGrp="1" noChangeAspect="1" noChangeArrowheads="1"/>
          </p:cNvPicPr>
          <p:nvPr>
            <p:ph idx="1"/>
          </p:nvPr>
        </p:nvPicPr>
        <p:blipFill rotWithShape="1">
          <a:blip r:embed="rId4" cstate="email">
            <a:alphaModFix amt="39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p:blipFill>
        <p:spPr>
          <a:xfrm>
            <a:off x="3505200" y="990600"/>
            <a:ext cx="4485714" cy="2047619"/>
          </a:xfrm>
          <a:prstGeom prst="rect">
            <a:avLst/>
          </a:prstGeom>
          <a:ln>
            <a:noFill/>
          </a:ln>
          <a:effectLst>
            <a:outerShdw blurRad="292100" dist="139700" dir="2700000" algn="tl" rotWithShape="0">
              <a:srgbClr val="333333">
                <a:alpha val="65000"/>
              </a:srgbClr>
            </a:outerShdw>
          </a:effectLst>
        </p:spPr>
      </p:pic>
      <p:sp>
        <p:nvSpPr>
          <p:cNvPr id="3" name="Marcador de texto 2"/>
          <p:cNvSpPr>
            <a:spLocks noGrp="1"/>
          </p:cNvSpPr>
          <p:nvPr>
            <p:ph type="body" sz="quarter" idx="10"/>
          </p:nvPr>
        </p:nvSpPr>
        <p:spPr/>
        <p:txBody>
          <a:bodyPr>
            <a:normAutofit lnSpcReduction="10000"/>
          </a:bodyPr>
          <a:lstStyle/>
          <a:p>
            <a:endParaRPr lang="es-ES"/>
          </a:p>
        </p:txBody>
      </p:sp>
      <p:pic>
        <p:nvPicPr>
          <p:cNvPr id="7" name="Picture 2" descr="c:\users\Raul\Desktop\Infantil\infantil\2008\Agosto 08\verrugas viricas tagamed (4).JPG"/>
          <p:cNvPicPr>
            <a:picLocks noChangeAspect="1" noChangeArrowheads="1"/>
          </p:cNvPicPr>
          <p:nvPr/>
        </p:nvPicPr>
        <p:blipFill rotWithShape="1">
          <a:blip r:embed="rId6" cstate="email">
            <a:alphaModFix amt="55000"/>
            <a:extLst>
              <a:ext uri="{28A0092B-C50C-407E-A947-70E740481C1C}">
                <a14:useLocalDpi xmlns:a14="http://schemas.microsoft.com/office/drawing/2010/main"/>
              </a:ext>
            </a:extLst>
          </a:blip>
          <a:srcRect/>
          <a:stretch/>
        </p:blipFill>
        <p:spPr bwMode="auto">
          <a:xfrm>
            <a:off x="8382000" y="990600"/>
            <a:ext cx="3308765"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0" y="990600"/>
            <a:ext cx="2582410" cy="2923016"/>
          </a:xfrm>
          <a:prstGeom prst="rect">
            <a:avLst/>
          </a:prstGeom>
          <a:ln>
            <a:solidFill>
              <a:schemeClr val="accent6">
                <a:lumMod val="75000"/>
              </a:schemeClr>
            </a:solidFill>
          </a:ln>
        </p:spPr>
      </p:pic>
      <p:sp>
        <p:nvSpPr>
          <p:cNvPr id="8" name="Rectángulo 7"/>
          <p:cNvSpPr/>
          <p:nvPr/>
        </p:nvSpPr>
        <p:spPr>
          <a:xfrm>
            <a:off x="3048000" y="3733800"/>
            <a:ext cx="5400600" cy="576064"/>
          </a:xfrm>
          <a:prstGeom prst="rect">
            <a:avLst/>
          </a:prstGeom>
          <a:solidFill>
            <a:srgbClr val="004586"/>
          </a:solidFill>
          <a:ln>
            <a:noFill/>
          </a:ln>
          <a:effectLst>
            <a:glow rad="101600">
              <a:schemeClr val="accent2">
                <a:satMod val="175000"/>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r>
              <a:rPr lang="es-ES" sz="2000" b="1" dirty="0" smtClean="0">
                <a:solidFill>
                  <a:schemeClr val="bg1"/>
                </a:solidFill>
              </a:rPr>
              <a:t>65% en 2 años, 80% en 4 años </a:t>
            </a:r>
            <a:endParaRPr lang="es-ES" sz="2000" b="1" dirty="0">
              <a:solidFill>
                <a:schemeClr val="bg1"/>
              </a:solidFill>
            </a:endParaRPr>
          </a:p>
        </p:txBody>
      </p:sp>
    </p:spTree>
    <p:extLst>
      <p:ext uri="{BB962C8B-B14F-4D97-AF65-F5344CB8AC3E}">
        <p14:creationId xmlns:p14="http://schemas.microsoft.com/office/powerpoint/2010/main" val="379536836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34257"/>
            <a:ext cx="4503618" cy="6016439"/>
          </a:xfrm>
          <a:prstGeom prst="rect">
            <a:avLst/>
          </a:prstGeom>
        </p:spPr>
      </p:pic>
      <p:pic>
        <p:nvPicPr>
          <p:cNvPr id="3" name="Picture 1" descr="gianotti crosti 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4109" y="939059"/>
            <a:ext cx="3164691" cy="402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164140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s-ES" dirty="0" err="1">
                <a:solidFill>
                  <a:srgbClr val="004586"/>
                </a:solidFill>
              </a:rPr>
              <a:t>Mycoplasma-induced</a:t>
            </a:r>
            <a:r>
              <a:rPr lang="es-ES" dirty="0">
                <a:solidFill>
                  <a:srgbClr val="004586"/>
                </a:solidFill>
              </a:rPr>
              <a:t> </a:t>
            </a:r>
            <a:r>
              <a:rPr lang="es-ES" dirty="0" err="1">
                <a:solidFill>
                  <a:srgbClr val="004586"/>
                </a:solidFill>
              </a:rPr>
              <a:t>rash</a:t>
            </a:r>
            <a:r>
              <a:rPr lang="es-ES" dirty="0">
                <a:solidFill>
                  <a:srgbClr val="004586"/>
                </a:solidFill>
              </a:rPr>
              <a:t> and </a:t>
            </a:r>
            <a:r>
              <a:rPr lang="es-ES" dirty="0" err="1">
                <a:solidFill>
                  <a:srgbClr val="004586"/>
                </a:solidFill>
              </a:rPr>
              <a:t>mucositis</a:t>
            </a:r>
            <a:r>
              <a:rPr lang="es-ES" dirty="0">
                <a:solidFill>
                  <a:srgbClr val="004586"/>
                </a:solidFill>
              </a:rPr>
              <a:t> (MIRM)</a:t>
            </a:r>
          </a:p>
        </p:txBody>
      </p:sp>
      <p:sp>
        <p:nvSpPr>
          <p:cNvPr id="9" name="Marcador de contenido 8"/>
          <p:cNvSpPr>
            <a:spLocks noGrp="1"/>
          </p:cNvSpPr>
          <p:nvPr>
            <p:ph idx="1"/>
          </p:nvPr>
        </p:nvSpPr>
        <p:spPr/>
        <p:txBody>
          <a:bodyPr/>
          <a:lstStyle/>
          <a:p>
            <a:r>
              <a:rPr lang="es-ES" b="1" dirty="0">
                <a:solidFill>
                  <a:srgbClr val="C00000"/>
                </a:solidFill>
              </a:rPr>
              <a:t>NUEVO TÉRMINO </a:t>
            </a:r>
            <a:r>
              <a:rPr lang="es-ES" dirty="0"/>
              <a:t>para diferenciarlo del EEM asociado a VHS y del SJS asociado a fármacos (95 artículos, 202 casos</a:t>
            </a:r>
            <a:r>
              <a:rPr lang="es-ES" dirty="0" smtClean="0"/>
              <a:t>).</a:t>
            </a:r>
          </a:p>
          <a:p>
            <a:r>
              <a:rPr lang="es-ES" dirty="0" smtClean="0"/>
              <a:t>Rasgos distintivos:</a:t>
            </a:r>
          </a:p>
          <a:p>
            <a:pPr lvl="1"/>
            <a:r>
              <a:rPr lang="es-ES" dirty="0" smtClean="0"/>
              <a:t>Jóvenes </a:t>
            </a:r>
            <a:r>
              <a:rPr lang="es-ES" dirty="0"/>
              <a:t>(11+/-8.8 años</a:t>
            </a:r>
            <a:r>
              <a:rPr lang="es-ES" dirty="0" smtClean="0"/>
              <a:t>).</a:t>
            </a:r>
          </a:p>
          <a:p>
            <a:pPr lvl="1"/>
            <a:r>
              <a:rPr lang="es-ES" dirty="0" smtClean="0"/>
              <a:t>Fiebre</a:t>
            </a:r>
            <a:r>
              <a:rPr lang="es-ES" dirty="0"/>
              <a:t>, malestar general, tos precediendo al resto una semana </a:t>
            </a:r>
            <a:r>
              <a:rPr lang="es-ES" dirty="0" smtClean="0"/>
              <a:t>antes.</a:t>
            </a:r>
          </a:p>
          <a:p>
            <a:pPr lvl="1"/>
            <a:r>
              <a:rPr lang="es-ES" dirty="0" err="1" smtClean="0">
                <a:solidFill>
                  <a:srgbClr val="C00000"/>
                </a:solidFill>
              </a:rPr>
              <a:t>Mucositis</a:t>
            </a:r>
            <a:r>
              <a:rPr lang="es-ES" dirty="0" smtClean="0">
                <a:solidFill>
                  <a:srgbClr val="C00000"/>
                </a:solidFill>
              </a:rPr>
              <a:t> </a:t>
            </a:r>
            <a:r>
              <a:rPr lang="es-ES" dirty="0">
                <a:solidFill>
                  <a:srgbClr val="C00000"/>
                </a:solidFill>
              </a:rPr>
              <a:t>muy prominente </a:t>
            </a:r>
            <a:r>
              <a:rPr lang="es-ES" dirty="0" smtClean="0"/>
              <a:t>(</a:t>
            </a:r>
            <a:r>
              <a:rPr lang="es-ES" dirty="0"/>
              <a:t>oral (94%) &gt; ocular (82%) &gt; genital (63</a:t>
            </a:r>
            <a:r>
              <a:rPr lang="es-ES" dirty="0" smtClean="0"/>
              <a:t>%)).</a:t>
            </a:r>
          </a:p>
          <a:p>
            <a:pPr lvl="1"/>
            <a:r>
              <a:rPr lang="es-ES" dirty="0" smtClean="0">
                <a:solidFill>
                  <a:srgbClr val="C00000"/>
                </a:solidFill>
              </a:rPr>
              <a:t>Lesiones </a:t>
            </a:r>
            <a:r>
              <a:rPr lang="es-ES" dirty="0">
                <a:solidFill>
                  <a:srgbClr val="C00000"/>
                </a:solidFill>
              </a:rPr>
              <a:t>cutáneas ausentes o </a:t>
            </a:r>
            <a:r>
              <a:rPr lang="es-ES" dirty="0" smtClean="0">
                <a:solidFill>
                  <a:srgbClr val="C00000"/>
                </a:solidFill>
              </a:rPr>
              <a:t>escasas.</a:t>
            </a:r>
          </a:p>
          <a:p>
            <a:pPr lvl="1"/>
            <a:r>
              <a:rPr lang="es-ES" dirty="0" smtClean="0"/>
              <a:t>Pronóstico excelente.</a:t>
            </a:r>
          </a:p>
          <a:p>
            <a:r>
              <a:rPr lang="es-ES" dirty="0" smtClean="0"/>
              <a:t>Tratamiento:</a:t>
            </a:r>
          </a:p>
          <a:p>
            <a:pPr lvl="1"/>
            <a:r>
              <a:rPr lang="es-ES" dirty="0" smtClean="0"/>
              <a:t>Corticoides </a:t>
            </a:r>
            <a:r>
              <a:rPr lang="es-ES" dirty="0"/>
              <a:t>sistémicos +/- </a:t>
            </a:r>
            <a:r>
              <a:rPr lang="es-ES" dirty="0" smtClean="0"/>
              <a:t>IGIV.</a:t>
            </a:r>
            <a:endParaRPr lang="es-ES" dirty="0"/>
          </a:p>
          <a:p>
            <a:pPr lvl="1"/>
            <a:endParaRPr lang="es-ES" dirty="0" smtClean="0"/>
          </a:p>
          <a:p>
            <a:pPr lvl="1"/>
            <a:endParaRPr lang="es-ES" dirty="0"/>
          </a:p>
          <a:p>
            <a:pPr lvl="1"/>
            <a:endParaRPr lang="es-ES" dirty="0"/>
          </a:p>
        </p:txBody>
      </p:sp>
      <p:sp>
        <p:nvSpPr>
          <p:cNvPr id="11" name="Marcador de texto 10"/>
          <p:cNvSpPr>
            <a:spLocks noGrp="1"/>
          </p:cNvSpPr>
          <p:nvPr>
            <p:ph type="body" sz="quarter" idx="10"/>
          </p:nvPr>
        </p:nvSpPr>
        <p:spPr>
          <a:xfrm>
            <a:off x="-43" y="5638800"/>
            <a:ext cx="11582443" cy="295162"/>
          </a:xfrm>
        </p:spPr>
        <p:txBody>
          <a:bodyPr>
            <a:noAutofit/>
          </a:bodyPr>
          <a:lstStyle/>
          <a:p>
            <a:r>
              <a:rPr lang="es-ES" sz="1200" dirty="0" err="1">
                <a:solidFill>
                  <a:srgbClr val="565656"/>
                </a:solidFill>
              </a:rPr>
              <a:t>Canavan</a:t>
            </a:r>
            <a:r>
              <a:rPr lang="es-ES" sz="1200" dirty="0">
                <a:solidFill>
                  <a:srgbClr val="565656"/>
                </a:solidFill>
              </a:rPr>
              <a:t> TN. JAAD 2015</a:t>
            </a:r>
          </a:p>
          <a:p>
            <a:r>
              <a:rPr lang="es-ES" sz="1200" dirty="0" err="1">
                <a:solidFill>
                  <a:srgbClr val="565656"/>
                </a:solidFill>
              </a:rPr>
              <a:t>Ahluwalia</a:t>
            </a:r>
            <a:r>
              <a:rPr lang="es-ES" sz="1200" dirty="0">
                <a:solidFill>
                  <a:srgbClr val="565656"/>
                </a:solidFill>
              </a:rPr>
              <a:t> J. </a:t>
            </a:r>
            <a:r>
              <a:rPr lang="es-ES" sz="1200" dirty="0" err="1">
                <a:solidFill>
                  <a:srgbClr val="565656"/>
                </a:solidFill>
              </a:rPr>
              <a:t>Pediatr</a:t>
            </a:r>
            <a:r>
              <a:rPr lang="es-ES" sz="1200" dirty="0">
                <a:solidFill>
                  <a:srgbClr val="565656"/>
                </a:solidFill>
              </a:rPr>
              <a:t> </a:t>
            </a:r>
            <a:r>
              <a:rPr lang="es-ES" sz="1200" dirty="0" err="1">
                <a:solidFill>
                  <a:srgbClr val="565656"/>
                </a:solidFill>
              </a:rPr>
              <a:t>Dermatol</a:t>
            </a:r>
            <a:r>
              <a:rPr lang="es-ES" sz="1200" dirty="0">
                <a:solidFill>
                  <a:srgbClr val="565656"/>
                </a:solidFill>
              </a:rPr>
              <a:t> 2014</a:t>
            </a:r>
          </a:p>
          <a:p>
            <a:endParaRPr lang="es-ES" sz="1200" dirty="0">
              <a:solidFill>
                <a:srgbClr val="565656"/>
              </a:solidFill>
            </a:endParaRPr>
          </a:p>
        </p:txBody>
      </p:sp>
    </p:spTree>
    <p:extLst>
      <p:ext uri="{BB962C8B-B14F-4D97-AF65-F5344CB8AC3E}">
        <p14:creationId xmlns:p14="http://schemas.microsoft.com/office/powerpoint/2010/main" val="248294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0"/>
          </p:nvPr>
        </p:nvSpPr>
        <p:spPr/>
        <p:txBody>
          <a:bodyPr>
            <a:normAutofit/>
          </a:bodyPr>
          <a:lstStyle/>
          <a:p>
            <a:r>
              <a:rPr lang="es-ES" sz="1200" dirty="0" err="1">
                <a:solidFill>
                  <a:srgbClr val="565656"/>
                </a:solidFill>
              </a:rPr>
              <a:t>Cavana</a:t>
            </a:r>
            <a:r>
              <a:rPr lang="es-ES" sz="1200" dirty="0">
                <a:solidFill>
                  <a:srgbClr val="565656"/>
                </a:solidFill>
              </a:rPr>
              <a:t> T. JAAD 2015</a:t>
            </a:r>
          </a:p>
          <a:p>
            <a:endParaRPr lang="es-ES"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600" y="914400"/>
            <a:ext cx="3261748" cy="2544541"/>
          </a:xfrm>
          <a:prstGeom prst="rect">
            <a:avLst/>
          </a:prstGeom>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8400" y="939632"/>
            <a:ext cx="3260025" cy="2544540"/>
          </a:xfrm>
          <a:prstGeom prst="rect">
            <a:avLst/>
          </a:prstGeom>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38400" y="3657600"/>
            <a:ext cx="3261748" cy="2413168"/>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8400" y="3686628"/>
            <a:ext cx="3260025" cy="2413168"/>
          </a:xfrm>
          <a:prstGeom prst="rect">
            <a:avLst/>
          </a:prstGeom>
        </p:spPr>
      </p:pic>
      <p:sp>
        <p:nvSpPr>
          <p:cNvPr id="9" name="Rectángulo redondeado 8"/>
          <p:cNvSpPr/>
          <p:nvPr/>
        </p:nvSpPr>
        <p:spPr>
          <a:xfrm>
            <a:off x="3276600" y="3352800"/>
            <a:ext cx="6041486" cy="609157"/>
          </a:xfrm>
          <a:prstGeom prst="roundRect">
            <a:avLst/>
          </a:prstGeom>
          <a:solidFill>
            <a:srgbClr val="0045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err="1" smtClean="0"/>
              <a:t>Mucositis</a:t>
            </a:r>
            <a:r>
              <a:rPr lang="es-ES" sz="2000" b="1" dirty="0" smtClean="0"/>
              <a:t> +/- escasas lesiones cutáneas </a:t>
            </a:r>
            <a:r>
              <a:rPr lang="es-ES" sz="2000" b="1" dirty="0" err="1" smtClean="0"/>
              <a:t>vesiculoampollosas</a:t>
            </a:r>
            <a:r>
              <a:rPr lang="es-ES" sz="2000" b="1" dirty="0" smtClean="0"/>
              <a:t> o </a:t>
            </a:r>
            <a:r>
              <a:rPr lang="es-ES" sz="2000" b="1" dirty="0" err="1" smtClean="0"/>
              <a:t>dianiformes</a:t>
            </a:r>
            <a:r>
              <a:rPr lang="es-ES" sz="2000" b="1" dirty="0" smtClean="0"/>
              <a:t> </a:t>
            </a:r>
            <a:r>
              <a:rPr lang="es-ES" sz="2000" b="1" dirty="0" err="1" smtClean="0"/>
              <a:t>acrales</a:t>
            </a:r>
            <a:endParaRPr lang="es-ES" sz="2000" b="1" dirty="0"/>
          </a:p>
        </p:txBody>
      </p:sp>
      <p:sp>
        <p:nvSpPr>
          <p:cNvPr id="10" name="CuadroTexto 9"/>
          <p:cNvSpPr txBox="1"/>
          <p:nvPr/>
        </p:nvSpPr>
        <p:spPr>
          <a:xfrm>
            <a:off x="9316363" y="1586284"/>
            <a:ext cx="184731" cy="261610"/>
          </a:xfrm>
          <a:prstGeom prst="rect">
            <a:avLst/>
          </a:prstGeom>
          <a:solidFill>
            <a:schemeClr val="accent6">
              <a:lumMod val="20000"/>
              <a:lumOff val="80000"/>
            </a:schemeClr>
          </a:solidFill>
        </p:spPr>
        <p:txBody>
          <a:bodyPr wrap="none" rtlCol="0">
            <a:spAutoFit/>
          </a:bodyPr>
          <a:lstStyle/>
          <a:p>
            <a:endParaRPr lang="es-ES" sz="1100" dirty="0">
              <a:solidFill>
                <a:schemeClr val="tx1">
                  <a:lumMod val="65000"/>
                  <a:lumOff val="35000"/>
                </a:schemeClr>
              </a:solidFill>
            </a:endParaRPr>
          </a:p>
        </p:txBody>
      </p:sp>
      <p:sp>
        <p:nvSpPr>
          <p:cNvPr id="12" name="Título 7"/>
          <p:cNvSpPr>
            <a:spLocks noGrp="1"/>
          </p:cNvSpPr>
          <p:nvPr>
            <p:ph type="title"/>
          </p:nvPr>
        </p:nvSpPr>
        <p:spPr>
          <a:xfrm>
            <a:off x="609600" y="159904"/>
            <a:ext cx="10972800" cy="604800"/>
          </a:xfrm>
        </p:spPr>
        <p:txBody>
          <a:bodyPr/>
          <a:lstStyle/>
          <a:p>
            <a:r>
              <a:rPr lang="es-ES" dirty="0" err="1">
                <a:solidFill>
                  <a:srgbClr val="004586"/>
                </a:solidFill>
              </a:rPr>
              <a:t>Mycoplasma-induced</a:t>
            </a:r>
            <a:r>
              <a:rPr lang="es-ES" dirty="0">
                <a:solidFill>
                  <a:srgbClr val="004586"/>
                </a:solidFill>
              </a:rPr>
              <a:t> </a:t>
            </a:r>
            <a:r>
              <a:rPr lang="es-ES" dirty="0" err="1">
                <a:solidFill>
                  <a:srgbClr val="004586"/>
                </a:solidFill>
              </a:rPr>
              <a:t>rash</a:t>
            </a:r>
            <a:r>
              <a:rPr lang="es-ES" dirty="0">
                <a:solidFill>
                  <a:srgbClr val="004586"/>
                </a:solidFill>
              </a:rPr>
              <a:t> and </a:t>
            </a:r>
            <a:r>
              <a:rPr lang="es-ES" dirty="0" err="1">
                <a:solidFill>
                  <a:srgbClr val="004586"/>
                </a:solidFill>
              </a:rPr>
              <a:t>mucositis</a:t>
            </a:r>
            <a:r>
              <a:rPr lang="es-ES" dirty="0">
                <a:solidFill>
                  <a:srgbClr val="004586"/>
                </a:solidFill>
              </a:rPr>
              <a:t> (MIRM)</a:t>
            </a:r>
          </a:p>
        </p:txBody>
      </p:sp>
      <p:sp>
        <p:nvSpPr>
          <p:cNvPr id="2" name="Rectángulo 1"/>
          <p:cNvSpPr/>
          <p:nvPr/>
        </p:nvSpPr>
        <p:spPr>
          <a:xfrm rot="16200000">
            <a:off x="2857500" y="2324100"/>
            <a:ext cx="5334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rot="16200000">
            <a:off x="4914900" y="2324100"/>
            <a:ext cx="5334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7442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0"/>
          </p:nvPr>
        </p:nvSpPr>
        <p:spPr/>
        <p:txBody>
          <a:bodyPr/>
          <a:lstStyle/>
          <a:p>
            <a:r>
              <a:rPr lang="es-ES" sz="2000" dirty="0">
                <a:solidFill>
                  <a:srgbClr val="004586"/>
                </a:solidFill>
                <a:ea typeface="ＭＳ Ｐゴシック" charset="0"/>
                <a:cs typeface="ＭＳ Ｐゴシック" charset="0"/>
              </a:rPr>
              <a:t>L</a:t>
            </a:r>
            <a:r>
              <a:rPr lang="es-ES" sz="2000" dirty="0" smtClean="0">
                <a:solidFill>
                  <a:srgbClr val="004586"/>
                </a:solidFill>
                <a:ea typeface="ＭＳ Ｐゴシック" charset="0"/>
                <a:cs typeface="ＭＳ Ｐゴシック" charset="0"/>
              </a:rPr>
              <a:t>esiones </a:t>
            </a:r>
            <a:r>
              <a:rPr lang="es-ES" sz="2000" dirty="0" err="1" smtClean="0">
                <a:solidFill>
                  <a:srgbClr val="004586"/>
                </a:solidFill>
                <a:ea typeface="ＭＳ Ｐゴシック" charset="0"/>
                <a:cs typeface="ＭＳ Ｐゴシック" charset="0"/>
              </a:rPr>
              <a:t>vesiculocostrosas</a:t>
            </a:r>
            <a:r>
              <a:rPr lang="es-ES" sz="2000" dirty="0" smtClean="0">
                <a:solidFill>
                  <a:srgbClr val="004586"/>
                </a:solidFill>
                <a:ea typeface="ＭＳ Ｐゴシック" charset="0"/>
                <a:cs typeface="ＭＳ Ｐゴシック" charset="0"/>
              </a:rPr>
              <a:t> generalizadas</a:t>
            </a:r>
          </a:p>
          <a:p>
            <a:pPr lvl="1"/>
            <a:r>
              <a:rPr lang="es-ES" sz="2000" kern="0" dirty="0" smtClean="0">
                <a:solidFill>
                  <a:srgbClr val="004586"/>
                </a:solidFill>
                <a:ea typeface="ＭＳ Ｐゴシック" charset="0"/>
                <a:cs typeface="ＭＳ Ｐゴシック" charset="0"/>
              </a:rPr>
              <a:t>Pueden </a:t>
            </a:r>
            <a:r>
              <a:rPr lang="es-ES" sz="2000" kern="0" dirty="0">
                <a:solidFill>
                  <a:srgbClr val="004586"/>
                </a:solidFill>
                <a:ea typeface="ＭＳ Ｐゴシック" charset="0"/>
                <a:cs typeface="ＭＳ Ｐゴシック" charset="0"/>
              </a:rPr>
              <a:t>agruparse en </a:t>
            </a:r>
            <a:r>
              <a:rPr lang="es-ES" sz="2000" kern="0" dirty="0" smtClean="0">
                <a:solidFill>
                  <a:srgbClr val="004586"/>
                </a:solidFill>
                <a:ea typeface="ＭＳ Ｐゴシック" charset="0"/>
                <a:cs typeface="ＭＳ Ｐゴシック" charset="0"/>
              </a:rPr>
              <a:t>placas.</a:t>
            </a:r>
          </a:p>
          <a:p>
            <a:pPr lvl="1"/>
            <a:r>
              <a:rPr lang="es-ES" sz="2000" kern="0" dirty="0" smtClean="0">
                <a:solidFill>
                  <a:srgbClr val="004586"/>
                </a:solidFill>
                <a:ea typeface="ＭＳ Ｐゴシック" charset="0"/>
                <a:cs typeface="ＭＳ Ｐゴシック" charset="0"/>
              </a:rPr>
              <a:t>Pronóstico bueno.</a:t>
            </a:r>
          </a:p>
          <a:p>
            <a:pPr lvl="1"/>
            <a:r>
              <a:rPr lang="es-ES" sz="2000" kern="0" dirty="0" smtClean="0">
                <a:solidFill>
                  <a:srgbClr val="004586"/>
                </a:solidFill>
                <a:ea typeface="ＭＳ Ｐゴシック" charset="0"/>
                <a:cs typeface="ＭＳ Ｐゴシック" charset="0"/>
              </a:rPr>
              <a:t>Diagnóstico </a:t>
            </a:r>
            <a:r>
              <a:rPr lang="es-ES" sz="2000" kern="0" dirty="0">
                <a:solidFill>
                  <a:srgbClr val="004586"/>
                </a:solidFill>
                <a:ea typeface="ＭＳ Ｐゴシック" charset="0"/>
                <a:cs typeface="ＭＳ Ｐゴシック" charset="0"/>
              </a:rPr>
              <a:t>diferencial: varicela, eccema </a:t>
            </a:r>
            <a:r>
              <a:rPr lang="es-ES" sz="2000" kern="0" dirty="0" err="1" smtClean="0">
                <a:solidFill>
                  <a:srgbClr val="004586"/>
                </a:solidFill>
                <a:ea typeface="ＭＳ Ｐゴシック" charset="0"/>
                <a:cs typeface="ＭＳ Ｐゴシック" charset="0"/>
              </a:rPr>
              <a:t>herpeticum</a:t>
            </a:r>
            <a:r>
              <a:rPr lang="es-ES" sz="2000" kern="0" dirty="0" smtClean="0">
                <a:solidFill>
                  <a:srgbClr val="004586"/>
                </a:solidFill>
                <a:ea typeface="ＭＳ Ｐゴシック" charset="0"/>
                <a:cs typeface="ＭＳ Ｐゴシック" charset="0"/>
              </a:rPr>
              <a:t>.</a:t>
            </a:r>
            <a:endParaRPr lang="es-ES" sz="2000" kern="0" dirty="0">
              <a:solidFill>
                <a:srgbClr val="004586"/>
              </a:solidFill>
              <a:ea typeface="ＭＳ Ｐゴシック" charset="0"/>
              <a:cs typeface="ＭＳ Ｐゴシック" charset="0"/>
            </a:endParaRPr>
          </a:p>
          <a:p>
            <a:pPr lvl="1"/>
            <a:endParaRPr lang="es-ES" dirty="0"/>
          </a:p>
        </p:txBody>
      </p:sp>
      <p:sp>
        <p:nvSpPr>
          <p:cNvPr id="6" name="Marcador de contenido 5"/>
          <p:cNvSpPr>
            <a:spLocks noGrp="1"/>
          </p:cNvSpPr>
          <p:nvPr>
            <p:ph idx="13"/>
          </p:nvPr>
        </p:nvSpPr>
        <p:spPr/>
        <p:txBody>
          <a:bodyPr/>
          <a:lstStyle/>
          <a:p>
            <a:r>
              <a:rPr lang="es-ES" sz="2000" dirty="0" smtClean="0">
                <a:solidFill>
                  <a:srgbClr val="004586"/>
                </a:solidFill>
                <a:ea typeface="ＭＳ Ｐゴシック" charset="0"/>
                <a:cs typeface="ＭＳ Ｐゴシック" charset="0"/>
              </a:rPr>
              <a:t>“Pistas” clínicas.</a:t>
            </a:r>
          </a:p>
          <a:p>
            <a:pPr lvl="1"/>
            <a:r>
              <a:rPr lang="es-ES" sz="2000" kern="0" dirty="0" smtClean="0">
                <a:solidFill>
                  <a:srgbClr val="004586"/>
                </a:solidFill>
                <a:ea typeface="ＭＳ Ｐゴシック" charset="0"/>
                <a:cs typeface="ＭＳ Ｐゴシック" charset="0"/>
              </a:rPr>
              <a:t>No </a:t>
            </a:r>
            <a:r>
              <a:rPr lang="es-ES" sz="2000" kern="0" dirty="0">
                <a:solidFill>
                  <a:srgbClr val="004586"/>
                </a:solidFill>
                <a:ea typeface="ＭＳ Ｐゴシック" charset="0"/>
                <a:cs typeface="ＭＳ Ｐゴシック" charset="0"/>
              </a:rPr>
              <a:t>afectación cuero </a:t>
            </a:r>
            <a:r>
              <a:rPr lang="es-ES" sz="2000" kern="0" dirty="0" smtClean="0">
                <a:solidFill>
                  <a:srgbClr val="004586"/>
                </a:solidFill>
                <a:ea typeface="ＭＳ Ｐゴシック" charset="0"/>
                <a:cs typeface="ＭＳ Ｐゴシック" charset="0"/>
              </a:rPr>
              <a:t>cabelludo.</a:t>
            </a:r>
          </a:p>
          <a:p>
            <a:pPr lvl="1"/>
            <a:r>
              <a:rPr lang="es-ES" sz="2000" kern="0" dirty="0" smtClean="0">
                <a:solidFill>
                  <a:srgbClr val="004586"/>
                </a:solidFill>
                <a:ea typeface="ＭＳ Ｐゴシック" charset="0"/>
                <a:cs typeface="ＭＳ Ｐゴシック" charset="0"/>
              </a:rPr>
              <a:t>Lesiones </a:t>
            </a:r>
            <a:r>
              <a:rPr lang="es-ES" sz="2000" kern="0" dirty="0">
                <a:solidFill>
                  <a:srgbClr val="004586"/>
                </a:solidFill>
                <a:ea typeface="ＭＳ Ｐゴシック" charset="0"/>
                <a:cs typeface="ＭＳ Ｐゴシック" charset="0"/>
              </a:rPr>
              <a:t>en ≥ 2 “zonas bastión</a:t>
            </a:r>
            <a:r>
              <a:rPr lang="es-ES" sz="2000" kern="0" dirty="0" smtClean="0">
                <a:solidFill>
                  <a:srgbClr val="004586"/>
                </a:solidFill>
                <a:ea typeface="ＭＳ Ｐゴシック" charset="0"/>
                <a:cs typeface="ＭＳ Ｐゴシック" charset="0"/>
              </a:rPr>
              <a:t>”.</a:t>
            </a:r>
          </a:p>
          <a:p>
            <a:pPr lvl="1"/>
            <a:r>
              <a:rPr lang="es-ES" sz="2000" kern="0" dirty="0" err="1" smtClean="0">
                <a:solidFill>
                  <a:srgbClr val="004586"/>
                </a:solidFill>
                <a:ea typeface="ＭＳ Ｐゴシック" charset="0"/>
                <a:cs typeface="ＭＳ Ｐゴシック" charset="0"/>
              </a:rPr>
              <a:t>Rash</a:t>
            </a:r>
            <a:r>
              <a:rPr lang="es-ES" sz="2000" kern="0" dirty="0" smtClean="0">
                <a:solidFill>
                  <a:srgbClr val="004586"/>
                </a:solidFill>
                <a:ea typeface="ＭＳ Ｐゴシック" charset="0"/>
                <a:cs typeface="ＭＳ Ｐゴシック" charset="0"/>
              </a:rPr>
              <a:t> </a:t>
            </a:r>
            <a:r>
              <a:rPr lang="es-ES" sz="2000" kern="0" dirty="0" err="1">
                <a:solidFill>
                  <a:srgbClr val="004586"/>
                </a:solidFill>
                <a:ea typeface="ＭＳ Ｐゴシック" charset="0"/>
                <a:cs typeface="ＭＳ Ｐゴシック" charset="0"/>
              </a:rPr>
              <a:t>perioral</a:t>
            </a:r>
            <a:r>
              <a:rPr lang="es-ES" sz="2000" kern="0" dirty="0">
                <a:solidFill>
                  <a:srgbClr val="004586"/>
                </a:solidFill>
                <a:ea typeface="ＭＳ Ｐゴシック" charset="0"/>
                <a:cs typeface="ＭＳ Ｐゴシック" charset="0"/>
              </a:rPr>
              <a:t> (</a:t>
            </a:r>
            <a:r>
              <a:rPr lang="es-ES" sz="2000" kern="0" dirty="0" err="1">
                <a:solidFill>
                  <a:srgbClr val="004586"/>
                </a:solidFill>
                <a:ea typeface="ＭＳ Ｐゴシック" charset="0"/>
                <a:cs typeface="ＭＳ Ｐゴシック" charset="0"/>
              </a:rPr>
              <a:t>coxsackie</a:t>
            </a:r>
            <a:r>
              <a:rPr lang="es-ES" sz="2000" kern="0" dirty="0">
                <a:solidFill>
                  <a:srgbClr val="004586"/>
                </a:solidFill>
                <a:ea typeface="ＭＳ Ｐゴシック" charset="0"/>
                <a:cs typeface="ＭＳ Ｐゴシック" charset="0"/>
              </a:rPr>
              <a:t> A6</a:t>
            </a:r>
            <a:r>
              <a:rPr lang="es-ES" sz="2000" kern="0" dirty="0" smtClean="0">
                <a:solidFill>
                  <a:srgbClr val="004586"/>
                </a:solidFill>
                <a:ea typeface="ＭＳ Ｐゴシック" charset="0"/>
                <a:cs typeface="ＭＳ Ｐゴシック" charset="0"/>
              </a:rPr>
              <a:t>).</a:t>
            </a:r>
            <a:endParaRPr lang="es-ES" sz="2000" kern="0" dirty="0">
              <a:solidFill>
                <a:srgbClr val="004586"/>
              </a:solidFill>
              <a:ea typeface="ＭＳ Ｐゴシック" charset="0"/>
              <a:cs typeface="ＭＳ Ｐゴシック" charset="0"/>
            </a:endParaRPr>
          </a:p>
          <a:p>
            <a:endParaRPr lang="es-ES" dirty="0"/>
          </a:p>
        </p:txBody>
      </p:sp>
      <p:sp>
        <p:nvSpPr>
          <p:cNvPr id="20" name="Marcador de texto 19"/>
          <p:cNvSpPr txBox="1">
            <a:spLocks noGrp="1"/>
          </p:cNvSpPr>
          <p:nvPr>
            <p:ph type="body" sz="quarter" idx="12"/>
          </p:nvPr>
        </p:nvSpPr>
        <p:spPr>
          <a:xfrm>
            <a:off x="9231949" y="5661248"/>
            <a:ext cx="2350451" cy="276999"/>
          </a:xfrm>
          <a:prstGeom prst="rect">
            <a:avLst/>
          </a:prstGeom>
          <a:noFill/>
        </p:spPr>
        <p:txBody>
          <a:bodyPr wrap="none" rtlCol="0">
            <a:spAutoFit/>
          </a:bodyPr>
          <a:lstStyle/>
          <a:p>
            <a:r>
              <a:rPr lang="es-ES" sz="1200" dirty="0" err="1">
                <a:solidFill>
                  <a:srgbClr val="565656"/>
                </a:solidFill>
              </a:rPr>
              <a:t>Hubiche</a:t>
            </a:r>
            <a:r>
              <a:rPr lang="es-ES" sz="1200" dirty="0">
                <a:solidFill>
                  <a:srgbClr val="565656"/>
                </a:solidFill>
              </a:rPr>
              <a:t> T. </a:t>
            </a:r>
            <a:r>
              <a:rPr lang="es-ES" sz="1200" dirty="0" err="1">
                <a:solidFill>
                  <a:srgbClr val="565656"/>
                </a:solidFill>
              </a:rPr>
              <a:t>Pediatr</a:t>
            </a:r>
            <a:r>
              <a:rPr lang="es-ES" sz="1200" dirty="0">
                <a:solidFill>
                  <a:srgbClr val="565656"/>
                </a:solidFill>
              </a:rPr>
              <a:t> </a:t>
            </a:r>
            <a:r>
              <a:rPr lang="es-ES" sz="1200" dirty="0" err="1">
                <a:solidFill>
                  <a:srgbClr val="565656"/>
                </a:solidFill>
              </a:rPr>
              <a:t>Infect</a:t>
            </a:r>
            <a:r>
              <a:rPr lang="es-ES" sz="1200" dirty="0">
                <a:solidFill>
                  <a:srgbClr val="565656"/>
                </a:solidFill>
              </a:rPr>
              <a:t> J </a:t>
            </a:r>
            <a:r>
              <a:rPr lang="es-ES" sz="1200" dirty="0" err="1">
                <a:solidFill>
                  <a:srgbClr val="565656"/>
                </a:solidFill>
              </a:rPr>
              <a:t>Dis</a:t>
            </a:r>
            <a:r>
              <a:rPr lang="es-ES" sz="1200" dirty="0">
                <a:solidFill>
                  <a:srgbClr val="565656"/>
                </a:solidFill>
              </a:rPr>
              <a:t> 2014</a:t>
            </a:r>
          </a:p>
        </p:txBody>
      </p:sp>
      <p:sp>
        <p:nvSpPr>
          <p:cNvPr id="21" name="Título 7"/>
          <p:cNvSpPr txBox="1">
            <a:spLocks/>
          </p:cNvSpPr>
          <p:nvPr/>
        </p:nvSpPr>
        <p:spPr>
          <a:xfrm>
            <a:off x="609600" y="159904"/>
            <a:ext cx="10972800" cy="604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3200" b="1" kern="1200">
                <a:solidFill>
                  <a:schemeClr val="accent1"/>
                </a:solidFill>
                <a:latin typeface="+mj-lt"/>
                <a:ea typeface="+mj-ea"/>
                <a:cs typeface="+mj-cs"/>
              </a:defRPr>
            </a:lvl1pPr>
          </a:lstStyle>
          <a:p>
            <a:r>
              <a:rPr lang="es-ES" dirty="0" smtClean="0">
                <a:solidFill>
                  <a:srgbClr val="004586"/>
                </a:solidFill>
              </a:rPr>
              <a:t>Enfermedad mano-pie-boca atípica</a:t>
            </a:r>
            <a:endParaRPr lang="es-ES" dirty="0">
              <a:solidFill>
                <a:srgbClr val="004586"/>
              </a:solidFill>
            </a:endParaRPr>
          </a:p>
        </p:txBody>
      </p:sp>
      <p:pic>
        <p:nvPicPr>
          <p:cNvPr id="25" name="Imagen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6603" y="3196017"/>
            <a:ext cx="2104545" cy="1750185"/>
          </a:xfrm>
          <a:prstGeom prst="rect">
            <a:avLst/>
          </a:prstGeom>
          <a:ln>
            <a:noFill/>
          </a:ln>
          <a:effectLst>
            <a:outerShdw blurRad="292100" dist="139700" dir="2700000" algn="tl" rotWithShape="0">
              <a:srgbClr val="333333">
                <a:alpha val="65000"/>
              </a:srgbClr>
            </a:outerShdw>
          </a:effectLst>
        </p:spPr>
      </p:pic>
      <p:pic>
        <p:nvPicPr>
          <p:cNvPr id="28" name="Imagen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64952" y="3196017"/>
            <a:ext cx="2287586" cy="1756981"/>
          </a:xfrm>
          <a:prstGeom prst="rect">
            <a:avLst/>
          </a:prstGeom>
          <a:ln>
            <a:noFill/>
          </a:ln>
          <a:effectLst>
            <a:outerShdw blurRad="292100" dist="139700" dir="2700000" algn="tl" rotWithShape="0">
              <a:srgbClr val="333333">
                <a:alpha val="65000"/>
              </a:srgbClr>
            </a:outerShdw>
          </a:effectLst>
        </p:spPr>
      </p:pic>
      <p:pic>
        <p:nvPicPr>
          <p:cNvPr id="29" name="Imagen 28" descr="IMG_0860.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6405164" y="3007916"/>
            <a:ext cx="1756983" cy="2133185"/>
          </a:xfrm>
          <a:prstGeom prst="rect">
            <a:avLst/>
          </a:prstGeom>
          <a:ln>
            <a:noFill/>
          </a:ln>
          <a:effectLst>
            <a:outerShdw blurRad="292100" dist="139700" dir="2700000" algn="tl" rotWithShape="0">
              <a:srgbClr val="333333">
                <a:alpha val="65000"/>
              </a:srgbClr>
            </a:outerShdw>
          </a:effectLst>
        </p:spPr>
      </p:pic>
      <p:pic>
        <p:nvPicPr>
          <p:cNvPr id="30" name="Imagen 2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64055" y="3196017"/>
            <a:ext cx="2190751" cy="1756983"/>
          </a:xfrm>
          <a:prstGeom prst="rect">
            <a:avLst/>
          </a:prstGeom>
          <a:ln>
            <a:noFill/>
          </a:ln>
          <a:effectLst>
            <a:outerShdw blurRad="292100" dist="139700" dir="2700000" algn="tl" rotWithShape="0">
              <a:srgbClr val="333333">
                <a:alpha val="65000"/>
              </a:srgbClr>
            </a:outerShdw>
          </a:effectLst>
        </p:spPr>
      </p:pic>
      <p:sp>
        <p:nvSpPr>
          <p:cNvPr id="31" name="Rectángulo 30"/>
          <p:cNvSpPr/>
          <p:nvPr/>
        </p:nvSpPr>
        <p:spPr>
          <a:xfrm>
            <a:off x="1447800" y="5181600"/>
            <a:ext cx="9144000" cy="8793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smtClean="0">
                <a:solidFill>
                  <a:srgbClr val="C00000"/>
                </a:solidFill>
              </a:rPr>
              <a:t>Producida por </a:t>
            </a:r>
            <a:r>
              <a:rPr lang="es-ES" sz="2000" dirty="0" err="1" smtClean="0">
                <a:solidFill>
                  <a:srgbClr val="C00000"/>
                </a:solidFill>
              </a:rPr>
              <a:t>coxsackie</a:t>
            </a:r>
            <a:r>
              <a:rPr lang="es-ES" sz="2000" dirty="0" smtClean="0">
                <a:solidFill>
                  <a:srgbClr val="C00000"/>
                </a:solidFill>
              </a:rPr>
              <a:t> a6 y a16 </a:t>
            </a:r>
            <a:endParaRPr lang="es-ES" sz="2000" dirty="0">
              <a:solidFill>
                <a:srgbClr val="C00000"/>
              </a:solidFill>
            </a:endParaRPr>
          </a:p>
        </p:txBody>
      </p:sp>
    </p:spTree>
    <p:extLst>
      <p:ext uri="{BB962C8B-B14F-4D97-AF65-F5344CB8AC3E}">
        <p14:creationId xmlns:p14="http://schemas.microsoft.com/office/powerpoint/2010/main" val="196652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2 Marcador de contenido"/>
          <p:cNvSpPr>
            <a:spLocks noGrp="1"/>
          </p:cNvSpPr>
          <p:nvPr>
            <p:ph idx="10"/>
          </p:nvPr>
        </p:nvSpPr>
        <p:spPr>
          <a:xfrm>
            <a:off x="0" y="609600"/>
            <a:ext cx="5999989" cy="4645574"/>
          </a:xfrm>
        </p:spPr>
        <p:txBody>
          <a:bodyPr>
            <a:normAutofit lnSpcReduction="10000"/>
          </a:bodyPr>
          <a:lstStyle/>
          <a:p>
            <a:r>
              <a:rPr lang="es-ES" sz="2600" dirty="0">
                <a:solidFill>
                  <a:srgbClr val="004586"/>
                </a:solidFill>
                <a:ea typeface="ＭＳ Ｐゴシック" pitchFamily="34" charset="-128"/>
              </a:rPr>
              <a:t>Estrés emocional desencadena o exacerba algunas </a:t>
            </a:r>
            <a:r>
              <a:rPr lang="es-ES" sz="2600" dirty="0" smtClean="0">
                <a:solidFill>
                  <a:srgbClr val="004586"/>
                </a:solidFill>
                <a:ea typeface="ＭＳ Ｐゴシック" pitchFamily="34" charset="-128"/>
              </a:rPr>
              <a:t>dermatosis.</a:t>
            </a:r>
          </a:p>
          <a:p>
            <a:pPr marL="542925" indent="0">
              <a:buNone/>
            </a:pPr>
            <a:endParaRPr lang="es-ES" sz="2600" dirty="0">
              <a:solidFill>
                <a:srgbClr val="004586"/>
              </a:solidFill>
              <a:ea typeface="ＭＳ Ｐゴシック" pitchFamily="34" charset="-128"/>
            </a:endParaRPr>
          </a:p>
          <a:p>
            <a:pPr eaLnBrk="1" hangingPunct="1"/>
            <a:r>
              <a:rPr lang="es-ES" sz="2600" dirty="0" smtClean="0">
                <a:ea typeface="ＭＳ Ｐゴシック" pitchFamily="34" charset="-128"/>
              </a:rPr>
              <a:t>Mecanismos mal conocidos.</a:t>
            </a:r>
          </a:p>
          <a:p>
            <a:pPr marL="542925" indent="0" eaLnBrk="1" hangingPunct="1">
              <a:buNone/>
            </a:pPr>
            <a:endParaRPr lang="es-ES" sz="2600" dirty="0" smtClean="0">
              <a:ea typeface="ＭＳ Ｐゴシック" pitchFamily="34" charset="-128"/>
            </a:endParaRPr>
          </a:p>
          <a:p>
            <a:pPr eaLnBrk="1" hangingPunct="1"/>
            <a:r>
              <a:rPr lang="es-ES" sz="2600" dirty="0" smtClean="0">
                <a:ea typeface="ＭＳ Ｐゴシック" pitchFamily="34" charset="-128"/>
              </a:rPr>
              <a:t>Eje hipotálamo-hipófisis-SR: </a:t>
            </a:r>
            <a:r>
              <a:rPr lang="es-ES" sz="2600" dirty="0" err="1" smtClean="0">
                <a:ea typeface="ＭＳ Ｐゴシック" pitchFamily="34" charset="-128"/>
              </a:rPr>
              <a:t>neuropétidos</a:t>
            </a:r>
            <a:r>
              <a:rPr lang="es-ES" sz="2600" dirty="0" smtClean="0">
                <a:ea typeface="ＭＳ Ｐゴシック" pitchFamily="34" charset="-128"/>
              </a:rPr>
              <a:t>, </a:t>
            </a:r>
            <a:r>
              <a:rPr lang="es-ES" sz="2600" dirty="0" err="1" smtClean="0">
                <a:ea typeface="ＭＳ Ｐゴシック" pitchFamily="34" charset="-128"/>
              </a:rPr>
              <a:t>neurotrofinas</a:t>
            </a:r>
            <a:r>
              <a:rPr lang="es-ES" sz="2600" dirty="0" smtClean="0">
                <a:ea typeface="ＭＳ Ｐゴシック" pitchFamily="34" charset="-128"/>
              </a:rPr>
              <a:t> y </a:t>
            </a:r>
            <a:r>
              <a:rPr lang="es-ES" sz="2600" dirty="0" err="1" smtClean="0">
                <a:ea typeface="ＭＳ Ｐゴシック" pitchFamily="34" charset="-128"/>
              </a:rPr>
              <a:t>linfocinas</a:t>
            </a:r>
            <a:r>
              <a:rPr lang="es-ES" sz="2600" dirty="0" smtClean="0">
                <a:ea typeface="ＭＳ Ｐゴシック" pitchFamily="34" charset="-128"/>
              </a:rPr>
              <a:t>.</a:t>
            </a:r>
          </a:p>
          <a:p>
            <a:pPr marL="542925" indent="0" eaLnBrk="1" hangingPunct="1">
              <a:buNone/>
            </a:pPr>
            <a:endParaRPr lang="es-ES" sz="2600" dirty="0" smtClean="0">
              <a:ea typeface="ＭＳ Ｐゴシック" pitchFamily="34" charset="-128"/>
            </a:endParaRPr>
          </a:p>
          <a:p>
            <a:pPr eaLnBrk="1" hangingPunct="1"/>
            <a:r>
              <a:rPr lang="es-ES" sz="2600" dirty="0" smtClean="0">
                <a:ea typeface="ＭＳ Ｐゴシック" pitchFamily="34" charset="-128"/>
              </a:rPr>
              <a:t>Estímulo de </a:t>
            </a:r>
            <a:r>
              <a:rPr lang="es-ES" sz="2600" dirty="0" err="1" smtClean="0">
                <a:ea typeface="ＭＳ Ｐゴシック" pitchFamily="34" charset="-128"/>
              </a:rPr>
              <a:t>mastocitos</a:t>
            </a:r>
            <a:r>
              <a:rPr lang="es-ES" sz="2600" dirty="0" smtClean="0">
                <a:ea typeface="ＭＳ Ｐゴシック" pitchFamily="34" charset="-128"/>
              </a:rPr>
              <a:t> y otras células.</a:t>
            </a:r>
          </a:p>
          <a:p>
            <a:pPr eaLnBrk="1" hangingPunct="1"/>
            <a:endParaRPr lang="es-ES" sz="2800" dirty="0" smtClean="0">
              <a:ea typeface="ＭＳ Ｐゴシック" pitchFamily="34" charset="-128"/>
            </a:endParaRPr>
          </a:p>
        </p:txBody>
      </p:sp>
      <p:sp>
        <p:nvSpPr>
          <p:cNvPr id="3" name="Marcador de texto 2"/>
          <p:cNvSpPr>
            <a:spLocks noGrp="1"/>
          </p:cNvSpPr>
          <p:nvPr>
            <p:ph type="body" sz="quarter" idx="12"/>
          </p:nvPr>
        </p:nvSpPr>
        <p:spPr/>
        <p:txBody>
          <a:bodyPr>
            <a:noAutofit/>
          </a:bodyPr>
          <a:lstStyle/>
          <a:p>
            <a:r>
              <a:rPr lang="en-US" sz="1200" dirty="0">
                <a:solidFill>
                  <a:srgbClr val="565656"/>
                </a:solidFill>
                <a:ea typeface="ＭＳ Ｐゴシック" pitchFamily="34" charset="-128"/>
              </a:rPr>
              <a:t>Reich A, </a:t>
            </a:r>
            <a:r>
              <a:rPr lang="en-US" sz="1200" dirty="0" err="1">
                <a:solidFill>
                  <a:srgbClr val="565656"/>
                </a:solidFill>
                <a:ea typeface="ＭＳ Ｐゴシック" pitchFamily="34" charset="-128"/>
              </a:rPr>
              <a:t>Wójcik-Maciejewicz</a:t>
            </a:r>
            <a:r>
              <a:rPr lang="en-US" sz="1200" dirty="0">
                <a:solidFill>
                  <a:srgbClr val="565656"/>
                </a:solidFill>
                <a:ea typeface="ＭＳ Ｐゴシック" pitchFamily="34" charset="-128"/>
              </a:rPr>
              <a:t> A, </a:t>
            </a:r>
            <a:r>
              <a:rPr lang="en-US" sz="1200" dirty="0" err="1">
                <a:solidFill>
                  <a:srgbClr val="565656"/>
                </a:solidFill>
                <a:ea typeface="ＭＳ Ｐゴシック" pitchFamily="34" charset="-128"/>
              </a:rPr>
              <a:t>Slominski</a:t>
            </a:r>
            <a:r>
              <a:rPr lang="en-US" sz="1200" dirty="0">
                <a:solidFill>
                  <a:srgbClr val="565656"/>
                </a:solidFill>
                <a:ea typeface="ＭＳ Ｐゴシック" pitchFamily="34" charset="-128"/>
              </a:rPr>
              <a:t> AT. </a:t>
            </a:r>
            <a:r>
              <a:rPr lang="en-US" sz="1200" b="1" dirty="0">
                <a:solidFill>
                  <a:srgbClr val="565656"/>
                </a:solidFill>
                <a:ea typeface="ＭＳ Ｐゴシック" pitchFamily="34" charset="-128"/>
              </a:rPr>
              <a:t>Stress and the skin</a:t>
            </a:r>
            <a:r>
              <a:rPr lang="en-US" sz="1200" dirty="0">
                <a:solidFill>
                  <a:srgbClr val="565656"/>
                </a:solidFill>
                <a:ea typeface="ＭＳ Ｐゴシック" pitchFamily="34" charset="-128"/>
              </a:rPr>
              <a:t>. </a:t>
            </a:r>
            <a:br>
              <a:rPr lang="en-US" sz="1200" dirty="0">
                <a:solidFill>
                  <a:srgbClr val="565656"/>
                </a:solidFill>
                <a:ea typeface="ＭＳ Ｐゴシック" pitchFamily="34" charset="-128"/>
              </a:rPr>
            </a:br>
            <a:r>
              <a:rPr lang="en-US" sz="1200" dirty="0">
                <a:solidFill>
                  <a:srgbClr val="565656"/>
                </a:solidFill>
                <a:ea typeface="ＭＳ Ｐゴシック" pitchFamily="34" charset="-128"/>
              </a:rPr>
              <a:t>G </a:t>
            </a:r>
            <a:r>
              <a:rPr lang="en-US" sz="1200" dirty="0" err="1">
                <a:solidFill>
                  <a:srgbClr val="565656"/>
                </a:solidFill>
                <a:ea typeface="ＭＳ Ｐゴシック" pitchFamily="34" charset="-128"/>
              </a:rPr>
              <a:t>Ital</a:t>
            </a:r>
            <a:r>
              <a:rPr lang="en-US" sz="1200" dirty="0">
                <a:solidFill>
                  <a:srgbClr val="565656"/>
                </a:solidFill>
                <a:ea typeface="ＭＳ Ｐゴシック" pitchFamily="34" charset="-128"/>
              </a:rPr>
              <a:t> </a:t>
            </a:r>
            <a:r>
              <a:rPr lang="en-US" sz="1200" dirty="0" err="1">
                <a:solidFill>
                  <a:srgbClr val="565656"/>
                </a:solidFill>
                <a:ea typeface="ＭＳ Ｐゴシック" pitchFamily="34" charset="-128"/>
              </a:rPr>
              <a:t>Dermatol</a:t>
            </a:r>
            <a:r>
              <a:rPr lang="en-US" sz="1200" dirty="0">
                <a:solidFill>
                  <a:srgbClr val="565656"/>
                </a:solidFill>
                <a:ea typeface="ＭＳ Ｐゴシック" pitchFamily="34" charset="-128"/>
              </a:rPr>
              <a:t> </a:t>
            </a:r>
            <a:r>
              <a:rPr lang="en-US" sz="1200" dirty="0" err="1">
                <a:solidFill>
                  <a:srgbClr val="565656"/>
                </a:solidFill>
                <a:ea typeface="ＭＳ Ｐゴシック" pitchFamily="34" charset="-128"/>
              </a:rPr>
              <a:t>Venereol</a:t>
            </a:r>
            <a:r>
              <a:rPr lang="en-US" sz="1200" dirty="0">
                <a:solidFill>
                  <a:srgbClr val="565656"/>
                </a:solidFill>
                <a:ea typeface="ＭＳ Ｐゴシック" pitchFamily="34" charset="-128"/>
              </a:rPr>
              <a:t>. 2010 Apr;145(2):213-9.</a:t>
            </a:r>
            <a:endParaRPr lang="es-ES" sz="1200" dirty="0">
              <a:solidFill>
                <a:srgbClr val="565656"/>
              </a:solidFill>
            </a:endParaRPr>
          </a:p>
        </p:txBody>
      </p:sp>
      <p:sp>
        <p:nvSpPr>
          <p:cNvPr id="11" name="2 Marcador de contenido"/>
          <p:cNvSpPr>
            <a:spLocks noGrp="1"/>
          </p:cNvSpPr>
          <p:nvPr>
            <p:ph idx="13"/>
          </p:nvPr>
        </p:nvSpPr>
        <p:spPr>
          <a:xfrm>
            <a:off x="6183808" y="688426"/>
            <a:ext cx="5384800" cy="4645574"/>
          </a:xfrm>
        </p:spPr>
        <p:txBody>
          <a:bodyPr>
            <a:normAutofit fontScale="70000" lnSpcReduction="20000"/>
          </a:bodyPr>
          <a:lstStyle/>
          <a:p>
            <a:pPr eaLnBrk="1" hangingPunct="1"/>
            <a:r>
              <a:rPr lang="en-US" sz="2300" dirty="0">
                <a:ea typeface="ＭＳ Ｐゴシック" pitchFamily="34" charset="-128"/>
              </a:rPr>
              <a:t>Emotional stress can affect, reveal or even exacerbate a number of skin disorders including psoriasis, atopic dermatitis, pruritus, alopecia </a:t>
            </a:r>
            <a:r>
              <a:rPr lang="en-US" sz="2300" dirty="0" err="1">
                <a:ea typeface="ＭＳ Ｐゴシック" pitchFamily="34" charset="-128"/>
              </a:rPr>
              <a:t>areata</a:t>
            </a:r>
            <a:r>
              <a:rPr lang="en-US" sz="2300" dirty="0">
                <a:ea typeface="ＭＳ Ｐゴシック" pitchFamily="34" charset="-128"/>
              </a:rPr>
              <a:t>, lichen </a:t>
            </a:r>
            <a:r>
              <a:rPr lang="en-US" sz="2300" dirty="0" err="1">
                <a:ea typeface="ＭＳ Ｐゴシック" pitchFamily="34" charset="-128"/>
              </a:rPr>
              <a:t>planus</a:t>
            </a:r>
            <a:r>
              <a:rPr lang="en-US" sz="2300" dirty="0">
                <a:ea typeface="ＭＳ Ｐゴシック" pitchFamily="34" charset="-128"/>
              </a:rPr>
              <a:t>, </a:t>
            </a:r>
            <a:r>
              <a:rPr lang="en-US" sz="2300" dirty="0" err="1">
                <a:ea typeface="ＭＳ Ｐゴシック" pitchFamily="34" charset="-128"/>
              </a:rPr>
              <a:t>seborrheic</a:t>
            </a:r>
            <a:r>
              <a:rPr lang="en-US" sz="2300" dirty="0">
                <a:ea typeface="ＭＳ Ｐゴシック" pitchFamily="34" charset="-128"/>
              </a:rPr>
              <a:t> dermatitis, rosacea or </a:t>
            </a:r>
            <a:r>
              <a:rPr lang="en-US" sz="2300" dirty="0" err="1">
                <a:ea typeface="ＭＳ Ｐゴシック" pitchFamily="34" charset="-128"/>
              </a:rPr>
              <a:t>urticaria</a:t>
            </a:r>
            <a:r>
              <a:rPr lang="en-US" sz="2300" dirty="0">
                <a:ea typeface="ＭＳ Ｐゴシック" pitchFamily="34" charset="-128"/>
              </a:rPr>
              <a:t>, although the direct pathophysiologic link between stress factors and cutaneous disease manifestation remains unclear. However, there is an increasing evidence that </a:t>
            </a:r>
            <a:r>
              <a:rPr lang="en-US" sz="2300" b="1" dirty="0">
                <a:ea typeface="ＭＳ Ｐゴシック" pitchFamily="34" charset="-128"/>
              </a:rPr>
              <a:t>stress influences disease processes and contributes to the inflammation through modulating hypothalamic-pituitary-adrenal axis and releasing neuropeptides, </a:t>
            </a:r>
            <a:r>
              <a:rPr lang="en-US" sz="2300" b="1" dirty="0" err="1">
                <a:ea typeface="ＭＳ Ｐゴシック" pitchFamily="34" charset="-128"/>
              </a:rPr>
              <a:t>neurotrophins</a:t>
            </a:r>
            <a:r>
              <a:rPr lang="en-US" sz="2300" b="1" dirty="0">
                <a:ea typeface="ＭＳ Ｐゴシック" pitchFamily="34" charset="-128"/>
              </a:rPr>
              <a:t>, </a:t>
            </a:r>
            <a:r>
              <a:rPr lang="en-US" sz="2300" b="1" dirty="0" err="1">
                <a:ea typeface="ＭＳ Ｐゴシック" pitchFamily="34" charset="-128"/>
              </a:rPr>
              <a:t>lymphokines</a:t>
            </a:r>
            <a:r>
              <a:rPr lang="en-US" sz="2300" b="1" dirty="0">
                <a:ea typeface="ＭＳ Ｐゴシック" pitchFamily="34" charset="-128"/>
              </a:rPr>
              <a:t> and other chemical mediators from nerve endings and dermal cells</a:t>
            </a:r>
            <a:r>
              <a:rPr lang="en-US" sz="2300" dirty="0">
                <a:ea typeface="ＭＳ Ｐゴシック" pitchFamily="34" charset="-128"/>
              </a:rPr>
              <a:t>. </a:t>
            </a:r>
            <a:r>
              <a:rPr lang="en-US" sz="2300" b="1" dirty="0">
                <a:solidFill>
                  <a:srgbClr val="953735"/>
                </a:solidFill>
                <a:ea typeface="ＭＳ Ｐゴシック" pitchFamily="34" charset="-128"/>
              </a:rPr>
              <a:t>The central role in cellular skin reactivity to various stressors might be attributed to dermal mast cells, as they show close connections with sensory nerve endings and may release a huge number of </a:t>
            </a:r>
            <a:r>
              <a:rPr lang="en-US" sz="2300" b="1" dirty="0" err="1">
                <a:solidFill>
                  <a:srgbClr val="953735"/>
                </a:solidFill>
                <a:ea typeface="ＭＳ Ｐゴシック" pitchFamily="34" charset="-128"/>
              </a:rPr>
              <a:t>proinflammatory</a:t>
            </a:r>
            <a:r>
              <a:rPr lang="en-US" sz="2300" b="1" dirty="0">
                <a:solidFill>
                  <a:srgbClr val="953735"/>
                </a:solidFill>
                <a:ea typeface="ＭＳ Ｐゴシック" pitchFamily="34" charset="-128"/>
              </a:rPr>
              <a:t> mediators</a:t>
            </a:r>
            <a:r>
              <a:rPr lang="en-US" sz="2300" dirty="0">
                <a:ea typeface="ＭＳ Ｐゴシック" pitchFamily="34" charset="-128"/>
              </a:rPr>
              <a:t>. However, many other cells also actively take part in skin response to stress. Although our knowledge is still not complete, one of the most distinct aspect is that the skin, endocrine, nervous and immune systems cannot longer be treated autonomously, but have to be considered as a large multidirectional complex of which interacting nature is still poorly understood.</a:t>
            </a:r>
          </a:p>
          <a:p>
            <a:pPr eaLnBrk="1" hangingPunct="1"/>
            <a:endParaRPr lang="es-ES" sz="2000" dirty="0">
              <a:ea typeface="ＭＳ Ｐゴシック" pitchFamily="34" charset="-128"/>
            </a:endParaRPr>
          </a:p>
        </p:txBody>
      </p:sp>
    </p:spTree>
    <p:extLst>
      <p:ext uri="{BB962C8B-B14F-4D97-AF65-F5344CB8AC3E}">
        <p14:creationId xmlns:p14="http://schemas.microsoft.com/office/powerpoint/2010/main" val="101928884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1541" y="4098066"/>
            <a:ext cx="3050659" cy="2287994"/>
          </a:xfrm>
          <a:prstGeom prst="rect">
            <a:avLst/>
          </a:prstGeom>
        </p:spPr>
      </p:pic>
      <p:sp>
        <p:nvSpPr>
          <p:cNvPr id="11" name="Rectángulo 10"/>
          <p:cNvSpPr/>
          <p:nvPr/>
        </p:nvSpPr>
        <p:spPr>
          <a:xfrm>
            <a:off x="1679506" y="5181600"/>
            <a:ext cx="2825002" cy="772908"/>
          </a:xfrm>
          <a:prstGeom prst="rect">
            <a:avLst/>
          </a:prstGeom>
          <a:solidFill>
            <a:schemeClr val="bg1">
              <a:lumMod val="95000"/>
            </a:schemeClr>
          </a:solidFill>
          <a:ln>
            <a:solidFill>
              <a:schemeClr val="accent4"/>
            </a:solidFill>
          </a:ln>
          <a:effectLst>
            <a:glow rad="101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Font typeface="Arial"/>
              <a:buChar char="•"/>
            </a:pPr>
            <a:endParaRPr lang="es-ES" sz="200" dirty="0">
              <a:solidFill>
                <a:prstClr val="black">
                  <a:lumMod val="65000"/>
                  <a:lumOff val="35000"/>
                </a:prstClr>
              </a:solidFill>
              <a:latin typeface="Calibri"/>
            </a:endParaRPr>
          </a:p>
          <a:p>
            <a:pPr marL="285750" indent="-285750">
              <a:buClr>
                <a:srgbClr val="C00000"/>
              </a:buClr>
              <a:buFont typeface="Wingdings" panose="05000000000000000000" pitchFamily="2" charset="2"/>
              <a:buChar char="v"/>
            </a:pPr>
            <a:r>
              <a:rPr lang="es-ES" sz="1400" dirty="0" err="1" smtClean="0">
                <a:solidFill>
                  <a:srgbClr val="004586"/>
                </a:solidFill>
                <a:latin typeface="Calibri"/>
              </a:rPr>
              <a:t>Papulovesicular</a:t>
            </a:r>
            <a:r>
              <a:rPr lang="es-ES" sz="1400" dirty="0" smtClean="0">
                <a:solidFill>
                  <a:srgbClr val="004586"/>
                </a:solidFill>
                <a:latin typeface="Calibri"/>
              </a:rPr>
              <a:t>.</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Erosiones </a:t>
            </a:r>
            <a:r>
              <a:rPr lang="es-ES" sz="1400" dirty="0" smtClean="0">
                <a:solidFill>
                  <a:srgbClr val="004586"/>
                </a:solidFill>
                <a:latin typeface="Calibri"/>
              </a:rPr>
              <a:t>prominentes.</a:t>
            </a:r>
            <a:endParaRPr lang="es-ES" sz="1400" dirty="0">
              <a:solidFill>
                <a:srgbClr val="004586"/>
              </a:solidFill>
              <a:latin typeface="Calibri"/>
            </a:endParaRPr>
          </a:p>
        </p:txBody>
      </p:sp>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15263" y="104776"/>
            <a:ext cx="2593473" cy="1930721"/>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4885" y="1270969"/>
            <a:ext cx="2411711" cy="2005631"/>
          </a:xfrm>
          <a:prstGeom prst="rect">
            <a:avLst/>
          </a:prstGeom>
        </p:spPr>
      </p:pic>
      <p:pic>
        <p:nvPicPr>
          <p:cNvPr id="5" name="Imagen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55787" y="104776"/>
            <a:ext cx="2112213" cy="1930721"/>
          </a:xfrm>
          <a:prstGeom prst="rect">
            <a:avLst/>
          </a:prstGeom>
        </p:spPr>
      </p:pic>
      <p:sp>
        <p:nvSpPr>
          <p:cNvPr id="9" name="Rectángulo 8"/>
          <p:cNvSpPr/>
          <p:nvPr/>
        </p:nvSpPr>
        <p:spPr>
          <a:xfrm>
            <a:off x="1899803" y="2200601"/>
            <a:ext cx="1896311" cy="803391"/>
          </a:xfrm>
          <a:prstGeom prst="rect">
            <a:avLst/>
          </a:prstGeom>
          <a:solidFill>
            <a:schemeClr val="bg1">
              <a:lumMod val="95000"/>
            </a:schemeClr>
          </a:solidFill>
          <a:ln>
            <a:solidFill>
              <a:srgbClr val="008000"/>
            </a:solidFill>
          </a:ln>
          <a:effectLst>
            <a:glow rad="101600">
              <a:schemeClr val="accent5">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a:buChar char="•"/>
            </a:pPr>
            <a:endParaRPr lang="es-ES" sz="1400" dirty="0">
              <a:solidFill>
                <a:prstClr val="black">
                  <a:lumMod val="65000"/>
                  <a:lumOff val="35000"/>
                </a:prstClr>
              </a:solidFill>
              <a:latin typeface="Calibri"/>
            </a:endParaRPr>
          </a:p>
          <a:p>
            <a:pPr marL="261938" indent="-261938">
              <a:buClr>
                <a:srgbClr val="C00000"/>
              </a:buClr>
              <a:buFont typeface="Wingdings" panose="05000000000000000000" pitchFamily="2" charset="2"/>
              <a:buChar char="v"/>
            </a:pPr>
            <a:r>
              <a:rPr lang="es-ES" sz="1400" dirty="0">
                <a:solidFill>
                  <a:srgbClr val="004586"/>
                </a:solidFill>
                <a:latin typeface="Calibri"/>
              </a:rPr>
              <a:t>Niños &gt; 5 </a:t>
            </a:r>
            <a:r>
              <a:rPr lang="es-ES" sz="1400" dirty="0" smtClean="0">
                <a:solidFill>
                  <a:srgbClr val="004586"/>
                </a:solidFill>
                <a:latin typeface="Calibri"/>
              </a:rPr>
              <a:t>años.</a:t>
            </a:r>
            <a:endParaRPr lang="es-ES" sz="1400" dirty="0">
              <a:solidFill>
                <a:srgbClr val="004586"/>
              </a:solidFill>
              <a:latin typeface="Calibri"/>
            </a:endParaRPr>
          </a:p>
          <a:p>
            <a:pPr marL="261938" indent="-261938">
              <a:buClr>
                <a:srgbClr val="C00000"/>
              </a:buClr>
              <a:buFont typeface="Wingdings" panose="05000000000000000000" pitchFamily="2" charset="2"/>
              <a:buChar char="v"/>
            </a:pPr>
            <a:r>
              <a:rPr lang="es-ES" sz="1400" dirty="0" err="1" smtClean="0">
                <a:solidFill>
                  <a:srgbClr val="004586"/>
                </a:solidFill>
                <a:latin typeface="Calibri"/>
              </a:rPr>
              <a:t>Acral</a:t>
            </a:r>
            <a:r>
              <a:rPr lang="es-ES" sz="1400" dirty="0" smtClean="0">
                <a:solidFill>
                  <a:srgbClr val="004586"/>
                </a:solidFill>
                <a:latin typeface="Calibri"/>
              </a:rPr>
              <a:t>.</a:t>
            </a:r>
            <a:endParaRPr lang="es-ES" sz="1400" dirty="0">
              <a:solidFill>
                <a:srgbClr val="004586"/>
              </a:solidFill>
              <a:latin typeface="Calibri"/>
            </a:endParaRPr>
          </a:p>
          <a:p>
            <a:pPr marL="285750" indent="-285750" algn="ctr">
              <a:buFont typeface="Arial"/>
              <a:buChar char="•"/>
            </a:pPr>
            <a:endParaRPr lang="es-ES" sz="1400" dirty="0">
              <a:solidFill>
                <a:prstClr val="black">
                  <a:lumMod val="65000"/>
                  <a:lumOff val="35000"/>
                </a:prstClr>
              </a:solidFill>
              <a:latin typeface="Calibri"/>
            </a:endParaRPr>
          </a:p>
        </p:txBody>
      </p:sp>
      <p:sp>
        <p:nvSpPr>
          <p:cNvPr id="10" name="Rectángulo 9"/>
          <p:cNvSpPr/>
          <p:nvPr/>
        </p:nvSpPr>
        <p:spPr>
          <a:xfrm>
            <a:off x="7924800" y="3886200"/>
            <a:ext cx="2677167" cy="907057"/>
          </a:xfrm>
          <a:prstGeom prst="rect">
            <a:avLst/>
          </a:prstGeom>
          <a:solidFill>
            <a:schemeClr val="bg1">
              <a:lumMod val="95000"/>
            </a:schemeClr>
          </a:solidFill>
          <a:ln>
            <a:solidFill>
              <a:srgbClr val="FF0000"/>
            </a:solidFill>
          </a:ln>
          <a:effectLst>
            <a:glow rad="101600">
              <a:schemeClr val="accent3">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panose="05000000000000000000" pitchFamily="2" charset="2"/>
              <a:buChar char="v"/>
            </a:pPr>
            <a:endParaRPr lang="es-ES" sz="200" dirty="0">
              <a:solidFill>
                <a:prstClr val="black">
                  <a:lumMod val="65000"/>
                  <a:lumOff val="35000"/>
                </a:prstClr>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Dermatitis </a:t>
            </a:r>
            <a:r>
              <a:rPr lang="es-ES" sz="1400" dirty="0" smtClean="0">
                <a:solidFill>
                  <a:srgbClr val="004586"/>
                </a:solidFill>
                <a:latin typeface="Calibri"/>
              </a:rPr>
              <a:t>atópica.</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Quemadura solar, dermatitis del pañal, tiña </a:t>
            </a:r>
            <a:r>
              <a:rPr lang="es-ES" sz="1400" dirty="0" smtClean="0">
                <a:solidFill>
                  <a:srgbClr val="004586"/>
                </a:solidFill>
                <a:latin typeface="Calibri"/>
              </a:rPr>
              <a:t>pedís.</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DD: eccema </a:t>
            </a:r>
            <a:r>
              <a:rPr lang="es-ES" sz="1400" dirty="0" err="1" smtClean="0">
                <a:solidFill>
                  <a:srgbClr val="004586"/>
                </a:solidFill>
                <a:latin typeface="Calibri"/>
              </a:rPr>
              <a:t>herpeticum</a:t>
            </a:r>
            <a:r>
              <a:rPr lang="es-ES" sz="1400" dirty="0" smtClean="0">
                <a:solidFill>
                  <a:srgbClr val="004586"/>
                </a:solidFill>
                <a:latin typeface="Calibri"/>
              </a:rPr>
              <a:t>.</a:t>
            </a:r>
            <a:endParaRPr lang="es-ES" sz="1400" dirty="0">
              <a:solidFill>
                <a:srgbClr val="004586"/>
              </a:solidFill>
              <a:latin typeface="Calibri"/>
            </a:endParaRPr>
          </a:p>
        </p:txBody>
      </p:sp>
      <p:pic>
        <p:nvPicPr>
          <p:cNvPr id="13" name="Imagen 12" descr="IMG_0860.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8731692" y="2020743"/>
            <a:ext cx="2051071" cy="1527442"/>
          </a:xfrm>
          <a:prstGeom prst="rect">
            <a:avLst/>
          </a:prstGeom>
        </p:spPr>
      </p:pic>
      <p:sp>
        <p:nvSpPr>
          <p:cNvPr id="8" name="Rectángulo 7"/>
          <p:cNvSpPr/>
          <p:nvPr/>
        </p:nvSpPr>
        <p:spPr>
          <a:xfrm>
            <a:off x="6136872" y="1623950"/>
            <a:ext cx="3616728" cy="823092"/>
          </a:xfrm>
          <a:prstGeom prst="rect">
            <a:avLst/>
          </a:prstGeom>
          <a:solidFill>
            <a:schemeClr val="bg1">
              <a:lumMod val="95000"/>
            </a:schemeClr>
          </a:solidFill>
          <a:ln>
            <a:solidFill>
              <a:schemeClr val="accent2"/>
            </a:solidFill>
          </a:ln>
          <a:effectLst>
            <a:glow rad="101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a:buChar char="•"/>
            </a:pP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Menores de un </a:t>
            </a:r>
            <a:r>
              <a:rPr lang="es-ES" sz="1400" dirty="0" smtClean="0">
                <a:solidFill>
                  <a:srgbClr val="004586"/>
                </a:solidFill>
                <a:latin typeface="Calibri"/>
              </a:rPr>
              <a:t>año.</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Lesiones </a:t>
            </a:r>
            <a:r>
              <a:rPr lang="es-ES" sz="1400" dirty="0" err="1">
                <a:solidFill>
                  <a:srgbClr val="004586"/>
                </a:solidFill>
                <a:latin typeface="Calibri"/>
              </a:rPr>
              <a:t>periorales</a:t>
            </a:r>
            <a:r>
              <a:rPr lang="es-ES" sz="1400" dirty="0">
                <a:solidFill>
                  <a:srgbClr val="004586"/>
                </a:solidFill>
                <a:latin typeface="Calibri"/>
              </a:rPr>
              <a:t>, tronco, </a:t>
            </a:r>
            <a:r>
              <a:rPr lang="es-ES" sz="1400" dirty="0" smtClean="0">
                <a:solidFill>
                  <a:srgbClr val="004586"/>
                </a:solidFill>
                <a:latin typeface="Calibri"/>
              </a:rPr>
              <a:t>extremidades.</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Menos lesiones </a:t>
            </a:r>
            <a:r>
              <a:rPr lang="es-ES" sz="1400" dirty="0" err="1" smtClean="0">
                <a:solidFill>
                  <a:srgbClr val="004586"/>
                </a:solidFill>
                <a:latin typeface="Calibri"/>
              </a:rPr>
              <a:t>intraorales</a:t>
            </a:r>
            <a:r>
              <a:rPr lang="es-ES" sz="1400" dirty="0" smtClean="0">
                <a:solidFill>
                  <a:srgbClr val="004586"/>
                </a:solidFill>
                <a:latin typeface="Calibri"/>
              </a:rPr>
              <a:t>.</a:t>
            </a:r>
            <a:endParaRPr lang="es-ES" sz="1400" dirty="0">
              <a:solidFill>
                <a:srgbClr val="004586"/>
              </a:solidFill>
              <a:latin typeface="Calibri"/>
            </a:endParaRPr>
          </a:p>
          <a:p>
            <a:pPr marL="285750" indent="-285750" algn="ctr">
              <a:buFont typeface="Arial"/>
              <a:buChar char="•"/>
            </a:pPr>
            <a:endParaRPr lang="es-ES" sz="1400" dirty="0">
              <a:solidFill>
                <a:prstClr val="black">
                  <a:lumMod val="65000"/>
                  <a:lumOff val="35000"/>
                </a:prstClr>
              </a:solidFill>
              <a:latin typeface="Calibri"/>
            </a:endParaRPr>
          </a:p>
        </p:txBody>
      </p:sp>
      <p:graphicFrame>
        <p:nvGraphicFramePr>
          <p:cNvPr id="6" name="Diagrama 5"/>
          <p:cNvGraphicFramePr/>
          <p:nvPr>
            <p:extLst>
              <p:ext uri="{D42A27DB-BD31-4B8C-83A1-F6EECF244321}">
                <p14:modId xmlns:p14="http://schemas.microsoft.com/office/powerpoint/2010/main" val="3537364768"/>
              </p:ext>
            </p:extLst>
          </p:nvPr>
        </p:nvGraphicFramePr>
        <p:xfrm>
          <a:off x="2406316" y="835527"/>
          <a:ext cx="5614737" cy="59155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0373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alphaModFix amt="19000"/>
          </a:blip>
          <a:stretch>
            <a:fillRect/>
          </a:stretch>
        </p:blipFill>
        <p:spPr>
          <a:xfrm>
            <a:off x="2779452" y="1828800"/>
            <a:ext cx="7372134" cy="3526994"/>
          </a:xfrm>
          <a:prstGeom prst="rect">
            <a:avLst/>
          </a:prstGeom>
        </p:spPr>
      </p:pic>
      <p:pic>
        <p:nvPicPr>
          <p:cNvPr id="10" name="Imagen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6327" y="248866"/>
            <a:ext cx="4383235" cy="1530795"/>
          </a:xfrm>
          <a:prstGeom prst="rect">
            <a:avLst/>
          </a:prstGeom>
          <a:ln>
            <a:solidFill>
              <a:schemeClr val="tx1"/>
            </a:solid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0912" y="248866"/>
            <a:ext cx="4166953" cy="1530795"/>
          </a:xfrm>
          <a:prstGeom prst="rect">
            <a:avLst/>
          </a:prstGeom>
          <a:ln>
            <a:solidFill>
              <a:srgbClr val="000000"/>
            </a:solidFill>
          </a:ln>
          <a:effectLst>
            <a:outerShdw blurRad="292100" dist="139700" dir="2700000" algn="tl" rotWithShape="0">
              <a:srgbClr val="333333">
                <a:alpha val="65000"/>
              </a:srgbClr>
            </a:outerShdw>
          </a:effectLst>
        </p:spPr>
      </p:pic>
      <p:sp>
        <p:nvSpPr>
          <p:cNvPr id="16" name="Rectángulo 15"/>
          <p:cNvSpPr/>
          <p:nvPr/>
        </p:nvSpPr>
        <p:spPr>
          <a:xfrm>
            <a:off x="3276600" y="2012146"/>
            <a:ext cx="6133429" cy="665331"/>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ángulo 14"/>
          <p:cNvSpPr/>
          <p:nvPr/>
        </p:nvSpPr>
        <p:spPr>
          <a:xfrm>
            <a:off x="3360315" y="2073821"/>
            <a:ext cx="5963055" cy="3139321"/>
          </a:xfrm>
          <a:prstGeom prst="rect">
            <a:avLst/>
          </a:prstGeom>
          <a:noFill/>
          <a:effectLst/>
        </p:spPr>
        <p:txBody>
          <a:bodyPr wrap="square">
            <a:spAutoFit/>
          </a:bodyPr>
          <a:lstStyle/>
          <a:p>
            <a:pPr algn="ctr"/>
            <a:r>
              <a:rPr lang="es-ES" dirty="0" smtClean="0">
                <a:solidFill>
                  <a:srgbClr val="C00000"/>
                </a:solidFill>
              </a:rPr>
              <a:t>Importancia de las superficies/enseres domésticos y mascotas como reservorios de SARM</a:t>
            </a:r>
          </a:p>
          <a:p>
            <a:pPr algn="ctr"/>
            <a:endParaRPr lang="es-ES" dirty="0">
              <a:solidFill>
                <a:schemeClr val="tx1">
                  <a:lumMod val="85000"/>
                  <a:lumOff val="15000"/>
                </a:schemeClr>
              </a:solidFill>
            </a:endParaRPr>
          </a:p>
          <a:p>
            <a:pPr algn="ctr"/>
            <a:r>
              <a:rPr lang="es-ES" dirty="0" smtClean="0">
                <a:solidFill>
                  <a:srgbClr val="004586"/>
                </a:solidFill>
              </a:rPr>
              <a:t>Sábanas</a:t>
            </a:r>
            <a:endParaRPr lang="es-ES" dirty="0">
              <a:solidFill>
                <a:srgbClr val="004586"/>
              </a:solidFill>
            </a:endParaRPr>
          </a:p>
          <a:p>
            <a:pPr algn="ctr"/>
            <a:r>
              <a:rPr lang="es-ES" dirty="0">
                <a:solidFill>
                  <a:srgbClr val="004586"/>
                </a:solidFill>
              </a:rPr>
              <a:t>Teléfonos y mandos a distancia	</a:t>
            </a:r>
          </a:p>
          <a:p>
            <a:pPr algn="ctr"/>
            <a:r>
              <a:rPr lang="es-ES" dirty="0">
                <a:solidFill>
                  <a:srgbClr val="004586"/>
                </a:solidFill>
              </a:rPr>
              <a:t>Toallas de baño</a:t>
            </a:r>
          </a:p>
          <a:p>
            <a:pPr algn="ctr"/>
            <a:r>
              <a:rPr lang="es-ES" dirty="0">
                <a:solidFill>
                  <a:srgbClr val="004586"/>
                </a:solidFill>
              </a:rPr>
              <a:t>Pomos de puertas</a:t>
            </a:r>
          </a:p>
          <a:p>
            <a:pPr algn="ctr"/>
            <a:r>
              <a:rPr lang="es-ES" dirty="0">
                <a:solidFill>
                  <a:srgbClr val="004586"/>
                </a:solidFill>
              </a:rPr>
              <a:t>Grifos</a:t>
            </a:r>
          </a:p>
          <a:p>
            <a:pPr algn="ctr"/>
            <a:r>
              <a:rPr lang="es-ES" dirty="0">
                <a:solidFill>
                  <a:srgbClr val="004586"/>
                </a:solidFill>
              </a:rPr>
              <a:t>Juguete “favorito”</a:t>
            </a:r>
          </a:p>
          <a:p>
            <a:pPr algn="ctr"/>
            <a:r>
              <a:rPr lang="es-ES" dirty="0">
                <a:solidFill>
                  <a:srgbClr val="004586"/>
                </a:solidFill>
              </a:rPr>
              <a:t>Mascotas (perros, gatos)</a:t>
            </a:r>
          </a:p>
          <a:p>
            <a:pPr algn="ctr"/>
            <a:r>
              <a:rPr lang="es-ES" dirty="0">
                <a:solidFill>
                  <a:srgbClr val="004586"/>
                </a:solidFill>
              </a:rPr>
              <a:t>  </a:t>
            </a:r>
          </a:p>
        </p:txBody>
      </p:sp>
      <p:sp>
        <p:nvSpPr>
          <p:cNvPr id="17" name="CuadroTexto 16"/>
          <p:cNvSpPr txBox="1"/>
          <p:nvPr/>
        </p:nvSpPr>
        <p:spPr>
          <a:xfrm>
            <a:off x="2286000" y="5181600"/>
            <a:ext cx="8333349" cy="1092607"/>
          </a:xfrm>
          <a:prstGeom prst="rect">
            <a:avLst/>
          </a:prstGeom>
          <a:noFill/>
        </p:spPr>
        <p:txBody>
          <a:bodyPr wrap="square" rtlCol="0">
            <a:spAutoFit/>
          </a:bodyPr>
          <a:lstStyle/>
          <a:p>
            <a:pPr algn="ctr"/>
            <a:r>
              <a:rPr lang="es-ES" sz="1600" dirty="0" smtClean="0">
                <a:solidFill>
                  <a:srgbClr val="C00000"/>
                </a:solidFill>
              </a:rPr>
              <a:t>El estafilococo podría persistir hasta 3 meses</a:t>
            </a:r>
          </a:p>
          <a:p>
            <a:pPr algn="ctr"/>
            <a:endParaRPr lang="es-ES" sz="1600" dirty="0" smtClean="0"/>
          </a:p>
          <a:p>
            <a:pPr algn="ctr"/>
            <a:r>
              <a:rPr lang="es-ES" sz="1600" dirty="0" smtClean="0">
                <a:solidFill>
                  <a:srgbClr val="C00000"/>
                </a:solidFill>
              </a:rPr>
              <a:t> Es necesario definir métodos para su erradicación, sobre todo en infecciones recurrentes dentro del ámbito familiar </a:t>
            </a:r>
            <a:endParaRPr lang="es-ES" sz="1600" dirty="0">
              <a:solidFill>
                <a:srgbClr val="C00000"/>
              </a:solidFill>
            </a:endParaRPr>
          </a:p>
        </p:txBody>
      </p:sp>
    </p:spTree>
    <p:extLst>
      <p:ext uri="{BB962C8B-B14F-4D97-AF65-F5344CB8AC3E}">
        <p14:creationId xmlns:p14="http://schemas.microsoft.com/office/powerpoint/2010/main" val="185763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2089201"/>
            <a:ext cx="3293165" cy="2838935"/>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1066800"/>
            <a:ext cx="9144000" cy="4346917"/>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05391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p:nvPr/>
        </p:nvPicPr>
        <p:blipFill>
          <a:blip r:embed="rId2" cstate="email">
            <a:extLst>
              <a:ext uri="{28A0092B-C50C-407E-A947-70E740481C1C}">
                <a14:useLocalDpi xmlns:a14="http://schemas.microsoft.com/office/drawing/2010/main"/>
              </a:ext>
            </a:extLst>
          </a:blip>
          <a:stretch>
            <a:fillRect/>
          </a:stretch>
        </p:blipFill>
        <p:spPr>
          <a:xfrm>
            <a:off x="7086600" y="1143000"/>
            <a:ext cx="3312368" cy="2592288"/>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52400"/>
            <a:ext cx="5796136" cy="1748639"/>
          </a:xfrm>
          <a:prstGeom prst="rect">
            <a:avLst/>
          </a:prstGeom>
          <a:ln>
            <a:solidFill>
              <a:srgbClr val="000000"/>
            </a:solidFill>
          </a:ln>
          <a:effectLst>
            <a:outerShdw blurRad="292100" dist="139700" dir="2700000" algn="tl" rotWithShape="0">
              <a:srgbClr val="333333">
                <a:alpha val="65000"/>
              </a:srgbClr>
            </a:outerShdw>
          </a:effectLst>
        </p:spPr>
      </p:pic>
      <p:sp>
        <p:nvSpPr>
          <p:cNvPr id="6" name="CuadroTexto 5"/>
          <p:cNvSpPr txBox="1"/>
          <p:nvPr/>
        </p:nvSpPr>
        <p:spPr>
          <a:xfrm>
            <a:off x="10134600" y="5791200"/>
            <a:ext cx="1829412" cy="276999"/>
          </a:xfrm>
          <a:prstGeom prst="rect">
            <a:avLst/>
          </a:prstGeom>
          <a:noFill/>
        </p:spPr>
        <p:txBody>
          <a:bodyPr wrap="none" rtlCol="0">
            <a:spAutoFit/>
          </a:bodyPr>
          <a:lstStyle/>
          <a:p>
            <a:r>
              <a:rPr lang="es-ES" sz="1200" dirty="0">
                <a:solidFill>
                  <a:srgbClr val="565656"/>
                </a:solidFill>
              </a:rPr>
              <a:t>Su-Ying W. </a:t>
            </a:r>
            <a:r>
              <a:rPr lang="es-ES" sz="1200" dirty="0" err="1">
                <a:solidFill>
                  <a:srgbClr val="565656"/>
                </a:solidFill>
              </a:rPr>
              <a:t>Pediatrics</a:t>
            </a:r>
            <a:r>
              <a:rPr lang="es-ES" sz="1200" dirty="0">
                <a:solidFill>
                  <a:srgbClr val="565656"/>
                </a:solidFill>
              </a:rPr>
              <a:t> 2015</a:t>
            </a:r>
          </a:p>
        </p:txBody>
      </p:sp>
      <p:sp>
        <p:nvSpPr>
          <p:cNvPr id="7" name="Elipse 6"/>
          <p:cNvSpPr/>
          <p:nvPr/>
        </p:nvSpPr>
        <p:spPr>
          <a:xfrm>
            <a:off x="7392144" y="4187731"/>
            <a:ext cx="3024336" cy="1584176"/>
          </a:xfrm>
          <a:prstGeom prst="ellipse">
            <a:avLst/>
          </a:prstGeom>
          <a:solidFill>
            <a:schemeClr val="bg1"/>
          </a:solidFill>
          <a:ln>
            <a:no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a:solidFill>
                  <a:srgbClr val="004586"/>
                </a:solidFill>
              </a:rPr>
              <a:t>Incidencia menor de herpes zoster en los vacunados que en los niños que habían tenido varicela</a:t>
            </a:r>
          </a:p>
        </p:txBody>
      </p:sp>
      <p:sp>
        <p:nvSpPr>
          <p:cNvPr id="8" name="CuadroTexto 7"/>
          <p:cNvSpPr txBox="1"/>
          <p:nvPr/>
        </p:nvSpPr>
        <p:spPr>
          <a:xfrm>
            <a:off x="990600" y="2743200"/>
            <a:ext cx="1662749" cy="923330"/>
          </a:xfrm>
          <a:prstGeom prst="rect">
            <a:avLst/>
          </a:prstGeom>
          <a:noFill/>
        </p:spPr>
        <p:txBody>
          <a:bodyPr wrap="square" rtlCol="0">
            <a:spAutoFit/>
          </a:bodyPr>
          <a:lstStyle/>
          <a:p>
            <a:r>
              <a:rPr lang="es-ES" dirty="0">
                <a:solidFill>
                  <a:srgbClr val="004586"/>
                </a:solidFill>
              </a:rPr>
              <a:t>NIÑOS CON VARICELA PREVIA</a:t>
            </a:r>
          </a:p>
        </p:txBody>
      </p:sp>
      <p:sp>
        <p:nvSpPr>
          <p:cNvPr id="9" name="Abrir llave 8"/>
          <p:cNvSpPr/>
          <p:nvPr/>
        </p:nvSpPr>
        <p:spPr>
          <a:xfrm>
            <a:off x="2286000" y="2133600"/>
            <a:ext cx="576064" cy="2376264"/>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0" name="CuadroTexto 9"/>
          <p:cNvSpPr txBox="1"/>
          <p:nvPr/>
        </p:nvSpPr>
        <p:spPr>
          <a:xfrm>
            <a:off x="2819400" y="2438400"/>
            <a:ext cx="3096344" cy="1815882"/>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s-ES" sz="1600" dirty="0">
                <a:solidFill>
                  <a:srgbClr val="004586"/>
                </a:solidFill>
              </a:rPr>
              <a:t>Edad media, 8.4 </a:t>
            </a:r>
            <a:r>
              <a:rPr lang="es-ES" sz="1600" dirty="0" smtClean="0">
                <a:solidFill>
                  <a:srgbClr val="004586"/>
                </a:solidFill>
              </a:rPr>
              <a:t>años.</a:t>
            </a:r>
            <a:endParaRPr lang="es-ES" sz="1600" dirty="0">
              <a:solidFill>
                <a:srgbClr val="004586"/>
              </a:solidFill>
            </a:endParaRPr>
          </a:p>
          <a:p>
            <a:pPr marL="285750" indent="-285750">
              <a:buClr>
                <a:srgbClr val="C00000"/>
              </a:buClr>
              <a:buFont typeface="Wingdings" panose="05000000000000000000" pitchFamily="2" charset="2"/>
              <a:buChar char="v"/>
            </a:pPr>
            <a:r>
              <a:rPr lang="es-ES" sz="1600" dirty="0">
                <a:solidFill>
                  <a:srgbClr val="004586"/>
                </a:solidFill>
              </a:rPr>
              <a:t>Tiempo al zoster, 4.12 </a:t>
            </a:r>
            <a:r>
              <a:rPr lang="es-ES" sz="1600" dirty="0" smtClean="0">
                <a:solidFill>
                  <a:srgbClr val="004586"/>
                </a:solidFill>
              </a:rPr>
              <a:t>años.</a:t>
            </a:r>
            <a:endParaRPr lang="es-ES" sz="1600" dirty="0">
              <a:solidFill>
                <a:srgbClr val="004586"/>
              </a:solidFill>
            </a:endParaRPr>
          </a:p>
          <a:p>
            <a:pPr marL="285750" indent="-285750">
              <a:buClr>
                <a:srgbClr val="C00000"/>
              </a:buClr>
              <a:buFont typeface="Wingdings" panose="05000000000000000000" pitchFamily="2" charset="2"/>
              <a:buChar char="v"/>
            </a:pPr>
            <a:r>
              <a:rPr lang="es-ES" sz="1600" dirty="0">
                <a:solidFill>
                  <a:srgbClr val="004586"/>
                </a:solidFill>
              </a:rPr>
              <a:t>Si varicela &lt;2 años, más riesgo de herpes zoster y en menos </a:t>
            </a:r>
            <a:r>
              <a:rPr lang="es-ES" sz="1600" dirty="0" smtClean="0">
                <a:solidFill>
                  <a:srgbClr val="004586"/>
                </a:solidFill>
              </a:rPr>
              <a:t>tiempo.</a:t>
            </a:r>
            <a:endParaRPr lang="es-ES" sz="1600" dirty="0">
              <a:solidFill>
                <a:srgbClr val="004586"/>
              </a:solidFill>
            </a:endParaRPr>
          </a:p>
          <a:p>
            <a:pPr marL="285750" indent="-285750">
              <a:buClr>
                <a:srgbClr val="C00000"/>
              </a:buClr>
              <a:buFont typeface="Wingdings" panose="05000000000000000000" pitchFamily="2" charset="2"/>
              <a:buChar char="v"/>
            </a:pPr>
            <a:r>
              <a:rPr lang="es-ES" sz="1600" dirty="0">
                <a:solidFill>
                  <a:srgbClr val="004586"/>
                </a:solidFill>
              </a:rPr>
              <a:t>Si terapia antiviral, más riesgo también de herpes </a:t>
            </a:r>
            <a:r>
              <a:rPr lang="es-ES" sz="1600" dirty="0" smtClean="0">
                <a:solidFill>
                  <a:srgbClr val="004586"/>
                </a:solidFill>
              </a:rPr>
              <a:t>zoster.</a:t>
            </a:r>
            <a:endParaRPr lang="es-ES" sz="1600" dirty="0">
              <a:solidFill>
                <a:srgbClr val="004586"/>
              </a:solidFill>
            </a:endParaRPr>
          </a:p>
        </p:txBody>
      </p:sp>
      <p:sp>
        <p:nvSpPr>
          <p:cNvPr id="11" name="CuadroTexto 10"/>
          <p:cNvSpPr txBox="1"/>
          <p:nvPr/>
        </p:nvSpPr>
        <p:spPr>
          <a:xfrm>
            <a:off x="914400" y="4953000"/>
            <a:ext cx="1662749" cy="646331"/>
          </a:xfrm>
          <a:prstGeom prst="rect">
            <a:avLst/>
          </a:prstGeom>
          <a:noFill/>
        </p:spPr>
        <p:txBody>
          <a:bodyPr wrap="square" rtlCol="0">
            <a:spAutoFit/>
          </a:bodyPr>
          <a:lstStyle/>
          <a:p>
            <a:r>
              <a:rPr lang="es-ES" dirty="0"/>
              <a:t>NIÑOS VACUNADOS</a:t>
            </a:r>
          </a:p>
        </p:txBody>
      </p:sp>
      <p:sp>
        <p:nvSpPr>
          <p:cNvPr id="12" name="Abrir llave 11"/>
          <p:cNvSpPr/>
          <p:nvPr/>
        </p:nvSpPr>
        <p:spPr>
          <a:xfrm>
            <a:off x="2286000" y="4648200"/>
            <a:ext cx="576064" cy="144016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3" name="CuadroTexto 12"/>
          <p:cNvSpPr txBox="1"/>
          <p:nvPr/>
        </p:nvSpPr>
        <p:spPr>
          <a:xfrm>
            <a:off x="2819400" y="4724400"/>
            <a:ext cx="3096344" cy="1569660"/>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s-ES" sz="1600" dirty="0">
                <a:solidFill>
                  <a:srgbClr val="004586"/>
                </a:solidFill>
              </a:rPr>
              <a:t>Edad media, 2.51 años (1.36-4.78</a:t>
            </a:r>
            <a:r>
              <a:rPr lang="es-ES" sz="1600" dirty="0" smtClean="0">
                <a:solidFill>
                  <a:srgbClr val="004586"/>
                </a:solidFill>
              </a:rPr>
              <a:t>).</a:t>
            </a:r>
            <a:endParaRPr lang="es-ES" sz="1600" dirty="0">
              <a:solidFill>
                <a:srgbClr val="004586"/>
              </a:solidFill>
            </a:endParaRPr>
          </a:p>
          <a:p>
            <a:pPr marL="285750" indent="-285750">
              <a:buClr>
                <a:srgbClr val="C00000"/>
              </a:buClr>
              <a:buFont typeface="Wingdings" panose="05000000000000000000" pitchFamily="2" charset="2"/>
              <a:buChar char="v"/>
            </a:pPr>
            <a:r>
              <a:rPr lang="es-ES" sz="1600" dirty="0">
                <a:solidFill>
                  <a:srgbClr val="004586"/>
                </a:solidFill>
              </a:rPr>
              <a:t>¿Diferencias? Lesiones menos dolorosas, menos vesículas, menor </a:t>
            </a:r>
            <a:r>
              <a:rPr lang="es-ES" sz="1600" dirty="0" smtClean="0">
                <a:solidFill>
                  <a:srgbClr val="004586"/>
                </a:solidFill>
              </a:rPr>
              <a:t>extensión.</a:t>
            </a:r>
            <a:endParaRPr lang="es-ES" sz="1600" dirty="0">
              <a:solidFill>
                <a:srgbClr val="004586"/>
              </a:solidFill>
            </a:endParaRPr>
          </a:p>
          <a:p>
            <a:pPr marL="285750" indent="-285750">
              <a:buFont typeface="Arial"/>
              <a:buChar char="•"/>
            </a:pPr>
            <a:endParaRPr lang="es-ES" sz="1600" dirty="0"/>
          </a:p>
        </p:txBody>
      </p:sp>
    </p:spTree>
    <p:extLst>
      <p:ext uri="{BB962C8B-B14F-4D97-AF65-F5344CB8AC3E}">
        <p14:creationId xmlns:p14="http://schemas.microsoft.com/office/powerpoint/2010/main" val="24233412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152400"/>
            <a:ext cx="4441675" cy="4739917"/>
          </a:xfrm>
          <a:prstGeom prst="rect">
            <a:avLst/>
          </a:prstGeom>
          <a:ln>
            <a:solidFill>
              <a:srgbClr val="E46C0A"/>
            </a:solidFill>
          </a:ln>
        </p:spPr>
      </p:pic>
      <p:pic>
        <p:nvPicPr>
          <p:cNvPr id="5" name="Imagen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43600" y="152400"/>
            <a:ext cx="4304381" cy="3481920"/>
          </a:xfrm>
          <a:prstGeom prst="rect">
            <a:avLst/>
          </a:prstGeom>
          <a:ln>
            <a:solidFill>
              <a:srgbClr val="E46C0A"/>
            </a:solidFill>
          </a:ln>
        </p:spPr>
      </p:pic>
      <p:pic>
        <p:nvPicPr>
          <p:cNvPr id="6" name="Imagen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8800" y="3733800"/>
            <a:ext cx="2978149" cy="2320475"/>
          </a:xfrm>
          <a:prstGeom prst="rect">
            <a:avLst/>
          </a:prstGeom>
        </p:spPr>
      </p:pic>
    </p:spTree>
    <p:extLst>
      <p:ext uri="{BB962C8B-B14F-4D97-AF65-F5344CB8AC3E}">
        <p14:creationId xmlns:p14="http://schemas.microsoft.com/office/powerpoint/2010/main" val="15245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Caso clínico</a:t>
            </a:r>
            <a:endParaRPr lang="es-ES" dirty="0"/>
          </a:p>
        </p:txBody>
      </p:sp>
      <p:pic>
        <p:nvPicPr>
          <p:cNvPr id="8" name="Picture 3" descr="c:\users\Raul\Desktop\Infantil\infantil\2008\Enero 2008\Enero I 2008\urticaria anular1.jpg"/>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tretch>
            <a:fillRect/>
          </a:stretch>
        </p:blipFill>
        <p:spPr bwMode="auto">
          <a:xfrm>
            <a:off x="6172200" y="2438400"/>
            <a:ext cx="4038600" cy="3024187"/>
          </a:xfrm>
          <a:prstGeom prst="rect">
            <a:avLst/>
          </a:prstGeom>
          <a:noFill/>
        </p:spPr>
      </p:pic>
      <p:sp>
        <p:nvSpPr>
          <p:cNvPr id="4" name="Marcador de contenido 3"/>
          <p:cNvSpPr>
            <a:spLocks noGrp="1"/>
          </p:cNvSpPr>
          <p:nvPr>
            <p:ph idx="1"/>
          </p:nvPr>
        </p:nvSpPr>
        <p:spPr/>
        <p:txBody>
          <a:bodyPr/>
          <a:lstStyle/>
          <a:p>
            <a:r>
              <a:rPr lang="es-ES" dirty="0" smtClean="0"/>
              <a:t>Sofía, 6 meses.</a:t>
            </a:r>
          </a:p>
          <a:p>
            <a:pPr lvl="0"/>
            <a:r>
              <a:rPr lang="es-ES" dirty="0">
                <a:solidFill>
                  <a:srgbClr val="004586"/>
                </a:solidFill>
              </a:rPr>
              <a:t>Fiebre, tos, mocos</a:t>
            </a:r>
            <a:r>
              <a:rPr lang="es-ES" dirty="0" smtClean="0">
                <a:solidFill>
                  <a:srgbClr val="004586"/>
                </a:solidFill>
              </a:rPr>
              <a:t>.</a:t>
            </a:r>
          </a:p>
          <a:p>
            <a:r>
              <a:rPr lang="es-ES" dirty="0">
                <a:solidFill>
                  <a:srgbClr val="004586"/>
                </a:solidFill>
              </a:rPr>
              <a:t>Exantema a las 48 horas de iniciar </a:t>
            </a:r>
            <a:r>
              <a:rPr lang="es-ES" dirty="0" smtClean="0">
                <a:solidFill>
                  <a:srgbClr val="004586"/>
                </a:solidFill>
              </a:rPr>
              <a:t>amoxicilina.</a:t>
            </a:r>
            <a:endParaRPr lang="es-ES" dirty="0">
              <a:solidFill>
                <a:srgbClr val="004586"/>
              </a:solidFill>
            </a:endParaRPr>
          </a:p>
          <a:p>
            <a:pPr marL="542925" lvl="0" indent="0">
              <a:buNone/>
            </a:pPr>
            <a:endParaRPr lang="es-ES" dirty="0">
              <a:solidFill>
                <a:srgbClr val="004586"/>
              </a:solidFill>
            </a:endParaRPr>
          </a:p>
          <a:p>
            <a:endParaRPr lang="es-ES" dirty="0"/>
          </a:p>
        </p:txBody>
      </p:sp>
      <p:pic>
        <p:nvPicPr>
          <p:cNvPr id="9" name="Picture 2" descr="c:\users\Raul\Desktop\Infantil\infantil\2008\Enero 2008\Enero I 2008\urticaria anular2.jp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676400" y="2438400"/>
            <a:ext cx="4038600" cy="3019425"/>
          </a:xfrm>
          <a:prstGeom prst="rect">
            <a:avLst/>
          </a:prstGeom>
          <a:noFill/>
        </p:spPr>
      </p:pic>
      <p:sp>
        <p:nvSpPr>
          <p:cNvPr id="6" name="Rectángulo 5"/>
          <p:cNvSpPr/>
          <p:nvPr/>
        </p:nvSpPr>
        <p:spPr>
          <a:xfrm>
            <a:off x="1690914" y="3124200"/>
            <a:ext cx="152400" cy="152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0047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a:t>Es una </a:t>
            </a:r>
            <a:r>
              <a:rPr lang="es-ES" dirty="0" err="1"/>
              <a:t>toxicodermia</a:t>
            </a:r>
            <a:r>
              <a:rPr lang="es-ES" dirty="0"/>
              <a:t> por </a:t>
            </a:r>
            <a:r>
              <a:rPr lang="es-ES" dirty="0" smtClean="0"/>
              <a:t>amoxicilina.</a:t>
            </a:r>
            <a:endParaRPr lang="es-ES" dirty="0"/>
          </a:p>
          <a:p>
            <a:r>
              <a:rPr lang="es-ES" dirty="0"/>
              <a:t>Es un eritema exudativo multiforme </a:t>
            </a:r>
            <a:r>
              <a:rPr lang="es-ES" dirty="0" smtClean="0"/>
              <a:t>(veo </a:t>
            </a:r>
            <a:r>
              <a:rPr lang="es-ES" dirty="0"/>
              <a:t>dianas</a:t>
            </a:r>
            <a:r>
              <a:rPr lang="es-ES" dirty="0" smtClean="0"/>
              <a:t>).</a:t>
            </a:r>
            <a:endParaRPr lang="es-ES" dirty="0"/>
          </a:p>
          <a:p>
            <a:r>
              <a:rPr lang="es-ES" dirty="0"/>
              <a:t>Es una urticaria </a:t>
            </a:r>
            <a:r>
              <a:rPr lang="es-ES" dirty="0" smtClean="0"/>
              <a:t>aguda.</a:t>
            </a:r>
            <a:endParaRPr lang="es-ES" dirty="0"/>
          </a:p>
          <a:p>
            <a:r>
              <a:rPr lang="es-ES" dirty="0"/>
              <a:t>Es una exantema </a:t>
            </a:r>
            <a:r>
              <a:rPr lang="es-ES" dirty="0" smtClean="0"/>
              <a:t>vírico.</a:t>
            </a:r>
            <a:endParaRPr lang="es-ES" dirty="0"/>
          </a:p>
          <a:p>
            <a:endParaRPr lang="es-ES" dirty="0"/>
          </a:p>
        </p:txBody>
      </p:sp>
      <p:sp>
        <p:nvSpPr>
          <p:cNvPr id="3" name="Marcador de texto 2"/>
          <p:cNvSpPr>
            <a:spLocks noGrp="1"/>
          </p:cNvSpPr>
          <p:nvPr>
            <p:ph type="body" idx="10"/>
          </p:nvPr>
        </p:nvSpPr>
        <p:spPr/>
        <p:txBody>
          <a:bodyPr/>
          <a:lstStyle/>
          <a:p>
            <a:r>
              <a:rPr lang="es-ES" dirty="0" smtClean="0"/>
              <a:t>¿Qué cuadro presenta Sofía? </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a:t>
            </a:r>
            <a:r>
              <a:rPr lang="es-ES" dirty="0"/>
              <a:t>9</a:t>
            </a:r>
          </a:p>
        </p:txBody>
      </p:sp>
    </p:spTree>
    <p:extLst>
      <p:ext uri="{BB962C8B-B14F-4D97-AF65-F5344CB8AC3E}">
        <p14:creationId xmlns:p14="http://schemas.microsoft.com/office/powerpoint/2010/main" val="125661149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¿Cuándo aparecieron las lesiones?</a:t>
            </a:r>
            <a:endParaRPr lang="es-ES" dirty="0"/>
          </a:p>
          <a:p>
            <a:r>
              <a:rPr lang="es-ES" dirty="0" smtClean="0"/>
              <a:t>¿Cuánto le duran?</a:t>
            </a:r>
            <a:endParaRPr lang="es-ES" dirty="0"/>
          </a:p>
          <a:p>
            <a:r>
              <a:rPr lang="es-ES" dirty="0" smtClean="0"/>
              <a:t>¿Le pican?</a:t>
            </a:r>
            <a:endParaRPr lang="es-ES" dirty="0"/>
          </a:p>
          <a:p>
            <a:r>
              <a:rPr lang="es-ES" dirty="0" smtClean="0"/>
              <a:t>¿Le duelen?</a:t>
            </a:r>
            <a:endParaRPr lang="es-ES" dirty="0"/>
          </a:p>
        </p:txBody>
      </p:sp>
      <p:sp>
        <p:nvSpPr>
          <p:cNvPr id="3" name="Marcador de texto 2"/>
          <p:cNvSpPr>
            <a:spLocks noGrp="1"/>
          </p:cNvSpPr>
          <p:nvPr>
            <p:ph type="body" idx="10"/>
          </p:nvPr>
        </p:nvSpPr>
        <p:spPr/>
        <p:txBody>
          <a:bodyPr/>
          <a:lstStyle/>
          <a:p>
            <a:r>
              <a:rPr lang="es-ES" dirty="0" smtClean="0"/>
              <a:t>¿Qué pregunta es la clave para llegar al diagnóstico? </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10</a:t>
            </a:r>
            <a:endParaRPr lang="es-ES" dirty="0"/>
          </a:p>
        </p:txBody>
      </p:sp>
    </p:spTree>
    <p:extLst>
      <p:ext uri="{BB962C8B-B14F-4D97-AF65-F5344CB8AC3E}">
        <p14:creationId xmlns:p14="http://schemas.microsoft.com/office/powerpoint/2010/main" val="298850227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noFill/>
          <a:ln>
            <a:noFill/>
          </a:ln>
        </p:spPr>
        <p:style>
          <a:lnRef idx="1">
            <a:schemeClr val="accent6"/>
          </a:lnRef>
          <a:fillRef idx="2">
            <a:schemeClr val="accent6"/>
          </a:fillRef>
          <a:effectRef idx="1">
            <a:schemeClr val="accent6"/>
          </a:effectRef>
          <a:fontRef idx="minor">
            <a:schemeClr val="dk1"/>
          </a:fontRef>
        </p:style>
        <p:txBody>
          <a:bodyPr/>
          <a:lstStyle/>
          <a:p>
            <a:r>
              <a:rPr lang="es-ES" dirty="0" smtClean="0"/>
              <a:t>Urticaria agua</a:t>
            </a:r>
            <a:endParaRPr lang="es-ES" dirty="0"/>
          </a:p>
        </p:txBody>
      </p:sp>
      <p:sp>
        <p:nvSpPr>
          <p:cNvPr id="4" name="Marcador de contenido 3"/>
          <p:cNvSpPr>
            <a:spLocks noGrp="1"/>
          </p:cNvSpPr>
          <p:nvPr>
            <p:ph idx="1"/>
          </p:nvPr>
        </p:nvSpPr>
        <p:spPr/>
        <p:txBody>
          <a:bodyPr/>
          <a:lstStyle/>
          <a:p>
            <a:r>
              <a:rPr lang="es-ES" dirty="0"/>
              <a:t>Lesiones </a:t>
            </a:r>
            <a:r>
              <a:rPr lang="es-ES" dirty="0" smtClean="0"/>
              <a:t>evanescentes.</a:t>
            </a:r>
            <a:endParaRPr lang="es-ES" dirty="0"/>
          </a:p>
          <a:p>
            <a:r>
              <a:rPr lang="es-ES" dirty="0" smtClean="0"/>
              <a:t>Pruriginosas.</a:t>
            </a:r>
            <a:endParaRPr lang="es-ES" dirty="0"/>
          </a:p>
          <a:p>
            <a:r>
              <a:rPr lang="es-ES" dirty="0"/>
              <a:t>Morfología </a:t>
            </a:r>
            <a:r>
              <a:rPr lang="es-ES" dirty="0" smtClean="0"/>
              <a:t>anular.</a:t>
            </a:r>
            <a:endParaRPr lang="es-ES" dirty="0"/>
          </a:p>
          <a:p>
            <a:r>
              <a:rPr lang="es-ES" dirty="0"/>
              <a:t>Descartar síntomas generales.</a:t>
            </a:r>
          </a:p>
          <a:p>
            <a:r>
              <a:rPr lang="es-ES" dirty="0"/>
              <a:t>Causa más frecuente: infección </a:t>
            </a:r>
            <a:r>
              <a:rPr lang="es-ES" dirty="0" smtClean="0"/>
              <a:t>viral.</a:t>
            </a:r>
            <a:endParaRPr lang="es-ES" dirty="0"/>
          </a:p>
          <a:p>
            <a:r>
              <a:rPr lang="es-ES" dirty="0"/>
              <a:t>Tratamiento </a:t>
            </a:r>
            <a:r>
              <a:rPr lang="es-ES" dirty="0" smtClean="0"/>
              <a:t>antihistamínicos.</a:t>
            </a:r>
            <a:endParaRPr lang="es-ES" dirty="0"/>
          </a:p>
          <a:p>
            <a:pPr marL="542925" indent="0">
              <a:buNone/>
            </a:pPr>
            <a:endParaRPr lang="es-ES" dirty="0"/>
          </a:p>
        </p:txBody>
      </p:sp>
      <p:sp>
        <p:nvSpPr>
          <p:cNvPr id="5" name="Marcador de texto 4"/>
          <p:cNvSpPr>
            <a:spLocks noGrp="1"/>
          </p:cNvSpPr>
          <p:nvPr>
            <p:ph type="body" sz="quarter" idx="10"/>
          </p:nvPr>
        </p:nvSpPr>
        <p:spPr/>
        <p:txBody>
          <a:bodyPr>
            <a:normAutofit lnSpcReduction="10000"/>
          </a:bodyPr>
          <a:lstStyle/>
          <a:p>
            <a:endParaRPr lang="es-ES"/>
          </a:p>
        </p:txBody>
      </p:sp>
      <p:pic>
        <p:nvPicPr>
          <p:cNvPr id="9" name="Picture 2" descr="c:\users\Raul\Desktop\Infantil\infantil\2008\Enero 2008\Enero I 2008\urticaria anular3.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5562600" y="914400"/>
            <a:ext cx="5962650" cy="4495800"/>
          </a:xfrm>
          <a:prstGeom prst="rect">
            <a:avLst/>
          </a:prstGeom>
          <a:noFill/>
        </p:spPr>
      </p:pic>
    </p:spTree>
    <p:extLst>
      <p:ext uri="{BB962C8B-B14F-4D97-AF65-F5344CB8AC3E}">
        <p14:creationId xmlns:p14="http://schemas.microsoft.com/office/powerpoint/2010/main" val="263987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sp>
        <p:nvSpPr>
          <p:cNvPr id="8" name="7 Título"/>
          <p:cNvSpPr>
            <a:spLocks noGrp="1"/>
          </p:cNvSpPr>
          <p:nvPr>
            <p:ph type="title" idx="4294967295"/>
          </p:nvPr>
        </p:nvSpPr>
        <p:spPr>
          <a:xfrm>
            <a:off x="7391400" y="1295400"/>
            <a:ext cx="4475162" cy="2305050"/>
          </a:xfrm>
        </p:spPr>
        <p:txBody>
          <a:bodyPr>
            <a:noAutofit/>
          </a:bodyPr>
          <a:lstStyle/>
          <a:p>
            <a:pPr algn="l"/>
            <a:r>
              <a:rPr lang="es-ES" sz="3600" dirty="0">
                <a:solidFill>
                  <a:srgbClr val="004586"/>
                </a:solidFill>
              </a:rPr>
              <a:t>No es una reacción alérgica al antibiótico.</a:t>
            </a:r>
            <a:br>
              <a:rPr lang="es-ES" sz="3600" dirty="0">
                <a:solidFill>
                  <a:srgbClr val="004586"/>
                </a:solidFill>
              </a:rPr>
            </a:br>
            <a:r>
              <a:rPr lang="es-ES" sz="3600" dirty="0">
                <a:solidFill>
                  <a:srgbClr val="004586"/>
                </a:solidFill>
              </a:rPr>
              <a:t>La </a:t>
            </a:r>
            <a:r>
              <a:rPr lang="es-ES" sz="3600" dirty="0" smtClean="0">
                <a:solidFill>
                  <a:srgbClr val="004586"/>
                </a:solidFill>
              </a:rPr>
              <a:t>Historia </a:t>
            </a:r>
            <a:r>
              <a:rPr lang="es-ES" sz="3600" dirty="0">
                <a:solidFill>
                  <a:srgbClr val="004586"/>
                </a:solidFill>
              </a:rPr>
              <a:t>C</a:t>
            </a:r>
            <a:r>
              <a:rPr lang="es-ES" sz="3600" dirty="0" smtClean="0">
                <a:solidFill>
                  <a:srgbClr val="004586"/>
                </a:solidFill>
              </a:rPr>
              <a:t>línica </a:t>
            </a:r>
            <a:r>
              <a:rPr lang="es-ES" sz="3600" dirty="0">
                <a:solidFill>
                  <a:srgbClr val="004586"/>
                </a:solidFill>
              </a:rPr>
              <a:t>es </a:t>
            </a:r>
            <a:r>
              <a:rPr lang="es-ES" sz="3600" dirty="0" smtClean="0">
                <a:solidFill>
                  <a:srgbClr val="004586"/>
                </a:solidFill>
              </a:rPr>
              <a:t>fundamental.</a:t>
            </a:r>
            <a:endParaRPr lang="es-ES" sz="3600" dirty="0">
              <a:solidFill>
                <a:srgbClr val="004586"/>
              </a:solidFill>
            </a:endParaRPr>
          </a:p>
        </p:txBody>
      </p:sp>
      <p:pic>
        <p:nvPicPr>
          <p:cNvPr id="7170" name="Picture 2" descr="c:\users\Raul\Desktop\Infantil\infantil\2010\ABRIL\abril II\urticaria aguda (3).JPG"/>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tretch>
            <a:fillRect/>
          </a:stretch>
        </p:blipFill>
        <p:spPr bwMode="auto">
          <a:xfrm>
            <a:off x="584202" y="94344"/>
            <a:ext cx="4038600" cy="3021013"/>
          </a:xfrm>
          <a:prstGeom prst="rect">
            <a:avLst/>
          </a:prstGeom>
          <a:noFill/>
        </p:spPr>
      </p:pic>
      <p:pic>
        <p:nvPicPr>
          <p:cNvPr id="7171" name="Picture 3" descr="c:\users\Raul\Desktop\Infantil\infantil\2010\ABRIL\abril II\urticaria aguda (4).JPG"/>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tretch>
            <a:fillRect/>
          </a:stretch>
        </p:blipFill>
        <p:spPr bwMode="auto">
          <a:xfrm>
            <a:off x="609600" y="3124200"/>
            <a:ext cx="4038600" cy="3024187"/>
          </a:xfrm>
          <a:prstGeom prst="rect">
            <a:avLst/>
          </a:prstGeom>
          <a:noFill/>
        </p:spPr>
      </p:pic>
      <p:pic>
        <p:nvPicPr>
          <p:cNvPr id="5" name="4 Imagen" descr="medicin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0" y="3810000"/>
            <a:ext cx="2009800" cy="1833943"/>
          </a:xfrm>
          <a:prstGeom prst="rect">
            <a:avLst/>
          </a:prstGeom>
        </p:spPr>
      </p:pic>
    </p:spTree>
    <p:extLst>
      <p:ext uri="{BB962C8B-B14F-4D97-AF65-F5344CB8AC3E}">
        <p14:creationId xmlns:p14="http://schemas.microsoft.com/office/powerpoint/2010/main" val="1922606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solidFill>
                  <a:srgbClr val="004586"/>
                </a:solidFill>
              </a:rPr>
              <a:t>Factores que contribuyen en la patogenia de la DA</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52503688"/>
              </p:ext>
            </p:extLst>
          </p:nvPr>
        </p:nvGraphicFramePr>
        <p:xfrm>
          <a:off x="295420" y="1016000"/>
          <a:ext cx="11582400" cy="4591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texto 3"/>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008637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c:\users\Raul\Desktop\Infantil\Infantil, iomega\diciembre infantil 04 IV\100OLYMP\Dermatitis atopica david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146976"/>
            <a:ext cx="7848600" cy="5872824"/>
          </a:xfrm>
          <a:prstGeom prst="rect">
            <a:avLst/>
          </a:prstGeom>
          <a:noFill/>
          <a:ln w="9525">
            <a:noFill/>
            <a:miter lim="800000"/>
            <a:headEnd/>
            <a:tailEnd/>
          </a:ln>
        </p:spPr>
      </p:pic>
      <p:sp>
        <p:nvSpPr>
          <p:cNvPr id="6" name="Rectángulo 5"/>
          <p:cNvSpPr/>
          <p:nvPr/>
        </p:nvSpPr>
        <p:spPr>
          <a:xfrm>
            <a:off x="3276600" y="3352800"/>
            <a:ext cx="381000" cy="685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3505200" y="1981200"/>
            <a:ext cx="381000" cy="685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653968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solidFill>
                  <a:srgbClr val="004586"/>
                </a:solidFill>
              </a:rPr>
              <a:t>Distinguirla del EEM</a:t>
            </a:r>
          </a:p>
        </p:txBody>
      </p:sp>
      <p:pic>
        <p:nvPicPr>
          <p:cNvPr id="13314" name="Picture 2" descr="c:\Users\Raul\Desktop\Infantil\DIAPOSITIVAS ESCANEADAS\DIAPOSITIVAS ESCANEADAS\1\EEM post VHS Pilar 1996.jpg.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295400" y="1676400"/>
            <a:ext cx="4038600" cy="2800350"/>
          </a:xfrm>
          <a:prstGeom prst="rect">
            <a:avLst/>
          </a:prstGeom>
          <a:noFill/>
        </p:spPr>
      </p:pic>
      <p:sp>
        <p:nvSpPr>
          <p:cNvPr id="3" name="Marcador de texto 2"/>
          <p:cNvSpPr>
            <a:spLocks noGrp="1"/>
          </p:cNvSpPr>
          <p:nvPr>
            <p:ph type="body" sz="quarter" idx="10"/>
          </p:nvPr>
        </p:nvSpPr>
        <p:spPr/>
        <p:txBody>
          <a:bodyPr>
            <a:normAutofit lnSpcReduction="10000"/>
          </a:bodyPr>
          <a:lstStyle/>
          <a:p>
            <a:endParaRPr lang="es-ES"/>
          </a:p>
        </p:txBody>
      </p:sp>
      <p:pic>
        <p:nvPicPr>
          <p:cNvPr id="6" name="1 Imagen" descr="DSC06526.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6553200" y="1828800"/>
            <a:ext cx="4038600" cy="2462213"/>
          </a:xfrm>
          <a:prstGeom prst="rect">
            <a:avLst/>
          </a:prstGeom>
          <a:noFill/>
          <a:ln w="9525">
            <a:noFill/>
            <a:miter lim="800000"/>
            <a:headEnd/>
            <a:tailEnd/>
          </a:ln>
        </p:spPr>
      </p:pic>
    </p:spTree>
    <p:extLst>
      <p:ext uri="{BB962C8B-B14F-4D97-AF65-F5344CB8AC3E}">
        <p14:creationId xmlns:p14="http://schemas.microsoft.com/office/powerpoint/2010/main" val="156994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p:txBody>
          <a:bodyPr>
            <a:normAutofit lnSpcReduction="10000"/>
          </a:bodyPr>
          <a:lstStyle/>
          <a:p>
            <a:endParaRPr lang="es-ES"/>
          </a:p>
        </p:txBody>
      </p:sp>
      <p:pic>
        <p:nvPicPr>
          <p:cNvPr id="1026" name="Picture 2" descr="C:\Users\Raul\Desktop\marzo2011\P1010077.JPG"/>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6629400" y="304800"/>
            <a:ext cx="2209800" cy="2953694"/>
          </a:xfrm>
          <a:prstGeom prst="rect">
            <a:avLst/>
          </a:prstGeom>
          <a:noFill/>
        </p:spPr>
      </p:pic>
      <p:pic>
        <p:nvPicPr>
          <p:cNvPr id="1027" name="Picture 3" descr="C:\Users\Raul\Desktop\marzo2011\P1010078.JPG"/>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8839200" y="304800"/>
            <a:ext cx="3238877" cy="2424065"/>
          </a:xfrm>
          <a:prstGeom prst="rect">
            <a:avLst/>
          </a:prstGeom>
          <a:noFill/>
        </p:spPr>
      </p:pic>
      <p:pic>
        <p:nvPicPr>
          <p:cNvPr id="1028" name="Picture 4" descr="C:\Users\Raul\Desktop\marzo2011\P101008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9200" y="2743200"/>
            <a:ext cx="3233943" cy="3096484"/>
          </a:xfrm>
          <a:prstGeom prst="rect">
            <a:avLst/>
          </a:prstGeom>
          <a:noFill/>
        </p:spPr>
      </p:pic>
      <p:sp>
        <p:nvSpPr>
          <p:cNvPr id="3" name="CuadroTexto 2"/>
          <p:cNvSpPr txBox="1"/>
          <p:nvPr/>
        </p:nvSpPr>
        <p:spPr>
          <a:xfrm>
            <a:off x="76200" y="1447800"/>
            <a:ext cx="5562600" cy="2133600"/>
          </a:xfrm>
          <a:prstGeom prst="rect">
            <a:avLst/>
          </a:prstGeom>
          <a:solidFill>
            <a:srgbClr val="FFFFFF">
              <a:alpha val="39000"/>
            </a:srgbClr>
          </a:solidFill>
          <a:effectLst/>
        </p:spPr>
        <p:txBody>
          <a:bodyPr vert="horz" wrap="none" lIns="91440" tIns="45720" rIns="91440" bIns="45720" rtlCol="0" anchor="ctr">
            <a:noAutofit/>
          </a:bodyPr>
          <a:lstStyle/>
          <a:p>
            <a:r>
              <a:rPr lang="es-ES" sz="4000" b="1" dirty="0">
                <a:solidFill>
                  <a:srgbClr val="004586"/>
                </a:solidFill>
              </a:rPr>
              <a:t>Urticaria anular</a:t>
            </a:r>
          </a:p>
          <a:p>
            <a:r>
              <a:rPr lang="es-ES" sz="4000" b="1" dirty="0">
                <a:solidFill>
                  <a:srgbClr val="004586"/>
                </a:solidFill>
              </a:rPr>
              <a:t>Urticaria </a:t>
            </a:r>
            <a:r>
              <a:rPr lang="es-ES" sz="4000" b="1" dirty="0" err="1">
                <a:solidFill>
                  <a:srgbClr val="004586"/>
                </a:solidFill>
              </a:rPr>
              <a:t>postinfecciosa</a:t>
            </a:r>
            <a:r>
              <a:rPr lang="es-ES" sz="4000" b="1" dirty="0">
                <a:solidFill>
                  <a:srgbClr val="004586"/>
                </a:solidFill>
              </a:rPr>
              <a:t> aguda</a:t>
            </a:r>
          </a:p>
          <a:p>
            <a:r>
              <a:rPr lang="es-ES" sz="4000" b="1" dirty="0">
                <a:solidFill>
                  <a:srgbClr val="004586"/>
                </a:solidFill>
              </a:rPr>
              <a:t>Urticaria multiforme</a:t>
            </a:r>
          </a:p>
        </p:txBody>
      </p:sp>
    </p:spTree>
    <p:extLst>
      <p:ext uri="{BB962C8B-B14F-4D97-AF65-F5344CB8AC3E}">
        <p14:creationId xmlns:p14="http://schemas.microsoft.com/office/powerpoint/2010/main" val="28633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p:cNvSpPr>
            <a:spLocks noGrp="1"/>
          </p:cNvSpPr>
          <p:nvPr>
            <p:ph type="body" sz="quarter" idx="12"/>
          </p:nvPr>
        </p:nvSpPr>
        <p:spPr/>
        <p:txBody>
          <a:bodyPr>
            <a:normAutofit lnSpcReduction="10000"/>
          </a:bodyPr>
          <a:lstStyle/>
          <a:p>
            <a:endParaRPr lang="es-ES"/>
          </a:p>
        </p:txBody>
      </p:sp>
      <p:sp>
        <p:nvSpPr>
          <p:cNvPr id="12" name="Título 11"/>
          <p:cNvSpPr>
            <a:spLocks noGrp="1"/>
          </p:cNvSpPr>
          <p:nvPr>
            <p:ph type="title"/>
          </p:nvPr>
        </p:nvSpPr>
        <p:spPr/>
        <p:txBody>
          <a:bodyPr/>
          <a:lstStyle/>
          <a:p>
            <a:r>
              <a:rPr lang="es-ES" dirty="0" smtClean="0"/>
              <a:t>¿Cuándo hablamos de urticaria crónica?</a:t>
            </a:r>
            <a:endParaRPr lang="es-ES" dirty="0"/>
          </a:p>
        </p:txBody>
      </p:sp>
      <p:sp>
        <p:nvSpPr>
          <p:cNvPr id="17" name="Marcador de contenido 16"/>
          <p:cNvSpPr>
            <a:spLocks noGrp="1"/>
          </p:cNvSpPr>
          <p:nvPr>
            <p:ph idx="13"/>
          </p:nvPr>
        </p:nvSpPr>
        <p:spPr>
          <a:xfrm>
            <a:off x="7010400" y="1542144"/>
            <a:ext cx="4560392" cy="1651326"/>
          </a:xfrm>
          <a:solidFill>
            <a:schemeClr val="accent1">
              <a:lumMod val="20000"/>
              <a:lumOff val="80000"/>
            </a:schemeClr>
          </a:solidFill>
          <a:ln>
            <a:solidFill>
              <a:srgbClr val="004586"/>
            </a:solidFill>
          </a:ln>
        </p:spPr>
        <p:txBody>
          <a:bodyPr anchor="ctr" anchorCtr="0"/>
          <a:lstStyle/>
          <a:p>
            <a:pPr algn="ctr"/>
            <a:r>
              <a:rPr lang="es-ES" dirty="0" smtClean="0"/>
              <a:t>Idiopática en el 95%.</a:t>
            </a:r>
            <a:endParaRPr lang="es-ES" dirty="0"/>
          </a:p>
        </p:txBody>
      </p:sp>
      <p:sp>
        <p:nvSpPr>
          <p:cNvPr id="18" name="Marcador de contenido 3"/>
          <p:cNvSpPr>
            <a:spLocks noGrp="1"/>
          </p:cNvSpPr>
          <p:nvPr>
            <p:ph idx="10"/>
          </p:nvPr>
        </p:nvSpPr>
        <p:spPr>
          <a:xfrm>
            <a:off x="609600" y="1524000"/>
            <a:ext cx="5762171" cy="1676400"/>
          </a:xfrm>
          <a:solidFill>
            <a:schemeClr val="tx2">
              <a:lumMod val="20000"/>
              <a:lumOff val="80000"/>
            </a:schemeClr>
          </a:solidFill>
          <a:ln>
            <a:solidFill>
              <a:srgbClr val="004586"/>
            </a:solidFill>
          </a:ln>
          <a:effectLst/>
        </p:spPr>
        <p:txBody>
          <a:bodyPr anchor="ctr" anchorCtr="0"/>
          <a:lstStyle/>
          <a:p>
            <a:pPr marL="261938" indent="-261938" algn="ctr"/>
            <a:r>
              <a:rPr lang="es-ES" dirty="0" smtClean="0">
                <a:solidFill>
                  <a:srgbClr val="004586"/>
                </a:solidFill>
              </a:rPr>
              <a:t>Más de 4 semanas.</a:t>
            </a:r>
            <a:endParaRPr lang="es-ES" dirty="0">
              <a:solidFill>
                <a:srgbClr val="004586"/>
              </a:solidFill>
            </a:endParaRPr>
          </a:p>
        </p:txBody>
      </p:sp>
      <p:sp>
        <p:nvSpPr>
          <p:cNvPr id="19" name="Marcador de contenido 3"/>
          <p:cNvSpPr txBox="1">
            <a:spLocks/>
          </p:cNvSpPr>
          <p:nvPr/>
        </p:nvSpPr>
        <p:spPr>
          <a:xfrm>
            <a:off x="609600" y="3429000"/>
            <a:ext cx="5762171" cy="1676400"/>
          </a:xfrm>
          <a:prstGeom prst="rect">
            <a:avLst/>
          </a:prstGeom>
          <a:solidFill>
            <a:schemeClr val="bg2">
              <a:lumMod val="90000"/>
            </a:schemeClr>
          </a:solidFill>
          <a:ln>
            <a:solidFill>
              <a:srgbClr val="004586"/>
            </a:solidFill>
          </a:ln>
          <a:effectLst/>
        </p:spPr>
        <p:txBody>
          <a:bodyPr vert="horz" lIns="91440" tIns="45720" rIns="91440" bIns="45720" rtlCol="0" anchor="ctr" anchorCtr="0">
            <a:normAutofit/>
          </a:bodyPr>
          <a:lstStyle>
            <a:lvl1pPr marL="808038" indent="-265113" algn="l" defTabSz="914400" rtl="0" eaLnBrk="1" latinLnBrk="0" hangingPunct="1">
              <a:spcBef>
                <a:spcPts val="600"/>
              </a:spcBef>
              <a:buFontTx/>
              <a:buBlip>
                <a:blip r:embed="rId2"/>
              </a:buBlip>
              <a:defRPr sz="2400" kern="1200">
                <a:solidFill>
                  <a:schemeClr val="accent1"/>
                </a:solidFill>
                <a:latin typeface="+mn-lt"/>
                <a:ea typeface="+mn-ea"/>
                <a:cs typeface="+mn-cs"/>
              </a:defRPr>
            </a:lvl1pPr>
            <a:lvl2pPr marL="1524000" indent="-265113" algn="l" defTabSz="914400" rtl="0" eaLnBrk="1" latinLnBrk="0" hangingPunct="1">
              <a:spcBef>
                <a:spcPts val="600"/>
              </a:spcBef>
              <a:buClr>
                <a:schemeClr val="tx2"/>
              </a:buClr>
              <a:buSzPct val="100000"/>
              <a:buFont typeface="Wingdings" panose="05000000000000000000" pitchFamily="2" charset="2"/>
              <a:buChar char="v"/>
              <a:defRPr sz="2200" kern="1200">
                <a:solidFill>
                  <a:schemeClr val="accent1"/>
                </a:solidFill>
                <a:latin typeface="+mn-lt"/>
                <a:ea typeface="+mn-ea"/>
                <a:cs typeface="+mn-cs"/>
              </a:defRPr>
            </a:lvl2pPr>
            <a:lvl3pPr marL="2239963" indent="-265113" algn="l" defTabSz="914400" rtl="0" eaLnBrk="1" latinLnBrk="0" hangingPunct="1">
              <a:spcBef>
                <a:spcPts val="600"/>
              </a:spcBef>
              <a:buClr>
                <a:schemeClr val="tx2"/>
              </a:buClr>
              <a:buSzPct val="100000"/>
              <a:buFont typeface="Wingdings" panose="05000000000000000000" pitchFamily="2" charset="2"/>
              <a:buChar char="ü"/>
              <a:defRPr sz="2000" kern="1200">
                <a:solidFill>
                  <a:schemeClr val="accent1"/>
                </a:solidFill>
                <a:latin typeface="+mn-lt"/>
                <a:ea typeface="+mn-ea"/>
                <a:cs typeface="+mn-cs"/>
              </a:defRPr>
            </a:lvl3pPr>
            <a:lvl4pPr marL="2874963" indent="-184150" algn="l" defTabSz="914400" rtl="0" eaLnBrk="1" latinLnBrk="0" hangingPunct="1">
              <a:spcBef>
                <a:spcPts val="600"/>
              </a:spcBef>
              <a:buClr>
                <a:schemeClr val="tx2"/>
              </a:buClr>
              <a:buFont typeface="Arial" pitchFamily="34" charset="0"/>
              <a:buChar char="–"/>
              <a:defRPr sz="2000" kern="1200">
                <a:solidFill>
                  <a:schemeClr val="accent1"/>
                </a:solidFill>
                <a:latin typeface="+mn-lt"/>
                <a:ea typeface="+mn-ea"/>
                <a:cs typeface="+mn-cs"/>
              </a:defRPr>
            </a:lvl4pPr>
            <a:lvl5pPr marL="3590925" indent="-185738" algn="l" defTabSz="914400" rtl="0" eaLnBrk="1" latinLnBrk="0" hangingPunct="1">
              <a:spcBef>
                <a:spcPts val="600"/>
              </a:spcBef>
              <a:buClr>
                <a:schemeClr val="tx2"/>
              </a:buClr>
              <a:buFont typeface="Arial"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1938" indent="-261938" algn="ctr"/>
            <a:r>
              <a:rPr lang="es-ES" dirty="0" smtClean="0">
                <a:solidFill>
                  <a:srgbClr val="004586"/>
                </a:solidFill>
              </a:rPr>
              <a:t>Urticaria neonatal.</a:t>
            </a:r>
          </a:p>
          <a:p>
            <a:pPr marL="261938" indent="-261938" algn="ctr"/>
            <a:r>
              <a:rPr lang="es-ES" dirty="0" smtClean="0">
                <a:solidFill>
                  <a:srgbClr val="004586"/>
                </a:solidFill>
              </a:rPr>
              <a:t>Cuidado en síndromes </a:t>
            </a:r>
            <a:r>
              <a:rPr lang="es-ES" dirty="0" err="1" smtClean="0">
                <a:solidFill>
                  <a:srgbClr val="004586"/>
                </a:solidFill>
              </a:rPr>
              <a:t>autoinflamatorios</a:t>
            </a:r>
            <a:r>
              <a:rPr lang="es-ES" dirty="0" smtClean="0">
                <a:solidFill>
                  <a:srgbClr val="004586"/>
                </a:solidFill>
              </a:rPr>
              <a:t>. </a:t>
            </a:r>
            <a:endParaRPr lang="es-ES" dirty="0">
              <a:solidFill>
                <a:srgbClr val="004586"/>
              </a:solidFill>
            </a:endParaRPr>
          </a:p>
        </p:txBody>
      </p:sp>
      <p:sp>
        <p:nvSpPr>
          <p:cNvPr id="20" name="Marcador de contenido 16"/>
          <p:cNvSpPr txBox="1">
            <a:spLocks/>
          </p:cNvSpPr>
          <p:nvPr/>
        </p:nvSpPr>
        <p:spPr>
          <a:xfrm>
            <a:off x="7010400" y="3429000"/>
            <a:ext cx="4560392" cy="1676400"/>
          </a:xfrm>
          <a:prstGeom prst="rect">
            <a:avLst/>
          </a:prstGeom>
          <a:solidFill>
            <a:schemeClr val="accent4">
              <a:lumMod val="40000"/>
              <a:lumOff val="60000"/>
            </a:schemeClr>
          </a:solidFill>
          <a:ln>
            <a:solidFill>
              <a:srgbClr val="004586"/>
            </a:solidFill>
          </a:ln>
        </p:spPr>
        <p:txBody>
          <a:bodyPr vert="horz" lIns="91440" tIns="45720" rIns="91440" bIns="45720" rtlCol="0" anchor="ctr" anchorCtr="0">
            <a:normAutofit/>
          </a:bodyPr>
          <a:lstStyle>
            <a:lvl1pPr marL="265113" indent="-265113" algn="l" defTabSz="914400" rtl="0" eaLnBrk="1" latinLnBrk="0" hangingPunct="1">
              <a:spcBef>
                <a:spcPts val="600"/>
              </a:spcBef>
              <a:buFontTx/>
              <a:buBlip>
                <a:blip r:embed="rId2"/>
              </a:buBlip>
              <a:defRPr sz="2400" kern="1200">
                <a:solidFill>
                  <a:schemeClr val="accent1"/>
                </a:solidFill>
                <a:latin typeface="+mn-lt"/>
                <a:ea typeface="+mn-ea"/>
                <a:cs typeface="+mn-cs"/>
              </a:defRPr>
            </a:lvl1pPr>
            <a:lvl2pPr marL="981075" indent="-265113" algn="l" defTabSz="914400" rtl="0" eaLnBrk="1" latinLnBrk="0" hangingPunct="1">
              <a:spcBef>
                <a:spcPts val="600"/>
              </a:spcBef>
              <a:buClr>
                <a:schemeClr val="tx2"/>
              </a:buClr>
              <a:buSzPct val="100000"/>
              <a:buFont typeface="Wingdings" panose="05000000000000000000" pitchFamily="2" charset="2"/>
              <a:buChar char="v"/>
              <a:defRPr sz="2200" kern="1200">
                <a:solidFill>
                  <a:schemeClr val="accent1"/>
                </a:solidFill>
                <a:latin typeface="+mn-lt"/>
                <a:ea typeface="+mn-ea"/>
                <a:cs typeface="+mn-cs"/>
              </a:defRPr>
            </a:lvl2pPr>
            <a:lvl3pPr marL="1709738" indent="-279400" algn="l" defTabSz="914400" rtl="0" eaLnBrk="1" latinLnBrk="0" hangingPunct="1">
              <a:spcBef>
                <a:spcPts val="600"/>
              </a:spcBef>
              <a:buClr>
                <a:schemeClr val="tx2"/>
              </a:buClr>
              <a:buSzPct val="100000"/>
              <a:buFont typeface="Wingdings" panose="05000000000000000000" pitchFamily="2" charset="2"/>
              <a:buChar char="ü"/>
              <a:defRPr sz="2000" kern="1200">
                <a:solidFill>
                  <a:schemeClr val="accent1"/>
                </a:solidFill>
                <a:latin typeface="+mn-lt"/>
                <a:ea typeface="+mn-ea"/>
                <a:cs typeface="+mn-cs"/>
              </a:defRPr>
            </a:lvl3pPr>
            <a:lvl4pPr marL="2332038" indent="-184150" algn="l" defTabSz="914400" rtl="0" eaLnBrk="1" latinLnBrk="0" hangingPunct="1">
              <a:spcBef>
                <a:spcPts val="600"/>
              </a:spcBef>
              <a:buClr>
                <a:schemeClr val="tx2"/>
              </a:buClr>
              <a:buFont typeface="Arial" pitchFamily="34" charset="0"/>
              <a:buChar char="–"/>
              <a:defRPr sz="2000" kern="1200">
                <a:solidFill>
                  <a:schemeClr val="accent1"/>
                </a:solidFill>
                <a:latin typeface="+mn-lt"/>
                <a:ea typeface="+mn-ea"/>
                <a:cs typeface="+mn-cs"/>
              </a:defRPr>
            </a:lvl4pPr>
            <a:lvl5pPr marL="3048000" indent="-173038" algn="l" defTabSz="914400" rtl="0" eaLnBrk="1" latinLnBrk="0" hangingPunct="1">
              <a:spcBef>
                <a:spcPts val="600"/>
              </a:spcBef>
              <a:buClr>
                <a:schemeClr val="tx2"/>
              </a:buClr>
              <a:buFont typeface="Arial"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s-ES" dirty="0" smtClean="0"/>
              <a:t>Más de 6 semanas.</a:t>
            </a:r>
            <a:endParaRPr lang="es-ES" dirty="0"/>
          </a:p>
        </p:txBody>
      </p:sp>
    </p:spTree>
    <p:extLst>
      <p:ext uri="{BB962C8B-B14F-4D97-AF65-F5344CB8AC3E}">
        <p14:creationId xmlns:p14="http://schemas.microsoft.com/office/powerpoint/2010/main" val="1477429095"/>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587645" y="1547446"/>
            <a:ext cx="5029200" cy="3763108"/>
          </a:xfrm>
          <a:prstGeom prst="rect">
            <a:avLst/>
          </a:prstGeom>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147627" y="1730824"/>
            <a:ext cx="5180992" cy="3396964"/>
          </a:xfrm>
          <a:prstGeom prst="rect">
            <a:avLst/>
          </a:prstGeom>
        </p:spPr>
      </p:pic>
      <p:sp>
        <p:nvSpPr>
          <p:cNvPr id="2" name="CuadroTexto 1"/>
          <p:cNvSpPr txBox="1"/>
          <p:nvPr/>
        </p:nvSpPr>
        <p:spPr>
          <a:xfrm>
            <a:off x="3200400" y="2743200"/>
            <a:ext cx="5715000" cy="914400"/>
          </a:xfrm>
          <a:prstGeom prst="rect">
            <a:avLst/>
          </a:prstGeom>
          <a:noFill/>
        </p:spPr>
        <p:txBody>
          <a:bodyPr vert="horz" wrap="none" lIns="91440" tIns="45720" rIns="91440" bIns="45720" rtlCol="0" anchor="ctr">
            <a:noAutofit/>
          </a:bodyPr>
          <a:lstStyle/>
          <a:p>
            <a:pPr algn="ctr"/>
            <a:r>
              <a:rPr lang="es-ES" sz="28700" dirty="0" smtClean="0">
                <a:solidFill>
                  <a:schemeClr val="bg1"/>
                </a:solidFill>
              </a:rPr>
              <a:t>   ¿      </a:t>
            </a:r>
            <a:r>
              <a:rPr lang="es-ES" sz="28700" dirty="0">
                <a:solidFill>
                  <a:schemeClr val="bg1"/>
                </a:solidFill>
              </a:rPr>
              <a:t>?   </a:t>
            </a:r>
          </a:p>
        </p:txBody>
      </p:sp>
      <p:sp>
        <p:nvSpPr>
          <p:cNvPr id="3" name="CuadroTexto 2"/>
          <p:cNvSpPr txBox="1"/>
          <p:nvPr/>
        </p:nvSpPr>
        <p:spPr>
          <a:xfrm>
            <a:off x="5791200" y="-76200"/>
            <a:ext cx="914400" cy="914400"/>
          </a:xfrm>
          <a:prstGeom prst="rect">
            <a:avLst/>
          </a:prstGeom>
          <a:noFill/>
        </p:spPr>
        <p:txBody>
          <a:bodyPr vert="horz" wrap="none" lIns="91440" tIns="45720" rIns="91440" bIns="45720" rtlCol="0" anchor="ctr">
            <a:noAutofit/>
          </a:bodyPr>
          <a:lstStyle/>
          <a:p>
            <a:pPr algn="ctr"/>
            <a:r>
              <a:rPr lang="es-ES" sz="3200" b="1" dirty="0">
                <a:solidFill>
                  <a:srgbClr val="004586"/>
                </a:solidFill>
              </a:rPr>
              <a:t>A </a:t>
            </a:r>
            <a:r>
              <a:rPr lang="es-ES" sz="3200" b="1" dirty="0" smtClean="0">
                <a:solidFill>
                  <a:srgbClr val="004586"/>
                </a:solidFill>
              </a:rPr>
              <a:t>veces la realidad supera a la ficción</a:t>
            </a:r>
            <a:endParaRPr lang="es-ES" sz="3200" b="1" dirty="0">
              <a:solidFill>
                <a:srgbClr val="004586"/>
              </a:solidFill>
            </a:endParaRPr>
          </a:p>
        </p:txBody>
      </p:sp>
    </p:spTree>
    <p:extLst>
      <p:ext uri="{BB962C8B-B14F-4D97-AF65-F5344CB8AC3E}">
        <p14:creationId xmlns:p14="http://schemas.microsoft.com/office/powerpoint/2010/main" val="2508723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119787" y="976213"/>
            <a:ext cx="5334000" cy="3991175"/>
          </a:xfrm>
          <a:prstGeom prst="rect">
            <a:avLst/>
          </a:prstGeom>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65150" y="1249702"/>
            <a:ext cx="5333999" cy="3444196"/>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
        <p:nvSpPr>
          <p:cNvPr id="3" name="Rectángulo 2"/>
          <p:cNvSpPr/>
          <p:nvPr/>
        </p:nvSpPr>
        <p:spPr>
          <a:xfrm>
            <a:off x="3124200" y="609600"/>
            <a:ext cx="990600" cy="228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05451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071447" y="890954"/>
            <a:ext cx="5867400" cy="4390293"/>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9535679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1524000" y="762000"/>
            <a:ext cx="9144000" cy="4729656"/>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415318799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5" name="Rectangle 3"/>
          <p:cNvSpPr>
            <a:spLocks noChangeArrowheads="1"/>
          </p:cNvSpPr>
          <p:nvPr/>
        </p:nvSpPr>
        <p:spPr bwMode="auto">
          <a:xfrm>
            <a:off x="2438400" y="17002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s-ES" sz="3400">
              <a:solidFill>
                <a:schemeClr val="tx2"/>
              </a:solidFill>
            </a:endParaRPr>
          </a:p>
        </p:txBody>
      </p:sp>
      <p:sp>
        <p:nvSpPr>
          <p:cNvPr id="3" name="Título 2"/>
          <p:cNvSpPr>
            <a:spLocks noGrp="1"/>
          </p:cNvSpPr>
          <p:nvPr>
            <p:ph type="title"/>
          </p:nvPr>
        </p:nvSpPr>
        <p:spPr/>
        <p:txBody>
          <a:bodyPr/>
          <a:lstStyle/>
          <a:p>
            <a:r>
              <a:rPr lang="es-ES" dirty="0" smtClean="0"/>
              <a:t>Urticaria crónica</a:t>
            </a:r>
            <a:endParaRPr lang="es-ES" dirty="0"/>
          </a:p>
        </p:txBody>
      </p:sp>
      <p:sp>
        <p:nvSpPr>
          <p:cNvPr id="4" name="Marcador de contenido 3"/>
          <p:cNvSpPr>
            <a:spLocks noGrp="1"/>
          </p:cNvSpPr>
          <p:nvPr>
            <p:ph idx="1"/>
          </p:nvPr>
        </p:nvSpPr>
        <p:spPr>
          <a:xfrm>
            <a:off x="0" y="1351576"/>
            <a:ext cx="11582400" cy="4592024"/>
          </a:xfrm>
        </p:spPr>
        <p:txBody>
          <a:bodyPr/>
          <a:lstStyle/>
          <a:p>
            <a:r>
              <a:rPr lang="es-ES" dirty="0" smtClean="0"/>
              <a:t>Identificar la causa.</a:t>
            </a:r>
          </a:p>
          <a:p>
            <a:r>
              <a:rPr lang="es-ES" dirty="0" smtClean="0"/>
              <a:t>Antihistamínicos.</a:t>
            </a:r>
          </a:p>
          <a:p>
            <a:pPr lvl="1"/>
            <a:r>
              <a:rPr lang="es-ES" dirty="0" err="1" smtClean="0"/>
              <a:t>Bilaxtina</a:t>
            </a:r>
            <a:r>
              <a:rPr lang="es-ES" dirty="0" smtClean="0"/>
              <a:t>.</a:t>
            </a:r>
          </a:p>
          <a:p>
            <a:pPr lvl="1"/>
            <a:r>
              <a:rPr lang="en-GB" dirty="0" err="1"/>
              <a:t>Polaramine</a:t>
            </a:r>
            <a:r>
              <a:rPr lang="en-GB" dirty="0"/>
              <a:t> 4 – 6 mg / </a:t>
            </a:r>
            <a:r>
              <a:rPr lang="en-GB" dirty="0" err="1"/>
              <a:t>Atarax</a:t>
            </a:r>
            <a:r>
              <a:rPr lang="en-GB" dirty="0"/>
              <a:t> 25 mg c/8 h.</a:t>
            </a:r>
          </a:p>
          <a:p>
            <a:pPr lvl="1"/>
            <a:r>
              <a:rPr lang="en-GB" dirty="0" err="1"/>
              <a:t>Embarazadas</a:t>
            </a:r>
            <a:r>
              <a:rPr lang="en-GB" dirty="0"/>
              <a:t>: </a:t>
            </a:r>
            <a:r>
              <a:rPr lang="en-GB" dirty="0" err="1"/>
              <a:t>Polaramine</a:t>
            </a:r>
            <a:r>
              <a:rPr lang="en-GB" dirty="0"/>
              <a:t>.</a:t>
            </a:r>
          </a:p>
          <a:p>
            <a:r>
              <a:rPr lang="en-GB" dirty="0" err="1"/>
              <a:t>Corticoides</a:t>
            </a:r>
            <a:r>
              <a:rPr lang="en-GB" dirty="0"/>
              <a:t>: </a:t>
            </a:r>
            <a:r>
              <a:rPr lang="en-GB" dirty="0" err="1"/>
              <a:t>Urbason</a:t>
            </a:r>
            <a:r>
              <a:rPr lang="en-GB" dirty="0"/>
              <a:t> / </a:t>
            </a:r>
            <a:r>
              <a:rPr lang="en-GB" dirty="0" err="1"/>
              <a:t>Celestone</a:t>
            </a:r>
            <a:r>
              <a:rPr lang="en-GB" dirty="0"/>
              <a:t> </a:t>
            </a:r>
            <a:r>
              <a:rPr lang="en-GB" dirty="0" err="1"/>
              <a:t>Cronodose</a:t>
            </a:r>
            <a:r>
              <a:rPr lang="en-GB" dirty="0"/>
              <a:t> IM.</a:t>
            </a:r>
          </a:p>
          <a:p>
            <a:pPr lvl="1"/>
            <a:r>
              <a:rPr lang="en-GB" dirty="0"/>
              <a:t>Angioedema.</a:t>
            </a:r>
          </a:p>
          <a:p>
            <a:pPr lvl="1"/>
            <a:r>
              <a:rPr lang="en-GB" dirty="0" err="1"/>
              <a:t>Muy</a:t>
            </a:r>
            <a:r>
              <a:rPr lang="en-GB" dirty="0"/>
              <a:t> </a:t>
            </a:r>
            <a:r>
              <a:rPr lang="en-GB" dirty="0" err="1"/>
              <a:t>extensa</a:t>
            </a:r>
            <a:r>
              <a:rPr lang="en-GB" dirty="0"/>
              <a:t>.</a:t>
            </a:r>
          </a:p>
          <a:p>
            <a:pPr lvl="1"/>
            <a:r>
              <a:rPr lang="en-GB" dirty="0"/>
              <a:t>Mal control con </a:t>
            </a:r>
            <a:r>
              <a:rPr lang="en-GB" dirty="0" err="1"/>
              <a:t>antihistamínicos</a:t>
            </a:r>
            <a:r>
              <a:rPr lang="en-GB" dirty="0"/>
              <a:t>.</a:t>
            </a:r>
          </a:p>
          <a:p>
            <a:pPr lvl="1"/>
            <a:endParaRPr lang="es-ES" dirty="0"/>
          </a:p>
        </p:txBody>
      </p:sp>
    </p:spTree>
    <p:extLst>
      <p:ext uri="{BB962C8B-B14F-4D97-AF65-F5344CB8AC3E}">
        <p14:creationId xmlns:p14="http://schemas.microsoft.com/office/powerpoint/2010/main" val="75340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c:\users\Raul\Desktop\Infantil\Infantil, iomega\diciembre infantil 04 IV\100OLYMP\dermatitis atopica david 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457200"/>
            <a:ext cx="4047631" cy="5410200"/>
          </a:xfrm>
          <a:prstGeom prst="rect">
            <a:avLst/>
          </a:prstGeom>
          <a:noFill/>
          <a:ln w="9525">
            <a:noFill/>
            <a:miter lim="800000"/>
            <a:headEnd/>
            <a:tailEnd/>
          </a:ln>
        </p:spPr>
      </p:pic>
      <p:pic>
        <p:nvPicPr>
          <p:cNvPr id="89090" name="Picture 3" descr="c:\users\Raul\Desktop\Infantil\Infantil, iomega\diciembre infantil 04 IV\100OLYMP\dermatitis atopica david 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0" y="457200"/>
            <a:ext cx="3759200" cy="5424435"/>
          </a:xfrm>
          <a:prstGeom prst="rect">
            <a:avLst/>
          </a:prstGeom>
          <a:noFill/>
          <a:ln w="9525">
            <a:noFill/>
            <a:miter lim="800000"/>
            <a:headEnd/>
            <a:tailEnd/>
          </a:ln>
        </p:spPr>
      </p:pic>
      <p:sp>
        <p:nvSpPr>
          <p:cNvPr id="8" name="Rectángulo 7"/>
          <p:cNvSpPr/>
          <p:nvPr/>
        </p:nvSpPr>
        <p:spPr>
          <a:xfrm rot="16200000">
            <a:off x="4191000" y="1828800"/>
            <a:ext cx="228600" cy="838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rot="5400000">
            <a:off x="7543800" y="1905000"/>
            <a:ext cx="381000" cy="685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rot="5400000">
            <a:off x="9144000" y="1905000"/>
            <a:ext cx="381000" cy="685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34928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descr="c:\users\Raul\Desktop\Infantil\infantil.2009\2007\Oct-Dic 2007 Inf\datopic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2986" y="457200"/>
            <a:ext cx="4145028" cy="5540384"/>
          </a:xfrm>
          <a:prstGeom prst="rect">
            <a:avLst/>
          </a:prstGeom>
          <a:noFill/>
          <a:ln w="9525">
            <a:noFill/>
            <a:miter lim="800000"/>
            <a:headEnd/>
            <a:tailEnd/>
          </a:ln>
        </p:spPr>
      </p:pic>
      <p:pic>
        <p:nvPicPr>
          <p:cNvPr id="91138" name="Picture 4" descr="c:\users\Raul\Desktop\Infantil\Infantil, iomega\marzo 2 04\marzo 2 04\dermatitis atopica daniel garcia 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0" y="457200"/>
            <a:ext cx="3715391" cy="2780452"/>
          </a:xfrm>
          <a:prstGeom prst="rect">
            <a:avLst/>
          </a:prstGeom>
          <a:noFill/>
          <a:ln w="9525">
            <a:noFill/>
            <a:miter lim="800000"/>
            <a:headEnd/>
            <a:tailEnd/>
          </a:ln>
        </p:spPr>
      </p:pic>
      <p:pic>
        <p:nvPicPr>
          <p:cNvPr id="91139" name="Picture 5" descr="c:\users\Raul\Desktop\Infantil\Infantil, iomega\marzo 2 04\marzo 2 04\dermatitis atopica daniel garci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77000" y="3262087"/>
            <a:ext cx="3733800" cy="2743200"/>
          </a:xfrm>
          <a:prstGeom prst="rect">
            <a:avLst/>
          </a:prstGeom>
          <a:noFill/>
          <a:ln w="9525">
            <a:noFill/>
            <a:miter lim="800000"/>
            <a:headEnd/>
            <a:tailEnd/>
          </a:ln>
        </p:spPr>
      </p:pic>
      <p:sp>
        <p:nvSpPr>
          <p:cNvPr id="7" name="Rectángulo 6"/>
          <p:cNvSpPr/>
          <p:nvPr/>
        </p:nvSpPr>
        <p:spPr>
          <a:xfrm rot="5400000">
            <a:off x="3962400" y="2590800"/>
            <a:ext cx="228600" cy="533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rot="5400000">
            <a:off x="4996542" y="2590800"/>
            <a:ext cx="228600" cy="533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rot="5400000">
            <a:off x="7315200" y="4724400"/>
            <a:ext cx="228600" cy="533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rot="5400000">
            <a:off x="9067800" y="4724400"/>
            <a:ext cx="228600" cy="533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90482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Dermatitis atópica - (4)"/>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2209800" y="152400"/>
            <a:ext cx="7924800" cy="5943600"/>
          </a:xfrm>
          <a:prstGeom prst="rect">
            <a:avLst/>
          </a:prstGeom>
          <a:noFill/>
          <a:ln w="9525">
            <a:noFill/>
            <a:miter lim="800000"/>
            <a:headEnd/>
            <a:tailEnd/>
          </a:ln>
        </p:spPr>
      </p:pic>
    </p:spTree>
    <p:extLst>
      <p:ext uri="{BB962C8B-B14F-4D97-AF65-F5344CB8AC3E}">
        <p14:creationId xmlns:p14="http://schemas.microsoft.com/office/powerpoint/2010/main" val="4123079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286826"/>
            <a:ext cx="5073252" cy="5545761"/>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1400" y="304800"/>
            <a:ext cx="2557998" cy="1417106"/>
          </a:xfrm>
          <a:prstGeom prst="rect">
            <a:avLst/>
          </a:prstGeom>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400" y="1828801"/>
            <a:ext cx="2590800" cy="3055122"/>
          </a:xfrm>
          <a:prstGeom prst="rect">
            <a:avLst/>
          </a:prstGeom>
        </p:spPr>
      </p:pic>
      <p:pic>
        <p:nvPicPr>
          <p:cNvPr id="5" name="Imagen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91400" y="4953000"/>
            <a:ext cx="2557998" cy="1214292"/>
          </a:xfrm>
          <a:prstGeom prst="rect">
            <a:avLst/>
          </a:prstGeom>
        </p:spPr>
      </p:pic>
      <p:sp>
        <p:nvSpPr>
          <p:cNvPr id="7" name="Rectángulo 6"/>
          <p:cNvSpPr/>
          <p:nvPr/>
        </p:nvSpPr>
        <p:spPr>
          <a:xfrm>
            <a:off x="2971800" y="2286000"/>
            <a:ext cx="1219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5181600" y="2286000"/>
            <a:ext cx="1219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7696200" y="990600"/>
            <a:ext cx="5334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9144000" y="1066800"/>
            <a:ext cx="5334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9067800" y="2819400"/>
            <a:ext cx="3048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3686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225786" y="1009383"/>
            <a:ext cx="4647022" cy="3477142"/>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929194" y="887375"/>
            <a:ext cx="3677738" cy="2751874"/>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92126" y="4234443"/>
            <a:ext cx="2751874" cy="1328157"/>
          </a:xfrm>
          <a:prstGeom prst="rect">
            <a:avLst/>
          </a:prstGeom>
        </p:spPr>
      </p:pic>
    </p:spTree>
    <p:extLst>
      <p:ext uri="{BB962C8B-B14F-4D97-AF65-F5344CB8AC3E}">
        <p14:creationId xmlns:p14="http://schemas.microsoft.com/office/powerpoint/2010/main" val="1157139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460120175"/>
              </p:ext>
            </p:extLst>
          </p:nvPr>
        </p:nvGraphicFramePr>
        <p:xfrm>
          <a:off x="2192867"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p:txBody>
          <a:bodyPr/>
          <a:lstStyle/>
          <a:p>
            <a:r>
              <a:rPr lang="es-ES" dirty="0" smtClean="0"/>
              <a:t>¿Qué tienen en común todos estos pacientes?</a:t>
            </a:r>
            <a:endParaRPr lang="es-ES" dirty="0"/>
          </a:p>
        </p:txBody>
      </p:sp>
      <p:sp>
        <p:nvSpPr>
          <p:cNvPr id="3" name="Marcador de contenido 2"/>
          <p:cNvSpPr>
            <a:spLocks noGrp="1"/>
          </p:cNvSpPr>
          <p:nvPr>
            <p:ph idx="1"/>
          </p:nvPr>
        </p:nvSpPr>
        <p:spPr>
          <a:xfrm>
            <a:off x="0" y="1275376"/>
            <a:ext cx="11582400" cy="4592024"/>
          </a:xfrm>
        </p:spPr>
        <p:txBody>
          <a:bodyPr/>
          <a:lstStyle/>
          <a:p>
            <a:r>
              <a:rPr lang="es-ES" dirty="0" smtClean="0"/>
              <a:t>Tienen dermatitis.</a:t>
            </a:r>
          </a:p>
          <a:p>
            <a:r>
              <a:rPr lang="es-ES" dirty="0" smtClean="0"/>
              <a:t>Tienen picor.</a:t>
            </a:r>
          </a:p>
          <a:p>
            <a:r>
              <a:rPr lang="es-ES" dirty="0" smtClean="0"/>
              <a:t>La piel está lesionada.</a:t>
            </a:r>
          </a:p>
          <a:p>
            <a:r>
              <a:rPr lang="es-ES" dirty="0" smtClean="0"/>
              <a:t>Piel inflamada.</a:t>
            </a:r>
          </a:p>
          <a:p>
            <a:r>
              <a:rPr lang="es-ES" dirty="0" smtClean="0"/>
              <a:t>Piel seca…</a:t>
            </a:r>
          </a:p>
          <a:p>
            <a:endParaRPr lang="es-ES" dirty="0"/>
          </a:p>
          <a:p>
            <a:pPr marL="542925" indent="0">
              <a:buNone/>
            </a:pPr>
            <a:r>
              <a:rPr lang="es-ES" sz="2800" dirty="0" smtClean="0">
                <a:solidFill>
                  <a:srgbClr val="C00000"/>
                </a:solidFill>
              </a:rPr>
              <a:t>                                   La barrera cutánea está alterada.</a:t>
            </a:r>
            <a:endParaRPr lang="es-ES" sz="2800" dirty="0">
              <a:solidFill>
                <a:srgbClr val="C00000"/>
              </a:solidFill>
            </a:endParaRPr>
          </a:p>
        </p:txBody>
      </p:sp>
      <p:sp>
        <p:nvSpPr>
          <p:cNvPr id="7" name="Marcador de texto 6"/>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78032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9811" name="Rectangle 9"/>
          <p:cNvSpPr>
            <a:spLocks noChangeArrowheads="1"/>
          </p:cNvSpPr>
          <p:nvPr/>
        </p:nvSpPr>
        <p:spPr bwMode="auto">
          <a:xfrm>
            <a:off x="1919289" y="333376"/>
            <a:ext cx="6408737" cy="1008063"/>
          </a:xfrm>
          <a:prstGeom prst="rect">
            <a:avLst/>
          </a:prstGeom>
          <a:ln w="9525">
            <a:noFill/>
            <a:miter lim="800000"/>
            <a:headEnd/>
            <a:tailEnd/>
          </a:ln>
        </p:spPr>
        <p:txBody>
          <a:bodyPr wrap="none" anchor="ctr"/>
          <a:lstStyle/>
          <a:p>
            <a:endParaRPr lang="es-ES"/>
          </a:p>
        </p:txBody>
      </p:sp>
      <p:pic>
        <p:nvPicPr>
          <p:cNvPr id="119814" name="Picture 9" descr="c:\users\Raul\Desktop\Infantil\infantil\2006\Agosto y Sept Inf 06\100OLYMP\impetigo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3429000"/>
            <a:ext cx="4114800" cy="2590800"/>
          </a:xfrm>
          <a:prstGeom prst="rect">
            <a:avLst/>
          </a:prstGeom>
          <a:noFill/>
          <a:ln w="9525">
            <a:noFill/>
            <a:miter lim="800000"/>
            <a:headEnd/>
            <a:tailEnd/>
          </a:ln>
        </p:spPr>
      </p:pic>
      <p:pic>
        <p:nvPicPr>
          <p:cNvPr id="119815" name="Picture 10" descr="c:\users\Raul\Desktop\Infantil\infantil.2009\2006\Agosto y Sept Inf 06\100OLYMP\impetigo 1.JPG"/>
          <p:cNvPicPr>
            <a:picLocks noGrp="1" noChangeAspect="1" noChangeArrowheads="1"/>
          </p:cNvPicPr>
          <p:nvPr>
            <p:ph sz="half" idx="4294967295"/>
          </p:nvPr>
        </p:nvPicPr>
        <p:blipFill>
          <a:blip r:embed="rId4" cstate="email">
            <a:extLst>
              <a:ext uri="{28A0092B-C50C-407E-A947-70E740481C1C}">
                <a14:useLocalDpi xmlns:a14="http://schemas.microsoft.com/office/drawing/2010/main"/>
              </a:ext>
            </a:extLst>
          </a:blip>
          <a:srcRect/>
          <a:stretch>
            <a:fillRect/>
          </a:stretch>
        </p:blipFill>
        <p:spPr>
          <a:xfrm>
            <a:off x="1600200" y="304800"/>
            <a:ext cx="4114800" cy="3079489"/>
          </a:xfrm>
          <a:noFill/>
        </p:spPr>
      </p:pic>
      <p:pic>
        <p:nvPicPr>
          <p:cNvPr id="119816" name="Picture 11" descr="c:\users\Raul\Desktop\Infantil\infantil\2006\Agosto y Sept Inf 06\100OLYMP\impetigo 8.JPG"/>
          <p:cNvPicPr>
            <a:picLocks noGrp="1" noChangeAspect="1" noChangeArrowheads="1"/>
          </p:cNvPicPr>
          <p:nvPr>
            <p:ph sz="half" idx="4294967295"/>
          </p:nvPr>
        </p:nvPicPr>
        <p:blipFill>
          <a:blip r:embed="rId5" cstate="email">
            <a:extLst>
              <a:ext uri="{28A0092B-C50C-407E-A947-70E740481C1C}">
                <a14:useLocalDpi xmlns:a14="http://schemas.microsoft.com/office/drawing/2010/main"/>
              </a:ext>
            </a:extLst>
          </a:blip>
          <a:srcRect/>
          <a:stretch>
            <a:fillRect/>
          </a:stretch>
        </p:blipFill>
        <p:spPr>
          <a:xfrm>
            <a:off x="5791200" y="301988"/>
            <a:ext cx="4178300" cy="3127012"/>
          </a:xfrm>
          <a:noFill/>
        </p:spPr>
      </p:pic>
      <p:sp>
        <p:nvSpPr>
          <p:cNvPr id="10" name="CuadroTexto 9"/>
          <p:cNvSpPr txBox="1"/>
          <p:nvPr/>
        </p:nvSpPr>
        <p:spPr>
          <a:xfrm>
            <a:off x="6019800" y="3810000"/>
            <a:ext cx="4178300" cy="1938992"/>
          </a:xfrm>
          <a:prstGeom prst="rect">
            <a:avLst/>
          </a:prstGeom>
          <a:noFill/>
          <a:effectLst/>
        </p:spPr>
        <p:txBody>
          <a:bodyPr wrap="square" rtlCol="0">
            <a:spAutoFit/>
          </a:bodyPr>
          <a:lstStyle/>
          <a:p>
            <a:pPr algn="ctr"/>
            <a:r>
              <a:rPr lang="es-ES" sz="6000" b="1" dirty="0">
                <a:solidFill>
                  <a:srgbClr val="004586"/>
                </a:solidFill>
                <a:effectLst>
                  <a:outerShdw blurRad="50800" dist="304800" dir="2700000" algn="tl" rotWithShape="0">
                    <a:schemeClr val="accent5">
                      <a:lumMod val="40000"/>
                      <a:lumOff val="60000"/>
                      <a:alpha val="43000"/>
                    </a:schemeClr>
                  </a:outerShdw>
                </a:effectLst>
              </a:rPr>
              <a:t>¿Y estos otros?</a:t>
            </a:r>
          </a:p>
        </p:txBody>
      </p:sp>
      <p:sp>
        <p:nvSpPr>
          <p:cNvPr id="2" name="Rectángulo 1"/>
          <p:cNvSpPr/>
          <p:nvPr/>
        </p:nvSpPr>
        <p:spPr>
          <a:xfrm>
            <a:off x="6705600" y="2438400"/>
            <a:ext cx="9144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8534400" y="2362200"/>
            <a:ext cx="9144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171995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ul\Desktop\curso pediataria 4 nov2009\eccema herpeticum\eccema herpeticum (evolución 1).JPG"/>
          <p:cNvPicPr>
            <a:picLocks noGrp="1" noChangeAspect="1" noChangeArrowheads="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2286000" y="457200"/>
            <a:ext cx="7239000" cy="5348633"/>
          </a:xfrm>
          <a:noFill/>
        </p:spPr>
      </p:pic>
    </p:spTree>
    <p:extLst>
      <p:ext uri="{BB962C8B-B14F-4D97-AF65-F5344CB8AC3E}">
        <p14:creationId xmlns:p14="http://schemas.microsoft.com/office/powerpoint/2010/main" val="4124705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304800"/>
            <a:ext cx="7543800" cy="5644662"/>
          </a:xfrm>
          <a:prstGeom prst="rect">
            <a:avLst/>
          </a:prstGeom>
        </p:spPr>
      </p:pic>
    </p:spTree>
    <p:extLst>
      <p:ext uri="{BB962C8B-B14F-4D97-AF65-F5344CB8AC3E}">
        <p14:creationId xmlns:p14="http://schemas.microsoft.com/office/powerpoint/2010/main" val="292362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Es </a:t>
            </a:r>
            <a:r>
              <a:rPr lang="es-ES" dirty="0"/>
              <a:t>una enfermedad rara en la </a:t>
            </a:r>
            <a:r>
              <a:rPr lang="es-ES" dirty="0" smtClean="0"/>
              <a:t>infancia.</a:t>
            </a:r>
            <a:endParaRPr lang="es-ES" dirty="0"/>
          </a:p>
          <a:p>
            <a:r>
              <a:rPr lang="es-ES" dirty="0" smtClean="0"/>
              <a:t>Es </a:t>
            </a:r>
            <a:r>
              <a:rPr lang="es-ES" dirty="0"/>
              <a:t>la primera causa de </a:t>
            </a:r>
            <a:r>
              <a:rPr lang="es-ES" dirty="0" err="1"/>
              <a:t>eritrodermia</a:t>
            </a:r>
            <a:r>
              <a:rPr lang="es-ES" dirty="0"/>
              <a:t> por debajo de los 3 meses de </a:t>
            </a:r>
            <a:r>
              <a:rPr lang="es-ES" dirty="0" smtClean="0"/>
              <a:t>vida.</a:t>
            </a:r>
            <a:endParaRPr lang="es-ES" dirty="0"/>
          </a:p>
          <a:p>
            <a:r>
              <a:rPr lang="es-ES" dirty="0" smtClean="0"/>
              <a:t>Ante </a:t>
            </a:r>
            <a:r>
              <a:rPr lang="es-ES" dirty="0"/>
              <a:t>una dermatitis del pezón unilateral,  en </a:t>
            </a:r>
            <a:r>
              <a:rPr lang="es-ES"/>
              <a:t>un </a:t>
            </a:r>
            <a:r>
              <a:rPr lang="es-ES" smtClean="0"/>
              <a:t>bebé, </a:t>
            </a:r>
            <a:r>
              <a:rPr lang="es-ES" dirty="0"/>
              <a:t>debemos pensar en primer lugar en </a:t>
            </a:r>
            <a:r>
              <a:rPr lang="es-ES" dirty="0" smtClean="0"/>
              <a:t>DA.</a:t>
            </a:r>
            <a:endParaRPr lang="es-ES" dirty="0"/>
          </a:p>
          <a:p>
            <a:r>
              <a:rPr lang="es-ES" dirty="0"/>
              <a:t>El eccema de manos del adolescente </a:t>
            </a:r>
            <a:r>
              <a:rPr lang="es-ES" dirty="0" smtClean="0"/>
              <a:t>suele ser </a:t>
            </a:r>
            <a:r>
              <a:rPr lang="es-ES" dirty="0"/>
              <a:t>alérgico o irritativo, no </a:t>
            </a:r>
            <a:r>
              <a:rPr lang="es-ES" dirty="0" smtClean="0"/>
              <a:t>atópico</a:t>
            </a:r>
            <a:r>
              <a:rPr lang="es-ES" dirty="0"/>
              <a:t>.</a:t>
            </a:r>
          </a:p>
        </p:txBody>
      </p:sp>
      <p:sp>
        <p:nvSpPr>
          <p:cNvPr id="3" name="Marcador de texto 2"/>
          <p:cNvSpPr>
            <a:spLocks noGrp="1"/>
          </p:cNvSpPr>
          <p:nvPr>
            <p:ph type="body" idx="10"/>
          </p:nvPr>
        </p:nvSpPr>
        <p:spPr/>
        <p:txBody>
          <a:bodyPr/>
          <a:lstStyle/>
          <a:p>
            <a:r>
              <a:rPr lang="es-ES" dirty="0"/>
              <a:t>¿Qué </a:t>
            </a:r>
            <a:r>
              <a:rPr lang="es-ES" dirty="0" smtClean="0"/>
              <a:t>sabemos de la DA? Señalar la correcta:</a:t>
            </a:r>
            <a:endParaRPr lang="es-ES" dirty="0"/>
          </a:p>
        </p:txBody>
      </p:sp>
      <p:sp>
        <p:nvSpPr>
          <p:cNvPr id="6" name="Marcador de texto 5"/>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1</a:t>
            </a:r>
            <a:endParaRPr lang="es-ES" dirty="0"/>
          </a:p>
        </p:txBody>
      </p:sp>
    </p:spTree>
    <p:extLst>
      <p:ext uri="{BB962C8B-B14F-4D97-AF65-F5344CB8AC3E}">
        <p14:creationId xmlns:p14="http://schemas.microsoft.com/office/powerpoint/2010/main" val="1841225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185058"/>
            <a:ext cx="4429999" cy="5906665"/>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676899" y="1157516"/>
            <a:ext cx="5943599" cy="3962399"/>
          </a:xfrm>
          <a:prstGeom prst="rect">
            <a:avLst/>
          </a:prstGeom>
        </p:spPr>
      </p:pic>
    </p:spTree>
    <p:extLst>
      <p:ext uri="{BB962C8B-B14F-4D97-AF65-F5344CB8AC3E}">
        <p14:creationId xmlns:p14="http://schemas.microsoft.com/office/powerpoint/2010/main" val="37353698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0" name="Picture 6" descr="caso5-a"/>
          <p:cNvPicPr>
            <a:picLocks noChangeAspect="1" noChangeArrowheads="1"/>
          </p:cNvPicPr>
          <p:nvPr/>
        </p:nvPicPr>
        <p:blipFill>
          <a:blip r:embed="rId3" cstate="print"/>
          <a:srcRect/>
          <a:stretch>
            <a:fillRect/>
          </a:stretch>
        </p:blipFill>
        <p:spPr bwMode="auto">
          <a:xfrm>
            <a:off x="2057400" y="146597"/>
            <a:ext cx="7848600" cy="5873203"/>
          </a:xfrm>
          <a:prstGeom prst="rect">
            <a:avLst/>
          </a:prstGeom>
          <a:noFill/>
          <a:ln w="9525">
            <a:noFill/>
            <a:miter lim="800000"/>
            <a:headEnd/>
            <a:tailEnd/>
          </a:ln>
        </p:spPr>
      </p:pic>
    </p:spTree>
    <p:extLst>
      <p:ext uri="{BB962C8B-B14F-4D97-AF65-F5344CB8AC3E}">
        <p14:creationId xmlns:p14="http://schemas.microsoft.com/office/powerpoint/2010/main" val="3975450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40706"/>
            <a:ext cx="4267200" cy="5702894"/>
          </a:xfrm>
          <a:prstGeom prst="rect">
            <a:avLst/>
          </a:prstGeom>
        </p:spPr>
      </p:pic>
      <p:graphicFrame>
        <p:nvGraphicFramePr>
          <p:cNvPr id="7" name="Diagrama 6"/>
          <p:cNvGraphicFramePr/>
          <p:nvPr>
            <p:extLst>
              <p:ext uri="{D42A27DB-BD31-4B8C-83A1-F6EECF244321}">
                <p14:modId xmlns:p14="http://schemas.microsoft.com/office/powerpoint/2010/main" val="1629561814"/>
              </p:ext>
            </p:extLst>
          </p:nvPr>
        </p:nvGraphicFramePr>
        <p:xfrm>
          <a:off x="6934200" y="1828800"/>
          <a:ext cx="4172271" cy="1754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1939515288"/>
              </p:ext>
            </p:extLst>
          </p:nvPr>
        </p:nvGraphicFramePr>
        <p:xfrm>
          <a:off x="6934114" y="774556"/>
          <a:ext cx="4191086" cy="9743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a 7"/>
          <p:cNvGraphicFramePr/>
          <p:nvPr>
            <p:extLst>
              <p:ext uri="{D42A27DB-BD31-4B8C-83A1-F6EECF244321}">
                <p14:modId xmlns:p14="http://schemas.microsoft.com/office/powerpoint/2010/main" val="721175250"/>
              </p:ext>
            </p:extLst>
          </p:nvPr>
        </p:nvGraphicFramePr>
        <p:xfrm>
          <a:off x="7391400" y="3882398"/>
          <a:ext cx="3298849" cy="145160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 name="Rectángulo 3"/>
          <p:cNvSpPr/>
          <p:nvPr/>
        </p:nvSpPr>
        <p:spPr>
          <a:xfrm>
            <a:off x="2743200" y="1219200"/>
            <a:ext cx="9144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4419600" y="1295400"/>
            <a:ext cx="9144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35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1_2_3_5_ID5_T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7725" y="2359838"/>
            <a:ext cx="2374900" cy="2232025"/>
          </a:xfrm>
          <a:prstGeom prst="rect">
            <a:avLst/>
          </a:prstGeom>
          <a:noFill/>
          <a:ln w="25400">
            <a:noFill/>
            <a:miter lim="800000"/>
            <a:headEnd/>
            <a:tailEnd/>
          </a:ln>
        </p:spPr>
      </p:pic>
      <p:sp>
        <p:nvSpPr>
          <p:cNvPr id="56322" name="AutoShape 3"/>
          <p:cNvSpPr>
            <a:spLocks noChangeArrowheads="1"/>
          </p:cNvSpPr>
          <p:nvPr/>
        </p:nvSpPr>
        <p:spPr bwMode="auto">
          <a:xfrm>
            <a:off x="4122738" y="1681974"/>
            <a:ext cx="3702050" cy="37020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619" y="10800"/>
                </a:moveTo>
                <a:cubicBezTo>
                  <a:pt x="4619" y="14214"/>
                  <a:pt x="7386" y="16981"/>
                  <a:pt x="10800" y="16981"/>
                </a:cubicBezTo>
                <a:cubicBezTo>
                  <a:pt x="14214" y="16981"/>
                  <a:pt x="16981" y="14214"/>
                  <a:pt x="16981" y="10800"/>
                </a:cubicBezTo>
                <a:cubicBezTo>
                  <a:pt x="16981" y="7386"/>
                  <a:pt x="14214" y="4619"/>
                  <a:pt x="10800" y="4619"/>
                </a:cubicBezTo>
                <a:cubicBezTo>
                  <a:pt x="7386" y="4619"/>
                  <a:pt x="4619" y="7386"/>
                  <a:pt x="4619" y="10800"/>
                </a:cubicBezTo>
                <a:close/>
              </a:path>
            </a:pathLst>
          </a:custGeom>
          <a:solidFill>
            <a:schemeClr val="bg1"/>
          </a:solidFill>
          <a:ln w="9525">
            <a:noFill/>
            <a:round/>
            <a:headEnd/>
            <a:tailEnd/>
          </a:ln>
        </p:spPr>
        <p:txBody>
          <a:bodyPr wrap="none" anchor="ctr"/>
          <a:lstStyle/>
          <a:p>
            <a:endParaRPr lang="es-ES"/>
          </a:p>
        </p:txBody>
      </p:sp>
      <p:sp>
        <p:nvSpPr>
          <p:cNvPr id="56323" name="AutoShape 4"/>
          <p:cNvSpPr>
            <a:spLocks noChangeArrowheads="1"/>
          </p:cNvSpPr>
          <p:nvPr/>
        </p:nvSpPr>
        <p:spPr bwMode="auto">
          <a:xfrm>
            <a:off x="3465514" y="1062538"/>
            <a:ext cx="5006975" cy="49958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76" y="10800"/>
                </a:moveTo>
                <a:cubicBezTo>
                  <a:pt x="2776" y="15232"/>
                  <a:pt x="6368" y="18824"/>
                  <a:pt x="10800" y="18824"/>
                </a:cubicBezTo>
                <a:cubicBezTo>
                  <a:pt x="15232" y="18824"/>
                  <a:pt x="18824" y="15232"/>
                  <a:pt x="18824" y="10800"/>
                </a:cubicBezTo>
                <a:cubicBezTo>
                  <a:pt x="18824" y="6368"/>
                  <a:pt x="15232" y="2776"/>
                  <a:pt x="10800" y="2776"/>
                </a:cubicBezTo>
                <a:cubicBezTo>
                  <a:pt x="6368" y="2776"/>
                  <a:pt x="2776" y="6368"/>
                  <a:pt x="2776" y="10800"/>
                </a:cubicBezTo>
                <a:close/>
              </a:path>
            </a:pathLst>
          </a:custGeom>
          <a:gradFill rotWithShape="1">
            <a:gsLst>
              <a:gs pos="0">
                <a:srgbClr val="F8CCD6"/>
              </a:gs>
              <a:gs pos="50000">
                <a:srgbClr val="DA1E49"/>
              </a:gs>
              <a:gs pos="100000">
                <a:srgbClr val="F8CCD6"/>
              </a:gs>
            </a:gsLst>
            <a:lin ang="2700000" scaled="1"/>
          </a:gradFill>
          <a:ln w="9525">
            <a:noFill/>
            <a:round/>
            <a:headEnd/>
            <a:tailEnd/>
          </a:ln>
        </p:spPr>
        <p:txBody>
          <a:bodyPr wrap="none" anchor="ctr"/>
          <a:lstStyle/>
          <a:p>
            <a:endParaRPr lang="es-ES"/>
          </a:p>
        </p:txBody>
      </p:sp>
      <p:graphicFrame>
        <p:nvGraphicFramePr>
          <p:cNvPr id="15" name="14 Diagrama"/>
          <p:cNvGraphicFramePr/>
          <p:nvPr>
            <p:extLst>
              <p:ext uri="{D42A27DB-BD31-4B8C-83A1-F6EECF244321}">
                <p14:modId xmlns:p14="http://schemas.microsoft.com/office/powerpoint/2010/main" val="4203864203"/>
              </p:ext>
            </p:extLst>
          </p:nvPr>
        </p:nvGraphicFramePr>
        <p:xfrm>
          <a:off x="1981201" y="260350"/>
          <a:ext cx="8609013"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6325" name="Oval 6"/>
          <p:cNvSpPr>
            <a:spLocks noChangeArrowheads="1"/>
          </p:cNvSpPr>
          <p:nvPr/>
        </p:nvSpPr>
        <p:spPr bwMode="auto">
          <a:xfrm>
            <a:off x="6815139" y="1351774"/>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a:solidFill>
                  <a:srgbClr val="004586"/>
                </a:solidFill>
              </a:rPr>
              <a:t>El </a:t>
            </a:r>
            <a:r>
              <a:rPr lang="en-GB" sz="2400" b="1" dirty="0" err="1">
                <a:solidFill>
                  <a:srgbClr val="004586"/>
                </a:solidFill>
              </a:rPr>
              <a:t>paciente</a:t>
            </a:r>
            <a:r>
              <a:rPr lang="en-GB" sz="2400" b="1" dirty="0">
                <a:solidFill>
                  <a:srgbClr val="004586"/>
                </a:solidFill>
              </a:rPr>
              <a:t> </a:t>
            </a:r>
          </a:p>
          <a:p>
            <a:pPr algn="ctr"/>
            <a:r>
              <a:rPr lang="en-GB" sz="2400" b="1" dirty="0">
                <a:solidFill>
                  <a:srgbClr val="004586"/>
                </a:solidFill>
              </a:rPr>
              <a:t>se </a:t>
            </a:r>
            <a:r>
              <a:rPr lang="en-GB" sz="2400" b="1" dirty="0" err="1">
                <a:solidFill>
                  <a:srgbClr val="004586"/>
                </a:solidFill>
              </a:rPr>
              <a:t>rasca</a:t>
            </a:r>
            <a:endParaRPr lang="en-US" sz="2400" b="1" dirty="0">
              <a:solidFill>
                <a:srgbClr val="004586"/>
              </a:solidFill>
            </a:endParaRPr>
          </a:p>
        </p:txBody>
      </p:sp>
      <p:sp>
        <p:nvSpPr>
          <p:cNvPr id="56326" name="Oval 7"/>
          <p:cNvSpPr>
            <a:spLocks noChangeArrowheads="1"/>
          </p:cNvSpPr>
          <p:nvPr/>
        </p:nvSpPr>
        <p:spPr bwMode="auto">
          <a:xfrm>
            <a:off x="3575051" y="1280337"/>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Picor</a:t>
            </a:r>
            <a:r>
              <a:rPr lang="en-GB" sz="2400" b="1" dirty="0">
                <a:solidFill>
                  <a:srgbClr val="004586"/>
                </a:solidFill>
              </a:rPr>
              <a:t> </a:t>
            </a:r>
          </a:p>
          <a:p>
            <a:pPr algn="ctr"/>
            <a:r>
              <a:rPr lang="en-GB" sz="2400" b="1" dirty="0" err="1">
                <a:solidFill>
                  <a:srgbClr val="004586"/>
                </a:solidFill>
              </a:rPr>
              <a:t>crónico</a:t>
            </a:r>
            <a:endParaRPr lang="en-US" sz="2400" b="1" dirty="0">
              <a:solidFill>
                <a:srgbClr val="004586"/>
              </a:solidFill>
            </a:endParaRPr>
          </a:p>
        </p:txBody>
      </p:sp>
      <p:sp>
        <p:nvSpPr>
          <p:cNvPr id="56327" name="Oval 8"/>
          <p:cNvSpPr>
            <a:spLocks noChangeArrowheads="1"/>
          </p:cNvSpPr>
          <p:nvPr/>
        </p:nvSpPr>
        <p:spPr bwMode="auto">
          <a:xfrm>
            <a:off x="7175501" y="3656824"/>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Liberación</a:t>
            </a:r>
            <a:r>
              <a:rPr lang="en-GB" sz="2400" b="1" dirty="0">
                <a:solidFill>
                  <a:srgbClr val="004586"/>
                </a:solidFill>
              </a:rPr>
              <a:t> de </a:t>
            </a:r>
          </a:p>
          <a:p>
            <a:pPr algn="ctr"/>
            <a:r>
              <a:rPr lang="en-GB" sz="2400" b="1" dirty="0" err="1">
                <a:solidFill>
                  <a:srgbClr val="004586"/>
                </a:solidFill>
              </a:rPr>
              <a:t>citoquinas</a:t>
            </a:r>
            <a:r>
              <a:rPr lang="en-GB" sz="2400" b="1" dirty="0">
                <a:solidFill>
                  <a:srgbClr val="004586"/>
                </a:solidFill>
              </a:rPr>
              <a:t> </a:t>
            </a:r>
            <a:r>
              <a:rPr lang="en-GB" sz="2400" b="1" dirty="0" err="1">
                <a:solidFill>
                  <a:srgbClr val="004586"/>
                </a:solidFill>
              </a:rPr>
              <a:t>desde</a:t>
            </a:r>
            <a:r>
              <a:rPr lang="en-GB" sz="2400" b="1" dirty="0">
                <a:solidFill>
                  <a:srgbClr val="004586"/>
                </a:solidFill>
              </a:rPr>
              <a:t> </a:t>
            </a:r>
          </a:p>
          <a:p>
            <a:pPr algn="ctr"/>
            <a:r>
              <a:rPr lang="en-GB" sz="2400" b="1" dirty="0">
                <a:solidFill>
                  <a:srgbClr val="004586"/>
                </a:solidFill>
              </a:rPr>
              <a:t>los </a:t>
            </a:r>
            <a:r>
              <a:rPr lang="en-GB" sz="2400" b="1" dirty="0" err="1">
                <a:solidFill>
                  <a:srgbClr val="004586"/>
                </a:solidFill>
              </a:rPr>
              <a:t>queratinocitos</a:t>
            </a:r>
            <a:endParaRPr lang="en-US" sz="2400" b="1" dirty="0">
              <a:solidFill>
                <a:srgbClr val="004586"/>
              </a:solidFill>
            </a:endParaRPr>
          </a:p>
        </p:txBody>
      </p:sp>
      <p:sp>
        <p:nvSpPr>
          <p:cNvPr id="56328" name="Oval 9"/>
          <p:cNvSpPr>
            <a:spLocks noChangeArrowheads="1"/>
          </p:cNvSpPr>
          <p:nvPr/>
        </p:nvSpPr>
        <p:spPr bwMode="auto">
          <a:xfrm>
            <a:off x="3143251" y="3801287"/>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Aumenta</a:t>
            </a:r>
            <a:r>
              <a:rPr lang="en-GB" sz="2400" b="1" dirty="0">
                <a:solidFill>
                  <a:srgbClr val="004586"/>
                </a:solidFill>
              </a:rPr>
              <a:t> la </a:t>
            </a:r>
          </a:p>
          <a:p>
            <a:pPr algn="ctr"/>
            <a:r>
              <a:rPr lang="en-GB" sz="2400" b="1" dirty="0" err="1">
                <a:solidFill>
                  <a:srgbClr val="004586"/>
                </a:solidFill>
              </a:rPr>
              <a:t>inflamación</a:t>
            </a:r>
            <a:endParaRPr lang="en-US" sz="2400" b="1" dirty="0">
              <a:solidFill>
                <a:srgbClr val="004586"/>
              </a:solidFill>
            </a:endParaRPr>
          </a:p>
        </p:txBody>
      </p:sp>
      <p:sp>
        <p:nvSpPr>
          <p:cNvPr id="56329" name="AutoShape 10"/>
          <p:cNvSpPr>
            <a:spLocks noChangeArrowheads="1"/>
          </p:cNvSpPr>
          <p:nvPr/>
        </p:nvSpPr>
        <p:spPr bwMode="auto">
          <a:xfrm rot="8100000">
            <a:off x="3411539" y="3247250"/>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0" name="AutoShape 11"/>
          <p:cNvSpPr>
            <a:spLocks noChangeArrowheads="1"/>
          </p:cNvSpPr>
          <p:nvPr/>
        </p:nvSpPr>
        <p:spPr bwMode="auto">
          <a:xfrm rot="-8100000">
            <a:off x="5500689" y="991413"/>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1" name="AutoShape 12"/>
          <p:cNvSpPr>
            <a:spLocks noChangeArrowheads="1"/>
          </p:cNvSpPr>
          <p:nvPr/>
        </p:nvSpPr>
        <p:spPr bwMode="auto">
          <a:xfrm rot="-2700000">
            <a:off x="7804151" y="2802750"/>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2" name="AutoShape 13"/>
          <p:cNvSpPr>
            <a:spLocks noChangeArrowheads="1"/>
          </p:cNvSpPr>
          <p:nvPr/>
        </p:nvSpPr>
        <p:spPr bwMode="auto">
          <a:xfrm rot="2700000">
            <a:off x="5807076" y="5320214"/>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3" name="Text Box 14"/>
          <p:cNvSpPr txBox="1">
            <a:spLocks noChangeArrowheads="1"/>
          </p:cNvSpPr>
          <p:nvPr/>
        </p:nvSpPr>
        <p:spPr bwMode="auto">
          <a:xfrm>
            <a:off x="6324600" y="5410200"/>
            <a:ext cx="5335587" cy="661987"/>
          </a:xfrm>
          <a:prstGeom prst="rect">
            <a:avLst/>
          </a:prstGeom>
          <a:noFill/>
          <a:ln w="9525">
            <a:noFill/>
            <a:miter lim="800000"/>
            <a:headEnd/>
            <a:tailEnd/>
          </a:ln>
        </p:spPr>
        <p:txBody>
          <a:bodyPr lIns="45720" tIns="0" rIns="45720" anchor="b"/>
          <a:lstStyle/>
          <a:p>
            <a:pPr algn="r"/>
            <a:r>
              <a:rPr lang="en-US" sz="1200" dirty="0">
                <a:solidFill>
                  <a:srgbClr val="565656"/>
                </a:solidFill>
              </a:rPr>
              <a:t>Leung DYM &amp; </a:t>
            </a:r>
            <a:r>
              <a:rPr lang="en-US" sz="1200" dirty="0" err="1">
                <a:solidFill>
                  <a:srgbClr val="565656"/>
                </a:solidFill>
              </a:rPr>
              <a:t>Soter</a:t>
            </a:r>
            <a:r>
              <a:rPr lang="en-US" sz="1200" dirty="0">
                <a:solidFill>
                  <a:srgbClr val="565656"/>
                </a:solidFill>
              </a:rPr>
              <a:t> NA. </a:t>
            </a:r>
            <a:br>
              <a:rPr lang="en-US" sz="1200" dirty="0">
                <a:solidFill>
                  <a:srgbClr val="565656"/>
                </a:solidFill>
              </a:rPr>
            </a:br>
            <a:r>
              <a:rPr lang="en-US" sz="1200" i="1" dirty="0">
                <a:solidFill>
                  <a:srgbClr val="565656"/>
                </a:solidFill>
              </a:rPr>
              <a:t>J Am </a:t>
            </a:r>
            <a:r>
              <a:rPr lang="en-US" sz="1200" i="1" dirty="0" err="1">
                <a:solidFill>
                  <a:srgbClr val="565656"/>
                </a:solidFill>
              </a:rPr>
              <a:t>Acad</a:t>
            </a:r>
            <a:r>
              <a:rPr lang="en-US" sz="1200" i="1" dirty="0">
                <a:solidFill>
                  <a:srgbClr val="565656"/>
                </a:solidFill>
              </a:rPr>
              <a:t> </a:t>
            </a:r>
            <a:r>
              <a:rPr lang="en-US" sz="1200" i="1" dirty="0" err="1">
                <a:solidFill>
                  <a:srgbClr val="565656"/>
                </a:solidFill>
              </a:rPr>
              <a:t>Dermatol</a:t>
            </a:r>
            <a:r>
              <a:rPr lang="en-US" sz="1200" dirty="0">
                <a:solidFill>
                  <a:srgbClr val="565656"/>
                </a:solidFill>
              </a:rPr>
              <a:t> 2001; 44 (Suppl.):S1–12</a:t>
            </a:r>
            <a:r>
              <a:rPr lang="en-US" sz="1200" dirty="0"/>
              <a:t>.</a:t>
            </a:r>
            <a:endParaRPr lang="en-GB" sz="1200" dirty="0"/>
          </a:p>
        </p:txBody>
      </p:sp>
      <p:sp>
        <p:nvSpPr>
          <p:cNvPr id="2" name="Flecha izquierda 1"/>
          <p:cNvSpPr/>
          <p:nvPr/>
        </p:nvSpPr>
        <p:spPr bwMode="auto">
          <a:xfrm>
            <a:off x="8212666" y="2184400"/>
            <a:ext cx="2455334" cy="2082800"/>
          </a:xfrm>
          <a:prstGeom prst="leftArrow">
            <a:avLst/>
          </a:prstGeom>
          <a:solidFill>
            <a:srgbClr val="00458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s-ES" sz="2200" b="1" dirty="0" smtClean="0">
                <a:solidFill>
                  <a:schemeClr val="bg1"/>
                </a:solidFill>
              </a:rPr>
              <a:t>Alteración  </a:t>
            </a:r>
            <a:r>
              <a:rPr lang="es-ES" sz="2200" b="1" dirty="0">
                <a:solidFill>
                  <a:schemeClr val="bg1"/>
                </a:solidFill>
              </a:rPr>
              <a:t>barrera</a:t>
            </a:r>
          </a:p>
        </p:txBody>
      </p:sp>
      <p:grpSp>
        <p:nvGrpSpPr>
          <p:cNvPr id="7" name="Agrupar 6"/>
          <p:cNvGrpSpPr/>
          <p:nvPr/>
        </p:nvGrpSpPr>
        <p:grpSpPr>
          <a:xfrm>
            <a:off x="1801717" y="1127468"/>
            <a:ext cx="8657213" cy="4778532"/>
            <a:chOff x="277717" y="1620369"/>
            <a:chExt cx="8657213" cy="4778532"/>
          </a:xfrm>
        </p:grpSpPr>
        <p:sp>
          <p:nvSpPr>
            <p:cNvPr id="3" name="Flecha abajo 2"/>
            <p:cNvSpPr/>
            <p:nvPr/>
          </p:nvSpPr>
          <p:spPr>
            <a:xfrm rot="2750989">
              <a:off x="6966145" y="1373481"/>
              <a:ext cx="484632" cy="978408"/>
            </a:xfrm>
            <a:prstGeom prst="down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Flecha derecha 3"/>
            <p:cNvSpPr/>
            <p:nvPr/>
          </p:nvSpPr>
          <p:spPr>
            <a:xfrm rot="20352825">
              <a:off x="775230" y="5084763"/>
              <a:ext cx="978408" cy="484632"/>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Flecha izquierda 4"/>
            <p:cNvSpPr/>
            <p:nvPr/>
          </p:nvSpPr>
          <p:spPr>
            <a:xfrm rot="2319037">
              <a:off x="5925888" y="5661801"/>
              <a:ext cx="978408" cy="484632"/>
            </a:xfrm>
            <a:prstGeom prst="lef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p:cNvSpPr txBox="1"/>
            <p:nvPr/>
          </p:nvSpPr>
          <p:spPr>
            <a:xfrm>
              <a:off x="7595140" y="1773238"/>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sp>
          <p:nvSpPr>
            <p:cNvPr id="20" name="CuadroTexto 19"/>
            <p:cNvSpPr txBox="1"/>
            <p:nvPr/>
          </p:nvSpPr>
          <p:spPr>
            <a:xfrm>
              <a:off x="277717" y="5640195"/>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sp>
          <p:nvSpPr>
            <p:cNvPr id="21" name="CuadroTexto 20"/>
            <p:cNvSpPr txBox="1"/>
            <p:nvPr/>
          </p:nvSpPr>
          <p:spPr>
            <a:xfrm>
              <a:off x="6924373" y="5937236"/>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grpSp>
      <p:sp>
        <p:nvSpPr>
          <p:cNvPr id="11" name="Título 10"/>
          <p:cNvSpPr>
            <a:spLocks noGrp="1"/>
          </p:cNvSpPr>
          <p:nvPr>
            <p:ph type="title"/>
          </p:nvPr>
        </p:nvSpPr>
        <p:spPr/>
        <p:txBody>
          <a:bodyPr/>
          <a:lstStyle/>
          <a:p>
            <a:r>
              <a:rPr lang="es-ES" dirty="0" smtClean="0"/>
              <a:t>Un círculo vicioso: ciclo picor-rascado</a:t>
            </a:r>
            <a:endParaRPr lang="es-ES" dirty="0"/>
          </a:p>
        </p:txBody>
      </p:sp>
    </p:spTree>
    <p:extLst>
      <p:ext uri="{BB962C8B-B14F-4D97-AF65-F5344CB8AC3E}">
        <p14:creationId xmlns:p14="http://schemas.microsoft.com/office/powerpoint/2010/main" val="42539253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p:cNvSpPr>
            <a:spLocks noGrp="1"/>
          </p:cNvSpPr>
          <p:nvPr>
            <p:ph idx="1"/>
          </p:nvPr>
        </p:nvSpPr>
        <p:spPr>
          <a:xfrm>
            <a:off x="0" y="1015675"/>
            <a:ext cx="8686800" cy="4592024"/>
          </a:xfrm>
        </p:spPr>
        <p:txBody>
          <a:bodyPr/>
          <a:lstStyle/>
          <a:p>
            <a:pPr lvl="0"/>
            <a:r>
              <a:rPr lang="es-ES" dirty="0"/>
              <a:t>¿Los pacientes atópicos tienen más predisposición a las infecciones de piel?</a:t>
            </a:r>
          </a:p>
          <a:p>
            <a:pPr lvl="0"/>
            <a:endParaRPr lang="es-ES" dirty="0" smtClean="0"/>
          </a:p>
          <a:p>
            <a:pPr marL="542925" lvl="0" indent="0">
              <a:buNone/>
            </a:pPr>
            <a:endParaRPr lang="es-ES" dirty="0" smtClean="0"/>
          </a:p>
          <a:p>
            <a:pPr lvl="0"/>
            <a:r>
              <a:rPr lang="es-ES" dirty="0" smtClean="0"/>
              <a:t>¿</a:t>
            </a:r>
            <a:r>
              <a:rPr lang="es-ES" dirty="0"/>
              <a:t>Influye de  alguna manera la infección en los brotes</a:t>
            </a:r>
            <a:r>
              <a:rPr lang="es-ES" dirty="0" smtClean="0"/>
              <a:t>?</a:t>
            </a:r>
          </a:p>
          <a:p>
            <a:pPr lvl="0"/>
            <a:endParaRPr lang="es-ES" dirty="0"/>
          </a:p>
          <a:p>
            <a:pPr lvl="0"/>
            <a:endParaRPr lang="es-ES" dirty="0" smtClean="0"/>
          </a:p>
          <a:p>
            <a:r>
              <a:rPr lang="es-ES" dirty="0"/>
              <a:t>¿Podemos hacer algo para evitar los brotes y las complicaciones?</a:t>
            </a:r>
          </a:p>
          <a:p>
            <a:pPr marL="542925" lvl="0" indent="0">
              <a:buNone/>
            </a:pPr>
            <a:endParaRPr lang="es-ES" dirty="0"/>
          </a:p>
          <a:p>
            <a:endParaRPr lang="es-ES" dirty="0"/>
          </a:p>
        </p:txBody>
      </p:sp>
      <p:sp>
        <p:nvSpPr>
          <p:cNvPr id="9" name="Rectángulo 8"/>
          <p:cNvSpPr/>
          <p:nvPr/>
        </p:nvSpPr>
        <p:spPr>
          <a:xfrm>
            <a:off x="8490937" y="1066800"/>
            <a:ext cx="1872263" cy="1524000"/>
          </a:xfrm>
          <a:prstGeom prst="rect">
            <a:avLst/>
          </a:prstGeom>
          <a:blipFill rotWithShape="1">
            <a:blip r:embed="rId2"/>
            <a:stretch>
              <a:fillRect/>
            </a:stretch>
          </a:blipFill>
        </p:spPr>
        <p:style>
          <a:lnRef idx="0">
            <a:schemeClr val="lt1">
              <a:hueOff val="0"/>
              <a:satOff val="0"/>
              <a:lumOff val="0"/>
              <a:alphaOff val="0"/>
            </a:schemeClr>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0" name="Rectángulo 9"/>
          <p:cNvSpPr/>
          <p:nvPr/>
        </p:nvSpPr>
        <p:spPr>
          <a:xfrm>
            <a:off x="8490937" y="2743200"/>
            <a:ext cx="1859458" cy="1524000"/>
          </a:xfrm>
          <a:prstGeom prst="rect">
            <a:avLst/>
          </a:prstGeom>
          <a:blipFill rotWithShape="1">
            <a:blip r:embed="rId3"/>
            <a:stretch>
              <a:fillRect/>
            </a:stretch>
          </a:blipFill>
        </p:spPr>
        <p:style>
          <a:lnRef idx="0">
            <a:schemeClr val="lt1">
              <a:hueOff val="0"/>
              <a:satOff val="0"/>
              <a:lumOff val="0"/>
              <a:alphaOff val="0"/>
            </a:schemeClr>
          </a:lnRef>
          <a:fillRef idx="1">
            <a:scrgbClr r="0" g="0" b="0"/>
          </a:fillRef>
          <a:effectRef idx="2">
            <a:schemeClr val="accent2">
              <a:tint val="50000"/>
              <a:hueOff val="0"/>
              <a:satOff val="0"/>
              <a:lumOff val="6260"/>
              <a:alphaOff val="0"/>
            </a:schemeClr>
          </a:effectRef>
          <a:fontRef idx="minor">
            <a:schemeClr val="lt1">
              <a:hueOff val="0"/>
              <a:satOff val="0"/>
              <a:lumOff val="0"/>
              <a:alphaOff val="0"/>
            </a:schemeClr>
          </a:fontRef>
        </p:style>
      </p:sp>
      <p:sp>
        <p:nvSpPr>
          <p:cNvPr id="11" name="Rectángulo 10"/>
          <p:cNvSpPr/>
          <p:nvPr/>
        </p:nvSpPr>
        <p:spPr>
          <a:xfrm>
            <a:off x="8490937" y="4354284"/>
            <a:ext cx="1834140" cy="1353148"/>
          </a:xfrm>
          <a:prstGeom prst="rect">
            <a:avLst/>
          </a:prstGeom>
          <a:blipFill rotWithShape="1">
            <a:blip r:embed="rId4"/>
            <a:stretch>
              <a:fillRect/>
            </a:stretch>
          </a:blipFill>
        </p:spPr>
        <p:style>
          <a:lnRef idx="0">
            <a:schemeClr val="lt1">
              <a:hueOff val="0"/>
              <a:satOff val="0"/>
              <a:lumOff val="0"/>
              <a:alphaOff val="0"/>
            </a:schemeClr>
          </a:lnRef>
          <a:fillRef idx="1">
            <a:scrgbClr r="0" g="0" b="0"/>
          </a:fillRef>
          <a:effectRef idx="2">
            <a:schemeClr val="accent2">
              <a:tint val="50000"/>
              <a:hueOff val="0"/>
              <a:satOff val="0"/>
              <a:lumOff val="12520"/>
              <a:alphaOff val="0"/>
            </a:schemeClr>
          </a:effectRef>
          <a:fontRef idx="minor">
            <a:schemeClr val="lt1">
              <a:hueOff val="0"/>
              <a:satOff val="0"/>
              <a:lumOff val="0"/>
              <a:alphaOff val="0"/>
            </a:schemeClr>
          </a:fontRef>
        </p:style>
      </p:sp>
      <p:sp>
        <p:nvSpPr>
          <p:cNvPr id="12" name="Rectángulo 11"/>
          <p:cNvSpPr/>
          <p:nvPr/>
        </p:nvSpPr>
        <p:spPr>
          <a:xfrm>
            <a:off x="9067800" y="4953000"/>
            <a:ext cx="152400" cy="76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9372600" y="4953000"/>
            <a:ext cx="152400" cy="76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314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291446843"/>
              </p:ext>
            </p:extLst>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p:txBody>
          <a:bodyPr/>
          <a:lstStyle/>
          <a:p>
            <a:r>
              <a:rPr lang="es-ES" dirty="0" smtClean="0"/>
              <a:t>Abordaje de la DA</a:t>
            </a:r>
            <a:endParaRPr lang="es-ES" dirty="0"/>
          </a:p>
        </p:txBody>
      </p:sp>
      <p:graphicFrame>
        <p:nvGraphicFramePr>
          <p:cNvPr id="5" name="Marcador de contenido 4"/>
          <p:cNvGraphicFramePr>
            <a:graphicFrameLocks noGrp="1"/>
          </p:cNvGraphicFramePr>
          <p:nvPr>
            <p:ph idx="4294967295"/>
            <p:extLst>
              <p:ext uri="{D42A27DB-BD31-4B8C-83A1-F6EECF244321}">
                <p14:modId xmlns:p14="http://schemas.microsoft.com/office/powerpoint/2010/main" val="1427403174"/>
              </p:ext>
            </p:extLst>
          </p:nvPr>
        </p:nvGraphicFramePr>
        <p:xfrm>
          <a:off x="1554163" y="1306287"/>
          <a:ext cx="4160838" cy="29495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2822271863"/>
              </p:ext>
            </p:extLst>
          </p:nvPr>
        </p:nvGraphicFramePr>
        <p:xfrm>
          <a:off x="6458857" y="1295400"/>
          <a:ext cx="3904343" cy="2971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4009909054"/>
              </p:ext>
            </p:extLst>
          </p:nvPr>
        </p:nvGraphicFramePr>
        <p:xfrm>
          <a:off x="4038601" y="4114800"/>
          <a:ext cx="4826000" cy="22456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24494495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631356" y="195694"/>
            <a:ext cx="8960444" cy="5811406"/>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
        <p:nvSpPr>
          <p:cNvPr id="7" name="Elipse 6"/>
          <p:cNvSpPr/>
          <p:nvPr/>
        </p:nvSpPr>
        <p:spPr>
          <a:xfrm>
            <a:off x="8229600" y="152400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err="1" smtClean="0"/>
              <a:t>Filagrina</a:t>
            </a:r>
            <a:endParaRPr lang="es-ES" dirty="0"/>
          </a:p>
          <a:p>
            <a:pPr algn="ctr"/>
            <a:endParaRPr lang="es-ES" dirty="0"/>
          </a:p>
        </p:txBody>
      </p:sp>
      <p:sp>
        <p:nvSpPr>
          <p:cNvPr id="8" name="Elipse 7"/>
          <p:cNvSpPr/>
          <p:nvPr/>
        </p:nvSpPr>
        <p:spPr>
          <a:xfrm>
            <a:off x="8305800" y="335280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smtClean="0"/>
              <a:t>Proteasas</a:t>
            </a:r>
            <a:endParaRPr lang="es-ES" dirty="0"/>
          </a:p>
          <a:p>
            <a:pPr algn="ctr"/>
            <a:endParaRPr lang="es-ES" dirty="0"/>
          </a:p>
        </p:txBody>
      </p:sp>
      <p:sp>
        <p:nvSpPr>
          <p:cNvPr id="9" name="Elipse 8"/>
          <p:cNvSpPr/>
          <p:nvPr/>
        </p:nvSpPr>
        <p:spPr>
          <a:xfrm>
            <a:off x="7010400" y="4953000"/>
            <a:ext cx="1600200" cy="1524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Caspasas</a:t>
            </a:r>
            <a:endParaRPr lang="es-ES" dirty="0"/>
          </a:p>
        </p:txBody>
      </p:sp>
      <p:sp>
        <p:nvSpPr>
          <p:cNvPr id="10" name="Elipse 9"/>
          <p:cNvSpPr/>
          <p:nvPr/>
        </p:nvSpPr>
        <p:spPr>
          <a:xfrm>
            <a:off x="2438400" y="4419600"/>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Proteínas estructurales</a:t>
            </a:r>
          </a:p>
        </p:txBody>
      </p:sp>
      <p:sp>
        <p:nvSpPr>
          <p:cNvPr id="11" name="Elipse 10"/>
          <p:cNvSpPr/>
          <p:nvPr/>
        </p:nvSpPr>
        <p:spPr>
          <a:xfrm>
            <a:off x="2133600" y="1524000"/>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Citoquinas</a:t>
            </a:r>
            <a:endParaRPr lang="es-ES" dirty="0"/>
          </a:p>
        </p:txBody>
      </p:sp>
    </p:spTree>
    <p:extLst>
      <p:ext uri="{BB962C8B-B14F-4D97-AF65-F5344CB8AC3E}">
        <p14:creationId xmlns:p14="http://schemas.microsoft.com/office/powerpoint/2010/main" val="7607988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nf_fi_sk_sf_e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55851" y="1560513"/>
            <a:ext cx="2830513" cy="410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2 CuadroTexto"/>
          <p:cNvSpPr txBox="1">
            <a:spLocks noChangeArrowheads="1"/>
          </p:cNvSpPr>
          <p:nvPr/>
        </p:nvSpPr>
        <p:spPr bwMode="auto">
          <a:xfrm>
            <a:off x="6715126" y="3886200"/>
            <a:ext cx="21320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mecánica</a:t>
            </a:r>
          </a:p>
        </p:txBody>
      </p:sp>
      <p:sp>
        <p:nvSpPr>
          <p:cNvPr id="4" name="3 Flecha derecha"/>
          <p:cNvSpPr/>
          <p:nvPr/>
        </p:nvSpPr>
        <p:spPr>
          <a:xfrm>
            <a:off x="5194301" y="3856038"/>
            <a:ext cx="1495425"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09" name="5 CuadroTexto"/>
          <p:cNvSpPr txBox="1">
            <a:spLocks noChangeArrowheads="1"/>
          </p:cNvSpPr>
          <p:nvPr/>
        </p:nvSpPr>
        <p:spPr bwMode="auto">
          <a:xfrm>
            <a:off x="6715125" y="2800351"/>
            <a:ext cx="26749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de infecciones/</a:t>
            </a:r>
          </a:p>
          <a:p>
            <a:pPr eaLnBrk="1" hangingPunct="1"/>
            <a:r>
              <a:rPr lang="es-ES" sz="1800"/>
              <a:t>Microorganismos</a:t>
            </a:r>
          </a:p>
        </p:txBody>
      </p:sp>
      <p:sp>
        <p:nvSpPr>
          <p:cNvPr id="7" name="6 Flecha derecha"/>
          <p:cNvSpPr/>
          <p:nvPr/>
        </p:nvSpPr>
        <p:spPr>
          <a:xfrm>
            <a:off x="5197476" y="2906713"/>
            <a:ext cx="1497013"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 name="7 Flecha derecha"/>
          <p:cNvSpPr/>
          <p:nvPr/>
        </p:nvSpPr>
        <p:spPr>
          <a:xfrm>
            <a:off x="5194301" y="4878388"/>
            <a:ext cx="1495425"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12" name="8 CuadroTexto"/>
          <p:cNvSpPr txBox="1">
            <a:spLocks noChangeArrowheads="1"/>
          </p:cNvSpPr>
          <p:nvPr/>
        </p:nvSpPr>
        <p:spPr bwMode="auto">
          <a:xfrm>
            <a:off x="6715125" y="4891088"/>
            <a:ext cx="25098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inmunológica</a:t>
            </a:r>
          </a:p>
        </p:txBody>
      </p:sp>
      <p:sp>
        <p:nvSpPr>
          <p:cNvPr id="47113" name="9 CuadroTexto"/>
          <p:cNvSpPr txBox="1">
            <a:spLocks noChangeArrowheads="1"/>
          </p:cNvSpPr>
          <p:nvPr/>
        </p:nvSpPr>
        <p:spPr bwMode="auto">
          <a:xfrm>
            <a:off x="6715126" y="1693863"/>
            <a:ext cx="31337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de agentes externos medioambientales</a:t>
            </a:r>
          </a:p>
        </p:txBody>
      </p:sp>
      <p:sp>
        <p:nvSpPr>
          <p:cNvPr id="11" name="10 Flecha derecha"/>
          <p:cNvSpPr/>
          <p:nvPr/>
        </p:nvSpPr>
        <p:spPr>
          <a:xfrm>
            <a:off x="5194301" y="1822450"/>
            <a:ext cx="1495425" cy="42068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15" name="11 CuadroTexto"/>
          <p:cNvSpPr txBox="1">
            <a:spLocks noChangeArrowheads="1"/>
          </p:cNvSpPr>
          <p:nvPr/>
        </p:nvSpPr>
        <p:spPr bwMode="auto">
          <a:xfrm>
            <a:off x="2953605" y="5803900"/>
            <a:ext cx="6032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i="1" dirty="0">
                <a:solidFill>
                  <a:schemeClr val="accent2"/>
                </a:solidFill>
              </a:rPr>
              <a:t>La barrera cutánea es mucho más que </a:t>
            </a:r>
            <a:r>
              <a:rPr lang="es-ES" sz="1800" b="1" i="1" dirty="0" err="1">
                <a:solidFill>
                  <a:schemeClr val="accent2"/>
                </a:solidFill>
              </a:rPr>
              <a:t>corneocitos</a:t>
            </a:r>
            <a:r>
              <a:rPr lang="es-ES" sz="1800" b="1" i="1" dirty="0">
                <a:solidFill>
                  <a:schemeClr val="accent2"/>
                </a:solidFill>
              </a:rPr>
              <a:t> y lípidos…</a:t>
            </a:r>
          </a:p>
        </p:txBody>
      </p:sp>
      <p:sp>
        <p:nvSpPr>
          <p:cNvPr id="13" name="CuadroTexto 2"/>
          <p:cNvSpPr txBox="1">
            <a:spLocks noChangeArrowheads="1"/>
          </p:cNvSpPr>
          <p:nvPr/>
        </p:nvSpPr>
        <p:spPr bwMode="auto">
          <a:xfrm>
            <a:off x="2451100" y="2905125"/>
            <a:ext cx="1816100" cy="342900"/>
          </a:xfrm>
          <a:prstGeom prst="rect">
            <a:avLst/>
          </a:prstGeom>
          <a:solidFill>
            <a:schemeClr val="accent4">
              <a:lumMod val="60000"/>
              <a:lumOff val="40000"/>
            </a:schemeClr>
          </a:solidFill>
          <a:ln>
            <a:noFill/>
          </a:ln>
        </p:spPr>
        <p:txBody>
          <a:bodyPr tIns="93600" bIns="9360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sz="1000" b="1" noProof="1">
                <a:latin typeface="Calibri" charset="0"/>
                <a:cs typeface="Calibri" charset="0"/>
              </a:rPr>
              <a:t>Microflora natural</a:t>
            </a:r>
          </a:p>
        </p:txBody>
      </p:sp>
      <p:sp>
        <p:nvSpPr>
          <p:cNvPr id="14" name="CuadroTexto 14"/>
          <p:cNvSpPr txBox="1">
            <a:spLocks noChangeArrowheads="1"/>
          </p:cNvSpPr>
          <p:nvPr/>
        </p:nvSpPr>
        <p:spPr bwMode="auto">
          <a:xfrm>
            <a:off x="2451100" y="3892550"/>
            <a:ext cx="1816100" cy="342900"/>
          </a:xfrm>
          <a:prstGeom prst="rect">
            <a:avLst/>
          </a:prstGeom>
          <a:solidFill>
            <a:schemeClr val="accent4">
              <a:lumMod val="60000"/>
              <a:lumOff val="40000"/>
            </a:schemeClr>
          </a:solidFill>
          <a:ln>
            <a:noFill/>
          </a:ln>
        </p:spPr>
        <p:txBody>
          <a:bodyPr tIns="93600" bIns="93600"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eaLnBrk="1" hangingPunct="1"/>
            <a:r>
              <a:rPr sz="1000" b="1" noProof="1">
                <a:latin typeface="Calibri" charset="0"/>
              </a:rPr>
              <a:t>Barreras mecánicas</a:t>
            </a:r>
          </a:p>
        </p:txBody>
      </p:sp>
      <p:sp>
        <p:nvSpPr>
          <p:cNvPr id="15" name="CuadroTexto 15"/>
          <p:cNvSpPr txBox="1">
            <a:spLocks noChangeArrowheads="1"/>
          </p:cNvSpPr>
          <p:nvPr/>
        </p:nvSpPr>
        <p:spPr bwMode="auto">
          <a:xfrm>
            <a:off x="2451100" y="4889500"/>
            <a:ext cx="1816100" cy="342900"/>
          </a:xfrm>
          <a:prstGeom prst="rect">
            <a:avLst/>
          </a:prstGeom>
          <a:solidFill>
            <a:schemeClr val="accent4">
              <a:lumMod val="60000"/>
              <a:lumOff val="40000"/>
            </a:schemeClr>
          </a:solidFill>
          <a:ln>
            <a:noFill/>
          </a:ln>
        </p:spPr>
        <p:txBody>
          <a:bodyPr tIns="93600" bIns="9360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sz="1000" b="1" noProof="1">
                <a:latin typeface="Calibri" charset="0"/>
                <a:cs typeface="Calibri" charset="0"/>
              </a:rPr>
              <a:t>Sistema inmunitario</a:t>
            </a:r>
          </a:p>
        </p:txBody>
      </p:sp>
      <p:grpSp>
        <p:nvGrpSpPr>
          <p:cNvPr id="5" name="Agrupar 4"/>
          <p:cNvGrpSpPr/>
          <p:nvPr/>
        </p:nvGrpSpPr>
        <p:grpSpPr>
          <a:xfrm>
            <a:off x="1542651" y="304800"/>
            <a:ext cx="9144000" cy="5806269"/>
            <a:chOff x="774423" y="1492925"/>
            <a:chExt cx="7109204" cy="4739469"/>
          </a:xfrm>
        </p:grpSpPr>
        <p:pic>
          <p:nvPicPr>
            <p:cNvPr id="2" name="Imagen 1"/>
            <p:cNvPicPr>
              <a:picLocks noChangeAspect="1"/>
            </p:cNvPicPr>
            <p:nvPr/>
          </p:nvPicPr>
          <p:blipFill>
            <a:blip r:embed="rId4" cstate="print"/>
            <a:stretch>
              <a:fillRect/>
            </a:stretch>
          </p:blipFill>
          <p:spPr>
            <a:xfrm>
              <a:off x="774423" y="1492925"/>
              <a:ext cx="7109204" cy="4739469"/>
            </a:xfrm>
            <a:prstGeom prst="rect">
              <a:avLst/>
            </a:prstGeom>
          </p:spPr>
        </p:pic>
        <p:sp>
          <p:nvSpPr>
            <p:cNvPr id="3" name="CuadroTexto 2"/>
            <p:cNvSpPr txBox="1"/>
            <p:nvPr/>
          </p:nvSpPr>
          <p:spPr>
            <a:xfrm>
              <a:off x="3593823" y="2940725"/>
              <a:ext cx="1295145" cy="1080280"/>
            </a:xfrm>
            <a:prstGeom prst="rect">
              <a:avLst/>
            </a:prstGeom>
            <a:noFill/>
          </p:spPr>
          <p:txBody>
            <a:bodyPr wrap="none" rtlCol="0">
              <a:spAutoFit/>
            </a:bodyPr>
            <a:lstStyle/>
            <a:p>
              <a:r>
                <a:rPr lang="es-ES" sz="8000" b="1" dirty="0">
                  <a:solidFill>
                    <a:schemeClr val="bg1"/>
                  </a:solidFill>
                  <a:latin typeface="Arial"/>
                  <a:cs typeface="Arial"/>
                </a:rPr>
                <a:t>DA</a:t>
              </a:r>
            </a:p>
          </p:txBody>
        </p:sp>
      </p:grpSp>
      <p:sp>
        <p:nvSpPr>
          <p:cNvPr id="6" name="Elipse 5"/>
          <p:cNvSpPr/>
          <p:nvPr/>
        </p:nvSpPr>
        <p:spPr>
          <a:xfrm>
            <a:off x="8229600" y="1371599"/>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err="1" smtClean="0"/>
              <a:t>Filagrina</a:t>
            </a:r>
            <a:endParaRPr lang="es-ES" dirty="0"/>
          </a:p>
          <a:p>
            <a:pPr algn="ctr"/>
            <a:endParaRPr lang="es-ES" dirty="0"/>
          </a:p>
        </p:txBody>
      </p:sp>
      <p:sp>
        <p:nvSpPr>
          <p:cNvPr id="20" name="Elipse 19"/>
          <p:cNvSpPr/>
          <p:nvPr/>
        </p:nvSpPr>
        <p:spPr>
          <a:xfrm>
            <a:off x="8305800" y="335280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smtClean="0"/>
              <a:t>Proteasas</a:t>
            </a:r>
            <a:endParaRPr lang="es-ES" dirty="0"/>
          </a:p>
          <a:p>
            <a:pPr algn="ctr"/>
            <a:endParaRPr lang="es-ES" dirty="0"/>
          </a:p>
        </p:txBody>
      </p:sp>
      <p:sp>
        <p:nvSpPr>
          <p:cNvPr id="21" name="Elipse 20"/>
          <p:cNvSpPr/>
          <p:nvPr/>
        </p:nvSpPr>
        <p:spPr>
          <a:xfrm>
            <a:off x="7010400" y="4800599"/>
            <a:ext cx="1600200" cy="1524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Caspasas</a:t>
            </a:r>
            <a:endParaRPr lang="es-ES" dirty="0"/>
          </a:p>
        </p:txBody>
      </p:sp>
      <p:sp>
        <p:nvSpPr>
          <p:cNvPr id="22" name="Elipse 21"/>
          <p:cNvSpPr/>
          <p:nvPr/>
        </p:nvSpPr>
        <p:spPr>
          <a:xfrm>
            <a:off x="2438400" y="4267199"/>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Proteínas estructurales</a:t>
            </a:r>
          </a:p>
        </p:txBody>
      </p:sp>
      <p:sp>
        <p:nvSpPr>
          <p:cNvPr id="23" name="Elipse 22"/>
          <p:cNvSpPr/>
          <p:nvPr/>
        </p:nvSpPr>
        <p:spPr>
          <a:xfrm>
            <a:off x="2133600" y="1371599"/>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Citoquinas</a:t>
            </a:r>
            <a:endParaRPr lang="es-ES" dirty="0"/>
          </a:p>
        </p:txBody>
      </p:sp>
    </p:spTree>
    <p:extLst>
      <p:ext uri="{BB962C8B-B14F-4D97-AF65-F5344CB8AC3E}">
        <p14:creationId xmlns:p14="http://schemas.microsoft.com/office/powerpoint/2010/main" val="263868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0"/>
                                        </p:tgtEl>
                                        <p:attrNameLst>
                                          <p:attrName>ppt_x</p:attrName>
                                        </p:attrNameLst>
                                      </p:cBhvr>
                                      <p:tavLst>
                                        <p:tav tm="0">
                                          <p:val>
                                            <p:strVal val="ppt_x"/>
                                          </p:val>
                                        </p:tav>
                                        <p:tav tm="100000">
                                          <p:val>
                                            <p:strVal val="ppt_x"/>
                                          </p:val>
                                        </p:tav>
                                      </p:tavLst>
                                    </p:anim>
                                    <p:anim calcmode="lin" valueType="num">
                                      <p:cBhvr additive="base">
                                        <p:cTn id="11" dur="500"/>
                                        <p:tgtEl>
                                          <p:spTgt spid="20"/>
                                        </p:tgtEl>
                                        <p:attrNameLst>
                                          <p:attrName>ppt_y</p:attrName>
                                        </p:attrNameLst>
                                      </p:cBhvr>
                                      <p:tavLst>
                                        <p:tav tm="0">
                                          <p:val>
                                            <p:strVal val="ppt_y"/>
                                          </p:val>
                                        </p:tav>
                                        <p:tav tm="100000">
                                          <p:val>
                                            <p:strVal val="1+ppt_h/2"/>
                                          </p:val>
                                        </p:tav>
                                      </p:tavLst>
                                    </p:anim>
                                    <p:set>
                                      <p:cBhvr>
                                        <p:cTn id="12" dur="1" fill="hold">
                                          <p:stCondLst>
                                            <p:cond delay="499"/>
                                          </p:stCondLst>
                                        </p:cTn>
                                        <p:tgtEl>
                                          <p:spTgt spid="20"/>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23"/>
                                        </p:tgtEl>
                                        <p:attrNameLst>
                                          <p:attrName>ppt_x</p:attrName>
                                        </p:attrNameLst>
                                      </p:cBhvr>
                                      <p:tavLst>
                                        <p:tav tm="0">
                                          <p:val>
                                            <p:strVal val="ppt_x"/>
                                          </p:val>
                                        </p:tav>
                                        <p:tav tm="100000">
                                          <p:val>
                                            <p:strVal val="ppt_x"/>
                                          </p:val>
                                        </p:tav>
                                      </p:tavLst>
                                    </p:anim>
                                    <p:anim calcmode="lin" valueType="num">
                                      <p:cBhvr additive="base">
                                        <p:cTn id="21" dur="500"/>
                                        <p:tgtEl>
                                          <p:spTgt spid="23"/>
                                        </p:tgtEl>
                                        <p:attrNameLst>
                                          <p:attrName>ppt_y</p:attrName>
                                        </p:attrNameLst>
                                      </p:cBhvr>
                                      <p:tavLst>
                                        <p:tav tm="0">
                                          <p:val>
                                            <p:strVal val="ppt_y"/>
                                          </p:val>
                                        </p:tav>
                                        <p:tav tm="100000">
                                          <p:val>
                                            <p:strVal val="1+ppt_h/2"/>
                                          </p:val>
                                        </p:tav>
                                      </p:tavLst>
                                    </p:anim>
                                    <p:set>
                                      <p:cBhvr>
                                        <p:cTn id="22" dur="1" fill="hold">
                                          <p:stCondLst>
                                            <p:cond delay="499"/>
                                          </p:stCondLst>
                                        </p:cTn>
                                        <p:tgtEl>
                                          <p:spTgt spid="23"/>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20"/>
                                        </p:tgtEl>
                                        <p:attrNameLst>
                                          <p:attrName>ppt_x</p:attrName>
                                        </p:attrNameLst>
                                      </p:cBhvr>
                                      <p:tavLst>
                                        <p:tav tm="0">
                                          <p:val>
                                            <p:strVal val="ppt_x"/>
                                          </p:val>
                                        </p:tav>
                                        <p:tav tm="100000">
                                          <p:val>
                                            <p:strVal val="ppt_x"/>
                                          </p:val>
                                        </p:tav>
                                      </p:tavLst>
                                    </p:anim>
                                    <p:anim calcmode="lin" valueType="num">
                                      <p:cBhvr additive="base">
                                        <p:cTn id="29" dur="500"/>
                                        <p:tgtEl>
                                          <p:spTgt spid="20"/>
                                        </p:tgtEl>
                                        <p:attrNameLst>
                                          <p:attrName>ppt_y</p:attrName>
                                        </p:attrNameLst>
                                      </p:cBhvr>
                                      <p:tavLst>
                                        <p:tav tm="0">
                                          <p:val>
                                            <p:strVal val="ppt_y"/>
                                          </p:val>
                                        </p:tav>
                                        <p:tav tm="100000">
                                          <p:val>
                                            <p:strVal val="1+ppt_h/2"/>
                                          </p:val>
                                        </p:tav>
                                      </p:tavLst>
                                    </p:anim>
                                    <p:set>
                                      <p:cBhvr>
                                        <p:cTn id="30" dur="1" fill="hold">
                                          <p:stCondLst>
                                            <p:cond delay="499"/>
                                          </p:stCondLst>
                                        </p:cTn>
                                        <p:tgtEl>
                                          <p:spTgt spid="20"/>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21"/>
                                        </p:tgtEl>
                                        <p:attrNameLst>
                                          <p:attrName>ppt_x</p:attrName>
                                        </p:attrNameLst>
                                      </p:cBhvr>
                                      <p:tavLst>
                                        <p:tav tm="0">
                                          <p:val>
                                            <p:strVal val="ppt_x"/>
                                          </p:val>
                                        </p:tav>
                                        <p:tav tm="100000">
                                          <p:val>
                                            <p:strVal val="ppt_x"/>
                                          </p:val>
                                        </p:tav>
                                      </p:tavLst>
                                    </p:anim>
                                    <p:anim calcmode="lin" valueType="num">
                                      <p:cBhvr additive="base">
                                        <p:cTn id="33" dur="500"/>
                                        <p:tgtEl>
                                          <p:spTgt spid="21"/>
                                        </p:tgtEl>
                                        <p:attrNameLst>
                                          <p:attrName>ppt_y</p:attrName>
                                        </p:attrNameLst>
                                      </p:cBhvr>
                                      <p:tavLst>
                                        <p:tav tm="0">
                                          <p:val>
                                            <p:strVal val="ppt_y"/>
                                          </p:val>
                                        </p:tav>
                                        <p:tav tm="100000">
                                          <p:val>
                                            <p:strVal val="1+ppt_h/2"/>
                                          </p:val>
                                        </p:tav>
                                      </p:tavLst>
                                    </p:anim>
                                    <p:set>
                                      <p:cBhvr>
                                        <p:cTn id="34" dur="1" fill="hold">
                                          <p:stCondLst>
                                            <p:cond delay="499"/>
                                          </p:stCondLst>
                                        </p:cTn>
                                        <p:tgtEl>
                                          <p:spTgt spid="21"/>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0" grpId="0" animBg="1"/>
      <p:bldP spid="20" grpId="1" animBg="1"/>
      <p:bldP spid="21" grpId="0" animBg="1"/>
      <p:bldP spid="21" grpId="1"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30627"/>
            <a:ext cx="9144000" cy="5854171"/>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93342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stretch>
            <a:fillRect/>
          </a:stretch>
        </p:blipFill>
        <p:spPr>
          <a:xfrm>
            <a:off x="1524000" y="1447800"/>
            <a:ext cx="9144000" cy="4520872"/>
          </a:xfrm>
          <a:prstGeom prst="rect">
            <a:avLst/>
          </a:prstGeom>
        </p:spPr>
      </p:pic>
      <p:sp>
        <p:nvSpPr>
          <p:cNvPr id="2" name="Marcador de contenido 2"/>
          <p:cNvSpPr txBox="1">
            <a:spLocks/>
          </p:cNvSpPr>
          <p:nvPr/>
        </p:nvSpPr>
        <p:spPr>
          <a:xfrm>
            <a:off x="609600" y="228600"/>
            <a:ext cx="11582400" cy="2878666"/>
          </a:xfrm>
          <a:prstGeom prst="rect">
            <a:avLst/>
          </a:prstGeom>
          <a:effectLst/>
        </p:spPr>
        <p:txBody>
          <a:bodyPr>
            <a:scene3d>
              <a:camera prst="orthographicFront"/>
              <a:lightRig rig="threePt" dir="t"/>
            </a:scene3d>
            <a:sp3d extrusionH="57150">
              <a:bevelT h="25400" prst="softRound"/>
            </a:sp3d>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 sz="3200" b="1" dirty="0">
                <a:solidFill>
                  <a:srgbClr val="004586"/>
                </a:solidFill>
                <a:effectLst>
                  <a:innerShdw blurRad="63500" dist="50800" dir="5400000">
                    <a:prstClr val="black">
                      <a:alpha val="50000"/>
                    </a:prstClr>
                  </a:innerShdw>
                </a:effectLst>
              </a:rPr>
              <a:t>¿Pero realmente </a:t>
            </a:r>
            <a:r>
              <a:rPr lang="es-ES" sz="3200" b="1" dirty="0" smtClean="0">
                <a:solidFill>
                  <a:srgbClr val="004586"/>
                </a:solidFill>
                <a:effectLst>
                  <a:innerShdw blurRad="63500" dist="50800" dir="5400000">
                    <a:prstClr val="black">
                      <a:alpha val="50000"/>
                    </a:prstClr>
                  </a:innerShdw>
                </a:effectLst>
              </a:rPr>
              <a:t>conocemos </a:t>
            </a:r>
            <a:r>
              <a:rPr lang="es-ES" sz="3200" b="1" dirty="0">
                <a:solidFill>
                  <a:srgbClr val="004586"/>
                </a:solidFill>
                <a:effectLst>
                  <a:innerShdw blurRad="63500" dist="50800" dir="5400000">
                    <a:prstClr val="black">
                      <a:alpha val="50000"/>
                    </a:prstClr>
                  </a:innerShdw>
                </a:effectLst>
              </a:rPr>
              <a:t>bien los </a:t>
            </a:r>
            <a:r>
              <a:rPr lang="es-ES" sz="3200" b="1" dirty="0" smtClean="0">
                <a:solidFill>
                  <a:srgbClr val="004586"/>
                </a:solidFill>
                <a:effectLst>
                  <a:innerShdw blurRad="63500" dist="50800" dir="5400000">
                    <a:prstClr val="black">
                      <a:alpha val="50000"/>
                    </a:prstClr>
                  </a:innerShdw>
                </a:effectLst>
              </a:rPr>
              <a:t>factores </a:t>
            </a:r>
            <a:r>
              <a:rPr lang="es-ES" sz="3200" b="1" dirty="0">
                <a:solidFill>
                  <a:srgbClr val="004586"/>
                </a:solidFill>
                <a:effectLst>
                  <a:innerShdw blurRad="63500" dist="50800" dir="5400000">
                    <a:prstClr val="black">
                      <a:alpha val="50000"/>
                    </a:prstClr>
                  </a:innerShdw>
                </a:effectLst>
              </a:rPr>
              <a:t>desencadenantes</a:t>
            </a:r>
          </a:p>
          <a:p>
            <a:pPr marL="0" indent="0" algn="ctr">
              <a:lnSpc>
                <a:spcPct val="100000"/>
              </a:lnSpc>
              <a:spcBef>
                <a:spcPts val="0"/>
              </a:spcBef>
              <a:buNone/>
            </a:pPr>
            <a:r>
              <a:rPr lang="es-ES" sz="3200" b="1" dirty="0">
                <a:solidFill>
                  <a:srgbClr val="004586"/>
                </a:solidFill>
                <a:effectLst>
                  <a:innerShdw blurRad="63500" dist="50800" dir="5400000">
                    <a:prstClr val="black">
                      <a:alpha val="50000"/>
                    </a:prstClr>
                  </a:innerShdw>
                </a:effectLst>
              </a:rPr>
              <a:t>de la DA?</a:t>
            </a:r>
          </a:p>
        </p:txBody>
      </p:sp>
    </p:spTree>
    <p:extLst>
      <p:ext uri="{BB962C8B-B14F-4D97-AF65-F5344CB8AC3E}">
        <p14:creationId xmlns:p14="http://schemas.microsoft.com/office/powerpoint/2010/main" val="336340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381000"/>
            <a:ext cx="5228590" cy="5257800"/>
          </a:xfrm>
          <a:prstGeom prst="rect">
            <a:avLst/>
          </a:prstGeom>
        </p:spPr>
      </p:pic>
      <p:pic>
        <p:nvPicPr>
          <p:cNvPr id="6" name="Imagen 5"/>
          <p:cNvPicPr>
            <a:picLocks noChangeAspect="1"/>
          </p:cNvPicPr>
          <p:nvPr/>
        </p:nvPicPr>
        <p:blipFill>
          <a:blip r:embed="rId3" cstate="print"/>
          <a:stretch>
            <a:fillRect/>
          </a:stretch>
        </p:blipFill>
        <p:spPr>
          <a:xfrm>
            <a:off x="6007100" y="508000"/>
            <a:ext cx="4673600" cy="5283200"/>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835658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La luz solar.</a:t>
            </a:r>
            <a:endParaRPr lang="es-ES" dirty="0"/>
          </a:p>
          <a:p>
            <a:r>
              <a:rPr lang="es-ES" dirty="0" smtClean="0"/>
              <a:t>La polución.</a:t>
            </a:r>
            <a:endParaRPr lang="es-ES" dirty="0"/>
          </a:p>
          <a:p>
            <a:r>
              <a:rPr lang="es-ES" dirty="0" smtClean="0"/>
              <a:t>El polvo.</a:t>
            </a:r>
            <a:endParaRPr lang="es-ES" dirty="0"/>
          </a:p>
          <a:p>
            <a:r>
              <a:rPr lang="es-ES" dirty="0" smtClean="0"/>
              <a:t>Ciertos alimentos.</a:t>
            </a:r>
            <a:endParaRPr lang="es-ES" dirty="0"/>
          </a:p>
        </p:txBody>
      </p:sp>
      <p:sp>
        <p:nvSpPr>
          <p:cNvPr id="3" name="Marcador de texto 2"/>
          <p:cNvSpPr>
            <a:spLocks noGrp="1"/>
          </p:cNvSpPr>
          <p:nvPr>
            <p:ph type="body" idx="10"/>
          </p:nvPr>
        </p:nvSpPr>
        <p:spPr/>
        <p:txBody>
          <a:bodyPr/>
          <a:lstStyle/>
          <a:p>
            <a:r>
              <a:rPr lang="es-ES" dirty="0"/>
              <a:t>Uno de estos no es un factor desencadenante de </a:t>
            </a:r>
            <a:r>
              <a:rPr lang="es-ES" dirty="0" smtClean="0"/>
              <a:t>DA:</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3</a:t>
            </a:r>
            <a:endParaRPr lang="es-ES" dirty="0"/>
          </a:p>
        </p:txBody>
      </p:sp>
    </p:spTree>
    <p:extLst>
      <p:ext uri="{BB962C8B-B14F-4D97-AF65-F5344CB8AC3E}">
        <p14:creationId xmlns:p14="http://schemas.microsoft.com/office/powerpoint/2010/main" val="29368561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a:grpSpLocks/>
          </p:cNvGrpSpPr>
          <p:nvPr/>
        </p:nvGrpSpPr>
        <p:grpSpPr bwMode="auto">
          <a:xfrm>
            <a:off x="3597276" y="3953689"/>
            <a:ext cx="4962525" cy="2018486"/>
            <a:chOff x="2073275" y="4408488"/>
            <a:chExt cx="4962525" cy="2018486"/>
          </a:xfrm>
        </p:grpSpPr>
        <p:sp>
          <p:nvSpPr>
            <p:cNvPr id="45074" name="16 Rectángulo"/>
            <p:cNvSpPr>
              <a:spLocks noChangeArrowheads="1"/>
            </p:cNvSpPr>
            <p:nvPr/>
          </p:nvSpPr>
          <p:spPr bwMode="auto">
            <a:xfrm>
              <a:off x="3384550" y="4973638"/>
              <a:ext cx="30829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buFont typeface="Wingdings" panose="05000000000000000000" pitchFamily="2" charset="2"/>
                <a:buChar char="v"/>
              </a:pPr>
              <a:r>
                <a:rPr lang="es-ES" sz="1200" dirty="0">
                  <a:solidFill>
                    <a:srgbClr val="004586"/>
                  </a:solidFill>
                  <a:latin typeface="Calibri" charset="0"/>
                </a:rPr>
                <a:t>Alteración de la </a:t>
              </a:r>
              <a:r>
                <a:rPr lang="es-ES" sz="1200" dirty="0" smtClean="0">
                  <a:solidFill>
                    <a:srgbClr val="004586"/>
                  </a:solidFill>
                  <a:latin typeface="Calibri" charset="0"/>
                </a:rPr>
                <a:t>barrera.</a:t>
              </a:r>
              <a:endParaRPr lang="es-ES" sz="1200" dirty="0">
                <a:solidFill>
                  <a:srgbClr val="004586"/>
                </a:solidFill>
                <a:latin typeface="Calibri" charset="0"/>
              </a:endParaRPr>
            </a:p>
            <a:p>
              <a:pPr marL="285750" indent="-285750">
                <a:buFont typeface="Wingdings" panose="05000000000000000000" pitchFamily="2" charset="2"/>
                <a:buChar char="v"/>
              </a:pPr>
              <a:r>
                <a:rPr lang="es-ES" sz="1200" b="1" dirty="0">
                  <a:solidFill>
                    <a:srgbClr val="C00000"/>
                  </a:solidFill>
                  <a:latin typeface="Calibri" charset="0"/>
                </a:rPr>
                <a:t>Entrada de </a:t>
              </a:r>
              <a:r>
                <a:rPr lang="es-ES" sz="1200" b="1" dirty="0" smtClean="0">
                  <a:solidFill>
                    <a:srgbClr val="C00000"/>
                  </a:solidFill>
                  <a:latin typeface="Calibri" charset="0"/>
                </a:rPr>
                <a:t>alérgenos.</a:t>
              </a:r>
              <a:endParaRPr lang="es-ES" sz="1200" b="1" dirty="0">
                <a:solidFill>
                  <a:srgbClr val="C00000"/>
                </a:solidFill>
                <a:latin typeface="Calibri" charset="0"/>
              </a:endParaRPr>
            </a:p>
            <a:p>
              <a:pPr marL="285750" indent="-285750">
                <a:buFont typeface="Wingdings" panose="05000000000000000000" pitchFamily="2" charset="2"/>
                <a:buChar char="v"/>
              </a:pPr>
              <a:r>
                <a:rPr lang="es-ES" sz="1200" b="1" dirty="0">
                  <a:solidFill>
                    <a:srgbClr val="C00000"/>
                  </a:solidFill>
                  <a:latin typeface="Calibri" charset="0"/>
                </a:rPr>
                <a:t>Entrada de </a:t>
              </a:r>
              <a:r>
                <a:rPr lang="es-ES" sz="1200" b="1" dirty="0" smtClean="0">
                  <a:solidFill>
                    <a:srgbClr val="C00000"/>
                  </a:solidFill>
                  <a:latin typeface="Calibri" charset="0"/>
                </a:rPr>
                <a:t>irritantes.</a:t>
              </a:r>
              <a:endParaRPr lang="es-ES" sz="1200" b="1" dirty="0">
                <a:solidFill>
                  <a:srgbClr val="C00000"/>
                </a:solidFill>
                <a:latin typeface="Calibri" charset="0"/>
              </a:endParaRPr>
            </a:p>
            <a:p>
              <a:pPr marL="285750" indent="-285750">
                <a:buFont typeface="Wingdings" panose="05000000000000000000" pitchFamily="2" charset="2"/>
                <a:buChar char="v"/>
              </a:pPr>
              <a:r>
                <a:rPr lang="es-ES" sz="1200" dirty="0">
                  <a:solidFill>
                    <a:srgbClr val="004586"/>
                  </a:solidFill>
                  <a:latin typeface="Calibri" charset="0"/>
                </a:rPr>
                <a:t>Entrada de </a:t>
              </a:r>
              <a:r>
                <a:rPr lang="es-ES" sz="1200" dirty="0" smtClean="0">
                  <a:solidFill>
                    <a:srgbClr val="004586"/>
                  </a:solidFill>
                  <a:latin typeface="Calibri" charset="0"/>
                </a:rPr>
                <a:t>microorganismos.</a:t>
              </a:r>
              <a:endParaRPr lang="es-ES" sz="1200" dirty="0">
                <a:solidFill>
                  <a:srgbClr val="004586"/>
                </a:solidFill>
                <a:latin typeface="Calibri" charset="0"/>
              </a:endParaRPr>
            </a:p>
          </p:txBody>
        </p:sp>
        <p:sp>
          <p:nvSpPr>
            <p:cNvPr id="57" name="17 Rectángulo redondeado"/>
            <p:cNvSpPr/>
            <p:nvPr/>
          </p:nvSpPr>
          <p:spPr bwMode="auto">
            <a:xfrm>
              <a:off x="2073275" y="4874399"/>
              <a:ext cx="4911725" cy="982662"/>
            </a:xfrm>
            <a:prstGeom prst="roundRect">
              <a:avLst/>
            </a:prstGeom>
            <a:noFill/>
            <a:ln w="28575" cmpd="sng">
              <a:solidFill>
                <a:srgbClr val="0045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8" name="2 Flecha abajo"/>
            <p:cNvSpPr/>
            <p:nvPr/>
          </p:nvSpPr>
          <p:spPr bwMode="auto">
            <a:xfrm>
              <a:off x="4243388" y="4408488"/>
              <a:ext cx="573087" cy="431800"/>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77" name="3 CuadroTexto"/>
            <p:cNvSpPr txBox="1">
              <a:spLocks noChangeArrowheads="1"/>
            </p:cNvSpPr>
            <p:nvPr/>
          </p:nvSpPr>
          <p:spPr bwMode="auto">
            <a:xfrm>
              <a:off x="2141538" y="6149975"/>
              <a:ext cx="83965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PIEL SECA </a:t>
              </a:r>
            </a:p>
          </p:txBody>
        </p:sp>
        <p:sp>
          <p:nvSpPr>
            <p:cNvPr id="45078" name="20 CuadroTexto"/>
            <p:cNvSpPr txBox="1">
              <a:spLocks noChangeArrowheads="1"/>
            </p:cNvSpPr>
            <p:nvPr/>
          </p:nvSpPr>
          <p:spPr bwMode="auto">
            <a:xfrm>
              <a:off x="2974975" y="6149975"/>
              <a:ext cx="1930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INFLAMACIÓN/IRRITACIÓN</a:t>
              </a:r>
            </a:p>
          </p:txBody>
        </p:sp>
        <p:sp>
          <p:nvSpPr>
            <p:cNvPr id="45079" name="21 CuadroTexto"/>
            <p:cNvSpPr txBox="1">
              <a:spLocks noChangeArrowheads="1"/>
            </p:cNvSpPr>
            <p:nvPr/>
          </p:nvSpPr>
          <p:spPr bwMode="auto">
            <a:xfrm>
              <a:off x="4924425" y="6149975"/>
              <a:ext cx="76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PRURITO</a:t>
              </a:r>
            </a:p>
          </p:txBody>
        </p:sp>
        <p:sp>
          <p:nvSpPr>
            <p:cNvPr id="45080" name="22 CuadroTexto"/>
            <p:cNvSpPr txBox="1">
              <a:spLocks noChangeArrowheads="1"/>
            </p:cNvSpPr>
            <p:nvPr/>
          </p:nvSpPr>
          <p:spPr bwMode="auto">
            <a:xfrm>
              <a:off x="5729288" y="6149975"/>
              <a:ext cx="13065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SOBREINFECCIÓN</a:t>
              </a:r>
            </a:p>
          </p:txBody>
        </p:sp>
        <p:sp>
          <p:nvSpPr>
            <p:cNvPr id="63" name="5 Flecha abajo"/>
            <p:cNvSpPr/>
            <p:nvPr/>
          </p:nvSpPr>
          <p:spPr bwMode="auto">
            <a:xfrm>
              <a:off x="3654425" y="5886450"/>
              <a:ext cx="287338"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4" name="25 Flecha abajo"/>
            <p:cNvSpPr/>
            <p:nvPr/>
          </p:nvSpPr>
          <p:spPr bwMode="auto">
            <a:xfrm>
              <a:off x="5156200" y="5886450"/>
              <a:ext cx="288925"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5" name="36 Flecha abajo"/>
            <p:cNvSpPr/>
            <p:nvPr/>
          </p:nvSpPr>
          <p:spPr bwMode="auto">
            <a:xfrm>
              <a:off x="2417763" y="5886450"/>
              <a:ext cx="287337"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6" name="39 Flecha abajo"/>
            <p:cNvSpPr/>
            <p:nvPr/>
          </p:nvSpPr>
          <p:spPr bwMode="auto">
            <a:xfrm>
              <a:off x="6203950" y="5886450"/>
              <a:ext cx="288925"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3" name="Agrupar 2"/>
          <p:cNvGrpSpPr>
            <a:grpSpLocks/>
          </p:cNvGrpSpPr>
          <p:nvPr/>
        </p:nvGrpSpPr>
        <p:grpSpPr bwMode="auto">
          <a:xfrm>
            <a:off x="3843339" y="1066800"/>
            <a:ext cx="4460875" cy="3076575"/>
            <a:chOff x="2319338" y="1431925"/>
            <a:chExt cx="4460875" cy="3076575"/>
          </a:xfrm>
        </p:grpSpPr>
        <p:pic>
          <p:nvPicPr>
            <p:cNvPr id="45061" name="Imagen 1" descr="Slide_1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2713" y="1690688"/>
              <a:ext cx="35306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4 CuadroTexto"/>
            <p:cNvSpPr txBox="1">
              <a:spLocks noChangeArrowheads="1"/>
            </p:cNvSpPr>
            <p:nvPr/>
          </p:nvSpPr>
          <p:spPr bwMode="auto">
            <a:xfrm>
              <a:off x="4878388" y="2327275"/>
              <a:ext cx="1351652" cy="246221"/>
            </a:xfrm>
            <a:prstGeom prst="rect">
              <a:avLst/>
            </a:prstGeom>
            <a:noFill/>
            <a:ln>
              <a:noFill/>
            </a:ln>
            <a:extLst/>
          </p:spPr>
          <p:txBody>
            <a:bodyPr wrap="none">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defRPr>
              </a:lvl2pPr>
              <a:lvl3pPr marL="1143000" indent="-228600" eaLnBrk="0" hangingPunct="0">
                <a:defRPr>
                  <a:solidFill>
                    <a:schemeClr val="tx1"/>
                  </a:solidFill>
                  <a:latin typeface="Arial" charset="0"/>
                  <a:ea typeface="ヒラギノ角ゴ Pro W3" charset="0"/>
                </a:defRPr>
              </a:lvl3pPr>
              <a:lvl4pPr marL="1600200" indent="-228600" eaLnBrk="0" hangingPunct="0">
                <a:defRPr>
                  <a:solidFill>
                    <a:schemeClr val="tx1"/>
                  </a:solidFill>
                  <a:latin typeface="Arial" charset="0"/>
                  <a:ea typeface="ヒラギノ角ゴ Pro W3" charset="0"/>
                </a:defRPr>
              </a:lvl4pPr>
              <a:lvl5pPr marL="2057400" indent="-228600" eaLnBrk="0" hangingPunct="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eaLnBrk="1" hangingPunct="1">
                <a:defRPr/>
              </a:pPr>
              <a:r>
                <a:rPr lang="es-ES" sz="1000" dirty="0">
                  <a:solidFill>
                    <a:srgbClr val="004586"/>
                  </a:solidFill>
                  <a:latin typeface="Calibri" charset="0"/>
                </a:rPr>
                <a:t>Jabones y detergentes</a:t>
              </a:r>
            </a:p>
          </p:txBody>
        </p:sp>
        <p:sp>
          <p:nvSpPr>
            <p:cNvPr id="48" name="28 Elipse"/>
            <p:cNvSpPr/>
            <p:nvPr/>
          </p:nvSpPr>
          <p:spPr bwMode="auto">
            <a:xfrm>
              <a:off x="4846638" y="2400300"/>
              <a:ext cx="85725" cy="8413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9" name="29 Elipse"/>
            <p:cNvSpPr/>
            <p:nvPr/>
          </p:nvSpPr>
          <p:spPr bwMode="auto">
            <a:xfrm>
              <a:off x="4999038" y="2613025"/>
              <a:ext cx="85725"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0" name="30 Elipse"/>
            <p:cNvSpPr/>
            <p:nvPr/>
          </p:nvSpPr>
          <p:spPr bwMode="auto">
            <a:xfrm>
              <a:off x="5151438" y="2765425"/>
              <a:ext cx="85725"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1" name="31 Elipse"/>
            <p:cNvSpPr/>
            <p:nvPr/>
          </p:nvSpPr>
          <p:spPr bwMode="auto">
            <a:xfrm>
              <a:off x="5613400" y="2917825"/>
              <a:ext cx="87313"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67" name="33 CuadroTexto"/>
            <p:cNvSpPr txBox="1">
              <a:spLocks noChangeArrowheads="1"/>
            </p:cNvSpPr>
            <p:nvPr/>
          </p:nvSpPr>
          <p:spPr bwMode="auto">
            <a:xfrm>
              <a:off x="4846638" y="1431925"/>
              <a:ext cx="15700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 Factores ambientales</a:t>
              </a:r>
            </a:p>
          </p:txBody>
        </p:sp>
        <p:sp>
          <p:nvSpPr>
            <p:cNvPr id="45068" name="34 CuadroTexto"/>
            <p:cNvSpPr txBox="1">
              <a:spLocks noChangeArrowheads="1"/>
            </p:cNvSpPr>
            <p:nvPr/>
          </p:nvSpPr>
          <p:spPr bwMode="auto">
            <a:xfrm>
              <a:off x="5251450" y="1677988"/>
              <a:ext cx="976549" cy="733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nSpc>
                  <a:spcPts val="1000"/>
                </a:lnSpc>
              </a:pPr>
              <a:r>
                <a:rPr lang="es-ES" sz="1000" dirty="0">
                  <a:solidFill>
                    <a:srgbClr val="004586"/>
                  </a:solidFill>
                </a:rPr>
                <a:t>Microbios</a:t>
              </a:r>
              <a:endParaRPr lang="es-ES_tradnl" sz="1000" dirty="0">
                <a:solidFill>
                  <a:srgbClr val="004586"/>
                </a:solidFill>
              </a:endParaRPr>
            </a:p>
            <a:p>
              <a:pPr>
                <a:lnSpc>
                  <a:spcPts val="1000"/>
                </a:lnSpc>
              </a:pPr>
              <a:r>
                <a:rPr lang="es-ES" sz="1000" dirty="0">
                  <a:solidFill>
                    <a:srgbClr val="004586"/>
                  </a:solidFill>
                </a:rPr>
                <a:t>Irritantes</a:t>
              </a:r>
              <a:endParaRPr lang="es-ES_tradnl" sz="1000" dirty="0">
                <a:solidFill>
                  <a:srgbClr val="004586"/>
                </a:solidFill>
              </a:endParaRPr>
            </a:p>
            <a:p>
              <a:pPr>
                <a:lnSpc>
                  <a:spcPts val="1000"/>
                </a:lnSpc>
              </a:pPr>
              <a:r>
                <a:rPr lang="es-ES" sz="1000" dirty="0">
                  <a:solidFill>
                    <a:srgbClr val="004586"/>
                  </a:solidFill>
                </a:rPr>
                <a:t>Alérgenos</a:t>
              </a:r>
              <a:endParaRPr lang="es-ES_tradnl" sz="1000" dirty="0">
                <a:solidFill>
                  <a:srgbClr val="004586"/>
                </a:solidFill>
              </a:endParaRPr>
            </a:p>
            <a:p>
              <a:pPr>
                <a:lnSpc>
                  <a:spcPts val="1000"/>
                </a:lnSpc>
              </a:pPr>
              <a:r>
                <a:rPr lang="es-ES" sz="1000" dirty="0">
                  <a:solidFill>
                    <a:srgbClr val="004586"/>
                  </a:solidFill>
                </a:rPr>
                <a:t>Contaminantes</a:t>
              </a:r>
              <a:endParaRPr lang="es-ES_tradnl" sz="1000" dirty="0">
                <a:solidFill>
                  <a:srgbClr val="004586"/>
                </a:solidFill>
              </a:endParaRPr>
            </a:p>
            <a:p>
              <a:pPr>
                <a:lnSpc>
                  <a:spcPts val="1000"/>
                </a:lnSpc>
              </a:pPr>
              <a:r>
                <a:rPr lang="es-ES" sz="1000" dirty="0">
                  <a:solidFill>
                    <a:srgbClr val="004586"/>
                  </a:solidFill>
                </a:rPr>
                <a:t>HDM</a:t>
              </a:r>
            </a:p>
          </p:txBody>
        </p:sp>
        <p:sp>
          <p:nvSpPr>
            <p:cNvPr id="54" name="35 Elipse"/>
            <p:cNvSpPr/>
            <p:nvPr/>
          </p:nvSpPr>
          <p:spPr bwMode="auto">
            <a:xfrm>
              <a:off x="5181600" y="2276475"/>
              <a:ext cx="106363" cy="809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5" name="37 Elipse"/>
            <p:cNvSpPr/>
            <p:nvPr/>
          </p:nvSpPr>
          <p:spPr bwMode="auto">
            <a:xfrm>
              <a:off x="5521325" y="2814638"/>
              <a:ext cx="106363" cy="8096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71" name="Rectángulo 3"/>
            <p:cNvSpPr>
              <a:spLocks noChangeArrowheads="1"/>
            </p:cNvSpPr>
            <p:nvPr/>
          </p:nvSpPr>
          <p:spPr bwMode="auto">
            <a:xfrm>
              <a:off x="2319338" y="1460500"/>
              <a:ext cx="22415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 sz="1200" b="1" dirty="0">
                  <a:solidFill>
                    <a:srgbClr val="004586"/>
                  </a:solidFill>
                  <a:latin typeface="Calibri" charset="0"/>
                </a:rPr>
                <a:t>Estrato córneo</a:t>
              </a:r>
              <a:endParaRPr lang="es-ES_tradnl" sz="1200" dirty="0">
                <a:solidFill>
                  <a:srgbClr val="004586"/>
                </a:solidFill>
                <a:latin typeface="Calibri" charset="0"/>
              </a:endParaRPr>
            </a:p>
            <a:p>
              <a:pPr eaLnBrk="1" hangingPunct="1"/>
              <a:r>
                <a:rPr lang="es-ES" sz="1200" dirty="0">
                  <a:solidFill>
                    <a:srgbClr val="004586"/>
                  </a:solidFill>
                  <a:latin typeface="Calibri" charset="0"/>
                </a:rPr>
                <a:t>↓ </a:t>
              </a:r>
              <a:r>
                <a:rPr lang="es-ES" sz="1200" b="1" dirty="0">
                  <a:solidFill>
                    <a:srgbClr val="004586"/>
                  </a:solidFill>
                  <a:latin typeface="Calibri" charset="0"/>
                </a:rPr>
                <a:t>FLG</a:t>
              </a:r>
              <a:r>
                <a:rPr lang="es-ES" sz="1200" dirty="0">
                  <a:solidFill>
                    <a:srgbClr val="004586"/>
                  </a:solidFill>
                  <a:latin typeface="Calibri" charset="0"/>
                </a:rPr>
                <a:t>, ↓ LOR, ↓ INV; lípidos </a:t>
              </a:r>
              <a:r>
                <a:rPr lang="es-ES" sz="1200" dirty="0" smtClean="0">
                  <a:solidFill>
                    <a:srgbClr val="004586"/>
                  </a:solidFill>
                  <a:latin typeface="Calibri" charset="0"/>
                </a:rPr>
                <a:t>alterados</a:t>
              </a:r>
              <a:r>
                <a:rPr lang="es-ES" sz="1200" dirty="0">
                  <a:solidFill>
                    <a:srgbClr val="004586"/>
                  </a:solidFill>
                  <a:latin typeface="Calibri" charset="0"/>
                </a:rPr>
                <a:t>.</a:t>
              </a:r>
              <a:br>
                <a:rPr lang="es-ES" sz="1200" dirty="0">
                  <a:solidFill>
                    <a:srgbClr val="004586"/>
                  </a:solidFill>
                  <a:latin typeface="Calibri" charset="0"/>
                </a:rPr>
              </a:br>
              <a:r>
                <a:rPr lang="es-ES" sz="1200" dirty="0">
                  <a:solidFill>
                    <a:srgbClr val="004586"/>
                  </a:solidFill>
                  <a:latin typeface="Calibri" charset="0"/>
                </a:rPr>
                <a:t>↑ proteasas, ↓ inhibidores de proteasas; traumatismos por ciclo </a:t>
              </a:r>
              <a:r>
                <a:rPr lang="es-ES" sz="1200" dirty="0" smtClean="0">
                  <a:solidFill>
                    <a:srgbClr val="004586"/>
                  </a:solidFill>
                  <a:latin typeface="Calibri" charset="0"/>
                </a:rPr>
                <a:t>picor-rascado.</a:t>
              </a:r>
              <a:endParaRPr lang="es-ES_tradnl" sz="1200" dirty="0">
                <a:solidFill>
                  <a:srgbClr val="004586"/>
                </a:solidFill>
                <a:latin typeface="Calibri" charset="0"/>
              </a:endParaRPr>
            </a:p>
          </p:txBody>
        </p:sp>
        <p:sp>
          <p:nvSpPr>
            <p:cNvPr id="45072" name="34 CuadroTexto"/>
            <p:cNvSpPr txBox="1">
              <a:spLocks noChangeArrowheads="1"/>
            </p:cNvSpPr>
            <p:nvPr/>
          </p:nvSpPr>
          <p:spPr bwMode="auto">
            <a:xfrm>
              <a:off x="5788025" y="2768600"/>
              <a:ext cx="992188"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r>
                <a:rPr lang="es-ES" sz="800">
                  <a:latin typeface="Arial" charset="0"/>
                </a:rPr>
                <a:t>Estrato córneo</a:t>
              </a:r>
            </a:p>
            <a:p>
              <a:endParaRPr lang="es-ES_tradnl" sz="800">
                <a:latin typeface="Arial" charset="0"/>
              </a:endParaRPr>
            </a:p>
            <a:p>
              <a:r>
                <a:rPr lang="es-ES" sz="800">
                  <a:latin typeface="Arial" charset="0"/>
                </a:rPr>
                <a:t>Estrato granuloso</a:t>
              </a:r>
            </a:p>
            <a:p>
              <a:endParaRPr lang="es-ES" sz="800">
                <a:latin typeface="Arial" charset="0"/>
              </a:endParaRPr>
            </a:p>
            <a:p>
              <a:endParaRPr lang="es-ES" sz="800">
                <a:latin typeface="Arial" charset="0"/>
              </a:endParaRPr>
            </a:p>
            <a:p>
              <a:endParaRPr lang="es-ES_tradnl" sz="800">
                <a:latin typeface="Arial" charset="0"/>
              </a:endParaRPr>
            </a:p>
            <a:p>
              <a:pPr>
                <a:spcBef>
                  <a:spcPts val="600"/>
                </a:spcBef>
              </a:pPr>
              <a:r>
                <a:rPr lang="es-ES" sz="800">
                  <a:latin typeface="Arial" charset="0"/>
                </a:rPr>
                <a:t>Estrato espinoso</a:t>
              </a:r>
            </a:p>
            <a:p>
              <a:endParaRPr lang="es-ES" sz="800">
                <a:latin typeface="Arial" charset="0"/>
              </a:endParaRPr>
            </a:p>
            <a:p>
              <a:endParaRPr lang="es-ES_tradnl" sz="800">
                <a:latin typeface="Arial" charset="0"/>
              </a:endParaRPr>
            </a:p>
            <a:p>
              <a:pPr>
                <a:spcBef>
                  <a:spcPts val="600"/>
                </a:spcBef>
              </a:pPr>
              <a:r>
                <a:rPr lang="es-ES" sz="800">
                  <a:latin typeface="Arial" charset="0"/>
                </a:rPr>
                <a:t>Estrato basal</a:t>
              </a:r>
              <a:endParaRPr lang="es-ES_tradnl" sz="800">
                <a:latin typeface="Arial" charset="0"/>
              </a:endParaRPr>
            </a:p>
          </p:txBody>
        </p:sp>
        <p:sp>
          <p:nvSpPr>
            <p:cNvPr id="45073" name="34 CuadroTexto"/>
            <p:cNvSpPr txBox="1">
              <a:spLocks noChangeArrowheads="1"/>
            </p:cNvSpPr>
            <p:nvPr/>
          </p:nvSpPr>
          <p:spPr bwMode="auto">
            <a:xfrm>
              <a:off x="3041650" y="4292600"/>
              <a:ext cx="11890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r>
                <a:rPr lang="es-ES" sz="800">
                  <a:latin typeface="Arial" charset="0"/>
                </a:rPr>
                <a:t>Célula de Langerhans</a:t>
              </a:r>
              <a:endParaRPr lang="es-ES_tradnl" sz="800">
                <a:latin typeface="Arial" charset="0"/>
              </a:endParaRPr>
            </a:p>
          </p:txBody>
        </p:sp>
      </p:grpSp>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5496" y="2354218"/>
            <a:ext cx="4182313" cy="1752581"/>
          </a:xfrm>
          <a:prstGeom prst="rect">
            <a:avLst/>
          </a:prstGeom>
        </p:spPr>
      </p:pic>
      <p:sp>
        <p:nvSpPr>
          <p:cNvPr id="5" name="Título 4"/>
          <p:cNvSpPr>
            <a:spLocks noGrp="1"/>
          </p:cNvSpPr>
          <p:nvPr>
            <p:ph type="title"/>
          </p:nvPr>
        </p:nvSpPr>
        <p:spPr/>
        <p:txBody>
          <a:bodyPr/>
          <a:lstStyle/>
          <a:p>
            <a:r>
              <a:rPr lang="es-ES" dirty="0" smtClean="0"/>
              <a:t>Factores ambientales y dermatitis atópica</a:t>
            </a:r>
            <a:endParaRPr lang="es-ES" dirty="0"/>
          </a:p>
        </p:txBody>
      </p:sp>
    </p:spTree>
    <p:extLst>
      <p:ext uri="{BB962C8B-B14F-4D97-AF65-F5344CB8AC3E}">
        <p14:creationId xmlns:p14="http://schemas.microsoft.com/office/powerpoint/2010/main" val="402675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94749"/>
            <a:ext cx="7978545" cy="5748851"/>
          </a:xfrm>
          <a:prstGeom prst="rect">
            <a:avLst/>
          </a:prstGeom>
        </p:spPr>
      </p:pic>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381000"/>
            <a:ext cx="2108036" cy="1185177"/>
          </a:xfrm>
          <a:prstGeom prst="rect">
            <a:avLst/>
          </a:prstGeom>
        </p:spPr>
      </p:pic>
      <p:sp>
        <p:nvSpPr>
          <p:cNvPr id="5" name="CuadroTexto 4"/>
          <p:cNvSpPr txBox="1"/>
          <p:nvPr/>
        </p:nvSpPr>
        <p:spPr>
          <a:xfrm>
            <a:off x="8760177" y="1882914"/>
            <a:ext cx="1059054" cy="707886"/>
          </a:xfrm>
          <a:prstGeom prst="rect">
            <a:avLst/>
          </a:prstGeom>
          <a:noFill/>
        </p:spPr>
        <p:txBody>
          <a:bodyPr wrap="none" rtlCol="0">
            <a:spAutoFit/>
          </a:bodyPr>
          <a:lstStyle/>
          <a:p>
            <a:r>
              <a:rPr lang="es-ES" sz="4000" b="1" dirty="0">
                <a:solidFill>
                  <a:schemeClr val="accent1">
                    <a:lumMod val="75000"/>
                  </a:schemeClr>
                </a:solidFill>
              </a:rPr>
              <a:t>IL 1 </a:t>
            </a:r>
          </a:p>
        </p:txBody>
      </p:sp>
      <p:sp>
        <p:nvSpPr>
          <p:cNvPr id="7" name="Flecha arriba 6"/>
          <p:cNvSpPr/>
          <p:nvPr/>
        </p:nvSpPr>
        <p:spPr>
          <a:xfrm>
            <a:off x="8463843" y="2003778"/>
            <a:ext cx="296335" cy="71966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Elipse 7"/>
          <p:cNvSpPr/>
          <p:nvPr/>
        </p:nvSpPr>
        <p:spPr>
          <a:xfrm>
            <a:off x="8077201" y="1600200"/>
            <a:ext cx="1752600" cy="1569156"/>
          </a:xfrm>
          <a:prstGeom prst="ellipse">
            <a:avLst/>
          </a:prstGeom>
          <a:noFill/>
          <a:ln w="57150"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0" name="Conector recto de flecha 9"/>
          <p:cNvCxnSpPr/>
          <p:nvPr/>
        </p:nvCxnSpPr>
        <p:spPr>
          <a:xfrm flipV="1">
            <a:off x="2895600" y="2743200"/>
            <a:ext cx="4938889" cy="3005667"/>
          </a:xfrm>
          <a:prstGeom prst="straightConnector1">
            <a:avLst/>
          </a:prstGeom>
          <a:ln w="57150" cmpd="sng">
            <a:solidFill>
              <a:srgbClr val="FFD966"/>
            </a:solidFill>
            <a:tailEnd type="arrow"/>
          </a:ln>
        </p:spPr>
        <p:style>
          <a:lnRef idx="2">
            <a:schemeClr val="accent1"/>
          </a:lnRef>
          <a:fillRef idx="0">
            <a:schemeClr val="accent1"/>
          </a:fillRef>
          <a:effectRef idx="1">
            <a:schemeClr val="accent1"/>
          </a:effectRef>
          <a:fontRef idx="minor">
            <a:schemeClr val="tx1"/>
          </a:fontRef>
        </p:style>
      </p:cxnSp>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1" y="3276601"/>
            <a:ext cx="3581400" cy="2686050"/>
          </a:xfrm>
          <a:prstGeom prst="rect">
            <a:avLst/>
          </a:prstGeom>
        </p:spPr>
      </p:pic>
      <p:pic>
        <p:nvPicPr>
          <p:cNvPr id="11" name="Imagen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34400" y="4495800"/>
            <a:ext cx="1239813" cy="1092275"/>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56462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stretch>
            <a:fillRect/>
          </a:stretch>
        </p:blipFill>
        <p:spPr>
          <a:xfrm>
            <a:off x="5909518" y="832557"/>
            <a:ext cx="4758482" cy="2689577"/>
          </a:xfrm>
          <a:prstGeom prst="rect">
            <a:avLst/>
          </a:prstGeom>
        </p:spPr>
      </p:pic>
      <p:sp>
        <p:nvSpPr>
          <p:cNvPr id="22" name="1 Título"/>
          <p:cNvSpPr>
            <a:spLocks noGrp="1"/>
          </p:cNvSpPr>
          <p:nvPr>
            <p:ph type="title"/>
          </p:nvPr>
        </p:nvSpPr>
        <p:spPr/>
        <p:txBody>
          <a:bodyPr/>
          <a:lstStyle/>
          <a:p>
            <a:pPr eaLnBrk="1" hangingPunct="1"/>
            <a:r>
              <a:rPr lang="es-ES" sz="2800" b="1" dirty="0">
                <a:solidFill>
                  <a:srgbClr val="004586"/>
                </a:solidFill>
                <a:latin typeface="+mn-lt"/>
              </a:rPr>
              <a:t>Activadores «gatillo» (‘</a:t>
            </a:r>
            <a:r>
              <a:rPr lang="es-ES" sz="2800" b="1" dirty="0" err="1">
                <a:solidFill>
                  <a:srgbClr val="004586"/>
                </a:solidFill>
                <a:latin typeface="+mn-lt"/>
              </a:rPr>
              <a:t>triggers</a:t>
            </a:r>
            <a:r>
              <a:rPr lang="es-ES" sz="2800" b="1" dirty="0">
                <a:solidFill>
                  <a:srgbClr val="004586"/>
                </a:solidFill>
                <a:latin typeface="+mn-lt"/>
              </a:rPr>
              <a:t>’) en piel atópica</a:t>
            </a:r>
          </a:p>
        </p:txBody>
      </p:sp>
      <p:pic>
        <p:nvPicPr>
          <p:cNvPr id="13" name="Imagen 5" descr="cid:image007.jpg@01D15F61.1173E750"/>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6554787" y="3987801"/>
            <a:ext cx="557212" cy="60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Imagen 2" descr="cid:image003.png@01D15F60.11882810"/>
          <p:cNvPicPr>
            <a:picLocks noChangeAspect="1" noChangeArrowheads="1"/>
          </p:cNvPicPr>
          <p:nvPr/>
        </p:nvPicPr>
        <p:blipFill>
          <a:blip r:embed="rId6" r:link="rId7" cstate="print">
            <a:extLst>
              <a:ext uri="{28A0092B-C50C-407E-A947-70E740481C1C}">
                <a14:useLocalDpi xmlns:a14="http://schemas.microsoft.com/office/drawing/2010/main"/>
              </a:ext>
            </a:extLst>
          </a:blip>
          <a:srcRect/>
          <a:stretch>
            <a:fillRect/>
          </a:stretch>
        </p:blipFill>
        <p:spPr bwMode="auto">
          <a:xfrm>
            <a:off x="2921000" y="4067176"/>
            <a:ext cx="809625"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agen 4" descr="cid:image005.png@01D15F60.11882810"/>
          <p:cNvPicPr>
            <a:picLocks noChangeAspect="1" noChangeArrowheads="1"/>
          </p:cNvPicPr>
          <p:nvPr/>
        </p:nvPicPr>
        <p:blipFill>
          <a:blip r:embed="rId8" r:link="rId9" cstate="email">
            <a:extLst>
              <a:ext uri="{28A0092B-C50C-407E-A947-70E740481C1C}">
                <a14:useLocalDpi xmlns:a14="http://schemas.microsoft.com/office/drawing/2010/main"/>
              </a:ext>
            </a:extLst>
          </a:blip>
          <a:srcRect/>
          <a:stretch>
            <a:fillRect/>
          </a:stretch>
        </p:blipFill>
        <p:spPr bwMode="auto">
          <a:xfrm>
            <a:off x="3671887" y="4095750"/>
            <a:ext cx="7810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Imagen 6" descr="cid:image008.jpg@01D15F61.1173E750"/>
          <p:cNvPicPr>
            <a:picLocks noChangeAspect="1" noChangeArrowheads="1"/>
          </p:cNvPicPr>
          <p:nvPr/>
        </p:nvPicPr>
        <p:blipFill>
          <a:blip r:embed="rId10" r:link="rId11" cstate="email">
            <a:extLst>
              <a:ext uri="{28A0092B-C50C-407E-A947-70E740481C1C}">
                <a14:useLocalDpi xmlns:a14="http://schemas.microsoft.com/office/drawing/2010/main"/>
              </a:ext>
            </a:extLst>
          </a:blip>
          <a:srcRect/>
          <a:stretch>
            <a:fillRect/>
          </a:stretch>
        </p:blipFill>
        <p:spPr bwMode="auto">
          <a:xfrm>
            <a:off x="4375149" y="3886200"/>
            <a:ext cx="61595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68937" y="3998914"/>
            <a:ext cx="500062"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r="10425"/>
          <a:stretch>
            <a:fillRect/>
          </a:stretch>
        </p:blipFill>
        <p:spPr bwMode="auto">
          <a:xfrm>
            <a:off x="5003800" y="3994150"/>
            <a:ext cx="47942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968999" y="3968750"/>
            <a:ext cx="623888"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173912" y="4011613"/>
            <a:ext cx="493712"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Imagen 11"/>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840663" y="4003675"/>
            <a:ext cx="541337"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agen 1"/>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85800" y="4648200"/>
            <a:ext cx="2187981" cy="1458654"/>
          </a:xfrm>
          <a:prstGeom prst="rect">
            <a:avLst/>
          </a:prstGeom>
        </p:spPr>
      </p:pic>
      <p:sp>
        <p:nvSpPr>
          <p:cNvPr id="6" name="Marcador de contenido 5"/>
          <p:cNvSpPr>
            <a:spLocks noGrp="1"/>
          </p:cNvSpPr>
          <p:nvPr>
            <p:ph idx="1"/>
          </p:nvPr>
        </p:nvSpPr>
        <p:spPr/>
        <p:txBody>
          <a:bodyPr/>
          <a:lstStyle/>
          <a:p>
            <a:r>
              <a:rPr lang="es-ES" dirty="0" smtClean="0"/>
              <a:t>Clima: frio/baja humedad/sol.</a:t>
            </a:r>
          </a:p>
          <a:p>
            <a:r>
              <a:rPr lang="es-ES" dirty="0" smtClean="0"/>
              <a:t>Contaminación ambiental.</a:t>
            </a:r>
          </a:p>
          <a:p>
            <a:r>
              <a:rPr lang="es-ES" dirty="0" smtClean="0"/>
              <a:t>Irritantes primarios.</a:t>
            </a:r>
          </a:p>
          <a:p>
            <a:r>
              <a:rPr lang="es-ES" dirty="0" smtClean="0"/>
              <a:t>Aeroalérgenos.</a:t>
            </a:r>
          </a:p>
          <a:p>
            <a:r>
              <a:rPr lang="es-ES" dirty="0" smtClean="0"/>
              <a:t>Microorganismos (S. </a:t>
            </a:r>
            <a:r>
              <a:rPr lang="es-ES" dirty="0" err="1" smtClean="0"/>
              <a:t>Aureus</a:t>
            </a:r>
            <a:r>
              <a:rPr lang="es-ES" dirty="0" smtClean="0"/>
              <a:t>).</a:t>
            </a:r>
            <a:endParaRPr lang="es-ES" dirty="0"/>
          </a:p>
        </p:txBody>
      </p:sp>
    </p:spTree>
    <p:extLst>
      <p:ext uri="{BB962C8B-B14F-4D97-AF65-F5344CB8AC3E}">
        <p14:creationId xmlns:p14="http://schemas.microsoft.com/office/powerpoint/2010/main" val="391749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2590800" y="838200"/>
            <a:ext cx="6807200" cy="5105400"/>
          </a:xfrm>
          <a:prstGeom prst="rect">
            <a:avLst/>
          </a:prstGeom>
        </p:spPr>
      </p:pic>
      <p:sp>
        <p:nvSpPr>
          <p:cNvPr id="51202" name="3 Título"/>
          <p:cNvSpPr>
            <a:spLocks noGrp="1"/>
          </p:cNvSpPr>
          <p:nvPr>
            <p:ph type="title"/>
          </p:nvPr>
        </p:nvSpPr>
        <p:spPr>
          <a:noFill/>
        </p:spPr>
        <p:txBody>
          <a:bodyPr/>
          <a:lstStyle/>
          <a:p>
            <a:pPr eaLnBrk="1" hangingPunct="1"/>
            <a:r>
              <a:rPr lang="es-ES" b="1" dirty="0">
                <a:solidFill>
                  <a:srgbClr val="004586"/>
                </a:solidFill>
                <a:latin typeface="+mn-lt"/>
              </a:rPr>
              <a:t>DA y radiación UV</a:t>
            </a:r>
          </a:p>
        </p:txBody>
      </p:sp>
    </p:spTree>
    <p:extLst>
      <p:ext uri="{BB962C8B-B14F-4D97-AF65-F5344CB8AC3E}">
        <p14:creationId xmlns:p14="http://schemas.microsoft.com/office/powerpoint/2010/main" val="337642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 y="3810000"/>
            <a:ext cx="1752600" cy="2336800"/>
          </a:xfrm>
          <a:prstGeom prst="rect">
            <a:avLst/>
          </a:prstGeom>
        </p:spPr>
      </p:pic>
      <p:pic>
        <p:nvPicPr>
          <p:cNvPr id="5325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76600" y="899444"/>
            <a:ext cx="3505200" cy="281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34200" y="914400"/>
            <a:ext cx="3674859" cy="489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1 Título"/>
          <p:cNvSpPr>
            <a:spLocks noGrp="1"/>
          </p:cNvSpPr>
          <p:nvPr>
            <p:ph type="title" idx="4294967295"/>
          </p:nvPr>
        </p:nvSpPr>
        <p:spPr>
          <a:xfrm>
            <a:off x="2362200" y="108858"/>
            <a:ext cx="7743825" cy="769937"/>
          </a:xfrm>
        </p:spPr>
        <p:txBody>
          <a:bodyPr>
            <a:normAutofit/>
          </a:bodyPr>
          <a:lstStyle/>
          <a:p>
            <a:pPr eaLnBrk="1" hangingPunct="1"/>
            <a:r>
              <a:rPr lang="es-ES" sz="3200" b="1" dirty="0">
                <a:solidFill>
                  <a:srgbClr val="004586"/>
                </a:solidFill>
                <a:latin typeface="+mn-lt"/>
              </a:rPr>
              <a:t>Atopia y radiación UV: </a:t>
            </a:r>
            <a:r>
              <a:rPr lang="es-ES" sz="3200" b="1" dirty="0" smtClean="0">
                <a:solidFill>
                  <a:srgbClr val="004586"/>
                </a:solidFill>
                <a:latin typeface="+mn-lt"/>
              </a:rPr>
              <a:t>pitiriasis </a:t>
            </a:r>
            <a:r>
              <a:rPr lang="es-ES" sz="3200" b="1" dirty="0">
                <a:solidFill>
                  <a:srgbClr val="004586"/>
                </a:solidFill>
                <a:latin typeface="+mn-lt"/>
              </a:rPr>
              <a:t>alba</a:t>
            </a:r>
          </a:p>
        </p:txBody>
      </p:sp>
      <p:pic>
        <p:nvPicPr>
          <p:cNvPr id="2" name="Imagen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19200" y="914400"/>
            <a:ext cx="1828800" cy="2783542"/>
          </a:xfrm>
          <a:prstGeom prst="rect">
            <a:avLst/>
          </a:prstGeom>
        </p:spPr>
      </p:pic>
      <p:sp>
        <p:nvSpPr>
          <p:cNvPr id="5" name="Rectángulo 4"/>
          <p:cNvSpPr/>
          <p:nvPr/>
        </p:nvSpPr>
        <p:spPr>
          <a:xfrm>
            <a:off x="9829800" y="2667000"/>
            <a:ext cx="5334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1981200" y="2286000"/>
            <a:ext cx="6858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1676400" y="4724400"/>
            <a:ext cx="5334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944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943473"/>
            <a:ext cx="7162800" cy="4771527"/>
          </a:xfrm>
          <a:prstGeom prst="rect">
            <a:avLst/>
          </a:prstGeom>
        </p:spPr>
      </p:pic>
      <p:sp>
        <p:nvSpPr>
          <p:cNvPr id="5" name="Título 4"/>
          <p:cNvSpPr>
            <a:spLocks noGrp="1"/>
          </p:cNvSpPr>
          <p:nvPr>
            <p:ph type="title"/>
          </p:nvPr>
        </p:nvSpPr>
        <p:spPr>
          <a:xfrm>
            <a:off x="381000" y="410028"/>
            <a:ext cx="11430000" cy="604800"/>
          </a:xfrm>
        </p:spPr>
        <p:txBody>
          <a:bodyPr/>
          <a:lstStyle/>
          <a:p>
            <a:r>
              <a:rPr lang="es-ES" dirty="0">
                <a:solidFill>
                  <a:srgbClr val="004586"/>
                </a:solidFill>
              </a:rPr>
              <a:t>Pero</a:t>
            </a:r>
            <a:r>
              <a:rPr lang="is-IS" dirty="0">
                <a:solidFill>
                  <a:srgbClr val="004586"/>
                </a:solidFill>
              </a:rPr>
              <a:t>….</a:t>
            </a:r>
            <a:r>
              <a:rPr lang="es-ES" dirty="0">
                <a:solidFill>
                  <a:srgbClr val="004586"/>
                </a:solidFill>
              </a:rPr>
              <a:t>estamos hartos de decir que el sol es beneficioso para la DA</a:t>
            </a:r>
            <a:r>
              <a:rPr lang="es-ES" dirty="0">
                <a:solidFill>
                  <a:schemeClr val="accent4">
                    <a:lumMod val="50000"/>
                  </a:schemeClr>
                </a:solidFill>
              </a:rPr>
              <a:t/>
            </a:r>
            <a:br>
              <a:rPr lang="es-ES" dirty="0">
                <a:solidFill>
                  <a:schemeClr val="accent4">
                    <a:lumMod val="50000"/>
                  </a:schemeClr>
                </a:solidFill>
              </a:rPr>
            </a:br>
            <a:endParaRPr lang="es-ES" dirty="0"/>
          </a:p>
        </p:txBody>
      </p:sp>
    </p:spTree>
    <p:extLst>
      <p:ext uri="{BB962C8B-B14F-4D97-AF65-F5344CB8AC3E}">
        <p14:creationId xmlns:p14="http://schemas.microsoft.com/office/powerpoint/2010/main" val="21234297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print"/>
          <a:stretch>
            <a:fillRect/>
          </a:stretch>
        </p:blipFill>
        <p:spPr>
          <a:xfrm>
            <a:off x="6545048" y="2009550"/>
            <a:ext cx="2463800" cy="2540000"/>
          </a:xfrm>
          <a:prstGeom prst="rect">
            <a:avLst/>
          </a:prstGeom>
        </p:spPr>
      </p:pic>
      <p:pic>
        <p:nvPicPr>
          <p:cNvPr id="13" name="Imagen 12"/>
          <p:cNvPicPr>
            <a:picLocks noChangeAspect="1"/>
          </p:cNvPicPr>
          <p:nvPr/>
        </p:nvPicPr>
        <p:blipFill>
          <a:blip r:embed="rId3" cstate="print"/>
          <a:stretch>
            <a:fillRect/>
          </a:stretch>
        </p:blipFill>
        <p:spPr>
          <a:xfrm>
            <a:off x="3103349" y="2064584"/>
            <a:ext cx="2489200" cy="2451100"/>
          </a:xfrm>
          <a:prstGeom prst="rect">
            <a:avLst/>
          </a:prstGeom>
        </p:spPr>
      </p:pic>
      <p:pic>
        <p:nvPicPr>
          <p:cNvPr id="3" name="Imagen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19201" y="4004646"/>
            <a:ext cx="1049145" cy="1096704"/>
          </a:xfrm>
          <a:prstGeom prst="rect">
            <a:avLst/>
          </a:prstGeom>
        </p:spPr>
      </p:pic>
      <p:pic>
        <p:nvPicPr>
          <p:cNvPr id="6" name="Imagen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62200" y="4255906"/>
            <a:ext cx="1305636" cy="925694"/>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4349" y="434752"/>
            <a:ext cx="1271363" cy="1271363"/>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2596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0 Rectángulo"/>
          <p:cNvSpPr/>
          <p:nvPr/>
        </p:nvSpPr>
        <p:spPr>
          <a:xfrm>
            <a:off x="4876800" y="381000"/>
            <a:ext cx="5767387" cy="17303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i="1" dirty="0">
                <a:solidFill>
                  <a:schemeClr val="accent4"/>
                </a:solidFill>
              </a:rPr>
              <a:t>                                                                                                                         </a:t>
            </a:r>
          </a:p>
        </p:txBody>
      </p:sp>
      <p:sp>
        <p:nvSpPr>
          <p:cNvPr id="65542" name="18 CuadroTexto"/>
          <p:cNvSpPr txBox="1">
            <a:spLocks noChangeArrowheads="1"/>
          </p:cNvSpPr>
          <p:nvPr/>
        </p:nvSpPr>
        <p:spPr bwMode="auto">
          <a:xfrm>
            <a:off x="5127625" y="2909296"/>
            <a:ext cx="2249488" cy="92987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rgbClr val="FF0000"/>
                </a:solidFill>
                <a:latin typeface="+mn-lt"/>
                <a:ea typeface="MS PGothic" charset="0"/>
                <a:cs typeface="MS PGothic" charset="0"/>
              </a:rPr>
              <a:t>Dermatitis Atópica Fotosensible</a:t>
            </a:r>
          </a:p>
          <a:p>
            <a:pPr algn="ctr" eaLnBrk="1" hangingPunct="1"/>
            <a:r>
              <a:rPr lang="es-ES" sz="1400" dirty="0">
                <a:solidFill>
                  <a:srgbClr val="FF0000"/>
                </a:solidFill>
                <a:latin typeface="+mn-lt"/>
                <a:ea typeface="MS PGothic" charset="0"/>
                <a:cs typeface="MS PGothic" charset="0"/>
              </a:rPr>
              <a:t>Calor/Sudor</a:t>
            </a:r>
          </a:p>
        </p:txBody>
      </p:sp>
      <p:sp>
        <p:nvSpPr>
          <p:cNvPr id="65543" name="28 CuadroTexto"/>
          <p:cNvSpPr txBox="1">
            <a:spLocks noChangeArrowheads="1"/>
          </p:cNvSpPr>
          <p:nvPr/>
        </p:nvSpPr>
        <p:spPr bwMode="auto">
          <a:xfrm>
            <a:off x="5127625" y="4618012"/>
            <a:ext cx="2249488" cy="7144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chemeClr val="bg1"/>
                </a:solidFill>
                <a:latin typeface="+mn-lt"/>
                <a:ea typeface="MS PGothic" charset="0"/>
                <a:cs typeface="MS PGothic" charset="0"/>
              </a:rPr>
              <a:t>Empeoramiento de la sintomatología </a:t>
            </a:r>
            <a:r>
              <a:rPr lang="es-ES" sz="1400" dirty="0" smtClean="0">
                <a:solidFill>
                  <a:schemeClr val="bg1"/>
                </a:solidFill>
                <a:latin typeface="+mn-lt"/>
                <a:ea typeface="MS PGothic" charset="0"/>
                <a:cs typeface="MS PGothic" charset="0"/>
              </a:rPr>
              <a:t>(</a:t>
            </a:r>
            <a:r>
              <a:rPr lang="es-ES" sz="1400" dirty="0">
                <a:solidFill>
                  <a:schemeClr val="bg1"/>
                </a:solidFill>
                <a:latin typeface="+mn-lt"/>
                <a:ea typeface="MS PGothic" charset="0"/>
                <a:cs typeface="MS PGothic" charset="0"/>
              </a:rPr>
              <a:t>10%)                 </a:t>
            </a:r>
          </a:p>
        </p:txBody>
      </p:sp>
      <p:sp>
        <p:nvSpPr>
          <p:cNvPr id="65544" name="32 CuadroTexto"/>
          <p:cNvSpPr txBox="1">
            <a:spLocks noChangeArrowheads="1"/>
          </p:cNvSpPr>
          <p:nvPr/>
        </p:nvSpPr>
        <p:spPr bwMode="auto">
          <a:xfrm>
            <a:off x="5127625" y="1727804"/>
            <a:ext cx="2249488" cy="452819"/>
          </a:xfrm>
          <a:prstGeom prst="rect">
            <a:avLst/>
          </a:prstGeom>
          <a:solidFill>
            <a:srgbClr val="19359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100" b="1">
                <a:solidFill>
                  <a:schemeClr val="bg1"/>
                </a:solidFill>
                <a:latin typeface="Arial" charset="0"/>
                <a:ea typeface="MS PGothic" charset="0"/>
                <a:cs typeface="MS PGothic" charset="0"/>
              </a:rPr>
              <a:t>DERMATITIS ATÓPICA                    </a:t>
            </a:r>
          </a:p>
        </p:txBody>
      </p:sp>
      <p:pic>
        <p:nvPicPr>
          <p:cNvPr id="65545" name="Imagen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3050" y="1644650"/>
            <a:ext cx="698500"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6" name="Marcador de contenido 3"/>
          <p:cNvSpPr txBox="1">
            <a:spLocks/>
          </p:cNvSpPr>
          <p:nvPr/>
        </p:nvSpPr>
        <p:spPr bwMode="auto">
          <a:xfrm>
            <a:off x="7443789" y="1820863"/>
            <a:ext cx="31432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nSpc>
                <a:spcPct val="90000"/>
              </a:lnSpc>
              <a:spcBef>
                <a:spcPts val="1000"/>
              </a:spcBef>
              <a:buClr>
                <a:schemeClr val="accent2"/>
              </a:buClr>
            </a:pPr>
            <a:r>
              <a:rPr lang="es-ES">
                <a:solidFill>
                  <a:srgbClr val="193592"/>
                </a:solidFill>
                <a:latin typeface="Arial" charset="0"/>
                <a:ea typeface="MS PGothic" charset="0"/>
                <a:cs typeface="MS PGothic" charset="0"/>
              </a:rPr>
              <a:t>+</a:t>
            </a:r>
            <a:endParaRPr lang="es-ES" sz="1800">
              <a:solidFill>
                <a:srgbClr val="193592"/>
              </a:solidFill>
              <a:latin typeface="Arial" charset="0"/>
              <a:ea typeface="MS PGothic" charset="0"/>
              <a:cs typeface="MS PGothic" charset="0"/>
            </a:endParaRPr>
          </a:p>
        </p:txBody>
      </p:sp>
      <p:sp>
        <p:nvSpPr>
          <p:cNvPr id="37" name="2 Flecha derecha"/>
          <p:cNvSpPr/>
          <p:nvPr/>
        </p:nvSpPr>
        <p:spPr bwMode="auto">
          <a:xfrm rot="5400000">
            <a:off x="5902327" y="4073528"/>
            <a:ext cx="709610" cy="287334"/>
          </a:xfrm>
          <a:prstGeom prst="righ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5548" name="28 CuadroTexto"/>
          <p:cNvSpPr txBox="1">
            <a:spLocks noChangeArrowheads="1"/>
          </p:cNvSpPr>
          <p:nvPr/>
        </p:nvSpPr>
        <p:spPr bwMode="auto">
          <a:xfrm>
            <a:off x="7827965" y="4648867"/>
            <a:ext cx="2230436" cy="498986"/>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chemeClr val="bg1"/>
                </a:solidFill>
                <a:latin typeface="+mn-lt"/>
                <a:ea typeface="MS PGothic" charset="0"/>
                <a:cs typeface="MS PGothic" charset="0"/>
              </a:rPr>
              <a:t>Mejora de la sintomatología                    </a:t>
            </a:r>
          </a:p>
        </p:txBody>
      </p:sp>
      <p:sp>
        <p:nvSpPr>
          <p:cNvPr id="65549" name="18 CuadroTexto"/>
          <p:cNvSpPr txBox="1">
            <a:spLocks noChangeArrowheads="1"/>
          </p:cNvSpPr>
          <p:nvPr/>
        </p:nvSpPr>
        <p:spPr bwMode="auto">
          <a:xfrm>
            <a:off x="7829550" y="3012254"/>
            <a:ext cx="2249488" cy="714429"/>
          </a:xfrm>
          <a:prstGeom prst="rect">
            <a:avLst/>
          </a:prstGeom>
          <a:noFill/>
          <a:ln w="28575">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a:r>
              <a:rPr lang="es-ES" sz="1400" dirty="0">
                <a:solidFill>
                  <a:srgbClr val="008000"/>
                </a:solidFill>
                <a:latin typeface="+mn-lt"/>
                <a:ea typeface="MS PGothic" charset="0"/>
                <a:cs typeface="MS PGothic" charset="0"/>
              </a:rPr>
              <a:t>Efecto inmunosupresor </a:t>
            </a:r>
            <a:br>
              <a:rPr lang="es-ES" sz="1400" dirty="0">
                <a:solidFill>
                  <a:srgbClr val="008000"/>
                </a:solidFill>
                <a:latin typeface="+mn-lt"/>
                <a:ea typeface="MS PGothic" charset="0"/>
                <a:cs typeface="MS PGothic" charset="0"/>
              </a:rPr>
            </a:br>
            <a:r>
              <a:rPr lang="es-ES" sz="1400" dirty="0">
                <a:solidFill>
                  <a:srgbClr val="008000"/>
                </a:solidFill>
                <a:latin typeface="+mn-lt"/>
                <a:ea typeface="MS PGothic" charset="0"/>
                <a:cs typeface="MS PGothic" charset="0"/>
              </a:rPr>
              <a:t>de la Radiación UV</a:t>
            </a:r>
          </a:p>
        </p:txBody>
      </p:sp>
      <p:sp>
        <p:nvSpPr>
          <p:cNvPr id="45" name="2 Flecha derecha"/>
          <p:cNvSpPr/>
          <p:nvPr/>
        </p:nvSpPr>
        <p:spPr bwMode="auto">
          <a:xfrm rot="5400000">
            <a:off x="8516938" y="4035425"/>
            <a:ext cx="862012" cy="258762"/>
          </a:xfrm>
          <a:prstGeom prst="rightArrow">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6" name="Conector recto 45"/>
          <p:cNvCxnSpPr/>
          <p:nvPr/>
        </p:nvCxnSpPr>
        <p:spPr bwMode="auto">
          <a:xfrm>
            <a:off x="8939213" y="2603500"/>
            <a:ext cx="0" cy="374650"/>
          </a:xfrm>
          <a:prstGeom prst="line">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Conector recto 46"/>
          <p:cNvCxnSpPr>
            <a:endCxn id="65542" idx="0"/>
          </p:cNvCxnSpPr>
          <p:nvPr/>
        </p:nvCxnSpPr>
        <p:spPr bwMode="auto">
          <a:xfrm flipH="1">
            <a:off x="6252369" y="2605088"/>
            <a:ext cx="16669" cy="304208"/>
          </a:xfrm>
          <a:prstGeom prst="line">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Conector recto 47"/>
          <p:cNvCxnSpPr/>
          <p:nvPr/>
        </p:nvCxnSpPr>
        <p:spPr bwMode="auto">
          <a:xfrm>
            <a:off x="7642226" y="2617788"/>
            <a:ext cx="1312863" cy="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9" name="Conector recto 48"/>
          <p:cNvCxnSpPr/>
          <p:nvPr/>
        </p:nvCxnSpPr>
        <p:spPr bwMode="auto">
          <a:xfrm>
            <a:off x="6253163" y="2617788"/>
            <a:ext cx="1389062"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Conector recto 49"/>
          <p:cNvCxnSpPr/>
          <p:nvPr/>
        </p:nvCxnSpPr>
        <p:spPr bwMode="auto">
          <a:xfrm>
            <a:off x="7642225" y="2266951"/>
            <a:ext cx="0" cy="366713"/>
          </a:xfrm>
          <a:prstGeom prst="line">
            <a:avLst/>
          </a:prstGeom>
          <a:ln w="38100" cmpd="sng">
            <a:solidFill>
              <a:srgbClr val="193592"/>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90132" name="29 CuadroTexto"/>
          <p:cNvSpPr txBox="1">
            <a:spLocks noChangeArrowheads="1"/>
          </p:cNvSpPr>
          <p:nvPr/>
        </p:nvSpPr>
        <p:spPr bwMode="auto">
          <a:xfrm>
            <a:off x="2822576" y="5725505"/>
            <a:ext cx="83026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i="1" dirty="0">
                <a:solidFill>
                  <a:srgbClr val="C00000"/>
                </a:solidFill>
                <a:latin typeface="+mn-lt"/>
              </a:rPr>
              <a:t>La barrera cutánea del atópico se mantiene alterada en cualquiera de los dos casos</a:t>
            </a:r>
          </a:p>
        </p:txBody>
      </p:sp>
      <p:pic>
        <p:nvPicPr>
          <p:cNvPr id="9013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3125" y="5674705"/>
            <a:ext cx="520700"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8" name="Imagen 2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23508" y="722842"/>
            <a:ext cx="2367491" cy="2367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202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3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1 CuadroTexto"/>
          <p:cNvSpPr txBox="1">
            <a:spLocks noChangeArrowheads="1"/>
          </p:cNvSpPr>
          <p:nvPr/>
        </p:nvSpPr>
        <p:spPr bwMode="auto">
          <a:xfrm>
            <a:off x="5334001" y="1981201"/>
            <a:ext cx="48418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i="1" dirty="0">
                <a:solidFill>
                  <a:schemeClr val="accent2"/>
                </a:solidFill>
              </a:rPr>
              <a:t>«La radiación solar puede afectar particularmente  en individuos con piel sensible y atópica cuya barrera epidérmica ya está previamente comprometida.»</a:t>
            </a:r>
          </a:p>
        </p:txBody>
      </p:sp>
      <p:sp>
        <p:nvSpPr>
          <p:cNvPr id="69637" name="5 CuadroTexto"/>
          <p:cNvSpPr txBox="1">
            <a:spLocks noChangeArrowheads="1"/>
          </p:cNvSpPr>
          <p:nvPr/>
        </p:nvSpPr>
        <p:spPr bwMode="auto">
          <a:xfrm>
            <a:off x="5334000" y="2895600"/>
            <a:ext cx="5257800" cy="2677656"/>
          </a:xfrm>
          <a:prstGeom prst="rect">
            <a:avLst/>
          </a:prstGeom>
          <a:solidFill>
            <a:srgbClr val="004586"/>
          </a:solidFill>
          <a:ln>
            <a:noFill/>
          </a:ln>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b="1" i="1" dirty="0">
                <a:solidFill>
                  <a:srgbClr val="FFFFFF"/>
                </a:solidFill>
              </a:rPr>
              <a:t>«La radiación UV produce una afectación directa sobre  la barrera cutánea en pacientes con DA, además de los ya ampliamente conocidos riesgos de padecer cáncer de piel.»</a:t>
            </a:r>
          </a:p>
        </p:txBody>
      </p:sp>
      <p:sp>
        <p:nvSpPr>
          <p:cNvPr id="69638" name="Título 1"/>
          <p:cNvSpPr txBox="1">
            <a:spLocks/>
          </p:cNvSpPr>
          <p:nvPr/>
        </p:nvSpPr>
        <p:spPr bwMode="auto">
          <a:xfrm>
            <a:off x="5022851" y="404813"/>
            <a:ext cx="5121275"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lnSpc>
                <a:spcPct val="110000"/>
              </a:lnSpc>
            </a:pPr>
            <a:r>
              <a:rPr lang="es-ES" sz="2400">
                <a:solidFill>
                  <a:schemeClr val="accent2"/>
                </a:solidFill>
                <a:latin typeface="Calibri Light" charset="0"/>
                <a:ea typeface="MS PGothic" charset="0"/>
                <a:cs typeface="MS PGothic" charset="0"/>
              </a:rPr>
              <a:t>Entorno y DA – Radiación solar</a:t>
            </a:r>
          </a:p>
        </p:txBody>
      </p:sp>
      <p:pic>
        <p:nvPicPr>
          <p:cNvPr id="69641" name="Imagen 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48850" y="257175"/>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457200"/>
            <a:ext cx="3124200" cy="461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1" y="990600"/>
            <a:ext cx="4441825" cy="93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9 CuadroTexto"/>
          <p:cNvSpPr txBox="1">
            <a:spLocks noGrp="1" noChangeArrowheads="1"/>
          </p:cNvSpPr>
          <p:nvPr>
            <p:ph type="body" sz="quarter" idx="13"/>
          </p:nvPr>
        </p:nvSpPr>
        <p:spPr bwMode="auto">
          <a:xfrm>
            <a:off x="-43" y="5661248"/>
            <a:ext cx="1158244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err="1">
                <a:solidFill>
                  <a:srgbClr val="565656"/>
                </a:solidFill>
              </a:rPr>
              <a:t>Eichenfield</a:t>
            </a:r>
            <a:r>
              <a:rPr lang="es-ES" sz="1200" dirty="0">
                <a:solidFill>
                  <a:srgbClr val="565656"/>
                </a:solidFill>
              </a:rPr>
              <a:t> LF, et al. Cutis. 2007 Dec;80(6 </a:t>
            </a:r>
            <a:r>
              <a:rPr lang="es-ES" sz="1200" dirty="0" err="1">
                <a:solidFill>
                  <a:srgbClr val="565656"/>
                </a:solidFill>
              </a:rPr>
              <a:t>Suppl</a:t>
            </a:r>
            <a:r>
              <a:rPr lang="es-ES" sz="1200" dirty="0">
                <a:solidFill>
                  <a:srgbClr val="565656"/>
                </a:solidFill>
              </a:rPr>
              <a:t>):2-16.</a:t>
            </a:r>
          </a:p>
          <a:p>
            <a:pPr eaLnBrk="1" hangingPunct="1"/>
            <a:endParaRPr lang="es-ES" sz="1000" dirty="0"/>
          </a:p>
        </p:txBody>
      </p:sp>
    </p:spTree>
    <p:extLst>
      <p:ext uri="{BB962C8B-B14F-4D97-AF65-F5344CB8AC3E}">
        <p14:creationId xmlns:p14="http://schemas.microsoft.com/office/powerpoint/2010/main" val="20783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5029191" y="457200"/>
            <a:ext cx="6019809" cy="5116838"/>
          </a:xfrm>
          <a:prstGeom prst="rect">
            <a:avLst/>
          </a:prstGeom>
        </p:spPr>
      </p:pic>
      <p:sp>
        <p:nvSpPr>
          <p:cNvPr id="3" name="Marcador de contenido 2"/>
          <p:cNvSpPr>
            <a:spLocks noGrp="1"/>
          </p:cNvSpPr>
          <p:nvPr>
            <p:ph idx="1"/>
          </p:nvPr>
        </p:nvSpPr>
        <p:spPr/>
        <p:txBody>
          <a:bodyPr/>
          <a:lstStyle/>
          <a:p>
            <a:r>
              <a:rPr lang="es-ES" b="1" dirty="0" smtClean="0"/>
              <a:t>90% debut en la infancia</a:t>
            </a:r>
          </a:p>
          <a:p>
            <a:r>
              <a:rPr lang="es-ES" b="1" dirty="0" smtClean="0"/>
              <a:t>16% de niños (0-16 años) con DA</a:t>
            </a:r>
          </a:p>
          <a:p>
            <a:r>
              <a:rPr lang="es-ES" b="1" dirty="0" smtClean="0"/>
              <a:t>10% siguen con DA después de los 18 años</a:t>
            </a:r>
            <a:endParaRPr lang="es-ES" b="1" dirty="0"/>
          </a:p>
        </p:txBody>
      </p:sp>
      <p:sp>
        <p:nvSpPr>
          <p:cNvPr id="5" name="Marcador de texto 4"/>
          <p:cNvSpPr>
            <a:spLocks noGrp="1"/>
          </p:cNvSpPr>
          <p:nvPr>
            <p:ph type="body" sz="quarter" idx="10"/>
          </p:nvPr>
        </p:nvSpPr>
        <p:spPr/>
        <p:txBody>
          <a:bodyPr>
            <a:noAutofit/>
          </a:bodyPr>
          <a:lstStyle/>
          <a:p>
            <a:r>
              <a:rPr lang="es-ES" sz="1200" dirty="0" err="1">
                <a:solidFill>
                  <a:srgbClr val="565656"/>
                </a:solidFill>
              </a:rPr>
              <a:t>Spergel</a:t>
            </a:r>
            <a:r>
              <a:rPr lang="es-ES" sz="1200" dirty="0">
                <a:solidFill>
                  <a:srgbClr val="565656"/>
                </a:solidFill>
              </a:rPr>
              <a:t> JM. </a:t>
            </a:r>
            <a:r>
              <a:rPr lang="es-ES" sz="1200" dirty="0" err="1">
                <a:solidFill>
                  <a:srgbClr val="565656"/>
                </a:solidFill>
              </a:rPr>
              <a:t>Epidemiology</a:t>
            </a:r>
            <a:r>
              <a:rPr lang="es-ES" sz="1200" dirty="0">
                <a:solidFill>
                  <a:srgbClr val="565656"/>
                </a:solidFill>
              </a:rPr>
              <a:t> of </a:t>
            </a:r>
            <a:r>
              <a:rPr lang="es-ES" sz="1200" dirty="0" err="1">
                <a:solidFill>
                  <a:srgbClr val="565656"/>
                </a:solidFill>
              </a:rPr>
              <a:t>atopic</a:t>
            </a:r>
            <a:r>
              <a:rPr lang="es-ES" sz="1200" dirty="0">
                <a:solidFill>
                  <a:srgbClr val="565656"/>
                </a:solidFill>
              </a:rPr>
              <a:t> dermatitis and </a:t>
            </a:r>
            <a:r>
              <a:rPr lang="es-ES" sz="1200" dirty="0" err="1">
                <a:solidFill>
                  <a:srgbClr val="565656"/>
                </a:solidFill>
              </a:rPr>
              <a:t>atopic</a:t>
            </a:r>
            <a:r>
              <a:rPr lang="es-ES" sz="1200" dirty="0">
                <a:solidFill>
                  <a:srgbClr val="565656"/>
                </a:solidFill>
              </a:rPr>
              <a:t> </a:t>
            </a:r>
            <a:r>
              <a:rPr lang="es-ES" sz="1200" dirty="0" err="1">
                <a:solidFill>
                  <a:srgbClr val="565656"/>
                </a:solidFill>
              </a:rPr>
              <a:t>march</a:t>
            </a:r>
            <a:r>
              <a:rPr lang="es-ES" sz="1200" dirty="0">
                <a:solidFill>
                  <a:srgbClr val="565656"/>
                </a:solidFill>
              </a:rPr>
              <a:t> in </a:t>
            </a:r>
            <a:r>
              <a:rPr lang="es-ES" sz="1200" dirty="0" err="1">
                <a:solidFill>
                  <a:srgbClr val="565656"/>
                </a:solidFill>
              </a:rPr>
              <a:t>children</a:t>
            </a:r>
            <a:r>
              <a:rPr lang="es-ES" sz="1200" dirty="0">
                <a:solidFill>
                  <a:srgbClr val="565656"/>
                </a:solidFill>
              </a:rPr>
              <a:t> </a:t>
            </a:r>
            <a:r>
              <a:rPr lang="es-ES" sz="1200" dirty="0" err="1">
                <a:solidFill>
                  <a:srgbClr val="565656"/>
                </a:solidFill>
              </a:rPr>
              <a:t>Inmunology</a:t>
            </a:r>
            <a:r>
              <a:rPr lang="es-ES" sz="1200" dirty="0">
                <a:solidFill>
                  <a:srgbClr val="565656"/>
                </a:solidFill>
              </a:rPr>
              <a:t> </a:t>
            </a:r>
            <a:r>
              <a:rPr lang="es-ES" sz="1200" dirty="0" err="1">
                <a:solidFill>
                  <a:srgbClr val="565656"/>
                </a:solidFill>
              </a:rPr>
              <a:t>Allergy</a:t>
            </a:r>
            <a:r>
              <a:rPr lang="es-ES" sz="1200" dirty="0">
                <a:solidFill>
                  <a:srgbClr val="565656"/>
                </a:solidFill>
              </a:rPr>
              <a:t> </a:t>
            </a:r>
            <a:r>
              <a:rPr lang="es-ES" sz="1200" dirty="0" err="1">
                <a:solidFill>
                  <a:srgbClr val="565656"/>
                </a:solidFill>
              </a:rPr>
              <a:t>Clin</a:t>
            </a:r>
            <a:r>
              <a:rPr lang="es-ES" sz="1200" dirty="0">
                <a:solidFill>
                  <a:srgbClr val="565656"/>
                </a:solidFill>
              </a:rPr>
              <a:t> North Am 2010;30:269-280</a:t>
            </a:r>
            <a:br>
              <a:rPr lang="es-ES" sz="1200" dirty="0">
                <a:solidFill>
                  <a:srgbClr val="565656"/>
                </a:solidFill>
              </a:rPr>
            </a:br>
            <a:r>
              <a:rPr lang="es-ES" sz="1200" dirty="0" err="1">
                <a:solidFill>
                  <a:srgbClr val="565656"/>
                </a:solidFill>
              </a:rPr>
              <a:t>Zeppa</a:t>
            </a:r>
            <a:r>
              <a:rPr lang="es-ES" sz="1200" dirty="0">
                <a:solidFill>
                  <a:srgbClr val="565656"/>
                </a:solidFill>
              </a:rPr>
              <a:t> L. </a:t>
            </a:r>
            <a:r>
              <a:rPr lang="es-ES" sz="1200" dirty="0" err="1">
                <a:solidFill>
                  <a:srgbClr val="565656"/>
                </a:solidFill>
              </a:rPr>
              <a:t>Bellini</a:t>
            </a:r>
            <a:r>
              <a:rPr lang="es-ES" sz="1200" dirty="0">
                <a:solidFill>
                  <a:srgbClr val="565656"/>
                </a:solidFill>
              </a:rPr>
              <a:t> V, </a:t>
            </a:r>
            <a:r>
              <a:rPr lang="es-ES" sz="1200" dirty="0" err="1">
                <a:solidFill>
                  <a:srgbClr val="565656"/>
                </a:solidFill>
              </a:rPr>
              <a:t>Lisi</a:t>
            </a:r>
            <a:r>
              <a:rPr lang="es-ES" sz="1200" dirty="0">
                <a:solidFill>
                  <a:srgbClr val="565656"/>
                </a:solidFill>
              </a:rPr>
              <a:t> P. </a:t>
            </a:r>
            <a:r>
              <a:rPr lang="es-ES" sz="1200" dirty="0" err="1">
                <a:solidFill>
                  <a:srgbClr val="565656"/>
                </a:solidFill>
              </a:rPr>
              <a:t>Atopic</a:t>
            </a:r>
            <a:r>
              <a:rPr lang="es-ES" sz="1200" dirty="0">
                <a:solidFill>
                  <a:srgbClr val="565656"/>
                </a:solidFill>
              </a:rPr>
              <a:t> dermatitis in </a:t>
            </a:r>
            <a:r>
              <a:rPr lang="es-ES" sz="1200" dirty="0" err="1">
                <a:solidFill>
                  <a:srgbClr val="565656"/>
                </a:solidFill>
              </a:rPr>
              <a:t>adults.Dermatitis</a:t>
            </a:r>
            <a:r>
              <a:rPr lang="es-ES" sz="1200" dirty="0">
                <a:solidFill>
                  <a:srgbClr val="565656"/>
                </a:solidFill>
              </a:rPr>
              <a:t> 2011;22:40-46</a:t>
            </a:r>
          </a:p>
        </p:txBody>
      </p:sp>
    </p:spTree>
    <p:extLst>
      <p:ext uri="{BB962C8B-B14F-4D97-AF65-F5344CB8AC3E}">
        <p14:creationId xmlns:p14="http://schemas.microsoft.com/office/powerpoint/2010/main" val="793521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8 Grupo"/>
          <p:cNvGrpSpPr>
            <a:grpSpLocks/>
          </p:cNvGrpSpPr>
          <p:nvPr/>
        </p:nvGrpSpPr>
        <p:grpSpPr bwMode="auto">
          <a:xfrm>
            <a:off x="2035176" y="1784974"/>
            <a:ext cx="8093075" cy="4425950"/>
            <a:chOff x="511421" y="2012590"/>
            <a:chExt cx="8093027" cy="4425989"/>
          </a:xfrm>
        </p:grpSpPr>
        <p:grpSp>
          <p:nvGrpSpPr>
            <p:cNvPr id="75792" name="7 Grupo"/>
            <p:cNvGrpSpPr>
              <a:grpSpLocks/>
            </p:cNvGrpSpPr>
            <p:nvPr/>
          </p:nvGrpSpPr>
          <p:grpSpPr bwMode="auto">
            <a:xfrm>
              <a:off x="550208" y="2012590"/>
              <a:ext cx="8054240" cy="4084711"/>
              <a:chOff x="550208" y="2012590"/>
              <a:chExt cx="8054240" cy="4084711"/>
            </a:xfrm>
          </p:grpSpPr>
          <p:grpSp>
            <p:nvGrpSpPr>
              <p:cNvPr id="75794" name="12 Grupo"/>
              <p:cNvGrpSpPr>
                <a:grpSpLocks/>
              </p:cNvGrpSpPr>
              <p:nvPr/>
            </p:nvGrpSpPr>
            <p:grpSpPr bwMode="auto">
              <a:xfrm>
                <a:off x="550208" y="2012590"/>
                <a:ext cx="8054240" cy="4084711"/>
                <a:chOff x="550208" y="1975815"/>
                <a:chExt cx="8054240" cy="4084711"/>
              </a:xfrm>
            </p:grpSpPr>
            <p:pic>
              <p:nvPicPr>
                <p:cNvPr id="75796" name="Picture 4" descr="U:\7473 AT4 Defense\Argumentos y razonamientos\Innovación\Presentaciones Formación\imagenes\img_piel_def-02 (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208" y="1975815"/>
                  <a:ext cx="7454358" cy="408471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 name="11 Rectángulo"/>
                <p:cNvSpPr/>
                <p:nvPr/>
              </p:nvSpPr>
              <p:spPr>
                <a:xfrm>
                  <a:off x="7959927" y="2436194"/>
                  <a:ext cx="644521" cy="344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sp>
            <p:nvSpPr>
              <p:cNvPr id="75795" name="17 CuadroTexto"/>
              <p:cNvSpPr txBox="1">
                <a:spLocks noChangeArrowheads="1"/>
              </p:cNvSpPr>
              <p:nvPr/>
            </p:nvSpPr>
            <p:spPr bwMode="auto">
              <a:xfrm>
                <a:off x="7474749" y="2827892"/>
                <a:ext cx="59343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100" b="1">
                    <a:solidFill>
                      <a:srgbClr val="CC0066"/>
                    </a:solidFill>
                  </a:rPr>
                  <a:t>(UCA)*</a:t>
                </a:r>
              </a:p>
            </p:txBody>
          </p:sp>
        </p:grpSp>
        <p:sp>
          <p:nvSpPr>
            <p:cNvPr id="75793" name="25 CuadroTexto"/>
            <p:cNvSpPr txBox="1">
              <a:spLocks noChangeArrowheads="1"/>
            </p:cNvSpPr>
            <p:nvPr/>
          </p:nvSpPr>
          <p:spPr bwMode="auto">
            <a:xfrm>
              <a:off x="511421" y="6192348"/>
              <a:ext cx="1359743" cy="246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dirty="0">
                  <a:solidFill>
                    <a:srgbClr val="007AC8"/>
                  </a:solidFill>
                </a:rPr>
                <a:t>*UCA: ácido </a:t>
              </a:r>
              <a:r>
                <a:rPr lang="es-ES" sz="1000" dirty="0" err="1">
                  <a:solidFill>
                    <a:srgbClr val="007AC8"/>
                  </a:solidFill>
                </a:rPr>
                <a:t>urocánico</a:t>
              </a:r>
              <a:endParaRPr lang="es-ES" sz="1000" dirty="0">
                <a:solidFill>
                  <a:srgbClr val="007AC8"/>
                </a:solidFill>
              </a:endParaRPr>
            </a:p>
          </p:txBody>
        </p:sp>
      </p:grpSp>
      <p:sp>
        <p:nvSpPr>
          <p:cNvPr id="93" name="92 CuadroTexto"/>
          <p:cNvSpPr txBox="1">
            <a:spLocks noChangeArrowheads="1"/>
          </p:cNvSpPr>
          <p:nvPr/>
        </p:nvSpPr>
        <p:spPr bwMode="auto">
          <a:xfrm>
            <a:off x="7104064" y="807075"/>
            <a:ext cx="2055371" cy="24622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b="1">
                <a:solidFill>
                  <a:srgbClr val="CC0066"/>
                </a:solidFill>
              </a:rPr>
              <a:t>1. ALTERACIÓN FUNCIÓN BARRERA</a:t>
            </a:r>
          </a:p>
        </p:txBody>
      </p:sp>
      <p:sp>
        <p:nvSpPr>
          <p:cNvPr id="95" name="94 CuadroTexto"/>
          <p:cNvSpPr txBox="1"/>
          <p:nvPr/>
        </p:nvSpPr>
        <p:spPr>
          <a:xfrm>
            <a:off x="6569076" y="1072187"/>
            <a:ext cx="1069975" cy="254000"/>
          </a:xfrm>
          <a:prstGeom prst="rect">
            <a:avLst/>
          </a:prstGeom>
          <a:solidFill>
            <a:schemeClr val="bg1"/>
          </a:solidFill>
        </p:spPr>
        <p:txBody>
          <a:bodyPr wrap="none">
            <a:spAutoFit/>
          </a:bodyPr>
          <a:lstStyle/>
          <a:p>
            <a:pPr>
              <a:defRPr/>
            </a:pPr>
            <a:r>
              <a:rPr lang="es-ES" sz="1050" b="1" dirty="0">
                <a:solidFill>
                  <a:srgbClr val="CC0066"/>
                </a:solidFill>
              </a:rPr>
              <a:t>2. SEQUEDAD    </a:t>
            </a:r>
          </a:p>
        </p:txBody>
      </p:sp>
      <p:sp>
        <p:nvSpPr>
          <p:cNvPr id="64" name="63 CuadroTexto"/>
          <p:cNvSpPr txBox="1">
            <a:spLocks noChangeArrowheads="1"/>
          </p:cNvSpPr>
          <p:nvPr/>
        </p:nvSpPr>
        <p:spPr bwMode="auto">
          <a:xfrm>
            <a:off x="8472488" y="1048374"/>
            <a:ext cx="1746250" cy="400050"/>
          </a:xfrm>
          <a:prstGeom prst="rect">
            <a:avLst/>
          </a:prstGeom>
          <a:solidFill>
            <a:srgbClr val="CC0066">
              <a:alpha val="10196"/>
            </a:srgbClr>
          </a:solidFill>
          <a:ln w="9525">
            <a:solidFill>
              <a:srgbClr val="CC0066"/>
            </a:solidFill>
            <a:miter lim="800000"/>
            <a:headEnd/>
            <a:tailEnd/>
          </a:ln>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b="1">
                <a:solidFill>
                  <a:srgbClr val="CC0066"/>
                </a:solidFill>
              </a:rPr>
              <a:t>3. DESPROTECCIÓN FRENTE A  </a:t>
            </a:r>
          </a:p>
          <a:p>
            <a:pPr eaLnBrk="1" hangingPunct="1"/>
            <a:r>
              <a:rPr lang="es-ES" sz="1000" b="1">
                <a:solidFill>
                  <a:srgbClr val="CC0066"/>
                </a:solidFill>
              </a:rPr>
              <a:t>    LA RADIACIÓN SOLAR </a:t>
            </a:r>
          </a:p>
        </p:txBody>
      </p:sp>
      <p:sp>
        <p:nvSpPr>
          <p:cNvPr id="80" name="79 Flecha arriba"/>
          <p:cNvSpPr/>
          <p:nvPr/>
        </p:nvSpPr>
        <p:spPr>
          <a:xfrm>
            <a:off x="7104063" y="1491288"/>
            <a:ext cx="234950" cy="682625"/>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4" name="83 Flecha arriba"/>
          <p:cNvSpPr/>
          <p:nvPr/>
        </p:nvSpPr>
        <p:spPr>
          <a:xfrm>
            <a:off x="7862889" y="1222999"/>
            <a:ext cx="250825" cy="971550"/>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7" name="26 Flecha arriba"/>
          <p:cNvSpPr/>
          <p:nvPr/>
        </p:nvSpPr>
        <p:spPr>
          <a:xfrm>
            <a:off x="8759825" y="1511925"/>
            <a:ext cx="236538" cy="682625"/>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75785" name="28 CuadroTexto"/>
          <p:cNvSpPr txBox="1">
            <a:spLocks noChangeArrowheads="1"/>
          </p:cNvSpPr>
          <p:nvPr/>
        </p:nvSpPr>
        <p:spPr bwMode="auto">
          <a:xfrm>
            <a:off x="3000375" y="1382713"/>
            <a:ext cx="14620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a:t>PIEL ATÓPICA</a:t>
            </a:r>
          </a:p>
        </p:txBody>
      </p:sp>
      <p:sp>
        <p:nvSpPr>
          <p:cNvPr id="2" name="Rectángulo 1"/>
          <p:cNvSpPr/>
          <p:nvPr/>
        </p:nvSpPr>
        <p:spPr>
          <a:xfrm>
            <a:off x="6381750" y="5601324"/>
            <a:ext cx="368300" cy="3746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p>
        </p:txBody>
      </p:sp>
      <p:sp>
        <p:nvSpPr>
          <p:cNvPr id="25" name="24 CuadroTexto"/>
          <p:cNvSpPr txBox="1">
            <a:spLocks noChangeArrowheads="1"/>
          </p:cNvSpPr>
          <p:nvPr/>
        </p:nvSpPr>
        <p:spPr bwMode="auto">
          <a:xfrm>
            <a:off x="5500692" y="5842625"/>
            <a:ext cx="3765550" cy="461963"/>
          </a:xfrm>
          <a:prstGeom prst="rect">
            <a:avLst/>
          </a:prstGeom>
          <a:solidFill>
            <a:schemeClr val="accent2">
              <a:alpha val="10196"/>
            </a:schemeClr>
          </a:solidFill>
          <a:ln w="9525">
            <a:solidFill>
              <a:schemeClr val="accent2"/>
            </a:solidFill>
            <a:miter lim="800000"/>
            <a:headEnd/>
            <a:tailEnd/>
          </a:ln>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i="1" dirty="0">
                <a:solidFill>
                  <a:srgbClr val="004586"/>
                </a:solidFill>
              </a:rPr>
              <a:t>«Deficiencias clave en la barrera epidérmica repercuten en la sensibilidad a la radiación solar en DA.»</a:t>
            </a:r>
          </a:p>
        </p:txBody>
      </p:sp>
      <p:pic>
        <p:nvPicPr>
          <p:cNvPr id="75790" name="Imagen 2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6802" y="154950"/>
            <a:ext cx="1456001" cy="1456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Flecha doblada hacia arriba 15"/>
          <p:cNvSpPr/>
          <p:nvPr/>
        </p:nvSpPr>
        <p:spPr>
          <a:xfrm rot="16200000" flipH="1">
            <a:off x="7251436" y="3628855"/>
            <a:ext cx="4496330" cy="321734"/>
          </a:xfrm>
          <a:prstGeom prst="bentUpArrow">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p>
        </p:txBody>
      </p:sp>
      <p:sp>
        <p:nvSpPr>
          <p:cNvPr id="3" name="Título 2"/>
          <p:cNvSpPr>
            <a:spLocks noGrp="1"/>
          </p:cNvSpPr>
          <p:nvPr>
            <p:ph type="title"/>
          </p:nvPr>
        </p:nvSpPr>
        <p:spPr/>
        <p:txBody>
          <a:bodyPr/>
          <a:lstStyle/>
          <a:p>
            <a:r>
              <a:rPr lang="es-ES" dirty="0" err="1" smtClean="0"/>
              <a:t>Filagrina</a:t>
            </a:r>
            <a:r>
              <a:rPr lang="es-ES" dirty="0" smtClean="0"/>
              <a:t> y </a:t>
            </a:r>
            <a:r>
              <a:rPr lang="es-ES" dirty="0" err="1" smtClean="0"/>
              <a:t>Caspasa</a:t>
            </a:r>
            <a:r>
              <a:rPr lang="es-ES" dirty="0" smtClean="0"/>
              <a:t> - 14</a:t>
            </a:r>
            <a:endParaRPr lang="es-ES" dirty="0"/>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31672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5" grpId="0" animBg="1"/>
      <p:bldP spid="64" grpId="0" animBg="1"/>
      <p:bldP spid="80" grpId="0" animBg="1"/>
      <p:bldP spid="84" grpId="0" animBg="1"/>
      <p:bldP spid="27"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3 CuadroTexto"/>
          <p:cNvSpPr txBox="1">
            <a:spLocks noChangeArrowheads="1"/>
          </p:cNvSpPr>
          <p:nvPr/>
        </p:nvSpPr>
        <p:spPr bwMode="auto">
          <a:xfrm>
            <a:off x="2303917" y="5349700"/>
            <a:ext cx="7080250" cy="666750"/>
          </a:xfrm>
          <a:prstGeom prst="rect">
            <a:avLst/>
          </a:prstGeom>
          <a:solidFill>
            <a:srgbClr val="004586"/>
          </a:solidFill>
          <a:ln w="19050">
            <a:solidFill>
              <a:schemeClr val="bg1"/>
            </a:solidFill>
            <a:miter lim="800000"/>
            <a:headEnd/>
            <a:tailEnd/>
          </a:ln>
        </p:spPr>
        <p:txBody>
          <a:bodyPr tIns="93600" bIns="936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500" b="1" dirty="0">
                <a:solidFill>
                  <a:schemeClr val="bg1"/>
                </a:solidFill>
              </a:rPr>
              <a:t>Caspasa-14: </a:t>
            </a:r>
            <a:r>
              <a:rPr lang="es-ES_tradnl" sz="1600" b="1" dirty="0">
                <a:solidFill>
                  <a:schemeClr val="bg1"/>
                </a:solidFill>
              </a:rPr>
              <a:t>neutraliza los efectos nocivos de la radiación UVB</a:t>
            </a:r>
            <a:r>
              <a:rPr lang="es-ES" sz="1500" b="1" dirty="0">
                <a:solidFill>
                  <a:schemeClr val="bg1"/>
                </a:solidFill>
              </a:rPr>
              <a:t>           </a:t>
            </a:r>
          </a:p>
          <a:p>
            <a:pPr algn="ctr" eaLnBrk="1" hangingPunct="1"/>
            <a:r>
              <a:rPr lang="es-ES" sz="1500" b="1" dirty="0">
                <a:solidFill>
                  <a:schemeClr val="bg1"/>
                </a:solidFill>
              </a:rPr>
              <a:t>Déficit en Caspasa-14: Radiación UVB produce mayor daño en el ADN celular</a:t>
            </a:r>
          </a:p>
        </p:txBody>
      </p:sp>
      <p:grpSp>
        <p:nvGrpSpPr>
          <p:cNvPr id="2" name="Agrupar 1"/>
          <p:cNvGrpSpPr/>
          <p:nvPr/>
        </p:nvGrpSpPr>
        <p:grpSpPr>
          <a:xfrm>
            <a:off x="2313896" y="1714326"/>
            <a:ext cx="7640637" cy="3602037"/>
            <a:chOff x="630238" y="2205038"/>
            <a:chExt cx="7640637" cy="3602037"/>
          </a:xfrm>
        </p:grpSpPr>
        <p:pic>
          <p:nvPicPr>
            <p:cNvPr id="79874"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238" y="2205038"/>
              <a:ext cx="7108825" cy="360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80" name="CuadroTexto 3"/>
            <p:cNvSpPr txBox="1">
              <a:spLocks noChangeArrowheads="1"/>
            </p:cNvSpPr>
            <p:nvPr/>
          </p:nvSpPr>
          <p:spPr bwMode="auto">
            <a:xfrm>
              <a:off x="819150" y="2466975"/>
              <a:ext cx="12144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a:solidFill>
                    <a:schemeClr val="bg1"/>
                  </a:solidFill>
                </a:rPr>
                <a:t>Piel normal</a:t>
              </a:r>
            </a:p>
          </p:txBody>
        </p:sp>
        <p:sp>
          <p:nvSpPr>
            <p:cNvPr id="79881" name="CuadroTexto 12"/>
            <p:cNvSpPr txBox="1">
              <a:spLocks noChangeArrowheads="1"/>
            </p:cNvSpPr>
            <p:nvPr/>
          </p:nvSpPr>
          <p:spPr bwMode="auto">
            <a:xfrm>
              <a:off x="763588" y="5095875"/>
              <a:ext cx="1366837"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400" b="1">
                  <a:solidFill>
                    <a:srgbClr val="FFFFFF"/>
                  </a:solidFill>
                </a:rPr>
                <a:t>Piel deficiente en Caspasa-14</a:t>
              </a:r>
              <a:endParaRPr lang="es-ES_tradnl" sz="1400" b="1">
                <a:solidFill>
                  <a:srgbClr val="FFFFFF"/>
                </a:solidFill>
              </a:endParaRPr>
            </a:p>
          </p:txBody>
        </p:sp>
        <p:sp>
          <p:nvSpPr>
            <p:cNvPr id="79882" name="CuadroTexto 13"/>
            <p:cNvSpPr txBox="1">
              <a:spLocks noChangeArrowheads="1"/>
            </p:cNvSpPr>
            <p:nvPr/>
          </p:nvSpPr>
          <p:spPr bwMode="auto">
            <a:xfrm>
              <a:off x="3616325" y="3705225"/>
              <a:ext cx="1930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UVB (750 mJ/m</a:t>
              </a:r>
              <a:r>
                <a:rPr lang="es-ES" sz="1800" baseline="30000"/>
                <a:t>2</a:t>
              </a:r>
              <a:r>
                <a:rPr lang="es-ES" sz="1800"/>
                <a:t>)</a:t>
              </a:r>
              <a:endParaRPr lang="es-ES_tradnl" sz="1800"/>
            </a:p>
          </p:txBody>
        </p:sp>
        <p:sp>
          <p:nvSpPr>
            <p:cNvPr id="79883" name="CuadroTexto 14"/>
            <p:cNvSpPr txBox="1">
              <a:spLocks noChangeArrowheads="1"/>
            </p:cNvSpPr>
            <p:nvPr/>
          </p:nvSpPr>
          <p:spPr bwMode="auto">
            <a:xfrm>
              <a:off x="5038725" y="4235450"/>
              <a:ext cx="20018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_tradnl" sz="1200" b="1" dirty="0">
                  <a:solidFill>
                    <a:srgbClr val="C00000"/>
                  </a:solidFill>
                </a:rPr>
                <a:t>Daño en epidermis de la piel</a:t>
              </a:r>
            </a:p>
          </p:txBody>
        </p:sp>
        <p:sp>
          <p:nvSpPr>
            <p:cNvPr id="79884" name="CuadroTexto 15"/>
            <p:cNvSpPr txBox="1">
              <a:spLocks noChangeArrowheads="1"/>
            </p:cNvSpPr>
            <p:nvPr/>
          </p:nvSpPr>
          <p:spPr bwMode="auto">
            <a:xfrm>
              <a:off x="6943725" y="4467225"/>
              <a:ext cx="1327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_tradnl" sz="1200" b="1" dirty="0">
                  <a:solidFill>
                    <a:srgbClr val="C00000"/>
                  </a:solidFill>
                </a:rPr>
                <a:t>Daño en ADN* </a:t>
              </a:r>
            </a:p>
            <a:p>
              <a:pPr eaLnBrk="1" hangingPunct="1"/>
              <a:r>
                <a:rPr lang="es-ES_tradnl" sz="1200" b="1" dirty="0">
                  <a:solidFill>
                    <a:srgbClr val="C00000"/>
                  </a:solidFill>
                </a:rPr>
                <a:t>(tinción roja)</a:t>
              </a:r>
            </a:p>
          </p:txBody>
        </p:sp>
      </p:grpSp>
      <p:pic>
        <p:nvPicPr>
          <p:cNvPr id="79885" name="Imagen 1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76840" y="152400"/>
            <a:ext cx="1355373" cy="1355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86" name="1 CuadroTexto"/>
          <p:cNvSpPr txBox="1">
            <a:spLocks noChangeArrowheads="1"/>
          </p:cNvSpPr>
          <p:nvPr/>
        </p:nvSpPr>
        <p:spPr bwMode="auto">
          <a:xfrm>
            <a:off x="9497333" y="5135388"/>
            <a:ext cx="98777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100" b="1" dirty="0">
                <a:solidFill>
                  <a:srgbClr val="C00000"/>
                </a:solidFill>
                <a:latin typeface="+mn-lt"/>
              </a:rPr>
              <a:t>*Dímeros de  </a:t>
            </a:r>
          </a:p>
          <a:p>
            <a:pPr eaLnBrk="1" hangingPunct="1"/>
            <a:r>
              <a:rPr lang="es-ES" sz="1100" b="1" dirty="0">
                <a:solidFill>
                  <a:srgbClr val="C00000"/>
                </a:solidFill>
                <a:latin typeface="+mn-lt"/>
              </a:rPr>
              <a:t> </a:t>
            </a:r>
            <a:r>
              <a:rPr lang="es-ES" sz="1100" b="1" dirty="0" err="1">
                <a:solidFill>
                  <a:srgbClr val="C00000"/>
                </a:solidFill>
                <a:latin typeface="+mn-lt"/>
              </a:rPr>
              <a:t>pirimidina</a:t>
            </a:r>
            <a:endParaRPr lang="es-ES" sz="1100" b="1" dirty="0">
              <a:solidFill>
                <a:srgbClr val="C00000"/>
              </a:solidFill>
              <a:latin typeface="+mn-lt"/>
            </a:endParaRPr>
          </a:p>
        </p:txBody>
      </p:sp>
      <p:pic>
        <p:nvPicPr>
          <p:cNvPr id="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38512" y="555451"/>
            <a:ext cx="4354512"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Elipse"/>
          <p:cNvSpPr/>
          <p:nvPr/>
        </p:nvSpPr>
        <p:spPr>
          <a:xfrm>
            <a:off x="6225496" y="3506613"/>
            <a:ext cx="3729037" cy="1776413"/>
          </a:xfrm>
          <a:prstGeom prst="ellipse">
            <a:avLst/>
          </a:prstGeom>
          <a:noFill/>
          <a:ln w="76200" cmpd="sng">
            <a:solidFill>
              <a:srgbClr val="0045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 name="4 Conector recto de flecha"/>
          <p:cNvCxnSpPr>
            <a:endCxn id="79886" idx="0"/>
          </p:cNvCxnSpPr>
          <p:nvPr/>
        </p:nvCxnSpPr>
        <p:spPr>
          <a:xfrm>
            <a:off x="9567492" y="4446335"/>
            <a:ext cx="423727" cy="689053"/>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62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3871065" y="5029200"/>
            <a:ext cx="6007846" cy="881633"/>
            <a:chOff x="1305214" y="5250815"/>
            <a:chExt cx="6686550" cy="997276"/>
          </a:xfrm>
        </p:grpSpPr>
        <p:sp>
          <p:nvSpPr>
            <p:cNvPr id="86025" name="3 CuadroTexto"/>
            <p:cNvSpPr txBox="1">
              <a:spLocks noChangeArrowheads="1"/>
            </p:cNvSpPr>
            <p:nvPr/>
          </p:nvSpPr>
          <p:spPr bwMode="auto">
            <a:xfrm>
              <a:off x="1305214" y="5250815"/>
              <a:ext cx="6683375" cy="457526"/>
            </a:xfrm>
            <a:prstGeom prst="rect">
              <a:avLst/>
            </a:prstGeom>
            <a:noFill/>
            <a:ln w="190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tIns="93600" bIns="93600">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de-DE" sz="1400" b="1" noProof="1">
                  <a:solidFill>
                    <a:srgbClr val="004586"/>
                  </a:solidFill>
                </a:rPr>
                <a:t>Déficit de Filagrina</a:t>
              </a:r>
              <a:r>
                <a:rPr lang="de-DE" sz="1400" b="1" noProof="1">
                  <a:solidFill>
                    <a:srgbClr val="ED7D31"/>
                  </a:solidFill>
                </a:rPr>
                <a:t>            </a:t>
              </a:r>
              <a:r>
                <a:rPr lang="de-DE" sz="1400" b="1" noProof="1">
                  <a:solidFill>
                    <a:srgbClr val="004586"/>
                  </a:solidFill>
                </a:rPr>
                <a:t>Mayor sensibilidad al daño por radiación UVB</a:t>
              </a:r>
            </a:p>
          </p:txBody>
        </p:sp>
        <p:sp>
          <p:nvSpPr>
            <p:cNvPr id="86027" name="3 CuadroTexto"/>
            <p:cNvSpPr txBox="1">
              <a:spLocks noChangeArrowheads="1"/>
            </p:cNvSpPr>
            <p:nvPr/>
          </p:nvSpPr>
          <p:spPr bwMode="auto">
            <a:xfrm>
              <a:off x="1308389" y="5790565"/>
              <a:ext cx="6683375" cy="457526"/>
            </a:xfrm>
            <a:prstGeom prst="rect">
              <a:avLst/>
            </a:prstGeom>
            <a:noFill/>
            <a:ln w="190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tIns="93600" bIns="93600">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de-DE" sz="1400" b="1" noProof="1">
                  <a:solidFill>
                    <a:srgbClr val="ED7D31"/>
                  </a:solidFill>
                </a:rPr>
                <a:t> </a:t>
              </a:r>
              <a:r>
                <a:rPr lang="de-DE" sz="1400" b="1" noProof="1">
                  <a:solidFill>
                    <a:srgbClr val="004586"/>
                  </a:solidFill>
                </a:rPr>
                <a:t>Dermatitis atópica </a:t>
              </a:r>
              <a:r>
                <a:rPr lang="de-DE" sz="1400" b="1" noProof="1">
                  <a:solidFill>
                    <a:srgbClr val="ED7D31"/>
                  </a:solidFill>
                </a:rPr>
                <a:t>               </a:t>
              </a:r>
              <a:r>
                <a:rPr lang="de-DE" sz="1400" b="1" noProof="1">
                  <a:solidFill>
                    <a:srgbClr val="004586"/>
                  </a:solidFill>
                </a:rPr>
                <a:t>         Filagrina</a:t>
              </a:r>
            </a:p>
          </p:txBody>
        </p:sp>
      </p:grpSp>
      <p:grpSp>
        <p:nvGrpSpPr>
          <p:cNvPr id="86021" name="Agrupar 2"/>
          <p:cNvGrpSpPr>
            <a:grpSpLocks/>
          </p:cNvGrpSpPr>
          <p:nvPr/>
        </p:nvGrpSpPr>
        <p:grpSpPr bwMode="auto">
          <a:xfrm>
            <a:off x="3870172" y="2133599"/>
            <a:ext cx="6721628" cy="2887813"/>
            <a:chOff x="1397917" y="1671821"/>
            <a:chExt cx="6721019" cy="2888104"/>
          </a:xfrm>
        </p:grpSpPr>
        <p:pic>
          <p:nvPicPr>
            <p:cNvPr id="860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8527" y="2037051"/>
              <a:ext cx="5272456" cy="2522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6 Rectángulo redondeado"/>
            <p:cNvSpPr/>
            <p:nvPr/>
          </p:nvSpPr>
          <p:spPr bwMode="auto">
            <a:xfrm>
              <a:off x="4031342" y="3675598"/>
              <a:ext cx="2744538" cy="835109"/>
            </a:xfrm>
            <a:prstGeom prst="roundRect">
              <a:avLst>
                <a:gd name="adj" fmla="val 6097"/>
              </a:avLst>
            </a:prstGeom>
            <a:noFill/>
            <a:ln w="38100" cmpd="sng">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14" name="8 Conector recto de flecha"/>
            <p:cNvCxnSpPr/>
            <p:nvPr/>
          </p:nvCxnSpPr>
          <p:spPr bwMode="auto">
            <a:xfrm>
              <a:off x="6775880" y="4085214"/>
              <a:ext cx="446048" cy="0"/>
            </a:xfrm>
            <a:prstGeom prst="straightConnector1">
              <a:avLst/>
            </a:prstGeom>
            <a:ln w="28575">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6037" name="9 CuadroTexto"/>
            <p:cNvSpPr txBox="1">
              <a:spLocks noChangeArrowheads="1"/>
            </p:cNvSpPr>
            <p:nvPr/>
          </p:nvSpPr>
          <p:spPr bwMode="auto">
            <a:xfrm>
              <a:off x="7201204" y="3892550"/>
              <a:ext cx="917732" cy="307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400" b="1" i="1">
                  <a:solidFill>
                    <a:srgbClr val="ED7D31"/>
                  </a:solidFill>
                </a:rPr>
                <a:t>Apoptosis</a:t>
              </a:r>
            </a:p>
          </p:txBody>
        </p:sp>
        <p:sp>
          <p:nvSpPr>
            <p:cNvPr id="86038" name="CuadroTexto 1"/>
            <p:cNvSpPr txBox="1">
              <a:spLocks noChangeArrowheads="1"/>
            </p:cNvSpPr>
            <p:nvPr/>
          </p:nvSpPr>
          <p:spPr bwMode="auto">
            <a:xfrm>
              <a:off x="2974838" y="1671821"/>
              <a:ext cx="3690842" cy="46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sz="1200" noProof="1">
                  <a:solidFill>
                    <a:srgbClr val="004586"/>
                  </a:solidFill>
                </a:rPr>
                <a:t>Control	                  ARNsi 1	                                ARNsi 2</a:t>
              </a:r>
            </a:p>
          </p:txBody>
        </p:sp>
        <p:sp>
          <p:nvSpPr>
            <p:cNvPr id="86039" name="CuadroTexto 10"/>
            <p:cNvSpPr txBox="1">
              <a:spLocks noChangeArrowheads="1"/>
            </p:cNvSpPr>
            <p:nvPr/>
          </p:nvSpPr>
          <p:spPr bwMode="auto">
            <a:xfrm>
              <a:off x="1397917" y="2281483"/>
              <a:ext cx="1175267" cy="220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r" eaLnBrk="1" hangingPunct="1"/>
              <a:r>
                <a:rPr sz="1200" noProof="1">
                  <a:solidFill>
                    <a:srgbClr val="004586"/>
                  </a:solidFill>
                </a:rPr>
                <a:t>No irradiado</a:t>
              </a:r>
            </a:p>
            <a:p>
              <a:pPr algn="r" eaLnBrk="1" hangingPunct="1"/>
              <a:endParaRPr sz="1200" noProof="1">
                <a:solidFill>
                  <a:srgbClr val="004586"/>
                </a:solidFill>
              </a:endParaRPr>
            </a:p>
            <a:p>
              <a:pPr algn="r" eaLnBrk="1" hangingPunct="1"/>
              <a:endParaRPr sz="1200" noProof="1">
                <a:solidFill>
                  <a:srgbClr val="004586"/>
                </a:solidFill>
              </a:endParaRPr>
            </a:p>
            <a:p>
              <a:pPr algn="r" eaLnBrk="1" hangingPunct="1"/>
              <a:r>
                <a:rPr sz="1200" noProof="1">
                  <a:solidFill>
                    <a:srgbClr val="004586"/>
                  </a:solidFill>
                </a:rPr>
                <a:t> </a:t>
              </a:r>
            </a:p>
            <a:p>
              <a:pPr algn="r">
                <a:spcBef>
                  <a:spcPts val="600"/>
                </a:spcBef>
              </a:pPr>
              <a:r>
                <a:rPr sz="1200" noProof="1">
                  <a:solidFill>
                    <a:srgbClr val="004586"/>
                  </a:solidFill>
                </a:rPr>
                <a:t>UVB</a:t>
              </a:r>
            </a:p>
            <a:p>
              <a:pPr algn="r" eaLnBrk="1" hangingPunct="1"/>
              <a:r>
                <a:rPr sz="1200" noProof="1">
                  <a:solidFill>
                    <a:srgbClr val="004586"/>
                  </a:solidFill>
                </a:rPr>
                <a:t>100 mJ/cm</a:t>
              </a:r>
              <a:r>
                <a:rPr sz="1200" baseline="30000" noProof="1">
                  <a:solidFill>
                    <a:srgbClr val="004586"/>
                  </a:solidFill>
                </a:rPr>
                <a:t>2</a:t>
              </a:r>
              <a:endParaRPr sz="1200" noProof="1">
                <a:solidFill>
                  <a:srgbClr val="004586"/>
                </a:solidFill>
              </a:endParaRPr>
            </a:p>
            <a:p>
              <a:pPr algn="r" eaLnBrk="1" hangingPunct="1"/>
              <a:endParaRPr sz="1200" noProof="1">
                <a:solidFill>
                  <a:srgbClr val="004586"/>
                </a:solidFill>
              </a:endParaRPr>
            </a:p>
            <a:p>
              <a:pPr algn="r" eaLnBrk="1" hangingPunct="1"/>
              <a:endParaRPr sz="1200" noProof="1">
                <a:solidFill>
                  <a:srgbClr val="004586"/>
                </a:solidFill>
              </a:endParaRPr>
            </a:p>
            <a:p>
              <a:pPr algn="r" eaLnBrk="1" hangingPunct="1"/>
              <a:r>
                <a:rPr sz="1200" noProof="1">
                  <a:solidFill>
                    <a:srgbClr val="004586"/>
                  </a:solidFill>
                </a:rPr>
                <a:t> </a:t>
              </a:r>
            </a:p>
            <a:p>
              <a:pPr algn="r" eaLnBrk="1" hangingPunct="1"/>
              <a:r>
                <a:rPr sz="1200" noProof="1">
                  <a:solidFill>
                    <a:srgbClr val="004586"/>
                  </a:solidFill>
                </a:rPr>
                <a:t>UVB</a:t>
              </a:r>
            </a:p>
            <a:p>
              <a:pPr algn="r" eaLnBrk="1" hangingPunct="1"/>
              <a:r>
                <a:rPr sz="1200" noProof="1">
                  <a:solidFill>
                    <a:srgbClr val="004586"/>
                  </a:solidFill>
                </a:rPr>
                <a:t>150 mJ/cm</a:t>
              </a:r>
              <a:r>
                <a:rPr sz="1200" baseline="30000" noProof="1">
                  <a:solidFill>
                    <a:srgbClr val="004586"/>
                  </a:solidFill>
                </a:rPr>
                <a:t>2</a:t>
              </a:r>
              <a:endParaRPr sz="1200" noProof="1">
                <a:solidFill>
                  <a:srgbClr val="004586"/>
                </a:solidFill>
              </a:endParaRPr>
            </a:p>
          </p:txBody>
        </p:sp>
      </p:grpSp>
      <p:sp>
        <p:nvSpPr>
          <p:cNvPr id="86022" name="CuadroTexto 11"/>
          <p:cNvSpPr txBox="1">
            <a:spLocks noChangeArrowheads="1"/>
          </p:cNvSpPr>
          <p:nvPr/>
        </p:nvSpPr>
        <p:spPr bwMode="auto">
          <a:xfrm>
            <a:off x="2449749" y="2215485"/>
            <a:ext cx="1436451" cy="393954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a:solidFill>
                  <a:srgbClr val="004586"/>
                </a:solidFill>
              </a:rPr>
              <a:t>Disminución de la producción de ácido </a:t>
            </a:r>
            <a:r>
              <a:rPr lang="es-ES" sz="1200" dirty="0" err="1">
                <a:solidFill>
                  <a:srgbClr val="004586"/>
                </a:solidFill>
              </a:rPr>
              <a:t>urocánico</a:t>
            </a:r>
            <a:r>
              <a:rPr lang="es-ES" sz="1200" dirty="0">
                <a:solidFill>
                  <a:srgbClr val="004586"/>
                </a:solidFill>
              </a:rPr>
              <a:t> (UCA) y aumento de la sensibilidad UV en cultivos </a:t>
            </a:r>
            <a:r>
              <a:rPr lang="es-ES" sz="1200" dirty="0" err="1">
                <a:solidFill>
                  <a:srgbClr val="004586"/>
                </a:solidFill>
              </a:rPr>
              <a:t>organotípicos</a:t>
            </a:r>
            <a:r>
              <a:rPr lang="es-ES" sz="1200" dirty="0">
                <a:solidFill>
                  <a:srgbClr val="004586"/>
                </a:solidFill>
              </a:rPr>
              <a:t> de piel deficiente en </a:t>
            </a:r>
            <a:r>
              <a:rPr lang="es-ES" sz="1200" dirty="0" err="1">
                <a:solidFill>
                  <a:srgbClr val="004586"/>
                </a:solidFill>
              </a:rPr>
              <a:t>Filagrina</a:t>
            </a:r>
            <a:r>
              <a:rPr lang="es-ES" sz="1200" dirty="0">
                <a:solidFill>
                  <a:srgbClr val="004586"/>
                </a:solidFill>
              </a:rPr>
              <a:t>. </a:t>
            </a:r>
          </a:p>
          <a:p>
            <a:pPr eaLnBrk="1" hangingPunct="1"/>
            <a:endParaRPr lang="es-ES" sz="1000" i="1" dirty="0"/>
          </a:p>
          <a:p>
            <a:pPr eaLnBrk="1" hangingPunct="1"/>
            <a:r>
              <a:rPr lang="es-ES" sz="1200" i="1" dirty="0">
                <a:solidFill>
                  <a:srgbClr val="004586"/>
                </a:solidFill>
              </a:rPr>
              <a:t>La </a:t>
            </a:r>
            <a:r>
              <a:rPr lang="es-ES" sz="1200" i="1" dirty="0" err="1">
                <a:solidFill>
                  <a:srgbClr val="004586"/>
                </a:solidFill>
              </a:rPr>
              <a:t>inmunohistoquímica</a:t>
            </a:r>
            <a:r>
              <a:rPr lang="es-ES" sz="1200" i="1" dirty="0">
                <a:solidFill>
                  <a:srgbClr val="004586"/>
                </a:solidFill>
              </a:rPr>
              <a:t> para Caspasa-3 revela una activación potenciada de Caspasa-3, un marcador de apoptosis, tras la exposición a radiación UVB. </a:t>
            </a:r>
            <a:endParaRPr lang="es-ES_tradnl" sz="1200" i="1" dirty="0">
              <a:solidFill>
                <a:srgbClr val="004586"/>
              </a:solidFill>
            </a:endParaRPr>
          </a:p>
        </p:txBody>
      </p:sp>
      <p:pic>
        <p:nvPicPr>
          <p:cNvPr id="86023" name="Imagen 1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48850" y="374650"/>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4 Flecha derecha"/>
          <p:cNvSpPr/>
          <p:nvPr/>
        </p:nvSpPr>
        <p:spPr>
          <a:xfrm>
            <a:off x="5703316" y="5149722"/>
            <a:ext cx="360362" cy="21113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ndParaRPr>
          </a:p>
        </p:txBody>
      </p:sp>
      <p:sp>
        <p:nvSpPr>
          <p:cNvPr id="20" name="4 Flecha derecha"/>
          <p:cNvSpPr/>
          <p:nvPr/>
        </p:nvSpPr>
        <p:spPr>
          <a:xfrm>
            <a:off x="6876609" y="5618127"/>
            <a:ext cx="360362" cy="211137"/>
          </a:xfrm>
          <a:prstGeom prst="right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ndParaRPr>
          </a:p>
        </p:txBody>
      </p:sp>
      <p:grpSp>
        <p:nvGrpSpPr>
          <p:cNvPr id="86029" name="Agrupar 25"/>
          <p:cNvGrpSpPr>
            <a:grpSpLocks/>
          </p:cNvGrpSpPr>
          <p:nvPr/>
        </p:nvGrpSpPr>
        <p:grpSpPr bwMode="auto">
          <a:xfrm>
            <a:off x="7406107" y="5593510"/>
            <a:ext cx="231775" cy="249237"/>
            <a:chOff x="1597201" y="5121108"/>
            <a:chExt cx="231775" cy="249238"/>
          </a:xfrm>
        </p:grpSpPr>
        <p:cxnSp>
          <p:nvCxnSpPr>
            <p:cNvPr id="22" name="8 Conector recto de flecha"/>
            <p:cNvCxnSpPr/>
            <p:nvPr/>
          </p:nvCxnSpPr>
          <p:spPr bwMode="auto">
            <a:xfrm>
              <a:off x="1597201" y="5121108"/>
              <a:ext cx="0" cy="247651"/>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9 Conector recto de flecha"/>
            <p:cNvCxnSpPr/>
            <p:nvPr/>
          </p:nvCxnSpPr>
          <p:spPr bwMode="auto">
            <a:xfrm>
              <a:off x="1713089" y="5121108"/>
              <a:ext cx="0" cy="247651"/>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10 Conector recto de flecha"/>
            <p:cNvCxnSpPr/>
            <p:nvPr/>
          </p:nvCxnSpPr>
          <p:spPr bwMode="auto">
            <a:xfrm>
              <a:off x="1828976" y="5121108"/>
              <a:ext cx="0" cy="249238"/>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 name="1 CuadroTexto"/>
          <p:cNvSpPr txBox="1"/>
          <p:nvPr/>
        </p:nvSpPr>
        <p:spPr>
          <a:xfrm>
            <a:off x="6644364" y="2209800"/>
            <a:ext cx="2099677" cy="276999"/>
          </a:xfrm>
          <a:prstGeom prst="rect">
            <a:avLst/>
          </a:prstGeom>
          <a:solidFill>
            <a:schemeClr val="bg1"/>
          </a:solidFill>
        </p:spPr>
        <p:txBody>
          <a:bodyPr wrap="none">
            <a:spAutoFit/>
          </a:bodyPr>
          <a:lstStyle/>
          <a:p>
            <a:pPr eaLnBrk="1" hangingPunct="1">
              <a:defRPr/>
            </a:pPr>
            <a:r>
              <a:rPr lang="es-ES" sz="1200" b="1" i="1" dirty="0">
                <a:solidFill>
                  <a:srgbClr val="004586"/>
                </a:solidFill>
                <a:ea typeface="ヒラギノ角ゴ Pro W3" pitchFamily="124" charset="-128"/>
              </a:rPr>
              <a:t>Pieles deficitarias en </a:t>
            </a:r>
            <a:r>
              <a:rPr lang="es-ES" sz="1200" b="1" i="1" dirty="0" err="1">
                <a:solidFill>
                  <a:srgbClr val="004586"/>
                </a:solidFill>
                <a:ea typeface="ヒラギノ角ゴ Pro W3" pitchFamily="124" charset="-128"/>
              </a:rPr>
              <a:t>Filagrina</a:t>
            </a:r>
            <a:endParaRPr lang="es-ES" sz="1200" b="1" i="1" dirty="0">
              <a:solidFill>
                <a:srgbClr val="004586"/>
              </a:solidFill>
              <a:ea typeface="ヒラギノ角ゴ Pro W3" pitchFamily="124" charset="-128"/>
            </a:endParaRPr>
          </a:p>
        </p:txBody>
      </p:sp>
      <p:pic>
        <p:nvPicPr>
          <p:cNvPr id="2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99842" y="1170926"/>
            <a:ext cx="3872558" cy="1017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ítulo 3"/>
          <p:cNvSpPr>
            <a:spLocks noGrp="1"/>
          </p:cNvSpPr>
          <p:nvPr>
            <p:ph type="title"/>
          </p:nvPr>
        </p:nvSpPr>
        <p:spPr>
          <a:xfrm>
            <a:off x="609600" y="309600"/>
            <a:ext cx="10972800" cy="604800"/>
          </a:xfrm>
        </p:spPr>
        <p:txBody>
          <a:bodyPr/>
          <a:lstStyle/>
          <a:p>
            <a:r>
              <a:rPr lang="es-ES" dirty="0" smtClean="0"/>
              <a:t>Entorno y DA – Radiación solar</a:t>
            </a:r>
            <a:br>
              <a:rPr lang="es-ES" dirty="0" smtClean="0"/>
            </a:br>
            <a:r>
              <a:rPr lang="es-ES" dirty="0" err="1" smtClean="0"/>
              <a:t>Filagrina</a:t>
            </a:r>
            <a:endParaRPr lang="es-ES" dirty="0"/>
          </a:p>
        </p:txBody>
      </p:sp>
      <p:sp>
        <p:nvSpPr>
          <p:cNvPr id="6" name="Marcador de texto 5"/>
          <p:cNvSpPr>
            <a:spLocks noGrp="1"/>
          </p:cNvSpPr>
          <p:nvPr>
            <p:ph type="body" sz="quarter" idx="10"/>
          </p:nvPr>
        </p:nvSpPr>
        <p:spPr>
          <a:xfrm>
            <a:off x="-43" y="5877038"/>
            <a:ext cx="11582443" cy="295162"/>
          </a:xfrm>
        </p:spPr>
        <p:txBody>
          <a:bodyPr>
            <a:normAutofit/>
          </a:bodyPr>
          <a:lstStyle/>
          <a:p>
            <a:r>
              <a:rPr lang="es-ES" sz="1200" dirty="0" err="1"/>
              <a:t>Mildner</a:t>
            </a:r>
            <a:r>
              <a:rPr lang="es-ES" sz="1200" dirty="0"/>
              <a:t> M, et al. J </a:t>
            </a:r>
            <a:r>
              <a:rPr lang="es-ES" sz="1200" dirty="0" err="1"/>
              <a:t>Invest</a:t>
            </a:r>
            <a:r>
              <a:rPr lang="es-ES" sz="1200" dirty="0"/>
              <a:t> </a:t>
            </a:r>
            <a:r>
              <a:rPr lang="es-ES" sz="1200" dirty="0" err="1"/>
              <a:t>Dermatol</a:t>
            </a:r>
            <a:r>
              <a:rPr lang="es-ES" sz="1200" dirty="0"/>
              <a:t>. 2010 Sep;130(9):2286-94.</a:t>
            </a:r>
          </a:p>
          <a:p>
            <a:endParaRPr lang="es-ES" dirty="0"/>
          </a:p>
        </p:txBody>
      </p:sp>
    </p:spTree>
    <p:extLst>
      <p:ext uri="{BB962C8B-B14F-4D97-AF65-F5344CB8AC3E}">
        <p14:creationId xmlns:p14="http://schemas.microsoft.com/office/powerpoint/2010/main" val="313531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3" name="Imagen 1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48850" y="257175"/>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Agrupar 2"/>
          <p:cNvGrpSpPr/>
          <p:nvPr/>
        </p:nvGrpSpPr>
        <p:grpSpPr>
          <a:xfrm>
            <a:off x="914400" y="838200"/>
            <a:ext cx="3319823" cy="5396108"/>
            <a:chOff x="-25319" y="1887538"/>
            <a:chExt cx="7835900" cy="7783548"/>
          </a:xfrm>
        </p:grpSpPr>
        <p:sp>
          <p:nvSpPr>
            <p:cNvPr id="88066" name="1 Rectángulo"/>
            <p:cNvSpPr>
              <a:spLocks noChangeArrowheads="1"/>
            </p:cNvSpPr>
            <p:nvPr/>
          </p:nvSpPr>
          <p:spPr bwMode="auto">
            <a:xfrm>
              <a:off x="-25319" y="3011860"/>
              <a:ext cx="7835900" cy="6659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_tradnl" sz="1400" dirty="0">
                  <a:latin typeface="Calibri" charset="0"/>
                </a:rPr>
                <a:t> </a:t>
              </a:r>
              <a:r>
                <a:rPr lang="en-US" sz="1400" i="1" dirty="0">
                  <a:solidFill>
                    <a:srgbClr val="004586"/>
                  </a:solidFill>
                  <a:latin typeface="Calibri" charset="0"/>
                </a:rPr>
                <a:t>“We also note </a:t>
              </a:r>
              <a:r>
                <a:rPr lang="en-US" sz="1400" b="1" i="1" dirty="0">
                  <a:solidFill>
                    <a:srgbClr val="004586"/>
                  </a:solidFill>
                  <a:latin typeface="Calibri" charset="0"/>
                </a:rPr>
                <a:t>that loss of </a:t>
              </a:r>
              <a:r>
                <a:rPr lang="en-US" sz="1400" b="1" i="1" dirty="0" err="1">
                  <a:solidFill>
                    <a:srgbClr val="004586"/>
                  </a:solidFill>
                  <a:latin typeface="Calibri" charset="0"/>
                </a:rPr>
                <a:t>filaggrin</a:t>
              </a:r>
              <a:r>
                <a:rPr lang="en-US" sz="1400" b="1" i="1" dirty="0">
                  <a:solidFill>
                    <a:srgbClr val="004586"/>
                  </a:solidFill>
                  <a:latin typeface="Calibri" charset="0"/>
                </a:rPr>
                <a:t> </a:t>
              </a:r>
              <a:r>
                <a:rPr lang="en-US" sz="1400" i="1" dirty="0">
                  <a:solidFill>
                    <a:srgbClr val="004586"/>
                  </a:solidFill>
                  <a:latin typeface="Calibri" charset="0"/>
                </a:rPr>
                <a:t>results in downstream depletion of a molecule called </a:t>
              </a:r>
              <a:r>
                <a:rPr lang="en-US" sz="1400" i="1" dirty="0" err="1">
                  <a:solidFill>
                    <a:srgbClr val="004586"/>
                  </a:solidFill>
                  <a:latin typeface="Calibri" charset="0"/>
                </a:rPr>
                <a:t>urocanic</a:t>
              </a:r>
              <a:r>
                <a:rPr lang="en-US" sz="1400" i="1" dirty="0">
                  <a:solidFill>
                    <a:srgbClr val="004586"/>
                  </a:solidFill>
                  <a:latin typeface="Calibri" charset="0"/>
                </a:rPr>
                <a:t> acid. This molecule is the most important filter of ultraviolet light in outermost layer of skin, the stratum </a:t>
              </a:r>
              <a:r>
                <a:rPr lang="en-US" sz="1400" i="1" dirty="0" err="1">
                  <a:solidFill>
                    <a:srgbClr val="004586"/>
                  </a:solidFill>
                  <a:latin typeface="Calibri" charset="0"/>
                </a:rPr>
                <a:t>corneum</a:t>
              </a:r>
              <a:r>
                <a:rPr lang="en-US" sz="1400" i="1" dirty="0">
                  <a:solidFill>
                    <a:srgbClr val="004586"/>
                  </a:solidFill>
                  <a:latin typeface="Calibri" charset="0"/>
                </a:rPr>
                <a:t>. Hence, </a:t>
              </a:r>
              <a:r>
                <a:rPr lang="en-US" sz="1400" b="1" i="1" dirty="0">
                  <a:solidFill>
                    <a:srgbClr val="004586"/>
                  </a:solidFill>
                  <a:latin typeface="Calibri" charset="0"/>
                </a:rPr>
                <a:t>deficiency of </a:t>
              </a:r>
              <a:r>
                <a:rPr lang="en-US" sz="1400" b="1" i="1" dirty="0" err="1">
                  <a:solidFill>
                    <a:srgbClr val="004586"/>
                  </a:solidFill>
                  <a:latin typeface="Calibri" charset="0"/>
                </a:rPr>
                <a:t>urocanic</a:t>
              </a:r>
              <a:r>
                <a:rPr lang="en-US" sz="1400" b="1" i="1" dirty="0">
                  <a:solidFill>
                    <a:srgbClr val="004586"/>
                  </a:solidFill>
                  <a:latin typeface="Calibri" charset="0"/>
                </a:rPr>
                <a:t> acid would allow more damaging rays of light to enter the skin, and could account for the association between basal cell skin cancers and a history of atopic dermatitis</a:t>
              </a:r>
              <a:r>
                <a:rPr lang="en-US" sz="1400" i="1" dirty="0">
                  <a:solidFill>
                    <a:srgbClr val="004586"/>
                  </a:solidFill>
                  <a:latin typeface="Calibri" charset="0"/>
                </a:rPr>
                <a:t>”.</a:t>
              </a:r>
            </a:p>
            <a:p>
              <a:pPr eaLnBrk="1" hangingPunct="1"/>
              <a:endParaRPr lang="es-ES" sz="1400" dirty="0">
                <a:latin typeface="Calibri" charset="0"/>
              </a:endParaRPr>
            </a:p>
            <a:p>
              <a:pPr eaLnBrk="1" hangingPunct="1"/>
              <a:r>
                <a:rPr lang="en-US" sz="1400" b="1" i="1" dirty="0">
                  <a:solidFill>
                    <a:srgbClr val="004586"/>
                  </a:solidFill>
                  <a:latin typeface="Calibri" charset="0"/>
                </a:rPr>
                <a:t>Skin Cancer and Atopic Dermatitis. </a:t>
              </a:r>
              <a:r>
                <a:rPr lang="en-US" sz="1400" i="1" dirty="0">
                  <a:solidFill>
                    <a:srgbClr val="004586"/>
                  </a:solidFill>
                  <a:latin typeface="Calibri" charset="0"/>
                </a:rPr>
                <a:t>March 16, 2013 By Peter M. Elias, M.D. &amp; Mary L. Williams, M.D.</a:t>
              </a:r>
              <a:endParaRPr lang="es-ES" sz="1400" dirty="0">
                <a:solidFill>
                  <a:srgbClr val="004586"/>
                </a:solidFill>
                <a:latin typeface="Calibri" charset="0"/>
              </a:endParaRPr>
            </a:p>
            <a:p>
              <a:pPr eaLnBrk="1" hangingPunct="1"/>
              <a:r>
                <a:rPr lang="en-US" sz="1400" b="1" i="1" dirty="0">
                  <a:solidFill>
                    <a:srgbClr val="004586"/>
                  </a:solidFill>
                  <a:latin typeface="Calibri" charset="0"/>
                </a:rPr>
                <a:t>Publication:</a:t>
              </a:r>
              <a:r>
                <a:rPr lang="en-US" sz="1400" i="1" dirty="0">
                  <a:solidFill>
                    <a:srgbClr val="004586"/>
                  </a:solidFill>
                  <a:latin typeface="Calibri" charset="0"/>
                </a:rPr>
                <a:t> </a:t>
              </a:r>
              <a:r>
                <a:rPr lang="en-US" sz="1400" i="1" dirty="0">
                  <a:solidFill>
                    <a:srgbClr val="004586"/>
                  </a:solidFill>
                  <a:latin typeface="Calibri" charset="0"/>
                  <a:hlinkClick r:id="rId4"/>
                </a:rPr>
                <a:t>Letter to the Editor</a:t>
              </a:r>
              <a:r>
                <a:rPr lang="en-US" sz="1400" i="1" dirty="0">
                  <a:solidFill>
                    <a:srgbClr val="004586"/>
                  </a:solidFill>
                  <a:latin typeface="Calibri" charset="0"/>
                </a:rPr>
                <a:t> in response to the commentary, </a:t>
              </a:r>
              <a:r>
                <a:rPr lang="en-US" sz="1400" i="1" dirty="0">
                  <a:solidFill>
                    <a:srgbClr val="004586"/>
                  </a:solidFill>
                  <a:latin typeface="Calibri" charset="0"/>
                  <a:hlinkClick r:id="rId5"/>
                </a:rPr>
                <a:t>Does a History of Eczema Predict a Future Basal Cell Carcinoma?</a:t>
              </a:r>
              <a:r>
                <a:rPr lang="en-US" sz="1400" i="1" dirty="0">
                  <a:solidFill>
                    <a:srgbClr val="004586"/>
                  </a:solidFill>
                  <a:latin typeface="Calibri" charset="0"/>
                </a:rPr>
                <a:t/>
              </a:r>
              <a:br>
                <a:rPr lang="en-US" sz="1400" i="1" dirty="0">
                  <a:solidFill>
                    <a:srgbClr val="004586"/>
                  </a:solidFill>
                  <a:latin typeface="Calibri" charset="0"/>
                </a:rPr>
              </a:br>
              <a:r>
                <a:rPr lang="en-US" sz="1200" b="1" i="1" dirty="0">
                  <a:solidFill>
                    <a:srgbClr val="565656"/>
                  </a:solidFill>
                  <a:latin typeface="Calibri" charset="0"/>
                </a:rPr>
                <a:t>Elias PM, Williams ML</a:t>
              </a:r>
              <a:r>
                <a:rPr lang="en-US" sz="1200" i="1" dirty="0">
                  <a:solidFill>
                    <a:srgbClr val="565656"/>
                  </a:solidFill>
                  <a:latin typeface="Calibri" charset="0"/>
                </a:rPr>
                <a:t>. J Invest </a:t>
              </a:r>
              <a:r>
                <a:rPr lang="en-US" sz="1200" i="1" dirty="0" err="1">
                  <a:solidFill>
                    <a:srgbClr val="565656"/>
                  </a:solidFill>
                  <a:latin typeface="Calibri" charset="0"/>
                </a:rPr>
                <a:t>Dermatol</a:t>
              </a:r>
              <a:r>
                <a:rPr lang="en-US" sz="1200" i="1" dirty="0">
                  <a:solidFill>
                    <a:srgbClr val="565656"/>
                  </a:solidFill>
                  <a:latin typeface="Calibri" charset="0"/>
                </a:rPr>
                <a:t>. 2013 Jan 22. PMID: 23340733.</a:t>
              </a:r>
              <a:endParaRPr lang="es-ES" sz="1200" dirty="0">
                <a:solidFill>
                  <a:srgbClr val="565656"/>
                </a:solidFill>
                <a:latin typeface="Calibri" charset="0"/>
              </a:endParaRPr>
            </a:p>
          </p:txBody>
        </p:sp>
        <p:sp>
          <p:nvSpPr>
            <p:cNvPr id="88072" name="10 CuadroTexto"/>
            <p:cNvSpPr txBox="1">
              <a:spLocks noChangeArrowheads="1"/>
            </p:cNvSpPr>
            <p:nvPr/>
          </p:nvSpPr>
          <p:spPr bwMode="auto">
            <a:xfrm>
              <a:off x="623887" y="6330950"/>
              <a:ext cx="6069011" cy="577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dirty="0" err="1">
                  <a:solidFill>
                    <a:srgbClr val="565656"/>
                  </a:solidFill>
                </a:rPr>
                <a:t>Elias</a:t>
              </a:r>
              <a:r>
                <a:rPr lang="es-ES" sz="1000" dirty="0">
                  <a:solidFill>
                    <a:srgbClr val="565656"/>
                  </a:solidFill>
                </a:rPr>
                <a:t> PM. J </a:t>
              </a:r>
              <a:r>
                <a:rPr lang="es-ES" sz="1000" dirty="0" err="1">
                  <a:solidFill>
                    <a:srgbClr val="565656"/>
                  </a:solidFill>
                </a:rPr>
                <a:t>Invest</a:t>
              </a:r>
              <a:r>
                <a:rPr lang="es-ES" sz="1000" dirty="0">
                  <a:solidFill>
                    <a:srgbClr val="565656"/>
                  </a:solidFill>
                </a:rPr>
                <a:t> </a:t>
              </a:r>
              <a:r>
                <a:rPr lang="es-ES" sz="1000" dirty="0" err="1">
                  <a:solidFill>
                    <a:srgbClr val="565656"/>
                  </a:solidFill>
                </a:rPr>
                <a:t>Dermatol</a:t>
              </a:r>
              <a:r>
                <a:rPr lang="es-ES" sz="1000" dirty="0">
                  <a:solidFill>
                    <a:srgbClr val="565656"/>
                  </a:solidFill>
                </a:rPr>
                <a:t>. 2013 Jun;133(6):1676-7. </a:t>
              </a:r>
            </a:p>
          </p:txBody>
        </p:sp>
        <p:pic>
          <p:nvPicPr>
            <p:cNvPr id="1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0863" y="1887538"/>
              <a:ext cx="703580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9913" y="2586038"/>
              <a:ext cx="3273425"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Picture 4" descr="c:\users\Raul\Desktop\Infantil\Infantil, iomega\diciembre infantil 04 IV\100OLYMP\dermatitis atopica david 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20000" y="1143000"/>
            <a:ext cx="3664855" cy="4898569"/>
          </a:xfrm>
          <a:prstGeom prst="rect">
            <a:avLst/>
          </a:prstGeom>
          <a:noFill/>
          <a:ln w="9525">
            <a:noFill/>
            <a:miter lim="800000"/>
            <a:headEnd/>
            <a:tailEnd/>
          </a:ln>
        </p:spPr>
      </p:pic>
      <p:sp>
        <p:nvSpPr>
          <p:cNvPr id="4" name="Título 3"/>
          <p:cNvSpPr>
            <a:spLocks noGrp="1"/>
          </p:cNvSpPr>
          <p:nvPr>
            <p:ph type="title"/>
          </p:nvPr>
        </p:nvSpPr>
        <p:spPr/>
        <p:txBody>
          <a:bodyPr/>
          <a:lstStyle/>
          <a:p>
            <a:r>
              <a:rPr lang="es-ES" dirty="0" smtClean="0"/>
              <a:t>Déficit de </a:t>
            </a:r>
            <a:r>
              <a:rPr lang="es-ES" dirty="0" err="1" smtClean="0"/>
              <a:t>Filagrina</a:t>
            </a:r>
            <a:r>
              <a:rPr lang="es-ES" dirty="0" smtClean="0"/>
              <a:t> y Caspasa-14 en DA</a:t>
            </a:r>
            <a:endParaRPr lang="es-ES" dirty="0"/>
          </a:p>
        </p:txBody>
      </p:sp>
      <p:sp>
        <p:nvSpPr>
          <p:cNvPr id="7" name="Rectángulo 6"/>
          <p:cNvSpPr/>
          <p:nvPr/>
        </p:nvSpPr>
        <p:spPr>
          <a:xfrm>
            <a:off x="8763001" y="2667000"/>
            <a:ext cx="7620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10210801" y="2667000"/>
            <a:ext cx="7620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9" cstate="print"/>
          <a:stretch>
            <a:fillRect/>
          </a:stretch>
        </p:blipFill>
        <p:spPr>
          <a:xfrm>
            <a:off x="3581400" y="1752600"/>
            <a:ext cx="5055248" cy="3791436"/>
          </a:xfrm>
          <a:prstGeom prst="rect">
            <a:avLst/>
          </a:prstGeom>
        </p:spPr>
      </p:pic>
      <p:sp>
        <p:nvSpPr>
          <p:cNvPr id="88067" name="3 CuadroTexto"/>
          <p:cNvSpPr txBox="1">
            <a:spLocks noChangeArrowheads="1"/>
          </p:cNvSpPr>
          <p:nvPr/>
        </p:nvSpPr>
        <p:spPr bwMode="auto">
          <a:xfrm>
            <a:off x="5410200" y="5715000"/>
            <a:ext cx="3289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2400" b="1" i="1" dirty="0">
                <a:solidFill>
                  <a:srgbClr val="C00000"/>
                </a:solidFill>
              </a:rPr>
              <a:t>¿Lesiones a largo plazo?</a:t>
            </a:r>
            <a:endParaRPr lang="es-ES" sz="1800" b="1" dirty="0">
              <a:solidFill>
                <a:srgbClr val="C00000"/>
              </a:solidFill>
            </a:endParaRPr>
          </a:p>
        </p:txBody>
      </p:sp>
      <p:sp>
        <p:nvSpPr>
          <p:cNvPr id="16" name="Rectángulo 15"/>
          <p:cNvSpPr/>
          <p:nvPr/>
        </p:nvSpPr>
        <p:spPr>
          <a:xfrm>
            <a:off x="4953000" y="2514600"/>
            <a:ext cx="1219200" cy="609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7848600" y="2590800"/>
            <a:ext cx="762000" cy="533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5553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166937" y="762000"/>
            <a:ext cx="8120063" cy="1477962"/>
          </a:xfrm>
        </p:spPr>
        <p:txBody>
          <a:bodyPr/>
          <a:lstStyle/>
          <a:p>
            <a:r>
              <a:rPr lang="es-ES" b="1" dirty="0">
                <a:solidFill>
                  <a:srgbClr val="004586"/>
                </a:solidFill>
                <a:latin typeface="+mn-lt"/>
              </a:rPr>
              <a:t>E</a:t>
            </a:r>
            <a:r>
              <a:rPr lang="es-ES" b="1" dirty="0" smtClean="0">
                <a:solidFill>
                  <a:srgbClr val="004586"/>
                </a:solidFill>
                <a:latin typeface="+mn-lt"/>
              </a:rPr>
              <a:t>n DA también debemos recomendar </a:t>
            </a:r>
            <a:r>
              <a:rPr lang="es-ES" b="1" dirty="0" err="1" smtClean="0">
                <a:solidFill>
                  <a:srgbClr val="004586"/>
                </a:solidFill>
                <a:latin typeface="+mn-lt"/>
              </a:rPr>
              <a:t>fotoprotección</a:t>
            </a:r>
            <a:endParaRPr lang="es-ES" b="1" dirty="0">
              <a:solidFill>
                <a:srgbClr val="004586"/>
              </a:solidFill>
              <a:latin typeface="+mn-lt"/>
            </a:endParaRPr>
          </a:p>
        </p:txBody>
      </p:sp>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b="12485"/>
          <a:stretch/>
        </p:blipFill>
        <p:spPr>
          <a:xfrm>
            <a:off x="6019800" y="2362200"/>
            <a:ext cx="5092699" cy="3824729"/>
          </a:xfrm>
          <a:prstGeom prst="rect">
            <a:avLst/>
          </a:prstGeom>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95600" y="3276600"/>
            <a:ext cx="2808111" cy="2222085"/>
          </a:xfrm>
          <a:prstGeom prst="rect">
            <a:avLst/>
          </a:prstGeom>
        </p:spPr>
      </p:pic>
    </p:spTree>
    <p:extLst>
      <p:ext uri="{BB962C8B-B14F-4D97-AF65-F5344CB8AC3E}">
        <p14:creationId xmlns:p14="http://schemas.microsoft.com/office/powerpoint/2010/main" val="19861866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1" name="Agrupar 4"/>
          <p:cNvGrpSpPr>
            <a:grpSpLocks/>
          </p:cNvGrpSpPr>
          <p:nvPr/>
        </p:nvGrpSpPr>
        <p:grpSpPr bwMode="auto">
          <a:xfrm>
            <a:off x="4379912" y="2886075"/>
            <a:ext cx="3536950" cy="2274887"/>
            <a:chOff x="3395663" y="3952875"/>
            <a:chExt cx="3536950" cy="2274888"/>
          </a:xfrm>
        </p:grpSpPr>
        <p:grpSp>
          <p:nvGrpSpPr>
            <p:cNvPr id="119826" name="Agrupar 2"/>
            <p:cNvGrpSpPr>
              <a:grpSpLocks/>
            </p:cNvGrpSpPr>
            <p:nvPr/>
          </p:nvGrpSpPr>
          <p:grpSpPr bwMode="auto">
            <a:xfrm>
              <a:off x="4505326" y="4645026"/>
              <a:ext cx="1579518" cy="872964"/>
              <a:chOff x="3862191" y="4922372"/>
              <a:chExt cx="1580171" cy="872457"/>
            </a:xfrm>
          </p:grpSpPr>
          <p:sp>
            <p:nvSpPr>
              <p:cNvPr id="119831" name="Text Box 11"/>
              <p:cNvSpPr txBox="1">
                <a:spLocks noChangeArrowheads="1"/>
              </p:cNvSpPr>
              <p:nvPr/>
            </p:nvSpPr>
            <p:spPr bwMode="auto">
              <a:xfrm>
                <a:off x="3863448" y="5020638"/>
                <a:ext cx="499382" cy="27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a:solidFill>
                      <a:srgbClr val="004586"/>
                    </a:solidFill>
                    <a:latin typeface="+mn-lt"/>
                    <a:ea typeface="MS PGothic" charset="0"/>
                    <a:cs typeface="MS PGothic" charset="0"/>
                  </a:rPr>
                  <a:t>Picor</a:t>
                </a:r>
              </a:p>
            </p:txBody>
          </p:sp>
          <p:sp>
            <p:nvSpPr>
              <p:cNvPr id="119832" name="Text Box 15"/>
              <p:cNvSpPr txBox="1">
                <a:spLocks noChangeArrowheads="1"/>
              </p:cNvSpPr>
              <p:nvPr/>
            </p:nvSpPr>
            <p:spPr bwMode="auto">
              <a:xfrm>
                <a:off x="4739315" y="5027657"/>
                <a:ext cx="703047" cy="27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a:solidFill>
                      <a:srgbClr val="004586"/>
                    </a:solidFill>
                    <a:latin typeface="+mn-lt"/>
                    <a:ea typeface="MS PGothic" charset="0"/>
                    <a:cs typeface="MS PGothic" charset="0"/>
                  </a:rPr>
                  <a:t>Rascado</a:t>
                </a:r>
              </a:p>
            </p:txBody>
          </p:sp>
          <p:sp>
            <p:nvSpPr>
              <p:cNvPr id="119833" name="Text Box 16"/>
              <p:cNvSpPr txBox="1">
                <a:spLocks noChangeArrowheads="1"/>
              </p:cNvSpPr>
              <p:nvPr/>
            </p:nvSpPr>
            <p:spPr bwMode="auto">
              <a:xfrm>
                <a:off x="4138648" y="5517991"/>
                <a:ext cx="736403" cy="27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a:solidFill>
                      <a:srgbClr val="004586"/>
                    </a:solidFill>
                    <a:latin typeface="+mn-lt"/>
                    <a:ea typeface="MS PGothic" charset="0"/>
                    <a:cs typeface="MS PGothic" charset="0"/>
                  </a:rPr>
                  <a:t>Erupción</a:t>
                </a:r>
              </a:p>
            </p:txBody>
          </p:sp>
          <p:sp>
            <p:nvSpPr>
              <p:cNvPr id="119834" name="AutoShape 20"/>
              <p:cNvSpPr>
                <a:spLocks noChangeArrowheads="1"/>
              </p:cNvSpPr>
              <p:nvPr/>
            </p:nvSpPr>
            <p:spPr bwMode="auto">
              <a:xfrm rot="-260599">
                <a:off x="4298240" y="4922372"/>
                <a:ext cx="461181" cy="2620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8 w 21600"/>
                  <a:gd name="T19" fmla="*/ 3182 h 21600"/>
                  <a:gd name="T20" fmla="*/ 18422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ED7D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s-ES"/>
              </a:p>
            </p:txBody>
          </p:sp>
          <p:sp>
            <p:nvSpPr>
              <p:cNvPr id="119835" name="AutoShape 21"/>
              <p:cNvSpPr>
                <a:spLocks noChangeArrowheads="1"/>
              </p:cNvSpPr>
              <p:nvPr/>
            </p:nvSpPr>
            <p:spPr bwMode="auto">
              <a:xfrm rot="6352614">
                <a:off x="4865824" y="5333066"/>
                <a:ext cx="429330" cy="3078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8 w 21600"/>
                  <a:gd name="T19" fmla="*/ 3174 h 21600"/>
                  <a:gd name="T20" fmla="*/ 18422 w 21600"/>
                  <a:gd name="T21" fmla="*/ 1842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ED7D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s-ES"/>
              </a:p>
            </p:txBody>
          </p:sp>
          <p:sp>
            <p:nvSpPr>
              <p:cNvPr id="119836" name="AutoShape 22"/>
              <p:cNvSpPr>
                <a:spLocks noChangeArrowheads="1"/>
              </p:cNvSpPr>
              <p:nvPr/>
            </p:nvSpPr>
            <p:spPr bwMode="auto">
              <a:xfrm rot="-6629736">
                <a:off x="3801463" y="5357633"/>
                <a:ext cx="429330" cy="3078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8 w 21600"/>
                  <a:gd name="T19" fmla="*/ 3174 h 21600"/>
                  <a:gd name="T20" fmla="*/ 18422 w 21600"/>
                  <a:gd name="T21" fmla="*/ 1842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ED7D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s-ES"/>
              </a:p>
            </p:txBody>
          </p:sp>
          <p:sp>
            <p:nvSpPr>
              <p:cNvPr id="119837" name="Text Box 23"/>
              <p:cNvSpPr txBox="1">
                <a:spLocks noChangeArrowheads="1"/>
              </p:cNvSpPr>
              <p:nvPr/>
            </p:nvSpPr>
            <p:spPr bwMode="auto">
              <a:xfrm>
                <a:off x="4306427" y="5207209"/>
                <a:ext cx="407652" cy="307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400" b="1" dirty="0">
                    <a:solidFill>
                      <a:srgbClr val="004586"/>
                    </a:solidFill>
                    <a:latin typeface="+mn-lt"/>
                    <a:ea typeface="MS PGothic" charset="0"/>
                    <a:cs typeface="MS PGothic" charset="0"/>
                  </a:rPr>
                  <a:t>AD</a:t>
                </a:r>
              </a:p>
            </p:txBody>
          </p:sp>
        </p:grpSp>
        <p:sp>
          <p:nvSpPr>
            <p:cNvPr id="119827" name="2 CuadroTexto"/>
            <p:cNvSpPr txBox="1">
              <a:spLocks noChangeArrowheads="1"/>
            </p:cNvSpPr>
            <p:nvPr/>
          </p:nvSpPr>
          <p:spPr bwMode="auto">
            <a:xfrm>
              <a:off x="3670300" y="5919788"/>
              <a:ext cx="3060700" cy="307975"/>
            </a:xfrm>
            <a:prstGeom prst="rect">
              <a:avLst/>
            </a:prstGeom>
            <a:solidFill>
              <a:srgbClr val="004586"/>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b="1">
                  <a:solidFill>
                    <a:schemeClr val="bg1"/>
                  </a:solidFill>
                  <a:latin typeface="Arial" charset="0"/>
                  <a:ea typeface="MS PGothic" charset="0"/>
                  <a:cs typeface="MS PGothic" charset="0"/>
                </a:rPr>
                <a:t>Agravamiento de síntomas</a:t>
              </a:r>
            </a:p>
          </p:txBody>
        </p:sp>
        <p:sp>
          <p:nvSpPr>
            <p:cNvPr id="16" name="11 Flecha abajo"/>
            <p:cNvSpPr/>
            <p:nvPr/>
          </p:nvSpPr>
          <p:spPr>
            <a:xfrm>
              <a:off x="4960938" y="3952875"/>
              <a:ext cx="420687" cy="295275"/>
            </a:xfrm>
            <a:prstGeom prst="downArrow">
              <a:avLst/>
            </a:prstGeom>
            <a:solidFill>
              <a:srgbClr val="ED7D3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9829" name="39 CuadroTexto"/>
            <p:cNvSpPr txBox="1">
              <a:spLocks noChangeArrowheads="1"/>
            </p:cNvSpPr>
            <p:nvPr/>
          </p:nvSpPr>
          <p:spPr bwMode="auto">
            <a:xfrm>
              <a:off x="3395663" y="4295775"/>
              <a:ext cx="353695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200" b="1" dirty="0">
                  <a:solidFill>
                    <a:srgbClr val="004586"/>
                  </a:solidFill>
                  <a:latin typeface="+mn-lt"/>
                  <a:ea typeface="MS PGothic" charset="0"/>
                  <a:cs typeface="MS PGothic" charset="0"/>
                </a:rPr>
                <a:t>Agresión de la barrera cutánea</a:t>
              </a:r>
            </a:p>
          </p:txBody>
        </p:sp>
        <p:sp>
          <p:nvSpPr>
            <p:cNvPr id="30" name="11 Flecha abajo"/>
            <p:cNvSpPr/>
            <p:nvPr/>
          </p:nvSpPr>
          <p:spPr>
            <a:xfrm>
              <a:off x="4989513" y="5583238"/>
              <a:ext cx="422275" cy="293688"/>
            </a:xfrm>
            <a:prstGeom prst="downArrow">
              <a:avLst/>
            </a:prstGeom>
            <a:solidFill>
              <a:srgbClr val="ED7D3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9" name="5 Cerrar llave"/>
          <p:cNvSpPr/>
          <p:nvPr/>
        </p:nvSpPr>
        <p:spPr bwMode="auto">
          <a:xfrm rot="5400000" flipV="1">
            <a:off x="6078537" y="-1009652"/>
            <a:ext cx="152400" cy="7807325"/>
          </a:xfrm>
          <a:prstGeom prst="rightBrace">
            <a:avLst/>
          </a:prstGeom>
          <a:ln w="28575" cmpd="sng">
            <a:solidFill>
              <a:srgbClr val="ED7D3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pic>
        <p:nvPicPr>
          <p:cNvPr id="119813" name="Imagen 4" descr="cid:image005.png@01D15F60.11882810"/>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3745574" y="914400"/>
            <a:ext cx="825500" cy="68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4" name="3 CuadroTexto"/>
          <p:cNvSpPr txBox="1">
            <a:spLocks noChangeArrowheads="1"/>
          </p:cNvSpPr>
          <p:nvPr/>
        </p:nvSpPr>
        <p:spPr bwMode="auto">
          <a:xfrm>
            <a:off x="2358099" y="1098549"/>
            <a:ext cx="1352550" cy="137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marL="100013" indent="-100013">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Bef>
                <a:spcPts val="600"/>
              </a:spcBef>
              <a:buClr>
                <a:schemeClr val="accent2"/>
              </a:buClr>
              <a:buFont typeface="Arial" charset="0"/>
              <a:buChar char="•"/>
            </a:pPr>
            <a:r>
              <a:rPr lang="es-ES" sz="900" b="1" dirty="0">
                <a:solidFill>
                  <a:srgbClr val="193592"/>
                </a:solidFill>
                <a:latin typeface="Arial" charset="0"/>
                <a:ea typeface="MS PGothic" charset="0"/>
                <a:cs typeface="MS PGothic" charset="0"/>
              </a:rPr>
              <a:t>Arena</a:t>
            </a:r>
            <a:r>
              <a:rPr lang="es-ES" sz="900" dirty="0">
                <a:solidFill>
                  <a:srgbClr val="193592"/>
                </a:solidFill>
                <a:latin typeface="Arial" charset="0"/>
                <a:ea typeface="MS PGothic" charset="0"/>
                <a:cs typeface="MS PGothic" charset="0"/>
              </a:rPr>
              <a:t/>
            </a:r>
            <a:br>
              <a:rPr lang="es-ES" sz="900" dirty="0">
                <a:solidFill>
                  <a:srgbClr val="193592"/>
                </a:solidFill>
                <a:latin typeface="Arial" charset="0"/>
                <a:ea typeface="MS PGothic" charset="0"/>
                <a:cs typeface="MS PGothic" charset="0"/>
              </a:rPr>
            </a:br>
            <a:r>
              <a:rPr lang="es-ES" sz="900" dirty="0">
                <a:latin typeface="Arial" charset="0"/>
                <a:ea typeface="MS PGothic" charset="0"/>
                <a:cs typeface="MS PGothic" charset="0"/>
              </a:rPr>
              <a:t>Fuente de infecciones,</a:t>
            </a:r>
            <a:br>
              <a:rPr lang="es-ES" sz="900" dirty="0">
                <a:latin typeface="Arial" charset="0"/>
                <a:ea typeface="MS PGothic" charset="0"/>
                <a:cs typeface="MS PGothic" charset="0"/>
              </a:rPr>
            </a:br>
            <a:r>
              <a:rPr lang="es-ES" sz="900" dirty="0">
                <a:latin typeface="Arial" charset="0"/>
                <a:ea typeface="MS PGothic" charset="0"/>
                <a:cs typeface="MS PGothic" charset="0"/>
              </a:rPr>
              <a:t>inductor rascado</a:t>
            </a:r>
          </a:p>
          <a:p>
            <a:pPr>
              <a:spcBef>
                <a:spcPts val="1200"/>
              </a:spcBef>
              <a:buClr>
                <a:schemeClr val="accent2"/>
              </a:buClr>
              <a:buFont typeface="Arial" charset="0"/>
              <a:buChar char="•"/>
            </a:pPr>
            <a:r>
              <a:rPr lang="es-ES" sz="900" b="1" dirty="0">
                <a:solidFill>
                  <a:srgbClr val="193592"/>
                </a:solidFill>
                <a:latin typeface="Arial" charset="0"/>
                <a:ea typeface="MS PGothic" charset="0"/>
                <a:cs typeface="MS PGothic" charset="0"/>
              </a:rPr>
              <a:t>Agua de mar</a:t>
            </a:r>
            <a:br>
              <a:rPr lang="es-ES" sz="900" b="1" dirty="0">
                <a:solidFill>
                  <a:srgbClr val="193592"/>
                </a:solidFill>
                <a:latin typeface="Arial" charset="0"/>
                <a:ea typeface="MS PGothic" charset="0"/>
                <a:cs typeface="MS PGothic" charset="0"/>
              </a:rPr>
            </a:br>
            <a:r>
              <a:rPr lang="es-ES" sz="900" dirty="0">
                <a:solidFill>
                  <a:srgbClr val="000000"/>
                </a:solidFill>
                <a:latin typeface="Arial" charset="0"/>
                <a:ea typeface="MS PGothic" charset="0"/>
                <a:cs typeface="MS PGothic" charset="0"/>
              </a:rPr>
              <a:t>Picor, sequedad</a:t>
            </a:r>
          </a:p>
          <a:p>
            <a:pPr>
              <a:spcBef>
                <a:spcPts val="1200"/>
              </a:spcBef>
              <a:buClr>
                <a:schemeClr val="accent2"/>
              </a:buClr>
              <a:buFont typeface="Arial" charset="0"/>
              <a:buChar char="•"/>
            </a:pPr>
            <a:r>
              <a:rPr lang="es-ES" sz="900" b="1" dirty="0">
                <a:solidFill>
                  <a:srgbClr val="193592"/>
                </a:solidFill>
                <a:latin typeface="Arial" charset="0"/>
                <a:ea typeface="MS PGothic" charset="0"/>
                <a:cs typeface="MS PGothic" charset="0"/>
              </a:rPr>
              <a:t>Calor, sudor</a:t>
            </a:r>
            <a:r>
              <a:rPr lang="es-ES" sz="900" dirty="0">
                <a:solidFill>
                  <a:srgbClr val="193592"/>
                </a:solidFill>
                <a:latin typeface="Arial" charset="0"/>
                <a:ea typeface="MS PGothic" charset="0"/>
                <a:cs typeface="MS PGothic" charset="0"/>
              </a:rPr>
              <a:t/>
            </a:r>
            <a:br>
              <a:rPr lang="es-ES" sz="900" dirty="0">
                <a:solidFill>
                  <a:srgbClr val="193592"/>
                </a:solidFill>
                <a:latin typeface="Arial" charset="0"/>
                <a:ea typeface="MS PGothic" charset="0"/>
                <a:cs typeface="MS PGothic" charset="0"/>
              </a:rPr>
            </a:br>
            <a:r>
              <a:rPr lang="es-ES" sz="900" dirty="0">
                <a:latin typeface="Arial" charset="0"/>
                <a:ea typeface="MS PGothic" charset="0"/>
                <a:cs typeface="MS PGothic" charset="0"/>
              </a:rPr>
              <a:t>Picor</a:t>
            </a:r>
          </a:p>
        </p:txBody>
      </p:sp>
      <p:sp>
        <p:nvSpPr>
          <p:cNvPr id="23" name="8 CuadroTexto"/>
          <p:cNvSpPr txBox="1"/>
          <p:nvPr/>
        </p:nvSpPr>
        <p:spPr bwMode="auto">
          <a:xfrm>
            <a:off x="4576764" y="1514476"/>
            <a:ext cx="1925637" cy="276999"/>
          </a:xfrm>
          <a:prstGeom prst="rect">
            <a:avLst/>
          </a:prstGeom>
          <a:noFill/>
        </p:spPr>
        <p:txBody>
          <a:bodyPr>
            <a:spAutoFit/>
          </a:bodyPr>
          <a:lstStyle/>
          <a:p>
            <a:pPr algn="ctr">
              <a:defRPr/>
            </a:pPr>
            <a:r>
              <a:rPr lang="es-ES" sz="1200" b="1" i="1" dirty="0">
                <a:solidFill>
                  <a:schemeClr val="bg1">
                    <a:lumMod val="50000"/>
                  </a:schemeClr>
                </a:solidFill>
                <a:latin typeface="Arial"/>
                <a:cs typeface="Arial"/>
              </a:rPr>
              <a:t>  </a:t>
            </a:r>
            <a:r>
              <a:rPr lang="es-ES" sz="1000" b="1" dirty="0">
                <a:solidFill>
                  <a:schemeClr val="bg1"/>
                </a:solidFill>
                <a:latin typeface="Arial"/>
                <a:cs typeface="Arial"/>
              </a:rPr>
              <a:t>PISCINA</a:t>
            </a:r>
            <a:r>
              <a:rPr lang="es-ES" sz="1200" i="1" dirty="0">
                <a:latin typeface="Arial"/>
                <a:cs typeface="Arial"/>
              </a:rPr>
              <a:t>	</a:t>
            </a:r>
            <a:endParaRPr lang="es-ES" sz="1200" i="1" dirty="0">
              <a:solidFill>
                <a:schemeClr val="accent1"/>
              </a:solidFill>
              <a:latin typeface="Arial"/>
              <a:cs typeface="Arial"/>
            </a:endParaRPr>
          </a:p>
        </p:txBody>
      </p:sp>
      <p:sp>
        <p:nvSpPr>
          <p:cNvPr id="119816" name="3 CuadroTexto"/>
          <p:cNvSpPr txBox="1">
            <a:spLocks noChangeArrowheads="1"/>
          </p:cNvSpPr>
          <p:nvPr/>
        </p:nvSpPr>
        <p:spPr bwMode="auto">
          <a:xfrm>
            <a:off x="5116128" y="1098549"/>
            <a:ext cx="12541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marL="100013" indent="-100013">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Bef>
                <a:spcPts val="600"/>
              </a:spcBef>
              <a:buClr>
                <a:schemeClr val="accent2"/>
              </a:buClr>
              <a:buFont typeface="Arial" charset="0"/>
              <a:buChar char="•"/>
            </a:pPr>
            <a:r>
              <a:rPr lang="es-ES" sz="900" b="1">
                <a:solidFill>
                  <a:srgbClr val="193592"/>
                </a:solidFill>
                <a:latin typeface="Arial" charset="0"/>
                <a:ea typeface="MS PGothic" charset="0"/>
                <a:cs typeface="MS PGothic" charset="0"/>
              </a:rPr>
              <a:t>Cloro</a:t>
            </a:r>
            <a:r>
              <a:rPr lang="es-ES" sz="900">
                <a:solidFill>
                  <a:srgbClr val="193592"/>
                </a:solidFill>
                <a:latin typeface="Arial" charset="0"/>
                <a:ea typeface="MS PGothic" charset="0"/>
                <a:cs typeface="MS PGothic" charset="0"/>
              </a:rPr>
              <a:t/>
            </a:r>
            <a:br>
              <a:rPr lang="es-ES" sz="900">
                <a:solidFill>
                  <a:srgbClr val="193592"/>
                </a:solidFill>
                <a:latin typeface="Arial" charset="0"/>
                <a:ea typeface="MS PGothic" charset="0"/>
                <a:cs typeface="MS PGothic" charset="0"/>
              </a:rPr>
            </a:br>
            <a:r>
              <a:rPr lang="es-ES_tradnl" sz="900">
                <a:solidFill>
                  <a:srgbClr val="000000"/>
                </a:solidFill>
                <a:latin typeface="Arial" charset="0"/>
                <a:ea typeface="MS PGothic" charset="0"/>
                <a:cs typeface="MS PGothic" charset="0"/>
              </a:rPr>
              <a:t>Oxidación, irritación, </a:t>
            </a:r>
            <a:br>
              <a:rPr lang="es-ES_tradnl" sz="900">
                <a:solidFill>
                  <a:srgbClr val="000000"/>
                </a:solidFill>
                <a:latin typeface="Arial" charset="0"/>
                <a:ea typeface="MS PGothic" charset="0"/>
                <a:cs typeface="MS PGothic" charset="0"/>
              </a:rPr>
            </a:br>
            <a:r>
              <a:rPr lang="es-ES_tradnl" sz="900">
                <a:solidFill>
                  <a:srgbClr val="000000"/>
                </a:solidFill>
                <a:latin typeface="Arial" charset="0"/>
                <a:ea typeface="MS PGothic" charset="0"/>
                <a:cs typeface="MS PGothic" charset="0"/>
              </a:rPr>
              <a:t>picor, sequedad</a:t>
            </a:r>
            <a:endParaRPr lang="es-ES" sz="900">
              <a:solidFill>
                <a:srgbClr val="000000"/>
              </a:solidFill>
              <a:latin typeface="Arial" charset="0"/>
              <a:ea typeface="MS PGothic" charset="0"/>
              <a:cs typeface="MS PGothic" charset="0"/>
            </a:endParaRPr>
          </a:p>
        </p:txBody>
      </p:sp>
      <p:sp>
        <p:nvSpPr>
          <p:cNvPr id="119817" name="3 CuadroTexto"/>
          <p:cNvSpPr txBox="1">
            <a:spLocks noChangeArrowheads="1"/>
          </p:cNvSpPr>
          <p:nvPr/>
        </p:nvSpPr>
        <p:spPr bwMode="auto">
          <a:xfrm>
            <a:off x="6947388" y="1098549"/>
            <a:ext cx="19399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marL="100013" indent="-100013">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Bef>
                <a:spcPts val="600"/>
              </a:spcBef>
              <a:buClr>
                <a:schemeClr val="accent2"/>
              </a:buClr>
              <a:buFont typeface="Arial" charset="0"/>
              <a:buChar char="•"/>
            </a:pPr>
            <a:r>
              <a:rPr lang="es-ES" sz="900" b="1" dirty="0">
                <a:solidFill>
                  <a:srgbClr val="193592"/>
                </a:solidFill>
                <a:latin typeface="Arial" charset="0"/>
                <a:ea typeface="MS PGothic" charset="0"/>
                <a:cs typeface="MS PGothic" charset="0"/>
              </a:rPr>
              <a:t>Polución</a:t>
            </a:r>
            <a:r>
              <a:rPr lang="es-ES" sz="900" dirty="0">
                <a:solidFill>
                  <a:srgbClr val="193592"/>
                </a:solidFill>
                <a:latin typeface="Arial" charset="0"/>
                <a:ea typeface="MS PGothic" charset="0"/>
                <a:cs typeface="MS PGothic" charset="0"/>
              </a:rPr>
              <a:t/>
            </a:r>
            <a:br>
              <a:rPr lang="es-ES" sz="900" dirty="0">
                <a:solidFill>
                  <a:srgbClr val="193592"/>
                </a:solidFill>
                <a:latin typeface="Arial" charset="0"/>
                <a:ea typeface="MS PGothic" charset="0"/>
                <a:cs typeface="MS PGothic" charset="0"/>
              </a:rPr>
            </a:br>
            <a:r>
              <a:rPr lang="es-ES_tradnl" sz="900" dirty="0">
                <a:solidFill>
                  <a:srgbClr val="000000"/>
                </a:solidFill>
                <a:latin typeface="Arial" charset="0"/>
                <a:ea typeface="MS PGothic" charset="0"/>
                <a:cs typeface="MS PGothic" charset="0"/>
              </a:rPr>
              <a:t>Oxidación, irritación</a:t>
            </a:r>
            <a:endParaRPr lang="es-ES" sz="900" dirty="0">
              <a:latin typeface="Arial" charset="0"/>
              <a:ea typeface="MS PGothic" charset="0"/>
              <a:cs typeface="MS PGothic" charset="0"/>
            </a:endParaRPr>
          </a:p>
        </p:txBody>
      </p:sp>
      <p:sp>
        <p:nvSpPr>
          <p:cNvPr id="119818" name="3 CuadroTexto"/>
          <p:cNvSpPr txBox="1">
            <a:spLocks noChangeArrowheads="1"/>
          </p:cNvSpPr>
          <p:nvPr/>
        </p:nvSpPr>
        <p:spPr bwMode="auto">
          <a:xfrm>
            <a:off x="8803209" y="1085849"/>
            <a:ext cx="1138238"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spAutoFit/>
          </a:bodyPr>
          <a:lstStyle>
            <a:lvl1pPr marL="100013" indent="-100013">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Bef>
                <a:spcPts val="600"/>
              </a:spcBef>
              <a:buClr>
                <a:schemeClr val="accent2"/>
              </a:buClr>
              <a:buFont typeface="Arial" charset="0"/>
              <a:buChar char="•"/>
            </a:pPr>
            <a:r>
              <a:rPr lang="es-ES" sz="900" b="1" i="1" dirty="0">
                <a:solidFill>
                  <a:srgbClr val="193592"/>
                </a:solidFill>
                <a:latin typeface="Arial" charset="0"/>
                <a:ea typeface="MS PGothic" charset="0"/>
                <a:cs typeface="MS PGothic" charset="0"/>
              </a:rPr>
              <a:t>S. </a:t>
            </a:r>
            <a:r>
              <a:rPr lang="es-ES" sz="900" b="1" i="1" dirty="0" err="1">
                <a:solidFill>
                  <a:srgbClr val="193592"/>
                </a:solidFill>
                <a:latin typeface="Arial" charset="0"/>
                <a:ea typeface="MS PGothic" charset="0"/>
                <a:cs typeface="MS PGothic" charset="0"/>
              </a:rPr>
              <a:t>aureus</a:t>
            </a:r>
            <a:r>
              <a:rPr lang="es-ES" sz="900" dirty="0">
                <a:solidFill>
                  <a:srgbClr val="193592"/>
                </a:solidFill>
                <a:latin typeface="Arial" charset="0"/>
                <a:ea typeface="MS PGothic" charset="0"/>
                <a:cs typeface="MS PGothic" charset="0"/>
              </a:rPr>
              <a:t/>
            </a:r>
            <a:br>
              <a:rPr lang="es-ES" sz="900" dirty="0">
                <a:solidFill>
                  <a:srgbClr val="193592"/>
                </a:solidFill>
                <a:latin typeface="Arial" charset="0"/>
                <a:ea typeface="MS PGothic" charset="0"/>
                <a:cs typeface="MS PGothic" charset="0"/>
              </a:rPr>
            </a:br>
            <a:r>
              <a:rPr lang="es-ES_tradnl" sz="900" dirty="0">
                <a:solidFill>
                  <a:srgbClr val="000000"/>
                </a:solidFill>
                <a:latin typeface="Arial" charset="0"/>
                <a:ea typeface="MS PGothic" charset="0"/>
                <a:cs typeface="MS PGothic" charset="0"/>
              </a:rPr>
              <a:t>Picor, inflamación,</a:t>
            </a:r>
            <a:br>
              <a:rPr lang="es-ES_tradnl" sz="900" dirty="0">
                <a:solidFill>
                  <a:srgbClr val="000000"/>
                </a:solidFill>
                <a:latin typeface="Arial" charset="0"/>
                <a:ea typeface="MS PGothic" charset="0"/>
                <a:cs typeface="MS PGothic" charset="0"/>
              </a:rPr>
            </a:br>
            <a:r>
              <a:rPr lang="es-ES_tradnl" sz="900" dirty="0">
                <a:solidFill>
                  <a:srgbClr val="000000"/>
                </a:solidFill>
                <a:latin typeface="Arial" charset="0"/>
                <a:ea typeface="MS PGothic" charset="0"/>
                <a:cs typeface="MS PGothic" charset="0"/>
              </a:rPr>
              <a:t>sobreinfección</a:t>
            </a:r>
            <a:endParaRPr lang="es-ES" sz="900" dirty="0">
              <a:latin typeface="Arial" charset="0"/>
              <a:ea typeface="MS PGothic" charset="0"/>
              <a:cs typeface="MS PGothic" charset="0"/>
            </a:endParaRPr>
          </a:p>
        </p:txBody>
      </p:sp>
      <p:grpSp>
        <p:nvGrpSpPr>
          <p:cNvPr id="119819" name="Agrupar 48"/>
          <p:cNvGrpSpPr>
            <a:grpSpLocks/>
          </p:cNvGrpSpPr>
          <p:nvPr/>
        </p:nvGrpSpPr>
        <p:grpSpPr bwMode="auto">
          <a:xfrm>
            <a:off x="5066914" y="1646237"/>
            <a:ext cx="1385888" cy="847725"/>
            <a:chOff x="3643126" y="3204883"/>
            <a:chExt cx="1040934" cy="605117"/>
          </a:xfrm>
        </p:grpSpPr>
        <p:pic>
          <p:nvPicPr>
            <p:cNvPr id="11982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6178" y="3212353"/>
              <a:ext cx="537882" cy="597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2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43126" y="3204883"/>
              <a:ext cx="554772" cy="5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1982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75962" y="1500186"/>
            <a:ext cx="10160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21"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930209" y="1689100"/>
            <a:ext cx="655638" cy="65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22" name="Imagen 2" descr="cid:image003.png@01D15F60.11882810"/>
          <p:cNvPicPr>
            <a:picLocks noChangeAspect="1" noChangeArrowheads="1"/>
          </p:cNvPicPr>
          <p:nvPr/>
        </p:nvPicPr>
        <p:blipFill>
          <a:blip r:embed="rId9" r:link="rId10" cstate="email">
            <a:extLst>
              <a:ext uri="{28A0092B-C50C-407E-A947-70E740481C1C}">
                <a14:useLocalDpi xmlns:a14="http://schemas.microsoft.com/office/drawing/2010/main"/>
              </a:ext>
            </a:extLst>
          </a:blip>
          <a:srcRect t="17206"/>
          <a:stretch>
            <a:fillRect/>
          </a:stretch>
        </p:blipFill>
        <p:spPr bwMode="auto">
          <a:xfrm>
            <a:off x="3763038" y="1660524"/>
            <a:ext cx="84772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23" name="Imagen 6" descr="cid:image008.jpg@01D15F61.1173E750"/>
          <p:cNvPicPr>
            <a:picLocks noChangeAspect="1" noChangeArrowheads="1"/>
          </p:cNvPicPr>
          <p:nvPr/>
        </p:nvPicPr>
        <p:blipFill>
          <a:blip r:embed="rId11" r:link="rId12" cstate="email">
            <a:extLst>
              <a:ext uri="{28A0092B-C50C-407E-A947-70E740481C1C}">
                <a14:useLocalDpi xmlns:a14="http://schemas.microsoft.com/office/drawing/2010/main"/>
              </a:ext>
            </a:extLst>
          </a:blip>
          <a:srcRect/>
          <a:stretch>
            <a:fillRect/>
          </a:stretch>
        </p:blipFill>
        <p:spPr bwMode="auto">
          <a:xfrm>
            <a:off x="3923375" y="2031999"/>
            <a:ext cx="544513" cy="65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10237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2 Grupo"/>
          <p:cNvGrpSpPr>
            <a:grpSpLocks/>
          </p:cNvGrpSpPr>
          <p:nvPr/>
        </p:nvGrpSpPr>
        <p:grpSpPr bwMode="auto">
          <a:xfrm>
            <a:off x="6324600" y="1066800"/>
            <a:ext cx="4774086" cy="4855368"/>
            <a:chOff x="2051720" y="404664"/>
            <a:chExt cx="5849416" cy="6099723"/>
          </a:xfrm>
        </p:grpSpPr>
        <p:pic>
          <p:nvPicPr>
            <p:cNvPr id="1218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34094" t="7222" r="5544" b="11874"/>
            <a:stretch>
              <a:fillRect/>
            </a:stretch>
          </p:blipFill>
          <p:spPr bwMode="auto">
            <a:xfrm>
              <a:off x="2212504" y="404664"/>
              <a:ext cx="5688632" cy="6099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Rectángulo"/>
            <p:cNvSpPr/>
            <p:nvPr/>
          </p:nvSpPr>
          <p:spPr>
            <a:xfrm>
              <a:off x="2051720" y="693646"/>
              <a:ext cx="357899" cy="194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sp>
        <p:nvSpPr>
          <p:cNvPr id="4" name="3 Rectángulo"/>
          <p:cNvSpPr/>
          <p:nvPr/>
        </p:nvSpPr>
        <p:spPr>
          <a:xfrm>
            <a:off x="6749375" y="5301147"/>
            <a:ext cx="4327907" cy="63529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12186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17101" y="298451"/>
            <a:ext cx="50006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r="10425"/>
          <a:stretch>
            <a:fillRect/>
          </a:stretch>
        </p:blipFill>
        <p:spPr bwMode="auto">
          <a:xfrm>
            <a:off x="9350376" y="295275"/>
            <a:ext cx="4810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6" name="2 Rectángulo"/>
          <p:cNvSpPr>
            <a:spLocks noChangeArrowheads="1"/>
          </p:cNvSpPr>
          <p:nvPr/>
        </p:nvSpPr>
        <p:spPr bwMode="auto">
          <a:xfrm>
            <a:off x="1676400" y="2928878"/>
            <a:ext cx="3182426" cy="2862322"/>
          </a:xfrm>
          <a:prstGeom prst="rect">
            <a:avLst/>
          </a:prstGeom>
          <a:solidFill>
            <a:srgbClr val="004586"/>
          </a:solidFill>
          <a:ln w="28575" cmpd="sng">
            <a:noFill/>
            <a:miter lim="800000"/>
            <a:headEnd/>
            <a:tailEnd/>
          </a:ln>
          <a:extLst/>
        </p:spPr>
        <p:txBody>
          <a:bodyPr wrap="square">
            <a:spAutoFit/>
          </a:bodyPr>
          <a:lstStyle/>
          <a:p>
            <a:pPr eaLnBrk="1" hangingPunct="1"/>
            <a:r>
              <a:rPr lang="es-ES" sz="2000" b="1" dirty="0">
                <a:solidFill>
                  <a:schemeClr val="bg1"/>
                </a:solidFill>
              </a:rPr>
              <a:t>La exposición al cloro de las piscinas en pacientes con DA tiene un papel importante en el desarrollo y/o exacerbación de la </a:t>
            </a:r>
            <a:r>
              <a:rPr lang="es-ES" sz="2000" b="1" dirty="0" smtClean="0">
                <a:solidFill>
                  <a:schemeClr val="bg1"/>
                </a:solidFill>
              </a:rPr>
              <a:t>DA.</a:t>
            </a:r>
            <a:endParaRPr lang="es-ES" sz="2000" b="1" dirty="0">
              <a:solidFill>
                <a:schemeClr val="bg1"/>
              </a:solidFill>
            </a:endParaRPr>
          </a:p>
          <a:p>
            <a:pPr eaLnBrk="1" hangingPunct="1"/>
            <a:endParaRPr lang="es-ES" sz="2000" b="1" dirty="0">
              <a:solidFill>
                <a:schemeClr val="bg1"/>
              </a:solidFill>
            </a:endParaRPr>
          </a:p>
          <a:p>
            <a:pPr eaLnBrk="1" hangingPunct="1"/>
            <a:r>
              <a:rPr lang="es-ES" sz="2000" b="1" dirty="0">
                <a:solidFill>
                  <a:schemeClr val="bg1"/>
                </a:solidFill>
              </a:rPr>
              <a:t>El cloro libre disminuye la retención de agua en al capa </a:t>
            </a:r>
            <a:r>
              <a:rPr lang="es-ES" sz="2000" b="1" dirty="0" smtClean="0">
                <a:solidFill>
                  <a:schemeClr val="bg1"/>
                </a:solidFill>
              </a:rPr>
              <a:t>córnea.</a:t>
            </a:r>
            <a:endParaRPr lang="es-ES" sz="2000" b="1" dirty="0">
              <a:solidFill>
                <a:schemeClr val="bg1"/>
              </a:solidFill>
            </a:endParaRPr>
          </a:p>
        </p:txBody>
      </p:sp>
      <p:pic>
        <p:nvPicPr>
          <p:cNvPr id="3" name="Imagen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0" y="1404878"/>
            <a:ext cx="3520452" cy="1453444"/>
          </a:xfrm>
          <a:prstGeom prst="rect">
            <a:avLst/>
          </a:prstGeom>
        </p:spPr>
      </p:pic>
      <p:sp>
        <p:nvSpPr>
          <p:cNvPr id="9" name="Título 8"/>
          <p:cNvSpPr>
            <a:spLocks noGrp="1"/>
          </p:cNvSpPr>
          <p:nvPr>
            <p:ph type="title"/>
          </p:nvPr>
        </p:nvSpPr>
        <p:spPr/>
        <p:txBody>
          <a:bodyPr/>
          <a:lstStyle/>
          <a:p>
            <a:r>
              <a:rPr lang="es-ES" dirty="0" smtClean="0"/>
              <a:t>Agentes </a:t>
            </a:r>
            <a:r>
              <a:rPr lang="es-ES" dirty="0" err="1" smtClean="0"/>
              <a:t>proirritantes</a:t>
            </a:r>
            <a:r>
              <a:rPr lang="es-ES" dirty="0" smtClean="0"/>
              <a:t>: cloro</a:t>
            </a:r>
            <a:endParaRPr lang="es-ES" dirty="0"/>
          </a:p>
        </p:txBody>
      </p:sp>
    </p:spTree>
    <p:extLst>
      <p:ext uri="{BB962C8B-B14F-4D97-AF65-F5344CB8AC3E}">
        <p14:creationId xmlns:p14="http://schemas.microsoft.com/office/powerpoint/2010/main" val="345781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stretch>
            <a:fillRect/>
          </a:stretch>
        </p:blipFill>
        <p:spPr>
          <a:xfrm>
            <a:off x="2286000" y="152399"/>
            <a:ext cx="7924800" cy="5845763"/>
          </a:xfrm>
          <a:prstGeom prst="rect">
            <a:avLst/>
          </a:prstGeom>
        </p:spPr>
      </p:pic>
      <p:sp>
        <p:nvSpPr>
          <p:cNvPr id="2" name="Flecha abajo 1"/>
          <p:cNvSpPr/>
          <p:nvPr/>
        </p:nvSpPr>
        <p:spPr>
          <a:xfrm>
            <a:off x="6374708" y="3954660"/>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5999" y="3200400"/>
            <a:ext cx="8049279" cy="2857604"/>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7100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1295400"/>
            <a:ext cx="2865438" cy="160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r="22627"/>
          <a:stretch>
            <a:fillRect/>
          </a:stretch>
        </p:blipFill>
        <p:spPr bwMode="auto">
          <a:xfrm>
            <a:off x="6019800" y="4572000"/>
            <a:ext cx="4204764" cy="1285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1" name="17 CuadroTexto"/>
          <p:cNvSpPr txBox="1">
            <a:spLocks noChangeArrowheads="1"/>
          </p:cNvSpPr>
          <p:nvPr/>
        </p:nvSpPr>
        <p:spPr bwMode="auto">
          <a:xfrm>
            <a:off x="2470151" y="3484681"/>
            <a:ext cx="2941831" cy="1369606"/>
          </a:xfrm>
          <a:prstGeom prst="rect">
            <a:avLst/>
          </a:prstGeom>
          <a:noFill/>
          <a:ln w="19050">
            <a:solidFill>
              <a:srgbClr val="004586"/>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pPr>
            <a:r>
              <a:rPr lang="es-ES" sz="1800" b="1" dirty="0">
                <a:solidFill>
                  <a:srgbClr val="004586"/>
                </a:solidFill>
              </a:rPr>
              <a:t>CONTAMINANTES DEL AIRE</a:t>
            </a:r>
          </a:p>
          <a:p>
            <a:pPr marL="171450" indent="-171450">
              <a:buFont typeface="Wingdings" panose="05000000000000000000" pitchFamily="2" charset="2"/>
              <a:buChar char="v"/>
            </a:pPr>
            <a:r>
              <a:rPr lang="es-ES" sz="1200" dirty="0">
                <a:solidFill>
                  <a:srgbClr val="004586"/>
                </a:solidFill>
              </a:rPr>
              <a:t>Humo del tabaco</a:t>
            </a:r>
          </a:p>
          <a:p>
            <a:pPr marL="171450" indent="-171450">
              <a:buFont typeface="Wingdings" panose="05000000000000000000" pitchFamily="2" charset="2"/>
              <a:buChar char="v"/>
            </a:pPr>
            <a:r>
              <a:rPr lang="es-ES" sz="1200" dirty="0">
                <a:solidFill>
                  <a:srgbClr val="004586"/>
                </a:solidFill>
              </a:rPr>
              <a:t>Compuestos orgánicos volátiles</a:t>
            </a:r>
          </a:p>
          <a:p>
            <a:pPr marL="171450" indent="-171450">
              <a:buFont typeface="Wingdings" panose="05000000000000000000" pitchFamily="2" charset="2"/>
              <a:buChar char="v"/>
            </a:pPr>
            <a:r>
              <a:rPr lang="es-ES" sz="1200" dirty="0">
                <a:solidFill>
                  <a:srgbClr val="004586"/>
                </a:solidFill>
              </a:rPr>
              <a:t>Tolueno</a:t>
            </a:r>
          </a:p>
          <a:p>
            <a:pPr marL="171450" indent="-171450">
              <a:buFont typeface="Wingdings" panose="05000000000000000000" pitchFamily="2" charset="2"/>
              <a:buChar char="v"/>
            </a:pPr>
            <a:r>
              <a:rPr lang="es-ES" sz="1200" dirty="0">
                <a:solidFill>
                  <a:srgbClr val="004586"/>
                </a:solidFill>
              </a:rPr>
              <a:t>Gases de escape de los vehículos a motor</a:t>
            </a:r>
          </a:p>
          <a:p>
            <a:pPr marL="171450" indent="-171450">
              <a:buFont typeface="Wingdings" panose="05000000000000000000" pitchFamily="2" charset="2"/>
              <a:buChar char="v"/>
            </a:pPr>
            <a:r>
              <a:rPr lang="es-ES" sz="1200" dirty="0">
                <a:solidFill>
                  <a:srgbClr val="004586"/>
                </a:solidFill>
              </a:rPr>
              <a:t>NO</a:t>
            </a:r>
            <a:r>
              <a:rPr lang="es-ES" sz="1200" baseline="-25000" dirty="0">
                <a:solidFill>
                  <a:srgbClr val="004586"/>
                </a:solidFill>
              </a:rPr>
              <a:t>2</a:t>
            </a:r>
            <a:r>
              <a:rPr lang="es-ES" sz="1200" dirty="0">
                <a:solidFill>
                  <a:srgbClr val="004586"/>
                </a:solidFill>
              </a:rPr>
              <a:t>…</a:t>
            </a:r>
          </a:p>
        </p:txBody>
      </p:sp>
      <p:sp>
        <p:nvSpPr>
          <p:cNvPr id="2" name="1 Flecha derecha"/>
          <p:cNvSpPr/>
          <p:nvPr/>
        </p:nvSpPr>
        <p:spPr>
          <a:xfrm>
            <a:off x="5510213" y="3970456"/>
            <a:ext cx="431800" cy="360362"/>
          </a:xfrm>
          <a:prstGeom prst="rightArrow">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23914" name="4 CuadroTexto"/>
          <p:cNvSpPr txBox="1">
            <a:spLocks noChangeArrowheads="1"/>
          </p:cNvSpPr>
          <p:nvPr/>
        </p:nvSpPr>
        <p:spPr bwMode="auto">
          <a:xfrm>
            <a:off x="6051551" y="3429000"/>
            <a:ext cx="3826689" cy="1200329"/>
          </a:xfrm>
          <a:prstGeom prst="rect">
            <a:avLst/>
          </a:prstGeom>
          <a:solidFill>
            <a:srgbClr val="DEEBF7"/>
          </a:solidFill>
          <a:ln>
            <a:noFill/>
          </a:ln>
          <a:extLst/>
        </p:spPr>
        <p:txBody>
          <a:bodyPr wrap="none">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buFont typeface="Wingdings" panose="05000000000000000000" pitchFamily="2" charset="2"/>
              <a:buChar char="v"/>
            </a:pPr>
            <a:r>
              <a:rPr lang="es-ES" sz="1800" b="1" dirty="0" smtClean="0">
                <a:solidFill>
                  <a:srgbClr val="004586"/>
                </a:solidFill>
              </a:rPr>
              <a:t>Oxidación.</a:t>
            </a:r>
            <a:endParaRPr lang="es-ES" sz="1800" b="1" dirty="0">
              <a:solidFill>
                <a:srgbClr val="004586"/>
              </a:solidFill>
            </a:endParaRPr>
          </a:p>
          <a:p>
            <a:pPr eaLnBrk="1" hangingPunct="1">
              <a:buFont typeface="Wingdings" panose="05000000000000000000" pitchFamily="2" charset="2"/>
              <a:buChar char="v"/>
            </a:pPr>
            <a:r>
              <a:rPr lang="es-ES" sz="1800" b="1" dirty="0">
                <a:solidFill>
                  <a:srgbClr val="004586"/>
                </a:solidFill>
              </a:rPr>
              <a:t>Alteración del metabolismo </a:t>
            </a:r>
            <a:r>
              <a:rPr lang="es-ES" sz="1800" b="1" dirty="0" smtClean="0">
                <a:solidFill>
                  <a:srgbClr val="004586"/>
                </a:solidFill>
              </a:rPr>
              <a:t>celular.</a:t>
            </a:r>
            <a:endParaRPr lang="es-ES" sz="1800" b="1" dirty="0">
              <a:solidFill>
                <a:srgbClr val="004586"/>
              </a:solidFill>
            </a:endParaRPr>
          </a:p>
          <a:p>
            <a:pPr eaLnBrk="1" hangingPunct="1">
              <a:buFont typeface="Wingdings" panose="05000000000000000000" pitchFamily="2" charset="2"/>
              <a:buChar char="v"/>
            </a:pPr>
            <a:r>
              <a:rPr lang="es-ES" sz="1800" b="1" dirty="0" smtClean="0">
                <a:solidFill>
                  <a:srgbClr val="004586"/>
                </a:solidFill>
              </a:rPr>
              <a:t>Inflamación.</a:t>
            </a:r>
            <a:endParaRPr lang="es-ES" sz="1800" b="1" dirty="0">
              <a:solidFill>
                <a:srgbClr val="004586"/>
              </a:solidFill>
            </a:endParaRPr>
          </a:p>
          <a:p>
            <a:pPr eaLnBrk="1" hangingPunct="1">
              <a:buFont typeface="Wingdings" panose="05000000000000000000" pitchFamily="2" charset="2"/>
              <a:buChar char="v"/>
            </a:pPr>
            <a:r>
              <a:rPr lang="es-ES" sz="1800" b="1" dirty="0">
                <a:solidFill>
                  <a:srgbClr val="004586"/>
                </a:solidFill>
              </a:rPr>
              <a:t>Alteración de la barrera </a:t>
            </a:r>
            <a:r>
              <a:rPr lang="es-ES" sz="1800" b="1" dirty="0" smtClean="0">
                <a:solidFill>
                  <a:srgbClr val="004586"/>
                </a:solidFill>
              </a:rPr>
              <a:t>cutánea.</a:t>
            </a:r>
            <a:endParaRPr lang="es-ES" sz="1800" b="1" dirty="0">
              <a:solidFill>
                <a:srgbClr val="004586"/>
              </a:solidFill>
            </a:endParaRPr>
          </a:p>
        </p:txBody>
      </p:sp>
      <p:sp>
        <p:nvSpPr>
          <p:cNvPr id="3" name="Título 2"/>
          <p:cNvSpPr>
            <a:spLocks noGrp="1"/>
          </p:cNvSpPr>
          <p:nvPr>
            <p:ph type="title"/>
          </p:nvPr>
        </p:nvSpPr>
        <p:spPr/>
        <p:txBody>
          <a:bodyPr/>
          <a:lstStyle/>
          <a:p>
            <a:r>
              <a:rPr lang="es-ES" dirty="0" smtClean="0"/>
              <a:t>Agentes </a:t>
            </a:r>
            <a:r>
              <a:rPr lang="es-ES" dirty="0" err="1" smtClean="0"/>
              <a:t>proirritantes</a:t>
            </a:r>
            <a:r>
              <a:rPr lang="es-ES" dirty="0" smtClean="0"/>
              <a:t>: contaminación ambiental</a:t>
            </a:r>
            <a:endParaRPr lang="es-ES" dirty="0"/>
          </a:p>
        </p:txBody>
      </p:sp>
      <p:sp>
        <p:nvSpPr>
          <p:cNvPr id="5" name="Marcador de contenido 4"/>
          <p:cNvSpPr>
            <a:spLocks noGrp="1"/>
          </p:cNvSpPr>
          <p:nvPr>
            <p:ph idx="1"/>
          </p:nvPr>
        </p:nvSpPr>
        <p:spPr>
          <a:xfrm>
            <a:off x="0" y="1143000"/>
            <a:ext cx="5486400" cy="2438400"/>
          </a:xfrm>
        </p:spPr>
        <p:txBody>
          <a:bodyPr>
            <a:normAutofit fontScale="85000" lnSpcReduction="20000"/>
          </a:bodyPr>
          <a:lstStyle/>
          <a:p>
            <a:r>
              <a:rPr lang="es-ES" dirty="0" smtClean="0"/>
              <a:t>Cantidades excesivas de sustancias que causan efectos negativos para:</a:t>
            </a:r>
          </a:p>
          <a:p>
            <a:pPr lvl="1"/>
            <a:r>
              <a:rPr lang="es-ES" dirty="0" smtClean="0"/>
              <a:t>Medio ambiente.</a:t>
            </a:r>
          </a:p>
          <a:p>
            <a:pPr lvl="1"/>
            <a:r>
              <a:rPr lang="es-ES" dirty="0" smtClean="0"/>
              <a:t>Seres vivos.</a:t>
            </a:r>
          </a:p>
          <a:p>
            <a:r>
              <a:rPr lang="es-ES" dirty="0" smtClean="0"/>
              <a:t>Principales fuentes.</a:t>
            </a:r>
          </a:p>
          <a:p>
            <a:pPr lvl="1"/>
            <a:r>
              <a:rPr lang="es-ES" dirty="0" smtClean="0"/>
              <a:t>Naturales (p. ej., volcanes).</a:t>
            </a:r>
          </a:p>
          <a:p>
            <a:pPr lvl="1"/>
            <a:r>
              <a:rPr lang="es-ES" dirty="0" smtClean="0"/>
              <a:t>Artificiales (causadas por la actividad humana.</a:t>
            </a:r>
            <a:endParaRPr lang="es-ES" dirty="0"/>
          </a:p>
        </p:txBody>
      </p:sp>
      <p:sp>
        <p:nvSpPr>
          <p:cNvPr id="17" name="16 CuadroTexto"/>
          <p:cNvSpPr txBox="1">
            <a:spLocks noChangeArrowheads="1"/>
          </p:cNvSpPr>
          <p:nvPr/>
        </p:nvSpPr>
        <p:spPr bwMode="auto">
          <a:xfrm>
            <a:off x="7086600" y="5867400"/>
            <a:ext cx="4838219" cy="27699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err="1">
                <a:solidFill>
                  <a:srgbClr val="565656"/>
                </a:solidFill>
              </a:rPr>
              <a:t>Ahn</a:t>
            </a:r>
            <a:r>
              <a:rPr lang="es-ES" sz="1200" dirty="0">
                <a:solidFill>
                  <a:srgbClr val="565656"/>
                </a:solidFill>
              </a:rPr>
              <a:t> K. J </a:t>
            </a:r>
            <a:r>
              <a:rPr lang="es-ES" sz="1200" dirty="0" err="1">
                <a:solidFill>
                  <a:srgbClr val="565656"/>
                </a:solidFill>
              </a:rPr>
              <a:t>Allergy</a:t>
            </a:r>
            <a:r>
              <a:rPr lang="es-ES" sz="1200" dirty="0">
                <a:solidFill>
                  <a:srgbClr val="565656"/>
                </a:solidFill>
              </a:rPr>
              <a:t> </a:t>
            </a:r>
            <a:r>
              <a:rPr lang="es-ES" sz="1200" dirty="0" err="1">
                <a:solidFill>
                  <a:srgbClr val="565656"/>
                </a:solidFill>
              </a:rPr>
              <a:t>Clin</a:t>
            </a:r>
            <a:r>
              <a:rPr lang="es-ES" sz="1200" dirty="0">
                <a:solidFill>
                  <a:srgbClr val="565656"/>
                </a:solidFill>
              </a:rPr>
              <a:t> </a:t>
            </a:r>
            <a:r>
              <a:rPr lang="es-ES" sz="1200" dirty="0" err="1">
                <a:solidFill>
                  <a:srgbClr val="565656"/>
                </a:solidFill>
              </a:rPr>
              <a:t>Immunol</a:t>
            </a:r>
            <a:r>
              <a:rPr lang="es-ES" sz="1200" dirty="0">
                <a:solidFill>
                  <a:srgbClr val="565656"/>
                </a:solidFill>
              </a:rPr>
              <a:t>. 2014 Nov;134(5):993-9; </a:t>
            </a:r>
            <a:r>
              <a:rPr lang="es-ES" sz="1200" dirty="0" err="1">
                <a:solidFill>
                  <a:srgbClr val="565656"/>
                </a:solidFill>
              </a:rPr>
              <a:t>discussion</a:t>
            </a:r>
            <a:r>
              <a:rPr lang="es-ES" sz="1200" dirty="0">
                <a:solidFill>
                  <a:srgbClr val="565656"/>
                </a:solidFill>
              </a:rPr>
              <a:t> 1000. </a:t>
            </a:r>
          </a:p>
        </p:txBody>
      </p:sp>
      <p:pic>
        <p:nvPicPr>
          <p:cNvPr id="1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39400" y="533400"/>
            <a:ext cx="622300" cy="63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632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3400" y="304800"/>
            <a:ext cx="2205888" cy="5791201"/>
          </a:xfrm>
          <a:prstGeom prst="rect">
            <a:avLst/>
          </a:prstGeom>
          <a:ln>
            <a:solidFill>
              <a:srgbClr val="FF6600"/>
            </a:solidFill>
          </a:ln>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762000"/>
            <a:ext cx="6286147" cy="2283869"/>
          </a:xfrm>
          <a:prstGeom prst="rect">
            <a:avLst/>
          </a:prstGeom>
        </p:spPr>
      </p:pic>
      <p:sp>
        <p:nvSpPr>
          <p:cNvPr id="4" name="Rectángulo 3"/>
          <p:cNvSpPr/>
          <p:nvPr/>
        </p:nvSpPr>
        <p:spPr>
          <a:xfrm>
            <a:off x="7642279" y="304800"/>
            <a:ext cx="512699" cy="5791200"/>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9400" y="3200400"/>
            <a:ext cx="2094419" cy="2448511"/>
          </a:xfrm>
          <a:prstGeom prst="rect">
            <a:avLst/>
          </a:prstGeom>
        </p:spPr>
      </p:pic>
    </p:spTree>
    <p:extLst>
      <p:ext uri="{BB962C8B-B14F-4D97-AF65-F5344CB8AC3E}">
        <p14:creationId xmlns:p14="http://schemas.microsoft.com/office/powerpoint/2010/main" val="1565384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83448"/>
            <a:ext cx="9144000" cy="4793942"/>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200377"/>
            <a:ext cx="2314222" cy="2314222"/>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8223" y="209983"/>
            <a:ext cx="3072823" cy="2304617"/>
          </a:xfrm>
          <a:prstGeom prst="rect">
            <a:avLst/>
          </a:prstGeom>
        </p:spPr>
      </p:pic>
    </p:spTree>
    <p:extLst>
      <p:ext uri="{BB962C8B-B14F-4D97-AF65-F5344CB8AC3E}">
        <p14:creationId xmlns:p14="http://schemas.microsoft.com/office/powerpoint/2010/main" val="40963356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9 CuadroTexto"/>
          <p:cNvSpPr txBox="1">
            <a:spLocks noChangeArrowheads="1"/>
          </p:cNvSpPr>
          <p:nvPr/>
        </p:nvSpPr>
        <p:spPr bwMode="auto">
          <a:xfrm>
            <a:off x="4783138" y="146050"/>
            <a:ext cx="26971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a:solidFill>
                  <a:schemeClr val="bg1"/>
                </a:solidFill>
              </a:rPr>
              <a:t>AGENTES PRO-IRRITANTES</a:t>
            </a:r>
          </a:p>
        </p:txBody>
      </p:sp>
      <p:pic>
        <p:nvPicPr>
          <p:cNvPr id="12595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4076" y="328613"/>
            <a:ext cx="4619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Agrupar 4"/>
          <p:cNvGrpSpPr>
            <a:grpSpLocks/>
          </p:cNvGrpSpPr>
          <p:nvPr/>
        </p:nvGrpSpPr>
        <p:grpSpPr bwMode="auto">
          <a:xfrm>
            <a:off x="4446588" y="4640263"/>
            <a:ext cx="4286250" cy="1143000"/>
            <a:chOff x="2922588" y="5341938"/>
            <a:chExt cx="4286250" cy="1143000"/>
          </a:xfrm>
        </p:grpSpPr>
        <p:sp>
          <p:nvSpPr>
            <p:cNvPr id="125976" name="1 CuadroTexto"/>
            <p:cNvSpPr txBox="1">
              <a:spLocks noChangeArrowheads="1"/>
            </p:cNvSpPr>
            <p:nvPr/>
          </p:nvSpPr>
          <p:spPr bwMode="auto">
            <a:xfrm>
              <a:off x="2922588" y="5746750"/>
              <a:ext cx="42862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lvl="1" eaLnBrk="1" hangingPunct="1">
                <a:buFont typeface="Wingdings" panose="05000000000000000000" pitchFamily="2" charset="2"/>
                <a:buChar char="v"/>
              </a:pPr>
              <a:r>
                <a:rPr lang="es-ES_tradnl" sz="1400" b="1" dirty="0"/>
                <a:t>Picor</a:t>
              </a:r>
            </a:p>
            <a:p>
              <a:pPr lvl="1" eaLnBrk="1" hangingPunct="1">
                <a:buFont typeface="Wingdings" panose="05000000000000000000" pitchFamily="2" charset="2"/>
                <a:buChar char="v"/>
              </a:pPr>
              <a:r>
                <a:rPr lang="es-ES_tradnl" sz="1400" b="1" dirty="0"/>
                <a:t>Irritación/inflamación        </a:t>
              </a:r>
            </a:p>
            <a:p>
              <a:pPr lvl="1" eaLnBrk="1" hangingPunct="1">
                <a:buFont typeface="Wingdings" panose="05000000000000000000" pitchFamily="2" charset="2"/>
                <a:buChar char="v"/>
              </a:pPr>
              <a:r>
                <a:rPr lang="es-ES_tradnl" sz="1400" b="1" dirty="0"/>
                <a:t>Riesgo de sobreinfección</a:t>
              </a:r>
              <a:endParaRPr lang="es-ES" sz="1400" b="1" dirty="0"/>
            </a:p>
          </p:txBody>
        </p:sp>
        <p:sp>
          <p:nvSpPr>
            <p:cNvPr id="33" name="31 Flecha abajo"/>
            <p:cNvSpPr/>
            <p:nvPr/>
          </p:nvSpPr>
          <p:spPr>
            <a:xfrm>
              <a:off x="4111625" y="5341938"/>
              <a:ext cx="565150" cy="431800"/>
            </a:xfrm>
            <a:prstGeom prst="down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3" name="Agrupar 1"/>
          <p:cNvGrpSpPr>
            <a:grpSpLocks/>
          </p:cNvGrpSpPr>
          <p:nvPr/>
        </p:nvGrpSpPr>
        <p:grpSpPr bwMode="auto">
          <a:xfrm>
            <a:off x="2136775" y="1371600"/>
            <a:ext cx="3365500" cy="2617788"/>
            <a:chOff x="612775" y="2073275"/>
            <a:chExt cx="3365500" cy="2617788"/>
          </a:xfrm>
        </p:grpSpPr>
        <p:sp>
          <p:nvSpPr>
            <p:cNvPr id="41" name="35 Rectángulo redondeado"/>
            <p:cNvSpPr/>
            <p:nvPr/>
          </p:nvSpPr>
          <p:spPr bwMode="auto">
            <a:xfrm>
              <a:off x="612775" y="2441575"/>
              <a:ext cx="3365500" cy="2249488"/>
            </a:xfrm>
            <a:prstGeom prst="roundRect">
              <a:avLst>
                <a:gd name="adj" fmla="val 7409"/>
              </a:avLst>
            </a:prstGeom>
            <a:noFill/>
            <a:ln w="28575" cmpd="sng">
              <a:solidFill>
                <a:srgbClr val="1935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25972" name="40 CuadroTexto"/>
            <p:cNvSpPr txBox="1">
              <a:spLocks noChangeArrowheads="1"/>
            </p:cNvSpPr>
            <p:nvPr/>
          </p:nvSpPr>
          <p:spPr bwMode="auto">
            <a:xfrm>
              <a:off x="925513" y="2538413"/>
              <a:ext cx="2784475"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buFont typeface="Wingdings" panose="05000000000000000000" pitchFamily="2" charset="2"/>
                <a:buChar char="v"/>
              </a:pPr>
              <a:r>
                <a:rPr lang="es-ES_tradnl" sz="1400" dirty="0">
                  <a:solidFill>
                    <a:srgbClr val="004586"/>
                  </a:solidFill>
                </a:rPr>
                <a:t>Alteración lípidos </a:t>
              </a:r>
              <a:r>
                <a:rPr lang="es-ES_tradnl" sz="1400" dirty="0" smtClean="0">
                  <a:solidFill>
                    <a:srgbClr val="004586"/>
                  </a:solidFill>
                </a:rPr>
                <a:t>epidérmicos.</a:t>
              </a:r>
              <a:endParaRPr lang="es-ES_tradnl" sz="1400" dirty="0">
                <a:solidFill>
                  <a:srgbClr val="004586"/>
                </a:solidFill>
              </a:endParaRPr>
            </a:p>
            <a:p>
              <a:pPr>
                <a:spcAft>
                  <a:spcPts val="600"/>
                </a:spcAft>
                <a:buFont typeface="Wingdings" panose="05000000000000000000" pitchFamily="2" charset="2"/>
                <a:buChar char="v"/>
              </a:pPr>
              <a:r>
                <a:rPr lang="es-ES_tradnl" sz="1400" dirty="0">
                  <a:solidFill>
                    <a:srgbClr val="004586"/>
                  </a:solidFill>
                </a:rPr>
                <a:t>Alteración péptidos </a:t>
              </a:r>
              <a:r>
                <a:rPr lang="es-ES_tradnl" sz="1400" dirty="0" smtClean="0">
                  <a:solidFill>
                    <a:srgbClr val="004586"/>
                  </a:solidFill>
                </a:rPr>
                <a:t>antimicrobianos.</a:t>
              </a:r>
              <a:endParaRPr lang="es-ES_tradnl" sz="1400" dirty="0">
                <a:solidFill>
                  <a:srgbClr val="004586"/>
                </a:solidFill>
              </a:endParaRPr>
            </a:p>
            <a:p>
              <a:pPr>
                <a:spcAft>
                  <a:spcPts val="600"/>
                </a:spcAft>
                <a:buFont typeface="Wingdings" panose="05000000000000000000" pitchFamily="2" charset="2"/>
                <a:buChar char="v"/>
              </a:pPr>
              <a:r>
                <a:rPr lang="es-ES_tradnl" sz="1400" dirty="0">
                  <a:solidFill>
                    <a:srgbClr val="004586"/>
                  </a:solidFill>
                </a:rPr>
                <a:t>   </a:t>
              </a:r>
              <a:r>
                <a:rPr lang="es-ES_tradnl" sz="1400" dirty="0" smtClean="0">
                  <a:solidFill>
                    <a:srgbClr val="004586"/>
                  </a:solidFill>
                </a:rPr>
                <a:t>pH.</a:t>
              </a:r>
              <a:endParaRPr lang="es-ES_tradnl" sz="1400" dirty="0">
                <a:solidFill>
                  <a:srgbClr val="004586"/>
                </a:solidFill>
              </a:endParaRPr>
            </a:p>
            <a:p>
              <a:pPr>
                <a:spcAft>
                  <a:spcPts val="600"/>
                </a:spcAft>
                <a:buFont typeface="Wingdings" panose="05000000000000000000" pitchFamily="2" charset="2"/>
                <a:buChar char="v"/>
              </a:pPr>
              <a:endParaRPr lang="es-ES_tradnl" sz="1400" dirty="0">
                <a:solidFill>
                  <a:srgbClr val="004586"/>
                </a:solidFill>
              </a:endParaRPr>
            </a:p>
            <a:p>
              <a:pPr>
                <a:spcBef>
                  <a:spcPts val="600"/>
                </a:spcBef>
                <a:spcAft>
                  <a:spcPts val="600"/>
                </a:spcAft>
                <a:buFont typeface="Wingdings" panose="05000000000000000000" pitchFamily="2" charset="2"/>
                <a:buChar char="v"/>
              </a:pPr>
              <a:r>
                <a:rPr lang="es-ES_tradnl" sz="1400" dirty="0">
                  <a:solidFill>
                    <a:srgbClr val="004586"/>
                  </a:solidFill>
                </a:rPr>
                <a:t>Desequilibrio del </a:t>
              </a:r>
              <a:r>
                <a:rPr lang="es-ES_tradnl" sz="1400" dirty="0" err="1">
                  <a:solidFill>
                    <a:srgbClr val="004586"/>
                  </a:solidFill>
                </a:rPr>
                <a:t>microbioma</a:t>
              </a:r>
              <a:r>
                <a:rPr lang="es-ES_tradnl" sz="1400" dirty="0">
                  <a:solidFill>
                    <a:srgbClr val="004586"/>
                  </a:solidFill>
                </a:rPr>
                <a:t> de la </a:t>
              </a:r>
              <a:r>
                <a:rPr lang="es-ES_tradnl" sz="1400" dirty="0" smtClean="0">
                  <a:solidFill>
                    <a:srgbClr val="004586"/>
                  </a:solidFill>
                </a:rPr>
                <a:t>piel.</a:t>
              </a:r>
              <a:endParaRPr lang="es-ES" sz="1400" dirty="0">
                <a:solidFill>
                  <a:srgbClr val="004586"/>
                </a:solidFill>
              </a:endParaRPr>
            </a:p>
          </p:txBody>
        </p:sp>
        <p:sp>
          <p:nvSpPr>
            <p:cNvPr id="125973" name="51 CuadroTexto"/>
            <p:cNvSpPr txBox="1">
              <a:spLocks noChangeArrowheads="1"/>
            </p:cNvSpPr>
            <p:nvPr/>
          </p:nvSpPr>
          <p:spPr bwMode="auto">
            <a:xfrm>
              <a:off x="1236663" y="2073275"/>
              <a:ext cx="2057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a:solidFill>
                    <a:srgbClr val="193592"/>
                  </a:solidFill>
                </a:rPr>
                <a:t>DERMATITIS ATÓPICA</a:t>
              </a:r>
            </a:p>
          </p:txBody>
        </p:sp>
        <p:sp>
          <p:nvSpPr>
            <p:cNvPr id="46" name="53 Flecha abajo"/>
            <p:cNvSpPr/>
            <p:nvPr/>
          </p:nvSpPr>
          <p:spPr bwMode="auto">
            <a:xfrm>
              <a:off x="2027238" y="3695700"/>
              <a:ext cx="427037" cy="260350"/>
            </a:xfrm>
            <a:prstGeom prst="downArrow">
              <a:avLst/>
            </a:prstGeom>
            <a:solidFill>
              <a:srgbClr val="1935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47" name="48 Conector recto de flecha"/>
            <p:cNvCxnSpPr/>
            <p:nvPr/>
          </p:nvCxnSpPr>
          <p:spPr bwMode="auto">
            <a:xfrm flipV="1">
              <a:off x="1312863" y="3343275"/>
              <a:ext cx="0" cy="274638"/>
            </a:xfrm>
            <a:prstGeom prst="straightConnector1">
              <a:avLst/>
            </a:prstGeom>
            <a:ln w="19050">
              <a:solidFill>
                <a:srgbClr val="193592"/>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4" name="Agrupar 2"/>
          <p:cNvGrpSpPr>
            <a:grpSpLocks/>
          </p:cNvGrpSpPr>
          <p:nvPr/>
        </p:nvGrpSpPr>
        <p:grpSpPr bwMode="auto">
          <a:xfrm>
            <a:off x="6429376" y="1381126"/>
            <a:ext cx="3389313" cy="2608263"/>
            <a:chOff x="4905375" y="2082800"/>
            <a:chExt cx="3389313" cy="2608263"/>
          </a:xfrm>
        </p:grpSpPr>
        <p:sp>
          <p:nvSpPr>
            <p:cNvPr id="26" name="35 Rectángulo redondeado"/>
            <p:cNvSpPr/>
            <p:nvPr/>
          </p:nvSpPr>
          <p:spPr>
            <a:xfrm>
              <a:off x="4929188" y="2441575"/>
              <a:ext cx="3365500" cy="2249488"/>
            </a:xfrm>
            <a:prstGeom prst="roundRect">
              <a:avLst>
                <a:gd name="adj" fmla="val 7409"/>
              </a:avLst>
            </a:prstGeom>
            <a:no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chemeClr val="accent2"/>
                </a:solidFill>
              </a:endParaRPr>
            </a:p>
          </p:txBody>
        </p:sp>
        <p:sp>
          <p:nvSpPr>
            <p:cNvPr id="125968" name="40 CuadroTexto"/>
            <p:cNvSpPr txBox="1">
              <a:spLocks noChangeArrowheads="1"/>
            </p:cNvSpPr>
            <p:nvPr/>
          </p:nvSpPr>
          <p:spPr bwMode="auto">
            <a:xfrm>
              <a:off x="5137150" y="2541588"/>
              <a:ext cx="3106738"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buFont typeface="Wingdings" panose="05000000000000000000" pitchFamily="2" charset="2"/>
                <a:buChar char="v"/>
              </a:pPr>
              <a:r>
                <a:rPr lang="es-ES_tradnl" sz="1400" dirty="0" smtClean="0"/>
                <a:t>Arena.</a:t>
              </a:r>
              <a:endParaRPr lang="es-ES_tradnl" sz="1400" dirty="0"/>
            </a:p>
            <a:p>
              <a:pPr>
                <a:spcAft>
                  <a:spcPts val="600"/>
                </a:spcAft>
                <a:buFont typeface="Wingdings" panose="05000000000000000000" pitchFamily="2" charset="2"/>
                <a:buChar char="v"/>
              </a:pPr>
              <a:r>
                <a:rPr lang="es-ES_tradnl" sz="1400" dirty="0"/>
                <a:t>Aguas </a:t>
              </a:r>
              <a:r>
                <a:rPr lang="es-ES_tradnl" sz="1400" dirty="0" smtClean="0"/>
                <a:t>recreacionales.</a:t>
              </a:r>
              <a:endParaRPr lang="es-ES_tradnl" sz="1400" dirty="0"/>
            </a:p>
            <a:p>
              <a:pPr>
                <a:spcAft>
                  <a:spcPts val="600"/>
                </a:spcAft>
                <a:buFont typeface="Wingdings" panose="05000000000000000000" pitchFamily="2" charset="2"/>
                <a:buChar char="v"/>
              </a:pPr>
              <a:r>
                <a:rPr lang="es-ES_tradnl" sz="1400" dirty="0"/>
                <a:t>Radiación </a:t>
              </a:r>
              <a:r>
                <a:rPr lang="es-ES_tradnl" sz="1400" dirty="0" smtClean="0"/>
                <a:t>UV.</a:t>
              </a:r>
              <a:r>
                <a:rPr lang="es-ES_tradnl" sz="1400" dirty="0"/>
                <a:t/>
              </a:r>
              <a:br>
                <a:rPr lang="es-ES_tradnl" sz="1400" dirty="0"/>
              </a:br>
              <a:r>
                <a:rPr lang="es-ES_tradnl" sz="1400" dirty="0"/>
                <a:t>(elimina la flora saprófita de la </a:t>
              </a:r>
              <a:r>
                <a:rPr lang="es-ES_tradnl" sz="1400" dirty="0" smtClean="0"/>
                <a:t>piel).</a:t>
              </a:r>
              <a:endParaRPr lang="es-ES_tradnl" sz="1400" dirty="0"/>
            </a:p>
            <a:p>
              <a:pPr>
                <a:spcAft>
                  <a:spcPts val="600"/>
                </a:spcAft>
                <a:buFont typeface="Wingdings" panose="05000000000000000000" pitchFamily="2" charset="2"/>
                <a:buChar char="v"/>
              </a:pPr>
              <a:endParaRPr lang="es-ES_tradnl" sz="1400" dirty="0"/>
            </a:p>
            <a:p>
              <a:pPr>
                <a:spcBef>
                  <a:spcPts val="600"/>
                </a:spcBef>
                <a:spcAft>
                  <a:spcPts val="600"/>
                </a:spcAft>
                <a:buFont typeface="Wingdings" panose="05000000000000000000" pitchFamily="2" charset="2"/>
                <a:buChar char="v"/>
              </a:pPr>
              <a:r>
                <a:rPr lang="es-ES_tradnl" sz="1400" dirty="0"/>
                <a:t>Desequilibrio del </a:t>
              </a:r>
              <a:r>
                <a:rPr lang="es-ES_tradnl" sz="1400" dirty="0" err="1"/>
                <a:t>microbioma</a:t>
              </a:r>
              <a:r>
                <a:rPr lang="es-ES_tradnl" sz="1400" dirty="0"/>
                <a:t> </a:t>
              </a:r>
              <a:br>
                <a:rPr lang="es-ES_tradnl" sz="1400" dirty="0"/>
              </a:br>
              <a:r>
                <a:rPr lang="es-ES_tradnl" sz="1400" dirty="0"/>
                <a:t>de la </a:t>
              </a:r>
              <a:r>
                <a:rPr lang="es-ES_tradnl" sz="1400" dirty="0" smtClean="0"/>
                <a:t>piel.</a:t>
              </a:r>
              <a:endParaRPr lang="es-ES" sz="1400" dirty="0"/>
            </a:p>
          </p:txBody>
        </p:sp>
        <p:sp>
          <p:nvSpPr>
            <p:cNvPr id="125969" name="51 CuadroTexto"/>
            <p:cNvSpPr txBox="1">
              <a:spLocks noChangeArrowheads="1"/>
            </p:cNvSpPr>
            <p:nvPr/>
          </p:nvSpPr>
          <p:spPr bwMode="auto">
            <a:xfrm>
              <a:off x="4905375" y="2082800"/>
              <a:ext cx="33480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600" b="1">
                  <a:solidFill>
                    <a:schemeClr val="accent2"/>
                  </a:solidFill>
                </a:rPr>
                <a:t>ENTORNO</a:t>
              </a:r>
            </a:p>
          </p:txBody>
        </p:sp>
        <p:sp>
          <p:nvSpPr>
            <p:cNvPr id="49" name="58 Flecha abajo"/>
            <p:cNvSpPr/>
            <p:nvPr/>
          </p:nvSpPr>
          <p:spPr>
            <a:xfrm>
              <a:off x="6429375" y="3735388"/>
              <a:ext cx="427038" cy="260350"/>
            </a:xfrm>
            <a:prstGeom prst="down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5" name="Agrupar 3"/>
          <p:cNvGrpSpPr>
            <a:grpSpLocks/>
          </p:cNvGrpSpPr>
          <p:nvPr/>
        </p:nvGrpSpPr>
        <p:grpSpPr bwMode="auto">
          <a:xfrm>
            <a:off x="4703763" y="2681288"/>
            <a:ext cx="2405062" cy="1854200"/>
            <a:chOff x="3179763" y="3382963"/>
            <a:chExt cx="2405062" cy="1854200"/>
          </a:xfrm>
        </p:grpSpPr>
        <p:sp>
          <p:nvSpPr>
            <p:cNvPr id="125963" name="14 CuadroTexto"/>
            <p:cNvSpPr txBox="1">
              <a:spLocks noChangeArrowheads="1"/>
            </p:cNvSpPr>
            <p:nvPr/>
          </p:nvSpPr>
          <p:spPr bwMode="auto">
            <a:xfrm>
              <a:off x="3179763" y="4899025"/>
              <a:ext cx="24050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600" b="1" i="1" dirty="0">
                  <a:solidFill>
                    <a:srgbClr val="BE0000"/>
                  </a:solidFill>
                </a:rPr>
                <a:t>S. </a:t>
              </a:r>
              <a:r>
                <a:rPr lang="es-ES" sz="1600" b="1" i="1" dirty="0" err="1">
                  <a:solidFill>
                    <a:srgbClr val="BE0000"/>
                  </a:solidFill>
                </a:rPr>
                <a:t>aureus</a:t>
              </a:r>
              <a:endParaRPr lang="es-ES" sz="1600" b="1" i="1" dirty="0">
                <a:solidFill>
                  <a:srgbClr val="BE0000"/>
                </a:solidFill>
              </a:endParaRPr>
            </a:p>
          </p:txBody>
        </p:sp>
        <p:sp>
          <p:nvSpPr>
            <p:cNvPr id="125964" name="33 CuadroTexto"/>
            <p:cNvSpPr txBox="1">
              <a:spLocks noChangeArrowheads="1"/>
            </p:cNvSpPr>
            <p:nvPr/>
          </p:nvSpPr>
          <p:spPr bwMode="auto">
            <a:xfrm>
              <a:off x="4222750" y="3382963"/>
              <a:ext cx="365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a:t>+</a:t>
              </a:r>
            </a:p>
          </p:txBody>
        </p:sp>
        <p:sp>
          <p:nvSpPr>
            <p:cNvPr id="35" name="50 Flecha abajo"/>
            <p:cNvSpPr/>
            <p:nvPr/>
          </p:nvSpPr>
          <p:spPr>
            <a:xfrm>
              <a:off x="4111625" y="4452938"/>
              <a:ext cx="566738" cy="4318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0" name="48 Conector recto de flecha"/>
            <p:cNvCxnSpPr/>
            <p:nvPr/>
          </p:nvCxnSpPr>
          <p:spPr>
            <a:xfrm flipV="1">
              <a:off x="3881438" y="4938713"/>
              <a:ext cx="0" cy="274637"/>
            </a:xfrm>
            <a:prstGeom prst="straightConnector1">
              <a:avLst/>
            </a:prstGeom>
            <a:ln w="19050">
              <a:solidFill>
                <a:srgbClr val="BE000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8" name="Título 7"/>
          <p:cNvSpPr>
            <a:spLocks noGrp="1"/>
          </p:cNvSpPr>
          <p:nvPr>
            <p:ph type="title"/>
          </p:nvPr>
        </p:nvSpPr>
        <p:spPr/>
        <p:txBody>
          <a:bodyPr/>
          <a:lstStyle/>
          <a:p>
            <a:r>
              <a:rPr lang="es-ES" dirty="0" smtClean="0"/>
              <a:t>Agentes </a:t>
            </a:r>
            <a:r>
              <a:rPr lang="es-ES" dirty="0" err="1" smtClean="0"/>
              <a:t>proirritantes</a:t>
            </a:r>
            <a:r>
              <a:rPr lang="es-ES" dirty="0" smtClean="0"/>
              <a:t>: </a:t>
            </a:r>
            <a:r>
              <a:rPr lang="es-ES" i="1" dirty="0" smtClean="0"/>
              <a:t>S. </a:t>
            </a:r>
            <a:r>
              <a:rPr lang="es-ES" i="1" dirty="0" err="1" smtClean="0"/>
              <a:t>aureus</a:t>
            </a:r>
            <a:endParaRPr lang="es-ES" i="1" dirty="0"/>
          </a:p>
        </p:txBody>
      </p:sp>
      <p:sp>
        <p:nvSpPr>
          <p:cNvPr id="10" name="Marcador de texto 9"/>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11248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85800"/>
            <a:ext cx="9144000" cy="5067759"/>
          </a:xfrm>
          <a:prstGeom prst="rect">
            <a:avLst/>
          </a:prstGeom>
        </p:spPr>
      </p:pic>
    </p:spTree>
    <p:extLst>
      <p:ext uri="{BB962C8B-B14F-4D97-AF65-F5344CB8AC3E}">
        <p14:creationId xmlns:p14="http://schemas.microsoft.com/office/powerpoint/2010/main" val="33359344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0"/>
            <a:ext cx="9144000" cy="5902799"/>
          </a:xfrm>
          <a:prstGeom prst="rect">
            <a:avLst/>
          </a:prstGeom>
        </p:spPr>
      </p:pic>
    </p:spTree>
    <p:extLst>
      <p:ext uri="{BB962C8B-B14F-4D97-AF65-F5344CB8AC3E}">
        <p14:creationId xmlns:p14="http://schemas.microsoft.com/office/powerpoint/2010/main" val="18099063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381000"/>
            <a:ext cx="8511077" cy="4724400"/>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0364" y="4700684"/>
            <a:ext cx="1817636" cy="1700116"/>
          </a:xfrm>
          <a:prstGeom prst="rect">
            <a:avLst/>
          </a:prstGeom>
        </p:spPr>
      </p:pic>
      <p:sp>
        <p:nvSpPr>
          <p:cNvPr id="4" name="Flecha derecha 3"/>
          <p:cNvSpPr/>
          <p:nvPr/>
        </p:nvSpPr>
        <p:spPr>
          <a:xfrm>
            <a:off x="6854803" y="5125498"/>
            <a:ext cx="2108761" cy="247367"/>
          </a:xfrm>
          <a:prstGeom prst="rightArrow">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5" name="Flecha abajo 4"/>
          <p:cNvSpPr/>
          <p:nvPr/>
        </p:nvSpPr>
        <p:spPr>
          <a:xfrm>
            <a:off x="10259817" y="3660042"/>
            <a:ext cx="195369" cy="2093514"/>
          </a:xfrm>
          <a:prstGeom prst="downArrow">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6" name="CuadroTexto 5"/>
          <p:cNvSpPr txBox="1"/>
          <p:nvPr/>
        </p:nvSpPr>
        <p:spPr>
          <a:xfrm>
            <a:off x="2124065" y="5382962"/>
            <a:ext cx="6411981" cy="523220"/>
          </a:xfrm>
          <a:prstGeom prst="rect">
            <a:avLst/>
          </a:prstGeom>
          <a:noFill/>
        </p:spPr>
        <p:txBody>
          <a:bodyPr wrap="none" rtlCol="0">
            <a:spAutoFit/>
          </a:bodyPr>
          <a:lstStyle/>
          <a:p>
            <a:pPr defTabSz="457200"/>
            <a:r>
              <a:rPr lang="es-ES" sz="2800" b="1" dirty="0">
                <a:solidFill>
                  <a:srgbClr val="004586"/>
                </a:solidFill>
                <a:latin typeface="Calibri"/>
              </a:rPr>
              <a:t>Huecos poplíteos y pliegues </a:t>
            </a:r>
            <a:r>
              <a:rPr lang="es-ES" sz="2800" b="1" dirty="0" err="1">
                <a:solidFill>
                  <a:srgbClr val="004586"/>
                </a:solidFill>
                <a:latin typeface="Calibri"/>
              </a:rPr>
              <a:t>antecubitales</a:t>
            </a:r>
            <a:endParaRPr lang="es-ES" sz="2800" b="1" dirty="0">
              <a:solidFill>
                <a:srgbClr val="004586"/>
              </a:solidFill>
              <a:latin typeface="Calibri"/>
            </a:endParaRPr>
          </a:p>
        </p:txBody>
      </p:sp>
    </p:spTree>
    <p:extLst>
      <p:ext uri="{BB962C8B-B14F-4D97-AF65-F5344CB8AC3E}">
        <p14:creationId xmlns:p14="http://schemas.microsoft.com/office/powerpoint/2010/main" val="12689991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524000" y="914400"/>
            <a:ext cx="8915400" cy="3705225"/>
          </a:xfrm>
        </p:spPr>
        <p:txBody>
          <a:bodyPr>
            <a:normAutofit/>
          </a:bodyPr>
          <a:lstStyle/>
          <a:p>
            <a:r>
              <a:rPr lang="es-ES" sz="6000" dirty="0" smtClean="0">
                <a:solidFill>
                  <a:srgbClr val="004586"/>
                </a:solidFill>
              </a:rPr>
              <a:t>¿Existen otros factores patogénicos en DA?</a:t>
            </a:r>
            <a:endParaRPr lang="es-ES" sz="6000" dirty="0">
              <a:solidFill>
                <a:srgbClr val="004586"/>
              </a:solidFill>
            </a:endParaRPr>
          </a:p>
        </p:txBody>
      </p:sp>
    </p:spTree>
    <p:extLst>
      <p:ext uri="{BB962C8B-B14F-4D97-AF65-F5344CB8AC3E}">
        <p14:creationId xmlns:p14="http://schemas.microsoft.com/office/powerpoint/2010/main" val="1985918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1"/>
            <a:ext cx="9144000" cy="5807177"/>
          </a:xfrm>
          <a:prstGeom prst="rect">
            <a:avLst/>
          </a:prstGeom>
        </p:spPr>
      </p:pic>
      <p:sp>
        <p:nvSpPr>
          <p:cNvPr id="6" name="CuadroTexto 5"/>
          <p:cNvSpPr txBox="1"/>
          <p:nvPr/>
        </p:nvSpPr>
        <p:spPr>
          <a:xfrm>
            <a:off x="1524000" y="3763677"/>
            <a:ext cx="9144000" cy="1938992"/>
          </a:xfrm>
          <a:prstGeom prst="rect">
            <a:avLst/>
          </a:prstGeom>
          <a:solidFill>
            <a:srgbClr val="004586"/>
          </a:solidFill>
        </p:spPr>
        <p:txBody>
          <a:bodyPr wrap="square" rtlCol="0">
            <a:spAutoFit/>
          </a:bodyPr>
          <a:lstStyle/>
          <a:p>
            <a:r>
              <a:rPr lang="es-ES" sz="2400" dirty="0">
                <a:solidFill>
                  <a:schemeClr val="bg1"/>
                </a:solidFill>
              </a:rPr>
              <a:t>La vitamina D es necesaria para mantener la barrera cutánea</a:t>
            </a:r>
          </a:p>
          <a:p>
            <a:r>
              <a:rPr lang="es-ES" sz="2400" dirty="0">
                <a:solidFill>
                  <a:schemeClr val="bg1"/>
                </a:solidFill>
              </a:rPr>
              <a:t> aumenta la expresión de </a:t>
            </a:r>
            <a:r>
              <a:rPr lang="es-ES" sz="2400" dirty="0" err="1">
                <a:solidFill>
                  <a:schemeClr val="bg1"/>
                </a:solidFill>
              </a:rPr>
              <a:t>filagrina</a:t>
            </a:r>
            <a:r>
              <a:rPr lang="es-ES" sz="2400" dirty="0">
                <a:solidFill>
                  <a:schemeClr val="bg1"/>
                </a:solidFill>
              </a:rPr>
              <a:t>, </a:t>
            </a:r>
            <a:r>
              <a:rPr lang="es-ES" sz="2400" dirty="0" err="1">
                <a:solidFill>
                  <a:schemeClr val="bg1"/>
                </a:solidFill>
              </a:rPr>
              <a:t>involucrina</a:t>
            </a:r>
            <a:r>
              <a:rPr lang="es-ES" sz="2400" dirty="0">
                <a:solidFill>
                  <a:schemeClr val="bg1"/>
                </a:solidFill>
              </a:rPr>
              <a:t> y </a:t>
            </a:r>
            <a:r>
              <a:rPr lang="es-ES" sz="2400" dirty="0" err="1">
                <a:solidFill>
                  <a:schemeClr val="bg1"/>
                </a:solidFill>
              </a:rPr>
              <a:t>AMPs</a:t>
            </a:r>
            <a:endParaRPr lang="es-ES" sz="2400" dirty="0">
              <a:solidFill>
                <a:schemeClr val="bg1"/>
              </a:solidFill>
            </a:endParaRPr>
          </a:p>
          <a:p>
            <a:r>
              <a:rPr lang="es-ES" sz="2400" dirty="0">
                <a:solidFill>
                  <a:schemeClr val="bg1"/>
                </a:solidFill>
              </a:rPr>
              <a:t>Posiblemente suplementos de </a:t>
            </a:r>
            <a:r>
              <a:rPr lang="es-ES" sz="2400" dirty="0" err="1">
                <a:solidFill>
                  <a:schemeClr val="bg1"/>
                </a:solidFill>
              </a:rPr>
              <a:t>vit</a:t>
            </a:r>
            <a:r>
              <a:rPr lang="es-ES" sz="2400" dirty="0">
                <a:solidFill>
                  <a:schemeClr val="bg1"/>
                </a:solidFill>
              </a:rPr>
              <a:t> D sean beneficiosos en DA severa</a:t>
            </a:r>
          </a:p>
          <a:p>
            <a:r>
              <a:rPr lang="es-ES" sz="2400" dirty="0">
                <a:solidFill>
                  <a:schemeClr val="bg1"/>
                </a:solidFill>
              </a:rPr>
              <a:t>Problema con los estudios: poca muestra, diferentes dosis, mala monitorización de niveles.</a:t>
            </a:r>
          </a:p>
        </p:txBody>
      </p:sp>
    </p:spTree>
    <p:extLst>
      <p:ext uri="{BB962C8B-B14F-4D97-AF65-F5344CB8AC3E}">
        <p14:creationId xmlns:p14="http://schemas.microsoft.com/office/powerpoint/2010/main" val="10819786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3"/>
          </p:nvPr>
        </p:nvSpPr>
        <p:spPr/>
        <p:txBody>
          <a:bodyPr>
            <a:noAutofit/>
          </a:bodyPr>
          <a:lstStyle/>
          <a:p>
            <a:r>
              <a:rPr lang="es-ES" sz="1200" b="1" dirty="0" smtClean="0">
                <a:solidFill>
                  <a:srgbClr val="565656"/>
                </a:solidFill>
              </a:rPr>
              <a:t>Papel de la </a:t>
            </a:r>
            <a:r>
              <a:rPr lang="es-ES" sz="1200" b="1" dirty="0" err="1" smtClean="0">
                <a:solidFill>
                  <a:srgbClr val="565656"/>
                </a:solidFill>
              </a:rPr>
              <a:t>microbiota</a:t>
            </a:r>
            <a:r>
              <a:rPr lang="es-ES" sz="1200" b="1" dirty="0" smtClean="0">
                <a:solidFill>
                  <a:srgbClr val="565656"/>
                </a:solidFill>
              </a:rPr>
              <a:t> del tubo digestivo</a:t>
            </a:r>
          </a:p>
          <a:p>
            <a:r>
              <a:rPr lang="es-ES" sz="1200" b="1" dirty="0" smtClean="0">
                <a:solidFill>
                  <a:srgbClr val="565656"/>
                </a:solidFill>
              </a:rPr>
              <a:t>Teoría higienista…</a:t>
            </a:r>
            <a:endParaRPr lang="es-ES" sz="1200" b="1" dirty="0">
              <a:solidFill>
                <a:srgbClr val="565656"/>
              </a:solidFill>
            </a:endParaRPr>
          </a:p>
        </p:txBody>
      </p:sp>
      <p:sp>
        <p:nvSpPr>
          <p:cNvPr id="2" name="Título 1"/>
          <p:cNvSpPr>
            <a:spLocks noGrp="1"/>
          </p:cNvSpPr>
          <p:nvPr>
            <p:ph type="title"/>
          </p:nvPr>
        </p:nvSpPr>
        <p:spPr/>
        <p:txBody>
          <a:bodyPr/>
          <a:lstStyle/>
          <a:p>
            <a:r>
              <a:rPr lang="es-ES" dirty="0" smtClean="0">
                <a:solidFill>
                  <a:srgbClr val="004586"/>
                </a:solidFill>
                <a:cs typeface="Apple Chancery"/>
              </a:rPr>
              <a:t>Hay modas que vuelven…</a:t>
            </a:r>
            <a:endParaRPr lang="es-ES" dirty="0">
              <a:solidFill>
                <a:srgbClr val="004586"/>
              </a:solidFill>
              <a:cs typeface="Apple Chancery"/>
            </a:endParaRPr>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914400"/>
            <a:ext cx="7696200" cy="4736929"/>
          </a:xfrm>
          <a:prstGeom prst="rect">
            <a:avLst/>
          </a:prstGeom>
        </p:spPr>
      </p:pic>
    </p:spTree>
    <p:extLst>
      <p:ext uri="{BB962C8B-B14F-4D97-AF65-F5344CB8AC3E}">
        <p14:creationId xmlns:p14="http://schemas.microsoft.com/office/powerpoint/2010/main" val="1638218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7596" y="326083"/>
            <a:ext cx="5572204" cy="5961274"/>
          </a:xfrm>
          <a:prstGeom prst="rect">
            <a:avLst/>
          </a:prstGeom>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7800" y="1676400"/>
            <a:ext cx="2686426" cy="3660405"/>
          </a:xfrm>
          <a:prstGeom prst="rect">
            <a:avLst/>
          </a:prstGeom>
        </p:spPr>
      </p:pic>
      <p:sp>
        <p:nvSpPr>
          <p:cNvPr id="12" name="Elipse 11"/>
          <p:cNvSpPr/>
          <p:nvPr/>
        </p:nvSpPr>
        <p:spPr>
          <a:xfrm>
            <a:off x="3849686" y="3182297"/>
            <a:ext cx="1331149" cy="1315764"/>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184 bebés</a:t>
            </a:r>
          </a:p>
        </p:txBody>
      </p:sp>
      <p:grpSp>
        <p:nvGrpSpPr>
          <p:cNvPr id="16" name="Agrupar 15"/>
          <p:cNvGrpSpPr/>
          <p:nvPr/>
        </p:nvGrpSpPr>
        <p:grpSpPr>
          <a:xfrm>
            <a:off x="4798320" y="990600"/>
            <a:ext cx="2602324" cy="5287887"/>
            <a:chOff x="3274320" y="1249638"/>
            <a:chExt cx="2602324" cy="5287887"/>
          </a:xfrm>
        </p:grpSpPr>
        <p:pic>
          <p:nvPicPr>
            <p:cNvPr id="10" name="Imagen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74320" y="1249638"/>
              <a:ext cx="2215819" cy="1932658"/>
            </a:xfrm>
            <a:prstGeom prst="rect">
              <a:avLst/>
            </a:prstGeom>
          </p:spPr>
        </p:pic>
        <p:sp>
          <p:nvSpPr>
            <p:cNvPr id="13" name="Elipse 12"/>
            <p:cNvSpPr/>
            <p:nvPr/>
          </p:nvSpPr>
          <p:spPr>
            <a:xfrm>
              <a:off x="4850279" y="2539717"/>
              <a:ext cx="639860" cy="686692"/>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65</a:t>
              </a:r>
            </a:p>
          </p:txBody>
        </p:sp>
        <p:pic>
          <p:nvPicPr>
            <p:cNvPr id="14" name="Imagen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9594" y="4130475"/>
              <a:ext cx="2407050" cy="2407050"/>
            </a:xfrm>
            <a:prstGeom prst="rect">
              <a:avLst/>
            </a:prstGeom>
            <a:ln>
              <a:solidFill>
                <a:srgbClr val="660957"/>
              </a:solidFill>
            </a:ln>
          </p:spPr>
        </p:pic>
        <p:sp>
          <p:nvSpPr>
            <p:cNvPr id="15" name="Elipse 14"/>
            <p:cNvSpPr/>
            <p:nvPr/>
          </p:nvSpPr>
          <p:spPr>
            <a:xfrm>
              <a:off x="3469594" y="5623125"/>
              <a:ext cx="914400" cy="914400"/>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119</a:t>
              </a:r>
            </a:p>
          </p:txBody>
        </p:sp>
      </p:grpSp>
      <p:grpSp>
        <p:nvGrpSpPr>
          <p:cNvPr id="20" name="Agrupar 19"/>
          <p:cNvGrpSpPr/>
          <p:nvPr/>
        </p:nvGrpSpPr>
        <p:grpSpPr>
          <a:xfrm>
            <a:off x="7014138" y="274639"/>
            <a:ext cx="3806262" cy="3855837"/>
            <a:chOff x="5519579" y="274638"/>
            <a:chExt cx="3486713" cy="3855837"/>
          </a:xfrm>
        </p:grpSpPr>
        <p:sp>
          <p:nvSpPr>
            <p:cNvPr id="18" name="Flecha derecha 17"/>
            <p:cNvSpPr/>
            <p:nvPr/>
          </p:nvSpPr>
          <p:spPr>
            <a:xfrm>
              <a:off x="5519579" y="274638"/>
              <a:ext cx="3486712" cy="3855837"/>
            </a:xfrm>
            <a:prstGeom prst="rightArrow">
              <a:avLst>
                <a:gd name="adj1" fmla="val 50000"/>
                <a:gd name="adj2" fmla="val 49469"/>
              </a:avLst>
            </a:prstGeom>
            <a:solidFill>
              <a:srgbClr val="A427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19" name="CuadroTexto 18"/>
            <p:cNvSpPr txBox="1"/>
            <p:nvPr/>
          </p:nvSpPr>
          <p:spPr>
            <a:xfrm>
              <a:off x="5519579" y="1713543"/>
              <a:ext cx="3486713" cy="923330"/>
            </a:xfrm>
            <a:prstGeom prst="rect">
              <a:avLst/>
            </a:prstGeom>
            <a:noFill/>
            <a:ln>
              <a:noFill/>
            </a:ln>
          </p:spPr>
          <p:txBody>
            <a:bodyPr wrap="square" rtlCol="0">
              <a:spAutoFit/>
            </a:bodyPr>
            <a:lstStyle/>
            <a:p>
              <a:r>
                <a:rPr lang="es-ES" dirty="0">
                  <a:solidFill>
                    <a:srgbClr val="FFFFFF"/>
                  </a:solidFill>
                </a:rPr>
                <a:t>Menos asma, eccema e </a:t>
              </a:r>
              <a:r>
                <a:rPr lang="es-ES" dirty="0" err="1">
                  <a:solidFill>
                    <a:srgbClr val="FFFFFF"/>
                  </a:solidFill>
                </a:rPr>
                <a:t>IgE</a:t>
              </a:r>
              <a:r>
                <a:rPr lang="es-ES" dirty="0">
                  <a:solidFill>
                    <a:srgbClr val="FFFFFF"/>
                  </a:solidFill>
                </a:rPr>
                <a:t> más baja</a:t>
              </a:r>
            </a:p>
            <a:p>
              <a:r>
                <a:rPr lang="es-ES" dirty="0">
                  <a:solidFill>
                    <a:srgbClr val="FFFFFF"/>
                  </a:solidFill>
                </a:rPr>
                <a:t>Protección hasta los 36 meses</a:t>
              </a:r>
            </a:p>
            <a:p>
              <a:r>
                <a:rPr lang="es-ES" dirty="0">
                  <a:solidFill>
                    <a:srgbClr val="FFFFFF"/>
                  </a:solidFill>
                </a:rPr>
                <a:t>Parto vaginal también protege</a:t>
              </a:r>
            </a:p>
          </p:txBody>
        </p:sp>
      </p:grpSp>
      <p:sp>
        <p:nvSpPr>
          <p:cNvPr id="17" name="Rectángulo 16"/>
          <p:cNvSpPr/>
          <p:nvPr/>
        </p:nvSpPr>
        <p:spPr>
          <a:xfrm rot="2701381">
            <a:off x="2949326" y="3267541"/>
            <a:ext cx="139326" cy="76176"/>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rot="681301">
            <a:off x="5023451" y="1957063"/>
            <a:ext cx="533400" cy="4571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9436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371600" y="1424969"/>
            <a:ext cx="9632281" cy="400110"/>
          </a:xfrm>
          <a:prstGeom prst="rect">
            <a:avLst/>
          </a:prstGeom>
          <a:solidFill>
            <a:srgbClr val="004586"/>
          </a:solidFill>
          <a:ln>
            <a:solidFill>
              <a:srgbClr val="004586"/>
            </a:solidFill>
          </a:ln>
          <a:effectLst>
            <a:outerShdw blurRad="152400" dist="317500" dir="5400000" sx="90000" sy="-19000" rotWithShape="0">
              <a:prstClr val="black">
                <a:alpha val="15000"/>
              </a:prstClr>
            </a:outerShdw>
          </a:effectLst>
        </p:spPr>
        <p:txBody>
          <a:bodyPr wrap="square" rtlCol="0">
            <a:spAutoFit/>
          </a:bodyPr>
          <a:lstStyle/>
          <a:p>
            <a:pPr algn="ctr"/>
            <a:r>
              <a:rPr lang="es-ES" sz="2000" dirty="0" smtClean="0">
                <a:solidFill>
                  <a:schemeClr val="bg1"/>
                </a:solidFill>
              </a:rPr>
              <a:t>Lavar platos a mano se relaciona con menos eccema, asma o </a:t>
            </a:r>
            <a:r>
              <a:rPr lang="es-ES" sz="2000" dirty="0" err="1" smtClean="0">
                <a:solidFill>
                  <a:schemeClr val="bg1"/>
                </a:solidFill>
              </a:rPr>
              <a:t>rinoconjuntivitis</a:t>
            </a:r>
            <a:r>
              <a:rPr lang="es-ES" sz="2000" dirty="0" smtClean="0">
                <a:solidFill>
                  <a:schemeClr val="bg1"/>
                </a:solidFill>
              </a:rPr>
              <a:t>, entre otras</a:t>
            </a:r>
            <a:endParaRPr lang="es-ES" sz="2000" dirty="0">
              <a:solidFill>
                <a:schemeClr val="bg1"/>
              </a:solidFill>
            </a:endParaRPr>
          </a:p>
        </p:txBody>
      </p:sp>
      <p:sp>
        <p:nvSpPr>
          <p:cNvPr id="10" name="CuadroTexto 9"/>
          <p:cNvSpPr txBox="1"/>
          <p:nvPr/>
        </p:nvSpPr>
        <p:spPr>
          <a:xfrm>
            <a:off x="1524000" y="5110710"/>
            <a:ext cx="9144000" cy="707886"/>
          </a:xfrm>
          <a:prstGeom prst="rect">
            <a:avLst/>
          </a:prstGeom>
          <a:solidFill>
            <a:srgbClr val="004586"/>
          </a:solidFill>
        </p:spPr>
        <p:txBody>
          <a:bodyPr wrap="square" rtlCol="0">
            <a:spAutoFit/>
          </a:bodyPr>
          <a:lstStyle/>
          <a:p>
            <a:pPr algn="ctr"/>
            <a:r>
              <a:rPr lang="es-ES" sz="2000" dirty="0">
                <a:solidFill>
                  <a:schemeClr val="bg1"/>
                </a:solidFill>
              </a:rPr>
              <a:t>T</a:t>
            </a:r>
            <a:r>
              <a:rPr lang="es-ES" sz="2000" dirty="0" smtClean="0">
                <a:solidFill>
                  <a:schemeClr val="bg1"/>
                </a:solidFill>
              </a:rPr>
              <a:t>eoría higienista – lavar platos a mano sería un método de lavado menos eficiente que favorecería contacto con agentes infecciosos induciendo tolerancia inmunológica</a:t>
            </a:r>
            <a:endParaRPr lang="es-ES" sz="2000" dirty="0">
              <a:solidFill>
                <a:schemeClr val="bg1"/>
              </a:solidFill>
            </a:endParaRPr>
          </a:p>
        </p:txBody>
      </p:sp>
      <p:sp>
        <p:nvSpPr>
          <p:cNvPr id="11" name="CuadroTexto 10"/>
          <p:cNvSpPr txBox="1"/>
          <p:nvPr/>
        </p:nvSpPr>
        <p:spPr>
          <a:xfrm>
            <a:off x="9677400" y="5867400"/>
            <a:ext cx="1839829" cy="261610"/>
          </a:xfrm>
          <a:prstGeom prst="rect">
            <a:avLst/>
          </a:prstGeom>
          <a:noFill/>
        </p:spPr>
        <p:txBody>
          <a:bodyPr wrap="none" rtlCol="0">
            <a:spAutoFit/>
          </a:bodyPr>
          <a:lstStyle/>
          <a:p>
            <a:pPr algn="r"/>
            <a:r>
              <a:rPr lang="es-ES" sz="1100" dirty="0" err="1">
                <a:solidFill>
                  <a:srgbClr val="565656"/>
                </a:solidFill>
              </a:rPr>
              <a:t>Hesselmar</a:t>
            </a:r>
            <a:r>
              <a:rPr lang="es-ES" sz="1100" dirty="0">
                <a:solidFill>
                  <a:srgbClr val="565656"/>
                </a:solidFill>
              </a:rPr>
              <a:t> B. </a:t>
            </a:r>
            <a:r>
              <a:rPr lang="es-ES" sz="1100" dirty="0" err="1">
                <a:solidFill>
                  <a:srgbClr val="565656"/>
                </a:solidFill>
              </a:rPr>
              <a:t>Pediatrics</a:t>
            </a:r>
            <a:r>
              <a:rPr lang="es-ES" sz="1100" dirty="0">
                <a:solidFill>
                  <a:srgbClr val="565656"/>
                </a:solidFill>
              </a:rPr>
              <a:t> 2015</a:t>
            </a: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2209800"/>
            <a:ext cx="3776461" cy="2448272"/>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5600" y="2133600"/>
            <a:ext cx="3456384" cy="2448272"/>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6019800" y="3276600"/>
            <a:ext cx="421697" cy="369332"/>
          </a:xfrm>
          <a:prstGeom prst="rect">
            <a:avLst/>
          </a:prstGeom>
          <a:noFill/>
        </p:spPr>
        <p:txBody>
          <a:bodyPr wrap="none" rtlCol="0">
            <a:spAutoFit/>
          </a:bodyPr>
          <a:lstStyle/>
          <a:p>
            <a:r>
              <a:rPr lang="es-ES" dirty="0"/>
              <a:t>VS</a:t>
            </a:r>
          </a:p>
        </p:txBody>
      </p:sp>
      <p:sp>
        <p:nvSpPr>
          <p:cNvPr id="2" name="Título 1"/>
          <p:cNvSpPr>
            <a:spLocks noGrp="1"/>
          </p:cNvSpPr>
          <p:nvPr>
            <p:ph type="title"/>
          </p:nvPr>
        </p:nvSpPr>
        <p:spPr>
          <a:xfrm>
            <a:off x="609600" y="295086"/>
            <a:ext cx="10972800" cy="604800"/>
          </a:xfrm>
        </p:spPr>
        <p:txBody>
          <a:bodyPr/>
          <a:lstStyle/>
          <a:p>
            <a:r>
              <a:rPr lang="es-ES" dirty="0" smtClean="0"/>
              <a:t>Lavar platos a mano o en lavavajillas y desarrollo de eccema, asma o </a:t>
            </a:r>
            <a:r>
              <a:rPr lang="es-ES" dirty="0" err="1" smtClean="0"/>
              <a:t>rinoconjuntivitis</a:t>
            </a:r>
            <a:r>
              <a:rPr lang="es-ES" dirty="0" smtClean="0"/>
              <a:t>, entre otras</a:t>
            </a:r>
            <a:endParaRPr lang="es-ES" dirty="0"/>
          </a:p>
        </p:txBody>
      </p:sp>
    </p:spTree>
    <p:extLst>
      <p:ext uri="{BB962C8B-B14F-4D97-AF65-F5344CB8AC3E}">
        <p14:creationId xmlns:p14="http://schemas.microsoft.com/office/powerpoint/2010/main" val="48823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6400800" y="2057400"/>
            <a:ext cx="3842052" cy="3941493"/>
          </a:xfrm>
          <a:prstGeom prst="rect">
            <a:avLst/>
          </a:prstGeom>
        </p:spPr>
      </p:pic>
      <p:pic>
        <p:nvPicPr>
          <p:cNvPr id="3" name="Imagen 2"/>
          <p:cNvPicPr>
            <a:picLocks noChangeAspect="1"/>
          </p:cNvPicPr>
          <p:nvPr/>
        </p:nvPicPr>
        <p:blipFill>
          <a:blip r:embed="rId3" cstate="print"/>
          <a:stretch>
            <a:fillRect/>
          </a:stretch>
        </p:blipFill>
        <p:spPr>
          <a:xfrm>
            <a:off x="1752600" y="170089"/>
            <a:ext cx="4038600" cy="5697310"/>
          </a:xfrm>
          <a:prstGeom prst="rect">
            <a:avLst/>
          </a:prstGeom>
        </p:spPr>
      </p:pic>
    </p:spTree>
    <p:extLst>
      <p:ext uri="{BB962C8B-B14F-4D97-AF65-F5344CB8AC3E}">
        <p14:creationId xmlns:p14="http://schemas.microsoft.com/office/powerpoint/2010/main" val="309318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9995" y="25892"/>
            <a:ext cx="5854699" cy="6312946"/>
          </a:xfrm>
          <a:prstGeom prst="rect">
            <a:avLst/>
          </a:prstGeom>
        </p:spPr>
      </p:pic>
      <p:sp>
        <p:nvSpPr>
          <p:cNvPr id="4" name="Rectángulo 3"/>
          <p:cNvSpPr/>
          <p:nvPr/>
        </p:nvSpPr>
        <p:spPr>
          <a:xfrm>
            <a:off x="6934200" y="304800"/>
            <a:ext cx="3048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204248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04800"/>
            <a:ext cx="9144000" cy="3857052"/>
          </a:xfrm>
          <a:prstGeom prst="rect">
            <a:avLst/>
          </a:prstGeom>
        </p:spPr>
      </p:pic>
      <p:grpSp>
        <p:nvGrpSpPr>
          <p:cNvPr id="6" name="Agrupar 5"/>
          <p:cNvGrpSpPr/>
          <p:nvPr/>
        </p:nvGrpSpPr>
        <p:grpSpPr>
          <a:xfrm>
            <a:off x="2971800" y="1600200"/>
            <a:ext cx="6019800" cy="4368800"/>
            <a:chOff x="1447800" y="2209800"/>
            <a:chExt cx="6019800" cy="4368800"/>
          </a:xfrm>
        </p:grpSpPr>
        <p:pic>
          <p:nvPicPr>
            <p:cNvPr id="3" name="Imagen 2"/>
            <p:cNvPicPr>
              <a:picLocks noChangeAspect="1"/>
            </p:cNvPicPr>
            <p:nvPr/>
          </p:nvPicPr>
          <p:blipFill>
            <a:blip r:embed="rId3" cstate="print"/>
            <a:stretch>
              <a:fillRect/>
            </a:stretch>
          </p:blipFill>
          <p:spPr>
            <a:xfrm>
              <a:off x="1447800" y="4191000"/>
              <a:ext cx="3416300" cy="2387600"/>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l="19925" r="19021"/>
            <a:stretch/>
          </p:blipFill>
          <p:spPr>
            <a:xfrm>
              <a:off x="2895600" y="4800600"/>
              <a:ext cx="1767870" cy="1621536"/>
            </a:xfrm>
            <a:prstGeom prst="rect">
              <a:avLst/>
            </a:prstGeom>
          </p:spPr>
        </p:pic>
        <p:sp>
          <p:nvSpPr>
            <p:cNvPr id="5" name="Llamada ovalada 4"/>
            <p:cNvSpPr/>
            <p:nvPr/>
          </p:nvSpPr>
          <p:spPr>
            <a:xfrm>
              <a:off x="3048000" y="2209800"/>
              <a:ext cx="4419600" cy="1828800"/>
            </a:xfrm>
            <a:prstGeom prst="wedgeEllipseCallout">
              <a:avLst>
                <a:gd name="adj1" fmla="val -57540"/>
                <a:gd name="adj2" fmla="val 65495"/>
              </a:avLst>
            </a:prstGeom>
            <a:solidFill>
              <a:schemeClr val="accent5">
                <a:lumMod val="40000"/>
                <a:lumOff val="60000"/>
                <a:alpha val="3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b="1" dirty="0">
                  <a:solidFill>
                    <a:schemeClr val="accent6">
                      <a:lumMod val="50000"/>
                    </a:schemeClr>
                  </a:solidFill>
                </a:rPr>
                <a:t>Imagine </a:t>
              </a:r>
              <a:r>
                <a:rPr lang="es-ES" sz="4000" b="1" dirty="0" err="1">
                  <a:solidFill>
                    <a:schemeClr val="accent6">
                      <a:lumMod val="50000"/>
                    </a:schemeClr>
                  </a:solidFill>
                </a:rPr>
                <a:t>what</a:t>
              </a:r>
              <a:r>
                <a:rPr lang="es-ES" sz="4000" b="1" dirty="0">
                  <a:solidFill>
                    <a:schemeClr val="accent6">
                      <a:lumMod val="50000"/>
                    </a:schemeClr>
                  </a:solidFill>
                </a:rPr>
                <a:t> I </a:t>
              </a:r>
              <a:r>
                <a:rPr lang="es-ES" sz="4000" b="1" dirty="0" err="1">
                  <a:solidFill>
                    <a:schemeClr val="accent6">
                      <a:lumMod val="50000"/>
                    </a:schemeClr>
                  </a:solidFill>
                </a:rPr>
                <a:t>have</a:t>
              </a:r>
              <a:r>
                <a:rPr lang="es-ES" sz="4000" b="1" dirty="0">
                  <a:solidFill>
                    <a:schemeClr val="accent6">
                      <a:lumMod val="50000"/>
                    </a:schemeClr>
                  </a:solidFill>
                </a:rPr>
                <a:t> </a:t>
              </a:r>
              <a:r>
                <a:rPr lang="es-ES" sz="4000" b="1" dirty="0" err="1">
                  <a:solidFill>
                    <a:schemeClr val="accent6">
                      <a:lumMod val="50000"/>
                    </a:schemeClr>
                  </a:solidFill>
                </a:rPr>
                <a:t>inside</a:t>
              </a:r>
              <a:endParaRPr lang="es-ES" sz="4000" b="1" dirty="0">
                <a:solidFill>
                  <a:schemeClr val="accent6">
                    <a:lumMod val="50000"/>
                  </a:schemeClr>
                </a:solidFill>
              </a:endParaRPr>
            </a:p>
          </p:txBody>
        </p:sp>
      </p:grpSp>
    </p:spTree>
    <p:extLst>
      <p:ext uri="{BB962C8B-B14F-4D97-AF65-F5344CB8AC3E}">
        <p14:creationId xmlns:p14="http://schemas.microsoft.com/office/powerpoint/2010/main" val="5376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Estrés prenatal</a:t>
            </a:r>
            <a:endParaRPr lang="es-ES" dirty="0"/>
          </a:p>
        </p:txBody>
      </p:sp>
      <p:sp>
        <p:nvSpPr>
          <p:cNvPr id="9" name="Marcador de texto 8"/>
          <p:cNvSpPr>
            <a:spLocks noGrp="1"/>
          </p:cNvSpPr>
          <p:nvPr>
            <p:ph type="body" sz="quarter" idx="10"/>
          </p:nvPr>
        </p:nvSpPr>
        <p:spPr/>
        <p:txBody>
          <a:bodyPr>
            <a:normAutofit lnSpcReduction="10000"/>
          </a:bodyPr>
          <a:lstStyle/>
          <a:p>
            <a:endParaRPr lang="es-ES"/>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600" y="609600"/>
            <a:ext cx="3356243" cy="2077347"/>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762000"/>
            <a:ext cx="4876800" cy="5387019"/>
          </a:xfrm>
          <a:prstGeom prst="rect">
            <a:avLst/>
          </a:prstGeom>
          <a:ln>
            <a:solidFill>
              <a:srgbClr val="FAC090"/>
            </a:solidFill>
          </a:ln>
        </p:spPr>
      </p:pic>
      <p:pic>
        <p:nvPicPr>
          <p:cNvPr id="7" name="Imagen 6"/>
          <p:cNvPicPr>
            <a:picLocks noChangeAspect="1"/>
          </p:cNvPicPr>
          <p:nvPr/>
        </p:nvPicPr>
        <p:blipFill>
          <a:blip r:embed="rId4" cstate="print"/>
          <a:stretch>
            <a:fillRect/>
          </a:stretch>
        </p:blipFill>
        <p:spPr>
          <a:xfrm>
            <a:off x="990600" y="2743200"/>
            <a:ext cx="2305893" cy="3309672"/>
          </a:xfrm>
          <a:prstGeom prst="rect">
            <a:avLst/>
          </a:prstGeom>
        </p:spPr>
      </p:pic>
      <p:sp>
        <p:nvSpPr>
          <p:cNvPr id="3" name="CuadroTexto 2"/>
          <p:cNvSpPr txBox="1"/>
          <p:nvPr/>
        </p:nvSpPr>
        <p:spPr>
          <a:xfrm>
            <a:off x="4953000" y="4800600"/>
            <a:ext cx="6101815" cy="461665"/>
          </a:xfrm>
          <a:prstGeom prst="rect">
            <a:avLst/>
          </a:prstGeom>
          <a:solidFill>
            <a:srgbClr val="004586"/>
          </a:solidFill>
          <a:ln>
            <a:solidFill>
              <a:srgbClr val="004586"/>
            </a:solidFill>
          </a:ln>
        </p:spPr>
        <p:txBody>
          <a:bodyPr wrap="square" rtlCol="0">
            <a:spAutoFit/>
          </a:bodyPr>
          <a:lstStyle/>
          <a:p>
            <a:r>
              <a:rPr lang="es-ES" sz="2400" b="1" dirty="0">
                <a:solidFill>
                  <a:schemeClr val="bg1"/>
                </a:solidFill>
              </a:rPr>
              <a:t>Relación entre estrés materno y DA en el hijo</a:t>
            </a:r>
          </a:p>
        </p:txBody>
      </p:sp>
    </p:spTree>
    <p:extLst>
      <p:ext uri="{BB962C8B-B14F-4D97-AF65-F5344CB8AC3E}">
        <p14:creationId xmlns:p14="http://schemas.microsoft.com/office/powerpoint/2010/main" val="159224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371600"/>
            <a:ext cx="4552561" cy="3276600"/>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8000" y="1219200"/>
            <a:ext cx="3954716" cy="3667905"/>
          </a:xfrm>
          <a:prstGeom prst="rect">
            <a:avLst/>
          </a:prstGeom>
        </p:spPr>
      </p:pic>
      <p:sp>
        <p:nvSpPr>
          <p:cNvPr id="7" name="Título 6"/>
          <p:cNvSpPr>
            <a:spLocks noGrp="1"/>
          </p:cNvSpPr>
          <p:nvPr>
            <p:ph type="title"/>
          </p:nvPr>
        </p:nvSpPr>
        <p:spPr/>
        <p:txBody>
          <a:bodyPr/>
          <a:lstStyle/>
          <a:p>
            <a:r>
              <a:rPr lang="es-ES" dirty="0" smtClean="0"/>
              <a:t>Adivina quién tendrá dermatitis atópica</a:t>
            </a:r>
            <a:endParaRPr lang="es-ES" dirty="0"/>
          </a:p>
        </p:txBody>
      </p:sp>
      <p:sp>
        <p:nvSpPr>
          <p:cNvPr id="9" name="Marcador de texto 8"/>
          <p:cNvSpPr>
            <a:spLocks noGrp="1"/>
          </p:cNvSpPr>
          <p:nvPr>
            <p:ph type="body" sz="quarter" idx="10"/>
          </p:nvPr>
        </p:nvSpPr>
        <p:spPr/>
        <p:txBody>
          <a:bodyPr>
            <a:normAutofit lnSpcReduction="10000"/>
          </a:bodyPr>
          <a:lstStyle/>
          <a:p>
            <a:endParaRPr lang="es-ES"/>
          </a:p>
        </p:txBody>
      </p:sp>
      <p:sp>
        <p:nvSpPr>
          <p:cNvPr id="10" name="Rectángulo 9"/>
          <p:cNvSpPr/>
          <p:nvPr/>
        </p:nvSpPr>
        <p:spPr>
          <a:xfrm>
            <a:off x="2895600" y="2286000"/>
            <a:ext cx="5334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rot="1493300">
            <a:off x="4343400" y="2866635"/>
            <a:ext cx="533400" cy="152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rot="17842333">
            <a:off x="7984234" y="1837841"/>
            <a:ext cx="419327" cy="4571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39411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Abordaje multifactorial de la DA</a:t>
            </a:r>
            <a:endParaRPr lang="es-ES" dirty="0"/>
          </a:p>
        </p:txBody>
      </p:sp>
      <p:sp>
        <p:nvSpPr>
          <p:cNvPr id="36866" name="Rectangle 2"/>
          <p:cNvSpPr>
            <a:spLocks noGrp="1" noChangeArrowheads="1"/>
          </p:cNvSpPr>
          <p:nvPr>
            <p:ph type="body" sz="quarter" idx="10"/>
          </p:nvPr>
        </p:nvSpPr>
        <p:spPr>
          <a:xfrm>
            <a:off x="319270" y="5316721"/>
            <a:ext cx="11582443" cy="295162"/>
          </a:xfrm>
        </p:spPr>
        <p:txBody>
          <a:bodyPr>
            <a:normAutofit fontScale="77500" lnSpcReduction="20000"/>
          </a:bodyPr>
          <a:lstStyle/>
          <a:p>
            <a:pPr algn="ctr" eaLnBrk="1" hangingPunct="1">
              <a:buFont typeface="Times" pitchFamily="18" charset="0"/>
              <a:buNone/>
            </a:pPr>
            <a:r>
              <a:rPr lang="es-ES" sz="2000" b="1" dirty="0">
                <a:solidFill>
                  <a:srgbClr val="C00000"/>
                </a:solidFill>
              </a:rPr>
              <a:t>Manejo óptimo de la Dermatitis atópica</a:t>
            </a:r>
            <a:endParaRPr lang="es-ES" sz="1800" b="1" dirty="0">
              <a:solidFill>
                <a:srgbClr val="C00000"/>
              </a:solidFill>
            </a:endParaRPr>
          </a:p>
          <a:p>
            <a:pPr eaLnBrk="1" hangingPunct="1">
              <a:spcBef>
                <a:spcPct val="50000"/>
              </a:spcBef>
              <a:buClr>
                <a:srgbClr val="333333"/>
              </a:buClr>
            </a:pPr>
            <a:endParaRPr lang="es-ES" sz="1800" b="1" dirty="0"/>
          </a:p>
          <a:p>
            <a:pPr eaLnBrk="1" hangingPunct="1">
              <a:buFont typeface="Times" pitchFamily="18" charset="0"/>
              <a:buNone/>
            </a:pPr>
            <a:endParaRPr lang="en-GB" sz="2000" b="1" dirty="0"/>
          </a:p>
        </p:txBody>
      </p:sp>
      <p:sp>
        <p:nvSpPr>
          <p:cNvPr id="36868" name="AutoShape 4"/>
          <p:cNvSpPr>
            <a:spLocks noChangeArrowheads="1"/>
          </p:cNvSpPr>
          <p:nvPr/>
        </p:nvSpPr>
        <p:spPr bwMode="auto">
          <a:xfrm>
            <a:off x="8256589" y="1391786"/>
            <a:ext cx="2232025" cy="1296987"/>
          </a:xfrm>
          <a:prstGeom prst="flowChartAlternateProcess">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p>
        </p:txBody>
      </p:sp>
      <p:sp>
        <p:nvSpPr>
          <p:cNvPr id="36869" name="Text Box 5"/>
          <p:cNvSpPr txBox="1">
            <a:spLocks noChangeArrowheads="1"/>
          </p:cNvSpPr>
          <p:nvPr/>
        </p:nvSpPr>
        <p:spPr bwMode="auto">
          <a:xfrm>
            <a:off x="8183563" y="1320347"/>
            <a:ext cx="2411412" cy="1373188"/>
          </a:xfrm>
          <a:prstGeom prst="rect">
            <a:avLst/>
          </a:prstGeom>
          <a:solidFill>
            <a:srgbClr val="843132"/>
          </a:solidFill>
          <a:ln w="9525">
            <a:noFill/>
            <a:miter lim="800000"/>
            <a:headEnd/>
            <a:tailEnd/>
          </a:ln>
        </p:spPr>
        <p:txBody>
          <a:bodyPr>
            <a:spAutoFit/>
          </a:bodyPr>
          <a:lstStyle/>
          <a:p>
            <a:pPr algn="ctr" eaLnBrk="1" hangingPunct="1">
              <a:spcBef>
                <a:spcPct val="50000"/>
              </a:spcBef>
            </a:pPr>
            <a:r>
              <a:rPr lang="es-ES" b="1" dirty="0">
                <a:solidFill>
                  <a:srgbClr val="FFFFFF"/>
                </a:solidFill>
                <a:cs typeface="Arial" pitchFamily="34" charset="0"/>
              </a:rPr>
              <a:t>Tratamiento farmacológico de los brotes</a:t>
            </a:r>
          </a:p>
          <a:p>
            <a:pPr algn="ctr" eaLnBrk="1" hangingPunct="1">
              <a:spcBef>
                <a:spcPct val="50000"/>
              </a:spcBef>
            </a:pPr>
            <a:r>
              <a:rPr lang="es-ES" sz="1200" b="1" dirty="0" err="1">
                <a:solidFill>
                  <a:srgbClr val="FFFFFF"/>
                </a:solidFill>
                <a:cs typeface="Arial" pitchFamily="34" charset="0"/>
              </a:rPr>
              <a:t>Antiinflamatorios,Fototerapia</a:t>
            </a:r>
            <a:r>
              <a:rPr lang="es-ES" sz="1200" b="1" dirty="0">
                <a:solidFill>
                  <a:srgbClr val="FFFFFF"/>
                </a:solidFill>
                <a:cs typeface="Arial" pitchFamily="34" charset="0"/>
              </a:rPr>
              <a:t> Corticoides, </a:t>
            </a:r>
            <a:r>
              <a:rPr lang="es-ES" sz="1200" b="1" dirty="0" err="1">
                <a:solidFill>
                  <a:srgbClr val="FFFFFF"/>
                </a:solidFill>
                <a:cs typeface="Arial" pitchFamily="34" charset="0"/>
              </a:rPr>
              <a:t>TCIs</a:t>
            </a:r>
            <a:endParaRPr lang="en-GB" sz="1200" b="1" dirty="0">
              <a:solidFill>
                <a:srgbClr val="FFFFFF"/>
              </a:solidFill>
              <a:cs typeface="Arial" pitchFamily="34" charset="0"/>
            </a:endParaRPr>
          </a:p>
        </p:txBody>
      </p:sp>
      <p:sp>
        <p:nvSpPr>
          <p:cNvPr id="765958" name="PubCross"/>
          <p:cNvSpPr>
            <a:spLocks noEditPoints="1" noChangeArrowheads="1"/>
          </p:cNvSpPr>
          <p:nvPr/>
        </p:nvSpPr>
        <p:spPr bwMode="auto">
          <a:xfrm>
            <a:off x="4109746" y="1606097"/>
            <a:ext cx="719138" cy="769938"/>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1" name="AutoShape 7"/>
          <p:cNvSpPr>
            <a:spLocks noChangeArrowheads="1"/>
          </p:cNvSpPr>
          <p:nvPr/>
        </p:nvSpPr>
        <p:spPr bwMode="auto">
          <a:xfrm>
            <a:off x="1775744" y="1391786"/>
            <a:ext cx="2232025" cy="1296987"/>
          </a:xfrm>
          <a:prstGeom prst="flowChartAlternateProcess">
            <a:avLst/>
          </a:prstGeom>
          <a:solidFill>
            <a:schemeClr val="accent1">
              <a:lumMod val="5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dirty="0">
              <a:solidFill>
                <a:srgbClr val="0000FF"/>
              </a:solidFill>
            </a:endParaRPr>
          </a:p>
        </p:txBody>
      </p:sp>
      <p:sp>
        <p:nvSpPr>
          <p:cNvPr id="36872" name="Text Box 8"/>
          <p:cNvSpPr txBox="1">
            <a:spLocks noChangeArrowheads="1"/>
          </p:cNvSpPr>
          <p:nvPr/>
        </p:nvSpPr>
        <p:spPr bwMode="auto">
          <a:xfrm>
            <a:off x="1915890" y="1647248"/>
            <a:ext cx="1947862" cy="825500"/>
          </a:xfrm>
          <a:prstGeom prst="rect">
            <a:avLst/>
          </a:prstGeom>
          <a:noFill/>
          <a:ln w="9525">
            <a:noFill/>
            <a:miter lim="800000"/>
            <a:headEnd/>
            <a:tailEnd/>
          </a:ln>
        </p:spPr>
        <p:txBody>
          <a:bodyPr>
            <a:spAutoFit/>
          </a:bodyPr>
          <a:lstStyle/>
          <a:p>
            <a:pPr algn="ctr" eaLnBrk="1" hangingPunct="1">
              <a:spcBef>
                <a:spcPct val="50000"/>
              </a:spcBef>
            </a:pPr>
            <a:r>
              <a:rPr lang="es-ES" sz="1600" b="1" dirty="0">
                <a:solidFill>
                  <a:srgbClr val="FFFFFF"/>
                </a:solidFill>
                <a:cs typeface="Arial" pitchFamily="34" charset="0"/>
              </a:rPr>
              <a:t>Evitar los desencadenantes de la enfermedad</a:t>
            </a:r>
            <a:endParaRPr lang="en-GB" sz="1600" b="1" dirty="0">
              <a:solidFill>
                <a:srgbClr val="FFFFFF"/>
              </a:solidFill>
              <a:cs typeface="Arial" pitchFamily="34" charset="0"/>
            </a:endParaRPr>
          </a:p>
        </p:txBody>
      </p:sp>
      <p:sp>
        <p:nvSpPr>
          <p:cNvPr id="765961" name="PubCross"/>
          <p:cNvSpPr>
            <a:spLocks noEditPoints="1" noChangeArrowheads="1"/>
          </p:cNvSpPr>
          <p:nvPr/>
        </p:nvSpPr>
        <p:spPr bwMode="auto">
          <a:xfrm>
            <a:off x="7306581" y="1628322"/>
            <a:ext cx="719138" cy="769938"/>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4" name="AutoShape 10"/>
          <p:cNvSpPr>
            <a:spLocks noChangeArrowheads="1"/>
          </p:cNvSpPr>
          <p:nvPr/>
        </p:nvSpPr>
        <p:spPr bwMode="auto">
          <a:xfrm>
            <a:off x="4943476" y="1390197"/>
            <a:ext cx="2232025" cy="1296988"/>
          </a:xfrm>
          <a:prstGeom prst="flowChartAlternateProcess">
            <a:avLst/>
          </a:prstGeom>
          <a:solidFill>
            <a:srgbClr val="FF9725"/>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solidFill>
                <a:srgbClr val="FFFFFF"/>
              </a:solidFill>
            </a:endParaRPr>
          </a:p>
        </p:txBody>
      </p:sp>
      <p:sp>
        <p:nvSpPr>
          <p:cNvPr id="36875" name="Text Box 11"/>
          <p:cNvSpPr txBox="1">
            <a:spLocks noChangeArrowheads="1"/>
          </p:cNvSpPr>
          <p:nvPr/>
        </p:nvSpPr>
        <p:spPr bwMode="auto">
          <a:xfrm>
            <a:off x="5087938" y="1461635"/>
            <a:ext cx="1871662" cy="1212850"/>
          </a:xfrm>
          <a:prstGeom prst="rect">
            <a:avLst/>
          </a:prstGeom>
          <a:solidFill>
            <a:srgbClr val="FF9725"/>
          </a:solidFill>
          <a:ln w="9525">
            <a:noFill/>
            <a:miter lim="800000"/>
            <a:headEnd/>
            <a:tailEnd/>
          </a:ln>
        </p:spPr>
        <p:txBody>
          <a:bodyPr>
            <a:spAutoFit/>
          </a:bodyPr>
          <a:lstStyle/>
          <a:p>
            <a:pPr algn="ctr" eaLnBrk="1" hangingPunct="1">
              <a:spcBef>
                <a:spcPct val="25000"/>
              </a:spcBef>
            </a:pPr>
            <a:r>
              <a:rPr lang="es-ES" b="1" dirty="0">
                <a:solidFill>
                  <a:srgbClr val="FFFFFF"/>
                </a:solidFill>
                <a:cs typeface="Arial" pitchFamily="34" charset="0"/>
              </a:rPr>
              <a:t>Higiene e</a:t>
            </a:r>
          </a:p>
          <a:p>
            <a:pPr algn="ctr" eaLnBrk="1" hangingPunct="1">
              <a:spcBef>
                <a:spcPct val="25000"/>
              </a:spcBef>
            </a:pPr>
            <a:r>
              <a:rPr lang="es-ES" b="1" dirty="0">
                <a:solidFill>
                  <a:srgbClr val="FFFFFF"/>
                </a:solidFill>
                <a:cs typeface="Arial" pitchFamily="34" charset="0"/>
              </a:rPr>
              <a:t>hidratación de la piel </a:t>
            </a:r>
          </a:p>
          <a:p>
            <a:pPr algn="ctr" eaLnBrk="1" hangingPunct="1">
              <a:spcBef>
                <a:spcPct val="25000"/>
              </a:spcBef>
            </a:pPr>
            <a:r>
              <a:rPr lang="es-ES" sz="1200" b="1" dirty="0">
                <a:solidFill>
                  <a:srgbClr val="FFFFFF"/>
                </a:solidFill>
                <a:cs typeface="Arial" pitchFamily="34" charset="0"/>
              </a:rPr>
              <a:t>(emolientes)</a:t>
            </a:r>
            <a:endParaRPr lang="en-GB" sz="1200" b="1" dirty="0">
              <a:solidFill>
                <a:srgbClr val="FFFFFF"/>
              </a:solidFill>
              <a:cs typeface="Arial" pitchFamily="34" charset="0"/>
            </a:endParaRPr>
          </a:p>
        </p:txBody>
      </p:sp>
      <p:sp>
        <p:nvSpPr>
          <p:cNvPr id="36876" name="Rectangle 12"/>
          <p:cNvSpPr>
            <a:spLocks noChangeArrowheads="1"/>
          </p:cNvSpPr>
          <p:nvPr/>
        </p:nvSpPr>
        <p:spPr bwMode="auto">
          <a:xfrm>
            <a:off x="7620000" y="6019800"/>
            <a:ext cx="4446858" cy="276999"/>
          </a:xfrm>
          <a:prstGeom prst="rect">
            <a:avLst/>
          </a:prstGeom>
          <a:noFill/>
          <a:ln w="9525">
            <a:noFill/>
            <a:miter lim="800000"/>
            <a:headEnd/>
            <a:tailEnd/>
          </a:ln>
        </p:spPr>
        <p:txBody>
          <a:bodyPr wrap="none">
            <a:spAutoFit/>
          </a:bodyPr>
          <a:lstStyle/>
          <a:p>
            <a:pPr eaLnBrk="1" hangingPunct="1"/>
            <a:r>
              <a:rPr lang="es-ES" sz="1200" i="1" dirty="0">
                <a:solidFill>
                  <a:srgbClr val="565656"/>
                </a:solidFill>
                <a:cs typeface="Arial" pitchFamily="34" charset="0"/>
              </a:rPr>
              <a:t>E. Escribano </a:t>
            </a:r>
            <a:r>
              <a:rPr lang="es-ES" sz="1200" i="1" dirty="0" err="1">
                <a:solidFill>
                  <a:srgbClr val="565656"/>
                </a:solidFill>
                <a:cs typeface="Arial" pitchFamily="34" charset="0"/>
              </a:rPr>
              <a:t>Cerezuelo</a:t>
            </a:r>
            <a:r>
              <a:rPr lang="es-ES" sz="1200" i="1" dirty="0">
                <a:solidFill>
                  <a:srgbClr val="565656"/>
                </a:solidFill>
                <a:cs typeface="Arial" pitchFamily="34" charset="0"/>
              </a:rPr>
              <a:t>. </a:t>
            </a:r>
            <a:r>
              <a:rPr lang="es-ES" sz="1200" i="1" dirty="0" err="1">
                <a:solidFill>
                  <a:srgbClr val="565656"/>
                </a:solidFill>
                <a:cs typeface="Arial" pitchFamily="34" charset="0"/>
              </a:rPr>
              <a:t>Rev</a:t>
            </a:r>
            <a:r>
              <a:rPr lang="es-ES" sz="1200" i="1" dirty="0">
                <a:solidFill>
                  <a:srgbClr val="565656"/>
                </a:solidFill>
                <a:cs typeface="Arial" pitchFamily="34" charset="0"/>
              </a:rPr>
              <a:t> </a:t>
            </a:r>
            <a:r>
              <a:rPr lang="es-ES" sz="1200" i="1" dirty="0" err="1">
                <a:solidFill>
                  <a:srgbClr val="565656"/>
                </a:solidFill>
                <a:cs typeface="Arial" pitchFamily="34" charset="0"/>
              </a:rPr>
              <a:t>Pediatr</a:t>
            </a:r>
            <a:r>
              <a:rPr lang="es-ES" sz="1200" i="1" dirty="0">
                <a:solidFill>
                  <a:srgbClr val="565656"/>
                </a:solidFill>
                <a:cs typeface="Arial" pitchFamily="34" charset="0"/>
              </a:rPr>
              <a:t> primaria.2009;11 </a:t>
            </a:r>
            <a:r>
              <a:rPr lang="es-ES" sz="1200" i="1" dirty="0" err="1">
                <a:solidFill>
                  <a:srgbClr val="565656"/>
                </a:solidFill>
                <a:cs typeface="Arial" pitchFamily="34" charset="0"/>
              </a:rPr>
              <a:t>Supl</a:t>
            </a:r>
            <a:r>
              <a:rPr lang="es-ES" sz="1200" i="1" dirty="0">
                <a:solidFill>
                  <a:srgbClr val="565656"/>
                </a:solidFill>
                <a:cs typeface="Arial" pitchFamily="34" charset="0"/>
              </a:rPr>
              <a:t> 15:s11S14</a:t>
            </a:r>
          </a:p>
        </p:txBody>
      </p:sp>
      <p:sp>
        <p:nvSpPr>
          <p:cNvPr id="765965" name="PubCross"/>
          <p:cNvSpPr>
            <a:spLocks noEditPoints="1" noChangeArrowheads="1"/>
          </p:cNvSpPr>
          <p:nvPr/>
        </p:nvSpPr>
        <p:spPr bwMode="auto">
          <a:xfrm>
            <a:off x="5791200" y="2895600"/>
            <a:ext cx="719137" cy="769937"/>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8" name="AutoShape 14"/>
          <p:cNvSpPr>
            <a:spLocks noChangeArrowheads="1"/>
          </p:cNvSpPr>
          <p:nvPr/>
        </p:nvSpPr>
        <p:spPr bwMode="auto">
          <a:xfrm>
            <a:off x="5176838" y="3935373"/>
            <a:ext cx="2232025" cy="1296988"/>
          </a:xfrm>
          <a:prstGeom prst="flowChartAlternateProcess">
            <a:avLst/>
          </a:prstGeom>
          <a:solidFill>
            <a:schemeClr val="tx2">
              <a:lumMod val="60000"/>
              <a:lumOff val="4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solidFill>
                <a:srgbClr val="FFFFFF"/>
              </a:solidFill>
            </a:endParaRPr>
          </a:p>
        </p:txBody>
      </p:sp>
      <p:sp>
        <p:nvSpPr>
          <p:cNvPr id="36879" name="Text Box 15"/>
          <p:cNvSpPr txBox="1">
            <a:spLocks noChangeArrowheads="1"/>
          </p:cNvSpPr>
          <p:nvPr/>
        </p:nvSpPr>
        <p:spPr bwMode="auto">
          <a:xfrm>
            <a:off x="5364205" y="4093961"/>
            <a:ext cx="1871663" cy="1015663"/>
          </a:xfrm>
          <a:prstGeom prst="rect">
            <a:avLst/>
          </a:prstGeom>
          <a:noFill/>
          <a:ln w="9525">
            <a:noFill/>
            <a:miter lim="800000"/>
            <a:headEnd/>
            <a:tailEnd/>
          </a:ln>
        </p:spPr>
        <p:txBody>
          <a:bodyPr>
            <a:spAutoFit/>
          </a:bodyPr>
          <a:lstStyle/>
          <a:p>
            <a:pPr algn="ctr" eaLnBrk="1" hangingPunct="1">
              <a:spcBef>
                <a:spcPct val="50000"/>
              </a:spcBef>
            </a:pPr>
            <a:r>
              <a:rPr lang="es-ES" sz="2000" b="1" dirty="0">
                <a:solidFill>
                  <a:srgbClr val="FFFFFF"/>
                </a:solidFill>
                <a:cs typeface="Arial" pitchFamily="34" charset="0"/>
              </a:rPr>
              <a:t>Control a largo plazo de la enfermedad</a:t>
            </a:r>
            <a:endParaRPr lang="en-GB" sz="2000" b="1" dirty="0">
              <a:solidFill>
                <a:srgbClr val="FFFFFF"/>
              </a:solidFill>
              <a:cs typeface="Arial" pitchFamily="34" charset="0"/>
            </a:endParaRPr>
          </a:p>
        </p:txBody>
      </p:sp>
      <p:sp>
        <p:nvSpPr>
          <p:cNvPr id="36880" name="Line 16"/>
          <p:cNvSpPr>
            <a:spLocks noChangeShapeType="1"/>
          </p:cNvSpPr>
          <p:nvPr/>
        </p:nvSpPr>
        <p:spPr bwMode="auto">
          <a:xfrm flipV="1">
            <a:off x="7553324" y="3863937"/>
            <a:ext cx="1079500" cy="503237"/>
          </a:xfrm>
          <a:prstGeom prst="line">
            <a:avLst/>
          </a:prstGeom>
          <a:noFill/>
          <a:ln w="9525">
            <a:solidFill>
              <a:srgbClr val="004586"/>
            </a:solidFill>
            <a:round/>
            <a:headEnd/>
            <a:tailEnd type="triangle" w="med" len="med"/>
          </a:ln>
        </p:spPr>
        <p:txBody>
          <a:bodyPr/>
          <a:lstStyle/>
          <a:p>
            <a:endParaRPr lang="en-GB"/>
          </a:p>
        </p:txBody>
      </p:sp>
      <p:sp>
        <p:nvSpPr>
          <p:cNvPr id="36881" name="Line 17"/>
          <p:cNvSpPr>
            <a:spLocks noChangeShapeType="1"/>
          </p:cNvSpPr>
          <p:nvPr/>
        </p:nvSpPr>
        <p:spPr bwMode="auto">
          <a:xfrm>
            <a:off x="7553324" y="4584662"/>
            <a:ext cx="1079500" cy="433387"/>
          </a:xfrm>
          <a:prstGeom prst="line">
            <a:avLst/>
          </a:prstGeom>
          <a:noFill/>
          <a:ln w="9525">
            <a:solidFill>
              <a:srgbClr val="004586"/>
            </a:solidFill>
            <a:round/>
            <a:headEnd/>
            <a:tailEnd type="triangle" w="med" len="med"/>
          </a:ln>
        </p:spPr>
        <p:txBody>
          <a:bodyPr/>
          <a:lstStyle/>
          <a:p>
            <a:endParaRPr lang="en-GB"/>
          </a:p>
        </p:txBody>
      </p:sp>
      <p:sp>
        <p:nvSpPr>
          <p:cNvPr id="36882" name="Text Box 18"/>
          <p:cNvSpPr txBox="1">
            <a:spLocks noChangeArrowheads="1"/>
          </p:cNvSpPr>
          <p:nvPr/>
        </p:nvSpPr>
        <p:spPr bwMode="auto">
          <a:xfrm>
            <a:off x="8561388" y="3648036"/>
            <a:ext cx="2016125" cy="641350"/>
          </a:xfrm>
          <a:prstGeom prst="rect">
            <a:avLst/>
          </a:prstGeom>
          <a:noFill/>
          <a:ln w="9525">
            <a:noFill/>
            <a:miter lim="800000"/>
            <a:headEnd/>
            <a:tailEnd/>
          </a:ln>
        </p:spPr>
        <p:txBody>
          <a:bodyPr>
            <a:spAutoFit/>
          </a:bodyPr>
          <a:lstStyle/>
          <a:p>
            <a:pPr algn="ctr" eaLnBrk="1" hangingPunct="1">
              <a:spcBef>
                <a:spcPct val="50000"/>
              </a:spcBef>
            </a:pPr>
            <a:r>
              <a:rPr lang="es-ES" dirty="0">
                <a:solidFill>
                  <a:srgbClr val="004586"/>
                </a:solidFill>
                <a:cs typeface="Arial" pitchFamily="34" charset="0"/>
              </a:rPr>
              <a:t>Prevención de los brotes</a:t>
            </a:r>
            <a:endParaRPr lang="en-GB" dirty="0">
              <a:solidFill>
                <a:srgbClr val="004586"/>
              </a:solidFill>
              <a:cs typeface="Arial" pitchFamily="34" charset="0"/>
            </a:endParaRPr>
          </a:p>
        </p:txBody>
      </p:sp>
      <p:sp>
        <p:nvSpPr>
          <p:cNvPr id="36883" name="Text Box 19"/>
          <p:cNvSpPr txBox="1">
            <a:spLocks noChangeArrowheads="1"/>
          </p:cNvSpPr>
          <p:nvPr/>
        </p:nvSpPr>
        <p:spPr bwMode="auto">
          <a:xfrm>
            <a:off x="8561388" y="4656098"/>
            <a:ext cx="2124075" cy="641350"/>
          </a:xfrm>
          <a:prstGeom prst="rect">
            <a:avLst/>
          </a:prstGeom>
          <a:noFill/>
          <a:ln w="9525">
            <a:noFill/>
            <a:miter lim="800000"/>
            <a:headEnd/>
            <a:tailEnd/>
          </a:ln>
        </p:spPr>
        <p:txBody>
          <a:bodyPr>
            <a:spAutoFit/>
          </a:bodyPr>
          <a:lstStyle/>
          <a:p>
            <a:pPr algn="ctr" eaLnBrk="1" hangingPunct="1">
              <a:spcBef>
                <a:spcPct val="50000"/>
              </a:spcBef>
            </a:pPr>
            <a:r>
              <a:rPr lang="es-ES" dirty="0">
                <a:solidFill>
                  <a:srgbClr val="004586"/>
                </a:solidFill>
                <a:cs typeface="Arial" pitchFamily="34" charset="0"/>
              </a:rPr>
              <a:t>Prolongación de periodos sin brotes</a:t>
            </a:r>
            <a:endParaRPr lang="en-GB" dirty="0">
              <a:solidFill>
                <a:srgbClr val="004586"/>
              </a:solidFill>
              <a:cs typeface="Arial" pitchFamily="34" charset="0"/>
            </a:endParaRPr>
          </a:p>
        </p:txBody>
      </p:sp>
      <p:sp>
        <p:nvSpPr>
          <p:cNvPr id="36884" name="Text Box 20"/>
          <p:cNvSpPr txBox="1">
            <a:spLocks noChangeArrowheads="1"/>
          </p:cNvSpPr>
          <p:nvPr/>
        </p:nvSpPr>
        <p:spPr bwMode="auto">
          <a:xfrm>
            <a:off x="3048000" y="5638800"/>
            <a:ext cx="6192688" cy="369332"/>
          </a:xfrm>
          <a:prstGeom prst="rect">
            <a:avLst/>
          </a:prstGeom>
          <a:solidFill>
            <a:srgbClr val="004586"/>
          </a:solidFill>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ctr" eaLnBrk="1" hangingPunct="1"/>
            <a:r>
              <a:rPr lang="es-ES" b="1" dirty="0">
                <a:solidFill>
                  <a:srgbClr val="FFFFFF"/>
                </a:solidFill>
                <a:cs typeface="Arial" pitchFamily="34" charset="0"/>
              </a:rPr>
              <a:t>Tratamiento Proactivo </a:t>
            </a:r>
            <a:endParaRPr lang="en-GB" b="1" dirty="0">
              <a:solidFill>
                <a:srgbClr val="FFFFFF"/>
              </a:solidFill>
              <a:cs typeface="Arial" pitchFamily="34" charset="0"/>
            </a:endParaRPr>
          </a:p>
        </p:txBody>
      </p:sp>
      <p:graphicFrame>
        <p:nvGraphicFramePr>
          <p:cNvPr id="4" name="Diagrama 3"/>
          <p:cNvGraphicFramePr/>
          <p:nvPr>
            <p:extLst>
              <p:ext uri="{D42A27DB-BD31-4B8C-83A1-F6EECF244321}">
                <p14:modId xmlns:p14="http://schemas.microsoft.com/office/powerpoint/2010/main" val="1818687700"/>
              </p:ext>
            </p:extLst>
          </p:nvPr>
        </p:nvGraphicFramePr>
        <p:xfrm>
          <a:off x="1785261" y="3716589"/>
          <a:ext cx="2383967" cy="1358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echa izquierda 4"/>
          <p:cNvSpPr/>
          <p:nvPr/>
        </p:nvSpPr>
        <p:spPr bwMode="auto">
          <a:xfrm>
            <a:off x="4168551" y="4413782"/>
            <a:ext cx="978408" cy="484632"/>
          </a:xfrm>
          <a:prstGeom prst="lef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Tree>
    <p:custDataLst>
      <p:tags r:id="rId1"/>
    </p:custDataLst>
    <p:extLst>
      <p:ext uri="{BB962C8B-B14F-4D97-AF65-F5344CB8AC3E}">
        <p14:creationId xmlns:p14="http://schemas.microsoft.com/office/powerpoint/2010/main" val="2653666586"/>
      </p:ext>
    </p:extLst>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744538430"/>
              </p:ext>
            </p:extLst>
          </p:nvPr>
        </p:nvGraphicFramePr>
        <p:xfrm>
          <a:off x="1524000" y="108860"/>
          <a:ext cx="9036496" cy="1288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p:cNvSpPr>
            <a:spLocks noGrp="1"/>
          </p:cNvSpPr>
          <p:nvPr>
            <p:ph type="title"/>
          </p:nvPr>
        </p:nvSpPr>
        <p:spPr/>
        <p:txBody>
          <a:bodyPr/>
          <a:lstStyle/>
          <a:p>
            <a:r>
              <a:rPr lang="es-ES" dirty="0" smtClean="0"/>
              <a:t>Abordaje multifactorial tratamiento DA</a:t>
            </a:r>
            <a:endParaRPr lang="es-ES" dirty="0"/>
          </a:p>
        </p:txBody>
      </p:sp>
      <p:graphicFrame>
        <p:nvGraphicFramePr>
          <p:cNvPr id="11" name="10 Marcador de contenido"/>
          <p:cNvGraphicFramePr>
            <a:graphicFrameLocks noGrp="1"/>
          </p:cNvGraphicFramePr>
          <p:nvPr>
            <p:ph idx="1"/>
            <p:extLst>
              <p:ext uri="{D42A27DB-BD31-4B8C-83A1-F6EECF244321}">
                <p14:modId xmlns:p14="http://schemas.microsoft.com/office/powerpoint/2010/main" val="1838719392"/>
              </p:ext>
            </p:extLst>
          </p:nvPr>
        </p:nvGraphicFramePr>
        <p:xfrm>
          <a:off x="1143000" y="1295400"/>
          <a:ext cx="9982200" cy="4311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Marcador de texto 4"/>
          <p:cNvSpPr>
            <a:spLocks noGrp="1"/>
          </p:cNvSpPr>
          <p:nvPr>
            <p:ph type="body" sz="quarter" idx="10"/>
          </p:nvPr>
        </p:nvSpPr>
        <p:spPr>
          <a:xfrm>
            <a:off x="533357" y="5661248"/>
            <a:ext cx="11582443" cy="295162"/>
          </a:xfrm>
        </p:spPr>
        <p:txBody>
          <a:bodyPr>
            <a:normAutofit/>
          </a:bodyPr>
          <a:lstStyle/>
          <a:p>
            <a:r>
              <a:rPr lang="es-ES" sz="1200" dirty="0" err="1">
                <a:cs typeface="Arial" pitchFamily="34" charset="0"/>
              </a:rPr>
              <a:t>Luelmo</a:t>
            </a:r>
            <a:r>
              <a:rPr lang="es-ES" sz="1200" dirty="0">
                <a:cs typeface="Arial" pitchFamily="34" charset="0"/>
              </a:rPr>
              <a:t> &amp; Moreno, </a:t>
            </a:r>
            <a:r>
              <a:rPr lang="es-ES" sz="1200" dirty="0" err="1">
                <a:cs typeface="Arial" pitchFamily="34" charset="0"/>
              </a:rPr>
              <a:t>Rev</a:t>
            </a:r>
            <a:r>
              <a:rPr lang="es-ES" sz="1200" dirty="0">
                <a:cs typeface="Arial" pitchFamily="34" charset="0"/>
              </a:rPr>
              <a:t> </a:t>
            </a:r>
            <a:r>
              <a:rPr lang="es-ES" sz="1200" dirty="0" err="1">
                <a:cs typeface="Arial" pitchFamily="34" charset="0"/>
              </a:rPr>
              <a:t>Esp</a:t>
            </a:r>
            <a:r>
              <a:rPr lang="es-ES" sz="1200" dirty="0">
                <a:cs typeface="Arial" pitchFamily="34" charset="0"/>
              </a:rPr>
              <a:t> </a:t>
            </a:r>
            <a:r>
              <a:rPr lang="es-ES" sz="1200" dirty="0" err="1">
                <a:cs typeface="Arial" pitchFamily="34" charset="0"/>
              </a:rPr>
              <a:t>Pediat</a:t>
            </a:r>
            <a:r>
              <a:rPr lang="es-ES" sz="1200" dirty="0">
                <a:cs typeface="Arial" pitchFamily="34" charset="0"/>
              </a:rPr>
              <a:t> 2011; 67(5):274-277</a:t>
            </a:r>
          </a:p>
          <a:p>
            <a:endParaRPr lang="es-ES" sz="1200" dirty="0"/>
          </a:p>
        </p:txBody>
      </p:sp>
      <p:sp>
        <p:nvSpPr>
          <p:cNvPr id="12" name="11 CuadroTexto"/>
          <p:cNvSpPr txBox="1"/>
          <p:nvPr/>
        </p:nvSpPr>
        <p:spPr>
          <a:xfrm>
            <a:off x="9653736" y="4005065"/>
            <a:ext cx="1348446" cy="646331"/>
          </a:xfrm>
          <a:prstGeom prst="rect">
            <a:avLst/>
          </a:prstGeom>
          <a:noFill/>
        </p:spPr>
        <p:txBody>
          <a:bodyPr wrap="none" rtlCol="0">
            <a:spAutoFit/>
          </a:bodyPr>
          <a:lstStyle/>
          <a:p>
            <a:pPr algn="ctr"/>
            <a:r>
              <a:rPr lang="es-ES" b="1" dirty="0">
                <a:solidFill>
                  <a:srgbClr val="660066"/>
                </a:solidFill>
                <a:effectLst>
                  <a:outerShdw blurRad="38100" dist="38100" dir="2700000" algn="tl">
                    <a:srgbClr val="000000">
                      <a:alpha val="43137"/>
                    </a:srgbClr>
                  </a:outerShdw>
                </a:effectLst>
              </a:rPr>
              <a:t>Tratamiento</a:t>
            </a:r>
          </a:p>
          <a:p>
            <a:pPr algn="ctr"/>
            <a:r>
              <a:rPr lang="es-ES" b="1" dirty="0">
                <a:solidFill>
                  <a:srgbClr val="660066"/>
                </a:solidFill>
                <a:effectLst>
                  <a:outerShdw blurRad="38100" dist="38100" dir="2700000" algn="tl">
                    <a:srgbClr val="000000">
                      <a:alpha val="43137"/>
                    </a:srgbClr>
                  </a:outerShdw>
                </a:effectLst>
              </a:rPr>
              <a:t>Reactivo</a:t>
            </a:r>
            <a:endParaRPr lang="en-GB" b="1" dirty="0">
              <a:solidFill>
                <a:srgbClr val="660066"/>
              </a:solidFill>
              <a:effectLst>
                <a:outerShdw blurRad="38100" dist="38100" dir="2700000" algn="tl">
                  <a:srgbClr val="000000">
                    <a:alpha val="43137"/>
                  </a:srgbClr>
                </a:outerShdw>
              </a:effectLst>
            </a:endParaRPr>
          </a:p>
        </p:txBody>
      </p:sp>
      <p:sp>
        <p:nvSpPr>
          <p:cNvPr id="13" name="12 CuadroTexto"/>
          <p:cNvSpPr txBox="1"/>
          <p:nvPr/>
        </p:nvSpPr>
        <p:spPr>
          <a:xfrm>
            <a:off x="8229600" y="1905000"/>
            <a:ext cx="1348446" cy="646331"/>
          </a:xfrm>
          <a:prstGeom prst="rect">
            <a:avLst/>
          </a:prstGeom>
          <a:noFill/>
        </p:spPr>
        <p:txBody>
          <a:bodyPr wrap="none" rtlCol="0">
            <a:spAutoFit/>
          </a:bodyPr>
          <a:lstStyle/>
          <a:p>
            <a:pPr algn="ctr"/>
            <a:r>
              <a:rPr lang="es-ES" b="1" dirty="0">
                <a:solidFill>
                  <a:srgbClr val="008000"/>
                </a:solidFill>
                <a:effectLst>
                  <a:outerShdw blurRad="38100" dist="38100" dir="2700000" algn="tl">
                    <a:srgbClr val="000000">
                      <a:alpha val="43137"/>
                    </a:srgbClr>
                  </a:outerShdw>
                </a:effectLst>
              </a:rPr>
              <a:t>Tratamiento</a:t>
            </a:r>
          </a:p>
          <a:p>
            <a:pPr algn="ctr"/>
            <a:r>
              <a:rPr lang="es-ES" b="1" dirty="0">
                <a:solidFill>
                  <a:srgbClr val="008000"/>
                </a:solidFill>
                <a:effectLst>
                  <a:outerShdw blurRad="38100" dist="38100" dir="2700000" algn="tl">
                    <a:srgbClr val="000000">
                      <a:alpha val="43137"/>
                    </a:srgbClr>
                  </a:outerShdw>
                </a:effectLst>
              </a:rPr>
              <a:t>Proactivo</a:t>
            </a:r>
            <a:endParaRPr lang="en-GB" b="1" dirty="0">
              <a:solidFill>
                <a:srgbClr val="008000"/>
              </a:solidFill>
              <a:effectLst>
                <a:outerShdw blurRad="38100" dist="38100" dir="2700000" algn="tl">
                  <a:srgbClr val="000000">
                    <a:alpha val="43137"/>
                  </a:srgbClr>
                </a:outerShdw>
              </a:effectLst>
            </a:endParaRPr>
          </a:p>
        </p:txBody>
      </p:sp>
      <p:sp>
        <p:nvSpPr>
          <p:cNvPr id="15" name="14 Flecha abajo"/>
          <p:cNvSpPr/>
          <p:nvPr/>
        </p:nvSpPr>
        <p:spPr bwMode="auto">
          <a:xfrm rot="8910890">
            <a:off x="9282324" y="2706217"/>
            <a:ext cx="504056" cy="1255377"/>
          </a:xfrm>
          <a:prstGeom prst="downArrow">
            <a:avLst/>
          </a:prstGeom>
          <a:solidFill>
            <a:srgbClr val="843132"/>
          </a:solidFill>
          <a:ln w="9525">
            <a:noFill/>
            <a:miter lim="800000"/>
            <a:headEnd/>
            <a:tailEnd/>
          </a:ln>
        </p:spPr>
        <p:txBody>
          <a:bodyPr wrap="none" lIns="36000" tIns="36000" rIns="36000" rtlCol="0" anchor="ctr"/>
          <a:lstStyle/>
          <a:p>
            <a:pPr algn="ctr"/>
            <a:endParaRPr lang="en-GB"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552996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Tratamiento proactivo</a:t>
            </a:r>
          </a:p>
        </p:txBody>
      </p:sp>
      <p:sp>
        <p:nvSpPr>
          <p:cNvPr id="8" name="Marcador de contenido 7"/>
          <p:cNvSpPr>
            <a:spLocks noGrp="1"/>
          </p:cNvSpPr>
          <p:nvPr>
            <p:ph idx="1"/>
          </p:nvPr>
        </p:nvSpPr>
        <p:spPr>
          <a:xfrm>
            <a:off x="0" y="1199176"/>
            <a:ext cx="11582400" cy="4592024"/>
          </a:xfrm>
        </p:spPr>
        <p:txBody>
          <a:bodyPr/>
          <a:lstStyle/>
          <a:p>
            <a:r>
              <a:rPr lang="es-ES" dirty="0" smtClean="0"/>
              <a:t>Objetivo: prevenir los brotes.</a:t>
            </a:r>
          </a:p>
          <a:p>
            <a:pPr marL="542925" indent="0">
              <a:buNone/>
            </a:pPr>
            <a:endParaRPr lang="es-ES" dirty="0" smtClean="0"/>
          </a:p>
          <a:p>
            <a:r>
              <a:rPr lang="es-ES" dirty="0" smtClean="0"/>
              <a:t>Demostrado: menos brotes y menos fármacos.</a:t>
            </a:r>
          </a:p>
          <a:p>
            <a:pPr marL="542925" indent="0">
              <a:buNone/>
            </a:pPr>
            <a:endParaRPr lang="es-ES" dirty="0" smtClean="0"/>
          </a:p>
          <a:p>
            <a:r>
              <a:rPr lang="es-ES" dirty="0" err="1" smtClean="0"/>
              <a:t>Tacrolimus</a:t>
            </a:r>
            <a:r>
              <a:rPr lang="es-ES" dirty="0" smtClean="0"/>
              <a:t> 2 noches por semana , 12 meses (estudio CONTROL).</a:t>
            </a:r>
          </a:p>
          <a:p>
            <a:pPr marL="542925" indent="0">
              <a:buNone/>
            </a:pPr>
            <a:endParaRPr lang="es-ES" dirty="0" smtClean="0"/>
          </a:p>
          <a:p>
            <a:r>
              <a:rPr lang="es-ES" dirty="0" smtClean="0"/>
              <a:t>También con </a:t>
            </a:r>
            <a:r>
              <a:rPr lang="es-ES" dirty="0" err="1" smtClean="0"/>
              <a:t>pimecrolimus</a:t>
            </a:r>
            <a:r>
              <a:rPr lang="es-ES" dirty="0" smtClean="0"/>
              <a:t> y con corticoides.</a:t>
            </a:r>
          </a:p>
          <a:p>
            <a:pPr marL="542925" indent="0">
              <a:buNone/>
            </a:pPr>
            <a:endParaRPr lang="es-ES" dirty="0"/>
          </a:p>
        </p:txBody>
      </p:sp>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200" y="4419600"/>
            <a:ext cx="1320800" cy="1657604"/>
          </a:xfrm>
          <a:prstGeom prst="rect">
            <a:avLst/>
          </a:prstGeom>
        </p:spPr>
      </p:pic>
    </p:spTree>
    <p:extLst>
      <p:ext uri="{BB962C8B-B14F-4D97-AF65-F5344CB8AC3E}">
        <p14:creationId xmlns:p14="http://schemas.microsoft.com/office/powerpoint/2010/main" val="24845519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609600" y="309600"/>
            <a:ext cx="10972800" cy="604800"/>
          </a:xfrm>
        </p:spPr>
        <p:txBody>
          <a:bodyPr/>
          <a:lstStyle/>
          <a:p>
            <a:pPr lvl="0"/>
            <a:r>
              <a:rPr lang="es-ES" dirty="0"/>
              <a:t>¿La terapia de mantenimiento es realmente algo nuevo?</a:t>
            </a:r>
            <a:br>
              <a:rPr lang="es-ES" dirty="0"/>
            </a:br>
            <a:endParaRPr lang="es-ES" dirty="0"/>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0" y="609600"/>
            <a:ext cx="4724400" cy="5760200"/>
          </a:xfrm>
          <a:prstGeom prst="rect">
            <a:avLst/>
          </a:prstGeom>
        </p:spPr>
      </p:pic>
      <p:pic>
        <p:nvPicPr>
          <p:cNvPr id="4" name="Imagen 3"/>
          <p:cNvPicPr>
            <a:picLocks noChangeAspect="1"/>
          </p:cNvPicPr>
          <p:nvPr/>
        </p:nvPicPr>
        <p:blipFill>
          <a:blip r:embed="rId3" cstate="print"/>
          <a:stretch>
            <a:fillRect/>
          </a:stretch>
        </p:blipFill>
        <p:spPr>
          <a:xfrm>
            <a:off x="1524000" y="2374901"/>
            <a:ext cx="9144000" cy="2106021"/>
          </a:xfrm>
          <a:prstGeom prst="rect">
            <a:avLst/>
          </a:prstGeom>
          <a:effectLst>
            <a:outerShdw blurRad="304800" dist="584200" dir="2700000" algn="tl" rotWithShape="0">
              <a:schemeClr val="accent2">
                <a:lumMod val="75000"/>
                <a:alpha val="43000"/>
              </a:schemeClr>
            </a:outerShdw>
          </a:effectLst>
          <a:scene3d>
            <a:camera prst="orthographicFront"/>
            <a:lightRig rig="threePt" dir="t"/>
          </a:scene3d>
          <a:sp3d>
            <a:bevelT w="139700" prst="cross"/>
            <a:bevelB prst="angle"/>
          </a:sp3d>
        </p:spPr>
      </p:pic>
    </p:spTree>
    <p:extLst>
      <p:ext uri="{BB962C8B-B14F-4D97-AF65-F5344CB8AC3E}">
        <p14:creationId xmlns:p14="http://schemas.microsoft.com/office/powerpoint/2010/main" val="271995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0"/>
          </p:nvPr>
        </p:nvSpPr>
        <p:spPr>
          <a:xfrm>
            <a:off x="-43" y="5572238"/>
            <a:ext cx="11582443" cy="295162"/>
          </a:xfrm>
        </p:spPr>
        <p:txBody>
          <a:bodyPr>
            <a:noAutofit/>
          </a:bodyPr>
          <a:lstStyle/>
          <a:p>
            <a:r>
              <a:rPr lang="es-ES" sz="1200" dirty="0" err="1">
                <a:solidFill>
                  <a:srgbClr val="565656"/>
                </a:solidFill>
              </a:rPr>
              <a:t>Eichenfield</a:t>
            </a:r>
            <a:r>
              <a:rPr lang="es-ES" sz="1200" dirty="0">
                <a:solidFill>
                  <a:srgbClr val="565656"/>
                </a:solidFill>
              </a:rPr>
              <a:t> JF. </a:t>
            </a:r>
            <a:r>
              <a:rPr lang="es-ES" sz="1200" dirty="0" err="1">
                <a:solidFill>
                  <a:srgbClr val="565656"/>
                </a:solidFill>
              </a:rPr>
              <a:t>Guidelines</a:t>
            </a:r>
            <a:r>
              <a:rPr lang="es-ES" sz="1200" dirty="0">
                <a:solidFill>
                  <a:srgbClr val="565656"/>
                </a:solidFill>
              </a:rPr>
              <a:t> of </a:t>
            </a:r>
            <a:r>
              <a:rPr lang="es-ES" sz="1200" dirty="0" err="1">
                <a:solidFill>
                  <a:srgbClr val="565656"/>
                </a:solidFill>
              </a:rPr>
              <a:t>care</a:t>
            </a:r>
            <a:r>
              <a:rPr lang="es-ES" sz="1200" dirty="0">
                <a:solidFill>
                  <a:srgbClr val="565656"/>
                </a:solidFill>
              </a:rPr>
              <a:t> </a:t>
            </a:r>
            <a:r>
              <a:rPr lang="es-ES" sz="1200" dirty="0" err="1">
                <a:solidFill>
                  <a:srgbClr val="565656"/>
                </a:solidFill>
              </a:rPr>
              <a:t>for</a:t>
            </a:r>
            <a:r>
              <a:rPr lang="es-ES" sz="1200" dirty="0">
                <a:solidFill>
                  <a:srgbClr val="565656"/>
                </a:solidFill>
              </a:rPr>
              <a:t> </a:t>
            </a:r>
            <a:r>
              <a:rPr lang="es-ES" sz="1200" dirty="0" err="1">
                <a:solidFill>
                  <a:srgbClr val="565656"/>
                </a:solidFill>
              </a:rPr>
              <a:t>the</a:t>
            </a:r>
            <a:r>
              <a:rPr lang="es-ES" sz="1200" dirty="0">
                <a:solidFill>
                  <a:srgbClr val="565656"/>
                </a:solidFill>
              </a:rPr>
              <a:t> </a:t>
            </a:r>
            <a:r>
              <a:rPr lang="es-ES" sz="1200" dirty="0" err="1">
                <a:solidFill>
                  <a:srgbClr val="565656"/>
                </a:solidFill>
              </a:rPr>
              <a:t>management</a:t>
            </a:r>
            <a:r>
              <a:rPr lang="es-ES" sz="1200" dirty="0">
                <a:solidFill>
                  <a:srgbClr val="565656"/>
                </a:solidFill>
              </a:rPr>
              <a:t> of </a:t>
            </a:r>
            <a:r>
              <a:rPr lang="es-ES" sz="1200" dirty="0" err="1">
                <a:solidFill>
                  <a:srgbClr val="565656"/>
                </a:solidFill>
              </a:rPr>
              <a:t>atopic</a:t>
            </a:r>
            <a:r>
              <a:rPr lang="es-ES" sz="1200" dirty="0">
                <a:solidFill>
                  <a:srgbClr val="565656"/>
                </a:solidFill>
              </a:rPr>
              <a:t> dermatitis (</a:t>
            </a:r>
            <a:r>
              <a:rPr lang="es-ES" sz="1200" dirty="0" err="1">
                <a:solidFill>
                  <a:srgbClr val="565656"/>
                </a:solidFill>
              </a:rPr>
              <a:t>Section</a:t>
            </a:r>
            <a:r>
              <a:rPr lang="es-ES" sz="1200" dirty="0">
                <a:solidFill>
                  <a:srgbClr val="565656"/>
                </a:solidFill>
              </a:rPr>
              <a:t> 1 and 2). JAAD 2014</a:t>
            </a:r>
          </a:p>
          <a:p>
            <a:r>
              <a:rPr lang="es-ES" sz="1200" dirty="0" err="1">
                <a:solidFill>
                  <a:srgbClr val="565656"/>
                </a:solidFill>
              </a:rPr>
              <a:t>Sidbury</a:t>
            </a:r>
            <a:r>
              <a:rPr lang="es-ES" sz="1200" dirty="0">
                <a:solidFill>
                  <a:srgbClr val="565656"/>
                </a:solidFill>
              </a:rPr>
              <a:t> R. </a:t>
            </a:r>
            <a:r>
              <a:rPr lang="es-ES" sz="1200" dirty="0" err="1">
                <a:solidFill>
                  <a:srgbClr val="565656"/>
                </a:solidFill>
              </a:rPr>
              <a:t>Guidelines</a:t>
            </a:r>
            <a:r>
              <a:rPr lang="es-ES" sz="1200" dirty="0">
                <a:solidFill>
                  <a:srgbClr val="565656"/>
                </a:solidFill>
              </a:rPr>
              <a:t> of </a:t>
            </a:r>
            <a:r>
              <a:rPr lang="es-ES" sz="1200" dirty="0" err="1">
                <a:solidFill>
                  <a:srgbClr val="565656"/>
                </a:solidFill>
              </a:rPr>
              <a:t>care</a:t>
            </a:r>
            <a:r>
              <a:rPr lang="es-ES" sz="1200" dirty="0">
                <a:solidFill>
                  <a:srgbClr val="565656"/>
                </a:solidFill>
              </a:rPr>
              <a:t> </a:t>
            </a:r>
            <a:r>
              <a:rPr lang="es-ES" sz="1200" dirty="0" err="1">
                <a:solidFill>
                  <a:srgbClr val="565656"/>
                </a:solidFill>
              </a:rPr>
              <a:t>for</a:t>
            </a:r>
            <a:r>
              <a:rPr lang="es-ES" sz="1200" dirty="0">
                <a:solidFill>
                  <a:srgbClr val="565656"/>
                </a:solidFill>
              </a:rPr>
              <a:t> </a:t>
            </a:r>
            <a:r>
              <a:rPr lang="es-ES" sz="1200" dirty="0" err="1">
                <a:solidFill>
                  <a:srgbClr val="565656"/>
                </a:solidFill>
              </a:rPr>
              <a:t>the</a:t>
            </a:r>
            <a:r>
              <a:rPr lang="es-ES" sz="1200" dirty="0">
                <a:solidFill>
                  <a:srgbClr val="565656"/>
                </a:solidFill>
              </a:rPr>
              <a:t> </a:t>
            </a:r>
            <a:r>
              <a:rPr lang="es-ES" sz="1200" dirty="0" err="1">
                <a:solidFill>
                  <a:srgbClr val="565656"/>
                </a:solidFill>
              </a:rPr>
              <a:t>management</a:t>
            </a:r>
            <a:r>
              <a:rPr lang="es-ES" sz="1200" dirty="0">
                <a:solidFill>
                  <a:srgbClr val="565656"/>
                </a:solidFill>
              </a:rPr>
              <a:t> of </a:t>
            </a:r>
            <a:r>
              <a:rPr lang="es-ES" sz="1200" dirty="0" err="1">
                <a:solidFill>
                  <a:srgbClr val="565656"/>
                </a:solidFill>
              </a:rPr>
              <a:t>atopic</a:t>
            </a:r>
            <a:r>
              <a:rPr lang="es-ES" sz="1200" dirty="0">
                <a:solidFill>
                  <a:srgbClr val="565656"/>
                </a:solidFill>
              </a:rPr>
              <a:t> dermatitis (</a:t>
            </a:r>
            <a:r>
              <a:rPr lang="es-ES" sz="1200" dirty="0" err="1">
                <a:solidFill>
                  <a:srgbClr val="565656"/>
                </a:solidFill>
              </a:rPr>
              <a:t>Section</a:t>
            </a:r>
            <a:r>
              <a:rPr lang="es-ES" sz="1200" dirty="0">
                <a:solidFill>
                  <a:srgbClr val="565656"/>
                </a:solidFill>
              </a:rPr>
              <a:t> 4). JAAD 2014</a:t>
            </a:r>
          </a:p>
          <a:p>
            <a:endParaRPr lang="es-ES" dirty="0"/>
          </a:p>
        </p:txBody>
      </p:sp>
      <p:sp>
        <p:nvSpPr>
          <p:cNvPr id="6" name="Marcador de contenido 5"/>
          <p:cNvSpPr>
            <a:spLocks noGrp="1"/>
          </p:cNvSpPr>
          <p:nvPr>
            <p:ph idx="1"/>
          </p:nvPr>
        </p:nvSpPr>
        <p:spPr/>
        <p:txBody>
          <a:bodyPr/>
          <a:lstStyle/>
          <a:p>
            <a:r>
              <a:rPr lang="es-ES" dirty="0" smtClean="0"/>
              <a:t>¿Se puede prevenir?</a:t>
            </a:r>
          </a:p>
          <a:p>
            <a:pPr marL="542925" indent="0">
              <a:buNone/>
            </a:pPr>
            <a:endParaRPr lang="es-ES" dirty="0" smtClean="0"/>
          </a:p>
          <a:p>
            <a:r>
              <a:rPr lang="es-ES" dirty="0" smtClean="0"/>
              <a:t>¿Dieta?</a:t>
            </a:r>
          </a:p>
          <a:p>
            <a:pPr marL="542925" indent="0">
              <a:buNone/>
            </a:pPr>
            <a:endParaRPr lang="es-ES" dirty="0" smtClean="0"/>
          </a:p>
          <a:p>
            <a:r>
              <a:rPr lang="es-ES" dirty="0" smtClean="0"/>
              <a:t>¿Estudios de alergia alimentaria?</a:t>
            </a:r>
          </a:p>
          <a:p>
            <a:pPr marL="542925" indent="0">
              <a:buNone/>
            </a:pPr>
            <a:endParaRPr lang="es-ES" dirty="0" smtClean="0"/>
          </a:p>
          <a:p>
            <a:r>
              <a:rPr lang="es-ES" dirty="0" smtClean="0"/>
              <a:t>¿Baño?</a:t>
            </a:r>
          </a:p>
          <a:p>
            <a:pPr marL="542925" indent="0">
              <a:buNone/>
            </a:pPr>
            <a:endParaRPr lang="es-ES" dirty="0" smtClean="0"/>
          </a:p>
          <a:p>
            <a:r>
              <a:rPr lang="es-ES" dirty="0" smtClean="0"/>
              <a:t>¿Emolientes?</a:t>
            </a:r>
            <a:endParaRPr lang="es-ES" dirty="0"/>
          </a:p>
        </p:txBody>
      </p:sp>
      <p:sp>
        <p:nvSpPr>
          <p:cNvPr id="7" name="Título 6"/>
          <p:cNvSpPr>
            <a:spLocks noGrp="1"/>
          </p:cNvSpPr>
          <p:nvPr>
            <p:ph type="title"/>
          </p:nvPr>
        </p:nvSpPr>
        <p:spPr/>
        <p:txBody>
          <a:bodyPr/>
          <a:lstStyle/>
          <a:p>
            <a:r>
              <a:rPr lang="es-ES" dirty="0" smtClean="0"/>
              <a:t>Incertidumbres en dermatitis atópica</a:t>
            </a:r>
            <a:endParaRPr lang="es-ES" dirty="0"/>
          </a:p>
        </p:txBody>
      </p:sp>
    </p:spTree>
    <p:extLst>
      <p:ext uri="{BB962C8B-B14F-4D97-AF65-F5344CB8AC3E}">
        <p14:creationId xmlns:p14="http://schemas.microsoft.com/office/powerpoint/2010/main" val="417744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7807934" y="87084"/>
            <a:ext cx="2955402" cy="491351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15" name="Imagen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3693282"/>
            <a:ext cx="6335918" cy="1269915"/>
          </a:xfrm>
          <a:prstGeom prst="rect">
            <a:avLst/>
          </a:prstGeom>
        </p:spPr>
      </p:pic>
      <p:pic>
        <p:nvPicPr>
          <p:cNvPr id="14" name="Imagen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1870809"/>
            <a:ext cx="6335918" cy="1269915"/>
          </a:xfrm>
          <a:prstGeom prst="rect">
            <a:avLst/>
          </a:prstGeom>
        </p:spPr>
      </p:pic>
      <p:pic>
        <p:nvPicPr>
          <p:cNvPr id="13" name="Imagen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87083"/>
            <a:ext cx="6493398" cy="1269915"/>
          </a:xfrm>
          <a:prstGeom prst="rect">
            <a:avLst/>
          </a:prstGeom>
        </p:spPr>
      </p:pic>
      <p:sp>
        <p:nvSpPr>
          <p:cNvPr id="5" name="Rectángulo 4"/>
          <p:cNvSpPr/>
          <p:nvPr/>
        </p:nvSpPr>
        <p:spPr>
          <a:xfrm>
            <a:off x="1447800" y="5257800"/>
            <a:ext cx="9448800" cy="663500"/>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smtClean="0">
                <a:solidFill>
                  <a:prstClr val="white"/>
                </a:solidFill>
                <a:latin typeface="Calibri"/>
              </a:rPr>
              <a:t>¿Se puede prevenir la dermatitis atópica?</a:t>
            </a:r>
            <a:endParaRPr lang="es-ES" sz="2000" dirty="0">
              <a:solidFill>
                <a:prstClr val="white"/>
              </a:solidFill>
              <a:latin typeface="Calibri"/>
            </a:endParaRPr>
          </a:p>
        </p:txBody>
      </p:sp>
      <p:sp>
        <p:nvSpPr>
          <p:cNvPr id="6" name="Rectángulo 5"/>
          <p:cNvSpPr/>
          <p:nvPr/>
        </p:nvSpPr>
        <p:spPr>
          <a:xfrm>
            <a:off x="1983096" y="778404"/>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UN PADRE ATÓPICO: x2-3 RIESGO ATOPIA</a:t>
            </a:r>
          </a:p>
          <a:p>
            <a:r>
              <a:rPr lang="es-ES" sz="1600" b="1" dirty="0">
                <a:solidFill>
                  <a:srgbClr val="004586"/>
                </a:solidFill>
                <a:latin typeface="Calibri"/>
              </a:rPr>
              <a:t>AMBOS PADRES ATÓPICOS: x3-5 RIESGO ATOPIA</a:t>
            </a:r>
            <a:endParaRPr lang="es-ES" b="1" dirty="0">
              <a:solidFill>
                <a:srgbClr val="004586"/>
              </a:solidFill>
              <a:latin typeface="Calibri"/>
            </a:endParaRPr>
          </a:p>
        </p:txBody>
      </p:sp>
      <p:sp>
        <p:nvSpPr>
          <p:cNvPr id="7" name="Elipse 6"/>
          <p:cNvSpPr/>
          <p:nvPr/>
        </p:nvSpPr>
        <p:spPr>
          <a:xfrm>
            <a:off x="6940007" y="583298"/>
            <a:ext cx="3476118"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004586"/>
                </a:solidFill>
                <a:latin typeface="Calibri"/>
              </a:rPr>
              <a:t>CARGA GENÉTICA</a:t>
            </a:r>
          </a:p>
        </p:txBody>
      </p:sp>
      <p:sp>
        <p:nvSpPr>
          <p:cNvPr id="8" name="Rectángulo 7"/>
          <p:cNvSpPr/>
          <p:nvPr/>
        </p:nvSpPr>
        <p:spPr>
          <a:xfrm>
            <a:off x="1983096" y="2621853"/>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NO PREVIENE EL DESARROLLO DE ATOPIA</a:t>
            </a:r>
            <a:endParaRPr lang="es-ES" b="1" dirty="0">
              <a:solidFill>
                <a:srgbClr val="004586"/>
              </a:solidFill>
              <a:latin typeface="Calibri"/>
            </a:endParaRPr>
          </a:p>
        </p:txBody>
      </p:sp>
      <p:sp>
        <p:nvSpPr>
          <p:cNvPr id="9" name="Elipse 8"/>
          <p:cNvSpPr/>
          <p:nvPr/>
        </p:nvSpPr>
        <p:spPr>
          <a:xfrm>
            <a:off x="6940006" y="2374620"/>
            <a:ext cx="3476118"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004586"/>
                </a:solidFill>
                <a:latin typeface="Calibri"/>
              </a:rPr>
              <a:t>LACTANCIA MATERNA EXCLUSIVA</a:t>
            </a:r>
          </a:p>
        </p:txBody>
      </p:sp>
      <p:sp>
        <p:nvSpPr>
          <p:cNvPr id="10" name="Rectángulo 9"/>
          <p:cNvSpPr/>
          <p:nvPr/>
        </p:nvSpPr>
        <p:spPr>
          <a:xfrm>
            <a:off x="1983097" y="4449984"/>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¡¡NO!! PUEDE FAVORECER LA ALERGIA ALIMENTARIA</a:t>
            </a:r>
            <a:endParaRPr lang="es-ES" b="1" dirty="0">
              <a:solidFill>
                <a:srgbClr val="004586"/>
              </a:solidFill>
              <a:latin typeface="Calibri"/>
            </a:endParaRPr>
          </a:p>
        </p:txBody>
      </p:sp>
      <p:sp>
        <p:nvSpPr>
          <p:cNvPr id="11" name="Elipse 10"/>
          <p:cNvSpPr/>
          <p:nvPr/>
        </p:nvSpPr>
        <p:spPr>
          <a:xfrm>
            <a:off x="6940006" y="4162913"/>
            <a:ext cx="3476117"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b="1" dirty="0">
                <a:solidFill>
                  <a:srgbClr val="004586"/>
                </a:solidFill>
                <a:latin typeface="Calibri"/>
              </a:rPr>
              <a:t>RETRASO INTRODUCCIÓN SÓLIDOS Y EVITAR ALIMENTOS MÁS ALERGÉNICOS</a:t>
            </a:r>
          </a:p>
        </p:txBody>
      </p:sp>
    </p:spTree>
    <p:extLst>
      <p:ext uri="{BB962C8B-B14F-4D97-AF65-F5344CB8AC3E}">
        <p14:creationId xmlns:p14="http://schemas.microsoft.com/office/powerpoint/2010/main" val="289402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2438400" y="3048000"/>
            <a:ext cx="6934200" cy="3066585"/>
          </a:xfrm>
          <a:prstGeom prst="rect">
            <a:avLst/>
          </a:prstGeom>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228600"/>
            <a:ext cx="7419869" cy="2735226"/>
          </a:xfrm>
          <a:prstGeom prst="rect">
            <a:avLst/>
          </a:prstGeom>
        </p:spPr>
      </p:pic>
    </p:spTree>
    <p:extLst>
      <p:ext uri="{BB962C8B-B14F-4D97-AF65-F5344CB8AC3E}">
        <p14:creationId xmlns:p14="http://schemas.microsoft.com/office/powerpoint/2010/main" val="2234851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4351" y="838200"/>
            <a:ext cx="7848600" cy="5232400"/>
          </a:xfrm>
          <a:prstGeom prst="rect">
            <a:avLst/>
          </a:prstGeom>
        </p:spPr>
      </p:pic>
      <p:sp>
        <p:nvSpPr>
          <p:cNvPr id="5" name="Título 4"/>
          <p:cNvSpPr>
            <a:spLocks noGrp="1"/>
          </p:cNvSpPr>
          <p:nvPr>
            <p:ph type="title"/>
          </p:nvPr>
        </p:nvSpPr>
        <p:spPr/>
        <p:txBody>
          <a:bodyPr/>
          <a:lstStyle/>
          <a:p>
            <a:r>
              <a:rPr lang="es-ES" dirty="0" smtClean="0"/>
              <a:t>¿Es dermatitis atópica?</a:t>
            </a:r>
            <a:endParaRPr lang="es-ES" dirty="0"/>
          </a:p>
        </p:txBody>
      </p:sp>
      <p:sp>
        <p:nvSpPr>
          <p:cNvPr id="8" name="Rectángulo 7"/>
          <p:cNvSpPr/>
          <p:nvPr/>
        </p:nvSpPr>
        <p:spPr>
          <a:xfrm>
            <a:off x="4187370" y="2971800"/>
            <a:ext cx="304800" cy="685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314372" y="4343400"/>
            <a:ext cx="304800" cy="685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633363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6299200" y="330200"/>
            <a:ext cx="4368800" cy="5080000"/>
          </a:xfrm>
          <a:prstGeom prst="rect">
            <a:avLst/>
          </a:prstGeom>
        </p:spPr>
      </p:pic>
      <p:sp>
        <p:nvSpPr>
          <p:cNvPr id="3" name="Text Box 9"/>
          <p:cNvSpPr txBox="1">
            <a:spLocks noChangeArrowheads="1"/>
          </p:cNvSpPr>
          <p:nvPr/>
        </p:nvSpPr>
        <p:spPr bwMode="auto">
          <a:xfrm>
            <a:off x="1524000" y="3835400"/>
            <a:ext cx="9144000" cy="1532727"/>
          </a:xfrm>
          <a:prstGeom prst="rect">
            <a:avLst/>
          </a:prstGeom>
          <a:solidFill>
            <a:srgbClr val="004586"/>
          </a:solidFill>
          <a:ln w="12700">
            <a:solidFill>
              <a:schemeClr val="bg1">
                <a:lumMod val="65000"/>
              </a:schemeClr>
            </a:solidFill>
            <a:miter lim="800000"/>
            <a:headEnd/>
            <a:tailEnd/>
          </a:ln>
          <a:effectLst>
            <a:glow rad="101600">
              <a:schemeClr val="bg1">
                <a:lumMod val="50000"/>
                <a:alpha val="75000"/>
              </a:schemeClr>
            </a:glow>
            <a:outerShdw blurRad="50800" dist="38100" dir="2700000" algn="tl" rotWithShape="0">
              <a:schemeClr val="bg2">
                <a:alpha val="43000"/>
              </a:schemeClr>
            </a:outerShdw>
          </a:effectLst>
        </p:spPr>
        <p:txBody>
          <a:bodyPr wrap="square">
            <a:spAutoFit/>
          </a:bodyPr>
          <a:lstStyle>
            <a:lvl1pPr marL="342900" indent="-342900">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Tx/>
              <a:buAutoNum type="arabicPeriod"/>
              <a:defRPr/>
            </a:pPr>
            <a:r>
              <a:rPr lang="es-ES" dirty="0">
                <a:solidFill>
                  <a:schemeClr val="bg1"/>
                </a:solidFill>
                <a:latin typeface="+mn-lt"/>
              </a:rPr>
              <a:t>No hay evidencia de que la dieta materna durante el </a:t>
            </a:r>
            <a:r>
              <a:rPr lang="es-ES" dirty="0" smtClean="0">
                <a:solidFill>
                  <a:schemeClr val="bg1"/>
                </a:solidFill>
                <a:latin typeface="+mn-lt"/>
              </a:rPr>
              <a:t>embarazo  o </a:t>
            </a:r>
            <a:r>
              <a:rPr lang="es-ES" dirty="0">
                <a:solidFill>
                  <a:schemeClr val="bg1"/>
                </a:solidFill>
                <a:latin typeface="+mn-lt"/>
              </a:rPr>
              <a:t>la lactancia </a:t>
            </a:r>
            <a:r>
              <a:rPr lang="es-ES" b="1" i="1" dirty="0">
                <a:solidFill>
                  <a:schemeClr val="bg1"/>
                </a:solidFill>
                <a:latin typeface="+mn-lt"/>
              </a:rPr>
              <a:t>Materna</a:t>
            </a:r>
            <a:r>
              <a:rPr lang="es-ES" b="1" dirty="0">
                <a:solidFill>
                  <a:schemeClr val="bg1"/>
                </a:solidFill>
                <a:latin typeface="+mn-lt"/>
              </a:rPr>
              <a:t> o </a:t>
            </a:r>
            <a:r>
              <a:rPr lang="es-ES" b="1" i="1" dirty="0">
                <a:solidFill>
                  <a:schemeClr val="bg1"/>
                </a:solidFill>
                <a:latin typeface="+mn-lt"/>
              </a:rPr>
              <a:t>artificial</a:t>
            </a:r>
            <a:r>
              <a:rPr lang="es-ES" b="1" dirty="0">
                <a:solidFill>
                  <a:schemeClr val="bg1"/>
                </a:solidFill>
                <a:latin typeface="+mn-lt"/>
              </a:rPr>
              <a:t> </a:t>
            </a:r>
            <a:r>
              <a:rPr lang="es-ES" dirty="0">
                <a:solidFill>
                  <a:schemeClr val="bg1"/>
                </a:solidFill>
                <a:latin typeface="+mn-lt"/>
              </a:rPr>
              <a:t>modifique el curso de la </a:t>
            </a:r>
            <a:r>
              <a:rPr lang="es-ES" dirty="0" smtClean="0">
                <a:solidFill>
                  <a:schemeClr val="bg1"/>
                </a:solidFill>
                <a:latin typeface="+mn-lt"/>
              </a:rPr>
              <a:t>DA.</a:t>
            </a:r>
            <a:endParaRPr lang="es-ES" dirty="0">
              <a:solidFill>
                <a:schemeClr val="bg1"/>
              </a:solidFill>
              <a:latin typeface="+mn-lt"/>
            </a:endParaRPr>
          </a:p>
          <a:p>
            <a:pPr>
              <a:buFontTx/>
              <a:buAutoNum type="arabicPeriod"/>
              <a:defRPr/>
            </a:pPr>
            <a:r>
              <a:rPr lang="es-ES" dirty="0">
                <a:solidFill>
                  <a:schemeClr val="bg1"/>
                </a:solidFill>
                <a:latin typeface="+mn-lt"/>
              </a:rPr>
              <a:t>No hay clara evidencia de que las fórmulas hidrolizadas prevengan la </a:t>
            </a:r>
            <a:r>
              <a:rPr lang="es-ES" dirty="0" smtClean="0">
                <a:solidFill>
                  <a:schemeClr val="bg1"/>
                </a:solidFill>
                <a:latin typeface="+mn-lt"/>
              </a:rPr>
              <a:t>DA.</a:t>
            </a:r>
            <a:endParaRPr lang="es-ES" dirty="0">
              <a:solidFill>
                <a:schemeClr val="bg1"/>
              </a:solidFill>
              <a:latin typeface="+mn-lt"/>
            </a:endParaRPr>
          </a:p>
          <a:p>
            <a:pPr>
              <a:lnSpc>
                <a:spcPct val="110000"/>
              </a:lnSpc>
              <a:buFontTx/>
              <a:buAutoNum type="arabicPeriod"/>
              <a:defRPr/>
            </a:pPr>
            <a:r>
              <a:rPr lang="es-ES" dirty="0">
                <a:solidFill>
                  <a:schemeClr val="bg1"/>
                </a:solidFill>
                <a:latin typeface="+mn-lt"/>
              </a:rPr>
              <a:t>No hay datos que apoyen la utilidad de retrasar la introducción de alimentos en niños &gt; 4-6 </a:t>
            </a:r>
            <a:r>
              <a:rPr lang="es-ES" dirty="0" smtClean="0">
                <a:solidFill>
                  <a:schemeClr val="bg1"/>
                </a:solidFill>
                <a:latin typeface="+mn-lt"/>
              </a:rPr>
              <a:t>meses.</a:t>
            </a:r>
            <a:endParaRPr lang="es-ES" dirty="0">
              <a:solidFill>
                <a:schemeClr val="bg1"/>
              </a:solidFill>
              <a:latin typeface="+mn-lt"/>
            </a:endParaRPr>
          </a:p>
        </p:txBody>
      </p:sp>
      <p:pic>
        <p:nvPicPr>
          <p:cNvPr id="4" name="Imagen 3"/>
          <p:cNvPicPr>
            <a:picLocks noChangeAspect="1"/>
          </p:cNvPicPr>
          <p:nvPr/>
        </p:nvPicPr>
        <p:blipFill>
          <a:blip r:embed="rId3" cstate="print"/>
          <a:stretch>
            <a:fillRect/>
          </a:stretch>
        </p:blipFill>
        <p:spPr>
          <a:xfrm>
            <a:off x="1524000" y="330200"/>
            <a:ext cx="5080000" cy="3530600"/>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
        <p:nvSpPr>
          <p:cNvPr id="6" name="Rectángulo 5"/>
          <p:cNvSpPr/>
          <p:nvPr/>
        </p:nvSpPr>
        <p:spPr>
          <a:xfrm>
            <a:off x="9096828" y="1828800"/>
            <a:ext cx="457200" cy="76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8229600" y="518886"/>
            <a:ext cx="457200" cy="76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182011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484909"/>
            <a:ext cx="5629219" cy="2563091"/>
          </a:xfrm>
          <a:prstGeom prst="rect">
            <a:avLst/>
          </a:prstGeom>
          <a:ln>
            <a:solidFill>
              <a:schemeClr val="tx1"/>
            </a:solidFill>
          </a:ln>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2833914"/>
            <a:ext cx="3915564" cy="3371273"/>
          </a:xfrm>
          <a:prstGeom prst="rect">
            <a:avLst/>
          </a:prstGeom>
          <a:ln>
            <a:solidFill>
              <a:srgbClr val="000000"/>
            </a:solidFill>
          </a:ln>
        </p:spPr>
      </p:pic>
      <p:sp>
        <p:nvSpPr>
          <p:cNvPr id="7" name="Rectángulo 6"/>
          <p:cNvSpPr/>
          <p:nvPr/>
        </p:nvSpPr>
        <p:spPr>
          <a:xfrm>
            <a:off x="7680847" y="600364"/>
            <a:ext cx="3010244" cy="415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2863" y="595745"/>
            <a:ext cx="2649683" cy="1766455"/>
          </a:xfrm>
          <a:prstGeom prst="rect">
            <a:avLst/>
          </a:prstGeom>
        </p:spPr>
      </p:pic>
      <p:sp>
        <p:nvSpPr>
          <p:cNvPr id="9" name="CuadroTexto 8"/>
          <p:cNvSpPr txBox="1"/>
          <p:nvPr/>
        </p:nvSpPr>
        <p:spPr>
          <a:xfrm>
            <a:off x="762000" y="3427274"/>
            <a:ext cx="4495800" cy="1754326"/>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s-ES" dirty="0">
                <a:solidFill>
                  <a:srgbClr val="004586"/>
                </a:solidFill>
                <a:latin typeface="Calibri"/>
              </a:rPr>
              <a:t>640 niños 4-11 </a:t>
            </a:r>
            <a:r>
              <a:rPr lang="es-ES" dirty="0" smtClean="0">
                <a:solidFill>
                  <a:srgbClr val="004586"/>
                </a:solidFill>
                <a:latin typeface="Calibri"/>
              </a:rPr>
              <a:t>meses.</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Eccema severo y/o alergia al </a:t>
            </a:r>
            <a:r>
              <a:rPr lang="es-ES" dirty="0" smtClean="0">
                <a:solidFill>
                  <a:srgbClr val="004586"/>
                </a:solidFill>
                <a:latin typeface="Calibri"/>
              </a:rPr>
              <a:t>huevo.</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Impacto de retrasar consumo de cacahuete hasta los 5 años de </a:t>
            </a:r>
            <a:r>
              <a:rPr lang="es-ES" dirty="0" smtClean="0">
                <a:solidFill>
                  <a:srgbClr val="004586"/>
                </a:solidFill>
                <a:latin typeface="Calibri"/>
              </a:rPr>
              <a:t>vida.</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Retraso del consumo de cacahuete favorecería su </a:t>
            </a:r>
            <a:r>
              <a:rPr lang="es-ES" dirty="0" smtClean="0">
                <a:solidFill>
                  <a:srgbClr val="004586"/>
                </a:solidFill>
                <a:latin typeface="Calibri"/>
              </a:rPr>
              <a:t>alergia.</a:t>
            </a:r>
            <a:endParaRPr lang="es-ES" dirty="0">
              <a:solidFill>
                <a:srgbClr val="004586"/>
              </a:solidFill>
              <a:latin typeface="Calibri"/>
            </a:endParaRPr>
          </a:p>
        </p:txBody>
      </p:sp>
    </p:spTree>
    <p:extLst>
      <p:ext uri="{BB962C8B-B14F-4D97-AF65-F5344CB8AC3E}">
        <p14:creationId xmlns:p14="http://schemas.microsoft.com/office/powerpoint/2010/main" val="329395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1401" y="838200"/>
            <a:ext cx="3191356" cy="3711871"/>
          </a:xfrm>
          <a:prstGeom prst="rect">
            <a:avLst/>
          </a:prstGeom>
        </p:spPr>
      </p:pic>
      <p:sp>
        <p:nvSpPr>
          <p:cNvPr id="7" name="CuadroTexto 6"/>
          <p:cNvSpPr txBox="1"/>
          <p:nvPr/>
        </p:nvSpPr>
        <p:spPr>
          <a:xfrm>
            <a:off x="5810457" y="2568384"/>
            <a:ext cx="3664016" cy="461665"/>
          </a:xfrm>
          <a:prstGeom prst="rect">
            <a:avLst/>
          </a:prstGeom>
          <a:noFill/>
        </p:spPr>
        <p:txBody>
          <a:bodyPr wrap="none" rtlCol="0">
            <a:spAutoFit/>
          </a:bodyPr>
          <a:lstStyle/>
          <a:p>
            <a:r>
              <a:rPr lang="es-ES" sz="2400" dirty="0" smtClean="0">
                <a:solidFill>
                  <a:srgbClr val="004586"/>
                </a:solidFill>
                <a:latin typeface="Calibri"/>
              </a:rPr>
              <a:t>Dieta... ¿Raíz del problema?</a:t>
            </a:r>
            <a:endParaRPr lang="es-ES" sz="2400" dirty="0">
              <a:solidFill>
                <a:srgbClr val="004586"/>
              </a:solidFill>
              <a:latin typeface="Calibri"/>
            </a:endParaRPr>
          </a:p>
        </p:txBody>
      </p:sp>
      <p:sp>
        <p:nvSpPr>
          <p:cNvPr id="8" name="Rectángulo 7"/>
          <p:cNvSpPr/>
          <p:nvPr/>
        </p:nvSpPr>
        <p:spPr>
          <a:xfrm>
            <a:off x="1509486" y="4800600"/>
            <a:ext cx="9144000" cy="617441"/>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smtClean="0">
                <a:solidFill>
                  <a:prstClr val="white"/>
                </a:solidFill>
                <a:latin typeface="Calibri"/>
              </a:rPr>
              <a:t>Excluir comidas de forma empírica en pacientes no seleccionados no ofrece beneficios y puede causar déficits nutricionales importantes.</a:t>
            </a:r>
            <a:endParaRPr lang="es-ES" sz="2000" dirty="0">
              <a:solidFill>
                <a:prstClr val="white"/>
              </a:solidFill>
              <a:latin typeface="Calibri"/>
            </a:endParaRPr>
          </a:p>
        </p:txBody>
      </p:sp>
      <p:sp>
        <p:nvSpPr>
          <p:cNvPr id="9" name="CuadroTexto 8"/>
          <p:cNvSpPr txBox="1"/>
          <p:nvPr/>
        </p:nvSpPr>
        <p:spPr>
          <a:xfrm>
            <a:off x="8077200" y="5486400"/>
            <a:ext cx="3123657" cy="769441"/>
          </a:xfrm>
          <a:prstGeom prst="rect">
            <a:avLst/>
          </a:prstGeom>
          <a:noFill/>
        </p:spPr>
        <p:txBody>
          <a:bodyPr wrap="square" rtlCol="0">
            <a:spAutoFit/>
          </a:bodyPr>
          <a:lstStyle/>
          <a:p>
            <a:pPr algn="r"/>
            <a:r>
              <a:rPr lang="es-ES" sz="1100" dirty="0" err="1">
                <a:solidFill>
                  <a:srgbClr val="565656"/>
                </a:solidFill>
                <a:latin typeface="Calibri"/>
              </a:rPr>
              <a:t>Gelmetti</a:t>
            </a:r>
            <a:r>
              <a:rPr lang="es-ES" sz="1100" dirty="0">
                <a:solidFill>
                  <a:srgbClr val="565656"/>
                </a:solidFill>
                <a:latin typeface="Calibri"/>
              </a:rPr>
              <a:t> C. JEADV 2000</a:t>
            </a:r>
          </a:p>
          <a:p>
            <a:pPr algn="r"/>
            <a:r>
              <a:rPr lang="es-ES" sz="1100" dirty="0">
                <a:solidFill>
                  <a:srgbClr val="565656"/>
                </a:solidFill>
                <a:latin typeface="Calibri"/>
              </a:rPr>
              <a:t>Thompson MM. JAAD 2005</a:t>
            </a:r>
          </a:p>
          <a:p>
            <a:pPr algn="r"/>
            <a:r>
              <a:rPr lang="es-ES" sz="1100" dirty="0">
                <a:solidFill>
                  <a:srgbClr val="565656"/>
                </a:solidFill>
                <a:latin typeface="Calibri"/>
              </a:rPr>
              <a:t>Bath-</a:t>
            </a:r>
            <a:r>
              <a:rPr lang="es-ES" sz="1100" dirty="0" err="1">
                <a:solidFill>
                  <a:srgbClr val="565656"/>
                </a:solidFill>
                <a:latin typeface="Calibri"/>
              </a:rPr>
              <a:t>Hextall</a:t>
            </a:r>
            <a:r>
              <a:rPr lang="es-ES" sz="1100" dirty="0">
                <a:solidFill>
                  <a:srgbClr val="565656"/>
                </a:solidFill>
                <a:latin typeface="Calibri"/>
              </a:rPr>
              <a:t> F. </a:t>
            </a:r>
            <a:r>
              <a:rPr lang="es-ES" sz="1100" dirty="0" err="1">
                <a:solidFill>
                  <a:srgbClr val="565656"/>
                </a:solidFill>
                <a:latin typeface="Calibri"/>
              </a:rPr>
              <a:t>Alergy</a:t>
            </a:r>
            <a:r>
              <a:rPr lang="es-ES" sz="1100" dirty="0">
                <a:solidFill>
                  <a:srgbClr val="565656"/>
                </a:solidFill>
                <a:latin typeface="Calibri"/>
              </a:rPr>
              <a:t> 2009</a:t>
            </a:r>
          </a:p>
          <a:p>
            <a:pPr algn="r"/>
            <a:endParaRPr lang="es-ES" sz="1100" dirty="0">
              <a:solidFill>
                <a:prstClr val="black"/>
              </a:solidFill>
              <a:latin typeface="Calibri"/>
            </a:endParaRPr>
          </a:p>
        </p:txBody>
      </p:sp>
    </p:spTree>
    <p:extLst>
      <p:ext uri="{BB962C8B-B14F-4D97-AF65-F5344CB8AC3E}">
        <p14:creationId xmlns:p14="http://schemas.microsoft.com/office/powerpoint/2010/main" val="60604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stretch>
            <a:fillRect/>
          </a:stretch>
        </p:blipFill>
        <p:spPr>
          <a:xfrm>
            <a:off x="3450781" y="381000"/>
            <a:ext cx="5391326" cy="4227813"/>
          </a:xfrm>
          <a:prstGeom prst="rect">
            <a:avLst/>
          </a:prstGeom>
        </p:spPr>
      </p:pic>
      <p:sp>
        <p:nvSpPr>
          <p:cNvPr id="10" name="CuadroTexto 9"/>
          <p:cNvSpPr txBox="1"/>
          <p:nvPr/>
        </p:nvSpPr>
        <p:spPr>
          <a:xfrm>
            <a:off x="2286000" y="4712074"/>
            <a:ext cx="8121069" cy="400110"/>
          </a:xfrm>
          <a:prstGeom prst="rect">
            <a:avLst/>
          </a:prstGeom>
          <a:solidFill>
            <a:srgbClr val="004586"/>
          </a:solidFill>
        </p:spPr>
        <p:txBody>
          <a:bodyPr wrap="none" rtlCol="0">
            <a:spAutoFit/>
          </a:bodyPr>
          <a:lstStyle/>
          <a:p>
            <a:r>
              <a:rPr lang="es-ES" sz="2000" dirty="0" smtClean="0">
                <a:solidFill>
                  <a:prstClr val="white"/>
                </a:solidFill>
                <a:latin typeface="Calibri"/>
              </a:rPr>
              <a:t>¿Estudios de alergia alimentaria “de amplio espectro” a todos los pacientes?</a:t>
            </a:r>
            <a:endParaRPr lang="es-ES" sz="2000" dirty="0">
              <a:solidFill>
                <a:prstClr val="white"/>
              </a:solidFill>
              <a:latin typeface="Calibri"/>
            </a:endParaRPr>
          </a:p>
        </p:txBody>
      </p:sp>
      <p:sp>
        <p:nvSpPr>
          <p:cNvPr id="11" name="CuadroTexto 10"/>
          <p:cNvSpPr txBox="1"/>
          <p:nvPr/>
        </p:nvSpPr>
        <p:spPr>
          <a:xfrm>
            <a:off x="5749783" y="5169274"/>
            <a:ext cx="922498" cy="769441"/>
          </a:xfrm>
          <a:prstGeom prst="rect">
            <a:avLst/>
          </a:prstGeom>
          <a:noFill/>
        </p:spPr>
        <p:txBody>
          <a:bodyPr wrap="none" rtlCol="0">
            <a:spAutoFit/>
          </a:bodyPr>
          <a:lstStyle/>
          <a:p>
            <a:r>
              <a:rPr lang="es-ES" sz="4400" dirty="0">
                <a:solidFill>
                  <a:srgbClr val="C00000"/>
                </a:solidFill>
                <a:latin typeface="Calibri"/>
              </a:rPr>
              <a:t>NO</a:t>
            </a:r>
          </a:p>
        </p:txBody>
      </p:sp>
    </p:spTree>
    <p:extLst>
      <p:ext uri="{BB962C8B-B14F-4D97-AF65-F5344CB8AC3E}">
        <p14:creationId xmlns:p14="http://schemas.microsoft.com/office/powerpoint/2010/main" val="10439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52430" y="700579"/>
            <a:ext cx="8495353" cy="1692771"/>
          </a:xfrm>
          <a:prstGeom prst="rect">
            <a:avLst/>
          </a:prstGeom>
          <a:solidFill>
            <a:srgbClr val="004586"/>
          </a:solidFill>
        </p:spPr>
        <p:txBody>
          <a:bodyPr wrap="square" rtlCol="0">
            <a:spAutoFit/>
          </a:bodyPr>
          <a:lstStyle/>
          <a:p>
            <a:pPr algn="ctr"/>
            <a:endParaRPr lang="es-ES" sz="2000" b="1" dirty="0" smtClean="0">
              <a:solidFill>
                <a:prstClr val="white"/>
              </a:solidFill>
              <a:latin typeface="Calibri"/>
            </a:endParaRPr>
          </a:p>
          <a:p>
            <a:pPr algn="ctr"/>
            <a:r>
              <a:rPr lang="es-ES" sz="2000" b="1" dirty="0" smtClean="0">
                <a:solidFill>
                  <a:prstClr val="white"/>
                </a:solidFill>
                <a:latin typeface="Calibri"/>
              </a:rPr>
              <a:t>Niños &lt;5 años con dermatitis atópica moderada/severa con enfermedad persistente a pesar de manejo óptimo y/o historia de reacción alérgica inmediata tras comida específica</a:t>
            </a:r>
          </a:p>
          <a:p>
            <a:pPr algn="ctr"/>
            <a:r>
              <a:rPr lang="es-ES" sz="2000" b="1" dirty="0" smtClean="0">
                <a:solidFill>
                  <a:prstClr val="white"/>
                </a:solidFill>
                <a:latin typeface="Calibri"/>
              </a:rPr>
              <a:t> </a:t>
            </a:r>
            <a:endParaRPr lang="es-ES" sz="2000" b="1" dirty="0">
              <a:solidFill>
                <a:prstClr val="white"/>
              </a:solidFill>
              <a:latin typeface="Calibri"/>
            </a:endParaRP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0736" y="3497776"/>
            <a:ext cx="2174503" cy="1450729"/>
          </a:xfrm>
          <a:prstGeom prst="rect">
            <a:avLst/>
          </a:prstGeom>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6725" y="3124200"/>
            <a:ext cx="1867323" cy="2129415"/>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0047" y="3189879"/>
            <a:ext cx="1824305" cy="1824305"/>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2660" y="3497776"/>
            <a:ext cx="2195302" cy="1450729"/>
          </a:xfrm>
          <a:prstGeom prst="rect">
            <a:avLst/>
          </a:prstGeom>
        </p:spPr>
      </p:pic>
      <p:pic>
        <p:nvPicPr>
          <p:cNvPr id="10" name="Imagen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13648" y="3344524"/>
            <a:ext cx="1574989" cy="1544006"/>
          </a:xfrm>
          <a:prstGeom prst="rect">
            <a:avLst/>
          </a:prstGeom>
        </p:spPr>
      </p:pic>
      <p:sp>
        <p:nvSpPr>
          <p:cNvPr id="11" name="CuadroTexto 10"/>
          <p:cNvSpPr txBox="1"/>
          <p:nvPr/>
        </p:nvSpPr>
        <p:spPr>
          <a:xfrm>
            <a:off x="1905000" y="5029200"/>
            <a:ext cx="873106" cy="369332"/>
          </a:xfrm>
          <a:prstGeom prst="rect">
            <a:avLst/>
          </a:prstGeom>
          <a:noFill/>
        </p:spPr>
        <p:txBody>
          <a:bodyPr wrap="none" rtlCol="0">
            <a:spAutoFit/>
          </a:bodyPr>
          <a:lstStyle/>
          <a:p>
            <a:r>
              <a:rPr lang="es-ES" b="1" dirty="0">
                <a:solidFill>
                  <a:srgbClr val="004586"/>
                </a:solidFill>
                <a:latin typeface="Calibri"/>
              </a:rPr>
              <a:t>HUEVO</a:t>
            </a:r>
          </a:p>
        </p:txBody>
      </p:sp>
      <p:sp>
        <p:nvSpPr>
          <p:cNvPr id="12" name="CuadroTexto 11"/>
          <p:cNvSpPr txBox="1"/>
          <p:nvPr/>
        </p:nvSpPr>
        <p:spPr>
          <a:xfrm>
            <a:off x="3886200" y="5029200"/>
            <a:ext cx="774032" cy="369332"/>
          </a:xfrm>
          <a:prstGeom prst="rect">
            <a:avLst/>
          </a:prstGeom>
          <a:noFill/>
        </p:spPr>
        <p:txBody>
          <a:bodyPr wrap="none" rtlCol="0">
            <a:spAutoFit/>
          </a:bodyPr>
          <a:lstStyle/>
          <a:p>
            <a:r>
              <a:rPr lang="es-ES" b="1" dirty="0">
                <a:solidFill>
                  <a:srgbClr val="004586"/>
                </a:solidFill>
                <a:latin typeface="Calibri"/>
              </a:rPr>
              <a:t>LECHE</a:t>
            </a:r>
          </a:p>
        </p:txBody>
      </p:sp>
      <p:sp>
        <p:nvSpPr>
          <p:cNvPr id="13" name="CuadroTexto 12"/>
          <p:cNvSpPr txBox="1"/>
          <p:nvPr/>
        </p:nvSpPr>
        <p:spPr>
          <a:xfrm>
            <a:off x="5638800" y="5029200"/>
            <a:ext cx="792205" cy="369332"/>
          </a:xfrm>
          <a:prstGeom prst="rect">
            <a:avLst/>
          </a:prstGeom>
          <a:noFill/>
        </p:spPr>
        <p:txBody>
          <a:bodyPr wrap="none" rtlCol="0">
            <a:spAutoFit/>
          </a:bodyPr>
          <a:lstStyle/>
          <a:p>
            <a:r>
              <a:rPr lang="es-ES" b="1" dirty="0">
                <a:solidFill>
                  <a:srgbClr val="004586"/>
                </a:solidFill>
                <a:latin typeface="Calibri"/>
              </a:rPr>
              <a:t>TRIGO</a:t>
            </a:r>
          </a:p>
        </p:txBody>
      </p:sp>
      <p:sp>
        <p:nvSpPr>
          <p:cNvPr id="14" name="CuadroTexto 13"/>
          <p:cNvSpPr txBox="1"/>
          <p:nvPr/>
        </p:nvSpPr>
        <p:spPr>
          <a:xfrm>
            <a:off x="7391400" y="5029200"/>
            <a:ext cx="1327782" cy="369332"/>
          </a:xfrm>
          <a:prstGeom prst="rect">
            <a:avLst/>
          </a:prstGeom>
          <a:noFill/>
        </p:spPr>
        <p:txBody>
          <a:bodyPr wrap="none" rtlCol="0">
            <a:spAutoFit/>
          </a:bodyPr>
          <a:lstStyle/>
          <a:p>
            <a:r>
              <a:rPr lang="es-ES" b="1" dirty="0">
                <a:solidFill>
                  <a:srgbClr val="004586"/>
                </a:solidFill>
                <a:latin typeface="Calibri"/>
              </a:rPr>
              <a:t>CACAHUETE</a:t>
            </a:r>
          </a:p>
        </p:txBody>
      </p:sp>
      <p:sp>
        <p:nvSpPr>
          <p:cNvPr id="15" name="CuadroTexto 14"/>
          <p:cNvSpPr txBox="1"/>
          <p:nvPr/>
        </p:nvSpPr>
        <p:spPr>
          <a:xfrm>
            <a:off x="9525000" y="5029200"/>
            <a:ext cx="658257" cy="369332"/>
          </a:xfrm>
          <a:prstGeom prst="rect">
            <a:avLst/>
          </a:prstGeom>
          <a:noFill/>
        </p:spPr>
        <p:txBody>
          <a:bodyPr wrap="none" rtlCol="0">
            <a:spAutoFit/>
          </a:bodyPr>
          <a:lstStyle/>
          <a:p>
            <a:r>
              <a:rPr lang="es-ES" b="1" dirty="0">
                <a:solidFill>
                  <a:srgbClr val="004586"/>
                </a:solidFill>
                <a:latin typeface="Calibri"/>
              </a:rPr>
              <a:t>SOJA</a:t>
            </a:r>
          </a:p>
        </p:txBody>
      </p:sp>
      <p:sp>
        <p:nvSpPr>
          <p:cNvPr id="16" name="CuadroTexto 15"/>
          <p:cNvSpPr txBox="1"/>
          <p:nvPr/>
        </p:nvSpPr>
        <p:spPr>
          <a:xfrm>
            <a:off x="10210800" y="5791200"/>
            <a:ext cx="1460487" cy="430887"/>
          </a:xfrm>
          <a:prstGeom prst="rect">
            <a:avLst/>
          </a:prstGeom>
          <a:noFill/>
        </p:spPr>
        <p:txBody>
          <a:bodyPr wrap="none" rtlCol="0">
            <a:spAutoFit/>
          </a:bodyPr>
          <a:lstStyle/>
          <a:p>
            <a:pPr algn="r"/>
            <a:r>
              <a:rPr lang="es-ES" sz="1100" dirty="0" err="1">
                <a:solidFill>
                  <a:srgbClr val="565656"/>
                </a:solidFill>
                <a:latin typeface="Calibri"/>
              </a:rPr>
              <a:t>Sidbury</a:t>
            </a:r>
            <a:r>
              <a:rPr lang="es-ES" sz="1100" dirty="0">
                <a:solidFill>
                  <a:srgbClr val="565656"/>
                </a:solidFill>
                <a:latin typeface="Calibri"/>
              </a:rPr>
              <a:t> R. JAAD 2014</a:t>
            </a:r>
          </a:p>
          <a:p>
            <a:pPr algn="r"/>
            <a:endParaRPr lang="es-ES" sz="1100" dirty="0">
              <a:solidFill>
                <a:prstClr val="black"/>
              </a:solidFill>
              <a:latin typeface="Calibri"/>
            </a:endParaRPr>
          </a:p>
        </p:txBody>
      </p:sp>
    </p:spTree>
    <p:extLst>
      <p:ext uri="{BB962C8B-B14F-4D97-AF65-F5344CB8AC3E}">
        <p14:creationId xmlns:p14="http://schemas.microsoft.com/office/powerpoint/2010/main" val="26478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524000" y="5136513"/>
            <a:ext cx="9144000" cy="502287"/>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152400"/>
            <a:ext cx="6410937" cy="4268616"/>
          </a:xfrm>
          <a:prstGeom prst="rect">
            <a:avLst/>
          </a:prstGeom>
        </p:spPr>
      </p:pic>
      <p:sp>
        <p:nvSpPr>
          <p:cNvPr id="6" name="CuadroTexto 5"/>
          <p:cNvSpPr txBox="1"/>
          <p:nvPr/>
        </p:nvSpPr>
        <p:spPr>
          <a:xfrm>
            <a:off x="5334000" y="4572000"/>
            <a:ext cx="2277675" cy="461665"/>
          </a:xfrm>
          <a:prstGeom prst="rect">
            <a:avLst/>
          </a:prstGeom>
          <a:noFill/>
        </p:spPr>
        <p:txBody>
          <a:bodyPr wrap="none" rtlCol="0">
            <a:spAutoFit/>
          </a:bodyPr>
          <a:lstStyle/>
          <a:p>
            <a:r>
              <a:rPr lang="es-ES" sz="2400" dirty="0" smtClean="0">
                <a:solidFill>
                  <a:srgbClr val="004586"/>
                </a:solidFill>
                <a:latin typeface="Calibri"/>
              </a:rPr>
              <a:t>Riesgos del baño</a:t>
            </a:r>
            <a:endParaRPr lang="es-ES" sz="2400" dirty="0">
              <a:solidFill>
                <a:srgbClr val="004586"/>
              </a:solidFill>
              <a:latin typeface="Calibri"/>
            </a:endParaRPr>
          </a:p>
        </p:txBody>
      </p:sp>
      <p:sp>
        <p:nvSpPr>
          <p:cNvPr id="7" name="CuadroTexto 6"/>
          <p:cNvSpPr txBox="1"/>
          <p:nvPr/>
        </p:nvSpPr>
        <p:spPr>
          <a:xfrm>
            <a:off x="4262802" y="5191727"/>
            <a:ext cx="2031325" cy="369332"/>
          </a:xfrm>
          <a:prstGeom prst="rect">
            <a:avLst/>
          </a:prstGeom>
          <a:noFill/>
        </p:spPr>
        <p:txBody>
          <a:bodyPr wrap="none" rtlCol="0">
            <a:spAutoFit/>
          </a:bodyPr>
          <a:lstStyle/>
          <a:p>
            <a:r>
              <a:rPr lang="es-ES" dirty="0">
                <a:solidFill>
                  <a:schemeClr val="bg1"/>
                </a:solidFill>
                <a:latin typeface="Calibri"/>
              </a:rPr>
              <a:t>¿FRECUENCIA?</a:t>
            </a:r>
            <a:r>
              <a:rPr lang="es-ES" dirty="0">
                <a:solidFill>
                  <a:prstClr val="black"/>
                </a:solidFill>
                <a:latin typeface="Calibri"/>
              </a:rPr>
              <a:t>	</a:t>
            </a:r>
          </a:p>
        </p:txBody>
      </p:sp>
      <p:sp>
        <p:nvSpPr>
          <p:cNvPr id="8" name="CuadroTexto 7"/>
          <p:cNvSpPr txBox="1"/>
          <p:nvPr/>
        </p:nvSpPr>
        <p:spPr>
          <a:xfrm>
            <a:off x="6592396" y="5191726"/>
            <a:ext cx="2031325" cy="369332"/>
          </a:xfrm>
          <a:prstGeom prst="rect">
            <a:avLst/>
          </a:prstGeom>
          <a:noFill/>
        </p:spPr>
        <p:txBody>
          <a:bodyPr wrap="none" rtlCol="0">
            <a:spAutoFit/>
          </a:bodyPr>
          <a:lstStyle/>
          <a:p>
            <a:r>
              <a:rPr lang="es-ES" dirty="0" smtClean="0">
                <a:solidFill>
                  <a:schemeClr val="bg1"/>
                </a:solidFill>
                <a:latin typeface="Calibri"/>
              </a:rPr>
              <a:t>      ¿</a:t>
            </a:r>
            <a:r>
              <a:rPr lang="es-ES" dirty="0">
                <a:solidFill>
                  <a:schemeClr val="bg1"/>
                </a:solidFill>
                <a:latin typeface="Calibri"/>
              </a:rPr>
              <a:t>DURACIÓN?	</a:t>
            </a:r>
          </a:p>
        </p:txBody>
      </p:sp>
    </p:spTree>
    <p:extLst>
      <p:ext uri="{BB962C8B-B14F-4D97-AF65-F5344CB8AC3E}">
        <p14:creationId xmlns:p14="http://schemas.microsoft.com/office/powerpoint/2010/main" val="11590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5-04-18 a la(s) 23.12.5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87353"/>
            <a:ext cx="9144000" cy="5628393"/>
          </a:xfrm>
          <a:prstGeom prst="rect">
            <a:avLst/>
          </a:prstGeom>
        </p:spPr>
      </p:pic>
      <p:sp>
        <p:nvSpPr>
          <p:cNvPr id="5" name="Rectángulo 4"/>
          <p:cNvSpPr/>
          <p:nvPr/>
        </p:nvSpPr>
        <p:spPr>
          <a:xfrm>
            <a:off x="4953000" y="3733800"/>
            <a:ext cx="228600" cy="152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4724400" y="3614058"/>
            <a:ext cx="152400" cy="152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33603354"/>
      </p:ext>
    </p:extLst>
  </p:cSld>
  <p:clrMapOvr>
    <a:masterClrMapping/>
  </p:clrMapOvr>
  <mc:AlternateContent xmlns:mc="http://schemas.openxmlformats.org/markup-compatibility/2006" xmlns:p14="http://schemas.microsoft.com/office/powerpoint/2010/main">
    <mc:Choice Requires="p14">
      <p:transition spd="med" p14:dur="700" advTm="3638">
        <p:fade/>
      </p:transition>
    </mc:Choice>
    <mc:Fallback xmlns="">
      <p:transition spd="med" advTm="3638">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22637" y="228600"/>
            <a:ext cx="7731788" cy="4838296"/>
          </a:xfrm>
          <a:prstGeom prst="rect">
            <a:avLst/>
          </a:prstGeom>
        </p:spPr>
      </p:pic>
      <p:sp>
        <p:nvSpPr>
          <p:cNvPr id="5" name="CuadroTexto 4"/>
          <p:cNvSpPr txBox="1"/>
          <p:nvPr/>
        </p:nvSpPr>
        <p:spPr>
          <a:xfrm>
            <a:off x="2255496" y="3733990"/>
            <a:ext cx="2928272" cy="1200329"/>
          </a:xfrm>
          <a:prstGeom prst="rect">
            <a:avLst/>
          </a:prstGeom>
          <a:noFill/>
        </p:spPr>
        <p:txBody>
          <a:bodyPr wrap="square" rtlCol="0">
            <a:spAutoFit/>
          </a:bodyPr>
          <a:lstStyle/>
          <a:p>
            <a:pPr algn="ctr"/>
            <a:r>
              <a:rPr lang="es-ES" dirty="0" smtClean="0">
                <a:solidFill>
                  <a:srgbClr val="004586"/>
                </a:solidFill>
                <a:latin typeface="Calibri"/>
              </a:rPr>
              <a:t>Contacto prolongado y repetitivo con agua caliente deterioraría la barrera cutánea</a:t>
            </a:r>
            <a:endParaRPr lang="es-ES" dirty="0">
              <a:solidFill>
                <a:srgbClr val="004586"/>
              </a:solidFill>
              <a:latin typeface="Calibri"/>
            </a:endParaRPr>
          </a:p>
        </p:txBody>
      </p:sp>
      <p:sp>
        <p:nvSpPr>
          <p:cNvPr id="6" name="CuadroTexto 5"/>
          <p:cNvSpPr txBox="1"/>
          <p:nvPr/>
        </p:nvSpPr>
        <p:spPr>
          <a:xfrm>
            <a:off x="7203695" y="3677278"/>
            <a:ext cx="3039532" cy="1477328"/>
          </a:xfrm>
          <a:prstGeom prst="rect">
            <a:avLst/>
          </a:prstGeom>
          <a:noFill/>
        </p:spPr>
        <p:txBody>
          <a:bodyPr wrap="square" rtlCol="0">
            <a:spAutoFit/>
          </a:bodyPr>
          <a:lstStyle/>
          <a:p>
            <a:pPr algn="ctr"/>
            <a:r>
              <a:rPr lang="es-ES" dirty="0" smtClean="0">
                <a:solidFill>
                  <a:srgbClr val="004586"/>
                </a:solidFill>
                <a:latin typeface="Calibri"/>
              </a:rPr>
              <a:t>Contacto con agua potenciaría la posterior aplicación de emolientes o tratamientos médicos</a:t>
            </a:r>
          </a:p>
          <a:p>
            <a:pPr algn="ctr"/>
            <a:r>
              <a:rPr lang="es-ES" dirty="0" smtClean="0">
                <a:solidFill>
                  <a:srgbClr val="004586"/>
                </a:solidFill>
                <a:latin typeface="Calibri"/>
              </a:rPr>
              <a:t>(“Empapar y untar”)</a:t>
            </a:r>
            <a:endParaRPr lang="es-ES" dirty="0">
              <a:solidFill>
                <a:srgbClr val="004586"/>
              </a:solidFill>
              <a:latin typeface="Calibri"/>
            </a:endParaRPr>
          </a:p>
        </p:txBody>
      </p:sp>
      <p:sp>
        <p:nvSpPr>
          <p:cNvPr id="7" name="Rectángulo 6"/>
          <p:cNvSpPr/>
          <p:nvPr/>
        </p:nvSpPr>
        <p:spPr>
          <a:xfrm>
            <a:off x="1219200" y="5143096"/>
            <a:ext cx="9982200" cy="673178"/>
          </a:xfrm>
          <a:prstGeom prst="rect">
            <a:avLst/>
          </a:prstGeom>
          <a:solidFill>
            <a:srgbClr val="0045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prstClr val="white"/>
                </a:solidFill>
                <a:latin typeface="Calibri"/>
              </a:rPr>
              <a:t>Recomendación: al menos 2-3 baños a la semana, cortos, agua no muy caliente, seguidos de emolientes</a:t>
            </a:r>
            <a:endParaRPr lang="es-ES" dirty="0">
              <a:solidFill>
                <a:prstClr val="white"/>
              </a:solidFill>
              <a:latin typeface="Calibri"/>
            </a:endParaRPr>
          </a:p>
        </p:txBody>
      </p:sp>
      <p:sp>
        <p:nvSpPr>
          <p:cNvPr id="8" name="CuadroTexto 7"/>
          <p:cNvSpPr txBox="1"/>
          <p:nvPr/>
        </p:nvSpPr>
        <p:spPr>
          <a:xfrm>
            <a:off x="9565934" y="5791200"/>
            <a:ext cx="2100127" cy="461665"/>
          </a:xfrm>
          <a:prstGeom prst="rect">
            <a:avLst/>
          </a:prstGeom>
          <a:noFill/>
        </p:spPr>
        <p:txBody>
          <a:bodyPr wrap="none" rtlCol="0">
            <a:spAutoFit/>
          </a:bodyPr>
          <a:lstStyle/>
          <a:p>
            <a:pPr algn="r"/>
            <a:r>
              <a:rPr lang="es-ES" sz="1200" dirty="0" err="1">
                <a:solidFill>
                  <a:srgbClr val="565656"/>
                </a:solidFill>
                <a:latin typeface="Calibri"/>
              </a:rPr>
              <a:t>Hajar</a:t>
            </a:r>
            <a:r>
              <a:rPr lang="es-ES" sz="1200" dirty="0">
                <a:solidFill>
                  <a:srgbClr val="565656"/>
                </a:solidFill>
                <a:latin typeface="Calibri"/>
              </a:rPr>
              <a:t> T. Dermatitis 2014</a:t>
            </a:r>
          </a:p>
          <a:p>
            <a:pPr algn="r"/>
            <a:r>
              <a:rPr lang="es-ES" sz="1200" dirty="0" smtClean="0">
                <a:solidFill>
                  <a:srgbClr val="565656"/>
                </a:solidFill>
                <a:latin typeface="Calibri"/>
              </a:rPr>
              <a:t> </a:t>
            </a:r>
            <a:r>
              <a:rPr lang="es-ES" sz="1200" dirty="0" err="1" smtClean="0">
                <a:solidFill>
                  <a:srgbClr val="565656"/>
                </a:solidFill>
                <a:latin typeface="Calibri"/>
              </a:rPr>
              <a:t>Koutroulis</a:t>
            </a:r>
            <a:r>
              <a:rPr lang="es-ES" sz="1200" dirty="0" smtClean="0">
                <a:solidFill>
                  <a:srgbClr val="565656"/>
                </a:solidFill>
                <a:latin typeface="Calibri"/>
              </a:rPr>
              <a:t> </a:t>
            </a:r>
            <a:r>
              <a:rPr lang="es-ES" sz="1200" dirty="0">
                <a:solidFill>
                  <a:srgbClr val="565656"/>
                </a:solidFill>
                <a:latin typeface="Calibri"/>
              </a:rPr>
              <a:t>I. </a:t>
            </a:r>
            <a:r>
              <a:rPr lang="es-ES" sz="1200" dirty="0" err="1">
                <a:solidFill>
                  <a:srgbClr val="565656"/>
                </a:solidFill>
                <a:latin typeface="Calibri"/>
              </a:rPr>
              <a:t>Clin</a:t>
            </a:r>
            <a:r>
              <a:rPr lang="es-ES" sz="1200" dirty="0">
                <a:solidFill>
                  <a:srgbClr val="565656"/>
                </a:solidFill>
                <a:latin typeface="Calibri"/>
              </a:rPr>
              <a:t> </a:t>
            </a:r>
            <a:r>
              <a:rPr lang="es-ES" sz="1200" dirty="0" err="1">
                <a:solidFill>
                  <a:srgbClr val="565656"/>
                </a:solidFill>
                <a:latin typeface="Calibri"/>
              </a:rPr>
              <a:t>Pediatr</a:t>
            </a:r>
            <a:r>
              <a:rPr lang="es-ES" sz="1200" dirty="0">
                <a:solidFill>
                  <a:srgbClr val="565656"/>
                </a:solidFill>
                <a:latin typeface="Calibri"/>
              </a:rPr>
              <a:t> 2014 </a:t>
            </a:r>
          </a:p>
        </p:txBody>
      </p:sp>
      <p:sp>
        <p:nvSpPr>
          <p:cNvPr id="9" name="Elipse 8"/>
          <p:cNvSpPr/>
          <p:nvPr/>
        </p:nvSpPr>
        <p:spPr>
          <a:xfrm>
            <a:off x="2554829" y="388702"/>
            <a:ext cx="2669110" cy="3346978"/>
          </a:xfrm>
          <a:prstGeom prst="ellipse">
            <a:avLst/>
          </a:prstGeom>
          <a:solidFill>
            <a:schemeClr val="accent2">
              <a:lumMod val="40000"/>
              <a:lumOff val="60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
        <p:nvSpPr>
          <p:cNvPr id="10" name="Elipse 9"/>
          <p:cNvSpPr/>
          <p:nvPr/>
        </p:nvSpPr>
        <p:spPr>
          <a:xfrm>
            <a:off x="6969361" y="388702"/>
            <a:ext cx="2669110" cy="3346978"/>
          </a:xfrm>
          <a:prstGeom prst="ellipse">
            <a:avLst/>
          </a:prstGeom>
          <a:solidFill>
            <a:schemeClr val="accent2">
              <a:lumMod val="40000"/>
              <a:lumOff val="60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custDataLst>
      <p:tags r:id="rId1"/>
    </p:custDataLst>
    <p:extLst>
      <p:ext uri="{BB962C8B-B14F-4D97-AF65-F5344CB8AC3E}">
        <p14:creationId xmlns:p14="http://schemas.microsoft.com/office/powerpoint/2010/main" val="2361800792"/>
      </p:ext>
    </p:extLst>
  </p:cSld>
  <p:clrMapOvr>
    <a:masterClrMapping/>
  </p:clrMapOvr>
  <mc:AlternateContent xmlns:mc="http://schemas.openxmlformats.org/markup-compatibility/2006" xmlns:p14="http://schemas.microsoft.com/office/powerpoint/2010/main">
    <mc:Choice Requires="p14">
      <p:transition spd="med" p14:dur="700" advTm="40956">
        <p:fade/>
      </p:transition>
    </mc:Choice>
    <mc:Fallback xmlns="">
      <p:transition spd="med" advTm="409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00"/>
            <a:ext cx="9144000" cy="4623217"/>
          </a:xfrm>
          <a:prstGeom prst="rect">
            <a:avLst/>
          </a:prstGeom>
        </p:spPr>
      </p:pic>
    </p:spTree>
    <p:extLst>
      <p:ext uri="{BB962C8B-B14F-4D97-AF65-F5344CB8AC3E}">
        <p14:creationId xmlns:p14="http://schemas.microsoft.com/office/powerpoint/2010/main" val="3143313914"/>
      </p:ext>
    </p:extLst>
  </p:cSld>
  <p:clrMapOvr>
    <a:masterClrMapping/>
  </p:clrMapOvr>
  <mc:AlternateContent xmlns:mc="http://schemas.openxmlformats.org/markup-compatibility/2006" xmlns:p14="http://schemas.microsoft.com/office/powerpoint/2010/main">
    <mc:Choice Requires="p14">
      <p:transition spd="slow" p14:dur="2000" advTm="37302"/>
    </mc:Choice>
    <mc:Fallback xmlns="">
      <p:transition spd="slow" advTm="37302"/>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735644" y="228600"/>
            <a:ext cx="8715902" cy="4887919"/>
          </a:xfrm>
          <a:prstGeom prst="rect">
            <a:avLst/>
          </a:prstGeom>
          <a:solidFill>
            <a:schemeClr val="tx1">
              <a:lumMod val="40000"/>
              <a:lumOff val="60000"/>
            </a:schemeClr>
          </a:solidFill>
          <a:ln>
            <a:no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noFill/>
              <a:latin typeface="Calibri"/>
            </a:endParaRPr>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71800" y="758632"/>
            <a:ext cx="1654675" cy="2975168"/>
          </a:xfrm>
          <a:prstGeom prst="rect">
            <a:avLst/>
          </a:prstGeom>
          <a:ln>
            <a:noFill/>
          </a:ln>
          <a:effectLst>
            <a:softEdge rad="112500"/>
          </a:effectLst>
        </p:spPr>
      </p:pic>
      <p:sp>
        <p:nvSpPr>
          <p:cNvPr id="5" name="CuadroTexto 4"/>
          <p:cNvSpPr txBox="1"/>
          <p:nvPr/>
        </p:nvSpPr>
        <p:spPr>
          <a:xfrm>
            <a:off x="5486400" y="1601209"/>
            <a:ext cx="414597" cy="646331"/>
          </a:xfrm>
          <a:prstGeom prst="rect">
            <a:avLst/>
          </a:prstGeom>
          <a:noFill/>
        </p:spPr>
        <p:txBody>
          <a:bodyPr wrap="none" rtlCol="0">
            <a:spAutoFit/>
          </a:bodyPr>
          <a:lstStyle/>
          <a:p>
            <a:r>
              <a:rPr lang="es-ES" sz="3600" dirty="0">
                <a:solidFill>
                  <a:prstClr val="black"/>
                </a:solidFill>
                <a:latin typeface="Calibri"/>
              </a:rPr>
              <a:t>+</a:t>
            </a:r>
          </a:p>
        </p:txBody>
      </p:sp>
      <p:sp>
        <p:nvSpPr>
          <p:cNvPr id="6" name="CuadroTexto 5"/>
          <p:cNvSpPr txBox="1"/>
          <p:nvPr/>
        </p:nvSpPr>
        <p:spPr>
          <a:xfrm>
            <a:off x="2494926" y="3811007"/>
            <a:ext cx="7305846" cy="923330"/>
          </a:xfrm>
          <a:prstGeom prst="rect">
            <a:avLst/>
          </a:prstGeom>
          <a:noFill/>
        </p:spPr>
        <p:txBody>
          <a:bodyPr wrap="none" rtlCol="0">
            <a:spAutoFit/>
          </a:bodyPr>
          <a:lstStyle/>
          <a:p>
            <a:r>
              <a:rPr lang="es-ES" dirty="0">
                <a:solidFill>
                  <a:srgbClr val="004586"/>
                </a:solidFill>
                <a:latin typeface="Calibri"/>
              </a:rPr>
              <a:t>ADULTOS                         100 ml                                                ½ BAÑERA AGUA</a:t>
            </a:r>
          </a:p>
          <a:p>
            <a:endParaRPr lang="es-ES" dirty="0">
              <a:solidFill>
                <a:srgbClr val="004586"/>
              </a:solidFill>
              <a:latin typeface="Calibri"/>
            </a:endParaRPr>
          </a:p>
          <a:p>
            <a:r>
              <a:rPr lang="es-ES" dirty="0">
                <a:solidFill>
                  <a:srgbClr val="004586"/>
                </a:solidFill>
                <a:latin typeface="Calibri"/>
              </a:rPr>
              <a:t>NIÑOS &lt; 12 AÑOS	</a:t>
            </a:r>
            <a:r>
              <a:rPr lang="es-ES" dirty="0" smtClean="0">
                <a:solidFill>
                  <a:srgbClr val="004586"/>
                </a:solidFill>
                <a:latin typeface="Calibri"/>
              </a:rPr>
              <a:t>       50 ml			</a:t>
            </a:r>
            <a:r>
              <a:rPr lang="es-ES" dirty="0">
                <a:solidFill>
                  <a:srgbClr val="004586"/>
                </a:solidFill>
                <a:latin typeface="Calibri"/>
              </a:rPr>
              <a:t> </a:t>
            </a:r>
            <a:r>
              <a:rPr lang="es-ES" dirty="0" smtClean="0">
                <a:solidFill>
                  <a:srgbClr val="004586"/>
                </a:solidFill>
                <a:latin typeface="Calibri"/>
              </a:rPr>
              <a:t>              ¼ </a:t>
            </a:r>
            <a:r>
              <a:rPr lang="es-ES" dirty="0">
                <a:solidFill>
                  <a:srgbClr val="004586"/>
                </a:solidFill>
                <a:latin typeface="Calibri"/>
              </a:rPr>
              <a:t>BAÑERA AGUA</a:t>
            </a: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7999" y="1051893"/>
            <a:ext cx="3457685" cy="2225571"/>
          </a:xfrm>
          <a:prstGeom prst="rect">
            <a:avLst/>
          </a:prstGeom>
          <a:ln>
            <a:noFill/>
          </a:ln>
          <a:effectLst>
            <a:outerShdw blurRad="292100" dist="139700" dir="2700000" algn="tl" rotWithShape="0">
              <a:srgbClr val="333333">
                <a:alpha val="65000"/>
              </a:srgbClr>
            </a:outerShdw>
          </a:effectLst>
        </p:spPr>
      </p:pic>
      <p:cxnSp>
        <p:nvCxnSpPr>
          <p:cNvPr id="10" name="Conector recto 9"/>
          <p:cNvCxnSpPr>
            <a:stCxn id="6" idx="1"/>
          </p:cNvCxnSpPr>
          <p:nvPr/>
        </p:nvCxnSpPr>
        <p:spPr>
          <a:xfrm flipV="1">
            <a:off x="2494926" y="4272114"/>
            <a:ext cx="7126772" cy="558"/>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11" name="Rectángulo 10"/>
          <p:cNvSpPr/>
          <p:nvPr/>
        </p:nvSpPr>
        <p:spPr>
          <a:xfrm>
            <a:off x="1735644" y="5105400"/>
            <a:ext cx="8715902" cy="981433"/>
          </a:xfrm>
          <a:prstGeom prst="rect">
            <a:avLst/>
          </a:prstGeom>
          <a:solidFill>
            <a:srgbClr val="004586"/>
          </a:solidFill>
          <a:effectLst>
            <a:glow rad="1397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smtClean="0">
                <a:solidFill>
                  <a:schemeClr val="bg1"/>
                </a:solidFill>
                <a:latin typeface="Calibri"/>
              </a:rPr>
              <a:t>Baños de lejía en dermatitis atópica moderada / severa con episodios repetidos de sobreinfección (+/- </a:t>
            </a:r>
            <a:r>
              <a:rPr lang="es-ES" b="1" dirty="0" err="1" smtClean="0">
                <a:solidFill>
                  <a:schemeClr val="bg1"/>
                </a:solidFill>
                <a:latin typeface="Calibri"/>
              </a:rPr>
              <a:t>mupirocina</a:t>
            </a:r>
            <a:r>
              <a:rPr lang="es-ES" b="1" dirty="0" smtClean="0">
                <a:solidFill>
                  <a:schemeClr val="bg1"/>
                </a:solidFill>
                <a:latin typeface="Calibri"/>
              </a:rPr>
              <a:t>)</a:t>
            </a:r>
            <a:endParaRPr lang="es-ES" b="1" dirty="0">
              <a:solidFill>
                <a:schemeClr val="bg1"/>
              </a:solidFill>
              <a:latin typeface="Calibri"/>
            </a:endParaRPr>
          </a:p>
        </p:txBody>
      </p:sp>
      <p:sp>
        <p:nvSpPr>
          <p:cNvPr id="12" name="CuadroTexto 11"/>
          <p:cNvSpPr txBox="1"/>
          <p:nvPr/>
        </p:nvSpPr>
        <p:spPr>
          <a:xfrm>
            <a:off x="6617999" y="352906"/>
            <a:ext cx="3457685" cy="369332"/>
          </a:xfrm>
          <a:prstGeom prst="rect">
            <a:avLst/>
          </a:prstGeom>
          <a:noFill/>
        </p:spPr>
        <p:txBody>
          <a:bodyPr wrap="none" rtlCol="0">
            <a:spAutoFit/>
          </a:bodyPr>
          <a:lstStyle/>
          <a:p>
            <a:r>
              <a:rPr lang="es-ES" dirty="0">
                <a:solidFill>
                  <a:srgbClr val="004586"/>
                </a:solidFill>
                <a:latin typeface="Calibri"/>
              </a:rPr>
              <a:t>10 MINUTOS, 2 VECES EN SEMANA</a:t>
            </a:r>
          </a:p>
        </p:txBody>
      </p:sp>
      <p:sp>
        <p:nvSpPr>
          <p:cNvPr id="13" name="CuadroTexto 12"/>
          <p:cNvSpPr txBox="1"/>
          <p:nvPr/>
        </p:nvSpPr>
        <p:spPr>
          <a:xfrm>
            <a:off x="10077594" y="5786735"/>
            <a:ext cx="2114406" cy="461665"/>
          </a:xfrm>
          <a:prstGeom prst="rect">
            <a:avLst/>
          </a:prstGeom>
          <a:noFill/>
        </p:spPr>
        <p:txBody>
          <a:bodyPr wrap="none" rtlCol="0">
            <a:spAutoFit/>
          </a:bodyPr>
          <a:lstStyle/>
          <a:p>
            <a:pPr algn="r"/>
            <a:r>
              <a:rPr lang="es-ES" sz="1200" dirty="0">
                <a:solidFill>
                  <a:srgbClr val="565656"/>
                </a:solidFill>
                <a:latin typeface="Calibri"/>
              </a:rPr>
              <a:t>Wong S. J </a:t>
            </a:r>
            <a:r>
              <a:rPr lang="es-ES" sz="1200" dirty="0" err="1">
                <a:solidFill>
                  <a:srgbClr val="565656"/>
                </a:solidFill>
                <a:latin typeface="Calibri"/>
              </a:rPr>
              <a:t>Dermatol</a:t>
            </a:r>
            <a:r>
              <a:rPr lang="es-ES" sz="1200" dirty="0">
                <a:solidFill>
                  <a:srgbClr val="565656"/>
                </a:solidFill>
                <a:latin typeface="Calibri"/>
              </a:rPr>
              <a:t> 2013</a:t>
            </a:r>
          </a:p>
          <a:p>
            <a:pPr algn="r"/>
            <a:r>
              <a:rPr lang="es-ES" sz="1200" dirty="0" err="1">
                <a:solidFill>
                  <a:srgbClr val="565656"/>
                </a:solidFill>
                <a:latin typeface="Calibri"/>
              </a:rPr>
              <a:t>Ryan</a:t>
            </a:r>
            <a:r>
              <a:rPr lang="es-ES" sz="1200" dirty="0">
                <a:solidFill>
                  <a:srgbClr val="565656"/>
                </a:solidFill>
                <a:latin typeface="Calibri"/>
              </a:rPr>
              <a:t> C. </a:t>
            </a:r>
            <a:r>
              <a:rPr lang="es-ES" sz="1200" dirty="0" err="1">
                <a:solidFill>
                  <a:srgbClr val="565656"/>
                </a:solidFill>
                <a:latin typeface="Calibri"/>
              </a:rPr>
              <a:t>Pediatr</a:t>
            </a:r>
            <a:r>
              <a:rPr lang="es-ES" sz="1200" dirty="0">
                <a:solidFill>
                  <a:srgbClr val="565656"/>
                </a:solidFill>
                <a:latin typeface="Calibri"/>
              </a:rPr>
              <a:t> </a:t>
            </a:r>
            <a:r>
              <a:rPr lang="es-ES" sz="1200" dirty="0" err="1">
                <a:solidFill>
                  <a:srgbClr val="565656"/>
                </a:solidFill>
                <a:latin typeface="Calibri"/>
              </a:rPr>
              <a:t>Dermatol</a:t>
            </a:r>
            <a:r>
              <a:rPr lang="es-ES" sz="1200" dirty="0">
                <a:solidFill>
                  <a:srgbClr val="565656"/>
                </a:solidFill>
                <a:latin typeface="Calibri"/>
              </a:rPr>
              <a:t> 2013</a:t>
            </a:r>
          </a:p>
        </p:txBody>
      </p:sp>
      <p:sp>
        <p:nvSpPr>
          <p:cNvPr id="2" name="Rectángulo 1"/>
          <p:cNvSpPr/>
          <p:nvPr/>
        </p:nvSpPr>
        <p:spPr>
          <a:xfrm>
            <a:off x="3262086" y="2278460"/>
            <a:ext cx="1066800" cy="84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97564553"/>
      </p:ext>
    </p:extLst>
  </p:cSld>
  <p:clrMapOvr>
    <a:masterClrMapping/>
  </p:clrMapOvr>
  <mc:AlternateContent xmlns:mc="http://schemas.openxmlformats.org/markup-compatibility/2006" xmlns:p14="http://schemas.microsoft.com/office/powerpoint/2010/main">
    <mc:Choice Requires="p14">
      <p:transition spd="med" p14:dur="700" advTm="38367">
        <p:fade/>
      </p:transition>
    </mc:Choice>
    <mc:Fallback xmlns="">
      <p:transition spd="med" advTm="38367">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5445" y="1112528"/>
            <a:ext cx="4906504" cy="4853840"/>
          </a:xfrm>
          <a:prstGeom prst="rect">
            <a:avLst/>
          </a:prstGeom>
          <a:ln>
            <a:solidFill>
              <a:srgbClr val="873624"/>
            </a:solidFill>
          </a:ln>
        </p:spPr>
      </p:pic>
      <p:sp>
        <p:nvSpPr>
          <p:cNvPr id="3" name="Rectángulo 2"/>
          <p:cNvSpPr/>
          <p:nvPr/>
        </p:nvSpPr>
        <p:spPr>
          <a:xfrm>
            <a:off x="2215445" y="173349"/>
            <a:ext cx="4906504" cy="923330"/>
          </a:xfrm>
          <a:prstGeom prst="rect">
            <a:avLst/>
          </a:prstGeom>
          <a:solidFill>
            <a:srgbClr val="004586"/>
          </a:solidFill>
          <a:ln>
            <a:solidFill>
              <a:srgbClr val="873624"/>
            </a:solidFill>
          </a:ln>
        </p:spPr>
        <p:txBody>
          <a:bodyPr wrap="square">
            <a:spAutoFit/>
          </a:bodyPr>
          <a:lstStyle/>
          <a:p>
            <a:r>
              <a:rPr lang="es-ES" b="1" dirty="0">
                <a:solidFill>
                  <a:schemeClr val="bg2"/>
                </a:solidFill>
              </a:rPr>
              <a:t>SARKAR, </a:t>
            </a:r>
            <a:r>
              <a:rPr lang="es-ES" b="1" dirty="0" err="1">
                <a:solidFill>
                  <a:schemeClr val="bg2"/>
                </a:solidFill>
              </a:rPr>
              <a:t>Rashmi</a:t>
            </a:r>
            <a:r>
              <a:rPr lang="es-ES" b="1" dirty="0">
                <a:solidFill>
                  <a:schemeClr val="bg2"/>
                </a:solidFill>
              </a:rPr>
              <a:t>, et al. Neonatal </a:t>
            </a:r>
            <a:r>
              <a:rPr lang="es-ES" b="1" dirty="0" err="1">
                <a:solidFill>
                  <a:schemeClr val="bg2"/>
                </a:solidFill>
              </a:rPr>
              <a:t>erythroderma</a:t>
            </a:r>
            <a:r>
              <a:rPr lang="es-ES" b="1" dirty="0">
                <a:solidFill>
                  <a:schemeClr val="bg2"/>
                </a:solidFill>
              </a:rPr>
              <a:t> (red </a:t>
            </a:r>
            <a:r>
              <a:rPr lang="es-ES" b="1" dirty="0" err="1">
                <a:solidFill>
                  <a:schemeClr val="bg2"/>
                </a:solidFill>
              </a:rPr>
              <a:t>baby</a:t>
            </a:r>
            <a:r>
              <a:rPr lang="es-ES" b="1" dirty="0">
                <a:solidFill>
                  <a:schemeClr val="bg2"/>
                </a:solidFill>
              </a:rPr>
              <a:t>). </a:t>
            </a:r>
            <a:r>
              <a:rPr lang="es-ES" b="1" i="1" dirty="0" err="1">
                <a:solidFill>
                  <a:schemeClr val="bg2"/>
                </a:solidFill>
              </a:rPr>
              <a:t>Indian</a:t>
            </a:r>
            <a:r>
              <a:rPr lang="es-ES" b="1" i="1" dirty="0">
                <a:solidFill>
                  <a:schemeClr val="bg2"/>
                </a:solidFill>
              </a:rPr>
              <a:t> </a:t>
            </a:r>
            <a:r>
              <a:rPr lang="es-ES" b="1" i="1" dirty="0" err="1">
                <a:solidFill>
                  <a:schemeClr val="bg2"/>
                </a:solidFill>
              </a:rPr>
              <a:t>Journal</a:t>
            </a:r>
            <a:r>
              <a:rPr lang="es-ES" b="1" i="1" dirty="0">
                <a:solidFill>
                  <a:schemeClr val="bg2"/>
                </a:solidFill>
              </a:rPr>
              <a:t> of </a:t>
            </a:r>
            <a:r>
              <a:rPr lang="es-ES" b="1" i="1" dirty="0" err="1">
                <a:solidFill>
                  <a:schemeClr val="bg2"/>
                </a:solidFill>
              </a:rPr>
              <a:t>Paediatric</a:t>
            </a:r>
            <a:r>
              <a:rPr lang="es-ES" b="1" i="1" dirty="0">
                <a:solidFill>
                  <a:schemeClr val="bg2"/>
                </a:solidFill>
              </a:rPr>
              <a:t> </a:t>
            </a:r>
            <a:r>
              <a:rPr lang="es-ES" b="1" i="1" dirty="0" err="1">
                <a:solidFill>
                  <a:schemeClr val="bg2"/>
                </a:solidFill>
              </a:rPr>
              <a:t>Dermatology</a:t>
            </a:r>
            <a:r>
              <a:rPr lang="es-ES" b="1" dirty="0">
                <a:solidFill>
                  <a:schemeClr val="bg2"/>
                </a:solidFill>
              </a:rPr>
              <a:t>, 2013, vol. 14, no 3, p. 47</a:t>
            </a:r>
          </a:p>
        </p:txBody>
      </p:sp>
      <p:sp>
        <p:nvSpPr>
          <p:cNvPr id="4" name="Flecha izquierda 3"/>
          <p:cNvSpPr/>
          <p:nvPr/>
        </p:nvSpPr>
        <p:spPr>
          <a:xfrm>
            <a:off x="5023601" y="1677555"/>
            <a:ext cx="4488940" cy="484632"/>
          </a:xfrm>
          <a:prstGeom prst="leftArrow">
            <a:avLst/>
          </a:prstGeom>
          <a:solidFill>
            <a:srgbClr val="004586"/>
          </a:solidFill>
          <a:ln>
            <a:solidFill>
              <a:srgbClr val="00458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8523202" y="2569673"/>
            <a:ext cx="1808458" cy="400110"/>
          </a:xfrm>
          <a:prstGeom prst="rect">
            <a:avLst/>
          </a:prstGeom>
          <a:noFill/>
        </p:spPr>
        <p:txBody>
          <a:bodyPr wrap="none" rtlCol="0">
            <a:spAutoFit/>
          </a:bodyPr>
          <a:lstStyle/>
          <a:p>
            <a:r>
              <a:rPr lang="es-ES" sz="2000" b="1" dirty="0">
                <a:solidFill>
                  <a:srgbClr val="004586"/>
                </a:solidFill>
              </a:rPr>
              <a:t>Menos del 15%</a:t>
            </a:r>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35266" y="2983849"/>
            <a:ext cx="2598906" cy="3675160"/>
          </a:xfrm>
          <a:prstGeom prst="rect">
            <a:avLst/>
          </a:prstGeom>
        </p:spPr>
      </p:pic>
    </p:spTree>
    <p:extLst>
      <p:ext uri="{BB962C8B-B14F-4D97-AF65-F5344CB8AC3E}">
        <p14:creationId xmlns:p14="http://schemas.microsoft.com/office/powerpoint/2010/main" val="4975183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6477000" y="1295400"/>
            <a:ext cx="4648200" cy="3686175"/>
          </a:xfrm>
          <a:effectLst>
            <a:softEdge rad="31750"/>
          </a:effec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1295400"/>
            <a:ext cx="5056411" cy="3672408"/>
          </a:xfrm>
          <a:prstGeom prst="rect">
            <a:avLst/>
          </a:prstGeom>
          <a:noFill/>
          <a:ln w="9525">
            <a:noFill/>
            <a:miter lim="800000"/>
            <a:headEnd/>
            <a:tailEnd/>
          </a:ln>
          <a:effectLst>
            <a:softEdge rad="31750"/>
          </a:effectLst>
        </p:spPr>
      </p:pic>
      <p:sp>
        <p:nvSpPr>
          <p:cNvPr id="4" name="Título 3"/>
          <p:cNvSpPr>
            <a:spLocks noGrp="1"/>
          </p:cNvSpPr>
          <p:nvPr>
            <p:ph type="title"/>
          </p:nvPr>
        </p:nvSpPr>
        <p:spPr/>
        <p:txBody>
          <a:bodyPr/>
          <a:lstStyle/>
          <a:p>
            <a:r>
              <a:rPr lang="es-ES" dirty="0" smtClean="0"/>
              <a:t>Sitios de predilección</a:t>
            </a:r>
            <a:endParaRPr lang="es-ES" dirty="0"/>
          </a:p>
        </p:txBody>
      </p:sp>
    </p:spTree>
    <p:extLst>
      <p:ext uri="{BB962C8B-B14F-4D97-AF65-F5344CB8AC3E}">
        <p14:creationId xmlns:p14="http://schemas.microsoft.com/office/powerpoint/2010/main" val="377112203"/>
      </p:ext>
    </p:extLst>
  </p:cSld>
  <p:clrMapOvr>
    <a:masterClrMapping/>
  </p:clrMapOvr>
  <p:transition advTm="4167"/>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normAutofit lnSpcReduction="10000"/>
          </a:bodyPr>
          <a:lstStyle/>
          <a:p>
            <a:endParaRPr lang="es-ES"/>
          </a:p>
        </p:txBody>
      </p:sp>
      <p:pic>
        <p:nvPicPr>
          <p:cNvPr id="190465" name="Picture 2"/>
          <p:cNvPicPr>
            <a:picLocks noGrp="1" noChangeAspect="1" noChangeArrowheads="1"/>
          </p:cNvPicPr>
          <p:nvPr>
            <p:ph idx="4294967295"/>
          </p:nvPr>
        </p:nvPicPr>
        <p:blipFill>
          <a:blip r:embed="rId4" cstate="email">
            <a:extLst>
              <a:ext uri="{28A0092B-C50C-407E-A947-70E740481C1C}">
                <a14:useLocalDpi xmlns:a14="http://schemas.microsoft.com/office/drawing/2010/main"/>
              </a:ext>
            </a:extLst>
          </a:blip>
          <a:srcRect/>
          <a:stretch>
            <a:fillRect/>
          </a:stretch>
        </p:blipFill>
        <p:spPr>
          <a:xfrm>
            <a:off x="914400" y="381000"/>
            <a:ext cx="4953000" cy="5447775"/>
          </a:xfrm>
        </p:spPr>
      </p:pic>
      <p:pic>
        <p:nvPicPr>
          <p:cNvPr id="19046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4901" y="1660525"/>
            <a:ext cx="2930525"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agen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39000" y="457200"/>
            <a:ext cx="220853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ángulo 3"/>
          <p:cNvSpPr/>
          <p:nvPr/>
        </p:nvSpPr>
        <p:spPr>
          <a:xfrm>
            <a:off x="7391400" y="3124200"/>
            <a:ext cx="1752600" cy="1676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ustDataLst>
      <p:tags r:id="rId1"/>
    </p:custDataLst>
    <p:extLst>
      <p:ext uri="{BB962C8B-B14F-4D97-AF65-F5344CB8AC3E}">
        <p14:creationId xmlns:p14="http://schemas.microsoft.com/office/powerpoint/2010/main" val="2405606527"/>
      </p:ext>
    </p:extLst>
  </p:cSld>
  <p:clrMapOvr>
    <a:masterClrMapping/>
  </p:clrMapOvr>
  <p:transition spd="slow" advTm="1286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2 Marcador de contenido"/>
          <p:cNvSpPr>
            <a:spLocks noGrp="1"/>
          </p:cNvSpPr>
          <p:nvPr>
            <p:ph idx="1"/>
          </p:nvPr>
        </p:nvSpPr>
        <p:spPr>
          <a:xfrm>
            <a:off x="-14514" y="2514600"/>
            <a:ext cx="11582400" cy="4592024"/>
          </a:xfrm>
          <a:noFill/>
        </p:spPr>
        <p:txBody>
          <a:bodyPr>
            <a:noAutofit/>
          </a:bodyPr>
          <a:lstStyle/>
          <a:p>
            <a:pPr eaLnBrk="1" hangingPunct="1">
              <a:lnSpc>
                <a:spcPct val="150000"/>
              </a:lnSpc>
            </a:pPr>
            <a:r>
              <a:rPr lang="en-US" sz="2400" b="1" dirty="0" err="1">
                <a:solidFill>
                  <a:srgbClr val="004586"/>
                </a:solidFill>
                <a:latin typeface="Calibri" charset="0"/>
              </a:rPr>
              <a:t>Estudio</a:t>
            </a:r>
            <a:r>
              <a:rPr lang="en-US" sz="2400" b="1" dirty="0">
                <a:solidFill>
                  <a:srgbClr val="004586"/>
                </a:solidFill>
                <a:latin typeface="Calibri" charset="0"/>
              </a:rPr>
              <a:t> </a:t>
            </a:r>
            <a:r>
              <a:rPr lang="en-US" sz="2400" b="1" dirty="0" err="1">
                <a:solidFill>
                  <a:srgbClr val="004586"/>
                </a:solidFill>
                <a:latin typeface="Calibri" charset="0"/>
              </a:rPr>
              <a:t>randomizado</a:t>
            </a:r>
            <a:r>
              <a:rPr lang="en-US" sz="2400" b="1" dirty="0">
                <a:solidFill>
                  <a:srgbClr val="004586"/>
                </a:solidFill>
                <a:latin typeface="Calibri" charset="0"/>
              </a:rPr>
              <a:t> </a:t>
            </a:r>
            <a:r>
              <a:rPr lang="en-US" sz="2400" b="1" dirty="0" err="1">
                <a:solidFill>
                  <a:srgbClr val="004586"/>
                </a:solidFill>
                <a:latin typeface="Calibri" charset="0"/>
              </a:rPr>
              <a:t>controlado</a:t>
            </a:r>
            <a:r>
              <a:rPr lang="en-US" sz="2400" b="1" dirty="0">
                <a:solidFill>
                  <a:srgbClr val="004586"/>
                </a:solidFill>
                <a:latin typeface="Calibri" charset="0"/>
              </a:rPr>
              <a:t> con 31 </a:t>
            </a:r>
            <a:r>
              <a:rPr lang="en-US" sz="2400" b="1" dirty="0" err="1">
                <a:solidFill>
                  <a:srgbClr val="004586"/>
                </a:solidFill>
                <a:latin typeface="Calibri" charset="0"/>
              </a:rPr>
              <a:t>niños</a:t>
            </a:r>
            <a:r>
              <a:rPr lang="en-US" sz="2400" b="1" dirty="0">
                <a:solidFill>
                  <a:srgbClr val="004586"/>
                </a:solidFill>
                <a:latin typeface="Calibri" charset="0"/>
              </a:rPr>
              <a:t> con </a:t>
            </a:r>
            <a:r>
              <a:rPr lang="en-US" sz="2400" b="1" dirty="0" err="1">
                <a:solidFill>
                  <a:srgbClr val="004586"/>
                </a:solidFill>
                <a:latin typeface="Calibri" charset="0"/>
              </a:rPr>
              <a:t>eccema</a:t>
            </a:r>
            <a:r>
              <a:rPr lang="en-US" sz="2400" b="1" dirty="0">
                <a:solidFill>
                  <a:srgbClr val="004586"/>
                </a:solidFill>
                <a:latin typeface="Calibri" charset="0"/>
              </a:rPr>
              <a:t> </a:t>
            </a:r>
            <a:r>
              <a:rPr lang="en-US" sz="2400" b="1" dirty="0" err="1" smtClean="0">
                <a:solidFill>
                  <a:srgbClr val="004586"/>
                </a:solidFill>
                <a:latin typeface="Calibri" charset="0"/>
              </a:rPr>
              <a:t>sobreinfectado</a:t>
            </a:r>
            <a:r>
              <a:rPr lang="en-US" sz="2400" b="1" dirty="0" smtClean="0">
                <a:solidFill>
                  <a:srgbClr val="004586"/>
                </a:solidFill>
                <a:latin typeface="Calibri" charset="0"/>
              </a:rPr>
              <a:t>.</a:t>
            </a:r>
            <a:endParaRPr lang="en-US" sz="2400" b="1" dirty="0">
              <a:solidFill>
                <a:srgbClr val="004586"/>
              </a:solidFill>
              <a:latin typeface="Calibri" charset="0"/>
            </a:endParaRPr>
          </a:p>
          <a:p>
            <a:pPr eaLnBrk="1" hangingPunct="1">
              <a:lnSpc>
                <a:spcPct val="150000"/>
              </a:lnSpc>
            </a:pPr>
            <a:r>
              <a:rPr lang="en-US" sz="2400" b="1" dirty="0" err="1">
                <a:solidFill>
                  <a:srgbClr val="004586"/>
                </a:solidFill>
                <a:latin typeface="Calibri" charset="0"/>
              </a:rPr>
              <a:t>Cefalexin</a:t>
            </a:r>
            <a:r>
              <a:rPr lang="en-US" sz="2400" b="1" dirty="0">
                <a:solidFill>
                  <a:srgbClr val="004586"/>
                </a:solidFill>
                <a:latin typeface="Calibri" charset="0"/>
              </a:rPr>
              <a:t> </a:t>
            </a:r>
            <a:r>
              <a:rPr lang="en-US" sz="2400" b="1" dirty="0" err="1">
                <a:solidFill>
                  <a:srgbClr val="004586"/>
                </a:solidFill>
                <a:latin typeface="Calibri" charset="0"/>
              </a:rPr>
              <a:t>por</a:t>
            </a:r>
            <a:r>
              <a:rPr lang="en-US" sz="2400" b="1" dirty="0">
                <a:solidFill>
                  <a:srgbClr val="004586"/>
                </a:solidFill>
                <a:latin typeface="Calibri" charset="0"/>
              </a:rPr>
              <a:t> 14 </a:t>
            </a:r>
            <a:r>
              <a:rPr lang="en-US" sz="2400" b="1" dirty="0" err="1">
                <a:solidFill>
                  <a:srgbClr val="004586"/>
                </a:solidFill>
                <a:latin typeface="Calibri" charset="0"/>
              </a:rPr>
              <a:t>días</a:t>
            </a:r>
            <a:r>
              <a:rPr lang="en-US" sz="2400" b="1" dirty="0">
                <a:solidFill>
                  <a:srgbClr val="004586"/>
                </a:solidFill>
                <a:latin typeface="Calibri" charset="0"/>
              </a:rPr>
              <a:t> y </a:t>
            </a:r>
            <a:r>
              <a:rPr lang="en-US" sz="2400" b="1" dirty="0" err="1">
                <a:solidFill>
                  <a:srgbClr val="004586"/>
                </a:solidFill>
                <a:latin typeface="Calibri" charset="0"/>
              </a:rPr>
              <a:t>después</a:t>
            </a:r>
            <a:r>
              <a:rPr lang="en-US" sz="2400" b="1" dirty="0">
                <a:solidFill>
                  <a:srgbClr val="004586"/>
                </a:solidFill>
                <a:latin typeface="Calibri" charset="0"/>
              </a:rPr>
              <a:t> se </a:t>
            </a:r>
            <a:r>
              <a:rPr lang="en-US" sz="2400" b="1" dirty="0" err="1" smtClean="0">
                <a:solidFill>
                  <a:srgbClr val="004586"/>
                </a:solidFill>
                <a:latin typeface="Calibri" charset="0"/>
              </a:rPr>
              <a:t>randomizan</a:t>
            </a:r>
            <a:r>
              <a:rPr lang="en-US" sz="2400" b="1" dirty="0" smtClean="0">
                <a:solidFill>
                  <a:srgbClr val="004586"/>
                </a:solidFill>
                <a:latin typeface="Calibri" charset="0"/>
              </a:rPr>
              <a:t>:</a:t>
            </a:r>
            <a:endParaRPr lang="en-US" sz="2400" b="1" dirty="0">
              <a:solidFill>
                <a:srgbClr val="004586"/>
              </a:solidFill>
              <a:latin typeface="Calibri" charset="0"/>
            </a:endParaRPr>
          </a:p>
          <a:p>
            <a:pPr lvl="1" eaLnBrk="1" hangingPunct="1">
              <a:lnSpc>
                <a:spcPct val="150000"/>
              </a:lnSpc>
            </a:pPr>
            <a:r>
              <a:rPr lang="en-US" sz="2400" b="1" dirty="0" err="1">
                <a:solidFill>
                  <a:srgbClr val="004586"/>
                </a:solidFill>
                <a:latin typeface="Calibri" charset="0"/>
              </a:rPr>
              <a:t>Grupo</a:t>
            </a:r>
            <a:r>
              <a:rPr lang="en-US" sz="2400" b="1" dirty="0">
                <a:solidFill>
                  <a:srgbClr val="004586"/>
                </a:solidFill>
                <a:latin typeface="Calibri" charset="0"/>
              </a:rPr>
              <a:t> A: </a:t>
            </a:r>
            <a:r>
              <a:rPr lang="en-US" sz="2400" b="1" dirty="0" err="1">
                <a:solidFill>
                  <a:srgbClr val="004586"/>
                </a:solidFill>
                <a:latin typeface="Calibri" charset="0"/>
              </a:rPr>
              <a:t>Baños</a:t>
            </a:r>
            <a:r>
              <a:rPr lang="en-US" sz="2400" b="1" dirty="0">
                <a:solidFill>
                  <a:srgbClr val="004586"/>
                </a:solidFill>
                <a:latin typeface="Calibri" charset="0"/>
              </a:rPr>
              <a:t> de </a:t>
            </a:r>
            <a:r>
              <a:rPr lang="en-US" sz="2400" b="1" dirty="0" err="1">
                <a:solidFill>
                  <a:srgbClr val="004586"/>
                </a:solidFill>
                <a:latin typeface="Calibri" charset="0"/>
              </a:rPr>
              <a:t>lejía</a:t>
            </a:r>
            <a:r>
              <a:rPr lang="en-US" sz="2400" b="1" dirty="0">
                <a:solidFill>
                  <a:srgbClr val="004586"/>
                </a:solidFill>
                <a:latin typeface="Calibri" charset="0"/>
              </a:rPr>
              <a:t> (1/2 </a:t>
            </a:r>
            <a:r>
              <a:rPr lang="en-US" sz="2400" b="1" dirty="0" err="1">
                <a:solidFill>
                  <a:srgbClr val="004586"/>
                </a:solidFill>
                <a:latin typeface="Calibri" charset="0"/>
              </a:rPr>
              <a:t>vaso</a:t>
            </a:r>
            <a:r>
              <a:rPr lang="en-US" sz="2400" b="1" dirty="0">
                <a:solidFill>
                  <a:srgbClr val="004586"/>
                </a:solidFill>
                <a:latin typeface="Calibri" charset="0"/>
              </a:rPr>
              <a:t>, 3-5 cc </a:t>
            </a:r>
            <a:r>
              <a:rPr lang="en-US" sz="2400" b="1" dirty="0" err="1">
                <a:solidFill>
                  <a:srgbClr val="004586"/>
                </a:solidFill>
                <a:latin typeface="Calibri" charset="0"/>
              </a:rPr>
              <a:t>por</a:t>
            </a:r>
            <a:r>
              <a:rPr lang="en-US" sz="2400" b="1" dirty="0">
                <a:solidFill>
                  <a:srgbClr val="004586"/>
                </a:solidFill>
                <a:latin typeface="Calibri" charset="0"/>
              </a:rPr>
              <a:t> 4,5 l  )  2 x </a:t>
            </a:r>
            <a:r>
              <a:rPr lang="en-US" sz="2400" b="1" dirty="0" err="1">
                <a:solidFill>
                  <a:srgbClr val="004586"/>
                </a:solidFill>
                <a:latin typeface="Calibri" charset="0"/>
              </a:rPr>
              <a:t>sem</a:t>
            </a:r>
            <a:r>
              <a:rPr lang="en-US" sz="2400" b="1" dirty="0">
                <a:solidFill>
                  <a:srgbClr val="004586"/>
                </a:solidFill>
                <a:latin typeface="Calibri" charset="0"/>
              </a:rPr>
              <a:t> y </a:t>
            </a:r>
            <a:r>
              <a:rPr lang="en-US" sz="2400" b="1" dirty="0" err="1">
                <a:solidFill>
                  <a:srgbClr val="004586"/>
                </a:solidFill>
                <a:latin typeface="Calibri" charset="0"/>
              </a:rPr>
              <a:t>mupirocina</a:t>
            </a:r>
            <a:r>
              <a:rPr lang="en-US" sz="2400" b="1" dirty="0">
                <a:solidFill>
                  <a:srgbClr val="004586"/>
                </a:solidFill>
                <a:latin typeface="Calibri" charset="0"/>
              </a:rPr>
              <a:t> intranasal  5 </a:t>
            </a:r>
            <a:r>
              <a:rPr lang="en-US" sz="2400" b="1" dirty="0" err="1">
                <a:solidFill>
                  <a:srgbClr val="004586"/>
                </a:solidFill>
                <a:latin typeface="Calibri" charset="0"/>
              </a:rPr>
              <a:t>dias</a:t>
            </a:r>
            <a:r>
              <a:rPr lang="en-US" sz="2400" b="1" dirty="0">
                <a:solidFill>
                  <a:srgbClr val="004586"/>
                </a:solidFill>
                <a:latin typeface="Calibri" charset="0"/>
              </a:rPr>
              <a:t> al </a:t>
            </a:r>
            <a:r>
              <a:rPr lang="en-US" sz="2400" b="1" dirty="0" err="1">
                <a:solidFill>
                  <a:srgbClr val="004586"/>
                </a:solidFill>
                <a:latin typeface="Calibri" charset="0"/>
              </a:rPr>
              <a:t>mes</a:t>
            </a:r>
            <a:r>
              <a:rPr lang="en-US" sz="2400" b="1" dirty="0">
                <a:solidFill>
                  <a:srgbClr val="004586"/>
                </a:solidFill>
                <a:latin typeface="Calibri" charset="0"/>
              </a:rPr>
              <a:t> x 3 m. </a:t>
            </a:r>
          </a:p>
          <a:p>
            <a:pPr lvl="1" eaLnBrk="1" hangingPunct="1">
              <a:lnSpc>
                <a:spcPct val="150000"/>
              </a:lnSpc>
            </a:pPr>
            <a:r>
              <a:rPr lang="en-US" sz="2400" b="1" dirty="0" err="1">
                <a:solidFill>
                  <a:srgbClr val="004586"/>
                </a:solidFill>
                <a:latin typeface="Calibri" charset="0"/>
              </a:rPr>
              <a:t>Grupo</a:t>
            </a:r>
            <a:r>
              <a:rPr lang="en-US" sz="2400" b="1" dirty="0">
                <a:solidFill>
                  <a:srgbClr val="004586"/>
                </a:solidFill>
                <a:latin typeface="Calibri" charset="0"/>
              </a:rPr>
              <a:t> B: </a:t>
            </a:r>
            <a:r>
              <a:rPr lang="en-US" sz="2400" b="1" dirty="0" err="1">
                <a:solidFill>
                  <a:srgbClr val="004586"/>
                </a:solidFill>
                <a:latin typeface="Calibri" charset="0"/>
              </a:rPr>
              <a:t>Baños</a:t>
            </a:r>
            <a:r>
              <a:rPr lang="en-US" sz="2400" b="1" dirty="0">
                <a:solidFill>
                  <a:srgbClr val="004586"/>
                </a:solidFill>
                <a:latin typeface="Calibri" charset="0"/>
              </a:rPr>
              <a:t> </a:t>
            </a:r>
            <a:r>
              <a:rPr lang="en-US" sz="2400" b="1" dirty="0" err="1">
                <a:solidFill>
                  <a:srgbClr val="004586"/>
                </a:solidFill>
                <a:latin typeface="Calibri" charset="0"/>
              </a:rPr>
              <a:t>sólo</a:t>
            </a:r>
            <a:r>
              <a:rPr lang="en-US" sz="2400" b="1" dirty="0">
                <a:solidFill>
                  <a:srgbClr val="004586"/>
                </a:solidFill>
                <a:latin typeface="Calibri" charset="0"/>
              </a:rPr>
              <a:t> con </a:t>
            </a:r>
            <a:r>
              <a:rPr lang="en-US" sz="2400" b="1" dirty="0" err="1">
                <a:solidFill>
                  <a:srgbClr val="004586"/>
                </a:solidFill>
                <a:latin typeface="Calibri" charset="0"/>
              </a:rPr>
              <a:t>agua</a:t>
            </a:r>
            <a:r>
              <a:rPr lang="en-US" sz="2400" b="1" dirty="0">
                <a:solidFill>
                  <a:srgbClr val="004586"/>
                </a:solidFill>
                <a:latin typeface="Calibri" charset="0"/>
              </a:rPr>
              <a:t> y </a:t>
            </a:r>
            <a:r>
              <a:rPr lang="en-US" sz="2400" b="1" dirty="0" err="1">
                <a:solidFill>
                  <a:srgbClr val="004586"/>
                </a:solidFill>
                <a:latin typeface="Calibri" charset="0"/>
              </a:rPr>
              <a:t>vaselina</a:t>
            </a:r>
            <a:r>
              <a:rPr lang="en-US" sz="2400" b="1" dirty="0">
                <a:solidFill>
                  <a:srgbClr val="004586"/>
                </a:solidFill>
                <a:latin typeface="Calibri" charset="0"/>
              </a:rPr>
              <a:t> </a:t>
            </a:r>
            <a:r>
              <a:rPr lang="en-US" sz="2400" b="1" dirty="0" smtClean="0">
                <a:solidFill>
                  <a:srgbClr val="004586"/>
                </a:solidFill>
                <a:latin typeface="Calibri" charset="0"/>
              </a:rPr>
              <a:t>intranasal.</a:t>
            </a:r>
            <a:endParaRPr lang="en-US" sz="2400" b="1" dirty="0">
              <a:solidFill>
                <a:srgbClr val="004586"/>
              </a:solidFill>
              <a:latin typeface="Calibri" charset="0"/>
            </a:endParaRPr>
          </a:p>
          <a:p>
            <a:pPr eaLnBrk="1" hangingPunct="1">
              <a:lnSpc>
                <a:spcPct val="150000"/>
              </a:lnSpc>
            </a:pPr>
            <a:r>
              <a:rPr lang="en-US" sz="2400" b="1" dirty="0">
                <a:solidFill>
                  <a:srgbClr val="004586"/>
                </a:solidFill>
                <a:latin typeface="Calibri" charset="0"/>
              </a:rPr>
              <a:t>EASI </a:t>
            </a:r>
            <a:r>
              <a:rPr lang="en-US" sz="2400" b="1" dirty="0" err="1">
                <a:solidFill>
                  <a:srgbClr val="004586"/>
                </a:solidFill>
                <a:latin typeface="Calibri" charset="0"/>
              </a:rPr>
              <a:t>mejor</a:t>
            </a:r>
            <a:r>
              <a:rPr lang="en-US" sz="2400" b="1" dirty="0">
                <a:solidFill>
                  <a:srgbClr val="004586"/>
                </a:solidFill>
                <a:latin typeface="Calibri" charset="0"/>
              </a:rPr>
              <a:t> en  </a:t>
            </a:r>
            <a:r>
              <a:rPr lang="en-US" sz="2400" b="1" dirty="0" err="1">
                <a:solidFill>
                  <a:srgbClr val="004586"/>
                </a:solidFill>
                <a:latin typeface="Calibri" charset="0"/>
              </a:rPr>
              <a:t>Grupo</a:t>
            </a:r>
            <a:r>
              <a:rPr lang="en-US" sz="2400" b="1" dirty="0">
                <a:solidFill>
                  <a:srgbClr val="004586"/>
                </a:solidFill>
                <a:latin typeface="Calibri" charset="0"/>
              </a:rPr>
              <a:t> A (…y </a:t>
            </a:r>
            <a:r>
              <a:rPr lang="en-US" sz="2400" b="1" dirty="0" err="1">
                <a:solidFill>
                  <a:srgbClr val="004586"/>
                </a:solidFill>
                <a:latin typeface="Calibri" charset="0"/>
              </a:rPr>
              <a:t>sólo</a:t>
            </a:r>
            <a:r>
              <a:rPr lang="en-US" sz="2400" b="1" dirty="0">
                <a:solidFill>
                  <a:srgbClr val="004586"/>
                </a:solidFill>
                <a:latin typeface="Calibri" charset="0"/>
              </a:rPr>
              <a:t> en el </a:t>
            </a:r>
            <a:r>
              <a:rPr lang="en-US" sz="2400" b="1" dirty="0" err="1">
                <a:solidFill>
                  <a:srgbClr val="004586"/>
                </a:solidFill>
                <a:latin typeface="Calibri" charset="0"/>
              </a:rPr>
              <a:t>cuerpo</a:t>
            </a:r>
            <a:r>
              <a:rPr lang="en-US" sz="2400" b="1" dirty="0">
                <a:solidFill>
                  <a:srgbClr val="004586"/>
                </a:solidFill>
                <a:latin typeface="Calibri" charset="0"/>
              </a:rPr>
              <a:t> y no en  la </a:t>
            </a:r>
            <a:r>
              <a:rPr lang="en-US" sz="2400" b="1" dirty="0" err="1">
                <a:solidFill>
                  <a:srgbClr val="004586"/>
                </a:solidFill>
                <a:latin typeface="Calibri" charset="0"/>
              </a:rPr>
              <a:t>cara</a:t>
            </a:r>
            <a:r>
              <a:rPr lang="en-US" sz="2400" b="1" dirty="0" smtClean="0">
                <a:solidFill>
                  <a:srgbClr val="004586"/>
                </a:solidFill>
                <a:latin typeface="Calibri" charset="0"/>
              </a:rPr>
              <a:t>).</a:t>
            </a:r>
            <a:endParaRPr lang="en-US" sz="2400" b="1" dirty="0">
              <a:solidFill>
                <a:srgbClr val="004586"/>
              </a:solidFill>
              <a:latin typeface="Calibri" charset="0"/>
            </a:endParaRPr>
          </a:p>
          <a:p>
            <a:pPr lvl="1" eaLnBrk="1" hangingPunct="1">
              <a:lnSpc>
                <a:spcPct val="150000"/>
              </a:lnSpc>
            </a:pPr>
            <a:endParaRPr lang="en-US" sz="2400" b="1" dirty="0">
              <a:solidFill>
                <a:srgbClr val="004586"/>
              </a:solidFill>
              <a:latin typeface="Calibri" charset="0"/>
            </a:endParaRPr>
          </a:p>
        </p:txBody>
      </p:sp>
      <p:pic>
        <p:nvPicPr>
          <p:cNvPr id="19251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52400"/>
            <a:ext cx="9144000" cy="209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3307894"/>
      </p:ext>
    </p:extLst>
  </p:cSld>
  <p:clrMapOvr>
    <a:masterClrMapping/>
  </p:clrMapOvr>
  <p:transition advTm="19652"/>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5937" y="381000"/>
            <a:ext cx="4045527"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381000"/>
            <a:ext cx="3970463"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7" name="3 CuadroTexto"/>
          <p:cNvSpPr txBox="1">
            <a:spLocks noChangeArrowheads="1"/>
          </p:cNvSpPr>
          <p:nvPr/>
        </p:nvSpPr>
        <p:spPr bwMode="auto">
          <a:xfrm>
            <a:off x="4725988" y="6216650"/>
            <a:ext cx="2787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b="1">
                <a:solidFill>
                  <a:srgbClr val="FFFFFF"/>
                </a:solidFill>
              </a:rPr>
              <a:t>Cortesía Dra E. Baselga</a:t>
            </a:r>
          </a:p>
        </p:txBody>
      </p:sp>
    </p:spTree>
    <p:extLst>
      <p:ext uri="{BB962C8B-B14F-4D97-AF65-F5344CB8AC3E}">
        <p14:creationId xmlns:p14="http://schemas.microsoft.com/office/powerpoint/2010/main" val="3897268064"/>
      </p:ext>
    </p:extLst>
  </p:cSld>
  <p:clrMapOvr>
    <a:masterClrMapping/>
  </p:clrMapOvr>
  <p:transition advTm="10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304800"/>
            <a:ext cx="3886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275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381000"/>
            <a:ext cx="3581400" cy="511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374228567"/>
      </p:ext>
    </p:extLst>
  </p:cSld>
  <p:clrMapOvr>
    <a:masterClrMapping/>
  </p:clrMapOvr>
  <p:transition advTm="935"/>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4800" y="304800"/>
            <a:ext cx="3962400" cy="528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2" name="2 CuadroTexto"/>
          <p:cNvSpPr txBox="1">
            <a:spLocks noChangeArrowheads="1"/>
          </p:cNvSpPr>
          <p:nvPr/>
        </p:nvSpPr>
        <p:spPr bwMode="auto">
          <a:xfrm>
            <a:off x="457200" y="5486400"/>
            <a:ext cx="16853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200" dirty="0" smtClean="0">
                <a:solidFill>
                  <a:srgbClr val="007AC8"/>
                </a:solidFill>
                <a:latin typeface="+mn-lt"/>
              </a:rPr>
              <a:t>*Cortesía </a:t>
            </a:r>
            <a:r>
              <a:rPr lang="es-ES" sz="1200" dirty="0" err="1">
                <a:solidFill>
                  <a:srgbClr val="007AC8"/>
                </a:solidFill>
                <a:latin typeface="+mn-lt"/>
              </a:rPr>
              <a:t>Dra</a:t>
            </a:r>
            <a:r>
              <a:rPr lang="es-ES" sz="1200" dirty="0">
                <a:solidFill>
                  <a:srgbClr val="007AC8"/>
                </a:solidFill>
                <a:latin typeface="+mn-lt"/>
              </a:rPr>
              <a:t> E. </a:t>
            </a:r>
            <a:r>
              <a:rPr lang="es-ES" sz="1200" dirty="0" err="1">
                <a:solidFill>
                  <a:srgbClr val="007AC8"/>
                </a:solidFill>
                <a:latin typeface="+mn-lt"/>
              </a:rPr>
              <a:t>Baselga</a:t>
            </a:r>
            <a:endParaRPr lang="es-ES" sz="1200" dirty="0">
              <a:solidFill>
                <a:srgbClr val="007AC8"/>
              </a:solidFill>
              <a:latin typeface="+mn-lt"/>
            </a:endParaRPr>
          </a:p>
        </p:txBody>
      </p:sp>
      <p:sp>
        <p:nvSpPr>
          <p:cNvPr id="3" name="Rectángulo 2"/>
          <p:cNvSpPr/>
          <p:nvPr/>
        </p:nvSpPr>
        <p:spPr>
          <a:xfrm>
            <a:off x="5257800" y="2438400"/>
            <a:ext cx="6096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6781800" y="2438400"/>
            <a:ext cx="6096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23791546"/>
      </p:ext>
    </p:extLst>
  </p:cSld>
  <p:clrMapOvr>
    <a:masterClrMapping/>
  </p:clrMapOvr>
  <p:transition advTm="813"/>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1700" y="228600"/>
            <a:ext cx="43053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8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228600"/>
            <a:ext cx="43053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texto 1"/>
          <p:cNvSpPr>
            <a:spLocks noGrp="1"/>
          </p:cNvSpPr>
          <p:nvPr>
            <p:ph type="body" sz="quarter" idx="13"/>
          </p:nvPr>
        </p:nvSpPr>
        <p:spPr/>
        <p:txBody>
          <a:bodyPr>
            <a:normAutofit lnSpcReduction="10000"/>
          </a:bodyPr>
          <a:lstStyle/>
          <a:p>
            <a:endParaRPr lang="es-ES"/>
          </a:p>
        </p:txBody>
      </p:sp>
      <p:sp>
        <p:nvSpPr>
          <p:cNvPr id="3" name="Rectángulo 2"/>
          <p:cNvSpPr/>
          <p:nvPr/>
        </p:nvSpPr>
        <p:spPr>
          <a:xfrm>
            <a:off x="3218544" y="2681514"/>
            <a:ext cx="6096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4495800" y="2667000"/>
            <a:ext cx="6096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72535024"/>
      </p:ext>
    </p:extLst>
  </p:cSld>
  <p:clrMapOvr>
    <a:masterClrMapping/>
  </p:clrMapOvr>
  <p:transition advTm="7382"/>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228600"/>
            <a:ext cx="8153400" cy="5706050"/>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888995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19154" y="1059550"/>
            <a:ext cx="4348847" cy="4165600"/>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11561" y="635000"/>
            <a:ext cx="4201982" cy="5232400"/>
          </a:xfrm>
          <a:prstGeom prst="rect">
            <a:avLst/>
          </a:prstGeom>
        </p:spPr>
      </p:pic>
    </p:spTree>
    <p:extLst>
      <p:ext uri="{BB962C8B-B14F-4D97-AF65-F5344CB8AC3E}">
        <p14:creationId xmlns:p14="http://schemas.microsoft.com/office/powerpoint/2010/main" val="162486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0508" y="762000"/>
            <a:ext cx="6206892" cy="5131112"/>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r="4339" b="13244"/>
          <a:stretch/>
        </p:blipFill>
        <p:spPr>
          <a:xfrm>
            <a:off x="3443324" y="2611621"/>
            <a:ext cx="5700676" cy="1028458"/>
          </a:xfrm>
          <a:prstGeom prst="rect">
            <a:avLst/>
          </a:prstGeom>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9000" y="1501587"/>
            <a:ext cx="1775098" cy="1087560"/>
          </a:xfrm>
          <a:prstGeom prst="rect">
            <a:avLst/>
          </a:prstGeom>
        </p:spPr>
      </p:pic>
    </p:spTree>
    <p:extLst>
      <p:ext uri="{BB962C8B-B14F-4D97-AF65-F5344CB8AC3E}">
        <p14:creationId xmlns:p14="http://schemas.microsoft.com/office/powerpoint/2010/main" val="78730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XID" val="1"/>
  <p:tag name="SID" val="552"/>
  <p:tag name="NAME" val="Tratamiento de la DA"/>
</p:tagLst>
</file>

<file path=ppt/tags/tag2.xml><?xml version="1.0" encoding="utf-8"?>
<p:tagLst xmlns:a="http://schemas.openxmlformats.org/drawingml/2006/main" xmlns:r="http://schemas.openxmlformats.org/officeDocument/2006/relationships" xmlns:p="http://schemas.openxmlformats.org/presentationml/2006/main">
  <p:tag name="TIMING" val="|37.3|1.4|0.5"/>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NAME" val="Escuela de la Dermatitis Atópica"/>
  <p:tag name="PXID" val="1"/>
  <p:tag name="SID" val="256"/>
</p:tagLst>
</file>

<file path=ppt/theme/theme1.xml><?xml version="1.0" encoding="utf-8"?>
<a:theme xmlns:a="http://schemas.openxmlformats.org/drawingml/2006/main" name="PresentaciónAPAP">
  <a:themeElements>
    <a:clrScheme name="LiveMed">
      <a:dk1>
        <a:srgbClr val="287AC8"/>
      </a:dk1>
      <a:lt1>
        <a:sysClr val="window" lastClr="FFFFFF"/>
      </a:lt1>
      <a:dk2>
        <a:srgbClr val="C5000B"/>
      </a:dk2>
      <a:lt2>
        <a:srgbClr val="EEECE1"/>
      </a:lt2>
      <a:accent1>
        <a:srgbClr val="004586"/>
      </a:accent1>
      <a:accent2>
        <a:srgbClr val="808080"/>
      </a:accent2>
      <a:accent3>
        <a:srgbClr val="5858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lIns="91440" tIns="45720" rIns="91440" bIns="45720" rtlCol="0" anchor="ctr">
        <a:noAutofit/>
      </a:bodyPr>
      <a:lstStyle>
        <a:defPPr algn="ctr">
          <a:defRPr sz="2400" dirty="0" smtClean="0"/>
        </a:defPPr>
      </a:lstStyle>
    </a:txDef>
  </a:objectDefaults>
  <a:extraClrSchemeLst/>
  <a:extLst>
    <a:ext uri="{05A4C25C-085E-4340-85A3-A5531E510DB2}">
      <thm15:themeFamily xmlns:thm15="http://schemas.microsoft.com/office/thememl/2012/main" name="Presentación4" id="{0FDF717A-3D91-4E6F-95A8-C801031AA953}" vid="{1C7E8719-B2BB-4220-9AB5-74C42149778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PresentaciónAPAP.potx</Template>
  <TotalTime>2425</TotalTime>
  <Words>6841</Words>
  <Application>Microsoft Office PowerPoint</Application>
  <PresentationFormat>Panorámica</PresentationFormat>
  <Paragraphs>1073</Paragraphs>
  <Slides>207</Slides>
  <Notes>73</Notes>
  <HiddenSlides>2</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207</vt:i4>
      </vt:variant>
    </vt:vector>
  </HeadingPairs>
  <TitlesOfParts>
    <vt:vector size="223" baseType="lpstr">
      <vt:lpstr>Arial Unicode MS</vt:lpstr>
      <vt:lpstr>ＭＳ Ｐゴシック</vt:lpstr>
      <vt:lpstr>ＭＳ Ｐゴシック</vt:lpstr>
      <vt:lpstr>Apple Chancery</vt:lpstr>
      <vt:lpstr>Arial</vt:lpstr>
      <vt:lpstr>Calibri</vt:lpstr>
      <vt:lpstr>Calibri Light</vt:lpstr>
      <vt:lpstr>Century Gothic</vt:lpstr>
      <vt:lpstr>NewCenturySchlbk</vt:lpstr>
      <vt:lpstr>Symbol</vt:lpstr>
      <vt:lpstr>Times</vt:lpstr>
      <vt:lpstr>Times New Roman</vt:lpstr>
      <vt:lpstr>Wingdings</vt:lpstr>
      <vt:lpstr>ヒラギノ角ゴ Pro W3</vt:lpstr>
      <vt:lpstr>PresentaciónAPAP</vt:lpstr>
      <vt:lpstr>Image bitmap</vt:lpstr>
      <vt:lpstr>Dermatitis, acné e infecciones</vt:lpstr>
      <vt:lpstr>Factores que contribuyen en la patogenia de la DA</vt:lpstr>
      <vt:lpstr>Pregunta 1</vt:lpstr>
      <vt:lpstr>Presentación de PowerPoint</vt:lpstr>
      <vt:lpstr>Presentación de PowerPoint</vt:lpstr>
      <vt:lpstr>Presentación de PowerPoint</vt:lpstr>
      <vt:lpstr>Presentación de PowerPoint</vt:lpstr>
      <vt:lpstr>¿Es dermatitis atópica?</vt:lpstr>
      <vt:lpstr>Presentación de PowerPoint</vt:lpstr>
      <vt:lpstr>¿Es dermatitis atópica?</vt:lpstr>
      <vt:lpstr>Presentación de PowerPoint</vt:lpstr>
      <vt:lpstr>¿Es dermatitis atópica?</vt:lpstr>
      <vt:lpstr>Presentación de PowerPoint</vt:lpstr>
      <vt:lpstr>Presentación de PowerPoint</vt:lpstr>
      <vt:lpstr>Presentación de PowerPoint</vt:lpstr>
      <vt:lpstr>Pregunta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tienen en común todos estos pacientes?</vt:lpstr>
      <vt:lpstr>Presentación de PowerPoint</vt:lpstr>
      <vt:lpstr>Presentación de PowerPoint</vt:lpstr>
      <vt:lpstr>Presentación de PowerPoint</vt:lpstr>
      <vt:lpstr>Presentación de PowerPoint</vt:lpstr>
      <vt:lpstr>Presentación de PowerPoint</vt:lpstr>
      <vt:lpstr>Presentación de PowerPoint</vt:lpstr>
      <vt:lpstr>Un círculo vicioso: ciclo picor-rascado</vt:lpstr>
      <vt:lpstr>Presentación de PowerPoint</vt:lpstr>
      <vt:lpstr>Abordaje de la DA</vt:lpstr>
      <vt:lpstr>Presentación de PowerPoint</vt:lpstr>
      <vt:lpstr>Presentación de PowerPoint</vt:lpstr>
      <vt:lpstr>Presentación de PowerPoint</vt:lpstr>
      <vt:lpstr>Presentación de PowerPoint</vt:lpstr>
      <vt:lpstr>Pregunta 3</vt:lpstr>
      <vt:lpstr>Factores ambientales y dermatitis atópica</vt:lpstr>
      <vt:lpstr>Presentación de PowerPoint</vt:lpstr>
      <vt:lpstr>Activadores «gatillo» (‘triggers’) en piel atópica</vt:lpstr>
      <vt:lpstr>DA y radiación UV</vt:lpstr>
      <vt:lpstr>Atopia y radiación UV: pitiriasis alba</vt:lpstr>
      <vt:lpstr>Pero….estamos hartos de decir que el sol es beneficioso para la DA </vt:lpstr>
      <vt:lpstr>Presentación de PowerPoint</vt:lpstr>
      <vt:lpstr>Presentación de PowerPoint</vt:lpstr>
      <vt:lpstr>Presentación de PowerPoint</vt:lpstr>
      <vt:lpstr>Filagrina y Caspasa - 14</vt:lpstr>
      <vt:lpstr>Presentación de PowerPoint</vt:lpstr>
      <vt:lpstr>Entorno y DA – Radiación solar Filagrina</vt:lpstr>
      <vt:lpstr>Déficit de Filagrina y Caspasa-14 en DA</vt:lpstr>
      <vt:lpstr>En DA también debemos recomendar fotoprotección</vt:lpstr>
      <vt:lpstr>Presentación de PowerPoint</vt:lpstr>
      <vt:lpstr>Agentes proirritantes: cloro</vt:lpstr>
      <vt:lpstr>Presentación de PowerPoint</vt:lpstr>
      <vt:lpstr>Agentes proirritantes: contaminación ambiental</vt:lpstr>
      <vt:lpstr>Presentación de PowerPoint</vt:lpstr>
      <vt:lpstr>Agentes proirritantes: S. aureus</vt:lpstr>
      <vt:lpstr>Presentación de PowerPoint</vt:lpstr>
      <vt:lpstr>Presentación de PowerPoint</vt:lpstr>
      <vt:lpstr>Presentación de PowerPoint</vt:lpstr>
      <vt:lpstr>¿Existen otros factores patogénicos en DA?</vt:lpstr>
      <vt:lpstr>Presentación de PowerPoint</vt:lpstr>
      <vt:lpstr>Hay modas que vuelven…</vt:lpstr>
      <vt:lpstr>Presentación de PowerPoint</vt:lpstr>
      <vt:lpstr>Lavar platos a mano o en lavavajillas y desarrollo de eccema, asma o rinoconjuntivitis, entre otras</vt:lpstr>
      <vt:lpstr>Presentación de PowerPoint</vt:lpstr>
      <vt:lpstr>Presentación de PowerPoint</vt:lpstr>
      <vt:lpstr>Estrés prenatal</vt:lpstr>
      <vt:lpstr>Adivina quién tendrá dermatitis atópica</vt:lpstr>
      <vt:lpstr>Abordaje multifactorial de la DA</vt:lpstr>
      <vt:lpstr>Abordaje multifactorial tratamiento DA</vt:lpstr>
      <vt:lpstr>Tratamiento proactivo</vt:lpstr>
      <vt:lpstr>¿La terapia de mantenimiento es realmente algo nuevo? </vt:lpstr>
      <vt:lpstr>Incertidumbres en dermatitis atópica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Sitios de predilección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Educación terapéutica en dermatitis atópica</vt:lpstr>
      <vt:lpstr>esultados</vt:lpstr>
      <vt:lpstr>Presentación de PowerPoint</vt:lpstr>
      <vt:lpstr>Muchos pacientes con DA Poco tiempo</vt:lpstr>
      <vt:lpstr>Muchos pacientes con DA. Poco tiempo La terapia de grupo es una buena opción.</vt:lpstr>
      <vt:lpstr>Escuela de la dermatitis atópica</vt:lpstr>
      <vt:lpstr>Presentación de PowerPoint</vt:lpstr>
      <vt:lpstr>Presentación de PowerPoint</vt:lpstr>
      <vt:lpstr>Presentación de PowerPoint</vt:lpstr>
      <vt:lpstr>Presentación de PowerPoint</vt:lpstr>
      <vt:lpstr>Educación terapéutica</vt:lpstr>
      <vt:lpstr>Presentación de PowerPoint</vt:lpstr>
      <vt:lpstr>Presentación de PowerPoint</vt:lpstr>
      <vt:lpstr>La información es importante…</vt:lpstr>
      <vt:lpstr>What is wrong with me doctor google?</vt:lpstr>
      <vt:lpstr>Información no es lo mismo que educación sanitaria</vt:lpstr>
      <vt:lpstr>Los pacientes toman el control de su enfermedad</vt:lpstr>
      <vt:lpstr>Presentación de PowerPoint</vt:lpstr>
      <vt:lpstr>Nuestras propias conclusiones</vt:lpstr>
      <vt:lpstr>Presentación de PowerPoint</vt:lpstr>
      <vt:lpstr> ¿Es necesaria una EDA para pediatras??</vt:lpstr>
      <vt:lpstr>¿Por qué somos como somos?</vt:lpstr>
      <vt:lpstr>Presentación de PowerPoint</vt:lpstr>
      <vt:lpstr>Presentación de PowerPoint</vt:lpstr>
      <vt:lpstr>EpS en dermatitis atópica: conclusiones</vt:lpstr>
      <vt:lpstr>Cada día hacemos la EDA</vt:lpstr>
      <vt:lpstr>Presentación de PowerPoint</vt:lpstr>
      <vt:lpstr>Consejos</vt:lpstr>
      <vt:lpstr>Técnicas que aumentan el cumplimiento</vt:lpstr>
      <vt:lpstr>Presentación de PowerPoint</vt:lpstr>
      <vt:lpstr>Pregunta 4</vt:lpstr>
      <vt:lpstr>Presentación de PowerPoint</vt:lpstr>
      <vt:lpstr>Acné vulgar o polimorfo…</vt:lpstr>
      <vt:lpstr>Presentación de PowerPoint</vt:lpstr>
      <vt:lpstr>Pregunta 5</vt:lpstr>
      <vt:lpstr>Presentación de PowerPoint</vt:lpstr>
      <vt:lpstr> Epidemiología </vt:lpstr>
      <vt:lpstr>Importancia del acné</vt:lpstr>
      <vt:lpstr>Presentación de PowerPoint</vt:lpstr>
      <vt:lpstr>Presentación de PowerPoint</vt:lpstr>
      <vt:lpstr>Acné: Impacto en la calidad de vida</vt:lpstr>
      <vt:lpstr>Pregunta 6</vt:lpstr>
      <vt:lpstr>Acné. Etiopatogenia</vt:lpstr>
      <vt:lpstr>Acné. Fisiopatología</vt:lpstr>
      <vt:lpstr>Hipercornificación ductal</vt:lpstr>
      <vt:lpstr>Presentación de PowerPoint</vt:lpstr>
      <vt:lpstr>Presentación de PowerPoint</vt:lpstr>
      <vt:lpstr>¿Cuándo hay que tratar el acné ?</vt:lpstr>
      <vt:lpstr>Tratamiento del acné: objetivos</vt:lpstr>
      <vt:lpstr>Tratamiento del acné</vt:lpstr>
      <vt:lpstr>Estrategias generales de tratamiento</vt:lpstr>
      <vt:lpstr>El tratamiento debe dirigirse a tantos factores patogénicos  como sea posible </vt:lpstr>
      <vt:lpstr>Caso clínico </vt:lpstr>
      <vt:lpstr>Pregunta 7</vt:lpstr>
      <vt:lpstr>Pregunta 8</vt:lpstr>
      <vt:lpstr>…¿Y si no responden?</vt:lpstr>
      <vt:lpstr>Tratamiento del acné</vt:lpstr>
      <vt:lpstr>La terapia combinada es actualmente el tratamiento estándar para el acné leve a moderado </vt:lpstr>
      <vt:lpstr>Presentación de PowerPoint</vt:lpstr>
      <vt:lpstr>Peróxido de benzoilo</vt:lpstr>
      <vt:lpstr>Presentación de PowerPoint</vt:lpstr>
      <vt:lpstr>Dieta y acné</vt:lpstr>
      <vt:lpstr>Dieta occidental</vt:lpstr>
      <vt:lpstr>Presentación de PowerPoint</vt:lpstr>
      <vt:lpstr>Epidemia del siglo 21  “mTORC1itis”</vt:lpstr>
      <vt:lpstr>Novedades en infecciones</vt:lpstr>
      <vt:lpstr>¿En cuánto tiempo resuelven las verrugas víricas?</vt:lpstr>
      <vt:lpstr>Presentación de PowerPoint</vt:lpstr>
      <vt:lpstr>Mycoplasma-induced rash and mucositis (MIRM)</vt:lpstr>
      <vt:lpstr>Mycoplasma-induced rash and mucositis (MIRM)</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vt:lpstr>
      <vt:lpstr>Pregunta 9</vt:lpstr>
      <vt:lpstr>Pregunta 10</vt:lpstr>
      <vt:lpstr>Urticaria agua</vt:lpstr>
      <vt:lpstr>No es una reacción alérgica al antibiótico. La Historia Clínica es fundamental.</vt:lpstr>
      <vt:lpstr>Distinguirla del EEM</vt:lpstr>
      <vt:lpstr>Presentación de PowerPoint</vt:lpstr>
      <vt:lpstr>¿Cuándo hablamos de urticaria crónica?</vt:lpstr>
      <vt:lpstr>Presentación de PowerPoint</vt:lpstr>
      <vt:lpstr>Presentación de PowerPoint</vt:lpstr>
      <vt:lpstr>Presentación de PowerPoint</vt:lpstr>
      <vt:lpstr>Presentación de PowerPoint</vt:lpstr>
      <vt:lpstr>Urticaria crónica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Live Med</dc:creator>
  <cp:lastModifiedBy>Live Med</cp:lastModifiedBy>
  <cp:revision>161</cp:revision>
  <dcterms:created xsi:type="dcterms:W3CDTF">2016-09-19T11:32:15Z</dcterms:created>
  <dcterms:modified xsi:type="dcterms:W3CDTF">2016-11-25T13:21:06Z</dcterms:modified>
</cp:coreProperties>
</file>