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0" r:id="rId4"/>
    <p:sldId id="311" r:id="rId5"/>
    <p:sldId id="310" r:id="rId6"/>
    <p:sldId id="312" r:id="rId7"/>
    <p:sldId id="350" r:id="rId8"/>
    <p:sldId id="315" r:id="rId9"/>
    <p:sldId id="268" r:id="rId10"/>
    <p:sldId id="314" r:id="rId11"/>
    <p:sldId id="282" r:id="rId12"/>
    <p:sldId id="349" r:id="rId13"/>
    <p:sldId id="316" r:id="rId14"/>
    <p:sldId id="317" r:id="rId15"/>
    <p:sldId id="318" r:id="rId16"/>
    <p:sldId id="319" r:id="rId17"/>
    <p:sldId id="320" r:id="rId18"/>
    <p:sldId id="321" r:id="rId19"/>
    <p:sldId id="323" r:id="rId20"/>
    <p:sldId id="322" r:id="rId21"/>
    <p:sldId id="313" r:id="rId22"/>
    <p:sldId id="330" r:id="rId23"/>
    <p:sldId id="333" r:id="rId24"/>
    <p:sldId id="348" r:id="rId25"/>
    <p:sldId id="332" r:id="rId26"/>
    <p:sldId id="338" r:id="rId27"/>
    <p:sldId id="337" r:id="rId28"/>
    <p:sldId id="334" r:id="rId29"/>
    <p:sldId id="336" r:id="rId30"/>
    <p:sldId id="355" r:id="rId31"/>
    <p:sldId id="354" r:id="rId32"/>
    <p:sldId id="343" r:id="rId33"/>
    <p:sldId id="344" r:id="rId34"/>
    <p:sldId id="352" r:id="rId35"/>
    <p:sldId id="33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377" autoAdjust="0"/>
  </p:normalViewPr>
  <p:slideViewPr>
    <p:cSldViewPr>
      <p:cViewPr varScale="1">
        <p:scale>
          <a:sx n="78" d="100"/>
          <a:sy n="78" d="100"/>
        </p:scale>
        <p:origin x="-11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D50B-E6E2-45AC-B75A-4833DFE61CBD}" type="datetimeFigureOut">
              <a:rPr lang="es-ES" smtClean="0"/>
              <a:pPr/>
              <a:t>20/10/2016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742B26-21CD-4F5B-B399-340ED78C692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orldgastroenterology.org/probiotics-prebiotics.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lnSpc>
                <a:spcPct val="80000"/>
              </a:lnSpc>
            </a:pPr>
            <a:r>
              <a:rPr lang="es-ES" sz="1200" dirty="0" smtClean="0"/>
              <a:t>Fernández L, Arroyo R, Espinosa I, Marín R, Rodríguez JM. </a:t>
            </a:r>
            <a:r>
              <a:rPr lang="es-ES" sz="1200" dirty="0" err="1" smtClean="0"/>
              <a:t>Probiotics</a:t>
            </a:r>
            <a:r>
              <a:rPr lang="es-ES" sz="1200" dirty="0" smtClean="0"/>
              <a:t> </a:t>
            </a:r>
            <a:r>
              <a:rPr lang="es-ES" sz="1200" dirty="0" err="1" smtClean="0"/>
              <a:t>for</a:t>
            </a:r>
            <a:r>
              <a:rPr lang="es-ES" sz="1200" dirty="0" smtClean="0"/>
              <a:t> </a:t>
            </a:r>
            <a:r>
              <a:rPr lang="es-ES" sz="1200" dirty="0" err="1" smtClean="0"/>
              <a:t>human</a:t>
            </a:r>
            <a:r>
              <a:rPr lang="es-ES" sz="1200" dirty="0" smtClean="0"/>
              <a:t> </a:t>
            </a:r>
            <a:r>
              <a:rPr lang="es-ES" sz="1200" dirty="0" err="1" smtClean="0"/>
              <a:t>lactational</a:t>
            </a:r>
            <a:r>
              <a:rPr lang="es-ES" sz="1200" dirty="0" smtClean="0"/>
              <a:t> mastitis. </a:t>
            </a:r>
            <a:r>
              <a:rPr lang="es-ES" sz="1200" dirty="0" err="1" smtClean="0"/>
              <a:t>Benef</a:t>
            </a:r>
            <a:r>
              <a:rPr lang="es-ES" sz="1200" dirty="0" smtClean="0"/>
              <a:t> </a:t>
            </a:r>
            <a:r>
              <a:rPr lang="es-ES" sz="1200" dirty="0" err="1" smtClean="0"/>
              <a:t>Microbes</a:t>
            </a:r>
            <a:r>
              <a:rPr lang="es-ES" sz="1200" dirty="0" smtClean="0"/>
              <a:t> 2014; 5(2):169-83.</a:t>
            </a:r>
            <a:endParaRPr lang="es-ES" sz="1200" dirty="0" smtClean="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19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Rodríguez JM. </a:t>
            </a:r>
            <a:r>
              <a:rPr lang="en-US" sz="1200" dirty="0" smtClean="0"/>
              <a:t>The Origin of Human Milk Bacteria: Is There a Bacterial </a:t>
            </a:r>
            <a:r>
              <a:rPr lang="en-US" sz="1200" dirty="0" err="1" smtClean="0"/>
              <a:t>Entero</a:t>
            </a:r>
            <a:r>
              <a:rPr lang="en-US" sz="1200" dirty="0" smtClean="0"/>
              <a:t>-Mammary Pathway during Late Pregnancy and Lactation? </a:t>
            </a:r>
            <a:r>
              <a:rPr lang="es-ES" sz="1200" dirty="0" err="1" smtClean="0"/>
              <a:t>Adv</a:t>
            </a:r>
            <a:r>
              <a:rPr lang="es-ES" sz="1200" dirty="0" smtClean="0"/>
              <a:t> </a:t>
            </a:r>
            <a:r>
              <a:rPr lang="es-ES" sz="1200" dirty="0" err="1" smtClean="0"/>
              <a:t>Nutr</a:t>
            </a:r>
            <a:r>
              <a:rPr lang="es-ES" sz="1200" dirty="0" smtClean="0"/>
              <a:t> 2014;5:779–84.</a:t>
            </a:r>
          </a:p>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20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ctr" eaLnBrk="1" hangingPunct="1"/>
            <a:r>
              <a:rPr lang="es-ES_tradnl" altLang="es-ES" sz="1400" b="1" baseline="30000" dirty="0" err="1" smtClean="0">
                <a:solidFill>
                  <a:srgbClr val="C00000"/>
                </a:solidFill>
                <a:latin typeface="+mn-lt"/>
                <a:ea typeface="Noteworthy Light"/>
                <a:cs typeface="Noteworthy Light"/>
              </a:rPr>
              <a:t>Penders</a:t>
            </a:r>
            <a:r>
              <a:rPr lang="es-ES_tradnl" altLang="es-ES" sz="1400" b="1" baseline="30000" dirty="0" smtClean="0">
                <a:solidFill>
                  <a:srgbClr val="C00000"/>
                </a:solidFill>
                <a:latin typeface="+mn-lt"/>
                <a:ea typeface="Noteworthy Light"/>
                <a:cs typeface="Noteworthy Light"/>
              </a:rPr>
              <a:t>. </a:t>
            </a:r>
            <a:r>
              <a:rPr lang="es-ES_tradnl" altLang="es-ES" sz="1400" b="1" baseline="30000" dirty="0" err="1" smtClean="0">
                <a:solidFill>
                  <a:srgbClr val="C00000"/>
                </a:solidFill>
                <a:latin typeface="+mn-lt"/>
                <a:ea typeface="Noteworthy Light"/>
                <a:cs typeface="Noteworthy Light"/>
              </a:rPr>
              <a:t>Factors</a:t>
            </a:r>
            <a:r>
              <a:rPr lang="es-ES_tradnl" altLang="es-ES" sz="1400" b="1" baseline="30000" dirty="0" smtClean="0">
                <a:solidFill>
                  <a:srgbClr val="C00000"/>
                </a:solidFill>
                <a:latin typeface="+mn-lt"/>
                <a:ea typeface="Noteworthy Light"/>
                <a:cs typeface="Noteworthy Light"/>
              </a:rPr>
              <a:t> </a:t>
            </a:r>
            <a:r>
              <a:rPr lang="es-ES_tradnl" altLang="es-ES" sz="1400" b="1" baseline="30000" dirty="0" err="1" smtClean="0">
                <a:solidFill>
                  <a:srgbClr val="C00000"/>
                </a:solidFill>
                <a:latin typeface="+mn-lt"/>
                <a:ea typeface="Noteworthy Light"/>
                <a:cs typeface="Noteworthy Light"/>
              </a:rPr>
              <a:t>influencing</a:t>
            </a:r>
            <a:r>
              <a:rPr lang="es-ES_tradnl" altLang="es-ES" sz="1400" b="1" baseline="30000" dirty="0" smtClean="0">
                <a:solidFill>
                  <a:srgbClr val="C00000"/>
                </a:solidFill>
                <a:latin typeface="+mn-lt"/>
                <a:ea typeface="Noteworthy Light"/>
                <a:cs typeface="Noteworthy Light"/>
              </a:rPr>
              <a:t> </a:t>
            </a:r>
            <a:r>
              <a:rPr lang="es-ES_tradnl" altLang="es-ES" sz="1400" b="1" baseline="30000" dirty="0" err="1" smtClean="0">
                <a:solidFill>
                  <a:srgbClr val="C00000"/>
                </a:solidFill>
                <a:latin typeface="+mn-lt"/>
                <a:ea typeface="Noteworthy Light"/>
                <a:cs typeface="Noteworthy Light"/>
              </a:rPr>
              <a:t>the</a:t>
            </a:r>
            <a:r>
              <a:rPr lang="es-ES_tradnl" altLang="es-ES" sz="1400" b="1" baseline="30000" dirty="0" smtClean="0">
                <a:solidFill>
                  <a:srgbClr val="C00000"/>
                </a:solidFill>
                <a:latin typeface="+mn-lt"/>
                <a:ea typeface="Noteworthy Light"/>
                <a:cs typeface="Noteworthy Light"/>
              </a:rPr>
              <a:t> </a:t>
            </a:r>
            <a:r>
              <a:rPr lang="es-ES_tradnl" altLang="es-ES" sz="1400" b="1" baseline="30000" dirty="0" err="1" smtClean="0">
                <a:solidFill>
                  <a:srgbClr val="C00000"/>
                </a:solidFill>
                <a:latin typeface="+mn-lt"/>
                <a:ea typeface="Noteworthy Light"/>
                <a:cs typeface="Noteworthy Light"/>
              </a:rPr>
              <a:t>composition</a:t>
            </a:r>
            <a:r>
              <a:rPr lang="es-ES_tradnl" altLang="es-ES" sz="1400" b="1" baseline="30000" dirty="0" smtClean="0">
                <a:solidFill>
                  <a:srgbClr val="C00000"/>
                </a:solidFill>
                <a:latin typeface="+mn-lt"/>
                <a:ea typeface="Noteworthy Light"/>
                <a:cs typeface="Noteworthy Light"/>
              </a:rPr>
              <a:t> of </a:t>
            </a:r>
            <a:r>
              <a:rPr lang="es-ES_tradnl" altLang="es-ES" sz="1400" b="1" baseline="30000" dirty="0" err="1" smtClean="0">
                <a:solidFill>
                  <a:srgbClr val="C00000"/>
                </a:solidFill>
                <a:latin typeface="+mn-lt"/>
                <a:ea typeface="Noteworthy Light"/>
                <a:cs typeface="Noteworthy Light"/>
              </a:rPr>
              <a:t>the</a:t>
            </a:r>
            <a:r>
              <a:rPr lang="es-ES_tradnl" altLang="es-ES" sz="1400" b="1" baseline="30000" dirty="0" smtClean="0">
                <a:solidFill>
                  <a:srgbClr val="C00000"/>
                </a:solidFill>
                <a:latin typeface="+mn-lt"/>
                <a:ea typeface="Noteworthy Light"/>
                <a:cs typeface="Noteworthy Light"/>
              </a:rPr>
              <a:t> intestinal </a:t>
            </a:r>
            <a:r>
              <a:rPr lang="es-ES_tradnl" altLang="es-ES" sz="1400" b="1" baseline="30000" dirty="0" err="1" smtClean="0">
                <a:solidFill>
                  <a:srgbClr val="C00000"/>
                </a:solidFill>
                <a:latin typeface="+mn-lt"/>
                <a:ea typeface="Noteworthy Light"/>
                <a:cs typeface="Noteworthy Light"/>
              </a:rPr>
              <a:t>microbiota</a:t>
            </a:r>
            <a:r>
              <a:rPr lang="es-ES_tradnl" altLang="es-ES" sz="1400" b="1" baseline="30000" dirty="0" smtClean="0">
                <a:solidFill>
                  <a:srgbClr val="C00000"/>
                </a:solidFill>
                <a:latin typeface="+mn-lt"/>
                <a:ea typeface="Noteworthy Light"/>
                <a:cs typeface="Noteworthy Light"/>
              </a:rPr>
              <a:t> in </a:t>
            </a:r>
            <a:r>
              <a:rPr lang="es-ES_tradnl" altLang="es-ES" sz="1400" b="1" baseline="30000" dirty="0" err="1" smtClean="0">
                <a:solidFill>
                  <a:srgbClr val="C00000"/>
                </a:solidFill>
                <a:latin typeface="+mn-lt"/>
                <a:ea typeface="Noteworthy Light"/>
                <a:cs typeface="Noteworthy Light"/>
              </a:rPr>
              <a:t>early</a:t>
            </a:r>
            <a:r>
              <a:rPr lang="es-ES_tradnl" altLang="es-ES" sz="1400" b="1" baseline="30000" dirty="0" smtClean="0">
                <a:solidFill>
                  <a:srgbClr val="C00000"/>
                </a:solidFill>
                <a:latin typeface="+mn-lt"/>
                <a:ea typeface="Noteworthy Light"/>
                <a:cs typeface="Noteworthy Light"/>
              </a:rPr>
              <a:t> </a:t>
            </a:r>
            <a:r>
              <a:rPr lang="es-ES_tradnl" altLang="es-ES" sz="1400" b="1" baseline="30000" dirty="0" err="1" smtClean="0">
                <a:solidFill>
                  <a:srgbClr val="C00000"/>
                </a:solidFill>
                <a:latin typeface="+mn-lt"/>
                <a:ea typeface="Noteworthy Light"/>
                <a:cs typeface="Noteworthy Light"/>
              </a:rPr>
              <a:t>infancy</a:t>
            </a:r>
            <a:endParaRPr lang="es-ES_tradnl" altLang="es-ES" sz="1400" b="1" dirty="0" smtClean="0">
              <a:solidFill>
                <a:srgbClr val="C00000"/>
              </a:solidFill>
              <a:latin typeface="+mn-lt"/>
              <a:ea typeface="Noteworthy Light"/>
              <a:cs typeface="Noteworthy Light"/>
            </a:endParaRPr>
          </a:p>
          <a:p>
            <a:pPr algn="ctr" eaLnBrk="1" hangingPunct="1"/>
            <a:r>
              <a:rPr lang="es-ES_tradnl" altLang="es-ES" sz="1400" b="1" baseline="30000" dirty="0" err="1" smtClean="0">
                <a:solidFill>
                  <a:srgbClr val="C00000"/>
                </a:solidFill>
                <a:latin typeface="+mn-lt"/>
                <a:ea typeface="Noteworthy Light"/>
                <a:cs typeface="Noteworthy Light"/>
              </a:rPr>
              <a:t>Pediatrics</a:t>
            </a:r>
            <a:r>
              <a:rPr lang="es-ES_tradnl" altLang="es-ES" sz="1400" b="1" baseline="30000" dirty="0" smtClean="0">
                <a:solidFill>
                  <a:srgbClr val="C00000"/>
                </a:solidFill>
                <a:latin typeface="+mn-lt"/>
                <a:ea typeface="Noteworthy Light"/>
                <a:cs typeface="Noteworthy Light"/>
              </a:rPr>
              <a:t> 2006 118 511-21</a:t>
            </a:r>
            <a:endParaRPr lang="es-ES_tradnl" altLang="es-ES" sz="1400" b="1" dirty="0" smtClean="0">
              <a:solidFill>
                <a:srgbClr val="C00000"/>
              </a:solidFill>
              <a:latin typeface="+mn-lt"/>
              <a:ea typeface="Noteworthy Light"/>
              <a:cs typeface="Noteworthy Light"/>
            </a:endParaRPr>
          </a:p>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21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 FAO/WHO. Joint FAO/WHO working group report on drafting guidelines for the evaluation of </a:t>
            </a:r>
            <a:r>
              <a:rPr lang="en-US" sz="1200" kern="1200" dirty="0" err="1" smtClean="0">
                <a:solidFill>
                  <a:schemeClr val="tx1"/>
                </a:solidFill>
                <a:latin typeface="+mn-lt"/>
                <a:ea typeface="+mn-ea"/>
                <a:cs typeface="+mn-cs"/>
              </a:rPr>
              <a:t>probiotics</a:t>
            </a:r>
            <a:r>
              <a:rPr lang="en-US" sz="1200" kern="1200" dirty="0" smtClean="0">
                <a:solidFill>
                  <a:schemeClr val="tx1"/>
                </a:solidFill>
                <a:latin typeface="+mn-lt"/>
                <a:ea typeface="+mn-ea"/>
                <a:cs typeface="+mn-cs"/>
              </a:rPr>
              <a:t> in food. </a:t>
            </a:r>
            <a:r>
              <a:rPr lang="es-ES" sz="1200" kern="1200" dirty="0" smtClean="0">
                <a:solidFill>
                  <a:schemeClr val="tx1"/>
                </a:solidFill>
                <a:latin typeface="+mn-lt"/>
                <a:ea typeface="+mn-ea"/>
                <a:cs typeface="+mn-cs"/>
              </a:rPr>
              <a:t>2002; </a:t>
            </a:r>
            <a:r>
              <a:rPr lang="es-ES" sz="1200" kern="1200" dirty="0" err="1" smtClean="0">
                <a:solidFill>
                  <a:schemeClr val="tx1"/>
                </a:solidFill>
                <a:latin typeface="+mn-lt"/>
                <a:ea typeface="+mn-ea"/>
                <a:cs typeface="+mn-cs"/>
              </a:rPr>
              <a:t>April</a:t>
            </a:r>
            <a:r>
              <a:rPr lang="es-ES" sz="1200" kern="1200" dirty="0" smtClean="0">
                <a:solidFill>
                  <a:schemeClr val="tx1"/>
                </a:solidFill>
                <a:latin typeface="+mn-lt"/>
                <a:ea typeface="+mn-ea"/>
                <a:cs typeface="+mn-cs"/>
              </a:rPr>
              <a:t> 30 and </a:t>
            </a:r>
            <a:r>
              <a:rPr lang="es-ES" sz="1200" kern="1200" dirty="0" err="1" smtClean="0">
                <a:solidFill>
                  <a:schemeClr val="tx1"/>
                </a:solidFill>
                <a:latin typeface="+mn-lt"/>
                <a:ea typeface="+mn-ea"/>
                <a:cs typeface="+mn-cs"/>
              </a:rPr>
              <a:t>May</a:t>
            </a:r>
            <a:r>
              <a:rPr lang="es-ES" sz="1200" kern="1200" dirty="0" smtClean="0">
                <a:solidFill>
                  <a:schemeClr val="tx1"/>
                </a:solidFill>
                <a:latin typeface="+mn-lt"/>
                <a:ea typeface="+mn-ea"/>
                <a:cs typeface="+mn-cs"/>
              </a:rPr>
              <a:t> 1 (London Ontario, </a:t>
            </a:r>
            <a:r>
              <a:rPr lang="es-ES" sz="1200" kern="1200" dirty="0" err="1" smtClean="0">
                <a:solidFill>
                  <a:schemeClr val="tx1"/>
                </a:solidFill>
                <a:latin typeface="+mn-lt"/>
                <a:ea typeface="+mn-ea"/>
                <a:cs typeface="+mn-cs"/>
              </a:rPr>
              <a:t>Canada</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En 2001, una comisión de expertos internacionales convocados de forma conjunta por la FAO y la OMS definió a los </a:t>
            </a:r>
            <a:r>
              <a:rPr lang="es-ES" sz="1200" kern="1200" dirty="0" err="1" smtClean="0">
                <a:solidFill>
                  <a:schemeClr val="tx1"/>
                </a:solidFill>
                <a:latin typeface="+mn-lt"/>
                <a:ea typeface="+mn-ea"/>
                <a:cs typeface="+mn-cs"/>
              </a:rPr>
              <a:t>probióticos</a:t>
            </a:r>
            <a:r>
              <a:rPr lang="es-ES" sz="1200" kern="1200" dirty="0" smtClean="0">
                <a:solidFill>
                  <a:schemeClr val="tx1"/>
                </a:solidFill>
                <a:latin typeface="+mn-lt"/>
                <a:ea typeface="+mn-ea"/>
                <a:cs typeface="+mn-cs"/>
              </a:rPr>
              <a:t> como “</a:t>
            </a:r>
            <a:r>
              <a:rPr lang="es-ES" sz="1200" i="1" kern="1200" dirty="0" smtClean="0">
                <a:solidFill>
                  <a:schemeClr val="tx1"/>
                </a:solidFill>
                <a:latin typeface="+mn-lt"/>
                <a:ea typeface="+mn-ea"/>
                <a:cs typeface="+mn-cs"/>
              </a:rPr>
              <a:t>microorganismos vivos que cuando se administran en cantidades adecuadas confieren un beneficio a la salud del hospedador</a:t>
            </a:r>
            <a:r>
              <a:rPr lang="es-ES" sz="1200" kern="1200" dirty="0" smtClean="0">
                <a:solidFill>
                  <a:schemeClr val="tx1"/>
                </a:solidFill>
                <a:latin typeface="+mn-lt"/>
                <a:ea typeface="+mn-ea"/>
                <a:cs typeface="+mn-cs"/>
              </a:rPr>
              <a:t>”. Desde entonces, esta definición ha sido la más ampliamente aceptada en todo el mundo.</a:t>
            </a:r>
          </a:p>
          <a:p>
            <a:r>
              <a:rPr lang="es-E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Guarner</a:t>
            </a:r>
            <a:r>
              <a:rPr lang="en-US" sz="1200" kern="1200" dirty="0" smtClean="0">
                <a:solidFill>
                  <a:schemeClr val="tx1"/>
                </a:solidFill>
                <a:latin typeface="+mn-lt"/>
                <a:ea typeface="+mn-ea"/>
                <a:cs typeface="+mn-cs"/>
              </a:rPr>
              <a:t> F, Khan AG, </a:t>
            </a:r>
            <a:r>
              <a:rPr lang="en-US" sz="1200" kern="1200" dirty="0" err="1" smtClean="0">
                <a:solidFill>
                  <a:schemeClr val="tx1"/>
                </a:solidFill>
                <a:latin typeface="+mn-lt"/>
                <a:ea typeface="+mn-ea"/>
                <a:cs typeface="+mn-cs"/>
              </a:rPr>
              <a:t>Garisch</a:t>
            </a:r>
            <a:r>
              <a:rPr lang="en-US" sz="1200" kern="1200" dirty="0" smtClean="0">
                <a:solidFill>
                  <a:schemeClr val="tx1"/>
                </a:solidFill>
                <a:latin typeface="+mn-lt"/>
                <a:ea typeface="+mn-ea"/>
                <a:cs typeface="+mn-cs"/>
              </a:rPr>
              <a:t> J, </a:t>
            </a:r>
            <a:r>
              <a:rPr lang="en-US" sz="1200" kern="1200" dirty="0" err="1" smtClean="0">
                <a:solidFill>
                  <a:schemeClr val="tx1"/>
                </a:solidFill>
                <a:latin typeface="+mn-lt"/>
                <a:ea typeface="+mn-ea"/>
                <a:cs typeface="+mn-cs"/>
              </a:rPr>
              <a:t>Eliakim</a:t>
            </a:r>
            <a:r>
              <a:rPr lang="en-US" sz="1200" kern="1200" dirty="0" smtClean="0">
                <a:solidFill>
                  <a:schemeClr val="tx1"/>
                </a:solidFill>
                <a:latin typeface="+mn-lt"/>
                <a:ea typeface="+mn-ea"/>
                <a:cs typeface="+mn-cs"/>
              </a:rPr>
              <a:t> R, </a:t>
            </a:r>
            <a:r>
              <a:rPr lang="en-US" sz="1200" kern="1200" dirty="0" err="1" smtClean="0">
                <a:solidFill>
                  <a:schemeClr val="tx1"/>
                </a:solidFill>
                <a:latin typeface="+mn-lt"/>
                <a:ea typeface="+mn-ea"/>
                <a:cs typeface="+mn-cs"/>
              </a:rPr>
              <a:t>Gangl</a:t>
            </a:r>
            <a:r>
              <a:rPr lang="en-US" sz="1200" kern="1200" dirty="0" smtClean="0">
                <a:solidFill>
                  <a:schemeClr val="tx1"/>
                </a:solidFill>
                <a:latin typeface="+mn-lt"/>
                <a:ea typeface="+mn-ea"/>
                <a:cs typeface="+mn-cs"/>
              </a:rPr>
              <a:t> A, Thomson A, et al; World Gastroenterology Organization. World Gastroenterology </a:t>
            </a:r>
            <a:r>
              <a:rPr lang="en-US" sz="1200" kern="1200" dirty="0" err="1" smtClean="0">
                <a:solidFill>
                  <a:schemeClr val="tx1"/>
                </a:solidFill>
                <a:latin typeface="+mn-lt"/>
                <a:ea typeface="+mn-ea"/>
                <a:cs typeface="+mn-cs"/>
              </a:rPr>
              <a:t>Organisation</a:t>
            </a:r>
            <a:r>
              <a:rPr lang="en-US" sz="1200" kern="1200" dirty="0" smtClean="0">
                <a:solidFill>
                  <a:schemeClr val="tx1"/>
                </a:solidFill>
                <a:latin typeface="+mn-lt"/>
                <a:ea typeface="+mn-ea"/>
                <a:cs typeface="+mn-cs"/>
              </a:rPr>
              <a:t> Global Guidelines: </a:t>
            </a:r>
            <a:r>
              <a:rPr lang="en-US" sz="1200" kern="1200" dirty="0" err="1" smtClean="0">
                <a:solidFill>
                  <a:schemeClr val="tx1"/>
                </a:solidFill>
                <a:latin typeface="+mn-lt"/>
                <a:ea typeface="+mn-ea"/>
                <a:cs typeface="+mn-cs"/>
              </a:rPr>
              <a:t>probiotics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prebiotics</a:t>
            </a:r>
            <a:r>
              <a:rPr lang="en-US" sz="1200" kern="1200" dirty="0" smtClean="0">
                <a:solidFill>
                  <a:schemeClr val="tx1"/>
                </a:solidFill>
                <a:latin typeface="+mn-lt"/>
                <a:ea typeface="+mn-ea"/>
                <a:cs typeface="+mn-cs"/>
              </a:rPr>
              <a:t> October 2011. J </a:t>
            </a:r>
            <a:r>
              <a:rPr lang="en-US" sz="1200" kern="1200" dirty="0" err="1" smtClean="0">
                <a:solidFill>
                  <a:schemeClr val="tx1"/>
                </a:solidFill>
                <a:latin typeface="+mn-lt"/>
                <a:ea typeface="+mn-ea"/>
                <a:cs typeface="+mn-cs"/>
              </a:rPr>
              <a:t>Clin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Gastroenterol</a:t>
            </a:r>
            <a:r>
              <a:rPr lang="en-US" sz="1200" kern="1200" dirty="0" smtClean="0">
                <a:solidFill>
                  <a:schemeClr val="tx1"/>
                </a:solidFill>
                <a:latin typeface="+mn-lt"/>
                <a:ea typeface="+mn-ea"/>
                <a:cs typeface="+mn-cs"/>
              </a:rPr>
              <a:t>. 2012 Jul;46(6):468-81.</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Desde hace unos años, la Organización Mundial de Gastroenterología (WGO), edita en varios idiomas (incluido el castellano) una  serie de guías sobre diversos temas, entre los que incluye la Guía Mundial sobre </a:t>
            </a:r>
            <a:r>
              <a:rPr lang="es-ES" sz="1200" kern="1200" dirty="0" err="1" smtClean="0">
                <a:solidFill>
                  <a:schemeClr val="tx1"/>
                </a:solidFill>
                <a:latin typeface="+mn-lt"/>
                <a:ea typeface="+mn-ea"/>
                <a:cs typeface="+mn-cs"/>
              </a:rPr>
              <a:t>Probióticos</a:t>
            </a:r>
            <a:r>
              <a:rPr lang="es-ES" sz="1200" kern="1200" dirty="0" smtClean="0">
                <a:solidFill>
                  <a:schemeClr val="tx1"/>
                </a:solidFill>
                <a:latin typeface="+mn-lt"/>
                <a:ea typeface="+mn-ea"/>
                <a:cs typeface="+mn-cs"/>
              </a:rPr>
              <a:t> y Prebióticos. Dicho documento puede descargarse de manera gratuita de su página web (</a:t>
            </a:r>
            <a:r>
              <a:rPr lang="es-ES" sz="1200" u="sng" kern="1200" dirty="0" smtClean="0">
                <a:solidFill>
                  <a:schemeClr val="tx1"/>
                </a:solidFill>
                <a:latin typeface="+mn-lt"/>
                <a:ea typeface="+mn-ea"/>
                <a:cs typeface="+mn-cs"/>
                <a:hlinkClick r:id="rId3"/>
              </a:rPr>
              <a:t>www.worldgastroenterology.org/probiotics-prebiotics.html</a:t>
            </a:r>
            <a:r>
              <a:rPr lang="es-ES" sz="1200" kern="1200" dirty="0" smtClean="0">
                <a:solidFill>
                  <a:schemeClr val="tx1"/>
                </a:solidFill>
                <a:latin typeface="+mn-lt"/>
                <a:ea typeface="+mn-ea"/>
                <a:cs typeface="+mn-cs"/>
              </a:rPr>
              <a:t>). Además de abordar los conceptos básicos sobre los </a:t>
            </a:r>
            <a:r>
              <a:rPr lang="es-ES" sz="1200" kern="1200" dirty="0" err="1" smtClean="0">
                <a:solidFill>
                  <a:schemeClr val="tx1"/>
                </a:solidFill>
                <a:latin typeface="+mn-lt"/>
                <a:ea typeface="+mn-ea"/>
                <a:cs typeface="+mn-cs"/>
              </a:rPr>
              <a:t>probióticos</a:t>
            </a:r>
            <a:r>
              <a:rPr lang="es-ES" sz="1200" kern="1200" dirty="0" smtClean="0">
                <a:solidFill>
                  <a:schemeClr val="tx1"/>
                </a:solidFill>
                <a:latin typeface="+mn-lt"/>
                <a:ea typeface="+mn-ea"/>
                <a:cs typeface="+mn-cs"/>
              </a:rPr>
              <a:t> y la </a:t>
            </a:r>
            <a:r>
              <a:rPr lang="es-ES" sz="1200" kern="1200" dirty="0" err="1" smtClean="0">
                <a:solidFill>
                  <a:schemeClr val="tx1"/>
                </a:solidFill>
                <a:latin typeface="+mn-lt"/>
                <a:ea typeface="+mn-ea"/>
                <a:cs typeface="+mn-cs"/>
              </a:rPr>
              <a:t>microbiota</a:t>
            </a:r>
            <a:r>
              <a:rPr lang="es-ES" sz="1200" kern="1200" dirty="0" smtClean="0">
                <a:solidFill>
                  <a:schemeClr val="tx1"/>
                </a:solidFill>
                <a:latin typeface="+mn-lt"/>
                <a:ea typeface="+mn-ea"/>
                <a:cs typeface="+mn-cs"/>
              </a:rPr>
              <a:t> intestinal, existen tablas donde se especifican las indicaciones basadas en la evidencia científica sobre el empleo de </a:t>
            </a:r>
            <a:r>
              <a:rPr lang="es-ES" sz="1200" kern="1200" dirty="0" err="1" smtClean="0">
                <a:solidFill>
                  <a:schemeClr val="tx1"/>
                </a:solidFill>
                <a:latin typeface="+mn-lt"/>
                <a:ea typeface="+mn-ea"/>
                <a:cs typeface="+mn-cs"/>
              </a:rPr>
              <a:t>probióticos</a:t>
            </a:r>
            <a:r>
              <a:rPr lang="es-ES" sz="1200" kern="1200" dirty="0" smtClean="0">
                <a:solidFill>
                  <a:schemeClr val="tx1"/>
                </a:solidFill>
                <a:latin typeface="+mn-lt"/>
                <a:ea typeface="+mn-ea"/>
                <a:cs typeface="+mn-cs"/>
              </a:rPr>
              <a:t> y prebióticos en diferentes patologías gastroenterológicas tanto en niños como adultos.</a:t>
            </a: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30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31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D6DE4CD0-5A7D-4DFA-B6ED-432092F6E031}" type="slidenum">
              <a:rPr lang="es-ES" smtClean="0"/>
              <a:pPr>
                <a:defRPr/>
              </a:pPr>
              <a:t>32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789040"/>
            <a:ext cx="7900988"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671512" y="5146330"/>
            <a:ext cx="7915276"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84513" y="4418081"/>
            <a:ext cx="1116000" cy="794"/>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283335" y="5586055"/>
            <a:ext cx="720000" cy="794"/>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948264"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6068" y="62948"/>
            <a:ext cx="6036680" cy="737680"/>
          </a:xfrm>
          <a:prstGeom prst="rect">
            <a:avLst/>
          </a:prstGeom>
        </p:spPr>
      </p:pic>
    </p:spTree>
  </p:cSld>
  <p:clrMapOvr>
    <a:masterClrMapping/>
  </p:clrMapOvr>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1"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7"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graphicFrame>
        <p:nvGraphicFramePr>
          <p:cNvPr id="14" name="Group 58"/>
          <p:cNvGraphicFramePr>
            <a:graphicFrameLocks noGrp="1"/>
          </p:cNvGraphicFramePr>
          <p:nvPr userDrawn="1">
            <p:extLst>
              <p:ext uri="{D42A27DB-BD31-4B8C-83A1-F6EECF244321}">
                <p14:modId xmlns="" xmlns:p14="http://schemas.microsoft.com/office/powerpoint/2010/main" val="1882083485"/>
              </p:ext>
            </p:extLst>
          </p:nvPr>
        </p:nvGraphicFramePr>
        <p:xfrm>
          <a:off x="827583" y="980181"/>
          <a:ext cx="7416305" cy="4465043"/>
        </p:xfrm>
        <a:graphic>
          <a:graphicData uri="http://schemas.openxmlformats.org/drawingml/2006/table">
            <a:tbl>
              <a:tblPr/>
              <a:tblGrid>
                <a:gridCol w="1141610"/>
                <a:gridCol w="1080650"/>
                <a:gridCol w="2100340"/>
                <a:gridCol w="1680548"/>
                <a:gridCol w="1413157"/>
              </a:tblGrid>
              <a:tr h="273377">
                <a:tc row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Recomendación</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grid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Acné leve a moderado</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4586"/>
                    </a:solidFill>
                  </a:tcPr>
                </a:tc>
                <a:tc hMerge="1">
                  <a:txBody>
                    <a:bodyPr/>
                    <a:lstStyle/>
                    <a:p>
                      <a:endParaRPr lang="es-ES"/>
                    </a:p>
                  </a:txBody>
                  <a:tcPr/>
                </a:tc>
                <a:tc grid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Acné moderado a grave </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4586"/>
                    </a:solidFill>
                  </a:tcPr>
                </a:tc>
                <a:tc hMerge="1">
                  <a:txBody>
                    <a:bodyPr/>
                    <a:lstStyle/>
                    <a:p>
                      <a:endParaRPr lang="es-ES"/>
                    </a:p>
                  </a:txBody>
                  <a:tcPr/>
                </a:tc>
              </a:tr>
              <a:tr h="455622">
                <a:tc vMerge="1">
                  <a:txBody>
                    <a:bodyPr/>
                    <a:lstStyle/>
                    <a:p>
                      <a:endParaRPr lang="es-ES"/>
                    </a:p>
                  </a:txBody>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Comedoniano</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Papulopustular</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leve a moderado II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Papulopustular</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grave/</a:t>
                      </a:r>
                    </a:p>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nodular moderado  III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Nodular/</a:t>
                      </a: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conglobata</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grave IV</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r>
              <a:tr h="82011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Alta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No hay consenso </a:t>
                      </a: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Clindamicina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r h="1002356">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Media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Retinoide</a:t>
                      </a:r>
                    </a:p>
                    <a:p>
                      <a:pPr marL="171450" marR="0" lvl="0" indent="-171450" algn="l" defTabSz="914400" rtl="0" eaLnBrk="1" fontAlgn="base" latinLnBrk="0" hangingPunct="1">
                        <a:lnSpc>
                          <a:spcPct val="100000"/>
                        </a:lnSpc>
                        <a:spcBef>
                          <a:spcPct val="0"/>
                        </a:spcBef>
                        <a:spcAft>
                          <a:spcPct val="0"/>
                        </a:spcAft>
                        <a:buClr>
                          <a:srgbClr val="C5000B"/>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Retinoide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sistémicos</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r h="1913578">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Baja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Luz azul</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Zinc por vía oral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sistémicos</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Eritromicina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tópicas 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eritromicina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tretinoína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tópicas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Imagen 2"/>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25155" y="6456148"/>
            <a:ext cx="3227645" cy="299148"/>
          </a:xfrm>
          <a:prstGeom prst="rect">
            <a:avLst/>
          </a:prstGeom>
        </p:spPr>
      </p:pic>
    </p:spTree>
    <p:extLst>
      <p:ext uri="{BB962C8B-B14F-4D97-AF65-F5344CB8AC3E}">
        <p14:creationId xmlns=""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2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E7F1376-6A60-4E47-AF56-A33A20B9A28C}" type="datetimeFigureOut">
              <a:rPr lang="es-ES"/>
              <a:pPr>
                <a:defRPr/>
              </a:pPr>
              <a:t>20/10/2016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E2FE8CF5-9B13-4050-988B-8C7FA63270F4}" type="slidenum">
              <a:rPr lang="es-ES" altLang="es-ES"/>
              <a:pPr/>
              <a:t>‹Nº›</a:t>
            </a:fld>
            <a:endParaRPr lang="es-E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830E082-8FCA-4B56-A535-42374C48FE3D}" type="datetimeFigureOut">
              <a:rPr lang="es-ES"/>
              <a:pPr>
                <a:defRPr/>
              </a:pPr>
              <a:t>20/10/2016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6CDE54E-9882-4ABF-9F53-21969148F09F}" type="slidenum">
              <a:rPr lang="es-ES" altLang="es-ES"/>
              <a:pPr/>
              <a:t>‹Nº›</a:t>
            </a:fld>
            <a:endParaRPr lang="es-ES" alt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C38DA5E-1D33-0D4D-81FB-BEB479CB620B}" type="datetimeFigureOut">
              <a:rPr lang="es-ES" smtClean="0"/>
              <a:pPr/>
              <a:t>20/10/2016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09CFC02-DD97-154B-915C-90AB816D5390}" type="slidenum">
              <a:rPr lang="es-ES" smtClean="0"/>
              <a:pPr/>
              <a:t>‹Nº›</a:t>
            </a:fld>
            <a:endParaRPr lang="es-ES"/>
          </a:p>
        </p:txBody>
      </p:sp>
    </p:spTree>
    <p:extLst>
      <p:ext uri="{BB962C8B-B14F-4D97-AF65-F5344CB8AC3E}">
        <p14:creationId xmlns="" xmlns:p14="http://schemas.microsoft.com/office/powerpoint/2010/main" val="305734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159904"/>
            <a:ext cx="82296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86868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4" name="Imagen 1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6" name="Marcador de texto 5"/>
          <p:cNvSpPr>
            <a:spLocks noGrp="1"/>
          </p:cNvSpPr>
          <p:nvPr>
            <p:ph type="body" sz="quarter" idx="10"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5" name="Imagen 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722313" y="2276872"/>
            <a:ext cx="77724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3" name="2 Marcador de texto"/>
          <p:cNvSpPr>
            <a:spLocks noGrp="1"/>
          </p:cNvSpPr>
          <p:nvPr>
            <p:ph type="body" idx="10" hasCustomPrompt="1"/>
          </p:nvPr>
        </p:nvSpPr>
        <p:spPr>
          <a:xfrm>
            <a:off x="722313" y="908720"/>
            <a:ext cx="77724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6" name="Imagen 15"/>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18"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2" name="Imagen 1"/>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7" name="2 Marcador de contenido"/>
          <p:cNvSpPr>
            <a:spLocks noGrp="1"/>
          </p:cNvSpPr>
          <p:nvPr>
            <p:ph idx="10"/>
          </p:nvPr>
        </p:nvSpPr>
        <p:spPr>
          <a:xfrm>
            <a:off x="0" y="1015674"/>
            <a:ext cx="4499992" cy="4645574"/>
          </a:xfrm>
        </p:spPr>
        <p:txBody>
          <a:bodyPr/>
          <a:lstStyle>
            <a:lvl1pPr marL="808038" indent="-265113">
              <a:spcBef>
                <a:spcPts val="600"/>
              </a:spcBef>
              <a:buFontTx/>
              <a:buBlip>
                <a:blip r:embed="rId4"/>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4637856" y="1015674"/>
            <a:ext cx="4038600" cy="4645574"/>
          </a:xfrm>
        </p:spPr>
        <p:txBody>
          <a:bodyPr/>
          <a:lstStyle>
            <a:lvl1pPr marL="265113" indent="-265113">
              <a:spcBef>
                <a:spcPts val="600"/>
              </a:spcBef>
              <a:buFontTx/>
              <a:buBlip>
                <a:blip r:embed="rId4"/>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6" name="Imagen 15"/>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18"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3" name="Imagen 2"/>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908720"/>
            <a:ext cx="4040188"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pic>
        <p:nvPicPr>
          <p:cNvPr id="14" name="13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7" name="2 Marcador de texto"/>
          <p:cNvSpPr>
            <a:spLocks noGrp="1"/>
          </p:cNvSpPr>
          <p:nvPr>
            <p:ph type="body" idx="10"/>
          </p:nvPr>
        </p:nvSpPr>
        <p:spPr>
          <a:xfrm>
            <a:off x="4644008" y="908721"/>
            <a:ext cx="4040188"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32" y="1886843"/>
            <a:ext cx="4500024" cy="3774405"/>
          </a:xfrm>
        </p:spPr>
        <p:txBody>
          <a:bodyPr/>
          <a:lstStyle>
            <a:lvl1pPr marL="808038" indent="-265113">
              <a:spcBef>
                <a:spcPts val="600"/>
              </a:spcBef>
              <a:buFontTx/>
              <a:buBlip>
                <a:blip r:embed="rId4"/>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4644008" y="1886843"/>
            <a:ext cx="4038600" cy="3774405"/>
          </a:xfrm>
        </p:spPr>
        <p:txBody>
          <a:bodyPr/>
          <a:lstStyle>
            <a:lvl1pPr marL="265113" indent="-265113">
              <a:spcBef>
                <a:spcPts val="600"/>
              </a:spcBef>
              <a:buFontTx/>
              <a:buBlip>
                <a:blip r:embed="rId4"/>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9" name="Imagen 18"/>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22"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 name="Imagen 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3"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15"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 name="Imagen 1"/>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1"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pic>
        <p:nvPicPr>
          <p:cNvPr id="2" name="Imagen 1"/>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21843" y="6458714"/>
            <a:ext cx="3227645" cy="2991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as desigua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5" name="2 Marcador de texto"/>
          <p:cNvSpPr>
            <a:spLocks noGrp="1"/>
          </p:cNvSpPr>
          <p:nvPr>
            <p:ph type="body" idx="10"/>
          </p:nvPr>
        </p:nvSpPr>
        <p:spPr>
          <a:xfrm>
            <a:off x="457200" y="1484784"/>
            <a:ext cx="3064160"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0" y="2174876"/>
            <a:ext cx="3494995" cy="3486706"/>
          </a:xfrm>
        </p:spPr>
        <p:txBody>
          <a:bodyPr>
            <a:normAutofit/>
          </a:bodyPr>
          <a:lstStyle>
            <a:lvl1pPr marL="715963" indent="-185738">
              <a:spcBef>
                <a:spcPts val="600"/>
              </a:spcBef>
              <a:buFontTx/>
              <a:buBlip>
                <a:blip r:embed="rId4"/>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3521360" y="274640"/>
            <a:ext cx="5165440" cy="5386608"/>
          </a:xfrm>
        </p:spPr>
        <p:txBody>
          <a:bodyPr/>
          <a:lstStyle>
            <a:lvl1pPr marL="450850" indent="-266700">
              <a:spcBef>
                <a:spcPts val="600"/>
              </a:spcBef>
              <a:buFontTx/>
              <a:buBlip>
                <a:blip r:embed="rId4"/>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457200" y="274638"/>
            <a:ext cx="3037795"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pic>
        <p:nvPicPr>
          <p:cNvPr id="2" name="Imagen 1"/>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2627784" y="908720"/>
            <a:ext cx="3887416"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4"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683568" y="3140968"/>
            <a:ext cx="7703840"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8387408" cy="2088232"/>
          </a:xfrm>
        </p:spPr>
        <p:txBody>
          <a:bodyPr>
            <a:noAutofit/>
          </a:bodyPr>
          <a:lstStyle>
            <a:lvl1pPr marL="808038" indent="-265113">
              <a:spcBef>
                <a:spcPts val="600"/>
              </a:spcBef>
              <a:buFontTx/>
              <a:buBlip>
                <a:blip r:embed="rId4"/>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7" name="Imagen 16"/>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7236296" y="6227876"/>
            <a:ext cx="1760538" cy="513491"/>
          </a:xfrm>
          <a:prstGeom prst="rect">
            <a:avLst/>
          </a:prstGeom>
        </p:spPr>
      </p:pic>
      <p:sp>
        <p:nvSpPr>
          <p:cNvPr id="19"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4" name="Imagen 3"/>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25155" y="6458714"/>
            <a:ext cx="3227645" cy="2991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20/10/2016</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es/imgres?imgurl=http://assets.archivhadas.es/system/images/attachments/17481/big_alergias.jpg?1305246225&amp;imgrefurl=http://charhadas.com/ideas/16955-alergia-primaveral-en-ninos-alergia-al-polen&amp;usg=__YEFLtp-qD9eIU4gjm01ZDKTyJUE=&amp;h=300&amp;w=300&amp;sz=33&amp;hl=es&amp;start=3&amp;sig2=Fc9_w5SCsUAt6eS8ptqvwQ&amp;zoom=1&amp;tbnid=ugif5VyOFI1s7M:&amp;tbnh=116&amp;tbnw=116&amp;ei=ufHHT4aeEMjKhAfr2bWeCw&amp;prev=/search?q=alergia&amp;hl=es&amp;gbv=2&amp;rlz=1W1TSEA_es&amp;tbm=isch&amp;itbs=1" TargetMode="External"/><Relationship Id="rId7" Type="http://schemas.openxmlformats.org/officeDocument/2006/relationships/image" Target="../media/image45.wmf"/><Relationship Id="rId2" Type="http://schemas.openxmlformats.org/officeDocument/2006/relationships/image" Target="../media/image42.wmf"/><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hyperlink" Target="http://www.google.es/imgres?imgurl=http://www.lasterketak.com/sites/default/files/gripe-2.gif&amp;imgrefurl=http://www.lasterketak.com/nutri-laster/buena-alimentaci%C3%B3n-y-deporte-la-mejor-vacuna-para-la-gripe&amp;usg=__3RkJyaCPiPyia7XJ6C4vELt3qoo=&amp;h=299&amp;w=288&amp;sz=11&amp;hl=es&amp;start=6&amp;sig2=e0q7PqmK7WZRK3KaES-6_Q&amp;zoom=1&amp;tbnid=b1VO_hFXlDClzM:&amp;tbnh=116&amp;tbnw=112&amp;ei=G_PHT56tOsiKhQeCo-WzCw&amp;prev=/search?q=gripe&amp;hl=es&amp;gbv=2&amp;rlz=1W1TSEA_es&amp;tbm=isch&amp;itbs=1" TargetMode="Externa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hyperlink" Target="http://journals.lww.com/jpgn/pages/currenttoc.aspx" TargetMode="External"/><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google.es/imgres?imgurl=http://2.bp.blogspot.com/-dnrR22yFpOA/T1uFt-6sTkI/AAAAAAAAAG0/VbZq67jNWZ8/s1600/Riesgo-cardiovascular.jpg&amp;imgrefurl=http://vivirmasvivirmejor-cmc.blogspot.com/2012/03/enfermenades-cariovasculares.html&amp;usg=__acXakUFZ8sRGVnV6zjrIA5Toa_o=&amp;h=303&amp;w=500&amp;sz=22&amp;hl=es&amp;start=5&amp;sig2=SFci4GTNzYfI7BQ_9r3HoQ&amp;zoom=1&amp;tbnid=CUW35NzPLvdNmM:&amp;tbnh=79&amp;tbnw=130&amp;ei=yvLHT4y3I8XJhAekltD8Cg&amp;prev=/search?q=enfermedad+cardiovascular&amp;hl=es&amp;gbv=2&amp;rlz=1W1TSEA_es&amp;tbm=isch&amp;itbs=1" TargetMode="External"/><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7.png"/><Relationship Id="rId7" Type="http://schemas.openxmlformats.org/officeDocument/2006/relationships/image" Target="../media/image59.jpeg"/><Relationship Id="rId12" Type="http://schemas.openxmlformats.org/officeDocument/2006/relationships/image" Target="../media/image63.jpeg"/><Relationship Id="rId1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hyperlink" Target="http://www.google.es/imgres?imgurl=http://www.rincondesalud.com/wp-content/uploads/2010/11/logo_celiacos.jpg&amp;imgrefurl=http://www.rincondesalud.com/la-enfermedad-celiaca-2/&amp;usg=__rR8JReWIG7pZW-9YjpVD7-tOTb4=&amp;h=387&amp;w=386&amp;sz=29&amp;hl=es&amp;start=5&amp;sig2=hoTieoaj4OtA7PiFAzjQ0A&amp;zoom=1&amp;tbnid=frAjezbUwcmr1M:&amp;tbnh=123&amp;tbnw=123&amp;ei=HfLHT-u7L8aIhQfcyMynCw&amp;prev=/search?q=celiaca&amp;hl=es&amp;gbv=2&amp;rlz=1W1TSEA_es&amp;tbm=isch&amp;itbs=1" TargetMode="External"/><Relationship Id="rId11" Type="http://schemas.openxmlformats.org/officeDocument/2006/relationships/image" Target="../media/image62.jpeg"/><Relationship Id="rId5" Type="http://schemas.openxmlformats.org/officeDocument/2006/relationships/image" Target="../media/image58.jpeg"/><Relationship Id="rId15" Type="http://schemas.openxmlformats.org/officeDocument/2006/relationships/image" Target="../media/image66.png"/><Relationship Id="rId10" Type="http://schemas.openxmlformats.org/officeDocument/2006/relationships/image" Target="../media/image61.jpeg"/><Relationship Id="rId19" Type="http://schemas.openxmlformats.org/officeDocument/2006/relationships/image" Target="../media/image70.png"/><Relationship Id="rId4" Type="http://schemas.openxmlformats.org/officeDocument/2006/relationships/hyperlink" Target="http://www.google.es/imgres?imgurl=http://upload.wikimedia.org/wikipedia/commons/thumb/4/41/AscendensKarzinomBiopsie.PNG/250px-AscendensKarzinomBiopsie.PNG&amp;imgrefurl=http://es.wikipedia.org/wiki/C%C3%A1ncer_colorrectal&amp;usg=__8T8PGhZu-rIKWJh35XxEyKGutQs=&amp;h=187&amp;w=250&amp;sz=75&amp;hl=es&amp;start=1&amp;sig2=_pWYQx8kGtreD5tVElCKlw&amp;zoom=1&amp;tbnid=GwRpmMAquQwKuM:&amp;tbnh=83&amp;tbnw=111&amp;ei=8_HHT9WYF8iWhQe1o7SpCw&amp;prev=/search?q=cancer+de+colon&amp;hl=es&amp;gbv=2&amp;rlz=1W1TSEA_es&amp;tbm=isch&amp;itbs=1" TargetMode="External"/><Relationship Id="rId9" Type="http://schemas.openxmlformats.org/officeDocument/2006/relationships/image" Target="../media/image60.jpeg"/><Relationship Id="rId1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w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Evidencia sobre el uso de </a:t>
            </a:r>
            <a:r>
              <a:rPr lang="es-ES" dirty="0" err="1" smtClean="0"/>
              <a:t>probióticos</a:t>
            </a:r>
            <a:r>
              <a:rPr lang="es-ES" dirty="0" smtClean="0"/>
              <a:t> en Pediatría</a:t>
            </a:r>
            <a:endParaRPr lang="es-ES" dirty="0"/>
          </a:p>
        </p:txBody>
      </p:sp>
      <p:sp>
        <p:nvSpPr>
          <p:cNvPr id="3" name="2 Subtítulo"/>
          <p:cNvSpPr>
            <a:spLocks noGrp="1"/>
          </p:cNvSpPr>
          <p:nvPr>
            <p:ph type="subTitle" idx="1"/>
          </p:nvPr>
        </p:nvSpPr>
        <p:spPr/>
        <p:txBody>
          <a:bodyPr>
            <a:normAutofit fontScale="92500" lnSpcReduction="10000"/>
          </a:bodyPr>
          <a:lstStyle/>
          <a:p>
            <a:r>
              <a:rPr lang="pt-BR" dirty="0"/>
              <a:t>Dr. </a:t>
            </a:r>
            <a:r>
              <a:rPr lang="pt-BR" dirty="0" smtClean="0"/>
              <a:t>Guillermo Alvarez </a:t>
            </a:r>
            <a:r>
              <a:rPr lang="pt-BR" dirty="0" err="1" smtClean="0"/>
              <a:t>Calatayud</a:t>
            </a:r>
            <a:endParaRPr lang="pt-BR" dirty="0"/>
          </a:p>
          <a:p>
            <a:r>
              <a:rPr lang="pt-BR" dirty="0" smtClean="0"/>
              <a:t>Hospital </a:t>
            </a:r>
            <a:r>
              <a:rPr lang="pt-BR" dirty="0" err="1" smtClean="0"/>
              <a:t>Gregorio</a:t>
            </a:r>
            <a:r>
              <a:rPr lang="pt-BR" dirty="0" smtClean="0"/>
              <a:t> </a:t>
            </a:r>
            <a:r>
              <a:rPr lang="pt-BR" dirty="0" err="1" smtClean="0"/>
              <a:t>Marañón</a:t>
            </a:r>
            <a:r>
              <a:rPr lang="pt-BR" dirty="0" smtClean="0"/>
              <a:t>. Madrid</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8"/>
          <p:cNvGraphicFramePr>
            <a:graphicFrameLocks noGrp="1"/>
          </p:cNvGraphicFramePr>
          <p:nvPr/>
        </p:nvGraphicFramePr>
        <p:xfrm>
          <a:off x="304800" y="228600"/>
          <a:ext cx="7334250" cy="4587874"/>
        </p:xfrm>
        <a:graphic>
          <a:graphicData uri="http://schemas.openxmlformats.org/drawingml/2006/table">
            <a:tbl>
              <a:tblPr/>
              <a:tblGrid>
                <a:gridCol w="3684224"/>
                <a:gridCol w="3650026"/>
              </a:tblGrid>
              <a:tr h="3655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INDICACIÓN</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960F6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CEPAS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960F68"/>
                    </a:solidFill>
                  </a:tcPr>
                </a:tc>
              </a:tr>
              <a:tr h="498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Tratamiento diarrea infecciosa aguda </a:t>
                      </a:r>
                      <a:endParaRPr kumimoji="0" lang="es-ES" sz="1400" b="1" i="0"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L. </a:t>
                      </a:r>
                      <a:r>
                        <a:rPr kumimoji="0" lang="es-ES" sz="1400" b="0" i="1" u="none" strike="noStrike" cap="none" normalizeH="0" baseline="0" dirty="0" err="1" smtClean="0">
                          <a:ln>
                            <a:noFill/>
                          </a:ln>
                          <a:solidFill>
                            <a:schemeClr val="tx1"/>
                          </a:solidFill>
                          <a:effectLst/>
                          <a:latin typeface="+mn-lt"/>
                          <a:ea typeface="ＭＳ Ｐゴシック" pitchFamily="34" charset="-128"/>
                        </a:rPr>
                        <a:t>rhamnosus</a:t>
                      </a:r>
                      <a:r>
                        <a:rPr kumimoji="0" lang="es-ES" sz="1400" b="0" i="1" u="none" strike="noStrike" cap="none" normalizeH="0" baseline="0" dirty="0" smtClean="0">
                          <a:ln>
                            <a:noFill/>
                          </a:ln>
                          <a:solidFill>
                            <a:schemeClr val="tx1"/>
                          </a:solidFill>
                          <a:effectLst/>
                          <a:latin typeface="+mn-lt"/>
                          <a:ea typeface="ＭＳ Ｐゴシック" pitchFamily="34" charset="-128"/>
                        </a:rPr>
                        <a:t> GG, S. </a:t>
                      </a:r>
                      <a:r>
                        <a:rPr kumimoji="0" lang="es-ES" sz="1400" b="0" i="1" u="none" strike="noStrike" cap="none" normalizeH="0" baseline="0" dirty="0" err="1" smtClean="0">
                          <a:ln>
                            <a:noFill/>
                          </a:ln>
                          <a:solidFill>
                            <a:schemeClr val="tx1"/>
                          </a:solidFill>
                          <a:effectLst/>
                          <a:latin typeface="+mn-lt"/>
                          <a:ea typeface="ＭＳ Ｐゴシック" pitchFamily="34" charset="-128"/>
                        </a:rPr>
                        <a:t>boulardii</a:t>
                      </a:r>
                      <a:endParaRPr kumimoji="0" lang="es-ES" sz="1400" b="0" i="1" u="none" strike="noStrike" cap="none" normalizeH="0" baseline="0" dirty="0" smtClean="0">
                        <a:ln>
                          <a:noFill/>
                        </a:ln>
                        <a:solidFill>
                          <a:schemeClr val="tx1"/>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707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Prevención diarrea </a:t>
                      </a:r>
                      <a:r>
                        <a:rPr kumimoji="0" lang="es-ES" sz="1400" b="0" i="0" u="none" strike="noStrike" cap="none" normalizeH="0" baseline="0" dirty="0" err="1" smtClean="0">
                          <a:ln>
                            <a:noFill/>
                          </a:ln>
                          <a:solidFill>
                            <a:schemeClr val="tx1"/>
                          </a:solidFill>
                          <a:effectLst/>
                          <a:latin typeface="+mn-lt"/>
                          <a:ea typeface="ＭＳ Ｐゴシック" pitchFamily="34" charset="-128"/>
                        </a:rPr>
                        <a:t>nosocomial</a:t>
                      </a:r>
                      <a:endParaRPr kumimoji="0" lang="es-ES" sz="1400" b="1" i="0"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L. </a:t>
                      </a:r>
                      <a:r>
                        <a:rPr kumimoji="0" lang="es-ES" sz="1400" b="0" i="1" u="none" strike="noStrike" cap="none" normalizeH="0" baseline="0" dirty="0" err="1" smtClean="0">
                          <a:ln>
                            <a:noFill/>
                          </a:ln>
                          <a:solidFill>
                            <a:schemeClr val="tx1"/>
                          </a:solidFill>
                          <a:effectLst/>
                          <a:latin typeface="+mn-lt"/>
                          <a:ea typeface="ＭＳ Ｐゴシック" pitchFamily="34" charset="-128"/>
                        </a:rPr>
                        <a:t>rhamnosus</a:t>
                      </a:r>
                      <a:r>
                        <a:rPr kumimoji="0" lang="es-ES" sz="1400" b="0" i="1" u="none" strike="noStrike" cap="none" normalizeH="0" baseline="0" dirty="0" smtClean="0">
                          <a:ln>
                            <a:noFill/>
                          </a:ln>
                          <a:solidFill>
                            <a:schemeClr val="tx1"/>
                          </a:solidFill>
                          <a:effectLst/>
                          <a:latin typeface="+mn-lt"/>
                          <a:ea typeface="ＭＳ Ｐゴシック" pitchFamily="34" charset="-128"/>
                        </a:rPr>
                        <a:t> GG,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400" b="0" i="1" u="none" strike="noStrike" cap="none" normalizeH="0" baseline="0" dirty="0" smtClean="0">
                          <a:ln>
                            <a:noFill/>
                          </a:ln>
                          <a:solidFill>
                            <a:schemeClr val="tx1"/>
                          </a:solidFill>
                          <a:effectLst/>
                          <a:latin typeface="+mn-lt"/>
                          <a:ea typeface="ＭＳ Ｐゴシック" pitchFamily="34" charset="-128"/>
                        </a:rPr>
                        <a:t>B. </a:t>
                      </a:r>
                      <a:r>
                        <a:rPr kumimoji="0" lang="es-ES_tradnl" sz="1400" b="0" i="1" u="none" strike="noStrike" cap="none" normalizeH="0" baseline="0" dirty="0" err="1" smtClean="0">
                          <a:ln>
                            <a:noFill/>
                          </a:ln>
                          <a:solidFill>
                            <a:schemeClr val="tx1"/>
                          </a:solidFill>
                          <a:effectLst/>
                          <a:latin typeface="+mn-lt"/>
                          <a:ea typeface="ＭＳ Ｐゴシック" pitchFamily="34" charset="-128"/>
                        </a:rPr>
                        <a:t>lactis</a:t>
                      </a:r>
                      <a:r>
                        <a:rPr kumimoji="0" lang="es-ES_tradnl" sz="1400" b="0" i="1" u="none" strike="noStrike" cap="none" normalizeH="0" baseline="0" dirty="0" smtClean="0">
                          <a:ln>
                            <a:noFill/>
                          </a:ln>
                          <a:solidFill>
                            <a:schemeClr val="tx1"/>
                          </a:solidFill>
                          <a:effectLst/>
                          <a:latin typeface="+mn-lt"/>
                          <a:ea typeface="ＭＳ Ｐゴシック" pitchFamily="34" charset="-128"/>
                        </a:rPr>
                        <a:t> + S. </a:t>
                      </a:r>
                      <a:r>
                        <a:rPr kumimoji="0" lang="es-ES_tradnl" sz="1400" b="0" i="1" u="none" strike="noStrike" cap="none" normalizeH="0" baseline="0" dirty="0" err="1" smtClean="0">
                          <a:ln>
                            <a:noFill/>
                          </a:ln>
                          <a:solidFill>
                            <a:schemeClr val="tx1"/>
                          </a:solidFill>
                          <a:effectLst/>
                          <a:latin typeface="+mn-lt"/>
                          <a:ea typeface="ＭＳ Ｐゴシック" pitchFamily="34" charset="-128"/>
                        </a:rPr>
                        <a:t>thermophilus</a:t>
                      </a:r>
                      <a:endParaRPr kumimoji="0" lang="es-ES_tradnl" sz="1400" b="0" i="1" u="none" strike="noStrike" cap="none" normalizeH="0" baseline="0" dirty="0" smtClean="0">
                        <a:ln>
                          <a:noFill/>
                        </a:ln>
                        <a:solidFill>
                          <a:schemeClr val="tx1"/>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77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Prevención diarrea asociada a antibióticos </a:t>
                      </a:r>
                      <a:endParaRPr kumimoji="0" lang="es-ES" sz="1400" b="1" i="0" u="none" strike="noStrike" cap="none" normalizeH="0" baseline="0" dirty="0" smtClean="0">
                        <a:ln>
                          <a:noFill/>
                        </a:ln>
                        <a:solidFill>
                          <a:srgbClr val="771F28"/>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L. </a:t>
                      </a:r>
                      <a:r>
                        <a:rPr kumimoji="0" lang="es-ES" sz="1400" b="0" i="1" u="none" strike="noStrike" cap="none" normalizeH="0" baseline="0" dirty="0" err="1" smtClean="0">
                          <a:ln>
                            <a:noFill/>
                          </a:ln>
                          <a:solidFill>
                            <a:schemeClr val="tx1"/>
                          </a:solidFill>
                          <a:effectLst/>
                          <a:latin typeface="+mn-lt"/>
                          <a:ea typeface="ＭＳ Ｐゴシック" pitchFamily="34" charset="-128"/>
                        </a:rPr>
                        <a:t>rhamnosus</a:t>
                      </a:r>
                      <a:r>
                        <a:rPr kumimoji="0" lang="es-ES" sz="1400" b="0" i="1" u="none" strike="noStrike" cap="none" normalizeH="0" baseline="0" dirty="0" smtClean="0">
                          <a:ln>
                            <a:noFill/>
                          </a:ln>
                          <a:solidFill>
                            <a:schemeClr val="tx1"/>
                          </a:solidFill>
                          <a:effectLst/>
                          <a:latin typeface="+mn-lt"/>
                          <a:ea typeface="ＭＳ Ｐゴシック" pitchFamily="34" charset="-128"/>
                        </a:rPr>
                        <a:t> GG,</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S. </a:t>
                      </a:r>
                      <a:r>
                        <a:rPr kumimoji="0" lang="es-ES" sz="1400" b="0" i="1" u="none" strike="noStrike" cap="none" normalizeH="0" baseline="0" dirty="0" err="1" smtClean="0">
                          <a:ln>
                            <a:noFill/>
                          </a:ln>
                          <a:solidFill>
                            <a:schemeClr val="tx1"/>
                          </a:solidFill>
                          <a:effectLst/>
                          <a:latin typeface="+mn-lt"/>
                          <a:ea typeface="ＭＳ Ｐゴシック" pitchFamily="34" charset="-128"/>
                        </a:rPr>
                        <a:t>boulardii</a:t>
                      </a:r>
                      <a:r>
                        <a:rPr kumimoji="0" lang="es-ES" sz="1400" b="0" i="1" u="none" strike="noStrike" cap="none" normalizeH="0" baseline="0" dirty="0" smtClean="0">
                          <a:ln>
                            <a:noFill/>
                          </a:ln>
                          <a:solidFill>
                            <a:schemeClr val="tx1"/>
                          </a:solidFill>
                          <a:effectLst/>
                          <a:latin typeface="+mn-lt"/>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400" b="0" i="1" u="none" strike="noStrike" cap="none" normalizeH="0" baseline="0" dirty="0" smtClean="0">
                          <a:ln>
                            <a:noFill/>
                          </a:ln>
                          <a:solidFill>
                            <a:schemeClr val="tx1"/>
                          </a:solidFill>
                          <a:effectLst/>
                          <a:latin typeface="+mn-lt"/>
                          <a:ea typeface="ＭＳ Ｐゴシック" pitchFamily="34" charset="-128"/>
                        </a:rPr>
                        <a:t>B. </a:t>
                      </a:r>
                      <a:r>
                        <a:rPr kumimoji="0" lang="es-ES_tradnl" sz="1400" b="0" i="1" u="none" strike="noStrike" cap="none" normalizeH="0" baseline="0" dirty="0" err="1" smtClean="0">
                          <a:ln>
                            <a:noFill/>
                          </a:ln>
                          <a:solidFill>
                            <a:schemeClr val="tx1"/>
                          </a:solidFill>
                          <a:effectLst/>
                          <a:latin typeface="+mn-lt"/>
                          <a:ea typeface="ＭＳ Ｐゴシック" pitchFamily="34" charset="-128"/>
                        </a:rPr>
                        <a:t>lactis</a:t>
                      </a:r>
                      <a:r>
                        <a:rPr kumimoji="0" lang="es-ES_tradnl" sz="1400" b="0" i="1" u="none" strike="noStrike" cap="none" normalizeH="0" baseline="0" dirty="0" smtClean="0">
                          <a:ln>
                            <a:noFill/>
                          </a:ln>
                          <a:solidFill>
                            <a:schemeClr val="tx1"/>
                          </a:solidFill>
                          <a:effectLst/>
                          <a:latin typeface="+mn-lt"/>
                          <a:ea typeface="ＭＳ Ｐゴシック" pitchFamily="34" charset="-128"/>
                        </a:rPr>
                        <a:t> + S. </a:t>
                      </a:r>
                      <a:r>
                        <a:rPr kumimoji="0" lang="es-ES_tradnl" sz="1400" b="0" i="1" u="none" strike="noStrike" cap="none" normalizeH="0" baseline="0" dirty="0" err="1" smtClean="0">
                          <a:ln>
                            <a:noFill/>
                          </a:ln>
                          <a:solidFill>
                            <a:schemeClr val="tx1"/>
                          </a:solidFill>
                          <a:effectLst/>
                          <a:latin typeface="+mn-lt"/>
                          <a:ea typeface="ＭＳ Ｐゴシック" pitchFamily="34" charset="-128"/>
                        </a:rPr>
                        <a:t>thermophilus</a:t>
                      </a:r>
                      <a:endParaRPr kumimoji="0" lang="es-ES" sz="1400" b="1" i="1" u="none" strike="noStrike" cap="none" normalizeH="0" baseline="0" dirty="0" smtClean="0">
                        <a:ln>
                          <a:noFill/>
                        </a:ln>
                        <a:solidFill>
                          <a:srgbClr val="771F28"/>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09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Trastornos intestinales funcionales </a:t>
                      </a:r>
                      <a:endParaRPr kumimoji="0" lang="es-ES" sz="1400" b="0" i="0"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L. </a:t>
                      </a:r>
                      <a:r>
                        <a:rPr kumimoji="0" lang="es-ES" sz="1400" b="0" i="1" u="none" strike="noStrike" cap="none" normalizeH="0" baseline="0" dirty="0" err="1" smtClean="0">
                          <a:ln>
                            <a:noFill/>
                          </a:ln>
                          <a:solidFill>
                            <a:schemeClr val="tx1"/>
                          </a:solidFill>
                          <a:effectLst/>
                          <a:latin typeface="+mn-lt"/>
                          <a:ea typeface="ＭＳ Ｐゴシック" pitchFamily="34" charset="-128"/>
                        </a:rPr>
                        <a:t>rhamnosus</a:t>
                      </a:r>
                      <a:r>
                        <a:rPr kumimoji="0" lang="es-ES" sz="1400" b="0" i="1" u="none" strike="noStrike" cap="none" normalizeH="0" baseline="0" dirty="0" smtClean="0">
                          <a:ln>
                            <a:noFill/>
                          </a:ln>
                          <a:solidFill>
                            <a:schemeClr val="tx1"/>
                          </a:solidFill>
                          <a:effectLst/>
                          <a:latin typeface="+mn-lt"/>
                          <a:ea typeface="ＭＳ Ｐゴシック" pitchFamily="34" charset="-128"/>
                        </a:rPr>
                        <a:t> GG, L. </a:t>
                      </a:r>
                      <a:r>
                        <a:rPr kumimoji="0" lang="es-ES" sz="1400" b="0" i="1" u="none" strike="noStrike" cap="none" normalizeH="0" baseline="0" dirty="0" err="1" smtClean="0">
                          <a:ln>
                            <a:noFill/>
                          </a:ln>
                          <a:solidFill>
                            <a:schemeClr val="tx1"/>
                          </a:solidFill>
                          <a:effectLst/>
                          <a:latin typeface="+mn-lt"/>
                          <a:ea typeface="ＭＳ Ｐゴシック" pitchFamily="34" charset="-128"/>
                        </a:rPr>
                        <a:t>reuteri</a:t>
                      </a:r>
                      <a:r>
                        <a:rPr kumimoji="0" lang="es-ES_tradnl" sz="1400" b="0" i="1" u="none" strike="noStrike" cap="none" normalizeH="0" baseline="0" dirty="0" smtClean="0">
                          <a:ln>
                            <a:noFill/>
                          </a:ln>
                          <a:solidFill>
                            <a:schemeClr val="tx1"/>
                          </a:solidFill>
                          <a:effectLst/>
                          <a:latin typeface="+mn-lt"/>
                          <a:ea typeface="ＭＳ Ｐゴシック" pitchFamily="34" charset="-128"/>
                        </a:rPr>
                        <a:t> </a:t>
                      </a:r>
                      <a:endParaRPr kumimoji="0" lang="es-ES" sz="1400" b="0" i="1"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09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C00000"/>
                          </a:solidFill>
                          <a:effectLst/>
                          <a:latin typeface="+mn-lt"/>
                          <a:ea typeface="ＭＳ Ｐゴシック" pitchFamily="34" charset="-128"/>
                        </a:rPr>
                        <a:t>Cólico del lactante</a:t>
                      </a: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1" u="none" strike="noStrike" cap="none" normalizeH="0" baseline="0" dirty="0" smtClean="0">
                          <a:ln>
                            <a:noFill/>
                          </a:ln>
                          <a:solidFill>
                            <a:srgbClr val="C00000"/>
                          </a:solidFill>
                          <a:effectLst/>
                          <a:latin typeface="+mn-lt"/>
                          <a:ea typeface="ＭＳ Ｐゴシック" pitchFamily="34" charset="-128"/>
                        </a:rPr>
                        <a:t>L. </a:t>
                      </a:r>
                      <a:r>
                        <a:rPr kumimoji="0" lang="es-ES" sz="1400" b="1" i="1" u="none" strike="noStrike" cap="none" normalizeH="0" baseline="0" dirty="0" err="1" smtClean="0">
                          <a:ln>
                            <a:noFill/>
                          </a:ln>
                          <a:solidFill>
                            <a:srgbClr val="C00000"/>
                          </a:solidFill>
                          <a:effectLst/>
                          <a:latin typeface="+mn-lt"/>
                          <a:ea typeface="ＭＳ Ｐゴシック" pitchFamily="34" charset="-128"/>
                        </a:rPr>
                        <a:t>reuteri</a:t>
                      </a:r>
                      <a:r>
                        <a:rPr kumimoji="0" lang="es-ES_tradnl" sz="1400" b="1" i="1" u="none" strike="noStrike" cap="none" normalizeH="0" baseline="0" dirty="0" smtClean="0">
                          <a:ln>
                            <a:noFill/>
                          </a:ln>
                          <a:solidFill>
                            <a:srgbClr val="C00000"/>
                          </a:solidFill>
                          <a:effectLst/>
                          <a:latin typeface="+mn-lt"/>
                          <a:ea typeface="ＭＳ Ｐゴシック" pitchFamily="34" charset="-128"/>
                        </a:rPr>
                        <a:t>  </a:t>
                      </a:r>
                      <a:r>
                        <a:rPr kumimoji="0" lang="es-ES_tradnl" sz="1400" b="1" i="0" u="none" strike="noStrike" cap="none" normalizeH="0" baseline="0" dirty="0" smtClean="0">
                          <a:ln>
                            <a:noFill/>
                          </a:ln>
                          <a:solidFill>
                            <a:srgbClr val="C00000"/>
                          </a:solidFill>
                          <a:effectLst/>
                          <a:latin typeface="+mn-lt"/>
                          <a:ea typeface="ＭＳ Ｐゴシック" pitchFamily="34" charset="-128"/>
                        </a:rPr>
                        <a:t>DSM17938</a:t>
                      </a:r>
                      <a:endParaRPr kumimoji="0" lang="es-ES" sz="1400" b="1" i="0" u="none" strike="noStrike" cap="none" normalizeH="0" baseline="0" dirty="0" smtClean="0">
                        <a:ln>
                          <a:noFill/>
                        </a:ln>
                        <a:solidFill>
                          <a:srgbClr val="C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41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Prevención de enterocolitis </a:t>
                      </a:r>
                      <a:r>
                        <a:rPr kumimoji="0" lang="es-ES" sz="1400" b="0" i="0" u="none" strike="noStrike" cap="none" normalizeH="0" baseline="0" dirty="0" err="1" smtClean="0">
                          <a:ln>
                            <a:noFill/>
                          </a:ln>
                          <a:solidFill>
                            <a:schemeClr val="tx1"/>
                          </a:solidFill>
                          <a:effectLst/>
                          <a:latin typeface="+mn-lt"/>
                          <a:ea typeface="ＭＳ Ｐゴシック" pitchFamily="34" charset="-128"/>
                        </a:rPr>
                        <a:t>necrotizante</a:t>
                      </a:r>
                      <a:r>
                        <a:rPr kumimoji="0" lang="es-ES" sz="1400" b="0" i="0" u="none" strike="noStrike" cap="none" normalizeH="0" baseline="0" dirty="0" smtClean="0">
                          <a:ln>
                            <a:noFill/>
                          </a:ln>
                          <a:solidFill>
                            <a:schemeClr val="tx1"/>
                          </a:solidFill>
                          <a:effectLst/>
                          <a:latin typeface="+mn-lt"/>
                          <a:ea typeface="ＭＳ Ｐゴシック" pitchFamily="34" charset="-128"/>
                        </a:rPr>
                        <a:t> </a:t>
                      </a:r>
                      <a:endParaRPr kumimoji="0" lang="es-ES" sz="1400" b="0" i="0"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L. </a:t>
                      </a:r>
                      <a:r>
                        <a:rPr kumimoji="0" lang="es-ES" sz="1400" b="0" i="1" u="none" strike="noStrike" cap="none" normalizeH="0" baseline="0" dirty="0" err="1" smtClean="0">
                          <a:ln>
                            <a:noFill/>
                          </a:ln>
                          <a:solidFill>
                            <a:schemeClr val="tx1"/>
                          </a:solidFill>
                          <a:effectLst/>
                          <a:latin typeface="+mn-lt"/>
                          <a:ea typeface="ＭＳ Ｐゴシック" pitchFamily="34" charset="-128"/>
                        </a:rPr>
                        <a:t>acidophilus</a:t>
                      </a:r>
                      <a:r>
                        <a:rPr kumimoji="0" lang="es-ES" sz="1400" b="0" i="1" u="none" strike="noStrike" cap="none" normalizeH="0" baseline="0" dirty="0" smtClean="0">
                          <a:ln>
                            <a:noFill/>
                          </a:ln>
                          <a:solidFill>
                            <a:schemeClr val="tx1"/>
                          </a:solidFill>
                          <a:effectLst/>
                          <a:latin typeface="+mn-lt"/>
                          <a:ea typeface="ＭＳ Ｐゴシック" pitchFamily="34" charset="-128"/>
                        </a:rPr>
                        <a:t>, B. </a:t>
                      </a:r>
                      <a:r>
                        <a:rPr kumimoji="0" lang="es-ES" sz="1400" b="0" i="1" u="none" strike="noStrike" cap="none" normalizeH="0" baseline="0" dirty="0" err="1" smtClean="0">
                          <a:ln>
                            <a:noFill/>
                          </a:ln>
                          <a:solidFill>
                            <a:schemeClr val="tx1"/>
                          </a:solidFill>
                          <a:effectLst/>
                          <a:latin typeface="+mn-lt"/>
                          <a:ea typeface="ＭＳ Ｐゴシック" pitchFamily="34" charset="-128"/>
                        </a:rPr>
                        <a:t>bifidum</a:t>
                      </a:r>
                      <a:r>
                        <a:rPr kumimoji="0" lang="es-ES" sz="1400" b="0" i="1" u="none" strike="noStrike" cap="none" normalizeH="0" baseline="0" dirty="0" smtClean="0">
                          <a:ln>
                            <a:noFill/>
                          </a:ln>
                          <a:solidFill>
                            <a:schemeClr val="tx1"/>
                          </a:solidFill>
                          <a:effectLst/>
                          <a:latin typeface="+mn-lt"/>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chemeClr val="tx1"/>
                          </a:solidFill>
                          <a:effectLst/>
                          <a:latin typeface="+mn-lt"/>
                          <a:ea typeface="ＭＳ Ｐゴシック" pitchFamily="34" charset="-128"/>
                        </a:rPr>
                        <a:t>B. </a:t>
                      </a:r>
                      <a:r>
                        <a:rPr kumimoji="0" lang="es-ES" sz="1400" b="0" i="1" u="none" strike="noStrike" cap="none" normalizeH="0" baseline="0" dirty="0" err="1" smtClean="0">
                          <a:ln>
                            <a:noFill/>
                          </a:ln>
                          <a:solidFill>
                            <a:schemeClr val="tx1"/>
                          </a:solidFill>
                          <a:effectLst/>
                          <a:latin typeface="+mn-lt"/>
                          <a:ea typeface="ＭＳ Ｐゴシック" pitchFamily="34" charset="-128"/>
                        </a:rPr>
                        <a:t>infantis</a:t>
                      </a:r>
                      <a:r>
                        <a:rPr kumimoji="0" lang="es-ES" sz="1400" b="0" i="1" u="none" strike="noStrike" cap="none" normalizeH="0" baseline="0" dirty="0" smtClean="0">
                          <a:ln>
                            <a:noFill/>
                          </a:ln>
                          <a:solidFill>
                            <a:schemeClr val="tx1"/>
                          </a:solidFill>
                          <a:effectLst/>
                          <a:latin typeface="+mn-lt"/>
                          <a:ea typeface="ＭＳ Ｐゴシック" pitchFamily="34" charset="-128"/>
                        </a:rPr>
                        <a:t>,</a:t>
                      </a:r>
                      <a:r>
                        <a:rPr kumimoji="0" lang="es-ES_tradnl" sz="1400" b="0" i="1" u="none" strike="noStrike" cap="none" normalizeH="0" baseline="0" dirty="0" smtClean="0">
                          <a:ln>
                            <a:noFill/>
                          </a:ln>
                          <a:solidFill>
                            <a:schemeClr val="tx1"/>
                          </a:solidFill>
                          <a:effectLst/>
                          <a:latin typeface="+mn-lt"/>
                          <a:ea typeface="ＭＳ Ｐゴシック" pitchFamily="34" charset="-128"/>
                        </a:rPr>
                        <a:t> S. </a:t>
                      </a:r>
                      <a:r>
                        <a:rPr kumimoji="0" lang="es-ES_tradnl" sz="1400" b="0" i="1" u="none" strike="noStrike" cap="none" normalizeH="0" baseline="0" dirty="0" err="1" smtClean="0">
                          <a:ln>
                            <a:noFill/>
                          </a:ln>
                          <a:solidFill>
                            <a:schemeClr val="tx1"/>
                          </a:solidFill>
                          <a:effectLst/>
                          <a:latin typeface="+mn-lt"/>
                          <a:ea typeface="ＭＳ Ｐゴシック" pitchFamily="34" charset="-128"/>
                        </a:rPr>
                        <a:t>thermophilus</a:t>
                      </a:r>
                      <a:endParaRPr kumimoji="0" lang="es-ES" sz="1400" b="0" i="1"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41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mn-lt"/>
                          <a:ea typeface="ＭＳ Ｐゴシック" pitchFamily="34" charset="-128"/>
                        </a:rPr>
                        <a:t>Terapia adyuvante erradicación Hp</a:t>
                      </a: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0000"/>
                          </a:solidFill>
                          <a:effectLst/>
                          <a:latin typeface="+mn-lt"/>
                          <a:ea typeface="ＭＳ Ｐゴシック" pitchFamily="34" charset="-128"/>
                        </a:rPr>
                        <a:t>L. </a:t>
                      </a:r>
                      <a:r>
                        <a:rPr kumimoji="0" lang="es-ES" sz="1400" b="0" i="1" u="none" strike="noStrike" cap="none" normalizeH="0" baseline="0" dirty="0" err="1" smtClean="0">
                          <a:ln>
                            <a:noFill/>
                          </a:ln>
                          <a:solidFill>
                            <a:srgbClr val="000000"/>
                          </a:solidFill>
                          <a:effectLst/>
                          <a:latin typeface="+mn-lt"/>
                          <a:ea typeface="ＭＳ Ｐゴシック" pitchFamily="34" charset="-128"/>
                        </a:rPr>
                        <a:t>casei</a:t>
                      </a:r>
                      <a:r>
                        <a:rPr kumimoji="0" lang="es-ES" sz="1400" b="0" i="1" u="none" strike="noStrike" cap="none" normalizeH="0" baseline="0" dirty="0" smtClean="0">
                          <a:ln>
                            <a:noFill/>
                          </a:ln>
                          <a:solidFill>
                            <a:srgbClr val="000000"/>
                          </a:solidFill>
                          <a:effectLst/>
                          <a:latin typeface="+mn-lt"/>
                          <a:ea typeface="ＭＳ Ｐゴシック" pitchFamily="34" charset="-128"/>
                        </a:rPr>
                        <a:t> </a:t>
                      </a:r>
                      <a:r>
                        <a:rPr kumimoji="0" lang="es-ES" sz="1400" b="0" i="0" u="none" strike="noStrike" cap="none" normalizeH="0" baseline="0" dirty="0" smtClean="0">
                          <a:ln>
                            <a:noFill/>
                          </a:ln>
                          <a:solidFill>
                            <a:srgbClr val="000000"/>
                          </a:solidFill>
                          <a:effectLst/>
                          <a:latin typeface="+mn-lt"/>
                          <a:ea typeface="ＭＳ Ｐゴシック" pitchFamily="34" charset="-128"/>
                        </a:rPr>
                        <a:t>D-114</a:t>
                      </a: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41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EICI (brote leve CU)</a:t>
                      </a:r>
                      <a:endParaRPr kumimoji="0" lang="es-ES" sz="1400" b="0" i="0" u="none" strike="noStrike" cap="none" normalizeH="0" baseline="0" dirty="0" smtClean="0">
                        <a:ln>
                          <a:noFill/>
                        </a:ln>
                        <a:solidFill>
                          <a:srgbClr val="000000"/>
                        </a:solidFill>
                        <a:effectLst/>
                        <a:latin typeface="+mn-lt"/>
                        <a:ea typeface="ＭＳ Ｐゴシック" pitchFamily="34" charset="-128"/>
                      </a:endParaRP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n-lt"/>
                          <a:ea typeface="ＭＳ Ｐゴシック" pitchFamily="34" charset="-128"/>
                        </a:rPr>
                        <a:t>VSL#3</a:t>
                      </a:r>
                      <a:r>
                        <a:rPr kumimoji="0" lang="es-ES_tradnl" sz="1400" b="0" i="0" u="none" strike="noStrike" cap="none" normalizeH="0" baseline="0" dirty="0" smtClean="0">
                          <a:ln>
                            <a:noFill/>
                          </a:ln>
                          <a:solidFill>
                            <a:schemeClr val="tx1"/>
                          </a:solidFill>
                          <a:effectLst/>
                          <a:latin typeface="+mn-lt"/>
                          <a:ea typeface="ＭＳ Ｐゴシック" pitchFamily="34" charset="-128"/>
                        </a:rPr>
                        <a:t> </a:t>
                      </a:r>
                    </a:p>
                  </a:txBody>
                  <a:tcPr marL="99003" marR="99003" marT="45622" marB="45622"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
        <p:nvSpPr>
          <p:cNvPr id="4" name="CuadroTexto 1"/>
          <p:cNvSpPr txBox="1">
            <a:spLocks noChangeArrowheads="1"/>
          </p:cNvSpPr>
          <p:nvPr/>
        </p:nvSpPr>
        <p:spPr bwMode="auto">
          <a:xfrm>
            <a:off x="457200" y="5029200"/>
            <a:ext cx="8442325" cy="915988"/>
          </a:xfrm>
          <a:prstGeom prst="rect">
            <a:avLst/>
          </a:prstGeom>
          <a:noFill/>
          <a:ln w="9525">
            <a:noFill/>
            <a:miter lim="800000"/>
            <a:headEnd/>
            <a:tailEnd/>
          </a:ln>
        </p:spPr>
        <p:txBody>
          <a:bodyPr lIns="182880" tIns="91440">
            <a:spAutoFit/>
          </a:bodyPr>
          <a:lstStyle/>
          <a:p>
            <a:pPr>
              <a:spcBef>
                <a:spcPts val="250"/>
              </a:spcBef>
              <a:buClr>
                <a:schemeClr val="accent1"/>
              </a:buClr>
              <a:buSzPct val="80000"/>
            </a:pPr>
            <a:r>
              <a:rPr lang="es-ES" altLang="es-ES" sz="1600" b="1" dirty="0">
                <a:solidFill>
                  <a:srgbClr val="404040"/>
                </a:solidFill>
                <a:latin typeface="Calibri" pitchFamily="34" charset="0"/>
              </a:rPr>
              <a:t>Guía Práctica de la Organización Mundial de Gastroenterología: </a:t>
            </a:r>
            <a:r>
              <a:rPr lang="es-ES" altLang="es-ES" sz="1600" b="1" dirty="0" err="1">
                <a:solidFill>
                  <a:srgbClr val="404040"/>
                </a:solidFill>
                <a:latin typeface="Calibri" pitchFamily="34" charset="0"/>
              </a:rPr>
              <a:t>probióticos</a:t>
            </a:r>
            <a:r>
              <a:rPr lang="es-ES" altLang="es-ES" sz="1600" b="1" dirty="0">
                <a:solidFill>
                  <a:srgbClr val="404040"/>
                </a:solidFill>
                <a:latin typeface="Calibri" pitchFamily="34" charset="0"/>
              </a:rPr>
              <a:t> y prebióticos.  Octubre 2011. </a:t>
            </a:r>
            <a:r>
              <a:rPr lang="es-ES_tradnl" altLang="es-ES" sz="1600" b="1" dirty="0">
                <a:solidFill>
                  <a:srgbClr val="960F68"/>
                </a:solidFill>
                <a:latin typeface="Calibri" pitchFamily="34" charset="0"/>
              </a:rPr>
              <a:t>Indicaciones pediátricas de </a:t>
            </a:r>
            <a:r>
              <a:rPr lang="es-ES_tradnl" altLang="es-ES" sz="1600" b="1" dirty="0" err="1">
                <a:solidFill>
                  <a:srgbClr val="960F68"/>
                </a:solidFill>
                <a:latin typeface="Calibri" pitchFamily="34" charset="0"/>
              </a:rPr>
              <a:t>probióticos</a:t>
            </a:r>
            <a:r>
              <a:rPr lang="es-ES_tradnl" altLang="es-ES" sz="1600" b="1" dirty="0">
                <a:solidFill>
                  <a:srgbClr val="960F68"/>
                </a:solidFill>
                <a:latin typeface="Calibri" pitchFamily="34" charset="0"/>
              </a:rPr>
              <a:t> con evidencia de Grado 1a y 1b </a:t>
            </a:r>
          </a:p>
          <a:p>
            <a:pPr>
              <a:spcBef>
                <a:spcPts val="250"/>
              </a:spcBef>
              <a:buClr>
                <a:schemeClr val="accent1"/>
              </a:buClr>
              <a:buSzPct val="80000"/>
            </a:pPr>
            <a:endParaRPr lang="es-ES" altLang="es-ES" sz="1600" b="1" dirty="0">
              <a:solidFill>
                <a:srgbClr val="404040"/>
              </a:solidFill>
              <a:latin typeface="Calibri" pitchFamily="34" charset="0"/>
            </a:endParaRPr>
          </a:p>
        </p:txBody>
      </p:sp>
      <p:pic>
        <p:nvPicPr>
          <p:cNvPr id="49154" name="Picture 2"/>
          <p:cNvPicPr>
            <a:picLocks noChangeAspect="1" noChangeArrowheads="1"/>
          </p:cNvPicPr>
          <p:nvPr/>
        </p:nvPicPr>
        <p:blipFill>
          <a:blip r:embed="rId2" cstate="print"/>
          <a:srcRect/>
          <a:stretch>
            <a:fillRect/>
          </a:stretch>
        </p:blipFill>
        <p:spPr bwMode="auto">
          <a:xfrm>
            <a:off x="7848600" y="1752600"/>
            <a:ext cx="1076325" cy="885825"/>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cstate="print"/>
          <a:srcRect/>
          <a:stretch>
            <a:fillRect/>
          </a:stretch>
        </p:blipFill>
        <p:spPr bwMode="auto">
          <a:xfrm>
            <a:off x="7924800" y="3429000"/>
            <a:ext cx="1076325" cy="1038225"/>
          </a:xfrm>
          <a:prstGeom prst="rect">
            <a:avLst/>
          </a:prstGeom>
          <a:noFill/>
          <a:ln w="9525">
            <a:noFill/>
            <a:miter lim="800000"/>
            <a:headEnd/>
            <a:tailEnd/>
          </a:ln>
          <a:effectLst/>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22250" y="1643063"/>
            <a:ext cx="8448675" cy="490537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857375" y="0"/>
            <a:ext cx="5429250" cy="2016125"/>
          </a:xfrm>
          <a:prstGeom prst="rect">
            <a:avLst/>
          </a:prstGeom>
          <a:noFill/>
          <a:ln w="9525">
            <a:noFill/>
            <a:miter lim="800000"/>
            <a:headEnd/>
            <a:tailEnd/>
          </a:ln>
        </p:spPr>
      </p:pic>
      <p:pic>
        <p:nvPicPr>
          <p:cNvPr id="14340" name="Picture 1"/>
          <p:cNvPicPr>
            <a:picLocks noChangeAspect="1" noChangeArrowheads="1"/>
          </p:cNvPicPr>
          <p:nvPr/>
        </p:nvPicPr>
        <p:blipFill>
          <a:blip r:embed="rId4" cstate="print"/>
          <a:srcRect/>
          <a:stretch>
            <a:fillRect/>
          </a:stretch>
        </p:blipFill>
        <p:spPr bwMode="auto">
          <a:xfrm>
            <a:off x="7500938" y="214313"/>
            <a:ext cx="1285875" cy="1687512"/>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srcRect/>
          <a:stretch>
            <a:fillRect/>
          </a:stretch>
        </p:blipFill>
        <p:spPr bwMode="auto">
          <a:xfrm>
            <a:off x="428625" y="214313"/>
            <a:ext cx="1357313" cy="1762125"/>
          </a:xfrm>
          <a:prstGeom prst="rect">
            <a:avLst/>
          </a:prstGeom>
          <a:noFill/>
          <a:ln w="9525">
            <a:noFill/>
            <a:miter lim="800000"/>
            <a:headEnd/>
            <a:tailEnd/>
          </a:ln>
        </p:spPr>
      </p:pic>
      <p:sp>
        <p:nvSpPr>
          <p:cNvPr id="14342" name="5 CuadroTexto"/>
          <p:cNvSpPr txBox="1">
            <a:spLocks noChangeArrowheads="1"/>
          </p:cNvSpPr>
          <p:nvPr/>
        </p:nvSpPr>
        <p:spPr bwMode="auto">
          <a:xfrm>
            <a:off x="714375" y="6488113"/>
            <a:ext cx="7623175" cy="307975"/>
          </a:xfrm>
          <a:prstGeom prst="rect">
            <a:avLst/>
          </a:prstGeom>
          <a:noFill/>
          <a:ln w="9525">
            <a:noFill/>
            <a:miter lim="800000"/>
            <a:headEnd/>
            <a:tailEnd/>
          </a:ln>
        </p:spPr>
        <p:txBody>
          <a:bodyPr wrap="none">
            <a:spAutoFit/>
          </a:bodyPr>
          <a:lstStyle/>
          <a:p>
            <a:pPr eaLnBrk="1" hangingPunct="1"/>
            <a:r>
              <a:rPr lang="es-ES" altLang="es-ES" sz="1400">
                <a:solidFill>
                  <a:srgbClr val="002060"/>
                </a:solidFill>
                <a:latin typeface="Calibri" pitchFamily="34" charset="0"/>
              </a:rPr>
              <a:t>Santas J et al, 2015     RCT N= 20 </a:t>
            </a:r>
            <a:r>
              <a:rPr lang="es-ES" altLang="es-ES" sz="1400" i="1">
                <a:solidFill>
                  <a:srgbClr val="002060"/>
                </a:solidFill>
                <a:latin typeface="Calibri" pitchFamily="34" charset="0"/>
              </a:rPr>
              <a:t>B. longum + P. pentosaceus  </a:t>
            </a:r>
            <a:r>
              <a:rPr lang="es-ES" altLang="es-ES" sz="1400">
                <a:solidFill>
                  <a:srgbClr val="002060"/>
                </a:solidFill>
                <a:latin typeface="Calibri" pitchFamily="34" charset="0"/>
              </a:rPr>
              <a:t>Reduce el tiempo y duración del episodio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smtClean="0"/>
              <a:t>Santas J et al. </a:t>
            </a:r>
            <a:r>
              <a:rPr lang="es-ES" dirty="0" err="1" smtClean="0"/>
              <a:t>Int</a:t>
            </a:r>
            <a:r>
              <a:rPr lang="es-ES" dirty="0" smtClean="0"/>
              <a:t> J </a:t>
            </a:r>
            <a:r>
              <a:rPr lang="es-ES" dirty="0" err="1" smtClean="0"/>
              <a:t>Pharm</a:t>
            </a:r>
            <a:r>
              <a:rPr lang="es-ES" dirty="0" smtClean="0"/>
              <a:t> </a:t>
            </a:r>
            <a:r>
              <a:rPr lang="es-ES" dirty="0" err="1" smtClean="0"/>
              <a:t>Bio</a:t>
            </a:r>
            <a:r>
              <a:rPr lang="es-ES" dirty="0" smtClean="0"/>
              <a:t> </a:t>
            </a:r>
            <a:r>
              <a:rPr lang="es-ES" dirty="0" err="1" smtClean="0"/>
              <a:t>Sci</a:t>
            </a:r>
            <a:r>
              <a:rPr lang="es-ES" dirty="0" smtClean="0"/>
              <a:t> 2015; 6: 458-66.</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715283" y="143209"/>
            <a:ext cx="7666717" cy="5419391"/>
          </a:xfrm>
          <a:prstGeom prst="rect">
            <a:avLst/>
          </a:prstGeom>
          <a:noFill/>
          <a:ln w="9525">
            <a:noFill/>
            <a:miter lim="800000"/>
            <a:headEnd/>
            <a:tailEnd/>
          </a:ln>
          <a:effectLst/>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2  </a:t>
            </a:r>
            <a:endParaRPr lang="es-ES" dirty="0"/>
          </a:p>
        </p:txBody>
      </p:sp>
      <p:sp>
        <p:nvSpPr>
          <p:cNvPr id="3" name="Marcador de contenido 2"/>
          <p:cNvSpPr>
            <a:spLocks noGrp="1"/>
          </p:cNvSpPr>
          <p:nvPr>
            <p:ph idx="1"/>
          </p:nvPr>
        </p:nvSpPr>
        <p:spPr>
          <a:xfrm>
            <a:off x="228600" y="1219200"/>
            <a:ext cx="8686800" cy="4592024"/>
          </a:xfrm>
        </p:spPr>
        <p:txBody>
          <a:bodyPr>
            <a:normAutofit/>
          </a:bodyPr>
          <a:lstStyle/>
          <a:p>
            <a:pPr>
              <a:lnSpc>
                <a:spcPct val="90000"/>
              </a:lnSpc>
            </a:pPr>
            <a:r>
              <a:rPr lang="es-ES" altLang="es-ES" sz="2000" u="sng" dirty="0" smtClean="0"/>
              <a:t>ANAMNESIS</a:t>
            </a:r>
            <a:r>
              <a:rPr lang="es-ES" altLang="es-ES" sz="2000" dirty="0" smtClean="0"/>
              <a:t>: Mujer de 32 años lactante que comienza con un cuadro de dolor en la mama con pinchazos sensación de quemazón y disminución de la secreción láctea.</a:t>
            </a:r>
          </a:p>
          <a:p>
            <a:pPr>
              <a:lnSpc>
                <a:spcPct val="90000"/>
              </a:lnSpc>
              <a:buNone/>
            </a:pPr>
            <a:endParaRPr lang="es-ES" altLang="es-ES" sz="2000" dirty="0" smtClean="0"/>
          </a:p>
          <a:p>
            <a:pPr>
              <a:lnSpc>
                <a:spcPct val="90000"/>
              </a:lnSpc>
            </a:pPr>
            <a:r>
              <a:rPr lang="es-ES" altLang="es-ES" sz="2000" dirty="0" smtClean="0"/>
              <a:t>Las tomas se hacen más largas y frecuentes y se observa que la leche sale por dos orificios y gotea.</a:t>
            </a:r>
          </a:p>
          <a:p>
            <a:pPr>
              <a:lnSpc>
                <a:spcPct val="90000"/>
              </a:lnSpc>
            </a:pPr>
            <a:endParaRPr lang="es-ES" altLang="es-ES" sz="2000" dirty="0" smtClean="0"/>
          </a:p>
          <a:p>
            <a:pPr>
              <a:lnSpc>
                <a:spcPct val="90000"/>
              </a:lnSpc>
            </a:pPr>
            <a:r>
              <a:rPr lang="es-ES" altLang="es-ES" sz="2000" u="sng" dirty="0" smtClean="0"/>
              <a:t>Antecedentes personales</a:t>
            </a:r>
            <a:r>
              <a:rPr lang="es-ES" altLang="es-ES" sz="2000" dirty="0" smtClean="0"/>
              <a:t>: embarazo controlado; primípara con parto eutócico hace 3 semanas. Lactancia materna exclusiva.</a:t>
            </a:r>
          </a:p>
          <a:p>
            <a:pPr>
              <a:lnSpc>
                <a:spcPct val="90000"/>
              </a:lnSpc>
            </a:pPr>
            <a:endParaRPr lang="es-ES" altLang="es-ES" sz="2000" u="sng" dirty="0" smtClean="0"/>
          </a:p>
          <a:p>
            <a:pPr>
              <a:lnSpc>
                <a:spcPct val="90000"/>
              </a:lnSpc>
            </a:pPr>
            <a:r>
              <a:rPr lang="es-ES" altLang="es-ES" sz="2000" u="sng" dirty="0" smtClean="0"/>
              <a:t>EXPLORACIÓN</a:t>
            </a:r>
            <a:r>
              <a:rPr lang="es-ES" altLang="es-ES" sz="2000" dirty="0" smtClean="0"/>
              <a:t>: Zonas de induración en el interior del pecho siendo la inspección normal.</a:t>
            </a:r>
          </a:p>
          <a:p>
            <a:endParaRPr lang="es-ES" dirty="0"/>
          </a:p>
        </p:txBody>
      </p:sp>
    </p:spTree>
    <p:extLst>
      <p:ext uri="{BB962C8B-B14F-4D97-AF65-F5344CB8AC3E}">
        <p14:creationId xmlns="" xmlns:p14="http://schemas.microsoft.com/office/powerpoint/2010/main" val="209679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438400"/>
            <a:ext cx="7772400" cy="2667000"/>
          </a:xfrm>
        </p:spPr>
        <p:txBody>
          <a:bodyPr>
            <a:normAutofit/>
          </a:bodyPr>
          <a:lstStyle/>
          <a:p>
            <a:pPr>
              <a:spcBef>
                <a:spcPts val="1200"/>
              </a:spcBef>
            </a:pPr>
            <a:r>
              <a:rPr lang="es-ES" altLang="es-ES" dirty="0" smtClean="0"/>
              <a:t>Mastitis aguda </a:t>
            </a:r>
            <a:r>
              <a:rPr lang="es-ES" altLang="es-ES" i="1" dirty="0" smtClean="0"/>
              <a:t> </a:t>
            </a:r>
            <a:r>
              <a:rPr lang="es-ES" altLang="es-ES" dirty="0" smtClean="0"/>
              <a:t> </a:t>
            </a:r>
            <a:endParaRPr lang="es-ES" dirty="0"/>
          </a:p>
          <a:p>
            <a:pPr>
              <a:spcBef>
                <a:spcPts val="1200"/>
              </a:spcBef>
            </a:pPr>
            <a:r>
              <a:rPr lang="es-ES" altLang="es-ES" dirty="0" smtClean="0">
                <a:solidFill>
                  <a:srgbClr val="00B050"/>
                </a:solidFill>
              </a:rPr>
              <a:t>Mastitis </a:t>
            </a:r>
            <a:r>
              <a:rPr lang="es-ES" altLang="es-ES" dirty="0" err="1" smtClean="0">
                <a:solidFill>
                  <a:srgbClr val="00B050"/>
                </a:solidFill>
              </a:rPr>
              <a:t>subaguda</a:t>
            </a:r>
            <a:r>
              <a:rPr lang="es-ES" altLang="es-ES" dirty="0" smtClean="0">
                <a:solidFill>
                  <a:srgbClr val="00B050"/>
                </a:solidFill>
              </a:rPr>
              <a:t>  </a:t>
            </a:r>
            <a:endParaRPr lang="es-ES" dirty="0">
              <a:solidFill>
                <a:srgbClr val="00B050"/>
              </a:solidFill>
            </a:endParaRPr>
          </a:p>
          <a:p>
            <a:pPr>
              <a:spcBef>
                <a:spcPts val="1200"/>
              </a:spcBef>
            </a:pPr>
            <a:r>
              <a:rPr lang="es-ES" altLang="es-ES" dirty="0" smtClean="0"/>
              <a:t>Absceso mamario </a:t>
            </a:r>
            <a:r>
              <a:rPr lang="es-ES" altLang="es-ES" i="1" dirty="0" smtClean="0"/>
              <a:t> </a:t>
            </a:r>
            <a:r>
              <a:rPr lang="es-ES" altLang="es-ES" dirty="0" smtClean="0"/>
              <a:t> </a:t>
            </a:r>
            <a:endParaRPr lang="es-ES" dirty="0"/>
          </a:p>
          <a:p>
            <a:pPr>
              <a:spcBef>
                <a:spcPts val="1200"/>
              </a:spcBef>
            </a:pPr>
            <a:r>
              <a:rPr lang="es-ES" altLang="es-ES" dirty="0" smtClean="0"/>
              <a:t>Carcinoma mamario </a:t>
            </a:r>
          </a:p>
          <a:p>
            <a:endParaRPr lang="es-ES" dirty="0"/>
          </a:p>
        </p:txBody>
      </p:sp>
      <p:sp>
        <p:nvSpPr>
          <p:cNvPr id="3" name="Marcador de texto 2"/>
          <p:cNvSpPr>
            <a:spLocks noGrp="1"/>
          </p:cNvSpPr>
          <p:nvPr>
            <p:ph type="body" idx="10"/>
          </p:nvPr>
        </p:nvSpPr>
        <p:spPr>
          <a:xfrm>
            <a:off x="457200" y="1066800"/>
            <a:ext cx="7772400" cy="539080"/>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rPr>
              <a:t>¿Cuál es su diagnóstico de sospecha? </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4</a:t>
            </a:r>
            <a:endParaRPr lang="es-ES" dirty="0"/>
          </a:p>
        </p:txBody>
      </p:sp>
      <p:pic>
        <p:nvPicPr>
          <p:cNvPr id="7" name="2 Imagen"/>
          <p:cNvPicPr>
            <a:picLocks noChangeAspect="1" noChangeArrowheads="1"/>
          </p:cNvPicPr>
          <p:nvPr/>
        </p:nvPicPr>
        <p:blipFill>
          <a:blip r:embed="rId2" cstate="print"/>
          <a:srcRect/>
          <a:stretch>
            <a:fillRect/>
          </a:stretch>
        </p:blipFill>
        <p:spPr bwMode="auto">
          <a:xfrm>
            <a:off x="5105400" y="1600200"/>
            <a:ext cx="3686175" cy="2073275"/>
          </a:xfrm>
          <a:prstGeom prst="rect">
            <a:avLst/>
          </a:prstGeom>
          <a:noFill/>
          <a:ln w="9525">
            <a:noFill/>
            <a:miter lim="800000"/>
            <a:headEnd/>
            <a:tailEnd/>
          </a:ln>
        </p:spPr>
      </p:pic>
      <p:pic>
        <p:nvPicPr>
          <p:cNvPr id="8" name="1 Imagen"/>
          <p:cNvPicPr>
            <a:picLocks noChangeAspect="1" noChangeArrowheads="1"/>
          </p:cNvPicPr>
          <p:nvPr/>
        </p:nvPicPr>
        <p:blipFill>
          <a:blip r:embed="rId3" cstate="print"/>
          <a:srcRect/>
          <a:stretch>
            <a:fillRect/>
          </a:stretch>
        </p:blipFill>
        <p:spPr bwMode="auto">
          <a:xfrm>
            <a:off x="4800600" y="3810000"/>
            <a:ext cx="4114800" cy="2314575"/>
          </a:xfrm>
          <a:prstGeom prst="rect">
            <a:avLst/>
          </a:prstGeom>
          <a:noFill/>
          <a:ln w="9525">
            <a:noFill/>
            <a:miter lim="800000"/>
            <a:headEnd/>
            <a:tailEnd/>
          </a:ln>
        </p:spPr>
      </p:pic>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2bis  </a:t>
            </a:r>
            <a:endParaRPr lang="es-ES" dirty="0"/>
          </a:p>
        </p:txBody>
      </p:sp>
      <p:sp>
        <p:nvSpPr>
          <p:cNvPr id="3" name="Marcador de contenido 2"/>
          <p:cNvSpPr>
            <a:spLocks noGrp="1"/>
          </p:cNvSpPr>
          <p:nvPr>
            <p:ph idx="1"/>
          </p:nvPr>
        </p:nvSpPr>
        <p:spPr>
          <a:xfrm>
            <a:off x="228600" y="1219200"/>
            <a:ext cx="8686800" cy="4592024"/>
          </a:xfrm>
        </p:spPr>
        <p:txBody>
          <a:bodyPr>
            <a:normAutofit/>
          </a:bodyPr>
          <a:lstStyle/>
          <a:p>
            <a:pPr>
              <a:lnSpc>
                <a:spcPct val="90000"/>
              </a:lnSpc>
            </a:pPr>
            <a:r>
              <a:rPr lang="es-ES" altLang="es-ES" sz="2000" u="sng" dirty="0" smtClean="0"/>
              <a:t>ANAMNESIS</a:t>
            </a:r>
            <a:r>
              <a:rPr lang="es-ES" altLang="es-ES" sz="2000" dirty="0" smtClean="0"/>
              <a:t>: Mujer de 27 años lactante que consulta por presentar un cuadro de disminución de la secreción láctea. No dolor a la palpación.</a:t>
            </a:r>
          </a:p>
          <a:p>
            <a:pPr>
              <a:lnSpc>
                <a:spcPct val="90000"/>
              </a:lnSpc>
              <a:buNone/>
            </a:pPr>
            <a:endParaRPr lang="es-ES" altLang="es-ES" sz="2000" dirty="0" smtClean="0"/>
          </a:p>
          <a:p>
            <a:r>
              <a:rPr lang="es-ES" altLang="es-ES" sz="2000" dirty="0" smtClean="0"/>
              <a:t>Refiere la madre que las tomas son interminables con irritabilidad del bebé dando la impresión que no tiene suficiente leche por lo que debe complementarlas con biberones. </a:t>
            </a:r>
          </a:p>
          <a:p>
            <a:pPr>
              <a:lnSpc>
                <a:spcPct val="90000"/>
              </a:lnSpc>
            </a:pPr>
            <a:endParaRPr lang="es-ES" altLang="es-ES" sz="2000" dirty="0" smtClean="0"/>
          </a:p>
          <a:p>
            <a:pPr>
              <a:lnSpc>
                <a:spcPct val="90000"/>
              </a:lnSpc>
            </a:pPr>
            <a:r>
              <a:rPr lang="es-ES" altLang="es-ES" sz="2000" u="sng" dirty="0" smtClean="0"/>
              <a:t>Antecedentes personales</a:t>
            </a:r>
            <a:r>
              <a:rPr lang="es-ES" altLang="es-ES" sz="2000" dirty="0" smtClean="0"/>
              <a:t>: embarazo controlado; primípara con parto eutócico hace 4 semanas. Lactancia mixta.</a:t>
            </a:r>
          </a:p>
          <a:p>
            <a:pPr>
              <a:lnSpc>
                <a:spcPct val="90000"/>
              </a:lnSpc>
            </a:pPr>
            <a:endParaRPr lang="es-ES" altLang="es-ES" sz="2000" u="sng" dirty="0" smtClean="0"/>
          </a:p>
          <a:p>
            <a:pPr>
              <a:lnSpc>
                <a:spcPct val="90000"/>
              </a:lnSpc>
            </a:pPr>
            <a:r>
              <a:rPr lang="es-ES" altLang="es-ES" sz="2000" u="sng" dirty="0" smtClean="0"/>
              <a:t>EXPLORACIÓN</a:t>
            </a:r>
            <a:r>
              <a:rPr lang="es-ES" altLang="es-ES" sz="2000" dirty="0" smtClean="0"/>
              <a:t>: Zonas de induración en el interior del pecho siendo la inspección normal. </a:t>
            </a:r>
          </a:p>
          <a:p>
            <a:endParaRPr lang="es-ES" dirty="0"/>
          </a:p>
        </p:txBody>
      </p:sp>
    </p:spTree>
    <p:extLst>
      <p:ext uri="{BB962C8B-B14F-4D97-AF65-F5344CB8AC3E}">
        <p14:creationId xmlns="" xmlns:p14="http://schemas.microsoft.com/office/powerpoint/2010/main" val="2096796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895600"/>
            <a:ext cx="7772400" cy="2667000"/>
          </a:xfrm>
        </p:spPr>
        <p:txBody>
          <a:bodyPr>
            <a:normAutofit/>
          </a:bodyPr>
          <a:lstStyle/>
          <a:p>
            <a:pPr>
              <a:spcBef>
                <a:spcPts val="1200"/>
              </a:spcBef>
            </a:pPr>
            <a:r>
              <a:rPr lang="es-ES" altLang="es-ES" dirty="0" smtClean="0"/>
              <a:t>Mastitis puerperal aguda </a:t>
            </a:r>
            <a:r>
              <a:rPr lang="es-ES" altLang="es-ES" i="1" dirty="0" smtClean="0"/>
              <a:t> </a:t>
            </a:r>
            <a:r>
              <a:rPr lang="es-ES" altLang="es-ES" dirty="0" smtClean="0"/>
              <a:t> </a:t>
            </a:r>
            <a:endParaRPr lang="es-ES" dirty="0"/>
          </a:p>
          <a:p>
            <a:pPr>
              <a:spcBef>
                <a:spcPts val="1200"/>
              </a:spcBef>
            </a:pPr>
            <a:r>
              <a:rPr lang="es-ES" altLang="es-ES" dirty="0" smtClean="0"/>
              <a:t>Mastitis </a:t>
            </a:r>
            <a:r>
              <a:rPr lang="es-ES" altLang="es-ES" dirty="0" err="1" smtClean="0"/>
              <a:t>subaguda</a:t>
            </a:r>
            <a:r>
              <a:rPr lang="es-ES" altLang="es-ES" dirty="0" smtClean="0"/>
              <a:t> </a:t>
            </a:r>
            <a:r>
              <a:rPr lang="es-ES" altLang="es-ES" dirty="0" smtClean="0">
                <a:solidFill>
                  <a:srgbClr val="FF0000"/>
                </a:solidFill>
              </a:rPr>
              <a:t> </a:t>
            </a:r>
            <a:endParaRPr lang="es-ES" dirty="0"/>
          </a:p>
          <a:p>
            <a:pPr>
              <a:spcBef>
                <a:spcPts val="1200"/>
              </a:spcBef>
            </a:pPr>
            <a:r>
              <a:rPr lang="es-ES" altLang="es-ES" dirty="0" smtClean="0">
                <a:solidFill>
                  <a:srgbClr val="00B050"/>
                </a:solidFill>
              </a:rPr>
              <a:t>Mastitis </a:t>
            </a:r>
            <a:r>
              <a:rPr lang="es-ES" altLang="es-ES" dirty="0" err="1" smtClean="0">
                <a:solidFill>
                  <a:srgbClr val="00B050"/>
                </a:solidFill>
              </a:rPr>
              <a:t>subclínica</a:t>
            </a:r>
            <a:r>
              <a:rPr lang="es-ES" altLang="es-ES" dirty="0" smtClean="0">
                <a:solidFill>
                  <a:srgbClr val="00B050"/>
                </a:solidFill>
              </a:rPr>
              <a:t> </a:t>
            </a:r>
            <a:r>
              <a:rPr lang="es-ES" altLang="es-ES" i="1" dirty="0" smtClean="0">
                <a:solidFill>
                  <a:srgbClr val="00B050"/>
                </a:solidFill>
              </a:rPr>
              <a:t> </a:t>
            </a:r>
            <a:r>
              <a:rPr lang="es-ES" altLang="es-ES" dirty="0" smtClean="0">
                <a:solidFill>
                  <a:srgbClr val="00B050"/>
                </a:solidFill>
              </a:rPr>
              <a:t> </a:t>
            </a:r>
            <a:endParaRPr lang="es-ES" dirty="0">
              <a:solidFill>
                <a:srgbClr val="00B050"/>
              </a:solidFill>
            </a:endParaRPr>
          </a:p>
          <a:p>
            <a:pPr>
              <a:spcBef>
                <a:spcPts val="1200"/>
              </a:spcBef>
            </a:pPr>
            <a:r>
              <a:rPr lang="es-ES" altLang="es-ES" dirty="0" smtClean="0"/>
              <a:t>No existe patología mamaria. Sólo es un signo de </a:t>
            </a:r>
            <a:r>
              <a:rPr lang="es-ES" altLang="es-ES" dirty="0" err="1" smtClean="0"/>
              <a:t>hipogalactia</a:t>
            </a:r>
            <a:r>
              <a:rPr lang="es-ES" altLang="es-ES" dirty="0" smtClean="0"/>
              <a:t>. </a:t>
            </a:r>
          </a:p>
          <a:p>
            <a:endParaRPr lang="es-ES" dirty="0"/>
          </a:p>
        </p:txBody>
      </p:sp>
      <p:sp>
        <p:nvSpPr>
          <p:cNvPr id="3" name="Marcador de texto 2"/>
          <p:cNvSpPr>
            <a:spLocks noGrp="1"/>
          </p:cNvSpPr>
          <p:nvPr>
            <p:ph type="body" idx="10"/>
          </p:nvPr>
        </p:nvSpPr>
        <p:spPr>
          <a:xfrm>
            <a:off x="457200" y="1066800"/>
            <a:ext cx="7772400" cy="539080"/>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rPr>
              <a:t>¿Cuál es su diagnóstico de sospecha? </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5</a:t>
            </a:r>
            <a:endParaRPr lang="es-ES" dirty="0"/>
          </a:p>
        </p:txBody>
      </p:sp>
      <p:pic>
        <p:nvPicPr>
          <p:cNvPr id="9" name="Picture 2"/>
          <p:cNvPicPr>
            <a:picLocks noChangeAspect="1" noChangeArrowheads="1"/>
          </p:cNvPicPr>
          <p:nvPr/>
        </p:nvPicPr>
        <p:blipFill>
          <a:blip r:embed="rId2" cstate="print"/>
          <a:srcRect/>
          <a:stretch>
            <a:fillRect/>
          </a:stretch>
        </p:blipFill>
        <p:spPr bwMode="auto">
          <a:xfrm>
            <a:off x="5562600" y="1752600"/>
            <a:ext cx="2741612" cy="2662237"/>
          </a:xfrm>
          <a:prstGeom prst="rect">
            <a:avLst/>
          </a:prstGeom>
          <a:noFill/>
          <a:ln w="9525">
            <a:noFill/>
            <a:miter lim="800000"/>
            <a:headEnd/>
            <a:tailEnd/>
          </a:ln>
        </p:spPr>
      </p:pic>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685800" y="1524000"/>
            <a:ext cx="7813675" cy="4494212"/>
          </a:xfrm>
          <a:prstGeom prst="rect">
            <a:avLst/>
          </a:prstGeom>
          <a:noFill/>
          <a:ln w="9525">
            <a:noFill/>
            <a:miter lim="800000"/>
            <a:headEnd/>
            <a:tailEnd/>
          </a:ln>
        </p:spPr>
      </p:pic>
      <p:sp>
        <p:nvSpPr>
          <p:cNvPr id="4" name="Text Box 6"/>
          <p:cNvSpPr txBox="1">
            <a:spLocks noChangeArrowheads="1"/>
          </p:cNvSpPr>
          <p:nvPr/>
        </p:nvSpPr>
        <p:spPr bwMode="auto">
          <a:xfrm>
            <a:off x="2286000" y="609600"/>
            <a:ext cx="4625975" cy="457200"/>
          </a:xfrm>
          <a:prstGeom prst="rect">
            <a:avLst/>
          </a:prstGeom>
          <a:noFill/>
          <a:ln w="9525">
            <a:noFill/>
            <a:miter lim="800000"/>
            <a:headEnd/>
            <a:tailEnd/>
          </a:ln>
          <a:effectLst/>
        </p:spPr>
        <p:txBody>
          <a:bodyPr wrap="none">
            <a:spAutoFit/>
          </a:bodyPr>
          <a:lstStyle/>
          <a:p>
            <a:pPr eaLnBrk="1" hangingPunct="1"/>
            <a:r>
              <a:rPr lang="es-ES" altLang="es-ES" sz="2400" dirty="0">
                <a:solidFill>
                  <a:schemeClr val="accent2"/>
                </a:solidFill>
              </a:rPr>
              <a:t>Mastitis </a:t>
            </a:r>
            <a:r>
              <a:rPr lang="es-ES" altLang="es-ES" sz="2400" dirty="0" err="1">
                <a:solidFill>
                  <a:schemeClr val="accent2"/>
                </a:solidFill>
              </a:rPr>
              <a:t>subagudas</a:t>
            </a:r>
            <a:r>
              <a:rPr lang="es-ES" altLang="es-ES" sz="2400" dirty="0">
                <a:solidFill>
                  <a:schemeClr val="accent2"/>
                </a:solidFill>
              </a:rPr>
              <a:t> y </a:t>
            </a:r>
            <a:r>
              <a:rPr lang="es-ES" altLang="es-ES" sz="2400" dirty="0" err="1">
                <a:solidFill>
                  <a:schemeClr val="accent2"/>
                </a:solidFill>
              </a:rPr>
              <a:t>subclínicas</a:t>
            </a:r>
            <a:endParaRPr lang="es-ES" altLang="es-ES" sz="2400" dirty="0">
              <a:solidFill>
                <a:schemeClr val="accent2"/>
              </a:solidFill>
            </a:endParaRPr>
          </a:p>
        </p:txBody>
      </p:sp>
      <p:pic>
        <p:nvPicPr>
          <p:cNvPr id="5" name="Picture 7"/>
          <p:cNvPicPr>
            <a:picLocks noChangeAspect="1" noChangeArrowheads="1"/>
          </p:cNvPicPr>
          <p:nvPr/>
        </p:nvPicPr>
        <p:blipFill rotWithShape="1">
          <a:blip r:embed="rId3" cstate="print"/>
          <a:srcRect l="4117" b="4034"/>
          <a:stretch/>
        </p:blipFill>
        <p:spPr bwMode="auto">
          <a:xfrm>
            <a:off x="533400" y="228600"/>
            <a:ext cx="1439862" cy="1357312"/>
          </a:xfrm>
          <a:prstGeom prst="rect">
            <a:avLst/>
          </a:prstGeom>
          <a:noFill/>
          <a:ln w="2857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7961" dir="2700000" algn="ctr" rotWithShape="0">
                    <a:srgbClr val="999999">
                      <a:alpha val="74998"/>
                    </a:srgbClr>
                  </a:outerShdw>
                </a:effectLst>
              </a14:hiddenEffects>
            </a:ext>
          </a:extLst>
        </p:spPr>
      </p:pic>
      <p:pic>
        <p:nvPicPr>
          <p:cNvPr id="6" name="Picture 3"/>
          <p:cNvPicPr>
            <a:picLocks noChangeAspect="1"/>
          </p:cNvPicPr>
          <p:nvPr/>
        </p:nvPicPr>
        <p:blipFill>
          <a:blip r:embed="rId4" cstate="print"/>
          <a:srcRect/>
          <a:stretch>
            <a:fillRect/>
          </a:stretch>
        </p:blipFill>
        <p:spPr bwMode="auto">
          <a:xfrm>
            <a:off x="7010400" y="152400"/>
            <a:ext cx="1728788" cy="1295400"/>
          </a:xfrm>
          <a:prstGeom prst="rect">
            <a:avLst/>
          </a:prstGeom>
          <a:noFill/>
          <a:ln w="9525">
            <a:noFill/>
            <a:miter lim="800000"/>
            <a:headEnd/>
            <a:tailEnd/>
          </a:ln>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514600"/>
            <a:ext cx="7772400" cy="3048000"/>
          </a:xfrm>
        </p:spPr>
        <p:txBody>
          <a:bodyPr>
            <a:normAutofit fontScale="85000" lnSpcReduction="20000"/>
          </a:bodyPr>
          <a:lstStyle/>
          <a:p>
            <a:pPr>
              <a:spcBef>
                <a:spcPts val="1200"/>
              </a:spcBef>
            </a:pPr>
            <a:r>
              <a:rPr lang="es-ES" altLang="es-ES" sz="2800" dirty="0" smtClean="0"/>
              <a:t>Iniciar tratamiento con un antibiótico y suspender la lactancia.</a:t>
            </a:r>
          </a:p>
          <a:p>
            <a:pPr>
              <a:spcBef>
                <a:spcPts val="1200"/>
              </a:spcBef>
            </a:pPr>
            <a:r>
              <a:rPr lang="es-ES" altLang="es-ES" sz="2800" dirty="0" smtClean="0"/>
              <a:t>Sólo hay que administrar antiinflamatorios y calor seco. </a:t>
            </a:r>
          </a:p>
          <a:p>
            <a:pPr>
              <a:spcBef>
                <a:spcPts val="1200"/>
              </a:spcBef>
            </a:pPr>
            <a:r>
              <a:rPr lang="es-ES" altLang="es-ES" sz="2800" dirty="0" smtClean="0">
                <a:solidFill>
                  <a:srgbClr val="00B050"/>
                </a:solidFill>
              </a:rPr>
              <a:t>Iniciar tratamiento con cepas </a:t>
            </a:r>
            <a:r>
              <a:rPr lang="es-ES" altLang="es-ES" sz="2800" dirty="0" err="1" smtClean="0">
                <a:solidFill>
                  <a:srgbClr val="00B050"/>
                </a:solidFill>
              </a:rPr>
              <a:t>probióticas</a:t>
            </a:r>
            <a:r>
              <a:rPr lang="es-ES" altLang="es-ES" sz="2800" dirty="0" smtClean="0">
                <a:solidFill>
                  <a:srgbClr val="00B050"/>
                </a:solidFill>
              </a:rPr>
              <a:t> que hayan demostrado eficacia. </a:t>
            </a:r>
          </a:p>
          <a:p>
            <a:pPr>
              <a:spcBef>
                <a:spcPts val="1200"/>
              </a:spcBef>
            </a:pPr>
            <a:r>
              <a:rPr lang="es-ES" altLang="es-ES" sz="2800" dirty="0" smtClean="0"/>
              <a:t>Siempre es necesario realizar un tratamiento múltiple con un antiinflamatorio, un antibiótico </a:t>
            </a:r>
            <a:r>
              <a:rPr lang="es-ES" altLang="es-ES" sz="2800" dirty="0" err="1" smtClean="0"/>
              <a:t>betalactámico</a:t>
            </a:r>
            <a:r>
              <a:rPr lang="es-ES" altLang="es-ES" sz="2800" dirty="0" smtClean="0"/>
              <a:t> a dosis elevadas y un </a:t>
            </a:r>
            <a:r>
              <a:rPr lang="es-ES" altLang="es-ES" sz="2800" dirty="0" err="1" smtClean="0"/>
              <a:t>probiótico</a:t>
            </a:r>
            <a:r>
              <a:rPr lang="es-ES" altLang="es-ES" sz="2800" dirty="0" smtClean="0"/>
              <a:t>.</a:t>
            </a:r>
          </a:p>
          <a:p>
            <a:endParaRPr lang="es-ES" dirty="0"/>
          </a:p>
        </p:txBody>
      </p:sp>
      <p:sp>
        <p:nvSpPr>
          <p:cNvPr id="3" name="Marcador de texto 2"/>
          <p:cNvSpPr>
            <a:spLocks noGrp="1"/>
          </p:cNvSpPr>
          <p:nvPr>
            <p:ph type="body" idx="10"/>
          </p:nvPr>
        </p:nvSpPr>
        <p:spPr>
          <a:xfrm>
            <a:off x="457200" y="1524000"/>
            <a:ext cx="7772400" cy="539080"/>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rPr>
              <a:t>¿Cuál s</a:t>
            </a:r>
            <a:r>
              <a:rPr lang="es-ES" altLang="es-ES" dirty="0" smtClean="0">
                <a:solidFill>
                  <a:srgbClr val="C00000"/>
                </a:solidFill>
              </a:rPr>
              <a:t>erá la mejor actitud terapéutica en las mastitis </a:t>
            </a:r>
            <a:r>
              <a:rPr lang="es-ES" altLang="es-ES" dirty="0" err="1" smtClean="0">
                <a:solidFill>
                  <a:srgbClr val="C00000"/>
                </a:solidFill>
              </a:rPr>
              <a:t>subagudas</a:t>
            </a:r>
            <a:r>
              <a:rPr lang="es-ES" altLang="es-ES" dirty="0" smtClean="0">
                <a:solidFill>
                  <a:srgbClr val="C00000"/>
                </a:solidFill>
              </a:rPr>
              <a:t> y </a:t>
            </a:r>
            <a:r>
              <a:rPr lang="es-ES" altLang="es-ES" dirty="0" err="1" smtClean="0">
                <a:solidFill>
                  <a:srgbClr val="C00000"/>
                </a:solidFill>
              </a:rPr>
              <a:t>subclínicas</a:t>
            </a:r>
            <a:r>
              <a:rPr lang="es-ES" altLang="es-ES" dirty="0" smtClean="0">
                <a:solidFill>
                  <a:srgbClr val="C00000"/>
                </a:solidFill>
              </a:rPr>
              <a:t>? </a:t>
            </a:r>
            <a:r>
              <a:rPr lang="es-ES" dirty="0" smtClean="0">
                <a:solidFill>
                  <a:srgbClr val="C00000"/>
                </a:solidFill>
              </a:rPr>
              <a:t> </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6</a:t>
            </a:r>
            <a:endParaRPr lang="es-ES" dirty="0"/>
          </a:p>
        </p:txBody>
      </p:sp>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52400" y="5715000"/>
            <a:ext cx="8686832" cy="295162"/>
          </a:xfrm>
        </p:spPr>
        <p:txBody>
          <a:bodyPr>
            <a:normAutofit lnSpcReduction="10000"/>
          </a:bodyPr>
          <a:lstStyle/>
          <a:p>
            <a:r>
              <a:rPr lang="es-ES" dirty="0" err="1" smtClean="0"/>
              <a:t>Fernadez</a:t>
            </a:r>
            <a:r>
              <a:rPr lang="es-ES" dirty="0" smtClean="0"/>
              <a:t> L. et al. </a:t>
            </a:r>
            <a:r>
              <a:rPr lang="es-ES" dirty="0" err="1" smtClean="0"/>
              <a:t>Benef</a:t>
            </a:r>
            <a:r>
              <a:rPr lang="es-ES" dirty="0" smtClean="0"/>
              <a:t> </a:t>
            </a:r>
            <a:r>
              <a:rPr lang="es-ES" dirty="0" err="1" smtClean="0"/>
              <a:t>Mocrobes</a:t>
            </a:r>
            <a:r>
              <a:rPr lang="es-ES" dirty="0" smtClean="0"/>
              <a:t> 2014; 5: 169-83.</a:t>
            </a:r>
            <a:endParaRPr lang="es-ES" dirty="0"/>
          </a:p>
        </p:txBody>
      </p:sp>
      <p:pic>
        <p:nvPicPr>
          <p:cNvPr id="3" name="Picture 2"/>
          <p:cNvPicPr>
            <a:picLocks noChangeAspect="1" noChangeArrowheads="1"/>
          </p:cNvPicPr>
          <p:nvPr/>
        </p:nvPicPr>
        <p:blipFill>
          <a:blip r:embed="rId3" cstate="print"/>
          <a:srcRect/>
          <a:stretch>
            <a:fillRect/>
          </a:stretch>
        </p:blipFill>
        <p:spPr bwMode="auto">
          <a:xfrm>
            <a:off x="152400" y="152400"/>
            <a:ext cx="6248400" cy="3924047"/>
          </a:xfrm>
          <a:prstGeom prst="rect">
            <a:avLst/>
          </a:prstGeom>
          <a:noFill/>
          <a:ln w="28575">
            <a:solidFill>
              <a:srgbClr val="FF9900"/>
            </a:solid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524000" y="4191000"/>
            <a:ext cx="4357688" cy="1516063"/>
          </a:xfrm>
          <a:prstGeom prst="rect">
            <a:avLst/>
          </a:prstGeom>
          <a:noFill/>
          <a:ln w="9525">
            <a:noFill/>
            <a:miter lim="800000"/>
            <a:headEnd/>
            <a:tailEnd/>
          </a:ln>
        </p:spPr>
      </p:pic>
      <p:pic>
        <p:nvPicPr>
          <p:cNvPr id="5" name="Picture 7"/>
          <p:cNvPicPr>
            <a:picLocks noChangeAspect="1" noChangeArrowheads="1"/>
          </p:cNvPicPr>
          <p:nvPr/>
        </p:nvPicPr>
        <p:blipFill>
          <a:blip r:embed="rId5" cstate="print"/>
          <a:srcRect/>
          <a:stretch>
            <a:fillRect/>
          </a:stretch>
        </p:blipFill>
        <p:spPr bwMode="auto">
          <a:xfrm>
            <a:off x="7162800" y="990600"/>
            <a:ext cx="1357312" cy="1325562"/>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7162800" y="3581400"/>
            <a:ext cx="1611313" cy="1238579"/>
          </a:xfrm>
          <a:prstGeom prst="rect">
            <a:avLst/>
          </a:prstGeom>
          <a:noFill/>
          <a:ln w="9525">
            <a:noFill/>
            <a:miter lim="800000"/>
            <a:headEnd/>
            <a:tailEnd/>
          </a:ln>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1  </a:t>
            </a:r>
            <a:endParaRPr lang="es-ES" dirty="0"/>
          </a:p>
        </p:txBody>
      </p:sp>
      <p:sp>
        <p:nvSpPr>
          <p:cNvPr id="3" name="Marcador de contenido 2"/>
          <p:cNvSpPr>
            <a:spLocks noGrp="1"/>
          </p:cNvSpPr>
          <p:nvPr>
            <p:ph idx="1"/>
          </p:nvPr>
        </p:nvSpPr>
        <p:spPr>
          <a:xfrm>
            <a:off x="228600" y="1219200"/>
            <a:ext cx="8686800" cy="4592024"/>
          </a:xfrm>
        </p:spPr>
        <p:txBody>
          <a:bodyPr>
            <a:normAutofit/>
          </a:bodyPr>
          <a:lstStyle/>
          <a:p>
            <a:pPr>
              <a:lnSpc>
                <a:spcPct val="90000"/>
              </a:lnSpc>
            </a:pPr>
            <a:r>
              <a:rPr lang="es-ES" altLang="es-ES" sz="2000" u="sng" dirty="0" smtClean="0"/>
              <a:t>ANAMNESIS</a:t>
            </a:r>
            <a:r>
              <a:rPr lang="es-ES" altLang="es-ES" sz="2000" dirty="0" smtClean="0"/>
              <a:t>: Lactante de 1 mes de vida que presenta episodios de 4 horas de duración de llanto de inicio brusco, por la tarde, no relacionado con el sueño ni con el hambre, cuatro veces por semana, desde hace 9 días. </a:t>
            </a:r>
          </a:p>
          <a:p>
            <a:pPr>
              <a:lnSpc>
                <a:spcPct val="90000"/>
              </a:lnSpc>
              <a:buNone/>
            </a:pPr>
            <a:endParaRPr lang="es-ES" altLang="es-ES" sz="2000" dirty="0" smtClean="0"/>
          </a:p>
          <a:p>
            <a:pPr>
              <a:lnSpc>
                <a:spcPct val="90000"/>
              </a:lnSpc>
            </a:pPr>
            <a:r>
              <a:rPr lang="es-ES" altLang="es-ES" sz="2000" dirty="0" smtClean="0"/>
              <a:t>No vómitos  ni rechazo del alimento, 1 deposición y diuresis por toma. Lactancia materna exclusiva a demanda. </a:t>
            </a:r>
          </a:p>
          <a:p>
            <a:pPr>
              <a:lnSpc>
                <a:spcPct val="90000"/>
              </a:lnSpc>
            </a:pPr>
            <a:endParaRPr lang="es-ES" altLang="es-ES" sz="2000" dirty="0" smtClean="0"/>
          </a:p>
          <a:p>
            <a:pPr>
              <a:lnSpc>
                <a:spcPct val="90000"/>
              </a:lnSpc>
            </a:pPr>
            <a:r>
              <a:rPr lang="es-ES" altLang="es-ES" sz="2000" u="sng" dirty="0" smtClean="0"/>
              <a:t>EXPLORACION</a:t>
            </a:r>
            <a:r>
              <a:rPr lang="es-ES" altLang="es-ES" sz="2000" dirty="0" smtClean="0"/>
              <a:t>: Buena ganancia ponderal. Examen dentro de la normalidad.</a:t>
            </a:r>
          </a:p>
          <a:p>
            <a:endParaRPr lang="es-ES" dirty="0"/>
          </a:p>
        </p:txBody>
      </p:sp>
      <p:pic>
        <p:nvPicPr>
          <p:cNvPr id="5" name="Picture 2"/>
          <p:cNvPicPr>
            <a:picLocks noChangeAspect="1" noChangeArrowheads="1"/>
          </p:cNvPicPr>
          <p:nvPr/>
        </p:nvPicPr>
        <p:blipFill>
          <a:blip r:embed="rId2" cstate="print"/>
          <a:srcRect/>
          <a:stretch>
            <a:fillRect/>
          </a:stretch>
        </p:blipFill>
        <p:spPr bwMode="auto">
          <a:xfrm>
            <a:off x="2133600" y="4267200"/>
            <a:ext cx="2590807" cy="1709737"/>
          </a:xfrm>
          <a:prstGeom prst="rect">
            <a:avLst/>
          </a:prstGeom>
          <a:noFill/>
          <a:ln w="9525">
            <a:noFill/>
            <a:miter lim="800000"/>
            <a:headEnd/>
            <a:tailEnd/>
          </a:ln>
        </p:spPr>
      </p:pic>
      <p:pic>
        <p:nvPicPr>
          <p:cNvPr id="6" name="Picture 4" descr="https://encrypted-tbn0.gstatic.com/images?q=tbn:ANd9GcTuh-lVyL3cHXk-c1THm74gOG_9FrosWMFMS5Xr3eUw1_4umoRl"/>
          <p:cNvPicPr>
            <a:picLocks noChangeAspect="1" noChangeArrowheads="1"/>
          </p:cNvPicPr>
          <p:nvPr/>
        </p:nvPicPr>
        <p:blipFill>
          <a:blip r:embed="rId3" cstate="print"/>
          <a:srcRect/>
          <a:stretch>
            <a:fillRect/>
          </a:stretch>
        </p:blipFill>
        <p:spPr bwMode="auto">
          <a:xfrm>
            <a:off x="5943600" y="4114800"/>
            <a:ext cx="1628775" cy="1779708"/>
          </a:xfrm>
          <a:prstGeom prst="rect">
            <a:avLst/>
          </a:prstGeom>
          <a:noFill/>
          <a:ln w="9525">
            <a:noFill/>
            <a:miter lim="800000"/>
            <a:headEnd/>
            <a:tailEnd/>
          </a:ln>
        </p:spPr>
      </p:pic>
    </p:spTree>
    <p:extLst>
      <p:ext uri="{BB962C8B-B14F-4D97-AF65-F5344CB8AC3E}">
        <p14:creationId xmlns="" xmlns:p14="http://schemas.microsoft.com/office/powerpoint/2010/main" val="2096796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err="1" smtClean="0"/>
              <a:t>Rodriguez</a:t>
            </a:r>
            <a:r>
              <a:rPr lang="es-ES" dirty="0" smtClean="0"/>
              <a:t> JM. </a:t>
            </a:r>
            <a:r>
              <a:rPr lang="es-ES" dirty="0" err="1" smtClean="0"/>
              <a:t>Adv</a:t>
            </a:r>
            <a:r>
              <a:rPr lang="es-ES" dirty="0" smtClean="0"/>
              <a:t> </a:t>
            </a:r>
            <a:r>
              <a:rPr lang="es-ES" dirty="0" err="1" smtClean="0"/>
              <a:t>Nutr</a:t>
            </a:r>
            <a:r>
              <a:rPr lang="es-ES" dirty="0" smtClean="0"/>
              <a:t> 2014; 5: 779-84.</a:t>
            </a:r>
            <a:endParaRPr lang="es-ES" dirty="0"/>
          </a:p>
        </p:txBody>
      </p:sp>
      <p:pic>
        <p:nvPicPr>
          <p:cNvPr id="3" name="Picture 2"/>
          <p:cNvPicPr>
            <a:picLocks noChangeAspect="1" noChangeArrowheads="1"/>
          </p:cNvPicPr>
          <p:nvPr/>
        </p:nvPicPr>
        <p:blipFill>
          <a:blip r:embed="rId3" cstate="print"/>
          <a:srcRect/>
          <a:stretch>
            <a:fillRect/>
          </a:stretch>
        </p:blipFill>
        <p:spPr bwMode="auto">
          <a:xfrm>
            <a:off x="285750" y="500063"/>
            <a:ext cx="8240713" cy="5005387"/>
          </a:xfrm>
          <a:prstGeom prst="rect">
            <a:avLst/>
          </a:prstGeom>
          <a:noFill/>
          <a:ln w="9525">
            <a:noFill/>
            <a:miter lim="800000"/>
            <a:headEnd/>
            <a:tailEnd/>
          </a:ln>
        </p:spPr>
      </p:pic>
      <p:sp>
        <p:nvSpPr>
          <p:cNvPr id="6" name="3 CuadroTexto"/>
          <p:cNvSpPr txBox="1">
            <a:spLocks noChangeArrowheads="1"/>
          </p:cNvSpPr>
          <p:nvPr/>
        </p:nvSpPr>
        <p:spPr bwMode="auto">
          <a:xfrm>
            <a:off x="1219200" y="533400"/>
            <a:ext cx="4152900" cy="461963"/>
          </a:xfrm>
          <a:prstGeom prst="rect">
            <a:avLst/>
          </a:prstGeom>
          <a:noFill/>
          <a:ln w="9525">
            <a:noFill/>
            <a:miter lim="800000"/>
            <a:headEnd/>
            <a:tailEnd/>
          </a:ln>
        </p:spPr>
        <p:txBody>
          <a:bodyPr wrap="none">
            <a:spAutoFit/>
          </a:bodyPr>
          <a:lstStyle/>
          <a:p>
            <a:pPr eaLnBrk="1" hangingPunct="1"/>
            <a:r>
              <a:rPr lang="es-ES" altLang="es-ES" sz="2400" b="1" dirty="0">
                <a:solidFill>
                  <a:srgbClr val="113F12"/>
                </a:solidFill>
                <a:cs typeface="Arial" pitchFamily="34" charset="0"/>
              </a:rPr>
              <a:t>Circulación </a:t>
            </a:r>
            <a:r>
              <a:rPr lang="es-ES" altLang="es-ES" sz="2400" b="1" dirty="0" err="1">
                <a:solidFill>
                  <a:srgbClr val="113F12"/>
                </a:solidFill>
                <a:cs typeface="Arial" pitchFamily="34" charset="0"/>
              </a:rPr>
              <a:t>enteromamaria</a:t>
            </a:r>
            <a:endParaRPr lang="es-ES" altLang="es-ES" sz="2400" b="1" dirty="0">
              <a:solidFill>
                <a:srgbClr val="113F12"/>
              </a:solidFill>
              <a:cs typeface="Arial" pitchFamily="34" charset="0"/>
            </a:endParaRP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err="1" smtClean="0"/>
              <a:t>Penders</a:t>
            </a:r>
            <a:r>
              <a:rPr lang="es-ES" dirty="0" smtClean="0"/>
              <a:t> et al. </a:t>
            </a:r>
            <a:r>
              <a:rPr lang="es-ES" dirty="0" err="1" smtClean="0"/>
              <a:t>Pediatrics</a:t>
            </a:r>
            <a:r>
              <a:rPr lang="es-ES" dirty="0" smtClean="0"/>
              <a:t> 2006; 118: 551-21. </a:t>
            </a:r>
            <a:endParaRPr lang="es-ES" dirty="0"/>
          </a:p>
        </p:txBody>
      </p:sp>
      <p:grpSp>
        <p:nvGrpSpPr>
          <p:cNvPr id="3" name="Group 188"/>
          <p:cNvGrpSpPr>
            <a:grpSpLocks/>
          </p:cNvGrpSpPr>
          <p:nvPr/>
        </p:nvGrpSpPr>
        <p:grpSpPr bwMode="auto">
          <a:xfrm>
            <a:off x="457200" y="838200"/>
            <a:ext cx="8067675" cy="4479925"/>
            <a:chOff x="476" y="1152"/>
            <a:chExt cx="5082" cy="2822"/>
          </a:xfrm>
        </p:grpSpPr>
        <p:grpSp>
          <p:nvGrpSpPr>
            <p:cNvPr id="4" name="Group 2"/>
            <p:cNvGrpSpPr>
              <a:grpSpLocks/>
            </p:cNvGrpSpPr>
            <p:nvPr/>
          </p:nvGrpSpPr>
          <p:grpSpPr bwMode="auto">
            <a:xfrm>
              <a:off x="929" y="1450"/>
              <a:ext cx="40" cy="2171"/>
              <a:chOff x="3384" y="1450"/>
              <a:chExt cx="40" cy="2171"/>
            </a:xfrm>
          </p:grpSpPr>
          <p:sp>
            <p:nvSpPr>
              <p:cNvPr id="176" name="Line 3"/>
              <p:cNvSpPr>
                <a:spLocks noChangeShapeType="1"/>
              </p:cNvSpPr>
              <p:nvPr/>
            </p:nvSpPr>
            <p:spPr bwMode="auto">
              <a:xfrm flipH="1">
                <a:off x="3384" y="1450"/>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7" name="Line 4"/>
              <p:cNvSpPr>
                <a:spLocks noChangeShapeType="1"/>
              </p:cNvSpPr>
              <p:nvPr/>
            </p:nvSpPr>
            <p:spPr bwMode="auto">
              <a:xfrm flipH="1">
                <a:off x="3384" y="1667"/>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8" name="Line 5"/>
              <p:cNvSpPr>
                <a:spLocks noChangeShapeType="1"/>
              </p:cNvSpPr>
              <p:nvPr/>
            </p:nvSpPr>
            <p:spPr bwMode="auto">
              <a:xfrm flipH="1">
                <a:off x="3384" y="1884"/>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9" name="Line 6"/>
              <p:cNvSpPr>
                <a:spLocks noChangeShapeType="1"/>
              </p:cNvSpPr>
              <p:nvPr/>
            </p:nvSpPr>
            <p:spPr bwMode="auto">
              <a:xfrm flipH="1">
                <a:off x="3384" y="2101"/>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0" name="Line 7"/>
              <p:cNvSpPr>
                <a:spLocks noChangeShapeType="1"/>
              </p:cNvSpPr>
              <p:nvPr/>
            </p:nvSpPr>
            <p:spPr bwMode="auto">
              <a:xfrm flipH="1">
                <a:off x="3384" y="2318"/>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1" name="Line 8"/>
              <p:cNvSpPr>
                <a:spLocks noChangeShapeType="1"/>
              </p:cNvSpPr>
              <p:nvPr/>
            </p:nvSpPr>
            <p:spPr bwMode="auto">
              <a:xfrm flipH="1">
                <a:off x="3384" y="2535"/>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2" name="Line 9"/>
              <p:cNvSpPr>
                <a:spLocks noChangeShapeType="1"/>
              </p:cNvSpPr>
              <p:nvPr/>
            </p:nvSpPr>
            <p:spPr bwMode="auto">
              <a:xfrm flipH="1">
                <a:off x="3384" y="2752"/>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3" name="Line 10"/>
              <p:cNvSpPr>
                <a:spLocks noChangeShapeType="1"/>
              </p:cNvSpPr>
              <p:nvPr/>
            </p:nvSpPr>
            <p:spPr bwMode="auto">
              <a:xfrm flipH="1">
                <a:off x="3384" y="2969"/>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4" name="Line 11"/>
              <p:cNvSpPr>
                <a:spLocks noChangeShapeType="1"/>
              </p:cNvSpPr>
              <p:nvPr/>
            </p:nvSpPr>
            <p:spPr bwMode="auto">
              <a:xfrm flipH="1">
                <a:off x="3384" y="3186"/>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5" name="Line 12"/>
              <p:cNvSpPr>
                <a:spLocks noChangeShapeType="1"/>
              </p:cNvSpPr>
              <p:nvPr/>
            </p:nvSpPr>
            <p:spPr bwMode="auto">
              <a:xfrm flipH="1">
                <a:off x="3384" y="3403"/>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86" name="Line 13"/>
              <p:cNvSpPr>
                <a:spLocks noChangeShapeType="1"/>
              </p:cNvSpPr>
              <p:nvPr/>
            </p:nvSpPr>
            <p:spPr bwMode="auto">
              <a:xfrm flipH="1">
                <a:off x="3384" y="3621"/>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grpSp>
        <p:grpSp>
          <p:nvGrpSpPr>
            <p:cNvPr id="5" name="Group 14"/>
            <p:cNvGrpSpPr>
              <a:grpSpLocks/>
            </p:cNvGrpSpPr>
            <p:nvPr/>
          </p:nvGrpSpPr>
          <p:grpSpPr bwMode="auto">
            <a:xfrm>
              <a:off x="3384" y="1450"/>
              <a:ext cx="40" cy="2171"/>
              <a:chOff x="3384" y="1450"/>
              <a:chExt cx="40" cy="2171"/>
            </a:xfrm>
          </p:grpSpPr>
          <p:sp>
            <p:nvSpPr>
              <p:cNvPr id="165" name="Line 15"/>
              <p:cNvSpPr>
                <a:spLocks noChangeShapeType="1"/>
              </p:cNvSpPr>
              <p:nvPr/>
            </p:nvSpPr>
            <p:spPr bwMode="auto">
              <a:xfrm flipH="1">
                <a:off x="3384" y="1450"/>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6" name="Line 16"/>
              <p:cNvSpPr>
                <a:spLocks noChangeShapeType="1"/>
              </p:cNvSpPr>
              <p:nvPr/>
            </p:nvSpPr>
            <p:spPr bwMode="auto">
              <a:xfrm flipH="1">
                <a:off x="3384" y="1667"/>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7" name="Line 17"/>
              <p:cNvSpPr>
                <a:spLocks noChangeShapeType="1"/>
              </p:cNvSpPr>
              <p:nvPr/>
            </p:nvSpPr>
            <p:spPr bwMode="auto">
              <a:xfrm flipH="1">
                <a:off x="3384" y="1884"/>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8" name="Line 18"/>
              <p:cNvSpPr>
                <a:spLocks noChangeShapeType="1"/>
              </p:cNvSpPr>
              <p:nvPr/>
            </p:nvSpPr>
            <p:spPr bwMode="auto">
              <a:xfrm flipH="1">
                <a:off x="3384" y="2101"/>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9" name="Line 19"/>
              <p:cNvSpPr>
                <a:spLocks noChangeShapeType="1"/>
              </p:cNvSpPr>
              <p:nvPr/>
            </p:nvSpPr>
            <p:spPr bwMode="auto">
              <a:xfrm flipH="1">
                <a:off x="3384" y="2318"/>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0" name="Line 20"/>
              <p:cNvSpPr>
                <a:spLocks noChangeShapeType="1"/>
              </p:cNvSpPr>
              <p:nvPr/>
            </p:nvSpPr>
            <p:spPr bwMode="auto">
              <a:xfrm flipH="1">
                <a:off x="3384" y="2535"/>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1" name="Line 21"/>
              <p:cNvSpPr>
                <a:spLocks noChangeShapeType="1"/>
              </p:cNvSpPr>
              <p:nvPr/>
            </p:nvSpPr>
            <p:spPr bwMode="auto">
              <a:xfrm flipH="1">
                <a:off x="3384" y="2752"/>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2" name="Line 22"/>
              <p:cNvSpPr>
                <a:spLocks noChangeShapeType="1"/>
              </p:cNvSpPr>
              <p:nvPr/>
            </p:nvSpPr>
            <p:spPr bwMode="auto">
              <a:xfrm flipH="1">
                <a:off x="3384" y="2969"/>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3" name="Line 23"/>
              <p:cNvSpPr>
                <a:spLocks noChangeShapeType="1"/>
              </p:cNvSpPr>
              <p:nvPr/>
            </p:nvSpPr>
            <p:spPr bwMode="auto">
              <a:xfrm flipH="1">
                <a:off x="3384" y="3186"/>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4" name="Line 24"/>
              <p:cNvSpPr>
                <a:spLocks noChangeShapeType="1"/>
              </p:cNvSpPr>
              <p:nvPr/>
            </p:nvSpPr>
            <p:spPr bwMode="auto">
              <a:xfrm flipH="1">
                <a:off x="3384" y="3403"/>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75" name="Line 25"/>
              <p:cNvSpPr>
                <a:spLocks noChangeShapeType="1"/>
              </p:cNvSpPr>
              <p:nvPr/>
            </p:nvSpPr>
            <p:spPr bwMode="auto">
              <a:xfrm flipH="1">
                <a:off x="3384" y="3621"/>
                <a:ext cx="40" cy="0"/>
              </a:xfrm>
              <a:prstGeom prst="line">
                <a:avLst/>
              </a:prstGeom>
              <a:noFill/>
              <a:ln w="19050">
                <a:solidFill>
                  <a:schemeClr val="tx1"/>
                </a:solidFill>
                <a:round/>
                <a:headEnd/>
                <a:tailEnd/>
              </a:ln>
            </p:spPr>
            <p:txBody>
              <a:bodyPr lIns="90000" tIns="46800" rIns="90000" bIns="46800" anchor="ctr">
                <a:spAutoFit/>
              </a:bodyPr>
              <a:lstStyle/>
              <a:p>
                <a:endParaRPr lang="es-ES"/>
              </a:p>
            </p:txBody>
          </p:sp>
        </p:grpSp>
        <p:grpSp>
          <p:nvGrpSpPr>
            <p:cNvPr id="6" name="Group 26"/>
            <p:cNvGrpSpPr>
              <a:grpSpLocks/>
            </p:cNvGrpSpPr>
            <p:nvPr/>
          </p:nvGrpSpPr>
          <p:grpSpPr bwMode="auto">
            <a:xfrm>
              <a:off x="955" y="3623"/>
              <a:ext cx="1677" cy="31"/>
              <a:chOff x="955" y="3623"/>
              <a:chExt cx="1677" cy="31"/>
            </a:xfrm>
          </p:grpSpPr>
          <p:sp>
            <p:nvSpPr>
              <p:cNvPr id="159" name="Line 27"/>
              <p:cNvSpPr>
                <a:spLocks noChangeShapeType="1"/>
              </p:cNvSpPr>
              <p:nvPr/>
            </p:nvSpPr>
            <p:spPr bwMode="auto">
              <a:xfrm>
                <a:off x="2298"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0" name="Line 28"/>
              <p:cNvSpPr>
                <a:spLocks noChangeShapeType="1"/>
              </p:cNvSpPr>
              <p:nvPr/>
            </p:nvSpPr>
            <p:spPr bwMode="auto">
              <a:xfrm>
                <a:off x="1290"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1" name="Line 29"/>
              <p:cNvSpPr>
                <a:spLocks noChangeShapeType="1"/>
              </p:cNvSpPr>
              <p:nvPr/>
            </p:nvSpPr>
            <p:spPr bwMode="auto">
              <a:xfrm>
                <a:off x="2632"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2" name="Line 30"/>
              <p:cNvSpPr>
                <a:spLocks noChangeShapeType="1"/>
              </p:cNvSpPr>
              <p:nvPr/>
            </p:nvSpPr>
            <p:spPr bwMode="auto">
              <a:xfrm>
                <a:off x="1989"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3" name="Line 31"/>
              <p:cNvSpPr>
                <a:spLocks noChangeShapeType="1"/>
              </p:cNvSpPr>
              <p:nvPr/>
            </p:nvSpPr>
            <p:spPr bwMode="auto">
              <a:xfrm>
                <a:off x="1650"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64" name="Line 32"/>
              <p:cNvSpPr>
                <a:spLocks noChangeShapeType="1"/>
              </p:cNvSpPr>
              <p:nvPr/>
            </p:nvSpPr>
            <p:spPr bwMode="auto">
              <a:xfrm>
                <a:off x="955" y="3623"/>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grpSp>
        <p:sp>
          <p:nvSpPr>
            <p:cNvPr id="7" name="Rectangle 34"/>
            <p:cNvSpPr>
              <a:spLocks noChangeArrowheads="1"/>
            </p:cNvSpPr>
            <p:nvPr/>
          </p:nvSpPr>
          <p:spPr bwMode="auto">
            <a:xfrm>
              <a:off x="955" y="1450"/>
              <a:ext cx="1677" cy="2174"/>
            </a:xfrm>
            <a:prstGeom prst="rect">
              <a:avLst/>
            </a:prstGeom>
            <a:noFill/>
            <a:ln w="9525">
              <a:noFill/>
              <a:miter lim="800000"/>
              <a:headEnd/>
              <a:tailEnd/>
            </a:ln>
          </p:spPr>
          <p:txBody>
            <a:bodyPr/>
            <a:lstStyle/>
            <a:p>
              <a:pPr eaLnBrk="1" hangingPunct="1"/>
              <a:endParaRPr lang="es-ES" altLang="es-ES">
                <a:latin typeface="Calibri" pitchFamily="34" charset="0"/>
              </a:endParaRPr>
            </a:p>
          </p:txBody>
        </p:sp>
        <p:sp>
          <p:nvSpPr>
            <p:cNvPr id="8" name="Rectangle 35"/>
            <p:cNvSpPr>
              <a:spLocks noChangeArrowheads="1"/>
            </p:cNvSpPr>
            <p:nvPr/>
          </p:nvSpPr>
          <p:spPr bwMode="auto">
            <a:xfrm>
              <a:off x="955" y="1450"/>
              <a:ext cx="1677" cy="2171"/>
            </a:xfrm>
            <a:prstGeom prst="rect">
              <a:avLst/>
            </a:prstGeom>
            <a:solidFill>
              <a:schemeClr val="bg1"/>
            </a:solidFill>
            <a:ln w="19050">
              <a:solidFill>
                <a:schemeClr val="tx1"/>
              </a:solidFill>
              <a:miter lim="800000"/>
              <a:headEnd/>
              <a:tailEnd/>
            </a:ln>
          </p:spPr>
          <p:txBody>
            <a:bodyPr/>
            <a:lstStyle/>
            <a:p>
              <a:pPr eaLnBrk="1" hangingPunct="1"/>
              <a:endParaRPr lang="es-ES" altLang="es-ES">
                <a:latin typeface="Calibri" pitchFamily="34" charset="0"/>
              </a:endParaRPr>
            </a:p>
          </p:txBody>
        </p:sp>
        <p:sp>
          <p:nvSpPr>
            <p:cNvPr id="9" name="Line 36"/>
            <p:cNvSpPr>
              <a:spLocks noChangeShapeType="1"/>
            </p:cNvSpPr>
            <p:nvPr/>
          </p:nvSpPr>
          <p:spPr bwMode="auto">
            <a:xfrm flipV="1">
              <a:off x="1223" y="3608"/>
              <a:ext cx="0" cy="16"/>
            </a:xfrm>
            <a:prstGeom prst="line">
              <a:avLst/>
            </a:prstGeom>
            <a:noFill/>
            <a:ln w="19050">
              <a:solidFill>
                <a:srgbClr val="000000"/>
              </a:solidFill>
              <a:round/>
              <a:headEnd/>
              <a:tailEnd/>
            </a:ln>
          </p:spPr>
          <p:txBody>
            <a:bodyPr/>
            <a:lstStyle/>
            <a:p>
              <a:endParaRPr lang="es-ES"/>
            </a:p>
          </p:txBody>
        </p:sp>
        <p:sp>
          <p:nvSpPr>
            <p:cNvPr id="10" name="Line 37"/>
            <p:cNvSpPr>
              <a:spLocks noChangeShapeType="1"/>
            </p:cNvSpPr>
            <p:nvPr/>
          </p:nvSpPr>
          <p:spPr bwMode="auto">
            <a:xfrm flipV="1">
              <a:off x="1289" y="3608"/>
              <a:ext cx="1" cy="16"/>
            </a:xfrm>
            <a:prstGeom prst="line">
              <a:avLst/>
            </a:prstGeom>
            <a:noFill/>
            <a:ln w="19050">
              <a:solidFill>
                <a:srgbClr val="000000"/>
              </a:solidFill>
              <a:round/>
              <a:headEnd/>
              <a:tailEnd/>
            </a:ln>
          </p:spPr>
          <p:txBody>
            <a:bodyPr/>
            <a:lstStyle/>
            <a:p>
              <a:endParaRPr lang="es-ES"/>
            </a:p>
          </p:txBody>
        </p:sp>
        <p:sp>
          <p:nvSpPr>
            <p:cNvPr id="11" name="Line 38"/>
            <p:cNvSpPr>
              <a:spLocks noChangeShapeType="1"/>
            </p:cNvSpPr>
            <p:nvPr/>
          </p:nvSpPr>
          <p:spPr bwMode="auto">
            <a:xfrm flipV="1">
              <a:off x="1424" y="3608"/>
              <a:ext cx="1" cy="16"/>
            </a:xfrm>
            <a:prstGeom prst="line">
              <a:avLst/>
            </a:prstGeom>
            <a:noFill/>
            <a:ln w="19050">
              <a:solidFill>
                <a:srgbClr val="000000"/>
              </a:solidFill>
              <a:round/>
              <a:headEnd/>
              <a:tailEnd/>
            </a:ln>
          </p:spPr>
          <p:txBody>
            <a:bodyPr/>
            <a:lstStyle/>
            <a:p>
              <a:endParaRPr lang="es-ES"/>
            </a:p>
          </p:txBody>
        </p:sp>
        <p:sp>
          <p:nvSpPr>
            <p:cNvPr id="12" name="Line 39"/>
            <p:cNvSpPr>
              <a:spLocks noChangeShapeType="1"/>
            </p:cNvSpPr>
            <p:nvPr/>
          </p:nvSpPr>
          <p:spPr bwMode="auto">
            <a:xfrm flipV="1">
              <a:off x="1490" y="3608"/>
              <a:ext cx="1" cy="16"/>
            </a:xfrm>
            <a:prstGeom prst="line">
              <a:avLst/>
            </a:prstGeom>
            <a:noFill/>
            <a:ln w="19050">
              <a:solidFill>
                <a:srgbClr val="000000"/>
              </a:solidFill>
              <a:round/>
              <a:headEnd/>
              <a:tailEnd/>
            </a:ln>
          </p:spPr>
          <p:txBody>
            <a:bodyPr/>
            <a:lstStyle/>
            <a:p>
              <a:endParaRPr lang="es-ES"/>
            </a:p>
          </p:txBody>
        </p:sp>
        <p:sp>
          <p:nvSpPr>
            <p:cNvPr id="13" name="Line 40"/>
            <p:cNvSpPr>
              <a:spLocks noChangeShapeType="1"/>
            </p:cNvSpPr>
            <p:nvPr/>
          </p:nvSpPr>
          <p:spPr bwMode="auto">
            <a:xfrm flipV="1">
              <a:off x="1758" y="3608"/>
              <a:ext cx="1" cy="16"/>
            </a:xfrm>
            <a:prstGeom prst="line">
              <a:avLst/>
            </a:prstGeom>
            <a:noFill/>
            <a:ln w="19050">
              <a:solidFill>
                <a:srgbClr val="000000"/>
              </a:solidFill>
              <a:round/>
              <a:headEnd/>
              <a:tailEnd/>
            </a:ln>
          </p:spPr>
          <p:txBody>
            <a:bodyPr/>
            <a:lstStyle/>
            <a:p>
              <a:endParaRPr lang="es-ES"/>
            </a:p>
          </p:txBody>
        </p:sp>
        <p:sp>
          <p:nvSpPr>
            <p:cNvPr id="14" name="Line 41"/>
            <p:cNvSpPr>
              <a:spLocks noChangeShapeType="1"/>
            </p:cNvSpPr>
            <p:nvPr/>
          </p:nvSpPr>
          <p:spPr bwMode="auto">
            <a:xfrm flipV="1">
              <a:off x="2297" y="3608"/>
              <a:ext cx="1" cy="16"/>
            </a:xfrm>
            <a:prstGeom prst="line">
              <a:avLst/>
            </a:prstGeom>
            <a:noFill/>
            <a:ln w="19050">
              <a:solidFill>
                <a:srgbClr val="000000"/>
              </a:solidFill>
              <a:round/>
              <a:headEnd/>
              <a:tailEnd/>
            </a:ln>
          </p:spPr>
          <p:txBody>
            <a:bodyPr/>
            <a:lstStyle/>
            <a:p>
              <a:endParaRPr lang="es-ES"/>
            </a:p>
          </p:txBody>
        </p:sp>
        <p:sp>
          <p:nvSpPr>
            <p:cNvPr id="15" name="Line 42"/>
            <p:cNvSpPr>
              <a:spLocks noChangeShapeType="1"/>
            </p:cNvSpPr>
            <p:nvPr/>
          </p:nvSpPr>
          <p:spPr bwMode="auto">
            <a:xfrm flipV="1">
              <a:off x="1289" y="3602"/>
              <a:ext cx="1" cy="22"/>
            </a:xfrm>
            <a:prstGeom prst="line">
              <a:avLst/>
            </a:prstGeom>
            <a:noFill/>
            <a:ln w="19050">
              <a:solidFill>
                <a:srgbClr val="000000"/>
              </a:solidFill>
              <a:round/>
              <a:headEnd/>
              <a:tailEnd/>
            </a:ln>
          </p:spPr>
          <p:txBody>
            <a:bodyPr/>
            <a:lstStyle/>
            <a:p>
              <a:endParaRPr lang="es-ES"/>
            </a:p>
          </p:txBody>
        </p:sp>
        <p:sp>
          <p:nvSpPr>
            <p:cNvPr id="16" name="Line 43"/>
            <p:cNvSpPr>
              <a:spLocks noChangeShapeType="1"/>
            </p:cNvSpPr>
            <p:nvPr/>
          </p:nvSpPr>
          <p:spPr bwMode="auto">
            <a:xfrm flipV="1">
              <a:off x="2297" y="3602"/>
              <a:ext cx="1" cy="22"/>
            </a:xfrm>
            <a:prstGeom prst="line">
              <a:avLst/>
            </a:prstGeom>
            <a:noFill/>
            <a:ln w="19050">
              <a:solidFill>
                <a:srgbClr val="000000"/>
              </a:solidFill>
              <a:round/>
              <a:headEnd/>
              <a:tailEnd/>
            </a:ln>
          </p:spPr>
          <p:txBody>
            <a:bodyPr/>
            <a:lstStyle/>
            <a:p>
              <a:endParaRPr lang="es-ES"/>
            </a:p>
          </p:txBody>
        </p:sp>
        <p:sp>
          <p:nvSpPr>
            <p:cNvPr id="17" name="Line 44"/>
            <p:cNvSpPr>
              <a:spLocks noChangeShapeType="1"/>
            </p:cNvSpPr>
            <p:nvPr/>
          </p:nvSpPr>
          <p:spPr bwMode="auto">
            <a:xfrm>
              <a:off x="1155" y="3418"/>
              <a:ext cx="68" cy="194"/>
            </a:xfrm>
            <a:prstGeom prst="line">
              <a:avLst/>
            </a:prstGeom>
            <a:noFill/>
            <a:ln w="19050">
              <a:solidFill>
                <a:srgbClr val="33CC33"/>
              </a:solidFill>
              <a:round/>
              <a:headEnd/>
              <a:tailEnd/>
            </a:ln>
          </p:spPr>
          <p:txBody>
            <a:bodyPr/>
            <a:lstStyle/>
            <a:p>
              <a:endParaRPr lang="es-ES"/>
            </a:p>
          </p:txBody>
        </p:sp>
        <p:sp>
          <p:nvSpPr>
            <p:cNvPr id="18" name="Line 45"/>
            <p:cNvSpPr>
              <a:spLocks noChangeShapeType="1"/>
            </p:cNvSpPr>
            <p:nvPr/>
          </p:nvSpPr>
          <p:spPr bwMode="auto">
            <a:xfrm>
              <a:off x="1223" y="3612"/>
              <a:ext cx="66" cy="6"/>
            </a:xfrm>
            <a:prstGeom prst="line">
              <a:avLst/>
            </a:prstGeom>
            <a:noFill/>
            <a:ln w="19050">
              <a:solidFill>
                <a:srgbClr val="33CC33"/>
              </a:solidFill>
              <a:round/>
              <a:headEnd/>
              <a:tailEnd/>
            </a:ln>
          </p:spPr>
          <p:txBody>
            <a:bodyPr/>
            <a:lstStyle/>
            <a:p>
              <a:endParaRPr lang="es-ES"/>
            </a:p>
          </p:txBody>
        </p:sp>
        <p:sp>
          <p:nvSpPr>
            <p:cNvPr id="19" name="Line 46"/>
            <p:cNvSpPr>
              <a:spLocks noChangeShapeType="1"/>
            </p:cNvSpPr>
            <p:nvPr/>
          </p:nvSpPr>
          <p:spPr bwMode="auto">
            <a:xfrm flipV="1">
              <a:off x="1289" y="3615"/>
              <a:ext cx="135" cy="3"/>
            </a:xfrm>
            <a:prstGeom prst="line">
              <a:avLst/>
            </a:prstGeom>
            <a:noFill/>
            <a:ln w="19050">
              <a:solidFill>
                <a:srgbClr val="33CC33"/>
              </a:solidFill>
              <a:round/>
              <a:headEnd/>
              <a:tailEnd/>
            </a:ln>
          </p:spPr>
          <p:txBody>
            <a:bodyPr/>
            <a:lstStyle/>
            <a:p>
              <a:endParaRPr lang="es-ES"/>
            </a:p>
          </p:txBody>
        </p:sp>
        <p:sp>
          <p:nvSpPr>
            <p:cNvPr id="20" name="Line 47"/>
            <p:cNvSpPr>
              <a:spLocks noChangeShapeType="1"/>
            </p:cNvSpPr>
            <p:nvPr/>
          </p:nvSpPr>
          <p:spPr bwMode="auto">
            <a:xfrm>
              <a:off x="1424" y="3615"/>
              <a:ext cx="66" cy="6"/>
            </a:xfrm>
            <a:prstGeom prst="line">
              <a:avLst/>
            </a:prstGeom>
            <a:noFill/>
            <a:ln w="19050">
              <a:solidFill>
                <a:srgbClr val="33CC33"/>
              </a:solidFill>
              <a:round/>
              <a:headEnd/>
              <a:tailEnd/>
            </a:ln>
          </p:spPr>
          <p:txBody>
            <a:bodyPr/>
            <a:lstStyle/>
            <a:p>
              <a:endParaRPr lang="es-ES"/>
            </a:p>
          </p:txBody>
        </p:sp>
        <p:sp>
          <p:nvSpPr>
            <p:cNvPr id="21" name="Line 48"/>
            <p:cNvSpPr>
              <a:spLocks noChangeShapeType="1"/>
            </p:cNvSpPr>
            <p:nvPr/>
          </p:nvSpPr>
          <p:spPr bwMode="auto">
            <a:xfrm flipV="1">
              <a:off x="1490" y="3602"/>
              <a:ext cx="268" cy="19"/>
            </a:xfrm>
            <a:prstGeom prst="line">
              <a:avLst/>
            </a:prstGeom>
            <a:noFill/>
            <a:ln w="19050">
              <a:solidFill>
                <a:srgbClr val="33CC33"/>
              </a:solidFill>
              <a:round/>
              <a:headEnd/>
              <a:tailEnd/>
            </a:ln>
          </p:spPr>
          <p:txBody>
            <a:bodyPr/>
            <a:lstStyle/>
            <a:p>
              <a:endParaRPr lang="es-ES"/>
            </a:p>
          </p:txBody>
        </p:sp>
        <p:sp>
          <p:nvSpPr>
            <p:cNvPr id="22" name="Line 49"/>
            <p:cNvSpPr>
              <a:spLocks noChangeShapeType="1"/>
            </p:cNvSpPr>
            <p:nvPr/>
          </p:nvSpPr>
          <p:spPr bwMode="auto">
            <a:xfrm flipV="1">
              <a:off x="1758" y="3593"/>
              <a:ext cx="539" cy="9"/>
            </a:xfrm>
            <a:prstGeom prst="line">
              <a:avLst/>
            </a:prstGeom>
            <a:noFill/>
            <a:ln w="19050">
              <a:solidFill>
                <a:srgbClr val="33CC33"/>
              </a:solidFill>
              <a:round/>
              <a:headEnd/>
              <a:tailEnd/>
            </a:ln>
          </p:spPr>
          <p:txBody>
            <a:bodyPr/>
            <a:lstStyle/>
            <a:p>
              <a:endParaRPr lang="es-ES"/>
            </a:p>
          </p:txBody>
        </p:sp>
        <p:sp>
          <p:nvSpPr>
            <p:cNvPr id="23" name="Line 50"/>
            <p:cNvSpPr>
              <a:spLocks noChangeShapeType="1"/>
            </p:cNvSpPr>
            <p:nvPr/>
          </p:nvSpPr>
          <p:spPr bwMode="auto">
            <a:xfrm>
              <a:off x="1155" y="3378"/>
              <a:ext cx="68" cy="230"/>
            </a:xfrm>
            <a:prstGeom prst="line">
              <a:avLst/>
            </a:prstGeom>
            <a:noFill/>
            <a:ln w="19050">
              <a:solidFill>
                <a:srgbClr val="0000FF"/>
              </a:solidFill>
              <a:round/>
              <a:headEnd/>
              <a:tailEnd/>
            </a:ln>
          </p:spPr>
          <p:txBody>
            <a:bodyPr/>
            <a:lstStyle/>
            <a:p>
              <a:endParaRPr lang="es-ES"/>
            </a:p>
          </p:txBody>
        </p:sp>
        <p:sp>
          <p:nvSpPr>
            <p:cNvPr id="24" name="Line 51"/>
            <p:cNvSpPr>
              <a:spLocks noChangeShapeType="1"/>
            </p:cNvSpPr>
            <p:nvPr/>
          </p:nvSpPr>
          <p:spPr bwMode="auto">
            <a:xfrm flipV="1">
              <a:off x="1223" y="3606"/>
              <a:ext cx="66" cy="2"/>
            </a:xfrm>
            <a:prstGeom prst="line">
              <a:avLst/>
            </a:prstGeom>
            <a:noFill/>
            <a:ln w="19050">
              <a:solidFill>
                <a:srgbClr val="0000FF"/>
              </a:solidFill>
              <a:round/>
              <a:headEnd/>
              <a:tailEnd/>
            </a:ln>
          </p:spPr>
          <p:txBody>
            <a:bodyPr/>
            <a:lstStyle/>
            <a:p>
              <a:endParaRPr lang="es-ES"/>
            </a:p>
          </p:txBody>
        </p:sp>
        <p:sp>
          <p:nvSpPr>
            <p:cNvPr id="25" name="Line 52"/>
            <p:cNvSpPr>
              <a:spLocks noChangeShapeType="1"/>
            </p:cNvSpPr>
            <p:nvPr/>
          </p:nvSpPr>
          <p:spPr bwMode="auto">
            <a:xfrm flipV="1">
              <a:off x="1289" y="3575"/>
              <a:ext cx="135" cy="31"/>
            </a:xfrm>
            <a:prstGeom prst="line">
              <a:avLst/>
            </a:prstGeom>
            <a:noFill/>
            <a:ln w="19050">
              <a:solidFill>
                <a:srgbClr val="0000FF"/>
              </a:solidFill>
              <a:round/>
              <a:headEnd/>
              <a:tailEnd/>
            </a:ln>
          </p:spPr>
          <p:txBody>
            <a:bodyPr/>
            <a:lstStyle/>
            <a:p>
              <a:endParaRPr lang="es-ES"/>
            </a:p>
          </p:txBody>
        </p:sp>
        <p:sp>
          <p:nvSpPr>
            <p:cNvPr id="26" name="Line 53"/>
            <p:cNvSpPr>
              <a:spLocks noChangeShapeType="1"/>
            </p:cNvSpPr>
            <p:nvPr/>
          </p:nvSpPr>
          <p:spPr bwMode="auto">
            <a:xfrm>
              <a:off x="1424" y="3575"/>
              <a:ext cx="66" cy="40"/>
            </a:xfrm>
            <a:prstGeom prst="line">
              <a:avLst/>
            </a:prstGeom>
            <a:noFill/>
            <a:ln w="19050">
              <a:solidFill>
                <a:srgbClr val="0000FF"/>
              </a:solidFill>
              <a:round/>
              <a:headEnd/>
              <a:tailEnd/>
            </a:ln>
          </p:spPr>
          <p:txBody>
            <a:bodyPr/>
            <a:lstStyle/>
            <a:p>
              <a:endParaRPr lang="es-ES"/>
            </a:p>
          </p:txBody>
        </p:sp>
        <p:sp>
          <p:nvSpPr>
            <p:cNvPr id="27" name="Line 54"/>
            <p:cNvSpPr>
              <a:spLocks noChangeShapeType="1"/>
            </p:cNvSpPr>
            <p:nvPr/>
          </p:nvSpPr>
          <p:spPr bwMode="auto">
            <a:xfrm flipV="1">
              <a:off x="1490" y="3600"/>
              <a:ext cx="268" cy="15"/>
            </a:xfrm>
            <a:prstGeom prst="line">
              <a:avLst/>
            </a:prstGeom>
            <a:noFill/>
            <a:ln w="19050">
              <a:solidFill>
                <a:srgbClr val="0000FF"/>
              </a:solidFill>
              <a:round/>
              <a:headEnd/>
              <a:tailEnd/>
            </a:ln>
          </p:spPr>
          <p:txBody>
            <a:bodyPr/>
            <a:lstStyle/>
            <a:p>
              <a:endParaRPr lang="es-ES"/>
            </a:p>
          </p:txBody>
        </p:sp>
        <p:sp>
          <p:nvSpPr>
            <p:cNvPr id="28" name="Line 55"/>
            <p:cNvSpPr>
              <a:spLocks noChangeShapeType="1"/>
            </p:cNvSpPr>
            <p:nvPr/>
          </p:nvSpPr>
          <p:spPr bwMode="auto">
            <a:xfrm>
              <a:off x="1758" y="3600"/>
              <a:ext cx="539" cy="21"/>
            </a:xfrm>
            <a:prstGeom prst="line">
              <a:avLst/>
            </a:prstGeom>
            <a:noFill/>
            <a:ln w="19050">
              <a:solidFill>
                <a:srgbClr val="0000FF"/>
              </a:solidFill>
              <a:round/>
              <a:headEnd/>
              <a:tailEnd/>
            </a:ln>
          </p:spPr>
          <p:txBody>
            <a:bodyPr/>
            <a:lstStyle/>
            <a:p>
              <a:endParaRPr lang="es-ES"/>
            </a:p>
          </p:txBody>
        </p:sp>
        <p:sp>
          <p:nvSpPr>
            <p:cNvPr id="29" name="Line 56"/>
            <p:cNvSpPr>
              <a:spLocks noChangeShapeType="1"/>
            </p:cNvSpPr>
            <p:nvPr/>
          </p:nvSpPr>
          <p:spPr bwMode="auto">
            <a:xfrm flipV="1">
              <a:off x="1155" y="1962"/>
              <a:ext cx="68" cy="857"/>
            </a:xfrm>
            <a:prstGeom prst="line">
              <a:avLst/>
            </a:prstGeom>
            <a:noFill/>
            <a:ln w="19050">
              <a:solidFill>
                <a:srgbClr val="FF0000"/>
              </a:solidFill>
              <a:round/>
              <a:headEnd/>
              <a:tailEnd/>
            </a:ln>
          </p:spPr>
          <p:txBody>
            <a:bodyPr/>
            <a:lstStyle/>
            <a:p>
              <a:endParaRPr lang="es-ES"/>
            </a:p>
          </p:txBody>
        </p:sp>
        <p:sp>
          <p:nvSpPr>
            <p:cNvPr id="30" name="Line 57"/>
            <p:cNvSpPr>
              <a:spLocks noChangeShapeType="1"/>
            </p:cNvSpPr>
            <p:nvPr/>
          </p:nvSpPr>
          <p:spPr bwMode="auto">
            <a:xfrm flipV="1">
              <a:off x="1223" y="1733"/>
              <a:ext cx="66" cy="229"/>
            </a:xfrm>
            <a:prstGeom prst="line">
              <a:avLst/>
            </a:prstGeom>
            <a:noFill/>
            <a:ln w="19050">
              <a:solidFill>
                <a:srgbClr val="FF0000"/>
              </a:solidFill>
              <a:round/>
              <a:headEnd/>
              <a:tailEnd/>
            </a:ln>
          </p:spPr>
          <p:txBody>
            <a:bodyPr/>
            <a:lstStyle/>
            <a:p>
              <a:endParaRPr lang="es-ES"/>
            </a:p>
          </p:txBody>
        </p:sp>
        <p:sp>
          <p:nvSpPr>
            <p:cNvPr id="31" name="Line 58"/>
            <p:cNvSpPr>
              <a:spLocks noChangeShapeType="1"/>
            </p:cNvSpPr>
            <p:nvPr/>
          </p:nvSpPr>
          <p:spPr bwMode="auto">
            <a:xfrm>
              <a:off x="1289" y="1733"/>
              <a:ext cx="135" cy="108"/>
            </a:xfrm>
            <a:prstGeom prst="line">
              <a:avLst/>
            </a:prstGeom>
            <a:noFill/>
            <a:ln w="19050">
              <a:solidFill>
                <a:srgbClr val="FF0000"/>
              </a:solidFill>
              <a:round/>
              <a:headEnd/>
              <a:tailEnd/>
            </a:ln>
          </p:spPr>
          <p:txBody>
            <a:bodyPr/>
            <a:lstStyle/>
            <a:p>
              <a:endParaRPr lang="es-ES"/>
            </a:p>
          </p:txBody>
        </p:sp>
        <p:sp>
          <p:nvSpPr>
            <p:cNvPr id="32" name="Line 59"/>
            <p:cNvSpPr>
              <a:spLocks noChangeShapeType="1"/>
            </p:cNvSpPr>
            <p:nvPr/>
          </p:nvSpPr>
          <p:spPr bwMode="auto">
            <a:xfrm>
              <a:off x="1424" y="1841"/>
              <a:ext cx="66" cy="28"/>
            </a:xfrm>
            <a:prstGeom prst="line">
              <a:avLst/>
            </a:prstGeom>
            <a:noFill/>
            <a:ln w="19050">
              <a:solidFill>
                <a:srgbClr val="FF0000"/>
              </a:solidFill>
              <a:round/>
              <a:headEnd/>
              <a:tailEnd/>
            </a:ln>
          </p:spPr>
          <p:txBody>
            <a:bodyPr/>
            <a:lstStyle/>
            <a:p>
              <a:endParaRPr lang="es-ES"/>
            </a:p>
          </p:txBody>
        </p:sp>
        <p:sp>
          <p:nvSpPr>
            <p:cNvPr id="33" name="Line 60"/>
            <p:cNvSpPr>
              <a:spLocks noChangeShapeType="1"/>
            </p:cNvSpPr>
            <p:nvPr/>
          </p:nvSpPr>
          <p:spPr bwMode="auto">
            <a:xfrm flipV="1">
              <a:off x="1490" y="1771"/>
              <a:ext cx="268" cy="98"/>
            </a:xfrm>
            <a:prstGeom prst="line">
              <a:avLst/>
            </a:prstGeom>
            <a:noFill/>
            <a:ln w="19050">
              <a:solidFill>
                <a:srgbClr val="FF0000"/>
              </a:solidFill>
              <a:round/>
              <a:headEnd/>
              <a:tailEnd/>
            </a:ln>
          </p:spPr>
          <p:txBody>
            <a:bodyPr/>
            <a:lstStyle/>
            <a:p>
              <a:endParaRPr lang="es-ES"/>
            </a:p>
          </p:txBody>
        </p:sp>
        <p:sp>
          <p:nvSpPr>
            <p:cNvPr id="34" name="Line 61"/>
            <p:cNvSpPr>
              <a:spLocks noChangeShapeType="1"/>
            </p:cNvSpPr>
            <p:nvPr/>
          </p:nvSpPr>
          <p:spPr bwMode="auto">
            <a:xfrm flipV="1">
              <a:off x="1758" y="1758"/>
              <a:ext cx="539" cy="13"/>
            </a:xfrm>
            <a:prstGeom prst="line">
              <a:avLst/>
            </a:prstGeom>
            <a:noFill/>
            <a:ln w="19050">
              <a:solidFill>
                <a:srgbClr val="FF0000"/>
              </a:solidFill>
              <a:round/>
              <a:headEnd/>
              <a:tailEnd/>
            </a:ln>
          </p:spPr>
          <p:txBody>
            <a:bodyPr/>
            <a:lstStyle/>
            <a:p>
              <a:endParaRPr lang="es-ES"/>
            </a:p>
          </p:txBody>
        </p:sp>
        <p:sp>
          <p:nvSpPr>
            <p:cNvPr id="35" name="Freeform 62"/>
            <p:cNvSpPr>
              <a:spLocks/>
            </p:cNvSpPr>
            <p:nvPr/>
          </p:nvSpPr>
          <p:spPr bwMode="auto">
            <a:xfrm>
              <a:off x="1132" y="2797"/>
              <a:ext cx="47" cy="43"/>
            </a:xfrm>
            <a:custGeom>
              <a:avLst/>
              <a:gdLst>
                <a:gd name="T0" fmla="*/ 38 w 42"/>
                <a:gd name="T1" fmla="*/ 0 h 42"/>
                <a:gd name="T2" fmla="*/ 74 w 42"/>
                <a:gd name="T3" fmla="*/ 26 h 42"/>
                <a:gd name="T4" fmla="*/ 38 w 42"/>
                <a:gd name="T5" fmla="*/ 47 h 42"/>
                <a:gd name="T6" fmla="*/ 0 w 42"/>
                <a:gd name="T7" fmla="*/ 26 h 42"/>
                <a:gd name="T8" fmla="*/ 38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36" name="Freeform 63"/>
            <p:cNvSpPr>
              <a:spLocks/>
            </p:cNvSpPr>
            <p:nvPr/>
          </p:nvSpPr>
          <p:spPr bwMode="auto">
            <a:xfrm>
              <a:off x="1199" y="1940"/>
              <a:ext cx="47" cy="42"/>
            </a:xfrm>
            <a:custGeom>
              <a:avLst/>
              <a:gdLst>
                <a:gd name="T0" fmla="*/ 38 w 42"/>
                <a:gd name="T1" fmla="*/ 0 h 41"/>
                <a:gd name="T2" fmla="*/ 74 w 42"/>
                <a:gd name="T3" fmla="*/ 26 h 41"/>
                <a:gd name="T4" fmla="*/ 38 w 42"/>
                <a:gd name="T5" fmla="*/ 46 h 41"/>
                <a:gd name="T6" fmla="*/ 0 w 42"/>
                <a:gd name="T7" fmla="*/ 26 h 41"/>
                <a:gd name="T8" fmla="*/ 38 w 42"/>
                <a:gd name="T9" fmla="*/ 0 h 41"/>
                <a:gd name="T10" fmla="*/ 0 60000 65536"/>
                <a:gd name="T11" fmla="*/ 0 60000 65536"/>
                <a:gd name="T12" fmla="*/ 0 60000 65536"/>
                <a:gd name="T13" fmla="*/ 0 60000 65536"/>
                <a:gd name="T14" fmla="*/ 0 60000 65536"/>
                <a:gd name="T15" fmla="*/ 0 w 42"/>
                <a:gd name="T16" fmla="*/ 0 h 41"/>
                <a:gd name="T17" fmla="*/ 42 w 42"/>
                <a:gd name="T18" fmla="*/ 41 h 41"/>
              </a:gdLst>
              <a:ahLst/>
              <a:cxnLst>
                <a:cxn ang="T10">
                  <a:pos x="T0" y="T1"/>
                </a:cxn>
                <a:cxn ang="T11">
                  <a:pos x="T2" y="T3"/>
                </a:cxn>
                <a:cxn ang="T12">
                  <a:pos x="T4" y="T5"/>
                </a:cxn>
                <a:cxn ang="T13">
                  <a:pos x="T6" y="T7"/>
                </a:cxn>
                <a:cxn ang="T14">
                  <a:pos x="T8" y="T9"/>
                </a:cxn>
              </a:cxnLst>
              <a:rect l="T15" t="T16" r="T17" b="T18"/>
              <a:pathLst>
                <a:path w="42" h="41">
                  <a:moveTo>
                    <a:pt x="21" y="0"/>
                  </a:moveTo>
                  <a:lnTo>
                    <a:pt x="42" y="21"/>
                  </a:lnTo>
                  <a:lnTo>
                    <a:pt x="21" y="41"/>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37" name="Freeform 64"/>
            <p:cNvSpPr>
              <a:spLocks/>
            </p:cNvSpPr>
            <p:nvPr/>
          </p:nvSpPr>
          <p:spPr bwMode="auto">
            <a:xfrm>
              <a:off x="1267" y="1712"/>
              <a:ext cx="45" cy="44"/>
            </a:xfrm>
            <a:custGeom>
              <a:avLst/>
              <a:gdLst>
                <a:gd name="T0" fmla="*/ 32 w 41"/>
                <a:gd name="T1" fmla="*/ 0 h 42"/>
                <a:gd name="T2" fmla="*/ 65 w 41"/>
                <a:gd name="T3" fmla="*/ 26 h 42"/>
                <a:gd name="T4" fmla="*/ 32 w 41"/>
                <a:gd name="T5" fmla="*/ 52 h 42"/>
                <a:gd name="T6" fmla="*/ 0 w 41"/>
                <a:gd name="T7" fmla="*/ 26 h 42"/>
                <a:gd name="T8" fmla="*/ 32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20" y="0"/>
                  </a:moveTo>
                  <a:lnTo>
                    <a:pt x="41" y="21"/>
                  </a:lnTo>
                  <a:lnTo>
                    <a:pt x="20" y="42"/>
                  </a:lnTo>
                  <a:lnTo>
                    <a:pt x="0" y="21"/>
                  </a:lnTo>
                  <a:lnTo>
                    <a:pt x="20"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38" name="Freeform 65"/>
            <p:cNvSpPr>
              <a:spLocks/>
            </p:cNvSpPr>
            <p:nvPr/>
          </p:nvSpPr>
          <p:spPr bwMode="auto">
            <a:xfrm>
              <a:off x="1400" y="1819"/>
              <a:ext cx="46" cy="44"/>
            </a:xfrm>
            <a:custGeom>
              <a:avLst/>
              <a:gdLst>
                <a:gd name="T0" fmla="*/ 38 w 41"/>
                <a:gd name="T1" fmla="*/ 0 h 42"/>
                <a:gd name="T2" fmla="*/ 73 w 41"/>
                <a:gd name="T3" fmla="*/ 26 h 42"/>
                <a:gd name="T4" fmla="*/ 38 w 41"/>
                <a:gd name="T5" fmla="*/ 52 h 42"/>
                <a:gd name="T6" fmla="*/ 0 w 41"/>
                <a:gd name="T7" fmla="*/ 26 h 42"/>
                <a:gd name="T8" fmla="*/ 38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21" y="0"/>
                  </a:moveTo>
                  <a:lnTo>
                    <a:pt x="41"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39" name="Freeform 66"/>
            <p:cNvSpPr>
              <a:spLocks/>
            </p:cNvSpPr>
            <p:nvPr/>
          </p:nvSpPr>
          <p:spPr bwMode="auto">
            <a:xfrm>
              <a:off x="1467" y="1847"/>
              <a:ext cx="46" cy="43"/>
            </a:xfrm>
            <a:custGeom>
              <a:avLst/>
              <a:gdLst>
                <a:gd name="T0" fmla="*/ 33 w 42"/>
                <a:gd name="T1" fmla="*/ 0 h 42"/>
                <a:gd name="T2" fmla="*/ 66 w 42"/>
                <a:gd name="T3" fmla="*/ 26 h 42"/>
                <a:gd name="T4" fmla="*/ 33 w 42"/>
                <a:gd name="T5" fmla="*/ 47 h 42"/>
                <a:gd name="T6" fmla="*/ 0 w 42"/>
                <a:gd name="T7" fmla="*/ 26 h 42"/>
                <a:gd name="T8" fmla="*/ 33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40" name="Freeform 67"/>
            <p:cNvSpPr>
              <a:spLocks/>
            </p:cNvSpPr>
            <p:nvPr/>
          </p:nvSpPr>
          <p:spPr bwMode="auto">
            <a:xfrm>
              <a:off x="1735" y="1749"/>
              <a:ext cx="46" cy="43"/>
            </a:xfrm>
            <a:custGeom>
              <a:avLst/>
              <a:gdLst>
                <a:gd name="T0" fmla="*/ 35 w 41"/>
                <a:gd name="T1" fmla="*/ 0 h 41"/>
                <a:gd name="T2" fmla="*/ 73 w 41"/>
                <a:gd name="T3" fmla="*/ 26 h 41"/>
                <a:gd name="T4" fmla="*/ 35 w 41"/>
                <a:gd name="T5" fmla="*/ 51 h 41"/>
                <a:gd name="T6" fmla="*/ 0 w 41"/>
                <a:gd name="T7" fmla="*/ 26 h 41"/>
                <a:gd name="T8" fmla="*/ 35 w 41"/>
                <a:gd name="T9" fmla="*/ 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0" y="0"/>
                  </a:moveTo>
                  <a:lnTo>
                    <a:pt x="41" y="21"/>
                  </a:lnTo>
                  <a:lnTo>
                    <a:pt x="20" y="41"/>
                  </a:lnTo>
                  <a:lnTo>
                    <a:pt x="0" y="21"/>
                  </a:lnTo>
                  <a:lnTo>
                    <a:pt x="20"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41" name="Freeform 68"/>
            <p:cNvSpPr>
              <a:spLocks/>
            </p:cNvSpPr>
            <p:nvPr/>
          </p:nvSpPr>
          <p:spPr bwMode="auto">
            <a:xfrm>
              <a:off x="2274" y="1737"/>
              <a:ext cx="47" cy="44"/>
            </a:xfrm>
            <a:custGeom>
              <a:avLst/>
              <a:gdLst>
                <a:gd name="T0" fmla="*/ 38 w 42"/>
                <a:gd name="T1" fmla="*/ 0 h 42"/>
                <a:gd name="T2" fmla="*/ 74 w 42"/>
                <a:gd name="T3" fmla="*/ 26 h 42"/>
                <a:gd name="T4" fmla="*/ 38 w 42"/>
                <a:gd name="T5" fmla="*/ 52 h 42"/>
                <a:gd name="T6" fmla="*/ 0 w 42"/>
                <a:gd name="T7" fmla="*/ 26 h 42"/>
                <a:gd name="T8" fmla="*/ 38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42" name="Rectangle 69"/>
            <p:cNvSpPr>
              <a:spLocks noChangeArrowheads="1"/>
            </p:cNvSpPr>
            <p:nvPr/>
          </p:nvSpPr>
          <p:spPr bwMode="auto">
            <a:xfrm>
              <a:off x="1132" y="3396"/>
              <a:ext cx="44"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3" name="Rectangle 70"/>
            <p:cNvSpPr>
              <a:spLocks noChangeArrowheads="1"/>
            </p:cNvSpPr>
            <p:nvPr/>
          </p:nvSpPr>
          <p:spPr bwMode="auto">
            <a:xfrm>
              <a:off x="1199" y="3590"/>
              <a:ext cx="44"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4" name="Rectangle 71"/>
            <p:cNvSpPr>
              <a:spLocks noChangeArrowheads="1"/>
            </p:cNvSpPr>
            <p:nvPr/>
          </p:nvSpPr>
          <p:spPr bwMode="auto">
            <a:xfrm>
              <a:off x="1267" y="3596"/>
              <a:ext cx="43"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5" name="Rectangle 72"/>
            <p:cNvSpPr>
              <a:spLocks noChangeArrowheads="1"/>
            </p:cNvSpPr>
            <p:nvPr/>
          </p:nvSpPr>
          <p:spPr bwMode="auto">
            <a:xfrm>
              <a:off x="1400" y="3593"/>
              <a:ext cx="43"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6" name="Rectangle 73"/>
            <p:cNvSpPr>
              <a:spLocks noChangeArrowheads="1"/>
            </p:cNvSpPr>
            <p:nvPr/>
          </p:nvSpPr>
          <p:spPr bwMode="auto">
            <a:xfrm>
              <a:off x="1467" y="3600"/>
              <a:ext cx="44" cy="39"/>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7" name="Rectangle 74"/>
            <p:cNvSpPr>
              <a:spLocks noChangeArrowheads="1"/>
            </p:cNvSpPr>
            <p:nvPr/>
          </p:nvSpPr>
          <p:spPr bwMode="auto">
            <a:xfrm>
              <a:off x="1735" y="3581"/>
              <a:ext cx="43"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8" name="Rectangle 75"/>
            <p:cNvSpPr>
              <a:spLocks noChangeArrowheads="1"/>
            </p:cNvSpPr>
            <p:nvPr/>
          </p:nvSpPr>
          <p:spPr bwMode="auto">
            <a:xfrm>
              <a:off x="2274" y="3571"/>
              <a:ext cx="44" cy="41"/>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49" name="Freeform 76"/>
            <p:cNvSpPr>
              <a:spLocks/>
            </p:cNvSpPr>
            <p:nvPr/>
          </p:nvSpPr>
          <p:spPr bwMode="auto">
            <a:xfrm>
              <a:off x="1132" y="3356"/>
              <a:ext cx="47" cy="44"/>
            </a:xfrm>
            <a:custGeom>
              <a:avLst/>
              <a:gdLst>
                <a:gd name="T0" fmla="*/ 38 w 42"/>
                <a:gd name="T1" fmla="*/ 0 h 42"/>
                <a:gd name="T2" fmla="*/ 74 w 42"/>
                <a:gd name="T3" fmla="*/ 52 h 42"/>
                <a:gd name="T4" fmla="*/ 0 w 42"/>
                <a:gd name="T5" fmla="*/ 52 h 42"/>
                <a:gd name="T6" fmla="*/ 38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0" name="Freeform 77"/>
            <p:cNvSpPr>
              <a:spLocks/>
            </p:cNvSpPr>
            <p:nvPr/>
          </p:nvSpPr>
          <p:spPr bwMode="auto">
            <a:xfrm>
              <a:off x="1199" y="3587"/>
              <a:ext cx="47" cy="43"/>
            </a:xfrm>
            <a:custGeom>
              <a:avLst/>
              <a:gdLst>
                <a:gd name="T0" fmla="*/ 38 w 42"/>
                <a:gd name="T1" fmla="*/ 0 h 42"/>
                <a:gd name="T2" fmla="*/ 74 w 42"/>
                <a:gd name="T3" fmla="*/ 47 h 42"/>
                <a:gd name="T4" fmla="*/ 0 w 42"/>
                <a:gd name="T5" fmla="*/ 47 h 42"/>
                <a:gd name="T6" fmla="*/ 38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1" name="Freeform 78"/>
            <p:cNvSpPr>
              <a:spLocks/>
            </p:cNvSpPr>
            <p:nvPr/>
          </p:nvSpPr>
          <p:spPr bwMode="auto">
            <a:xfrm>
              <a:off x="1267" y="3583"/>
              <a:ext cx="45" cy="44"/>
            </a:xfrm>
            <a:custGeom>
              <a:avLst/>
              <a:gdLst>
                <a:gd name="T0" fmla="*/ 32 w 41"/>
                <a:gd name="T1" fmla="*/ 0 h 42"/>
                <a:gd name="T2" fmla="*/ 65 w 41"/>
                <a:gd name="T3" fmla="*/ 52 h 42"/>
                <a:gd name="T4" fmla="*/ 0 w 41"/>
                <a:gd name="T5" fmla="*/ 52 h 42"/>
                <a:gd name="T6" fmla="*/ 32 w 41"/>
                <a:gd name="T7" fmla="*/ 0 h 42"/>
                <a:gd name="T8" fmla="*/ 0 60000 65536"/>
                <a:gd name="T9" fmla="*/ 0 60000 65536"/>
                <a:gd name="T10" fmla="*/ 0 60000 65536"/>
                <a:gd name="T11" fmla="*/ 0 60000 65536"/>
                <a:gd name="T12" fmla="*/ 0 w 41"/>
                <a:gd name="T13" fmla="*/ 0 h 42"/>
                <a:gd name="T14" fmla="*/ 41 w 41"/>
                <a:gd name="T15" fmla="*/ 42 h 42"/>
              </a:gdLst>
              <a:ahLst/>
              <a:cxnLst>
                <a:cxn ang="T8">
                  <a:pos x="T0" y="T1"/>
                </a:cxn>
                <a:cxn ang="T9">
                  <a:pos x="T2" y="T3"/>
                </a:cxn>
                <a:cxn ang="T10">
                  <a:pos x="T4" y="T5"/>
                </a:cxn>
                <a:cxn ang="T11">
                  <a:pos x="T6" y="T7"/>
                </a:cxn>
              </a:cxnLst>
              <a:rect l="T12" t="T13" r="T14" b="T15"/>
              <a:pathLst>
                <a:path w="41" h="42">
                  <a:moveTo>
                    <a:pt x="20" y="0"/>
                  </a:moveTo>
                  <a:lnTo>
                    <a:pt x="41" y="42"/>
                  </a:lnTo>
                  <a:lnTo>
                    <a:pt x="0" y="42"/>
                  </a:lnTo>
                  <a:lnTo>
                    <a:pt x="20"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2" name="Freeform 79"/>
            <p:cNvSpPr>
              <a:spLocks/>
            </p:cNvSpPr>
            <p:nvPr/>
          </p:nvSpPr>
          <p:spPr bwMode="auto">
            <a:xfrm>
              <a:off x="1400" y="3553"/>
              <a:ext cx="46" cy="43"/>
            </a:xfrm>
            <a:custGeom>
              <a:avLst/>
              <a:gdLst>
                <a:gd name="T0" fmla="*/ 38 w 41"/>
                <a:gd name="T1" fmla="*/ 0 h 42"/>
                <a:gd name="T2" fmla="*/ 73 w 41"/>
                <a:gd name="T3" fmla="*/ 47 h 42"/>
                <a:gd name="T4" fmla="*/ 0 w 41"/>
                <a:gd name="T5" fmla="*/ 47 h 42"/>
                <a:gd name="T6" fmla="*/ 38 w 41"/>
                <a:gd name="T7" fmla="*/ 0 h 42"/>
                <a:gd name="T8" fmla="*/ 0 60000 65536"/>
                <a:gd name="T9" fmla="*/ 0 60000 65536"/>
                <a:gd name="T10" fmla="*/ 0 60000 65536"/>
                <a:gd name="T11" fmla="*/ 0 60000 65536"/>
                <a:gd name="T12" fmla="*/ 0 w 41"/>
                <a:gd name="T13" fmla="*/ 0 h 42"/>
                <a:gd name="T14" fmla="*/ 41 w 41"/>
                <a:gd name="T15" fmla="*/ 42 h 42"/>
              </a:gdLst>
              <a:ahLst/>
              <a:cxnLst>
                <a:cxn ang="T8">
                  <a:pos x="T0" y="T1"/>
                </a:cxn>
                <a:cxn ang="T9">
                  <a:pos x="T2" y="T3"/>
                </a:cxn>
                <a:cxn ang="T10">
                  <a:pos x="T4" y="T5"/>
                </a:cxn>
                <a:cxn ang="T11">
                  <a:pos x="T6" y="T7"/>
                </a:cxn>
              </a:cxnLst>
              <a:rect l="T12" t="T13" r="T14" b="T15"/>
              <a:pathLst>
                <a:path w="41" h="42">
                  <a:moveTo>
                    <a:pt x="21" y="0"/>
                  </a:moveTo>
                  <a:lnTo>
                    <a:pt x="41"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3" name="Freeform 80"/>
            <p:cNvSpPr>
              <a:spLocks/>
            </p:cNvSpPr>
            <p:nvPr/>
          </p:nvSpPr>
          <p:spPr bwMode="auto">
            <a:xfrm>
              <a:off x="1467" y="3593"/>
              <a:ext cx="46" cy="43"/>
            </a:xfrm>
            <a:custGeom>
              <a:avLst/>
              <a:gdLst>
                <a:gd name="T0" fmla="*/ 33 w 42"/>
                <a:gd name="T1" fmla="*/ 0 h 42"/>
                <a:gd name="T2" fmla="*/ 66 w 42"/>
                <a:gd name="T3" fmla="*/ 47 h 42"/>
                <a:gd name="T4" fmla="*/ 0 w 42"/>
                <a:gd name="T5" fmla="*/ 47 h 42"/>
                <a:gd name="T6" fmla="*/ 33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4" name="Freeform 81"/>
            <p:cNvSpPr>
              <a:spLocks/>
            </p:cNvSpPr>
            <p:nvPr/>
          </p:nvSpPr>
          <p:spPr bwMode="auto">
            <a:xfrm>
              <a:off x="1735" y="3577"/>
              <a:ext cx="46" cy="44"/>
            </a:xfrm>
            <a:custGeom>
              <a:avLst/>
              <a:gdLst>
                <a:gd name="T0" fmla="*/ 35 w 41"/>
                <a:gd name="T1" fmla="*/ 0 h 42"/>
                <a:gd name="T2" fmla="*/ 73 w 41"/>
                <a:gd name="T3" fmla="*/ 52 h 42"/>
                <a:gd name="T4" fmla="*/ 0 w 41"/>
                <a:gd name="T5" fmla="*/ 52 h 42"/>
                <a:gd name="T6" fmla="*/ 35 w 41"/>
                <a:gd name="T7" fmla="*/ 0 h 42"/>
                <a:gd name="T8" fmla="*/ 0 60000 65536"/>
                <a:gd name="T9" fmla="*/ 0 60000 65536"/>
                <a:gd name="T10" fmla="*/ 0 60000 65536"/>
                <a:gd name="T11" fmla="*/ 0 60000 65536"/>
                <a:gd name="T12" fmla="*/ 0 w 41"/>
                <a:gd name="T13" fmla="*/ 0 h 42"/>
                <a:gd name="T14" fmla="*/ 41 w 41"/>
                <a:gd name="T15" fmla="*/ 42 h 42"/>
              </a:gdLst>
              <a:ahLst/>
              <a:cxnLst>
                <a:cxn ang="T8">
                  <a:pos x="T0" y="T1"/>
                </a:cxn>
                <a:cxn ang="T9">
                  <a:pos x="T2" y="T3"/>
                </a:cxn>
                <a:cxn ang="T10">
                  <a:pos x="T4" y="T5"/>
                </a:cxn>
                <a:cxn ang="T11">
                  <a:pos x="T6" y="T7"/>
                </a:cxn>
              </a:cxnLst>
              <a:rect l="T12" t="T13" r="T14" b="T15"/>
              <a:pathLst>
                <a:path w="41" h="42">
                  <a:moveTo>
                    <a:pt x="20" y="0"/>
                  </a:moveTo>
                  <a:lnTo>
                    <a:pt x="41" y="42"/>
                  </a:lnTo>
                  <a:lnTo>
                    <a:pt x="0" y="42"/>
                  </a:lnTo>
                  <a:lnTo>
                    <a:pt x="20"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5" name="Freeform 82"/>
            <p:cNvSpPr>
              <a:spLocks/>
            </p:cNvSpPr>
            <p:nvPr/>
          </p:nvSpPr>
          <p:spPr bwMode="auto">
            <a:xfrm>
              <a:off x="2274" y="3600"/>
              <a:ext cx="47" cy="42"/>
            </a:xfrm>
            <a:custGeom>
              <a:avLst/>
              <a:gdLst>
                <a:gd name="T0" fmla="*/ 38 w 42"/>
                <a:gd name="T1" fmla="*/ 0 h 42"/>
                <a:gd name="T2" fmla="*/ 74 w 42"/>
                <a:gd name="T3" fmla="*/ 42 h 42"/>
                <a:gd name="T4" fmla="*/ 0 w 42"/>
                <a:gd name="T5" fmla="*/ 42 h 42"/>
                <a:gd name="T6" fmla="*/ 38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56" name="Rectangle 83"/>
            <p:cNvSpPr>
              <a:spLocks noChangeArrowheads="1"/>
            </p:cNvSpPr>
            <p:nvPr/>
          </p:nvSpPr>
          <p:spPr bwMode="auto">
            <a:xfrm>
              <a:off x="624" y="1152"/>
              <a:ext cx="2195" cy="192"/>
            </a:xfrm>
            <a:prstGeom prst="rect">
              <a:avLst/>
            </a:prstGeom>
            <a:noFill/>
            <a:ln w="9525">
              <a:noFill/>
              <a:miter lim="800000"/>
              <a:headEnd/>
              <a:tailEnd/>
            </a:ln>
          </p:spPr>
          <p:txBody>
            <a:bodyPr wrap="none" lIns="0" tIns="0" rIns="0" bIns="0">
              <a:spAutoFit/>
            </a:bodyPr>
            <a:lstStyle/>
            <a:p>
              <a:r>
                <a:rPr lang="de-DE" altLang="es-ES" sz="2000" b="1">
                  <a:solidFill>
                    <a:schemeClr val="accent2"/>
                  </a:solidFill>
                  <a:latin typeface="Calibri" pitchFamily="34" charset="0"/>
                </a:rPr>
                <a:t>Lactantes con leche materna</a:t>
              </a:r>
            </a:p>
          </p:txBody>
        </p:sp>
        <p:grpSp>
          <p:nvGrpSpPr>
            <p:cNvPr id="57" name="Group 84"/>
            <p:cNvGrpSpPr>
              <a:grpSpLocks/>
            </p:cNvGrpSpPr>
            <p:nvPr/>
          </p:nvGrpSpPr>
          <p:grpSpPr bwMode="auto">
            <a:xfrm>
              <a:off x="921" y="3702"/>
              <a:ext cx="1785" cy="134"/>
              <a:chOff x="757" y="3432"/>
              <a:chExt cx="1902" cy="156"/>
            </a:xfrm>
          </p:grpSpPr>
          <p:sp>
            <p:nvSpPr>
              <p:cNvPr id="153" name="Rectangle 85"/>
              <p:cNvSpPr>
                <a:spLocks noChangeArrowheads="1"/>
              </p:cNvSpPr>
              <p:nvPr/>
            </p:nvSpPr>
            <p:spPr bwMode="auto">
              <a:xfrm>
                <a:off x="757" y="3432"/>
                <a:ext cx="66"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0</a:t>
                </a:r>
              </a:p>
            </p:txBody>
          </p:sp>
          <p:sp>
            <p:nvSpPr>
              <p:cNvPr id="154" name="Rectangle 86"/>
              <p:cNvSpPr>
                <a:spLocks noChangeArrowheads="1"/>
              </p:cNvSpPr>
              <p:nvPr/>
            </p:nvSpPr>
            <p:spPr bwMode="auto">
              <a:xfrm>
                <a:off x="1115" y="3432"/>
                <a:ext cx="66"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5</a:t>
                </a:r>
              </a:p>
            </p:txBody>
          </p:sp>
          <p:sp>
            <p:nvSpPr>
              <p:cNvPr id="155" name="Rectangle 87"/>
              <p:cNvSpPr>
                <a:spLocks noChangeArrowheads="1"/>
              </p:cNvSpPr>
              <p:nvPr/>
            </p:nvSpPr>
            <p:spPr bwMode="auto">
              <a:xfrm>
                <a:off x="1449" y="3432"/>
                <a:ext cx="133"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a:t>
                </a:r>
              </a:p>
            </p:txBody>
          </p:sp>
          <p:sp>
            <p:nvSpPr>
              <p:cNvPr id="156" name="Rectangle 88"/>
              <p:cNvSpPr>
                <a:spLocks noChangeArrowheads="1"/>
              </p:cNvSpPr>
              <p:nvPr/>
            </p:nvSpPr>
            <p:spPr bwMode="auto">
              <a:xfrm>
                <a:off x="1812"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15</a:t>
                </a:r>
              </a:p>
            </p:txBody>
          </p:sp>
          <p:sp>
            <p:nvSpPr>
              <p:cNvPr id="157" name="Rectangle 89"/>
              <p:cNvSpPr>
                <a:spLocks noChangeArrowheads="1"/>
              </p:cNvSpPr>
              <p:nvPr/>
            </p:nvSpPr>
            <p:spPr bwMode="auto">
              <a:xfrm>
                <a:off x="2170"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20</a:t>
                </a:r>
              </a:p>
            </p:txBody>
          </p:sp>
          <p:sp>
            <p:nvSpPr>
              <p:cNvPr id="158" name="Rectangle 90"/>
              <p:cNvSpPr>
                <a:spLocks noChangeArrowheads="1"/>
              </p:cNvSpPr>
              <p:nvPr/>
            </p:nvSpPr>
            <p:spPr bwMode="auto">
              <a:xfrm>
                <a:off x="2527"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25</a:t>
                </a:r>
              </a:p>
            </p:txBody>
          </p:sp>
        </p:grpSp>
        <p:sp>
          <p:nvSpPr>
            <p:cNvPr id="58" name="Rectangle 91"/>
            <p:cNvSpPr>
              <a:spLocks noChangeArrowheads="1"/>
            </p:cNvSpPr>
            <p:nvPr/>
          </p:nvSpPr>
          <p:spPr bwMode="auto">
            <a:xfrm>
              <a:off x="1705" y="3840"/>
              <a:ext cx="223" cy="134"/>
            </a:xfrm>
            <a:prstGeom prst="rect">
              <a:avLst/>
            </a:prstGeom>
            <a:noFill/>
            <a:ln w="9525">
              <a:noFill/>
              <a:miter lim="800000"/>
              <a:headEnd/>
              <a:tailEnd/>
            </a:ln>
          </p:spPr>
          <p:txBody>
            <a:bodyPr wrap="none" lIns="0" tIns="0" rIns="0" bIns="0">
              <a:spAutoFit/>
            </a:bodyPr>
            <a:lstStyle/>
            <a:p>
              <a:r>
                <a:rPr lang="de-DE" altLang="es-ES" sz="1400" b="1">
                  <a:solidFill>
                    <a:schemeClr val="accent2"/>
                  </a:solidFill>
                  <a:latin typeface="Calibri" pitchFamily="34" charset="0"/>
                </a:rPr>
                <a:t>días</a:t>
              </a:r>
            </a:p>
          </p:txBody>
        </p:sp>
        <p:sp>
          <p:nvSpPr>
            <p:cNvPr id="59" name="Rectangle 92"/>
            <p:cNvSpPr>
              <a:spLocks noChangeArrowheads="1"/>
            </p:cNvSpPr>
            <p:nvPr/>
          </p:nvSpPr>
          <p:spPr bwMode="auto">
            <a:xfrm rot="-5400000">
              <a:off x="-348" y="2428"/>
              <a:ext cx="1781" cy="134"/>
            </a:xfrm>
            <a:prstGeom prst="rect">
              <a:avLst/>
            </a:prstGeom>
            <a:noFill/>
            <a:ln w="9525">
              <a:noFill/>
              <a:miter lim="800000"/>
              <a:headEnd/>
              <a:tailEnd/>
            </a:ln>
          </p:spPr>
          <p:txBody>
            <a:bodyPr wrap="none" lIns="0" tIns="0" rIns="0" bIns="0">
              <a:spAutoFit/>
            </a:bodyPr>
            <a:lstStyle/>
            <a:p>
              <a:r>
                <a:rPr lang="de-DE" altLang="es-ES" sz="1400" b="1">
                  <a:solidFill>
                    <a:schemeClr val="accent2"/>
                  </a:solidFill>
                  <a:latin typeface="Calibri" pitchFamily="34" charset="0"/>
                </a:rPr>
                <a:t>% total micro-organismosfecales</a:t>
              </a:r>
            </a:p>
          </p:txBody>
        </p:sp>
        <p:sp>
          <p:nvSpPr>
            <p:cNvPr id="60" name="Rectangle 93"/>
            <p:cNvSpPr>
              <a:spLocks noChangeArrowheads="1"/>
            </p:cNvSpPr>
            <p:nvPr/>
          </p:nvSpPr>
          <p:spPr bwMode="auto">
            <a:xfrm>
              <a:off x="3412" y="1450"/>
              <a:ext cx="1677" cy="2171"/>
            </a:xfrm>
            <a:prstGeom prst="rect">
              <a:avLst/>
            </a:prstGeom>
            <a:solidFill>
              <a:schemeClr val="bg1"/>
            </a:solidFill>
            <a:ln w="19050">
              <a:solidFill>
                <a:srgbClr val="000000"/>
              </a:solidFill>
              <a:miter lim="800000"/>
              <a:headEnd/>
              <a:tailEnd/>
            </a:ln>
          </p:spPr>
          <p:txBody>
            <a:bodyPr/>
            <a:lstStyle/>
            <a:p>
              <a:pPr eaLnBrk="1" hangingPunct="1"/>
              <a:endParaRPr lang="es-ES" altLang="es-ES">
                <a:latin typeface="Calibri" pitchFamily="34" charset="0"/>
              </a:endParaRPr>
            </a:p>
          </p:txBody>
        </p:sp>
        <p:sp>
          <p:nvSpPr>
            <p:cNvPr id="61" name="Line 94"/>
            <p:cNvSpPr>
              <a:spLocks noChangeShapeType="1"/>
            </p:cNvSpPr>
            <p:nvPr/>
          </p:nvSpPr>
          <p:spPr bwMode="auto">
            <a:xfrm flipV="1">
              <a:off x="3548" y="2849"/>
              <a:ext cx="67" cy="688"/>
            </a:xfrm>
            <a:prstGeom prst="line">
              <a:avLst/>
            </a:prstGeom>
            <a:noFill/>
            <a:ln w="19050">
              <a:solidFill>
                <a:srgbClr val="FF0000"/>
              </a:solidFill>
              <a:round/>
              <a:headEnd/>
              <a:tailEnd/>
            </a:ln>
          </p:spPr>
          <p:txBody>
            <a:bodyPr/>
            <a:lstStyle/>
            <a:p>
              <a:endParaRPr lang="es-ES"/>
            </a:p>
          </p:txBody>
        </p:sp>
        <p:sp>
          <p:nvSpPr>
            <p:cNvPr id="62" name="Line 95"/>
            <p:cNvSpPr>
              <a:spLocks noChangeShapeType="1"/>
            </p:cNvSpPr>
            <p:nvPr/>
          </p:nvSpPr>
          <p:spPr bwMode="auto">
            <a:xfrm flipV="1">
              <a:off x="3615" y="2684"/>
              <a:ext cx="133" cy="165"/>
            </a:xfrm>
            <a:prstGeom prst="line">
              <a:avLst/>
            </a:prstGeom>
            <a:noFill/>
            <a:ln w="19050">
              <a:solidFill>
                <a:srgbClr val="FF0000"/>
              </a:solidFill>
              <a:round/>
              <a:headEnd/>
              <a:tailEnd/>
            </a:ln>
          </p:spPr>
          <p:txBody>
            <a:bodyPr/>
            <a:lstStyle/>
            <a:p>
              <a:endParaRPr lang="es-ES"/>
            </a:p>
          </p:txBody>
        </p:sp>
        <p:sp>
          <p:nvSpPr>
            <p:cNvPr id="63" name="Line 96"/>
            <p:cNvSpPr>
              <a:spLocks noChangeShapeType="1"/>
            </p:cNvSpPr>
            <p:nvPr/>
          </p:nvSpPr>
          <p:spPr bwMode="auto">
            <a:xfrm flipV="1">
              <a:off x="3748" y="2557"/>
              <a:ext cx="135" cy="127"/>
            </a:xfrm>
            <a:prstGeom prst="line">
              <a:avLst/>
            </a:prstGeom>
            <a:noFill/>
            <a:ln w="19050">
              <a:solidFill>
                <a:srgbClr val="FF0000"/>
              </a:solidFill>
              <a:round/>
              <a:headEnd/>
              <a:tailEnd/>
            </a:ln>
          </p:spPr>
          <p:txBody>
            <a:bodyPr/>
            <a:lstStyle/>
            <a:p>
              <a:endParaRPr lang="es-ES"/>
            </a:p>
          </p:txBody>
        </p:sp>
        <p:sp>
          <p:nvSpPr>
            <p:cNvPr id="64" name="Line 97"/>
            <p:cNvSpPr>
              <a:spLocks noChangeShapeType="1"/>
            </p:cNvSpPr>
            <p:nvPr/>
          </p:nvSpPr>
          <p:spPr bwMode="auto">
            <a:xfrm>
              <a:off x="3883" y="2557"/>
              <a:ext cx="134" cy="233"/>
            </a:xfrm>
            <a:prstGeom prst="line">
              <a:avLst/>
            </a:prstGeom>
            <a:noFill/>
            <a:ln w="19050">
              <a:solidFill>
                <a:srgbClr val="FF0000"/>
              </a:solidFill>
              <a:round/>
              <a:headEnd/>
              <a:tailEnd/>
            </a:ln>
          </p:spPr>
          <p:txBody>
            <a:bodyPr/>
            <a:lstStyle/>
            <a:p>
              <a:endParaRPr lang="es-ES"/>
            </a:p>
          </p:txBody>
        </p:sp>
        <p:sp>
          <p:nvSpPr>
            <p:cNvPr id="65" name="Line 98"/>
            <p:cNvSpPr>
              <a:spLocks noChangeShapeType="1"/>
            </p:cNvSpPr>
            <p:nvPr/>
          </p:nvSpPr>
          <p:spPr bwMode="auto">
            <a:xfrm>
              <a:off x="4017" y="2790"/>
              <a:ext cx="270" cy="136"/>
            </a:xfrm>
            <a:prstGeom prst="line">
              <a:avLst/>
            </a:prstGeom>
            <a:noFill/>
            <a:ln w="19050">
              <a:solidFill>
                <a:srgbClr val="FF0000"/>
              </a:solidFill>
              <a:round/>
              <a:headEnd/>
              <a:tailEnd/>
            </a:ln>
          </p:spPr>
          <p:txBody>
            <a:bodyPr/>
            <a:lstStyle/>
            <a:p>
              <a:endParaRPr lang="es-ES"/>
            </a:p>
          </p:txBody>
        </p:sp>
        <p:sp>
          <p:nvSpPr>
            <p:cNvPr id="66" name="Line 99"/>
            <p:cNvSpPr>
              <a:spLocks noChangeShapeType="1"/>
            </p:cNvSpPr>
            <p:nvPr/>
          </p:nvSpPr>
          <p:spPr bwMode="auto">
            <a:xfrm>
              <a:off x="4290" y="2928"/>
              <a:ext cx="467" cy="78"/>
            </a:xfrm>
            <a:prstGeom prst="line">
              <a:avLst/>
            </a:prstGeom>
            <a:noFill/>
            <a:ln w="19050">
              <a:solidFill>
                <a:srgbClr val="FF0000"/>
              </a:solidFill>
              <a:round/>
              <a:headEnd/>
              <a:tailEnd/>
            </a:ln>
          </p:spPr>
          <p:txBody>
            <a:bodyPr/>
            <a:lstStyle/>
            <a:p>
              <a:endParaRPr lang="es-ES"/>
            </a:p>
          </p:txBody>
        </p:sp>
        <p:sp>
          <p:nvSpPr>
            <p:cNvPr id="67" name="Line 100"/>
            <p:cNvSpPr>
              <a:spLocks noChangeShapeType="1"/>
            </p:cNvSpPr>
            <p:nvPr/>
          </p:nvSpPr>
          <p:spPr bwMode="auto">
            <a:xfrm>
              <a:off x="3548" y="2809"/>
              <a:ext cx="67" cy="553"/>
            </a:xfrm>
            <a:prstGeom prst="line">
              <a:avLst/>
            </a:prstGeom>
            <a:noFill/>
            <a:ln w="19050">
              <a:solidFill>
                <a:srgbClr val="33CC33"/>
              </a:solidFill>
              <a:round/>
              <a:headEnd/>
              <a:tailEnd/>
            </a:ln>
          </p:spPr>
          <p:txBody>
            <a:bodyPr/>
            <a:lstStyle/>
            <a:p>
              <a:endParaRPr lang="es-ES"/>
            </a:p>
          </p:txBody>
        </p:sp>
        <p:sp>
          <p:nvSpPr>
            <p:cNvPr id="68" name="Line 101"/>
            <p:cNvSpPr>
              <a:spLocks noChangeShapeType="1"/>
            </p:cNvSpPr>
            <p:nvPr/>
          </p:nvSpPr>
          <p:spPr bwMode="auto">
            <a:xfrm flipV="1">
              <a:off x="3615" y="3298"/>
              <a:ext cx="133" cy="64"/>
            </a:xfrm>
            <a:prstGeom prst="line">
              <a:avLst/>
            </a:prstGeom>
            <a:noFill/>
            <a:ln w="19050">
              <a:solidFill>
                <a:srgbClr val="33CC33"/>
              </a:solidFill>
              <a:round/>
              <a:headEnd/>
              <a:tailEnd/>
            </a:ln>
          </p:spPr>
          <p:txBody>
            <a:bodyPr/>
            <a:lstStyle/>
            <a:p>
              <a:endParaRPr lang="es-ES"/>
            </a:p>
          </p:txBody>
        </p:sp>
        <p:sp>
          <p:nvSpPr>
            <p:cNvPr id="69" name="Line 102"/>
            <p:cNvSpPr>
              <a:spLocks noChangeShapeType="1"/>
            </p:cNvSpPr>
            <p:nvPr/>
          </p:nvSpPr>
          <p:spPr bwMode="auto">
            <a:xfrm>
              <a:off x="3748" y="3298"/>
              <a:ext cx="135" cy="191"/>
            </a:xfrm>
            <a:prstGeom prst="line">
              <a:avLst/>
            </a:prstGeom>
            <a:noFill/>
            <a:ln w="19050">
              <a:solidFill>
                <a:srgbClr val="33CC33"/>
              </a:solidFill>
              <a:round/>
              <a:headEnd/>
              <a:tailEnd/>
            </a:ln>
          </p:spPr>
          <p:txBody>
            <a:bodyPr/>
            <a:lstStyle/>
            <a:p>
              <a:endParaRPr lang="es-ES"/>
            </a:p>
          </p:txBody>
        </p:sp>
        <p:sp>
          <p:nvSpPr>
            <p:cNvPr id="70" name="Line 103"/>
            <p:cNvSpPr>
              <a:spLocks noChangeShapeType="1"/>
            </p:cNvSpPr>
            <p:nvPr/>
          </p:nvSpPr>
          <p:spPr bwMode="auto">
            <a:xfrm flipV="1">
              <a:off x="3883" y="3390"/>
              <a:ext cx="134" cy="99"/>
            </a:xfrm>
            <a:prstGeom prst="line">
              <a:avLst/>
            </a:prstGeom>
            <a:noFill/>
            <a:ln w="19050">
              <a:solidFill>
                <a:srgbClr val="33CC33"/>
              </a:solidFill>
              <a:round/>
              <a:headEnd/>
              <a:tailEnd/>
            </a:ln>
          </p:spPr>
          <p:txBody>
            <a:bodyPr/>
            <a:lstStyle/>
            <a:p>
              <a:endParaRPr lang="es-ES"/>
            </a:p>
          </p:txBody>
        </p:sp>
        <p:sp>
          <p:nvSpPr>
            <p:cNvPr id="71" name="Line 104"/>
            <p:cNvSpPr>
              <a:spLocks noChangeShapeType="1"/>
            </p:cNvSpPr>
            <p:nvPr/>
          </p:nvSpPr>
          <p:spPr bwMode="auto">
            <a:xfrm flipV="1">
              <a:off x="4017" y="3313"/>
              <a:ext cx="270" cy="77"/>
            </a:xfrm>
            <a:prstGeom prst="line">
              <a:avLst/>
            </a:prstGeom>
            <a:noFill/>
            <a:ln w="19050">
              <a:solidFill>
                <a:srgbClr val="33CC33"/>
              </a:solidFill>
              <a:round/>
              <a:headEnd/>
              <a:tailEnd/>
            </a:ln>
          </p:spPr>
          <p:txBody>
            <a:bodyPr/>
            <a:lstStyle/>
            <a:p>
              <a:endParaRPr lang="es-ES"/>
            </a:p>
          </p:txBody>
        </p:sp>
        <p:sp>
          <p:nvSpPr>
            <p:cNvPr id="72" name="Line 105"/>
            <p:cNvSpPr>
              <a:spLocks noChangeShapeType="1"/>
            </p:cNvSpPr>
            <p:nvPr/>
          </p:nvSpPr>
          <p:spPr bwMode="auto">
            <a:xfrm flipV="1">
              <a:off x="4287" y="2861"/>
              <a:ext cx="470" cy="452"/>
            </a:xfrm>
            <a:prstGeom prst="line">
              <a:avLst/>
            </a:prstGeom>
            <a:noFill/>
            <a:ln w="19050">
              <a:solidFill>
                <a:srgbClr val="33CC33"/>
              </a:solidFill>
              <a:round/>
              <a:headEnd/>
              <a:tailEnd/>
            </a:ln>
          </p:spPr>
          <p:txBody>
            <a:bodyPr/>
            <a:lstStyle/>
            <a:p>
              <a:endParaRPr lang="es-ES"/>
            </a:p>
          </p:txBody>
        </p:sp>
        <p:sp>
          <p:nvSpPr>
            <p:cNvPr id="73" name="Line 106"/>
            <p:cNvSpPr>
              <a:spLocks noChangeShapeType="1"/>
            </p:cNvSpPr>
            <p:nvPr/>
          </p:nvSpPr>
          <p:spPr bwMode="auto">
            <a:xfrm>
              <a:off x="3548" y="2502"/>
              <a:ext cx="67" cy="483"/>
            </a:xfrm>
            <a:prstGeom prst="line">
              <a:avLst/>
            </a:prstGeom>
            <a:noFill/>
            <a:ln w="19050">
              <a:solidFill>
                <a:srgbClr val="0000FF"/>
              </a:solidFill>
              <a:round/>
              <a:headEnd/>
              <a:tailEnd/>
            </a:ln>
          </p:spPr>
          <p:txBody>
            <a:bodyPr/>
            <a:lstStyle/>
            <a:p>
              <a:endParaRPr lang="es-ES"/>
            </a:p>
          </p:txBody>
        </p:sp>
        <p:sp>
          <p:nvSpPr>
            <p:cNvPr id="74" name="Line 107"/>
            <p:cNvSpPr>
              <a:spLocks noChangeShapeType="1"/>
            </p:cNvSpPr>
            <p:nvPr/>
          </p:nvSpPr>
          <p:spPr bwMode="auto">
            <a:xfrm>
              <a:off x="3615" y="2985"/>
              <a:ext cx="133" cy="319"/>
            </a:xfrm>
            <a:prstGeom prst="line">
              <a:avLst/>
            </a:prstGeom>
            <a:noFill/>
            <a:ln w="19050">
              <a:solidFill>
                <a:srgbClr val="0000FF"/>
              </a:solidFill>
              <a:round/>
              <a:headEnd/>
              <a:tailEnd/>
            </a:ln>
          </p:spPr>
          <p:txBody>
            <a:bodyPr/>
            <a:lstStyle/>
            <a:p>
              <a:endParaRPr lang="es-ES"/>
            </a:p>
          </p:txBody>
        </p:sp>
        <p:sp>
          <p:nvSpPr>
            <p:cNvPr id="75" name="Line 108"/>
            <p:cNvSpPr>
              <a:spLocks noChangeShapeType="1"/>
            </p:cNvSpPr>
            <p:nvPr/>
          </p:nvSpPr>
          <p:spPr bwMode="auto">
            <a:xfrm>
              <a:off x="3748" y="3304"/>
              <a:ext cx="135" cy="126"/>
            </a:xfrm>
            <a:prstGeom prst="line">
              <a:avLst/>
            </a:prstGeom>
            <a:noFill/>
            <a:ln w="19050">
              <a:solidFill>
                <a:srgbClr val="0000FF"/>
              </a:solidFill>
              <a:round/>
              <a:headEnd/>
              <a:tailEnd/>
            </a:ln>
          </p:spPr>
          <p:txBody>
            <a:bodyPr/>
            <a:lstStyle/>
            <a:p>
              <a:endParaRPr lang="es-ES"/>
            </a:p>
          </p:txBody>
        </p:sp>
        <p:sp>
          <p:nvSpPr>
            <p:cNvPr id="76" name="Line 109"/>
            <p:cNvSpPr>
              <a:spLocks noChangeShapeType="1"/>
            </p:cNvSpPr>
            <p:nvPr/>
          </p:nvSpPr>
          <p:spPr bwMode="auto">
            <a:xfrm>
              <a:off x="3883" y="3430"/>
              <a:ext cx="134" cy="95"/>
            </a:xfrm>
            <a:prstGeom prst="line">
              <a:avLst/>
            </a:prstGeom>
            <a:noFill/>
            <a:ln w="19050">
              <a:solidFill>
                <a:srgbClr val="0000FF"/>
              </a:solidFill>
              <a:round/>
              <a:headEnd/>
              <a:tailEnd/>
            </a:ln>
          </p:spPr>
          <p:txBody>
            <a:bodyPr/>
            <a:lstStyle/>
            <a:p>
              <a:endParaRPr lang="es-ES"/>
            </a:p>
          </p:txBody>
        </p:sp>
        <p:sp>
          <p:nvSpPr>
            <p:cNvPr id="77" name="Line 110"/>
            <p:cNvSpPr>
              <a:spLocks noChangeShapeType="1"/>
            </p:cNvSpPr>
            <p:nvPr/>
          </p:nvSpPr>
          <p:spPr bwMode="auto">
            <a:xfrm flipV="1">
              <a:off x="4017" y="3515"/>
              <a:ext cx="270" cy="10"/>
            </a:xfrm>
            <a:prstGeom prst="line">
              <a:avLst/>
            </a:prstGeom>
            <a:noFill/>
            <a:ln w="19050">
              <a:solidFill>
                <a:srgbClr val="0000FF"/>
              </a:solidFill>
              <a:round/>
              <a:headEnd/>
              <a:tailEnd/>
            </a:ln>
          </p:spPr>
          <p:txBody>
            <a:bodyPr/>
            <a:lstStyle/>
            <a:p>
              <a:endParaRPr lang="es-ES"/>
            </a:p>
          </p:txBody>
        </p:sp>
        <p:sp>
          <p:nvSpPr>
            <p:cNvPr id="78" name="Line 111"/>
            <p:cNvSpPr>
              <a:spLocks noChangeShapeType="1"/>
            </p:cNvSpPr>
            <p:nvPr/>
          </p:nvSpPr>
          <p:spPr bwMode="auto">
            <a:xfrm flipV="1">
              <a:off x="4287" y="3474"/>
              <a:ext cx="470" cy="41"/>
            </a:xfrm>
            <a:prstGeom prst="line">
              <a:avLst/>
            </a:prstGeom>
            <a:noFill/>
            <a:ln w="19050">
              <a:solidFill>
                <a:srgbClr val="0000FF"/>
              </a:solidFill>
              <a:round/>
              <a:headEnd/>
              <a:tailEnd/>
            </a:ln>
          </p:spPr>
          <p:txBody>
            <a:bodyPr/>
            <a:lstStyle/>
            <a:p>
              <a:endParaRPr lang="es-ES"/>
            </a:p>
          </p:txBody>
        </p:sp>
        <p:sp>
          <p:nvSpPr>
            <p:cNvPr id="79" name="Freeform 112"/>
            <p:cNvSpPr>
              <a:spLocks/>
            </p:cNvSpPr>
            <p:nvPr/>
          </p:nvSpPr>
          <p:spPr bwMode="auto">
            <a:xfrm>
              <a:off x="3524" y="3515"/>
              <a:ext cx="48" cy="44"/>
            </a:xfrm>
            <a:custGeom>
              <a:avLst/>
              <a:gdLst>
                <a:gd name="T0" fmla="*/ 40 w 42"/>
                <a:gd name="T1" fmla="*/ 0 h 42"/>
                <a:gd name="T2" fmla="*/ 82 w 42"/>
                <a:gd name="T3" fmla="*/ 26 h 42"/>
                <a:gd name="T4" fmla="*/ 40 w 42"/>
                <a:gd name="T5" fmla="*/ 52 h 42"/>
                <a:gd name="T6" fmla="*/ 0 w 42"/>
                <a:gd name="T7" fmla="*/ 26 h 42"/>
                <a:gd name="T8" fmla="*/ 40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0" name="Freeform 113"/>
            <p:cNvSpPr>
              <a:spLocks/>
            </p:cNvSpPr>
            <p:nvPr/>
          </p:nvSpPr>
          <p:spPr bwMode="auto">
            <a:xfrm>
              <a:off x="3590" y="2827"/>
              <a:ext cx="48" cy="44"/>
            </a:xfrm>
            <a:custGeom>
              <a:avLst/>
              <a:gdLst>
                <a:gd name="T0" fmla="*/ 40 w 42"/>
                <a:gd name="T1" fmla="*/ 0 h 42"/>
                <a:gd name="T2" fmla="*/ 82 w 42"/>
                <a:gd name="T3" fmla="*/ 26 h 42"/>
                <a:gd name="T4" fmla="*/ 40 w 42"/>
                <a:gd name="T5" fmla="*/ 52 h 42"/>
                <a:gd name="T6" fmla="*/ 0 w 42"/>
                <a:gd name="T7" fmla="*/ 26 h 42"/>
                <a:gd name="T8" fmla="*/ 40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1" name="Freeform 114"/>
            <p:cNvSpPr>
              <a:spLocks/>
            </p:cNvSpPr>
            <p:nvPr/>
          </p:nvSpPr>
          <p:spPr bwMode="auto">
            <a:xfrm>
              <a:off x="3726" y="2662"/>
              <a:ext cx="46" cy="43"/>
            </a:xfrm>
            <a:custGeom>
              <a:avLst/>
              <a:gdLst>
                <a:gd name="T0" fmla="*/ 35 w 41"/>
                <a:gd name="T1" fmla="*/ 0 h 42"/>
                <a:gd name="T2" fmla="*/ 73 w 41"/>
                <a:gd name="T3" fmla="*/ 26 h 42"/>
                <a:gd name="T4" fmla="*/ 35 w 41"/>
                <a:gd name="T5" fmla="*/ 47 h 42"/>
                <a:gd name="T6" fmla="*/ 0 w 41"/>
                <a:gd name="T7" fmla="*/ 26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20" y="0"/>
                  </a:moveTo>
                  <a:lnTo>
                    <a:pt x="41" y="21"/>
                  </a:lnTo>
                  <a:lnTo>
                    <a:pt x="20" y="42"/>
                  </a:lnTo>
                  <a:lnTo>
                    <a:pt x="0" y="21"/>
                  </a:lnTo>
                  <a:lnTo>
                    <a:pt x="20"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2" name="Freeform 115"/>
            <p:cNvSpPr>
              <a:spLocks/>
            </p:cNvSpPr>
            <p:nvPr/>
          </p:nvSpPr>
          <p:spPr bwMode="auto">
            <a:xfrm>
              <a:off x="3860" y="2537"/>
              <a:ext cx="46" cy="41"/>
            </a:xfrm>
            <a:custGeom>
              <a:avLst/>
              <a:gdLst>
                <a:gd name="T0" fmla="*/ 38 w 41"/>
                <a:gd name="T1" fmla="*/ 0 h 41"/>
                <a:gd name="T2" fmla="*/ 73 w 41"/>
                <a:gd name="T3" fmla="*/ 20 h 41"/>
                <a:gd name="T4" fmla="*/ 38 w 41"/>
                <a:gd name="T5" fmla="*/ 41 h 41"/>
                <a:gd name="T6" fmla="*/ 0 w 41"/>
                <a:gd name="T7" fmla="*/ 20 h 41"/>
                <a:gd name="T8" fmla="*/ 38 w 41"/>
                <a:gd name="T9" fmla="*/ 0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21" y="0"/>
                  </a:moveTo>
                  <a:lnTo>
                    <a:pt x="41" y="20"/>
                  </a:lnTo>
                  <a:lnTo>
                    <a:pt x="21" y="41"/>
                  </a:lnTo>
                  <a:lnTo>
                    <a:pt x="0" y="20"/>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3" name="Freeform 116"/>
            <p:cNvSpPr>
              <a:spLocks/>
            </p:cNvSpPr>
            <p:nvPr/>
          </p:nvSpPr>
          <p:spPr bwMode="auto">
            <a:xfrm>
              <a:off x="3993" y="2769"/>
              <a:ext cx="47" cy="43"/>
            </a:xfrm>
            <a:custGeom>
              <a:avLst/>
              <a:gdLst>
                <a:gd name="T0" fmla="*/ 38 w 42"/>
                <a:gd name="T1" fmla="*/ 0 h 42"/>
                <a:gd name="T2" fmla="*/ 74 w 42"/>
                <a:gd name="T3" fmla="*/ 26 h 42"/>
                <a:gd name="T4" fmla="*/ 38 w 42"/>
                <a:gd name="T5" fmla="*/ 47 h 42"/>
                <a:gd name="T6" fmla="*/ 0 w 42"/>
                <a:gd name="T7" fmla="*/ 26 h 42"/>
                <a:gd name="T8" fmla="*/ 38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4" name="Freeform 117"/>
            <p:cNvSpPr>
              <a:spLocks/>
            </p:cNvSpPr>
            <p:nvPr/>
          </p:nvSpPr>
          <p:spPr bwMode="auto">
            <a:xfrm>
              <a:off x="4264" y="2905"/>
              <a:ext cx="47" cy="42"/>
            </a:xfrm>
            <a:custGeom>
              <a:avLst/>
              <a:gdLst>
                <a:gd name="T0" fmla="*/ 38 w 42"/>
                <a:gd name="T1" fmla="*/ 0 h 41"/>
                <a:gd name="T2" fmla="*/ 74 w 42"/>
                <a:gd name="T3" fmla="*/ 20 h 41"/>
                <a:gd name="T4" fmla="*/ 38 w 42"/>
                <a:gd name="T5" fmla="*/ 46 h 41"/>
                <a:gd name="T6" fmla="*/ 0 w 42"/>
                <a:gd name="T7" fmla="*/ 20 h 41"/>
                <a:gd name="T8" fmla="*/ 38 w 42"/>
                <a:gd name="T9" fmla="*/ 0 h 41"/>
                <a:gd name="T10" fmla="*/ 0 60000 65536"/>
                <a:gd name="T11" fmla="*/ 0 60000 65536"/>
                <a:gd name="T12" fmla="*/ 0 60000 65536"/>
                <a:gd name="T13" fmla="*/ 0 60000 65536"/>
                <a:gd name="T14" fmla="*/ 0 60000 65536"/>
                <a:gd name="T15" fmla="*/ 0 w 42"/>
                <a:gd name="T16" fmla="*/ 0 h 41"/>
                <a:gd name="T17" fmla="*/ 42 w 42"/>
                <a:gd name="T18" fmla="*/ 41 h 41"/>
              </a:gdLst>
              <a:ahLst/>
              <a:cxnLst>
                <a:cxn ang="T10">
                  <a:pos x="T0" y="T1"/>
                </a:cxn>
                <a:cxn ang="T11">
                  <a:pos x="T2" y="T3"/>
                </a:cxn>
                <a:cxn ang="T12">
                  <a:pos x="T4" y="T5"/>
                </a:cxn>
                <a:cxn ang="T13">
                  <a:pos x="T6" y="T7"/>
                </a:cxn>
                <a:cxn ang="T14">
                  <a:pos x="T8" y="T9"/>
                </a:cxn>
              </a:cxnLst>
              <a:rect l="T15" t="T16" r="T17" b="T18"/>
              <a:pathLst>
                <a:path w="42" h="41">
                  <a:moveTo>
                    <a:pt x="21" y="0"/>
                  </a:moveTo>
                  <a:lnTo>
                    <a:pt x="42" y="20"/>
                  </a:lnTo>
                  <a:lnTo>
                    <a:pt x="21" y="41"/>
                  </a:lnTo>
                  <a:lnTo>
                    <a:pt x="0" y="20"/>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5" name="Freeform 118"/>
            <p:cNvSpPr>
              <a:spLocks/>
            </p:cNvSpPr>
            <p:nvPr/>
          </p:nvSpPr>
          <p:spPr bwMode="auto">
            <a:xfrm>
              <a:off x="4732" y="2985"/>
              <a:ext cx="48" cy="42"/>
            </a:xfrm>
            <a:custGeom>
              <a:avLst/>
              <a:gdLst>
                <a:gd name="T0" fmla="*/ 40 w 42"/>
                <a:gd name="T1" fmla="*/ 0 h 42"/>
                <a:gd name="T2" fmla="*/ 82 w 42"/>
                <a:gd name="T3" fmla="*/ 21 h 42"/>
                <a:gd name="T4" fmla="*/ 40 w 42"/>
                <a:gd name="T5" fmla="*/ 42 h 42"/>
                <a:gd name="T6" fmla="*/ 0 w 42"/>
                <a:gd name="T7" fmla="*/ 21 h 42"/>
                <a:gd name="T8" fmla="*/ 40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86" name="Rectangle 119"/>
            <p:cNvSpPr>
              <a:spLocks noChangeArrowheads="1"/>
            </p:cNvSpPr>
            <p:nvPr/>
          </p:nvSpPr>
          <p:spPr bwMode="auto">
            <a:xfrm>
              <a:off x="3524" y="2787"/>
              <a:ext cx="44"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87" name="Rectangle 120"/>
            <p:cNvSpPr>
              <a:spLocks noChangeArrowheads="1"/>
            </p:cNvSpPr>
            <p:nvPr/>
          </p:nvSpPr>
          <p:spPr bwMode="auto">
            <a:xfrm>
              <a:off x="3590" y="3340"/>
              <a:ext cx="44"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88" name="Rectangle 121"/>
            <p:cNvSpPr>
              <a:spLocks noChangeArrowheads="1"/>
            </p:cNvSpPr>
            <p:nvPr/>
          </p:nvSpPr>
          <p:spPr bwMode="auto">
            <a:xfrm>
              <a:off x="3726" y="3277"/>
              <a:ext cx="42" cy="38"/>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89" name="Rectangle 122"/>
            <p:cNvSpPr>
              <a:spLocks noChangeArrowheads="1"/>
            </p:cNvSpPr>
            <p:nvPr/>
          </p:nvSpPr>
          <p:spPr bwMode="auto">
            <a:xfrm>
              <a:off x="3860" y="3467"/>
              <a:ext cx="42" cy="39"/>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90" name="Rectangle 123"/>
            <p:cNvSpPr>
              <a:spLocks noChangeArrowheads="1"/>
            </p:cNvSpPr>
            <p:nvPr/>
          </p:nvSpPr>
          <p:spPr bwMode="auto">
            <a:xfrm>
              <a:off x="3993" y="3368"/>
              <a:ext cx="44" cy="41"/>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91" name="Rectangle 124"/>
            <p:cNvSpPr>
              <a:spLocks noChangeArrowheads="1"/>
            </p:cNvSpPr>
            <p:nvPr/>
          </p:nvSpPr>
          <p:spPr bwMode="auto">
            <a:xfrm>
              <a:off x="4264" y="3292"/>
              <a:ext cx="44" cy="39"/>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92" name="Rectangle 125"/>
            <p:cNvSpPr>
              <a:spLocks noChangeArrowheads="1"/>
            </p:cNvSpPr>
            <p:nvPr/>
          </p:nvSpPr>
          <p:spPr bwMode="auto">
            <a:xfrm>
              <a:off x="4732" y="2840"/>
              <a:ext cx="44"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93" name="Freeform 126"/>
            <p:cNvSpPr>
              <a:spLocks/>
            </p:cNvSpPr>
            <p:nvPr/>
          </p:nvSpPr>
          <p:spPr bwMode="auto">
            <a:xfrm>
              <a:off x="3524" y="2481"/>
              <a:ext cx="48" cy="43"/>
            </a:xfrm>
            <a:custGeom>
              <a:avLst/>
              <a:gdLst>
                <a:gd name="T0" fmla="*/ 40 w 42"/>
                <a:gd name="T1" fmla="*/ 0 h 42"/>
                <a:gd name="T2" fmla="*/ 82 w 42"/>
                <a:gd name="T3" fmla="*/ 47 h 42"/>
                <a:gd name="T4" fmla="*/ 0 w 42"/>
                <a:gd name="T5" fmla="*/ 47 h 42"/>
                <a:gd name="T6" fmla="*/ 40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4" name="Freeform 127"/>
            <p:cNvSpPr>
              <a:spLocks/>
            </p:cNvSpPr>
            <p:nvPr/>
          </p:nvSpPr>
          <p:spPr bwMode="auto">
            <a:xfrm>
              <a:off x="3590" y="2962"/>
              <a:ext cx="48" cy="44"/>
            </a:xfrm>
            <a:custGeom>
              <a:avLst/>
              <a:gdLst>
                <a:gd name="T0" fmla="*/ 40 w 42"/>
                <a:gd name="T1" fmla="*/ 0 h 42"/>
                <a:gd name="T2" fmla="*/ 82 w 42"/>
                <a:gd name="T3" fmla="*/ 52 h 42"/>
                <a:gd name="T4" fmla="*/ 0 w 42"/>
                <a:gd name="T5" fmla="*/ 52 h 42"/>
                <a:gd name="T6" fmla="*/ 40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5" name="Freeform 128"/>
            <p:cNvSpPr>
              <a:spLocks/>
            </p:cNvSpPr>
            <p:nvPr/>
          </p:nvSpPr>
          <p:spPr bwMode="auto">
            <a:xfrm>
              <a:off x="3726" y="3283"/>
              <a:ext cx="46" cy="42"/>
            </a:xfrm>
            <a:custGeom>
              <a:avLst/>
              <a:gdLst>
                <a:gd name="T0" fmla="*/ 35 w 41"/>
                <a:gd name="T1" fmla="*/ 0 h 41"/>
                <a:gd name="T2" fmla="*/ 73 w 41"/>
                <a:gd name="T3" fmla="*/ 46 h 41"/>
                <a:gd name="T4" fmla="*/ 0 w 41"/>
                <a:gd name="T5" fmla="*/ 46 h 41"/>
                <a:gd name="T6" fmla="*/ 35 w 41"/>
                <a:gd name="T7" fmla="*/ 0 h 41"/>
                <a:gd name="T8" fmla="*/ 0 60000 65536"/>
                <a:gd name="T9" fmla="*/ 0 60000 65536"/>
                <a:gd name="T10" fmla="*/ 0 60000 65536"/>
                <a:gd name="T11" fmla="*/ 0 60000 65536"/>
                <a:gd name="T12" fmla="*/ 0 w 41"/>
                <a:gd name="T13" fmla="*/ 0 h 41"/>
                <a:gd name="T14" fmla="*/ 41 w 41"/>
                <a:gd name="T15" fmla="*/ 41 h 41"/>
              </a:gdLst>
              <a:ahLst/>
              <a:cxnLst>
                <a:cxn ang="T8">
                  <a:pos x="T0" y="T1"/>
                </a:cxn>
                <a:cxn ang="T9">
                  <a:pos x="T2" y="T3"/>
                </a:cxn>
                <a:cxn ang="T10">
                  <a:pos x="T4" y="T5"/>
                </a:cxn>
                <a:cxn ang="T11">
                  <a:pos x="T6" y="T7"/>
                </a:cxn>
              </a:cxnLst>
              <a:rect l="T12" t="T13" r="T14" b="T15"/>
              <a:pathLst>
                <a:path w="41" h="41">
                  <a:moveTo>
                    <a:pt x="20" y="0"/>
                  </a:moveTo>
                  <a:lnTo>
                    <a:pt x="41" y="41"/>
                  </a:lnTo>
                  <a:lnTo>
                    <a:pt x="0" y="41"/>
                  </a:lnTo>
                  <a:lnTo>
                    <a:pt x="20"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6" name="Freeform 129"/>
            <p:cNvSpPr>
              <a:spLocks/>
            </p:cNvSpPr>
            <p:nvPr/>
          </p:nvSpPr>
          <p:spPr bwMode="auto">
            <a:xfrm>
              <a:off x="3860" y="3409"/>
              <a:ext cx="46" cy="42"/>
            </a:xfrm>
            <a:custGeom>
              <a:avLst/>
              <a:gdLst>
                <a:gd name="T0" fmla="*/ 38 w 41"/>
                <a:gd name="T1" fmla="*/ 0 h 42"/>
                <a:gd name="T2" fmla="*/ 73 w 41"/>
                <a:gd name="T3" fmla="*/ 42 h 42"/>
                <a:gd name="T4" fmla="*/ 0 w 41"/>
                <a:gd name="T5" fmla="*/ 42 h 42"/>
                <a:gd name="T6" fmla="*/ 38 w 41"/>
                <a:gd name="T7" fmla="*/ 0 h 42"/>
                <a:gd name="T8" fmla="*/ 0 60000 65536"/>
                <a:gd name="T9" fmla="*/ 0 60000 65536"/>
                <a:gd name="T10" fmla="*/ 0 60000 65536"/>
                <a:gd name="T11" fmla="*/ 0 60000 65536"/>
                <a:gd name="T12" fmla="*/ 0 w 41"/>
                <a:gd name="T13" fmla="*/ 0 h 42"/>
                <a:gd name="T14" fmla="*/ 41 w 41"/>
                <a:gd name="T15" fmla="*/ 42 h 42"/>
              </a:gdLst>
              <a:ahLst/>
              <a:cxnLst>
                <a:cxn ang="T8">
                  <a:pos x="T0" y="T1"/>
                </a:cxn>
                <a:cxn ang="T9">
                  <a:pos x="T2" y="T3"/>
                </a:cxn>
                <a:cxn ang="T10">
                  <a:pos x="T4" y="T5"/>
                </a:cxn>
                <a:cxn ang="T11">
                  <a:pos x="T6" y="T7"/>
                </a:cxn>
              </a:cxnLst>
              <a:rect l="T12" t="T13" r="T14" b="T15"/>
              <a:pathLst>
                <a:path w="41" h="42">
                  <a:moveTo>
                    <a:pt x="21" y="0"/>
                  </a:moveTo>
                  <a:lnTo>
                    <a:pt x="41"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7" name="Freeform 130"/>
            <p:cNvSpPr>
              <a:spLocks/>
            </p:cNvSpPr>
            <p:nvPr/>
          </p:nvSpPr>
          <p:spPr bwMode="auto">
            <a:xfrm>
              <a:off x="3993" y="3503"/>
              <a:ext cx="47" cy="43"/>
            </a:xfrm>
            <a:custGeom>
              <a:avLst/>
              <a:gdLst>
                <a:gd name="T0" fmla="*/ 38 w 42"/>
                <a:gd name="T1" fmla="*/ 0 h 42"/>
                <a:gd name="T2" fmla="*/ 74 w 42"/>
                <a:gd name="T3" fmla="*/ 47 h 42"/>
                <a:gd name="T4" fmla="*/ 0 w 42"/>
                <a:gd name="T5" fmla="*/ 47 h 42"/>
                <a:gd name="T6" fmla="*/ 38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8" name="Freeform 131"/>
            <p:cNvSpPr>
              <a:spLocks/>
            </p:cNvSpPr>
            <p:nvPr/>
          </p:nvSpPr>
          <p:spPr bwMode="auto">
            <a:xfrm>
              <a:off x="4264" y="3495"/>
              <a:ext cx="47" cy="42"/>
            </a:xfrm>
            <a:custGeom>
              <a:avLst/>
              <a:gdLst>
                <a:gd name="T0" fmla="*/ 38 w 42"/>
                <a:gd name="T1" fmla="*/ 0 h 41"/>
                <a:gd name="T2" fmla="*/ 74 w 42"/>
                <a:gd name="T3" fmla="*/ 46 h 41"/>
                <a:gd name="T4" fmla="*/ 0 w 42"/>
                <a:gd name="T5" fmla="*/ 46 h 41"/>
                <a:gd name="T6" fmla="*/ 38 w 42"/>
                <a:gd name="T7" fmla="*/ 0 h 41"/>
                <a:gd name="T8" fmla="*/ 0 60000 65536"/>
                <a:gd name="T9" fmla="*/ 0 60000 65536"/>
                <a:gd name="T10" fmla="*/ 0 60000 65536"/>
                <a:gd name="T11" fmla="*/ 0 60000 65536"/>
                <a:gd name="T12" fmla="*/ 0 w 42"/>
                <a:gd name="T13" fmla="*/ 0 h 41"/>
                <a:gd name="T14" fmla="*/ 42 w 42"/>
                <a:gd name="T15" fmla="*/ 41 h 41"/>
              </a:gdLst>
              <a:ahLst/>
              <a:cxnLst>
                <a:cxn ang="T8">
                  <a:pos x="T0" y="T1"/>
                </a:cxn>
                <a:cxn ang="T9">
                  <a:pos x="T2" y="T3"/>
                </a:cxn>
                <a:cxn ang="T10">
                  <a:pos x="T4" y="T5"/>
                </a:cxn>
                <a:cxn ang="T11">
                  <a:pos x="T6" y="T7"/>
                </a:cxn>
              </a:cxnLst>
              <a:rect l="T12" t="T13" r="T14" b="T15"/>
              <a:pathLst>
                <a:path w="42" h="41">
                  <a:moveTo>
                    <a:pt x="21" y="0"/>
                  </a:moveTo>
                  <a:lnTo>
                    <a:pt x="42" y="41"/>
                  </a:lnTo>
                  <a:lnTo>
                    <a:pt x="0" y="41"/>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99" name="Freeform 132"/>
            <p:cNvSpPr>
              <a:spLocks/>
            </p:cNvSpPr>
            <p:nvPr/>
          </p:nvSpPr>
          <p:spPr bwMode="auto">
            <a:xfrm>
              <a:off x="4732" y="3451"/>
              <a:ext cx="48" cy="44"/>
            </a:xfrm>
            <a:custGeom>
              <a:avLst/>
              <a:gdLst>
                <a:gd name="T0" fmla="*/ 40 w 42"/>
                <a:gd name="T1" fmla="*/ 0 h 42"/>
                <a:gd name="T2" fmla="*/ 82 w 42"/>
                <a:gd name="T3" fmla="*/ 52 h 42"/>
                <a:gd name="T4" fmla="*/ 0 w 42"/>
                <a:gd name="T5" fmla="*/ 52 h 42"/>
                <a:gd name="T6" fmla="*/ 40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100" name="Rectangle 133"/>
            <p:cNvSpPr>
              <a:spLocks noChangeArrowheads="1"/>
            </p:cNvSpPr>
            <p:nvPr/>
          </p:nvSpPr>
          <p:spPr bwMode="auto">
            <a:xfrm>
              <a:off x="3168" y="1152"/>
              <a:ext cx="2390" cy="192"/>
            </a:xfrm>
            <a:prstGeom prst="rect">
              <a:avLst/>
            </a:prstGeom>
            <a:noFill/>
            <a:ln w="9525">
              <a:noFill/>
              <a:miter lim="800000"/>
              <a:headEnd/>
              <a:tailEnd/>
            </a:ln>
          </p:spPr>
          <p:txBody>
            <a:bodyPr wrap="none" lIns="0" tIns="0" rIns="0" bIns="0">
              <a:spAutoFit/>
            </a:bodyPr>
            <a:lstStyle/>
            <a:p>
              <a:r>
                <a:rPr lang="de-DE" altLang="es-ES" sz="2000" b="1">
                  <a:solidFill>
                    <a:schemeClr val="accent2"/>
                  </a:solidFill>
                  <a:latin typeface="Calibri" pitchFamily="34" charset="0"/>
                </a:rPr>
                <a:t>Lactantes con leche de fórmula</a:t>
              </a:r>
            </a:p>
          </p:txBody>
        </p:sp>
        <p:sp>
          <p:nvSpPr>
            <p:cNvPr id="101" name="Rectangle 134"/>
            <p:cNvSpPr>
              <a:spLocks noChangeArrowheads="1"/>
            </p:cNvSpPr>
            <p:nvPr/>
          </p:nvSpPr>
          <p:spPr bwMode="auto">
            <a:xfrm>
              <a:off x="4164" y="3840"/>
              <a:ext cx="223" cy="134"/>
            </a:xfrm>
            <a:prstGeom prst="rect">
              <a:avLst/>
            </a:prstGeom>
            <a:noFill/>
            <a:ln w="9525">
              <a:noFill/>
              <a:miter lim="800000"/>
              <a:headEnd/>
              <a:tailEnd/>
            </a:ln>
          </p:spPr>
          <p:txBody>
            <a:bodyPr wrap="none" lIns="0" tIns="0" rIns="0" bIns="0">
              <a:spAutoFit/>
            </a:bodyPr>
            <a:lstStyle/>
            <a:p>
              <a:r>
                <a:rPr lang="de-DE" altLang="es-ES" sz="1400" b="1">
                  <a:solidFill>
                    <a:schemeClr val="accent2"/>
                  </a:solidFill>
                  <a:latin typeface="Calibri" pitchFamily="34" charset="0"/>
                </a:rPr>
                <a:t>días</a:t>
              </a:r>
            </a:p>
          </p:txBody>
        </p:sp>
        <p:grpSp>
          <p:nvGrpSpPr>
            <p:cNvPr id="102" name="Group 135"/>
            <p:cNvGrpSpPr>
              <a:grpSpLocks/>
            </p:cNvGrpSpPr>
            <p:nvPr/>
          </p:nvGrpSpPr>
          <p:grpSpPr bwMode="auto">
            <a:xfrm>
              <a:off x="3152" y="1383"/>
              <a:ext cx="186" cy="2296"/>
              <a:chOff x="3152" y="1389"/>
              <a:chExt cx="186" cy="2275"/>
            </a:xfrm>
          </p:grpSpPr>
          <p:sp>
            <p:nvSpPr>
              <p:cNvPr id="142" name="Rectangle 136"/>
              <p:cNvSpPr>
                <a:spLocks noChangeArrowheads="1"/>
              </p:cNvSpPr>
              <p:nvPr/>
            </p:nvSpPr>
            <p:spPr bwMode="auto">
              <a:xfrm>
                <a:off x="3276" y="3532"/>
                <a:ext cx="62" cy="132"/>
              </a:xfrm>
              <a:prstGeom prst="rect">
                <a:avLst/>
              </a:prstGeom>
              <a:noFill/>
              <a:ln w="9525">
                <a:noFill/>
                <a:miter lim="800000"/>
                <a:headEnd/>
                <a:tailEnd/>
              </a:ln>
            </p:spPr>
            <p:txBody>
              <a:bodyPr lIns="0" tIns="0" rIns="0" bIns="0">
                <a:spAutoFit/>
              </a:bodyPr>
              <a:lstStyle/>
              <a:p>
                <a:r>
                  <a:rPr lang="de-DE" altLang="es-ES" sz="1400" b="1">
                    <a:solidFill>
                      <a:srgbClr val="000066"/>
                    </a:solidFill>
                    <a:latin typeface="Calibri" pitchFamily="34" charset="0"/>
                  </a:rPr>
                  <a:t>0</a:t>
                </a:r>
              </a:p>
            </p:txBody>
          </p:sp>
          <p:sp>
            <p:nvSpPr>
              <p:cNvPr id="143" name="Rectangle 137"/>
              <p:cNvSpPr>
                <a:spLocks noChangeArrowheads="1"/>
              </p:cNvSpPr>
              <p:nvPr/>
            </p:nvSpPr>
            <p:spPr bwMode="auto">
              <a:xfrm>
                <a:off x="3214" y="3314"/>
                <a:ext cx="124" cy="133"/>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a:t>
                </a:r>
              </a:p>
            </p:txBody>
          </p:sp>
          <p:sp>
            <p:nvSpPr>
              <p:cNvPr id="144" name="Rectangle 138"/>
              <p:cNvSpPr>
                <a:spLocks noChangeArrowheads="1"/>
              </p:cNvSpPr>
              <p:nvPr/>
            </p:nvSpPr>
            <p:spPr bwMode="auto">
              <a:xfrm>
                <a:off x="3214" y="3103"/>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20</a:t>
                </a:r>
              </a:p>
            </p:txBody>
          </p:sp>
          <p:sp>
            <p:nvSpPr>
              <p:cNvPr id="145" name="Rectangle 139"/>
              <p:cNvSpPr>
                <a:spLocks noChangeArrowheads="1"/>
              </p:cNvSpPr>
              <p:nvPr/>
            </p:nvSpPr>
            <p:spPr bwMode="auto">
              <a:xfrm>
                <a:off x="3214" y="2887"/>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30</a:t>
                </a:r>
              </a:p>
            </p:txBody>
          </p:sp>
          <p:sp>
            <p:nvSpPr>
              <p:cNvPr id="146" name="Rectangle 140"/>
              <p:cNvSpPr>
                <a:spLocks noChangeArrowheads="1"/>
              </p:cNvSpPr>
              <p:nvPr/>
            </p:nvSpPr>
            <p:spPr bwMode="auto">
              <a:xfrm>
                <a:off x="3214" y="2674"/>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40</a:t>
                </a:r>
              </a:p>
            </p:txBody>
          </p:sp>
          <p:sp>
            <p:nvSpPr>
              <p:cNvPr id="147" name="Rectangle 141"/>
              <p:cNvSpPr>
                <a:spLocks noChangeArrowheads="1"/>
              </p:cNvSpPr>
              <p:nvPr/>
            </p:nvSpPr>
            <p:spPr bwMode="auto">
              <a:xfrm>
                <a:off x="3214" y="2462"/>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50</a:t>
                </a:r>
              </a:p>
            </p:txBody>
          </p:sp>
          <p:sp>
            <p:nvSpPr>
              <p:cNvPr id="148" name="Rectangle 142"/>
              <p:cNvSpPr>
                <a:spLocks noChangeArrowheads="1"/>
              </p:cNvSpPr>
              <p:nvPr/>
            </p:nvSpPr>
            <p:spPr bwMode="auto">
              <a:xfrm>
                <a:off x="3214" y="2246"/>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60</a:t>
                </a:r>
              </a:p>
            </p:txBody>
          </p:sp>
          <p:sp>
            <p:nvSpPr>
              <p:cNvPr id="149" name="Rectangle 143"/>
              <p:cNvSpPr>
                <a:spLocks noChangeArrowheads="1"/>
              </p:cNvSpPr>
              <p:nvPr/>
            </p:nvSpPr>
            <p:spPr bwMode="auto">
              <a:xfrm>
                <a:off x="3214" y="2032"/>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70</a:t>
                </a:r>
              </a:p>
            </p:txBody>
          </p:sp>
          <p:sp>
            <p:nvSpPr>
              <p:cNvPr id="150" name="Rectangle 144"/>
              <p:cNvSpPr>
                <a:spLocks noChangeArrowheads="1"/>
              </p:cNvSpPr>
              <p:nvPr/>
            </p:nvSpPr>
            <p:spPr bwMode="auto">
              <a:xfrm>
                <a:off x="3214" y="1818"/>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80</a:t>
                </a:r>
              </a:p>
            </p:txBody>
          </p:sp>
          <p:sp>
            <p:nvSpPr>
              <p:cNvPr id="151" name="Rectangle 145"/>
              <p:cNvSpPr>
                <a:spLocks noChangeArrowheads="1"/>
              </p:cNvSpPr>
              <p:nvPr/>
            </p:nvSpPr>
            <p:spPr bwMode="auto">
              <a:xfrm>
                <a:off x="3214" y="1606"/>
                <a:ext cx="124" cy="133"/>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90</a:t>
                </a:r>
              </a:p>
            </p:txBody>
          </p:sp>
          <p:sp>
            <p:nvSpPr>
              <p:cNvPr id="152" name="Rectangle 146"/>
              <p:cNvSpPr>
                <a:spLocks noChangeArrowheads="1"/>
              </p:cNvSpPr>
              <p:nvPr/>
            </p:nvSpPr>
            <p:spPr bwMode="auto">
              <a:xfrm>
                <a:off x="3152" y="1389"/>
                <a:ext cx="186"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100</a:t>
                </a:r>
              </a:p>
            </p:txBody>
          </p:sp>
        </p:grpSp>
        <p:sp>
          <p:nvSpPr>
            <p:cNvPr id="103" name="Line 148"/>
            <p:cNvSpPr>
              <a:spLocks noChangeShapeType="1"/>
            </p:cNvSpPr>
            <p:nvPr/>
          </p:nvSpPr>
          <p:spPr bwMode="auto">
            <a:xfrm flipV="1">
              <a:off x="3952" y="1583"/>
              <a:ext cx="179" cy="1"/>
            </a:xfrm>
            <a:prstGeom prst="line">
              <a:avLst/>
            </a:prstGeom>
            <a:noFill/>
            <a:ln w="19050">
              <a:solidFill>
                <a:srgbClr val="FF0000"/>
              </a:solidFill>
              <a:round/>
              <a:headEnd/>
              <a:tailEnd/>
            </a:ln>
          </p:spPr>
          <p:txBody>
            <a:bodyPr wrap="none" anchor="ctr"/>
            <a:lstStyle/>
            <a:p>
              <a:endParaRPr lang="es-ES"/>
            </a:p>
          </p:txBody>
        </p:sp>
        <p:sp>
          <p:nvSpPr>
            <p:cNvPr id="104" name="Freeform 149"/>
            <p:cNvSpPr>
              <a:spLocks/>
            </p:cNvSpPr>
            <p:nvPr/>
          </p:nvSpPr>
          <p:spPr bwMode="auto">
            <a:xfrm>
              <a:off x="4089" y="1562"/>
              <a:ext cx="44" cy="44"/>
            </a:xfrm>
            <a:custGeom>
              <a:avLst/>
              <a:gdLst>
                <a:gd name="T0" fmla="*/ 26 w 42"/>
                <a:gd name="T1" fmla="*/ 0 h 42"/>
                <a:gd name="T2" fmla="*/ 52 w 42"/>
                <a:gd name="T3" fmla="*/ 26 h 42"/>
                <a:gd name="T4" fmla="*/ 26 w 42"/>
                <a:gd name="T5" fmla="*/ 52 h 42"/>
                <a:gd name="T6" fmla="*/ 0 w 42"/>
                <a:gd name="T7" fmla="*/ 26 h 42"/>
                <a:gd name="T8" fmla="*/ 26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105" name="Freeform 150"/>
            <p:cNvSpPr>
              <a:spLocks/>
            </p:cNvSpPr>
            <p:nvPr/>
          </p:nvSpPr>
          <p:spPr bwMode="auto">
            <a:xfrm>
              <a:off x="3923" y="1562"/>
              <a:ext cx="43" cy="44"/>
            </a:xfrm>
            <a:custGeom>
              <a:avLst/>
              <a:gdLst>
                <a:gd name="T0" fmla="*/ 26 w 42"/>
                <a:gd name="T1" fmla="*/ 0 h 42"/>
                <a:gd name="T2" fmla="*/ 47 w 42"/>
                <a:gd name="T3" fmla="*/ 26 h 42"/>
                <a:gd name="T4" fmla="*/ 26 w 42"/>
                <a:gd name="T5" fmla="*/ 52 h 42"/>
                <a:gd name="T6" fmla="*/ 0 w 42"/>
                <a:gd name="T7" fmla="*/ 26 h 42"/>
                <a:gd name="T8" fmla="*/ 26 w 42"/>
                <a:gd name="T9" fmla="*/ 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21" y="0"/>
                  </a:moveTo>
                  <a:lnTo>
                    <a:pt x="42" y="21"/>
                  </a:lnTo>
                  <a:lnTo>
                    <a:pt x="21" y="42"/>
                  </a:lnTo>
                  <a:lnTo>
                    <a:pt x="0" y="21"/>
                  </a:lnTo>
                  <a:lnTo>
                    <a:pt x="21" y="0"/>
                  </a:lnTo>
                  <a:close/>
                </a:path>
              </a:pathLst>
            </a:custGeom>
            <a:solidFill>
              <a:srgbClr val="FF0000"/>
            </a:solidFill>
            <a:ln w="19050" cmpd="sng">
              <a:solidFill>
                <a:srgbClr val="FF0000"/>
              </a:solidFill>
              <a:prstDash val="solid"/>
              <a:round/>
              <a:headEnd/>
              <a:tailEnd/>
            </a:ln>
          </p:spPr>
          <p:txBody>
            <a:bodyPr/>
            <a:lstStyle/>
            <a:p>
              <a:endParaRPr lang="es-ES"/>
            </a:p>
          </p:txBody>
        </p:sp>
        <p:sp>
          <p:nvSpPr>
            <p:cNvPr id="106" name="Text Box 151"/>
            <p:cNvSpPr txBox="1">
              <a:spLocks noChangeArrowheads="1"/>
            </p:cNvSpPr>
            <p:nvPr/>
          </p:nvSpPr>
          <p:spPr bwMode="auto">
            <a:xfrm>
              <a:off x="4151" y="1497"/>
              <a:ext cx="919" cy="192"/>
            </a:xfrm>
            <a:prstGeom prst="rect">
              <a:avLst/>
            </a:prstGeom>
            <a:noFill/>
            <a:ln w="10160">
              <a:noFill/>
              <a:miter lim="800000"/>
              <a:headEnd/>
              <a:tailEnd/>
            </a:ln>
          </p:spPr>
          <p:txBody>
            <a:bodyPr>
              <a:spAutoFit/>
            </a:bodyPr>
            <a:lstStyle/>
            <a:p>
              <a:r>
                <a:rPr lang="de-DE" altLang="es-ES" sz="1400" b="1">
                  <a:solidFill>
                    <a:srgbClr val="000066"/>
                  </a:solidFill>
                  <a:latin typeface="Calibri" pitchFamily="34" charset="0"/>
                </a:rPr>
                <a:t>Bifidobacteria</a:t>
              </a:r>
            </a:p>
          </p:txBody>
        </p:sp>
        <p:sp>
          <p:nvSpPr>
            <p:cNvPr id="107" name="Line 152"/>
            <p:cNvSpPr>
              <a:spLocks noChangeShapeType="1"/>
            </p:cNvSpPr>
            <p:nvPr/>
          </p:nvSpPr>
          <p:spPr bwMode="auto">
            <a:xfrm>
              <a:off x="3944" y="1798"/>
              <a:ext cx="166" cy="0"/>
            </a:xfrm>
            <a:prstGeom prst="line">
              <a:avLst/>
            </a:prstGeom>
            <a:noFill/>
            <a:ln w="19050">
              <a:solidFill>
                <a:srgbClr val="0000FF"/>
              </a:solidFill>
              <a:round/>
              <a:headEnd/>
              <a:tailEnd/>
            </a:ln>
          </p:spPr>
          <p:txBody>
            <a:bodyPr wrap="none" anchor="ctr"/>
            <a:lstStyle/>
            <a:p>
              <a:endParaRPr lang="es-ES"/>
            </a:p>
          </p:txBody>
        </p:sp>
        <p:sp>
          <p:nvSpPr>
            <p:cNvPr id="108" name="Freeform 153"/>
            <p:cNvSpPr>
              <a:spLocks/>
            </p:cNvSpPr>
            <p:nvPr/>
          </p:nvSpPr>
          <p:spPr bwMode="auto">
            <a:xfrm>
              <a:off x="4091" y="1772"/>
              <a:ext cx="44" cy="44"/>
            </a:xfrm>
            <a:custGeom>
              <a:avLst/>
              <a:gdLst>
                <a:gd name="T0" fmla="*/ 26 w 42"/>
                <a:gd name="T1" fmla="*/ 0 h 42"/>
                <a:gd name="T2" fmla="*/ 52 w 42"/>
                <a:gd name="T3" fmla="*/ 52 h 42"/>
                <a:gd name="T4" fmla="*/ 0 w 42"/>
                <a:gd name="T5" fmla="*/ 52 h 42"/>
                <a:gd name="T6" fmla="*/ 26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109" name="Freeform 154"/>
            <p:cNvSpPr>
              <a:spLocks/>
            </p:cNvSpPr>
            <p:nvPr/>
          </p:nvSpPr>
          <p:spPr bwMode="auto">
            <a:xfrm>
              <a:off x="3923" y="1771"/>
              <a:ext cx="44" cy="44"/>
            </a:xfrm>
            <a:custGeom>
              <a:avLst/>
              <a:gdLst>
                <a:gd name="T0" fmla="*/ 26 w 42"/>
                <a:gd name="T1" fmla="*/ 0 h 42"/>
                <a:gd name="T2" fmla="*/ 52 w 42"/>
                <a:gd name="T3" fmla="*/ 52 h 42"/>
                <a:gd name="T4" fmla="*/ 0 w 42"/>
                <a:gd name="T5" fmla="*/ 52 h 42"/>
                <a:gd name="T6" fmla="*/ 26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21" y="0"/>
                  </a:moveTo>
                  <a:lnTo>
                    <a:pt x="42" y="42"/>
                  </a:lnTo>
                  <a:lnTo>
                    <a:pt x="0" y="42"/>
                  </a:lnTo>
                  <a:lnTo>
                    <a:pt x="21" y="0"/>
                  </a:lnTo>
                  <a:close/>
                </a:path>
              </a:pathLst>
            </a:custGeom>
            <a:solidFill>
              <a:srgbClr val="0000FF"/>
            </a:solidFill>
            <a:ln w="19050" cmpd="sng">
              <a:solidFill>
                <a:srgbClr val="0000FF"/>
              </a:solidFill>
              <a:prstDash val="solid"/>
              <a:round/>
              <a:headEnd/>
              <a:tailEnd/>
            </a:ln>
          </p:spPr>
          <p:txBody>
            <a:bodyPr/>
            <a:lstStyle/>
            <a:p>
              <a:endParaRPr lang="es-ES"/>
            </a:p>
          </p:txBody>
        </p:sp>
        <p:sp>
          <p:nvSpPr>
            <p:cNvPr id="110" name="Text Box 155"/>
            <p:cNvSpPr txBox="1">
              <a:spLocks noChangeArrowheads="1"/>
            </p:cNvSpPr>
            <p:nvPr/>
          </p:nvSpPr>
          <p:spPr bwMode="auto">
            <a:xfrm>
              <a:off x="4151" y="1705"/>
              <a:ext cx="517" cy="192"/>
            </a:xfrm>
            <a:prstGeom prst="rect">
              <a:avLst/>
            </a:prstGeom>
            <a:noFill/>
            <a:ln w="10160">
              <a:noFill/>
              <a:miter lim="800000"/>
              <a:headEnd/>
              <a:tailEnd/>
            </a:ln>
          </p:spPr>
          <p:txBody>
            <a:bodyPr>
              <a:spAutoFit/>
            </a:bodyPr>
            <a:lstStyle/>
            <a:p>
              <a:pPr>
                <a:spcBef>
                  <a:spcPct val="50000"/>
                </a:spcBef>
              </a:pPr>
              <a:r>
                <a:rPr lang="de-DE" altLang="es-ES" sz="1400" b="1">
                  <a:solidFill>
                    <a:srgbClr val="000066"/>
                  </a:solidFill>
                  <a:latin typeface="Calibri" pitchFamily="34" charset="0"/>
                </a:rPr>
                <a:t>E. coli</a:t>
              </a:r>
            </a:p>
          </p:txBody>
        </p:sp>
        <p:sp>
          <p:nvSpPr>
            <p:cNvPr id="111" name="Line 156"/>
            <p:cNvSpPr>
              <a:spLocks noChangeShapeType="1"/>
            </p:cNvSpPr>
            <p:nvPr/>
          </p:nvSpPr>
          <p:spPr bwMode="auto">
            <a:xfrm>
              <a:off x="3947" y="1996"/>
              <a:ext cx="164" cy="2"/>
            </a:xfrm>
            <a:prstGeom prst="line">
              <a:avLst/>
            </a:prstGeom>
            <a:noFill/>
            <a:ln w="19050">
              <a:solidFill>
                <a:srgbClr val="33CC33"/>
              </a:solidFill>
              <a:round/>
              <a:headEnd/>
              <a:tailEnd/>
            </a:ln>
          </p:spPr>
          <p:txBody>
            <a:bodyPr wrap="none" anchor="ctr"/>
            <a:lstStyle/>
            <a:p>
              <a:endParaRPr lang="es-ES"/>
            </a:p>
          </p:txBody>
        </p:sp>
        <p:sp>
          <p:nvSpPr>
            <p:cNvPr id="112" name="Rectangle 157"/>
            <p:cNvSpPr>
              <a:spLocks noChangeArrowheads="1"/>
            </p:cNvSpPr>
            <p:nvPr/>
          </p:nvSpPr>
          <p:spPr bwMode="auto">
            <a:xfrm>
              <a:off x="4092" y="1975"/>
              <a:ext cx="41"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113" name="Rectangle 158"/>
            <p:cNvSpPr>
              <a:spLocks noChangeArrowheads="1"/>
            </p:cNvSpPr>
            <p:nvPr/>
          </p:nvSpPr>
          <p:spPr bwMode="auto">
            <a:xfrm>
              <a:off x="3926" y="1976"/>
              <a:ext cx="41" cy="40"/>
            </a:xfrm>
            <a:prstGeom prst="rect">
              <a:avLst/>
            </a:prstGeom>
            <a:solidFill>
              <a:srgbClr val="33CC33"/>
            </a:solidFill>
            <a:ln w="19050">
              <a:solidFill>
                <a:srgbClr val="33CC33"/>
              </a:solidFill>
              <a:miter lim="800000"/>
              <a:headEnd/>
              <a:tailEnd/>
            </a:ln>
          </p:spPr>
          <p:txBody>
            <a:bodyPr/>
            <a:lstStyle/>
            <a:p>
              <a:pPr eaLnBrk="1" hangingPunct="1"/>
              <a:endParaRPr lang="es-ES" altLang="es-ES">
                <a:latin typeface="Calibri" pitchFamily="34" charset="0"/>
              </a:endParaRPr>
            </a:p>
          </p:txBody>
        </p:sp>
        <p:sp>
          <p:nvSpPr>
            <p:cNvPr id="114" name="Text Box 159"/>
            <p:cNvSpPr txBox="1">
              <a:spLocks noChangeArrowheads="1"/>
            </p:cNvSpPr>
            <p:nvPr/>
          </p:nvSpPr>
          <p:spPr bwMode="auto">
            <a:xfrm>
              <a:off x="4150" y="1899"/>
              <a:ext cx="763" cy="192"/>
            </a:xfrm>
            <a:prstGeom prst="rect">
              <a:avLst/>
            </a:prstGeom>
            <a:noFill/>
            <a:ln w="9525">
              <a:noFill/>
              <a:miter lim="800000"/>
              <a:headEnd/>
              <a:tailEnd/>
            </a:ln>
          </p:spPr>
          <p:txBody>
            <a:bodyPr>
              <a:spAutoFit/>
            </a:bodyPr>
            <a:lstStyle/>
            <a:p>
              <a:r>
                <a:rPr lang="de-DE" altLang="es-ES" sz="1400" b="1">
                  <a:solidFill>
                    <a:srgbClr val="000066"/>
                  </a:solidFill>
                  <a:latin typeface="Calibri" pitchFamily="34" charset="0"/>
                </a:rPr>
                <a:t>Bacteroides</a:t>
              </a:r>
            </a:p>
          </p:txBody>
        </p:sp>
        <p:grpSp>
          <p:nvGrpSpPr>
            <p:cNvPr id="115" name="Group 161"/>
            <p:cNvGrpSpPr>
              <a:grpSpLocks/>
            </p:cNvGrpSpPr>
            <p:nvPr/>
          </p:nvGrpSpPr>
          <p:grpSpPr bwMode="auto">
            <a:xfrm>
              <a:off x="3412" y="3623"/>
              <a:ext cx="1677" cy="31"/>
              <a:chOff x="955" y="3623"/>
              <a:chExt cx="1677" cy="31"/>
            </a:xfrm>
          </p:grpSpPr>
          <p:sp>
            <p:nvSpPr>
              <p:cNvPr id="136" name="Line 162"/>
              <p:cNvSpPr>
                <a:spLocks noChangeShapeType="1"/>
              </p:cNvSpPr>
              <p:nvPr/>
            </p:nvSpPr>
            <p:spPr bwMode="auto">
              <a:xfrm>
                <a:off x="2298"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37" name="Line 163"/>
              <p:cNvSpPr>
                <a:spLocks noChangeShapeType="1"/>
              </p:cNvSpPr>
              <p:nvPr/>
            </p:nvSpPr>
            <p:spPr bwMode="auto">
              <a:xfrm>
                <a:off x="1290"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38" name="Line 164"/>
              <p:cNvSpPr>
                <a:spLocks noChangeShapeType="1"/>
              </p:cNvSpPr>
              <p:nvPr/>
            </p:nvSpPr>
            <p:spPr bwMode="auto">
              <a:xfrm>
                <a:off x="2632"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39" name="Line 165"/>
              <p:cNvSpPr>
                <a:spLocks noChangeShapeType="1"/>
              </p:cNvSpPr>
              <p:nvPr/>
            </p:nvSpPr>
            <p:spPr bwMode="auto">
              <a:xfrm>
                <a:off x="1989"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40" name="Line 166"/>
              <p:cNvSpPr>
                <a:spLocks noChangeShapeType="1"/>
              </p:cNvSpPr>
              <p:nvPr/>
            </p:nvSpPr>
            <p:spPr bwMode="auto">
              <a:xfrm>
                <a:off x="1650" y="3626"/>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sp>
            <p:nvSpPr>
              <p:cNvPr id="141" name="Line 167"/>
              <p:cNvSpPr>
                <a:spLocks noChangeShapeType="1"/>
              </p:cNvSpPr>
              <p:nvPr/>
            </p:nvSpPr>
            <p:spPr bwMode="auto">
              <a:xfrm>
                <a:off x="955" y="3623"/>
                <a:ext cx="0" cy="28"/>
              </a:xfrm>
              <a:prstGeom prst="line">
                <a:avLst/>
              </a:prstGeom>
              <a:noFill/>
              <a:ln w="19050">
                <a:solidFill>
                  <a:schemeClr val="tx1"/>
                </a:solidFill>
                <a:round/>
                <a:headEnd/>
                <a:tailEnd/>
              </a:ln>
            </p:spPr>
            <p:txBody>
              <a:bodyPr lIns="90000" tIns="46800" rIns="90000" bIns="46800" anchor="ctr">
                <a:spAutoFit/>
              </a:bodyPr>
              <a:lstStyle/>
              <a:p>
                <a:endParaRPr lang="es-ES"/>
              </a:p>
            </p:txBody>
          </p:sp>
        </p:grpSp>
        <p:grpSp>
          <p:nvGrpSpPr>
            <p:cNvPr id="116" name="Group 168"/>
            <p:cNvGrpSpPr>
              <a:grpSpLocks/>
            </p:cNvGrpSpPr>
            <p:nvPr/>
          </p:nvGrpSpPr>
          <p:grpSpPr bwMode="auto">
            <a:xfrm>
              <a:off x="3376" y="3702"/>
              <a:ext cx="1785" cy="134"/>
              <a:chOff x="757" y="3432"/>
              <a:chExt cx="1902" cy="156"/>
            </a:xfrm>
          </p:grpSpPr>
          <p:sp>
            <p:nvSpPr>
              <p:cNvPr id="130" name="Rectangle 169"/>
              <p:cNvSpPr>
                <a:spLocks noChangeArrowheads="1"/>
              </p:cNvSpPr>
              <p:nvPr/>
            </p:nvSpPr>
            <p:spPr bwMode="auto">
              <a:xfrm>
                <a:off x="757" y="3432"/>
                <a:ext cx="66"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0</a:t>
                </a:r>
              </a:p>
            </p:txBody>
          </p:sp>
          <p:sp>
            <p:nvSpPr>
              <p:cNvPr id="131" name="Rectangle 170"/>
              <p:cNvSpPr>
                <a:spLocks noChangeArrowheads="1"/>
              </p:cNvSpPr>
              <p:nvPr/>
            </p:nvSpPr>
            <p:spPr bwMode="auto">
              <a:xfrm>
                <a:off x="1115" y="3432"/>
                <a:ext cx="66"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5</a:t>
                </a:r>
              </a:p>
            </p:txBody>
          </p:sp>
          <p:sp>
            <p:nvSpPr>
              <p:cNvPr id="132" name="Rectangle 171"/>
              <p:cNvSpPr>
                <a:spLocks noChangeArrowheads="1"/>
              </p:cNvSpPr>
              <p:nvPr/>
            </p:nvSpPr>
            <p:spPr bwMode="auto">
              <a:xfrm>
                <a:off x="1449" y="3432"/>
                <a:ext cx="133"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a:t>
                </a:r>
              </a:p>
            </p:txBody>
          </p:sp>
          <p:sp>
            <p:nvSpPr>
              <p:cNvPr id="133" name="Rectangle 172"/>
              <p:cNvSpPr>
                <a:spLocks noChangeArrowheads="1"/>
              </p:cNvSpPr>
              <p:nvPr/>
            </p:nvSpPr>
            <p:spPr bwMode="auto">
              <a:xfrm>
                <a:off x="1812"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15</a:t>
                </a:r>
              </a:p>
            </p:txBody>
          </p:sp>
          <p:sp>
            <p:nvSpPr>
              <p:cNvPr id="134" name="Rectangle 173"/>
              <p:cNvSpPr>
                <a:spLocks noChangeArrowheads="1"/>
              </p:cNvSpPr>
              <p:nvPr/>
            </p:nvSpPr>
            <p:spPr bwMode="auto">
              <a:xfrm>
                <a:off x="2170"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20</a:t>
                </a:r>
              </a:p>
            </p:txBody>
          </p:sp>
          <p:sp>
            <p:nvSpPr>
              <p:cNvPr id="135" name="Rectangle 174"/>
              <p:cNvSpPr>
                <a:spLocks noChangeArrowheads="1"/>
              </p:cNvSpPr>
              <p:nvPr/>
            </p:nvSpPr>
            <p:spPr bwMode="auto">
              <a:xfrm>
                <a:off x="2527" y="3432"/>
                <a:ext cx="132" cy="156"/>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25</a:t>
                </a:r>
              </a:p>
            </p:txBody>
          </p:sp>
        </p:grpSp>
        <p:grpSp>
          <p:nvGrpSpPr>
            <p:cNvPr id="117" name="Group 175"/>
            <p:cNvGrpSpPr>
              <a:grpSpLocks/>
            </p:cNvGrpSpPr>
            <p:nvPr/>
          </p:nvGrpSpPr>
          <p:grpSpPr bwMode="auto">
            <a:xfrm>
              <a:off x="703" y="1383"/>
              <a:ext cx="186" cy="2296"/>
              <a:chOff x="3152" y="1389"/>
              <a:chExt cx="186" cy="2275"/>
            </a:xfrm>
          </p:grpSpPr>
          <p:sp>
            <p:nvSpPr>
              <p:cNvPr id="119" name="Rectangle 176"/>
              <p:cNvSpPr>
                <a:spLocks noChangeArrowheads="1"/>
              </p:cNvSpPr>
              <p:nvPr/>
            </p:nvSpPr>
            <p:spPr bwMode="auto">
              <a:xfrm>
                <a:off x="3276" y="3532"/>
                <a:ext cx="62" cy="132"/>
              </a:xfrm>
              <a:prstGeom prst="rect">
                <a:avLst/>
              </a:prstGeom>
              <a:noFill/>
              <a:ln w="9525">
                <a:noFill/>
                <a:miter lim="800000"/>
                <a:headEnd/>
                <a:tailEnd/>
              </a:ln>
            </p:spPr>
            <p:txBody>
              <a:bodyPr lIns="0" tIns="0" rIns="0" bIns="0">
                <a:spAutoFit/>
              </a:bodyPr>
              <a:lstStyle/>
              <a:p>
                <a:r>
                  <a:rPr lang="de-DE" altLang="es-ES" sz="1400" b="1">
                    <a:solidFill>
                      <a:srgbClr val="000066"/>
                    </a:solidFill>
                    <a:latin typeface="Calibri" pitchFamily="34" charset="0"/>
                  </a:rPr>
                  <a:t>0</a:t>
                </a:r>
              </a:p>
            </p:txBody>
          </p:sp>
          <p:sp>
            <p:nvSpPr>
              <p:cNvPr id="120" name="Rectangle 177"/>
              <p:cNvSpPr>
                <a:spLocks noChangeArrowheads="1"/>
              </p:cNvSpPr>
              <p:nvPr/>
            </p:nvSpPr>
            <p:spPr bwMode="auto">
              <a:xfrm>
                <a:off x="3214" y="3314"/>
                <a:ext cx="124" cy="133"/>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a:t>
                </a:r>
              </a:p>
            </p:txBody>
          </p:sp>
          <p:sp>
            <p:nvSpPr>
              <p:cNvPr id="121" name="Rectangle 178"/>
              <p:cNvSpPr>
                <a:spLocks noChangeArrowheads="1"/>
              </p:cNvSpPr>
              <p:nvPr/>
            </p:nvSpPr>
            <p:spPr bwMode="auto">
              <a:xfrm>
                <a:off x="3214" y="3103"/>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20</a:t>
                </a:r>
              </a:p>
            </p:txBody>
          </p:sp>
          <p:sp>
            <p:nvSpPr>
              <p:cNvPr id="122" name="Rectangle 179"/>
              <p:cNvSpPr>
                <a:spLocks noChangeArrowheads="1"/>
              </p:cNvSpPr>
              <p:nvPr/>
            </p:nvSpPr>
            <p:spPr bwMode="auto">
              <a:xfrm>
                <a:off x="3214" y="2887"/>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30</a:t>
                </a:r>
              </a:p>
            </p:txBody>
          </p:sp>
          <p:sp>
            <p:nvSpPr>
              <p:cNvPr id="123" name="Rectangle 180"/>
              <p:cNvSpPr>
                <a:spLocks noChangeArrowheads="1"/>
              </p:cNvSpPr>
              <p:nvPr/>
            </p:nvSpPr>
            <p:spPr bwMode="auto">
              <a:xfrm>
                <a:off x="3214" y="2674"/>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40</a:t>
                </a:r>
              </a:p>
            </p:txBody>
          </p:sp>
          <p:sp>
            <p:nvSpPr>
              <p:cNvPr id="124" name="Rectangle 181"/>
              <p:cNvSpPr>
                <a:spLocks noChangeArrowheads="1"/>
              </p:cNvSpPr>
              <p:nvPr/>
            </p:nvSpPr>
            <p:spPr bwMode="auto">
              <a:xfrm>
                <a:off x="3214" y="2462"/>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50</a:t>
                </a:r>
              </a:p>
            </p:txBody>
          </p:sp>
          <p:sp>
            <p:nvSpPr>
              <p:cNvPr id="125" name="Rectangle 182"/>
              <p:cNvSpPr>
                <a:spLocks noChangeArrowheads="1"/>
              </p:cNvSpPr>
              <p:nvPr/>
            </p:nvSpPr>
            <p:spPr bwMode="auto">
              <a:xfrm>
                <a:off x="3214" y="2246"/>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60</a:t>
                </a:r>
              </a:p>
            </p:txBody>
          </p:sp>
          <p:sp>
            <p:nvSpPr>
              <p:cNvPr id="126" name="Rectangle 183"/>
              <p:cNvSpPr>
                <a:spLocks noChangeArrowheads="1"/>
              </p:cNvSpPr>
              <p:nvPr/>
            </p:nvSpPr>
            <p:spPr bwMode="auto">
              <a:xfrm>
                <a:off x="3214" y="2032"/>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70</a:t>
                </a:r>
              </a:p>
            </p:txBody>
          </p:sp>
          <p:sp>
            <p:nvSpPr>
              <p:cNvPr id="127" name="Rectangle 184"/>
              <p:cNvSpPr>
                <a:spLocks noChangeArrowheads="1"/>
              </p:cNvSpPr>
              <p:nvPr/>
            </p:nvSpPr>
            <p:spPr bwMode="auto">
              <a:xfrm>
                <a:off x="3214" y="1818"/>
                <a:ext cx="124"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80</a:t>
                </a:r>
              </a:p>
            </p:txBody>
          </p:sp>
          <p:sp>
            <p:nvSpPr>
              <p:cNvPr id="128" name="Rectangle 185"/>
              <p:cNvSpPr>
                <a:spLocks noChangeArrowheads="1"/>
              </p:cNvSpPr>
              <p:nvPr/>
            </p:nvSpPr>
            <p:spPr bwMode="auto">
              <a:xfrm>
                <a:off x="3214" y="1606"/>
                <a:ext cx="124" cy="133"/>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90</a:t>
                </a:r>
              </a:p>
            </p:txBody>
          </p:sp>
          <p:sp>
            <p:nvSpPr>
              <p:cNvPr id="129" name="Rectangle 186"/>
              <p:cNvSpPr>
                <a:spLocks noChangeArrowheads="1"/>
              </p:cNvSpPr>
              <p:nvPr/>
            </p:nvSpPr>
            <p:spPr bwMode="auto">
              <a:xfrm>
                <a:off x="3152" y="1389"/>
                <a:ext cx="186" cy="132"/>
              </a:xfrm>
              <a:prstGeom prst="rect">
                <a:avLst/>
              </a:prstGeom>
              <a:noFill/>
              <a:ln w="9525">
                <a:noFill/>
                <a:miter lim="800000"/>
                <a:headEnd/>
                <a:tailEnd/>
              </a:ln>
            </p:spPr>
            <p:txBody>
              <a:bodyPr wrap="none" lIns="0" tIns="0" rIns="0" bIns="0">
                <a:spAutoFit/>
              </a:bodyPr>
              <a:lstStyle/>
              <a:p>
                <a:r>
                  <a:rPr lang="de-DE" altLang="es-ES" sz="1400" b="1">
                    <a:solidFill>
                      <a:srgbClr val="000066"/>
                    </a:solidFill>
                    <a:latin typeface="Calibri" pitchFamily="34" charset="0"/>
                  </a:rPr>
                  <a:t>100</a:t>
                </a:r>
              </a:p>
            </p:txBody>
          </p:sp>
        </p:grpSp>
        <p:sp>
          <p:nvSpPr>
            <p:cNvPr id="118" name="Rectangle 187"/>
            <p:cNvSpPr>
              <a:spLocks noChangeArrowheads="1"/>
            </p:cNvSpPr>
            <p:nvPr/>
          </p:nvSpPr>
          <p:spPr bwMode="auto">
            <a:xfrm rot="-5400000">
              <a:off x="2162" y="2504"/>
              <a:ext cx="1781" cy="134"/>
            </a:xfrm>
            <a:prstGeom prst="rect">
              <a:avLst/>
            </a:prstGeom>
            <a:noFill/>
            <a:ln w="9525">
              <a:noFill/>
              <a:miter lim="800000"/>
              <a:headEnd/>
              <a:tailEnd/>
            </a:ln>
          </p:spPr>
          <p:txBody>
            <a:bodyPr wrap="none" lIns="0" tIns="0" rIns="0" bIns="0">
              <a:spAutoFit/>
            </a:bodyPr>
            <a:lstStyle/>
            <a:p>
              <a:r>
                <a:rPr lang="de-DE" altLang="es-ES" sz="1400" b="1" dirty="0">
                  <a:solidFill>
                    <a:schemeClr val="accent2"/>
                  </a:solidFill>
                  <a:latin typeface="Calibri" pitchFamily="34" charset="0"/>
                </a:rPr>
                <a:t>% total micro-organismos fecales</a:t>
              </a:r>
            </a:p>
          </p:txBody>
        </p:sp>
      </p:grpSp>
      <p:sp>
        <p:nvSpPr>
          <p:cNvPr id="187" name="188 CuadroTexto"/>
          <p:cNvSpPr txBox="1">
            <a:spLocks noChangeArrowheads="1"/>
          </p:cNvSpPr>
          <p:nvPr/>
        </p:nvSpPr>
        <p:spPr bwMode="auto">
          <a:xfrm>
            <a:off x="642938" y="214313"/>
            <a:ext cx="5556250" cy="523875"/>
          </a:xfrm>
          <a:prstGeom prst="rect">
            <a:avLst/>
          </a:prstGeom>
          <a:noFill/>
          <a:ln w="9525">
            <a:noFill/>
            <a:miter lim="800000"/>
            <a:headEnd/>
            <a:tailEnd/>
          </a:ln>
        </p:spPr>
        <p:txBody>
          <a:bodyPr wrap="none">
            <a:spAutoFit/>
          </a:bodyPr>
          <a:lstStyle/>
          <a:p>
            <a:pPr eaLnBrk="1" hangingPunct="1"/>
            <a:r>
              <a:rPr lang="es-ES" altLang="es-ES" sz="2800" b="1" dirty="0">
                <a:solidFill>
                  <a:srgbClr val="C00000"/>
                </a:solidFill>
                <a:latin typeface="Calibri" pitchFamily="34" charset="0"/>
              </a:rPr>
              <a:t>¿La leche materna tiene bacterias?</a:t>
            </a:r>
          </a:p>
        </p:txBody>
      </p:sp>
      <p:sp>
        <p:nvSpPr>
          <p:cNvPr id="188" name="CuadroTexto 8"/>
          <p:cNvSpPr txBox="1">
            <a:spLocks noChangeArrowheads="1"/>
          </p:cNvSpPr>
          <p:nvPr/>
        </p:nvSpPr>
        <p:spPr bwMode="auto">
          <a:xfrm>
            <a:off x="163513" y="6119813"/>
            <a:ext cx="8501062" cy="677108"/>
          </a:xfrm>
          <a:prstGeom prst="rect">
            <a:avLst/>
          </a:prstGeom>
          <a:noFill/>
          <a:ln w="9525">
            <a:noFill/>
            <a:miter lim="800000"/>
            <a:headEnd/>
            <a:tailEnd/>
          </a:ln>
        </p:spPr>
        <p:txBody>
          <a:bodyPr>
            <a:spAutoFit/>
          </a:bodyPr>
          <a:lstStyle/>
          <a:p>
            <a:pPr eaLnBrk="1" hangingPunct="1"/>
            <a:r>
              <a:rPr lang="es-ES_tradnl" altLang="es-ES" sz="2000" dirty="0">
                <a:latin typeface="Noteworthy Light"/>
                <a:ea typeface="Noteworthy Light"/>
                <a:cs typeface="Noteworthy Light"/>
              </a:rPr>
              <a:t> </a:t>
            </a:r>
          </a:p>
          <a:p>
            <a:pPr eaLnBrk="1" hangingPunct="1"/>
            <a:endParaRPr lang="es-ES_tradnl" altLang="es-ES" dirty="0">
              <a:latin typeface="Calibri" pitchFamily="34" charset="0"/>
            </a:endParaRP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3  </a:t>
            </a:r>
            <a:endParaRPr lang="es-ES" dirty="0"/>
          </a:p>
        </p:txBody>
      </p:sp>
      <p:sp>
        <p:nvSpPr>
          <p:cNvPr id="3" name="Marcador de contenido 2"/>
          <p:cNvSpPr>
            <a:spLocks noGrp="1"/>
          </p:cNvSpPr>
          <p:nvPr>
            <p:ph idx="1"/>
          </p:nvPr>
        </p:nvSpPr>
        <p:spPr>
          <a:xfrm>
            <a:off x="228600" y="1219200"/>
            <a:ext cx="8686800" cy="4876800"/>
          </a:xfrm>
        </p:spPr>
        <p:txBody>
          <a:bodyPr>
            <a:normAutofit lnSpcReduction="10000"/>
          </a:bodyPr>
          <a:lstStyle/>
          <a:p>
            <a:pPr>
              <a:lnSpc>
                <a:spcPct val="90000"/>
              </a:lnSpc>
            </a:pPr>
            <a:r>
              <a:rPr lang="es-ES" altLang="es-ES" sz="2000" u="sng" dirty="0" smtClean="0"/>
              <a:t>ANAMNESIS</a:t>
            </a:r>
            <a:r>
              <a:rPr lang="es-ES" altLang="es-ES" sz="2000" dirty="0" smtClean="0"/>
              <a:t>: Varón de 20 meses de edad que acude Urgencias por presentar un cuadro de fiebre de 24 horas de evolución (máximo 39ºC) y llanto. Refieren los padres que se echa la mano al oído derecho. Anorexia asociada. </a:t>
            </a:r>
            <a:r>
              <a:rPr lang="es-ES" altLang="es-ES" sz="2000" dirty="0" err="1" smtClean="0"/>
              <a:t>Rinorrea</a:t>
            </a:r>
            <a:r>
              <a:rPr lang="es-ES" altLang="es-ES" sz="2000" dirty="0" smtClean="0"/>
              <a:t> en los días previos.</a:t>
            </a:r>
          </a:p>
          <a:p>
            <a:pPr>
              <a:lnSpc>
                <a:spcPct val="90000"/>
              </a:lnSpc>
              <a:buNone/>
            </a:pPr>
            <a:endParaRPr lang="es-ES" altLang="es-ES" sz="2000" dirty="0" smtClean="0"/>
          </a:p>
          <a:p>
            <a:pPr>
              <a:lnSpc>
                <a:spcPct val="90000"/>
              </a:lnSpc>
            </a:pPr>
            <a:r>
              <a:rPr lang="es-ES" altLang="es-ES" sz="2000" u="sng" dirty="0" smtClean="0"/>
              <a:t>Antecedentes personales</a:t>
            </a:r>
            <a:r>
              <a:rPr lang="es-ES" altLang="es-ES" sz="2000" dirty="0" smtClean="0"/>
              <a:t>: Ingresos previos por </a:t>
            </a:r>
            <a:r>
              <a:rPr lang="es-ES" altLang="es-ES" sz="2000" dirty="0" err="1" smtClean="0"/>
              <a:t>bronquilitis</a:t>
            </a:r>
            <a:r>
              <a:rPr lang="es-ES" altLang="es-ES" sz="2000" dirty="0" smtClean="0"/>
              <a:t> y GEA. Infecciones respiratorias con </a:t>
            </a:r>
            <a:r>
              <a:rPr lang="es-ES" altLang="es-ES" sz="2000" dirty="0" err="1" smtClean="0"/>
              <a:t>broncoespasmos</a:t>
            </a:r>
            <a:r>
              <a:rPr lang="es-ES" altLang="es-ES" sz="2000" dirty="0" smtClean="0"/>
              <a:t> y otitis de repetición. Acude  a la guardería.</a:t>
            </a:r>
          </a:p>
          <a:p>
            <a:pPr>
              <a:lnSpc>
                <a:spcPct val="90000"/>
              </a:lnSpc>
            </a:pPr>
            <a:endParaRPr lang="es-ES" altLang="es-ES" sz="2000" u="sng" dirty="0" smtClean="0"/>
          </a:p>
          <a:p>
            <a:pPr>
              <a:lnSpc>
                <a:spcPct val="90000"/>
              </a:lnSpc>
            </a:pPr>
            <a:r>
              <a:rPr lang="es-ES" altLang="es-ES" sz="2000" u="sng" dirty="0" smtClean="0"/>
              <a:t>EXPLORACIÓN</a:t>
            </a:r>
            <a:r>
              <a:rPr lang="es-ES" altLang="es-ES" sz="2000" dirty="0" smtClean="0"/>
              <a:t>: </a:t>
            </a:r>
            <a:r>
              <a:rPr lang="es-ES" sz="2000" dirty="0" smtClean="0"/>
              <a:t>Hiperemia timpánica derecha con abombamiento.</a:t>
            </a:r>
          </a:p>
          <a:p>
            <a:pPr>
              <a:lnSpc>
                <a:spcPct val="90000"/>
              </a:lnSpc>
            </a:pPr>
            <a:endParaRPr lang="es-ES" altLang="es-ES" sz="2000" u="sng" dirty="0" smtClean="0"/>
          </a:p>
          <a:p>
            <a:pPr>
              <a:lnSpc>
                <a:spcPct val="90000"/>
              </a:lnSpc>
            </a:pPr>
            <a:endParaRPr lang="es-ES" altLang="es-ES" sz="2000" u="sng" dirty="0" smtClean="0"/>
          </a:p>
          <a:p>
            <a:pPr>
              <a:lnSpc>
                <a:spcPct val="90000"/>
              </a:lnSpc>
            </a:pPr>
            <a:endParaRPr lang="es-ES" altLang="es-ES" sz="2000" u="sng" dirty="0" smtClean="0"/>
          </a:p>
          <a:p>
            <a:pPr>
              <a:lnSpc>
                <a:spcPct val="90000"/>
              </a:lnSpc>
            </a:pPr>
            <a:r>
              <a:rPr lang="es-ES" altLang="es-ES" sz="2000" u="sng" dirty="0" smtClean="0"/>
              <a:t>JC:</a:t>
            </a:r>
            <a:r>
              <a:rPr lang="es-ES" altLang="es-ES" sz="2000" dirty="0" smtClean="0"/>
              <a:t> Otitis media aguda</a:t>
            </a:r>
          </a:p>
          <a:p>
            <a:pPr>
              <a:lnSpc>
                <a:spcPct val="90000"/>
              </a:lnSpc>
            </a:pPr>
            <a:endParaRPr lang="es-ES" altLang="es-ES" sz="2000" u="sng" dirty="0" smtClean="0"/>
          </a:p>
          <a:p>
            <a:pPr>
              <a:lnSpc>
                <a:spcPct val="90000"/>
              </a:lnSpc>
            </a:pPr>
            <a:r>
              <a:rPr lang="es-ES" altLang="es-ES" sz="2000" u="sng" dirty="0" smtClean="0"/>
              <a:t>TRATAMIENTO: </a:t>
            </a:r>
            <a:r>
              <a:rPr lang="es-ES" sz="2000" dirty="0" err="1" smtClean="0"/>
              <a:t>Amoxicilina</a:t>
            </a:r>
            <a:r>
              <a:rPr lang="es-ES" sz="2000" dirty="0" smtClean="0"/>
              <a:t> – </a:t>
            </a:r>
            <a:r>
              <a:rPr lang="es-ES" sz="2000" dirty="0" err="1" smtClean="0"/>
              <a:t>clavulánico</a:t>
            </a:r>
            <a:r>
              <a:rPr lang="es-ES" sz="2000" dirty="0" smtClean="0"/>
              <a:t>, </a:t>
            </a:r>
            <a:r>
              <a:rPr lang="es-ES" sz="2000" dirty="0" err="1" smtClean="0"/>
              <a:t>v.o.</a:t>
            </a:r>
            <a:r>
              <a:rPr lang="es-ES" sz="2000" dirty="0" smtClean="0"/>
              <a:t> a 80 mg/kg/día.</a:t>
            </a:r>
            <a:endParaRPr lang="es-ES" altLang="es-ES" sz="2000" u="sng" dirty="0" smtClean="0"/>
          </a:p>
          <a:p>
            <a:endParaRPr lang="es-ES" dirty="0"/>
          </a:p>
        </p:txBody>
      </p:sp>
      <p:pic>
        <p:nvPicPr>
          <p:cNvPr id="5" name="Picture 1"/>
          <p:cNvPicPr>
            <a:picLocks noChangeAspect="1" noChangeArrowheads="1"/>
          </p:cNvPicPr>
          <p:nvPr/>
        </p:nvPicPr>
        <p:blipFill>
          <a:blip r:embed="rId2" cstate="print"/>
          <a:srcRect/>
          <a:stretch>
            <a:fillRect/>
          </a:stretch>
        </p:blipFill>
        <p:spPr bwMode="auto">
          <a:xfrm>
            <a:off x="7315200" y="4114800"/>
            <a:ext cx="1429429" cy="1462102"/>
          </a:xfrm>
          <a:prstGeom prst="rect">
            <a:avLst/>
          </a:prstGeom>
          <a:noFill/>
          <a:ln w="9525">
            <a:noFill/>
            <a:miter lim="800000"/>
            <a:headEnd/>
            <a:tailEnd/>
          </a:ln>
          <a:effectLst/>
        </p:spPr>
      </p:pic>
      <p:pic>
        <p:nvPicPr>
          <p:cNvPr id="6" name="Picture 6" descr="http://www.encuentos.com/wp-content/uploads/2012/10/otitis-media-infantil.jpg"/>
          <p:cNvPicPr>
            <a:picLocks noChangeAspect="1" noChangeArrowheads="1"/>
          </p:cNvPicPr>
          <p:nvPr/>
        </p:nvPicPr>
        <p:blipFill>
          <a:blip r:embed="rId3" cstate="print"/>
          <a:srcRect/>
          <a:stretch>
            <a:fillRect/>
          </a:stretch>
        </p:blipFill>
        <p:spPr bwMode="auto">
          <a:xfrm>
            <a:off x="5181600" y="4114800"/>
            <a:ext cx="1438284" cy="1438284"/>
          </a:xfrm>
          <a:prstGeom prst="rect">
            <a:avLst/>
          </a:prstGeom>
          <a:noFill/>
        </p:spPr>
      </p:pic>
    </p:spTree>
    <p:extLst>
      <p:ext uri="{BB962C8B-B14F-4D97-AF65-F5344CB8AC3E}">
        <p14:creationId xmlns="" xmlns:p14="http://schemas.microsoft.com/office/powerpoint/2010/main" val="209679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286000"/>
            <a:ext cx="7772400" cy="3048000"/>
          </a:xfrm>
        </p:spPr>
        <p:txBody>
          <a:bodyPr>
            <a:normAutofit fontScale="85000" lnSpcReduction="20000"/>
          </a:bodyPr>
          <a:lstStyle/>
          <a:p>
            <a:pPr>
              <a:spcBef>
                <a:spcPts val="1200"/>
              </a:spcBef>
            </a:pPr>
            <a:r>
              <a:rPr lang="es-ES" sz="2800" dirty="0" smtClean="0"/>
              <a:t>No existe evidencia de que los </a:t>
            </a:r>
            <a:r>
              <a:rPr lang="es-ES" sz="2800" dirty="0" err="1" smtClean="0"/>
              <a:t>probióticos</a:t>
            </a:r>
            <a:r>
              <a:rPr lang="es-ES" sz="2800" dirty="0" smtClean="0"/>
              <a:t> prevengan la DAA</a:t>
            </a:r>
          </a:p>
          <a:p>
            <a:pPr>
              <a:spcBef>
                <a:spcPts val="1200"/>
              </a:spcBef>
            </a:pPr>
            <a:r>
              <a:rPr lang="es-ES" sz="2800" dirty="0" smtClean="0"/>
              <a:t>Sólo estaría aconsejado en caso de que se desencadene el cuadro de GEA</a:t>
            </a:r>
          </a:p>
          <a:p>
            <a:pPr>
              <a:spcBef>
                <a:spcPts val="1200"/>
              </a:spcBef>
            </a:pPr>
            <a:r>
              <a:rPr lang="es-ES" sz="2800" dirty="0" smtClean="0">
                <a:solidFill>
                  <a:srgbClr val="00B050"/>
                </a:solidFill>
              </a:rPr>
              <a:t>Sí, debiéndose emplearlos al inicio del tratamiento antibiótico</a:t>
            </a:r>
          </a:p>
          <a:p>
            <a:pPr>
              <a:spcBef>
                <a:spcPts val="1200"/>
              </a:spcBef>
            </a:pPr>
            <a:r>
              <a:rPr lang="es-ES" sz="2800" dirty="0" smtClean="0"/>
              <a:t>Sí, pero sólo si ha habido antecedentes de diarrea por antibióticos</a:t>
            </a:r>
          </a:p>
          <a:p>
            <a:endParaRPr lang="es-ES" dirty="0"/>
          </a:p>
        </p:txBody>
      </p:sp>
      <p:sp>
        <p:nvSpPr>
          <p:cNvPr id="3" name="Marcador de texto 2"/>
          <p:cNvSpPr>
            <a:spLocks noGrp="1"/>
          </p:cNvSpPr>
          <p:nvPr>
            <p:ph type="body" idx="10"/>
          </p:nvPr>
        </p:nvSpPr>
        <p:spPr>
          <a:xfrm>
            <a:off x="609600" y="1143000"/>
            <a:ext cx="7772400" cy="539080"/>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rPr>
              <a:t>¿Daría un </a:t>
            </a:r>
            <a:r>
              <a:rPr lang="es-ES" dirty="0" err="1" smtClean="0">
                <a:solidFill>
                  <a:srgbClr val="C00000"/>
                </a:solidFill>
              </a:rPr>
              <a:t>probiótico</a:t>
            </a:r>
            <a:r>
              <a:rPr lang="es-ES" dirty="0" smtClean="0">
                <a:solidFill>
                  <a:srgbClr val="C00000"/>
                </a:solidFill>
              </a:rPr>
              <a:t> para prevenir la diarrea asociada a antibióticos (DAA)?</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7</a:t>
            </a:r>
            <a:endParaRPr lang="es-ES" dirty="0"/>
          </a:p>
        </p:txBody>
      </p:sp>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152400"/>
            <a:ext cx="8585590" cy="5719763"/>
          </a:xfrm>
          <a:prstGeom prst="rect">
            <a:avLst/>
          </a:prstGeom>
          <a:noFill/>
          <a:ln w="9525">
            <a:noFill/>
            <a:miter lim="800000"/>
            <a:headEnd/>
            <a:tailEnd/>
          </a:ln>
          <a:effectLst/>
        </p:spPr>
      </p:pic>
      <p:sp>
        <p:nvSpPr>
          <p:cNvPr id="4" name="3 Rectángulo"/>
          <p:cNvSpPr/>
          <p:nvPr/>
        </p:nvSpPr>
        <p:spPr>
          <a:xfrm>
            <a:off x="0" y="5791200"/>
            <a:ext cx="9144064" cy="400110"/>
          </a:xfrm>
          <a:prstGeom prst="rect">
            <a:avLst/>
          </a:prstGeom>
        </p:spPr>
        <p:txBody>
          <a:bodyPr wrap="square">
            <a:spAutoFit/>
          </a:bodyPr>
          <a:lstStyle/>
          <a:p>
            <a:pPr algn="ctr">
              <a:spcBef>
                <a:spcPct val="50000"/>
              </a:spcBef>
              <a:defRPr/>
            </a:pPr>
            <a:r>
              <a:rPr lang="es-ES" sz="2000" b="1" i="1" dirty="0" smtClean="0">
                <a:solidFill>
                  <a:srgbClr val="800000"/>
                </a:solidFill>
                <a:cs typeface="Arial" pitchFamily="34" charset="0"/>
              </a:rPr>
              <a:t>La evidencia científica sugiere un efecto protector de los </a:t>
            </a:r>
            <a:r>
              <a:rPr lang="es-ES" sz="2000" b="1" i="1" dirty="0" err="1" smtClean="0">
                <a:solidFill>
                  <a:srgbClr val="800000"/>
                </a:solidFill>
                <a:cs typeface="Arial" pitchFamily="34" charset="0"/>
              </a:rPr>
              <a:t>probióticos</a:t>
            </a:r>
            <a:r>
              <a:rPr lang="es-ES" sz="2000" b="1" i="1" dirty="0" smtClean="0">
                <a:solidFill>
                  <a:srgbClr val="800000"/>
                </a:solidFill>
                <a:cs typeface="Arial" pitchFamily="34" charset="0"/>
              </a:rPr>
              <a:t> </a:t>
            </a:r>
            <a:endParaRPr lang="es-ES" sz="2000" b="1" i="1" dirty="0">
              <a:solidFill>
                <a:srgbClr val="800000"/>
              </a:solidFill>
              <a:cs typeface="Arial" pitchFamily="34" charset="0"/>
            </a:endParaRP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667000"/>
            <a:ext cx="7772400" cy="3048000"/>
          </a:xfrm>
        </p:spPr>
        <p:txBody>
          <a:bodyPr>
            <a:normAutofit fontScale="85000" lnSpcReduction="10000"/>
          </a:bodyPr>
          <a:lstStyle/>
          <a:p>
            <a:pPr>
              <a:spcBef>
                <a:spcPts val="1200"/>
              </a:spcBef>
            </a:pPr>
            <a:r>
              <a:rPr lang="es-ES" altLang="es-ES" sz="2800" dirty="0" smtClean="0"/>
              <a:t>Se le aconseja que no asista de nuevo a la guardería.</a:t>
            </a:r>
          </a:p>
          <a:p>
            <a:pPr>
              <a:spcBef>
                <a:spcPts val="1200"/>
              </a:spcBef>
            </a:pPr>
            <a:r>
              <a:rPr lang="es-ES" altLang="es-ES" sz="2800" dirty="0" smtClean="0"/>
              <a:t>Se le comenta que lo mejor es que siga con su escolarización ya que es lo mejor para su inmunidad. </a:t>
            </a:r>
          </a:p>
          <a:p>
            <a:pPr>
              <a:spcBef>
                <a:spcPts val="1200"/>
              </a:spcBef>
            </a:pPr>
            <a:r>
              <a:rPr lang="es-ES" altLang="es-ES" sz="2800" dirty="0" smtClean="0">
                <a:solidFill>
                  <a:srgbClr val="00B050"/>
                </a:solidFill>
              </a:rPr>
              <a:t>Comenzar con el uso de </a:t>
            </a:r>
            <a:r>
              <a:rPr lang="es-ES" altLang="es-ES" sz="2800" dirty="0" err="1" smtClean="0">
                <a:solidFill>
                  <a:srgbClr val="00B050"/>
                </a:solidFill>
              </a:rPr>
              <a:t>probióticos</a:t>
            </a:r>
            <a:r>
              <a:rPr lang="es-ES" altLang="es-ES" sz="2800" dirty="0" smtClean="0">
                <a:solidFill>
                  <a:srgbClr val="00B050"/>
                </a:solidFill>
              </a:rPr>
              <a:t> para intentar reducir el número de infecciones respiratorias. </a:t>
            </a:r>
          </a:p>
          <a:p>
            <a:pPr>
              <a:spcBef>
                <a:spcPts val="1200"/>
              </a:spcBef>
            </a:pPr>
            <a:r>
              <a:rPr lang="es-ES" altLang="es-ES" sz="2800" dirty="0" smtClean="0"/>
              <a:t>Emplear remedios homeopáticos, retirar los lácteos, etc.</a:t>
            </a:r>
          </a:p>
          <a:p>
            <a:endParaRPr lang="es-ES" dirty="0"/>
          </a:p>
        </p:txBody>
      </p:sp>
      <p:sp>
        <p:nvSpPr>
          <p:cNvPr id="3" name="Marcador de texto 2"/>
          <p:cNvSpPr>
            <a:spLocks noGrp="1"/>
          </p:cNvSpPr>
          <p:nvPr>
            <p:ph type="body" idx="10"/>
          </p:nvPr>
        </p:nvSpPr>
        <p:spPr>
          <a:xfrm>
            <a:off x="685800" y="1600200"/>
            <a:ext cx="7772400" cy="539080"/>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latin typeface="Calibri" pitchFamily="34" charset="0"/>
              </a:rPr>
              <a:t>Ante la preocupación materna por las innumerables infecciones que sufre su bebé, </a:t>
            </a:r>
          </a:p>
          <a:p>
            <a:pPr>
              <a:spcBef>
                <a:spcPts val="600"/>
              </a:spcBef>
            </a:pPr>
            <a:r>
              <a:rPr lang="es-ES" dirty="0" smtClean="0">
                <a:solidFill>
                  <a:srgbClr val="C00000"/>
                </a:solidFill>
                <a:latin typeface="Calibri" pitchFamily="34" charset="0"/>
              </a:rPr>
              <a:t>¿qué podría usted aconsejarle?</a:t>
            </a:r>
          </a:p>
        </p:txBody>
      </p:sp>
      <p:sp>
        <p:nvSpPr>
          <p:cNvPr id="5" name="Título 4"/>
          <p:cNvSpPr>
            <a:spLocks noGrp="1"/>
          </p:cNvSpPr>
          <p:nvPr>
            <p:ph type="title"/>
          </p:nvPr>
        </p:nvSpPr>
        <p:spPr/>
        <p:txBody>
          <a:bodyPr/>
          <a:lstStyle/>
          <a:p>
            <a:r>
              <a:rPr lang="es-ES" dirty="0"/>
              <a:t>Pregunta </a:t>
            </a:r>
            <a:r>
              <a:rPr lang="es-ES" dirty="0" smtClean="0"/>
              <a:t>8</a:t>
            </a:r>
            <a:endParaRPr lang="es-ES" dirty="0"/>
          </a:p>
        </p:txBody>
      </p:sp>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42910" y="2571744"/>
            <a:ext cx="6615130" cy="2257420"/>
          </a:xfrm>
          <a:prstGeom prst="rect">
            <a:avLst/>
          </a:prstGeom>
          <a:noFill/>
          <a:ln w="9525">
            <a:noFill/>
            <a:round/>
            <a:headEnd/>
            <a:tailEnd/>
          </a:ln>
        </p:spPr>
        <p:txBody>
          <a:bodyPr lIns="54720" tIns="91440"/>
          <a:lstStyle/>
          <a:p>
            <a:pPr marL="436563" indent="-319088">
              <a:lnSpc>
                <a:spcPct val="130000"/>
              </a:lnSpc>
              <a:buClr>
                <a:srgbClr val="F0AD00"/>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1800" b="1" dirty="0">
                <a:solidFill>
                  <a:srgbClr val="000000"/>
                </a:solidFill>
                <a:latin typeface="Corbel" pitchFamily="34" charset="0"/>
              </a:rPr>
              <a:t>Incluyen 14 ensayos </a:t>
            </a:r>
            <a:r>
              <a:rPr lang="es-ES" sz="1800" b="1" dirty="0" err="1">
                <a:solidFill>
                  <a:srgbClr val="000000"/>
                </a:solidFill>
                <a:latin typeface="Corbel" pitchFamily="34" charset="0"/>
              </a:rPr>
              <a:t>randomizados</a:t>
            </a:r>
            <a:r>
              <a:rPr lang="es-ES" sz="1800" b="1" dirty="0">
                <a:solidFill>
                  <a:srgbClr val="000000"/>
                </a:solidFill>
                <a:latin typeface="Corbel" pitchFamily="34" charset="0"/>
              </a:rPr>
              <a:t> que comparaban el uso de </a:t>
            </a:r>
            <a:r>
              <a:rPr lang="es-ES" sz="1800" b="1" dirty="0" err="1">
                <a:solidFill>
                  <a:srgbClr val="000000"/>
                </a:solidFill>
                <a:latin typeface="Corbel" pitchFamily="34" charset="0"/>
              </a:rPr>
              <a:t>probióticos</a:t>
            </a:r>
            <a:r>
              <a:rPr lang="es-ES" sz="1800" b="1" dirty="0">
                <a:solidFill>
                  <a:srgbClr val="000000"/>
                </a:solidFill>
                <a:latin typeface="Corbel" pitchFamily="34" charset="0"/>
              </a:rPr>
              <a:t> con placebo en la prevención de las infecciones respiratorias agudas de vías altas:</a:t>
            </a:r>
          </a:p>
          <a:p>
            <a:pPr marL="436563" indent="-319088">
              <a:lnSpc>
                <a:spcPct val="130000"/>
              </a:lnSpc>
              <a:buClr>
                <a:srgbClr val="F0AD00"/>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1800" b="1" dirty="0">
                <a:solidFill>
                  <a:srgbClr val="000000"/>
                </a:solidFill>
                <a:latin typeface="Corbel" pitchFamily="34" charset="0"/>
              </a:rPr>
              <a:t>3451 pacientes.</a:t>
            </a:r>
          </a:p>
          <a:p>
            <a:pPr marL="436563" indent="-319088">
              <a:lnSpc>
                <a:spcPct val="130000"/>
              </a:lnSpc>
              <a:buClr>
                <a:srgbClr val="F0AD00"/>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1800" b="1" dirty="0">
                <a:solidFill>
                  <a:srgbClr val="000000"/>
                </a:solidFill>
                <a:latin typeface="Corbel" pitchFamily="34" charset="0"/>
              </a:rPr>
              <a:t>Los pacientes que reciben </a:t>
            </a:r>
            <a:r>
              <a:rPr lang="es-ES" sz="1800" b="1" dirty="0" err="1">
                <a:solidFill>
                  <a:srgbClr val="000000"/>
                </a:solidFill>
                <a:latin typeface="Corbel" pitchFamily="34" charset="0"/>
              </a:rPr>
              <a:t>probióticos</a:t>
            </a:r>
            <a:r>
              <a:rPr lang="es-ES" sz="1800" b="1" dirty="0">
                <a:solidFill>
                  <a:srgbClr val="000000"/>
                </a:solidFill>
                <a:latin typeface="Corbel" pitchFamily="34" charset="0"/>
              </a:rPr>
              <a:t> presentan menos </a:t>
            </a:r>
            <a:r>
              <a:rPr lang="es-ES" sz="1800" b="1" dirty="0" smtClean="0">
                <a:solidFill>
                  <a:srgbClr val="000000"/>
                </a:solidFill>
                <a:latin typeface="Corbel" pitchFamily="34" charset="0"/>
              </a:rPr>
              <a:t>episodios:  </a:t>
            </a:r>
            <a:r>
              <a:rPr lang="es-ES" sz="1800" b="1" dirty="0" smtClean="0">
                <a:solidFill>
                  <a:srgbClr val="FF0000"/>
                </a:solidFill>
                <a:latin typeface="Corbel" pitchFamily="34" charset="0"/>
              </a:rPr>
              <a:t>OR </a:t>
            </a:r>
            <a:r>
              <a:rPr lang="es-ES" sz="1800" b="1" dirty="0">
                <a:solidFill>
                  <a:srgbClr val="FF0000"/>
                </a:solidFill>
                <a:latin typeface="Corbel" pitchFamily="34" charset="0"/>
              </a:rPr>
              <a:t>0,58 (IC 0,36-0,92).</a:t>
            </a:r>
          </a:p>
          <a:p>
            <a:pPr marL="436563" indent="-319088">
              <a:lnSpc>
                <a:spcPct val="130000"/>
              </a:lnSpc>
              <a:buClr>
                <a:srgbClr val="F0AD00"/>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1800" b="1" dirty="0">
                <a:solidFill>
                  <a:srgbClr val="000000"/>
                </a:solidFill>
                <a:latin typeface="Corbel" pitchFamily="34" charset="0"/>
              </a:rPr>
              <a:t>Reciben menos tratamientos antibióticos por estas </a:t>
            </a:r>
            <a:r>
              <a:rPr lang="es-ES" sz="1800" b="1" dirty="0" smtClean="0">
                <a:solidFill>
                  <a:srgbClr val="000000"/>
                </a:solidFill>
                <a:latin typeface="Corbel" pitchFamily="34" charset="0"/>
              </a:rPr>
              <a:t>infecciones: </a:t>
            </a:r>
            <a:r>
              <a:rPr lang="es-ES" sz="1800" b="1" dirty="0">
                <a:solidFill>
                  <a:srgbClr val="FF0000"/>
                </a:solidFill>
                <a:latin typeface="Corbel" pitchFamily="34" charset="0"/>
              </a:rPr>
              <a:t>OR 0,67 (IC 0,45-0,98).</a:t>
            </a:r>
          </a:p>
        </p:txBody>
      </p:sp>
      <p:pic>
        <p:nvPicPr>
          <p:cNvPr id="4" name="Picture 5"/>
          <p:cNvPicPr>
            <a:picLocks noChangeAspect="1" noChangeArrowheads="1"/>
          </p:cNvPicPr>
          <p:nvPr/>
        </p:nvPicPr>
        <p:blipFill>
          <a:blip r:embed="rId2" cstate="print"/>
          <a:srcRect/>
          <a:stretch>
            <a:fillRect/>
          </a:stretch>
        </p:blipFill>
        <p:spPr bwMode="auto">
          <a:xfrm>
            <a:off x="7315200" y="381000"/>
            <a:ext cx="1476375" cy="1473200"/>
          </a:xfrm>
          <a:prstGeom prst="rect">
            <a:avLst/>
          </a:prstGeom>
          <a:noFill/>
          <a:ln w="9525">
            <a:noFill/>
            <a:miter lim="800000"/>
            <a:headEnd/>
            <a:tailEnd/>
          </a:ln>
        </p:spPr>
      </p:pic>
      <p:pic>
        <p:nvPicPr>
          <p:cNvPr id="5" name="Picture 2" descr="http://t3.gstatic.com/images?q=tbn:ANd9GcTUQG_g1lIeFxDQhNTLkC_9sKdTrjFhJNh9yW-MxybVVgY-GPGICB_Vbyc">
            <a:hlinkClick r:id="rId3"/>
          </p:cNvPr>
          <p:cNvPicPr>
            <a:picLocks noChangeAspect="1" noChangeArrowheads="1"/>
          </p:cNvPicPr>
          <p:nvPr/>
        </p:nvPicPr>
        <p:blipFill>
          <a:blip r:embed="rId4" cstate="print"/>
          <a:srcRect/>
          <a:stretch>
            <a:fillRect/>
          </a:stretch>
        </p:blipFill>
        <p:spPr bwMode="auto">
          <a:xfrm>
            <a:off x="7467600" y="2286000"/>
            <a:ext cx="1357322" cy="1357324"/>
          </a:xfrm>
          <a:prstGeom prst="rect">
            <a:avLst/>
          </a:prstGeom>
          <a:noFill/>
        </p:spPr>
      </p:pic>
      <p:pic>
        <p:nvPicPr>
          <p:cNvPr id="6" name="Picture 12" descr="http://t2.gstatic.com/images?q=tbn:ANd9GcTzK7Hi_v-QDyIAE4RA4bPnwAnKWDPCVdlj7Nw5ukAd5nTI5PxMvCKHeGU">
            <a:hlinkClick r:id="rId5"/>
          </p:cNvPr>
          <p:cNvPicPr>
            <a:picLocks noChangeAspect="1" noChangeArrowheads="1"/>
          </p:cNvPicPr>
          <p:nvPr/>
        </p:nvPicPr>
        <p:blipFill>
          <a:blip r:embed="rId6" cstate="print"/>
          <a:srcRect/>
          <a:stretch>
            <a:fillRect/>
          </a:stretch>
        </p:blipFill>
        <p:spPr bwMode="auto">
          <a:xfrm>
            <a:off x="7391400" y="3886200"/>
            <a:ext cx="1517441" cy="1571636"/>
          </a:xfrm>
          <a:prstGeom prst="rect">
            <a:avLst/>
          </a:prstGeom>
          <a:noFill/>
        </p:spPr>
      </p:pic>
      <p:pic>
        <p:nvPicPr>
          <p:cNvPr id="7" name="Picture 6"/>
          <p:cNvPicPr>
            <a:picLocks noChangeAspect="1" noChangeArrowheads="1"/>
          </p:cNvPicPr>
          <p:nvPr/>
        </p:nvPicPr>
        <p:blipFill>
          <a:blip r:embed="rId7" cstate="print"/>
          <a:srcRect/>
          <a:stretch>
            <a:fillRect/>
          </a:stretch>
        </p:blipFill>
        <p:spPr bwMode="auto">
          <a:xfrm>
            <a:off x="428596" y="428605"/>
            <a:ext cx="6734204" cy="752714"/>
          </a:xfrm>
          <a:prstGeom prst="rect">
            <a:avLst/>
          </a:prstGeom>
          <a:noFill/>
          <a:ln w="9525">
            <a:noFill/>
            <a:miter lim="800000"/>
            <a:headEnd/>
            <a:tailEnd/>
          </a:ln>
        </p:spPr>
      </p:pic>
      <p:sp>
        <p:nvSpPr>
          <p:cNvPr id="8" name="Text Box 6"/>
          <p:cNvSpPr txBox="1">
            <a:spLocks noChangeArrowheads="1"/>
          </p:cNvSpPr>
          <p:nvPr/>
        </p:nvSpPr>
        <p:spPr bwMode="auto">
          <a:xfrm>
            <a:off x="762000" y="1524000"/>
            <a:ext cx="5942013" cy="406400"/>
          </a:xfrm>
          <a:prstGeom prst="rect">
            <a:avLst/>
          </a:prstGeom>
          <a:solidFill>
            <a:srgbClr val="FFE193"/>
          </a:solidFill>
          <a:ln w="9360">
            <a:solidFill>
              <a:srgbClr val="000000"/>
            </a:solidFill>
            <a:miter lim="800000"/>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rPr>
              <a:t>Hao Q, et al. Cochrane Database Syst Rev. 2011</a:t>
            </a: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57092" y="2438400"/>
            <a:ext cx="8604636" cy="3276600"/>
          </a:xfrm>
          <a:prstGeom prst="rect">
            <a:avLst/>
          </a:prstGeom>
          <a:noFill/>
          <a:ln w="9525">
            <a:noFill/>
            <a:miter lim="800000"/>
            <a:headEnd/>
            <a:tailEnd/>
          </a:ln>
          <a:effectLst/>
        </p:spPr>
      </p:pic>
      <p:pic>
        <p:nvPicPr>
          <p:cNvPr id="4" name="Picture 27" descr="XLargeThumb">
            <a:hlinkClick r:id="rId3"/>
          </p:cNvPr>
          <p:cNvPicPr>
            <a:picLocks noChangeAspect="1" noChangeArrowheads="1"/>
          </p:cNvPicPr>
          <p:nvPr/>
        </p:nvPicPr>
        <p:blipFill>
          <a:blip r:embed="rId4" cstate="print"/>
          <a:srcRect/>
          <a:stretch>
            <a:fillRect/>
          </a:stretch>
        </p:blipFill>
        <p:spPr bwMode="auto">
          <a:xfrm>
            <a:off x="7162800" y="228600"/>
            <a:ext cx="1602642" cy="2143140"/>
          </a:xfrm>
          <a:prstGeom prst="rect">
            <a:avLst/>
          </a:prstGeom>
          <a:noFill/>
          <a:ln w="9525">
            <a:noFill/>
            <a:miter lim="800000"/>
            <a:headEnd/>
            <a:tailEnd/>
          </a:ln>
        </p:spPr>
      </p:pic>
      <p:sp>
        <p:nvSpPr>
          <p:cNvPr id="5" name="4 Rectángulo"/>
          <p:cNvSpPr/>
          <p:nvPr/>
        </p:nvSpPr>
        <p:spPr>
          <a:xfrm>
            <a:off x="3962400" y="3352800"/>
            <a:ext cx="5334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3"/>
          <p:cNvPicPr>
            <a:picLocks noChangeAspect="1" noChangeArrowheads="1"/>
          </p:cNvPicPr>
          <p:nvPr/>
        </p:nvPicPr>
        <p:blipFill>
          <a:blip r:embed="rId5" cstate="print"/>
          <a:srcRect/>
          <a:stretch>
            <a:fillRect/>
          </a:stretch>
        </p:blipFill>
        <p:spPr bwMode="auto">
          <a:xfrm>
            <a:off x="609600" y="533400"/>
            <a:ext cx="5429288" cy="1732422"/>
          </a:xfrm>
          <a:prstGeom prst="rect">
            <a:avLst/>
          </a:prstGeom>
          <a:noFill/>
          <a:ln w="9525">
            <a:noFill/>
            <a:miter lim="800000"/>
            <a:headEnd/>
            <a:tailEnd/>
          </a:ln>
          <a:effectLst/>
        </p:spPr>
      </p:pic>
      <p:sp>
        <p:nvSpPr>
          <p:cNvPr id="7" name="6 CuadroTexto"/>
          <p:cNvSpPr txBox="1"/>
          <p:nvPr/>
        </p:nvSpPr>
        <p:spPr>
          <a:xfrm>
            <a:off x="457200" y="152400"/>
            <a:ext cx="5220019" cy="523220"/>
          </a:xfrm>
          <a:prstGeom prst="rect">
            <a:avLst/>
          </a:prstGeom>
          <a:noFill/>
        </p:spPr>
        <p:txBody>
          <a:bodyPr wrap="none" rtlCol="0">
            <a:spAutoFit/>
          </a:bodyPr>
          <a:lstStyle/>
          <a:p>
            <a:r>
              <a:rPr lang="es-ES" sz="2800" b="1" dirty="0" smtClean="0">
                <a:solidFill>
                  <a:srgbClr val="C00000"/>
                </a:solidFill>
              </a:rPr>
              <a:t>¿Pueden prevenir las infecciones?</a:t>
            </a:r>
            <a:endParaRPr lang="es-ES" sz="2800" b="1" dirty="0">
              <a:solidFill>
                <a:srgbClr val="C00000"/>
              </a:solidFill>
            </a:endParaRP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2667000"/>
            <a:ext cx="7772400" cy="3048000"/>
          </a:xfrm>
        </p:spPr>
        <p:txBody>
          <a:bodyPr>
            <a:normAutofit fontScale="70000" lnSpcReduction="20000"/>
          </a:bodyPr>
          <a:lstStyle/>
          <a:p>
            <a:pPr>
              <a:spcBef>
                <a:spcPts val="1200"/>
              </a:spcBef>
            </a:pPr>
            <a:r>
              <a:rPr lang="es-ES" sz="2800" dirty="0" smtClean="0"/>
              <a:t>Hay numerosas investigaciones en relación a la </a:t>
            </a:r>
            <a:r>
              <a:rPr lang="es-ES" sz="2800" dirty="0" err="1" smtClean="0"/>
              <a:t>microbiota</a:t>
            </a:r>
            <a:r>
              <a:rPr lang="es-ES" sz="2800" dirty="0" smtClean="0"/>
              <a:t>  y sus implicaciones sobre la vacunación. </a:t>
            </a:r>
          </a:p>
          <a:p>
            <a:pPr>
              <a:spcBef>
                <a:spcPts val="1200"/>
              </a:spcBef>
            </a:pPr>
            <a:r>
              <a:rPr lang="es-ES" sz="2800" dirty="0" smtClean="0"/>
              <a:t>La  caracterización del DNA de la </a:t>
            </a:r>
            <a:r>
              <a:rPr lang="es-ES" sz="2800" dirty="0" err="1" smtClean="0"/>
              <a:t>microbiota</a:t>
            </a:r>
            <a:r>
              <a:rPr lang="es-ES" sz="2800" dirty="0" smtClean="0"/>
              <a:t> fecal, podría ser un </a:t>
            </a:r>
            <a:r>
              <a:rPr lang="es-ES" sz="2800" dirty="0" err="1" smtClean="0"/>
              <a:t>predictor</a:t>
            </a:r>
            <a:r>
              <a:rPr lang="es-ES" sz="2800" dirty="0" smtClean="0"/>
              <a:t> de la eficacia </a:t>
            </a:r>
            <a:r>
              <a:rPr lang="es-ES" sz="2800" dirty="0" err="1" smtClean="0"/>
              <a:t>vacunal</a:t>
            </a:r>
            <a:r>
              <a:rPr lang="es-ES" sz="2800" dirty="0" smtClean="0"/>
              <a:t>. </a:t>
            </a:r>
          </a:p>
          <a:p>
            <a:pPr>
              <a:spcBef>
                <a:spcPts val="1200"/>
              </a:spcBef>
            </a:pPr>
            <a:r>
              <a:rPr lang="es-ES" sz="2800" dirty="0" smtClean="0"/>
              <a:t>Los </a:t>
            </a:r>
            <a:r>
              <a:rPr lang="es-ES" sz="2800" dirty="0" err="1" smtClean="0"/>
              <a:t>probióticos</a:t>
            </a:r>
            <a:r>
              <a:rPr lang="es-ES" sz="2800" dirty="0" smtClean="0"/>
              <a:t> podrían ayudar en la respuesta a la vacuna frente a la gripe en ancianos y mejorar la eficacia de la vacunación en la infancia.</a:t>
            </a:r>
          </a:p>
          <a:p>
            <a:pPr>
              <a:spcBef>
                <a:spcPts val="1200"/>
              </a:spcBef>
            </a:pPr>
            <a:r>
              <a:rPr lang="es-ES" sz="2800" dirty="0" smtClean="0">
                <a:solidFill>
                  <a:srgbClr val="00B050"/>
                </a:solidFill>
              </a:rPr>
              <a:t>No existe evidencia científica para la utilización de </a:t>
            </a:r>
            <a:r>
              <a:rPr lang="es-ES" sz="2800" dirty="0" err="1" smtClean="0">
                <a:solidFill>
                  <a:srgbClr val="00B050"/>
                </a:solidFill>
              </a:rPr>
              <a:t>probióticos</a:t>
            </a:r>
            <a:r>
              <a:rPr lang="es-ES" sz="2800" dirty="0" smtClean="0">
                <a:solidFill>
                  <a:srgbClr val="00B050"/>
                </a:solidFill>
              </a:rPr>
              <a:t> concomitante con las vacunas, estando su empleo contraindicado.</a:t>
            </a:r>
          </a:p>
          <a:p>
            <a:pPr>
              <a:spcBef>
                <a:spcPts val="1200"/>
              </a:spcBef>
            </a:pPr>
            <a:endParaRPr lang="es-ES" altLang="es-ES" sz="2800" dirty="0" smtClean="0"/>
          </a:p>
          <a:p>
            <a:endParaRPr lang="es-ES" dirty="0"/>
          </a:p>
        </p:txBody>
      </p:sp>
      <p:sp>
        <p:nvSpPr>
          <p:cNvPr id="3" name="Marcador de texto 2"/>
          <p:cNvSpPr>
            <a:spLocks noGrp="1"/>
          </p:cNvSpPr>
          <p:nvPr>
            <p:ph type="body" idx="10"/>
          </p:nvPr>
        </p:nvSpPr>
        <p:spPr>
          <a:xfrm>
            <a:off x="685800" y="1600200"/>
            <a:ext cx="7772400" cy="539080"/>
          </a:xfrm>
        </p:spPr>
        <p:txBody>
          <a:bodyPr>
            <a:noAutofit/>
          </a:bodyPr>
          <a:lstStyle/>
          <a:p>
            <a:pPr>
              <a:spcBef>
                <a:spcPts val="600"/>
              </a:spcBef>
            </a:pPr>
            <a:r>
              <a:rPr lang="es-ES" altLang="es-ES" dirty="0" smtClean="0">
                <a:solidFill>
                  <a:schemeClr val="accent1"/>
                </a:solidFill>
              </a:rPr>
              <a:t> </a:t>
            </a:r>
            <a:r>
              <a:rPr lang="es-ES" dirty="0" smtClean="0"/>
              <a:t>La abuela de nuestro paciente va vacunarse de la gripe por indicación de su médico de AP. Señalar la respuesta FALSA</a:t>
            </a:r>
            <a:endParaRPr lang="es-ES" dirty="0" smtClean="0">
              <a:solidFill>
                <a:srgbClr val="C00000"/>
              </a:solidFill>
              <a:latin typeface="Calibri" pitchFamily="34" charset="0"/>
            </a:endParaRPr>
          </a:p>
        </p:txBody>
      </p:sp>
      <p:sp>
        <p:nvSpPr>
          <p:cNvPr id="5" name="Título 4"/>
          <p:cNvSpPr>
            <a:spLocks noGrp="1"/>
          </p:cNvSpPr>
          <p:nvPr>
            <p:ph type="title"/>
          </p:nvPr>
        </p:nvSpPr>
        <p:spPr/>
        <p:txBody>
          <a:bodyPr/>
          <a:lstStyle/>
          <a:p>
            <a:r>
              <a:rPr lang="es-ES" dirty="0"/>
              <a:t>Pregunta </a:t>
            </a:r>
            <a:r>
              <a:rPr lang="es-ES" dirty="0" smtClean="0"/>
              <a:t>9</a:t>
            </a:r>
            <a:endParaRPr lang="es-ES" dirty="0"/>
          </a:p>
        </p:txBody>
      </p:sp>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err="1" smtClean="0"/>
              <a:t>Boge</a:t>
            </a:r>
            <a:r>
              <a:rPr lang="es-ES" dirty="0" smtClean="0"/>
              <a:t>  T et al. </a:t>
            </a:r>
            <a:r>
              <a:rPr lang="es-ES" dirty="0" err="1" smtClean="0"/>
              <a:t>Vaccine</a:t>
            </a:r>
            <a:r>
              <a:rPr lang="es-ES" dirty="0" smtClean="0"/>
              <a:t> 2009; 27: 5677-84 </a:t>
            </a:r>
            <a:endParaRPr lang="es-ES" dirty="0"/>
          </a:p>
        </p:txBody>
      </p:sp>
      <p:pic>
        <p:nvPicPr>
          <p:cNvPr id="3" name="Picture 3"/>
          <p:cNvPicPr>
            <a:picLocks noChangeAspect="1" noChangeArrowheads="1"/>
          </p:cNvPicPr>
          <p:nvPr/>
        </p:nvPicPr>
        <p:blipFill>
          <a:blip r:embed="rId2" cstate="print"/>
          <a:srcRect/>
          <a:stretch>
            <a:fillRect/>
          </a:stretch>
        </p:blipFill>
        <p:spPr bwMode="auto">
          <a:xfrm>
            <a:off x="228600" y="2057400"/>
            <a:ext cx="3514725" cy="3724275"/>
          </a:xfrm>
          <a:prstGeom prst="rect">
            <a:avLst/>
          </a:prstGeom>
          <a:noFill/>
          <a:ln w="9525">
            <a:noFill/>
            <a:miter lim="800000"/>
            <a:headEnd/>
            <a:tailEnd/>
          </a:ln>
          <a:effectLst/>
        </p:spPr>
      </p:pic>
      <p:sp>
        <p:nvSpPr>
          <p:cNvPr id="5" name="4 CuadroTexto"/>
          <p:cNvSpPr txBox="1"/>
          <p:nvPr/>
        </p:nvSpPr>
        <p:spPr>
          <a:xfrm>
            <a:off x="2971800" y="3200400"/>
            <a:ext cx="928694" cy="369332"/>
          </a:xfrm>
          <a:prstGeom prst="rect">
            <a:avLst/>
          </a:prstGeom>
          <a:solidFill>
            <a:srgbClr val="00B0F0"/>
          </a:solidFill>
        </p:spPr>
        <p:txBody>
          <a:bodyPr wrap="square" rtlCol="0">
            <a:spAutoFit/>
          </a:bodyPr>
          <a:lstStyle/>
          <a:p>
            <a:r>
              <a:rPr lang="es-ES" b="1" dirty="0" smtClean="0">
                <a:solidFill>
                  <a:schemeClr val="bg1"/>
                </a:solidFill>
              </a:rPr>
              <a:t>Leche F</a:t>
            </a:r>
            <a:endParaRPr lang="es-ES"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3962400" y="1600200"/>
            <a:ext cx="4914900" cy="3810000"/>
          </a:xfrm>
          <a:prstGeom prst="rect">
            <a:avLst/>
          </a:prstGeom>
          <a:noFill/>
          <a:ln w="9525">
            <a:noFill/>
            <a:miter lim="800000"/>
            <a:headEnd/>
            <a:tailEnd/>
          </a:ln>
          <a:effectLst/>
        </p:spPr>
      </p:pic>
      <p:sp>
        <p:nvSpPr>
          <p:cNvPr id="7" name="6 CuadroTexto"/>
          <p:cNvSpPr txBox="1"/>
          <p:nvPr/>
        </p:nvSpPr>
        <p:spPr>
          <a:xfrm>
            <a:off x="6629400" y="2362200"/>
            <a:ext cx="1717650" cy="338554"/>
          </a:xfrm>
          <a:prstGeom prst="rect">
            <a:avLst/>
          </a:prstGeom>
          <a:solidFill>
            <a:srgbClr val="002060"/>
          </a:solidFill>
        </p:spPr>
        <p:txBody>
          <a:bodyPr wrap="none" rtlCol="0">
            <a:spAutoFit/>
          </a:bodyPr>
          <a:lstStyle/>
          <a:p>
            <a:r>
              <a:rPr lang="es-ES" sz="1600" b="1" dirty="0" smtClean="0">
                <a:solidFill>
                  <a:schemeClr val="bg1"/>
                </a:solidFill>
              </a:rPr>
              <a:t>Leche fermentada</a:t>
            </a:r>
            <a:endParaRPr lang="es-ES" sz="1600" b="1" dirty="0">
              <a:solidFill>
                <a:schemeClr val="bg1"/>
              </a:solidFill>
            </a:endParaRPr>
          </a:p>
        </p:txBody>
      </p:sp>
      <p:pic>
        <p:nvPicPr>
          <p:cNvPr id="8" name="Picture 6"/>
          <p:cNvPicPr>
            <a:picLocks noChangeAspect="1" noChangeArrowheads="1"/>
          </p:cNvPicPr>
          <p:nvPr/>
        </p:nvPicPr>
        <p:blipFill>
          <a:blip r:embed="rId4" cstate="print"/>
          <a:srcRect/>
          <a:stretch>
            <a:fillRect/>
          </a:stretch>
        </p:blipFill>
        <p:spPr bwMode="auto">
          <a:xfrm>
            <a:off x="3962400" y="304800"/>
            <a:ext cx="4933950" cy="87630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228600" y="228600"/>
            <a:ext cx="3019425" cy="1457325"/>
          </a:xfrm>
          <a:prstGeom prst="rect">
            <a:avLst/>
          </a:prstGeom>
          <a:noFill/>
          <a:ln w="9525">
            <a:noFill/>
            <a:miter lim="800000"/>
            <a:headEnd/>
            <a:tailEnd/>
          </a:ln>
          <a:effectLst/>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685800" y="1981200"/>
            <a:ext cx="7772400" cy="3330826"/>
          </a:xfrm>
        </p:spPr>
        <p:txBody>
          <a:bodyPr>
            <a:normAutofit/>
          </a:bodyPr>
          <a:lstStyle/>
          <a:p>
            <a:pPr>
              <a:spcBef>
                <a:spcPts val="1200"/>
              </a:spcBef>
            </a:pPr>
            <a:r>
              <a:rPr lang="es-ES" altLang="es-ES" dirty="0" smtClean="0"/>
              <a:t>Alergia proteínas leche de vaca (APLV) no </a:t>
            </a:r>
            <a:r>
              <a:rPr lang="es-ES" altLang="es-ES" dirty="0" err="1" smtClean="0"/>
              <a:t>IgE</a:t>
            </a:r>
            <a:r>
              <a:rPr lang="es-ES" altLang="es-ES" dirty="0" smtClean="0"/>
              <a:t> mediada</a:t>
            </a:r>
            <a:endParaRPr lang="es-ES" dirty="0"/>
          </a:p>
          <a:p>
            <a:pPr>
              <a:spcBef>
                <a:spcPts val="1200"/>
              </a:spcBef>
            </a:pPr>
            <a:r>
              <a:rPr lang="es-ES" altLang="es-ES" dirty="0" smtClean="0"/>
              <a:t>Enfermedad por reflujo </a:t>
            </a:r>
            <a:r>
              <a:rPr lang="es-ES" altLang="es-ES" dirty="0" err="1" smtClean="0"/>
              <a:t>gastroesofágico</a:t>
            </a:r>
            <a:r>
              <a:rPr lang="es-ES" altLang="es-ES" dirty="0" smtClean="0"/>
              <a:t> (ERGE)</a:t>
            </a:r>
            <a:endParaRPr lang="es-ES" dirty="0"/>
          </a:p>
          <a:p>
            <a:pPr>
              <a:spcBef>
                <a:spcPts val="1200"/>
              </a:spcBef>
            </a:pPr>
            <a:r>
              <a:rPr lang="es-ES" altLang="es-ES" dirty="0" smtClean="0">
                <a:solidFill>
                  <a:srgbClr val="00B050"/>
                </a:solidFill>
              </a:rPr>
              <a:t>Cólico del lactante</a:t>
            </a:r>
            <a:endParaRPr lang="es-ES" dirty="0">
              <a:solidFill>
                <a:srgbClr val="00B050"/>
              </a:solidFill>
            </a:endParaRPr>
          </a:p>
          <a:p>
            <a:pPr>
              <a:spcBef>
                <a:spcPts val="1200"/>
              </a:spcBef>
            </a:pPr>
            <a:r>
              <a:rPr lang="es-ES" altLang="es-ES" dirty="0" smtClean="0"/>
              <a:t>Invaginación intestinal</a:t>
            </a:r>
            <a:endParaRPr lang="es-ES" dirty="0"/>
          </a:p>
          <a:p>
            <a:endParaRPr lang="es-ES" dirty="0"/>
          </a:p>
        </p:txBody>
      </p:sp>
      <p:sp>
        <p:nvSpPr>
          <p:cNvPr id="3" name="Marcador de texto 2"/>
          <p:cNvSpPr>
            <a:spLocks noGrp="1"/>
          </p:cNvSpPr>
          <p:nvPr>
            <p:ph type="body" idx="10"/>
          </p:nvPr>
        </p:nvSpPr>
        <p:spPr>
          <a:xfrm>
            <a:off x="722313" y="908721"/>
            <a:ext cx="7772400" cy="539080"/>
          </a:xfrm>
        </p:spPr>
        <p:txBody>
          <a:bodyPr/>
          <a:lstStyle/>
          <a:p>
            <a:pPr>
              <a:spcBef>
                <a:spcPts val="600"/>
              </a:spcBef>
            </a:pPr>
            <a:r>
              <a:rPr lang="es-ES" altLang="es-ES" dirty="0" smtClean="0">
                <a:solidFill>
                  <a:srgbClr val="C00000"/>
                </a:solidFill>
              </a:rPr>
              <a:t>¿Cuál es su impresión diagnóstica?</a:t>
            </a:r>
            <a:endParaRPr lang="es-ES" dirty="0"/>
          </a:p>
        </p:txBody>
      </p:sp>
      <p:sp>
        <p:nvSpPr>
          <p:cNvPr id="5" name="Título 4"/>
          <p:cNvSpPr>
            <a:spLocks noGrp="1"/>
          </p:cNvSpPr>
          <p:nvPr>
            <p:ph type="title"/>
          </p:nvPr>
        </p:nvSpPr>
        <p:spPr/>
        <p:txBody>
          <a:bodyPr/>
          <a:lstStyle/>
          <a:p>
            <a:r>
              <a:rPr lang="es-ES" dirty="0"/>
              <a:t>Pregunta 1</a:t>
            </a:r>
          </a:p>
        </p:txBody>
      </p:sp>
      <p:pic>
        <p:nvPicPr>
          <p:cNvPr id="6" name="Imagen 6"/>
          <p:cNvPicPr>
            <a:picLocks noChangeAspect="1"/>
          </p:cNvPicPr>
          <p:nvPr/>
        </p:nvPicPr>
        <p:blipFill>
          <a:blip r:embed="rId2" cstate="print"/>
          <a:srcRect/>
          <a:stretch>
            <a:fillRect/>
          </a:stretch>
        </p:blipFill>
        <p:spPr bwMode="auto">
          <a:xfrm>
            <a:off x="4953000" y="3505200"/>
            <a:ext cx="3635375" cy="2419350"/>
          </a:xfrm>
          <a:prstGeom prst="rect">
            <a:avLst/>
          </a:prstGeom>
          <a:noFill/>
          <a:ln w="9525">
            <a:noFill/>
            <a:miter lim="800000"/>
            <a:headEnd/>
            <a:tailEnd/>
          </a:ln>
        </p:spPr>
      </p:pic>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smtClean="0"/>
              <a:t>FAO/WHO 2012 y WGO 2011</a:t>
            </a:r>
            <a:endParaRPr lang="es-ES" dirty="0"/>
          </a:p>
        </p:txBody>
      </p:sp>
      <p:pic>
        <p:nvPicPr>
          <p:cNvPr id="4" name="Picture 2"/>
          <p:cNvPicPr>
            <a:picLocks noChangeAspect="1" noChangeArrowheads="1"/>
          </p:cNvPicPr>
          <p:nvPr/>
        </p:nvPicPr>
        <p:blipFill>
          <a:blip r:embed="rId3" cstate="print"/>
          <a:srcRect/>
          <a:stretch>
            <a:fillRect/>
          </a:stretch>
        </p:blipFill>
        <p:spPr bwMode="auto">
          <a:xfrm>
            <a:off x="304800" y="2971800"/>
            <a:ext cx="8475663" cy="2500313"/>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219200" y="914400"/>
            <a:ext cx="4521196" cy="2033356"/>
          </a:xfrm>
          <a:prstGeom prst="rect">
            <a:avLst/>
          </a:prstGeom>
          <a:noFill/>
          <a:ln w="9525">
            <a:noFill/>
            <a:miter lim="800000"/>
            <a:headEnd/>
            <a:tailEnd/>
          </a:ln>
        </p:spPr>
      </p:pic>
      <p:sp>
        <p:nvSpPr>
          <p:cNvPr id="6" name="5 CuadroTexto"/>
          <p:cNvSpPr txBox="1"/>
          <p:nvPr/>
        </p:nvSpPr>
        <p:spPr>
          <a:xfrm>
            <a:off x="1142976" y="285728"/>
            <a:ext cx="4012958" cy="523220"/>
          </a:xfrm>
          <a:prstGeom prst="rect">
            <a:avLst/>
          </a:prstGeom>
          <a:noFill/>
        </p:spPr>
        <p:txBody>
          <a:bodyPr wrap="none" rtlCol="0">
            <a:spAutoFit/>
          </a:bodyPr>
          <a:lstStyle/>
          <a:p>
            <a:r>
              <a:rPr lang="es-ES" sz="2800" b="1" dirty="0" smtClean="0">
                <a:solidFill>
                  <a:srgbClr val="C00000"/>
                </a:solidFill>
              </a:rPr>
              <a:t>¿Qué son los </a:t>
            </a:r>
            <a:r>
              <a:rPr lang="es-ES" sz="2800" b="1" dirty="0" err="1" smtClean="0">
                <a:solidFill>
                  <a:srgbClr val="C00000"/>
                </a:solidFill>
              </a:rPr>
              <a:t>probióticos</a:t>
            </a:r>
            <a:r>
              <a:rPr lang="es-ES" sz="2800" b="1" dirty="0" smtClean="0">
                <a:solidFill>
                  <a:srgbClr val="C00000"/>
                </a:solidFill>
              </a:rPr>
              <a:t>?</a:t>
            </a:r>
            <a:endParaRPr lang="es-ES" sz="2800" b="1" dirty="0">
              <a:solidFill>
                <a:srgbClr val="C00000"/>
              </a:solidFill>
            </a:endParaRPr>
          </a:p>
        </p:txBody>
      </p:sp>
      <p:pic>
        <p:nvPicPr>
          <p:cNvPr id="7" name="Picture 1"/>
          <p:cNvPicPr>
            <a:picLocks noChangeAspect="1" noChangeArrowheads="1"/>
          </p:cNvPicPr>
          <p:nvPr/>
        </p:nvPicPr>
        <p:blipFill>
          <a:blip r:embed="rId5" cstate="print"/>
          <a:srcRect/>
          <a:stretch>
            <a:fillRect/>
          </a:stretch>
        </p:blipFill>
        <p:spPr bwMode="auto">
          <a:xfrm>
            <a:off x="6553200" y="152400"/>
            <a:ext cx="2233104" cy="2971800"/>
          </a:xfrm>
          <a:prstGeom prst="rect">
            <a:avLst/>
          </a:prstGeom>
          <a:noFill/>
          <a:ln w="9525">
            <a:noFill/>
            <a:miter lim="800000"/>
            <a:headEnd/>
            <a:tailEnd/>
          </a:ln>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err="1" smtClean="0"/>
              <a:t>Alvarez</a:t>
            </a:r>
            <a:r>
              <a:rPr lang="es-ES" dirty="0" smtClean="0"/>
              <a:t> Calatayud G, Suarez E. </a:t>
            </a:r>
            <a:r>
              <a:rPr lang="es-ES" dirty="0" err="1" smtClean="0"/>
              <a:t>Microbiota</a:t>
            </a:r>
            <a:r>
              <a:rPr lang="es-ES" dirty="0" smtClean="0"/>
              <a:t> autóctona, </a:t>
            </a:r>
            <a:r>
              <a:rPr lang="es-ES" dirty="0" err="1" smtClean="0"/>
              <a:t>probióticos</a:t>
            </a:r>
            <a:r>
              <a:rPr lang="es-ES" dirty="0" smtClean="0"/>
              <a:t> y prebióticos. Madrid 2014.</a:t>
            </a:r>
            <a:endParaRPr lang="es-ES" dirty="0"/>
          </a:p>
        </p:txBody>
      </p:sp>
      <p:pic>
        <p:nvPicPr>
          <p:cNvPr id="10" name="Picture 2"/>
          <p:cNvPicPr>
            <a:picLocks noChangeAspect="1" noChangeArrowheads="1"/>
          </p:cNvPicPr>
          <p:nvPr/>
        </p:nvPicPr>
        <p:blipFill>
          <a:blip r:embed="rId3" cstate="print"/>
          <a:srcRect/>
          <a:stretch>
            <a:fillRect/>
          </a:stretch>
        </p:blipFill>
        <p:spPr bwMode="auto">
          <a:xfrm>
            <a:off x="228600" y="228600"/>
            <a:ext cx="8773911" cy="5072098"/>
          </a:xfrm>
          <a:prstGeom prst="rect">
            <a:avLst/>
          </a:prstGeom>
          <a:noFill/>
          <a:ln w="9525">
            <a:noFill/>
            <a:miter lim="800000"/>
            <a:headEnd/>
            <a:tailEnd/>
          </a:ln>
          <a:effectLst/>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fatkid"/>
          <p:cNvPicPr>
            <a:picLocks noChangeAspect="1" noChangeArrowheads="1"/>
          </p:cNvPicPr>
          <p:nvPr/>
        </p:nvPicPr>
        <p:blipFill>
          <a:blip r:embed="rId3" cstate="print"/>
          <a:srcRect/>
          <a:stretch>
            <a:fillRect/>
          </a:stretch>
        </p:blipFill>
        <p:spPr bwMode="auto">
          <a:xfrm>
            <a:off x="2226937" y="793733"/>
            <a:ext cx="2180345" cy="1650983"/>
          </a:xfrm>
          <a:prstGeom prst="rect">
            <a:avLst/>
          </a:prstGeom>
          <a:noFill/>
          <a:ln w="9525">
            <a:noFill/>
            <a:miter lim="800000"/>
            <a:headEnd/>
            <a:tailEnd/>
          </a:ln>
        </p:spPr>
      </p:pic>
      <p:pic>
        <p:nvPicPr>
          <p:cNvPr id="28676" name="Picture 4" descr="http://t1.gstatic.com/images?q=tbn:ANd9GcRnDlB7JQ1SrKs7RMt9JCfhIn6TyMVrMGoqQm-QFMb4FJTZj13HbEV-f58">
            <a:hlinkClick r:id="rId4"/>
          </p:cNvPr>
          <p:cNvPicPr>
            <a:picLocks noChangeAspect="1" noChangeArrowheads="1"/>
          </p:cNvPicPr>
          <p:nvPr/>
        </p:nvPicPr>
        <p:blipFill>
          <a:blip r:embed="rId5" cstate="print"/>
          <a:srcRect/>
          <a:stretch>
            <a:fillRect/>
          </a:stretch>
        </p:blipFill>
        <p:spPr bwMode="auto">
          <a:xfrm>
            <a:off x="5278153" y="5369718"/>
            <a:ext cx="1857375" cy="1389062"/>
          </a:xfrm>
          <a:prstGeom prst="rect">
            <a:avLst/>
          </a:prstGeom>
          <a:noFill/>
          <a:ln w="9525">
            <a:noFill/>
            <a:miter lim="800000"/>
            <a:headEnd/>
            <a:tailEnd/>
          </a:ln>
        </p:spPr>
      </p:pic>
      <p:pic>
        <p:nvPicPr>
          <p:cNvPr id="28677" name="Picture 6" descr="http://t3.gstatic.com/images?q=tbn:ANd9GcS2_Zb0okt_S-01sjQPpudN-ucayRcyrwDhr7MKFolgyauchWompktzh24">
            <a:hlinkClick r:id="rId6"/>
          </p:cNvPr>
          <p:cNvPicPr>
            <a:picLocks noChangeAspect="1" noChangeArrowheads="1"/>
          </p:cNvPicPr>
          <p:nvPr/>
        </p:nvPicPr>
        <p:blipFill>
          <a:blip r:embed="rId7" cstate="print"/>
          <a:srcRect/>
          <a:stretch>
            <a:fillRect/>
          </a:stretch>
        </p:blipFill>
        <p:spPr bwMode="auto">
          <a:xfrm>
            <a:off x="133152" y="4911419"/>
            <a:ext cx="1672737" cy="1672737"/>
          </a:xfrm>
          <a:prstGeom prst="rect">
            <a:avLst/>
          </a:prstGeom>
          <a:noFill/>
          <a:ln w="9525">
            <a:noFill/>
            <a:miter lim="800000"/>
            <a:headEnd/>
            <a:tailEnd/>
          </a:ln>
        </p:spPr>
      </p:pic>
      <p:pic>
        <p:nvPicPr>
          <p:cNvPr id="28678" name="Picture 10" descr="http://t3.gstatic.com/images?q=tbn:ANd9GcQpNxnnyNNrrIEd5ylz99_w1cImgeScwm0pNyDFLCNZO7g_XQjlZ0kA2Fg">
            <a:hlinkClick r:id="rId8"/>
          </p:cNvPr>
          <p:cNvPicPr>
            <a:picLocks noChangeAspect="1" noChangeArrowheads="1"/>
          </p:cNvPicPr>
          <p:nvPr/>
        </p:nvPicPr>
        <p:blipFill>
          <a:blip r:embed="rId9" cstate="print"/>
          <a:srcRect/>
          <a:stretch>
            <a:fillRect/>
          </a:stretch>
        </p:blipFill>
        <p:spPr bwMode="auto">
          <a:xfrm>
            <a:off x="6682529" y="2444716"/>
            <a:ext cx="1881188" cy="1143000"/>
          </a:xfrm>
          <a:prstGeom prst="rect">
            <a:avLst/>
          </a:prstGeom>
          <a:noFill/>
          <a:ln w="9525">
            <a:noFill/>
            <a:miter lim="800000"/>
            <a:headEnd/>
            <a:tailEnd/>
          </a:ln>
        </p:spPr>
      </p:pic>
      <p:pic>
        <p:nvPicPr>
          <p:cNvPr id="28679" name="Picture 2" descr="https://encrypted-tbn1.gstatic.com/images?q=tbn:ANd9GcSfZXhfdyiiWkkLIFMCsFGZqZl9qJrm4DwcheUKW7TGWXEgsc510g"/>
          <p:cNvPicPr>
            <a:picLocks noChangeAspect="1" noChangeArrowheads="1"/>
          </p:cNvPicPr>
          <p:nvPr/>
        </p:nvPicPr>
        <p:blipFill>
          <a:blip r:embed="rId10" cstate="print"/>
          <a:srcRect/>
          <a:stretch>
            <a:fillRect/>
          </a:stretch>
        </p:blipFill>
        <p:spPr bwMode="auto">
          <a:xfrm>
            <a:off x="1916935" y="5079808"/>
            <a:ext cx="1400175" cy="1470522"/>
          </a:xfrm>
          <a:prstGeom prst="rect">
            <a:avLst/>
          </a:prstGeom>
          <a:noFill/>
          <a:ln w="9525">
            <a:noFill/>
            <a:miter lim="800000"/>
            <a:headEnd/>
            <a:tailEnd/>
          </a:ln>
        </p:spPr>
      </p:pic>
      <p:sp>
        <p:nvSpPr>
          <p:cNvPr id="28680" name="AutoShape 4"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28681" name="AutoShape 6"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28682" name="AutoShape 8"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28683" name="AutoShape 12" descr="data:image/jpeg;base64,/9j/4AAQSkZJRgABAQAAAQABAAD/2wCEAAkGBhQSERUUExQUFRQWGBgYGBcXGBccGhccGBcWGBcdGBgXHCYeFxwjGhUcHy8gIycpLCwtFx4xNTAqNSYrLCkBCQoKDgwOGg8PGiwkHyQsLCwsKiwsLCwvKiwsKSwsKSwsLCksLCwsLCwsLCwsLCwsKSksLCwsLCwsLCwsLCwsLP/AABEIANsA5gMBIgACEQEDEQH/xAAcAAABBQEBAQAAAAAAAAAAAAAAAwQFBgcCAQj/xABDEAACAQIEAwUFBgQDBgcAAAABAhEAAwQSITEFBkEiUWFxgRMykaGxBxRCUsHRI2Lh8HKC8SQzkqKywhUWF0Njc6P/xAAaAQACAwEBAAAAAAAAAAAAAAAABAECAwUG/8QALhEAAgIBBAECBQQBBQAAAAAAAAECAxEEEiExQRNhIjJRwfBxgZGh0QUzYuHx/9oADAMBAAIRAxEAPwDcaKQxWMW3EyWbRVUSzHwH1JgDqRSPt7+4tIB3G6c3rFsifU+dAD2im+ExgedCrLoytEr3bSCD0IJBpxQAUUUUAFNuI8QSxbNy4YUfE9wA6k05qkfaXdMWFG0uxHeRlA/6j8azsk4RbRtRWrLFFvA3xX2h3mLGzaUIokl5JAmATBAEnSNdTSX/AKhYhSQyISN1KspjwIYj61FcLtpdsupLKrMCCoEgoDGkjMO2evcRSlzhSC24Bd3b8bwIiSAACdzuSa5stXGCac+fzwPqqM5xarwv5485Ze+XOaExYMAo67qTOh6g9RU1WWcgYj/bEy7MrjT/AAz9VrUiYp+ixzj8XfQvraY02Yh00me1B8d497M5Lfv9T+X06mpsGaz/ABzE3XnfM0/E0n/qWolTWlDt+Q0VMbJty8HF7Es5lmZj4k0vgeKXLRlWMdVJ0Pp08xSeBwPto1I1jTvMnp3KJPjp5NC49q6qxdAFKkgSNO0DGhM6+sbg1w3TbXH1c/3ydJXV2S9PBomBxguoHXY9O49RXWMxQtoXOw+fdVf5QxBl06QGH0P6fCpXj9wCw3iQB8Z/SvSae920Kzz9zlTpUbtnjP8ARVeIc/lWKruPygaeEtv8Kj7X2kXFeLhAB90dmT6QJ9KkuH8vYW+mfLJzMCVZhqD4GNiKc2uSsIu1kT1OZpPnrrWTlPPZt61MU47OSe4NxkX12hoBjvB6j9qkqqPLt0+3gyGGYMDHce7pIq3U5XJyXItfBQlx5QUUU0v445sltc7jU6wqztmaDBPcAT4RrWhgO6KYnF3V1e0CvX2bliPHKVUn0k+FOrF9XUMpBU7EUAKUUUUAFFFFAEfw+CGvtu4keFse4B5jtHxY9wpNOKODbLi2BdjKgbtidj3P4xtqZIFOODn/AGe1/wDWg+CgEfGk0wDppbuKEGyuhbKO5SHXs9wMx5aUEnd0RiLZG7I4bxClCCfItH+c09qlcU4rdR39kzZiwtm5kRjoSJymFW2pnQaneTNW3AYv2ttX2kajuOzD0II9KqpJvCLyrlFJvyOKTuXwpEzrOsGBAkydlHnSB4pb9t7HMPalc2WDt5xE6TEzGtd/dRmeVTK0E6asdjm6HQAelWMxVLwJIB1XffqJ9apP2nWCVskfzrPiQpH0NW1rLkl9mEqqk9nf3uz3jvmI85bcX4L94teydpEk5jGZTrlywANCY16T3zWdkXKLS7NqJRjYnLryZdw3EG0ioMsaEyNs0SRB2lpHgRTleLscshQDEnU7rIgaddPSpVvs5xCzke3B095hI2GmUgadPnRa+zfEH3rltR4M5iJ8B3nr1rmz0sJPc4c/nudSNkV8KsWP3/wMPs9w8YxApkBWJMR+DKdOmpj4VJ82cTN27cTNISVyEqpQggi4oYgPI7O8iTETVo5b5Xt4QGGzuRBY6adyjoKZcy8ni/c9ra9mHMBg4bKY2Iy7GBG2o7qcUJqHvkRusrlZ8PSSX6+5XeAYt1vWyh7JuQyKZAV2Atq7DRnBJPUhQZqe5p4UQxuLIV9yPwttPr9a95d5QezdFy9cRsgOREBCqW0J1A1iRt13q1OAQQYIO4PWs7dL61WyXfj2Kwu9Ke5GVW7V5AEBlJJgEKNZBB69fH5U5w+Gy6nVoiQPHT+/Crtc5YskyMy+AOnzBp1g+E2rWqqJ7zqfidvSkHotTZ8M5JL8/PA0tRRD4op5GPLXCmtgu4hmEAdQN9fE93hTzjmENyywGpGsDr3x6E0/mva61VEaq/Tj0IyulKz1H2ZSl1sO5VXdQTMhjBEaAgmNlifCl7nFLpGt+5trDAGdun9z51oeK4Taue8gJPXb6b0zXlayDIDDyjy7p2qHXI29Sp8tf0QvI+FbdhBAYnfdm0mdZjv7quVI4bCrbWEED6+Z60lgOKW72b2bBsrFToRBHmNR47GtYR2owtnvlldDuo/h9wLadyCTmus0CSSHYR4kBQo/wgU25o4m9q1/CJFwmRADHKsM0K2hJ0QT1cGmPA8ZcuMe1kcgOZWVbYHMgIyuJAlWAPdpU7lnBCrk47/BKYbiTnIzezKXDlBRs2UwSATs40iREHoRqFMvs7wj3bsyP51Egj/Eoaf8A7zXdnAtmD3GDFZyhVyqpIgmJJLQSJJ6mIk15j/fsDr7Qn0Fq7P1A9asUHtFFFBAUUUUAR9p/YuUbRHYlG6BmMsh7iWJYd+YjoJkK5uWwwIYAg6EESD5g70z/wDC4/3dy5bHcCGHoLgbKPARQBS+J+0tYl7TghXNxrdwQAQSWEGdWEwfEDvppw65iUZ0tORnYtks5WiTHZVlITSO0concmrzjOEvdRke6rKwIM2kP10n0pxwzhi2FKr1MmFVRsq6KgAHu/WsvTw8oYd2YpSWcDbgfCPZAs+t1veMkx4Bjqe8nqfAABa7cJNP6jTW0VgwbbeWezSb3o7z5Ca9NeNVyCH5j5utYK3nuyJ0URqx8BOtY3zdz3cxhKnsINcgPwzHqfDYVx9qHHDfxzQcyWlCL3T+Ij1+lUcXIBml5yb4LIeNiwPE+egpXB3sx7RCjz+gphYtZjJ26Adafi+ts5VUG53dF8PE1QB5iHuEfwxlHeTqfU1D3ladWHoalgMw/ifOfhGlRuJsITo+vcNP0oTDA2cGNDPqa7wmN11B9DFO8DwtmOnwJptiLGW5tHnFTlBtZZuHcaa0VIY94M1tHJfN64pQjGLoH/FpuP2rBcFe/CwXzAg/Lepjg3GHw7q9tpKHXxEyJFRGW1k4Po6a8qN4BxlcTZW4IkgSKk6aTyUPKguMcNuKTdwxZWPvBIzTuWCnRwfxKd9x2t52u7HvCoksotGW3kztHu3L5uXXViBlJY9pYIOi5R7M7giF0OoNTvJRuXbjXipW0FZFJHvksuqkHUAJB8T4Gp3ivL633DkiRl95LbjssWHvLI1OsHalxgruxvQP5baD/qzD5Vgq/iyzV2/BsisDx3CgkkAASSdgB3npTLBzcc3SCFjLbB0JBILMR0zECB3KD+KBzdwdpO3ecvGs3G0kayEEICI3CzSNzmvDqwUuZJgdltYMHp0/bvFaZMSXorizeDqGUyCJBrupICiiigAqL4pzLh8OYuXAG/KAWb1A29a75h4gbGGu3F95V08yQo+ZrGcTdZiTmlidSdSS0yfPSdf1pW65wajFcnR0mlhZB22vEVxx22azhOeMI5j2mU/zqVHx2HqanVaRI1FYG6OOp66ab6xqdug/c1of2fcTdWOHZsyFM9s922YDu3mJ0jxqK7pZxPH7Bdp6XFyqb48P7YL1UYak6iyadRzgmoLm7i5s4Z2X3yIXzYwD86nTVA5/4qqZBIJS4CUn8sNMdBJqJPCJRi/Gjlvup1yNlM943nxmaZ3cIc2XvpXi96bjn8zFj4kmfrXFtyVLdQsfH+gpcsd+2Ce7vsD3d5HjT3haBYMx5dfUan6UzwGEzt4DT4an4mrry3y7mILD1/bwrGyaib117iPGEe57hf0Cx8xNPcFyYXPb+gn5VpHDOBoo2qXscOUdKyUpMbVUImfYblEKVnpt++lRnMXKGbUDXvrVjgwKZY7CjeqtyRdwi0YPisBkGUtGvUa/EbUYYOp7eo2zD9asHOmGyXBpoxPr1qItW4A8YHn3HzreM9yEJw2vBpv2TcQaXst+GY8tPltWoA1lP2V2x7didzbHloRP6Vqwpyp5iYS7Cu7PvVxXdn3q0KjquLrwpIEwCY746V3XF25lBJ6VQDJ+JcZxT3WLBAQYDEnTR2XsjbMo26GdajcRa9qD7R2cqEYE9mAxTN7u0HLr/LUnxFst/KAe0CBO5dDKHXfMGAnbtGma5U1bY27ibE9rKTbmNpDW486SlJ5GlFJcmlcqYwewRCykrpodInsgSSdtPQ91TlZ1yjjbjW8xUJEASQDoGBJCjQ9kfEbzNW23xZwYZTInNodIA6jzmY2reNnhlXS2sxJiiksNiA6yP70Gx6770VsYNY4ZHc14U3MHeUb5c3nlIb/trHs8ECd3nL0PY3227Pf1rd6p/Fvs+VnNzDuLZM9hllNd46geGvhFK3VNyUl+h0NNfBVSqk8c5T9zO1fr16mYI6dTB9fpNWf7PkzYsFZyolwn3YJZgoIykiDuPCh/szxJDLmsKG/EGcwANgpXv1312q6ctctrhLZGYvceC7kQWI206AVWFcsrJWVkYp884x/PBM1FE1K1EE08hAjeYuM/drJcDM5IRFG7O3ujT4nwFYjzviHW8S2b2jCbgY6semmygbADpFbRzHgmuIrJHtLTi4oOmaAQyz0lWMeMVhHNPEPa4l3OoJJ130MAeG1ZWlolausXbaO+neDYZLg8v0pEkEj109KRtvld0OxA+QFZ9onyT3BoBUnqzD4qCK0rhvG7KAAkCsu4Mc0r1BDD0/1rQ+GXbARexaZjpDASfIQSfQUrYsyHqGkssueE4zb/ADA+oqXs4lTEGqBw3iGFuOQi2sw/KQf2IPmKtuBtArK7UJtcG/DWR/icei7kVFYrjFr86+h/aucXaTqoY+MfrtUBc5gwdu6bLrZRuo0kecj9al5YZSIHn4h7uHy6yT9DFVe8uTKO5vlIP61ZeY1tnFAoAFRCdNpOg+tVnGalR4kn0Ov0ioh0LW/MWvkPjHs7qtroxDDvUgz8Jn0rbbN0MARsa+e+WsQLbkNoCV+kfQ/Otq5Yxc2lEzlAg969KcpfgVmidpSzvSdNeI8M9uoUO9tlOZWUkQYI1AIkQTpNMGTJYtAk7VWeOc2WcpRJuHvWMo/zE6+k1XeNcOxaAi77S4o1nMzpp1I6eopphOE3bghVLMSRlyMggdZfTSYI3mY7qo9vTF3Zd3XHr6/4HOKsLjbiOrFWQCbYYz3IwVQQ66Eb9NY2PN/h2GR8r4hA7oM6DUkAxmETByjWQMsHxp4/Cmw+FdLZCPAnKVXLlMfwxoQFTNv1JjemPL12zbuJJCW0uhnBAAm5bzLrvFu5acE//IxIGYmsNqb4Oj8UYJzXJasNZVVH3cDKQwDKVYnaAxzCNPGfhXdjE+zl9DtmO4EgQBJDHQAaDqah+Hy9y3eTtXb6l7wDCLQIBtq3XN2gp32A0AFS4u69pSW78oBPZOkjQANpI/SqyWGbVvdHlEnwZIQzHoZ8Y9J3/pRSHCcWFXKxAgDUnTYRHgd6K1g1tFrYy3vgl6KKK0MQooooAKhGapuoFjVkSivc48UZLFzIYManunQev7VgXEbkT/MfkNP78q3Hm4g4O6SQDqZPeD2R8BFYDxC/JrGfMiyEoMyOlc4u1qCNiJBp9YACoxO/ZYd3jXF1Y03BJA8NaqmB5w65roYZdvEf0rVfsr41DOoRM+hJOhg6aGNqzDB8POrfCK0H7N8OxvrcA2lT3EEa+uYA1jKeJZQ3VXuXJPYb7OVS+t9rzsLeiLljsgkhS06jU9Kt3DAFWKV4mQiT6DzO1IcLEL2yAapKXxDcIJR4HVrDAMHiY1g9ap3MHJn3jGNiHJKQYRjIXNJaPDMSY7zV1wzakGucWgC1dS+Hgo4Rcssx3i+FFpmCjuAE79w+P0qGu3QhHWZA8h7x8ixgeRqa5qvHPcI3zfCYH0+pqq4u5mu+A7I8AFP66+tZV8oxv4kL/eZYEmM23prr6x8K1TkLiRNtV6g5d+jBo/5lrHsanYUjoBWnfZNba5BPu2zPiSVMDyEkz5UxD5kKvo15TStnekUpazvThkLXrQZSp2IIOpGhEHUaimGI4ZHat6HUnc7iCdT3AaDz3qSJpseJ2gY9ok/4h+9YzcV8zLQ3J5iQixqCDn1MyF6nXtdMmny76jbfBktwEe7GhylkmCOyBKEkiZI8B6z+MtDOHjNb/ljrGo7/AHfDemltmlsqmCdO8aQey24yjr3HesOV0PcTWWNUsLbZsrktpmnKVGUyB3BcrMx6nv2pf20OAhJntAzAiBlhW0EHY9Qa4W0v/uIMygZYG5gCZA31M7GnnB+HsDmJ6zmOrEzsc0gCI90iDQk5MJNQQ6wmFZmZ2JUt3RpGkajw3rypOimFFISlY2zwmqxxrnhLci0A5G7H3fQbt8hUnzQSMLdjuE+WYT8qqPB0s+zlhLyQZ1JG+n5RBC+c7iictscircpWqtfq/rj2Ac2YplzhiF8LYj4kH61ZOWOYjfzI8Z1EgjTMNtuhGnxqAS+VkWwADlzQBEm0hfs906R5yD0actYzJjwkRBIOvRgQoHXqtRCxT48kWUW0NTy9reOef0NJqu3HirFVKx/EU1Ez5bfHar7lHsZim+ig/aJjPaP7BWhVXPcHeRJUfDX1FZzjeDFGtkg5XQMDpuR9Otajd5bW5iLl0sxFzTL3aAb9dj8afYDkWwMv8PNl93OS0eQOg+FJytWcjCpkzD8UACApPy36xHSa8F06AjYzX0h/5cs5crWkPmq/SKpPMP2Uq5NzDDIw1Nr8LD+Q/hPht5UK36os9O1ymUPh4hYPr+36etajyii2ba9DGvmdT9T8ay43PY3Sl0FSDEERBETWkcu4+21uDBEazWEsp5HKWtuC3424lxQGmJBEeG1I4Dl+ymYpmUOSSoJie8D8PpUVieGNkDWrzgjWCAVju2mkeGYzEk+zZk30Zl3HkOtTn6myjlcPBZ8HgrdlSLYgbx9d9TTPiuPLqEQwW0n8o/EfQfMivLtpwAfaAiNQF+mtQnG+N2sOheQIBHjrH60N+EV/5MpnNqAOba9P3+pqs8XSGDjTX6E/tS93jBe9mYwznMAegiAP1pTG2xcTTeD/AJTvr37VaC29iNslN5RE40xBU9kiRt6g+RrWvsdEWmO5J174Ej9flWOWnOYKe+Nu+tN+zzmBcMQr6BjqT0k9fDWmE8SQvjg2e0wOo2pex71McMwzNGxAPqZ+ointj3qbMisce4s1xyoMIpiB1jcnv1qJmkOJ4k250k5iJ6DzqQtW7Bt9u4hC9zCQTGgEgkgESx+FeRVM9VJ2SZ3JWw06UIo8wWPe00ofMdD5irxgcQty2rqIDD4dI9Nqzu1cBLQZUOwVvzKDoaufKp/gf5mj5frTf+mWTha6X190Y62MZVqxEq2HU6kD+xGvfXYEV7RXoDk5CiiiggSxNgOjIdmBU+oisntYl7DOrANLzJJGUjQyde7uG3XWtdqt8a5PF5zcRgpO6kSpPU+E1DipLDM5Ssrkp19/Ypb8TYqSCFOshYmQVG5meyRtGxrzhsi/bZZJBTfctmBk9dyBrVpw3IH57voq/qdvhU5w/lyzZIZVlhszGSPLoPQVMYxj0YzlqL/n4Xu/sSlZljiFBn+9a02sZ5oxRAkbTB+NJ6p4wdbTLOSb4adRVhsjTSs3wnMpRRtI8al+XeeluXClzsk+71B79aXi0OYLswzL41yxhQ43G/61H/8AjSqxJMAj6UwxHMHZbJJB12kwNzH0q+5BtZQPtr4daNy1dt/7xlOcD8ojKT4ySP8ASqBwrmC7ZMSSv9/GtB53RbzW7lhXe7GW4h/KBpCHXeRoKpV3gktIVkJBlHBEeRO9axeY4kJzyp5izTOUueLTqA5AI01q0njlojQism4Jy+ugzr2tpIBPkDr4elXrhfK2XcVg+OEORm2ss65p5u9nbiyMzd/Rf3rI8XxK7edmusWPd+EDuA2rVea+GpbsEkascqjvJ/prWbPwo65VJUbkfOtYe4vdJtkPj3JZSFiANidY661IYViVBjcEiPAxqPWnCWxEMsjpuCPI/pTRrBVgygwD1FaZzwxfGOjyw38VcwiDr6VYFvzDZW10J6HTY+PUVE3eJzZS2VAe20q4GupnUz+lTPCeIBg6khSQW10ls06dAe1IPhEVDQJmwfZ7xlLuEQZ1a4shhIzAAkLI32Aq3YfcVm3CeDYf7oCSBe1KvbIDWyNAxYbCRMHeY1NX/gTXDatG7/vCil+nayidOmvSmoZxhmMuyC5l4KQzNBNt9SR+Enee7XUGq+mBgRmJGvQdQBvHh861Kou7h8O1wIUTOZjQCcoBaI3IBFci3QTUnKmeM+B6Gri0lZHOPJSsPY2VQT0A6n+tX7hWD9laVDuBJ8zqa7w+At2/cRVPeBr8d6cVto9F6Dc5PLZTU6n1UoxWEFFFFdISCiiigApDEY62nvuq+ZE/CvcZfyW3b8qk/AVRuHJ7e60sWKkF99SZgFvwzG/TQdaS1OolXJQgst/wkMVVRlFzm8Jf2XWzxS0xhbik90/vTqqpf4XaCgi0J6asJORtPzMRHUCd96Q4JzAbV/7vcYsNACd1kAiZ93fVenxojqJR/wBxcfVeCPTjP5P4Zcqw7mnGrbtux1idO/wrca+ZubcX7S4yDZc0+fSr6iO5xRaiW1SZWL2ILEMd5B+NSyOdCCQR1FROJtRA7yB8xTrEPAnoKnHgrnnJI4PiN53uK1xjGWJPQj+lK4zFYgWTbDnKxBPeY1AzbxOsVF8AxOe+3io08j/WrV92kVVxSZZSb8lKvIxOYksepMk/E1NcA44wIS64uW9sj6xOnZLag+Rp3iOG5TtoaZX+AzqpipIaLceTrl57b4W6htaPAZRcJGwYNAaO/wCQq1huIqI9mjR1Kj/taKyrA8exOFMKxA8gR8xUvZ50xF3S5caO4aD/AJanCIUpIn+MpfuuoxEDLMKAABO+xPd1ptcsgJFKYa6GE13ct6VGC+c9lcu8NnpSFzhxAM1POte4lB7M1UConhJYgdO8VpfIHL+Hv2mS6ua4usmCxTYAMdQB3DvqucMw4I18asHLGJ9hfRthMN5HQ/34VeLw+SrXBo+C4RZtKFt20UDaFAj+++n9j3q4Brux7wpzwYDqqwGZ8Sg07FwkDI+cTMsT0UglYIIPZM1Z6Y4c/wC0Xd/dtx/+m3rWUo5wCeB9RRRViAooooAKKKKAG+Mw5dSswCrAiN5EDyg1knEcK1m+zqzIzTI6CBDz8NRsc1a9ibIZSCA0jY7HzPSoTinKvtiWJXM0ErErMAGDAO86nvpLU1TbVkOWuGvqv+hqicUnCRSk5nxRHvWx2QMwQTGp7o+VJcJwjNcLsSzkxr+ZonzO3x+NjHIjg7W4jQ538ekeNSfDuVvZiW1MwAjFQoJ1bNoZA10/rSMoXXLYotJ9t46GYyqq+LKf6FjFfLeMAUkdZJPxn6619Q2g0dogmTsCBE6bk6xWK4Pk20sm7/EcknchR4ADfzNdeazg58XgoXC+Dvib6hRoNZ7vE+FI85cNFnEMlsyoCmDrBKifn9a1q1YS2sIqqvcAB/rWQ8SxZuYi6WEk6/Gap0T2JcqL/EdoiAB8T/SrrhboNU7C4sJ0j0p/a40v5qq+Sy4LXdw4YRUDxNHsiRqtLYXmJdifUUvj+JK6ESCKgvkvP2aDB4/CQ+HstdtHLclASZ1V531GnmpqzN9meAOv3cD/AAs4+QaKyH7JeJHD8SbWLToVfu1IKn0InymvoRblbLDMWysr9m+EX3BcTyckf800hjeQUynJcYH+aCPkAatxuCm99+6KnC+gKTMc4jg2suUdSGH9yO8eNIMpK+B+VaRx3A2MQuRrtoXU2JdZHWGEzBrLbXEbys4u2iAGIGUqwgEjSDqNKylHBqpZHPCzCE0viMTkWeuwpjhr+knsqOnd5+Ne2Cbjhm0Ue6P1NVLGwcuXS2FtFtTlj4EgfKpWx7wqp8k8UVkNontA5lB7jvHr9atlj3hTcXmIvLhjumFhT95unpktx8Xmn9QmCxBOMuDNIiImRAyxGuhBn4mqtlSboooqQCiiigAooooAKKKKACioLmjjzWLC3bWRpeNZIiHLe6f5areK5ze8tgo5Qgg3coZRMjskMJK5SCe+azlZGLwy6g2so0GsvutqfOtD4Pjjeso5iTMxtoSNPDSqRxnhD2bjDKSpJysASCOm2x8Ks3wQirc18SNnDOy+8YUep1+U1nCOl0hsxt3BpP7g7itI5owDXLBWDuCND5frVEucuN+Rv+E/tWLLCiWCRtafx1H70pbwZ/FYtEeBH6ikV5ecbZ/gakMJgro3Vo74NQWEH4XZI7Vgr/h/pTHEcJs/hd19f3qdF7Kfdc+SmPiRQ7Bhrab1U/tRyTwKfZpgLeXFszSVyQ/UQHJ/SrX/AOcriW5XMye7JLZR3VWOSMQLYxNs2yBcIjstr2Y008asWEb7u3sTbb2RVAjFTlc5F9oDpvnzb1W2WEtvfk001W5uUlx4+5cuDcdPsxMPpv1qXXjVsqc3ZgSZ8BVEwfBHTtYdiBubTTl/yndfpUp94aO2jo3iPodjVa7ZLCY1bRW030VLnbgmZrmMtA6nM6+AETHgBqKghirl1Jy5RlnxP7VoVu8wB7ByeRjz8qpnNZuWHm1YLWW2Kycs6ERG0/Wr855E90H8r/PqRli5mHh9O7TqfCnlu+FH6kH6nSonDWHUAFWncjK/zhaf4ewcrfwSxaBJBGXUEkApuYiZ0BPfoEZJCxxYqwIYKekGWPlG1a1yhxFr9hLj+8Sw1EEwSJNY1h0RehVuoIM1rf2fm4bHbRlVT2CwjMD3A6xPXxrWt8lJ9Fqqt8K5be1dDErlUmCCZbeJHr6DTWpvEcStWyFe4ik9CQP9KcAzV+GzPlHtFFFWICiiigAooooAK4v2gylTswIPqIruvCaAMkLujFSzFUOqFjAZSyyMxhB22mPnGqeBtFVcAwFKjwyiZHlBPw9C85jVWxF3LqrNIMHqATE+M0nweHhWBgsuYwdpAbbw1rl27l8veUv2ydCEU+H/AB7mlcDw3s8PaXqEWfMiT8zT6vEYEAjUHaK9rprgQY3x+NW0hdth07z0AqqYrmy7MyqL6fVqf8534VB07TH0A/c1QMfcdw1tWtLcIIyMe0wP5H90eAJB+lcjUztsudcJbUsdfVnQpjXCtTkstluw3OFyR2kcHXz22KxO/wBKsPCeOre7MZX7pmfI1k+Bu3jaiF9mrkXAJD25LGChjL2jAOygHukWLl/Hj2qkMCUdQSO49D46kVl6l2nkm5bo+cl9ldya24fjBpVFeCubt0KJNd05Z0DXtUHBc8jD22Rwbl2ZVSwA7RMgt0APh16mrfwjH+1tqzFAz6hFYHKO6fxEDc95qqkmS00MMdjLty46WTAtqc2jDfoI1LEqYiPPWoC/xUM59rcbL2hCtqdFV+/J7w0IAInU9FeM3O3fKswIViMuuY/xI1b3dJBPjA0k1nF/EOLjJnyqSBMagbdoqTJ8dCes1M57Raqr1m3J8ZLynMa5TbLNkDGSqA6ZT0MSRBWIjrHe8wmIuIqslwNmCiM4nW2SpldwIIhtdBqKzv7tbhgWJUNBfxgsp0bK4ldQR61L8uX/AGd1VkElglwAO2UklAYUyWk+HvadKrC3L5NLtHtjmLeV7l9xvNDYRGN9ZhVyidWmQsEqCSSNc0EQTrUHh+eMRcD3AyqiZXyhQQbZYodTqGU766wOhmk+PYJ8VauAljctjMoP4lXM3UyCwmF1jTodKfgMVOZROT7tdU+cG4T5Z4jyFUtk1LBppUp159zWuU+ZPvSMr6XbZKuO+DBI8NviKsFZx9m9tnxV+8ob2PbAYiMxZkMecJJHSavHHcabWHu3F3VCR57D5mrRl8OWaOGZbUUnilsLinT2xYqzMRKksH1htJ7ExAiMqzXHDeZb+HJUKWQFjlIZgZYkezKjs9mNCQB11k1XMNaN18o33JJ1He3eT5amnuI4M0SbzNoeywYjUCNCxjY799ceEZRsdtbXP/p2rKFhVz8Fz5V402Kv3Ha4BCACyplRsSQfxxtmHfFWusU4fjmsXVuLoyHb6g+BEj1rabbggEbESPWulprHOOJdoR12mVEk4/KzqiiimjnhRRRQAVFczE+wIGxIDeX9TA9alaSxNgOjKdmEVDWVgtB4kmzP7T9Pp09OlEmdyPM6ecdKc4ng11GPZYgdQGI+IkQfSuLnC71wBLYIZiBmI0QH3m1HQTp10pHa84Ox6i25yTXIPFGv4ZmYaLcZV7iAFJjwzFgPAVZaacL4amHspatiFQQPHqSfEkk+tO6eSwsHGk8tsrPPOHLWgR3Ov/Eun/TWT47DKLj6iH7SNrlmROw8xtA8NxunEsCL1sptOoPcRtWecV5OcyHtlhM7FlJ1g5hr6HbbYkHl35qtc2niWOfdcD1T3wSXazwVK1fb2kIc7GyyXIJhgVYbjU5Rk8ZQRVh5Yw4ULkBUSgiF3mTquh94a+OuteYTle4rWyqlcgZeyjGQSrdQNZG+vSrTwLl586sylUUg9rckGeupk7k0pbN3YrrTeWvHRvCPp5nPjCLjSWIcgaft8ztStFegOSZXz7giuJtZLYPtCpbsT2iSpZV7yYHWJk7wZnlLgt7CWb/tLermVuMT7TKQBkMEkQSSDIjSdqumLwFu6BnQNGxI1Hkdx6Uo1oFcp1BEHxrNQxLJaUsx2lH4lw4PaBZg7XrYGoDEZgCAMx7MGQDIgAzNZzisU4vRkgsAI6MQYiAcysCI1gyK1viPBGttntAtOaQJOjTMA6AgbHqSahsfyy15jcNtw7FGgJAzD3tCdgBvpJjvkXshuQrp7HTJqS+5Qna7dAXJAmCTPWD+I9npsBPjUvwTDuGtlsof2iklio9xgZDHQgqBr+tWQcpGYIvS05eyIUbqWZBAMkg+Hxpezwl7doslki5maOy5OVhBSHDBlA0kkTGg6nOFTT5GLtWtrUUzubltkuygnKmTs6AFpYCJLZs0kgDtVMYbg+GzNmw1md59lbGrdrIAJLEDqJB9KQ4Xy2eyXJgaw2sN2QYB7wvf6CrBbwiKqqFGVYyg6xG0T3VtLkX06lFHNlIVBbCqndlKwIOgXTKZ7x30nxjC+0sXU0GZGEnYaGD8ac27IWYEZjJ8ToP0HwrplBEHUHcVVrKwNRk4tNGEW7t6zcZkYCYBU/A+UEeYqVfj13Kf9nGgjV1KjeeyACfKeg9brzHyCl9i9phbYiCpHZM77arPXeoIfZ9i9RmtwY1LadOmTfsj599IenKPGMnW9VWS3RklntPwynqrS2YguxMRrqZJ28TEeFbpgbRW0indVUHzAANVfl/kBbLrcvOHZTIUA5Z3BJOra67CrfW1Fcotyl5MNZfCUY1wecZ592FFFFNHOCiiigAooooAKKKKACiiigAooooAKKKKACiiigAooooAKKKKACiiigAooooAKKKKACiiigAooooAKKKKACiiig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28684" name="AutoShape 14" descr="data:image/jpeg;base64,/9j/4AAQSkZJRgABAQAAAQABAAD/2wCEAAkGBhQSERUUExQUFRQWGBgYGBcXGBccGhccGBcWGBcdGBgXHCYeFxwjGhUcHy8gIycpLCwtFx4xNTAqNSYrLCkBCQoKDgwOGg8PGiwkHyQsLCwsKiwsLCwvKiwsKSwsKSwsLCksLCwsLCwsLCwsLCwsKSksLCwsLCwsLCwsLCwsLP/AABEIANsA5gMBIgACEQEDEQH/xAAcAAABBQEBAQAAAAAAAAAAAAAAAwQFBgcCAQj/xABDEAACAQIEAwUFBgQDBgcAAAABAhEAAwQSITEFBkEiUWFxgRMykaGxBxRCUsHRI2Lh8HKC8SQzkqKywhUWF0Njc6P/xAAaAQACAwEBAAAAAAAAAAAAAAAABAECAwUG/8QALhEAAgIBBAECBQQBBQAAAAAAAAECAxEEEiExQRNhIjJRwfBxgZGh0QUzYuHx/9oADAMBAAIRAxEAPwDcaKQxWMW3EyWbRVUSzHwH1JgDqRSPt7+4tIB3G6c3rFsifU+dAD2im+ExgedCrLoytEr3bSCD0IJBpxQAUUUUAFNuI8QSxbNy4YUfE9wA6k05qkfaXdMWFG0uxHeRlA/6j8azsk4RbRtRWrLFFvA3xX2h3mLGzaUIokl5JAmATBAEnSNdTSX/AKhYhSQyISN1KspjwIYj61FcLtpdsupLKrMCCoEgoDGkjMO2evcRSlzhSC24Bd3b8bwIiSAACdzuSa5stXGCac+fzwPqqM5xarwv5485Ze+XOaExYMAo67qTOh6g9RU1WWcgYj/bEy7MrjT/AAz9VrUiYp+ixzj8XfQvraY02Yh00me1B8d497M5Lfv9T+X06mpsGaz/ABzE3XnfM0/E0n/qWolTWlDt+Q0VMbJty8HF7Es5lmZj4k0vgeKXLRlWMdVJ0Pp08xSeBwPto1I1jTvMnp3KJPjp5NC49q6qxdAFKkgSNO0DGhM6+sbg1w3TbXH1c/3ydJXV2S9PBomBxguoHXY9O49RXWMxQtoXOw+fdVf5QxBl06QGH0P6fCpXj9wCw3iQB8Z/SvSae920Kzz9zlTpUbtnjP8ARVeIc/lWKruPygaeEtv8Kj7X2kXFeLhAB90dmT6QJ9KkuH8vYW+mfLJzMCVZhqD4GNiKc2uSsIu1kT1OZpPnrrWTlPPZt61MU47OSe4NxkX12hoBjvB6j9qkqqPLt0+3gyGGYMDHce7pIq3U5XJyXItfBQlx5QUUU0v445sltc7jU6wqztmaDBPcAT4RrWhgO6KYnF3V1e0CvX2bliPHKVUn0k+FOrF9XUMpBU7EUAKUUUUAFFFFAEfw+CGvtu4keFse4B5jtHxY9wpNOKODbLi2BdjKgbtidj3P4xtqZIFOODn/AGe1/wDWg+CgEfGk0wDppbuKEGyuhbKO5SHXs9wMx5aUEnd0RiLZG7I4bxClCCfItH+c09qlcU4rdR39kzZiwtm5kRjoSJymFW2pnQaneTNW3AYv2ttX2kajuOzD0II9KqpJvCLyrlFJvyOKTuXwpEzrOsGBAkydlHnSB4pb9t7HMPalc2WDt5xE6TEzGtd/dRmeVTK0E6asdjm6HQAelWMxVLwJIB1XffqJ9apP2nWCVskfzrPiQpH0NW1rLkl9mEqqk9nf3uz3jvmI85bcX4L94teydpEk5jGZTrlywANCY16T3zWdkXKLS7NqJRjYnLryZdw3EG0ioMsaEyNs0SRB2lpHgRTleLscshQDEnU7rIgaddPSpVvs5xCzke3B095hI2GmUgadPnRa+zfEH3rltR4M5iJ8B3nr1rmz0sJPc4c/nudSNkV8KsWP3/wMPs9w8YxApkBWJMR+DKdOmpj4VJ82cTN27cTNISVyEqpQggi4oYgPI7O8iTETVo5b5Xt4QGGzuRBY6adyjoKZcy8ni/c9ra9mHMBg4bKY2Iy7GBG2o7qcUJqHvkRusrlZ8PSSX6+5XeAYt1vWyh7JuQyKZAV2Atq7DRnBJPUhQZqe5p4UQxuLIV9yPwttPr9a95d5QezdFy9cRsgOREBCqW0J1A1iRt13q1OAQQYIO4PWs7dL61WyXfj2Kwu9Ke5GVW7V5AEBlJJgEKNZBB69fH5U5w+Gy6nVoiQPHT+/Crtc5YskyMy+AOnzBp1g+E2rWqqJ7zqfidvSkHotTZ8M5JL8/PA0tRRD4op5GPLXCmtgu4hmEAdQN9fE93hTzjmENyywGpGsDr3x6E0/mva61VEaq/Tj0IyulKz1H2ZSl1sO5VXdQTMhjBEaAgmNlifCl7nFLpGt+5trDAGdun9z51oeK4Taue8gJPXb6b0zXlayDIDDyjy7p2qHXI29Sp8tf0QvI+FbdhBAYnfdm0mdZjv7quVI4bCrbWEED6+Z60lgOKW72b2bBsrFToRBHmNR47GtYR2owtnvlldDuo/h9wLadyCTmus0CSSHYR4kBQo/wgU25o4m9q1/CJFwmRADHKsM0K2hJ0QT1cGmPA8ZcuMe1kcgOZWVbYHMgIyuJAlWAPdpU7lnBCrk47/BKYbiTnIzezKXDlBRs2UwSATs40iREHoRqFMvs7wj3bsyP51Egj/Eoaf8A7zXdnAtmD3GDFZyhVyqpIgmJJLQSJJ6mIk15j/fsDr7Qn0Fq7P1A9asUHtFFFBAUUUUAR9p/YuUbRHYlG6BmMsh7iWJYd+YjoJkK5uWwwIYAg6EESD5g70z/wDC4/3dy5bHcCGHoLgbKPARQBS+J+0tYl7TghXNxrdwQAQSWEGdWEwfEDvppw65iUZ0tORnYtks5WiTHZVlITSO0concmrzjOEvdRke6rKwIM2kP10n0pxwzhi2FKr1MmFVRsq6KgAHu/WsvTw8oYd2YpSWcDbgfCPZAs+t1veMkx4Bjqe8nqfAABa7cJNP6jTW0VgwbbeWezSb3o7z5Ca9NeNVyCH5j5utYK3nuyJ0URqx8BOtY3zdz3cxhKnsINcgPwzHqfDYVx9qHHDfxzQcyWlCL3T+Ij1+lUcXIBml5yb4LIeNiwPE+egpXB3sx7RCjz+gphYtZjJ26Adafi+ts5VUG53dF8PE1QB5iHuEfwxlHeTqfU1D3ladWHoalgMw/ifOfhGlRuJsITo+vcNP0oTDA2cGNDPqa7wmN11B9DFO8DwtmOnwJptiLGW5tHnFTlBtZZuHcaa0VIY94M1tHJfN64pQjGLoH/FpuP2rBcFe/CwXzAg/Lepjg3GHw7q9tpKHXxEyJFRGW1k4Po6a8qN4BxlcTZW4IkgSKk6aTyUPKguMcNuKTdwxZWPvBIzTuWCnRwfxKd9x2t52u7HvCoksotGW3kztHu3L5uXXViBlJY9pYIOi5R7M7giF0OoNTvJRuXbjXipW0FZFJHvksuqkHUAJB8T4Gp3ivL633DkiRl95LbjssWHvLI1OsHalxgruxvQP5baD/qzD5Vgq/iyzV2/BsisDx3CgkkAASSdgB3npTLBzcc3SCFjLbB0JBILMR0zECB3KD+KBzdwdpO3ecvGs3G0kayEEICI3CzSNzmvDqwUuZJgdltYMHp0/bvFaZMSXorizeDqGUyCJBrupICiiigAqL4pzLh8OYuXAG/KAWb1A29a75h4gbGGu3F95V08yQo+ZrGcTdZiTmlidSdSS0yfPSdf1pW65wajFcnR0mlhZB22vEVxx22azhOeMI5j2mU/zqVHx2HqanVaRI1FYG6OOp66ab6xqdug/c1of2fcTdWOHZsyFM9s922YDu3mJ0jxqK7pZxPH7Bdp6XFyqb48P7YL1UYak6iyadRzgmoLm7i5s4Z2X3yIXzYwD86nTVA5/4qqZBIJS4CUn8sNMdBJqJPCJRi/Gjlvup1yNlM943nxmaZ3cIc2XvpXi96bjn8zFj4kmfrXFtyVLdQsfH+gpcsd+2Ce7vsD3d5HjT3haBYMx5dfUan6UzwGEzt4DT4an4mrry3y7mILD1/bwrGyaib117iPGEe57hf0Cx8xNPcFyYXPb+gn5VpHDOBoo2qXscOUdKyUpMbVUImfYblEKVnpt++lRnMXKGbUDXvrVjgwKZY7CjeqtyRdwi0YPisBkGUtGvUa/EbUYYOp7eo2zD9asHOmGyXBpoxPr1qItW4A8YHn3HzreM9yEJw2vBpv2TcQaXst+GY8tPltWoA1lP2V2x7didzbHloRP6Vqwpyp5iYS7Cu7PvVxXdn3q0KjquLrwpIEwCY746V3XF25lBJ6VQDJ+JcZxT3WLBAQYDEnTR2XsjbMo26GdajcRa9qD7R2cqEYE9mAxTN7u0HLr/LUnxFst/KAe0CBO5dDKHXfMGAnbtGma5U1bY27ibE9rKTbmNpDW486SlJ5GlFJcmlcqYwewRCykrpodInsgSSdtPQ91TlZ1yjjbjW8xUJEASQDoGBJCjQ9kfEbzNW23xZwYZTInNodIA6jzmY2reNnhlXS2sxJiiksNiA6yP70Gx6770VsYNY4ZHc14U3MHeUb5c3nlIb/trHs8ECd3nL0PY3227Pf1rd6p/Fvs+VnNzDuLZM9hllNd46geGvhFK3VNyUl+h0NNfBVSqk8c5T9zO1fr16mYI6dTB9fpNWf7PkzYsFZyolwn3YJZgoIykiDuPCh/szxJDLmsKG/EGcwANgpXv1312q6ctctrhLZGYvceC7kQWI206AVWFcsrJWVkYp884x/PBM1FE1K1EE08hAjeYuM/drJcDM5IRFG7O3ujT4nwFYjzviHW8S2b2jCbgY6semmygbADpFbRzHgmuIrJHtLTi4oOmaAQyz0lWMeMVhHNPEPa4l3OoJJ130MAeG1ZWlolausXbaO+neDYZLg8v0pEkEj109KRtvld0OxA+QFZ9onyT3BoBUnqzD4qCK0rhvG7KAAkCsu4Mc0r1BDD0/1rQ+GXbARexaZjpDASfIQSfQUrYsyHqGkssueE4zb/ADA+oqXs4lTEGqBw3iGFuOQi2sw/KQf2IPmKtuBtArK7UJtcG/DWR/icei7kVFYrjFr86+h/aucXaTqoY+MfrtUBc5gwdu6bLrZRuo0kecj9al5YZSIHn4h7uHy6yT9DFVe8uTKO5vlIP61ZeY1tnFAoAFRCdNpOg+tVnGalR4kn0Ov0ioh0LW/MWvkPjHs7qtroxDDvUgz8Jn0rbbN0MARsa+e+WsQLbkNoCV+kfQ/Otq5Yxc2lEzlAg969KcpfgVmidpSzvSdNeI8M9uoUO9tlOZWUkQYI1AIkQTpNMGTJYtAk7VWeOc2WcpRJuHvWMo/zE6+k1XeNcOxaAi77S4o1nMzpp1I6eopphOE3bghVLMSRlyMggdZfTSYI3mY7qo9vTF3Zd3XHr6/4HOKsLjbiOrFWQCbYYz3IwVQQ66Eb9NY2PN/h2GR8r4hA7oM6DUkAxmETByjWQMsHxp4/Cmw+FdLZCPAnKVXLlMfwxoQFTNv1JjemPL12zbuJJCW0uhnBAAm5bzLrvFu5acE//IxIGYmsNqb4Oj8UYJzXJasNZVVH3cDKQwDKVYnaAxzCNPGfhXdjE+zl9DtmO4EgQBJDHQAaDqah+Hy9y3eTtXb6l7wDCLQIBtq3XN2gp32A0AFS4u69pSW78oBPZOkjQANpI/SqyWGbVvdHlEnwZIQzHoZ8Y9J3/pRSHCcWFXKxAgDUnTYRHgd6K1g1tFrYy3vgl6KKK0MQooooAKhGapuoFjVkSivc48UZLFzIYManunQev7VgXEbkT/MfkNP78q3Hm4g4O6SQDqZPeD2R8BFYDxC/JrGfMiyEoMyOlc4u1qCNiJBp9YACoxO/ZYd3jXF1Y03BJA8NaqmB5w65roYZdvEf0rVfsr41DOoRM+hJOhg6aGNqzDB8POrfCK0H7N8OxvrcA2lT3EEa+uYA1jKeJZQ3VXuXJPYb7OVS+t9rzsLeiLljsgkhS06jU9Kt3DAFWKV4mQiT6DzO1IcLEL2yAapKXxDcIJR4HVrDAMHiY1g9ap3MHJn3jGNiHJKQYRjIXNJaPDMSY7zV1wzakGucWgC1dS+Hgo4Rcssx3i+FFpmCjuAE79w+P0qGu3QhHWZA8h7x8ixgeRqa5qvHPcI3zfCYH0+pqq4u5mu+A7I8AFP66+tZV8oxv4kL/eZYEmM23prr6x8K1TkLiRNtV6g5d+jBo/5lrHsanYUjoBWnfZNba5BPu2zPiSVMDyEkz5UxD5kKvo15TStnekUpazvThkLXrQZSp2IIOpGhEHUaimGI4ZHat6HUnc7iCdT3AaDz3qSJpseJ2gY9ok/4h+9YzcV8zLQ3J5iQixqCDn1MyF6nXtdMmny76jbfBktwEe7GhylkmCOyBKEkiZI8B6z+MtDOHjNb/ljrGo7/AHfDemltmlsqmCdO8aQey24yjr3HesOV0PcTWWNUsLbZsrktpmnKVGUyB3BcrMx6nv2pf20OAhJntAzAiBlhW0EHY9Qa4W0v/uIMygZYG5gCZA31M7GnnB+HsDmJ6zmOrEzsc0gCI90iDQk5MJNQQ6wmFZmZ2JUt3RpGkajw3rypOimFFISlY2zwmqxxrnhLci0A5G7H3fQbt8hUnzQSMLdjuE+WYT8qqPB0s+zlhLyQZ1JG+n5RBC+c7iictscircpWqtfq/rj2Ac2YplzhiF8LYj4kH61ZOWOYjfzI8Z1EgjTMNtuhGnxqAS+VkWwADlzQBEm0hfs906R5yD0actYzJjwkRBIOvRgQoHXqtRCxT48kWUW0NTy9reOef0NJqu3HirFVKx/EU1Ez5bfHar7lHsZim+ig/aJjPaP7BWhVXPcHeRJUfDX1FZzjeDFGtkg5XQMDpuR9Otajd5bW5iLl0sxFzTL3aAb9dj8afYDkWwMv8PNl93OS0eQOg+FJytWcjCpkzD8UACApPy36xHSa8F06AjYzX0h/5cs5crWkPmq/SKpPMP2Uq5NzDDIw1Nr8LD+Q/hPht5UK36os9O1ymUPh4hYPr+36etajyii2ba9DGvmdT9T8ay43PY3Sl0FSDEERBETWkcu4+21uDBEazWEsp5HKWtuC3424lxQGmJBEeG1I4Dl+ymYpmUOSSoJie8D8PpUVieGNkDWrzgjWCAVju2mkeGYzEk+zZk30Zl3HkOtTn6myjlcPBZ8HgrdlSLYgbx9d9TTPiuPLqEQwW0n8o/EfQfMivLtpwAfaAiNQF+mtQnG+N2sOheQIBHjrH60N+EV/5MpnNqAOba9P3+pqs8XSGDjTX6E/tS93jBe9mYwznMAegiAP1pTG2xcTTeD/AJTvr37VaC29iNslN5RE40xBU9kiRt6g+RrWvsdEWmO5J174Ej9flWOWnOYKe+Nu+tN+zzmBcMQr6BjqT0k9fDWmE8SQvjg2e0wOo2pex71McMwzNGxAPqZ+ointj3qbMisce4s1xyoMIpiB1jcnv1qJmkOJ4k250k5iJ6DzqQtW7Bt9u4hC9zCQTGgEgkgESx+FeRVM9VJ2SZ3JWw06UIo8wWPe00ofMdD5irxgcQty2rqIDD4dI9Nqzu1cBLQZUOwVvzKDoaufKp/gf5mj5frTf+mWTha6X190Y62MZVqxEq2HU6kD+xGvfXYEV7RXoDk5CiiiggSxNgOjIdmBU+oisntYl7DOrANLzJJGUjQyde7uG3XWtdqt8a5PF5zcRgpO6kSpPU+E1DipLDM5Ssrkp19/Ypb8TYqSCFOshYmQVG5meyRtGxrzhsi/bZZJBTfctmBk9dyBrVpw3IH57voq/qdvhU5w/lyzZIZVlhszGSPLoPQVMYxj0YzlqL/n4Xu/sSlZljiFBn+9a02sZ5oxRAkbTB+NJ6p4wdbTLOSb4adRVhsjTSs3wnMpRRtI8al+XeeluXClzsk+71B79aXi0OYLswzL41yxhQ43G/61H/8AjSqxJMAj6UwxHMHZbJJB12kwNzH0q+5BtZQPtr4daNy1dt/7xlOcD8ojKT4ySP8ASqBwrmC7ZMSSv9/GtB53RbzW7lhXe7GW4h/KBpCHXeRoKpV3gktIVkJBlHBEeRO9axeY4kJzyp5izTOUueLTqA5AI01q0njlojQism4Jy+ugzr2tpIBPkDr4elXrhfK2XcVg+OEORm2ss65p5u9nbiyMzd/Rf3rI8XxK7edmusWPd+EDuA2rVea+GpbsEkascqjvJ/prWbPwo65VJUbkfOtYe4vdJtkPj3JZSFiANidY661IYViVBjcEiPAxqPWnCWxEMsjpuCPI/pTRrBVgygwD1FaZzwxfGOjyw38VcwiDr6VYFvzDZW10J6HTY+PUVE3eJzZS2VAe20q4GupnUz+lTPCeIBg6khSQW10ls06dAe1IPhEVDQJmwfZ7xlLuEQZ1a4shhIzAAkLI32Aq3YfcVm3CeDYf7oCSBe1KvbIDWyNAxYbCRMHeY1NX/gTXDatG7/vCil+nayidOmvSmoZxhmMuyC5l4KQzNBNt9SR+Enee7XUGq+mBgRmJGvQdQBvHh861Kou7h8O1wIUTOZjQCcoBaI3IBFci3QTUnKmeM+B6Gri0lZHOPJSsPY2VQT0A6n+tX7hWD9laVDuBJ8zqa7w+At2/cRVPeBr8d6cVto9F6Dc5PLZTU6n1UoxWEFFFFdISCiiigApDEY62nvuq+ZE/CvcZfyW3b8qk/AVRuHJ7e60sWKkF99SZgFvwzG/TQdaS1OolXJQgst/wkMVVRlFzm8Jf2XWzxS0xhbik90/vTqqpf4XaCgi0J6asJORtPzMRHUCd96Q4JzAbV/7vcYsNACd1kAiZ93fVenxojqJR/wBxcfVeCPTjP5P4Zcqw7mnGrbtux1idO/wrca+ZubcX7S4yDZc0+fSr6iO5xRaiW1SZWL2ILEMd5B+NSyOdCCQR1FROJtRA7yB8xTrEPAnoKnHgrnnJI4PiN53uK1xjGWJPQj+lK4zFYgWTbDnKxBPeY1AzbxOsVF8AxOe+3io08j/WrV92kVVxSZZSb8lKvIxOYksepMk/E1NcA44wIS64uW9sj6xOnZLag+Rp3iOG5TtoaZX+AzqpipIaLceTrl57b4W6htaPAZRcJGwYNAaO/wCQq1huIqI9mjR1Kj/taKyrA8exOFMKxA8gR8xUvZ50xF3S5caO4aD/AJanCIUpIn+MpfuuoxEDLMKAABO+xPd1ptcsgJFKYa6GE13ct6VGC+c9lcu8NnpSFzhxAM1POte4lB7M1UConhJYgdO8VpfIHL+Hv2mS6ua4usmCxTYAMdQB3DvqucMw4I18asHLGJ9hfRthMN5HQ/34VeLw+SrXBo+C4RZtKFt20UDaFAj+++n9j3q4Brux7wpzwYDqqwGZ8Sg07FwkDI+cTMsT0UglYIIPZM1Z6Y4c/wC0Xd/dtx/+m3rWUo5wCeB9RRRViAooooAKKKKAG+Mw5dSswCrAiN5EDyg1knEcK1m+zqzIzTI6CBDz8NRsc1a9ibIZSCA0jY7HzPSoTinKvtiWJXM0ErErMAGDAO86nvpLU1TbVkOWuGvqv+hqicUnCRSk5nxRHvWx2QMwQTGp7o+VJcJwjNcLsSzkxr+ZonzO3x+NjHIjg7W4jQ538ekeNSfDuVvZiW1MwAjFQoJ1bNoZA10/rSMoXXLYotJ9t46GYyqq+LKf6FjFfLeMAUkdZJPxn6619Q2g0dogmTsCBE6bk6xWK4Pk20sm7/EcknchR4ADfzNdeazg58XgoXC+Dvib6hRoNZ7vE+FI85cNFnEMlsyoCmDrBKifn9a1q1YS2sIqqvcAB/rWQ8SxZuYi6WEk6/Gap0T2JcqL/EdoiAB8T/SrrhboNU7C4sJ0j0p/a40v5qq+Sy4LXdw4YRUDxNHsiRqtLYXmJdifUUvj+JK6ESCKgvkvP2aDB4/CQ+HstdtHLclASZ1V531GnmpqzN9meAOv3cD/AAs4+QaKyH7JeJHD8SbWLToVfu1IKn0InymvoRblbLDMWysr9m+EX3BcTyckf800hjeQUynJcYH+aCPkAatxuCm99+6KnC+gKTMc4jg2suUdSGH9yO8eNIMpK+B+VaRx3A2MQuRrtoXU2JdZHWGEzBrLbXEbys4u2iAGIGUqwgEjSDqNKylHBqpZHPCzCE0viMTkWeuwpjhr+knsqOnd5+Ne2Cbjhm0Ue6P1NVLGwcuXS2FtFtTlj4EgfKpWx7wqp8k8UVkNontA5lB7jvHr9atlj3hTcXmIvLhjumFhT95unpktx8Xmn9QmCxBOMuDNIiImRAyxGuhBn4mqtlSboooqQCiiigAooooAKKKKACioLmjjzWLC3bWRpeNZIiHLe6f5areK5ze8tgo5Qgg3coZRMjskMJK5SCe+azlZGLwy6g2so0GsvutqfOtD4Pjjeso5iTMxtoSNPDSqRxnhD2bjDKSpJysASCOm2x8Ks3wQirc18SNnDOy+8YUep1+U1nCOl0hsxt3BpP7g7itI5owDXLBWDuCND5frVEucuN+Rv+E/tWLLCiWCRtafx1H70pbwZ/FYtEeBH6ikV5ecbZ/gakMJgro3Vo74NQWEH4XZI7Vgr/h/pTHEcJs/hd19f3qdF7Kfdc+SmPiRQ7Bhrab1U/tRyTwKfZpgLeXFszSVyQ/UQHJ/SrX/AOcriW5XMye7JLZR3VWOSMQLYxNs2yBcIjstr2Y008asWEb7u3sTbb2RVAjFTlc5F9oDpvnzb1W2WEtvfk001W5uUlx4+5cuDcdPsxMPpv1qXXjVsqc3ZgSZ8BVEwfBHTtYdiBubTTl/yndfpUp94aO2jo3iPodjVa7ZLCY1bRW030VLnbgmZrmMtA6nM6+AETHgBqKghirl1Jy5RlnxP7VoVu8wB7ByeRjz8qpnNZuWHm1YLWW2Kycs6ERG0/Wr855E90H8r/PqRli5mHh9O7TqfCnlu+FH6kH6nSonDWHUAFWncjK/zhaf4ewcrfwSxaBJBGXUEkApuYiZ0BPfoEZJCxxYqwIYKekGWPlG1a1yhxFr9hLj+8Sw1EEwSJNY1h0RehVuoIM1rf2fm4bHbRlVT2CwjMD3A6xPXxrWt8lJ9Fqqt8K5be1dDErlUmCCZbeJHr6DTWpvEcStWyFe4ik9CQP9KcAzV+GzPlHtFFFWICiiigAooooAK4v2gylTswIPqIruvCaAMkLujFSzFUOqFjAZSyyMxhB22mPnGqeBtFVcAwFKjwyiZHlBPw9C85jVWxF3LqrNIMHqATE+M0nweHhWBgsuYwdpAbbw1rl27l8veUv2ydCEU+H/AB7mlcDw3s8PaXqEWfMiT8zT6vEYEAjUHaK9rprgQY3x+NW0hdth07z0AqqYrmy7MyqL6fVqf8534VB07TH0A/c1QMfcdw1tWtLcIIyMe0wP5H90eAJB+lcjUztsudcJbUsdfVnQpjXCtTkstluw3OFyR2kcHXz22KxO/wBKsPCeOre7MZX7pmfI1k+Bu3jaiF9mrkXAJD25LGChjL2jAOygHukWLl/Hj2qkMCUdQSO49D46kVl6l2nkm5bo+cl9ldya24fjBpVFeCubt0KJNd05Z0DXtUHBc8jD22Rwbl2ZVSwA7RMgt0APh16mrfwjH+1tqzFAz6hFYHKO6fxEDc95qqkmS00MMdjLty46WTAtqc2jDfoI1LEqYiPPWoC/xUM59rcbL2hCtqdFV+/J7w0IAInU9FeM3O3fKswIViMuuY/xI1b3dJBPjA0k1nF/EOLjJnyqSBMagbdoqTJ8dCes1M57Raqr1m3J8ZLynMa5TbLNkDGSqA6ZT0MSRBWIjrHe8wmIuIqslwNmCiM4nW2SpldwIIhtdBqKzv7tbhgWJUNBfxgsp0bK4ldQR61L8uX/AGd1VkElglwAO2UklAYUyWk+HvadKrC3L5NLtHtjmLeV7l9xvNDYRGN9ZhVyidWmQsEqCSSNc0EQTrUHh+eMRcD3AyqiZXyhQQbZYodTqGU766wOhmk+PYJ8VauAljctjMoP4lXM3UyCwmF1jTodKfgMVOZROT7tdU+cG4T5Z4jyFUtk1LBppUp159zWuU+ZPvSMr6XbZKuO+DBI8NviKsFZx9m9tnxV+8ob2PbAYiMxZkMecJJHSavHHcabWHu3F3VCR57D5mrRl8OWaOGZbUUnilsLinT2xYqzMRKksH1htJ7ExAiMqzXHDeZb+HJUKWQFjlIZgZYkezKjs9mNCQB11k1XMNaN18o33JJ1He3eT5amnuI4M0SbzNoeywYjUCNCxjY799ceEZRsdtbXP/p2rKFhVz8Fz5V402Kv3Ha4BCACyplRsSQfxxtmHfFWusU4fjmsXVuLoyHb6g+BEj1rabbggEbESPWulprHOOJdoR12mVEk4/KzqiiimjnhRRRQAVFczE+wIGxIDeX9TA9alaSxNgOjKdmEVDWVgtB4kmzP7T9Pp09OlEmdyPM6ecdKc4ng11GPZYgdQGI+IkQfSuLnC71wBLYIZiBmI0QH3m1HQTp10pHa84Ox6i25yTXIPFGv4ZmYaLcZV7iAFJjwzFgPAVZaacL4amHspatiFQQPHqSfEkk+tO6eSwsHGk8tsrPPOHLWgR3Ov/Eun/TWT47DKLj6iH7SNrlmROw8xtA8NxunEsCL1sptOoPcRtWecV5OcyHtlhM7FlJ1g5hr6HbbYkHl35qtc2niWOfdcD1T3wSXazwVK1fb2kIc7GyyXIJhgVYbjU5Rk8ZQRVh5Yw4ULkBUSgiF3mTquh94a+OuteYTle4rWyqlcgZeyjGQSrdQNZG+vSrTwLl586sylUUg9rckGeupk7k0pbN3YrrTeWvHRvCPp5nPjCLjSWIcgaft8ztStFegOSZXz7giuJtZLYPtCpbsT2iSpZV7yYHWJk7wZnlLgt7CWb/tLermVuMT7TKQBkMEkQSSDIjSdqumLwFu6BnQNGxI1Hkdx6Uo1oFcp1BEHxrNQxLJaUsx2lH4lw4PaBZg7XrYGoDEZgCAMx7MGQDIgAzNZzisU4vRkgsAI6MQYiAcysCI1gyK1viPBGttntAtOaQJOjTMA6AgbHqSahsfyy15jcNtw7FGgJAzD3tCdgBvpJjvkXshuQrp7HTJqS+5Qna7dAXJAmCTPWD+I9npsBPjUvwTDuGtlsof2iklio9xgZDHQgqBr+tWQcpGYIvS05eyIUbqWZBAMkg+Hxpezwl7doslki5maOy5OVhBSHDBlA0kkTGg6nOFTT5GLtWtrUUzubltkuygnKmTs6AFpYCJLZs0kgDtVMYbg+GzNmw1md59lbGrdrIAJLEDqJB9KQ4Xy2eyXJgaw2sN2QYB7wvf6CrBbwiKqqFGVYyg6xG0T3VtLkX06lFHNlIVBbCqndlKwIOgXTKZ7x30nxjC+0sXU0GZGEnYaGD8ac27IWYEZjJ8ToP0HwrplBEHUHcVVrKwNRk4tNGEW7t6zcZkYCYBU/A+UEeYqVfj13Kf9nGgjV1KjeeyACfKeg9brzHyCl9i9phbYiCpHZM77arPXeoIfZ9i9RmtwY1LadOmTfsj599IenKPGMnW9VWS3RklntPwynqrS2YguxMRrqZJ28TEeFbpgbRW0indVUHzAANVfl/kBbLrcvOHZTIUA5Z3BJOra67CrfW1Fcotyl5MNZfCUY1wecZ592FFFFNHOCiiigAooooAKKKKACiiigAooooAKKKKACiiigAooooAKKKKACiiigAooooAKKKKACiiigAooooAKKKKACiiigD/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28685" name="Picture 16" descr="https://encrypted-tbn0.gstatic.com/images?q=tbn:ANd9GcRfIvVuX2n0Csg2AvA-1o5jpc3F3MD1om4_ZwPcPsmnxeFA8bjyfA"/>
          <p:cNvPicPr>
            <a:picLocks noChangeAspect="1" noChangeArrowheads="1"/>
          </p:cNvPicPr>
          <p:nvPr/>
        </p:nvPicPr>
        <p:blipFill>
          <a:blip r:embed="rId11" cstate="print"/>
          <a:srcRect/>
          <a:stretch>
            <a:fillRect/>
          </a:stretch>
        </p:blipFill>
        <p:spPr bwMode="auto">
          <a:xfrm>
            <a:off x="3453007" y="5079808"/>
            <a:ext cx="1721479" cy="1678972"/>
          </a:xfrm>
          <a:prstGeom prst="rect">
            <a:avLst/>
          </a:prstGeom>
          <a:noFill/>
          <a:ln w="9525">
            <a:noFill/>
            <a:miter lim="800000"/>
            <a:headEnd/>
            <a:tailEnd/>
          </a:ln>
        </p:spPr>
      </p:pic>
      <p:sp>
        <p:nvSpPr>
          <p:cNvPr id="28686" name="AutoShape 18" descr="data:image/jpeg;base64,/9j/4AAQSkZJRgABAQAAAQABAAD/2wCEAAkGBhQSERUSExQWFRUUGBUXFxUXFxQVFxQYFBQaFxUaGBcYHCYeFxkjGRQUHy8gIycpLCwsFR4xNTAqNSYrLCkBCQoKDgwOGg8PGiwkHCUsLCwsLSosLCwsKSwsKSwsLCwsLCwsLCwsKSwpLCwsLCksLCwsLCwsLCwsLCwpLCwsKf/AABEIAPMAoAMBIgACEQEDEQH/xAAcAAABBAMBAAAAAAAAAAAAAAAEAgMFBwABBgj/xABGEAABAwIEAwUGAwQIAwkAAAABAAIRAyEEEjFBBVFhBiJxgZEHEzKhscFSYtEUM0LwIyRygpKy4fEXc6IVFjRDU4OzwuL/xAAZAQADAQEBAAAAAAAAAAAAAAABAgMEAAX/xAAoEQACAgICAQMEAgMAAAAAAAAAAQIRAyESMUEEIlETMnGBYfAUwdH/2gAMAwEAAhEDEQA/AG8Zh6n8Is6PJG8JwD2NLXRJupluFA2sE3Rky7QBOo07NF6oEdSTzKFk81oOkSN05SpkC95KrYoMxjQQIkpyvWp0gXPeGNGpcQAo/tHxluFh0iSDH69SqnxeLfXfme5zuUkmB4JJToWUqLNre0PBssHOf1awwPVO4ftvhKkDOWn87S0eqrRnDQRr5JdTAQLG8b9Ovgk+oxLZb1FzXjMxwcObSCPkjG07KncJXey7XOpkbtJBXWcF7ePpwzEjOzaq0d9vi0fEPmnU0xrO6pU9U4GLWDrNqAPYQ5jhIcDIKJLIVLCCvoyE0WIyoOSaDJQbOQI+km20kaxvySRS3QsYEcxMOpXRjqV1ptNCwka6km/cqRq0E2aUaI2cSJpEhDO4beCe7yUt7tarMsUgEwH3Q0AEdFr3fPx9EW7DwQeSbfSDmuHQg+YTWcUt2y4sa+IdrlBgDoNFGUDlAK1joNWp/bcB1hxAW6T1lm9mVvYVRxhtO3TmjKVYfr9kNhqYOvRPjC5tDpKRSY8bDKL2GyaxeE1LTPTZA4ijkPincPiyLFMp/JZO9Mmux3aI4atkc4+6qGHt3YdA8dQdeYKtXKNP9VROKImQrg7H8QNbCUnHXLlJ6s7v6K0JeDqJloF0y2nEo/3dhZYMNyCqADbTMXhJawo+pRTZp2+6UNgTqK02ijRTSfdwuCR2KZZBvpG11KYinJTLsOYNlwyKup+0LHM1rZ+j6dM/QD6qe4R7UnzGIpNLNHPpSHN65SSHDwhcFWxQ5Ic8UIEAJOaMql/J6Go1W1GNfTcHMe0Oa4fxA6f7bLdNnRcj7IsYX4BzTc06zwOgc0OHlJcu2hMnZZdHnntNwp2GxVSkdA4lp0zNddp9CB5IOkFdPbzscMZTa5tqlOQ08wdAekqmMRhX0nup1Glr2Etc06ghRyR8kJxoKoscfhEx1A9JNyls4g4W+SCe0FkxeRB5C/3+iMbQljTbSRzjaeqzt0dFN9CquKzBNsJ0hLZRS6mIyhLZoivMgfEMIVt+zLDn9gYTu+qR1Ex9lVnCuFvxldlCn8dQ6mwa0CXOPQC/kr94ZwxtClTo0xDabQ0czGpPUmT5rTjXkFq3QRTbYJ9rFlCmIRDWLRYAR9OUzlKkixMVqdkDkBmnCSacohzbJORcMDNp3SKrYCObSumq1JcE801W6oUtujKx1Q7tVkTPPss/2JVTlxTNpou8znb9AFaDaSrr2KYKKOIq/jqMYP8A22lx+dT5KzqVNaIdGyP2oYa1cL7V+ygq4f8AbGNirRjP+elMX6tJBHQlWSachAccpM/Zq4qEBhpVA4nQAsIn6JnvQXtHmrB4nI4EtDhex6/zonmYgA90QP505BDjDuicp8RePRIa5ZJRM6nKOiWpkG6RiCDbWUDTxMLDiSSpqDs1LKqO19llVtPHNBH7xj6bHcnmHCOpDSPNXMWKrPYzhqb6td5Y1z6baZY8ySzOXNcBsJgdVa5ZYdIWuHQDQZAhJy2T7kgNsnONURFk49qyN1nvJOiNgB6jVjWJ59NayXQCayXTNViJLU3UauCeXQJ+iHe2HEciR6GE+z9fojO1OD91jKrdpDh4VGNeP8yzIwJastD2J4icLiKf4KzXeVSn+rFZVNqqn2GH/wAWOlA/OoPurXptV49GyP2oeYVDdusW2nw7EueA6aZY0ESC5/dZ6Eg+Sl/BVr7Y+NfucG3/AJ1T5tpD/MfRFsNFV0aUEEWjQjXolY2gDe3joQfzcweeoPPROlSXBcQMpDouTqAVnS2PwUvaR9LsdjH0m1mYd9Sm8Eh1Me8AgkEENktIINo5Kf7L+yjFYok1Q7DU4s6ow5nHYNpyDHMmEd2V7V/9n4i0uw9T95TGx0ztGzhyGo8ldWDxbKrG1Kbg9jxLXC4IP86KsUiTxKLI3gPBhhaDKIIcWNaHPDWsNQgRmcG6mIFydAji1PuZumIhw6yE7HNlq3lWyscVxxkLG0d1sJ2PRcAYqWSmU04WrBqusIwQkVGoioEy9CzjyuDeV0PtIw4ZiqR3dhcIT4iiGn/KFz0Ka9oZf+1gu0NDDe76s9w2Pnm9FBGNfa/1/s6j2H44NxFemTepSBHU03SfkSfJXKHXXmnsXxI0MbQqzGWowH+y5wY4HpDivSuXb+bKsWase4jgFx6Lz72w4qa+OxFSZBqOa3+zT7jfk2fNXzj8T7unUf8AgY948WMJ+y8yU8RMc9V03oa6JIiR4oKnLXdEPWLtQf58ERh6uYKLYFO3QRVfcFd77JO04o1jhnfu65Bb+SoNPAOBjxhV/UbaCt8PxPu6jHkSGOaT1AdLha+koxkUfZ6cqv2Te6A4ZjcwcwuDnMi4/jpvGak/+83XqCiTUIOlo+6rYtD7jKS4pBfutLrOodDk4KwQtNrWzA1ufFbLwus6gudFovQzqsQiIDhYyus6jT6k2TTymnPg3WFCxkjy7TdddH21f7zCcPr7+4fRcetCpA/6XBctnuupxNL3nBWv3oYtw8G1aYn/AKoUk9mKCtNHK0auUhw1aQfQz9l6lpYrM1rvxNDv8TQfuvKwNvL7L0jwXGB2HoHnRpf/ABtRujTgVphPa7ExgMUeVCqPVkfdec8PTnS6vjttXnh2LA/9J0eolUPhmybGCulLQZx2GNpjQ909ULS7tSFIMxJAhzZCi8bAdI0U0JNVTJnFUu6CEEWdEXhq2amn6VEZM3NA2Jcjo+yXtANL3VKvcU4ayoNRTdYsf+Jo+IHYjqrZOIDhmaQREgjcFedX0FYHs77W2ZhaxJJkU3dLnKfDL806kwNUWQ3ESLpQxOij8PXlo5Xv5pdOraxH8lcpnOAcXpHvNOSEqYnqtNr+gXczuIc+p5pttXYEibmEDX4mwSZScJxJr5g366wl+oroZY3VkiX9UQKghQWK4oG2Fze3gicPjZA5xccpQWRXQXjdWeaA5WV2a4V73g2IZvVNVzeppgZfOWfNVlK7/sJj6gw8NEhtR0+BDSfqjN1TMXpIqU2n8HANP8+Sv7snig7BYb/k0x6CPsqFxVIse9hEFrnCPBytTs9xx1PA4eGT3It0JXZHSRX0sdtHVdpX5sHiW86NX5NJ+yojDmfFWvW7RF7TTdTID2lvjmEG/mqlY0tcWmxaSCORBg/MJYu0P6iNNMlKL7QT6pjG4YorDNBAS8SLFKnTJSja2McKftzUth2xIPkoHC1YPLqpmnjg8d6zufNFsvgkmhOJCd7L4oU8ZRLvhNRsjkT3Wu9SEzXPoo6pVggjUGR4goRkys67LubmFjsSmqeI267Ll6nH6jvhqNM/hkn6Jmnxh8XqARuATPPZJstSO2bigJ62QmP4lkETy8fFcbiOIvcA41HAbEN1nbxQ7uIMvnqVCfASEaYNWdHUxgIJ32RHCOIgEyQJ5rksPjmO/jd4OAAHiUVTqZgTPw6xtylJxZTkmqOvLmHVoJ5ouhiQB3QDPXkuN/bMjQ73gPQod/GnE917RNtbrqO0Vt7pdR2RxjhTq0wSBma628gtP+UKI/YYGqK7OVctct/GI8xcfQq+S+LPG9K+OVX+CL44yMRVH5vqAV0fAKmbDsBJgFwiepNvVc3xWrmrVT+cj/Db7KZ7K15Y9p/hcHDwcL/MfNdkvgi/p2vrNfNk4w/lkTNzK5TjlItxDjEZ++PPX5grq2VVFdqMJmptqDVhg/2Xf6wo45+6jZ6rHeO14IvC1+qLqVpCh6c7J5rXbSVVxPLWR9CawgrKdY81jw4agod7kyVkuVPRL4fFTr5jYpnF0jqLj5hR7cSQjcLjQd7pXFx2bceRT0ycZjS4Zg64j4SLGOiWyqfxH1O6FoVQNhGpi3j4ovunRRbZuX8imB34vJIfXcARlzanSbblLgR4JOb+eh1XWGgN2OZ472SRxSpkc1ktaYkfijSVutSbJFgOfVKdSy3GkCb2tquuhWmCnGPjUnwCIp0Q4d8aoz9jdLbfEAQNyDukvpREix+yDYVH5NcUpNtETpPgoKlUIqtI1Dm+XeCNxeKLjPqNPBA0KRdWaNLg+i3ZPJ5KVyVA/FaeWvUH5j8zP3WsHi30nZmHxHPxU1xPs5Uf3gWk9bEzoEO3s9VLB/RvbUmPh7sdSNVPkqplvoTU21ryPjtR3b0xm6OgfSUI/tG90hwDmOBBbEAg8jrKS/s3iBsD6/dIPCqrZBaOsapVGCHk877sGolH4evCArYZ1O5EfZKpVQmaszRi0zoKLwRdNVeEMdt6KPo4kt3RlPiqnVdG+KjJe4Yf2fGziPKU2ezNT+FzT6hSbOLN3TrMa06GEyk/kP8Aj4mQ9KlVpnLUacv4hcfJSP7RkI5fZSDax6EJuthmuFrJZK+i0cdLTMziLpoCLLOIBznl4GXNEgExMXPSeSDNE6kmN41U+IW2h2rBd0iPNEUhDYGvqspU2AReBeR3pTsU3QAXB286a2hLRyHHVqj3E5pLgAfzRoICS4ZA4m1oPd0nXwT9ImnDRBJPxO7sf3uSRWxzi3KZhxuLEEt/NuuryNdHN4h2xXV9jez4e0VXg30PIcx0XK4KtSfWHvDYGzY+I7T0Vg4Lt1Ro90Gq3YwIFhpr8oWnJK3Rh9LFL3to6ahwdgHda47WAP2SavDHfw0yf7v/AOVCn2m0J71SvyMNP2K1ifaP8IZVrAWMgNkgXjvEwDoUlmvnfTRK/wDd97rGnrp3SZ8Eir2TA+Jjm7fAR/P+ihsT7SWub3jUeLyIayJEGCCDoTod0nBe0ijTYG5SGm7RL3nW4cXuMjl4nVEH1F8oMxfYqi/uupknYQ6SekFDN9lNJ3/lVh1DonyIRrPaywDKGPi0gCmLeeuqfoe1pvwhj7C2b3cfJFCSlF/BEf8ACJpJj9oA6GmfHULHex9n48R6UvnZSj/aiJkUAHREl+m+kQEfgO32IqMD20aYDpguLtug6z80LS7ZyjfSRzH/AAeEke9relMmOcwkv9kQ2qV41zRTAj/Dbmu6xfaiqxgqOb3f6MkNcB+8IiJbeMwTbe1htNMkHcu2nbuyUOa+Rljfwjiney6qxjnU6r5DXFofkIdDZE20MELhmcYqNEvYcu7hceoturir9pxSYW02GKhOYTaXC5uDE9FUlDh4c0ajx0PqhyQslNPWg3B8YZU3vyKfcWzdv+vmuW4lhAxwLZAM+FtSEdgMa8DKTPKf1QkqVoOPPyfGS2SlKsA/LEDaeesdUTiK03yzOtoAUQ7Ey9sRYzy2UmauYZRAIuZ/RTZTl4G3P5hJfigD3jB2tb10CRXaJEuE7yfot06ohweBBsNDE8wuoXl4OXpUmm+cB06QdtDKlqWIlpzgAg3P4vBC1WlgawtYZuNM3rySXYokw5uh0EiBrbrZa5Rb7PEx5eO0GUaGYEyNZy/QR4JdOmSSCI8P4URh6NMgOgiZMi5HQwmzhnmpDT3QBrrEztvspVs2LJUU+xupgG2kG1ySTCEdhZdAaQP4YBmN/JTT2gGASIixgwenNMjFQYyncSBcc1yckNLgyKYHs7wJMabiPDVaxGNcRI319PopDG0HODQ2x/DaY3M6Qo+thKgOYgeHPqAqRlfZnnFp6F4LGEnvQeV4Vldk+9h2GLSRyg5jz81Wnu2zmB2ESQLbg72UvwviBY1gNTIGzqCRBMk23Phup5FrRs9LkadMtDjR/qFSDGWk1wNtabQ7/wCqrQdqqsBoIJ1+EW5rvW1JwVYyXsfhgWCwAHurkTe5gwZKqbCYcknYn0vfdLBJrZbNOUH7ToavaipEFzQTzZP3so5uMcItnbJgi+0eJA5Qk08J3e8IJu1wEyRsYTeHq+5fmBLTeCDchGkQnlk+2BcSxIqOEbCPMmT9kcKUsHRBYurnqA/lANgLjw18VKU6cAIZHSQPT+6TYPgaffJJIgWgE3PhpZGUiyTLs0WkOvJ0mUHUqZc0Ehxi4nzmE2ajMsDU/wAXwmBtPiuq1YHlUXxJVmGMyPUxZJdSaQTvzN1G06haO6XROoM7bo+lxVzYzMpk7BzRLhsCARchK4spDLF9nPYrEZ3ZtDaPD9UbQqNykWLrGbgyJvffRDigID2xHX6eKbB3OgPP0WtnjeNElh8YS7Nod5MA21WqfEzTdJ72t5Bifqos1JMHS8FKdhz7sP2kjxi4hCh032Gf9smSbaEbblGUeKFzYAaBYam/WFCUqM8h1Nh/upDA4kZSzKDoZvsgx4OiZpEHKIMtGoj5HzK3iw2e+3TQTAJI3MX8EO2sKc90RrmMlscgTF0Li+Ll4aKbcrmzLxvbkdI5qfCtmpZU7Q5Xx9JmrAXC2UNg2tefhULWql5Ow/CJgItuFGpMk+fqkmlExuipLwGpNbLY4I8fsLNv6CPP3Zjx1KrGnjgSTczyEX+wVl8CpA4OmG2IpQb2Ij5HVVfRpXiALX/NFtVOHTNfqb0OU8ecpynvHa/gQT12T9XKGiRJMl07WsmX0BI74bN7QY+afpUJEhwcNLgzI3I5eCo6PMuW12R9UD3giIIbp4KVp1FG1gDWdlEAQIvsL68zdGB8BRy7NfpdJig5pDiRN+fIAaeKx2OENBbPOwuPSE3SrwwiReeRIDjy8k21zIaXOcZvERJ0tyaqRjohkyu9McqU3NOam3LsS2YI6jQp04mrDSQzuggOIAd689kmljGy0B2X1t47JyvTLiTINh/oTyQaGjL4ZA4apB6b/wA80RinAgDa5A0k8ykfszmu0zDmLjTmtMcD3Tpy3C0Hnvu0Kw1EOLZi2t9BN0TXrtqgNDcjmg3LnQ8T3G5dGnw1lDUqIAJ06ak3tCP9wKTAXRniw8TIJG48F1WdypiqODkCQ30j0/Eh6uIFN3cMmfoPktPr1KkE7TcWIHIdE7h6AB6/NTlKMeisYSl2DCm6oZe4k+Zj9EYMOGD7dfFEEAAwJj4tonmUOziLfzAjcQ5pM2htjpuCk90/wX5Qx68inYc5M+05Sdmn9U5VxQZd5m1msDWtFkxxbFEiQC1rtdJf1I2HmmKGGJIcwsI0LD3SPHn4hOoUNHNb0WVwKv8A1Vp0DmkWE76X8VX2FxOoG455THztZdpwYPODphhDT3bnkH9+3PLMLhXUpIIgzLdwZnQjTS6ljXZu9W3UWv70OVCD3XBltHAiQZ35ozA4gBhFWQMsCYiQdQR0TLMJLQL5tItFtYCHPDzpBnebmOfS0KnJR2YHCUugfDulxPMnzunqr7FJoYUiY0uscwm3l6qUmnI1Y4NQolKPZmsIPuz7yxymZI2Pgm8Rwt4kOhh3B18vPkkYzBPpDNnqSP4mucLdSD/smBwxzme8z2MfvHgGTeBJJcddArLfRnnjSdOLv8iG4A5iJHdtMjXQW80dQoFrsgcHGLiTr1O6jRRLRZpidbEyPDZPhzmghzcpJzZmguItob2BQZKOvBFNxp6SDrEfRbqi+YG9pHjyO6ZxWDqUn5XtLXcjv1HMdQnqWHsC7yA1VW0iX0nY5h6+UyBMacvFG4bBlxzOuTe6zAYCbmBG368k7iOINpzlEmfIHxWeU3L2xLwxRh7pD76IYJNkE6uIc/IbgBrpLQN3DqYi3VB4nFZ7wZOhzTHlsnsHxRrGlrmZrktlxhrogENNifrZNHHW2Tnk5aWkOVajmhs/Ae93SN+Z0CFGKMENMTMi1/P/AGUvwstqB1N1OJAcDMhv4iQLwdYSJDakZG7CRGXxvvun5Vomo3sEpYRxhxdE9QYBFiFnvDOW+b8UxEIvH1gWdwiQ490tcMw1OWLAIFtOXFzDYQS1x338RsuLR+Eiw+zA/q9Mkk5rETaxPobrhatIaA3zO0dBs69tvJdx2XdOGYdBJtfnpE2XDOrMc920F0gby4gQTvos+LtnqeqrhG/j/hvB4Itl7nRE5W5srzyidRz5J7FueQ4kXcAe6dRA/RZh++cmUjMIDZF8pFwfVTNXC1AGw0awA1ols65hq+fEo5JK0m9kMGO03FOvLRzVHikDKpTAYb3kEiFuo6k+QQGPBidjHI/qnMHjPduyPFxuNCDoUkvxRrwr5dom3MDRpIiCP5+i5LiWDDKlvgcZA0g7i+i6lmOYdCo/Fua540gka/JOpVsp6jGsiohBXe0wJA/hktuJsANx+ikGVi5suAaSS0AWJO8jQiPRZxYuoPaajBDgckGddTGijRxEveA+XQbCMsA20Gnkq1Z5E19NtN/o6yhhm1mubVAeBpO1tjqFzrKQBsNCQOi0sWRPR6edaT8geOxDgQ0EgEGQLT5qNDrjqsWLbBVE8TLuZtuqLaNBzW1iZkPINReQ4EEg8x1MfRHPxTnMbmM+IB0WLEJD/IRSaHC99fkLIXDUw9xLpMC0krFiSPk1R7RYfZM/1Wn4n/MVWuOMVXAaEun1JWLFPB2zb6z7If3whxtUtpseCQ6XCQToFK4nGvFJpDnS4GTMm308lixPNLTMkJySkk9UILv6Cd5b15oE1iKobNo08Vixclplk3cf0S9A2nomcObA/wBr5EELFiyLyeo/A5h8O2riwyoMzc/wnT4Z0TVXCtD4A0Ful+axYtXg83Il3/L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28687" name="Picture 20" descr="https://encrypted-tbn2.gstatic.com/images?q=tbn:ANd9GcQO7SVSme9LkMymP6ZF3VsiHyXKzplIj7_AyD8jzPuTBuNl1_DBGw"/>
          <p:cNvPicPr>
            <a:picLocks noChangeAspect="1" noChangeArrowheads="1"/>
          </p:cNvPicPr>
          <p:nvPr/>
        </p:nvPicPr>
        <p:blipFill>
          <a:blip r:embed="rId12" cstate="print"/>
          <a:srcRect/>
          <a:stretch>
            <a:fillRect/>
          </a:stretch>
        </p:blipFill>
        <p:spPr bwMode="auto">
          <a:xfrm>
            <a:off x="6422294" y="793733"/>
            <a:ext cx="2197023" cy="1456292"/>
          </a:xfrm>
          <a:prstGeom prst="rect">
            <a:avLst/>
          </a:prstGeom>
          <a:noFill/>
          <a:ln w="9525">
            <a:noFill/>
            <a:miter lim="800000"/>
            <a:headEnd/>
            <a:tailEnd/>
          </a:ln>
        </p:spPr>
      </p:pic>
      <p:pic>
        <p:nvPicPr>
          <p:cNvPr id="28688" name="Picture 2"/>
          <p:cNvPicPr>
            <a:picLocks noChangeAspect="1" noChangeArrowheads="1"/>
          </p:cNvPicPr>
          <p:nvPr/>
        </p:nvPicPr>
        <p:blipFill>
          <a:blip r:embed="rId13" cstate="print"/>
          <a:srcRect/>
          <a:stretch>
            <a:fillRect/>
          </a:stretch>
        </p:blipFill>
        <p:spPr bwMode="auto">
          <a:xfrm>
            <a:off x="133152" y="2954887"/>
            <a:ext cx="2000250" cy="1484313"/>
          </a:xfrm>
          <a:prstGeom prst="rect">
            <a:avLst/>
          </a:prstGeom>
          <a:noFill/>
          <a:ln w="9525">
            <a:noFill/>
            <a:miter lim="800000"/>
            <a:headEnd/>
            <a:tailEnd/>
          </a:ln>
        </p:spPr>
      </p:pic>
      <p:pic>
        <p:nvPicPr>
          <p:cNvPr id="28691" name="Picture 1"/>
          <p:cNvPicPr>
            <a:picLocks noChangeAspect="1" noChangeArrowheads="1"/>
          </p:cNvPicPr>
          <p:nvPr/>
        </p:nvPicPr>
        <p:blipFill>
          <a:blip r:embed="rId14" cstate="print"/>
          <a:srcRect/>
          <a:stretch>
            <a:fillRect/>
          </a:stretch>
        </p:blipFill>
        <p:spPr bwMode="auto">
          <a:xfrm>
            <a:off x="7250137" y="5369718"/>
            <a:ext cx="1766887" cy="1214438"/>
          </a:xfrm>
          <a:prstGeom prst="rect">
            <a:avLst/>
          </a:prstGeom>
          <a:noFill/>
          <a:ln w="9525">
            <a:noFill/>
            <a:miter lim="800000"/>
            <a:headEnd/>
            <a:tailEnd/>
          </a:ln>
        </p:spPr>
      </p:pic>
      <p:pic>
        <p:nvPicPr>
          <p:cNvPr id="28692" name="Picture 4"/>
          <p:cNvPicPr>
            <a:picLocks noChangeAspect="1" noChangeArrowheads="1"/>
          </p:cNvPicPr>
          <p:nvPr/>
        </p:nvPicPr>
        <p:blipFill>
          <a:blip r:embed="rId15" cstate="print"/>
          <a:srcRect/>
          <a:stretch>
            <a:fillRect/>
          </a:stretch>
        </p:blipFill>
        <p:spPr bwMode="auto">
          <a:xfrm>
            <a:off x="4679470" y="682553"/>
            <a:ext cx="1527873" cy="1567472"/>
          </a:xfrm>
          <a:prstGeom prst="rect">
            <a:avLst/>
          </a:prstGeom>
          <a:noFill/>
          <a:ln w="9525">
            <a:noFill/>
            <a:miter lim="800000"/>
            <a:headEnd/>
            <a:tailEnd/>
          </a:ln>
        </p:spPr>
      </p:pic>
      <p:pic>
        <p:nvPicPr>
          <p:cNvPr id="59394" name="Picture 2"/>
          <p:cNvPicPr>
            <a:picLocks noChangeAspect="1" noChangeArrowheads="1"/>
          </p:cNvPicPr>
          <p:nvPr/>
        </p:nvPicPr>
        <p:blipFill>
          <a:blip r:embed="rId16" cstate="print"/>
          <a:srcRect/>
          <a:stretch>
            <a:fillRect/>
          </a:stretch>
        </p:blipFill>
        <p:spPr bwMode="auto">
          <a:xfrm>
            <a:off x="288160" y="793733"/>
            <a:ext cx="1628775" cy="1714500"/>
          </a:xfrm>
          <a:prstGeom prst="rect">
            <a:avLst/>
          </a:prstGeom>
          <a:noFill/>
          <a:ln w="9525">
            <a:noFill/>
            <a:miter lim="800000"/>
            <a:headEnd/>
            <a:tailEnd/>
          </a:ln>
          <a:effectLst/>
        </p:spPr>
      </p:pic>
      <p:sp>
        <p:nvSpPr>
          <p:cNvPr id="22" name="21 Título"/>
          <p:cNvSpPr txBox="1">
            <a:spLocks noGrp="1"/>
          </p:cNvSpPr>
          <p:nvPr>
            <p:ph type="title"/>
          </p:nvPr>
        </p:nvSpPr>
        <p:spPr>
          <a:xfrm>
            <a:off x="500034" y="142852"/>
            <a:ext cx="8229600" cy="523220"/>
          </a:xfrm>
          <a:prstGeom prst="rect">
            <a:avLst/>
          </a:prstGeom>
          <a:noFill/>
        </p:spPr>
        <p:txBody>
          <a:bodyPr wrap="square" rtlCol="0">
            <a:spAutoFit/>
          </a:bodyPr>
          <a:lstStyle/>
          <a:p>
            <a:r>
              <a:rPr lang="es-ES" sz="2800" b="1" dirty="0" smtClean="0">
                <a:solidFill>
                  <a:srgbClr val="C00000"/>
                </a:solidFill>
              </a:rPr>
              <a:t>¿Qué futuras aplicaciones puede tener su empleo?</a:t>
            </a:r>
            <a:endParaRPr lang="es-ES" sz="2800" b="1" dirty="0">
              <a:solidFill>
                <a:srgbClr val="C00000"/>
              </a:solidFill>
            </a:endParaRPr>
          </a:p>
        </p:txBody>
      </p:sp>
      <p:pic>
        <p:nvPicPr>
          <p:cNvPr id="21" name="Picture 3"/>
          <p:cNvPicPr>
            <a:picLocks noChangeAspect="1"/>
          </p:cNvPicPr>
          <p:nvPr/>
        </p:nvPicPr>
        <p:blipFill>
          <a:blip r:embed="rId17" cstate="print"/>
          <a:stretch>
            <a:fillRect/>
          </a:stretch>
        </p:blipFill>
        <p:spPr>
          <a:xfrm>
            <a:off x="5605631" y="3697044"/>
            <a:ext cx="3124003" cy="1416590"/>
          </a:xfrm>
          <a:prstGeom prst="rect">
            <a:avLst/>
          </a:prstGeom>
        </p:spPr>
      </p:pic>
      <p:pic>
        <p:nvPicPr>
          <p:cNvPr id="23" name="Picture 2"/>
          <p:cNvPicPr>
            <a:picLocks noChangeAspect="1"/>
          </p:cNvPicPr>
          <p:nvPr/>
        </p:nvPicPr>
        <p:blipFill>
          <a:blip r:embed="rId18" cstate="print"/>
          <a:stretch>
            <a:fillRect/>
          </a:stretch>
        </p:blipFill>
        <p:spPr>
          <a:xfrm>
            <a:off x="2405993" y="2954887"/>
            <a:ext cx="3040112" cy="1520056"/>
          </a:xfrm>
          <a:prstGeom prst="rect">
            <a:avLst/>
          </a:prstGeom>
        </p:spPr>
      </p:pic>
      <p:pic>
        <p:nvPicPr>
          <p:cNvPr id="24" name="Picture 8"/>
          <p:cNvPicPr>
            <a:picLocks noChangeAspect="1"/>
          </p:cNvPicPr>
          <p:nvPr/>
        </p:nvPicPr>
        <p:blipFill>
          <a:blip r:embed="rId19" cstate="print"/>
          <a:stretch>
            <a:fillRect/>
          </a:stretch>
        </p:blipFill>
        <p:spPr>
          <a:xfrm>
            <a:off x="5605631" y="2361205"/>
            <a:ext cx="891275" cy="124778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214290"/>
            <a:ext cx="8755089" cy="523220"/>
          </a:xfrm>
          <a:prstGeom prst="rect">
            <a:avLst/>
          </a:prstGeom>
          <a:noFill/>
        </p:spPr>
        <p:txBody>
          <a:bodyPr wrap="none" rtlCol="0">
            <a:spAutoFit/>
          </a:bodyPr>
          <a:lstStyle/>
          <a:p>
            <a:r>
              <a:rPr lang="es-ES" sz="2800" b="1" dirty="0" smtClean="0">
                <a:solidFill>
                  <a:srgbClr val="C00000"/>
                </a:solidFill>
              </a:rPr>
              <a:t>¿Dónde se puede obtener información sobre </a:t>
            </a:r>
            <a:r>
              <a:rPr lang="es-ES" sz="2800" b="1" dirty="0" err="1" smtClean="0">
                <a:solidFill>
                  <a:srgbClr val="C00000"/>
                </a:solidFill>
              </a:rPr>
              <a:t>probióticos</a:t>
            </a:r>
            <a:r>
              <a:rPr lang="es-ES" sz="2800" b="1" dirty="0" smtClean="0">
                <a:solidFill>
                  <a:srgbClr val="C00000"/>
                </a:solidFill>
              </a:rPr>
              <a:t>?</a:t>
            </a:r>
            <a:endParaRPr lang="es-ES" sz="2800" b="1" dirty="0">
              <a:solidFill>
                <a:srgbClr val="C00000"/>
              </a:solidFill>
            </a:endParaRPr>
          </a:p>
        </p:txBody>
      </p:sp>
      <p:pic>
        <p:nvPicPr>
          <p:cNvPr id="5" name="Picture 9"/>
          <p:cNvPicPr>
            <a:picLocks noChangeAspect="1" noChangeArrowheads="1"/>
          </p:cNvPicPr>
          <p:nvPr/>
        </p:nvPicPr>
        <p:blipFill>
          <a:blip r:embed="rId2" cstate="print"/>
          <a:srcRect/>
          <a:stretch>
            <a:fillRect/>
          </a:stretch>
        </p:blipFill>
        <p:spPr bwMode="auto">
          <a:xfrm>
            <a:off x="3571868" y="1214422"/>
            <a:ext cx="2000250" cy="2020887"/>
          </a:xfrm>
          <a:prstGeom prst="rect">
            <a:avLst/>
          </a:prstGeom>
          <a:noFill/>
          <a:ln w="9525">
            <a:noFill/>
            <a:miter lim="800000"/>
            <a:headEnd/>
            <a:tailEnd/>
          </a:ln>
        </p:spPr>
      </p:pic>
      <p:sp>
        <p:nvSpPr>
          <p:cNvPr id="6" name="6 CuadroTexto"/>
          <p:cNvSpPr txBox="1">
            <a:spLocks noChangeArrowheads="1"/>
          </p:cNvSpPr>
          <p:nvPr/>
        </p:nvSpPr>
        <p:spPr bwMode="auto">
          <a:xfrm>
            <a:off x="3357554" y="3429000"/>
            <a:ext cx="2522742" cy="553998"/>
          </a:xfrm>
          <a:prstGeom prst="rect">
            <a:avLst/>
          </a:prstGeom>
          <a:noFill/>
          <a:ln w="9525">
            <a:noFill/>
            <a:miter lim="800000"/>
            <a:headEnd/>
            <a:tailEnd/>
          </a:ln>
        </p:spPr>
        <p:txBody>
          <a:bodyPr wrap="none">
            <a:spAutoFit/>
          </a:bodyPr>
          <a:lstStyle/>
          <a:p>
            <a:r>
              <a:rPr lang="es-ES" sz="3000" b="1" dirty="0">
                <a:solidFill>
                  <a:srgbClr val="002060"/>
                </a:solidFill>
              </a:rPr>
              <a:t>www.sepyp.es</a:t>
            </a:r>
          </a:p>
        </p:txBody>
      </p:sp>
      <p:pic>
        <p:nvPicPr>
          <p:cNvPr id="7" name="Picture 2"/>
          <p:cNvPicPr>
            <a:picLocks noChangeAspect="1" noChangeArrowheads="1"/>
          </p:cNvPicPr>
          <p:nvPr/>
        </p:nvPicPr>
        <p:blipFill>
          <a:blip r:embed="rId3" cstate="print"/>
          <a:srcRect/>
          <a:stretch>
            <a:fillRect/>
          </a:stretch>
        </p:blipFill>
        <p:spPr bwMode="auto">
          <a:xfrm>
            <a:off x="571472" y="1000108"/>
            <a:ext cx="1662112" cy="2352675"/>
          </a:xfrm>
          <a:prstGeom prst="rect">
            <a:avLst/>
          </a:prstGeom>
          <a:noFill/>
          <a:ln w="9525">
            <a:noFill/>
            <a:miter lim="800000"/>
            <a:headEnd/>
            <a:tailEnd/>
          </a:ln>
        </p:spPr>
      </p:pic>
      <p:pic>
        <p:nvPicPr>
          <p:cNvPr id="8" name="Picture 19"/>
          <p:cNvPicPr>
            <a:picLocks noChangeAspect="1" noChangeArrowheads="1"/>
          </p:cNvPicPr>
          <p:nvPr/>
        </p:nvPicPr>
        <p:blipFill>
          <a:blip r:embed="rId4" cstate="print"/>
          <a:srcRect/>
          <a:stretch>
            <a:fillRect/>
          </a:stretch>
        </p:blipFill>
        <p:spPr bwMode="auto">
          <a:xfrm>
            <a:off x="428596" y="3786190"/>
            <a:ext cx="2143125" cy="2787650"/>
          </a:xfrm>
          <a:prstGeom prst="rect">
            <a:avLst/>
          </a:prstGeom>
          <a:noFill/>
          <a:ln w="9525">
            <a:solidFill>
              <a:srgbClr val="002060"/>
            </a:solid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286512" y="4357351"/>
            <a:ext cx="2523643" cy="1857388"/>
          </a:xfrm>
          <a:prstGeom prst="rect">
            <a:avLst/>
          </a:prstGeom>
          <a:noFill/>
          <a:ln w="9525">
            <a:noFill/>
            <a:miter lim="800000"/>
            <a:headEnd/>
            <a:tailEnd/>
          </a:ln>
        </p:spPr>
      </p:pic>
      <p:pic>
        <p:nvPicPr>
          <p:cNvPr id="10" name="Picture 2" descr="https://encrypted-tbn1.gstatic.com/images?q=tbn:ANd9GcQWTB6x7YXJFE-nTAa8kU9qhGijwhWqkp_wG2AHsvZJMzxnVi89BQ"/>
          <p:cNvPicPr>
            <a:picLocks noChangeAspect="1" noChangeArrowheads="1"/>
          </p:cNvPicPr>
          <p:nvPr/>
        </p:nvPicPr>
        <p:blipFill>
          <a:blip r:embed="rId6" cstate="print"/>
          <a:srcRect/>
          <a:stretch>
            <a:fillRect/>
          </a:stretch>
        </p:blipFill>
        <p:spPr bwMode="auto">
          <a:xfrm>
            <a:off x="3205392" y="4786322"/>
            <a:ext cx="2125663" cy="1154112"/>
          </a:xfrm>
          <a:prstGeom prst="rect">
            <a:avLst/>
          </a:prstGeom>
          <a:noFill/>
          <a:ln w="9525">
            <a:solidFill>
              <a:srgbClr val="0066FF"/>
            </a:solidFill>
            <a:miter lim="800000"/>
            <a:headEnd/>
            <a:tailEnd/>
          </a:ln>
        </p:spPr>
      </p:pic>
      <p:pic>
        <p:nvPicPr>
          <p:cNvPr id="11" name="Picture 3"/>
          <p:cNvPicPr>
            <a:picLocks noChangeAspect="1" noChangeArrowheads="1"/>
          </p:cNvPicPr>
          <p:nvPr/>
        </p:nvPicPr>
        <p:blipFill>
          <a:blip r:embed="rId7" cstate="print"/>
          <a:srcRect/>
          <a:stretch>
            <a:fillRect/>
          </a:stretch>
        </p:blipFill>
        <p:spPr bwMode="auto">
          <a:xfrm>
            <a:off x="6500826" y="1142984"/>
            <a:ext cx="2009775"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Conclusiones</a:t>
            </a:r>
            <a:r>
              <a:rPr lang="es-ES" dirty="0" smtClean="0"/>
              <a:t>  </a:t>
            </a:r>
            <a:endParaRPr lang="es-ES" dirty="0"/>
          </a:p>
        </p:txBody>
      </p:sp>
      <p:sp>
        <p:nvSpPr>
          <p:cNvPr id="3" name="Marcador de contenido 2"/>
          <p:cNvSpPr>
            <a:spLocks noGrp="1"/>
          </p:cNvSpPr>
          <p:nvPr>
            <p:ph idx="1"/>
          </p:nvPr>
        </p:nvSpPr>
        <p:spPr>
          <a:xfrm>
            <a:off x="228600" y="1219200"/>
            <a:ext cx="8686800" cy="4592024"/>
          </a:xfrm>
        </p:spPr>
        <p:txBody>
          <a:bodyPr>
            <a:normAutofit fontScale="92500" lnSpcReduction="20000"/>
          </a:bodyPr>
          <a:lstStyle/>
          <a:p>
            <a:pPr>
              <a:lnSpc>
                <a:spcPct val="90000"/>
              </a:lnSpc>
            </a:pPr>
            <a:r>
              <a:rPr lang="es-ES" sz="2000" dirty="0" smtClean="0"/>
              <a:t>Los </a:t>
            </a:r>
            <a:r>
              <a:rPr lang="es-ES" sz="2000" dirty="0" err="1" smtClean="0"/>
              <a:t>probióticos</a:t>
            </a:r>
            <a:r>
              <a:rPr lang="es-ES" sz="2000" dirty="0" smtClean="0"/>
              <a:t> pueden jugar un papel importante en las enfermedades en las que se altere el equilibrio de la </a:t>
            </a:r>
            <a:r>
              <a:rPr lang="es-ES" sz="2000" dirty="0" err="1" smtClean="0"/>
              <a:t>microbiota</a:t>
            </a:r>
            <a:r>
              <a:rPr lang="es-ES" sz="2000" dirty="0" smtClean="0"/>
              <a:t> produciendo un beneficio para la salud.</a:t>
            </a:r>
          </a:p>
          <a:p>
            <a:pPr>
              <a:lnSpc>
                <a:spcPct val="90000"/>
              </a:lnSpc>
              <a:buNone/>
            </a:pPr>
            <a:endParaRPr lang="es-ES" altLang="es-ES" sz="2000" dirty="0" smtClean="0"/>
          </a:p>
          <a:p>
            <a:r>
              <a:rPr lang="es-ES" sz="2000" dirty="0" smtClean="0"/>
              <a:t>La </a:t>
            </a:r>
            <a:r>
              <a:rPr lang="es-ES" sz="2000" dirty="0" smtClean="0"/>
              <a:t>eficacia y seguridad de los </a:t>
            </a:r>
            <a:r>
              <a:rPr lang="es-ES" sz="2000" dirty="0" err="1" smtClean="0"/>
              <a:t>probióticos</a:t>
            </a:r>
            <a:r>
              <a:rPr lang="es-ES" sz="2000" dirty="0" smtClean="0"/>
              <a:t> se determinan según:</a:t>
            </a:r>
          </a:p>
          <a:p>
            <a:pPr>
              <a:buFont typeface="Wingdings" pitchFamily="2" charset="2"/>
              <a:buNone/>
            </a:pPr>
            <a:r>
              <a:rPr lang="es-ES" sz="2000" dirty="0" smtClean="0"/>
              <a:t>      </a:t>
            </a:r>
            <a:r>
              <a:rPr lang="es-ES" sz="2000" b="1" dirty="0" smtClean="0">
                <a:solidFill>
                  <a:srgbClr val="C00000"/>
                </a:solidFill>
              </a:rPr>
              <a:t>- Tipo de la cepa empleada</a:t>
            </a:r>
          </a:p>
          <a:p>
            <a:pPr>
              <a:buFont typeface="Wingdings" pitchFamily="2" charset="2"/>
              <a:buNone/>
            </a:pPr>
            <a:r>
              <a:rPr lang="es-ES" sz="2000" b="1" dirty="0" smtClean="0">
                <a:solidFill>
                  <a:srgbClr val="C00000"/>
                </a:solidFill>
              </a:rPr>
              <a:t>      - Dosis dependiente </a:t>
            </a:r>
          </a:p>
          <a:p>
            <a:pPr>
              <a:buFont typeface="Wingdings" pitchFamily="2" charset="2"/>
              <a:buNone/>
            </a:pPr>
            <a:r>
              <a:rPr lang="es-ES" sz="2000" b="1" dirty="0" smtClean="0">
                <a:solidFill>
                  <a:srgbClr val="C00000"/>
                </a:solidFill>
              </a:rPr>
              <a:t>      - Duración del tratamiento</a:t>
            </a:r>
          </a:p>
          <a:p>
            <a:pPr>
              <a:lnSpc>
                <a:spcPct val="90000"/>
              </a:lnSpc>
              <a:buNone/>
            </a:pPr>
            <a:endParaRPr lang="es-ES" sz="2000" dirty="0" smtClean="0"/>
          </a:p>
          <a:p>
            <a:pPr>
              <a:lnSpc>
                <a:spcPct val="90000"/>
              </a:lnSpc>
            </a:pPr>
            <a:r>
              <a:rPr lang="es-ES" sz="2000" dirty="0" smtClean="0"/>
              <a:t>Necesidad </a:t>
            </a:r>
            <a:r>
              <a:rPr lang="es-ES" sz="2000" dirty="0" smtClean="0"/>
              <a:t>de más estudios con ECC (gran variabilidad)</a:t>
            </a:r>
          </a:p>
          <a:p>
            <a:pPr>
              <a:lnSpc>
                <a:spcPct val="90000"/>
              </a:lnSpc>
            </a:pPr>
            <a:endParaRPr lang="es-ES" sz="2000" dirty="0" smtClean="0"/>
          </a:p>
          <a:p>
            <a:pPr>
              <a:lnSpc>
                <a:spcPct val="90000"/>
              </a:lnSpc>
            </a:pPr>
            <a:r>
              <a:rPr lang="es-ES" sz="2000" dirty="0" smtClean="0"/>
              <a:t>No </a:t>
            </a:r>
            <a:r>
              <a:rPr lang="es-ES" sz="2000" dirty="0" smtClean="0"/>
              <a:t>generalizar los resultados de los estudios realizados</a:t>
            </a:r>
          </a:p>
          <a:p>
            <a:pPr>
              <a:lnSpc>
                <a:spcPct val="90000"/>
              </a:lnSpc>
            </a:pPr>
            <a:endParaRPr lang="es-ES" altLang="es-ES" sz="2000" dirty="0" smtClean="0"/>
          </a:p>
          <a:p>
            <a:r>
              <a:rPr lang="es-ES" sz="2000" b="1" dirty="0" smtClean="0">
                <a:solidFill>
                  <a:srgbClr val="1A3A15"/>
                </a:solidFill>
              </a:rPr>
              <a:t>LOS  PEDIATRAS DEBERIAMOS EMPLEARLOS MEJOR</a:t>
            </a:r>
          </a:p>
          <a:p>
            <a:r>
              <a:rPr lang="es-ES" sz="2000" b="1" dirty="0" smtClean="0">
                <a:solidFill>
                  <a:srgbClr val="1A3A15"/>
                </a:solidFill>
              </a:rPr>
              <a:t>LOS CONSUMIDORES DEBERIAN FIARSE DE LOS PROFESIONALES SANITARIOS</a:t>
            </a:r>
          </a:p>
          <a:p>
            <a:pPr>
              <a:lnSpc>
                <a:spcPct val="90000"/>
              </a:lnSpc>
              <a:buNone/>
            </a:pPr>
            <a:endParaRPr lang="es-ES" altLang="es-ES" sz="2000" dirty="0" smtClean="0"/>
          </a:p>
          <a:p>
            <a:pPr>
              <a:lnSpc>
                <a:spcPct val="90000"/>
              </a:lnSpc>
            </a:pPr>
            <a:endParaRPr lang="es-ES" altLang="es-ES" sz="2000" dirty="0" smtClean="0"/>
          </a:p>
          <a:p>
            <a:endParaRPr lang="es-ES" dirty="0"/>
          </a:p>
        </p:txBody>
      </p:sp>
    </p:spTree>
    <p:extLst>
      <p:ext uri="{BB962C8B-B14F-4D97-AF65-F5344CB8AC3E}">
        <p14:creationId xmlns="" xmlns:p14="http://schemas.microsoft.com/office/powerpoint/2010/main" val="2096796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onchura.com/images/stories/probioticos/probioticos_clip_image004.gif"/>
          <p:cNvPicPr>
            <a:picLocks noChangeAspect="1" noChangeArrowheads="1"/>
          </p:cNvPicPr>
          <p:nvPr/>
        </p:nvPicPr>
        <p:blipFill>
          <a:blip r:embed="rId2" cstate="print"/>
          <a:srcRect/>
          <a:stretch>
            <a:fillRect/>
          </a:stretch>
        </p:blipFill>
        <p:spPr bwMode="auto">
          <a:xfrm>
            <a:off x="1066800" y="1295400"/>
            <a:ext cx="2381735" cy="2898192"/>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381000" y="4800600"/>
            <a:ext cx="4146550" cy="1031875"/>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a:stretch>
            <a:fillRect/>
          </a:stretch>
        </p:blipFill>
        <p:spPr bwMode="auto">
          <a:xfrm>
            <a:off x="4786313" y="460375"/>
            <a:ext cx="4108450" cy="5424488"/>
          </a:xfrm>
          <a:prstGeom prst="rect">
            <a:avLst/>
          </a:prstGeom>
          <a:noFill/>
          <a:ln w="9525">
            <a:noFill/>
            <a:miter lim="800000"/>
            <a:headEnd/>
            <a:tailEnd/>
          </a:ln>
        </p:spPr>
      </p:pic>
      <p:sp>
        <p:nvSpPr>
          <p:cNvPr id="9" name="Rectangle 2"/>
          <p:cNvSpPr>
            <a:spLocks noChangeArrowheads="1"/>
          </p:cNvSpPr>
          <p:nvPr/>
        </p:nvSpPr>
        <p:spPr bwMode="auto">
          <a:xfrm>
            <a:off x="457200" y="277813"/>
            <a:ext cx="4038600" cy="1139825"/>
          </a:xfrm>
          <a:prstGeom prst="rect">
            <a:avLst/>
          </a:prstGeom>
          <a:noFill/>
          <a:ln w="9525">
            <a:noFill/>
            <a:miter lim="800000"/>
            <a:headEnd/>
            <a:tailEnd/>
          </a:ln>
        </p:spPr>
        <p:txBody>
          <a:bodyPr/>
          <a:lstStyle/>
          <a:p>
            <a:pPr eaLnBrk="1" hangingPunct="1"/>
            <a:r>
              <a:rPr lang="es-ES" altLang="es-ES" sz="4400" b="1" dirty="0">
                <a:solidFill>
                  <a:srgbClr val="666633"/>
                </a:solidFill>
                <a:latin typeface="Calibri" pitchFamily="34" charset="0"/>
              </a:rPr>
              <a:t>Muchas gracias</a:t>
            </a: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fontScale="92500"/>
          </a:bodyPr>
          <a:lstStyle/>
          <a:p>
            <a:r>
              <a:rPr lang="es-ES" dirty="0" err="1" smtClean="0"/>
              <a:t>Benninga</a:t>
            </a:r>
            <a:r>
              <a:rPr lang="es-ES" dirty="0" smtClean="0"/>
              <a:t> MA et al. </a:t>
            </a:r>
            <a:r>
              <a:rPr lang="es-ES" dirty="0" err="1" smtClean="0"/>
              <a:t>Childhood</a:t>
            </a:r>
            <a:r>
              <a:rPr lang="es-ES" dirty="0" smtClean="0"/>
              <a:t> </a:t>
            </a:r>
            <a:r>
              <a:rPr lang="es-ES" dirty="0" err="1" smtClean="0"/>
              <a:t>Functional</a:t>
            </a:r>
            <a:r>
              <a:rPr lang="es-ES" dirty="0" smtClean="0"/>
              <a:t> Gastrointestinal </a:t>
            </a:r>
            <a:r>
              <a:rPr lang="es-ES" dirty="0" err="1" smtClean="0"/>
              <a:t>Disordres</a:t>
            </a:r>
            <a:r>
              <a:rPr lang="es-ES" dirty="0" smtClean="0"/>
              <a:t>: </a:t>
            </a:r>
            <a:r>
              <a:rPr lang="es-ES" dirty="0" err="1" smtClean="0"/>
              <a:t>Neonate</a:t>
            </a:r>
            <a:r>
              <a:rPr lang="es-ES" dirty="0" smtClean="0"/>
              <a:t>/</a:t>
            </a:r>
            <a:r>
              <a:rPr lang="es-ES" dirty="0" err="1" smtClean="0"/>
              <a:t>Toddler</a:t>
            </a:r>
            <a:r>
              <a:rPr lang="es-ES" dirty="0" smtClean="0"/>
              <a:t>. </a:t>
            </a:r>
            <a:r>
              <a:rPr lang="es-ES" dirty="0" err="1" smtClean="0"/>
              <a:t>Gastroenterology</a:t>
            </a:r>
            <a:r>
              <a:rPr lang="es-ES" dirty="0" smtClean="0"/>
              <a:t> 2016;150:1443-55.  </a:t>
            </a:r>
            <a:endParaRPr lang="es-ES" dirty="0"/>
          </a:p>
        </p:txBody>
      </p:sp>
      <p:pic>
        <p:nvPicPr>
          <p:cNvPr id="3" name="Picture 4"/>
          <p:cNvPicPr>
            <a:picLocks noChangeAspect="1"/>
          </p:cNvPicPr>
          <p:nvPr/>
        </p:nvPicPr>
        <p:blipFill rotWithShape="1">
          <a:blip r:embed="rId2" cstate="print"/>
          <a:srcRect l="8082" t="13131" r="51226" b="45650"/>
          <a:stretch/>
        </p:blipFill>
        <p:spPr>
          <a:xfrm>
            <a:off x="3276600" y="215883"/>
            <a:ext cx="5709517" cy="2378328"/>
          </a:xfrm>
          <a:prstGeom prst="rect">
            <a:avLst/>
          </a:prstGeom>
        </p:spPr>
      </p:pic>
      <p:pic>
        <p:nvPicPr>
          <p:cNvPr id="4" name="Picture 5"/>
          <p:cNvPicPr>
            <a:picLocks noChangeAspect="1"/>
          </p:cNvPicPr>
          <p:nvPr/>
        </p:nvPicPr>
        <p:blipFill rotWithShape="1">
          <a:blip r:embed="rId3" cstate="print"/>
          <a:srcRect l="49662" t="31611" r="9081" b="32070"/>
          <a:stretch/>
        </p:blipFill>
        <p:spPr>
          <a:xfrm>
            <a:off x="3200400" y="2819400"/>
            <a:ext cx="5740046" cy="2400629"/>
          </a:xfrm>
          <a:prstGeom prst="rect">
            <a:avLst/>
          </a:prstGeom>
        </p:spPr>
      </p:pic>
      <p:pic>
        <p:nvPicPr>
          <p:cNvPr id="5" name="Picture 4" descr="coliseo-de-roma-noche.jpg (1600×106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 y="1371600"/>
            <a:ext cx="2209800" cy="146813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228600" y="152400"/>
            <a:ext cx="2743200" cy="67688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CRITERIOS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tx1"/>
                </a:solidFill>
                <a:effectLst/>
                <a:uLnTx/>
                <a:uFillTx/>
                <a:latin typeface="+mj-lt"/>
                <a:ea typeface="+mj-ea"/>
                <a:cs typeface="+mj-cs"/>
              </a:rPr>
              <a:t>ROMA IV</a:t>
            </a:r>
            <a:endParaRPr kumimoji="0" lang="es-E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49154" name="Picture 2"/>
          <p:cNvPicPr>
            <a:picLocks noChangeAspect="1" noChangeArrowheads="1"/>
          </p:cNvPicPr>
          <p:nvPr/>
        </p:nvPicPr>
        <p:blipFill>
          <a:blip r:embed="rId5" cstate="print"/>
          <a:srcRect/>
          <a:stretch>
            <a:fillRect/>
          </a:stretch>
        </p:blipFill>
        <p:spPr bwMode="auto">
          <a:xfrm>
            <a:off x="533400" y="3048000"/>
            <a:ext cx="2200275" cy="2590800"/>
          </a:xfrm>
          <a:prstGeom prst="rect">
            <a:avLst/>
          </a:prstGeom>
          <a:noFill/>
          <a:ln w="9525">
            <a:noFill/>
            <a:miter lim="800000"/>
            <a:headEnd/>
            <a:tailEnd/>
          </a:ln>
          <a:effectLst/>
        </p:spPr>
      </p:pic>
      <p:sp>
        <p:nvSpPr>
          <p:cNvPr id="8" name="Oval 7"/>
          <p:cNvSpPr/>
          <p:nvPr/>
        </p:nvSpPr>
        <p:spPr>
          <a:xfrm>
            <a:off x="381001" y="4038600"/>
            <a:ext cx="1905000" cy="2813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685800" y="1981200"/>
            <a:ext cx="7772400" cy="3330826"/>
          </a:xfrm>
        </p:spPr>
        <p:txBody>
          <a:bodyPr>
            <a:normAutofit/>
          </a:bodyPr>
          <a:lstStyle/>
          <a:p>
            <a:pPr>
              <a:spcBef>
                <a:spcPts val="1200"/>
              </a:spcBef>
            </a:pPr>
            <a:r>
              <a:rPr lang="es-ES" altLang="es-ES" dirty="0" smtClean="0"/>
              <a:t>Cambios en la alimentación del lactante con fórmulas hidrolizadas. </a:t>
            </a:r>
            <a:endParaRPr lang="es-ES" dirty="0"/>
          </a:p>
          <a:p>
            <a:pPr>
              <a:spcBef>
                <a:spcPts val="1200"/>
              </a:spcBef>
            </a:pPr>
            <a:r>
              <a:rPr lang="es-ES" altLang="es-ES" dirty="0" err="1" smtClean="0"/>
              <a:t>Farmacoterapia</a:t>
            </a:r>
            <a:r>
              <a:rPr lang="es-ES" altLang="es-ES" dirty="0" smtClean="0"/>
              <a:t>: sacarosa, </a:t>
            </a:r>
            <a:r>
              <a:rPr lang="es-ES" altLang="es-ES" dirty="0" err="1" smtClean="0"/>
              <a:t>simeticona</a:t>
            </a:r>
            <a:r>
              <a:rPr lang="es-ES" altLang="es-ES" dirty="0" smtClean="0"/>
              <a:t>, </a:t>
            </a:r>
            <a:r>
              <a:rPr lang="es-ES" altLang="es-ES" dirty="0" err="1" smtClean="0"/>
              <a:t>antiespasmolíticos</a:t>
            </a:r>
            <a:r>
              <a:rPr lang="es-ES" altLang="es-ES" dirty="0" smtClean="0"/>
              <a:t>, lactasa.</a:t>
            </a:r>
            <a:r>
              <a:rPr lang="es-ES" altLang="es-ES" dirty="0" smtClean="0">
                <a:solidFill>
                  <a:srgbClr val="FF0000"/>
                </a:solidFill>
              </a:rPr>
              <a:t> </a:t>
            </a:r>
            <a:endParaRPr lang="es-ES" dirty="0"/>
          </a:p>
          <a:p>
            <a:pPr>
              <a:spcBef>
                <a:spcPts val="1200"/>
              </a:spcBef>
            </a:pPr>
            <a:r>
              <a:rPr lang="es-ES" altLang="es-ES" dirty="0" err="1" smtClean="0"/>
              <a:t>Probioticoterapia</a:t>
            </a:r>
            <a:r>
              <a:rPr lang="es-ES" altLang="es-ES" dirty="0" smtClean="0"/>
              <a:t>. </a:t>
            </a:r>
            <a:endParaRPr lang="es-ES" dirty="0"/>
          </a:p>
          <a:p>
            <a:pPr>
              <a:spcBef>
                <a:spcPts val="1200"/>
              </a:spcBef>
            </a:pPr>
            <a:r>
              <a:rPr lang="es-ES" altLang="es-ES" dirty="0" smtClean="0">
                <a:solidFill>
                  <a:srgbClr val="00B050"/>
                </a:solidFill>
              </a:rPr>
              <a:t>Todos los anteriores.</a:t>
            </a:r>
          </a:p>
          <a:p>
            <a:endParaRPr lang="es-ES" dirty="0"/>
          </a:p>
        </p:txBody>
      </p:sp>
      <p:sp>
        <p:nvSpPr>
          <p:cNvPr id="3" name="Marcador de texto 2"/>
          <p:cNvSpPr>
            <a:spLocks noGrp="1"/>
          </p:cNvSpPr>
          <p:nvPr>
            <p:ph type="body" idx="10"/>
          </p:nvPr>
        </p:nvSpPr>
        <p:spPr>
          <a:xfrm>
            <a:off x="685800" y="1219200"/>
            <a:ext cx="7772400" cy="539080"/>
          </a:xfrm>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tratamientos se han propuesto para el tratamiento del cólico?</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2</a:t>
            </a:r>
            <a:endParaRPr lang="es-ES" dirty="0"/>
          </a:p>
        </p:txBody>
      </p:sp>
      <p:pic>
        <p:nvPicPr>
          <p:cNvPr id="7" name="Picture 1"/>
          <p:cNvPicPr>
            <a:picLocks noChangeAspect="1"/>
          </p:cNvPicPr>
          <p:nvPr/>
        </p:nvPicPr>
        <p:blipFill>
          <a:blip r:embed="rId2" cstate="print"/>
          <a:srcRect/>
          <a:stretch>
            <a:fillRect/>
          </a:stretch>
        </p:blipFill>
        <p:spPr bwMode="auto">
          <a:xfrm>
            <a:off x="4876800" y="3657600"/>
            <a:ext cx="3581400" cy="2273300"/>
          </a:xfrm>
          <a:prstGeom prst="rect">
            <a:avLst/>
          </a:prstGeom>
          <a:noFill/>
          <a:ln w="9525">
            <a:noFill/>
            <a:miter lim="800000"/>
            <a:headEnd/>
            <a:tailEnd/>
          </a:ln>
        </p:spPr>
      </p:pic>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smtClean="0"/>
              <a:t>Calvo C. </a:t>
            </a:r>
            <a:r>
              <a:rPr lang="es-ES" dirty="0" err="1" smtClean="0"/>
              <a:t>Boletin</a:t>
            </a:r>
            <a:r>
              <a:rPr lang="es-ES" dirty="0" smtClean="0"/>
              <a:t> de </a:t>
            </a:r>
            <a:r>
              <a:rPr lang="es-ES" dirty="0" err="1" smtClean="0"/>
              <a:t>Ped</a:t>
            </a:r>
            <a:r>
              <a:rPr lang="es-ES" dirty="0" smtClean="0"/>
              <a:t> 2010; 50: 197-202</a:t>
            </a:r>
            <a:endParaRPr lang="es-ES" dirty="0"/>
          </a:p>
        </p:txBody>
      </p:sp>
      <p:pic>
        <p:nvPicPr>
          <p:cNvPr id="50178" name="Picture 2"/>
          <p:cNvPicPr>
            <a:picLocks noChangeAspect="1" noChangeArrowheads="1"/>
          </p:cNvPicPr>
          <p:nvPr/>
        </p:nvPicPr>
        <p:blipFill>
          <a:blip r:embed="rId2" cstate="print"/>
          <a:srcRect/>
          <a:stretch>
            <a:fillRect/>
          </a:stretch>
        </p:blipFill>
        <p:spPr bwMode="auto">
          <a:xfrm>
            <a:off x="432747" y="685800"/>
            <a:ext cx="8101653" cy="4879175"/>
          </a:xfrm>
          <a:prstGeom prst="rect">
            <a:avLst/>
          </a:prstGeom>
          <a:noFill/>
          <a:ln w="9525">
            <a:noFill/>
            <a:miter lim="800000"/>
            <a:headEnd/>
            <a:tailEnd/>
          </a:ln>
          <a:effectLst/>
        </p:spPr>
      </p:pic>
      <p:sp>
        <p:nvSpPr>
          <p:cNvPr id="5" name="4 CuadroTexto"/>
          <p:cNvSpPr txBox="1"/>
          <p:nvPr/>
        </p:nvSpPr>
        <p:spPr>
          <a:xfrm>
            <a:off x="3581400" y="0"/>
            <a:ext cx="914400" cy="914400"/>
          </a:xfrm>
          <a:prstGeom prst="rect">
            <a:avLst/>
          </a:prstGeom>
          <a:noFill/>
        </p:spPr>
        <p:txBody>
          <a:bodyPr vert="horz" wrap="none" lIns="91440" tIns="45720" rIns="91440" bIns="45720" rtlCol="0" anchor="ctr">
            <a:noAutofit/>
          </a:bodyPr>
          <a:lstStyle/>
          <a:p>
            <a:pPr algn="ctr"/>
            <a:r>
              <a:rPr lang="es-ES" sz="3600" b="1" dirty="0" smtClean="0"/>
              <a:t>Tratar o no tratar</a:t>
            </a:r>
          </a:p>
        </p:txBody>
      </p:sp>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r>
              <a:rPr lang="es-ES" dirty="0" err="1" smtClean="0"/>
              <a:t>Weerth</a:t>
            </a:r>
            <a:r>
              <a:rPr lang="es-ES" dirty="0" smtClean="0"/>
              <a:t> C. et al. </a:t>
            </a:r>
            <a:r>
              <a:rPr lang="es-ES" dirty="0" err="1" smtClean="0"/>
              <a:t>Pediatrics</a:t>
            </a:r>
            <a:r>
              <a:rPr lang="es-ES" dirty="0" smtClean="0"/>
              <a:t> 2013; DOI:10.1542/peds.2012-1449.</a:t>
            </a:r>
            <a:endParaRPr lang="es-ES" dirty="0"/>
          </a:p>
        </p:txBody>
      </p:sp>
      <p:sp>
        <p:nvSpPr>
          <p:cNvPr id="3" name="Rectangle 5"/>
          <p:cNvSpPr txBox="1">
            <a:spLocks/>
          </p:cNvSpPr>
          <p:nvPr/>
        </p:nvSpPr>
        <p:spPr>
          <a:xfrm>
            <a:off x="228600" y="2286000"/>
            <a:ext cx="4038600" cy="3295650"/>
          </a:xfrm>
          <a:prstGeom prst="rect">
            <a:avLst/>
          </a:prstGeom>
          <a:ln>
            <a:solidFill>
              <a:srgbClr val="002060"/>
            </a:solidFill>
          </a:ln>
        </p:spPr>
        <p:txBody>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altLang="es-ES" sz="2000" b="1" i="0" u="none" strike="noStrike" kern="1200" cap="none" spc="0" normalizeH="0" baseline="0" noProof="0" dirty="0" smtClean="0">
                <a:ln>
                  <a:noFill/>
                </a:ln>
                <a:solidFill>
                  <a:srgbClr val="000090"/>
                </a:solidFill>
                <a:effectLst/>
                <a:uLnTx/>
                <a:uFillTx/>
                <a:latin typeface="+mn-lt"/>
                <a:ea typeface="+mn-ea"/>
                <a:cs typeface="+mn-cs"/>
              </a:rPr>
              <a:t>NIÑOS SIN CÓLICOS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Microbiota</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más estable y más diversa.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Niveles normales de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lactobacilos</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y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bifidobacterias</a:t>
            </a:r>
            <a:endParaRPr kumimoji="0" lang="es-ES" alt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Mayor presencia de grupos de bacterias no asociados con llanto: especies productoras de butirato (</a:t>
            </a:r>
            <a:r>
              <a:rPr kumimoji="0" lang="es-ES" altLang="es-ES" sz="2000" b="0" i="1" u="none" strike="noStrike" kern="1200" cap="none" spc="0" normalizeH="0" baseline="0" noProof="0" dirty="0" err="1" smtClean="0">
                <a:ln>
                  <a:noFill/>
                </a:ln>
                <a:solidFill>
                  <a:schemeClr val="tx1"/>
                </a:solidFill>
                <a:effectLst/>
                <a:uLnTx/>
                <a:uFillTx/>
                <a:latin typeface="+mn-lt"/>
                <a:ea typeface="+mn-ea"/>
                <a:cs typeface="+mn-cs"/>
              </a:rPr>
              <a:t>Butirivibrio</a:t>
            </a:r>
            <a:r>
              <a:rPr kumimoji="0" lang="es-ES" altLang="es-ES" sz="2000" b="0" i="1" u="none" strike="noStrike" kern="1200" cap="none" spc="0" normalizeH="0" baseline="0" noProof="0" dirty="0" smtClean="0">
                <a:ln>
                  <a:noFill/>
                </a:ln>
                <a:solidFill>
                  <a:schemeClr val="tx1"/>
                </a:solidFill>
                <a:effectLst/>
                <a:uLnTx/>
                <a:uFillTx/>
                <a:latin typeface="+mn-lt"/>
                <a:ea typeface="+mn-ea"/>
                <a:cs typeface="+mn-cs"/>
              </a:rPr>
              <a:t>, </a:t>
            </a:r>
            <a:r>
              <a:rPr kumimoji="0" lang="es-ES" altLang="es-ES" sz="2000" b="0" i="1" u="none" strike="noStrike" kern="1200" cap="none" spc="0" normalizeH="0" baseline="0" noProof="0" dirty="0" err="1" smtClean="0">
                <a:ln>
                  <a:noFill/>
                </a:ln>
                <a:solidFill>
                  <a:schemeClr val="tx1"/>
                </a:solidFill>
                <a:effectLst/>
                <a:uLnTx/>
                <a:uFillTx/>
                <a:latin typeface="+mn-lt"/>
                <a:ea typeface="+mn-ea"/>
                <a:cs typeface="+mn-cs"/>
              </a:rPr>
              <a:t>Eubacterium</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4" name="Rectangle 6"/>
          <p:cNvSpPr txBox="1">
            <a:spLocks/>
          </p:cNvSpPr>
          <p:nvPr/>
        </p:nvSpPr>
        <p:spPr>
          <a:xfrm>
            <a:off x="4648200" y="2286000"/>
            <a:ext cx="4038600" cy="3271837"/>
          </a:xfrm>
          <a:prstGeom prst="rect">
            <a:avLst/>
          </a:prstGeom>
          <a:ln>
            <a:solidFill>
              <a:srgbClr val="C00000"/>
            </a:solidFill>
          </a:ln>
        </p:spPr>
        <p:txBody>
          <a:bodyPr rtlCol="0">
            <a:normAutofit lnSpcReduction="10000"/>
          </a:bodyPr>
          <a:lstStyle/>
          <a:p>
            <a:pPr marL="342900" marR="0" lvl="0" indent="-342900" algn="ctr" defTabSz="914400" rtl="0" eaLnBrk="1" fontAlgn="auto" latinLnBrk="0" hangingPunct="1">
              <a:lnSpc>
                <a:spcPct val="90000"/>
              </a:lnSpc>
              <a:spcBef>
                <a:spcPct val="20000"/>
              </a:spcBef>
              <a:spcAft>
                <a:spcPts val="0"/>
              </a:spcAft>
              <a:buClrTx/>
              <a:buSzTx/>
              <a:buFont typeface="Arial" charset="0"/>
              <a:buNone/>
              <a:tabLst/>
              <a:defRPr/>
            </a:pPr>
            <a:r>
              <a:rPr kumimoji="0" lang="es-ES" altLang="es-ES" sz="2000" b="1" i="0" u="none" strike="noStrike" kern="1200" cap="none" spc="0" normalizeH="0" baseline="0" noProof="0" dirty="0" smtClean="0">
                <a:ln>
                  <a:noFill/>
                </a:ln>
                <a:solidFill>
                  <a:srgbClr val="800000"/>
                </a:solidFill>
                <a:effectLst/>
                <a:uLnTx/>
                <a:uFillTx/>
                <a:latin typeface="+mn-lt"/>
                <a:ea typeface="+mn-ea"/>
                <a:cs typeface="+mn-cs"/>
              </a:rPr>
              <a:t>NIÑOS CON COLICOS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Microbiota</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menos estable y menos diversa.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Niveles menores de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lactobacilos</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y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bifidobacterias</a:t>
            </a:r>
            <a:endParaRPr kumimoji="0" lang="es-ES" alt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Niveles mayores de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proteobacterias</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altLang="es-ES" sz="2000" b="0" i="1" u="none" strike="noStrike" kern="1200" cap="none" spc="0" normalizeH="0" baseline="0" noProof="0" dirty="0" smtClean="0">
                <a:ln>
                  <a:noFill/>
                </a:ln>
                <a:solidFill>
                  <a:schemeClr val="tx1"/>
                </a:solidFill>
                <a:effectLst/>
                <a:uLnTx/>
                <a:uFillTx/>
                <a:latin typeface="+mn-lt"/>
                <a:ea typeface="+mn-ea"/>
                <a:cs typeface="+mn-cs"/>
              </a:rPr>
              <a:t>E. </a:t>
            </a:r>
            <a:r>
              <a:rPr kumimoji="0" lang="es-ES" altLang="es-ES" sz="2000" b="0" i="1" u="none" strike="noStrike" kern="1200" cap="none" spc="0" normalizeH="0" baseline="0" noProof="0" dirty="0" err="1" smtClean="0">
                <a:ln>
                  <a:noFill/>
                </a:ln>
                <a:solidFill>
                  <a:schemeClr val="tx1"/>
                </a:solidFill>
                <a:effectLst/>
                <a:uLnTx/>
                <a:uFillTx/>
                <a:latin typeface="+mn-lt"/>
                <a:ea typeface="+mn-ea"/>
                <a:cs typeface="+mn-cs"/>
              </a:rPr>
              <a:t>coli</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Enterobacter</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Pseudomonas</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 o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Yersinia</a:t>
            </a: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altLang="es-ES" sz="2000" b="0" i="0" u="none" strike="noStrike" kern="1200" cap="none" spc="0" normalizeH="0" baseline="0" noProof="0" dirty="0" smtClean="0">
                <a:ln>
                  <a:noFill/>
                </a:ln>
                <a:solidFill>
                  <a:schemeClr val="tx1"/>
                </a:solidFill>
                <a:effectLst/>
                <a:uLnTx/>
                <a:uFillTx/>
                <a:latin typeface="+mn-lt"/>
                <a:ea typeface="+mn-ea"/>
                <a:cs typeface="+mn-cs"/>
              </a:rPr>
              <a:t>Llanto asociado al número de </a:t>
            </a:r>
            <a:r>
              <a:rPr kumimoji="0" lang="es-ES" altLang="es-ES" sz="2000" b="0" i="0" u="none" strike="noStrike" kern="1200" cap="none" spc="0" normalizeH="0" baseline="0" noProof="0" dirty="0" err="1" smtClean="0">
                <a:ln>
                  <a:noFill/>
                </a:ln>
                <a:solidFill>
                  <a:schemeClr val="tx1"/>
                </a:solidFill>
                <a:effectLst/>
                <a:uLnTx/>
                <a:uFillTx/>
                <a:latin typeface="+mn-lt"/>
                <a:ea typeface="+mn-ea"/>
                <a:cs typeface="+mn-cs"/>
              </a:rPr>
              <a:t>proteobacterias</a:t>
            </a:r>
            <a:endParaRPr kumimoji="0" lang="es-ES" altLang="es-E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charset="0"/>
              <a:buNone/>
              <a:tabLst/>
              <a:defRPr/>
            </a:pPr>
            <a:endParaRPr kumimoji="0" lang="es-ES" alt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04800" y="152400"/>
            <a:ext cx="6657975" cy="1981200"/>
          </a:xfrm>
          <a:prstGeom prst="rect">
            <a:avLst/>
          </a:prstGeom>
          <a:noFill/>
          <a:ln w="9525">
            <a:noFill/>
            <a:miter lim="800000"/>
            <a:headEnd/>
            <a:tailEnd/>
          </a:ln>
        </p:spPr>
      </p:pic>
      <p:pic>
        <p:nvPicPr>
          <p:cNvPr id="9" name="Picture 14" descr="AAP Journal"/>
          <p:cNvPicPr>
            <a:picLocks noChangeAspect="1" noChangeArrowheads="1"/>
          </p:cNvPicPr>
          <p:nvPr/>
        </p:nvPicPr>
        <p:blipFill>
          <a:blip r:embed="rId4" cstate="print"/>
          <a:srcRect/>
          <a:stretch>
            <a:fillRect/>
          </a:stretch>
        </p:blipFill>
        <p:spPr bwMode="auto">
          <a:xfrm>
            <a:off x="7391400" y="152400"/>
            <a:ext cx="1408113" cy="1890713"/>
          </a:xfrm>
          <a:prstGeom prst="rect">
            <a:avLst/>
          </a:prstGeom>
          <a:noFill/>
          <a:ln w="9525">
            <a:noFill/>
            <a:miter lim="800000"/>
            <a:headEnd/>
            <a:tailEnd/>
          </a:ln>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533400" y="3124200"/>
            <a:ext cx="7772400" cy="2667000"/>
          </a:xfrm>
        </p:spPr>
        <p:txBody>
          <a:bodyPr>
            <a:normAutofit/>
          </a:bodyPr>
          <a:lstStyle/>
          <a:p>
            <a:pPr>
              <a:spcBef>
                <a:spcPts val="1200"/>
              </a:spcBef>
            </a:pPr>
            <a:r>
              <a:rPr lang="es-ES" altLang="es-ES" i="1" dirty="0" err="1" smtClean="0"/>
              <a:t>Saccharomyces</a:t>
            </a:r>
            <a:r>
              <a:rPr lang="es-ES" altLang="es-ES" i="1" dirty="0" smtClean="0"/>
              <a:t> </a:t>
            </a:r>
            <a:r>
              <a:rPr lang="es-ES" altLang="es-ES" i="1" dirty="0" err="1" smtClean="0"/>
              <a:t>boulardii</a:t>
            </a:r>
            <a:r>
              <a:rPr lang="es-ES" altLang="es-ES" i="1" dirty="0" smtClean="0"/>
              <a:t> </a:t>
            </a:r>
            <a:r>
              <a:rPr lang="es-ES" altLang="es-ES" dirty="0" smtClean="0"/>
              <a:t> </a:t>
            </a:r>
            <a:endParaRPr lang="es-ES" dirty="0"/>
          </a:p>
          <a:p>
            <a:pPr>
              <a:spcBef>
                <a:spcPts val="1200"/>
              </a:spcBef>
            </a:pPr>
            <a:r>
              <a:rPr lang="es-ES" altLang="es-ES" i="1" dirty="0" err="1" smtClean="0">
                <a:solidFill>
                  <a:srgbClr val="00B050"/>
                </a:solidFill>
              </a:rPr>
              <a:t>Lactobacillus</a:t>
            </a:r>
            <a:r>
              <a:rPr lang="es-ES" altLang="es-ES" i="1" dirty="0" smtClean="0">
                <a:solidFill>
                  <a:srgbClr val="00B050"/>
                </a:solidFill>
              </a:rPr>
              <a:t> </a:t>
            </a:r>
            <a:r>
              <a:rPr lang="es-ES" altLang="es-ES" i="1" dirty="0" err="1" smtClean="0">
                <a:solidFill>
                  <a:srgbClr val="00B050"/>
                </a:solidFill>
              </a:rPr>
              <a:t>reuteri</a:t>
            </a:r>
            <a:r>
              <a:rPr lang="es-ES" altLang="es-ES" i="1" dirty="0" smtClean="0">
                <a:solidFill>
                  <a:srgbClr val="00B050"/>
                </a:solidFill>
              </a:rPr>
              <a:t> </a:t>
            </a:r>
            <a:r>
              <a:rPr lang="es-ES" altLang="es-ES" dirty="0" smtClean="0">
                <a:solidFill>
                  <a:srgbClr val="00B050"/>
                </a:solidFill>
              </a:rPr>
              <a:t>DSM 17938  </a:t>
            </a:r>
            <a:endParaRPr lang="es-ES" dirty="0">
              <a:solidFill>
                <a:srgbClr val="00B050"/>
              </a:solidFill>
            </a:endParaRPr>
          </a:p>
          <a:p>
            <a:pPr>
              <a:spcBef>
                <a:spcPts val="1200"/>
              </a:spcBef>
            </a:pPr>
            <a:r>
              <a:rPr lang="es-ES" altLang="es-ES" i="1" dirty="0" err="1" smtClean="0"/>
              <a:t>Streptococcus</a:t>
            </a:r>
            <a:r>
              <a:rPr lang="es-ES" altLang="es-ES" i="1" dirty="0" smtClean="0"/>
              <a:t> </a:t>
            </a:r>
            <a:r>
              <a:rPr lang="es-ES" altLang="es-ES" i="1" dirty="0" err="1" smtClean="0"/>
              <a:t>thermophilus</a:t>
            </a:r>
            <a:r>
              <a:rPr lang="es-ES" altLang="es-ES" i="1" dirty="0" smtClean="0"/>
              <a:t> </a:t>
            </a:r>
            <a:r>
              <a:rPr lang="es-ES" altLang="es-ES" dirty="0" smtClean="0"/>
              <a:t> </a:t>
            </a:r>
            <a:endParaRPr lang="es-ES" dirty="0"/>
          </a:p>
          <a:p>
            <a:pPr>
              <a:spcBef>
                <a:spcPts val="1200"/>
              </a:spcBef>
            </a:pPr>
            <a:r>
              <a:rPr lang="es-ES" altLang="es-ES" dirty="0" smtClean="0"/>
              <a:t>Los mayores beneficios se observan con el empleo de prebióticos, no de </a:t>
            </a:r>
            <a:r>
              <a:rPr lang="es-ES" altLang="es-ES" dirty="0" err="1" smtClean="0"/>
              <a:t>probióticos</a:t>
            </a:r>
            <a:r>
              <a:rPr lang="es-ES" altLang="es-ES" dirty="0" smtClean="0"/>
              <a:t>.</a:t>
            </a:r>
          </a:p>
          <a:p>
            <a:endParaRPr lang="es-ES" dirty="0"/>
          </a:p>
        </p:txBody>
      </p:sp>
      <p:sp>
        <p:nvSpPr>
          <p:cNvPr id="3" name="Marcador de texto 2"/>
          <p:cNvSpPr>
            <a:spLocks noGrp="1"/>
          </p:cNvSpPr>
          <p:nvPr>
            <p:ph type="body" idx="10"/>
          </p:nvPr>
        </p:nvSpPr>
        <p:spPr>
          <a:xfrm>
            <a:off x="685800" y="1676400"/>
            <a:ext cx="7772400" cy="539080"/>
          </a:xfrm>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cepa ha mostrado más evidencia científica en el tratamiento del cólico del lactante?</a:t>
            </a:r>
            <a:endParaRPr lang="es-ES" dirty="0">
              <a:solidFill>
                <a:srgbClr val="C00000"/>
              </a:solidFill>
            </a:endParaRPr>
          </a:p>
        </p:txBody>
      </p:sp>
      <p:sp>
        <p:nvSpPr>
          <p:cNvPr id="5" name="Título 4"/>
          <p:cNvSpPr>
            <a:spLocks noGrp="1"/>
          </p:cNvSpPr>
          <p:nvPr>
            <p:ph type="title"/>
          </p:nvPr>
        </p:nvSpPr>
        <p:spPr/>
        <p:txBody>
          <a:bodyPr/>
          <a:lstStyle/>
          <a:p>
            <a:r>
              <a:rPr lang="es-ES" dirty="0"/>
              <a:t>Pregunta </a:t>
            </a:r>
            <a:r>
              <a:rPr lang="es-ES" dirty="0" smtClean="0"/>
              <a:t>3</a:t>
            </a:r>
            <a:endParaRPr lang="es-ES" dirty="0"/>
          </a:p>
        </p:txBody>
      </p:sp>
      <p:pic>
        <p:nvPicPr>
          <p:cNvPr id="6" name="Picture 2"/>
          <p:cNvPicPr>
            <a:picLocks noChangeAspect="1"/>
          </p:cNvPicPr>
          <p:nvPr/>
        </p:nvPicPr>
        <p:blipFill>
          <a:blip r:embed="rId2" cstate="print"/>
          <a:srcRect/>
          <a:stretch>
            <a:fillRect/>
          </a:stretch>
        </p:blipFill>
        <p:spPr bwMode="auto">
          <a:xfrm>
            <a:off x="5638799" y="2500313"/>
            <a:ext cx="2786063" cy="1953993"/>
          </a:xfrm>
          <a:prstGeom prst="rect">
            <a:avLst/>
          </a:prstGeom>
          <a:noFill/>
          <a:ln w="9525">
            <a:noFill/>
            <a:miter lim="800000"/>
            <a:headEnd/>
            <a:tailEnd/>
          </a:ln>
        </p:spPr>
      </p:pic>
    </p:spTree>
    <p:extLst>
      <p:ext uri="{BB962C8B-B14F-4D97-AF65-F5344CB8AC3E}">
        <p14:creationId xmlns="" xmlns:p14="http://schemas.microsoft.com/office/powerpoint/2010/main" val="359140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533400" y="58524"/>
            <a:ext cx="7848600" cy="6027950"/>
          </a:xfrm>
          <a:prstGeom prst="rect">
            <a:avLst/>
          </a:prstGeom>
          <a:noFill/>
          <a:ln w="9525">
            <a:noFill/>
            <a:miter lim="800000"/>
            <a:headEnd/>
            <a:tailEnd/>
          </a:ln>
          <a:effectLst/>
        </p:spPr>
      </p:pic>
    </p:spTree>
    <p:extLst>
      <p:ext uri="{BB962C8B-B14F-4D97-AF65-F5344CB8AC3E}">
        <p14:creationId xmlns="" xmlns:p14="http://schemas.microsoft.com/office/powerpoint/2010/main" val="324786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 xmlns:thm15="http://schemas.microsoft.com/office/thememl/2012/main" name="Presentación4" id="{0FDF717A-3D91-4E6F-95A8-C801031AA953}" vid="{1C7E8719-B2BB-4220-9AB5-74C42149778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PresentaciónAPAP</Template>
  <TotalTime>595</TotalTime>
  <Words>1647</Words>
  <Application>Microsoft Office PowerPoint</Application>
  <PresentationFormat>Presentación en pantalla (4:3)</PresentationFormat>
  <Paragraphs>230</Paragraphs>
  <Slides>35</Slides>
  <Notes>7</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Evidencia sobre el uso de probióticos en Pediatría</vt:lpstr>
      <vt:lpstr>Caso clínico 1  </vt:lpstr>
      <vt:lpstr>Pregunta 1</vt:lpstr>
      <vt:lpstr>Diapositiva 4</vt:lpstr>
      <vt:lpstr>Pregunta 2</vt:lpstr>
      <vt:lpstr>Diapositiva 6</vt:lpstr>
      <vt:lpstr>Diapositiva 7</vt:lpstr>
      <vt:lpstr>Pregunta 3</vt:lpstr>
      <vt:lpstr>Diapositiva 9</vt:lpstr>
      <vt:lpstr>Diapositiva 10</vt:lpstr>
      <vt:lpstr>Diapositiva 11</vt:lpstr>
      <vt:lpstr>Diapositiva 12</vt:lpstr>
      <vt:lpstr>Caso clínico 2  </vt:lpstr>
      <vt:lpstr>Pregunta 4</vt:lpstr>
      <vt:lpstr>Caso clínico 2bis  </vt:lpstr>
      <vt:lpstr>Pregunta 5</vt:lpstr>
      <vt:lpstr>Diapositiva 17</vt:lpstr>
      <vt:lpstr>Pregunta 6</vt:lpstr>
      <vt:lpstr>Diapositiva 19</vt:lpstr>
      <vt:lpstr>Diapositiva 20</vt:lpstr>
      <vt:lpstr>Diapositiva 21</vt:lpstr>
      <vt:lpstr>Caso clínico 3  </vt:lpstr>
      <vt:lpstr>Pregunta 7</vt:lpstr>
      <vt:lpstr>Diapositiva 24</vt:lpstr>
      <vt:lpstr>Pregunta 8</vt:lpstr>
      <vt:lpstr>Diapositiva 26</vt:lpstr>
      <vt:lpstr>Diapositiva 27</vt:lpstr>
      <vt:lpstr>Pregunta 9</vt:lpstr>
      <vt:lpstr>Diapositiva 29</vt:lpstr>
      <vt:lpstr>Diapositiva 30</vt:lpstr>
      <vt:lpstr>Diapositiva 31</vt:lpstr>
      <vt:lpstr>¿Qué futuras aplicaciones puede tener su empleo?</vt:lpstr>
      <vt:lpstr>Diapositiva 33</vt:lpstr>
      <vt:lpstr>Conclusiones  </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Live Med</dc:creator>
  <cp:lastModifiedBy>Luz</cp:lastModifiedBy>
  <cp:revision>63</cp:revision>
  <dcterms:created xsi:type="dcterms:W3CDTF">2016-09-19T12:35:27Z</dcterms:created>
  <dcterms:modified xsi:type="dcterms:W3CDTF">2016-10-20T08:08:54Z</dcterms:modified>
</cp:coreProperties>
</file>