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5" r:id="rId2"/>
    <p:sldId id="309" r:id="rId3"/>
    <p:sldId id="257" r:id="rId4"/>
    <p:sldId id="276" r:id="rId5"/>
    <p:sldId id="278" r:id="rId6"/>
    <p:sldId id="310" r:id="rId7"/>
    <p:sldId id="281" r:id="rId8"/>
    <p:sldId id="283" r:id="rId9"/>
    <p:sldId id="284" r:id="rId10"/>
    <p:sldId id="311" r:id="rId11"/>
    <p:sldId id="285" r:id="rId12"/>
    <p:sldId id="286" r:id="rId13"/>
    <p:sldId id="287" r:id="rId14"/>
    <p:sldId id="291" r:id="rId15"/>
    <p:sldId id="288" r:id="rId16"/>
    <p:sldId id="312" r:id="rId17"/>
    <p:sldId id="293" r:id="rId18"/>
    <p:sldId id="313" r:id="rId19"/>
    <p:sldId id="296" r:id="rId20"/>
    <p:sldId id="297" r:id="rId21"/>
    <p:sldId id="300" r:id="rId22"/>
    <p:sldId id="258" r:id="rId23"/>
    <p:sldId id="301" r:id="rId24"/>
    <p:sldId id="316" r:id="rId25"/>
    <p:sldId id="315" r:id="rId26"/>
    <p:sldId id="304" r:id="rId27"/>
    <p:sldId id="305" r:id="rId28"/>
    <p:sldId id="307" r:id="rId29"/>
    <p:sldId id="314" r:id="rId3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4586"/>
    <a:srgbClr val="C0C0C0"/>
    <a:srgbClr val="A6A6A6"/>
    <a:srgbClr val="000000"/>
    <a:srgbClr val="DEE5F2"/>
    <a:srgbClr val="DDDDDD"/>
    <a:srgbClr val="000066"/>
    <a:srgbClr val="CDD7E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4660"/>
  </p:normalViewPr>
  <p:slideViewPr>
    <p:cSldViewPr>
      <p:cViewPr varScale="1">
        <p:scale>
          <a:sx n="100" d="100"/>
          <a:sy n="100" d="100"/>
        </p:scale>
        <p:origin x="258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5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2124-6844-40FB-838A-49798B902F71}" type="datetimeFigureOut">
              <a:rPr lang="es-ES_tradnl" smtClean="0"/>
              <a:pPr/>
              <a:t>25/11/2016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6A192-DF1A-442D-8FA1-29C9877406E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737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41780"/>
            <a:ext cx="7900988" cy="964413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1512" y="3859748"/>
            <a:ext cx="7915276" cy="685815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24013" y="3313462"/>
            <a:ext cx="837000" cy="794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373335" y="4189442"/>
            <a:ext cx="540000" cy="794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99225"/>
            <a:ext cx="2088232" cy="4568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" y="47211"/>
            <a:ext cx="6036680" cy="5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89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4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6182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as desigua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457201" y="1113588"/>
            <a:ext cx="3064160" cy="51756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1631157"/>
            <a:ext cx="3494995" cy="2615030"/>
          </a:xfrm>
        </p:spPr>
        <p:txBody>
          <a:bodyPr>
            <a:normAutofit/>
          </a:bodyPr>
          <a:lstStyle>
            <a:lvl1pPr marL="536972" indent="-139304">
              <a:spcBef>
                <a:spcPts val="450"/>
              </a:spcBef>
              <a:buFontTx/>
              <a:buBlip>
                <a:blip r:embed="rId6"/>
              </a:buBlip>
              <a:defRPr sz="1350">
                <a:solidFill>
                  <a:schemeClr val="accent1"/>
                </a:solidFill>
              </a:defRPr>
            </a:lvl1pPr>
            <a:lvl2pPr marL="804863" indent="-129779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200">
                <a:solidFill>
                  <a:schemeClr val="accent1"/>
                </a:solidFill>
              </a:defRPr>
            </a:lvl2pPr>
            <a:lvl3pPr marL="1073944" indent="-129779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050">
                <a:solidFill>
                  <a:schemeClr val="accent1"/>
                </a:solidFill>
              </a:defRPr>
            </a:lvl3pPr>
            <a:lvl4pPr marL="1341835" indent="-129779">
              <a:spcBef>
                <a:spcPts val="450"/>
              </a:spcBef>
              <a:buClr>
                <a:schemeClr val="tx2"/>
              </a:buClr>
              <a:defRPr sz="1050">
                <a:solidFill>
                  <a:schemeClr val="accent1"/>
                </a:solidFill>
              </a:defRPr>
            </a:lvl4pPr>
            <a:lvl5pPr marL="1609725" indent="-129779">
              <a:spcBef>
                <a:spcPts val="450"/>
              </a:spcBef>
              <a:buClr>
                <a:schemeClr val="tx2"/>
              </a:buClr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3521361" y="205980"/>
            <a:ext cx="5165440" cy="4039956"/>
          </a:xfrm>
        </p:spPr>
        <p:txBody>
          <a:bodyPr/>
          <a:lstStyle>
            <a:lvl1pPr marL="338138" indent="-200025">
              <a:spcBef>
                <a:spcPts val="450"/>
              </a:spcBef>
              <a:buFontTx/>
              <a:buBlip>
                <a:blip r:embed="rId6"/>
              </a:buBlip>
              <a:defRPr sz="1800">
                <a:solidFill>
                  <a:schemeClr val="accent1"/>
                </a:solidFill>
              </a:defRPr>
            </a:lvl1pPr>
            <a:lvl2pPr marL="87511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410891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1888331" indent="-129779">
              <a:spcBef>
                <a:spcPts val="45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2425304" indent="-139304">
              <a:spcBef>
                <a:spcPts val="45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1" y="205979"/>
            <a:ext cx="3037795" cy="907609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067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explic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27784" y="681540"/>
            <a:ext cx="3887416" cy="162342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683569" y="2355726"/>
            <a:ext cx="7703840" cy="31279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1" y="2679762"/>
            <a:ext cx="8387408" cy="1566174"/>
          </a:xfrm>
        </p:spPr>
        <p:txBody>
          <a:bodyPr>
            <a:noAutofit/>
          </a:bodyPr>
          <a:lstStyle>
            <a:lvl1pPr marL="606029" indent="-198835">
              <a:spcBef>
                <a:spcPts val="450"/>
              </a:spcBef>
              <a:buFontTx/>
              <a:buBlip>
                <a:blip r:embed="rId6"/>
              </a:buBlip>
              <a:defRPr sz="180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50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20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20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90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8"/>
          <p:cNvGraphicFramePr>
            <a:graphicFrameLocks noGrp="1"/>
          </p:cNvGraphicFramePr>
          <p:nvPr/>
        </p:nvGraphicFramePr>
        <p:xfrm>
          <a:off x="827485" y="734616"/>
          <a:ext cx="7416403" cy="3349230"/>
        </p:xfrm>
        <a:graphic>
          <a:graphicData uri="http://schemas.openxmlformats.org/drawingml/2006/table">
            <a:tbl>
              <a:tblPr/>
              <a:tblGrid>
                <a:gridCol w="1141351"/>
                <a:gridCol w="1081031"/>
                <a:gridCol w="2100149"/>
                <a:gridCol w="1681073"/>
                <a:gridCol w="1412799"/>
              </a:tblGrid>
              <a:tr h="204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Recomendación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Acné leve a moderado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Acné moderado a grave 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17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Comedoniano I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Papulopustular leve a moderado II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Papulopustular grave/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nodular moderado  III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Nodular/conglobata grave IV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</a:tr>
              <a:tr h="615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Alta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No hay consenso 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Adapaleno/peróxido de benzoílo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Clindamicina/peróxido de benzoílo 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Isotretinoína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Isotretinoína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1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Media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Retinoide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(adapaleno)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Ácido azelaico o peróxido de benzoílo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Retinoide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Antibióticos sistémicos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b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 + adapaleno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Antibióticos sistémicos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F2F2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adapaleno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F2F2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adapaleno/peróxido de benzoílo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F2F2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ácido azelaico 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Antibióticos sistémicos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ácido azelaico 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Baja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Ácido azelaico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Peróxido de benzoílo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Luz azul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Zinc por vía oral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Antibióticos sistémicos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b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 + peróxido de benzoílo o + ácido azelaico o + adapaleno/peróxido de benzoílo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c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Eritromicina/isotretinoína tópicas o eritromicina/tretinoína tópicas 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Antibióticos sistémicos + peróxido de benzoílo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Antibióticos sistémicos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adapaleno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peróxido de benzoílo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+ adapaleno/peróxido de benzoílo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sym typeface="Arial" pitchFamily="34" charset="0"/>
                        </a:rPr>
                        <a:t>c</a:t>
                      </a:r>
                    </a:p>
                  </a:txBody>
                  <a:tcPr marL="79817" marR="79817" marT="29936" marB="29936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6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143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761755"/>
            <a:ext cx="4499992" cy="3484181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4637856" y="761755"/>
            <a:ext cx="4038600" cy="3484181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0356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6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4040188" cy="67958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4" name="13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44008" y="681541"/>
            <a:ext cx="4040188" cy="67958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32" y="1415133"/>
            <a:ext cx="4500024" cy="283080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4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4644008" y="1415133"/>
            <a:ext cx="4038600" cy="283080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4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2111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0356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0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4" y="4844036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as desigua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457200" y="1113588"/>
            <a:ext cx="3064160" cy="517569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1631157"/>
            <a:ext cx="3494995" cy="2615030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4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3521360" y="205980"/>
            <a:ext cx="5165440" cy="4039956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3037795" cy="90760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2111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27784" y="681540"/>
            <a:ext cx="3887416" cy="16234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683568" y="2355726"/>
            <a:ext cx="7703840" cy="312791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2679762"/>
            <a:ext cx="8387408" cy="1566174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4036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1 Conector recto"/>
          <p:cNvCxnSpPr/>
          <p:nvPr userDrawn="1"/>
        </p:nvCxnSpPr>
        <p:spPr>
          <a:xfrm rot="5400000">
            <a:off x="223838" y="3313510"/>
            <a:ext cx="837010" cy="1190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"/>
          <p:cNvCxnSpPr/>
          <p:nvPr userDrawn="1"/>
        </p:nvCxnSpPr>
        <p:spPr>
          <a:xfrm rot="5400000">
            <a:off x="373261" y="4189214"/>
            <a:ext cx="540544" cy="1191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47625"/>
            <a:ext cx="452794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78" y="4599385"/>
            <a:ext cx="15656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841780"/>
            <a:ext cx="7900988" cy="964413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1513" y="3859748"/>
            <a:ext cx="7915276" cy="685815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26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graphicFrame>
        <p:nvGraphicFramePr>
          <p:cNvPr id="14" name="Group 58"/>
          <p:cNvGraphicFramePr>
            <a:graphicFrameLocks noGrp="1"/>
          </p:cNvGraphicFramePr>
          <p:nvPr userDrawn="1">
            <p:extLst/>
          </p:nvPr>
        </p:nvGraphicFramePr>
        <p:xfrm>
          <a:off x="827584" y="735136"/>
          <a:ext cx="7416305" cy="3348782"/>
        </p:xfrm>
        <a:graphic>
          <a:graphicData uri="http://schemas.openxmlformats.org/drawingml/2006/table">
            <a:tbl>
              <a:tblPr/>
              <a:tblGrid>
                <a:gridCol w="1141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0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3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5033">
                <a:tc rowSpan="2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Recomendación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Acné leve a moderado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Acné moderado a grave 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Comedoniano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I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Papulopustular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leve a moderado II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Papulopustular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grave/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nodular moderado  III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Nodular/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conglobata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grave IV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083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Alta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 hay consenso 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Clindamicina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Isotretinoína</a:t>
                      </a:r>
                      <a:r>
                        <a:rPr kumimoji="0" lang="es-ES" sz="800" b="0" i="0" u="none" strike="noStrike" cap="none" normalizeH="0" baseline="3000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</a:t>
                      </a:r>
                      <a:endParaRPr kumimoji="0" lang="es-ES" sz="8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Isotretinoína</a:t>
                      </a:r>
                      <a:r>
                        <a:rPr kumimoji="0" lang="es-ES" sz="800" b="0" i="0" u="none" strike="noStrike" cap="none" normalizeH="0" baseline="3000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</a:t>
                      </a:r>
                      <a:endParaRPr kumimoji="0" lang="es-ES" sz="8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767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Media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Retinoide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Ácido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azelaico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Retinoide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Antibióticos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sistémicos</a:t>
                      </a:r>
                      <a:r>
                        <a:rPr kumimoji="0" lang="es-ES" sz="800" b="0" i="0" u="none" strike="noStrike" cap="none" normalizeH="0" baseline="3000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+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endParaRPr kumimoji="0" lang="es-E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Antibióticos sistémicos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F2F2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F2F2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F2F2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ácido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azelaico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Antibióticos sistémicos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ácido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azelaico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5184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Baja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Ácido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azelaico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endParaRPr kumimoji="0" lang="es-E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Luz azul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Zinc por vía oral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Antibióticos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sistémicos</a:t>
                      </a:r>
                      <a:r>
                        <a:rPr kumimoji="0" lang="es-ES" sz="800" b="0" i="0" u="none" strike="noStrike" cap="none" normalizeH="0" baseline="3000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+ 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+ ácido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azelaico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+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3000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</a:t>
                      </a:r>
                      <a:endParaRPr kumimoji="0" lang="es-ES" sz="8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Eritromicina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isotretinoína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tópicas o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eritromicina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tretinoína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tópicas </a:t>
                      </a: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Antibióticos sistémicos + 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endParaRPr kumimoji="0" lang="es-E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37931725" indent="-37474525"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eaLnBrk="0" hangingPunct="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5000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Antibióticos sistémicos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o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25000"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+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adapaleno</a:t>
                      </a:r>
                      <a:r>
                        <a:rPr kumimoji="0" lang="es-E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/peróxido de </a:t>
                      </a:r>
                      <a:r>
                        <a:rPr kumimoji="0" lang="es-ES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benzoílo</a:t>
                      </a:r>
                      <a:r>
                        <a:rPr kumimoji="0" lang="es-ES" sz="800" b="0" i="0" u="none" strike="noStrike" cap="none" normalizeH="0" baseline="30000" noProof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</a:t>
                      </a:r>
                      <a:endParaRPr kumimoji="0" lang="es-ES" sz="8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9816" marR="79816" marT="29932" marB="29932" anchor="ctr" horzOverflow="overflow">
                    <a:lnL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2111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1756"/>
            <a:ext cx="8686800" cy="3444018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2111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1756"/>
            <a:ext cx="8686800" cy="3444018"/>
          </a:xfrm>
        </p:spPr>
        <p:txBody>
          <a:bodyPr>
            <a:normAutofit/>
          </a:bodyPr>
          <a:lstStyle>
            <a:lvl1pPr marL="606029" indent="-198835">
              <a:spcBef>
                <a:spcPts val="450"/>
              </a:spcBef>
              <a:buFontTx/>
              <a:buBlip>
                <a:blip r:embed="rId6"/>
              </a:buBlip>
              <a:defRPr sz="180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gunta interacti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707654"/>
            <a:ext cx="7772400" cy="2498120"/>
          </a:xfrm>
        </p:spPr>
        <p:txBody>
          <a:bodyPr/>
          <a:lstStyle>
            <a:lvl1pPr marL="342900" indent="-342900">
              <a:spcBef>
                <a:spcPts val="450"/>
              </a:spcBef>
              <a:buClr>
                <a:schemeClr val="tx2"/>
              </a:buClr>
              <a:buFont typeface="+mj-lt"/>
              <a:buAutoNum type="arabicPeriod"/>
              <a:defRPr sz="1800" b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/>
          </p:nvPr>
        </p:nvSpPr>
        <p:spPr>
          <a:xfrm>
            <a:off x="722313" y="681541"/>
            <a:ext cx="7772400" cy="776599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81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761755"/>
            <a:ext cx="4499992" cy="3484181"/>
          </a:xfrm>
        </p:spPr>
        <p:txBody>
          <a:bodyPr/>
          <a:lstStyle>
            <a:lvl1pPr marL="606029" indent="-198835">
              <a:spcBef>
                <a:spcPts val="450"/>
              </a:spcBef>
              <a:buFontTx/>
              <a:buBlip>
                <a:blip r:embed="rId6"/>
              </a:buBlip>
              <a:defRPr sz="180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4637856" y="761755"/>
            <a:ext cx="4038600" cy="3484181"/>
          </a:xfrm>
        </p:spPr>
        <p:txBody>
          <a:bodyPr/>
          <a:lstStyle>
            <a:lvl1pPr marL="198835" indent="-198835">
              <a:spcBef>
                <a:spcPts val="450"/>
              </a:spcBef>
              <a:buFontTx/>
              <a:buBlip>
                <a:blip r:embed="rId6"/>
              </a:buBlip>
              <a:defRPr sz="1800">
                <a:solidFill>
                  <a:schemeClr val="accent1"/>
                </a:solidFill>
              </a:defRPr>
            </a:lvl1pPr>
            <a:lvl2pPr marL="735806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282304" indent="-209550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1749029" indent="-138113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4pPr>
            <a:lvl5pPr marL="2286000" indent="-129779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040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4040188" cy="679586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44009" y="681542"/>
            <a:ext cx="4040188" cy="679586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32" y="1415133"/>
            <a:ext cx="4500024" cy="2830804"/>
          </a:xfrm>
        </p:spPr>
        <p:txBody>
          <a:bodyPr/>
          <a:lstStyle>
            <a:lvl1pPr marL="606029" indent="-198835">
              <a:spcBef>
                <a:spcPts val="450"/>
              </a:spcBef>
              <a:buFontTx/>
              <a:buBlip>
                <a:blip r:embed="rId6"/>
              </a:buBlip>
              <a:defRPr sz="165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50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35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4644008" y="1415133"/>
            <a:ext cx="4038600" cy="2830804"/>
          </a:xfrm>
        </p:spPr>
        <p:txBody>
          <a:bodyPr/>
          <a:lstStyle>
            <a:lvl1pPr marL="198835" indent="-198835">
              <a:spcBef>
                <a:spcPts val="450"/>
              </a:spcBef>
              <a:buFontTx/>
              <a:buBlip>
                <a:blip r:embed="rId6"/>
              </a:buBlip>
              <a:defRPr sz="1650">
                <a:solidFill>
                  <a:schemeClr val="accent1"/>
                </a:solidFill>
              </a:defRPr>
            </a:lvl1pPr>
            <a:lvl2pPr marL="735806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500">
                <a:solidFill>
                  <a:schemeClr val="accent1"/>
                </a:solidFill>
              </a:defRPr>
            </a:lvl2pPr>
            <a:lvl3pPr marL="1282304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350">
                <a:solidFill>
                  <a:schemeClr val="accent1"/>
                </a:solidFill>
              </a:defRPr>
            </a:lvl3pPr>
            <a:lvl4pPr marL="1749029" indent="-138113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4pPr>
            <a:lvl5pPr marL="2286000" indent="-129779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54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1707654"/>
            <a:ext cx="7772400" cy="2498120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pic>
        <p:nvPicPr>
          <p:cNvPr id="11" name="10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32" y="4554155"/>
            <a:ext cx="3214710" cy="321471"/>
          </a:xfrm>
          <a:prstGeom prst="rect">
            <a:avLst/>
          </a:prstGeom>
        </p:spPr>
      </p:pic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722313" y="681540"/>
            <a:ext cx="7772400" cy="776599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70908"/>
            <a:ext cx="1760538" cy="385118"/>
          </a:xfrm>
          <a:prstGeom prst="rect">
            <a:avLst/>
          </a:prstGeom>
        </p:spPr>
      </p:pic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" y="4840356"/>
            <a:ext cx="3227645" cy="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24" y="4554155"/>
            <a:ext cx="2411033" cy="321471"/>
          </a:xfrm>
          <a:prstGeom prst="rect">
            <a:avLst/>
          </a:prstGeom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70822"/>
            <a:ext cx="132040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4842272"/>
            <a:ext cx="24205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-32" y="4245936"/>
            <a:ext cx="8686832" cy="22137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119928"/>
            <a:ext cx="8229600" cy="4536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14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37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72" r:id="rId4"/>
    <p:sldLayoutId id="2147483673" r:id="rId5"/>
    <p:sldLayoutId id="2147483674" r:id="rId6"/>
    <p:sldLayoutId id="2147483675" r:id="rId7"/>
    <p:sldLayoutId id="2147483663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es/url?sa=i&amp;rct=j&amp;q=&amp;esrc=s&amp;source=images&amp;cd=&amp;cad=rja&amp;uact=8&amp;ved=0CAcQjRxqFQoTCOPlseGhmcgCFYfTFAodLloAfA&amp;url=http://es.sherlockholmes.wikia.com/wiki/Archivo:Bandera-espa%C3%B1a.png&amp;psig=AFQjCNGJTuilq3b_W4svhNkYcSp3RWme4Q&amp;ust=144351370420065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Novedades en vacunas que debemos de conocer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BR" sz="2600" dirty="0">
                <a:solidFill>
                  <a:srgbClr val="004586"/>
                </a:solidFill>
              </a:rPr>
              <a:t>Dr. José </a:t>
            </a:r>
            <a:r>
              <a:rPr lang="pt-BR" sz="2600" dirty="0" smtClean="0">
                <a:solidFill>
                  <a:srgbClr val="004586"/>
                </a:solidFill>
              </a:rPr>
              <a:t>García-</a:t>
            </a:r>
            <a:r>
              <a:rPr lang="pt-BR" sz="2600" dirty="0" err="1" smtClean="0">
                <a:solidFill>
                  <a:srgbClr val="004586"/>
                </a:solidFill>
              </a:rPr>
              <a:t>Sicilia</a:t>
            </a:r>
            <a:r>
              <a:rPr lang="pt-BR" sz="2600" dirty="0" smtClean="0">
                <a:solidFill>
                  <a:srgbClr val="004586"/>
                </a:solidFill>
              </a:rPr>
              <a:t>. </a:t>
            </a:r>
            <a:r>
              <a:rPr lang="pt-BR" sz="2600" dirty="0" err="1" smtClean="0">
                <a:solidFill>
                  <a:srgbClr val="004586"/>
                </a:solidFill>
              </a:rPr>
              <a:t>Sociedad</a:t>
            </a:r>
            <a:r>
              <a:rPr lang="pt-BR" sz="2600" dirty="0" smtClean="0">
                <a:solidFill>
                  <a:srgbClr val="004586"/>
                </a:solidFill>
              </a:rPr>
              <a:t> </a:t>
            </a:r>
            <a:r>
              <a:rPr lang="pt-BR" sz="2600" dirty="0">
                <a:solidFill>
                  <a:srgbClr val="004586"/>
                </a:solidFill>
              </a:rPr>
              <a:t>de </a:t>
            </a:r>
            <a:r>
              <a:rPr lang="pt-BR" sz="2600" dirty="0" err="1">
                <a:solidFill>
                  <a:srgbClr val="004586"/>
                </a:solidFill>
              </a:rPr>
              <a:t>Pediatría</a:t>
            </a:r>
            <a:r>
              <a:rPr lang="pt-BR" sz="2600" dirty="0">
                <a:solidFill>
                  <a:srgbClr val="004586"/>
                </a:solidFill>
              </a:rPr>
              <a:t> de Madrid y </a:t>
            </a:r>
            <a:r>
              <a:rPr lang="pt-BR" sz="2600" dirty="0" err="1">
                <a:solidFill>
                  <a:srgbClr val="004586"/>
                </a:solidFill>
              </a:rPr>
              <a:t>Castilla</a:t>
            </a:r>
            <a:r>
              <a:rPr lang="pt-BR" sz="2600" dirty="0">
                <a:solidFill>
                  <a:srgbClr val="004586"/>
                </a:solidFill>
              </a:rPr>
              <a:t> </a:t>
            </a:r>
            <a:r>
              <a:rPr lang="pt-BR" sz="2600" dirty="0" err="1">
                <a:solidFill>
                  <a:srgbClr val="004586"/>
                </a:solidFill>
              </a:rPr>
              <a:t>la</a:t>
            </a:r>
            <a:r>
              <a:rPr lang="pt-BR" sz="2600" dirty="0">
                <a:solidFill>
                  <a:srgbClr val="004586"/>
                </a:solidFill>
              </a:rPr>
              <a:t> Mancha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47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57200" y="1889125"/>
            <a:ext cx="8229600" cy="454025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4586"/>
                </a:solidFill>
              </a:rPr>
              <a:t>Vacunación frente a los VPH</a:t>
            </a:r>
            <a:endParaRPr lang="es-ES" sz="3200" b="1" dirty="0">
              <a:solidFill>
                <a:srgbClr val="00458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453600"/>
          </a:xfrm>
        </p:spPr>
        <p:txBody>
          <a:bodyPr/>
          <a:lstStyle/>
          <a:p>
            <a:r>
              <a:rPr lang="es-ES" dirty="0"/>
              <a:t>Vacunación frente a </a:t>
            </a:r>
            <a:r>
              <a:rPr lang="es-ES" dirty="0" smtClean="0"/>
              <a:t>VPH: </a:t>
            </a:r>
            <a:r>
              <a:rPr lang="es-ES" dirty="0"/>
              <a:t>vacuna </a:t>
            </a:r>
            <a:r>
              <a:rPr lang="es-ES" dirty="0" err="1"/>
              <a:t>nonavalente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_tradnl" sz="2000" b="1" kern="0" dirty="0" smtClean="0">
                <a:solidFill>
                  <a:srgbClr val="004586"/>
                </a:solidFill>
                <a:latin typeface="Trebuchet MS" panose="020B0603020202020204" pitchFamily="34" charset="0"/>
              </a:rPr>
              <a:t>Justificación del desarrollo de la vacuna:</a:t>
            </a:r>
            <a:endParaRPr lang="es-ES_tradnl" sz="2000" kern="0" dirty="0">
              <a:solidFill>
                <a:srgbClr val="004586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-32" y="4407778"/>
            <a:ext cx="8686832" cy="221372"/>
          </a:xfrm>
        </p:spPr>
        <p:txBody>
          <a:bodyPr>
            <a:normAutofit fontScale="85000" lnSpcReduction="20000"/>
          </a:bodyPr>
          <a:lstStyle/>
          <a:p>
            <a:r>
              <a:rPr lang="es-ES" sz="1200" i="0" dirty="0" err="1"/>
              <a:t>Sanjose</a:t>
            </a:r>
            <a:r>
              <a:rPr lang="es-ES" sz="1200" i="0" dirty="0"/>
              <a:t> et </a:t>
            </a:r>
            <a:r>
              <a:rPr lang="es-ES" sz="1200" i="0" dirty="0" err="1"/>
              <a:t>al.Lancet</a:t>
            </a:r>
            <a:r>
              <a:rPr lang="es-ES" sz="1200" i="0" dirty="0"/>
              <a:t> </a:t>
            </a:r>
            <a:r>
              <a:rPr lang="es-ES" sz="1200" i="0" dirty="0" err="1"/>
              <a:t>Oncol</a:t>
            </a:r>
            <a:r>
              <a:rPr lang="es-ES" sz="1200" i="0" dirty="0"/>
              <a:t> 2010.11:1048-56 ) / Serrano et al. </a:t>
            </a:r>
            <a:r>
              <a:rPr lang="es-ES" sz="1200" i="0" dirty="0" err="1"/>
              <a:t>Infect</a:t>
            </a:r>
            <a:r>
              <a:rPr lang="es-ES" sz="1200" i="0" dirty="0"/>
              <a:t> </a:t>
            </a:r>
            <a:r>
              <a:rPr lang="es-ES" sz="1200" i="0" dirty="0" err="1"/>
              <a:t>Agent</a:t>
            </a:r>
            <a:r>
              <a:rPr lang="es-ES" sz="1200" i="0" dirty="0"/>
              <a:t> </a:t>
            </a:r>
            <a:r>
              <a:rPr lang="es-ES" sz="1200" i="0" dirty="0" err="1"/>
              <a:t>Cancer</a:t>
            </a:r>
            <a:r>
              <a:rPr lang="es-ES" sz="1200" i="0" dirty="0"/>
              <a:t> 2012, 7:38</a:t>
            </a:r>
            <a:endParaRPr lang="es-E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4273"/>
            <a:ext cx="7696200" cy="311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38200" y="4032067"/>
            <a:ext cx="7696200" cy="285750"/>
          </a:xfrm>
          <a:prstGeom prst="rect">
            <a:avLst/>
          </a:prstGeom>
          <a:solidFill>
            <a:srgbClr val="DEE5F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5800" y="4032068"/>
            <a:ext cx="8077200" cy="2922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600" dirty="0">
                <a:solidFill>
                  <a:srgbClr val="004586"/>
                </a:solidFill>
              </a:rPr>
              <a:t>Protección frente al 90% de genotipos de VPH asociados con el cáncer de </a:t>
            </a:r>
            <a:r>
              <a:rPr lang="es-ES" sz="1600" dirty="0" smtClean="0">
                <a:solidFill>
                  <a:srgbClr val="004586"/>
                </a:solidFill>
              </a:rPr>
              <a:t>cérvix </a:t>
            </a:r>
            <a:endParaRPr lang="es-ES_tradnl" sz="1600" dirty="0">
              <a:solidFill>
                <a:srgbClr val="00458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flipV="1">
            <a:off x="-1752600" y="-571502"/>
            <a:ext cx="7239000" cy="3429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s-ES_tradnl" sz="2400" dirty="0"/>
          </a:p>
        </p:txBody>
      </p:sp>
      <p:sp>
        <p:nvSpPr>
          <p:cNvPr id="10" name="Rectángulo 9"/>
          <p:cNvSpPr/>
          <p:nvPr/>
        </p:nvSpPr>
        <p:spPr>
          <a:xfrm>
            <a:off x="838200" y="1181099"/>
            <a:ext cx="7696200" cy="514350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838200" y="1181099"/>
            <a:ext cx="7696200" cy="5835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600" dirty="0">
                <a:solidFill>
                  <a:srgbClr val="004586"/>
                </a:solidFill>
              </a:rPr>
              <a:t>Contribución relativa de los genotipos incluidos en la vacuna 9-Valente, frente a los cánceres de cérvix en todo el mundo  </a:t>
            </a:r>
            <a:endParaRPr lang="es-ES_tradnl" sz="1600" dirty="0">
              <a:solidFill>
                <a:srgbClr val="004586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8200" y="1688917"/>
            <a:ext cx="457200" cy="2343150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8077200" y="1688917"/>
            <a:ext cx="457200" cy="2343150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838200" y="1191147"/>
            <a:ext cx="7696200" cy="3114822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966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Vacunación frente a </a:t>
            </a:r>
            <a:r>
              <a:rPr lang="es-ES" dirty="0" smtClean="0"/>
              <a:t>VPH: </a:t>
            </a:r>
            <a:r>
              <a:rPr lang="es-ES" dirty="0"/>
              <a:t>vacuna </a:t>
            </a:r>
            <a:r>
              <a:rPr lang="es-ES" dirty="0" err="1"/>
              <a:t>nonavalente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_tradnl" sz="2000" b="1" kern="0" dirty="0" smtClean="0">
                <a:solidFill>
                  <a:srgbClr val="004586"/>
                </a:solidFill>
                <a:latin typeface="Trebuchet MS" panose="020B0603020202020204" pitchFamily="34" charset="0"/>
              </a:rPr>
              <a:t>Impacto global de la vacuna:</a:t>
            </a:r>
            <a:endParaRPr lang="es-ES_tradnl" sz="2000" kern="0" dirty="0">
              <a:solidFill>
                <a:srgbClr val="004586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i="0" dirty="0" err="1">
                <a:solidFill>
                  <a:srgbClr val="A6A6A6"/>
                </a:solidFill>
              </a:rPr>
              <a:t>Zhoi</a:t>
            </a:r>
            <a:r>
              <a:rPr lang="es-ES" i="0" dirty="0">
                <a:solidFill>
                  <a:srgbClr val="A6A6A6"/>
                </a:solidFill>
              </a:rPr>
              <a:t> et al. 2016 Antiviral </a:t>
            </a:r>
            <a:r>
              <a:rPr lang="es-ES" i="0" dirty="0" err="1">
                <a:solidFill>
                  <a:srgbClr val="A6A6A6"/>
                </a:solidFill>
              </a:rPr>
              <a:t>Research</a:t>
            </a:r>
            <a:endParaRPr lang="es-ES" i="0" dirty="0">
              <a:solidFill>
                <a:srgbClr val="A6A6A6"/>
              </a:solidFill>
            </a:endParaRPr>
          </a:p>
          <a:p>
            <a:r>
              <a:rPr lang="es-ES" i="0" kern="0" dirty="0">
                <a:solidFill>
                  <a:srgbClr val="A6A6A6"/>
                </a:solidFill>
              </a:rPr>
              <a:t>Figura adaptada de </a:t>
            </a:r>
            <a:r>
              <a:rPr lang="fr-FR" i="0" kern="0" dirty="0" err="1">
                <a:solidFill>
                  <a:srgbClr val="A6A6A6"/>
                </a:solidFill>
              </a:rPr>
              <a:t>Lowy</a:t>
            </a:r>
            <a:r>
              <a:rPr lang="fr-FR" i="0" kern="0" dirty="0">
                <a:solidFill>
                  <a:srgbClr val="A6A6A6"/>
                </a:solidFill>
              </a:rPr>
              <a:t> DR et al. </a:t>
            </a:r>
            <a:r>
              <a:rPr lang="en-US" i="0" kern="0" dirty="0">
                <a:solidFill>
                  <a:srgbClr val="A6A6A6"/>
                </a:solidFill>
              </a:rPr>
              <a:t>The Journal of Clinical Investigation 2016; 126: 5-11</a:t>
            </a:r>
            <a:endParaRPr lang="fr-FR" i="0" kern="0" dirty="0">
              <a:solidFill>
                <a:srgbClr val="A6A6A6"/>
              </a:solidFill>
            </a:endParaRPr>
          </a:p>
          <a:p>
            <a:r>
              <a:rPr lang="es-ES" i="0" dirty="0">
                <a:solidFill>
                  <a:srgbClr val="A6A6A6"/>
                </a:solidFill>
              </a:rPr>
              <a:t> </a:t>
            </a:r>
            <a:endParaRPr lang="es-ES" dirty="0">
              <a:solidFill>
                <a:srgbClr val="A6A6A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flipV="1">
            <a:off x="-1752600" y="-571502"/>
            <a:ext cx="7239000" cy="3429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Bildobjekt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7428"/>
            <a:ext cx="4798968" cy="3026922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-32" y="13063"/>
            <a:ext cx="0" cy="47875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055406"/>
            <a:ext cx="4370574" cy="31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8305801" y="1028700"/>
            <a:ext cx="53339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6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 algn="just"/>
            <a:endParaRPr lang="es-ES_tradnl" sz="1600" kern="0" dirty="0" smtClean="0">
              <a:solidFill>
                <a:srgbClr val="004586"/>
              </a:solidFill>
            </a:endParaRPr>
          </a:p>
          <a:p>
            <a:pPr lvl="0" algn="just"/>
            <a:r>
              <a:rPr lang="es-ES_tradnl" sz="1600" kern="0" dirty="0" smtClean="0">
                <a:solidFill>
                  <a:srgbClr val="004586"/>
                </a:solidFill>
              </a:rPr>
              <a:t>Prevalencia de la infección por los VPH incluidos en la 9-v</a:t>
            </a:r>
            <a:endParaRPr lang="es-ES_tradnl" sz="1600" kern="0" dirty="0">
              <a:solidFill>
                <a:srgbClr val="00206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pPr lvl="0" algn="l"/>
            <a:r>
              <a:rPr lang="es-ES" sz="4000" i="0" kern="0" dirty="0">
                <a:solidFill>
                  <a:srgbClr val="969696"/>
                </a:solidFill>
              </a:rPr>
              <a:t>                      </a:t>
            </a:r>
            <a:r>
              <a:rPr lang="es-ES" sz="4000" i="0" kern="0" dirty="0" smtClean="0">
                <a:solidFill>
                  <a:srgbClr val="969696"/>
                </a:solidFill>
              </a:rPr>
              <a:t> </a:t>
            </a:r>
            <a:r>
              <a:rPr lang="es-ES" sz="5600" i="0" kern="0" dirty="0">
                <a:solidFill>
                  <a:srgbClr val="969696"/>
                </a:solidFill>
              </a:rPr>
              <a:t>Brotons </a:t>
            </a:r>
            <a:r>
              <a:rPr lang="es-ES" sz="4000" i="0" kern="0" dirty="0">
                <a:solidFill>
                  <a:srgbClr val="969696"/>
                </a:solidFill>
              </a:rPr>
              <a:t>et al. AEPCC 2015 </a:t>
            </a:r>
          </a:p>
          <a:p>
            <a:pPr lvl="0">
              <a:spcBef>
                <a:spcPts val="0"/>
              </a:spcBef>
            </a:pPr>
            <a:r>
              <a:rPr lang="es-ES" i="0" kern="0" dirty="0">
                <a:solidFill>
                  <a:srgbClr val="969696"/>
                </a:solidFill>
              </a:rPr>
              <a:t> </a:t>
            </a:r>
          </a:p>
          <a:p>
            <a:r>
              <a:rPr lang="es-ES" i="0" dirty="0"/>
              <a:t> </a:t>
            </a:r>
            <a:endParaRPr lang="es-ES" dirty="0"/>
          </a:p>
        </p:txBody>
      </p:sp>
      <p:sp>
        <p:nvSpPr>
          <p:cNvPr id="23" name="22 Marcador de contenido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s-ES" sz="1600" dirty="0" smtClean="0"/>
          </a:p>
          <a:p>
            <a:r>
              <a:rPr lang="es-ES" sz="1600" dirty="0" smtClean="0"/>
              <a:t>Modelo matemático a 100 años del impacto del cambio a vacuna 9 </a:t>
            </a:r>
            <a:r>
              <a:rPr lang="es-ES" sz="1600" dirty="0" err="1" smtClean="0"/>
              <a:t>valente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Vacunación frente a </a:t>
            </a:r>
            <a:r>
              <a:rPr lang="es-ES" dirty="0" smtClean="0"/>
              <a:t>VPH: </a:t>
            </a:r>
            <a:r>
              <a:rPr lang="es-ES" dirty="0"/>
              <a:t>vacuna </a:t>
            </a:r>
            <a:r>
              <a:rPr lang="es-ES" dirty="0" err="1"/>
              <a:t>nonavalente</a:t>
            </a:r>
            <a:r>
              <a:rPr lang="es-ES" dirty="0"/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 flipV="1">
            <a:off x="-1752600" y="-571502"/>
            <a:ext cx="7239000" cy="3429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-32" y="13063"/>
            <a:ext cx="0" cy="47875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8305801" y="1028700"/>
            <a:ext cx="533399" cy="114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" y="1725634"/>
            <a:ext cx="4294909" cy="24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38" y="1922822"/>
            <a:ext cx="1432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33400" y="633549"/>
            <a:ext cx="4800600" cy="22370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2000" dirty="0" smtClean="0">
                <a:solidFill>
                  <a:srgbClr val="C00000"/>
                </a:solidFill>
              </a:rPr>
              <a:t>Impacto global estimado de la vacuna en España</a:t>
            </a:r>
            <a:endParaRPr lang="es-ES_tradnl" sz="2000" dirty="0">
              <a:solidFill>
                <a:srgbClr val="C0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0685"/>
            <a:ext cx="3943953" cy="25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046233" y="3386419"/>
            <a:ext cx="735530" cy="252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dirty="0"/>
              <a:t>70%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8010832" y="3419782"/>
            <a:ext cx="838200" cy="6858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dirty="0"/>
              <a:t>85%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1354" y="4269461"/>
            <a:ext cx="2024047" cy="283489"/>
          </a:xfrm>
          <a:prstGeom prst="rect">
            <a:avLst/>
          </a:prstGeom>
        </p:spPr>
      </p:pic>
      <p:pic>
        <p:nvPicPr>
          <p:cNvPr id="20" name="Picture 2" descr="http://vignette4.wikia.nocookie.net/sherlockholmes/images/2/25/Bandera-espa%C3%B1a.png/revision/latest?cb=20140608001729&amp;path-prefix=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06756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3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Muy poco.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Es una vacuna para mujeres y niñas.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Algo y además rompen la cadena epidemiológica.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Sí, la mitad que las mujeres.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dirty="0" smtClean="0"/>
              <a:t>¿Los </a:t>
            </a:r>
            <a:r>
              <a:rPr lang="es-ES" dirty="0"/>
              <a:t>varones se benefician de la vacunación </a:t>
            </a:r>
            <a:r>
              <a:rPr lang="es-ES" dirty="0" smtClean="0"/>
              <a:t>VPH? 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2</a:t>
            </a:r>
          </a:p>
        </p:txBody>
      </p:sp>
    </p:spTree>
    <p:extLst>
      <p:ext uri="{BB962C8B-B14F-4D97-AF65-F5344CB8AC3E}">
        <p14:creationId xmlns:p14="http://schemas.microsoft.com/office/powerpoint/2010/main" val="101813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S" dirty="0"/>
              <a:t>J</a:t>
            </a:r>
            <a:r>
              <a:rPr lang="es-ES" i="0" dirty="0"/>
              <a:t>emal A, et al.. CA </a:t>
            </a:r>
            <a:r>
              <a:rPr lang="es-ES" i="0" dirty="0" err="1"/>
              <a:t>Cancer</a:t>
            </a:r>
            <a:r>
              <a:rPr lang="es-ES" i="0" dirty="0"/>
              <a:t> J </a:t>
            </a:r>
            <a:r>
              <a:rPr lang="es-ES" i="0" dirty="0" err="1"/>
              <a:t>Clin</a:t>
            </a:r>
            <a:r>
              <a:rPr lang="es-ES" i="0" dirty="0"/>
              <a:t> 2005;55:10–3 /</a:t>
            </a:r>
            <a:r>
              <a:rPr lang="da-DK" i="0" dirty="0"/>
              <a:t>Hartwig et al. BMC Cancer 2012, 12:30 / </a:t>
            </a:r>
            <a:r>
              <a:rPr lang="fr-FR" i="0" dirty="0"/>
              <a:t>Newman et al. Future </a:t>
            </a:r>
            <a:r>
              <a:rPr lang="fr-FR" i="0" dirty="0" err="1"/>
              <a:t>Virol</a:t>
            </a:r>
            <a:r>
              <a:rPr lang="fr-FR" i="0" dirty="0"/>
              <a:t>. 2014;9(12):1033–1047 </a:t>
            </a:r>
          </a:p>
          <a:p>
            <a:endParaRPr lang="da-DK" dirty="0"/>
          </a:p>
          <a:p>
            <a:r>
              <a:rPr lang="es-ES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586"/>
                </a:solidFill>
              </a:rPr>
              <a:t>Vacunación frente a VPH en varones</a:t>
            </a:r>
            <a:endParaRPr lang="es-ES" dirty="0"/>
          </a:p>
        </p:txBody>
      </p:sp>
      <p:sp>
        <p:nvSpPr>
          <p:cNvPr id="13" name="5 Elipse"/>
          <p:cNvSpPr>
            <a:spLocks noChangeAspect="1"/>
          </p:cNvSpPr>
          <p:nvPr/>
        </p:nvSpPr>
        <p:spPr>
          <a:xfrm>
            <a:off x="1881622" y="1028701"/>
            <a:ext cx="4428792" cy="3321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6 Elipse"/>
          <p:cNvSpPr>
            <a:spLocks noChangeAspect="1"/>
          </p:cNvSpPr>
          <p:nvPr/>
        </p:nvSpPr>
        <p:spPr>
          <a:xfrm>
            <a:off x="3392518" y="2401413"/>
            <a:ext cx="2811600" cy="2108462"/>
          </a:xfrm>
          <a:prstGeom prst="ellipse">
            <a:avLst/>
          </a:prstGeom>
          <a:solidFill>
            <a:srgbClr val="CD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7 Elipse"/>
          <p:cNvSpPr>
            <a:spLocks noChangeAspect="1"/>
          </p:cNvSpPr>
          <p:nvPr/>
        </p:nvSpPr>
        <p:spPr>
          <a:xfrm>
            <a:off x="2267745" y="1761660"/>
            <a:ext cx="2428475" cy="1821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8 Elipse"/>
          <p:cNvSpPr>
            <a:spLocks noChangeAspect="1"/>
          </p:cNvSpPr>
          <p:nvPr/>
        </p:nvSpPr>
        <p:spPr>
          <a:xfrm>
            <a:off x="2051721" y="2919431"/>
            <a:ext cx="1725497" cy="1293975"/>
          </a:xfrm>
          <a:prstGeom prst="ellipse">
            <a:avLst/>
          </a:prstGeom>
          <a:solidFill>
            <a:srgbClr val="E8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2590800" y="1315262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Cánceres en el</a:t>
            </a:r>
            <a:r>
              <a:rPr kumimoji="0" lang="es-ES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varón, altamente asociados a los VPH 16 y 18</a:t>
            </a:r>
          </a:p>
          <a:p>
            <a:pPr lvl="0"/>
            <a:r>
              <a:rPr lang="es-ES" sz="1400" b="1" kern="0" baseline="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Relación</a:t>
            </a:r>
            <a:r>
              <a:rPr lang="es-ES" sz="1400" b="1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</a:rPr>
              <a:t>♀:♂ = 2:1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13 CuadroTexto"/>
          <p:cNvSpPr txBox="1"/>
          <p:nvPr/>
        </p:nvSpPr>
        <p:spPr>
          <a:xfrm>
            <a:off x="4536176" y="2679352"/>
            <a:ext cx="14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cs typeface="Arial" panose="020B0604020202020204" pitchFamily="34" charset="0"/>
              </a:rPr>
              <a:t>Cáncer de cabeza y cuello</a:t>
            </a:r>
          </a:p>
        </p:txBody>
      </p:sp>
      <p:sp>
        <p:nvSpPr>
          <p:cNvPr id="19" name="14 CuadroTexto"/>
          <p:cNvSpPr txBox="1"/>
          <p:nvPr/>
        </p:nvSpPr>
        <p:spPr>
          <a:xfrm>
            <a:off x="2548520" y="1828800"/>
            <a:ext cx="194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Cáncer de pene</a:t>
            </a:r>
          </a:p>
        </p:txBody>
      </p:sp>
      <p:sp>
        <p:nvSpPr>
          <p:cNvPr id="20" name="15 CuadroTexto"/>
          <p:cNvSpPr txBox="1"/>
          <p:nvPr/>
        </p:nvSpPr>
        <p:spPr>
          <a:xfrm>
            <a:off x="2051720" y="3037701"/>
            <a:ext cx="172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Cáncer anal</a:t>
            </a:r>
          </a:p>
        </p:txBody>
      </p:sp>
      <p:sp>
        <p:nvSpPr>
          <p:cNvPr id="23" name="19 Rectángulo"/>
          <p:cNvSpPr/>
          <p:nvPr/>
        </p:nvSpPr>
        <p:spPr>
          <a:xfrm>
            <a:off x="6310415" y="2876550"/>
            <a:ext cx="2726082" cy="1523494"/>
          </a:xfrm>
          <a:prstGeom prst="rect">
            <a:avLst/>
          </a:prstGeom>
          <a:solidFill>
            <a:srgbClr val="CDD7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</a:rPr>
              <a:t>Cáncer de cabeza y cuello</a:t>
            </a:r>
          </a:p>
          <a:p>
            <a:pPr lvl="0" algn="ctr"/>
            <a:r>
              <a:rPr lang="es-ES" sz="1500" b="1" kern="0" dirty="0" err="1">
                <a:solidFill>
                  <a:srgbClr val="C00000"/>
                </a:solidFill>
              </a:rPr>
              <a:t>Orofaringeo</a:t>
            </a:r>
            <a:r>
              <a:rPr lang="es-ES" sz="1500" kern="0" dirty="0">
                <a:solidFill>
                  <a:srgbClr val="004586"/>
                </a:solidFill>
              </a:rPr>
              <a:t>, en </a:t>
            </a:r>
            <a:r>
              <a:rPr lang="es-ES" sz="1500" dirty="0">
                <a:solidFill>
                  <a:srgbClr val="004586"/>
                </a:solidFill>
                <a:sym typeface="Wingdings 3" panose="05040102010807070707" pitchFamily="18" charset="2"/>
              </a:rPr>
              <a:t> un 15% anual</a:t>
            </a:r>
          </a:p>
          <a:p>
            <a:pPr lvl="0"/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sym typeface="Wingdings 3" panose="05040102010807070707" pitchFamily="18" charset="2"/>
              </a:rPr>
              <a:t>Predominan amígdalas y base</a:t>
            </a:r>
            <a:r>
              <a:rPr kumimoji="0" lang="es-ES" sz="1500" b="0" i="0" u="none" strike="noStrike" kern="0" cap="none" spc="0" normalizeH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sym typeface="Wingdings 3" panose="05040102010807070707" pitchFamily="18" charset="2"/>
              </a:rPr>
              <a:t> </a:t>
            </a:r>
            <a:r>
              <a:rPr kumimoji="0" lang="es-ES" sz="1500" b="0" i="0" u="none" strike="noStrike" kern="0" cap="none" spc="0" normalizeH="0" noProof="0" dirty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sym typeface="Wingdings 3" panose="05040102010807070707" pitchFamily="18" charset="2"/>
              </a:rPr>
              <a:t>de lengua </a:t>
            </a:r>
            <a:r>
              <a:rPr kumimoji="0" lang="es-ES" sz="1500" b="0" i="0" u="none" strike="noStrike" kern="0" cap="none" spc="0" normalizeH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sym typeface="Wingdings 3" panose="05040102010807070707" pitchFamily="18" charset="2"/>
              </a:rPr>
              <a:t>(1ºVPH, 2º tabaco)</a:t>
            </a:r>
          </a:p>
          <a:p>
            <a:pPr lvl="0"/>
            <a:r>
              <a:rPr lang="es-ES" sz="1500" b="1" kern="0" baseline="0" dirty="0">
                <a:solidFill>
                  <a:srgbClr val="C00000"/>
                </a:solidFill>
                <a:sym typeface="Wingdings 3" panose="05040102010807070707" pitchFamily="18" charset="2"/>
              </a:rPr>
              <a:t>Laríngeo</a:t>
            </a:r>
          </a:p>
          <a:p>
            <a:pPr lvl="0"/>
            <a:r>
              <a:rPr kumimoji="0" lang="es-ES" sz="15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 3" panose="05040102010807070707" pitchFamily="18" charset="2"/>
              </a:rPr>
              <a:t>Cavidad oral</a:t>
            </a:r>
            <a:endParaRPr kumimoji="0" lang="es-ES" sz="1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6" name="9 Rectángulo"/>
          <p:cNvSpPr/>
          <p:nvPr/>
        </p:nvSpPr>
        <p:spPr>
          <a:xfrm>
            <a:off x="323528" y="571500"/>
            <a:ext cx="871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El VPH es el 2º carcinógeno después del tabaco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,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cs typeface="Arial" panose="020B0604020202020204" pitchFamily="34" charset="0"/>
              </a:rPr>
              <a:t>ACIP incluye su vacunación hasta los 21 años desde 25-10-11 y la recomienda hasta los </a:t>
            </a:r>
            <a:r>
              <a:rPr kumimoji="0" lang="es-E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cs typeface="Arial" panose="020B0604020202020204" pitchFamily="34" charset="0"/>
              </a:rPr>
              <a:t>26.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rgbClr val="00458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57402" y="2094341"/>
            <a:ext cx="2819399" cy="7449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0,5% de los cánceres en ♂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Más posibilidades si 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Condilomas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93% si pareja lesión equivalente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63634" y="3314701"/>
            <a:ext cx="2098766" cy="75764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200" dirty="0">
                <a:solidFill>
                  <a:srgbClr val="004586"/>
                </a:solidFill>
              </a:rPr>
              <a:t>El riesgo</a:t>
            </a:r>
            <a:r>
              <a:rPr lang="es-ES" sz="1200" dirty="0">
                <a:solidFill>
                  <a:srgbClr val="004586"/>
                </a:solidFill>
                <a:sym typeface="Wingdings 3" panose="05040102010807070707" pitchFamily="18" charset="2"/>
              </a:rPr>
              <a:t></a:t>
            </a:r>
            <a:r>
              <a:rPr lang="es-ES" sz="1200" dirty="0">
                <a:solidFill>
                  <a:srgbClr val="004586"/>
                </a:solidFill>
              </a:rPr>
              <a:t> con la edad</a:t>
            </a:r>
          </a:p>
          <a:p>
            <a:pPr algn="ctr"/>
            <a:r>
              <a:rPr lang="es-ES" sz="1200" dirty="0" err="1">
                <a:solidFill>
                  <a:srgbClr val="004586"/>
                </a:solidFill>
              </a:rPr>
              <a:t>Riesgo</a:t>
            </a:r>
            <a:r>
              <a:rPr lang="es-ES" sz="1200" dirty="0" err="1">
                <a:solidFill>
                  <a:srgbClr val="004586"/>
                </a:solidFill>
                <a:sym typeface="Wingdings 3" panose="05040102010807070707" pitchFamily="18" charset="2"/>
              </a:rPr>
              <a:t>para</a:t>
            </a:r>
            <a:r>
              <a:rPr lang="es-ES" sz="1200" dirty="0">
                <a:solidFill>
                  <a:srgbClr val="004586"/>
                </a:solidFill>
                <a:sym typeface="Wingdings 3" panose="05040102010807070707" pitchFamily="18" charset="2"/>
              </a:rPr>
              <a:t> otros </a:t>
            </a:r>
          </a:p>
          <a:p>
            <a:pPr algn="ctr"/>
            <a:r>
              <a:rPr lang="es-ES" sz="1200" dirty="0">
                <a:solidFill>
                  <a:srgbClr val="004586"/>
                </a:solidFill>
                <a:sym typeface="Wingdings 3" panose="05040102010807070707" pitchFamily="18" charset="2"/>
              </a:rPr>
              <a:t>cánceres</a:t>
            </a:r>
            <a:endParaRPr lang="es-ES_tradnl" sz="1200" dirty="0">
              <a:solidFill>
                <a:srgbClr val="00458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77044" y="3508672"/>
            <a:ext cx="2595156" cy="72042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200" dirty="0">
                <a:solidFill>
                  <a:srgbClr val="004586"/>
                </a:solidFill>
              </a:rPr>
              <a:t>3-5% de cánceres en Europa</a:t>
            </a:r>
          </a:p>
          <a:p>
            <a:pPr algn="ctr"/>
            <a:r>
              <a:rPr lang="es-ES" sz="1200" dirty="0">
                <a:solidFill>
                  <a:srgbClr val="004586"/>
                </a:solidFill>
              </a:rPr>
              <a:t>Más frecuente en ♂ que en ♀</a:t>
            </a:r>
          </a:p>
          <a:p>
            <a:pPr algn="ctr"/>
            <a:r>
              <a:rPr lang="es-ES" sz="1200" dirty="0">
                <a:solidFill>
                  <a:srgbClr val="004586"/>
                </a:solidFill>
              </a:rPr>
              <a:t>En edades más tempranas &lt;45</a:t>
            </a:r>
          </a:p>
          <a:p>
            <a:pPr algn="ctr"/>
            <a:r>
              <a:rPr lang="es-ES" sz="1200" dirty="0">
                <a:solidFill>
                  <a:srgbClr val="004586"/>
                </a:solidFill>
              </a:rPr>
              <a:t>España incidencia muy </a:t>
            </a:r>
            <a:r>
              <a:rPr lang="es-ES" sz="1200" dirty="0">
                <a:solidFill>
                  <a:srgbClr val="004586"/>
                </a:solidFill>
                <a:sym typeface="Wingdings 3" panose="05040102010807070707" pitchFamily="18" charset="2"/>
              </a:rPr>
              <a:t></a:t>
            </a:r>
            <a:endParaRPr lang="es-ES_tradnl" sz="1200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57200" y="1962150"/>
            <a:ext cx="8229600" cy="454025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4586"/>
                </a:solidFill>
              </a:rPr>
              <a:t>Vacunación frente a la meningitis B</a:t>
            </a:r>
            <a:endParaRPr lang="es-ES" sz="3200" b="1" dirty="0">
              <a:solidFill>
                <a:srgbClr val="00458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Las características de la </a:t>
            </a:r>
            <a:r>
              <a:rPr lang="es-ES" dirty="0" smtClean="0">
                <a:solidFill>
                  <a:srgbClr val="004586"/>
                </a:solidFill>
              </a:rPr>
              <a:t>enfermedad.</a:t>
            </a:r>
            <a:endParaRPr lang="es-ES" dirty="0">
              <a:solidFill>
                <a:srgbClr val="004586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La frecuencia de la enfermedad en España.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Romper la cadena epidemiológica, eliminando la circulación.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Evitar las resistencias a antibióticos.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dirty="0"/>
              <a:t>¿</a:t>
            </a:r>
            <a:r>
              <a:rPr lang="es-ES" dirty="0" smtClean="0"/>
              <a:t>Qué </a:t>
            </a:r>
            <a:r>
              <a:rPr lang="es-ES" dirty="0"/>
              <a:t>justifica la vacunación frente a la meningitis B?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4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meningitis B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Dificultad para realizar un diagnostico correcto.</a:t>
            </a:r>
            <a:endParaRPr lang="es-ES" dirty="0" smtClean="0">
              <a:solidFill>
                <a:srgbClr val="C00000"/>
              </a:solidFill>
            </a:endParaRPr>
          </a:p>
          <a:p>
            <a:pPr fontAlgn="base"/>
            <a:r>
              <a:rPr lang="es-ES" dirty="0" smtClean="0"/>
              <a:t>Los  primeros signos y síntomas a menudo se parecen a  los de la gripe u otras enfermedades víricas comunes.</a:t>
            </a:r>
          </a:p>
          <a:p>
            <a:pPr fontAlgn="ctr"/>
            <a:r>
              <a:rPr lang="es-ES" b="1" dirty="0" smtClean="0">
                <a:solidFill>
                  <a:srgbClr val="C00000"/>
                </a:solidFill>
              </a:rPr>
              <a:t>Evolución rápida de la enfermedad.</a:t>
            </a:r>
            <a:endParaRPr lang="es-ES" dirty="0" smtClean="0">
              <a:solidFill>
                <a:srgbClr val="C00000"/>
              </a:solidFill>
            </a:endParaRPr>
          </a:p>
          <a:p>
            <a:pPr fontAlgn="ctr"/>
            <a:r>
              <a:rPr lang="es-ES" dirty="0" smtClean="0"/>
              <a:t>Progreso desde síntomas inespecíficos </a:t>
            </a:r>
            <a:r>
              <a:rPr lang="es-ES" dirty="0" err="1" smtClean="0"/>
              <a:t>iniciales</a:t>
            </a:r>
            <a:r>
              <a:rPr lang="es-ES" dirty="0" smtClean="0"/>
              <a:t>, tales como fiebre e irritabilidad, hasta la muerte en 24 horas.</a:t>
            </a:r>
          </a:p>
          <a:p>
            <a:pPr fontAlgn="ctr"/>
            <a:r>
              <a:rPr lang="es-ES" b="1" dirty="0" smtClean="0">
                <a:solidFill>
                  <a:srgbClr val="C00000"/>
                </a:solidFill>
              </a:rPr>
              <a:t>Morbilidad manifiesta aun con tratamiento correcto.</a:t>
            </a:r>
            <a:endParaRPr lang="es-ES" dirty="0" smtClean="0">
              <a:solidFill>
                <a:srgbClr val="C00000"/>
              </a:solidFill>
            </a:endParaRPr>
          </a:p>
          <a:p>
            <a:pPr fontAlgn="base"/>
            <a:r>
              <a:rPr lang="es-ES" dirty="0" smtClean="0"/>
              <a:t> Hasta un 20% de supervivientes presentan secuelas significativas. </a:t>
            </a:r>
          </a:p>
          <a:p>
            <a:pPr fontAlgn="ctr"/>
            <a:r>
              <a:rPr lang="es-ES" dirty="0" smtClean="0"/>
              <a:t>1 de cada 10 niños que sobreviven a la meningitis B padecen secuelas importantes.</a:t>
            </a:r>
          </a:p>
          <a:p>
            <a:pPr fontAlgn="base"/>
            <a:r>
              <a:rPr lang="es-ES" dirty="0" smtClean="0"/>
              <a:t>Más de un tercio de los supervivientes a la </a:t>
            </a:r>
            <a:r>
              <a:rPr lang="es-ES" dirty="0" err="1" smtClean="0"/>
              <a:t>MenB</a:t>
            </a:r>
            <a:r>
              <a:rPr lang="es-ES" dirty="0" smtClean="0"/>
              <a:t> padecen </a:t>
            </a:r>
            <a:r>
              <a:rPr lang="es-ES" dirty="0" err="1" smtClean="0"/>
              <a:t>deficits</a:t>
            </a:r>
            <a:r>
              <a:rPr lang="es-ES" dirty="0" smtClean="0"/>
              <a:t> leves.</a:t>
            </a:r>
            <a:endParaRPr lang="es-ES" baseline="30000" dirty="0" smtClean="0"/>
          </a:p>
          <a:p>
            <a:pPr fontAlgn="ctr"/>
            <a:r>
              <a:rPr lang="es-ES" b="1" dirty="0" smtClean="0">
                <a:solidFill>
                  <a:srgbClr val="C00000"/>
                </a:solidFill>
              </a:rPr>
              <a:t>Mortalidad significativa a pesar de un tratamiento adecuado.</a:t>
            </a:r>
            <a:endParaRPr lang="es-ES" dirty="0" smtClean="0">
              <a:solidFill>
                <a:srgbClr val="C00000"/>
              </a:solidFill>
            </a:endParaRPr>
          </a:p>
          <a:p>
            <a:pPr fontAlgn="ctr"/>
            <a:r>
              <a:rPr lang="es-ES" dirty="0" smtClean="0"/>
              <a:t>10% de los casos son mortales.</a:t>
            </a:r>
          </a:p>
          <a:p>
            <a:pPr fontAlgn="ctr"/>
            <a:r>
              <a:rPr lang="es-ES" b="1" dirty="0" smtClean="0">
                <a:solidFill>
                  <a:srgbClr val="C00000"/>
                </a:solidFill>
              </a:rPr>
              <a:t>Importante impacto social.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381000" y="4248150"/>
            <a:ext cx="8991632" cy="628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Thompson MJ, et al.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Lancet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. 2006;367:397-403 /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Rosenstein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 NE, et al. N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Engl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 J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Med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. 2001;344:1378-1388 / 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Viner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 RM, et al.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Lancet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E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Neurol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ea typeface="+mn-ea"/>
                <a:cs typeface="+mn-cs"/>
              </a:rPr>
              <a:t>. 2012;11:774-783.</a:t>
            </a:r>
            <a:endParaRPr kumimoji="0" lang="es-ES" sz="1200" b="0" i="0" u="none" strike="noStrike" kern="1200" cap="none" spc="0" normalizeH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s-ES" sz="1100" i="0" kern="0" dirty="0">
                <a:solidFill>
                  <a:srgbClr val="969696"/>
                </a:solidFill>
              </a:rPr>
              <a:t>Boletín epidemiológico semanal, semana 40; Octubre 2016.</a:t>
            </a:r>
            <a:endParaRPr lang="es-ES" sz="1100" i="0" dirty="0">
              <a:solidFill>
                <a:srgbClr val="969696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La meningitis B: incidencia en España</a:t>
            </a:r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464" y="800100"/>
            <a:ext cx="7987936" cy="3314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4768" y="1371600"/>
            <a:ext cx="228632" cy="2286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8600" y="3025602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8600" y="1543050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8600" y="3257550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8600" y="2911302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00400" y="3600450"/>
            <a:ext cx="1066800" cy="2286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b="1" dirty="0">
                <a:solidFill>
                  <a:srgbClr val="000000"/>
                </a:solidFill>
              </a:rPr>
              <a:t>/100.00 </a:t>
            </a:r>
            <a:r>
              <a:rPr lang="es-ES" sz="1100" b="1" dirty="0" err="1">
                <a:solidFill>
                  <a:srgbClr val="000000"/>
                </a:solidFill>
              </a:rPr>
              <a:t>Hb</a:t>
            </a:r>
            <a:r>
              <a:rPr lang="es-ES" sz="1200" b="1" u="sng" baseline="30000" dirty="0" err="1">
                <a:solidFill>
                  <a:srgbClr val="000000"/>
                </a:solidFill>
              </a:rPr>
              <a:t>tes</a:t>
            </a:r>
            <a:endParaRPr lang="es-ES_tradnl" sz="1200" b="1" u="sng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1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381000" y="2060575"/>
            <a:ext cx="8229600" cy="454025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4586"/>
                </a:solidFill>
              </a:rPr>
              <a:t>Vacunación de la embarazada: tosferina y gripe</a:t>
            </a:r>
            <a:endParaRPr lang="es-ES" sz="3200" b="1" dirty="0">
              <a:solidFill>
                <a:srgbClr val="00458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Por las características tan mutantes del meningococo </a:t>
            </a:r>
            <a:r>
              <a:rPr lang="es-ES" dirty="0" smtClean="0">
                <a:solidFill>
                  <a:srgbClr val="004586"/>
                </a:solidFill>
              </a:rPr>
              <a:t>B.</a:t>
            </a:r>
            <a:endParaRPr lang="es-ES" dirty="0">
              <a:solidFill>
                <a:srgbClr val="004586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El </a:t>
            </a:r>
            <a:r>
              <a:rPr lang="es-ES" dirty="0" err="1">
                <a:solidFill>
                  <a:srgbClr val="004586"/>
                </a:solidFill>
              </a:rPr>
              <a:t>polisacarido</a:t>
            </a:r>
            <a:r>
              <a:rPr lang="es-ES" dirty="0">
                <a:solidFill>
                  <a:srgbClr val="004586"/>
                </a:solidFill>
              </a:rPr>
              <a:t> no es </a:t>
            </a:r>
            <a:r>
              <a:rPr lang="es-ES" dirty="0" err="1">
                <a:solidFill>
                  <a:srgbClr val="004586"/>
                </a:solidFill>
              </a:rPr>
              <a:t>inmunógeno</a:t>
            </a:r>
            <a:r>
              <a:rPr lang="es-ES" dirty="0">
                <a:solidFill>
                  <a:srgbClr val="004586"/>
                </a:solidFill>
              </a:rPr>
              <a:t>. Posible autoinmunidad.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Simplemente no es </a:t>
            </a:r>
            <a:r>
              <a:rPr lang="es-ES" dirty="0" err="1">
                <a:solidFill>
                  <a:srgbClr val="004586"/>
                </a:solidFill>
              </a:rPr>
              <a:t>inmunógeno</a:t>
            </a:r>
            <a:r>
              <a:rPr lang="es-ES" dirty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Por provocar reacciones </a:t>
            </a:r>
            <a:r>
              <a:rPr lang="es-ES" dirty="0" err="1">
                <a:solidFill>
                  <a:srgbClr val="004586"/>
                </a:solidFill>
              </a:rPr>
              <a:t>postvacunales</a:t>
            </a:r>
            <a:r>
              <a:rPr lang="es-ES" dirty="0">
                <a:solidFill>
                  <a:srgbClr val="004586"/>
                </a:solidFill>
              </a:rPr>
              <a:t> muy graves.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dirty="0"/>
              <a:t>¿Por qué no se ha desarrollado </a:t>
            </a:r>
            <a:r>
              <a:rPr lang="es-ES" dirty="0" smtClean="0"/>
              <a:t>una </a:t>
            </a:r>
            <a:r>
              <a:rPr lang="es-ES" dirty="0"/>
              <a:t>vacuna hasta ahora?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97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1100" i="0" dirty="0" err="1"/>
              <a:t>Häyrinen</a:t>
            </a:r>
            <a:r>
              <a:rPr lang="en-GB" sz="1100" i="0" dirty="0"/>
              <a:t> J, et al. J Infect Dis. 1995;171:1481-1490 / </a:t>
            </a:r>
            <a:r>
              <a:rPr lang="en-GB" sz="1100" i="0" dirty="0" err="1"/>
              <a:t>Finne</a:t>
            </a:r>
            <a:r>
              <a:rPr lang="en-GB" sz="1100" i="0" dirty="0"/>
              <a:t> J, et al. J </a:t>
            </a:r>
            <a:r>
              <a:rPr lang="en-GB" sz="1100" i="0" dirty="0" err="1"/>
              <a:t>Immunol</a:t>
            </a:r>
            <a:r>
              <a:rPr lang="en-GB" sz="1100" i="0" dirty="0"/>
              <a:t>. 1987;138:4402-4407 / </a:t>
            </a:r>
            <a:r>
              <a:rPr lang="en-GB" sz="1100" i="0" dirty="0" err="1"/>
              <a:t>Bruge</a:t>
            </a:r>
            <a:r>
              <a:rPr lang="en-GB" sz="1100" i="0" dirty="0"/>
              <a:t> J, et al. Vaccine. 2004;22:1087-1096;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 </a:t>
            </a:r>
            <a:r>
              <a:rPr lang="es-ES" dirty="0" err="1"/>
              <a:t>antimeningococo</a:t>
            </a:r>
            <a:r>
              <a:rPr lang="es-ES" dirty="0"/>
              <a:t> B</a:t>
            </a:r>
          </a:p>
        </p:txBody>
      </p:sp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84751"/>
              </p:ext>
            </p:extLst>
          </p:nvPr>
        </p:nvGraphicFramePr>
        <p:xfrm>
          <a:off x="379019" y="857250"/>
          <a:ext cx="8385962" cy="30289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05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1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El polisacárido capsular del meningococo B</a:t>
                      </a:r>
                      <a:endParaRPr lang="es-E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No se puede emplear como antígeno </a:t>
                      </a:r>
                      <a:r>
                        <a:rPr lang="es-ES_tradnl" sz="1200" b="0" dirty="0" err="1">
                          <a:solidFill>
                            <a:srgbClr val="002060"/>
                          </a:solidFill>
                          <a:latin typeface="+mn-lt"/>
                        </a:rPr>
                        <a:t>vacunal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, por ser un </a:t>
                      </a:r>
                      <a:r>
                        <a:rPr lang="es-ES_tradnl" sz="1200" b="0" dirty="0" err="1">
                          <a:solidFill>
                            <a:srgbClr val="002060"/>
                          </a:solidFill>
                          <a:latin typeface="+mn-lt"/>
                        </a:rPr>
                        <a:t>autoantígeno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, idéntico al del tejido nervioso fetal y al de otras </a:t>
                      </a:r>
                      <a:r>
                        <a:rPr lang="es-ES_tradnl" sz="1200" b="0" dirty="0" err="1">
                          <a:solidFill>
                            <a:srgbClr val="002060"/>
                          </a:solidFill>
                          <a:latin typeface="+mn-lt"/>
                        </a:rPr>
                        <a:t>glicoproteinas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 humanas. </a:t>
                      </a:r>
                    </a:p>
                    <a:p>
                      <a:pPr algn="just"/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Por tanto, para el ser humano es muy poco</a:t>
                      </a:r>
                      <a:r>
                        <a:rPr lang="es-ES_tradnl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inmunógeno</a:t>
                      </a:r>
                      <a:r>
                        <a:rPr lang="es-ES_tradnl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y puede inducir fenómenos de autoinmunidad.</a:t>
                      </a:r>
                    </a:p>
                    <a:p>
                      <a:pPr algn="just"/>
                      <a:r>
                        <a:rPr lang="es-ES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Los anticuerpos generados carecen de actividad </a:t>
                      </a:r>
                      <a:r>
                        <a:rPr lang="es-ES" sz="12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funcional.</a:t>
                      </a:r>
                      <a:endParaRPr lang="es-ES" sz="1200" b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200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Otra estrategia para obtener una vacuna</a:t>
                      </a:r>
                      <a:endParaRPr lang="es-E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s-ES" sz="1200" dirty="0">
                          <a:solidFill>
                            <a:srgbClr val="002060"/>
                          </a:solidFill>
                          <a:latin typeface="+mn-lt"/>
                        </a:rPr>
                        <a:t>En vez de aislar antígenos,</a:t>
                      </a:r>
                      <a:r>
                        <a:rPr lang="es-ES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en cultivos, mediante métodos bioquímicos o microbiológicos para probarlos en animales de experimentación, se ha empleado otra estrategia: la </a:t>
                      </a:r>
                      <a:r>
                        <a:rPr lang="es-ES" sz="120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vacunología</a:t>
                      </a:r>
                      <a:r>
                        <a:rPr lang="es-ES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inversa.</a:t>
                      </a:r>
                      <a:endParaRPr lang="es-ES_tradnl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s-ES_tradnl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6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1200" i="0" dirty="0" err="1"/>
              <a:t>Rappuoli</a:t>
            </a:r>
            <a:r>
              <a:rPr lang="es-ES_tradnl" sz="1200" i="0" dirty="0"/>
              <a:t> R, </a:t>
            </a:r>
            <a:r>
              <a:rPr lang="es-ES_tradnl" sz="1200" i="0" dirty="0" err="1"/>
              <a:t>Curr</a:t>
            </a:r>
            <a:r>
              <a:rPr lang="es-ES_tradnl" sz="1200" i="0" dirty="0"/>
              <a:t> </a:t>
            </a:r>
            <a:r>
              <a:rPr lang="es-ES_tradnl" sz="1200" i="0" dirty="0" err="1"/>
              <a:t>Opin</a:t>
            </a:r>
            <a:r>
              <a:rPr lang="es-ES_tradnl" sz="1200" i="0" dirty="0"/>
              <a:t> </a:t>
            </a:r>
            <a:r>
              <a:rPr lang="es-ES_tradnl" sz="1200" i="0" dirty="0" err="1"/>
              <a:t>Microbiol</a:t>
            </a:r>
            <a:r>
              <a:rPr lang="es-ES_tradnl" sz="1200" i="0" dirty="0"/>
              <a:t>. 2000; 3: 445-450 / Pizza M, et al. </a:t>
            </a:r>
            <a:r>
              <a:rPr lang="es-ES_tradnl" sz="1200" i="0" dirty="0" err="1"/>
              <a:t>Science</a:t>
            </a:r>
            <a:r>
              <a:rPr lang="es-ES_tradnl" sz="1200" i="0" dirty="0"/>
              <a:t>. 2000;287:1816–1820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vacunología</a:t>
            </a:r>
            <a:r>
              <a:rPr lang="es-ES" dirty="0"/>
              <a:t> inversa</a:t>
            </a:r>
          </a:p>
        </p:txBody>
      </p:sp>
      <p:pic>
        <p:nvPicPr>
          <p:cNvPr id="6" name="Content Placeholder 69" descr="Reverse vaccinology.png"/>
          <p:cNvPicPr>
            <a:picLocks noChangeAspect="1"/>
          </p:cNvPicPr>
          <p:nvPr/>
        </p:nvPicPr>
        <p:blipFill>
          <a:blip r:embed="rId2" cstate="email"/>
          <a:srcRect t="3793" b="3067"/>
          <a:stretch>
            <a:fillRect/>
          </a:stretch>
        </p:blipFill>
        <p:spPr bwMode="gray">
          <a:xfrm>
            <a:off x="457200" y="62865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43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52547" y="4082368"/>
            <a:ext cx="8686801" cy="432482"/>
          </a:xfrm>
          <a:prstGeom prst="rect">
            <a:avLst/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4800601" y="2438399"/>
            <a:ext cx="4143103" cy="1428751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304800" y="2419350"/>
            <a:ext cx="4114800" cy="1600199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/>
          <p:cNvSpPr/>
          <p:nvPr/>
        </p:nvSpPr>
        <p:spPr>
          <a:xfrm>
            <a:off x="4800600" y="628650"/>
            <a:ext cx="4114800" cy="1722383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304800" y="628650"/>
            <a:ext cx="4114800" cy="1722383"/>
          </a:xfrm>
          <a:prstGeom prst="rect">
            <a:avLst/>
          </a:prstGeom>
          <a:solidFill>
            <a:srgbClr val="DE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-32" y="4505325"/>
            <a:ext cx="8686832" cy="221372"/>
          </a:xfrm>
        </p:spPr>
        <p:txBody>
          <a:bodyPr>
            <a:normAutofit fontScale="85000" lnSpcReduction="20000"/>
          </a:bodyPr>
          <a:lstStyle/>
          <a:p>
            <a:r>
              <a:rPr lang="es-ES_tradnl" sz="1200" dirty="0" err="1"/>
              <a:t>Serruto</a:t>
            </a:r>
            <a:r>
              <a:rPr lang="es-ES_tradnl" sz="1200" dirty="0"/>
              <a:t> et al, J </a:t>
            </a:r>
            <a:r>
              <a:rPr lang="es-ES_tradnl" sz="1200" dirty="0" err="1"/>
              <a:t>Biotchnol</a:t>
            </a:r>
            <a:r>
              <a:rPr lang="es-ES_tradnl" sz="1200" dirty="0"/>
              <a:t>. 2004;113:15-32 / Pizza M, et al. </a:t>
            </a:r>
            <a:r>
              <a:rPr lang="es-ES_tradnl" sz="1200" dirty="0" err="1"/>
              <a:t>Science</a:t>
            </a:r>
            <a:r>
              <a:rPr lang="es-ES_tradnl" sz="1200" dirty="0"/>
              <a:t>. 2000;287:1816–1820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vacunología</a:t>
            </a:r>
            <a:r>
              <a:rPr lang="es-ES" dirty="0"/>
              <a:t> inversa: antígenos seleccionados</a:t>
            </a:r>
          </a:p>
        </p:txBody>
      </p:sp>
      <p:sp>
        <p:nvSpPr>
          <p:cNvPr id="12" name="CuadroTexto 11"/>
          <p:cNvSpPr txBox="1"/>
          <p:nvPr/>
        </p:nvSpPr>
        <p:spPr>
          <a:xfrm flipV="1">
            <a:off x="4907282" y="2834640"/>
            <a:ext cx="3246119" cy="99441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s-ES_tradnl" sz="2400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3" y="628650"/>
            <a:ext cx="609600" cy="5301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90600" y="666750"/>
            <a:ext cx="3429000" cy="16764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" sz="1600" kern="0" dirty="0" smtClean="0">
                <a:solidFill>
                  <a:srgbClr val="004586"/>
                </a:solidFill>
                <a:latin typeface="Arial Rounded MT Bold" pitchFamily="34" charset="0"/>
              </a:rPr>
              <a:t> </a:t>
            </a:r>
            <a:r>
              <a:rPr lang="es-ES" sz="1600" kern="0" dirty="0" err="1" smtClean="0">
                <a:solidFill>
                  <a:srgbClr val="004586"/>
                </a:solidFill>
                <a:latin typeface="Arial Rounded MT Bold" pitchFamily="34" charset="0"/>
              </a:rPr>
              <a:t>fHbp</a:t>
            </a:r>
            <a:r>
              <a:rPr lang="es-ES" sz="1600" kern="0" dirty="0">
                <a:solidFill>
                  <a:srgbClr val="004586"/>
                </a:solidFill>
                <a:latin typeface="Arial Rounded MT Bold" pitchFamily="34" charset="0"/>
              </a:rPr>
              <a:t>: </a:t>
            </a:r>
            <a:r>
              <a:rPr lang="es-ES" sz="1600" kern="0" dirty="0">
                <a:solidFill>
                  <a:srgbClr val="004586"/>
                </a:solidFill>
              </a:rPr>
              <a:t>Proteína de unión  al </a:t>
            </a:r>
            <a:r>
              <a:rPr lang="es-ES" sz="1600" kern="0" dirty="0" smtClean="0">
                <a:solidFill>
                  <a:srgbClr val="004586"/>
                </a:solidFill>
              </a:rPr>
              <a:t>factor </a:t>
            </a:r>
            <a:r>
              <a:rPr lang="es-ES" sz="1600" kern="0" dirty="0">
                <a:solidFill>
                  <a:srgbClr val="004586"/>
                </a:solidFill>
              </a:rPr>
              <a:t>H, para inhibir la vía alternativa del complemento del huésped. Está presente, </a:t>
            </a:r>
            <a:r>
              <a:rPr lang="es-ES" sz="1600" b="1" kern="0" dirty="0">
                <a:solidFill>
                  <a:srgbClr val="C00000"/>
                </a:solidFill>
              </a:rPr>
              <a:t>en 50-70% de las cepas patógenas</a:t>
            </a:r>
            <a:r>
              <a:rPr lang="es-ES" sz="1600" kern="0" dirty="0">
                <a:solidFill>
                  <a:srgbClr val="004586"/>
                </a:solidFill>
              </a:rPr>
              <a:t>. Es vital para la supervivencia bacteriana en el torrente sanguíneo del </a:t>
            </a:r>
            <a:r>
              <a:rPr lang="es-ES" sz="1600" kern="0" dirty="0" smtClean="0">
                <a:solidFill>
                  <a:srgbClr val="004586"/>
                </a:solidFill>
              </a:rPr>
              <a:t>infectado</a:t>
            </a:r>
            <a:r>
              <a:rPr lang="es-ES" sz="2000" kern="0" dirty="0" smtClean="0">
                <a:solidFill>
                  <a:srgbClr val="004586"/>
                </a:solidFill>
              </a:rPr>
              <a:t>.</a:t>
            </a:r>
            <a:endParaRPr lang="es-ES_tradnl" sz="2000" dirty="0">
              <a:solidFill>
                <a:srgbClr val="004586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640790"/>
            <a:ext cx="457200" cy="538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153296" y="487680"/>
            <a:ext cx="3685904" cy="17792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" sz="1600" kern="0" dirty="0" smtClean="0">
                <a:solidFill>
                  <a:srgbClr val="004586"/>
                </a:solidFill>
              </a:rPr>
              <a:t> Nada </a:t>
            </a:r>
            <a:r>
              <a:rPr lang="es-ES" sz="1600" kern="0" dirty="0">
                <a:solidFill>
                  <a:srgbClr val="004586"/>
                </a:solidFill>
              </a:rPr>
              <a:t>(adhesina A de la </a:t>
            </a:r>
            <a:r>
              <a:rPr lang="es-ES" sz="1600" kern="0" dirty="0" err="1" smtClean="0">
                <a:solidFill>
                  <a:srgbClr val="004586"/>
                </a:solidFill>
              </a:rPr>
              <a:t>Neisseria</a:t>
            </a:r>
            <a:r>
              <a:rPr lang="es-ES" sz="1600" kern="0" dirty="0">
                <a:solidFill>
                  <a:srgbClr val="004586"/>
                </a:solidFill>
              </a:rPr>
              <a:t>), facilita la </a:t>
            </a:r>
            <a:r>
              <a:rPr lang="es-ES" sz="1600" kern="0" dirty="0" smtClean="0">
                <a:solidFill>
                  <a:srgbClr val="004586"/>
                </a:solidFill>
              </a:rPr>
              <a:t> adherencia </a:t>
            </a:r>
            <a:r>
              <a:rPr lang="es-ES" sz="1600" kern="0" dirty="0">
                <a:solidFill>
                  <a:srgbClr val="004586"/>
                </a:solidFill>
              </a:rPr>
              <a:t>al epitelio y su invasión. </a:t>
            </a:r>
            <a:r>
              <a:rPr lang="es-ES" sz="1600" b="1" kern="0" dirty="0">
                <a:solidFill>
                  <a:srgbClr val="C00000"/>
                </a:solidFill>
              </a:rPr>
              <a:t>Esencial para la portación faríngea</a:t>
            </a:r>
            <a:r>
              <a:rPr lang="es-ES" sz="1600" kern="0" dirty="0">
                <a:solidFill>
                  <a:srgbClr val="004586"/>
                </a:solidFill>
              </a:rPr>
              <a:t>. Capaz de unirse y activar macrófagos y células presentadoras de antígeno. Presente en  </a:t>
            </a:r>
            <a:r>
              <a:rPr lang="es-ES" sz="1600" b="1" kern="0" dirty="0">
                <a:solidFill>
                  <a:srgbClr val="C00000"/>
                </a:solidFill>
              </a:rPr>
              <a:t>3 de los 4 clones  más </a:t>
            </a:r>
            <a:r>
              <a:rPr lang="es-ES" sz="1600" b="1" kern="0" dirty="0" err="1" smtClean="0">
                <a:solidFill>
                  <a:srgbClr val="C00000"/>
                </a:solidFill>
              </a:rPr>
              <a:t>hipervirulentos</a:t>
            </a:r>
            <a:r>
              <a:rPr lang="es-ES" sz="1600" b="1" kern="0" dirty="0" smtClean="0">
                <a:solidFill>
                  <a:srgbClr val="C00000"/>
                </a:solidFill>
              </a:rPr>
              <a:t>.</a:t>
            </a:r>
            <a:endParaRPr lang="es-ES_tradnl" sz="2000" b="1" kern="0" dirty="0">
              <a:solidFill>
                <a:srgbClr val="C00000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04800" y="2419350"/>
            <a:ext cx="457200" cy="4975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762000" y="2407188"/>
            <a:ext cx="3783874" cy="138376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s-ES" sz="1600" b="1" dirty="0" err="1" smtClean="0">
                <a:solidFill>
                  <a:srgbClr val="004586"/>
                </a:solidFill>
              </a:rPr>
              <a:t>NHBa</a:t>
            </a:r>
            <a:r>
              <a:rPr lang="es-ES" sz="1600" dirty="0">
                <a:solidFill>
                  <a:srgbClr val="004586"/>
                </a:solidFill>
              </a:rPr>
              <a:t>: antígeno de la </a:t>
            </a:r>
            <a:r>
              <a:rPr lang="es-ES" sz="1600" dirty="0" err="1" smtClean="0">
                <a:solidFill>
                  <a:srgbClr val="004586"/>
                </a:solidFill>
              </a:rPr>
              <a:t>Neisseria</a:t>
            </a:r>
            <a:r>
              <a:rPr lang="es-ES" sz="1600" dirty="0" smtClean="0">
                <a:solidFill>
                  <a:srgbClr val="004586"/>
                </a:solidFill>
              </a:rPr>
              <a:t> </a:t>
            </a:r>
            <a:r>
              <a:rPr lang="es-ES" sz="1600" dirty="0">
                <a:solidFill>
                  <a:srgbClr val="004586"/>
                </a:solidFill>
              </a:rPr>
              <a:t>ligado a la </a:t>
            </a:r>
            <a:endParaRPr lang="es-ES" sz="1600" dirty="0" smtClean="0">
              <a:solidFill>
                <a:srgbClr val="004586"/>
              </a:solidFill>
            </a:endParaRPr>
          </a:p>
          <a:p>
            <a:r>
              <a:rPr lang="es-ES" sz="1600" dirty="0" smtClean="0">
                <a:solidFill>
                  <a:srgbClr val="004586"/>
                </a:solidFill>
              </a:rPr>
              <a:t>heparina</a:t>
            </a:r>
            <a:r>
              <a:rPr lang="es-ES" sz="1600" dirty="0">
                <a:solidFill>
                  <a:srgbClr val="004586"/>
                </a:solidFill>
              </a:rPr>
              <a:t>. 	Aumenta la resistencia </a:t>
            </a:r>
          </a:p>
          <a:p>
            <a:r>
              <a:rPr lang="es-ES" sz="1600" dirty="0">
                <a:solidFill>
                  <a:srgbClr val="004586"/>
                </a:solidFill>
              </a:rPr>
              <a:t>bacteriana al suero del </a:t>
            </a:r>
            <a:r>
              <a:rPr lang="es-ES" sz="1600" dirty="0" smtClean="0">
                <a:solidFill>
                  <a:srgbClr val="004586"/>
                </a:solidFill>
              </a:rPr>
              <a:t>huésped. </a:t>
            </a:r>
            <a:endParaRPr lang="es-ES" sz="1600" dirty="0">
              <a:solidFill>
                <a:srgbClr val="004586"/>
              </a:solidFill>
            </a:endParaRPr>
          </a:p>
          <a:p>
            <a:r>
              <a:rPr lang="es-ES" sz="1600" dirty="0">
                <a:solidFill>
                  <a:srgbClr val="004586"/>
                </a:solidFill>
              </a:rPr>
              <a:t>Genera </a:t>
            </a:r>
            <a:r>
              <a:rPr lang="es-ES" sz="1600" b="1" dirty="0">
                <a:solidFill>
                  <a:srgbClr val="C00000"/>
                </a:solidFill>
              </a:rPr>
              <a:t>protección cruzada</a:t>
            </a:r>
            <a:r>
              <a:rPr lang="es-ES" sz="1600" dirty="0">
                <a:solidFill>
                  <a:srgbClr val="004586"/>
                </a:solidFill>
              </a:rPr>
              <a:t>. Se </a:t>
            </a:r>
          </a:p>
          <a:p>
            <a:r>
              <a:rPr lang="es-ES" sz="1600" dirty="0">
                <a:solidFill>
                  <a:srgbClr val="004586"/>
                </a:solidFill>
              </a:rPr>
              <a:t>encuentra </a:t>
            </a:r>
            <a:r>
              <a:rPr lang="es-ES" sz="1600" b="1" dirty="0">
                <a:solidFill>
                  <a:srgbClr val="C00000"/>
                </a:solidFill>
              </a:rPr>
              <a:t>en casi todas las </a:t>
            </a:r>
            <a:r>
              <a:rPr lang="es-ES" sz="1600" b="1" dirty="0" smtClean="0">
                <a:solidFill>
                  <a:srgbClr val="C00000"/>
                </a:solidFill>
              </a:rPr>
              <a:t>cepas</a:t>
            </a:r>
            <a:r>
              <a:rPr lang="es-ES" sz="2000" b="1" dirty="0" smtClean="0">
                <a:solidFill>
                  <a:srgbClr val="C00000"/>
                </a:solidFill>
              </a:rPr>
              <a:t>.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257800" y="2419350"/>
            <a:ext cx="3657600" cy="138539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es-ES" sz="1600" b="1" dirty="0" smtClean="0">
                <a:solidFill>
                  <a:srgbClr val="004586"/>
                </a:solidFill>
              </a:rPr>
              <a:t>NZ </a:t>
            </a:r>
            <a:r>
              <a:rPr lang="es-ES" sz="1600" b="1" dirty="0">
                <a:solidFill>
                  <a:srgbClr val="004586"/>
                </a:solidFill>
              </a:rPr>
              <a:t>Por A 1.4 </a:t>
            </a:r>
            <a:r>
              <a:rPr lang="es-ES" sz="1600" dirty="0">
                <a:solidFill>
                  <a:srgbClr val="004586"/>
                </a:solidFill>
              </a:rPr>
              <a:t>, </a:t>
            </a:r>
            <a:r>
              <a:rPr lang="es-ES" sz="1600" dirty="0" smtClean="0">
                <a:solidFill>
                  <a:srgbClr val="004586"/>
                </a:solidFill>
              </a:rPr>
              <a:t>vesículas de la cepa Nueva </a:t>
            </a:r>
          </a:p>
          <a:p>
            <a:r>
              <a:rPr lang="es-ES" sz="1600" dirty="0" smtClean="0">
                <a:solidFill>
                  <a:srgbClr val="004586"/>
                </a:solidFill>
              </a:rPr>
              <a:t>Zelanda</a:t>
            </a:r>
            <a:r>
              <a:rPr lang="es-ES" sz="1600" dirty="0">
                <a:solidFill>
                  <a:srgbClr val="004586"/>
                </a:solidFill>
              </a:rPr>
              <a:t>. </a:t>
            </a:r>
            <a:r>
              <a:rPr lang="es-ES" sz="1600" dirty="0" smtClean="0">
                <a:solidFill>
                  <a:srgbClr val="004586"/>
                </a:solidFill>
              </a:rPr>
              <a:t>Potencia la respuesta humoral </a:t>
            </a:r>
          </a:p>
          <a:p>
            <a:r>
              <a:rPr lang="es-ES" sz="1600" dirty="0" smtClean="0">
                <a:solidFill>
                  <a:srgbClr val="004586"/>
                </a:solidFill>
              </a:rPr>
              <a:t>Bactericida.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800600" y="245745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adroTexto 18"/>
          <p:cNvSpPr txBox="1"/>
          <p:nvPr/>
        </p:nvSpPr>
        <p:spPr>
          <a:xfrm>
            <a:off x="226422" y="4165419"/>
            <a:ext cx="8839201" cy="2351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Estos antígenos proteicos de superficie inducen respuesta de AC bactericidas frente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a 85% de cepas virulentas con 100% de seroconversión a todas las </a:t>
            </a:r>
            <a:r>
              <a:rPr lang="es-ES" sz="1600" dirty="0" smtClean="0">
                <a:solidFill>
                  <a:schemeClr val="bg1"/>
                </a:solidFill>
              </a:rPr>
              <a:t>edades.</a:t>
            </a:r>
            <a:endParaRPr lang="es-ES_trad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12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Vacuna </a:t>
            </a:r>
            <a:r>
              <a:rPr lang="es-ES" dirty="0" err="1" smtClean="0"/>
              <a:t>antimeningococo</a:t>
            </a:r>
            <a:r>
              <a:rPr lang="es-ES" dirty="0" smtClean="0"/>
              <a:t> 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s-ES" dirty="0" err="1" smtClean="0">
                <a:solidFill>
                  <a:srgbClr val="C00000"/>
                </a:solidFill>
              </a:rPr>
              <a:t>Inmunógena</a:t>
            </a:r>
            <a:r>
              <a:rPr lang="es-ES" dirty="0" smtClean="0"/>
              <a:t> en lactantes (diversas pautas) y adolescentes.</a:t>
            </a:r>
          </a:p>
          <a:p>
            <a:pPr fontAlgn="ctr"/>
            <a:r>
              <a:rPr lang="es-ES" dirty="0" smtClean="0">
                <a:solidFill>
                  <a:srgbClr val="C00000"/>
                </a:solidFill>
              </a:rPr>
              <a:t>Coadministración</a:t>
            </a:r>
            <a:r>
              <a:rPr lang="es-ES" dirty="0" smtClean="0"/>
              <a:t> comprobada con vacunas de calendario.</a:t>
            </a:r>
          </a:p>
          <a:p>
            <a:pPr fontAlgn="ctr"/>
            <a:r>
              <a:rPr lang="es-ES" dirty="0" err="1" smtClean="0">
                <a:solidFill>
                  <a:srgbClr val="C00000"/>
                </a:solidFill>
              </a:rPr>
              <a:t>Reactógena</a:t>
            </a:r>
            <a:r>
              <a:rPr lang="es-ES" dirty="0" smtClean="0"/>
              <a:t> (fiebre) más en coadministración. </a:t>
            </a:r>
            <a:r>
              <a:rPr lang="es-ES" dirty="0" smtClean="0">
                <a:solidFill>
                  <a:srgbClr val="C00000"/>
                </a:solidFill>
              </a:rPr>
              <a:t>Segura</a:t>
            </a:r>
            <a:r>
              <a:rPr lang="es-ES" dirty="0" smtClean="0"/>
              <a:t>.</a:t>
            </a:r>
          </a:p>
          <a:p>
            <a:pPr fontAlgn="ctr"/>
            <a:r>
              <a:rPr lang="es-ES" dirty="0" smtClean="0">
                <a:solidFill>
                  <a:srgbClr val="C00000"/>
                </a:solidFill>
              </a:rPr>
              <a:t>Profilaxis con paracetamol </a:t>
            </a:r>
            <a:r>
              <a:rPr lang="es-ES" dirty="0" smtClean="0"/>
              <a:t>no interfiere.</a:t>
            </a:r>
          </a:p>
          <a:p>
            <a:pPr fontAlgn="ctr"/>
            <a:r>
              <a:rPr lang="es-ES" dirty="0" smtClean="0">
                <a:solidFill>
                  <a:srgbClr val="C00000"/>
                </a:solidFill>
              </a:rPr>
              <a:t>Persistencia</a:t>
            </a:r>
            <a:r>
              <a:rPr lang="es-ES" dirty="0" smtClean="0"/>
              <a:t> actividad bactericida en suero &gt; 2 a. (lactantes).</a:t>
            </a:r>
          </a:p>
          <a:p>
            <a:pPr fontAlgn="base"/>
            <a:r>
              <a:rPr lang="es-ES" dirty="0" smtClean="0"/>
              <a:t>Confirmación </a:t>
            </a:r>
            <a:r>
              <a:rPr lang="es-ES" dirty="0" smtClean="0">
                <a:solidFill>
                  <a:srgbClr val="C00000"/>
                </a:solidFill>
              </a:rPr>
              <a:t>memoria inmune </a:t>
            </a:r>
            <a:r>
              <a:rPr lang="es-ES" dirty="0" smtClean="0"/>
              <a:t>tras “</a:t>
            </a:r>
            <a:r>
              <a:rPr lang="es-ES" dirty="0" err="1" smtClean="0"/>
              <a:t>booster</a:t>
            </a:r>
            <a:r>
              <a:rPr lang="es-ES" dirty="0" smtClean="0"/>
              <a:t>” a 40 meses.</a:t>
            </a:r>
          </a:p>
          <a:p>
            <a:pPr fontAlgn="ctr"/>
            <a:r>
              <a:rPr lang="es-ES" dirty="0" smtClean="0"/>
              <a:t>Comprobada </a:t>
            </a:r>
            <a:r>
              <a:rPr lang="es-ES" dirty="0" err="1" smtClean="0"/>
              <a:t>inmunogenicidad</a:t>
            </a:r>
            <a:r>
              <a:rPr lang="es-ES" dirty="0" smtClean="0"/>
              <a:t> en </a:t>
            </a:r>
            <a:r>
              <a:rPr lang="es-ES" dirty="0" smtClean="0">
                <a:solidFill>
                  <a:srgbClr val="C00000"/>
                </a:solidFill>
              </a:rPr>
              <a:t>sujetos de riesgo</a:t>
            </a:r>
            <a:r>
              <a:rPr lang="es-ES" dirty="0" smtClean="0"/>
              <a:t>.</a:t>
            </a:r>
          </a:p>
          <a:p>
            <a:pPr fontAlgn="ctr"/>
            <a:r>
              <a:rPr lang="es-ES" dirty="0" smtClean="0"/>
              <a:t>Vacunación preferente a </a:t>
            </a:r>
            <a:r>
              <a:rPr lang="es-ES" dirty="0" smtClean="0">
                <a:solidFill>
                  <a:srgbClr val="C00000"/>
                </a:solidFill>
              </a:rPr>
              <a:t>˂5 años </a:t>
            </a:r>
            <a:r>
              <a:rPr lang="es-ES" dirty="0" smtClean="0"/>
              <a:t>sobre todo </a:t>
            </a:r>
            <a:r>
              <a:rPr lang="es-ES" dirty="0" smtClean="0">
                <a:solidFill>
                  <a:srgbClr val="C00000"/>
                </a:solidFill>
              </a:rPr>
              <a:t>˂1 año</a:t>
            </a:r>
            <a:r>
              <a:rPr lang="es-ES" dirty="0" smtClean="0"/>
              <a:t>.</a:t>
            </a:r>
          </a:p>
          <a:p>
            <a:pPr fontAlgn="ctr"/>
            <a:r>
              <a:rPr lang="es-ES" dirty="0" smtClean="0"/>
              <a:t>Entre </a:t>
            </a:r>
            <a:r>
              <a:rPr lang="es-ES" dirty="0" smtClean="0">
                <a:solidFill>
                  <a:srgbClr val="C00000"/>
                </a:solidFill>
              </a:rPr>
              <a:t>15 y 19 años </a:t>
            </a:r>
            <a:r>
              <a:rPr lang="es-ES" dirty="0" smtClean="0"/>
              <a:t>1,8-5,3 veces más </a:t>
            </a:r>
            <a:r>
              <a:rPr lang="es-ES" dirty="0" smtClean="0">
                <a:solidFill>
                  <a:srgbClr val="C00000"/>
                </a:solidFill>
              </a:rPr>
              <a:t>portadores</a:t>
            </a:r>
            <a:r>
              <a:rPr lang="es-ES" dirty="0" smtClean="0"/>
              <a:t>.</a:t>
            </a:r>
          </a:p>
          <a:p>
            <a:pPr fontAlgn="ctr"/>
            <a:r>
              <a:rPr lang="es-ES" dirty="0" smtClean="0"/>
              <a:t>Cobertura en España </a:t>
            </a:r>
            <a:r>
              <a:rPr lang="es-ES" dirty="0" smtClean="0">
                <a:solidFill>
                  <a:srgbClr val="C00000"/>
                </a:solidFill>
              </a:rPr>
              <a:t>68% de cepas </a:t>
            </a:r>
            <a:r>
              <a:rPr lang="es-ES" dirty="0" smtClean="0"/>
              <a:t>(por MATS).</a:t>
            </a:r>
          </a:p>
          <a:p>
            <a:pPr fontAlgn="ctr"/>
            <a:r>
              <a:rPr lang="es-ES" dirty="0" smtClean="0"/>
              <a:t>Mucho </a:t>
            </a:r>
            <a:r>
              <a:rPr lang="es-ES" dirty="0" smtClean="0">
                <a:solidFill>
                  <a:srgbClr val="C00000"/>
                </a:solidFill>
              </a:rPr>
              <a:t>más </a:t>
            </a:r>
            <a:r>
              <a:rPr lang="es-ES" dirty="0" smtClean="0">
                <a:solidFill>
                  <a:srgbClr val="C00000"/>
                </a:solidFill>
                <a:sym typeface="Wingdings 3"/>
              </a:rPr>
              <a:t></a:t>
            </a:r>
            <a:r>
              <a:rPr lang="es-ES" dirty="0" smtClean="0">
                <a:solidFill>
                  <a:srgbClr val="C00000"/>
                </a:solidFill>
              </a:rPr>
              <a:t> por actividad bactericida </a:t>
            </a:r>
            <a:r>
              <a:rPr lang="es-ES" dirty="0" smtClean="0"/>
              <a:t>(más adolescentes).</a:t>
            </a:r>
          </a:p>
          <a:p>
            <a:endParaRPr lang="es-ES" dirty="0"/>
          </a:p>
        </p:txBody>
      </p:sp>
      <p:sp>
        <p:nvSpPr>
          <p:cNvPr id="5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i="0" dirty="0"/>
              <a:t>Watson PS, et al. Vaccine. 2016;34:875-88 /</a:t>
            </a:r>
            <a:r>
              <a:rPr lang="da-DK" i="0" dirty="0"/>
              <a:t>Gossger N, et al. JAMA. 2012;307:573-582  / </a:t>
            </a:r>
            <a:r>
              <a:rPr lang="fr-FR" i="0" dirty="0"/>
              <a:t> </a:t>
            </a:r>
            <a:r>
              <a:rPr lang="en-US" i="0" dirty="0"/>
              <a:t>Prymula R, et al. Hum </a:t>
            </a:r>
            <a:r>
              <a:rPr lang="en-US" i="0" dirty="0" err="1"/>
              <a:t>Vaccin</a:t>
            </a:r>
            <a:r>
              <a:rPr lang="en-US" i="0" dirty="0"/>
              <a:t> </a:t>
            </a:r>
            <a:r>
              <a:rPr lang="en-US" i="0" dirty="0" err="1"/>
              <a:t>Immunother</a:t>
            </a:r>
            <a:r>
              <a:rPr lang="en-US" i="0" dirty="0"/>
              <a:t>. 2014; 10(7): 1993–2004 / Abad </a:t>
            </a:r>
            <a:r>
              <a:rPr lang="en-US" i="0" dirty="0" err="1"/>
              <a:t>R.Clinical</a:t>
            </a:r>
            <a:r>
              <a:rPr lang="en-US" i="0" dirty="0"/>
              <a:t> and Vaccine Immunology, 2015, 22:4;357-360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s-ES" sz="1600" dirty="0" smtClean="0"/>
              <a:t>En 2013 se declaran 12 casos de EMI – B en las universidades Sta. </a:t>
            </a:r>
            <a:r>
              <a:rPr lang="es-ES" sz="1600" dirty="0" err="1" smtClean="0"/>
              <a:t>Barbara</a:t>
            </a:r>
            <a:r>
              <a:rPr lang="es-ES" sz="1600" dirty="0" smtClean="0"/>
              <a:t> y Princeton. </a:t>
            </a:r>
          </a:p>
          <a:p>
            <a:r>
              <a:rPr lang="es-ES" sz="1600" dirty="0" smtClean="0"/>
              <a:t>En 2014 CDC implementa una campaña de vacunación en estas dos universidades.</a:t>
            </a:r>
          </a:p>
          <a:p>
            <a:pPr lvl="0"/>
            <a:r>
              <a:rPr lang="es-ES_tradnl" sz="1600" kern="0" dirty="0" smtClean="0">
                <a:solidFill>
                  <a:srgbClr val="004586"/>
                </a:solidFill>
              </a:rPr>
              <a:t>Se vacunan 15.346 estudiantes.</a:t>
            </a:r>
          </a:p>
          <a:p>
            <a:pPr lvl="0">
              <a:buNone/>
            </a:pPr>
            <a:r>
              <a:rPr lang="es-ES_tradnl" sz="1600" b="1" kern="0" dirty="0" smtClean="0">
                <a:solidFill>
                  <a:srgbClr val="C00000"/>
                </a:solidFill>
              </a:rPr>
              <a:t>Ningún caso secundario en vacunados.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Efectividad</a:t>
            </a:r>
            <a:r>
              <a:rPr lang="es-ES" sz="1600" dirty="0" smtClean="0">
                <a:solidFill>
                  <a:srgbClr val="C00000"/>
                </a:solidFill>
              </a:rPr>
              <a:t> </a:t>
            </a:r>
            <a:r>
              <a:rPr lang="es-ES" sz="1600" dirty="0" smtClean="0">
                <a:solidFill>
                  <a:srgbClr val="004586"/>
                </a:solidFill>
              </a:rPr>
              <a:t>en el programa de vacunación de UK  </a:t>
            </a:r>
            <a:r>
              <a:rPr lang="es-ES" sz="1600" b="1" dirty="0" smtClean="0">
                <a:solidFill>
                  <a:srgbClr val="C00000"/>
                </a:solidFill>
              </a:rPr>
              <a:t>83</a:t>
            </a:r>
            <a:r>
              <a:rPr lang="es-ES" sz="1600" b="1" dirty="0" smtClean="0">
                <a:solidFill>
                  <a:srgbClr val="004586"/>
                </a:solidFill>
              </a:rPr>
              <a:t>% </a:t>
            </a:r>
            <a:r>
              <a:rPr lang="es-ES" sz="1600" dirty="0" smtClean="0">
                <a:solidFill>
                  <a:srgbClr val="004586"/>
                </a:solidFill>
              </a:rPr>
              <a:t>frente a </a:t>
            </a:r>
            <a:r>
              <a:rPr lang="es-ES" sz="1600" b="1" dirty="0" smtClean="0">
                <a:solidFill>
                  <a:srgbClr val="C00000"/>
                </a:solidFill>
              </a:rPr>
              <a:t>cualquier cepa </a:t>
            </a:r>
            <a:r>
              <a:rPr lang="es-ES" sz="1600" dirty="0" smtClean="0">
                <a:solidFill>
                  <a:srgbClr val="004586"/>
                </a:solidFill>
              </a:rPr>
              <a:t>de </a:t>
            </a:r>
            <a:r>
              <a:rPr lang="es-ES" sz="1600" dirty="0" err="1" smtClean="0">
                <a:solidFill>
                  <a:srgbClr val="004586"/>
                </a:solidFill>
              </a:rPr>
              <a:t>Meningo</a:t>
            </a:r>
            <a:r>
              <a:rPr lang="es-ES" sz="1600" dirty="0" smtClean="0">
                <a:solidFill>
                  <a:srgbClr val="004586"/>
                </a:solidFill>
              </a:rPr>
              <a:t> B y </a:t>
            </a:r>
            <a:r>
              <a:rPr lang="es-ES" sz="1600" b="1" dirty="0" smtClean="0">
                <a:solidFill>
                  <a:srgbClr val="C00000"/>
                </a:solidFill>
              </a:rPr>
              <a:t>94</a:t>
            </a:r>
            <a:r>
              <a:rPr lang="es-ES" sz="1600" b="1" dirty="0" smtClean="0">
                <a:solidFill>
                  <a:srgbClr val="004586"/>
                </a:solidFill>
              </a:rPr>
              <a:t>% </a:t>
            </a:r>
            <a:r>
              <a:rPr lang="es-ES" sz="1600" dirty="0" smtClean="0">
                <a:solidFill>
                  <a:srgbClr val="004586"/>
                </a:solidFill>
              </a:rPr>
              <a:t> frente a </a:t>
            </a:r>
            <a:r>
              <a:rPr lang="es-ES" sz="1600" b="1" dirty="0" smtClean="0">
                <a:solidFill>
                  <a:srgbClr val="C00000"/>
                </a:solidFill>
              </a:rPr>
              <a:t>las prevenibles </a:t>
            </a:r>
            <a:r>
              <a:rPr lang="es-ES" sz="1600" dirty="0" smtClean="0">
                <a:solidFill>
                  <a:srgbClr val="004586"/>
                </a:solidFill>
              </a:rPr>
              <a:t>con vacuna, en vacunados. </a:t>
            </a:r>
          </a:p>
          <a:p>
            <a:r>
              <a:rPr lang="es-ES" sz="1600" dirty="0" smtClean="0">
                <a:solidFill>
                  <a:srgbClr val="004586"/>
                </a:solidFill>
              </a:rPr>
              <a:t>Enfermedad se </a:t>
            </a:r>
            <a:r>
              <a:rPr lang="es-ES" sz="1600" b="1" dirty="0" smtClean="0">
                <a:solidFill>
                  <a:srgbClr val="C00000"/>
                </a:solidFill>
              </a:rPr>
              <a:t>redujo un 50</a:t>
            </a:r>
            <a:r>
              <a:rPr lang="es-ES" sz="1600" b="1" dirty="0" smtClean="0">
                <a:solidFill>
                  <a:srgbClr val="004586"/>
                </a:solidFill>
              </a:rPr>
              <a:t>%, </a:t>
            </a:r>
            <a:r>
              <a:rPr lang="es-ES" sz="1600" dirty="0" smtClean="0">
                <a:solidFill>
                  <a:srgbClr val="004586"/>
                </a:solidFill>
              </a:rPr>
              <a:t>en </a:t>
            </a:r>
            <a:r>
              <a:rPr lang="es-ES" sz="1600" dirty="0" err="1" smtClean="0">
                <a:solidFill>
                  <a:srgbClr val="004586"/>
                </a:solidFill>
              </a:rPr>
              <a:t>estos,comparada</a:t>
            </a:r>
            <a:r>
              <a:rPr lang="es-ES" sz="1600" dirty="0" smtClean="0">
                <a:solidFill>
                  <a:srgbClr val="004586"/>
                </a:solidFill>
              </a:rPr>
              <a:t>  con la media de los últimos 4 años.</a:t>
            </a:r>
            <a:endParaRPr lang="es-ES_tradnl" sz="1600" dirty="0" smtClean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453600"/>
          </a:xfrm>
        </p:spPr>
        <p:txBody>
          <a:bodyPr/>
          <a:lstStyle/>
          <a:p>
            <a:r>
              <a:rPr lang="es-ES" dirty="0" smtClean="0"/>
              <a:t>Vacuna frente a Meningococo B: experiencia </a:t>
            </a:r>
            <a:r>
              <a:rPr lang="es-ES" dirty="0" err="1" smtClean="0"/>
              <a:t>postcomercialización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2690" t="34559" r="47705" b="20714"/>
          <a:stretch>
            <a:fillRect/>
          </a:stretch>
        </p:blipFill>
        <p:spPr bwMode="auto">
          <a:xfrm>
            <a:off x="1066800" y="2746832"/>
            <a:ext cx="2514600" cy="13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713060"/>
            <a:ext cx="3048001" cy="1513826"/>
          </a:xfrm>
          <a:prstGeom prst="rect">
            <a:avLst/>
          </a:prstGeom>
        </p:spPr>
      </p:pic>
      <p:sp>
        <p:nvSpPr>
          <p:cNvPr id="12" name="CuadroTexto 8"/>
          <p:cNvSpPr txBox="1"/>
          <p:nvPr/>
        </p:nvSpPr>
        <p:spPr>
          <a:xfrm>
            <a:off x="-304800" y="4271752"/>
            <a:ext cx="4191000" cy="35739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</a:rPr>
              <a:t>M. Patel et al. from CDC. IPNC 2014 (oct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</a:rPr>
              <a:t>)</a:t>
            </a:r>
            <a:endParaRPr kumimoji="0" lang="es-ES_tradnl" sz="1200" b="0" i="0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5105402" y="4331426"/>
            <a:ext cx="4343399" cy="37392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s-ES" sz="1100" dirty="0" err="1">
                <a:solidFill>
                  <a:srgbClr val="969696"/>
                </a:solidFill>
              </a:rPr>
              <a:t>Parikh</a:t>
            </a:r>
            <a:r>
              <a:rPr lang="es-ES" sz="1100" dirty="0">
                <a:solidFill>
                  <a:srgbClr val="969696"/>
                </a:solidFill>
              </a:rPr>
              <a:t> SR, et al. </a:t>
            </a:r>
            <a:r>
              <a:rPr lang="es-ES" sz="1100" dirty="0" err="1">
                <a:solidFill>
                  <a:srgbClr val="969696"/>
                </a:solidFill>
              </a:rPr>
              <a:t>Lancet</a:t>
            </a:r>
            <a:r>
              <a:rPr lang="es-ES" sz="1100" dirty="0">
                <a:solidFill>
                  <a:srgbClr val="969696"/>
                </a:solidFill>
              </a:rPr>
              <a:t> 2016; </a:t>
            </a:r>
            <a:r>
              <a:rPr lang="es-ES" sz="1100" dirty="0" err="1">
                <a:solidFill>
                  <a:srgbClr val="969696"/>
                </a:solidFill>
              </a:rPr>
              <a:t>published</a:t>
            </a:r>
            <a:r>
              <a:rPr lang="es-ES" sz="1100" dirty="0">
                <a:solidFill>
                  <a:srgbClr val="969696"/>
                </a:solidFill>
              </a:rPr>
              <a:t> online Oct 27. </a:t>
            </a:r>
          </a:p>
          <a:p>
            <a:r>
              <a:rPr lang="es-ES" sz="1100" dirty="0">
                <a:solidFill>
                  <a:srgbClr val="969696"/>
                </a:solidFill>
              </a:rPr>
              <a:t>http://dx.doi.org/10.1016/S0140-6736(16)31921-3.</a:t>
            </a:r>
            <a:endParaRPr lang="es-ES_tradnl" sz="11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1100" i="0" dirty="0">
                <a:solidFill>
                  <a:srgbClr val="969696"/>
                </a:solidFill>
              </a:rPr>
              <a:t>Basta NE, et al. Immunogenicity of a Meningococcal B Vaccine during a University Outbreak. N </a:t>
            </a:r>
            <a:r>
              <a:rPr lang="en-GB" sz="1100" i="0" dirty="0" err="1">
                <a:solidFill>
                  <a:srgbClr val="969696"/>
                </a:solidFill>
              </a:rPr>
              <a:t>Engl</a:t>
            </a:r>
            <a:r>
              <a:rPr lang="en-GB" sz="1100" i="0" dirty="0">
                <a:solidFill>
                  <a:srgbClr val="969696"/>
                </a:solidFill>
              </a:rPr>
              <a:t> J Med. 2016. 375:220-228 / </a:t>
            </a:r>
            <a:r>
              <a:rPr lang="en-GB" sz="1100" i="0" dirty="0" err="1">
                <a:solidFill>
                  <a:srgbClr val="969696"/>
                </a:solidFill>
              </a:rPr>
              <a:t>Lahdani</a:t>
            </a:r>
            <a:r>
              <a:rPr lang="en-GB" sz="1100" i="0" dirty="0">
                <a:solidFill>
                  <a:srgbClr val="969696"/>
                </a:solidFill>
              </a:rPr>
              <a:t> SM, Emerging infectious diseases 2016;22:2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57200" y="120650"/>
            <a:ext cx="8229600" cy="452438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4586"/>
                </a:solidFill>
              </a:rPr>
              <a:t>Vacuna </a:t>
            </a:r>
            <a:r>
              <a:rPr lang="es-ES" sz="2400" b="1" dirty="0" err="1" smtClean="0">
                <a:solidFill>
                  <a:srgbClr val="004586"/>
                </a:solidFill>
              </a:rPr>
              <a:t>antimeningococo</a:t>
            </a:r>
            <a:r>
              <a:rPr lang="es-ES" sz="2400" b="1" dirty="0" smtClean="0">
                <a:solidFill>
                  <a:srgbClr val="004586"/>
                </a:solidFill>
              </a:rPr>
              <a:t> B: pendiente</a:t>
            </a:r>
            <a:endParaRPr lang="es-ES" sz="2400" b="1" dirty="0">
              <a:solidFill>
                <a:srgbClr val="004586"/>
              </a:solidFill>
            </a:endParaRPr>
          </a:p>
        </p:txBody>
      </p:sp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1071"/>
              </p:ext>
            </p:extLst>
          </p:nvPr>
        </p:nvGraphicFramePr>
        <p:xfrm>
          <a:off x="379019" y="715051"/>
          <a:ext cx="8385962" cy="343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05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7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Inmunogenicidad</a:t>
                      </a:r>
                      <a:endParaRPr lang="es-ES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     …..dos meses después de la administración de la segunda de las dos dosis, el grado de inmunidad protectora fue más bajo que el esperado.</a:t>
                      </a:r>
                    </a:p>
                    <a:p>
                      <a:pPr algn="just"/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No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 hubo indicios de una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respuesta de actividad bactericida 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en suero humano (</a:t>
                      </a:r>
                      <a:r>
                        <a:rPr lang="es-ES_tradnl" sz="1200" b="0" dirty="0" err="1">
                          <a:solidFill>
                            <a:srgbClr val="002060"/>
                          </a:solidFill>
                          <a:latin typeface="+mn-lt"/>
                        </a:rPr>
                        <a:t>hSBA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)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contra la cepa del brote epidémico en 33,9% de los vacunados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, aunque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no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 se notificaron casos de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enfermedad </a:t>
                      </a:r>
                      <a:r>
                        <a:rPr lang="es-ES_tradnl" sz="1200" b="1" dirty="0" err="1">
                          <a:solidFill>
                            <a:srgbClr val="C00000"/>
                          </a:solidFill>
                          <a:latin typeface="+mn-lt"/>
                        </a:rPr>
                        <a:t>meningocócica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causada por </a:t>
                      </a:r>
                      <a:r>
                        <a:rPr lang="es-ES_tradnl" sz="1200" b="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Neisseria</a:t>
                      </a:r>
                      <a:r>
                        <a:rPr lang="es-ES_tradnl" sz="1200" b="0" i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Meningitidis</a:t>
                      </a:r>
                      <a:r>
                        <a:rPr lang="es-ES_tradnl" sz="1200" b="0" i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B.</a:t>
                      </a:r>
                    </a:p>
                    <a:p>
                      <a:pPr algn="just"/>
                      <a:r>
                        <a:rPr lang="es-ES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¿Se precisarían más dosis?</a:t>
                      </a:r>
                    </a:p>
                    <a:p>
                      <a:pPr algn="just"/>
                      <a:r>
                        <a:rPr lang="es-ES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¿Qué pasará</a:t>
                      </a:r>
                      <a:r>
                        <a:rPr lang="es-ES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con la pauta </a:t>
                      </a:r>
                      <a:r>
                        <a:rPr lang="es-ES" sz="12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2+1?, </a:t>
                      </a:r>
                      <a:r>
                        <a:rPr lang="es-ES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cuando la aceptada en Europa para </a:t>
                      </a:r>
                      <a:r>
                        <a:rPr lang="es-ES" sz="1200" b="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primovacunación</a:t>
                      </a:r>
                      <a:r>
                        <a:rPr lang="es-ES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en ˂6 meses es 3+1 y ulterior </a:t>
                      </a:r>
                      <a:r>
                        <a:rPr lang="es-ES" sz="12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refuerzo.</a:t>
                      </a:r>
                      <a:endParaRPr lang="es-ES_tradnl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200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</a:rPr>
                        <a:t>Impacto</a:t>
                      </a:r>
                      <a:r>
                        <a:rPr lang="es-ES" sz="1200" b="1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</a:rPr>
                        <a:t> en la portación: “inmunidad de grupo”</a:t>
                      </a:r>
                      <a:endParaRPr lang="es-E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      ….sin embargo la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efectividad de </a:t>
                      </a:r>
                      <a:r>
                        <a:rPr lang="es-ES_tradnl" sz="1200" b="1" dirty="0" err="1">
                          <a:solidFill>
                            <a:srgbClr val="C00000"/>
                          </a:solidFill>
                          <a:latin typeface="+mn-lt"/>
                        </a:rPr>
                        <a:t>Bexsero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 contra la portación del meningococo 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y, por</a:t>
                      </a:r>
                      <a:r>
                        <a:rPr lang="es-ES_tradnl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tanto, su capacidad para inducir protección de grupo, principal objetivo de un programa para adolescentes </a:t>
                      </a:r>
                      <a:r>
                        <a:rPr lang="es-ES_tradnl" sz="12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es menor que la de las vacunas conjugadas</a:t>
                      </a:r>
                      <a:r>
                        <a:rPr lang="es-ES_tradnl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  <a:endParaRPr lang="es-ES_tradnl" sz="120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s-ES_tradnl" sz="120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¿Cuál puede ser el impacto de la presión </a:t>
                      </a:r>
                      <a:r>
                        <a:rPr lang="es-ES_tradnl" sz="1200" dirty="0" err="1">
                          <a:solidFill>
                            <a:srgbClr val="002060"/>
                          </a:solidFill>
                          <a:latin typeface="+mn-lt"/>
                        </a:rPr>
                        <a:t>vacunal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 sobre la </a:t>
                      </a:r>
                      <a:r>
                        <a:rPr lang="es-ES_tradnl" sz="1200" dirty="0" err="1">
                          <a:solidFill>
                            <a:srgbClr val="002060"/>
                          </a:solidFill>
                          <a:latin typeface="+mn-lt"/>
                        </a:rPr>
                        <a:t>Neisseria</a:t>
                      </a:r>
                      <a:r>
                        <a:rPr lang="es-ES_tradnl" sz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M. B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? </a:t>
                      </a:r>
                    </a:p>
                    <a:p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Los antígenos comunes a la mayoría de </a:t>
                      </a:r>
                      <a:r>
                        <a:rPr lang="es-ES_tradnl" sz="12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Neisserias</a:t>
                      </a:r>
                      <a:r>
                        <a:rPr lang="es-ES_tradnl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, ¿qué 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pueden provocar?</a:t>
                      </a:r>
                    </a:p>
                    <a:p>
                      <a:endParaRPr lang="es-ES_tradnl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772201"/>
            <a:ext cx="381000" cy="281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1" y="2571750"/>
            <a:ext cx="315311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5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722313" y="1978630"/>
            <a:ext cx="7772400" cy="2498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Si, prácticamente.</a:t>
            </a:r>
            <a:endParaRPr lang="es-ES" dirty="0">
              <a:solidFill>
                <a:srgbClr val="004586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 smtClean="0"/>
              <a:t>No, </a:t>
            </a:r>
            <a:r>
              <a:rPr lang="es-ES" dirty="0"/>
              <a:t>existen otros SG, alguno aumentando su </a:t>
            </a:r>
            <a:r>
              <a:rPr lang="es-ES" dirty="0" smtClean="0"/>
              <a:t>incidencia.</a:t>
            </a:r>
            <a:endParaRPr lang="es-ES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Solo si se incluye la del meningococo B en calendario</a:t>
            </a:r>
            <a:r>
              <a:rPr lang="es-ES" dirty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Si realmente llega a inducir inmunidad de grupo.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/>
          </p:nvPr>
        </p:nvSpPr>
        <p:spPr>
          <a:xfrm>
            <a:off x="722313" y="956951"/>
            <a:ext cx="7772400" cy="776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s-ES" sz="2400" dirty="0"/>
              <a:t>Disponiendo de esta vacuna y la del meningococo C en </a:t>
            </a:r>
            <a:r>
              <a:rPr lang="es-ES" sz="2400" dirty="0" smtClean="0"/>
              <a:t>calendario, ¿podremos </a:t>
            </a:r>
            <a:r>
              <a:rPr lang="es-ES" sz="2400" dirty="0"/>
              <a:t>llegar a considerar a nuestro país libre de meningitis </a:t>
            </a:r>
            <a:r>
              <a:rPr lang="es-ES" sz="2400" dirty="0" err="1"/>
              <a:t>meningocócicas</a:t>
            </a:r>
            <a:r>
              <a:rPr lang="es-ES" sz="2400" dirty="0"/>
              <a:t>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 </a:t>
            </a:r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74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380968" y="4407778"/>
            <a:ext cx="8686832" cy="221372"/>
          </a:xfrm>
        </p:spPr>
        <p:txBody>
          <a:bodyPr>
            <a:noAutofit/>
          </a:bodyPr>
          <a:lstStyle/>
          <a:p>
            <a:r>
              <a:rPr lang="es-ES" sz="1100" i="0" kern="0" dirty="0">
                <a:solidFill>
                  <a:srgbClr val="969696"/>
                </a:solidFill>
              </a:rPr>
              <a:t>Campbell H, </a:t>
            </a:r>
            <a:r>
              <a:rPr lang="es-ES" sz="1100" i="0" kern="0" dirty="0" err="1">
                <a:solidFill>
                  <a:srgbClr val="969696"/>
                </a:solidFill>
              </a:rPr>
              <a:t>Eurosurveillance</a:t>
            </a:r>
            <a:r>
              <a:rPr lang="es-ES" sz="1100" i="0" kern="0" dirty="0">
                <a:solidFill>
                  <a:srgbClr val="969696"/>
                </a:solidFill>
              </a:rPr>
              <a:t>, 2015; 20:28 / </a:t>
            </a:r>
            <a:r>
              <a:rPr lang="en-US" sz="1100" i="0" kern="0" dirty="0">
                <a:solidFill>
                  <a:srgbClr val="969696"/>
                </a:solidFill>
              </a:rPr>
              <a:t>Public Health England (PHE). The Joint Committee on Vaccination and </a:t>
            </a:r>
            <a:r>
              <a:rPr lang="en-US" sz="1100" i="0" kern="0" dirty="0" err="1">
                <a:solidFill>
                  <a:srgbClr val="969696"/>
                </a:solidFill>
              </a:rPr>
              <a:t>Immunisation</a:t>
            </a:r>
            <a:r>
              <a:rPr lang="en-US" sz="1100" i="0" kern="0" dirty="0">
                <a:solidFill>
                  <a:srgbClr val="969696"/>
                </a:solidFill>
              </a:rPr>
              <a:t> (JCVI (13 March 2015)</a:t>
            </a:r>
            <a:endParaRPr lang="es-ES" sz="1100" i="0" dirty="0">
              <a:solidFill>
                <a:srgbClr val="969696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Meningitis: </a:t>
            </a:r>
            <a:r>
              <a:rPr lang="es-ES" dirty="0"/>
              <a:t>emergencia de otros </a:t>
            </a:r>
            <a:r>
              <a:rPr lang="es-ES" dirty="0" err="1"/>
              <a:t>Serogrupos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571501"/>
            <a:ext cx="4125299" cy="24574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71500"/>
            <a:ext cx="4038600" cy="24574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0" y="3106963"/>
            <a:ext cx="9144000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ES" sz="1400" dirty="0">
                <a:solidFill>
                  <a:srgbClr val="004586"/>
                </a:solidFill>
              </a:rPr>
              <a:t>Desde 2009/2010 en GB, rápido </a:t>
            </a:r>
            <a:r>
              <a:rPr lang="es-ES" sz="1400" dirty="0">
                <a:solidFill>
                  <a:srgbClr val="C00000"/>
                </a:solidFill>
              </a:rPr>
              <a:t>aumento, anual</a:t>
            </a:r>
            <a:r>
              <a:rPr lang="es-ES" sz="1400" dirty="0">
                <a:solidFill>
                  <a:srgbClr val="004586"/>
                </a:solidFill>
              </a:rPr>
              <a:t>, de casos de meningitis por </a:t>
            </a:r>
            <a:r>
              <a:rPr lang="es-ES" sz="1400" i="1" dirty="0" err="1">
                <a:solidFill>
                  <a:srgbClr val="004586"/>
                </a:solidFill>
              </a:rPr>
              <a:t>Neiss.Meningitidis</a:t>
            </a:r>
            <a:r>
              <a:rPr lang="es-ES" sz="1400" dirty="0">
                <a:solidFill>
                  <a:srgbClr val="004586"/>
                </a:solidFill>
              </a:rPr>
              <a:t> </a:t>
            </a:r>
            <a:r>
              <a:rPr lang="es-ES" sz="1400" dirty="0" smtClean="0">
                <a:solidFill>
                  <a:srgbClr val="004586"/>
                </a:solidFill>
              </a:rPr>
              <a:t>SG W por la expansión de una </a:t>
            </a:r>
            <a:r>
              <a:rPr lang="es-ES" sz="1400" dirty="0" smtClean="0">
                <a:solidFill>
                  <a:srgbClr val="C00000"/>
                </a:solidFill>
              </a:rPr>
              <a:t>única cepa endémica, </a:t>
            </a:r>
            <a:r>
              <a:rPr lang="es-ES" sz="1400" dirty="0" err="1" smtClean="0">
                <a:solidFill>
                  <a:srgbClr val="C00000"/>
                </a:solidFill>
              </a:rPr>
              <a:t>hipervirulenta</a:t>
            </a:r>
            <a:r>
              <a:rPr lang="es-ES" sz="1400" dirty="0" smtClean="0">
                <a:solidFill>
                  <a:srgbClr val="C00000"/>
                </a:solidFill>
              </a:rPr>
              <a:t>, de la secuencia tipo 11 del complejo </a:t>
            </a:r>
            <a:r>
              <a:rPr lang="es-ES" sz="1400" dirty="0" err="1">
                <a:solidFill>
                  <a:srgbClr val="C00000"/>
                </a:solidFill>
              </a:rPr>
              <a:t>clonal</a:t>
            </a:r>
            <a:r>
              <a:rPr lang="es-ES" sz="1400" dirty="0">
                <a:solidFill>
                  <a:srgbClr val="C00000"/>
                </a:solidFill>
              </a:rPr>
              <a:t>,</a:t>
            </a:r>
            <a:r>
              <a:rPr lang="es-ES" sz="1400" dirty="0">
                <a:solidFill>
                  <a:srgbClr val="004586"/>
                </a:solidFill>
              </a:rPr>
              <a:t> no importada. El SG W cc11= supone el </a:t>
            </a:r>
            <a:r>
              <a:rPr lang="es-ES" sz="1400" dirty="0">
                <a:solidFill>
                  <a:srgbClr val="C00000"/>
                </a:solidFill>
              </a:rPr>
              <a:t>25% de todas </a:t>
            </a:r>
            <a:r>
              <a:rPr lang="es-ES" sz="1400" dirty="0" err="1">
                <a:solidFill>
                  <a:srgbClr val="C00000"/>
                </a:solidFill>
              </a:rPr>
              <a:t>EMIs</a:t>
            </a:r>
            <a:r>
              <a:rPr lang="es-ES" sz="1400" dirty="0">
                <a:solidFill>
                  <a:srgbClr val="C00000"/>
                </a:solidFill>
              </a:rPr>
              <a:t> </a:t>
            </a:r>
            <a:r>
              <a:rPr lang="es-ES" sz="1400" dirty="0">
                <a:solidFill>
                  <a:srgbClr val="004586"/>
                </a:solidFill>
              </a:rPr>
              <a:t>(vs 15% y 7% </a:t>
            </a:r>
            <a:r>
              <a:rPr lang="es-ES" sz="1400" dirty="0" smtClean="0">
                <a:solidFill>
                  <a:srgbClr val="004586"/>
                </a:solidFill>
              </a:rPr>
              <a:t>de años </a:t>
            </a:r>
            <a:r>
              <a:rPr lang="es-ES" sz="1400" dirty="0">
                <a:solidFill>
                  <a:srgbClr val="004586"/>
                </a:solidFill>
              </a:rPr>
              <a:t>anteriores) El JCVI inicia, en 2015, la </a:t>
            </a:r>
            <a:r>
              <a:rPr lang="es-ES" sz="1400" dirty="0">
                <a:solidFill>
                  <a:srgbClr val="C00000"/>
                </a:solidFill>
              </a:rPr>
              <a:t>vacunación de 13 a 18 años, con vacuna ACWY </a:t>
            </a:r>
            <a:r>
              <a:rPr lang="es-ES" sz="1400" dirty="0">
                <a:solidFill>
                  <a:srgbClr val="004586"/>
                </a:solidFill>
              </a:rPr>
              <a:t>y </a:t>
            </a:r>
            <a:r>
              <a:rPr lang="es-ES" sz="1400" dirty="0" smtClean="0">
                <a:solidFill>
                  <a:srgbClr val="004586"/>
                </a:solidFill>
              </a:rPr>
              <a:t>sustituye </a:t>
            </a:r>
            <a:r>
              <a:rPr lang="es-ES" sz="1400" dirty="0">
                <a:solidFill>
                  <a:srgbClr val="004586"/>
                </a:solidFill>
              </a:rPr>
              <a:t>la vacuna </a:t>
            </a:r>
            <a:r>
              <a:rPr lang="es-ES" sz="1400" dirty="0" err="1">
                <a:solidFill>
                  <a:srgbClr val="004586"/>
                </a:solidFill>
              </a:rPr>
              <a:t>Men</a:t>
            </a:r>
            <a:r>
              <a:rPr lang="es-ES" sz="1400" dirty="0">
                <a:solidFill>
                  <a:srgbClr val="004586"/>
                </a:solidFill>
              </a:rPr>
              <a:t> C, rutinaria de la adolescencia, por esta tetravalente (</a:t>
            </a:r>
            <a:r>
              <a:rPr lang="es-ES" sz="1400" dirty="0" smtClean="0">
                <a:solidFill>
                  <a:srgbClr val="004586"/>
                </a:solidFill>
              </a:rPr>
              <a:t>idéntica recomendación </a:t>
            </a:r>
            <a:r>
              <a:rPr lang="es-ES" sz="1400" dirty="0">
                <a:solidFill>
                  <a:srgbClr val="004586"/>
                </a:solidFill>
              </a:rPr>
              <a:t>del CAV de la AEP </a:t>
            </a:r>
            <a:r>
              <a:rPr lang="es-ES" sz="1400" dirty="0" smtClean="0">
                <a:solidFill>
                  <a:srgbClr val="004586"/>
                </a:solidFill>
              </a:rPr>
              <a:t>).</a:t>
            </a:r>
            <a:endParaRPr lang="es-ES" sz="1400" dirty="0">
              <a:solidFill>
                <a:srgbClr val="004586"/>
              </a:solidFill>
            </a:endParaRPr>
          </a:p>
          <a:p>
            <a:r>
              <a:rPr lang="es-ES" sz="1400" dirty="0">
                <a:solidFill>
                  <a:srgbClr val="004586"/>
                </a:solidFill>
              </a:rPr>
              <a:t> </a:t>
            </a:r>
            <a:r>
              <a:rPr lang="es-ES" sz="1400" dirty="0" smtClean="0">
                <a:solidFill>
                  <a:srgbClr val="004586"/>
                </a:solidFill>
              </a:rPr>
              <a:t>En </a:t>
            </a:r>
            <a:r>
              <a:rPr lang="es-ES" sz="1400" dirty="0">
                <a:solidFill>
                  <a:srgbClr val="004586"/>
                </a:solidFill>
              </a:rPr>
              <a:t>España </a:t>
            </a:r>
            <a:r>
              <a:rPr lang="es-ES" sz="1400" b="1" dirty="0">
                <a:solidFill>
                  <a:srgbClr val="C00000"/>
                </a:solidFill>
              </a:rPr>
              <a:t>1</a:t>
            </a:r>
            <a:r>
              <a:rPr lang="es-ES" sz="1400" dirty="0">
                <a:solidFill>
                  <a:srgbClr val="004586"/>
                </a:solidFill>
              </a:rPr>
              <a:t> caso de W en 2013-2014, </a:t>
            </a:r>
            <a:r>
              <a:rPr lang="es-ES" sz="1400" b="1" dirty="0">
                <a:solidFill>
                  <a:srgbClr val="C00000"/>
                </a:solidFill>
              </a:rPr>
              <a:t>4 </a:t>
            </a:r>
            <a:r>
              <a:rPr lang="es-ES" sz="1400" dirty="0">
                <a:solidFill>
                  <a:srgbClr val="004586"/>
                </a:solidFill>
              </a:rPr>
              <a:t>en 2014-2015 y </a:t>
            </a:r>
            <a:r>
              <a:rPr lang="es-ES" sz="1400" b="1" dirty="0">
                <a:solidFill>
                  <a:srgbClr val="C00000"/>
                </a:solidFill>
              </a:rPr>
              <a:t>14</a:t>
            </a:r>
            <a:r>
              <a:rPr lang="es-ES" sz="1400" dirty="0">
                <a:solidFill>
                  <a:srgbClr val="004586"/>
                </a:solidFill>
              </a:rPr>
              <a:t> en 2015-2016  </a:t>
            </a:r>
            <a:endParaRPr lang="es-ES_tradnl" sz="1400" dirty="0">
              <a:solidFill>
                <a:srgbClr val="004586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4351" y="628650"/>
            <a:ext cx="315311" cy="1714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259725"/>
            <a:ext cx="304826" cy="1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2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Novedades en vacunas que debemos conocer: conclusiones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s-ES" sz="2300" dirty="0" smtClean="0"/>
              <a:t>Vacunas en embarazadas </a:t>
            </a:r>
            <a:r>
              <a:rPr lang="es-ES" sz="2300" dirty="0" smtClean="0">
                <a:solidFill>
                  <a:srgbClr val="C00000"/>
                </a:solidFill>
              </a:rPr>
              <a:t>protegen al niño </a:t>
            </a:r>
            <a:r>
              <a:rPr lang="es-ES" sz="2300" dirty="0" smtClean="0"/>
              <a:t>en los primeros meses.</a:t>
            </a:r>
          </a:p>
          <a:p>
            <a:pPr fontAlgn="base"/>
            <a:r>
              <a:rPr lang="es-ES" sz="2300" dirty="0" smtClean="0"/>
              <a:t>En embarazadas </a:t>
            </a:r>
            <a:r>
              <a:rPr lang="es-ES" sz="2300" dirty="0" smtClean="0">
                <a:solidFill>
                  <a:srgbClr val="C00000"/>
                </a:solidFill>
              </a:rPr>
              <a:t>están contraindicadas las  vacunas vivas</a:t>
            </a:r>
            <a:r>
              <a:rPr lang="es-ES" sz="2300" dirty="0" smtClean="0"/>
              <a:t>.</a:t>
            </a:r>
          </a:p>
          <a:p>
            <a:pPr fontAlgn="ctr"/>
            <a:r>
              <a:rPr lang="es-ES" sz="2300" dirty="0" smtClean="0"/>
              <a:t>El embarazo “per se” es </a:t>
            </a:r>
            <a:r>
              <a:rPr lang="es-ES" sz="2300" dirty="0" smtClean="0">
                <a:solidFill>
                  <a:srgbClr val="C00000"/>
                </a:solidFill>
              </a:rPr>
              <a:t>un factor de riesgo </a:t>
            </a:r>
            <a:r>
              <a:rPr lang="es-ES" sz="2300" dirty="0" smtClean="0"/>
              <a:t>para la gripe.</a:t>
            </a:r>
          </a:p>
          <a:p>
            <a:pPr fontAlgn="ctr"/>
            <a:r>
              <a:rPr lang="es-ES" sz="2300" dirty="0" smtClean="0"/>
              <a:t>Vacunar a la gestante, de gripe y tosferina </a:t>
            </a:r>
            <a:r>
              <a:rPr lang="es-ES" sz="2300" dirty="0" smtClean="0">
                <a:solidFill>
                  <a:srgbClr val="C00000"/>
                </a:solidFill>
              </a:rPr>
              <a:t>en cada embarazo</a:t>
            </a:r>
            <a:r>
              <a:rPr lang="es-ES" sz="2300" dirty="0" smtClean="0"/>
              <a:t>.</a:t>
            </a:r>
          </a:p>
          <a:p>
            <a:pPr fontAlgn="ctr"/>
            <a:r>
              <a:rPr lang="es-ES" sz="2300" dirty="0" smtClean="0"/>
              <a:t>Vacuna VPH-9v protege frente a </a:t>
            </a:r>
            <a:r>
              <a:rPr lang="es-ES" sz="2300" dirty="0" smtClean="0">
                <a:solidFill>
                  <a:srgbClr val="C00000"/>
                </a:solidFill>
              </a:rPr>
              <a:t>90% de cánceres de cérvix</a:t>
            </a:r>
            <a:r>
              <a:rPr lang="es-ES" sz="2300" dirty="0" smtClean="0"/>
              <a:t>.</a:t>
            </a:r>
          </a:p>
          <a:p>
            <a:pPr fontAlgn="base"/>
            <a:r>
              <a:rPr lang="es-ES" sz="2300" dirty="0" smtClean="0"/>
              <a:t>Además también protege frente a </a:t>
            </a:r>
            <a:r>
              <a:rPr lang="es-ES" sz="2300" dirty="0" smtClean="0">
                <a:solidFill>
                  <a:srgbClr val="C00000"/>
                </a:solidFill>
              </a:rPr>
              <a:t>90% de verrugas genitales</a:t>
            </a:r>
            <a:r>
              <a:rPr lang="es-ES" sz="2300" dirty="0" smtClean="0"/>
              <a:t>.</a:t>
            </a:r>
          </a:p>
          <a:p>
            <a:pPr fontAlgn="ctr"/>
            <a:r>
              <a:rPr lang="es-ES" sz="2300" dirty="0" smtClean="0"/>
              <a:t>En embarazadas están </a:t>
            </a:r>
            <a:r>
              <a:rPr lang="es-ES" sz="2300" dirty="0" smtClean="0">
                <a:solidFill>
                  <a:srgbClr val="C00000"/>
                </a:solidFill>
              </a:rPr>
              <a:t>contraindicadas las  vacunas vivas</a:t>
            </a:r>
            <a:r>
              <a:rPr lang="es-ES" sz="2300" dirty="0" smtClean="0"/>
              <a:t>.</a:t>
            </a:r>
          </a:p>
          <a:p>
            <a:pPr fontAlgn="ctr"/>
            <a:r>
              <a:rPr lang="es-ES" sz="2300" dirty="0" smtClean="0"/>
              <a:t>Los varones </a:t>
            </a:r>
            <a:r>
              <a:rPr lang="es-ES" sz="2300" dirty="0" smtClean="0">
                <a:solidFill>
                  <a:srgbClr val="C00000"/>
                </a:solidFill>
              </a:rPr>
              <a:t>se benefician </a:t>
            </a:r>
            <a:r>
              <a:rPr lang="es-ES" sz="2300" dirty="0" smtClean="0"/>
              <a:t>de la vacunación frente a los VPH.</a:t>
            </a:r>
          </a:p>
          <a:p>
            <a:pPr fontAlgn="ctr"/>
            <a:r>
              <a:rPr lang="es-ES" sz="2300" dirty="0" smtClean="0"/>
              <a:t>La carga de la infección VPH es de aproximadamente un </a:t>
            </a:r>
            <a:r>
              <a:rPr lang="es-ES" sz="2300" dirty="0" smtClean="0">
                <a:solidFill>
                  <a:srgbClr val="C00000"/>
                </a:solidFill>
              </a:rPr>
              <a:t>30%</a:t>
            </a:r>
            <a:r>
              <a:rPr lang="es-ES" sz="2300" dirty="0" smtClean="0"/>
              <a:t> en varones.</a:t>
            </a:r>
          </a:p>
          <a:p>
            <a:pPr fontAlgn="ctr"/>
            <a:r>
              <a:rPr lang="es-ES" sz="2300" dirty="0" err="1" smtClean="0"/>
              <a:t>Bexsero</a:t>
            </a:r>
            <a:r>
              <a:rPr lang="es-ES" sz="2300" dirty="0" smtClean="0"/>
              <a:t>® ha supuesto </a:t>
            </a:r>
            <a:r>
              <a:rPr lang="es-ES" sz="2300" dirty="0" smtClean="0">
                <a:solidFill>
                  <a:srgbClr val="C00000"/>
                </a:solidFill>
              </a:rPr>
              <a:t>un hito </a:t>
            </a:r>
            <a:r>
              <a:rPr lang="es-ES" sz="2300" dirty="0" smtClean="0"/>
              <a:t>en el desarrollo de vacunas.</a:t>
            </a:r>
          </a:p>
          <a:p>
            <a:pPr fontAlgn="ctr"/>
            <a:r>
              <a:rPr lang="es-ES" sz="2300" dirty="0" smtClean="0"/>
              <a:t>Vigilar </a:t>
            </a:r>
            <a:r>
              <a:rPr lang="es-ES" sz="2300" dirty="0" smtClean="0">
                <a:solidFill>
                  <a:srgbClr val="C00000"/>
                </a:solidFill>
              </a:rPr>
              <a:t>la potencial emergencia </a:t>
            </a:r>
            <a:r>
              <a:rPr lang="es-ES" sz="2300" dirty="0" smtClean="0"/>
              <a:t>de meningococo W.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Vacunación de la embarazada: objetivo pediátrico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s-ES" sz="2000" dirty="0"/>
              <a:t>Principalmente </a:t>
            </a:r>
            <a:r>
              <a:rPr lang="es-ES" sz="2000" b="1" dirty="0">
                <a:solidFill>
                  <a:srgbClr val="C00000"/>
                </a:solidFill>
              </a:rPr>
              <a:t>proteger pasivamente a su hijo </a:t>
            </a:r>
            <a:r>
              <a:rPr lang="es-ES" sz="2000" dirty="0"/>
              <a:t>(mediante transmisión </a:t>
            </a:r>
            <a:r>
              <a:rPr lang="es-ES" sz="2000" dirty="0" err="1"/>
              <a:t>transplacentaria</a:t>
            </a:r>
            <a:r>
              <a:rPr lang="es-ES" sz="2000" dirty="0"/>
              <a:t> de sus anticuerpos, generados por las vacunas) frente a infecciones potencialmente graves, </a:t>
            </a:r>
            <a:r>
              <a:rPr lang="es-ES" sz="2000" b="1" dirty="0">
                <a:solidFill>
                  <a:srgbClr val="C00000"/>
                </a:solidFill>
              </a:rPr>
              <a:t>en el principio de su vida</a:t>
            </a:r>
            <a:r>
              <a:rPr lang="es-ES" sz="2000" dirty="0"/>
              <a:t>, durante el periodo de mayor vulnerabilidad, hasta que pueda generar sus </a:t>
            </a:r>
            <a:r>
              <a:rPr lang="es-ES" sz="2000" b="1" dirty="0">
                <a:solidFill>
                  <a:srgbClr val="C00000"/>
                </a:solidFill>
              </a:rPr>
              <a:t>propias defensas tras las vacunaciones </a:t>
            </a:r>
            <a:r>
              <a:rPr lang="es-ES" sz="2000" dirty="0"/>
              <a:t>e </a:t>
            </a:r>
            <a:r>
              <a:rPr lang="es-ES" sz="2000" dirty="0" err="1"/>
              <a:t>inmunoprotegerse</a:t>
            </a:r>
            <a:r>
              <a:rPr lang="es-ES" sz="2000" dirty="0"/>
              <a:t> activamente.</a:t>
            </a:r>
          </a:p>
          <a:p>
            <a:pPr algn="just">
              <a:buBlip>
                <a:blip r:embed="rId2"/>
              </a:buBlip>
            </a:pPr>
            <a:r>
              <a:rPr lang="es-ES" sz="2100" dirty="0">
                <a:solidFill>
                  <a:srgbClr val="004586"/>
                </a:solidFill>
              </a:rPr>
              <a:t>Aunque no hay contraindicación expresa para administrar </a:t>
            </a:r>
            <a:r>
              <a:rPr lang="es-ES" sz="2100" b="1" dirty="0">
                <a:solidFill>
                  <a:srgbClr val="C00000"/>
                </a:solidFill>
              </a:rPr>
              <a:t>vacunas “no vivas” </a:t>
            </a:r>
            <a:r>
              <a:rPr lang="es-ES" sz="2100" dirty="0">
                <a:solidFill>
                  <a:srgbClr val="004586"/>
                </a:solidFill>
              </a:rPr>
              <a:t>durante la gestación, si no fuese estrictamente necesario desde el punto de vista clínico-epidemiológico, es preferible evitarlo y </a:t>
            </a:r>
            <a:r>
              <a:rPr lang="es-ES" sz="2100" b="1" dirty="0">
                <a:solidFill>
                  <a:srgbClr val="C00000"/>
                </a:solidFill>
              </a:rPr>
              <a:t>diferir la vacunación a otro momento.  </a:t>
            </a:r>
          </a:p>
          <a:p>
            <a:pPr algn="just">
              <a:buBlip>
                <a:blip r:embed="rId2"/>
              </a:buBlip>
            </a:pPr>
            <a:r>
              <a:rPr lang="es-ES" altLang="es-ES" sz="1800" b="1" dirty="0">
                <a:solidFill>
                  <a:srgbClr val="C5000B"/>
                </a:solidFill>
                <a:ea typeface="ＭＳ Ｐゴシック" pitchFamily="34" charset="-128"/>
              </a:rPr>
              <a:t>Muy importante tener en cuenta:</a:t>
            </a:r>
            <a:endParaRPr lang="es-ES" altLang="es-ES" sz="1800" dirty="0">
              <a:solidFill>
                <a:srgbClr val="C5000B"/>
              </a:solidFill>
              <a:ea typeface="ＭＳ Ｐゴシック" pitchFamily="34" charset="-128"/>
            </a:endParaRPr>
          </a:p>
          <a:p>
            <a:pPr lvl="1" indent="-274638">
              <a:defRPr/>
            </a:pPr>
            <a:r>
              <a:rPr lang="es-ES" altLang="es-ES" sz="1800" dirty="0">
                <a:solidFill>
                  <a:srgbClr val="004586"/>
                </a:solidFill>
                <a:ea typeface="ＭＳ Ｐゴシック" pitchFamily="34" charset="-128"/>
              </a:rPr>
              <a:t>La particular </a:t>
            </a:r>
            <a:r>
              <a:rPr lang="es-ES" altLang="es-ES" sz="1800" b="1" dirty="0">
                <a:solidFill>
                  <a:srgbClr val="C5000B"/>
                </a:solidFill>
                <a:ea typeface="ＭＳ Ｐゴシック" pitchFamily="34" charset="-128"/>
              </a:rPr>
              <a:t>situación inmune del </a:t>
            </a:r>
            <a:r>
              <a:rPr lang="es-ES" altLang="es-ES" sz="1800" b="1" dirty="0" smtClean="0">
                <a:solidFill>
                  <a:srgbClr val="C5000B"/>
                </a:solidFill>
                <a:ea typeface="ＭＳ Ｐゴシック" pitchFamily="34" charset="-128"/>
              </a:rPr>
              <a:t>embarazo.</a:t>
            </a:r>
            <a:endParaRPr lang="es-ES" altLang="es-ES" sz="1800" b="1" dirty="0">
              <a:solidFill>
                <a:srgbClr val="C5000B"/>
              </a:solidFill>
              <a:ea typeface="ＭＳ Ｐゴシック" pitchFamily="34" charset="-128"/>
            </a:endParaRPr>
          </a:p>
          <a:p>
            <a:pPr lvl="1" indent="-274638">
              <a:defRPr/>
            </a:pPr>
            <a:r>
              <a:rPr lang="es-ES" altLang="es-ES" sz="1800" dirty="0">
                <a:ea typeface="ＭＳ Ｐゴシック" pitchFamily="34" charset="-128"/>
              </a:rPr>
              <a:t>La </a:t>
            </a:r>
            <a:r>
              <a:rPr lang="es-ES" altLang="es-ES" sz="1800" b="1" dirty="0">
                <a:solidFill>
                  <a:srgbClr val="C00000"/>
                </a:solidFill>
                <a:ea typeface="ＭＳ Ｐゴシック" pitchFamily="34" charset="-128"/>
              </a:rPr>
              <a:t>difícil aceptación </a:t>
            </a:r>
            <a:r>
              <a:rPr lang="es-ES" altLang="es-ES" sz="1800" dirty="0">
                <a:ea typeface="ＭＳ Ｐゴシック" pitchFamily="34" charset="-128"/>
              </a:rPr>
              <a:t>general por la población y parte del personal sanitario</a:t>
            </a:r>
          </a:p>
          <a:p>
            <a:pPr lvl="1" indent="-274638">
              <a:defRPr/>
            </a:pPr>
            <a:r>
              <a:rPr lang="es-ES" altLang="es-ES" sz="1800" dirty="0">
                <a:ea typeface="ＭＳ Ｐゴシック" pitchFamily="34" charset="-128"/>
              </a:rPr>
              <a:t>Cualquier</a:t>
            </a:r>
            <a:r>
              <a:rPr lang="es-ES" altLang="es-ES" sz="1800" b="1" dirty="0">
                <a:solidFill>
                  <a:srgbClr val="C00000"/>
                </a:solidFill>
                <a:ea typeface="ＭＳ Ｐゴシック" pitchFamily="34" charset="-128"/>
              </a:rPr>
              <a:t> complicación </a:t>
            </a:r>
            <a:r>
              <a:rPr lang="es-ES" altLang="es-ES" sz="1800" dirty="0">
                <a:ea typeface="ＭＳ Ｐゴシック" pitchFamily="34" charset="-128"/>
              </a:rPr>
              <a:t>inesperada sería </a:t>
            </a:r>
            <a:r>
              <a:rPr lang="es-ES" altLang="es-ES" sz="1800" b="1" dirty="0">
                <a:solidFill>
                  <a:srgbClr val="C00000"/>
                </a:solidFill>
                <a:ea typeface="ＭＳ Ｐゴシック" pitchFamily="34" charset="-128"/>
              </a:rPr>
              <a:t>imputada a la vacunación</a:t>
            </a:r>
            <a:r>
              <a:rPr lang="es-ES" altLang="es-ES" sz="1800" dirty="0">
                <a:ea typeface="ＭＳ Ｐゴシック" pitchFamily="34" charset="-128"/>
              </a:rPr>
              <a:t>.</a:t>
            </a:r>
          </a:p>
          <a:p>
            <a:pPr lvl="1" indent="-274638">
              <a:defRPr/>
            </a:pPr>
            <a:r>
              <a:rPr lang="es-ES" altLang="es-ES" sz="1800" b="1" dirty="0">
                <a:solidFill>
                  <a:srgbClr val="C00000"/>
                </a:solidFill>
                <a:ea typeface="ＭＳ Ｐゴシック" pitchFamily="34" charset="-128"/>
              </a:rPr>
              <a:t>Informar </a:t>
            </a:r>
            <a:r>
              <a:rPr lang="es-ES" altLang="es-ES" sz="1800" dirty="0">
                <a:ea typeface="ＭＳ Ｐゴシック" pitchFamily="34" charset="-128"/>
              </a:rPr>
              <a:t>correcta y </a:t>
            </a:r>
            <a:r>
              <a:rPr lang="es-ES" altLang="es-ES" sz="1800" dirty="0" smtClean="0">
                <a:ea typeface="ＭＳ Ｐゴシック" pitchFamily="34" charset="-128"/>
              </a:rPr>
              <a:t>adecuadamente.</a:t>
            </a:r>
            <a:endParaRPr lang="es-ES" altLang="es-ES" sz="1800" dirty="0">
              <a:ea typeface="ＭＳ Ｐゴシック" pitchFamily="34" charset="-128"/>
            </a:endParaRPr>
          </a:p>
          <a:p>
            <a:r>
              <a:rPr lang="es-ES" sz="2000" b="1" dirty="0">
                <a:solidFill>
                  <a:srgbClr val="C00000"/>
                </a:solidFill>
              </a:rPr>
              <a:t>Únicas vacunas incluidas en el “Calendario de la embarazada”</a:t>
            </a:r>
            <a:r>
              <a:rPr lang="es-ES" sz="2000" b="1" dirty="0">
                <a:solidFill>
                  <a:schemeClr val="tx2"/>
                </a:solidFill>
              </a:rPr>
              <a:t>: </a:t>
            </a:r>
          </a:p>
          <a:p>
            <a:pPr lvl="1" indent="-274638"/>
            <a:r>
              <a:rPr lang="es-ES" sz="1800" b="1" dirty="0">
                <a:solidFill>
                  <a:schemeClr val="tx2"/>
                </a:solidFill>
              </a:rPr>
              <a:t>Vacuna antigripal, estacional </a:t>
            </a:r>
            <a:r>
              <a:rPr lang="es-ES" sz="1800" dirty="0">
                <a:solidFill>
                  <a:srgbClr val="004586"/>
                </a:solidFill>
              </a:rPr>
              <a:t>(preferentemente tetravalente</a:t>
            </a:r>
            <a:r>
              <a:rPr lang="es-ES" sz="1800" dirty="0" smtClean="0">
                <a:solidFill>
                  <a:srgbClr val="004586"/>
                </a:solidFill>
              </a:rPr>
              <a:t>).</a:t>
            </a:r>
            <a:endParaRPr lang="es-ES" sz="1800" dirty="0">
              <a:solidFill>
                <a:srgbClr val="004586"/>
              </a:solidFill>
            </a:endParaRPr>
          </a:p>
          <a:p>
            <a:pPr lvl="1" indent="-274638"/>
            <a:r>
              <a:rPr lang="es-ES" sz="1800" b="1" dirty="0">
                <a:solidFill>
                  <a:srgbClr val="C00000"/>
                </a:solidFill>
              </a:rPr>
              <a:t>Vacuna </a:t>
            </a:r>
            <a:r>
              <a:rPr lang="es-ES" sz="1800" b="1" dirty="0" err="1">
                <a:solidFill>
                  <a:srgbClr val="C00000"/>
                </a:solidFill>
              </a:rPr>
              <a:t>antitosferina</a:t>
            </a:r>
            <a:r>
              <a:rPr lang="es-ES" sz="1800" b="1" dirty="0">
                <a:solidFill>
                  <a:srgbClr val="C00000"/>
                </a:solidFill>
              </a:rPr>
              <a:t>. </a:t>
            </a:r>
            <a:r>
              <a:rPr lang="es-ES" sz="1800" dirty="0"/>
              <a:t>Única presentación </a:t>
            </a:r>
            <a:r>
              <a:rPr lang="es-ES" sz="1800" b="1" dirty="0" err="1">
                <a:solidFill>
                  <a:srgbClr val="C00000"/>
                </a:solidFill>
              </a:rPr>
              <a:t>Tdpa</a:t>
            </a:r>
            <a:r>
              <a:rPr lang="es-ES" sz="1800" b="1" dirty="0">
                <a:solidFill>
                  <a:srgbClr val="C00000"/>
                </a:solidFill>
              </a:rPr>
              <a:t> </a:t>
            </a:r>
            <a:r>
              <a:rPr lang="es-ES" sz="1800" dirty="0"/>
              <a:t>(de baja carga antigénica).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79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De la del sarampión.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De la antigripal.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De la </a:t>
            </a:r>
            <a:r>
              <a:rPr lang="es-ES" dirty="0" err="1">
                <a:solidFill>
                  <a:srgbClr val="004586"/>
                </a:solidFill>
              </a:rPr>
              <a:t>antipertussis</a:t>
            </a:r>
            <a:r>
              <a:rPr lang="es-ES" dirty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>
                <a:solidFill>
                  <a:srgbClr val="004586"/>
                </a:solidFill>
              </a:rPr>
              <a:t>De la vacuna frente a la rubeola.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dirty="0"/>
              <a:t>¿De </a:t>
            </a:r>
            <a:r>
              <a:rPr lang="es-ES" dirty="0" smtClean="0"/>
              <a:t>qué </a:t>
            </a:r>
            <a:r>
              <a:rPr lang="es-ES" dirty="0"/>
              <a:t>vacunación se benefician tanto la madre como el hijo cuando se administra en la gestante?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Pregunta </a:t>
            </a:r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27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i="0" dirty="0"/>
              <a:t>Schanzer </a:t>
            </a:r>
            <a:r>
              <a:rPr lang="en-GB" i="0" dirty="0" err="1"/>
              <a:t>DL,et</a:t>
            </a:r>
            <a:r>
              <a:rPr lang="en-GB" i="0" dirty="0"/>
              <a:t> al. J </a:t>
            </a:r>
            <a:r>
              <a:rPr lang="en-GB" i="0" dirty="0" err="1"/>
              <a:t>Obstet</a:t>
            </a:r>
            <a:r>
              <a:rPr lang="en-GB" i="0" dirty="0"/>
              <a:t> </a:t>
            </a:r>
            <a:r>
              <a:rPr lang="en-GB" i="0" dirty="0" err="1"/>
              <a:t>Gynaecol</a:t>
            </a:r>
            <a:r>
              <a:rPr lang="en-GB" i="0" dirty="0"/>
              <a:t> Can 2007; 29: 622–29,  Louie JK. Et al. N </a:t>
            </a:r>
            <a:r>
              <a:rPr lang="en-GB" i="0" dirty="0" err="1"/>
              <a:t>Engl</a:t>
            </a:r>
            <a:r>
              <a:rPr lang="en-GB" i="0" dirty="0"/>
              <a:t> J Med 2010; 362: 27–35.     Rasmussen SA, et al. Am J </a:t>
            </a:r>
            <a:r>
              <a:rPr lang="en-GB" i="0" dirty="0" err="1"/>
              <a:t>Obstet</a:t>
            </a:r>
            <a:r>
              <a:rPr lang="en-GB" i="0" dirty="0"/>
              <a:t> </a:t>
            </a:r>
            <a:r>
              <a:rPr lang="en-GB" i="0" dirty="0" err="1"/>
              <a:t>Gynecol</a:t>
            </a:r>
            <a:r>
              <a:rPr lang="en-GB" i="0" dirty="0"/>
              <a:t> 2012; 207: S3–8, Macias AE. et al. Viruses 2015; 9 (</a:t>
            </a:r>
            <a:r>
              <a:rPr lang="en-GB" i="0" dirty="0" err="1"/>
              <a:t>suppl</a:t>
            </a:r>
            <a:r>
              <a:rPr lang="en-GB" i="0" dirty="0"/>
              <a:t> 1): 31–37.    Lindsey B, et al. </a:t>
            </a:r>
            <a:r>
              <a:rPr lang="en-GB" i="0" dirty="0" err="1"/>
              <a:t>Curr</a:t>
            </a:r>
            <a:r>
              <a:rPr lang="en-GB" i="0" dirty="0"/>
              <a:t> </a:t>
            </a:r>
            <a:r>
              <a:rPr lang="en-GB" i="0" dirty="0" err="1"/>
              <a:t>Opin</a:t>
            </a:r>
            <a:r>
              <a:rPr lang="en-GB" i="0" dirty="0"/>
              <a:t> Infect Dis 2013; 26: 248–53   </a:t>
            </a:r>
            <a:endParaRPr lang="es-ES" i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Vacunación antigripal en embarazadas</a:t>
            </a:r>
            <a:endParaRPr lang="es-ES" dirty="0"/>
          </a:p>
        </p:txBody>
      </p:sp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16802"/>
              </p:ext>
            </p:extLst>
          </p:nvPr>
        </p:nvGraphicFramePr>
        <p:xfrm>
          <a:off x="379019" y="663898"/>
          <a:ext cx="8385962" cy="32794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05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1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OBJETIVO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“obstétrico”</a:t>
                      </a:r>
                      <a:endParaRPr lang="es-E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La gripe es una enfermedad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particularmente</a:t>
                      </a:r>
                      <a:r>
                        <a:rPr lang="es-ES_tradnl" sz="12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 peligrosa para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la embarazada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, que presenta un riesgo muy aumentado de desarrollar graves complicaciones  y,</a:t>
                      </a:r>
                      <a:r>
                        <a:rPr lang="es-ES_tradnl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en ocasiones un final fatal, 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más si se añadiese alguna comorbilidad (diabetes, obesidad),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por la replicación intracelular del virus sin la habitual limitación por parte de la inmunidad celular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, reprimida para permitir la tolerancia al tejido fetal </a:t>
                      </a:r>
                      <a:r>
                        <a:rPr lang="es-ES_tradnl" sz="1200" b="0" dirty="0" err="1">
                          <a:solidFill>
                            <a:srgbClr val="002060"/>
                          </a:solidFill>
                          <a:latin typeface="+mn-lt"/>
                        </a:rPr>
                        <a:t>semialogénico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. La vacunación permite:</a:t>
                      </a:r>
                    </a:p>
                    <a:p>
                      <a:r>
                        <a:rPr lang="es-ES_tradnl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        </a:t>
                      </a:r>
                      <a:r>
                        <a:rPr lang="es-ES_tradnl" sz="12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P</a:t>
                      </a:r>
                      <a:r>
                        <a:rPr lang="es-ES_tradnl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rotección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de la madre</a:t>
                      </a:r>
                    </a:p>
                    <a:p>
                      <a:r>
                        <a:rPr lang="es-ES_tradnl" sz="12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        </a:t>
                      </a:r>
                      <a:r>
                        <a:rPr lang="es-ES_tradnl" sz="12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E</a:t>
                      </a:r>
                      <a:r>
                        <a:rPr lang="es-ES_tradnl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ludir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la potencial </a:t>
                      </a:r>
                      <a:r>
                        <a:rPr lang="es-ES_tradnl" sz="1200" b="1" dirty="0" err="1">
                          <a:solidFill>
                            <a:srgbClr val="C00000"/>
                          </a:solidFill>
                          <a:latin typeface="+mn-lt"/>
                        </a:rPr>
                        <a:t>teratogenicidad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de la gripe durante el primer trimestre</a:t>
                      </a:r>
                    </a:p>
                  </a:txBody>
                  <a:tcPr marL="7200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7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OBJETIVO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“pediátrico”</a:t>
                      </a:r>
                      <a:endParaRPr lang="es-E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-Evitar 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repercusiones en la evolución natural de la gestación </a:t>
                      </a:r>
                    </a:p>
                    <a:p>
                      <a:r>
                        <a:rPr lang="es-ES_tradnl" sz="1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-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P</a:t>
                      </a:r>
                      <a:r>
                        <a:rPr lang="es-ES_tradnl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roteger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al recién nacido 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durante los 6 primeros meses de vida, en que no puede ser vacunado</a:t>
                      </a:r>
                    </a:p>
                    <a:p>
                      <a:r>
                        <a:rPr lang="es-ES" sz="1200" dirty="0">
                          <a:solidFill>
                            <a:srgbClr val="002060"/>
                          </a:solidFill>
                          <a:latin typeface="+mn-lt"/>
                        </a:rPr>
                        <a:t>Vacuna inactivada, en cualquier momento del embarazo, si no contraindicación.</a:t>
                      </a:r>
                      <a:endParaRPr lang="es-ES_tradnl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es-ES_tradnl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2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Vacunación antigripal en embarazadas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s-ES" dirty="0" smtClean="0">
                <a:solidFill>
                  <a:srgbClr val="004586"/>
                </a:solidFill>
              </a:rPr>
              <a:t>OMS: Gestante</a:t>
            </a:r>
            <a:r>
              <a:rPr lang="es-ES" b="1" dirty="0" smtClean="0">
                <a:solidFill>
                  <a:srgbClr val="004586"/>
                </a:solidFill>
              </a:rPr>
              <a:t>,</a:t>
            </a:r>
            <a:r>
              <a:rPr lang="es-ES" b="1" dirty="0" smtClean="0">
                <a:solidFill>
                  <a:srgbClr val="C00000"/>
                </a:solidFill>
              </a:rPr>
              <a:t> prioritaria </a:t>
            </a:r>
            <a:r>
              <a:rPr lang="es-ES" dirty="0" smtClean="0">
                <a:solidFill>
                  <a:srgbClr val="004586"/>
                </a:solidFill>
              </a:rPr>
              <a:t>para vacunar de gripe (ACIP2011).</a:t>
            </a:r>
            <a:endParaRPr lang="es-ES" dirty="0" smtClean="0">
              <a:solidFill>
                <a:srgbClr val="004586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es-ES" dirty="0" smtClean="0"/>
              <a:t>Con vacunas </a:t>
            </a:r>
            <a:r>
              <a:rPr lang="es-ES" b="1" dirty="0" smtClean="0">
                <a:solidFill>
                  <a:srgbClr val="C00000"/>
                </a:solidFill>
              </a:rPr>
              <a:t>inactivadas.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Estas vacunas son </a:t>
            </a:r>
            <a:r>
              <a:rPr lang="es-ES" b="1" dirty="0" smtClean="0">
                <a:solidFill>
                  <a:srgbClr val="C00000"/>
                </a:solidFill>
              </a:rPr>
              <a:t>seguras</a:t>
            </a:r>
            <a:r>
              <a:rPr lang="es-ES" dirty="0" smtClean="0"/>
              <a:t> durante la gestación.</a:t>
            </a:r>
            <a:endParaRPr lang="es-ES" dirty="0" smtClean="0"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es-ES" dirty="0" smtClean="0"/>
              <a:t>En </a:t>
            </a:r>
            <a:r>
              <a:rPr lang="es-ES" b="1" dirty="0" smtClean="0">
                <a:solidFill>
                  <a:srgbClr val="C00000"/>
                </a:solidFill>
              </a:rPr>
              <a:t>cualquier momento </a:t>
            </a:r>
            <a:r>
              <a:rPr lang="es-ES" dirty="0" smtClean="0"/>
              <a:t>del embarazo.</a:t>
            </a:r>
          </a:p>
          <a:p>
            <a:pPr>
              <a:lnSpc>
                <a:spcPct val="110000"/>
              </a:lnSpc>
            </a:pPr>
            <a:r>
              <a:rPr lang="es-ES" dirty="0" smtClean="0">
                <a:ea typeface="Times New Roman"/>
              </a:rPr>
              <a:t>Para su protección individual.</a:t>
            </a:r>
          </a:p>
          <a:p>
            <a:pPr lvl="0">
              <a:lnSpc>
                <a:spcPct val="110000"/>
              </a:lnSpc>
            </a:pPr>
            <a:r>
              <a:rPr lang="es-ES" dirty="0" smtClean="0">
                <a:solidFill>
                  <a:srgbClr val="004586"/>
                </a:solidFill>
              </a:rPr>
              <a:t>Desde el </a:t>
            </a:r>
            <a:r>
              <a:rPr lang="es-ES" b="1" dirty="0" smtClean="0">
                <a:solidFill>
                  <a:srgbClr val="C00000"/>
                </a:solidFill>
              </a:rPr>
              <a:t>inicio de la temporada gripal</a:t>
            </a:r>
            <a:r>
              <a:rPr lang="es-ES" dirty="0" smtClean="0">
                <a:ea typeface="Times New Roman"/>
              </a:rPr>
              <a:t>.</a:t>
            </a:r>
            <a:endParaRPr lang="es-ES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solidFill>
                  <a:srgbClr val="004586"/>
                </a:solidFill>
              </a:rPr>
              <a:t>* En embarazadas están </a:t>
            </a:r>
            <a:r>
              <a:rPr lang="es-ES" b="1" dirty="0" smtClean="0">
                <a:solidFill>
                  <a:srgbClr val="C00000"/>
                </a:solidFill>
              </a:rPr>
              <a:t>contraindicadas las  vacunas vivas</a:t>
            </a:r>
            <a:r>
              <a:rPr lang="es-ES" dirty="0" smtClean="0">
                <a:ea typeface="Times New Roman"/>
              </a:rPr>
              <a:t>.</a:t>
            </a:r>
            <a:endParaRPr lang="es-ES" b="1" dirty="0" smtClean="0">
              <a:solidFill>
                <a:srgbClr val="C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es-ES" dirty="0" smtClean="0"/>
              <a:t>Tampoco se aconsejan los nuevos, ¿potentes adyuvantes?</a:t>
            </a:r>
            <a:r>
              <a:rPr lang="es-ES" b="1" dirty="0" smtClean="0"/>
              <a:t> </a:t>
            </a:r>
            <a:endParaRPr lang="es-ES" b="1" dirty="0" smtClean="0"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es-ES" dirty="0" smtClean="0"/>
              <a:t>La vacunación </a:t>
            </a:r>
            <a:r>
              <a:rPr lang="es-ES" b="1" dirty="0" smtClean="0">
                <a:solidFill>
                  <a:srgbClr val="C00000"/>
                </a:solidFill>
              </a:rPr>
              <a:t>única medida eficaz para proteger al RN</a:t>
            </a:r>
            <a:r>
              <a:rPr lang="es-ES" dirty="0" smtClean="0">
                <a:ea typeface="Times New Roman"/>
              </a:rPr>
              <a:t>.</a:t>
            </a:r>
            <a:endParaRPr lang="es-ES" b="1" dirty="0" smtClean="0">
              <a:solidFill>
                <a:srgbClr val="C00000"/>
              </a:solidFill>
              <a:ea typeface="Times New Roman"/>
            </a:endParaRPr>
          </a:p>
          <a:p>
            <a:pPr>
              <a:lnSpc>
                <a:spcPct val="110000"/>
              </a:lnSpc>
            </a:pPr>
            <a:r>
              <a:rPr lang="es-ES" dirty="0" smtClean="0"/>
              <a:t>Hasta que pueda ser vacunado (aunque eficacia será escasa).</a:t>
            </a:r>
          </a:p>
          <a:p>
            <a:pPr>
              <a:lnSpc>
                <a:spcPct val="110000"/>
              </a:lnSpc>
            </a:pPr>
            <a:r>
              <a:rPr lang="es-ES" dirty="0" smtClean="0"/>
              <a:t>La mayor tasa de hospitalización en los primeros meses de la vida.</a:t>
            </a:r>
            <a:endParaRPr lang="es-ES" dirty="0" smtClean="0">
              <a:ea typeface="Times New Roman"/>
            </a:endParaRPr>
          </a:p>
          <a:p>
            <a:endParaRPr lang="es-ES" dirty="0" smtClean="0">
              <a:ea typeface="Times New Roman"/>
            </a:endParaRPr>
          </a:p>
          <a:p>
            <a:pPr lvl="0"/>
            <a:endParaRPr lang="es-ES" b="1" dirty="0" smtClean="0">
              <a:solidFill>
                <a:srgbClr val="C00000"/>
              </a:solidFill>
              <a:ea typeface="Times New Roman"/>
            </a:endParaRPr>
          </a:p>
          <a:p>
            <a:endParaRPr lang="es-ES" b="1" dirty="0" smtClean="0">
              <a:solidFill>
                <a:srgbClr val="C00000"/>
              </a:solidFill>
              <a:ea typeface="Times New Roman"/>
            </a:endParaRPr>
          </a:p>
          <a:p>
            <a:endParaRPr lang="es-ES" dirty="0" smtClean="0">
              <a:ea typeface="Times New Roman"/>
            </a:endParaRPr>
          </a:p>
          <a:p>
            <a:endParaRPr lang="es-ES" dirty="0" smtClean="0">
              <a:ea typeface="Times New Roman"/>
            </a:endParaRP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i="0" dirty="0" smtClean="0"/>
              <a:t>WHO position paper. Weekly </a:t>
            </a:r>
            <a:r>
              <a:rPr lang="en-US" i="0" dirty="0" err="1" smtClean="0"/>
              <a:t>Epidemiol</a:t>
            </a:r>
            <a:r>
              <a:rPr lang="en-US" i="0" dirty="0" smtClean="0"/>
              <a:t> </a:t>
            </a:r>
            <a:r>
              <a:rPr lang="en-US" i="0" dirty="0" err="1" smtClean="0"/>
              <a:t>Rec</a:t>
            </a:r>
            <a:r>
              <a:rPr lang="en-US" i="0" dirty="0" smtClean="0"/>
              <a:t> 2012; 87: 461–76 / Keller-</a:t>
            </a:r>
            <a:r>
              <a:rPr lang="en-US" i="0" dirty="0" err="1" smtClean="0"/>
              <a:t>Stanislawski</a:t>
            </a:r>
            <a:r>
              <a:rPr lang="en-US" i="0" dirty="0" smtClean="0"/>
              <a:t> et al. Vaccine 2014; 32: 7057–64 /http://vacunasaep.org/documentos/manual/cap-26#3 / </a:t>
            </a:r>
            <a:r>
              <a:rPr lang="en-US" b="1" i="0" dirty="0" smtClean="0"/>
              <a:t>^</a:t>
            </a:r>
            <a:r>
              <a:rPr lang="en-GB" dirty="0" err="1" smtClean="0"/>
              <a:t>Tamma</a:t>
            </a:r>
            <a:r>
              <a:rPr lang="en-GB" dirty="0" smtClean="0"/>
              <a:t> </a:t>
            </a:r>
            <a:r>
              <a:rPr lang="en-GB" dirty="0" err="1" smtClean="0"/>
              <a:t>Pdet</a:t>
            </a:r>
            <a:r>
              <a:rPr lang="en-GB" dirty="0" smtClean="0"/>
              <a:t> al,. Am. J. Obstet. </a:t>
            </a:r>
            <a:r>
              <a:rPr lang="en-GB" dirty="0" err="1" smtClean="0"/>
              <a:t>Gynecol</a:t>
            </a:r>
            <a:r>
              <a:rPr lang="en-GB" dirty="0" smtClean="0"/>
              <a:t> 2009,201(6), 547–552 </a:t>
            </a:r>
            <a:r>
              <a:rPr lang="en-US" i="0" dirty="0" smtClean="0"/>
              <a:t>       </a:t>
            </a:r>
            <a:endParaRPr lang="es-ES" i="0" dirty="0" smtClean="0"/>
          </a:p>
          <a:p>
            <a:endParaRPr lang="es-E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4000" i="0" dirty="0" err="1"/>
              <a:t>Trundley</a:t>
            </a:r>
            <a:r>
              <a:rPr lang="en-GB" sz="4000" i="0" dirty="0"/>
              <a:t> A, et al. Tissue Antigens 2003 63(1), 1–12 /Saito S et al. </a:t>
            </a:r>
            <a:r>
              <a:rPr lang="en-GB" sz="4000" i="0" dirty="0" err="1"/>
              <a:t>Am.J</a:t>
            </a:r>
            <a:r>
              <a:rPr lang="en-GB" sz="4000" i="0" dirty="0"/>
              <a:t>. </a:t>
            </a:r>
            <a:r>
              <a:rPr lang="en-GB" sz="4000" i="0" dirty="0" err="1"/>
              <a:t>Reprod</a:t>
            </a:r>
            <a:r>
              <a:rPr lang="en-GB" sz="4000" i="0" dirty="0"/>
              <a:t>. Immunol.2010, 63(6), 601–610 </a:t>
            </a:r>
          </a:p>
          <a:p>
            <a:r>
              <a:rPr lang="en-GB" dirty="0"/>
              <a:t>  </a:t>
            </a:r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457200" y="120650"/>
            <a:ext cx="8229600" cy="452438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4586"/>
                </a:solidFill>
              </a:rPr>
              <a:t>Inmunidad en embarazadas</a:t>
            </a:r>
            <a:endParaRPr lang="es-ES" sz="2400" b="1" dirty="0">
              <a:solidFill>
                <a:srgbClr val="004586"/>
              </a:solidFill>
            </a:endParaRPr>
          </a:p>
        </p:txBody>
      </p:sp>
      <p:graphicFrame>
        <p:nvGraphicFramePr>
          <p:cNvPr id="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33301"/>
              </p:ext>
            </p:extLst>
          </p:nvPr>
        </p:nvGraphicFramePr>
        <p:xfrm>
          <a:off x="379019" y="685800"/>
          <a:ext cx="8385962" cy="32794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2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3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1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Durante el embarazo:</a:t>
                      </a:r>
                      <a:endParaRPr lang="es-ES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200" b="0" dirty="0">
                          <a:solidFill>
                            <a:srgbClr val="004586"/>
                          </a:solidFill>
                          <a:latin typeface="+mn-lt"/>
                        </a:rPr>
                        <a:t>Importantes cambios en los componentes celulares de la inmunidad adaptativa, con</a:t>
                      </a:r>
                      <a:r>
                        <a:rPr lang="es-ES_tradnl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predominio de la línea </a:t>
                      </a:r>
                      <a:r>
                        <a:rPr lang="es-ES_tradnl" sz="1200" b="1" dirty="0">
                          <a:solidFill>
                            <a:srgbClr val="004586"/>
                          </a:solidFill>
                          <a:latin typeface="+mn-lt"/>
                        </a:rPr>
                        <a:t>Th2 </a:t>
                      </a:r>
                      <a:r>
                        <a:rPr lang="es-ES_tradnl" sz="1200" b="0" dirty="0">
                          <a:solidFill>
                            <a:srgbClr val="004586"/>
                          </a:solidFill>
                          <a:latin typeface="+mn-lt"/>
                        </a:rPr>
                        <a:t>(humoral) sobre la Th1 (celular), favoreciendo la tolerancia de un tejido fetal, </a:t>
                      </a:r>
                      <a:r>
                        <a:rPr lang="es-ES_tradnl" sz="1200" b="0" dirty="0" err="1">
                          <a:solidFill>
                            <a:srgbClr val="004586"/>
                          </a:solidFill>
                          <a:latin typeface="+mn-lt"/>
                        </a:rPr>
                        <a:t>semialogénico</a:t>
                      </a:r>
                      <a:r>
                        <a:rPr lang="es-ES_tradnl" sz="1200" b="0" dirty="0">
                          <a:solidFill>
                            <a:srgbClr val="004586"/>
                          </a:solidFill>
                          <a:latin typeface="+mn-lt"/>
                        </a:rPr>
                        <a:t>, en un desequilibrio estable, obligado para preservar el embarazo</a:t>
                      </a:r>
                      <a:r>
                        <a:rPr lang="es-ES_tradnl" sz="1200" b="0" dirty="0" smtClean="0">
                          <a:solidFill>
                            <a:srgbClr val="004586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just"/>
                      <a:endParaRPr lang="es-ES_tradnl" sz="1200" b="0" dirty="0">
                        <a:solidFill>
                          <a:srgbClr val="004586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es-ES_tradnl" sz="1200" b="0" dirty="0">
                          <a:solidFill>
                            <a:srgbClr val="004586"/>
                          </a:solidFill>
                          <a:latin typeface="+mn-lt"/>
                        </a:rPr>
                        <a:t>Asimismo, linfocitos T reguladores (</a:t>
                      </a:r>
                      <a:r>
                        <a:rPr lang="es-ES_tradnl" sz="1200" b="0" dirty="0" err="1">
                          <a:solidFill>
                            <a:srgbClr val="004586"/>
                          </a:solidFill>
                          <a:latin typeface="+mn-lt"/>
                        </a:rPr>
                        <a:t>Treg</a:t>
                      </a:r>
                      <a:r>
                        <a:rPr lang="es-ES_tradnl" sz="1200" b="0" dirty="0">
                          <a:solidFill>
                            <a:srgbClr val="004586"/>
                          </a:solidFill>
                          <a:latin typeface="+mn-lt"/>
                        </a:rPr>
                        <a:t>) y Th17 juegan un importante papel  en el mantenimiento de la homeostasis inmune y en la </a:t>
                      </a:r>
                      <a:r>
                        <a:rPr lang="es-ES_tradnl" sz="1200" b="0" dirty="0" err="1">
                          <a:solidFill>
                            <a:srgbClr val="004586"/>
                          </a:solidFill>
                          <a:latin typeface="+mn-lt"/>
                        </a:rPr>
                        <a:t>inmunoregulación</a:t>
                      </a:r>
                      <a:r>
                        <a:rPr lang="es-ES_tradnl" sz="1200" b="0" dirty="0">
                          <a:solidFill>
                            <a:srgbClr val="004586"/>
                          </a:solidFill>
                          <a:latin typeface="+mn-lt"/>
                        </a:rPr>
                        <a:t> del </a:t>
                      </a:r>
                      <a:r>
                        <a:rPr lang="es-ES_tradnl" sz="1200" b="0" dirty="0" smtClean="0">
                          <a:solidFill>
                            <a:srgbClr val="004586"/>
                          </a:solidFill>
                          <a:latin typeface="+mn-lt"/>
                        </a:rPr>
                        <a:t>embarazo.</a:t>
                      </a:r>
                      <a:endParaRPr lang="es-ES_tradnl" sz="1200" b="0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marL="7200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7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La embarazada:</a:t>
                      </a:r>
                      <a:endParaRPr lang="es-ES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solidFill>
                            <a:srgbClr val="004586"/>
                          </a:solidFill>
                          <a:latin typeface="+mn-lt"/>
                        </a:rPr>
                        <a:t>Para proteger a su futuro hijo, queda</a:t>
                      </a:r>
                      <a:r>
                        <a:rPr lang="es-ES_tradnl" sz="12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s-ES_tradnl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desprotegida y vulnerable </a:t>
                      </a:r>
                      <a:r>
                        <a:rPr lang="es-ES_tradnl" sz="1200" dirty="0">
                          <a:solidFill>
                            <a:srgbClr val="004586"/>
                          </a:solidFill>
                          <a:latin typeface="+mn-lt"/>
                        </a:rPr>
                        <a:t>frente a cualquier infección para cuya resolución se precise la protección </a:t>
                      </a:r>
                      <a:r>
                        <a:rPr lang="es-ES_tradnl" sz="1200" dirty="0" err="1">
                          <a:solidFill>
                            <a:srgbClr val="004586"/>
                          </a:solidFill>
                          <a:latin typeface="+mn-lt"/>
                        </a:rPr>
                        <a:t>inmunocelular</a:t>
                      </a:r>
                      <a:r>
                        <a:rPr lang="es-ES_tradnl" sz="1200" dirty="0">
                          <a:solidFill>
                            <a:srgbClr val="004586"/>
                          </a:solidFill>
                          <a:latin typeface="+mn-lt"/>
                        </a:rPr>
                        <a:t> (las infecciones virales son más frecuentes en gestantes</a:t>
                      </a:r>
                      <a:r>
                        <a:rPr lang="es-ES_tradnl" sz="1200" dirty="0" smtClean="0">
                          <a:solidFill>
                            <a:srgbClr val="004586"/>
                          </a:solidFill>
                          <a:latin typeface="+mn-lt"/>
                        </a:rPr>
                        <a:t>).</a:t>
                      </a:r>
                      <a:endParaRPr lang="es-ES_tradnl" sz="1200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marL="68580" marR="6858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3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457200" y="57150"/>
            <a:ext cx="8229600" cy="454025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4586"/>
                </a:solidFill>
              </a:rPr>
              <a:t>Bases de la inmunología</a:t>
            </a:r>
            <a:endParaRPr lang="es-ES" sz="2400" b="1" dirty="0">
              <a:solidFill>
                <a:srgbClr val="004586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61244" y="583442"/>
            <a:ext cx="6413137" cy="3886200"/>
          </a:xfrm>
          <a:prstGeom prst="rect">
            <a:avLst/>
          </a:prstGeom>
          <a:solidFill>
            <a:srgbClr val="CDD7EB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64 Rombo"/>
          <p:cNvSpPr/>
          <p:nvPr/>
        </p:nvSpPr>
        <p:spPr>
          <a:xfrm>
            <a:off x="228600" y="1943100"/>
            <a:ext cx="1295400" cy="702078"/>
          </a:xfrm>
          <a:prstGeom prst="diamond">
            <a:avLst/>
          </a:prstGeom>
          <a:solidFill>
            <a:srgbClr val="CDD7EB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Inmun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Innata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4001" y="2189173"/>
            <a:ext cx="11807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_tradnl" sz="1400" b="1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</a:rPr>
              <a:t>fagocitosis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90800" y="2114550"/>
            <a:ext cx="1605786" cy="411992"/>
          </a:xfrm>
          <a:prstGeom prst="rect">
            <a:avLst/>
          </a:prstGeom>
          <a:solidFill>
            <a:srgbClr val="3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2667000" y="2171700"/>
            <a:ext cx="152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s-ES_tradnl" altLang="es-ES_tradnl" sz="1600" kern="0" dirty="0">
                <a:solidFill>
                  <a:schemeClr val="bg1"/>
                </a:solidFill>
              </a:rPr>
              <a:t>Cel. Dendríticas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14046" y="1543050"/>
            <a:ext cx="2053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s-ES_tradnl" altLang="es-ES_tradnl" sz="1600" kern="0" dirty="0">
                <a:solidFill>
                  <a:srgbClr val="004586"/>
                </a:solidFill>
              </a:rPr>
              <a:t>Presentación antígeno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867400" y="971551"/>
            <a:ext cx="1752600" cy="318164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5877128" y="981279"/>
            <a:ext cx="1752600" cy="307777"/>
          </a:xfrm>
          <a:prstGeom prst="rect">
            <a:avLst/>
          </a:prstGeom>
          <a:solidFill>
            <a:srgbClr val="3E6CA4"/>
          </a:solidFill>
        </p:spPr>
        <p:txBody>
          <a:bodyPr wrap="square">
            <a:spAutoFit/>
          </a:bodyPr>
          <a:lstStyle/>
          <a:p>
            <a:pPr lvl="0" algn="ctr" defTabSz="685800"/>
            <a:r>
              <a:rPr lang="es-ES_tradnl" altLang="es-ES_tradnl" sz="1400" kern="0" dirty="0">
                <a:solidFill>
                  <a:schemeClr val="bg1"/>
                </a:solidFill>
              </a:rPr>
              <a:t>T. Linfocitos CD4+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638800" y="1428750"/>
            <a:ext cx="304800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5867400" y="1965277"/>
            <a:ext cx="988394" cy="263573"/>
          </a:xfrm>
          <a:prstGeom prst="rect">
            <a:avLst/>
          </a:prstGeom>
          <a:solidFill>
            <a:srgbClr val="3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/>
          <p:cNvSpPr txBox="1"/>
          <p:nvPr/>
        </p:nvSpPr>
        <p:spPr>
          <a:xfrm>
            <a:off x="5943600" y="1943100"/>
            <a:ext cx="914400" cy="2857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600" dirty="0" err="1">
                <a:solidFill>
                  <a:schemeClr val="bg1"/>
                </a:solidFill>
              </a:rPr>
              <a:t>Linfos</a:t>
            </a:r>
            <a:r>
              <a:rPr lang="es-ES" sz="1600" dirty="0">
                <a:solidFill>
                  <a:schemeClr val="bg1"/>
                </a:solidFill>
              </a:rPr>
              <a:t> Th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430252" y="1543050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_tradnl" sz="1600" b="0" i="0" u="none" strike="noStrike" kern="0" cap="none" spc="0" normalizeH="0" baseline="0" noProof="0" dirty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</a:rPr>
              <a:t>Activación a</a:t>
            </a:r>
            <a:endParaRPr kumimoji="0" lang="es-ES_tradnl" sz="1600" b="0" i="0" u="none" strike="noStrike" kern="0" cap="none" spc="0" normalizeH="0" baseline="0" noProof="0" dirty="0">
              <a:ln>
                <a:noFill/>
              </a:ln>
              <a:solidFill>
                <a:srgbClr val="004586"/>
              </a:solidFill>
              <a:effectLst/>
              <a:uLnTx/>
              <a:uFillTx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6248400" y="1371600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7 Elipse"/>
          <p:cNvSpPr>
            <a:spLocks/>
          </p:cNvSpPr>
          <p:nvPr/>
        </p:nvSpPr>
        <p:spPr>
          <a:xfrm>
            <a:off x="4724401" y="2577721"/>
            <a:ext cx="1244221" cy="394079"/>
          </a:xfrm>
          <a:prstGeom prst="ellipse">
            <a:avLst/>
          </a:prstGeom>
          <a:solidFill>
            <a:srgbClr val="DEE5F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4586"/>
                </a:solidFill>
              </a:rPr>
              <a:t>Vía Th2</a:t>
            </a:r>
          </a:p>
        </p:txBody>
      </p:sp>
      <p:sp>
        <p:nvSpPr>
          <p:cNvPr id="28" name="7 Elipse"/>
          <p:cNvSpPr>
            <a:spLocks/>
          </p:cNvSpPr>
          <p:nvPr/>
        </p:nvSpPr>
        <p:spPr>
          <a:xfrm>
            <a:off x="6934201" y="2608428"/>
            <a:ext cx="1141863" cy="363372"/>
          </a:xfrm>
          <a:prstGeom prst="ellipse">
            <a:avLst/>
          </a:prstGeom>
          <a:solidFill>
            <a:srgbClr val="DEE5F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4586"/>
                </a:solidFill>
              </a:rPr>
              <a:t>Vía Th1</a:t>
            </a:r>
          </a:p>
        </p:txBody>
      </p:sp>
      <p:sp>
        <p:nvSpPr>
          <p:cNvPr id="29" name="64 Rombo"/>
          <p:cNvSpPr/>
          <p:nvPr/>
        </p:nvSpPr>
        <p:spPr>
          <a:xfrm>
            <a:off x="2590800" y="2619376"/>
            <a:ext cx="2438400" cy="1095374"/>
          </a:xfrm>
          <a:prstGeom prst="diamond">
            <a:avLst/>
          </a:prstGeom>
          <a:solidFill>
            <a:srgbClr val="EAEEF6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Inmunidad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Especifica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Adaptativa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Adquirida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 flipH="1">
            <a:off x="5562600" y="2343150"/>
            <a:ext cx="533400" cy="18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6629401" y="2374985"/>
            <a:ext cx="534537" cy="20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4953001" y="3386077"/>
            <a:ext cx="784843" cy="214373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CuadroTexto 40"/>
          <p:cNvSpPr txBox="1"/>
          <p:nvPr/>
        </p:nvSpPr>
        <p:spPr>
          <a:xfrm>
            <a:off x="4953000" y="3354790"/>
            <a:ext cx="737076" cy="24566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Linfos</a:t>
            </a:r>
            <a:r>
              <a:rPr lang="es-ES" sz="1600" dirty="0">
                <a:solidFill>
                  <a:schemeClr val="bg1"/>
                </a:solidFill>
              </a:rPr>
              <a:t> B</a:t>
            </a:r>
            <a:endParaRPr lang="es-ES_tradnl" sz="1600" dirty="0">
              <a:solidFill>
                <a:schemeClr val="bg1"/>
              </a:solidFill>
            </a:endParaRPr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5257800" y="2971800"/>
            <a:ext cx="0" cy="382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/>
          <p:cNvSpPr/>
          <p:nvPr/>
        </p:nvSpPr>
        <p:spPr>
          <a:xfrm>
            <a:off x="6964908" y="3218311"/>
            <a:ext cx="1569493" cy="610739"/>
          </a:xfrm>
          <a:prstGeom prst="rect">
            <a:avLst/>
          </a:prstGeom>
          <a:solidFill>
            <a:srgbClr val="3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Rectángulo 43"/>
          <p:cNvSpPr/>
          <p:nvPr/>
        </p:nvSpPr>
        <p:spPr>
          <a:xfrm>
            <a:off x="6960136" y="3165774"/>
            <a:ext cx="167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es-ES_tradnl" altLang="es-ES_tradnl" sz="1400" kern="0" dirty="0">
                <a:solidFill>
                  <a:schemeClr val="bg1"/>
                </a:solidFill>
              </a:rPr>
              <a:t>T. </a:t>
            </a:r>
            <a:r>
              <a:rPr lang="es-ES_tradnl" altLang="es-ES_tradnl" sz="1400" kern="0" dirty="0" err="1">
                <a:solidFill>
                  <a:schemeClr val="bg1"/>
                </a:solidFill>
              </a:rPr>
              <a:t>Linfos</a:t>
            </a:r>
            <a:r>
              <a:rPr lang="es-ES_tradnl" altLang="es-ES_tradnl" sz="1400" kern="0" dirty="0">
                <a:solidFill>
                  <a:schemeClr val="bg1"/>
                </a:solidFill>
              </a:rPr>
              <a:t> CD8+       </a:t>
            </a:r>
          </a:p>
          <a:p>
            <a:pPr lvl="0" defTabSz="685800"/>
            <a:r>
              <a:rPr lang="es-ES_tradnl" altLang="es-ES_tradnl" sz="1400" kern="0" dirty="0">
                <a:solidFill>
                  <a:schemeClr val="bg1"/>
                </a:solidFill>
              </a:rPr>
              <a:t>IL 2</a:t>
            </a:r>
          </a:p>
          <a:p>
            <a:pPr lvl="0" defTabSz="685800"/>
            <a:r>
              <a:rPr lang="es-ES_tradnl" altLang="es-ES_tradnl" sz="1400" kern="0" dirty="0">
                <a:solidFill>
                  <a:schemeClr val="bg1"/>
                </a:solidFill>
              </a:rPr>
              <a:t>IFN - gamma</a:t>
            </a: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7620000" y="2971800"/>
            <a:ext cx="0" cy="24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/>
          <p:cNvSpPr/>
          <p:nvPr/>
        </p:nvSpPr>
        <p:spPr>
          <a:xfrm>
            <a:off x="5682356" y="2934106"/>
            <a:ext cx="1328045" cy="6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50000"/>
              </a:lnSpc>
              <a:spcBef>
                <a:spcPct val="50000"/>
              </a:spcBef>
            </a:pPr>
            <a:r>
              <a:rPr lang="es-ES_tradnl" altLang="es-ES_tradnl" sz="1600" kern="0" dirty="0">
                <a:solidFill>
                  <a:srgbClr val="004586"/>
                </a:solidFill>
              </a:rPr>
              <a:t>Activación de</a:t>
            </a:r>
          </a:p>
          <a:p>
            <a:pPr lvl="0" defTabSz="685800">
              <a:lnSpc>
                <a:spcPct val="35000"/>
              </a:lnSpc>
              <a:spcBef>
                <a:spcPct val="50000"/>
              </a:spcBef>
            </a:pPr>
            <a:r>
              <a:rPr lang="es-ES_tradnl" altLang="es-ES_tradnl" sz="1600" kern="0" dirty="0">
                <a:solidFill>
                  <a:srgbClr val="004586"/>
                </a:solidFill>
              </a:rPr>
              <a:t>cel. efectoras</a:t>
            </a:r>
          </a:p>
          <a:p>
            <a:pPr lvl="0" defTabSz="685800">
              <a:lnSpc>
                <a:spcPct val="25000"/>
              </a:lnSpc>
              <a:spcBef>
                <a:spcPct val="50000"/>
              </a:spcBef>
            </a:pPr>
            <a:r>
              <a:rPr lang="es-ES_tradnl" altLang="es-ES_tradnl" sz="1600" kern="0" dirty="0">
                <a:solidFill>
                  <a:srgbClr val="004586"/>
                </a:solidFill>
              </a:rPr>
              <a:t>y de memoria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4698275" y="3741194"/>
            <a:ext cx="1244221" cy="242247"/>
          </a:xfrm>
          <a:prstGeom prst="rect">
            <a:avLst/>
          </a:prstGeom>
          <a:solidFill>
            <a:srgbClr val="3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CuadroTexto 52"/>
          <p:cNvSpPr txBox="1"/>
          <p:nvPr/>
        </p:nvSpPr>
        <p:spPr>
          <a:xfrm>
            <a:off x="4876800" y="3495878"/>
            <a:ext cx="914400" cy="6858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</a:rPr>
              <a:t>AC específicos</a:t>
            </a:r>
            <a:endParaRPr lang="es-ES_tradnl" sz="1600" dirty="0">
              <a:solidFill>
                <a:srgbClr val="FFFFFF"/>
              </a:solidFill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>
            <a:off x="5257800" y="3600450"/>
            <a:ext cx="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/>
          <p:cNvSpPr/>
          <p:nvPr/>
        </p:nvSpPr>
        <p:spPr>
          <a:xfrm>
            <a:off x="4698274" y="4047853"/>
            <a:ext cx="1219200" cy="369344"/>
          </a:xfrm>
          <a:prstGeom prst="rect">
            <a:avLst/>
          </a:prstGeom>
          <a:solidFill>
            <a:srgbClr val="92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Rectángulo 57"/>
          <p:cNvSpPr/>
          <p:nvPr/>
        </p:nvSpPr>
        <p:spPr>
          <a:xfrm>
            <a:off x="6855795" y="4075562"/>
            <a:ext cx="1754806" cy="356274"/>
          </a:xfrm>
          <a:prstGeom prst="rect">
            <a:avLst/>
          </a:prstGeom>
          <a:solidFill>
            <a:srgbClr val="92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CuadroTexto 58"/>
          <p:cNvSpPr txBox="1"/>
          <p:nvPr/>
        </p:nvSpPr>
        <p:spPr>
          <a:xfrm>
            <a:off x="4588894" y="4068019"/>
            <a:ext cx="1440635" cy="3022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200" b="1" dirty="0">
                <a:solidFill>
                  <a:srgbClr val="C00000"/>
                </a:solidFill>
              </a:rPr>
              <a:t>Evitan la infección 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973389" y="4059357"/>
            <a:ext cx="1541060" cy="39834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1200" b="1" dirty="0">
                <a:solidFill>
                  <a:srgbClr val="C00000"/>
                </a:solidFill>
              </a:rPr>
              <a:t>Aclaran la infección </a:t>
            </a:r>
          </a:p>
          <a:p>
            <a:pPr algn="ctr"/>
            <a:r>
              <a:rPr lang="es-ES" sz="1200" b="1" dirty="0">
                <a:solidFill>
                  <a:srgbClr val="C00000"/>
                </a:solidFill>
              </a:rPr>
              <a:t>establecida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cxnSp>
        <p:nvCxnSpPr>
          <p:cNvPr id="62" name="Conector recto de flecha 61"/>
          <p:cNvCxnSpPr/>
          <p:nvPr/>
        </p:nvCxnSpPr>
        <p:spPr>
          <a:xfrm flipV="1">
            <a:off x="3352800" y="1796965"/>
            <a:ext cx="381000" cy="3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8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Vacunación </a:t>
            </a:r>
            <a:r>
              <a:rPr lang="es-ES" dirty="0" err="1"/>
              <a:t>antitosferina</a:t>
            </a:r>
            <a:r>
              <a:rPr lang="es-ES" dirty="0"/>
              <a:t> de la embarazada: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es-ES_tradnl" sz="2000" b="1" kern="0" dirty="0">
                <a:solidFill>
                  <a:srgbClr val="004586"/>
                </a:solidFill>
              </a:rPr>
              <a:t>OBJETIVO</a:t>
            </a:r>
            <a:r>
              <a:rPr lang="es-ES_tradnl" sz="2000" kern="0" dirty="0">
                <a:solidFill>
                  <a:srgbClr val="002060"/>
                </a:solidFill>
              </a:rPr>
              <a:t>: </a:t>
            </a:r>
            <a:r>
              <a:rPr lang="es-ES_tradnl" sz="2000" b="1" kern="0" dirty="0">
                <a:solidFill>
                  <a:srgbClr val="C00000"/>
                </a:solidFill>
              </a:rPr>
              <a:t>protección, </a:t>
            </a:r>
            <a:r>
              <a:rPr lang="es-ES_tradnl" sz="2000" b="1" kern="0" dirty="0" err="1">
                <a:solidFill>
                  <a:srgbClr val="C00000"/>
                </a:solidFill>
              </a:rPr>
              <a:t>transplacentaria</a:t>
            </a:r>
            <a:r>
              <a:rPr lang="es-ES_tradnl" sz="2000" b="1" kern="0" dirty="0">
                <a:solidFill>
                  <a:srgbClr val="C00000"/>
                </a:solidFill>
              </a:rPr>
              <a:t> </a:t>
            </a:r>
            <a:r>
              <a:rPr lang="es-ES_tradnl" sz="2000" kern="0" dirty="0">
                <a:solidFill>
                  <a:srgbClr val="004586"/>
                </a:solidFill>
              </a:rPr>
              <a:t>activa, del recién nacido durante su periodo de mayor vulnerabilidad frente a la tosferina, en el que tiene bastantes probabilidades de sufrir una evolución grave al no estar todavía capacitado para generar respuestas </a:t>
            </a:r>
            <a:r>
              <a:rPr lang="es-ES_tradnl" sz="2000" kern="0" dirty="0" err="1">
                <a:solidFill>
                  <a:srgbClr val="004586"/>
                </a:solidFill>
              </a:rPr>
              <a:t>inmunocelulares</a:t>
            </a:r>
            <a:r>
              <a:rPr lang="es-ES_tradnl" sz="2000" kern="0" dirty="0">
                <a:solidFill>
                  <a:srgbClr val="004586"/>
                </a:solidFill>
              </a:rPr>
              <a:t> (Th1) fundamentales para resolver la infección, tras 9 meses en ambiente Th2.</a:t>
            </a:r>
          </a:p>
          <a:p>
            <a:pPr lvl="0" algn="just">
              <a:lnSpc>
                <a:spcPct val="120000"/>
              </a:lnSpc>
            </a:pPr>
            <a:r>
              <a:rPr lang="es-ES" sz="2000" kern="0" dirty="0">
                <a:solidFill>
                  <a:srgbClr val="004586"/>
                </a:solidFill>
              </a:rPr>
              <a:t>Hasta que pueda generar su propia </a:t>
            </a:r>
            <a:r>
              <a:rPr lang="es-ES" sz="2000" kern="0" dirty="0" err="1">
                <a:solidFill>
                  <a:srgbClr val="004586"/>
                </a:solidFill>
              </a:rPr>
              <a:t>inmunoprotección</a:t>
            </a:r>
            <a:r>
              <a:rPr lang="es-ES" sz="2000" kern="0" dirty="0">
                <a:solidFill>
                  <a:srgbClr val="004586"/>
                </a:solidFill>
              </a:rPr>
              <a:t> </a:t>
            </a:r>
            <a:r>
              <a:rPr lang="es-ES" sz="2000" kern="0" dirty="0" err="1" smtClean="0">
                <a:solidFill>
                  <a:srgbClr val="004586"/>
                </a:solidFill>
              </a:rPr>
              <a:t>postvacunal</a:t>
            </a:r>
            <a:r>
              <a:rPr lang="es-ES" sz="2000" kern="0" dirty="0" smtClean="0">
                <a:solidFill>
                  <a:srgbClr val="004586"/>
                </a:solidFill>
              </a:rPr>
              <a:t>.</a:t>
            </a:r>
            <a:endParaRPr lang="es-ES_tradnl" sz="2000" kern="0" dirty="0">
              <a:solidFill>
                <a:srgbClr val="004586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es-ES_tradnl" sz="2000" kern="0" dirty="0">
                <a:solidFill>
                  <a:srgbClr val="004586"/>
                </a:solidFill>
              </a:rPr>
              <a:t>Toda embarazada, </a:t>
            </a:r>
            <a:r>
              <a:rPr lang="es-ES_tradnl" sz="2000" b="1" dirty="0">
                <a:solidFill>
                  <a:srgbClr val="C00000"/>
                </a:solidFill>
              </a:rPr>
              <a:t>en cada </a:t>
            </a:r>
            <a:r>
              <a:rPr lang="es-ES_tradnl" sz="2000" b="1" dirty="0">
                <a:solidFill>
                  <a:srgbClr val="004586"/>
                </a:solidFill>
              </a:rPr>
              <a:t>embarazo </a:t>
            </a:r>
            <a:r>
              <a:rPr lang="es-ES_tradnl" sz="2000" kern="0" dirty="0">
                <a:solidFill>
                  <a:srgbClr val="004586"/>
                </a:solidFill>
              </a:rPr>
              <a:t>(</a:t>
            </a:r>
            <a:r>
              <a:rPr lang="es-ES_tradnl" sz="2000" i="1" kern="0" dirty="0">
                <a:solidFill>
                  <a:srgbClr val="004586"/>
                </a:solidFill>
              </a:rPr>
              <a:t>CDC/ACIP 24-10-2012</a:t>
            </a:r>
            <a:r>
              <a:rPr lang="es-ES_tradnl" sz="2000" kern="0" dirty="0" smtClean="0">
                <a:solidFill>
                  <a:srgbClr val="004586"/>
                </a:solidFill>
              </a:rPr>
              <a:t>).</a:t>
            </a:r>
            <a:endParaRPr lang="es-ES_tradnl" sz="2000" kern="0" dirty="0">
              <a:solidFill>
                <a:srgbClr val="004586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es-ES" sz="2000" kern="0" dirty="0">
                <a:solidFill>
                  <a:srgbClr val="004586"/>
                </a:solidFill>
              </a:rPr>
              <a:t>Preferible precozmente </a:t>
            </a:r>
            <a:r>
              <a:rPr lang="es-ES" sz="2000" b="1" kern="0" dirty="0">
                <a:solidFill>
                  <a:srgbClr val="C00000"/>
                </a:solidFill>
              </a:rPr>
              <a:t>en el 3</a:t>
            </a:r>
            <a:r>
              <a:rPr lang="es-ES" sz="2000" b="1" kern="0" baseline="30000" dirty="0">
                <a:solidFill>
                  <a:srgbClr val="C00000"/>
                </a:solidFill>
              </a:rPr>
              <a:t>er</a:t>
            </a:r>
            <a:r>
              <a:rPr lang="es-ES" sz="2000" b="1" kern="0" dirty="0">
                <a:solidFill>
                  <a:srgbClr val="C00000"/>
                </a:solidFill>
              </a:rPr>
              <a:t> </a:t>
            </a:r>
            <a:r>
              <a:rPr lang="es-ES" sz="2000" b="1" kern="0" dirty="0" smtClean="0">
                <a:solidFill>
                  <a:srgbClr val="C00000"/>
                </a:solidFill>
              </a:rPr>
              <a:t>trimestre, </a:t>
            </a:r>
            <a:r>
              <a:rPr lang="es-ES" sz="2000" b="1" kern="0" dirty="0" smtClean="0">
                <a:solidFill>
                  <a:srgbClr val="004586"/>
                </a:solidFill>
              </a:rPr>
              <a:t>¿precoz </a:t>
            </a:r>
            <a:r>
              <a:rPr lang="es-ES" sz="2000" b="1" kern="0" dirty="0">
                <a:solidFill>
                  <a:srgbClr val="004586"/>
                </a:solidFill>
              </a:rPr>
              <a:t>en el 2º</a:t>
            </a:r>
            <a:r>
              <a:rPr lang="es-ES" sz="2000" b="1" kern="0" dirty="0" smtClean="0">
                <a:solidFill>
                  <a:srgbClr val="004586"/>
                </a:solidFill>
              </a:rPr>
              <a:t>?.</a:t>
            </a:r>
            <a:endParaRPr lang="es-ES" sz="2000" b="1" kern="0" dirty="0">
              <a:solidFill>
                <a:srgbClr val="004586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es-ES" sz="2000" kern="0" dirty="0">
                <a:solidFill>
                  <a:srgbClr val="004586"/>
                </a:solidFill>
              </a:rPr>
              <a:t>Transferencia casi nula antes de la 30 s. y óptima en la 36 s.</a:t>
            </a:r>
          </a:p>
          <a:p>
            <a:pPr lvl="0" algn="just">
              <a:lnSpc>
                <a:spcPct val="120000"/>
              </a:lnSpc>
            </a:pPr>
            <a:r>
              <a:rPr lang="es-ES" sz="2000" kern="0" dirty="0">
                <a:solidFill>
                  <a:srgbClr val="004586"/>
                </a:solidFill>
              </a:rPr>
              <a:t> </a:t>
            </a:r>
            <a:r>
              <a:rPr lang="es-ES" sz="2000" kern="0" dirty="0" err="1">
                <a:solidFill>
                  <a:srgbClr val="004586"/>
                </a:solidFill>
              </a:rPr>
              <a:t>IgG</a:t>
            </a:r>
            <a:r>
              <a:rPr lang="es-ES" sz="2000" kern="0" dirty="0">
                <a:solidFill>
                  <a:srgbClr val="004586"/>
                </a:solidFill>
              </a:rPr>
              <a:t> fetal 50% de la concentración materna entre las 27-30 </a:t>
            </a:r>
            <a:r>
              <a:rPr lang="es-ES" sz="2000" kern="0" dirty="0" smtClean="0">
                <a:solidFill>
                  <a:srgbClr val="004586"/>
                </a:solidFill>
              </a:rPr>
              <a:t>semanas</a:t>
            </a:r>
            <a:r>
              <a:rPr lang="es-ES" sz="2000" kern="0" dirty="0">
                <a:solidFill>
                  <a:srgbClr val="004586"/>
                </a:solidFill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s-ES" sz="2000" b="1" kern="0" dirty="0">
                <a:solidFill>
                  <a:srgbClr val="C00000"/>
                </a:solidFill>
              </a:rPr>
              <a:t>Eficacia y seguridad </a:t>
            </a:r>
            <a:r>
              <a:rPr lang="es-ES" sz="2000" kern="0" dirty="0">
                <a:solidFill>
                  <a:srgbClr val="004586"/>
                </a:solidFill>
              </a:rPr>
              <a:t>del programa demostrados en </a:t>
            </a:r>
            <a:r>
              <a:rPr lang="es-ES" sz="2000" kern="0" dirty="0" smtClean="0">
                <a:solidFill>
                  <a:srgbClr val="004586"/>
                </a:solidFill>
              </a:rPr>
              <a:t>UK.</a:t>
            </a:r>
            <a:endParaRPr lang="es-ES" sz="2000" kern="0" dirty="0">
              <a:solidFill>
                <a:srgbClr val="004586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es-ES" sz="2000" b="1" kern="0" dirty="0">
                <a:solidFill>
                  <a:srgbClr val="C00000"/>
                </a:solidFill>
              </a:rPr>
              <a:t>Estrategia del nido</a:t>
            </a:r>
            <a:r>
              <a:rPr lang="es-ES" sz="2000" kern="0" dirty="0">
                <a:solidFill>
                  <a:srgbClr val="004586"/>
                </a:solidFill>
              </a:rPr>
              <a:t>: insuficiente si no se vacuna a </a:t>
            </a:r>
            <a:r>
              <a:rPr lang="es-ES" sz="2000" kern="0" dirty="0" smtClean="0">
                <a:solidFill>
                  <a:srgbClr val="004586"/>
                </a:solidFill>
              </a:rPr>
              <a:t>embarazada.</a:t>
            </a:r>
            <a:endParaRPr lang="es-ES" sz="2000" kern="0" dirty="0">
              <a:solidFill>
                <a:srgbClr val="004586"/>
              </a:solidFill>
            </a:endParaRPr>
          </a:p>
          <a:p>
            <a:pPr marL="542925" lvl="0" indent="0">
              <a:buNone/>
            </a:pPr>
            <a:endParaRPr lang="es-ES_tradnl" sz="2000" kern="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-32" y="4095750"/>
            <a:ext cx="8686832" cy="221372"/>
          </a:xfrm>
        </p:spPr>
        <p:txBody>
          <a:bodyPr>
            <a:noAutofit/>
          </a:bodyPr>
          <a:lstStyle/>
          <a:p>
            <a:r>
              <a:rPr lang="es-ES" sz="1000" i="0" dirty="0"/>
              <a:t>MMWR Oct 2011; </a:t>
            </a:r>
            <a:r>
              <a:rPr lang="en-GB" sz="1000" i="0" dirty="0"/>
              <a:t>60:1424-1426. </a:t>
            </a:r>
            <a:r>
              <a:rPr lang="es-ES" sz="1000" i="0" dirty="0"/>
              <a:t>/</a:t>
            </a:r>
            <a:r>
              <a:rPr lang="en-GB" sz="1000" i="0" dirty="0"/>
              <a:t>Healy CM, et al. </a:t>
            </a:r>
            <a:r>
              <a:rPr lang="en-GB" sz="1000" i="0" dirty="0" err="1"/>
              <a:t>Clin</a:t>
            </a:r>
            <a:r>
              <a:rPr lang="en-GB" sz="1000" i="0" dirty="0"/>
              <a:t> Infect Dis 2013;56:539–44.</a:t>
            </a:r>
            <a:r>
              <a:rPr lang="es-ES" sz="1000" i="0" dirty="0"/>
              <a:t> /</a:t>
            </a:r>
            <a:r>
              <a:rPr lang="en-GB" sz="1000" i="0" dirty="0"/>
              <a:t> Van den Berg JP et al. Early Hum Dev. 2011 ;87(2):67-72</a:t>
            </a:r>
            <a:r>
              <a:rPr lang="es-ES" sz="1000" i="0" dirty="0"/>
              <a:t>  / </a:t>
            </a:r>
            <a:r>
              <a:rPr lang="en-GB" sz="1000" i="0" dirty="0"/>
              <a:t>. Healy CM et al.. </a:t>
            </a:r>
            <a:r>
              <a:rPr lang="en-GB" sz="1000" i="0" dirty="0" err="1"/>
              <a:t>Pediatr</a:t>
            </a:r>
            <a:r>
              <a:rPr lang="en-GB" sz="1000" i="0" dirty="0"/>
              <a:t> Infect Dis J., 2015; 34: 22-26.</a:t>
            </a:r>
            <a:r>
              <a:rPr lang="es-ES_tradnl" sz="1000" i="0" dirty="0"/>
              <a:t> </a:t>
            </a:r>
            <a:r>
              <a:rPr lang="es-ES" sz="1000" dirty="0"/>
              <a:t> </a:t>
            </a:r>
            <a:r>
              <a:rPr lang="es-ES" sz="1000" i="0" dirty="0"/>
              <a:t>/</a:t>
            </a:r>
            <a:r>
              <a:rPr lang="en-GB" sz="1000" i="0" dirty="0"/>
              <a:t>  </a:t>
            </a:r>
            <a:r>
              <a:rPr lang="en-GB" sz="1000" i="0" dirty="0" err="1"/>
              <a:t>Amirthalingam</a:t>
            </a:r>
            <a:r>
              <a:rPr lang="en-GB" sz="1000" i="0" dirty="0"/>
              <a:t> G et al. Lancet 2014;384:1521-1528 / Munoz </a:t>
            </a:r>
            <a:r>
              <a:rPr lang="en-GB" sz="1000" i="0" dirty="0" err="1"/>
              <a:t>F.Met</a:t>
            </a:r>
            <a:r>
              <a:rPr lang="en-GB" sz="1000" i="0" dirty="0"/>
              <a:t> al. JAMA2014; 311 :1760-1769 /</a:t>
            </a:r>
            <a:r>
              <a:rPr lang="en-GB" sz="1000" b="1" i="0" dirty="0"/>
              <a:t>^ </a:t>
            </a:r>
            <a:r>
              <a:rPr lang="en-GB" sz="1000" i="0" dirty="0" err="1"/>
              <a:t>Eberhardt</a:t>
            </a:r>
            <a:r>
              <a:rPr lang="en-GB" sz="1000" i="0" dirty="0"/>
              <a:t> CS et al.. </a:t>
            </a:r>
            <a:r>
              <a:rPr lang="en-GB" sz="1000" i="0" dirty="0" err="1"/>
              <a:t>Clin</a:t>
            </a:r>
            <a:r>
              <a:rPr lang="en-GB" sz="1000" i="0" dirty="0"/>
              <a:t> Infect Dis. 2016 1;62(7):829-36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7662163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4" id="{0FDF717A-3D91-4E6F-95A8-C801031AA953}" vid="{1C7E8719-B2BB-4220-9AB5-74C42149778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PresentaciónAPAP</Template>
  <TotalTime>1781</TotalTime>
  <Words>2882</Words>
  <Application>Microsoft Office PowerPoint</Application>
  <PresentationFormat>Presentación en pantalla (16:9)</PresentationFormat>
  <Paragraphs>266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Arial Rounded MT Bold</vt:lpstr>
      <vt:lpstr>Calibri</vt:lpstr>
      <vt:lpstr>Times New Roman</vt:lpstr>
      <vt:lpstr>Trebuchet MS</vt:lpstr>
      <vt:lpstr>Wingdings</vt:lpstr>
      <vt:lpstr>Wingdings 3</vt:lpstr>
      <vt:lpstr>1_Tema de Office</vt:lpstr>
      <vt:lpstr>Novedades en vacunas que debemos de conocer</vt:lpstr>
      <vt:lpstr>Vacunación de la embarazada: tosferina y gripe</vt:lpstr>
      <vt:lpstr>Vacunación de la embarazada: objetivo pediátrico</vt:lpstr>
      <vt:lpstr>Pregunta 1</vt:lpstr>
      <vt:lpstr>Vacunación antigripal en embarazadas</vt:lpstr>
      <vt:lpstr>Vacunación antigripal en embarazadas</vt:lpstr>
      <vt:lpstr>Inmunidad en embarazadas</vt:lpstr>
      <vt:lpstr>Bases de la inmunología</vt:lpstr>
      <vt:lpstr>Vacunación antitosferina de la embarazada:</vt:lpstr>
      <vt:lpstr>Vacunación frente a los VPH</vt:lpstr>
      <vt:lpstr>Vacunación frente a VPH: vacuna nonavalente </vt:lpstr>
      <vt:lpstr>Vacunación frente a VPH: vacuna nonavalente </vt:lpstr>
      <vt:lpstr>Vacunación frente a VPH: vacuna nonavalente </vt:lpstr>
      <vt:lpstr>Pregunta 2</vt:lpstr>
      <vt:lpstr>Vacunación frente a VPH en varones</vt:lpstr>
      <vt:lpstr>Vacunación frente a la meningitis B</vt:lpstr>
      <vt:lpstr>Pregunta 3</vt:lpstr>
      <vt:lpstr>La meningitis B</vt:lpstr>
      <vt:lpstr> La meningitis B: incidencia en España</vt:lpstr>
      <vt:lpstr>Pregunta 4</vt:lpstr>
      <vt:lpstr>Vacuna antimeningococo B</vt:lpstr>
      <vt:lpstr>La vacunología inversa</vt:lpstr>
      <vt:lpstr>La vacunología inversa: antígenos seleccionados</vt:lpstr>
      <vt:lpstr>Vacuna antimeningococo B</vt:lpstr>
      <vt:lpstr>Vacuna frente a Meningococo B: experiencia postcomercialización </vt:lpstr>
      <vt:lpstr>Vacuna antimeningococo B: pendiente</vt:lpstr>
      <vt:lpstr>Pregunta 5</vt:lpstr>
      <vt:lpstr>Meningitis: emergencia de otros Serogrupos</vt:lpstr>
      <vt:lpstr>Novedades en vacunas que debemos conocer: 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Live Med</dc:creator>
  <cp:lastModifiedBy>Live Med</cp:lastModifiedBy>
  <cp:revision>148</cp:revision>
  <dcterms:created xsi:type="dcterms:W3CDTF">2016-09-19T12:35:27Z</dcterms:created>
  <dcterms:modified xsi:type="dcterms:W3CDTF">2016-11-25T13:34:40Z</dcterms:modified>
</cp:coreProperties>
</file>