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3"/>
  </p:notesMasterIdLst>
  <p:sldIdLst>
    <p:sldId id="256" r:id="rId2"/>
    <p:sldId id="257" r:id="rId3"/>
    <p:sldId id="259" r:id="rId4"/>
    <p:sldId id="260" r:id="rId5"/>
    <p:sldId id="290" r:id="rId6"/>
    <p:sldId id="261" r:id="rId7"/>
    <p:sldId id="297" r:id="rId8"/>
    <p:sldId id="296" r:id="rId9"/>
    <p:sldId id="287" r:id="rId10"/>
    <p:sldId id="286" r:id="rId11"/>
    <p:sldId id="262" r:id="rId12"/>
    <p:sldId id="289" r:id="rId13"/>
    <p:sldId id="263" r:id="rId14"/>
    <p:sldId id="264" r:id="rId15"/>
    <p:sldId id="265" r:id="rId16"/>
    <p:sldId id="266" r:id="rId17"/>
    <p:sldId id="292" r:id="rId18"/>
    <p:sldId id="295" r:id="rId19"/>
    <p:sldId id="258" r:id="rId20"/>
    <p:sldId id="293" r:id="rId21"/>
    <p:sldId id="291" r:id="rId22"/>
    <p:sldId id="267" r:id="rId23"/>
    <p:sldId id="268" r:id="rId24"/>
    <p:sldId id="294" r:id="rId25"/>
    <p:sldId id="269" r:id="rId26"/>
    <p:sldId id="270" r:id="rId27"/>
    <p:sldId id="271" r:id="rId28"/>
    <p:sldId id="272" r:id="rId29"/>
    <p:sldId id="284" r:id="rId30"/>
    <p:sldId id="283" r:id="rId31"/>
    <p:sldId id="285" r:id="rId3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88869" autoAdjust="0"/>
  </p:normalViewPr>
  <p:slideViewPr>
    <p:cSldViewPr snapToGrid="0">
      <p:cViewPr varScale="1">
        <p:scale>
          <a:sx n="57" d="100"/>
          <a:sy n="57" d="100"/>
        </p:scale>
        <p:origin x="924" y="42"/>
      </p:cViewPr>
      <p:guideLst>
        <p:guide orient="horz" pos="2160"/>
        <p:guide pos="3840"/>
      </p:guideLst>
    </p:cSldViewPr>
  </p:slideViewPr>
  <p:notesTextViewPr>
    <p:cViewPr>
      <p:scale>
        <a:sx n="1" d="1"/>
        <a:sy n="1" d="1"/>
      </p:scale>
      <p:origin x="0" y="0"/>
    </p:cViewPr>
  </p:notesTextViewPr>
  <p:sorterViewPr>
    <p:cViewPr>
      <p:scale>
        <a:sx n="100" d="100"/>
        <a:sy n="100" d="100"/>
      </p:scale>
      <p:origin x="0" y="-99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075FA-0F5F-46BE-98C3-A1AE253B6C28}" type="datetimeFigureOut">
              <a:rPr lang="es-ES" smtClean="0"/>
              <a:pPr/>
              <a:t>12/12/2017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AB04C-5BC0-4A50-B6B2-AFDACD83C86F}" type="slidenum">
              <a:rPr lang="es-ES" smtClean="0"/>
              <a:pPr/>
              <a:t>‹Nº›</a:t>
            </a:fld>
            <a:endParaRPr lang="es-ES"/>
          </a:p>
        </p:txBody>
      </p:sp>
    </p:spTree>
    <p:extLst>
      <p:ext uri="{BB962C8B-B14F-4D97-AF65-F5344CB8AC3E}">
        <p14:creationId xmlns:p14="http://schemas.microsoft.com/office/powerpoint/2010/main" val="3945799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Respuesta 4</a:t>
            </a:r>
          </a:p>
          <a:p>
            <a:endParaRPr lang="es-ES" dirty="0"/>
          </a:p>
        </p:txBody>
      </p:sp>
      <p:sp>
        <p:nvSpPr>
          <p:cNvPr id="4" name="Marcador de número de diapositiva 3"/>
          <p:cNvSpPr>
            <a:spLocks noGrp="1"/>
          </p:cNvSpPr>
          <p:nvPr>
            <p:ph type="sldNum" sz="quarter" idx="10"/>
          </p:nvPr>
        </p:nvSpPr>
        <p:spPr/>
        <p:txBody>
          <a:bodyPr/>
          <a:lstStyle/>
          <a:p>
            <a:fld id="{704AB04C-5BC0-4A50-B6B2-AFDACD83C86F}" type="slidenum">
              <a:rPr lang="es-ES" smtClean="0"/>
              <a:pPr/>
              <a:t>3</a:t>
            </a:fld>
            <a:endParaRPr lang="es-ES"/>
          </a:p>
        </p:txBody>
      </p:sp>
    </p:spTree>
    <p:extLst>
      <p:ext uri="{BB962C8B-B14F-4D97-AF65-F5344CB8AC3E}">
        <p14:creationId xmlns:p14="http://schemas.microsoft.com/office/powerpoint/2010/main" val="2257435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Pumphrey</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RSH. Lessons for management of anaphylaxis from a study of fatal reactions.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Clin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Exp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Allergy. 2000;30:1144 –1150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smtClean="0">
              <a:ln>
                <a:noFill/>
              </a:ln>
              <a:solidFill>
                <a:prstClr val="black"/>
              </a:solidFill>
              <a:effectLst/>
              <a:uLnTx/>
              <a:uFillTx/>
              <a:latin typeface="+mn-lt"/>
              <a:ea typeface="+mn-ea"/>
              <a:cs typeface="+mn-cs"/>
            </a:endParaRPr>
          </a:p>
          <a:p>
            <a:r>
              <a:rPr lang="es-ES" dirty="0" smtClean="0"/>
              <a:t>La adrenalina, o epinefrina por su Denominación Común Internacional (DCI), es una es una catecolamina, producida sólo por las glándulas suprarrenales a partir de los aminoácidos fenilalanina y tirosina.</a:t>
            </a:r>
            <a:endParaRPr lang="es-ES" dirty="0"/>
          </a:p>
        </p:txBody>
      </p:sp>
      <p:sp>
        <p:nvSpPr>
          <p:cNvPr id="4" name="Marcador de número de diapositiva 3"/>
          <p:cNvSpPr>
            <a:spLocks noGrp="1"/>
          </p:cNvSpPr>
          <p:nvPr>
            <p:ph type="sldNum" sz="quarter" idx="10"/>
          </p:nvPr>
        </p:nvSpPr>
        <p:spPr/>
        <p:txBody>
          <a:bodyPr/>
          <a:lstStyle/>
          <a:p>
            <a:fld id="{704AB04C-5BC0-4A50-B6B2-AFDACD83C86F}" type="slidenum">
              <a:rPr lang="es-ES" smtClean="0"/>
              <a:pPr/>
              <a:t>14</a:t>
            </a:fld>
            <a:endParaRPr lang="es-ES"/>
          </a:p>
        </p:txBody>
      </p:sp>
    </p:spTree>
    <p:extLst>
      <p:ext uri="{BB962C8B-B14F-4D97-AF65-F5344CB8AC3E}">
        <p14:creationId xmlns:p14="http://schemas.microsoft.com/office/powerpoint/2010/main" val="2932687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Adaptado de Simons FER. First-aid treatment of anaphylaxis to food: focus on epinephrine. J Allergy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Clin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Immunol</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2004;113:837-44</a:t>
            </a:r>
            <a:endParaRPr kumimoji="0" lang="es-ES" sz="1200" b="0" i="0" u="none" strike="noStrike" kern="1200" cap="none" spc="0" normalizeH="0" baseline="0" noProof="0" dirty="0" smtClean="0">
              <a:ln>
                <a:noFill/>
              </a:ln>
              <a:solidFill>
                <a:prstClr val="black"/>
              </a:solidFill>
              <a:effectLst/>
              <a:uLnTx/>
              <a:uFillTx/>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704AB04C-5BC0-4A50-B6B2-AFDACD83C86F}" type="slidenum">
              <a:rPr lang="es-ES" smtClean="0"/>
              <a:pPr/>
              <a:t>15</a:t>
            </a:fld>
            <a:endParaRPr lang="es-ES"/>
          </a:p>
        </p:txBody>
      </p:sp>
    </p:spTree>
    <p:extLst>
      <p:ext uri="{BB962C8B-B14F-4D97-AF65-F5344CB8AC3E}">
        <p14:creationId xmlns:p14="http://schemas.microsoft.com/office/powerpoint/2010/main" val="1225095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Ancianos o personas con patologías asociadas  como cardiopatía isquémica,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arteriopatía</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periférica, HTA, hipertiroidismo, aneurisma aórtico.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Pacientes en tratamiento con inhibidores de la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monoaminooxidasa</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(bloquean el metabolismo de la adrenalina), antidepresivos tricíclicos (prolongan la vida media de la adrenalina), B-bloqueantes (respuesta parcial de la adrenalina),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aminofilina</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u otros fármacos vasoconstrictores o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arritmogénicos</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1) Brown SGA. Cardiovascular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aspects</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of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anaphylaxis</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implications</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for</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treatment</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and diagnosis.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Curr</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Opin</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Allergy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Clin</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Immunol</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2005;5:359–64.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2)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Simons</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FER.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First-aid</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treatment</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of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anaphylaxis</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to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food</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focus</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on</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epinephrine</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J Allergy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Clin</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Immunol</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2004;113:837–44.</a:t>
            </a:r>
          </a:p>
        </p:txBody>
      </p:sp>
      <p:sp>
        <p:nvSpPr>
          <p:cNvPr id="4" name="Marcador de número de diapositiva 3"/>
          <p:cNvSpPr>
            <a:spLocks noGrp="1"/>
          </p:cNvSpPr>
          <p:nvPr>
            <p:ph type="sldNum" sz="quarter" idx="10"/>
          </p:nvPr>
        </p:nvSpPr>
        <p:spPr/>
        <p:txBody>
          <a:bodyPr/>
          <a:lstStyle/>
          <a:p>
            <a:fld id="{704AB04C-5BC0-4A50-B6B2-AFDACD83C86F}" type="slidenum">
              <a:rPr lang="es-ES" smtClean="0"/>
              <a:pPr/>
              <a:t>16</a:t>
            </a:fld>
            <a:endParaRPr lang="es-ES"/>
          </a:p>
        </p:txBody>
      </p:sp>
    </p:spTree>
    <p:extLst>
      <p:ext uri="{BB962C8B-B14F-4D97-AF65-F5344CB8AC3E}">
        <p14:creationId xmlns:p14="http://schemas.microsoft.com/office/powerpoint/2010/main" val="3896751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Sicherer SH, Simons FE; SECTION ON ALLERGY AND IMMUNOLOGY. Epinephrine for First-aid Management of Anaphylaxis. Pediatrics. 2017 Feb 13. </a:t>
            </a:r>
          </a:p>
          <a:p>
            <a:endParaRPr lang="es-ES" dirty="0"/>
          </a:p>
        </p:txBody>
      </p:sp>
      <p:sp>
        <p:nvSpPr>
          <p:cNvPr id="4" name="Marcador de número de diapositiva 3"/>
          <p:cNvSpPr>
            <a:spLocks noGrp="1"/>
          </p:cNvSpPr>
          <p:nvPr>
            <p:ph type="sldNum" sz="quarter" idx="10"/>
          </p:nvPr>
        </p:nvSpPr>
        <p:spPr/>
        <p:txBody>
          <a:bodyPr/>
          <a:lstStyle/>
          <a:p>
            <a:fld id="{704AB04C-5BC0-4A50-B6B2-AFDACD83C86F}" type="slidenum">
              <a:rPr lang="es-ES" smtClean="0"/>
              <a:pPr/>
              <a:t>17</a:t>
            </a:fld>
            <a:endParaRPr lang="es-ES"/>
          </a:p>
        </p:txBody>
      </p:sp>
    </p:spTree>
    <p:extLst>
      <p:ext uri="{BB962C8B-B14F-4D97-AF65-F5344CB8AC3E}">
        <p14:creationId xmlns:p14="http://schemas.microsoft.com/office/powerpoint/2010/main" val="1086412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Sicherer SH, Simons FE; SECTION ON ALLERGY AND IMMUNOLOGY. Epinephrine for First-aid Management of Anaphylaxis. Pediatrics. 2017 Feb 13. </a:t>
            </a:r>
          </a:p>
          <a:p>
            <a:endParaRPr lang="es-ES" dirty="0"/>
          </a:p>
        </p:txBody>
      </p:sp>
      <p:sp>
        <p:nvSpPr>
          <p:cNvPr id="4" name="Marcador de número de diapositiva 3"/>
          <p:cNvSpPr>
            <a:spLocks noGrp="1"/>
          </p:cNvSpPr>
          <p:nvPr>
            <p:ph type="sldNum" sz="quarter" idx="10"/>
          </p:nvPr>
        </p:nvSpPr>
        <p:spPr/>
        <p:txBody>
          <a:bodyPr/>
          <a:lstStyle/>
          <a:p>
            <a:fld id="{704AB04C-5BC0-4A50-B6B2-AFDACD83C86F}" type="slidenum">
              <a:rPr lang="es-ES" smtClean="0"/>
              <a:pPr/>
              <a:t>18</a:t>
            </a:fld>
            <a:endParaRPr lang="es-ES"/>
          </a:p>
        </p:txBody>
      </p:sp>
    </p:spTree>
    <p:extLst>
      <p:ext uri="{BB962C8B-B14F-4D97-AF65-F5344CB8AC3E}">
        <p14:creationId xmlns:p14="http://schemas.microsoft.com/office/powerpoint/2010/main" val="48636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Respuesta 2</a:t>
            </a:r>
            <a:endParaRPr lang="es-ES" dirty="0"/>
          </a:p>
        </p:txBody>
      </p:sp>
      <p:sp>
        <p:nvSpPr>
          <p:cNvPr id="4" name="Marcador de número de diapositiva 3"/>
          <p:cNvSpPr>
            <a:spLocks noGrp="1"/>
          </p:cNvSpPr>
          <p:nvPr>
            <p:ph type="sldNum" sz="quarter" idx="10"/>
          </p:nvPr>
        </p:nvSpPr>
        <p:spPr/>
        <p:txBody>
          <a:bodyPr/>
          <a:lstStyle/>
          <a:p>
            <a:fld id="{704AB04C-5BC0-4A50-B6B2-AFDACD83C86F}" type="slidenum">
              <a:rPr lang="es-ES" smtClean="0"/>
              <a:pPr/>
              <a:t>20</a:t>
            </a:fld>
            <a:endParaRPr lang="es-ES"/>
          </a:p>
        </p:txBody>
      </p:sp>
    </p:spTree>
    <p:extLst>
      <p:ext uri="{BB962C8B-B14F-4D97-AF65-F5344CB8AC3E}">
        <p14:creationId xmlns:p14="http://schemas.microsoft.com/office/powerpoint/2010/main" val="541063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Múgica-García MV, Tejedor-Alonso MA, Moro-Moro M, Esteban-Hernández J, Rojas-</a:t>
            </a:r>
            <a:r>
              <a:rPr lang="es-ES" dirty="0" err="1" smtClean="0"/>
              <a:t>Perez</a:t>
            </a:r>
            <a:r>
              <a:rPr lang="es-ES" dirty="0" smtClean="0"/>
              <a:t>-Ezquerra PE, Vila-</a:t>
            </a:r>
            <a:r>
              <a:rPr lang="es-ES" dirty="0" err="1" smtClean="0"/>
              <a:t>Albelda</a:t>
            </a:r>
            <a:r>
              <a:rPr lang="es-ES" dirty="0" smtClean="0"/>
              <a:t> C, Rosado-</a:t>
            </a:r>
            <a:r>
              <a:rPr lang="es-ES" dirty="0" err="1" smtClean="0"/>
              <a:t>Ingelmo</a:t>
            </a:r>
            <a:r>
              <a:rPr lang="es-ES" dirty="0" smtClean="0"/>
              <a:t> A. </a:t>
            </a:r>
            <a:r>
              <a:rPr lang="es-ES" dirty="0" err="1" smtClean="0"/>
              <a:t>Self</a:t>
            </a:r>
            <a:r>
              <a:rPr lang="es-ES" dirty="0" smtClean="0"/>
              <a:t>-Management of </a:t>
            </a:r>
            <a:r>
              <a:rPr lang="es-ES" dirty="0" err="1" smtClean="0"/>
              <a:t>Anaphylaxis</a:t>
            </a:r>
            <a:r>
              <a:rPr lang="es-ES" dirty="0" smtClean="0"/>
              <a:t> </a:t>
            </a:r>
            <a:r>
              <a:rPr lang="es-ES" dirty="0" err="1" smtClean="0"/>
              <a:t>Is</a:t>
            </a:r>
            <a:r>
              <a:rPr lang="es-ES" dirty="0" smtClean="0"/>
              <a:t> </a:t>
            </a:r>
            <a:r>
              <a:rPr lang="es-ES" dirty="0" err="1" smtClean="0"/>
              <a:t>Not</a:t>
            </a:r>
            <a:r>
              <a:rPr lang="es-ES" dirty="0" smtClean="0"/>
              <a:t> </a:t>
            </a:r>
            <a:r>
              <a:rPr lang="es-ES" dirty="0" err="1" smtClean="0"/>
              <a:t>Optimal</a:t>
            </a:r>
            <a:r>
              <a:rPr lang="es-ES" dirty="0" smtClean="0"/>
              <a:t>. J </a:t>
            </a:r>
            <a:r>
              <a:rPr lang="es-ES" dirty="0" err="1" smtClean="0"/>
              <a:t>Investig</a:t>
            </a:r>
            <a:r>
              <a:rPr lang="es-ES" dirty="0" smtClean="0"/>
              <a:t> </a:t>
            </a:r>
            <a:r>
              <a:rPr lang="es-ES" dirty="0" err="1" smtClean="0"/>
              <a:t>Allergol</a:t>
            </a:r>
            <a:r>
              <a:rPr lang="es-ES" dirty="0" smtClean="0"/>
              <a:t> </a:t>
            </a:r>
            <a:r>
              <a:rPr lang="es-ES" dirty="0" err="1" smtClean="0"/>
              <a:t>Clin</a:t>
            </a:r>
            <a:r>
              <a:rPr lang="es-ES" dirty="0" smtClean="0"/>
              <a:t> </a:t>
            </a:r>
            <a:r>
              <a:rPr lang="es-ES" dirty="0" err="1" smtClean="0"/>
              <a:t>Immunol</a:t>
            </a:r>
            <a:r>
              <a:rPr lang="es-ES" dirty="0" smtClean="0"/>
              <a:t>. 2015;25(6):408-15.</a:t>
            </a:r>
          </a:p>
          <a:p>
            <a:endParaRPr lang="es-ES" dirty="0" smtClean="0"/>
          </a:p>
          <a:p>
            <a:r>
              <a:rPr lang="es-ES" dirty="0" smtClean="0"/>
              <a:t>Se envió un cuestionario a 1.512 pacientes que habían sufrido un episodio previo de anafilaxia y este fue completado por 887.</a:t>
            </a:r>
          </a:p>
          <a:p>
            <a:r>
              <a:rPr lang="es-ES" dirty="0" smtClean="0"/>
              <a:t>La definición elegida de anafilaxia fue la del Instituto Nacional de Alergias y Enfermedades Infecciosas y el Simposio de la </a:t>
            </a:r>
            <a:r>
              <a:rPr lang="es-ES" dirty="0" err="1" smtClean="0"/>
              <a:t>Food</a:t>
            </a:r>
            <a:r>
              <a:rPr lang="es-ES" dirty="0" smtClean="0"/>
              <a:t> </a:t>
            </a:r>
            <a:r>
              <a:rPr lang="es-ES" dirty="0" err="1" smtClean="0"/>
              <a:t>Allergy</a:t>
            </a:r>
            <a:endParaRPr lang="es-ES" dirty="0" smtClean="0"/>
          </a:p>
          <a:p>
            <a:r>
              <a:rPr lang="es-ES" dirty="0" smtClean="0"/>
              <a:t>and </a:t>
            </a:r>
            <a:r>
              <a:rPr lang="es-ES" dirty="0" err="1" smtClean="0"/>
              <a:t>Anaphylaxis</a:t>
            </a:r>
            <a:r>
              <a:rPr lang="es-ES" dirty="0" smtClean="0"/>
              <a:t> Network (NIAID-FAAN). Se evaluó la prescripción, la compra y el uso de auto-inyectores de adrenalina y medicamentos</a:t>
            </a:r>
          </a:p>
          <a:p>
            <a:r>
              <a:rPr lang="es-ES" dirty="0" smtClean="0"/>
              <a:t>orales, así como la evitación de alérgenos implicados en los episodios de anafilaxia anteriores.</a:t>
            </a:r>
          </a:p>
          <a:p>
            <a:r>
              <a:rPr lang="es-ES" dirty="0" smtClean="0"/>
              <a:t>Resultados: La mayoría de los pacientes (94,53%) informaron que habían sido aconsejados sobre la evitación de alérgenos responsables</a:t>
            </a:r>
          </a:p>
          <a:p>
            <a:r>
              <a:rPr lang="es-ES" dirty="0" smtClean="0"/>
              <a:t>después de su evaluación alergológica. Los auto-inyectores de adrenalina y los medicamentos orales se prescribieron de forma diferente</a:t>
            </a:r>
          </a:p>
          <a:p>
            <a:r>
              <a:rPr lang="es-ES" dirty="0" smtClean="0"/>
              <a:t>según el subtipo de anafilaxia. Sólo el 30.74% de los pacientes utilizaron el auto inyector de adrenalina y el 54,26% tomo la medicación</a:t>
            </a:r>
          </a:p>
          <a:p>
            <a:r>
              <a:rPr lang="es-ES" dirty="0" smtClean="0"/>
              <a:t>oral. La mayoría de los pacientes (88,3%) evitaron el alérgeno.</a:t>
            </a:r>
          </a:p>
          <a:p>
            <a:endParaRPr lang="es-ES" dirty="0" smtClean="0"/>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704AB04C-5BC0-4A50-B6B2-AFDACD83C86F}" type="slidenum">
              <a:rPr lang="es-ES" smtClean="0"/>
              <a:pPr/>
              <a:t>21</a:t>
            </a:fld>
            <a:endParaRPr lang="es-ES"/>
          </a:p>
        </p:txBody>
      </p:sp>
    </p:spTree>
    <p:extLst>
      <p:ext uri="{BB962C8B-B14F-4D97-AF65-F5344CB8AC3E}">
        <p14:creationId xmlns:p14="http://schemas.microsoft.com/office/powerpoint/2010/main" val="1764352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Respuesta 3</a:t>
            </a:r>
          </a:p>
          <a:p>
            <a:endParaRPr lang="es-ES" dirty="0"/>
          </a:p>
        </p:txBody>
      </p:sp>
      <p:sp>
        <p:nvSpPr>
          <p:cNvPr id="4" name="Marcador de número de diapositiva 3"/>
          <p:cNvSpPr>
            <a:spLocks noGrp="1"/>
          </p:cNvSpPr>
          <p:nvPr>
            <p:ph type="sldNum" sz="quarter" idx="10"/>
          </p:nvPr>
        </p:nvSpPr>
        <p:spPr/>
        <p:txBody>
          <a:bodyPr/>
          <a:lstStyle/>
          <a:p>
            <a:fld id="{704AB04C-5BC0-4A50-B6B2-AFDACD83C86F}" type="slidenum">
              <a:rPr lang="es-ES" smtClean="0"/>
              <a:pPr/>
              <a:t>22</a:t>
            </a:fld>
            <a:endParaRPr lang="es-ES"/>
          </a:p>
        </p:txBody>
      </p:sp>
    </p:spTree>
    <p:extLst>
      <p:ext uri="{BB962C8B-B14F-4D97-AF65-F5344CB8AC3E}">
        <p14:creationId xmlns:p14="http://schemas.microsoft.com/office/powerpoint/2010/main" val="625178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Múgica-García MV, Tejedor-Alonso MA, Moro-Moro M, Esteban-Hernández J, Rojas-</a:t>
            </a:r>
            <a:r>
              <a:rPr lang="es-ES" dirty="0" err="1" smtClean="0"/>
              <a:t>Perez</a:t>
            </a:r>
            <a:r>
              <a:rPr lang="es-ES" dirty="0" smtClean="0"/>
              <a:t>-Ezquerra PE, Vila-</a:t>
            </a:r>
            <a:r>
              <a:rPr lang="es-ES" dirty="0" err="1" smtClean="0"/>
              <a:t>Albelda</a:t>
            </a:r>
            <a:r>
              <a:rPr lang="es-ES" dirty="0" smtClean="0"/>
              <a:t> C, Rosado-</a:t>
            </a:r>
            <a:r>
              <a:rPr lang="es-ES" dirty="0" err="1" smtClean="0"/>
              <a:t>Ingelmo</a:t>
            </a:r>
            <a:r>
              <a:rPr lang="es-ES" dirty="0" smtClean="0"/>
              <a:t> A. </a:t>
            </a:r>
            <a:r>
              <a:rPr lang="es-ES" dirty="0" err="1" smtClean="0"/>
              <a:t>Self</a:t>
            </a:r>
            <a:r>
              <a:rPr lang="es-ES" dirty="0" smtClean="0"/>
              <a:t>-Management of </a:t>
            </a:r>
            <a:r>
              <a:rPr lang="es-ES" dirty="0" err="1" smtClean="0"/>
              <a:t>Anaphylaxis</a:t>
            </a:r>
            <a:r>
              <a:rPr lang="es-ES" dirty="0" smtClean="0"/>
              <a:t> </a:t>
            </a:r>
            <a:r>
              <a:rPr lang="es-ES" dirty="0" err="1" smtClean="0"/>
              <a:t>Is</a:t>
            </a:r>
            <a:r>
              <a:rPr lang="es-ES" dirty="0" smtClean="0"/>
              <a:t> </a:t>
            </a:r>
            <a:r>
              <a:rPr lang="es-ES" dirty="0" err="1" smtClean="0"/>
              <a:t>Not</a:t>
            </a:r>
            <a:r>
              <a:rPr lang="es-ES" dirty="0" smtClean="0"/>
              <a:t> </a:t>
            </a:r>
            <a:r>
              <a:rPr lang="es-ES" dirty="0" err="1" smtClean="0"/>
              <a:t>Optimal</a:t>
            </a:r>
            <a:r>
              <a:rPr lang="es-ES" dirty="0" smtClean="0"/>
              <a:t>. J </a:t>
            </a:r>
            <a:r>
              <a:rPr lang="es-ES" dirty="0" err="1" smtClean="0"/>
              <a:t>Investig</a:t>
            </a:r>
            <a:r>
              <a:rPr lang="es-ES" dirty="0" smtClean="0"/>
              <a:t> </a:t>
            </a:r>
            <a:r>
              <a:rPr lang="es-ES" dirty="0" err="1" smtClean="0"/>
              <a:t>Allergol</a:t>
            </a:r>
            <a:r>
              <a:rPr lang="es-ES" dirty="0" smtClean="0"/>
              <a:t> </a:t>
            </a:r>
            <a:r>
              <a:rPr lang="es-ES" dirty="0" err="1" smtClean="0"/>
              <a:t>Clin</a:t>
            </a:r>
            <a:r>
              <a:rPr lang="es-ES" dirty="0" smtClean="0"/>
              <a:t> </a:t>
            </a:r>
            <a:r>
              <a:rPr lang="es-ES" dirty="0" err="1" smtClean="0"/>
              <a:t>Immunol</a:t>
            </a:r>
            <a:r>
              <a:rPr lang="es-ES" dirty="0" smtClean="0"/>
              <a:t>. 2015;25(6):408-15.</a:t>
            </a:r>
          </a:p>
          <a:p>
            <a:endParaRPr lang="es-ES" dirty="0"/>
          </a:p>
        </p:txBody>
      </p:sp>
      <p:sp>
        <p:nvSpPr>
          <p:cNvPr id="4" name="Marcador de número de diapositiva 3"/>
          <p:cNvSpPr>
            <a:spLocks noGrp="1"/>
          </p:cNvSpPr>
          <p:nvPr>
            <p:ph type="sldNum" sz="quarter" idx="10"/>
          </p:nvPr>
        </p:nvSpPr>
        <p:spPr/>
        <p:txBody>
          <a:bodyPr/>
          <a:lstStyle/>
          <a:p>
            <a:fld id="{704AB04C-5BC0-4A50-B6B2-AFDACD83C86F}" type="slidenum">
              <a:rPr lang="es-ES" smtClean="0"/>
              <a:pPr/>
              <a:t>24</a:t>
            </a:fld>
            <a:endParaRPr lang="es-ES"/>
          </a:p>
        </p:txBody>
      </p:sp>
    </p:spTree>
    <p:extLst>
      <p:ext uri="{BB962C8B-B14F-4D97-AF65-F5344CB8AC3E}">
        <p14:creationId xmlns:p14="http://schemas.microsoft.com/office/powerpoint/2010/main" val="75895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Schwirtz et al. Comparison of the robustness and functionality of three adrenaline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autoinjectors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J Asthma Allergy 2012; 5: 39-49</a:t>
            </a:r>
          </a:p>
          <a:p>
            <a:endParaRPr lang="es-ES" dirty="0"/>
          </a:p>
        </p:txBody>
      </p:sp>
      <p:sp>
        <p:nvSpPr>
          <p:cNvPr id="4" name="Marcador de número de diapositiva 3"/>
          <p:cNvSpPr>
            <a:spLocks noGrp="1"/>
          </p:cNvSpPr>
          <p:nvPr>
            <p:ph type="sldNum" sz="quarter" idx="10"/>
          </p:nvPr>
        </p:nvSpPr>
        <p:spPr/>
        <p:txBody>
          <a:bodyPr/>
          <a:lstStyle/>
          <a:p>
            <a:fld id="{704AB04C-5BC0-4A50-B6B2-AFDACD83C86F}" type="slidenum">
              <a:rPr lang="es-ES" smtClean="0"/>
              <a:pPr/>
              <a:t>25</a:t>
            </a:fld>
            <a:endParaRPr lang="es-ES"/>
          </a:p>
        </p:txBody>
      </p:sp>
    </p:spTree>
    <p:extLst>
      <p:ext uri="{BB962C8B-B14F-4D97-AF65-F5344CB8AC3E}">
        <p14:creationId xmlns:p14="http://schemas.microsoft.com/office/powerpoint/2010/main" val="336401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1) Johansson SGO, et al.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Revised</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nomenclature</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for</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allergy</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for</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global use: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Report</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of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the</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Nomenclature</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Review</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Committee</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of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the</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WAO. J Allergy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Clin</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Immunol</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2004;113:832–836. 2) Lieberman P, et al.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Epidemiology</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of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anaphylaxis</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findings</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of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the</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American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College</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of Allergy,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Asthma</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and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Immunology</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Epidemiology</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of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Anaphylaxis</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Working</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Group</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Ann Allergy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Asthma</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Immunol</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2006;97:596-602.</a:t>
            </a:r>
          </a:p>
          <a:p>
            <a:endParaRPr lang="es-ES" dirty="0"/>
          </a:p>
        </p:txBody>
      </p:sp>
      <p:sp>
        <p:nvSpPr>
          <p:cNvPr id="4" name="Marcador de número de diapositiva 3"/>
          <p:cNvSpPr>
            <a:spLocks noGrp="1"/>
          </p:cNvSpPr>
          <p:nvPr>
            <p:ph type="sldNum" sz="quarter" idx="10"/>
          </p:nvPr>
        </p:nvSpPr>
        <p:spPr/>
        <p:txBody>
          <a:bodyPr/>
          <a:lstStyle/>
          <a:p>
            <a:fld id="{704AB04C-5BC0-4A50-B6B2-AFDACD83C86F}" type="slidenum">
              <a:rPr lang="es-ES" smtClean="0"/>
              <a:pPr/>
              <a:t>4</a:t>
            </a:fld>
            <a:endParaRPr lang="es-ES"/>
          </a:p>
        </p:txBody>
      </p:sp>
    </p:spTree>
    <p:extLst>
      <p:ext uri="{BB962C8B-B14F-4D97-AF65-F5344CB8AC3E}">
        <p14:creationId xmlns:p14="http://schemas.microsoft.com/office/powerpoint/2010/main" val="2587099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El manejo óptimo de la anafilaxia requiere la inyección intramuscular inmediata de adrenalina utilizando un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Autoinyector</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de Adrenalina. Con el fin de garantizar una óptima funcionalidad, las características del AAI ideal han sido postuladas:  Estos incluyen la entrega de la dosis correcta de adrenalina para el compartimiento de tejido correcta dentro del marco de tiempo correcto; además de ser fácil, cómodo, robusto, seguro y lo suficientemente confiable para soportar el almacenamiento de la vida real y su uso.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En este estudio se midió  la robustez y la funcionalidad de tres dispositivos diferentes disponibles en Europa.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Schwirtz</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et al. Comparison of the robustness and functionality of three adrenaline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autoinjectors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J Asthma Allergy 2012; 5: 39-49</a:t>
            </a:r>
          </a:p>
          <a:p>
            <a:endParaRPr lang="es-ES" dirty="0"/>
          </a:p>
        </p:txBody>
      </p:sp>
      <p:sp>
        <p:nvSpPr>
          <p:cNvPr id="4" name="Marcador de número de diapositiva 3"/>
          <p:cNvSpPr>
            <a:spLocks noGrp="1"/>
          </p:cNvSpPr>
          <p:nvPr>
            <p:ph type="sldNum" sz="quarter" idx="10"/>
          </p:nvPr>
        </p:nvSpPr>
        <p:spPr/>
        <p:txBody>
          <a:bodyPr/>
          <a:lstStyle/>
          <a:p>
            <a:fld id="{704AB04C-5BC0-4A50-B6B2-AFDACD83C86F}" type="slidenum">
              <a:rPr lang="es-ES" smtClean="0"/>
              <a:pPr/>
              <a:t>26</a:t>
            </a:fld>
            <a:endParaRPr lang="es-ES"/>
          </a:p>
        </p:txBody>
      </p:sp>
    </p:spTree>
    <p:extLst>
      <p:ext uri="{BB962C8B-B14F-4D97-AF65-F5344CB8AC3E}">
        <p14:creationId xmlns:p14="http://schemas.microsoft.com/office/powerpoint/2010/main" val="2863639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Schwirtz et al.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Comparison</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of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the</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robustness</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and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functionality</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of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three</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adrenaline</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autoinjectors</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J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Asthma</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Allergy 2012; 5: 39-49</a:t>
            </a:r>
          </a:p>
          <a:p>
            <a:endParaRPr lang="es-ES" dirty="0"/>
          </a:p>
        </p:txBody>
      </p:sp>
      <p:sp>
        <p:nvSpPr>
          <p:cNvPr id="4" name="Marcador de número de diapositiva 3"/>
          <p:cNvSpPr>
            <a:spLocks noGrp="1"/>
          </p:cNvSpPr>
          <p:nvPr>
            <p:ph type="sldNum" sz="quarter" idx="10"/>
          </p:nvPr>
        </p:nvSpPr>
        <p:spPr/>
        <p:txBody>
          <a:bodyPr/>
          <a:lstStyle/>
          <a:p>
            <a:fld id="{704AB04C-5BC0-4A50-B6B2-AFDACD83C86F}" type="slidenum">
              <a:rPr lang="es-ES" smtClean="0"/>
              <a:pPr/>
              <a:t>27</a:t>
            </a:fld>
            <a:endParaRPr lang="es-ES"/>
          </a:p>
        </p:txBody>
      </p:sp>
    </p:spTree>
    <p:extLst>
      <p:ext uri="{BB962C8B-B14F-4D97-AF65-F5344CB8AC3E}">
        <p14:creationId xmlns:p14="http://schemas.microsoft.com/office/powerpoint/2010/main" val="751927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Baker T et al. The TEN study: time epinephrine needs to reach muscle. Ann Allergy Asthma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Immunol</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2011; 107: 235-8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Los pacientes y médicos con frecuencia no mantienen un tiempo mínimo el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autoinyector</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de adrenalina en el punto de inyección.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Objetivo del Estudio 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Evaluar la correlación entre la duración de la inyección de adrenalina con el nuevo Altellus® y la cantidad de adrenalina absorbida en el tejido muscular.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Se utilizó tejido muscular vacuno de similares características al humano, en  el Estudio 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La presión intramuscular se evaluó utilizando un dispositivo manual de monitorización de la presión.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Se utilizaron 21 </a:t>
            </a:r>
            <a:r>
              <a:rPr kumimoji="0" lang="es-ES" sz="1200" b="0" i="0" u="none" strike="noStrike" kern="1200" cap="none" spc="0" normalizeH="0" baseline="0" noProof="0" dirty="0" err="1" smtClean="0">
                <a:ln>
                  <a:noFill/>
                </a:ln>
                <a:solidFill>
                  <a:prstClr val="black"/>
                </a:solidFill>
                <a:effectLst/>
                <a:uLnTx/>
                <a:uFillTx/>
                <a:latin typeface="+mn-lt"/>
                <a:ea typeface="+mn-ea"/>
                <a:cs typeface="+mn-cs"/>
              </a:rPr>
              <a:t>autoinyectores</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 para determinar la cantidad de adrenalina inyectada en el tejido muscular vacuno durante 7 periodos de tiempo (1, 2, 3, 4, 5, 6 y 10 segundos)</a:t>
            </a:r>
          </a:p>
        </p:txBody>
      </p:sp>
      <p:sp>
        <p:nvSpPr>
          <p:cNvPr id="4" name="Marcador de número de diapositiva 3"/>
          <p:cNvSpPr>
            <a:spLocks noGrp="1"/>
          </p:cNvSpPr>
          <p:nvPr>
            <p:ph type="sldNum" sz="quarter" idx="10"/>
          </p:nvPr>
        </p:nvSpPr>
        <p:spPr/>
        <p:txBody>
          <a:bodyPr/>
          <a:lstStyle/>
          <a:p>
            <a:fld id="{704AB04C-5BC0-4A50-B6B2-AFDACD83C86F}" type="slidenum">
              <a:rPr lang="es-ES" smtClean="0"/>
              <a:pPr/>
              <a:t>28</a:t>
            </a:fld>
            <a:endParaRPr lang="es-ES"/>
          </a:p>
        </p:txBody>
      </p:sp>
    </p:spTree>
    <p:extLst>
      <p:ext uri="{BB962C8B-B14F-4D97-AF65-F5344CB8AC3E}">
        <p14:creationId xmlns:p14="http://schemas.microsoft.com/office/powerpoint/2010/main" val="28949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Rohacek M, </a:t>
            </a:r>
            <a:r>
              <a:rPr lang="es-ES" dirty="0" err="1" smtClean="0"/>
              <a:t>Edenhofer</a:t>
            </a:r>
            <a:r>
              <a:rPr lang="es-ES" dirty="0" smtClean="0"/>
              <a:t> H, </a:t>
            </a:r>
            <a:r>
              <a:rPr lang="es-ES" dirty="0" err="1" smtClean="0"/>
              <a:t>Bircher</a:t>
            </a:r>
            <a:r>
              <a:rPr lang="es-ES" dirty="0" smtClean="0"/>
              <a:t> A, </a:t>
            </a:r>
            <a:r>
              <a:rPr lang="es-ES" dirty="0" err="1" smtClean="0"/>
              <a:t>Bingisser</a:t>
            </a:r>
            <a:r>
              <a:rPr lang="es-ES" dirty="0" smtClean="0"/>
              <a:t> R. Biphasic </a:t>
            </a:r>
            <a:r>
              <a:rPr lang="es-ES" dirty="0" err="1" smtClean="0"/>
              <a:t>anaphylactic</a:t>
            </a:r>
            <a:r>
              <a:rPr lang="es-ES" dirty="0" smtClean="0"/>
              <a:t> </a:t>
            </a:r>
            <a:r>
              <a:rPr lang="es-ES" dirty="0" err="1" smtClean="0"/>
              <a:t>reactions</a:t>
            </a:r>
            <a:r>
              <a:rPr lang="es-ES" dirty="0" smtClean="0"/>
              <a:t>: </a:t>
            </a:r>
            <a:r>
              <a:rPr lang="es-ES" dirty="0" err="1" smtClean="0"/>
              <a:t>occurrence</a:t>
            </a:r>
            <a:r>
              <a:rPr lang="es-ES" dirty="0" smtClean="0"/>
              <a:t> and </a:t>
            </a:r>
            <a:r>
              <a:rPr lang="es-ES" dirty="0" err="1" smtClean="0"/>
              <a:t>mortality</a:t>
            </a:r>
            <a:r>
              <a:rPr lang="es-ES" dirty="0" smtClean="0"/>
              <a:t>. Allergy. 2014 Jun;69(6):791-7. </a:t>
            </a:r>
          </a:p>
          <a:p>
            <a:endParaRPr lang="es-ES" dirty="0" smtClean="0"/>
          </a:p>
          <a:p>
            <a:endParaRPr lang="es-ES" dirty="0" smtClean="0"/>
          </a:p>
          <a:p>
            <a:r>
              <a:rPr lang="es-ES" dirty="0" smtClean="0"/>
              <a:t>Douglas DM, </a:t>
            </a:r>
            <a:r>
              <a:rPr lang="es-ES" dirty="0" err="1" smtClean="0"/>
              <a:t>Sukenick</a:t>
            </a:r>
            <a:r>
              <a:rPr lang="es-ES" dirty="0" smtClean="0"/>
              <a:t> E, Andrade WP,</a:t>
            </a:r>
            <a:r>
              <a:rPr lang="es-ES" baseline="0" dirty="0" smtClean="0"/>
              <a:t> </a:t>
            </a:r>
            <a:r>
              <a:rPr lang="es-ES" dirty="0" smtClean="0"/>
              <a:t>Brown JS. Biphasic </a:t>
            </a:r>
            <a:r>
              <a:rPr lang="es-ES" dirty="0" err="1" smtClean="0"/>
              <a:t>systemic</a:t>
            </a:r>
            <a:r>
              <a:rPr lang="es-ES" dirty="0" smtClean="0"/>
              <a:t> </a:t>
            </a:r>
            <a:r>
              <a:rPr lang="es-ES" dirty="0" err="1" smtClean="0"/>
              <a:t>anaphylaxis</a:t>
            </a:r>
            <a:r>
              <a:rPr lang="es-ES" dirty="0" smtClean="0"/>
              <a:t>: </a:t>
            </a:r>
            <a:r>
              <a:rPr lang="es-ES" dirty="0" err="1" smtClean="0"/>
              <a:t>an</a:t>
            </a:r>
            <a:r>
              <a:rPr lang="es-ES" baseline="0" dirty="0" smtClean="0"/>
              <a:t> </a:t>
            </a:r>
            <a:r>
              <a:rPr lang="es-ES" dirty="0" err="1" smtClean="0"/>
              <a:t>inpatient</a:t>
            </a:r>
            <a:r>
              <a:rPr lang="es-ES" dirty="0" smtClean="0"/>
              <a:t> and </a:t>
            </a:r>
            <a:r>
              <a:rPr lang="es-ES" dirty="0" err="1" smtClean="0"/>
              <a:t>outpatient</a:t>
            </a:r>
            <a:r>
              <a:rPr lang="es-ES" dirty="0" smtClean="0"/>
              <a:t> </a:t>
            </a:r>
            <a:r>
              <a:rPr lang="es-ES" dirty="0" err="1" smtClean="0"/>
              <a:t>study</a:t>
            </a:r>
            <a:r>
              <a:rPr lang="es-ES" dirty="0" smtClean="0"/>
              <a:t>. J Allergy</a:t>
            </a:r>
            <a:r>
              <a:rPr lang="es-ES" baseline="0" dirty="0" smtClean="0"/>
              <a:t>  </a:t>
            </a:r>
            <a:r>
              <a:rPr lang="es-ES" dirty="0" err="1" smtClean="0"/>
              <a:t>Clin</a:t>
            </a:r>
            <a:r>
              <a:rPr lang="es-ES" dirty="0" smtClean="0"/>
              <a:t> </a:t>
            </a:r>
            <a:r>
              <a:rPr lang="es-ES" dirty="0" err="1" smtClean="0"/>
              <a:t>Immunol</a:t>
            </a:r>
            <a:r>
              <a:rPr lang="es-ES" dirty="0" smtClean="0"/>
              <a:t> 1994;93:977–985.</a:t>
            </a:r>
          </a:p>
          <a:p>
            <a:endParaRPr lang="es-ES" dirty="0" smtClean="0"/>
          </a:p>
          <a:p>
            <a:r>
              <a:rPr lang="es-ES" dirty="0" smtClean="0"/>
              <a:t>De los 105 niños con anafilaxia, 6 (6%) tuvieron reacciones bifásicas, De los que tuvieron una reacción bifásica, el tiempo medio desde el inicio de los síntomas hasta la administración inicial de epinefrina subcutánea fue de 190 minutos, frente a 48 minutos para aquellos sin una reacción bifásica. </a:t>
            </a:r>
          </a:p>
          <a:p>
            <a:endParaRPr lang="es-ES" dirty="0"/>
          </a:p>
        </p:txBody>
      </p:sp>
      <p:sp>
        <p:nvSpPr>
          <p:cNvPr id="4" name="Marcador de número de diapositiva 3"/>
          <p:cNvSpPr>
            <a:spLocks noGrp="1"/>
          </p:cNvSpPr>
          <p:nvPr>
            <p:ph type="sldNum" sz="quarter" idx="10"/>
          </p:nvPr>
        </p:nvSpPr>
        <p:spPr/>
        <p:txBody>
          <a:bodyPr/>
          <a:lstStyle/>
          <a:p>
            <a:fld id="{704AB04C-5BC0-4A50-B6B2-AFDACD83C86F}" type="slidenum">
              <a:rPr lang="es-ES" smtClean="0"/>
              <a:pPr/>
              <a:t>5</a:t>
            </a:fld>
            <a:endParaRPr lang="es-ES"/>
          </a:p>
        </p:txBody>
      </p:sp>
    </p:spTree>
    <p:extLst>
      <p:ext uri="{BB962C8B-B14F-4D97-AF65-F5344CB8AC3E}">
        <p14:creationId xmlns:p14="http://schemas.microsoft.com/office/powerpoint/2010/main" val="3900042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 LACTANTES: Síntomas atípicos: Disfonía después de llorar, escupir después de la alimentación e incontinencia </a:t>
            </a:r>
          </a:p>
          <a:p>
            <a:endParaRPr lang="es-ES" dirty="0" smtClean="0"/>
          </a:p>
          <a:p>
            <a:r>
              <a:rPr lang="es-ES" dirty="0" smtClean="0"/>
              <a:t>ADOLESCENTES: Son vulnerables a la recurrencia de la anafilaxia debido a las conductas de riesgo:</a:t>
            </a:r>
          </a:p>
          <a:p>
            <a:r>
              <a:rPr lang="es-ES" dirty="0" smtClean="0"/>
              <a:t>No evitan factores desencadenantes.</a:t>
            </a:r>
          </a:p>
          <a:p>
            <a:r>
              <a:rPr lang="es-ES" dirty="0" smtClean="0"/>
              <a:t>No siempre llevan adrenalina auto inyectable. </a:t>
            </a:r>
          </a:p>
          <a:p>
            <a:endParaRPr lang="en-US" dirty="0" smtClean="0"/>
          </a:p>
          <a:p>
            <a:endParaRPr lang="en-US" dirty="0" smtClean="0"/>
          </a:p>
          <a:p>
            <a:endParaRPr lang="en-US" dirty="0" smtClean="0"/>
          </a:p>
          <a:p>
            <a:r>
              <a:rPr lang="en-US" dirty="0" smtClean="0"/>
              <a:t>Wolbing F, Fischer J, </a:t>
            </a:r>
            <a:r>
              <a:rPr lang="en-US" dirty="0" err="1" smtClean="0"/>
              <a:t>Koberle</a:t>
            </a:r>
            <a:r>
              <a:rPr lang="en-US" dirty="0" smtClean="0"/>
              <a:t> M, </a:t>
            </a:r>
            <a:r>
              <a:rPr lang="en-US" dirty="0" err="1" smtClean="0"/>
              <a:t>Kaesler</a:t>
            </a:r>
            <a:r>
              <a:rPr lang="en-US" dirty="0" smtClean="0"/>
              <a:t> S, </a:t>
            </a:r>
            <a:r>
              <a:rPr lang="en-US" dirty="0" err="1" smtClean="0"/>
              <a:t>Biedermann</a:t>
            </a:r>
            <a:r>
              <a:rPr lang="en-US" dirty="0" smtClean="0"/>
              <a:t> T. About the role and underlying mechanisms of cofactors in anaphylaxis. Allergy 2013; 68: 1085–1092.</a:t>
            </a:r>
          </a:p>
          <a:p>
            <a:endParaRPr lang="es-ES" dirty="0"/>
          </a:p>
        </p:txBody>
      </p:sp>
      <p:sp>
        <p:nvSpPr>
          <p:cNvPr id="4" name="Marcador de número de diapositiva 3"/>
          <p:cNvSpPr>
            <a:spLocks noGrp="1"/>
          </p:cNvSpPr>
          <p:nvPr>
            <p:ph type="sldNum" sz="quarter" idx="10"/>
          </p:nvPr>
        </p:nvSpPr>
        <p:spPr/>
        <p:txBody>
          <a:bodyPr/>
          <a:lstStyle/>
          <a:p>
            <a:fld id="{704AB04C-5BC0-4A50-B6B2-AFDACD83C86F}" type="slidenum">
              <a:rPr lang="es-ES" smtClean="0"/>
              <a:pPr/>
              <a:t>7</a:t>
            </a:fld>
            <a:endParaRPr lang="es-ES"/>
          </a:p>
        </p:txBody>
      </p:sp>
    </p:spTree>
    <p:extLst>
      <p:ext uri="{BB962C8B-B14F-4D97-AF65-F5344CB8AC3E}">
        <p14:creationId xmlns:p14="http://schemas.microsoft.com/office/powerpoint/2010/main" val="364066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04AB04C-5BC0-4A50-B6B2-AFDACD83C86F}" type="slidenum">
              <a:rPr lang="es-ES" smtClean="0"/>
              <a:pPr/>
              <a:t>8</a:t>
            </a:fld>
            <a:endParaRPr lang="es-ES"/>
          </a:p>
        </p:txBody>
      </p:sp>
    </p:spTree>
    <p:extLst>
      <p:ext uri="{BB962C8B-B14F-4D97-AF65-F5344CB8AC3E}">
        <p14:creationId xmlns:p14="http://schemas.microsoft.com/office/powerpoint/2010/main" val="3331364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Respuesta 1</a:t>
            </a:r>
            <a:endParaRPr lang="es-ES" dirty="0"/>
          </a:p>
        </p:txBody>
      </p:sp>
      <p:sp>
        <p:nvSpPr>
          <p:cNvPr id="4" name="Marcador de número de diapositiva 3"/>
          <p:cNvSpPr>
            <a:spLocks noGrp="1"/>
          </p:cNvSpPr>
          <p:nvPr>
            <p:ph type="sldNum" sz="quarter" idx="10"/>
          </p:nvPr>
        </p:nvSpPr>
        <p:spPr/>
        <p:txBody>
          <a:bodyPr/>
          <a:lstStyle/>
          <a:p>
            <a:fld id="{704AB04C-5BC0-4A50-B6B2-AFDACD83C86F}" type="slidenum">
              <a:rPr lang="es-ES" smtClean="0"/>
              <a:pPr/>
              <a:t>9</a:t>
            </a:fld>
            <a:endParaRPr lang="es-ES"/>
          </a:p>
        </p:txBody>
      </p:sp>
    </p:spTree>
    <p:extLst>
      <p:ext uri="{BB962C8B-B14F-4D97-AF65-F5344CB8AC3E}">
        <p14:creationId xmlns:p14="http://schemas.microsoft.com/office/powerpoint/2010/main" val="2040225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Respuesta 2</a:t>
            </a:r>
            <a:endParaRPr lang="es-ES" dirty="0"/>
          </a:p>
        </p:txBody>
      </p:sp>
      <p:sp>
        <p:nvSpPr>
          <p:cNvPr id="4" name="Marcador de número de diapositiva 3"/>
          <p:cNvSpPr>
            <a:spLocks noGrp="1"/>
          </p:cNvSpPr>
          <p:nvPr>
            <p:ph type="sldNum" sz="quarter" idx="10"/>
          </p:nvPr>
        </p:nvSpPr>
        <p:spPr/>
        <p:txBody>
          <a:bodyPr/>
          <a:lstStyle/>
          <a:p>
            <a:fld id="{704AB04C-5BC0-4A50-B6B2-AFDACD83C86F}" type="slidenum">
              <a:rPr lang="es-ES" smtClean="0"/>
              <a:pPr/>
              <a:t>10</a:t>
            </a:fld>
            <a:endParaRPr lang="es-ES"/>
          </a:p>
        </p:txBody>
      </p:sp>
    </p:spTree>
    <p:extLst>
      <p:ext uri="{BB962C8B-B14F-4D97-AF65-F5344CB8AC3E}">
        <p14:creationId xmlns:p14="http://schemas.microsoft.com/office/powerpoint/2010/main" val="4210689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V. Cardona Dahl, et al. Guideline for the management of anaphylaxis. Med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Clin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Barc</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2011;136(8):349–355</a:t>
            </a:r>
          </a:p>
          <a:p>
            <a:endParaRPr lang="es-ES" dirty="0"/>
          </a:p>
        </p:txBody>
      </p:sp>
      <p:sp>
        <p:nvSpPr>
          <p:cNvPr id="4" name="Marcador de número de diapositiva 3"/>
          <p:cNvSpPr>
            <a:spLocks noGrp="1"/>
          </p:cNvSpPr>
          <p:nvPr>
            <p:ph type="sldNum" sz="quarter" idx="10"/>
          </p:nvPr>
        </p:nvSpPr>
        <p:spPr/>
        <p:txBody>
          <a:bodyPr/>
          <a:lstStyle/>
          <a:p>
            <a:fld id="{704AB04C-5BC0-4A50-B6B2-AFDACD83C86F}" type="slidenum">
              <a:rPr lang="es-ES" smtClean="0"/>
              <a:pPr/>
              <a:t>11</a:t>
            </a:fld>
            <a:endParaRPr lang="es-ES"/>
          </a:p>
        </p:txBody>
      </p:sp>
    </p:spTree>
    <p:extLst>
      <p:ext uri="{BB962C8B-B14F-4D97-AF65-F5344CB8AC3E}">
        <p14:creationId xmlns:p14="http://schemas.microsoft.com/office/powerpoint/2010/main" val="1929028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Respuesta 3</a:t>
            </a:r>
          </a:p>
          <a:p>
            <a:endParaRPr lang="es-ES" dirty="0"/>
          </a:p>
        </p:txBody>
      </p:sp>
      <p:sp>
        <p:nvSpPr>
          <p:cNvPr id="4" name="Marcador de número de diapositiva 3"/>
          <p:cNvSpPr>
            <a:spLocks noGrp="1"/>
          </p:cNvSpPr>
          <p:nvPr>
            <p:ph type="sldNum" sz="quarter" idx="10"/>
          </p:nvPr>
        </p:nvSpPr>
        <p:spPr/>
        <p:txBody>
          <a:bodyPr/>
          <a:lstStyle/>
          <a:p>
            <a:fld id="{704AB04C-5BC0-4A50-B6B2-AFDACD83C86F}" type="slidenum">
              <a:rPr lang="es-ES" smtClean="0"/>
              <a:pPr/>
              <a:t>13</a:t>
            </a:fld>
            <a:endParaRPr lang="es-ES"/>
          </a:p>
        </p:txBody>
      </p:sp>
    </p:spTree>
    <p:extLst>
      <p:ext uri="{BB962C8B-B14F-4D97-AF65-F5344CB8AC3E}">
        <p14:creationId xmlns:p14="http://schemas.microsoft.com/office/powerpoint/2010/main" val="2583660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cxnSp>
        <p:nvCxnSpPr>
          <p:cNvPr id="12" name="11 Conector recto"/>
          <p:cNvCxnSpPr/>
          <p:nvPr userDrawn="1"/>
        </p:nvCxnSpPr>
        <p:spPr>
          <a:xfrm rot="5400000">
            <a:off x="298684" y="4417949"/>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3"/>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6" name="Imagen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400" y="115200"/>
            <a:ext cx="7667715" cy="936000"/>
          </a:xfrm>
          <a:prstGeom prst="rect">
            <a:avLst/>
          </a:prstGeom>
        </p:spPr>
      </p:pic>
    </p:spTree>
    <p:extLst>
      <p:ext uri="{BB962C8B-B14F-4D97-AF65-F5344CB8AC3E}">
        <p14:creationId xmlns:p14="http://schemas.microsoft.com/office/powerpoint/2010/main" val="232454684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n y explica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3503712" y="908720"/>
            <a:ext cx="5183221" cy="21645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6" name="2 Marcador de texto"/>
          <p:cNvSpPr>
            <a:spLocks noGrp="1"/>
          </p:cNvSpPr>
          <p:nvPr>
            <p:ph type="body" idx="10"/>
          </p:nvPr>
        </p:nvSpPr>
        <p:spPr>
          <a:xfrm>
            <a:off x="911424"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0" y="3573016"/>
            <a:ext cx="11183211" cy="2088232"/>
          </a:xfrm>
        </p:spPr>
        <p:txBody>
          <a:bodyPr>
            <a:no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0"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3" name="Imagen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154626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a APAP">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7"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8"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0" name="Imagen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2" name="Imagen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graphicFrame>
        <p:nvGraphicFramePr>
          <p:cNvPr id="9" name="4 Tabla"/>
          <p:cNvGraphicFramePr>
            <a:graphicFrameLocks noGrp="1"/>
          </p:cNvGraphicFramePr>
          <p:nvPr userDrawn="1">
            <p:extLst>
              <p:ext uri="{D42A27DB-BD31-4B8C-83A1-F6EECF244321}">
                <p14:modId xmlns:p14="http://schemas.microsoft.com/office/powerpoint/2010/main" val="1542384195"/>
              </p:ext>
            </p:extLst>
          </p:nvPr>
        </p:nvGraphicFramePr>
        <p:xfrm>
          <a:off x="1775520" y="908720"/>
          <a:ext cx="8724031" cy="4705346"/>
        </p:xfrm>
        <a:graphic>
          <a:graphicData uri="http://schemas.openxmlformats.org/drawingml/2006/table">
            <a:tbl>
              <a:tblPr firstRow="1" bandRow="1">
                <a:tableStyleId>{5C22544A-7EE6-4342-B048-85BDC9FD1C3A}</a:tableStyleId>
              </a:tblPr>
              <a:tblGrid>
                <a:gridCol w="3846760"/>
                <a:gridCol w="4877271"/>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Clase</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Principio activo</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 ( muy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Propionato</a:t>
                      </a:r>
                      <a:r>
                        <a:rPr kumimoji="0" lang="es-ES" sz="1600" b="0" i="0" u="none" strike="noStrike" cap="none" normalizeH="0" baseline="0" dirty="0" smtClean="0">
                          <a:ln>
                            <a:noFill/>
                          </a:ln>
                          <a:solidFill>
                            <a:schemeClr val="accent1"/>
                          </a:solidFill>
                          <a:effectLst/>
                          <a:latin typeface="+mn-lt"/>
                          <a:cs typeface="Times New Roman" pitchFamily="18" charset="0"/>
                        </a:rPr>
                        <a:t> </a:t>
                      </a:r>
                      <a:r>
                        <a:rPr kumimoji="0" lang="es-ES" sz="1600" b="0" i="0" u="none" strike="noStrike" cap="none" normalizeH="0" baseline="0" dirty="0" err="1" smtClean="0">
                          <a:ln>
                            <a:noFill/>
                          </a:ln>
                          <a:solidFill>
                            <a:schemeClr val="accent1"/>
                          </a:solidFill>
                          <a:effectLst/>
                          <a:latin typeface="+mn-lt"/>
                          <a:cs typeface="Times New Roman" pitchFamily="18" charset="0"/>
                        </a:rPr>
                        <a:t>clobetasol</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II (potencia alta)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Prednicarbato</a:t>
                      </a:r>
                      <a:r>
                        <a:rPr kumimoji="0" lang="es-ES" sz="1600" b="1" i="0" u="none" strike="noStrike" cap="none" normalizeH="0" baseline="0" dirty="0" smtClean="0">
                          <a:ln>
                            <a:noFill/>
                          </a:ln>
                          <a:solidFill>
                            <a:srgbClr val="C00000"/>
                          </a:solidFill>
                          <a:effectLst/>
                          <a:latin typeface="+mn-lt"/>
                          <a:cs typeface="Times New Roman" pitchFamily="18" charset="0"/>
                        </a:rPr>
                        <a:t> 0,25%  </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Mometasona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Metilprednisolona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Betametasona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Beclometasona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Arial" pitchFamily="34" charset="0"/>
                        </a:rPr>
                        <a:t>Propionato</a:t>
                      </a:r>
                      <a:r>
                        <a:rPr kumimoji="0" lang="es-ES" sz="1600" b="1" i="0" u="none" strike="noStrike" cap="none" normalizeH="0" baseline="0" dirty="0" smtClean="0">
                          <a:ln>
                            <a:noFill/>
                          </a:ln>
                          <a:solidFill>
                            <a:srgbClr val="C00000"/>
                          </a:solidFill>
                          <a:effectLst/>
                          <a:latin typeface="+mn-lt"/>
                          <a:cs typeface="Arial" pitchFamily="34" charset="0"/>
                        </a:rPr>
                        <a:t> </a:t>
                      </a:r>
                      <a:r>
                        <a:rPr kumimoji="0" lang="es-ES" sz="1600" b="1" i="0" u="none" strike="noStrike" cap="none" normalizeH="0" baseline="0" dirty="0" err="1" smtClean="0">
                          <a:ln>
                            <a:noFill/>
                          </a:ln>
                          <a:solidFill>
                            <a:srgbClr val="C00000"/>
                          </a:solidFill>
                          <a:effectLst/>
                          <a:latin typeface="+mn-lt"/>
                          <a:cs typeface="Arial" pitchFamily="34" charset="0"/>
                        </a:rPr>
                        <a:t>fluticasona</a:t>
                      </a:r>
                      <a:endParaRPr kumimoji="0" lang="es-ES" sz="1600" b="1" i="0" u="none" strike="noStrike" cap="none" normalizeH="0" baseline="0" dirty="0" smtClean="0">
                        <a:ln>
                          <a:noFill/>
                        </a:ln>
                        <a:solidFill>
                          <a:srgbClr val="C00000"/>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 III (potencia intermedia)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Clobetasona</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t>
                      </a:r>
                      <a:r>
                        <a:rPr kumimoji="0" lang="es-ES" sz="1600" b="0" i="0" u="none" strike="noStrike" cap="none" normalizeH="0" baseline="0" dirty="0" err="1" smtClean="0">
                          <a:ln>
                            <a:noFill/>
                          </a:ln>
                          <a:solidFill>
                            <a:schemeClr val="accent1"/>
                          </a:solidFill>
                          <a:effectLst/>
                          <a:latin typeface="+mn-lt"/>
                          <a:cs typeface="Times New Roman" pitchFamily="18" charset="0"/>
                        </a:rPr>
                        <a:t>aceponato</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Ac </a:t>
                      </a:r>
                      <a:r>
                        <a:rPr kumimoji="0" lang="es-ES" sz="1600" b="0" i="0" u="none" strike="noStrike" cap="none" normalizeH="0" baseline="0" dirty="0" err="1" smtClean="0">
                          <a:ln>
                            <a:noFill/>
                          </a:ln>
                          <a:solidFill>
                            <a:schemeClr val="accent1"/>
                          </a:solidFill>
                          <a:effectLst/>
                          <a:latin typeface="+mn-lt"/>
                          <a:cs typeface="Times New Roman" pitchFamily="18" charset="0"/>
                        </a:rPr>
                        <a:t>fluocinolona</a:t>
                      </a:r>
                      <a:endParaRPr kumimoji="0" lang="es-ES" sz="1600" b="1"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Arial" pitchFamily="34" charset="0"/>
                        </a:rPr>
                        <a:t>IV (potencia baja)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tr>
            </a:tbl>
          </a:graphicData>
        </a:graphic>
      </p:graphicFrame>
    </p:spTree>
    <p:extLst>
      <p:ext uri="{BB962C8B-B14F-4D97-AF65-F5344CB8AC3E}">
        <p14:creationId xmlns:p14="http://schemas.microsoft.com/office/powerpoint/2010/main" val="2325481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a:t>Haga clic para modificar el estilo de título del patrón</a:t>
            </a:r>
            <a:endParaRPr lang="es-ES" dirty="0"/>
          </a:p>
        </p:txBody>
      </p:sp>
      <p:sp>
        <p:nvSpPr>
          <p:cNvPr id="3" name="2 Subtítulo"/>
          <p:cNvSpPr>
            <a:spLocks noGrp="1"/>
          </p:cNvSpPr>
          <p:nvPr>
            <p:ph type="subTitle" idx="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dirty="0"/>
          </a:p>
        </p:txBody>
      </p:sp>
      <p:cxnSp>
        <p:nvCxnSpPr>
          <p:cNvPr id="12" name="11 Conector recto"/>
          <p:cNvCxnSpPr/>
          <p:nvPr userDrawn="1"/>
        </p:nvCxnSpPr>
        <p:spPr>
          <a:xfrm rot="5400000">
            <a:off x="298684" y="4417949"/>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3"/>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8" name="Imagen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400" y="115200"/>
            <a:ext cx="7667715" cy="936000"/>
          </a:xfrm>
          <a:prstGeom prst="rect">
            <a:avLst/>
          </a:prstGeom>
        </p:spPr>
      </p:pic>
      <p:pic>
        <p:nvPicPr>
          <p:cNvPr id="9" name="Imagen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1344" y="5977834"/>
            <a:ext cx="3077800" cy="866914"/>
          </a:xfrm>
          <a:prstGeom prst="rect">
            <a:avLst/>
          </a:prstGeom>
        </p:spPr>
      </p:pic>
    </p:spTree>
    <p:extLst>
      <p:ext uri="{BB962C8B-B14F-4D97-AF65-F5344CB8AC3E}">
        <p14:creationId xmlns:p14="http://schemas.microsoft.com/office/powerpoint/2010/main" val="139616757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8"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9" name="Imagen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4" name="Imagen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368412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regunta interactiv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Respuesta 1</a:t>
            </a:r>
          </a:p>
          <a:p>
            <a:pPr lvl="0"/>
            <a:r>
              <a:rPr lang="es-ES" dirty="0" smtClean="0"/>
              <a:t>Respuesta 2</a:t>
            </a:r>
          </a:p>
          <a:p>
            <a:pPr lvl="0"/>
            <a:r>
              <a:rPr lang="es-ES" dirty="0" smtClean="0"/>
              <a:t>Respuesta 3</a:t>
            </a:r>
          </a:p>
          <a:p>
            <a:pPr lvl="0"/>
            <a:r>
              <a:rPr lang="es-ES" dirty="0" smtClean="0"/>
              <a:t>Respuesta 4</a:t>
            </a:r>
          </a:p>
        </p:txBody>
      </p:sp>
      <p:sp>
        <p:nvSpPr>
          <p:cNvPr id="13" name="2 Marcador de texto"/>
          <p:cNvSpPr>
            <a:spLocks noGrp="1"/>
          </p:cNvSpPr>
          <p:nvPr>
            <p:ph type="body" idx="10" hasCustomPrompt="1"/>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Pregunta X</a:t>
            </a:r>
            <a:endParaRPr lang="es-ES" dirty="0"/>
          </a:p>
        </p:txBody>
      </p:sp>
      <p:pic>
        <p:nvPicPr>
          <p:cNvPr id="9"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0" name="Imagen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2" name="Imagen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165380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 name="2 Marcador de contenido"/>
          <p:cNvSpPr>
            <a:spLocks noGrp="1"/>
          </p:cNvSpPr>
          <p:nvPr>
            <p:ph idx="10"/>
          </p:nvPr>
        </p:nvSpPr>
        <p:spPr>
          <a:xfrm>
            <a:off x="0" y="1015674"/>
            <a:ext cx="5999989" cy="4645574"/>
          </a:xfrm>
        </p:spPr>
        <p:txBody>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2 Marcador de contenido"/>
          <p:cNvSpPr>
            <a:spLocks noGrp="1"/>
          </p:cNvSpPr>
          <p:nvPr>
            <p:ph idx="13"/>
          </p:nvPr>
        </p:nvSpPr>
        <p:spPr>
          <a:xfrm>
            <a:off x="6183808" y="1015674"/>
            <a:ext cx="5384800" cy="4645574"/>
          </a:xfrm>
        </p:spPr>
        <p:txBody>
          <a:bodyPr/>
          <a:lstStyle>
            <a:lvl1pPr marL="265113" indent="-265113">
              <a:spcBef>
                <a:spcPts val="600"/>
              </a:spcBef>
              <a:buFontTx/>
              <a:buBlip>
                <a:blip r:embed="rId3"/>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3"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9" name="Imagen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0" name="Imagen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708833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s áreas con cabecer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7" name="2 Marcador de texto"/>
          <p:cNvSpPr>
            <a:spLocks noGrp="1"/>
          </p:cNvSpPr>
          <p:nvPr>
            <p:ph type="body" idx="10"/>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43" y="1886844"/>
            <a:ext cx="6000032" cy="3774405"/>
          </a:xfrm>
        </p:spPr>
        <p:txBody>
          <a:bodyPr/>
          <a:lstStyle>
            <a:lvl1pPr marL="808038" indent="-265113">
              <a:spcBef>
                <a:spcPts val="600"/>
              </a:spcBef>
              <a:buFontTx/>
              <a:buBlip>
                <a:blip r:embed="rId3"/>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21" name="2 Marcador de contenido"/>
          <p:cNvSpPr>
            <a:spLocks noGrp="1"/>
          </p:cNvSpPr>
          <p:nvPr>
            <p:ph idx="14"/>
          </p:nvPr>
        </p:nvSpPr>
        <p:spPr>
          <a:xfrm>
            <a:off x="6192011" y="1886844"/>
            <a:ext cx="5384800" cy="3774405"/>
          </a:xfrm>
        </p:spPr>
        <p:txBody>
          <a:bodyPr/>
          <a:lstStyle>
            <a:lvl1pPr marL="265113" indent="-265113">
              <a:spcBef>
                <a:spcPts val="600"/>
              </a:spcBef>
              <a:buFontTx/>
              <a:buBlip>
                <a:blip r:embed="rId3"/>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1"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2" name="Imagen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3" name="Imagen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2212868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7"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8" name="Imagen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9" name="Imagen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229966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6"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7" name="Imagen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8" name="Imagen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158447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5" name="2 Marcador de texto"/>
          <p:cNvSpPr>
            <a:spLocks noGrp="1"/>
          </p:cNvSpPr>
          <p:nvPr>
            <p:ph type="body" idx="10"/>
          </p:nvPr>
        </p:nvSpPr>
        <p:spPr>
          <a:xfrm>
            <a:off x="609600"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2 Marcador de contenido"/>
          <p:cNvSpPr>
            <a:spLocks noGrp="1"/>
          </p:cNvSpPr>
          <p:nvPr>
            <p:ph idx="11"/>
          </p:nvPr>
        </p:nvSpPr>
        <p:spPr>
          <a:xfrm>
            <a:off x="1" y="2174876"/>
            <a:ext cx="4659993" cy="3486706"/>
          </a:xfrm>
        </p:spPr>
        <p:txBody>
          <a:bodyPr>
            <a:normAutofit/>
          </a:bodyPr>
          <a:lstStyle>
            <a:lvl1pPr marL="715963" indent="-185738">
              <a:spcBef>
                <a:spcPts val="600"/>
              </a:spcBef>
              <a:buFontTx/>
              <a:buBlip>
                <a:blip r:embed="rId3"/>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7" name="2 Marcador de contenido"/>
          <p:cNvSpPr>
            <a:spLocks noGrp="1"/>
          </p:cNvSpPr>
          <p:nvPr>
            <p:ph idx="1"/>
          </p:nvPr>
        </p:nvSpPr>
        <p:spPr>
          <a:xfrm>
            <a:off x="4695147" y="274640"/>
            <a:ext cx="6887253" cy="5386608"/>
          </a:xfrm>
        </p:spPr>
        <p:txBody>
          <a:bodyPr/>
          <a:lstStyle>
            <a:lvl1pPr marL="450850" indent="-266700">
              <a:spcBef>
                <a:spcPts val="600"/>
              </a:spcBef>
              <a:buFontTx/>
              <a:buBlip>
                <a:blip r:embed="rId3"/>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3" name="Título 2"/>
          <p:cNvSpPr>
            <a:spLocks noGrp="1"/>
          </p:cNvSpPr>
          <p:nvPr>
            <p:ph type="title" hasCustomPrompt="1"/>
          </p:nvPr>
        </p:nvSpPr>
        <p:spPr>
          <a:xfrm>
            <a:off x="609601" y="274639"/>
            <a:ext cx="4050393" cy="1210145"/>
          </a:xfrm>
        </p:spPr>
        <p:txBody>
          <a:bodyPr>
            <a:noAutofit/>
          </a:bodyPr>
          <a:lstStyle>
            <a:lvl1pPr>
              <a:defRPr sz="2400" b="1">
                <a:solidFill>
                  <a:schemeClr val="accent1"/>
                </a:solidFill>
              </a:defRPr>
            </a:lvl1pPr>
          </a:lstStyle>
          <a:p>
            <a:r>
              <a:rPr lang="es-ES" dirty="0" smtClean="0"/>
              <a:t>Título de diapositiva: es obligatorio</a:t>
            </a:r>
            <a:endParaRPr lang="es-ES" dirty="0"/>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0"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3" name="Imagen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142536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pPr/>
              <a:t>12/12/2017</a:t>
            </a:fld>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pPr/>
              <a:t>‹Nº›</a:t>
            </a:fld>
            <a:endParaRPr lang="es-ES"/>
          </a:p>
        </p:txBody>
      </p:sp>
    </p:spTree>
    <p:extLst>
      <p:ext uri="{BB962C8B-B14F-4D97-AF65-F5344CB8AC3E}">
        <p14:creationId xmlns:p14="http://schemas.microsoft.com/office/powerpoint/2010/main" val="1742217848"/>
      </p:ext>
    </p:extLst>
  </p:cSld>
  <p:clrMap bg1="lt1" tx1="dk1" bg2="lt2" tx2="dk2" accent1="accent1" accent2="accent2" accent3="accent3" accent4="accent4" accent5="accent5" accent6="accent6" hlink="hlink" folHlink="folHlink"/>
  <p:sldLayoutIdLst>
    <p:sldLayoutId id="2147483662" r:id="rId1"/>
    <p:sldLayoutId id="2147483681" r:id="rId2"/>
    <p:sldLayoutId id="2147483672" r:id="rId3"/>
    <p:sldLayoutId id="2147483673" r:id="rId4"/>
    <p:sldLayoutId id="2147483674" r:id="rId5"/>
    <p:sldLayoutId id="2147483675" r:id="rId6"/>
    <p:sldLayoutId id="2147483676" r:id="rId7"/>
    <p:sldLayoutId id="2147483678" r:id="rId8"/>
    <p:sldLayoutId id="2147483677" r:id="rId9"/>
    <p:sldLayoutId id="2147483679" r:id="rId10"/>
    <p:sldLayoutId id="21474836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Diagnóstico y tratamiento de la anafilaxia. Importancia de la </a:t>
            </a:r>
            <a:r>
              <a:rPr lang="es-ES" dirty="0" smtClean="0"/>
              <a:t>adrenalina</a:t>
            </a:r>
            <a:endParaRPr lang="es-ES" dirty="0"/>
          </a:p>
        </p:txBody>
      </p:sp>
      <p:sp>
        <p:nvSpPr>
          <p:cNvPr id="3" name="Subtítulo 2"/>
          <p:cNvSpPr>
            <a:spLocks noGrp="1"/>
          </p:cNvSpPr>
          <p:nvPr>
            <p:ph type="subTitle" idx="1"/>
          </p:nvPr>
        </p:nvSpPr>
        <p:spPr/>
        <p:txBody>
          <a:bodyPr>
            <a:normAutofit fontScale="77500" lnSpcReduction="20000"/>
          </a:bodyPr>
          <a:lstStyle/>
          <a:p>
            <a:pPr lvl="0"/>
            <a:r>
              <a:rPr lang="es-ES" sz="3000" dirty="0">
                <a:solidFill>
                  <a:srgbClr val="004586"/>
                </a:solidFill>
              </a:rPr>
              <a:t>Dr. Roberto Pelta. </a:t>
            </a:r>
            <a:r>
              <a:rPr lang="es-ES" sz="3000" smtClean="0">
                <a:solidFill>
                  <a:srgbClr val="004586"/>
                </a:solidFill>
              </a:rPr>
              <a:t>Médico Adjunto </a:t>
            </a:r>
            <a:r>
              <a:rPr lang="es-ES" sz="3000" dirty="0" smtClean="0">
                <a:solidFill>
                  <a:srgbClr val="004586"/>
                </a:solidFill>
              </a:rPr>
              <a:t>de Alergología. H.G.U. </a:t>
            </a:r>
            <a:r>
              <a:rPr lang="es-ES" sz="3000" dirty="0">
                <a:solidFill>
                  <a:srgbClr val="004586"/>
                </a:solidFill>
              </a:rPr>
              <a:t>Gregorio </a:t>
            </a:r>
            <a:r>
              <a:rPr lang="es-ES" sz="3000" dirty="0" smtClean="0">
                <a:solidFill>
                  <a:srgbClr val="004586"/>
                </a:solidFill>
              </a:rPr>
              <a:t>Marañón. </a:t>
            </a:r>
            <a:r>
              <a:rPr lang="es-ES" sz="3000" dirty="0">
                <a:solidFill>
                  <a:srgbClr val="004586"/>
                </a:solidFill>
              </a:rPr>
              <a:t>Madrid.</a:t>
            </a:r>
          </a:p>
          <a:p>
            <a:pPr lvl="0"/>
            <a:r>
              <a:rPr lang="es-ES" sz="3000" dirty="0">
                <a:solidFill>
                  <a:srgbClr val="004586"/>
                </a:solidFill>
              </a:rPr>
              <a:t>Dra. María Elisa </a:t>
            </a:r>
            <a:r>
              <a:rPr lang="es-ES" sz="3000" dirty="0" err="1">
                <a:solidFill>
                  <a:srgbClr val="004586"/>
                </a:solidFill>
              </a:rPr>
              <a:t>Caralli</a:t>
            </a:r>
            <a:r>
              <a:rPr lang="es-ES" sz="3000" dirty="0">
                <a:solidFill>
                  <a:srgbClr val="004586"/>
                </a:solidFill>
              </a:rPr>
              <a:t>. </a:t>
            </a:r>
            <a:r>
              <a:rPr lang="es-ES" sz="3000" dirty="0" smtClean="0">
                <a:solidFill>
                  <a:srgbClr val="004586"/>
                </a:solidFill>
              </a:rPr>
              <a:t>Hospital La Moraleja. </a:t>
            </a:r>
            <a:r>
              <a:rPr lang="es-ES" sz="3000" dirty="0">
                <a:solidFill>
                  <a:srgbClr val="004586"/>
                </a:solidFill>
              </a:rPr>
              <a:t>Madrid.</a:t>
            </a:r>
          </a:p>
          <a:p>
            <a:endParaRPr lang="es-ES" dirty="0"/>
          </a:p>
        </p:txBody>
      </p:sp>
    </p:spTree>
    <p:extLst>
      <p:ext uri="{BB962C8B-B14F-4D97-AF65-F5344CB8AC3E}">
        <p14:creationId xmlns:p14="http://schemas.microsoft.com/office/powerpoint/2010/main" val="577685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type="body" idx="1"/>
          </p:nvPr>
        </p:nvSpPr>
        <p:spPr/>
        <p:txBody>
          <a:bodyPr>
            <a:normAutofit/>
          </a:bodyPr>
          <a:lstStyle/>
          <a:p>
            <a:pPr marL="1000125" lvl="0" indent="-457200">
              <a:buClr>
                <a:srgbClr val="C5000B"/>
              </a:buClr>
              <a:buFont typeface="+mj-lt"/>
              <a:buAutoNum type="arabicPeriod"/>
            </a:pPr>
            <a:r>
              <a:rPr lang="es-ES" b="1" dirty="0" smtClean="0">
                <a:solidFill>
                  <a:srgbClr val="004586"/>
                </a:solidFill>
              </a:rPr>
              <a:t>Inicio agudo, compromiso respiratorio y descenso de TA.</a:t>
            </a:r>
            <a:endParaRPr lang="es-ES" b="1" dirty="0">
              <a:solidFill>
                <a:srgbClr val="004586"/>
              </a:solidFill>
            </a:endParaRPr>
          </a:p>
          <a:p>
            <a:pPr marL="1000125" lvl="0" indent="-457200">
              <a:buClr>
                <a:srgbClr val="C5000B"/>
              </a:buClr>
              <a:buFont typeface="+mj-lt"/>
              <a:buAutoNum type="arabicPeriod"/>
            </a:pPr>
            <a:r>
              <a:rPr lang="es-ES" b="1" dirty="0">
                <a:solidFill>
                  <a:srgbClr val="004586"/>
                </a:solidFill>
              </a:rPr>
              <a:t>Inicio agudo de los síntomas (</a:t>
            </a:r>
            <a:r>
              <a:rPr lang="es-ES" b="1" dirty="0" smtClean="0">
                <a:solidFill>
                  <a:srgbClr val="004586"/>
                </a:solidFill>
              </a:rPr>
              <a:t>cutáneos</a:t>
            </a:r>
            <a:r>
              <a:rPr lang="es-ES" b="1" dirty="0">
                <a:solidFill>
                  <a:srgbClr val="004586"/>
                </a:solidFill>
              </a:rPr>
              <a:t>, </a:t>
            </a:r>
            <a:r>
              <a:rPr lang="es-ES" b="1" dirty="0" smtClean="0">
                <a:solidFill>
                  <a:srgbClr val="004586"/>
                </a:solidFill>
              </a:rPr>
              <a:t>respiratorios y digestivos) </a:t>
            </a:r>
            <a:r>
              <a:rPr lang="es-ES" b="1" dirty="0">
                <a:solidFill>
                  <a:srgbClr val="004586"/>
                </a:solidFill>
              </a:rPr>
              <a:t>tras la exposición a un alérgeno</a:t>
            </a:r>
            <a:r>
              <a:rPr lang="es-ES" b="1" dirty="0" smtClean="0">
                <a:solidFill>
                  <a:srgbClr val="004586"/>
                </a:solidFill>
              </a:rPr>
              <a:t>.</a:t>
            </a:r>
            <a:endParaRPr lang="es-ES" b="1" dirty="0">
              <a:solidFill>
                <a:srgbClr val="004586"/>
              </a:solidFill>
            </a:endParaRPr>
          </a:p>
          <a:p>
            <a:pPr marL="1000125" lvl="0" indent="-457200">
              <a:buClr>
                <a:srgbClr val="C5000B"/>
              </a:buClr>
              <a:buFont typeface="+mj-lt"/>
              <a:buAutoNum type="arabicPeriod"/>
            </a:pPr>
            <a:r>
              <a:rPr lang="es-ES" b="1" dirty="0">
                <a:solidFill>
                  <a:srgbClr val="004586"/>
                </a:solidFill>
              </a:rPr>
              <a:t>Inicio </a:t>
            </a:r>
            <a:r>
              <a:rPr lang="es-ES" b="1" dirty="0" smtClean="0">
                <a:solidFill>
                  <a:srgbClr val="004586"/>
                </a:solidFill>
              </a:rPr>
              <a:t>agudo de </a:t>
            </a:r>
            <a:r>
              <a:rPr lang="es-ES" b="1" dirty="0">
                <a:solidFill>
                  <a:srgbClr val="004586"/>
                </a:solidFill>
              </a:rPr>
              <a:t>los </a:t>
            </a:r>
            <a:r>
              <a:rPr lang="es-ES" b="1" dirty="0" smtClean="0">
                <a:solidFill>
                  <a:srgbClr val="004586"/>
                </a:solidFill>
              </a:rPr>
              <a:t>síntomas tras </a:t>
            </a:r>
            <a:r>
              <a:rPr lang="es-ES" b="1" dirty="0">
                <a:solidFill>
                  <a:srgbClr val="004586"/>
                </a:solidFill>
              </a:rPr>
              <a:t>la exposición a un </a:t>
            </a:r>
            <a:r>
              <a:rPr lang="es-ES" b="1" dirty="0" smtClean="0">
                <a:solidFill>
                  <a:srgbClr val="004586"/>
                </a:solidFill>
              </a:rPr>
              <a:t>alérgeno con afectación de piel y mucosas.</a:t>
            </a:r>
            <a:endParaRPr lang="es-ES" b="1" dirty="0">
              <a:solidFill>
                <a:srgbClr val="004586"/>
              </a:solidFill>
            </a:endParaRPr>
          </a:p>
          <a:p>
            <a:pPr marL="1000125" lvl="0" indent="-457200">
              <a:buClr>
                <a:srgbClr val="C5000B"/>
              </a:buClr>
              <a:buFont typeface="+mj-lt"/>
              <a:buAutoNum type="arabicPeriod"/>
            </a:pPr>
            <a:r>
              <a:rPr lang="es-ES" b="1" dirty="0">
                <a:solidFill>
                  <a:srgbClr val="004586"/>
                </a:solidFill>
              </a:rPr>
              <a:t>Inicio agudo de los síntomas tras la exposición a un alérgeno con descenso de TA.</a:t>
            </a:r>
          </a:p>
        </p:txBody>
      </p:sp>
      <p:sp>
        <p:nvSpPr>
          <p:cNvPr id="6" name="Marcador de texto 5"/>
          <p:cNvSpPr>
            <a:spLocks noGrp="1"/>
          </p:cNvSpPr>
          <p:nvPr>
            <p:ph type="body" idx="10"/>
          </p:nvPr>
        </p:nvSpPr>
        <p:spPr/>
        <p:txBody>
          <a:bodyPr/>
          <a:lstStyle/>
          <a:p>
            <a:pPr lvl="0"/>
            <a:r>
              <a:rPr lang="es-ES" dirty="0">
                <a:solidFill>
                  <a:srgbClr val="C5000B"/>
                </a:solidFill>
              </a:rPr>
              <a:t>En el caso de </a:t>
            </a:r>
            <a:r>
              <a:rPr lang="es-ES" dirty="0" smtClean="0">
                <a:solidFill>
                  <a:srgbClr val="C5000B"/>
                </a:solidFill>
              </a:rPr>
              <a:t>este paciente, ¿qué </a:t>
            </a:r>
            <a:r>
              <a:rPr lang="es-ES" dirty="0">
                <a:solidFill>
                  <a:srgbClr val="C5000B"/>
                </a:solidFill>
              </a:rPr>
              <a:t>criterios clínicos cumple para afirmar que se trata de un cuadro de anafilaxia</a:t>
            </a:r>
            <a:r>
              <a:rPr lang="es-ES" dirty="0" smtClean="0">
                <a:solidFill>
                  <a:srgbClr val="C5000B"/>
                </a:solidFill>
              </a:rPr>
              <a:t>?</a:t>
            </a:r>
            <a:endParaRPr lang="es-ES" dirty="0">
              <a:solidFill>
                <a:srgbClr val="C5000B"/>
              </a:solidFill>
            </a:endParaRPr>
          </a:p>
        </p:txBody>
      </p:sp>
      <p:sp>
        <p:nvSpPr>
          <p:cNvPr id="7" name="Marcador de texto 6"/>
          <p:cNvSpPr>
            <a:spLocks noGrp="1"/>
          </p:cNvSpPr>
          <p:nvPr>
            <p:ph type="body" sz="quarter" idx="11"/>
          </p:nvPr>
        </p:nvSpPr>
        <p:spPr/>
        <p:txBody>
          <a:bodyPr>
            <a:normAutofit lnSpcReduction="10000"/>
          </a:bodyPr>
          <a:lstStyle/>
          <a:p>
            <a:endParaRPr lang="es-ES"/>
          </a:p>
        </p:txBody>
      </p:sp>
      <p:sp>
        <p:nvSpPr>
          <p:cNvPr id="2" name="Título 1"/>
          <p:cNvSpPr>
            <a:spLocks noGrp="1"/>
          </p:cNvSpPr>
          <p:nvPr>
            <p:ph type="title"/>
          </p:nvPr>
        </p:nvSpPr>
        <p:spPr/>
        <p:txBody>
          <a:bodyPr/>
          <a:lstStyle/>
          <a:p>
            <a:r>
              <a:rPr lang="es-ES" dirty="0">
                <a:solidFill>
                  <a:srgbClr val="004586"/>
                </a:solidFill>
              </a:rPr>
              <a:t>Pregunta </a:t>
            </a:r>
            <a:r>
              <a:rPr lang="es-ES" dirty="0" smtClean="0">
                <a:solidFill>
                  <a:srgbClr val="004586"/>
                </a:solidFill>
              </a:rPr>
              <a:t>3</a:t>
            </a:r>
            <a:endParaRPr lang="es-ES" dirty="0"/>
          </a:p>
        </p:txBody>
      </p:sp>
    </p:spTree>
    <p:extLst>
      <p:ext uri="{BB962C8B-B14F-4D97-AF65-F5344CB8AC3E}">
        <p14:creationId xmlns:p14="http://schemas.microsoft.com/office/powerpoint/2010/main" val="2400751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4586"/>
                </a:solidFill>
              </a:rPr>
              <a:t>Anafilaxia: c</a:t>
            </a:r>
            <a:r>
              <a:rPr lang="es-ES" dirty="0" smtClean="0">
                <a:solidFill>
                  <a:srgbClr val="004586"/>
                </a:solidFill>
              </a:rPr>
              <a:t>riterios diagnósticos</a:t>
            </a:r>
            <a:endParaRPr lang="es-ES" dirty="0"/>
          </a:p>
        </p:txBody>
      </p:sp>
      <p:sp>
        <p:nvSpPr>
          <p:cNvPr id="3" name="Marcador de contenido 2"/>
          <p:cNvSpPr>
            <a:spLocks noGrp="1"/>
          </p:cNvSpPr>
          <p:nvPr>
            <p:ph idx="1"/>
          </p:nvPr>
        </p:nvSpPr>
        <p:spPr>
          <a:xfrm>
            <a:off x="0" y="1015675"/>
            <a:ext cx="11582400" cy="4645574"/>
          </a:xfrm>
        </p:spPr>
        <p:txBody>
          <a:bodyPr>
            <a:normAutofit/>
          </a:bodyPr>
          <a:lstStyle/>
          <a:p>
            <a:pPr marL="542925" lvl="0" indent="0">
              <a:buNone/>
            </a:pPr>
            <a:endParaRPr lang="es-ES" sz="2200" dirty="0">
              <a:solidFill>
                <a:srgbClr val="004586"/>
              </a:solidFill>
            </a:endParaRPr>
          </a:p>
          <a:p>
            <a:pPr lvl="0" algn="just"/>
            <a:endParaRPr lang="es-ES" sz="2200" dirty="0" smtClean="0">
              <a:solidFill>
                <a:srgbClr val="004586"/>
              </a:solidFill>
            </a:endParaRPr>
          </a:p>
          <a:p>
            <a:pPr lvl="0" algn="just"/>
            <a:endParaRPr lang="es-ES" sz="2200" dirty="0">
              <a:solidFill>
                <a:srgbClr val="004586"/>
              </a:solidFill>
            </a:endParaRPr>
          </a:p>
          <a:p>
            <a:pPr lvl="0" algn="just"/>
            <a:endParaRPr lang="es-ES" sz="2200" dirty="0" smtClean="0">
              <a:solidFill>
                <a:srgbClr val="004586"/>
              </a:solidFill>
            </a:endParaRPr>
          </a:p>
          <a:p>
            <a:pPr lvl="0" algn="just"/>
            <a:endParaRPr lang="es-ES" sz="2200" dirty="0">
              <a:solidFill>
                <a:srgbClr val="004586"/>
              </a:solidFill>
            </a:endParaRPr>
          </a:p>
          <a:p>
            <a:pPr lvl="0" algn="just"/>
            <a:endParaRPr lang="es-ES" sz="2200" dirty="0" smtClean="0">
              <a:solidFill>
                <a:srgbClr val="004586"/>
              </a:solidFill>
            </a:endParaRPr>
          </a:p>
          <a:p>
            <a:pPr lvl="0" algn="just"/>
            <a:endParaRPr lang="es-ES" sz="2200" dirty="0">
              <a:solidFill>
                <a:srgbClr val="004586"/>
              </a:solidFill>
            </a:endParaRPr>
          </a:p>
          <a:p>
            <a:pPr lvl="0" algn="just"/>
            <a:endParaRPr lang="es-ES" sz="2200" dirty="0" smtClean="0">
              <a:solidFill>
                <a:srgbClr val="004586"/>
              </a:solidFill>
            </a:endParaRPr>
          </a:p>
          <a:p>
            <a:pPr lvl="0" algn="just"/>
            <a:endParaRPr lang="es-ES" sz="2200" dirty="0">
              <a:solidFill>
                <a:srgbClr val="004586"/>
              </a:solidFill>
            </a:endParaRPr>
          </a:p>
          <a:p>
            <a:pPr lvl="0" algn="just"/>
            <a:endParaRPr lang="es-ES" sz="2200" dirty="0" smtClean="0">
              <a:solidFill>
                <a:srgbClr val="004586"/>
              </a:solidFill>
            </a:endParaRPr>
          </a:p>
          <a:p>
            <a:pPr marL="542925" indent="0">
              <a:buNone/>
            </a:pPr>
            <a:endParaRPr lang="es-ES" dirty="0"/>
          </a:p>
        </p:txBody>
      </p:sp>
      <p:sp>
        <p:nvSpPr>
          <p:cNvPr id="4" name="Marcador de texto 3"/>
          <p:cNvSpPr>
            <a:spLocks noGrp="1"/>
          </p:cNvSpPr>
          <p:nvPr>
            <p:ph type="body" sz="quarter" idx="10"/>
          </p:nvPr>
        </p:nvSpPr>
        <p:spPr>
          <a:xfrm>
            <a:off x="-43" y="5813539"/>
            <a:ext cx="11582443" cy="295162"/>
          </a:xfrm>
        </p:spPr>
        <p:txBody>
          <a:bodyPr>
            <a:normAutofit/>
          </a:bodyPr>
          <a:lstStyle/>
          <a:p>
            <a:pPr lvl="0"/>
            <a:r>
              <a:rPr lang="en-US" sz="1200" dirty="0">
                <a:solidFill>
                  <a:srgbClr val="808080"/>
                </a:solidFill>
              </a:rPr>
              <a:t>V. Cardona Dahl, et al. Med </a:t>
            </a:r>
            <a:r>
              <a:rPr lang="en-US" sz="1200" dirty="0" err="1">
                <a:solidFill>
                  <a:srgbClr val="808080"/>
                </a:solidFill>
              </a:rPr>
              <a:t>Clin</a:t>
            </a:r>
            <a:r>
              <a:rPr lang="en-US" sz="1200" dirty="0">
                <a:solidFill>
                  <a:srgbClr val="808080"/>
                </a:solidFill>
              </a:rPr>
              <a:t> (</a:t>
            </a:r>
            <a:r>
              <a:rPr lang="en-US" sz="1200" dirty="0" err="1">
                <a:solidFill>
                  <a:srgbClr val="808080"/>
                </a:solidFill>
              </a:rPr>
              <a:t>Barc</a:t>
            </a:r>
            <a:r>
              <a:rPr lang="en-US" sz="1200" dirty="0">
                <a:solidFill>
                  <a:srgbClr val="808080"/>
                </a:solidFill>
              </a:rPr>
              <a:t>). 2011;136(8):349–355</a:t>
            </a:r>
          </a:p>
          <a:p>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4179467171"/>
              </p:ext>
            </p:extLst>
          </p:nvPr>
        </p:nvGraphicFramePr>
        <p:xfrm>
          <a:off x="1307609" y="908404"/>
          <a:ext cx="10034159" cy="4787365"/>
        </p:xfrm>
        <a:graphic>
          <a:graphicData uri="http://schemas.openxmlformats.org/drawingml/2006/table">
            <a:tbl>
              <a:tblPr firstRow="1" bandRow="1">
                <a:tableStyleId>{073A0DAA-6AF3-43AB-8588-CEC1D06C72B9}</a:tableStyleId>
              </a:tblPr>
              <a:tblGrid>
                <a:gridCol w="10034159"/>
              </a:tblGrid>
              <a:tr h="447110">
                <a:tc>
                  <a:txBody>
                    <a:bodyPr/>
                    <a:lstStyle/>
                    <a:p>
                      <a:pPr algn="ctr"/>
                      <a:r>
                        <a:rPr lang="es-ES" sz="2400" dirty="0" smtClean="0"/>
                        <a:t>Criterios clínicos para el diagnóstico de anafilaxia</a:t>
                      </a:r>
                      <a:endParaRPr lang="es-ES" sz="2400" dirty="0">
                        <a:solidFill>
                          <a:schemeClr val="bg1"/>
                        </a:solidFill>
                      </a:endParaRPr>
                    </a:p>
                  </a:txBody>
                  <a:tcPr/>
                </a:tc>
              </a:tr>
              <a:tr h="447110">
                <a:tc>
                  <a:txBody>
                    <a:bodyPr/>
                    <a:lstStyle/>
                    <a:p>
                      <a:r>
                        <a:rPr lang="es-ES" sz="1600" dirty="0" smtClean="0">
                          <a:solidFill>
                            <a:srgbClr val="004586"/>
                          </a:solidFill>
                        </a:rPr>
                        <a:t>La anafilaxia es muy probable cuando se cumple </a:t>
                      </a:r>
                      <a:r>
                        <a:rPr lang="es-ES" sz="1600" dirty="0" smtClean="0">
                          <a:solidFill>
                            <a:srgbClr val="C00000"/>
                          </a:solidFill>
                        </a:rPr>
                        <a:t>uno</a:t>
                      </a:r>
                      <a:r>
                        <a:rPr lang="es-ES" sz="1600" dirty="0" smtClean="0">
                          <a:solidFill>
                            <a:srgbClr val="004586"/>
                          </a:solidFill>
                        </a:rPr>
                        <a:t> de los tres criterios siguientes:</a:t>
                      </a:r>
                      <a:endParaRPr lang="es-ES" sz="1600" dirty="0">
                        <a:solidFill>
                          <a:srgbClr val="004586"/>
                        </a:solidFill>
                      </a:endParaRPr>
                    </a:p>
                  </a:txBody>
                  <a:tcPr/>
                </a:tc>
              </a:tr>
              <a:tr h="1286208">
                <a:tc>
                  <a:txBody>
                    <a:bodyPr/>
                    <a:lstStyle/>
                    <a:p>
                      <a:r>
                        <a:rPr lang="es-ES" sz="1600" dirty="0" smtClean="0">
                          <a:solidFill>
                            <a:srgbClr val="004586"/>
                          </a:solidFill>
                        </a:rPr>
                        <a:t>1. </a:t>
                      </a:r>
                      <a:r>
                        <a:rPr lang="es-ES" sz="1600" dirty="0" smtClean="0">
                          <a:solidFill>
                            <a:srgbClr val="C00000"/>
                          </a:solidFill>
                        </a:rPr>
                        <a:t>Inicio agudo</a:t>
                      </a:r>
                      <a:r>
                        <a:rPr lang="es-ES" sz="1600" dirty="0" smtClean="0">
                          <a:solidFill>
                            <a:srgbClr val="004586"/>
                          </a:solidFill>
                        </a:rPr>
                        <a:t> (minutos a horas) de un síndrome que afecta a la </a:t>
                      </a:r>
                      <a:r>
                        <a:rPr lang="es-ES" sz="1600" dirty="0" smtClean="0">
                          <a:solidFill>
                            <a:srgbClr val="C00000"/>
                          </a:solidFill>
                        </a:rPr>
                        <a:t>piel o las mucosas </a:t>
                      </a:r>
                      <a:r>
                        <a:rPr lang="es-ES" sz="1600" dirty="0" smtClean="0">
                          <a:solidFill>
                            <a:srgbClr val="004586"/>
                          </a:solidFill>
                        </a:rPr>
                        <a:t>(por ejemplo, urticaria generalizada, prurito, eritema, </a:t>
                      </a:r>
                      <a:r>
                        <a:rPr lang="es-ES" sz="1600" dirty="0" err="1" smtClean="0">
                          <a:solidFill>
                            <a:srgbClr val="004586"/>
                          </a:solidFill>
                        </a:rPr>
                        <a:t>flushing</a:t>
                      </a:r>
                      <a:r>
                        <a:rPr lang="es-ES" sz="1600" dirty="0" smtClean="0">
                          <a:solidFill>
                            <a:srgbClr val="004586"/>
                          </a:solidFill>
                        </a:rPr>
                        <a:t> o sofoco, edema de labios, úvula o lengua), junto </a:t>
                      </a:r>
                      <a:r>
                        <a:rPr lang="es-ES" sz="1600" dirty="0" smtClean="0">
                          <a:solidFill>
                            <a:srgbClr val="C00000"/>
                          </a:solidFill>
                        </a:rPr>
                        <a:t>con al menos uno de los siguientes</a:t>
                      </a:r>
                      <a:r>
                        <a:rPr lang="es-ES" sz="1600" dirty="0" smtClean="0">
                          <a:solidFill>
                            <a:srgbClr val="004586"/>
                          </a:solidFill>
                        </a:rPr>
                        <a:t>:</a:t>
                      </a:r>
                    </a:p>
                    <a:p>
                      <a:r>
                        <a:rPr lang="es-ES" sz="1600" dirty="0" smtClean="0">
                          <a:solidFill>
                            <a:srgbClr val="004586"/>
                          </a:solidFill>
                        </a:rPr>
                        <a:t>a. </a:t>
                      </a:r>
                      <a:r>
                        <a:rPr lang="es-ES" sz="1600" dirty="0" smtClean="0">
                          <a:solidFill>
                            <a:srgbClr val="C00000"/>
                          </a:solidFill>
                        </a:rPr>
                        <a:t>Compromiso respiratorio </a:t>
                      </a:r>
                      <a:r>
                        <a:rPr lang="es-ES" sz="1600" dirty="0" smtClean="0">
                          <a:solidFill>
                            <a:srgbClr val="004586"/>
                          </a:solidFill>
                        </a:rPr>
                        <a:t>(por ejemplo, disnea, sibilancias, estridor, disminución del flujo espiratorio pico, hipoxemia).</a:t>
                      </a:r>
                    </a:p>
                    <a:p>
                      <a:r>
                        <a:rPr lang="es-ES" sz="1600" dirty="0" smtClean="0">
                          <a:solidFill>
                            <a:srgbClr val="004586"/>
                          </a:solidFill>
                        </a:rPr>
                        <a:t>b. </a:t>
                      </a:r>
                      <a:r>
                        <a:rPr lang="es-ES" sz="1600" dirty="0" smtClean="0">
                          <a:solidFill>
                            <a:srgbClr val="C00000"/>
                          </a:solidFill>
                        </a:rPr>
                        <a:t>Descenso de la presión</a:t>
                      </a:r>
                      <a:r>
                        <a:rPr lang="es-ES" sz="1600" dirty="0" smtClean="0">
                          <a:solidFill>
                            <a:srgbClr val="004586"/>
                          </a:solidFill>
                        </a:rPr>
                        <a:t> </a:t>
                      </a:r>
                      <a:r>
                        <a:rPr lang="es-ES" sz="1600" dirty="0" smtClean="0">
                          <a:solidFill>
                            <a:srgbClr val="C00000"/>
                          </a:solidFill>
                        </a:rPr>
                        <a:t>arterial</a:t>
                      </a:r>
                      <a:r>
                        <a:rPr lang="es-ES" sz="1600" dirty="0" smtClean="0">
                          <a:solidFill>
                            <a:srgbClr val="004586"/>
                          </a:solidFill>
                        </a:rPr>
                        <a:t> o síntomas asociados de disfunción orgánica (hipotonía, síncope, incontinencia).</a:t>
                      </a:r>
                    </a:p>
                  </a:txBody>
                  <a:tcPr/>
                </a:tc>
              </a:tr>
              <a:tr h="1580198">
                <a:tc>
                  <a:txBody>
                    <a:bodyPr/>
                    <a:lstStyle/>
                    <a:p>
                      <a:r>
                        <a:rPr lang="es-ES" sz="1600" dirty="0" smtClean="0">
                          <a:solidFill>
                            <a:srgbClr val="004586"/>
                          </a:solidFill>
                        </a:rPr>
                        <a:t>2. Aparición rápida (minutos a algunas horas) de </a:t>
                      </a:r>
                      <a:r>
                        <a:rPr lang="es-ES" sz="1600" dirty="0" smtClean="0">
                          <a:solidFill>
                            <a:srgbClr val="C00000"/>
                          </a:solidFill>
                        </a:rPr>
                        <a:t>dos o más </a:t>
                      </a:r>
                      <a:r>
                        <a:rPr lang="es-ES" sz="1600" dirty="0" smtClean="0">
                          <a:solidFill>
                            <a:srgbClr val="004586"/>
                          </a:solidFill>
                        </a:rPr>
                        <a:t>de los siguientes síntomas tras la </a:t>
                      </a:r>
                      <a:r>
                        <a:rPr lang="es-ES" sz="1600" dirty="0" smtClean="0">
                          <a:solidFill>
                            <a:srgbClr val="C00000"/>
                          </a:solidFill>
                        </a:rPr>
                        <a:t>exposición a un alérgeno</a:t>
                      </a:r>
                      <a:r>
                        <a:rPr lang="es-ES" sz="1600" dirty="0" smtClean="0">
                          <a:solidFill>
                            <a:srgbClr val="004586"/>
                          </a:solidFill>
                        </a:rPr>
                        <a:t>:</a:t>
                      </a:r>
                    </a:p>
                    <a:p>
                      <a:r>
                        <a:rPr lang="es-ES" sz="1600" dirty="0" smtClean="0">
                          <a:solidFill>
                            <a:srgbClr val="004586"/>
                          </a:solidFill>
                        </a:rPr>
                        <a:t>a. Afectación </a:t>
                      </a:r>
                      <a:r>
                        <a:rPr lang="es-ES" sz="1600" dirty="0" smtClean="0">
                          <a:solidFill>
                            <a:srgbClr val="C00000"/>
                          </a:solidFill>
                        </a:rPr>
                        <a:t>de piel o mucosas.</a:t>
                      </a:r>
                    </a:p>
                    <a:p>
                      <a:r>
                        <a:rPr lang="es-ES" sz="1600" dirty="0" smtClean="0">
                          <a:solidFill>
                            <a:srgbClr val="004586"/>
                          </a:solidFill>
                        </a:rPr>
                        <a:t>b. Compromiso </a:t>
                      </a:r>
                      <a:r>
                        <a:rPr lang="es-ES" sz="1600" dirty="0" smtClean="0">
                          <a:solidFill>
                            <a:srgbClr val="C00000"/>
                          </a:solidFill>
                        </a:rPr>
                        <a:t>respiratorio</a:t>
                      </a:r>
                      <a:r>
                        <a:rPr lang="es-ES" sz="1600" dirty="0" smtClean="0">
                          <a:solidFill>
                            <a:srgbClr val="004586"/>
                          </a:solidFill>
                        </a:rPr>
                        <a:t>.</a:t>
                      </a:r>
                    </a:p>
                    <a:p>
                      <a:r>
                        <a:rPr lang="es-ES" sz="1600" dirty="0" smtClean="0">
                          <a:solidFill>
                            <a:srgbClr val="004586"/>
                          </a:solidFill>
                        </a:rPr>
                        <a:t>c. </a:t>
                      </a:r>
                      <a:r>
                        <a:rPr lang="es-ES" sz="1600" dirty="0" smtClean="0">
                          <a:solidFill>
                            <a:srgbClr val="C00000"/>
                          </a:solidFill>
                        </a:rPr>
                        <a:t>Descenso de la presión </a:t>
                      </a:r>
                      <a:r>
                        <a:rPr lang="es-ES" sz="1600" dirty="0" smtClean="0">
                          <a:solidFill>
                            <a:srgbClr val="004586"/>
                          </a:solidFill>
                        </a:rPr>
                        <a:t>arterial o síntomas asociados de disfunción orgánica.</a:t>
                      </a:r>
                    </a:p>
                    <a:p>
                      <a:r>
                        <a:rPr lang="es-ES" sz="1600" dirty="0" smtClean="0">
                          <a:solidFill>
                            <a:srgbClr val="004586"/>
                          </a:solidFill>
                        </a:rPr>
                        <a:t>d. </a:t>
                      </a:r>
                      <a:r>
                        <a:rPr lang="es-ES" sz="1600" dirty="0" smtClean="0">
                          <a:solidFill>
                            <a:srgbClr val="C00000"/>
                          </a:solidFill>
                        </a:rPr>
                        <a:t>Síntomas gastrointestinales persistentes </a:t>
                      </a:r>
                      <a:r>
                        <a:rPr lang="es-ES" sz="1600" dirty="0" smtClean="0">
                          <a:solidFill>
                            <a:srgbClr val="004586"/>
                          </a:solidFill>
                        </a:rPr>
                        <a:t>(por ejemplo, dolor abdominal cólico, vómitos).</a:t>
                      </a:r>
                    </a:p>
                  </a:txBody>
                  <a:tcPr/>
                </a:tc>
              </a:tr>
              <a:tr h="992217">
                <a:tc>
                  <a:txBody>
                    <a:bodyPr/>
                    <a:lstStyle/>
                    <a:p>
                      <a:r>
                        <a:rPr lang="es-ES" sz="1600" dirty="0" smtClean="0">
                          <a:solidFill>
                            <a:srgbClr val="004586"/>
                          </a:solidFill>
                        </a:rPr>
                        <a:t>3. </a:t>
                      </a:r>
                      <a:r>
                        <a:rPr lang="es-ES" sz="1600" dirty="0" smtClean="0">
                          <a:solidFill>
                            <a:srgbClr val="C00000"/>
                          </a:solidFill>
                        </a:rPr>
                        <a:t>Descenso de la T.A. </a:t>
                      </a:r>
                      <a:r>
                        <a:rPr lang="es-ES" sz="1600" dirty="0" smtClean="0">
                          <a:solidFill>
                            <a:srgbClr val="004586"/>
                          </a:solidFill>
                        </a:rPr>
                        <a:t>en minutos o algunas horas tras la </a:t>
                      </a:r>
                      <a:r>
                        <a:rPr lang="es-ES" sz="1600" dirty="0" smtClean="0">
                          <a:solidFill>
                            <a:srgbClr val="C00000"/>
                          </a:solidFill>
                        </a:rPr>
                        <a:t>exposición a un alérgeno </a:t>
                      </a:r>
                      <a:r>
                        <a:rPr lang="es-ES" sz="1600" dirty="0" smtClean="0">
                          <a:solidFill>
                            <a:srgbClr val="004586"/>
                          </a:solidFill>
                        </a:rPr>
                        <a:t>conocido para ese</a:t>
                      </a:r>
                      <a:r>
                        <a:rPr lang="es-ES" sz="1600" baseline="0" dirty="0" smtClean="0">
                          <a:solidFill>
                            <a:srgbClr val="004586"/>
                          </a:solidFill>
                        </a:rPr>
                        <a:t> paciente</a:t>
                      </a:r>
                      <a:r>
                        <a:rPr lang="es-ES" sz="1600" dirty="0" smtClean="0">
                          <a:solidFill>
                            <a:srgbClr val="004586"/>
                          </a:solidFill>
                        </a:rPr>
                        <a:t>:</a:t>
                      </a:r>
                    </a:p>
                    <a:p>
                      <a:r>
                        <a:rPr lang="es-ES" sz="1600" dirty="0" smtClean="0">
                          <a:solidFill>
                            <a:srgbClr val="004586"/>
                          </a:solidFill>
                        </a:rPr>
                        <a:t>a. Lactantes y niños: presión arterial baja o descenso superior al 30% de la sistólica.</a:t>
                      </a:r>
                    </a:p>
                    <a:p>
                      <a:r>
                        <a:rPr lang="es-ES" sz="1600" dirty="0" smtClean="0">
                          <a:solidFill>
                            <a:srgbClr val="004586"/>
                          </a:solidFill>
                        </a:rPr>
                        <a:t>b. Adultos: presión arterial sistólica inferior a 90 mmHg o descenso superior al 30% respecto a la basal.</a:t>
                      </a:r>
                    </a:p>
                  </a:txBody>
                  <a:tcPr/>
                </a:tc>
              </a:tr>
            </a:tbl>
          </a:graphicData>
        </a:graphic>
      </p:graphicFrame>
    </p:spTree>
    <p:extLst>
      <p:ext uri="{BB962C8B-B14F-4D97-AF65-F5344CB8AC3E}">
        <p14:creationId xmlns:p14="http://schemas.microsoft.com/office/powerpoint/2010/main" val="2391972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Anafilaxia: </a:t>
            </a:r>
            <a:r>
              <a:rPr lang="es-ES" dirty="0"/>
              <a:t>d</a:t>
            </a:r>
            <a:r>
              <a:rPr lang="es-ES" dirty="0" smtClean="0"/>
              <a:t>iagnóstico in vitro</a:t>
            </a:r>
            <a:endParaRPr lang="es-ES" dirty="0"/>
          </a:p>
        </p:txBody>
      </p:sp>
      <p:sp>
        <p:nvSpPr>
          <p:cNvPr id="3" name="Marcador de contenido 2"/>
          <p:cNvSpPr>
            <a:spLocks noGrp="1"/>
          </p:cNvSpPr>
          <p:nvPr>
            <p:ph idx="1"/>
          </p:nvPr>
        </p:nvSpPr>
        <p:spPr/>
        <p:txBody>
          <a:bodyPr/>
          <a:lstStyle/>
          <a:p>
            <a:r>
              <a:rPr lang="es-ES" dirty="0" err="1" smtClean="0"/>
              <a:t>Triptasa</a:t>
            </a:r>
            <a:r>
              <a:rPr lang="es-ES" dirty="0" smtClean="0"/>
              <a:t> sérica.</a:t>
            </a:r>
          </a:p>
          <a:p>
            <a:r>
              <a:rPr lang="es-ES" dirty="0" smtClean="0"/>
              <a:t>Sospecha </a:t>
            </a:r>
            <a:r>
              <a:rPr lang="es-ES" dirty="0"/>
              <a:t>clínica de anafilaxia: </a:t>
            </a:r>
            <a:r>
              <a:rPr lang="es-ES" dirty="0" smtClean="0"/>
              <a:t>curva.</a:t>
            </a:r>
            <a:endParaRPr lang="es-ES" dirty="0"/>
          </a:p>
          <a:p>
            <a:pPr marL="542925" indent="0">
              <a:buNone/>
            </a:pPr>
            <a:r>
              <a:rPr lang="es-ES" dirty="0" smtClean="0"/>
              <a:t>	1</a:t>
            </a:r>
            <a:r>
              <a:rPr lang="es-ES" dirty="0"/>
              <a:t>. Tras la instauración del </a:t>
            </a:r>
            <a:r>
              <a:rPr lang="es-ES" dirty="0" smtClean="0"/>
              <a:t>tratamiento.</a:t>
            </a:r>
            <a:endParaRPr lang="es-ES" dirty="0"/>
          </a:p>
          <a:p>
            <a:pPr marL="542925" indent="0">
              <a:buNone/>
            </a:pPr>
            <a:r>
              <a:rPr lang="es-ES" dirty="0" smtClean="0"/>
              <a:t>	2</a:t>
            </a:r>
            <a:r>
              <a:rPr lang="es-ES" dirty="0"/>
              <a:t>. A las 2 horas del comienzo de la </a:t>
            </a:r>
            <a:r>
              <a:rPr lang="es-ES" dirty="0" smtClean="0"/>
              <a:t>crisis.</a:t>
            </a:r>
            <a:endParaRPr lang="es-ES" dirty="0"/>
          </a:p>
          <a:p>
            <a:pPr marL="542925" indent="0">
              <a:buNone/>
            </a:pPr>
            <a:r>
              <a:rPr lang="es-ES" dirty="0" smtClean="0"/>
              <a:t>	3</a:t>
            </a:r>
            <a:r>
              <a:rPr lang="es-ES" dirty="0"/>
              <a:t>. A las </a:t>
            </a:r>
            <a:r>
              <a:rPr lang="es-ES"/>
              <a:t>24 </a:t>
            </a:r>
            <a:r>
              <a:rPr lang="es-ES" smtClean="0"/>
              <a:t>horas.</a:t>
            </a:r>
            <a:endParaRPr lang="es-ES" dirty="0" smtClean="0"/>
          </a:p>
          <a:p>
            <a:endParaRPr lang="es-ES" dirty="0" smtClean="0"/>
          </a:p>
          <a:p>
            <a:pPr marL="542925" indent="0">
              <a:buNone/>
            </a:pPr>
            <a:endParaRPr lang="es-ES" dirty="0"/>
          </a:p>
          <a:p>
            <a:r>
              <a:rPr lang="es-ES" dirty="0"/>
              <a:t>Tubo vacío o con coagulante, indicado para obtención de suero.</a:t>
            </a:r>
          </a:p>
          <a:p>
            <a:r>
              <a:rPr lang="es-ES" dirty="0"/>
              <a:t>Puede almacenarse temporalmente en el frigorífico hasta </a:t>
            </a:r>
            <a:r>
              <a:rPr lang="es-ES" dirty="0" smtClean="0"/>
              <a:t>su procesamiento.</a:t>
            </a:r>
            <a:endParaRPr lang="es-ES" dirty="0"/>
          </a:p>
          <a:p>
            <a:endParaRPr lang="es-ES" dirty="0"/>
          </a:p>
          <a:p>
            <a:endParaRPr lang="es-ES" dirty="0"/>
          </a:p>
        </p:txBody>
      </p:sp>
      <p:sp>
        <p:nvSpPr>
          <p:cNvPr id="7" name="Marcador de texto 6"/>
          <p:cNvSpPr>
            <a:spLocks noGrp="1"/>
          </p:cNvSpPr>
          <p:nvPr>
            <p:ph type="body" sz="quarter" idx="10"/>
          </p:nvPr>
        </p:nvSpPr>
        <p:spPr/>
        <p:txBody>
          <a:bodyPr>
            <a:normAutofit lnSpcReduction="10000"/>
          </a:bodyPr>
          <a:lstStyle/>
          <a:p>
            <a:endParaRPr lang="es-ES"/>
          </a:p>
        </p:txBody>
      </p:sp>
      <p:pic>
        <p:nvPicPr>
          <p:cNvPr id="5"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3107"/>
          <a:stretch/>
        </p:blipFill>
        <p:spPr bwMode="auto">
          <a:xfrm>
            <a:off x="10348722" y="3180488"/>
            <a:ext cx="1500586" cy="1976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8743" y="962126"/>
            <a:ext cx="3832434" cy="269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86728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type="body" idx="1"/>
          </p:nvPr>
        </p:nvSpPr>
        <p:spPr/>
        <p:txBody>
          <a:bodyPr>
            <a:normAutofit/>
          </a:bodyPr>
          <a:lstStyle/>
          <a:p>
            <a:pPr marL="1000125" lvl="0" indent="-457200">
              <a:buClr>
                <a:srgbClr val="C5000B"/>
              </a:buClr>
              <a:buFont typeface="+mj-lt"/>
              <a:buAutoNum type="arabicPeriod"/>
            </a:pPr>
            <a:r>
              <a:rPr lang="es-ES" b="1" dirty="0" smtClean="0">
                <a:solidFill>
                  <a:srgbClr val="004586"/>
                </a:solidFill>
              </a:rPr>
              <a:t>Antihistamínicos.</a:t>
            </a:r>
            <a:endParaRPr lang="es-ES" b="1" dirty="0">
              <a:solidFill>
                <a:srgbClr val="004586"/>
              </a:solidFill>
            </a:endParaRPr>
          </a:p>
          <a:p>
            <a:pPr marL="1000125" lvl="0" indent="-457200">
              <a:buClr>
                <a:srgbClr val="C5000B"/>
              </a:buClr>
              <a:buFont typeface="+mj-lt"/>
              <a:buAutoNum type="arabicPeriod"/>
            </a:pPr>
            <a:r>
              <a:rPr lang="es-ES" b="1" dirty="0">
                <a:solidFill>
                  <a:srgbClr val="004586"/>
                </a:solidFill>
              </a:rPr>
              <a:t>Corticoides</a:t>
            </a:r>
            <a:r>
              <a:rPr lang="es-ES" b="1" dirty="0" smtClean="0">
                <a:solidFill>
                  <a:srgbClr val="004586"/>
                </a:solidFill>
              </a:rPr>
              <a:t>.</a:t>
            </a:r>
            <a:endParaRPr lang="es-ES" b="1" dirty="0">
              <a:solidFill>
                <a:srgbClr val="004586"/>
              </a:solidFill>
            </a:endParaRPr>
          </a:p>
          <a:p>
            <a:pPr marL="1000125" lvl="0" indent="-457200">
              <a:buClr>
                <a:srgbClr val="C5000B"/>
              </a:buClr>
              <a:buFont typeface="+mj-lt"/>
              <a:buAutoNum type="arabicPeriod"/>
            </a:pPr>
            <a:r>
              <a:rPr lang="es-ES" b="1" dirty="0">
                <a:solidFill>
                  <a:srgbClr val="004586"/>
                </a:solidFill>
              </a:rPr>
              <a:t>Adrenalina</a:t>
            </a:r>
            <a:r>
              <a:rPr lang="es-ES" b="1" dirty="0" smtClean="0">
                <a:solidFill>
                  <a:srgbClr val="004586"/>
                </a:solidFill>
              </a:rPr>
              <a:t>.</a:t>
            </a:r>
            <a:endParaRPr lang="es-ES" b="1" dirty="0">
              <a:solidFill>
                <a:srgbClr val="004586"/>
              </a:solidFill>
            </a:endParaRPr>
          </a:p>
          <a:p>
            <a:pPr marL="1000125" lvl="0" indent="-457200">
              <a:buClr>
                <a:srgbClr val="C5000B"/>
              </a:buClr>
              <a:buFont typeface="+mj-lt"/>
              <a:buAutoNum type="arabicPeriod"/>
            </a:pPr>
            <a:r>
              <a:rPr lang="es-ES" b="1" dirty="0">
                <a:solidFill>
                  <a:srgbClr val="004586"/>
                </a:solidFill>
              </a:rPr>
              <a:t>Antihistamínicos y corticoides.</a:t>
            </a:r>
            <a:endParaRPr lang="es-ES" dirty="0">
              <a:solidFill>
                <a:srgbClr val="004586"/>
              </a:solidFill>
            </a:endParaRPr>
          </a:p>
          <a:p>
            <a:endParaRPr lang="es-ES" dirty="0"/>
          </a:p>
        </p:txBody>
      </p:sp>
      <p:sp>
        <p:nvSpPr>
          <p:cNvPr id="5" name="Marcador de texto 4"/>
          <p:cNvSpPr>
            <a:spLocks noGrp="1"/>
          </p:cNvSpPr>
          <p:nvPr>
            <p:ph type="body" idx="10"/>
          </p:nvPr>
        </p:nvSpPr>
        <p:spPr/>
        <p:txBody>
          <a:bodyPr/>
          <a:lstStyle/>
          <a:p>
            <a:pPr lvl="0"/>
            <a:r>
              <a:rPr lang="es-ES" dirty="0">
                <a:solidFill>
                  <a:srgbClr val="C5000B"/>
                </a:solidFill>
              </a:rPr>
              <a:t>¿Cuál es el tratamiento más adecuado durante un episodio de anafilaxia</a:t>
            </a:r>
            <a:r>
              <a:rPr lang="es-ES" dirty="0" smtClean="0">
                <a:solidFill>
                  <a:srgbClr val="C5000B"/>
                </a:solidFill>
              </a:rPr>
              <a:t>?</a:t>
            </a:r>
            <a:endParaRPr lang="es-ES" dirty="0">
              <a:solidFill>
                <a:srgbClr val="C5000B"/>
              </a:solidFill>
            </a:endParaRPr>
          </a:p>
        </p:txBody>
      </p:sp>
      <p:sp>
        <p:nvSpPr>
          <p:cNvPr id="4" name="Marcador de texto 3"/>
          <p:cNvSpPr>
            <a:spLocks noGrp="1"/>
          </p:cNvSpPr>
          <p:nvPr>
            <p:ph type="body" sz="quarter" idx="11"/>
          </p:nvPr>
        </p:nvSpPr>
        <p:spPr/>
        <p:txBody>
          <a:bodyPr>
            <a:normAutofit lnSpcReduction="10000"/>
          </a:bodyPr>
          <a:lstStyle/>
          <a:p>
            <a:endParaRPr lang="es-ES"/>
          </a:p>
        </p:txBody>
      </p:sp>
      <p:sp>
        <p:nvSpPr>
          <p:cNvPr id="2" name="Título 1"/>
          <p:cNvSpPr>
            <a:spLocks noGrp="1"/>
          </p:cNvSpPr>
          <p:nvPr>
            <p:ph type="title"/>
          </p:nvPr>
        </p:nvSpPr>
        <p:spPr/>
        <p:txBody>
          <a:bodyPr/>
          <a:lstStyle/>
          <a:p>
            <a:r>
              <a:rPr lang="es-ES" dirty="0">
                <a:solidFill>
                  <a:srgbClr val="004586"/>
                </a:solidFill>
              </a:rPr>
              <a:t>Pregunta </a:t>
            </a:r>
            <a:r>
              <a:rPr lang="es-ES" dirty="0" smtClean="0">
                <a:solidFill>
                  <a:srgbClr val="004586"/>
                </a:solidFill>
              </a:rPr>
              <a:t>4</a:t>
            </a:r>
            <a:endParaRPr lang="es-ES" dirty="0"/>
          </a:p>
        </p:txBody>
      </p:sp>
    </p:spTree>
    <p:extLst>
      <p:ext uri="{BB962C8B-B14F-4D97-AF65-F5344CB8AC3E}">
        <p14:creationId xmlns:p14="http://schemas.microsoft.com/office/powerpoint/2010/main" val="3317637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4586"/>
                </a:solidFill>
              </a:rPr>
              <a:t>Anafilaxia: </a:t>
            </a:r>
            <a:r>
              <a:rPr lang="es-ES" dirty="0" smtClean="0">
                <a:solidFill>
                  <a:srgbClr val="004586"/>
                </a:solidFill>
              </a:rPr>
              <a:t>tratamiento </a:t>
            </a:r>
            <a:r>
              <a:rPr lang="es-ES" dirty="0">
                <a:solidFill>
                  <a:srgbClr val="004586"/>
                </a:solidFill>
              </a:rPr>
              <a:t>(</a:t>
            </a:r>
            <a:r>
              <a:rPr lang="es-ES" dirty="0" smtClean="0">
                <a:solidFill>
                  <a:srgbClr val="004586"/>
                </a:solidFill>
              </a:rPr>
              <a:t>I)</a:t>
            </a:r>
            <a:endParaRPr lang="es-ES" dirty="0"/>
          </a:p>
        </p:txBody>
      </p:sp>
      <p:sp>
        <p:nvSpPr>
          <p:cNvPr id="3" name="Marcador de contenido 2"/>
          <p:cNvSpPr>
            <a:spLocks noGrp="1"/>
          </p:cNvSpPr>
          <p:nvPr>
            <p:ph idx="1"/>
          </p:nvPr>
        </p:nvSpPr>
        <p:spPr>
          <a:xfrm>
            <a:off x="0" y="943104"/>
            <a:ext cx="11582400" cy="4592024"/>
          </a:xfrm>
        </p:spPr>
        <p:txBody>
          <a:bodyPr>
            <a:normAutofit lnSpcReduction="10000"/>
          </a:bodyPr>
          <a:lstStyle/>
          <a:p>
            <a:pPr lvl="0" algn="just"/>
            <a:r>
              <a:rPr lang="es-ES" dirty="0">
                <a:solidFill>
                  <a:srgbClr val="004586"/>
                </a:solidFill>
              </a:rPr>
              <a:t>La </a:t>
            </a:r>
            <a:r>
              <a:rPr lang="es-ES" dirty="0">
                <a:solidFill>
                  <a:srgbClr val="C5000B"/>
                </a:solidFill>
              </a:rPr>
              <a:t>adrenalina</a:t>
            </a:r>
            <a:r>
              <a:rPr lang="es-ES" dirty="0">
                <a:solidFill>
                  <a:srgbClr val="004586"/>
                </a:solidFill>
              </a:rPr>
              <a:t> intramuscular es el tratamiento de </a:t>
            </a:r>
            <a:r>
              <a:rPr lang="es-ES" dirty="0">
                <a:solidFill>
                  <a:srgbClr val="C5000B"/>
                </a:solidFill>
              </a:rPr>
              <a:t>elección</a:t>
            </a:r>
            <a:r>
              <a:rPr lang="es-ES" dirty="0">
                <a:solidFill>
                  <a:srgbClr val="004586"/>
                </a:solidFill>
              </a:rPr>
              <a:t> en la anafilaxia en cualquier ámbito y debe administrarse </a:t>
            </a:r>
            <a:r>
              <a:rPr lang="es-ES" dirty="0">
                <a:solidFill>
                  <a:srgbClr val="C5000B"/>
                </a:solidFill>
              </a:rPr>
              <a:t>precozmente</a:t>
            </a:r>
            <a:r>
              <a:rPr lang="es-ES" dirty="0">
                <a:solidFill>
                  <a:srgbClr val="004586"/>
                </a:solidFill>
              </a:rPr>
              <a:t>.</a:t>
            </a:r>
          </a:p>
          <a:p>
            <a:pPr lvl="0"/>
            <a:endParaRPr lang="es-ES" dirty="0">
              <a:solidFill>
                <a:srgbClr val="004586"/>
              </a:solidFill>
            </a:endParaRPr>
          </a:p>
          <a:p>
            <a:pPr lvl="0"/>
            <a:endParaRPr lang="es-ES" dirty="0">
              <a:solidFill>
                <a:srgbClr val="004586"/>
              </a:solidFill>
            </a:endParaRPr>
          </a:p>
          <a:p>
            <a:pPr marL="542925" lvl="0" indent="0">
              <a:buNone/>
            </a:pPr>
            <a:endParaRPr lang="es-ES" dirty="0">
              <a:solidFill>
                <a:srgbClr val="004586"/>
              </a:solidFill>
            </a:endParaRPr>
          </a:p>
          <a:p>
            <a:pPr marL="542925" lvl="0" indent="0">
              <a:buNone/>
            </a:pPr>
            <a:endParaRPr lang="es-ES" dirty="0">
              <a:solidFill>
                <a:srgbClr val="004586"/>
              </a:solidFill>
            </a:endParaRPr>
          </a:p>
          <a:p>
            <a:pPr marL="542925" lvl="0" indent="0">
              <a:buNone/>
            </a:pPr>
            <a:endParaRPr lang="es-ES" dirty="0">
              <a:solidFill>
                <a:srgbClr val="004586"/>
              </a:solidFill>
            </a:endParaRPr>
          </a:p>
          <a:p>
            <a:pPr marL="542925" lvl="0" indent="0">
              <a:buNone/>
            </a:pPr>
            <a:endParaRPr lang="es-ES" dirty="0">
              <a:solidFill>
                <a:srgbClr val="004586"/>
              </a:solidFill>
            </a:endParaRPr>
          </a:p>
          <a:p>
            <a:pPr marL="542925" lvl="0" indent="0">
              <a:buNone/>
            </a:pPr>
            <a:endParaRPr lang="es-ES" dirty="0">
              <a:solidFill>
                <a:srgbClr val="004586"/>
              </a:solidFill>
            </a:endParaRPr>
          </a:p>
          <a:p>
            <a:pPr lvl="0"/>
            <a:r>
              <a:rPr lang="es-ES" dirty="0">
                <a:solidFill>
                  <a:srgbClr val="004586"/>
                </a:solidFill>
              </a:rPr>
              <a:t>En un estudio de 164 pacientes con anafilaxia fatal, solo 14% habían recibido adrenalina antes de la RCP.</a:t>
            </a:r>
          </a:p>
          <a:p>
            <a:endParaRPr lang="es-ES" dirty="0"/>
          </a:p>
        </p:txBody>
      </p:sp>
      <p:sp>
        <p:nvSpPr>
          <p:cNvPr id="4" name="Marcador de texto 3"/>
          <p:cNvSpPr>
            <a:spLocks noGrp="1"/>
          </p:cNvSpPr>
          <p:nvPr>
            <p:ph type="body" sz="quarter" idx="10"/>
          </p:nvPr>
        </p:nvSpPr>
        <p:spPr>
          <a:xfrm>
            <a:off x="-43" y="5661247"/>
            <a:ext cx="11582443" cy="502349"/>
          </a:xfrm>
        </p:spPr>
        <p:txBody>
          <a:bodyPr>
            <a:normAutofit/>
          </a:bodyPr>
          <a:lstStyle/>
          <a:p>
            <a:pPr lvl="0"/>
            <a:r>
              <a:rPr lang="es-ES" sz="1200" dirty="0">
                <a:solidFill>
                  <a:srgbClr val="808080"/>
                </a:solidFill>
              </a:rPr>
              <a:t>Cardona </a:t>
            </a:r>
            <a:r>
              <a:rPr lang="es-ES" sz="1200" dirty="0" err="1">
                <a:solidFill>
                  <a:srgbClr val="808080"/>
                </a:solidFill>
              </a:rPr>
              <a:t>Dahl</a:t>
            </a:r>
            <a:r>
              <a:rPr lang="es-ES" sz="1200" dirty="0">
                <a:solidFill>
                  <a:srgbClr val="808080"/>
                </a:solidFill>
              </a:rPr>
              <a:t> V, et al. GALAXIA: Guía de Actuación en Anafilaxia. 2016.</a:t>
            </a:r>
            <a:r>
              <a:rPr lang="en-US" sz="1200" dirty="0">
                <a:solidFill>
                  <a:srgbClr val="808080"/>
                </a:solidFill>
              </a:rPr>
              <a:t> </a:t>
            </a:r>
          </a:p>
          <a:p>
            <a:pPr lvl="0"/>
            <a:r>
              <a:rPr lang="en-US" sz="1200" dirty="0" err="1">
                <a:solidFill>
                  <a:srgbClr val="808080"/>
                </a:solidFill>
              </a:rPr>
              <a:t>Pumphrey</a:t>
            </a:r>
            <a:r>
              <a:rPr lang="en-US" sz="1200" dirty="0">
                <a:solidFill>
                  <a:srgbClr val="808080"/>
                </a:solidFill>
              </a:rPr>
              <a:t> RSH. </a:t>
            </a:r>
            <a:r>
              <a:rPr lang="en-US" sz="1200" dirty="0" err="1">
                <a:solidFill>
                  <a:srgbClr val="808080"/>
                </a:solidFill>
              </a:rPr>
              <a:t>Clin</a:t>
            </a:r>
            <a:r>
              <a:rPr lang="en-US" sz="1200" dirty="0">
                <a:solidFill>
                  <a:srgbClr val="808080"/>
                </a:solidFill>
              </a:rPr>
              <a:t> </a:t>
            </a:r>
            <a:r>
              <a:rPr lang="en-US" sz="1200" dirty="0" err="1">
                <a:solidFill>
                  <a:srgbClr val="808080"/>
                </a:solidFill>
              </a:rPr>
              <a:t>Exp</a:t>
            </a:r>
            <a:r>
              <a:rPr lang="en-US" sz="1200" dirty="0">
                <a:solidFill>
                  <a:srgbClr val="808080"/>
                </a:solidFill>
              </a:rPr>
              <a:t> Allergy. 2000;30:1144 –1150.</a:t>
            </a:r>
            <a:r>
              <a:rPr lang="es-ES" sz="1200" dirty="0">
                <a:solidFill>
                  <a:srgbClr val="808080"/>
                </a:solidFill>
              </a:rPr>
              <a:t> </a:t>
            </a:r>
          </a:p>
          <a:p>
            <a:pPr lvl="0"/>
            <a:endParaRPr lang="es-ES" sz="1200" dirty="0">
              <a:solidFill>
                <a:srgbClr val="808080"/>
              </a:solidFill>
            </a:endParaRPr>
          </a:p>
          <a:p>
            <a:pPr lvl="0"/>
            <a:endParaRPr lang="es-ES" sz="1300" dirty="0">
              <a:solidFill>
                <a:srgbClr val="808080"/>
              </a:solidFill>
            </a:endParaRPr>
          </a:p>
          <a:p>
            <a:endParaRPr lang="es-ES" dirty="0"/>
          </a:p>
        </p:txBody>
      </p:sp>
      <p:grpSp>
        <p:nvGrpSpPr>
          <p:cNvPr id="5" name="Agrupar 17"/>
          <p:cNvGrpSpPr/>
          <p:nvPr/>
        </p:nvGrpSpPr>
        <p:grpSpPr>
          <a:xfrm>
            <a:off x="530479" y="2026263"/>
            <a:ext cx="4082399" cy="2285519"/>
            <a:chOff x="183061" y="1306218"/>
            <a:chExt cx="4592699" cy="2285519"/>
          </a:xfrm>
        </p:grpSpPr>
        <p:sp>
          <p:nvSpPr>
            <p:cNvPr id="6" name="AutoShape 2"/>
            <p:cNvSpPr>
              <a:spLocks noChangeArrowheads="1"/>
            </p:cNvSpPr>
            <p:nvPr/>
          </p:nvSpPr>
          <p:spPr bwMode="auto">
            <a:xfrm>
              <a:off x="183061" y="1306218"/>
              <a:ext cx="4592699" cy="2285519"/>
            </a:xfrm>
            <a:prstGeom prst="roundRect">
              <a:avLst>
                <a:gd name="adj" fmla="val 16667"/>
              </a:avLst>
            </a:prstGeom>
            <a:solidFill>
              <a:schemeClr val="accent5"/>
            </a:solidFill>
            <a:ln>
              <a:solidFill>
                <a:schemeClr val="accent1"/>
              </a:solidFill>
              <a:headEnd/>
              <a:tailEnd/>
            </a:ln>
          </p:spPr>
          <p:style>
            <a:lnRef idx="2">
              <a:schemeClr val="accent2"/>
            </a:lnRef>
            <a:fillRef idx="1">
              <a:schemeClr val="lt1"/>
            </a:fillRef>
            <a:effectRef idx="0">
              <a:schemeClr val="accent2"/>
            </a:effectRef>
            <a:fontRef idx="minor">
              <a:schemeClr val="dk1"/>
            </a:fontRef>
          </p:style>
          <p:txBody>
            <a:bodyPr wrap="none" lIns="90000" tIns="45000" rIns="90000" bIns="45000" anchor="ctr"/>
            <a:lstStyle/>
            <a:p>
              <a:pPr algn="ctr">
                <a:lnSpc>
                  <a:spcPct val="93000"/>
                </a:lnSpc>
                <a:tabLst>
                  <a:tab pos="723900" algn="l"/>
                  <a:tab pos="1447800" algn="l"/>
                  <a:tab pos="2171700" algn="l"/>
                  <a:tab pos="2895600" algn="l"/>
                  <a:tab pos="3619500" algn="l"/>
                  <a:tab pos="4343400" algn="l"/>
                </a:tabLst>
              </a:pPr>
              <a:r>
                <a:rPr lang="en-GB" b="1" dirty="0">
                  <a:solidFill>
                    <a:schemeClr val="tx2"/>
                  </a:solidFill>
                  <a:cs typeface="DejaVu Sans" charset="0"/>
                </a:rPr>
                <a:t>INTERVENCIÓN INMEDIATA</a:t>
              </a:r>
            </a:p>
            <a:p>
              <a:pPr algn="ctr">
                <a:lnSpc>
                  <a:spcPct val="93000"/>
                </a:lnSpc>
                <a:tabLst>
                  <a:tab pos="723900" algn="l"/>
                  <a:tab pos="1447800" algn="l"/>
                  <a:tab pos="2171700" algn="l"/>
                  <a:tab pos="2895600" algn="l"/>
                  <a:tab pos="3619500" algn="l"/>
                  <a:tab pos="4343400" algn="l"/>
                </a:tabLst>
              </a:pPr>
              <a:endParaRPr lang="en-GB" dirty="0">
                <a:solidFill>
                  <a:schemeClr val="tx1"/>
                </a:solidFill>
                <a:cs typeface="DejaVu Sans" charset="0"/>
              </a:endParaRPr>
            </a:p>
            <a:p>
              <a:pPr algn="ctr">
                <a:lnSpc>
                  <a:spcPct val="93000"/>
                </a:lnSpc>
                <a:tabLst>
                  <a:tab pos="723900" algn="l"/>
                  <a:tab pos="1447800" algn="l"/>
                  <a:tab pos="2171700" algn="l"/>
                  <a:tab pos="2895600" algn="l"/>
                  <a:tab pos="3619500" algn="l"/>
                  <a:tab pos="4343400" algn="l"/>
                </a:tabLst>
              </a:pPr>
              <a:endParaRPr lang="en-GB" dirty="0">
                <a:solidFill>
                  <a:schemeClr val="tx1"/>
                </a:solidFill>
                <a:cs typeface="DejaVu Sans" charset="0"/>
              </a:endParaRPr>
            </a:p>
            <a:p>
              <a:pPr algn="ctr">
                <a:lnSpc>
                  <a:spcPct val="93000"/>
                </a:lnSpc>
                <a:tabLst>
                  <a:tab pos="723900" algn="l"/>
                  <a:tab pos="1447800" algn="l"/>
                  <a:tab pos="2171700" algn="l"/>
                  <a:tab pos="2895600" algn="l"/>
                  <a:tab pos="3619500" algn="l"/>
                  <a:tab pos="4343400" algn="l"/>
                </a:tabLst>
              </a:pPr>
              <a:endParaRPr lang="en-GB" dirty="0">
                <a:solidFill>
                  <a:schemeClr val="tx1"/>
                </a:solidFill>
                <a:cs typeface="DejaVu Sans" charset="0"/>
              </a:endParaRPr>
            </a:p>
            <a:p>
              <a:pPr algn="ctr">
                <a:lnSpc>
                  <a:spcPct val="93000"/>
                </a:lnSpc>
                <a:tabLst>
                  <a:tab pos="723900" algn="l"/>
                  <a:tab pos="1447800" algn="l"/>
                  <a:tab pos="2171700" algn="l"/>
                  <a:tab pos="2895600" algn="l"/>
                  <a:tab pos="3619500" algn="l"/>
                  <a:tab pos="4343400" algn="l"/>
                </a:tabLst>
              </a:pPr>
              <a:endParaRPr lang="en-GB" dirty="0">
                <a:solidFill>
                  <a:schemeClr val="tx1"/>
                </a:solidFill>
                <a:cs typeface="DejaVu Sans" charset="0"/>
              </a:endParaRPr>
            </a:p>
            <a:p>
              <a:pPr algn="ctr">
                <a:lnSpc>
                  <a:spcPct val="93000"/>
                </a:lnSpc>
                <a:tabLst>
                  <a:tab pos="723900" algn="l"/>
                  <a:tab pos="1447800" algn="l"/>
                  <a:tab pos="2171700" algn="l"/>
                  <a:tab pos="2895600" algn="l"/>
                  <a:tab pos="3619500" algn="l"/>
                  <a:tab pos="4343400" algn="l"/>
                </a:tabLst>
              </a:pPr>
              <a:endParaRPr lang="en-GB" dirty="0">
                <a:solidFill>
                  <a:schemeClr val="tx1"/>
                </a:solidFill>
                <a:cs typeface="DejaVu Sans" charset="0"/>
              </a:endParaRPr>
            </a:p>
            <a:p>
              <a:pPr algn="ctr">
                <a:lnSpc>
                  <a:spcPct val="93000"/>
                </a:lnSpc>
                <a:tabLst>
                  <a:tab pos="723900" algn="l"/>
                  <a:tab pos="1447800" algn="l"/>
                  <a:tab pos="2171700" algn="l"/>
                  <a:tab pos="2895600" algn="l"/>
                  <a:tab pos="3619500" algn="l"/>
                  <a:tab pos="4343400" algn="l"/>
                </a:tabLst>
              </a:pPr>
              <a:endParaRPr lang="en-GB" dirty="0">
                <a:solidFill>
                  <a:schemeClr val="tx1"/>
                </a:solidFill>
                <a:cs typeface="DejaVu Sans" charset="0"/>
              </a:endParaRPr>
            </a:p>
            <a:p>
              <a:pPr algn="ctr">
                <a:lnSpc>
                  <a:spcPct val="93000"/>
                </a:lnSpc>
                <a:tabLst>
                  <a:tab pos="723900" algn="l"/>
                  <a:tab pos="1447800" algn="l"/>
                  <a:tab pos="2171700" algn="l"/>
                  <a:tab pos="2895600" algn="l"/>
                  <a:tab pos="3619500" algn="l"/>
                  <a:tab pos="4343400" algn="l"/>
                </a:tabLst>
              </a:pPr>
              <a:endParaRPr lang="en-GB" dirty="0">
                <a:solidFill>
                  <a:schemeClr val="tx1"/>
                </a:solidFill>
                <a:cs typeface="DejaVu Sans" charset="0"/>
              </a:endParaRPr>
            </a:p>
          </p:txBody>
        </p:sp>
        <p:sp>
          <p:nvSpPr>
            <p:cNvPr id="7" name="AutoShape 3"/>
            <p:cNvSpPr>
              <a:spLocks noChangeArrowheads="1"/>
            </p:cNvSpPr>
            <p:nvPr/>
          </p:nvSpPr>
          <p:spPr bwMode="auto">
            <a:xfrm>
              <a:off x="550800" y="1862116"/>
              <a:ext cx="2020141" cy="1468954"/>
            </a:xfrm>
            <a:prstGeom prst="roundRect">
              <a:avLst>
                <a:gd name="adj" fmla="val 16667"/>
              </a:avLst>
            </a:prstGeom>
            <a:solidFill>
              <a:schemeClr val="bg1"/>
            </a:solidFill>
            <a:ln w="9525">
              <a:solidFill>
                <a:srgbClr val="000000"/>
              </a:solidFill>
              <a:round/>
              <a:headEnd/>
              <a:tailEnd/>
            </a:ln>
          </p:spPr>
          <p:txBody>
            <a:bodyPr wrap="none" lIns="90000" tIns="45000" rIns="90000" bIns="45000" anchor="ctr"/>
            <a:lstStyle/>
            <a:p>
              <a:pPr algn="ctr">
                <a:lnSpc>
                  <a:spcPct val="93000"/>
                </a:lnSpc>
                <a:tabLst>
                  <a:tab pos="723900" algn="l"/>
                  <a:tab pos="1447800" algn="l"/>
                </a:tabLst>
              </a:pPr>
              <a:r>
                <a:rPr lang="en-GB" dirty="0" err="1">
                  <a:solidFill>
                    <a:schemeClr val="accent1"/>
                  </a:solidFill>
                  <a:cs typeface="DejaVu Sans" charset="0"/>
                </a:rPr>
                <a:t>Asegurar</a:t>
              </a:r>
              <a:r>
                <a:rPr lang="en-GB" dirty="0">
                  <a:solidFill>
                    <a:schemeClr val="accent1"/>
                  </a:solidFill>
                  <a:cs typeface="DejaVu Sans" charset="0"/>
                </a:rPr>
                <a:t>:</a:t>
              </a:r>
            </a:p>
            <a:p>
              <a:pPr marL="285750" indent="-285750">
                <a:lnSpc>
                  <a:spcPct val="93000"/>
                </a:lnSpc>
                <a:buClr>
                  <a:srgbClr val="C00000"/>
                </a:buClr>
                <a:buFont typeface="Wingdings" panose="05000000000000000000" pitchFamily="2" charset="2"/>
                <a:buChar char="v"/>
                <a:tabLst>
                  <a:tab pos="723900" algn="l"/>
                  <a:tab pos="1447800" algn="l"/>
                </a:tabLst>
              </a:pPr>
              <a:r>
                <a:rPr lang="en-GB" dirty="0" err="1">
                  <a:solidFill>
                    <a:schemeClr val="accent1"/>
                  </a:solidFill>
                  <a:cs typeface="DejaVu Sans" charset="0"/>
                </a:rPr>
                <a:t>Vía</a:t>
              </a:r>
              <a:r>
                <a:rPr lang="en-GB" dirty="0">
                  <a:solidFill>
                    <a:schemeClr val="accent1"/>
                  </a:solidFill>
                  <a:cs typeface="DejaVu Sans" charset="0"/>
                </a:rPr>
                <a:t> </a:t>
              </a:r>
              <a:r>
                <a:rPr lang="en-GB" dirty="0" err="1">
                  <a:solidFill>
                    <a:schemeClr val="accent1"/>
                  </a:solidFill>
                  <a:cs typeface="DejaVu Sans" charset="0"/>
                </a:rPr>
                <a:t>aérea</a:t>
              </a:r>
              <a:endParaRPr lang="en-GB" dirty="0">
                <a:solidFill>
                  <a:schemeClr val="accent1"/>
                </a:solidFill>
                <a:cs typeface="DejaVu Sans" charset="0"/>
              </a:endParaRPr>
            </a:p>
            <a:p>
              <a:pPr marL="285750" indent="-285750">
                <a:lnSpc>
                  <a:spcPct val="93000"/>
                </a:lnSpc>
                <a:buClr>
                  <a:srgbClr val="C00000"/>
                </a:buClr>
                <a:buFont typeface="Wingdings" panose="05000000000000000000" pitchFamily="2" charset="2"/>
                <a:buChar char="v"/>
                <a:tabLst>
                  <a:tab pos="723900" algn="l"/>
                  <a:tab pos="1447800" algn="l"/>
                </a:tabLst>
              </a:pPr>
              <a:r>
                <a:rPr lang="en-GB" dirty="0" err="1">
                  <a:solidFill>
                    <a:schemeClr val="accent1"/>
                  </a:solidFill>
                  <a:cs typeface="DejaVu Sans" charset="0"/>
                </a:rPr>
                <a:t>Respiración</a:t>
              </a:r>
              <a:endParaRPr lang="en-GB" dirty="0">
                <a:solidFill>
                  <a:schemeClr val="accent1"/>
                </a:solidFill>
                <a:cs typeface="DejaVu Sans" charset="0"/>
              </a:endParaRPr>
            </a:p>
            <a:p>
              <a:pPr marL="285750" indent="-285750">
                <a:lnSpc>
                  <a:spcPct val="93000"/>
                </a:lnSpc>
                <a:buClr>
                  <a:srgbClr val="C00000"/>
                </a:buClr>
                <a:buFont typeface="Wingdings" panose="05000000000000000000" pitchFamily="2" charset="2"/>
                <a:buChar char="v"/>
                <a:tabLst>
                  <a:tab pos="723900" algn="l"/>
                  <a:tab pos="1447800" algn="l"/>
                </a:tabLst>
              </a:pPr>
              <a:r>
                <a:rPr lang="en-GB" dirty="0" err="1">
                  <a:solidFill>
                    <a:schemeClr val="accent1"/>
                  </a:solidFill>
                  <a:cs typeface="DejaVu Sans" charset="0"/>
                </a:rPr>
                <a:t>Circulación</a:t>
              </a:r>
              <a:endParaRPr lang="en-GB" dirty="0">
                <a:solidFill>
                  <a:schemeClr val="accent1"/>
                </a:solidFill>
                <a:cs typeface="DejaVu Sans" charset="0"/>
              </a:endParaRPr>
            </a:p>
            <a:p>
              <a:pPr marL="285750" indent="-285750">
                <a:lnSpc>
                  <a:spcPct val="93000"/>
                </a:lnSpc>
                <a:buClr>
                  <a:srgbClr val="C00000"/>
                </a:buClr>
                <a:buFont typeface="Wingdings" panose="05000000000000000000" pitchFamily="2" charset="2"/>
                <a:buChar char="v"/>
                <a:tabLst>
                  <a:tab pos="723900" algn="l"/>
                  <a:tab pos="1447800" algn="l"/>
                </a:tabLst>
              </a:pPr>
              <a:r>
                <a:rPr lang="en-GB" dirty="0" err="1">
                  <a:solidFill>
                    <a:schemeClr val="accent1"/>
                  </a:solidFill>
                  <a:cs typeface="DejaVu Sans" charset="0"/>
                </a:rPr>
                <a:t>Orientación</a:t>
              </a:r>
              <a:endParaRPr lang="en-GB" dirty="0">
                <a:solidFill>
                  <a:schemeClr val="accent1"/>
                </a:solidFill>
                <a:cs typeface="DejaVu Sans" charset="0"/>
              </a:endParaRPr>
            </a:p>
          </p:txBody>
        </p:sp>
        <p:sp>
          <p:nvSpPr>
            <p:cNvPr id="8" name="AutoShape 4"/>
            <p:cNvSpPr>
              <a:spLocks noChangeArrowheads="1"/>
            </p:cNvSpPr>
            <p:nvPr/>
          </p:nvSpPr>
          <p:spPr bwMode="auto">
            <a:xfrm>
              <a:off x="2755621" y="2220713"/>
              <a:ext cx="1652400" cy="653829"/>
            </a:xfrm>
            <a:prstGeom prst="roundRect">
              <a:avLst>
                <a:gd name="adj" fmla="val 16667"/>
              </a:avLst>
            </a:prstGeom>
            <a:solidFill>
              <a:schemeClr val="bg1"/>
            </a:solidFill>
            <a:ln w="9525">
              <a:solidFill>
                <a:srgbClr val="000000"/>
              </a:solidFill>
              <a:round/>
              <a:headEnd/>
              <a:tailEnd/>
            </a:ln>
          </p:spPr>
          <p:txBody>
            <a:bodyPr wrap="none" lIns="90000" tIns="45000" rIns="90000" bIns="45000" anchor="ctr"/>
            <a:lstStyle/>
            <a:p>
              <a:pPr algn="ctr">
                <a:lnSpc>
                  <a:spcPct val="93000"/>
                </a:lnSpc>
                <a:tabLst>
                  <a:tab pos="723900" algn="l"/>
                  <a:tab pos="1447800" algn="l"/>
                </a:tabLst>
              </a:pPr>
              <a:r>
                <a:rPr lang="en-GB" dirty="0">
                  <a:solidFill>
                    <a:schemeClr val="accent1"/>
                  </a:solidFill>
                  <a:cs typeface="DejaVu Sans" charset="0"/>
                </a:rPr>
                <a:t>ADRENALINA</a:t>
              </a:r>
            </a:p>
            <a:p>
              <a:pPr algn="ctr">
                <a:lnSpc>
                  <a:spcPct val="93000"/>
                </a:lnSpc>
                <a:tabLst>
                  <a:tab pos="723900" algn="l"/>
                  <a:tab pos="1447800" algn="l"/>
                </a:tabLst>
              </a:pPr>
              <a:r>
                <a:rPr lang="en-GB" dirty="0" smtClean="0">
                  <a:solidFill>
                    <a:schemeClr val="accent1"/>
                  </a:solidFill>
                  <a:cs typeface="DejaVu Sans" charset="0"/>
                </a:rPr>
                <a:t>I.M.</a:t>
              </a:r>
              <a:endParaRPr lang="en-GB" dirty="0">
                <a:solidFill>
                  <a:schemeClr val="accent1"/>
                </a:solidFill>
                <a:cs typeface="DejaVu Sans" charset="0"/>
              </a:endParaRPr>
            </a:p>
          </p:txBody>
        </p:sp>
      </p:grpSp>
      <p:grpSp>
        <p:nvGrpSpPr>
          <p:cNvPr id="9" name="Agrupar 6"/>
          <p:cNvGrpSpPr/>
          <p:nvPr/>
        </p:nvGrpSpPr>
        <p:grpSpPr>
          <a:xfrm>
            <a:off x="4612878" y="2150531"/>
            <a:ext cx="4685065" cy="1900584"/>
            <a:chOff x="2362200" y="4571998"/>
            <a:chExt cx="5330895" cy="1900584"/>
          </a:xfrm>
        </p:grpSpPr>
        <p:sp>
          <p:nvSpPr>
            <p:cNvPr id="10" name="CuadroTexto 9"/>
            <p:cNvSpPr txBox="1"/>
            <p:nvPr/>
          </p:nvSpPr>
          <p:spPr>
            <a:xfrm>
              <a:off x="2362200" y="4813300"/>
              <a:ext cx="819330" cy="369332"/>
            </a:xfrm>
            <a:prstGeom prst="rect">
              <a:avLst/>
            </a:prstGeom>
            <a:noFill/>
          </p:spPr>
          <p:txBody>
            <a:bodyPr wrap="none" rtlCol="0">
              <a:spAutoFit/>
            </a:bodyPr>
            <a:lstStyle/>
            <a:p>
              <a:r>
                <a:rPr lang="es-ES" dirty="0" smtClean="0">
                  <a:solidFill>
                    <a:schemeClr val="accent1"/>
                  </a:solidFill>
                </a:rPr>
                <a:t>Niños</a:t>
              </a:r>
              <a:endParaRPr lang="es-ES" dirty="0">
                <a:solidFill>
                  <a:schemeClr val="accent1"/>
                </a:solidFill>
              </a:endParaRPr>
            </a:p>
          </p:txBody>
        </p:sp>
        <p:sp>
          <p:nvSpPr>
            <p:cNvPr id="11" name="Abrir llave 10"/>
            <p:cNvSpPr/>
            <p:nvPr/>
          </p:nvSpPr>
          <p:spPr>
            <a:xfrm>
              <a:off x="3083817" y="4571998"/>
              <a:ext cx="281684" cy="960967"/>
            </a:xfrm>
            <a:prstGeom prst="leftBrace">
              <a:avLst/>
            </a:prstGeom>
            <a:ln>
              <a:solidFill>
                <a:schemeClr val="tx2"/>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
            </a:p>
          </p:txBody>
        </p:sp>
        <p:sp>
          <p:nvSpPr>
            <p:cNvPr id="12" name="CuadroTexto 11"/>
            <p:cNvSpPr txBox="1"/>
            <p:nvPr/>
          </p:nvSpPr>
          <p:spPr>
            <a:xfrm>
              <a:off x="3364876" y="4595588"/>
              <a:ext cx="4328219" cy="923330"/>
            </a:xfrm>
            <a:prstGeom prst="rect">
              <a:avLst/>
            </a:prstGeom>
            <a:noFill/>
          </p:spPr>
          <p:txBody>
            <a:bodyPr wrap="none" rtlCol="0">
              <a:spAutoFit/>
            </a:bodyPr>
            <a:lstStyle/>
            <a:p>
              <a:r>
                <a:rPr lang="es-ES" dirty="0" smtClean="0">
                  <a:solidFill>
                    <a:schemeClr val="accent1"/>
                  </a:solidFill>
                </a:rPr>
                <a:t>0,01 mg/Kg peso.</a:t>
              </a:r>
            </a:p>
            <a:p>
              <a:r>
                <a:rPr lang="es-ES" dirty="0" smtClean="0">
                  <a:solidFill>
                    <a:schemeClr val="accent1"/>
                  </a:solidFill>
                </a:rPr>
                <a:t>&lt; 12 años: </a:t>
              </a:r>
              <a:r>
                <a:rPr lang="en-GB" dirty="0">
                  <a:solidFill>
                    <a:schemeClr val="accent1"/>
                  </a:solidFill>
                  <a:cs typeface="DejaVu Sans" charset="0"/>
                </a:rPr>
                <a:t>0,1 </a:t>
              </a:r>
              <a:r>
                <a:rPr lang="en-GB" dirty="0" smtClean="0">
                  <a:solidFill>
                    <a:schemeClr val="accent1"/>
                  </a:solidFill>
                  <a:cs typeface="DejaVu Sans" charset="0"/>
                </a:rPr>
                <a:t>mg/10 </a:t>
              </a:r>
              <a:r>
                <a:rPr lang="en-GB" dirty="0">
                  <a:solidFill>
                    <a:schemeClr val="accent1"/>
                  </a:solidFill>
                  <a:cs typeface="DejaVu Sans" charset="0"/>
                </a:rPr>
                <a:t>kg hasta 0,3 </a:t>
              </a:r>
              <a:r>
                <a:rPr lang="en-GB" dirty="0" smtClean="0">
                  <a:solidFill>
                    <a:schemeClr val="accent1"/>
                  </a:solidFill>
                  <a:cs typeface="DejaVu Sans" charset="0"/>
                </a:rPr>
                <a:t>mg.</a:t>
              </a:r>
              <a:endParaRPr lang="en-GB" dirty="0">
                <a:solidFill>
                  <a:schemeClr val="accent1"/>
                </a:solidFill>
                <a:cs typeface="DejaVu Sans" charset="0"/>
              </a:endParaRPr>
            </a:p>
            <a:p>
              <a:r>
                <a:rPr lang="es-ES" dirty="0" smtClean="0">
                  <a:solidFill>
                    <a:schemeClr val="accent1"/>
                  </a:solidFill>
                </a:rPr>
                <a:t>&gt; 12 años: 0,3-0,5 mg.</a:t>
              </a:r>
              <a:endParaRPr lang="es-ES" dirty="0">
                <a:solidFill>
                  <a:schemeClr val="accent1"/>
                </a:solidFill>
              </a:endParaRPr>
            </a:p>
          </p:txBody>
        </p:sp>
        <p:sp>
          <p:nvSpPr>
            <p:cNvPr id="13" name="CuadroTexto 12"/>
            <p:cNvSpPr txBox="1"/>
            <p:nvPr/>
          </p:nvSpPr>
          <p:spPr>
            <a:xfrm>
              <a:off x="2362200" y="6103250"/>
              <a:ext cx="2359859" cy="369332"/>
            </a:xfrm>
            <a:prstGeom prst="rect">
              <a:avLst/>
            </a:prstGeom>
            <a:noFill/>
          </p:spPr>
          <p:txBody>
            <a:bodyPr wrap="none" rtlCol="0">
              <a:spAutoFit/>
            </a:bodyPr>
            <a:lstStyle/>
            <a:p>
              <a:r>
                <a:rPr lang="es-ES" dirty="0" smtClean="0">
                  <a:solidFill>
                    <a:schemeClr val="accent1"/>
                  </a:solidFill>
                </a:rPr>
                <a:t>Adultos: 0,3-0,5 mg.</a:t>
              </a:r>
              <a:endParaRPr lang="es-ES" dirty="0">
                <a:solidFill>
                  <a:schemeClr val="accent1"/>
                </a:solidFill>
              </a:endParaRPr>
            </a:p>
          </p:txBody>
        </p:sp>
        <p:sp>
          <p:nvSpPr>
            <p:cNvPr id="14" name="CuadroTexto 13"/>
            <p:cNvSpPr txBox="1"/>
            <p:nvPr/>
          </p:nvSpPr>
          <p:spPr>
            <a:xfrm>
              <a:off x="4019354" y="5446720"/>
              <a:ext cx="3084925" cy="646331"/>
            </a:xfrm>
            <a:prstGeom prst="rect">
              <a:avLst/>
            </a:prstGeom>
            <a:noFill/>
          </p:spPr>
          <p:txBody>
            <a:bodyPr wrap="none" rtlCol="0">
              <a:spAutoFit/>
            </a:bodyPr>
            <a:lstStyle/>
            <a:p>
              <a:r>
                <a:rPr lang="es-ES" dirty="0" smtClean="0">
                  <a:solidFill>
                    <a:schemeClr val="accent1"/>
                  </a:solidFill>
                </a:rPr>
                <a:t>Repetir cada 5-15 minutos.</a:t>
              </a:r>
            </a:p>
            <a:p>
              <a:r>
                <a:rPr lang="es-ES" dirty="0" smtClean="0">
                  <a:solidFill>
                    <a:schemeClr val="accent1"/>
                  </a:solidFill>
                </a:rPr>
                <a:t>Máximo 3 dosis.</a:t>
              </a:r>
              <a:endParaRPr lang="es-ES" dirty="0">
                <a:solidFill>
                  <a:schemeClr val="accent1"/>
                </a:solidFill>
              </a:endParaRPr>
            </a:p>
          </p:txBody>
        </p:sp>
      </p:grpSp>
    </p:spTree>
    <p:extLst>
      <p:ext uri="{BB962C8B-B14F-4D97-AF65-F5344CB8AC3E}">
        <p14:creationId xmlns:p14="http://schemas.microsoft.com/office/powerpoint/2010/main" val="2765662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4586"/>
                </a:solidFill>
              </a:rPr>
              <a:t>Anafilaxia: </a:t>
            </a:r>
            <a:r>
              <a:rPr lang="es-ES" dirty="0" smtClean="0">
                <a:solidFill>
                  <a:srgbClr val="004586"/>
                </a:solidFill>
              </a:rPr>
              <a:t>adrenalina </a:t>
            </a:r>
            <a:r>
              <a:rPr lang="es-ES" dirty="0">
                <a:solidFill>
                  <a:srgbClr val="004586"/>
                </a:solidFill>
              </a:rPr>
              <a:t>(I)</a:t>
            </a:r>
            <a:endParaRPr lang="es-ES" dirty="0"/>
          </a:p>
        </p:txBody>
      </p:sp>
      <p:sp>
        <p:nvSpPr>
          <p:cNvPr id="3" name="Marcador de contenido 2"/>
          <p:cNvSpPr>
            <a:spLocks noGrp="1"/>
          </p:cNvSpPr>
          <p:nvPr>
            <p:ph idx="1"/>
          </p:nvPr>
        </p:nvSpPr>
        <p:spPr>
          <a:xfrm>
            <a:off x="0" y="928591"/>
            <a:ext cx="11582400" cy="4592024"/>
          </a:xfrm>
        </p:spPr>
        <p:txBody>
          <a:bodyPr/>
          <a:lstStyle/>
          <a:p>
            <a:pPr lvl="0"/>
            <a:r>
              <a:rPr lang="es-ES" dirty="0">
                <a:solidFill>
                  <a:srgbClr val="004586"/>
                </a:solidFill>
              </a:rPr>
              <a:t>Actividad de la </a:t>
            </a:r>
            <a:r>
              <a:rPr lang="es-ES" dirty="0" smtClean="0">
                <a:solidFill>
                  <a:srgbClr val="004586"/>
                </a:solidFill>
              </a:rPr>
              <a:t>adrenalina.</a:t>
            </a:r>
            <a:endParaRPr lang="es-ES" dirty="0">
              <a:solidFill>
                <a:srgbClr val="004586"/>
              </a:solidFill>
            </a:endParaRPr>
          </a:p>
          <a:p>
            <a:endParaRPr lang="es-ES" dirty="0"/>
          </a:p>
        </p:txBody>
      </p:sp>
      <p:sp>
        <p:nvSpPr>
          <p:cNvPr id="4" name="Marcador de texto 3"/>
          <p:cNvSpPr>
            <a:spLocks noGrp="1"/>
          </p:cNvSpPr>
          <p:nvPr>
            <p:ph type="body" sz="quarter" idx="10"/>
          </p:nvPr>
        </p:nvSpPr>
        <p:spPr>
          <a:xfrm>
            <a:off x="-43" y="5812926"/>
            <a:ext cx="11582443" cy="295162"/>
          </a:xfrm>
        </p:spPr>
        <p:txBody>
          <a:bodyPr>
            <a:normAutofit/>
          </a:bodyPr>
          <a:lstStyle/>
          <a:p>
            <a:r>
              <a:rPr lang="es-ES" sz="1200" dirty="0">
                <a:solidFill>
                  <a:srgbClr val="808080"/>
                </a:solidFill>
              </a:rPr>
              <a:t>Adaptado de </a:t>
            </a:r>
            <a:r>
              <a:rPr lang="en-US" sz="1200" dirty="0">
                <a:solidFill>
                  <a:srgbClr val="808080"/>
                </a:solidFill>
              </a:rPr>
              <a:t>Simons FER. J Allergy </a:t>
            </a:r>
            <a:r>
              <a:rPr lang="en-US" sz="1200" dirty="0" err="1">
                <a:solidFill>
                  <a:srgbClr val="808080"/>
                </a:solidFill>
              </a:rPr>
              <a:t>Clin</a:t>
            </a:r>
            <a:r>
              <a:rPr lang="en-US" sz="1200" dirty="0">
                <a:solidFill>
                  <a:srgbClr val="808080"/>
                </a:solidFill>
              </a:rPr>
              <a:t> </a:t>
            </a:r>
            <a:r>
              <a:rPr lang="en-US" sz="1200" dirty="0" err="1">
                <a:solidFill>
                  <a:srgbClr val="808080"/>
                </a:solidFill>
              </a:rPr>
              <a:t>Immunol</a:t>
            </a:r>
            <a:r>
              <a:rPr lang="en-US" sz="1200" dirty="0">
                <a:solidFill>
                  <a:srgbClr val="808080"/>
                </a:solidFill>
              </a:rPr>
              <a:t> 2004;113:837-44</a:t>
            </a:r>
            <a:endParaRPr lang="es-ES" sz="1200" dirty="0"/>
          </a:p>
        </p:txBody>
      </p:sp>
      <p:grpSp>
        <p:nvGrpSpPr>
          <p:cNvPr id="8" name="Group 13"/>
          <p:cNvGrpSpPr>
            <a:grpSpLocks/>
          </p:cNvGrpSpPr>
          <p:nvPr/>
        </p:nvGrpSpPr>
        <p:grpSpPr bwMode="auto">
          <a:xfrm>
            <a:off x="5234308" y="1214694"/>
            <a:ext cx="3890963" cy="1838326"/>
            <a:chOff x="2233" y="1648"/>
            <a:chExt cx="2451" cy="1158"/>
          </a:xfrm>
        </p:grpSpPr>
        <p:sp>
          <p:nvSpPr>
            <p:cNvPr id="9" name="Text Box 5"/>
            <p:cNvSpPr txBox="1">
              <a:spLocks noChangeArrowheads="1"/>
            </p:cNvSpPr>
            <p:nvPr/>
          </p:nvSpPr>
          <p:spPr bwMode="auto">
            <a:xfrm>
              <a:off x="2233" y="1648"/>
              <a:ext cx="2222"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ea typeface="ＭＳ Ｐゴシック" pitchFamily="-107" charset="-128"/>
                </a:defRPr>
              </a:lvl1pPr>
              <a:lvl2pPr marL="742950" indent="-285750" eaLnBrk="0" hangingPunct="0">
                <a:defRPr>
                  <a:solidFill>
                    <a:schemeClr val="tx1"/>
                  </a:solidFill>
                  <a:latin typeface="Verdana" pitchFamily="34" charset="0"/>
                  <a:ea typeface="ＭＳ Ｐゴシック" pitchFamily="-107" charset="-128"/>
                </a:defRPr>
              </a:lvl2pPr>
              <a:lvl3pPr marL="1143000" indent="-228600" eaLnBrk="0" hangingPunct="0">
                <a:defRPr>
                  <a:solidFill>
                    <a:schemeClr val="tx1"/>
                  </a:solidFill>
                  <a:latin typeface="Verdana" pitchFamily="34" charset="0"/>
                  <a:ea typeface="ＭＳ Ｐゴシック" pitchFamily="-107" charset="-128"/>
                </a:defRPr>
              </a:lvl3pPr>
              <a:lvl4pPr marL="1600200" indent="-228600" eaLnBrk="0" hangingPunct="0">
                <a:defRPr>
                  <a:solidFill>
                    <a:schemeClr val="tx1"/>
                  </a:solidFill>
                  <a:latin typeface="Verdana" pitchFamily="34" charset="0"/>
                  <a:ea typeface="ＭＳ Ｐゴシック" pitchFamily="-107" charset="-128"/>
                </a:defRPr>
              </a:lvl4pPr>
              <a:lvl5pPr marL="2057400" indent="-228600" eaLnBrk="0" hangingPunct="0">
                <a:defRPr>
                  <a:solidFill>
                    <a:schemeClr val="tx1"/>
                  </a:solidFill>
                  <a:latin typeface="Verdana" pitchFamily="34" charset="0"/>
                  <a:ea typeface="ＭＳ Ｐゴシック" pitchFamily="-107"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107"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107"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107"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107" charset="-128"/>
                </a:defRPr>
              </a:lvl9pPr>
            </a:lstStyle>
            <a:p>
              <a:pPr eaLnBrk="1" hangingPunct="1">
                <a:spcBef>
                  <a:spcPct val="50000"/>
                </a:spcBef>
              </a:pPr>
              <a:r>
                <a:rPr lang="es-ES_tradnl" sz="1600" b="1" dirty="0">
                  <a:solidFill>
                    <a:schemeClr val="accent1"/>
                  </a:solidFill>
                  <a:latin typeface="+mj-lt"/>
                  <a:cs typeface="Calibri" pitchFamily="34" charset="0"/>
                </a:rPr>
                <a:t>↑ </a:t>
              </a:r>
              <a:r>
                <a:rPr lang="es-ES_tradnl" sz="1600" b="1" dirty="0" smtClean="0">
                  <a:solidFill>
                    <a:schemeClr val="accent1"/>
                  </a:solidFill>
                  <a:latin typeface="+mj-lt"/>
                  <a:cs typeface="Calibri" pitchFamily="34" charset="0"/>
                </a:rPr>
                <a:t>Vasoconstricción.</a:t>
              </a:r>
              <a:endParaRPr lang="es-ES_tradnl" sz="1600" b="1" dirty="0">
                <a:solidFill>
                  <a:schemeClr val="accent1"/>
                </a:solidFill>
                <a:latin typeface="+mj-lt"/>
                <a:cs typeface="Calibri" pitchFamily="34" charset="0"/>
              </a:endParaRPr>
            </a:p>
            <a:p>
              <a:pPr eaLnBrk="1" hangingPunct="1">
                <a:spcBef>
                  <a:spcPct val="50000"/>
                </a:spcBef>
              </a:pPr>
              <a:r>
                <a:rPr lang="es-ES_tradnl" sz="1600" b="1" dirty="0">
                  <a:solidFill>
                    <a:schemeClr val="accent1"/>
                  </a:solidFill>
                  <a:latin typeface="+mj-lt"/>
                  <a:cs typeface="Calibri" pitchFamily="34" charset="0"/>
                </a:rPr>
                <a:t>↑ </a:t>
              </a:r>
              <a:r>
                <a:rPr lang="es-ES_tradnl" sz="1600" b="1" dirty="0" smtClean="0">
                  <a:solidFill>
                    <a:schemeClr val="accent1"/>
                  </a:solidFill>
                  <a:latin typeface="+mj-lt"/>
                  <a:cs typeface="Calibri" pitchFamily="34" charset="0"/>
                </a:rPr>
                <a:t>Resistencia </a:t>
              </a:r>
              <a:r>
                <a:rPr lang="es-ES_tradnl" sz="1600" b="1" dirty="0">
                  <a:solidFill>
                    <a:schemeClr val="accent1"/>
                  </a:solidFill>
                  <a:latin typeface="+mj-lt"/>
                  <a:cs typeface="Calibri" pitchFamily="34" charset="0"/>
                </a:rPr>
                <a:t>vascular </a:t>
              </a:r>
              <a:r>
                <a:rPr lang="es-ES_tradnl" sz="1600" b="1" dirty="0" smtClean="0">
                  <a:solidFill>
                    <a:schemeClr val="accent1"/>
                  </a:solidFill>
                  <a:latin typeface="+mj-lt"/>
                  <a:cs typeface="Calibri" pitchFamily="34" charset="0"/>
                </a:rPr>
                <a:t>periférica.</a:t>
              </a:r>
              <a:endParaRPr lang="es-ES_tradnl" sz="1600" b="1" dirty="0">
                <a:solidFill>
                  <a:schemeClr val="accent1"/>
                </a:solidFill>
                <a:latin typeface="+mj-lt"/>
                <a:cs typeface="Calibri" pitchFamily="34" charset="0"/>
              </a:endParaRPr>
            </a:p>
            <a:p>
              <a:pPr eaLnBrk="1" hangingPunct="1">
                <a:spcBef>
                  <a:spcPct val="50000"/>
                </a:spcBef>
              </a:pPr>
              <a:r>
                <a:rPr lang="es-ES_tradnl" sz="1600" b="1" dirty="0">
                  <a:solidFill>
                    <a:schemeClr val="accent1"/>
                  </a:solidFill>
                  <a:latin typeface="+mj-lt"/>
                  <a:cs typeface="Calibri" pitchFamily="34" charset="0"/>
                </a:rPr>
                <a:t>↓ </a:t>
              </a:r>
              <a:r>
                <a:rPr lang="es-ES_tradnl" sz="1600" b="1" dirty="0" smtClean="0">
                  <a:solidFill>
                    <a:schemeClr val="accent1"/>
                  </a:solidFill>
                  <a:latin typeface="+mj-lt"/>
                  <a:cs typeface="Calibri" pitchFamily="34" charset="0"/>
                </a:rPr>
                <a:t>Edema de la mucosa.</a:t>
              </a:r>
              <a:endParaRPr lang="es-ES_tradnl" sz="1600" b="1" dirty="0">
                <a:solidFill>
                  <a:schemeClr val="accent1"/>
                </a:solidFill>
                <a:latin typeface="+mj-lt"/>
                <a:cs typeface="Calibri" pitchFamily="34" charset="0"/>
              </a:endParaRPr>
            </a:p>
          </p:txBody>
        </p:sp>
        <p:sp>
          <p:nvSpPr>
            <p:cNvPr id="10" name="Text Box 6"/>
            <p:cNvSpPr txBox="1">
              <a:spLocks noChangeArrowheads="1"/>
            </p:cNvSpPr>
            <p:nvPr/>
          </p:nvSpPr>
          <p:spPr bwMode="auto">
            <a:xfrm>
              <a:off x="2462" y="2360"/>
              <a:ext cx="222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ea typeface="ＭＳ Ｐゴシック" pitchFamily="-107" charset="-128"/>
                </a:defRPr>
              </a:lvl1pPr>
              <a:lvl2pPr marL="742950" indent="-285750" eaLnBrk="0" hangingPunct="0">
                <a:defRPr>
                  <a:solidFill>
                    <a:schemeClr val="tx1"/>
                  </a:solidFill>
                  <a:latin typeface="Verdana" pitchFamily="34" charset="0"/>
                  <a:ea typeface="ＭＳ Ｐゴシック" pitchFamily="-107" charset="-128"/>
                </a:defRPr>
              </a:lvl2pPr>
              <a:lvl3pPr marL="1143000" indent="-228600" eaLnBrk="0" hangingPunct="0">
                <a:defRPr>
                  <a:solidFill>
                    <a:schemeClr val="tx1"/>
                  </a:solidFill>
                  <a:latin typeface="Verdana" pitchFamily="34" charset="0"/>
                  <a:ea typeface="ＭＳ Ｐゴシック" pitchFamily="-107" charset="-128"/>
                </a:defRPr>
              </a:lvl3pPr>
              <a:lvl4pPr marL="1600200" indent="-228600" eaLnBrk="0" hangingPunct="0">
                <a:defRPr>
                  <a:solidFill>
                    <a:schemeClr val="tx1"/>
                  </a:solidFill>
                  <a:latin typeface="Verdana" pitchFamily="34" charset="0"/>
                  <a:ea typeface="ＭＳ Ｐゴシック" pitchFamily="-107" charset="-128"/>
                </a:defRPr>
              </a:lvl4pPr>
              <a:lvl5pPr marL="2057400" indent="-228600" eaLnBrk="0" hangingPunct="0">
                <a:defRPr>
                  <a:solidFill>
                    <a:schemeClr val="tx1"/>
                  </a:solidFill>
                  <a:latin typeface="Verdana" pitchFamily="34" charset="0"/>
                  <a:ea typeface="ＭＳ Ｐゴシック" pitchFamily="-107"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107"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107"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107"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107" charset="-128"/>
                </a:defRPr>
              </a:lvl9pPr>
            </a:lstStyle>
            <a:p>
              <a:pPr eaLnBrk="1" hangingPunct="1">
                <a:spcBef>
                  <a:spcPct val="50000"/>
                </a:spcBef>
              </a:pPr>
              <a:r>
                <a:rPr lang="es-ES_tradnl" sz="1600" b="1" dirty="0">
                  <a:solidFill>
                    <a:schemeClr val="accent1"/>
                  </a:solidFill>
                  <a:latin typeface="+mj-lt"/>
                  <a:cs typeface="Calibri" pitchFamily="34" charset="0"/>
                </a:rPr>
                <a:t>↓ </a:t>
              </a:r>
              <a:r>
                <a:rPr lang="es-ES_tradnl" sz="1600" b="1" dirty="0" smtClean="0">
                  <a:solidFill>
                    <a:schemeClr val="accent1"/>
                  </a:solidFill>
                  <a:latin typeface="+mj-lt"/>
                  <a:cs typeface="Calibri" pitchFamily="34" charset="0"/>
                </a:rPr>
                <a:t>Liberación </a:t>
              </a:r>
              <a:r>
                <a:rPr lang="es-ES_tradnl" sz="1600" b="1" dirty="0">
                  <a:solidFill>
                    <a:schemeClr val="accent1"/>
                  </a:solidFill>
                  <a:latin typeface="+mj-lt"/>
                  <a:cs typeface="Calibri" pitchFamily="34" charset="0"/>
                </a:rPr>
                <a:t>de </a:t>
              </a:r>
              <a:r>
                <a:rPr lang="es-ES_tradnl" sz="1600" b="1" dirty="0" smtClean="0">
                  <a:solidFill>
                    <a:schemeClr val="accent1"/>
                  </a:solidFill>
                  <a:latin typeface="+mj-lt"/>
                  <a:cs typeface="Calibri" pitchFamily="34" charset="0"/>
                </a:rPr>
                <a:t>insulina.</a:t>
              </a:r>
              <a:endParaRPr lang="es-ES_tradnl" sz="1600" b="1" dirty="0">
                <a:solidFill>
                  <a:schemeClr val="accent1"/>
                </a:solidFill>
                <a:latin typeface="+mj-lt"/>
                <a:cs typeface="Calibri" pitchFamily="34" charset="0"/>
              </a:endParaRPr>
            </a:p>
            <a:p>
              <a:pPr eaLnBrk="1" hangingPunct="1">
                <a:spcBef>
                  <a:spcPct val="50000"/>
                </a:spcBef>
              </a:pPr>
              <a:r>
                <a:rPr lang="es-ES_tradnl" sz="1600" b="1" dirty="0">
                  <a:solidFill>
                    <a:schemeClr val="accent1"/>
                  </a:solidFill>
                  <a:latin typeface="+mj-lt"/>
                  <a:cs typeface="Calibri" pitchFamily="34" charset="0"/>
                </a:rPr>
                <a:t>↓ </a:t>
              </a:r>
              <a:r>
                <a:rPr lang="es-ES_tradnl" sz="1600" b="1" dirty="0" smtClean="0">
                  <a:solidFill>
                    <a:schemeClr val="accent1"/>
                  </a:solidFill>
                  <a:latin typeface="+mj-lt"/>
                  <a:cs typeface="Calibri" pitchFamily="34" charset="0"/>
                </a:rPr>
                <a:t>Liberación de noradrenalina.</a:t>
              </a:r>
              <a:endParaRPr lang="es-ES_tradnl" sz="1600" b="1" dirty="0">
                <a:solidFill>
                  <a:schemeClr val="accent1"/>
                </a:solidFill>
                <a:latin typeface="+mj-lt"/>
                <a:cs typeface="Calibri" pitchFamily="34" charset="0"/>
              </a:endParaRPr>
            </a:p>
          </p:txBody>
        </p:sp>
      </p:grpSp>
      <p:sp>
        <p:nvSpPr>
          <p:cNvPr id="11" name="Left Brace 4"/>
          <p:cNvSpPr/>
          <p:nvPr/>
        </p:nvSpPr>
        <p:spPr>
          <a:xfrm>
            <a:off x="5162096" y="1188822"/>
            <a:ext cx="182163" cy="1103785"/>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accent1"/>
              </a:solidFill>
              <a:latin typeface="+mj-lt"/>
            </a:endParaRPr>
          </a:p>
        </p:txBody>
      </p:sp>
      <p:sp>
        <p:nvSpPr>
          <p:cNvPr id="12" name="Left Brace 17"/>
          <p:cNvSpPr/>
          <p:nvPr/>
        </p:nvSpPr>
        <p:spPr>
          <a:xfrm>
            <a:off x="5505710" y="2441337"/>
            <a:ext cx="162698" cy="574503"/>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accent1"/>
              </a:solidFill>
              <a:latin typeface="+mj-lt"/>
            </a:endParaRPr>
          </a:p>
        </p:txBody>
      </p:sp>
      <p:sp>
        <p:nvSpPr>
          <p:cNvPr id="13" name="Text Box 8"/>
          <p:cNvSpPr txBox="1">
            <a:spLocks noChangeArrowheads="1"/>
          </p:cNvSpPr>
          <p:nvPr/>
        </p:nvSpPr>
        <p:spPr bwMode="auto">
          <a:xfrm>
            <a:off x="5594670" y="3260971"/>
            <a:ext cx="35274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ea typeface="ＭＳ Ｐゴシック" pitchFamily="-107" charset="-128"/>
              </a:defRPr>
            </a:lvl1pPr>
            <a:lvl2pPr marL="742950" indent="-285750" eaLnBrk="0" hangingPunct="0">
              <a:defRPr>
                <a:solidFill>
                  <a:schemeClr val="tx1"/>
                </a:solidFill>
                <a:latin typeface="Verdana" pitchFamily="34" charset="0"/>
                <a:ea typeface="ＭＳ Ｐゴシック" pitchFamily="-107" charset="-128"/>
              </a:defRPr>
            </a:lvl2pPr>
            <a:lvl3pPr marL="1143000" indent="-228600" eaLnBrk="0" hangingPunct="0">
              <a:defRPr>
                <a:solidFill>
                  <a:schemeClr val="tx1"/>
                </a:solidFill>
                <a:latin typeface="Verdana" pitchFamily="34" charset="0"/>
                <a:ea typeface="ＭＳ Ｐゴシック" pitchFamily="-107" charset="-128"/>
              </a:defRPr>
            </a:lvl3pPr>
            <a:lvl4pPr marL="1600200" indent="-228600" eaLnBrk="0" hangingPunct="0">
              <a:defRPr>
                <a:solidFill>
                  <a:schemeClr val="tx1"/>
                </a:solidFill>
                <a:latin typeface="Verdana" pitchFamily="34" charset="0"/>
                <a:ea typeface="ＭＳ Ｐゴシック" pitchFamily="-107" charset="-128"/>
              </a:defRPr>
            </a:lvl4pPr>
            <a:lvl5pPr marL="2057400" indent="-228600" eaLnBrk="0" hangingPunct="0">
              <a:defRPr>
                <a:solidFill>
                  <a:schemeClr val="tx1"/>
                </a:solidFill>
                <a:latin typeface="Verdana" pitchFamily="34" charset="0"/>
                <a:ea typeface="ＭＳ Ｐゴシック" pitchFamily="-107"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107"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107"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107"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107" charset="-128"/>
              </a:defRPr>
            </a:lvl9pPr>
          </a:lstStyle>
          <a:p>
            <a:pPr eaLnBrk="1" hangingPunct="1">
              <a:spcBef>
                <a:spcPct val="50000"/>
              </a:spcBef>
            </a:pPr>
            <a:r>
              <a:rPr lang="es-ES_tradnl" sz="1600" b="1" dirty="0">
                <a:solidFill>
                  <a:schemeClr val="accent1"/>
                </a:solidFill>
                <a:latin typeface="+mj-lt"/>
                <a:cs typeface="Calibri" pitchFamily="34" charset="0"/>
              </a:rPr>
              <a:t>↑ </a:t>
            </a:r>
            <a:r>
              <a:rPr lang="es-ES_tradnl" sz="1600" b="1" dirty="0" err="1" smtClean="0">
                <a:solidFill>
                  <a:schemeClr val="accent1"/>
                </a:solidFill>
                <a:latin typeface="+mj-lt"/>
                <a:cs typeface="Calibri" pitchFamily="34" charset="0"/>
              </a:rPr>
              <a:t>Inotropismo</a:t>
            </a:r>
            <a:r>
              <a:rPr lang="es-ES_tradnl" sz="1600" b="1" dirty="0" smtClean="0">
                <a:solidFill>
                  <a:schemeClr val="accent1"/>
                </a:solidFill>
                <a:latin typeface="+mj-lt"/>
                <a:cs typeface="Calibri" pitchFamily="34" charset="0"/>
              </a:rPr>
              <a:t>.</a:t>
            </a:r>
            <a:endParaRPr lang="es-ES_tradnl" sz="1600" b="1" dirty="0">
              <a:solidFill>
                <a:schemeClr val="accent1"/>
              </a:solidFill>
              <a:latin typeface="+mj-lt"/>
              <a:cs typeface="Calibri" pitchFamily="34" charset="0"/>
            </a:endParaRPr>
          </a:p>
          <a:p>
            <a:pPr eaLnBrk="1" hangingPunct="1">
              <a:spcBef>
                <a:spcPct val="50000"/>
              </a:spcBef>
            </a:pPr>
            <a:r>
              <a:rPr lang="es-ES_tradnl" sz="1600" b="1" dirty="0" smtClean="0">
                <a:solidFill>
                  <a:schemeClr val="accent1"/>
                </a:solidFill>
                <a:latin typeface="+mj-lt"/>
                <a:cs typeface="Calibri" pitchFamily="34" charset="0"/>
              </a:rPr>
              <a:t>↑Cronotropismo.</a:t>
            </a:r>
            <a:endParaRPr lang="es-ES_tradnl" sz="1600" b="1" dirty="0">
              <a:solidFill>
                <a:schemeClr val="accent1"/>
              </a:solidFill>
              <a:latin typeface="+mj-lt"/>
              <a:cs typeface="Calibri" pitchFamily="34" charset="0"/>
            </a:endParaRPr>
          </a:p>
        </p:txBody>
      </p:sp>
      <p:sp>
        <p:nvSpPr>
          <p:cNvPr id="14" name="Text Box 9"/>
          <p:cNvSpPr txBox="1">
            <a:spLocks noChangeArrowheads="1"/>
          </p:cNvSpPr>
          <p:nvPr/>
        </p:nvSpPr>
        <p:spPr bwMode="auto">
          <a:xfrm>
            <a:off x="5344260" y="4087612"/>
            <a:ext cx="352742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ea typeface="ＭＳ Ｐゴシック" pitchFamily="-107" charset="-128"/>
              </a:defRPr>
            </a:lvl1pPr>
            <a:lvl2pPr marL="742950" indent="-285750" eaLnBrk="0" hangingPunct="0">
              <a:defRPr>
                <a:solidFill>
                  <a:schemeClr val="tx1"/>
                </a:solidFill>
                <a:latin typeface="Verdana" pitchFamily="34" charset="0"/>
                <a:ea typeface="ＭＳ Ｐゴシック" pitchFamily="-107" charset="-128"/>
              </a:defRPr>
            </a:lvl2pPr>
            <a:lvl3pPr marL="1143000" indent="-228600" eaLnBrk="0" hangingPunct="0">
              <a:defRPr>
                <a:solidFill>
                  <a:schemeClr val="tx1"/>
                </a:solidFill>
                <a:latin typeface="Verdana" pitchFamily="34" charset="0"/>
                <a:ea typeface="ＭＳ Ｐゴシック" pitchFamily="-107" charset="-128"/>
              </a:defRPr>
            </a:lvl3pPr>
            <a:lvl4pPr marL="1600200" indent="-228600" eaLnBrk="0" hangingPunct="0">
              <a:defRPr>
                <a:solidFill>
                  <a:schemeClr val="tx1"/>
                </a:solidFill>
                <a:latin typeface="Verdana" pitchFamily="34" charset="0"/>
                <a:ea typeface="ＭＳ Ｐゴシック" pitchFamily="-107" charset="-128"/>
              </a:defRPr>
            </a:lvl4pPr>
            <a:lvl5pPr marL="2057400" indent="-228600" eaLnBrk="0" hangingPunct="0">
              <a:defRPr>
                <a:solidFill>
                  <a:schemeClr val="tx1"/>
                </a:solidFill>
                <a:latin typeface="Verdana" pitchFamily="34" charset="0"/>
                <a:ea typeface="ＭＳ Ｐゴシック" pitchFamily="-107"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107"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107"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107"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107" charset="-128"/>
              </a:defRPr>
            </a:lvl9pPr>
          </a:lstStyle>
          <a:p>
            <a:pPr eaLnBrk="1" hangingPunct="1">
              <a:spcBef>
                <a:spcPct val="50000"/>
              </a:spcBef>
            </a:pPr>
            <a:r>
              <a:rPr lang="es-ES_tradnl" sz="1600" b="1" dirty="0">
                <a:solidFill>
                  <a:schemeClr val="accent1"/>
                </a:solidFill>
                <a:latin typeface="+mj-lt"/>
                <a:cs typeface="Calibri" pitchFamily="34" charset="0"/>
              </a:rPr>
              <a:t>↑ </a:t>
            </a:r>
            <a:r>
              <a:rPr lang="es-ES_tradnl" sz="1600" b="1" dirty="0" err="1" smtClean="0">
                <a:solidFill>
                  <a:schemeClr val="accent1"/>
                </a:solidFill>
                <a:latin typeface="+mj-lt"/>
                <a:cs typeface="Calibri" pitchFamily="34" charset="0"/>
              </a:rPr>
              <a:t>Broncodilatación</a:t>
            </a:r>
            <a:r>
              <a:rPr lang="es-ES_tradnl" sz="1600" b="1" dirty="0" smtClean="0">
                <a:solidFill>
                  <a:schemeClr val="accent1"/>
                </a:solidFill>
                <a:latin typeface="+mj-lt"/>
                <a:cs typeface="Calibri" pitchFamily="34" charset="0"/>
              </a:rPr>
              <a:t>.</a:t>
            </a:r>
            <a:endParaRPr lang="es-ES_tradnl" sz="1600" b="1" dirty="0">
              <a:solidFill>
                <a:schemeClr val="accent1"/>
              </a:solidFill>
              <a:latin typeface="+mj-lt"/>
              <a:cs typeface="Calibri" pitchFamily="34" charset="0"/>
            </a:endParaRPr>
          </a:p>
          <a:p>
            <a:pPr eaLnBrk="1" hangingPunct="1">
              <a:spcBef>
                <a:spcPct val="50000"/>
              </a:spcBef>
            </a:pPr>
            <a:r>
              <a:rPr lang="es-ES_tradnl" sz="1600" b="1" dirty="0" smtClean="0">
                <a:solidFill>
                  <a:schemeClr val="accent1"/>
                </a:solidFill>
                <a:latin typeface="+mj-lt"/>
                <a:cs typeface="Calibri" pitchFamily="34" charset="0"/>
              </a:rPr>
              <a:t>↑Vasodilatación.</a:t>
            </a:r>
            <a:endParaRPr lang="es-ES_tradnl" sz="1600" b="1" dirty="0">
              <a:solidFill>
                <a:schemeClr val="accent1"/>
              </a:solidFill>
              <a:latin typeface="+mj-lt"/>
              <a:cs typeface="Calibri" pitchFamily="34" charset="0"/>
            </a:endParaRPr>
          </a:p>
          <a:p>
            <a:pPr eaLnBrk="1" hangingPunct="1">
              <a:spcBef>
                <a:spcPct val="50000"/>
              </a:spcBef>
            </a:pPr>
            <a:r>
              <a:rPr lang="es-ES_tradnl" sz="1600" b="1" dirty="0" smtClean="0">
                <a:solidFill>
                  <a:schemeClr val="accent1"/>
                </a:solidFill>
                <a:latin typeface="+mj-lt"/>
                <a:cs typeface="Calibri" pitchFamily="34" charset="0"/>
              </a:rPr>
              <a:t>↑</a:t>
            </a:r>
            <a:r>
              <a:rPr lang="es-ES_tradnl" sz="1600" b="1" dirty="0" err="1" smtClean="0">
                <a:solidFill>
                  <a:schemeClr val="accent1"/>
                </a:solidFill>
                <a:latin typeface="+mj-lt"/>
                <a:cs typeface="Calibri" pitchFamily="34" charset="0"/>
              </a:rPr>
              <a:t>Glucogenolisis</a:t>
            </a:r>
            <a:r>
              <a:rPr lang="es-ES_tradnl" sz="1600" b="1" dirty="0" smtClean="0">
                <a:solidFill>
                  <a:schemeClr val="accent1"/>
                </a:solidFill>
                <a:latin typeface="+mj-lt"/>
                <a:cs typeface="Calibri" pitchFamily="34" charset="0"/>
              </a:rPr>
              <a:t>.</a:t>
            </a:r>
            <a:endParaRPr lang="es-ES_tradnl" sz="1600" b="1" dirty="0">
              <a:solidFill>
                <a:schemeClr val="accent1"/>
              </a:solidFill>
              <a:latin typeface="+mj-lt"/>
              <a:cs typeface="Calibri" pitchFamily="34" charset="0"/>
            </a:endParaRPr>
          </a:p>
          <a:p>
            <a:pPr eaLnBrk="1" hangingPunct="1">
              <a:spcBef>
                <a:spcPct val="50000"/>
              </a:spcBef>
            </a:pPr>
            <a:r>
              <a:rPr lang="es-ES_tradnl" sz="1600" b="1" dirty="0">
                <a:solidFill>
                  <a:schemeClr val="accent1"/>
                </a:solidFill>
                <a:latin typeface="+mj-lt"/>
                <a:cs typeface="Calibri" pitchFamily="34" charset="0"/>
              </a:rPr>
              <a:t>↓ </a:t>
            </a:r>
            <a:r>
              <a:rPr lang="es-ES_tradnl" sz="1600" b="1" dirty="0" smtClean="0">
                <a:solidFill>
                  <a:schemeClr val="accent1"/>
                </a:solidFill>
                <a:latin typeface="+mj-lt"/>
                <a:cs typeface="Calibri" pitchFamily="34" charset="0"/>
              </a:rPr>
              <a:t>Liberación </a:t>
            </a:r>
            <a:r>
              <a:rPr lang="es-ES_tradnl" sz="1600" b="1" dirty="0">
                <a:solidFill>
                  <a:schemeClr val="accent1"/>
                </a:solidFill>
                <a:latin typeface="+mj-lt"/>
                <a:cs typeface="Calibri" pitchFamily="34" charset="0"/>
              </a:rPr>
              <a:t>de </a:t>
            </a:r>
            <a:r>
              <a:rPr lang="es-ES_tradnl" sz="1600" b="1" dirty="0" smtClean="0">
                <a:solidFill>
                  <a:schemeClr val="accent1"/>
                </a:solidFill>
                <a:latin typeface="+mj-lt"/>
                <a:cs typeface="Calibri" pitchFamily="34" charset="0"/>
              </a:rPr>
              <a:t>mediadores.</a:t>
            </a:r>
            <a:endParaRPr lang="es-ES_tradnl" sz="1600" b="1" dirty="0">
              <a:solidFill>
                <a:schemeClr val="accent1"/>
              </a:solidFill>
              <a:latin typeface="+mj-lt"/>
              <a:cs typeface="Calibri" pitchFamily="34" charset="0"/>
            </a:endParaRPr>
          </a:p>
        </p:txBody>
      </p:sp>
      <p:sp>
        <p:nvSpPr>
          <p:cNvPr id="15" name="Left Brace 20"/>
          <p:cNvSpPr/>
          <p:nvPr/>
        </p:nvSpPr>
        <p:spPr>
          <a:xfrm>
            <a:off x="5513322" y="3339731"/>
            <a:ext cx="162698" cy="574503"/>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accent1"/>
              </a:solidFill>
              <a:latin typeface="+mj-lt"/>
            </a:endParaRPr>
          </a:p>
        </p:txBody>
      </p:sp>
      <p:sp>
        <p:nvSpPr>
          <p:cNvPr id="16" name="Left Brace 21"/>
          <p:cNvSpPr/>
          <p:nvPr/>
        </p:nvSpPr>
        <p:spPr>
          <a:xfrm>
            <a:off x="5228690" y="4060436"/>
            <a:ext cx="115570" cy="1473726"/>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accent1"/>
              </a:solidFill>
              <a:latin typeface="+mj-lt"/>
            </a:endParaRPr>
          </a:p>
        </p:txBody>
      </p:sp>
      <p:sp>
        <p:nvSpPr>
          <p:cNvPr id="17" name="Retraso 16"/>
          <p:cNvSpPr/>
          <p:nvPr/>
        </p:nvSpPr>
        <p:spPr>
          <a:xfrm>
            <a:off x="1644059" y="1782899"/>
            <a:ext cx="2233093" cy="3384376"/>
          </a:xfrm>
          <a:prstGeom prst="flowChartDe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echa curvada hacia la izquierda 17"/>
          <p:cNvSpPr/>
          <p:nvPr/>
        </p:nvSpPr>
        <p:spPr>
          <a:xfrm>
            <a:off x="1644059" y="1452654"/>
            <a:ext cx="2260079" cy="4327610"/>
          </a:xfrm>
          <a:prstGeom prst="curved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cxnSp>
        <p:nvCxnSpPr>
          <p:cNvPr id="19" name="Conector recto 18"/>
          <p:cNvCxnSpPr/>
          <p:nvPr/>
        </p:nvCxnSpPr>
        <p:spPr>
          <a:xfrm flipV="1">
            <a:off x="3270044" y="1755040"/>
            <a:ext cx="500433" cy="242794"/>
          </a:xfrm>
          <a:prstGeom prst="line">
            <a:avLst/>
          </a:prstGeom>
          <a:ln w="50800">
            <a:solidFill>
              <a:schemeClr val="accent4"/>
            </a:solidFill>
          </a:ln>
        </p:spPr>
        <p:style>
          <a:lnRef idx="2">
            <a:schemeClr val="accent1"/>
          </a:lnRef>
          <a:fillRef idx="0">
            <a:schemeClr val="accent1"/>
          </a:fillRef>
          <a:effectRef idx="1">
            <a:schemeClr val="accent1"/>
          </a:effectRef>
          <a:fontRef idx="minor">
            <a:schemeClr val="tx1"/>
          </a:fontRef>
        </p:style>
      </p:cxnSp>
      <p:sp>
        <p:nvSpPr>
          <p:cNvPr id="20" name="Forma libre 19"/>
          <p:cNvSpPr/>
          <p:nvPr/>
        </p:nvSpPr>
        <p:spPr>
          <a:xfrm rot="3090758">
            <a:off x="3788935" y="1529551"/>
            <a:ext cx="385314" cy="391386"/>
          </a:xfrm>
          <a:custGeom>
            <a:avLst/>
            <a:gdLst>
              <a:gd name="connsiteX0" fmla="*/ 0 w 524435"/>
              <a:gd name="connsiteY0" fmla="*/ 0 h 538940"/>
              <a:gd name="connsiteX1" fmla="*/ 107577 w 524435"/>
              <a:gd name="connsiteY1" fmla="*/ 537883 h 538940"/>
              <a:gd name="connsiteX2" fmla="*/ 524435 w 524435"/>
              <a:gd name="connsiteY2" fmla="*/ 147918 h 538940"/>
              <a:gd name="connsiteX3" fmla="*/ 524435 w 524435"/>
              <a:gd name="connsiteY3" fmla="*/ 147918 h 538940"/>
            </a:gdLst>
            <a:ahLst/>
            <a:cxnLst>
              <a:cxn ang="0">
                <a:pos x="connsiteX0" y="connsiteY0"/>
              </a:cxn>
              <a:cxn ang="0">
                <a:pos x="connsiteX1" y="connsiteY1"/>
              </a:cxn>
              <a:cxn ang="0">
                <a:pos x="connsiteX2" y="connsiteY2"/>
              </a:cxn>
              <a:cxn ang="0">
                <a:pos x="connsiteX3" y="connsiteY3"/>
              </a:cxn>
            </a:cxnLst>
            <a:rect l="l" t="t" r="r" b="b"/>
            <a:pathLst>
              <a:path w="524435" h="538940">
                <a:moveTo>
                  <a:pt x="0" y="0"/>
                </a:moveTo>
                <a:cubicBezTo>
                  <a:pt x="10085" y="256615"/>
                  <a:pt x="20171" y="513230"/>
                  <a:pt x="107577" y="537883"/>
                </a:cubicBezTo>
                <a:cubicBezTo>
                  <a:pt x="194983" y="562536"/>
                  <a:pt x="524435" y="147918"/>
                  <a:pt x="524435" y="147918"/>
                </a:cubicBezTo>
                <a:lnTo>
                  <a:pt x="524435" y="147918"/>
                </a:lnTo>
              </a:path>
            </a:pathLst>
          </a:cu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 name="Conector recto 20"/>
          <p:cNvCxnSpPr/>
          <p:nvPr/>
        </p:nvCxnSpPr>
        <p:spPr>
          <a:xfrm rot="1440825" flipV="1">
            <a:off x="3840757" y="2545585"/>
            <a:ext cx="500433" cy="242794"/>
          </a:xfrm>
          <a:prstGeom prst="line">
            <a:avLst/>
          </a:prstGeom>
          <a:ln w="50800">
            <a:solidFill>
              <a:schemeClr val="accent4"/>
            </a:solidFill>
          </a:ln>
        </p:spPr>
        <p:style>
          <a:lnRef idx="2">
            <a:schemeClr val="accent1"/>
          </a:lnRef>
          <a:fillRef idx="0">
            <a:schemeClr val="accent1"/>
          </a:fillRef>
          <a:effectRef idx="1">
            <a:schemeClr val="accent1"/>
          </a:effectRef>
          <a:fontRef idx="minor">
            <a:schemeClr val="tx1"/>
          </a:fontRef>
        </p:style>
      </p:cxnSp>
      <p:sp>
        <p:nvSpPr>
          <p:cNvPr id="22" name="Forma libre 21"/>
          <p:cNvSpPr/>
          <p:nvPr/>
        </p:nvSpPr>
        <p:spPr>
          <a:xfrm rot="4531583">
            <a:off x="4413914" y="2543933"/>
            <a:ext cx="385314" cy="391386"/>
          </a:xfrm>
          <a:custGeom>
            <a:avLst/>
            <a:gdLst>
              <a:gd name="connsiteX0" fmla="*/ 0 w 524435"/>
              <a:gd name="connsiteY0" fmla="*/ 0 h 538940"/>
              <a:gd name="connsiteX1" fmla="*/ 107577 w 524435"/>
              <a:gd name="connsiteY1" fmla="*/ 537883 h 538940"/>
              <a:gd name="connsiteX2" fmla="*/ 524435 w 524435"/>
              <a:gd name="connsiteY2" fmla="*/ 147918 h 538940"/>
              <a:gd name="connsiteX3" fmla="*/ 524435 w 524435"/>
              <a:gd name="connsiteY3" fmla="*/ 147918 h 538940"/>
            </a:gdLst>
            <a:ahLst/>
            <a:cxnLst>
              <a:cxn ang="0">
                <a:pos x="connsiteX0" y="connsiteY0"/>
              </a:cxn>
              <a:cxn ang="0">
                <a:pos x="connsiteX1" y="connsiteY1"/>
              </a:cxn>
              <a:cxn ang="0">
                <a:pos x="connsiteX2" y="connsiteY2"/>
              </a:cxn>
              <a:cxn ang="0">
                <a:pos x="connsiteX3" y="connsiteY3"/>
              </a:cxn>
            </a:cxnLst>
            <a:rect l="l" t="t" r="r" b="b"/>
            <a:pathLst>
              <a:path w="524435" h="538940">
                <a:moveTo>
                  <a:pt x="0" y="0"/>
                </a:moveTo>
                <a:cubicBezTo>
                  <a:pt x="10085" y="256615"/>
                  <a:pt x="20171" y="513230"/>
                  <a:pt x="107577" y="537883"/>
                </a:cubicBezTo>
                <a:cubicBezTo>
                  <a:pt x="194983" y="562536"/>
                  <a:pt x="524435" y="147918"/>
                  <a:pt x="524435" y="147918"/>
                </a:cubicBezTo>
                <a:lnTo>
                  <a:pt x="524435" y="147918"/>
                </a:lnTo>
              </a:path>
            </a:pathLst>
          </a:cu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3" name="Conector recto 22"/>
          <p:cNvCxnSpPr/>
          <p:nvPr/>
        </p:nvCxnSpPr>
        <p:spPr>
          <a:xfrm rot="1440825" flipV="1">
            <a:off x="3907393" y="3462726"/>
            <a:ext cx="500433" cy="242794"/>
          </a:xfrm>
          <a:prstGeom prst="line">
            <a:avLst/>
          </a:prstGeom>
          <a:ln w="50800">
            <a:solidFill>
              <a:schemeClr val="tx2"/>
            </a:solidFill>
          </a:ln>
        </p:spPr>
        <p:style>
          <a:lnRef idx="2">
            <a:schemeClr val="accent1"/>
          </a:lnRef>
          <a:fillRef idx="0">
            <a:schemeClr val="accent1"/>
          </a:fillRef>
          <a:effectRef idx="1">
            <a:schemeClr val="accent1"/>
          </a:effectRef>
          <a:fontRef idx="minor">
            <a:schemeClr val="tx1"/>
          </a:fontRef>
        </p:style>
      </p:cxnSp>
      <p:sp>
        <p:nvSpPr>
          <p:cNvPr id="24" name="Arco de bloque 23"/>
          <p:cNvSpPr/>
          <p:nvPr/>
        </p:nvSpPr>
        <p:spPr>
          <a:xfrm rot="14707330">
            <a:off x="4480054" y="3292885"/>
            <a:ext cx="457352" cy="527495"/>
          </a:xfrm>
          <a:prstGeom prst="blockArc">
            <a:avLst>
              <a:gd name="adj1" fmla="val 10800000"/>
              <a:gd name="adj2" fmla="val 2862886"/>
              <a:gd name="adj3" fmla="val 11123"/>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cxnSp>
        <p:nvCxnSpPr>
          <p:cNvPr id="25" name="Conector recto 24"/>
          <p:cNvCxnSpPr/>
          <p:nvPr/>
        </p:nvCxnSpPr>
        <p:spPr>
          <a:xfrm rot="1440825" flipV="1">
            <a:off x="3478564" y="4662805"/>
            <a:ext cx="500433" cy="242794"/>
          </a:xfrm>
          <a:prstGeom prst="line">
            <a:avLst/>
          </a:prstGeom>
          <a:ln w="50800">
            <a:solidFill>
              <a:schemeClr val="tx2"/>
            </a:solidFill>
          </a:ln>
        </p:spPr>
        <p:style>
          <a:lnRef idx="2">
            <a:schemeClr val="accent1"/>
          </a:lnRef>
          <a:fillRef idx="0">
            <a:schemeClr val="accent1"/>
          </a:fillRef>
          <a:effectRef idx="1">
            <a:schemeClr val="accent1"/>
          </a:effectRef>
          <a:fontRef idx="minor">
            <a:schemeClr val="tx1"/>
          </a:fontRef>
        </p:style>
      </p:cxnSp>
      <p:sp>
        <p:nvSpPr>
          <p:cNvPr id="26" name="Arco de bloque 25"/>
          <p:cNvSpPr/>
          <p:nvPr/>
        </p:nvSpPr>
        <p:spPr>
          <a:xfrm rot="14707330">
            <a:off x="4025993" y="4465104"/>
            <a:ext cx="457352" cy="527495"/>
          </a:xfrm>
          <a:prstGeom prst="blockArc">
            <a:avLst>
              <a:gd name="adj1" fmla="val 10800000"/>
              <a:gd name="adj2" fmla="val 2862886"/>
              <a:gd name="adj3" fmla="val 11123"/>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7" name="Rectángulo 26"/>
          <p:cNvSpPr/>
          <p:nvPr/>
        </p:nvSpPr>
        <p:spPr>
          <a:xfrm>
            <a:off x="4124515" y="1451518"/>
            <a:ext cx="433132" cy="369332"/>
          </a:xfrm>
          <a:prstGeom prst="rect">
            <a:avLst/>
          </a:prstGeom>
        </p:spPr>
        <p:txBody>
          <a:bodyPr wrap="none">
            <a:spAutoFit/>
          </a:bodyPr>
          <a:lstStyle/>
          <a:p>
            <a:r>
              <a:rPr lang="el-GR" dirty="0" smtClean="0">
                <a:solidFill>
                  <a:schemeClr val="accent1"/>
                </a:solidFill>
              </a:rPr>
              <a:t>α</a:t>
            </a:r>
            <a:r>
              <a:rPr lang="es-ES" dirty="0" smtClean="0">
                <a:solidFill>
                  <a:schemeClr val="accent1"/>
                </a:solidFill>
              </a:rPr>
              <a:t>1</a:t>
            </a:r>
            <a:endParaRPr lang="es-ES" dirty="0">
              <a:solidFill>
                <a:schemeClr val="accent1"/>
              </a:solidFill>
            </a:endParaRPr>
          </a:p>
        </p:txBody>
      </p:sp>
      <p:sp>
        <p:nvSpPr>
          <p:cNvPr id="28" name="Rectángulo 27"/>
          <p:cNvSpPr/>
          <p:nvPr/>
        </p:nvSpPr>
        <p:spPr>
          <a:xfrm>
            <a:off x="4665106" y="2504173"/>
            <a:ext cx="433132" cy="369332"/>
          </a:xfrm>
          <a:prstGeom prst="rect">
            <a:avLst/>
          </a:prstGeom>
        </p:spPr>
        <p:txBody>
          <a:bodyPr wrap="none">
            <a:spAutoFit/>
          </a:bodyPr>
          <a:lstStyle/>
          <a:p>
            <a:r>
              <a:rPr lang="el-GR" dirty="0" smtClean="0">
                <a:solidFill>
                  <a:schemeClr val="accent1"/>
                </a:solidFill>
              </a:rPr>
              <a:t>α</a:t>
            </a:r>
            <a:r>
              <a:rPr lang="es-ES" dirty="0">
                <a:solidFill>
                  <a:schemeClr val="accent1"/>
                </a:solidFill>
              </a:rPr>
              <a:t>2</a:t>
            </a:r>
          </a:p>
        </p:txBody>
      </p:sp>
      <p:sp>
        <p:nvSpPr>
          <p:cNvPr id="29" name="Rectángulo 28"/>
          <p:cNvSpPr/>
          <p:nvPr/>
        </p:nvSpPr>
        <p:spPr>
          <a:xfrm>
            <a:off x="4708730" y="3370500"/>
            <a:ext cx="425116" cy="369332"/>
          </a:xfrm>
          <a:prstGeom prst="rect">
            <a:avLst/>
          </a:prstGeom>
        </p:spPr>
        <p:txBody>
          <a:bodyPr wrap="none">
            <a:spAutoFit/>
          </a:bodyPr>
          <a:lstStyle/>
          <a:p>
            <a:r>
              <a:rPr lang="el-GR" dirty="0" smtClean="0">
                <a:solidFill>
                  <a:schemeClr val="accent1"/>
                </a:solidFill>
              </a:rPr>
              <a:t>β</a:t>
            </a:r>
            <a:r>
              <a:rPr lang="es-ES" dirty="0" smtClean="0">
                <a:solidFill>
                  <a:schemeClr val="accent1"/>
                </a:solidFill>
              </a:rPr>
              <a:t>1</a:t>
            </a:r>
            <a:endParaRPr lang="es-ES" dirty="0">
              <a:solidFill>
                <a:schemeClr val="accent1"/>
              </a:solidFill>
            </a:endParaRPr>
          </a:p>
        </p:txBody>
      </p:sp>
      <p:sp>
        <p:nvSpPr>
          <p:cNvPr id="30" name="Rectángulo 29"/>
          <p:cNvSpPr/>
          <p:nvPr/>
        </p:nvSpPr>
        <p:spPr>
          <a:xfrm>
            <a:off x="4293573" y="4556705"/>
            <a:ext cx="425116" cy="369332"/>
          </a:xfrm>
          <a:prstGeom prst="rect">
            <a:avLst/>
          </a:prstGeom>
        </p:spPr>
        <p:txBody>
          <a:bodyPr wrap="none">
            <a:spAutoFit/>
          </a:bodyPr>
          <a:lstStyle/>
          <a:p>
            <a:r>
              <a:rPr lang="el-GR" dirty="0" smtClean="0">
                <a:solidFill>
                  <a:schemeClr val="accent1"/>
                </a:solidFill>
              </a:rPr>
              <a:t>β</a:t>
            </a:r>
            <a:r>
              <a:rPr lang="es-ES" dirty="0">
                <a:solidFill>
                  <a:schemeClr val="accent1"/>
                </a:solidFill>
              </a:rPr>
              <a:t>2</a:t>
            </a:r>
          </a:p>
        </p:txBody>
      </p:sp>
    </p:spTree>
    <p:extLst>
      <p:ext uri="{BB962C8B-B14F-4D97-AF65-F5344CB8AC3E}">
        <p14:creationId xmlns:p14="http://schemas.microsoft.com/office/powerpoint/2010/main" val="1191693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4586"/>
                </a:solidFill>
              </a:rPr>
              <a:t>Anafilaxia: </a:t>
            </a:r>
            <a:r>
              <a:rPr lang="es-ES" dirty="0" smtClean="0">
                <a:solidFill>
                  <a:srgbClr val="004586"/>
                </a:solidFill>
              </a:rPr>
              <a:t>adrenalina </a:t>
            </a:r>
            <a:r>
              <a:rPr lang="es-ES" dirty="0">
                <a:solidFill>
                  <a:srgbClr val="004586"/>
                </a:solidFill>
              </a:rPr>
              <a:t>(II)</a:t>
            </a:r>
            <a:endParaRPr lang="es-ES" dirty="0"/>
          </a:p>
        </p:txBody>
      </p:sp>
      <p:sp>
        <p:nvSpPr>
          <p:cNvPr id="3" name="Marcador de contenido 2"/>
          <p:cNvSpPr>
            <a:spLocks noGrp="1"/>
          </p:cNvSpPr>
          <p:nvPr>
            <p:ph idx="1"/>
          </p:nvPr>
        </p:nvSpPr>
        <p:spPr/>
        <p:txBody>
          <a:bodyPr>
            <a:noAutofit/>
          </a:bodyPr>
          <a:lstStyle/>
          <a:p>
            <a:pPr lvl="0"/>
            <a:r>
              <a:rPr lang="es-ES" dirty="0">
                <a:solidFill>
                  <a:srgbClr val="004586"/>
                </a:solidFill>
              </a:rPr>
              <a:t>Contraindicaciones: </a:t>
            </a:r>
            <a:r>
              <a:rPr lang="es-ES" dirty="0" smtClean="0">
                <a:solidFill>
                  <a:srgbClr val="C5000B"/>
                </a:solidFill>
              </a:rPr>
              <a:t>no</a:t>
            </a:r>
            <a:r>
              <a:rPr lang="es-ES" dirty="0" smtClean="0">
                <a:solidFill>
                  <a:srgbClr val="004586"/>
                </a:solidFill>
              </a:rPr>
              <a:t> </a:t>
            </a:r>
            <a:r>
              <a:rPr lang="es-ES" dirty="0">
                <a:solidFill>
                  <a:srgbClr val="004586"/>
                </a:solidFill>
              </a:rPr>
              <a:t>existen contraindicaciones absolutas. Presentan más riesgo: </a:t>
            </a:r>
          </a:p>
          <a:p>
            <a:pPr lvl="1">
              <a:buClr>
                <a:srgbClr val="C5000B"/>
              </a:buClr>
            </a:pPr>
            <a:r>
              <a:rPr lang="es-ES" sz="2400" dirty="0">
                <a:solidFill>
                  <a:srgbClr val="004586"/>
                </a:solidFill>
              </a:rPr>
              <a:t>Ancianos o personas con patologías asociadas.</a:t>
            </a:r>
          </a:p>
          <a:p>
            <a:pPr lvl="1">
              <a:buClr>
                <a:srgbClr val="C5000B"/>
              </a:buClr>
            </a:pPr>
            <a:r>
              <a:rPr lang="es-ES" sz="2400" dirty="0">
                <a:solidFill>
                  <a:srgbClr val="004586"/>
                </a:solidFill>
              </a:rPr>
              <a:t>Pacientes en tratamiento con inhibidores de la </a:t>
            </a:r>
            <a:r>
              <a:rPr lang="es-ES" sz="2400" dirty="0" err="1">
                <a:solidFill>
                  <a:srgbClr val="004586"/>
                </a:solidFill>
              </a:rPr>
              <a:t>monoaminooxidasa</a:t>
            </a:r>
            <a:r>
              <a:rPr lang="es-ES" sz="2400" dirty="0">
                <a:solidFill>
                  <a:srgbClr val="004586"/>
                </a:solidFill>
              </a:rPr>
              <a:t>, antidepresivos tricíclicos, ß-bloqueantes, </a:t>
            </a:r>
            <a:r>
              <a:rPr lang="es-ES" sz="2400" dirty="0" err="1">
                <a:solidFill>
                  <a:srgbClr val="004586"/>
                </a:solidFill>
              </a:rPr>
              <a:t>aminofilina</a:t>
            </a:r>
            <a:r>
              <a:rPr lang="es-ES" sz="2400" dirty="0">
                <a:solidFill>
                  <a:srgbClr val="004586"/>
                </a:solidFill>
              </a:rPr>
              <a:t>, etc.</a:t>
            </a:r>
          </a:p>
          <a:p>
            <a:pPr lvl="1">
              <a:buClr>
                <a:srgbClr val="C5000B"/>
              </a:buClr>
            </a:pPr>
            <a:r>
              <a:rPr lang="es-ES" sz="2400" dirty="0">
                <a:solidFill>
                  <a:srgbClr val="004586"/>
                </a:solidFill>
              </a:rPr>
              <a:t>Embarazadas.</a:t>
            </a:r>
          </a:p>
          <a:p>
            <a:pPr lvl="1">
              <a:buClr>
                <a:srgbClr val="C5000B"/>
              </a:buClr>
            </a:pPr>
            <a:r>
              <a:rPr lang="es-ES" sz="2400" dirty="0">
                <a:solidFill>
                  <a:srgbClr val="004586"/>
                </a:solidFill>
              </a:rPr>
              <a:t>Intoxicación por cocaína, anfetaminas</a:t>
            </a:r>
            <a:r>
              <a:rPr lang="es-ES" sz="2400" dirty="0" smtClean="0">
                <a:solidFill>
                  <a:srgbClr val="004586"/>
                </a:solidFill>
              </a:rPr>
              <a:t>.</a:t>
            </a:r>
            <a:endParaRPr lang="es-ES" sz="2400" dirty="0">
              <a:solidFill>
                <a:srgbClr val="004586"/>
              </a:solidFill>
            </a:endParaRPr>
          </a:p>
          <a:p>
            <a:pPr lvl="0"/>
            <a:r>
              <a:rPr lang="es-ES" dirty="0">
                <a:solidFill>
                  <a:srgbClr val="004586"/>
                </a:solidFill>
              </a:rPr>
              <a:t>Efectos adversos:</a:t>
            </a:r>
          </a:p>
          <a:p>
            <a:pPr lvl="1">
              <a:buClr>
                <a:srgbClr val="C5000B"/>
              </a:buClr>
            </a:pPr>
            <a:r>
              <a:rPr lang="es-ES" sz="2400" dirty="0">
                <a:solidFill>
                  <a:srgbClr val="004586"/>
                </a:solidFill>
              </a:rPr>
              <a:t>Palidez, temblor, ansiedad. </a:t>
            </a:r>
          </a:p>
          <a:p>
            <a:pPr lvl="1">
              <a:buClr>
                <a:srgbClr val="C5000B"/>
              </a:buClr>
            </a:pPr>
            <a:r>
              <a:rPr lang="es-ES" sz="2400" dirty="0">
                <a:solidFill>
                  <a:srgbClr val="004586"/>
                </a:solidFill>
              </a:rPr>
              <a:t>palpitaciones, mareos, cefalea</a:t>
            </a:r>
            <a:r>
              <a:rPr lang="es-ES" sz="2400" dirty="0" smtClean="0">
                <a:solidFill>
                  <a:srgbClr val="004586"/>
                </a:solidFill>
              </a:rPr>
              <a:t>.</a:t>
            </a:r>
            <a:endParaRPr lang="es-ES" sz="2400" dirty="0">
              <a:solidFill>
                <a:srgbClr val="004586"/>
              </a:solidFill>
            </a:endParaRPr>
          </a:p>
          <a:p>
            <a:pPr lvl="0"/>
            <a:r>
              <a:rPr lang="es-ES" dirty="0">
                <a:solidFill>
                  <a:srgbClr val="004586"/>
                </a:solidFill>
              </a:rPr>
              <a:t>Sobredosis:</a:t>
            </a:r>
          </a:p>
          <a:p>
            <a:pPr lvl="1">
              <a:buClr>
                <a:srgbClr val="C5000B"/>
              </a:buClr>
            </a:pPr>
            <a:r>
              <a:rPr lang="es-ES" sz="2400" dirty="0">
                <a:solidFill>
                  <a:srgbClr val="004586"/>
                </a:solidFill>
              </a:rPr>
              <a:t>Arritmias ventriculares, hipertensión, isquemia miocárdica, EAP.</a:t>
            </a:r>
          </a:p>
          <a:p>
            <a:endParaRPr lang="es-ES" dirty="0"/>
          </a:p>
        </p:txBody>
      </p:sp>
      <p:sp>
        <p:nvSpPr>
          <p:cNvPr id="4" name="Marcador de texto 3"/>
          <p:cNvSpPr>
            <a:spLocks noGrp="1"/>
          </p:cNvSpPr>
          <p:nvPr>
            <p:ph type="body" sz="quarter" idx="10"/>
          </p:nvPr>
        </p:nvSpPr>
        <p:spPr>
          <a:xfrm>
            <a:off x="290242" y="5748332"/>
            <a:ext cx="11582443" cy="295162"/>
          </a:xfrm>
        </p:spPr>
        <p:txBody>
          <a:bodyPr>
            <a:noAutofit/>
          </a:bodyPr>
          <a:lstStyle/>
          <a:p>
            <a:pPr lvl="0"/>
            <a:r>
              <a:rPr lang="en-US" sz="1200" dirty="0">
                <a:solidFill>
                  <a:srgbClr val="808080"/>
                </a:solidFill>
              </a:rPr>
              <a:t>Brown SGA. </a:t>
            </a:r>
            <a:r>
              <a:rPr lang="en-US" sz="1200" dirty="0" err="1">
                <a:solidFill>
                  <a:srgbClr val="808080"/>
                </a:solidFill>
              </a:rPr>
              <a:t>Curr</a:t>
            </a:r>
            <a:r>
              <a:rPr lang="en-US" sz="1200" dirty="0">
                <a:solidFill>
                  <a:srgbClr val="808080"/>
                </a:solidFill>
              </a:rPr>
              <a:t> </a:t>
            </a:r>
            <a:r>
              <a:rPr lang="en-US" sz="1200" dirty="0" err="1">
                <a:solidFill>
                  <a:srgbClr val="808080"/>
                </a:solidFill>
              </a:rPr>
              <a:t>Opin</a:t>
            </a:r>
            <a:r>
              <a:rPr lang="en-US" sz="1200" dirty="0">
                <a:solidFill>
                  <a:srgbClr val="808080"/>
                </a:solidFill>
              </a:rPr>
              <a:t> Allergy </a:t>
            </a:r>
            <a:r>
              <a:rPr lang="en-US" sz="1200" dirty="0" err="1">
                <a:solidFill>
                  <a:srgbClr val="808080"/>
                </a:solidFill>
              </a:rPr>
              <a:t>Clin</a:t>
            </a:r>
            <a:r>
              <a:rPr lang="en-US" sz="1200" dirty="0">
                <a:solidFill>
                  <a:srgbClr val="808080"/>
                </a:solidFill>
              </a:rPr>
              <a:t> </a:t>
            </a:r>
            <a:r>
              <a:rPr lang="en-US" sz="1200" dirty="0" err="1">
                <a:solidFill>
                  <a:srgbClr val="808080"/>
                </a:solidFill>
              </a:rPr>
              <a:t>Immunol</a:t>
            </a:r>
            <a:r>
              <a:rPr lang="en-US" sz="1200" dirty="0">
                <a:solidFill>
                  <a:srgbClr val="808080"/>
                </a:solidFill>
              </a:rPr>
              <a:t>. 2005;5:359–64.</a:t>
            </a:r>
          </a:p>
          <a:p>
            <a:pPr lvl="0"/>
            <a:r>
              <a:rPr lang="en-US" sz="1200" dirty="0">
                <a:solidFill>
                  <a:srgbClr val="808080"/>
                </a:solidFill>
              </a:rPr>
              <a:t>Simons FER. J Allergy </a:t>
            </a:r>
            <a:r>
              <a:rPr lang="en-US" sz="1200" dirty="0" err="1">
                <a:solidFill>
                  <a:srgbClr val="808080"/>
                </a:solidFill>
              </a:rPr>
              <a:t>Clin</a:t>
            </a:r>
            <a:r>
              <a:rPr lang="en-US" sz="1200" dirty="0">
                <a:solidFill>
                  <a:srgbClr val="808080"/>
                </a:solidFill>
              </a:rPr>
              <a:t> </a:t>
            </a:r>
            <a:r>
              <a:rPr lang="en-US" sz="1200" dirty="0" err="1">
                <a:solidFill>
                  <a:srgbClr val="808080"/>
                </a:solidFill>
              </a:rPr>
              <a:t>Immunol</a:t>
            </a:r>
            <a:r>
              <a:rPr lang="en-US" sz="1200" dirty="0">
                <a:solidFill>
                  <a:srgbClr val="808080"/>
                </a:solidFill>
              </a:rPr>
              <a:t>. 2004;113:837–44.</a:t>
            </a:r>
          </a:p>
          <a:p>
            <a:pPr lvl="0"/>
            <a:endParaRPr lang="es-ES" sz="1200" dirty="0">
              <a:solidFill>
                <a:srgbClr val="808080"/>
              </a:solidFill>
            </a:endParaRPr>
          </a:p>
          <a:p>
            <a:endParaRPr lang="es-ES" sz="1200" dirty="0"/>
          </a:p>
        </p:txBody>
      </p:sp>
      <p:pic>
        <p:nvPicPr>
          <p:cNvPr id="5" name="Picture 2" descr="http://t2.uccdn.com/images/4/2/2/img_como_trabaja_el_corazon_17224_or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7509" y="2608446"/>
            <a:ext cx="1952625"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701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4586"/>
                </a:solidFill>
              </a:rPr>
              <a:t>Anafilaxia: a</a:t>
            </a:r>
            <a:r>
              <a:rPr lang="es-ES" dirty="0" smtClean="0">
                <a:solidFill>
                  <a:srgbClr val="004586"/>
                </a:solidFill>
              </a:rPr>
              <a:t>drenalina (III)</a:t>
            </a:r>
            <a:endParaRPr lang="es-ES" dirty="0"/>
          </a:p>
        </p:txBody>
      </p:sp>
      <p:sp>
        <p:nvSpPr>
          <p:cNvPr id="3" name="Marcador de contenido 2"/>
          <p:cNvSpPr>
            <a:spLocks noGrp="1"/>
          </p:cNvSpPr>
          <p:nvPr>
            <p:ph idx="1"/>
          </p:nvPr>
        </p:nvSpPr>
        <p:spPr/>
        <p:txBody>
          <a:bodyPr>
            <a:normAutofit/>
          </a:bodyPr>
          <a:lstStyle/>
          <a:p>
            <a:r>
              <a:rPr lang="es-ES" dirty="0" smtClean="0"/>
              <a:t>Administración </a:t>
            </a:r>
            <a:r>
              <a:rPr lang="es-ES" dirty="0">
                <a:solidFill>
                  <a:schemeClr val="tx2"/>
                </a:solidFill>
              </a:rPr>
              <a:t>tardía</a:t>
            </a:r>
            <a:r>
              <a:rPr lang="es-ES" dirty="0"/>
              <a:t> de </a:t>
            </a:r>
            <a:r>
              <a:rPr lang="es-ES" dirty="0" smtClean="0">
                <a:solidFill>
                  <a:schemeClr val="tx2"/>
                </a:solidFill>
              </a:rPr>
              <a:t>adrenalina</a:t>
            </a:r>
            <a:r>
              <a:rPr lang="es-ES" dirty="0" smtClean="0"/>
              <a:t>                  mayor </a:t>
            </a:r>
            <a:r>
              <a:rPr lang="es-ES" dirty="0"/>
              <a:t>riesgo de </a:t>
            </a:r>
            <a:r>
              <a:rPr lang="es-ES" dirty="0" smtClean="0"/>
              <a:t>hospitalización, encefalopatía </a:t>
            </a:r>
            <a:r>
              <a:rPr lang="es-ES" dirty="0" err="1"/>
              <a:t>hipóxico</a:t>
            </a:r>
            <a:r>
              <a:rPr lang="es-ES" dirty="0"/>
              <a:t>-isquémica y </a:t>
            </a:r>
            <a:r>
              <a:rPr lang="es-ES" dirty="0" smtClean="0"/>
              <a:t>muerte</a:t>
            </a:r>
            <a:r>
              <a:rPr lang="es-ES" dirty="0"/>
              <a:t>. </a:t>
            </a:r>
          </a:p>
          <a:p>
            <a:endParaRPr lang="es-ES" dirty="0"/>
          </a:p>
          <a:p>
            <a:r>
              <a:rPr lang="es-ES" dirty="0"/>
              <a:t>Administración </a:t>
            </a:r>
            <a:r>
              <a:rPr lang="es-ES" dirty="0" smtClean="0">
                <a:solidFill>
                  <a:schemeClr val="tx2"/>
                </a:solidFill>
              </a:rPr>
              <a:t>temprana</a:t>
            </a:r>
            <a:r>
              <a:rPr lang="es-ES" dirty="0" smtClean="0"/>
              <a:t> </a:t>
            </a:r>
            <a:r>
              <a:rPr lang="es-ES" dirty="0"/>
              <a:t>de </a:t>
            </a:r>
            <a:r>
              <a:rPr lang="es-ES" dirty="0" smtClean="0">
                <a:solidFill>
                  <a:schemeClr val="tx2"/>
                </a:solidFill>
              </a:rPr>
              <a:t>adrenalina</a:t>
            </a:r>
            <a:r>
              <a:rPr lang="es-ES" dirty="0" smtClean="0"/>
              <a:t>                 </a:t>
            </a:r>
            <a:r>
              <a:rPr lang="es-ES" dirty="0"/>
              <a:t>menor riesgo de </a:t>
            </a:r>
            <a:r>
              <a:rPr lang="es-ES" dirty="0" smtClean="0"/>
              <a:t>hospitalización </a:t>
            </a:r>
            <a:r>
              <a:rPr lang="es-ES" dirty="0"/>
              <a:t>y letalidad. </a:t>
            </a:r>
            <a:endParaRPr lang="es-ES" dirty="0" smtClean="0"/>
          </a:p>
          <a:p>
            <a:endParaRPr lang="es-ES" dirty="0"/>
          </a:p>
          <a:p>
            <a:r>
              <a:rPr lang="es-ES" dirty="0" smtClean="0"/>
              <a:t>Los antihistamínicos H1 </a:t>
            </a:r>
            <a:r>
              <a:rPr lang="es-ES" dirty="0"/>
              <a:t>previenen y alivian el </a:t>
            </a:r>
            <a:r>
              <a:rPr lang="es-ES" dirty="0" smtClean="0"/>
              <a:t>prurito y las lesiones cutáneas, pero al igual que  los corticoides no mejoran </a:t>
            </a:r>
            <a:r>
              <a:rPr lang="es-ES" dirty="0"/>
              <a:t>los síntomas respiratorios, </a:t>
            </a:r>
            <a:r>
              <a:rPr lang="es-ES" dirty="0" smtClean="0"/>
              <a:t>la hipotensión ni revierten un posible shock anafiláctico.</a:t>
            </a:r>
            <a:endParaRPr lang="es-ES" dirty="0"/>
          </a:p>
          <a:p>
            <a:endParaRPr lang="es-ES" sz="2200" dirty="0"/>
          </a:p>
          <a:p>
            <a:pPr marL="542925" indent="0">
              <a:buNone/>
            </a:pPr>
            <a:endParaRPr lang="es-ES" dirty="0"/>
          </a:p>
          <a:p>
            <a:endParaRPr lang="es-ES" dirty="0"/>
          </a:p>
        </p:txBody>
      </p:sp>
      <p:sp>
        <p:nvSpPr>
          <p:cNvPr id="4" name="Marcador de texto 3"/>
          <p:cNvSpPr>
            <a:spLocks noGrp="1"/>
          </p:cNvSpPr>
          <p:nvPr>
            <p:ph type="body" sz="quarter" idx="10"/>
          </p:nvPr>
        </p:nvSpPr>
        <p:spPr/>
        <p:txBody>
          <a:bodyPr>
            <a:normAutofit/>
          </a:bodyPr>
          <a:lstStyle/>
          <a:p>
            <a:r>
              <a:rPr lang="de-DE" sz="1200" dirty="0"/>
              <a:t>Sicherer SH, et al. Pediatrics. 2017 Feb 13. </a:t>
            </a:r>
          </a:p>
          <a:p>
            <a:endParaRPr lang="es-ES" dirty="0"/>
          </a:p>
        </p:txBody>
      </p:sp>
      <p:sp>
        <p:nvSpPr>
          <p:cNvPr id="5" name="Flecha derecha 4"/>
          <p:cNvSpPr/>
          <p:nvPr/>
        </p:nvSpPr>
        <p:spPr>
          <a:xfrm>
            <a:off x="5457373" y="1077523"/>
            <a:ext cx="870858" cy="39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echa derecha 5"/>
          <p:cNvSpPr/>
          <p:nvPr/>
        </p:nvSpPr>
        <p:spPr>
          <a:xfrm>
            <a:off x="5936344" y="2329546"/>
            <a:ext cx="870858" cy="39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38951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Anafilaxia: </a:t>
            </a:r>
            <a:r>
              <a:rPr lang="es-ES" dirty="0" smtClean="0"/>
              <a:t>adrenalina </a:t>
            </a:r>
            <a:r>
              <a:rPr lang="es-ES" dirty="0"/>
              <a:t>(</a:t>
            </a:r>
            <a:r>
              <a:rPr lang="es-ES" dirty="0" smtClean="0"/>
              <a:t>IV)</a:t>
            </a:r>
            <a:endParaRPr lang="es-ES" dirty="0"/>
          </a:p>
        </p:txBody>
      </p:sp>
      <p:sp>
        <p:nvSpPr>
          <p:cNvPr id="3" name="Marcador de contenido 2"/>
          <p:cNvSpPr>
            <a:spLocks noGrp="1"/>
          </p:cNvSpPr>
          <p:nvPr>
            <p:ph idx="1"/>
          </p:nvPr>
        </p:nvSpPr>
        <p:spPr/>
        <p:txBody>
          <a:bodyPr>
            <a:normAutofit/>
          </a:bodyPr>
          <a:lstStyle/>
          <a:p>
            <a:endParaRPr lang="es-ES" sz="2200" dirty="0" smtClean="0"/>
          </a:p>
          <a:p>
            <a:r>
              <a:rPr lang="es-ES" dirty="0"/>
              <a:t>Del 6% al 19% de los pacientes pediátricos tratados con una primera </a:t>
            </a:r>
            <a:endParaRPr lang="es-ES" dirty="0" smtClean="0"/>
          </a:p>
          <a:p>
            <a:pPr marL="542925" indent="0">
              <a:buNone/>
            </a:pPr>
            <a:r>
              <a:rPr lang="es-ES" dirty="0"/>
              <a:t> </a:t>
            </a:r>
            <a:r>
              <a:rPr lang="es-ES" dirty="0" smtClean="0"/>
              <a:t>   </a:t>
            </a:r>
            <a:r>
              <a:rPr lang="es-ES" smtClean="0"/>
              <a:t>dosis de adrenalina </a:t>
            </a:r>
            <a:r>
              <a:rPr lang="es-ES" dirty="0"/>
              <a:t>requieren una </a:t>
            </a:r>
            <a:r>
              <a:rPr lang="es-ES" dirty="0">
                <a:solidFill>
                  <a:schemeClr val="tx2"/>
                </a:solidFill>
              </a:rPr>
              <a:t>segunda dosis. </a:t>
            </a:r>
            <a:endParaRPr lang="es-ES" dirty="0"/>
          </a:p>
          <a:p>
            <a:r>
              <a:rPr lang="es-ES" dirty="0" smtClean="0"/>
              <a:t>Las </a:t>
            </a:r>
            <a:r>
              <a:rPr lang="es-ES" dirty="0"/>
              <a:t>dosis subsiguientes de </a:t>
            </a:r>
            <a:r>
              <a:rPr lang="es-ES" dirty="0" smtClean="0"/>
              <a:t>adrenalina </a:t>
            </a:r>
            <a:r>
              <a:rPr lang="es-ES" dirty="0"/>
              <a:t>son necesarias </a:t>
            </a:r>
            <a:r>
              <a:rPr lang="es-ES" dirty="0" smtClean="0"/>
              <a:t>para: </a:t>
            </a:r>
          </a:p>
          <a:p>
            <a:r>
              <a:rPr lang="es-ES" dirty="0"/>
              <a:t>S</a:t>
            </a:r>
            <a:r>
              <a:rPr lang="es-ES" dirty="0" smtClean="0"/>
              <a:t>ituaciones graves.</a:t>
            </a:r>
            <a:endParaRPr lang="es-ES" dirty="0"/>
          </a:p>
          <a:p>
            <a:r>
              <a:rPr lang="es-ES" dirty="0" smtClean="0"/>
              <a:t>Anafilaxia progresiva.</a:t>
            </a:r>
            <a:endParaRPr lang="es-ES" dirty="0"/>
          </a:p>
          <a:p>
            <a:r>
              <a:rPr lang="es-ES" dirty="0" smtClean="0"/>
              <a:t>Falta de respuesta a la Inyección debido a:</a:t>
            </a:r>
          </a:p>
          <a:p>
            <a:pPr lvl="1"/>
            <a:r>
              <a:rPr lang="es-ES" sz="2400" dirty="0" smtClean="0"/>
              <a:t>Administración retardada de la dosis inicial. </a:t>
            </a:r>
          </a:p>
          <a:p>
            <a:pPr lvl="1"/>
            <a:r>
              <a:rPr lang="es-ES" sz="2400" dirty="0" smtClean="0"/>
              <a:t>Dosis inicial inadecuada. </a:t>
            </a:r>
          </a:p>
          <a:p>
            <a:pPr lvl="1"/>
            <a:r>
              <a:rPr lang="es-ES" sz="2400" dirty="0" smtClean="0"/>
              <a:t>Administración a través de una vía </a:t>
            </a:r>
            <a:r>
              <a:rPr lang="es-ES" sz="2400" dirty="0" err="1" smtClean="0"/>
              <a:t>subóptima</a:t>
            </a:r>
            <a:r>
              <a:rPr lang="es-ES" sz="2400" dirty="0" smtClean="0"/>
              <a:t>.</a:t>
            </a:r>
          </a:p>
          <a:p>
            <a:endParaRPr lang="es-ES" dirty="0"/>
          </a:p>
        </p:txBody>
      </p:sp>
      <p:sp>
        <p:nvSpPr>
          <p:cNvPr id="4" name="Marcador de texto 3"/>
          <p:cNvSpPr>
            <a:spLocks noGrp="1"/>
          </p:cNvSpPr>
          <p:nvPr>
            <p:ph type="body" sz="quarter" idx="10"/>
          </p:nvPr>
        </p:nvSpPr>
        <p:spPr>
          <a:xfrm>
            <a:off x="-43" y="5858670"/>
            <a:ext cx="11582443" cy="295162"/>
          </a:xfrm>
        </p:spPr>
        <p:txBody>
          <a:bodyPr>
            <a:normAutofit lnSpcReduction="10000"/>
          </a:bodyPr>
          <a:lstStyle/>
          <a:p>
            <a:r>
              <a:rPr lang="de-DE" dirty="0"/>
              <a:t>Sicherer SH, et al. Pediatrics. 2017 Feb 13. </a:t>
            </a:r>
          </a:p>
          <a:p>
            <a:endParaRPr lang="es-ES" dirty="0"/>
          </a:p>
        </p:txBody>
      </p:sp>
      <p:pic>
        <p:nvPicPr>
          <p:cNvPr id="5" name="Imagen 4"/>
          <p:cNvPicPr>
            <a:picLocks noChangeAspect="1"/>
          </p:cNvPicPr>
          <p:nvPr/>
        </p:nvPicPr>
        <p:blipFill>
          <a:blip r:embed="rId3" cstate="print"/>
          <a:stretch>
            <a:fillRect/>
          </a:stretch>
        </p:blipFill>
        <p:spPr>
          <a:xfrm>
            <a:off x="9607765" y="1015675"/>
            <a:ext cx="957196" cy="4869736"/>
          </a:xfrm>
          <a:prstGeom prst="rect">
            <a:avLst/>
          </a:prstGeom>
        </p:spPr>
      </p:pic>
    </p:spTree>
    <p:extLst>
      <p:ext uri="{BB962C8B-B14F-4D97-AF65-F5344CB8AC3E}">
        <p14:creationId xmlns:p14="http://schemas.microsoft.com/office/powerpoint/2010/main" val="233738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4586"/>
                </a:solidFill>
              </a:rPr>
              <a:t>Caso clínico </a:t>
            </a:r>
            <a:endParaRPr lang="es-ES" dirty="0"/>
          </a:p>
        </p:txBody>
      </p:sp>
      <p:sp>
        <p:nvSpPr>
          <p:cNvPr id="3" name="Marcador de contenido 2"/>
          <p:cNvSpPr>
            <a:spLocks noGrp="1"/>
          </p:cNvSpPr>
          <p:nvPr>
            <p:ph idx="1"/>
          </p:nvPr>
        </p:nvSpPr>
        <p:spPr>
          <a:xfrm>
            <a:off x="0" y="1857503"/>
            <a:ext cx="11582400" cy="4592024"/>
          </a:xfrm>
        </p:spPr>
        <p:txBody>
          <a:bodyPr>
            <a:normAutofit/>
          </a:bodyPr>
          <a:lstStyle/>
          <a:p>
            <a:pPr lvl="0"/>
            <a:r>
              <a:rPr lang="es-ES" dirty="0" smtClean="0">
                <a:solidFill>
                  <a:srgbClr val="004586"/>
                </a:solidFill>
              </a:rPr>
              <a:t>Dos años antes, el paciente había sufrido un episodio de </a:t>
            </a:r>
            <a:r>
              <a:rPr lang="es-ES" dirty="0" smtClean="0">
                <a:solidFill>
                  <a:schemeClr val="tx2"/>
                </a:solidFill>
              </a:rPr>
              <a:t>anafilaxia</a:t>
            </a:r>
            <a:r>
              <a:rPr lang="es-ES" dirty="0" smtClean="0">
                <a:solidFill>
                  <a:srgbClr val="004586"/>
                </a:solidFill>
              </a:rPr>
              <a:t> secundario a la ingesta de cacahuete, con </a:t>
            </a:r>
            <a:r>
              <a:rPr lang="es-ES" dirty="0" smtClean="0">
                <a:solidFill>
                  <a:schemeClr val="tx2"/>
                </a:solidFill>
              </a:rPr>
              <a:t>afectación cutánea </a:t>
            </a:r>
            <a:r>
              <a:rPr lang="es-ES" dirty="0" smtClean="0">
                <a:solidFill>
                  <a:srgbClr val="004586"/>
                </a:solidFill>
              </a:rPr>
              <a:t>y </a:t>
            </a:r>
            <a:r>
              <a:rPr lang="es-ES" dirty="0" smtClean="0">
                <a:solidFill>
                  <a:schemeClr val="tx2"/>
                </a:solidFill>
              </a:rPr>
              <a:t>dolor abdominal persistente</a:t>
            </a:r>
            <a:r>
              <a:rPr lang="es-ES" dirty="0" smtClean="0">
                <a:solidFill>
                  <a:srgbClr val="004586"/>
                </a:solidFill>
              </a:rPr>
              <a:t>. </a:t>
            </a:r>
            <a:r>
              <a:rPr lang="es-ES" dirty="0">
                <a:solidFill>
                  <a:srgbClr val="004586"/>
                </a:solidFill>
              </a:rPr>
              <a:t>H</a:t>
            </a:r>
            <a:r>
              <a:rPr lang="es-ES" dirty="0" smtClean="0">
                <a:solidFill>
                  <a:srgbClr val="004586"/>
                </a:solidFill>
              </a:rPr>
              <a:t>abía sido diagnosticado de alergia a frutos secos con </a:t>
            </a:r>
            <a:r>
              <a:rPr lang="es-ES" dirty="0" smtClean="0">
                <a:solidFill>
                  <a:schemeClr val="tx2"/>
                </a:solidFill>
              </a:rPr>
              <a:t>prohibición de los mismos</a:t>
            </a:r>
            <a:r>
              <a:rPr lang="es-ES" dirty="0" smtClean="0">
                <a:solidFill>
                  <a:srgbClr val="004586"/>
                </a:solidFill>
              </a:rPr>
              <a:t>.</a:t>
            </a:r>
          </a:p>
          <a:p>
            <a:pPr lvl="0"/>
            <a:r>
              <a:rPr lang="es-ES" dirty="0" smtClean="0">
                <a:solidFill>
                  <a:srgbClr val="004586"/>
                </a:solidFill>
              </a:rPr>
              <a:t>Cuando se le realizó un estudio alergológico se le </a:t>
            </a:r>
            <a:r>
              <a:rPr lang="es-ES" dirty="0" smtClean="0">
                <a:solidFill>
                  <a:schemeClr val="tx2"/>
                </a:solidFill>
              </a:rPr>
              <a:t>prescribió adrenalina</a:t>
            </a:r>
            <a:r>
              <a:rPr lang="es-ES" dirty="0" smtClean="0">
                <a:solidFill>
                  <a:srgbClr val="004586"/>
                </a:solidFill>
              </a:rPr>
              <a:t>.</a:t>
            </a:r>
          </a:p>
          <a:p>
            <a:pPr lvl="0"/>
            <a:r>
              <a:rPr lang="es-ES" dirty="0" smtClean="0">
                <a:solidFill>
                  <a:srgbClr val="004586"/>
                </a:solidFill>
              </a:rPr>
              <a:t>Antecedentes personales</a:t>
            </a:r>
            <a:r>
              <a:rPr lang="es-ES" dirty="0" smtClean="0">
                <a:solidFill>
                  <a:schemeClr val="tx2"/>
                </a:solidFill>
              </a:rPr>
              <a:t>: </a:t>
            </a:r>
            <a:r>
              <a:rPr lang="es-ES" dirty="0" err="1" smtClean="0">
                <a:solidFill>
                  <a:schemeClr val="tx2"/>
                </a:solidFill>
              </a:rPr>
              <a:t>rinoconjuntivitis</a:t>
            </a:r>
            <a:r>
              <a:rPr lang="es-ES" dirty="0" smtClean="0">
                <a:solidFill>
                  <a:schemeClr val="tx2"/>
                </a:solidFill>
              </a:rPr>
              <a:t>-asma persistente </a:t>
            </a:r>
            <a:r>
              <a:rPr lang="es-ES" dirty="0" smtClean="0">
                <a:solidFill>
                  <a:srgbClr val="004586"/>
                </a:solidFill>
              </a:rPr>
              <a:t>por alergia a ácaros del polvo.</a:t>
            </a:r>
            <a:endParaRPr lang="es-ES" dirty="0">
              <a:solidFill>
                <a:srgbClr val="004586"/>
              </a:solidFill>
            </a:endParaRPr>
          </a:p>
          <a:p>
            <a:pPr lvl="0"/>
            <a:r>
              <a:rPr lang="es-ES" dirty="0">
                <a:solidFill>
                  <a:srgbClr val="004586"/>
                </a:solidFill>
              </a:rPr>
              <a:t>Antecedentes familiares: </a:t>
            </a:r>
            <a:r>
              <a:rPr lang="es-ES" dirty="0">
                <a:solidFill>
                  <a:schemeClr val="tx2"/>
                </a:solidFill>
              </a:rPr>
              <a:t>padres polínicos</a:t>
            </a:r>
            <a:r>
              <a:rPr lang="es-ES" dirty="0" smtClean="0">
                <a:solidFill>
                  <a:srgbClr val="004586"/>
                </a:solidFill>
              </a:rPr>
              <a:t>.</a:t>
            </a:r>
            <a:endParaRPr lang="es-ES" dirty="0">
              <a:solidFill>
                <a:srgbClr val="004586"/>
              </a:solidFill>
            </a:endParaRPr>
          </a:p>
        </p:txBody>
      </p:sp>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3553362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4586"/>
                </a:solidFill>
              </a:rPr>
              <a:t>Caso </a:t>
            </a:r>
            <a:r>
              <a:rPr lang="es-ES" dirty="0" smtClean="0">
                <a:solidFill>
                  <a:srgbClr val="004586"/>
                </a:solidFill>
              </a:rPr>
              <a:t>clínico</a:t>
            </a:r>
            <a:endParaRPr lang="es-ES" dirty="0"/>
          </a:p>
        </p:txBody>
      </p:sp>
      <p:sp>
        <p:nvSpPr>
          <p:cNvPr id="3" name="Marcador de contenido 2"/>
          <p:cNvSpPr>
            <a:spLocks noGrp="1"/>
          </p:cNvSpPr>
          <p:nvPr>
            <p:ph idx="1"/>
          </p:nvPr>
        </p:nvSpPr>
        <p:spPr/>
        <p:txBody>
          <a:bodyPr>
            <a:normAutofit/>
          </a:bodyPr>
          <a:lstStyle/>
          <a:p>
            <a:pPr lvl="0"/>
            <a:r>
              <a:rPr lang="es-ES" dirty="0" smtClean="0">
                <a:solidFill>
                  <a:srgbClr val="004586"/>
                </a:solidFill>
              </a:rPr>
              <a:t>Niño de </a:t>
            </a:r>
            <a:r>
              <a:rPr lang="es-ES" dirty="0">
                <a:solidFill>
                  <a:srgbClr val="004586"/>
                </a:solidFill>
              </a:rPr>
              <a:t>12 años. </a:t>
            </a:r>
          </a:p>
          <a:p>
            <a:pPr lvl="0"/>
            <a:r>
              <a:rPr lang="es-ES" dirty="0">
                <a:solidFill>
                  <a:srgbClr val="004586"/>
                </a:solidFill>
              </a:rPr>
              <a:t>Hace </a:t>
            </a:r>
            <a:r>
              <a:rPr lang="es-ES" dirty="0" smtClean="0">
                <a:solidFill>
                  <a:srgbClr val="004586"/>
                </a:solidFill>
              </a:rPr>
              <a:t>un mes, mientras se encontraba en una fiesta de cumpleaños, sufrió </a:t>
            </a:r>
            <a:r>
              <a:rPr lang="es-ES" dirty="0">
                <a:solidFill>
                  <a:srgbClr val="004586"/>
                </a:solidFill>
              </a:rPr>
              <a:t>un episodio de intenso </a:t>
            </a:r>
            <a:r>
              <a:rPr lang="es-ES" dirty="0">
                <a:solidFill>
                  <a:srgbClr val="C5000B"/>
                </a:solidFill>
              </a:rPr>
              <a:t>prurito</a:t>
            </a:r>
            <a:r>
              <a:rPr lang="es-ES" dirty="0">
                <a:solidFill>
                  <a:srgbClr val="004586"/>
                </a:solidFill>
              </a:rPr>
              <a:t> con </a:t>
            </a:r>
            <a:r>
              <a:rPr lang="es-ES" dirty="0">
                <a:solidFill>
                  <a:srgbClr val="C5000B"/>
                </a:solidFill>
              </a:rPr>
              <a:t>habones</a:t>
            </a:r>
            <a:r>
              <a:rPr lang="es-ES" dirty="0">
                <a:solidFill>
                  <a:srgbClr val="004586"/>
                </a:solidFill>
              </a:rPr>
              <a:t>, </a:t>
            </a:r>
            <a:r>
              <a:rPr lang="es-ES" dirty="0">
                <a:solidFill>
                  <a:srgbClr val="C5000B"/>
                </a:solidFill>
              </a:rPr>
              <a:t>edema </a:t>
            </a:r>
            <a:r>
              <a:rPr lang="es-ES" dirty="0" err="1">
                <a:solidFill>
                  <a:srgbClr val="C5000B"/>
                </a:solidFill>
              </a:rPr>
              <a:t>bipalpebral</a:t>
            </a:r>
            <a:r>
              <a:rPr lang="es-ES" dirty="0">
                <a:solidFill>
                  <a:srgbClr val="004586"/>
                </a:solidFill>
              </a:rPr>
              <a:t>, </a:t>
            </a:r>
            <a:r>
              <a:rPr lang="es-ES" dirty="0">
                <a:solidFill>
                  <a:srgbClr val="C5000B"/>
                </a:solidFill>
              </a:rPr>
              <a:t>deposiciones diarreicas </a:t>
            </a:r>
            <a:r>
              <a:rPr lang="es-ES" dirty="0">
                <a:solidFill>
                  <a:srgbClr val="004586"/>
                </a:solidFill>
              </a:rPr>
              <a:t>y </a:t>
            </a:r>
            <a:r>
              <a:rPr lang="es-ES" dirty="0">
                <a:solidFill>
                  <a:srgbClr val="C5000B"/>
                </a:solidFill>
              </a:rPr>
              <a:t>disnea </a:t>
            </a:r>
            <a:r>
              <a:rPr lang="es-ES" dirty="0" smtClean="0">
                <a:solidFill>
                  <a:srgbClr val="C5000B"/>
                </a:solidFill>
              </a:rPr>
              <a:t>sibilante</a:t>
            </a:r>
            <a:r>
              <a:rPr lang="es-ES" dirty="0" smtClean="0">
                <a:solidFill>
                  <a:srgbClr val="004586"/>
                </a:solidFill>
              </a:rPr>
              <a:t>, de </a:t>
            </a:r>
            <a:r>
              <a:rPr lang="es-ES" dirty="0">
                <a:solidFill>
                  <a:schemeClr val="tx2"/>
                </a:solidFill>
              </a:rPr>
              <a:t>manera </a:t>
            </a:r>
            <a:r>
              <a:rPr lang="es-ES" dirty="0" smtClean="0">
                <a:solidFill>
                  <a:schemeClr val="tx2"/>
                </a:solidFill>
              </a:rPr>
              <a:t>inmediata </a:t>
            </a:r>
            <a:r>
              <a:rPr lang="es-ES" dirty="0" smtClean="0">
                <a:solidFill>
                  <a:srgbClr val="004586"/>
                </a:solidFill>
              </a:rPr>
              <a:t>tras la ingesta </a:t>
            </a:r>
            <a:r>
              <a:rPr lang="es-ES" dirty="0">
                <a:solidFill>
                  <a:srgbClr val="004586"/>
                </a:solidFill>
              </a:rPr>
              <a:t>de </a:t>
            </a:r>
            <a:r>
              <a:rPr lang="es-ES" dirty="0" smtClean="0">
                <a:solidFill>
                  <a:srgbClr val="004586"/>
                </a:solidFill>
              </a:rPr>
              <a:t>una tarta que llevaba </a:t>
            </a:r>
            <a:r>
              <a:rPr lang="es-ES" dirty="0" smtClean="0">
                <a:solidFill>
                  <a:schemeClr val="tx2"/>
                </a:solidFill>
              </a:rPr>
              <a:t>nueces.</a:t>
            </a:r>
            <a:endParaRPr lang="es-ES" u="sng" dirty="0">
              <a:solidFill>
                <a:srgbClr val="004586"/>
              </a:solidFill>
            </a:endParaRPr>
          </a:p>
          <a:p>
            <a:pPr lvl="0"/>
            <a:r>
              <a:rPr lang="es-ES" dirty="0">
                <a:solidFill>
                  <a:srgbClr val="004586"/>
                </a:solidFill>
              </a:rPr>
              <a:t>Exploración física en Urgencias: </a:t>
            </a:r>
          </a:p>
          <a:p>
            <a:pPr lvl="1"/>
            <a:r>
              <a:rPr lang="es-ES" sz="2400" dirty="0">
                <a:solidFill>
                  <a:srgbClr val="004586"/>
                </a:solidFill>
              </a:rPr>
              <a:t>TA: 120/70 mmHg, FC: </a:t>
            </a:r>
            <a:r>
              <a:rPr lang="es-ES" sz="2400" dirty="0" smtClean="0">
                <a:solidFill>
                  <a:srgbClr val="004586"/>
                </a:solidFill>
              </a:rPr>
              <a:t>90 </a:t>
            </a:r>
            <a:r>
              <a:rPr lang="es-ES" sz="2400" dirty="0" err="1" smtClean="0">
                <a:solidFill>
                  <a:srgbClr val="004586"/>
                </a:solidFill>
              </a:rPr>
              <a:t>lpm</a:t>
            </a:r>
            <a:r>
              <a:rPr lang="es-ES" sz="2400" dirty="0" smtClean="0">
                <a:solidFill>
                  <a:srgbClr val="004586"/>
                </a:solidFill>
              </a:rPr>
              <a:t>.</a:t>
            </a:r>
            <a:endParaRPr lang="es-ES" sz="2400" dirty="0">
              <a:solidFill>
                <a:srgbClr val="004586"/>
              </a:solidFill>
            </a:endParaRPr>
          </a:p>
          <a:p>
            <a:pPr lvl="1"/>
            <a:r>
              <a:rPr lang="es-ES" sz="2400" dirty="0">
                <a:solidFill>
                  <a:srgbClr val="004586"/>
                </a:solidFill>
              </a:rPr>
              <a:t>Auscultación </a:t>
            </a:r>
            <a:r>
              <a:rPr lang="es-ES" sz="2400" dirty="0" err="1">
                <a:solidFill>
                  <a:srgbClr val="004586"/>
                </a:solidFill>
              </a:rPr>
              <a:t>Cardio</a:t>
            </a:r>
            <a:r>
              <a:rPr lang="es-ES" sz="2400" dirty="0">
                <a:solidFill>
                  <a:srgbClr val="004586"/>
                </a:solidFill>
              </a:rPr>
              <a:t>-pulmonar: MV disminuido y </a:t>
            </a:r>
            <a:r>
              <a:rPr lang="es-ES" sz="2400" dirty="0" smtClean="0">
                <a:solidFill>
                  <a:srgbClr val="004586"/>
                </a:solidFill>
              </a:rPr>
              <a:t>sibilancias.</a:t>
            </a:r>
            <a:endParaRPr lang="es-ES" sz="2400" dirty="0">
              <a:solidFill>
                <a:srgbClr val="004586"/>
              </a:solidFill>
            </a:endParaRPr>
          </a:p>
          <a:p>
            <a:pPr lvl="1"/>
            <a:r>
              <a:rPr lang="es-ES" sz="2400" dirty="0">
                <a:solidFill>
                  <a:srgbClr val="004586"/>
                </a:solidFill>
              </a:rPr>
              <a:t>Piel: </a:t>
            </a:r>
            <a:r>
              <a:rPr lang="es-ES" sz="2400" dirty="0">
                <a:solidFill>
                  <a:schemeClr val="tx2"/>
                </a:solidFill>
              </a:rPr>
              <a:t>eritema</a:t>
            </a:r>
            <a:r>
              <a:rPr lang="es-ES" sz="2400" dirty="0">
                <a:solidFill>
                  <a:srgbClr val="004586"/>
                </a:solidFill>
              </a:rPr>
              <a:t> generalizado, </a:t>
            </a:r>
            <a:r>
              <a:rPr lang="es-ES" sz="2400" dirty="0">
                <a:solidFill>
                  <a:schemeClr val="tx2"/>
                </a:solidFill>
              </a:rPr>
              <a:t>habones</a:t>
            </a:r>
            <a:r>
              <a:rPr lang="es-ES" sz="2400" dirty="0">
                <a:solidFill>
                  <a:srgbClr val="004586"/>
                </a:solidFill>
              </a:rPr>
              <a:t> en abdomen, piernas y </a:t>
            </a:r>
            <a:r>
              <a:rPr lang="es-ES" sz="2400" dirty="0" smtClean="0">
                <a:solidFill>
                  <a:srgbClr val="004586"/>
                </a:solidFill>
              </a:rPr>
              <a:t>cara.</a:t>
            </a:r>
            <a:endParaRPr lang="es-ES" sz="2400" dirty="0">
              <a:solidFill>
                <a:srgbClr val="004586"/>
              </a:solidFill>
            </a:endParaRPr>
          </a:p>
          <a:p>
            <a:pPr lvl="1"/>
            <a:r>
              <a:rPr lang="es-ES" sz="2400" dirty="0">
                <a:solidFill>
                  <a:srgbClr val="004586"/>
                </a:solidFill>
              </a:rPr>
              <a:t>ORL: </a:t>
            </a:r>
            <a:r>
              <a:rPr lang="es-ES" sz="2400" dirty="0" smtClean="0">
                <a:solidFill>
                  <a:srgbClr val="004586"/>
                </a:solidFill>
              </a:rPr>
              <a:t>sin edema de úvula.</a:t>
            </a:r>
          </a:p>
          <a:p>
            <a:pPr lvl="0" algn="just"/>
            <a:endParaRPr lang="es-ES" sz="2200" dirty="0">
              <a:solidFill>
                <a:srgbClr val="004586"/>
              </a:solidFill>
            </a:endParaRPr>
          </a:p>
          <a:p>
            <a:endParaRPr lang="es-ES" dirty="0"/>
          </a:p>
        </p:txBody>
      </p:sp>
      <p:sp>
        <p:nvSpPr>
          <p:cNvPr id="4" name="Marcador de texto 3"/>
          <p:cNvSpPr>
            <a:spLocks noGrp="1"/>
          </p:cNvSpPr>
          <p:nvPr>
            <p:ph type="body" sz="quarter" idx="10"/>
          </p:nvPr>
        </p:nvSpPr>
        <p:spPr/>
        <p:txBody>
          <a:bodyPr>
            <a:normAutofit lnSpcReduction="10000"/>
          </a:bodyPr>
          <a:lstStyle/>
          <a:p>
            <a:endParaRPr lang="es-ES" dirty="0"/>
          </a:p>
        </p:txBody>
      </p:sp>
    </p:spTree>
    <p:extLst>
      <p:ext uri="{BB962C8B-B14F-4D97-AF65-F5344CB8AC3E}">
        <p14:creationId xmlns:p14="http://schemas.microsoft.com/office/powerpoint/2010/main" val="830025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type="body" idx="1"/>
          </p:nvPr>
        </p:nvSpPr>
        <p:spPr/>
        <p:txBody>
          <a:bodyPr>
            <a:normAutofit/>
          </a:bodyPr>
          <a:lstStyle/>
          <a:p>
            <a:pPr marL="1000125" lvl="0" indent="-457200" algn="just">
              <a:buClr>
                <a:srgbClr val="C5000B"/>
              </a:buClr>
              <a:buFont typeface="+mj-lt"/>
              <a:buAutoNum type="arabicPeriod"/>
            </a:pPr>
            <a:r>
              <a:rPr lang="es-ES" b="1" dirty="0" smtClean="0">
                <a:solidFill>
                  <a:srgbClr val="004586"/>
                </a:solidFill>
              </a:rPr>
              <a:t>Insistir en la evitación de frutos secos.</a:t>
            </a:r>
            <a:endParaRPr lang="es-ES" b="1" dirty="0">
              <a:solidFill>
                <a:srgbClr val="004586"/>
              </a:solidFill>
            </a:endParaRPr>
          </a:p>
          <a:p>
            <a:pPr marL="1000125" lvl="0" indent="-457200">
              <a:buClr>
                <a:srgbClr val="C5000B"/>
              </a:buClr>
              <a:buFont typeface="+mj-lt"/>
              <a:buAutoNum type="arabicPeriod"/>
            </a:pPr>
            <a:r>
              <a:rPr lang="es-ES" b="1" dirty="0" smtClean="0">
                <a:solidFill>
                  <a:srgbClr val="004586"/>
                </a:solidFill>
              </a:rPr>
              <a:t>Educar en la importancia del uso del </a:t>
            </a:r>
            <a:r>
              <a:rPr lang="es-ES" b="1" dirty="0" err="1" smtClean="0">
                <a:solidFill>
                  <a:srgbClr val="004586"/>
                </a:solidFill>
              </a:rPr>
              <a:t>autoinyector</a:t>
            </a:r>
            <a:r>
              <a:rPr lang="es-ES" b="1" dirty="0" smtClean="0">
                <a:solidFill>
                  <a:srgbClr val="004586"/>
                </a:solidFill>
              </a:rPr>
              <a:t> de adrenalina y prescribirlo.</a:t>
            </a:r>
            <a:endParaRPr lang="es-ES" b="1" dirty="0">
              <a:solidFill>
                <a:srgbClr val="004586"/>
              </a:solidFill>
            </a:endParaRPr>
          </a:p>
          <a:p>
            <a:pPr marL="1000125" lvl="0" indent="-457200" algn="just">
              <a:buClr>
                <a:srgbClr val="C5000B"/>
              </a:buClr>
              <a:buFont typeface="+mj-lt"/>
              <a:buAutoNum type="arabicPeriod"/>
            </a:pPr>
            <a:r>
              <a:rPr lang="es-ES" b="1" dirty="0" smtClean="0">
                <a:solidFill>
                  <a:srgbClr val="004586"/>
                </a:solidFill>
              </a:rPr>
              <a:t>Prescribir un dispositivo de adrenalina en cada revisión.</a:t>
            </a:r>
            <a:endParaRPr lang="es-ES" b="1" dirty="0">
              <a:solidFill>
                <a:srgbClr val="004586"/>
              </a:solidFill>
            </a:endParaRPr>
          </a:p>
          <a:p>
            <a:pPr marL="1000125" lvl="0" indent="-457200" algn="just">
              <a:buClr>
                <a:srgbClr val="C5000B"/>
              </a:buClr>
              <a:buFont typeface="+mj-lt"/>
              <a:buAutoNum type="arabicPeriod"/>
            </a:pPr>
            <a:r>
              <a:rPr lang="es-ES" b="1" dirty="0" smtClean="0">
                <a:solidFill>
                  <a:srgbClr val="004586"/>
                </a:solidFill>
              </a:rPr>
              <a:t>Insistir en </a:t>
            </a:r>
            <a:r>
              <a:rPr lang="es-ES" b="1" dirty="0">
                <a:solidFill>
                  <a:srgbClr val="004586"/>
                </a:solidFill>
              </a:rPr>
              <a:t>la importancia de la evitación de frutos </a:t>
            </a:r>
            <a:r>
              <a:rPr lang="es-ES" b="1" dirty="0" smtClean="0">
                <a:solidFill>
                  <a:srgbClr val="004586"/>
                </a:solidFill>
              </a:rPr>
              <a:t>secos y prescribir un dispositivo </a:t>
            </a:r>
            <a:r>
              <a:rPr lang="es-ES" b="1" dirty="0">
                <a:solidFill>
                  <a:srgbClr val="004586"/>
                </a:solidFill>
              </a:rPr>
              <a:t>de adrenalina en cada revisión.</a:t>
            </a:r>
          </a:p>
          <a:p>
            <a:endParaRPr lang="es-ES" dirty="0"/>
          </a:p>
        </p:txBody>
      </p:sp>
      <p:sp>
        <p:nvSpPr>
          <p:cNvPr id="5" name="Marcador de texto 4"/>
          <p:cNvSpPr>
            <a:spLocks noGrp="1"/>
          </p:cNvSpPr>
          <p:nvPr>
            <p:ph type="body" idx="10"/>
          </p:nvPr>
        </p:nvSpPr>
        <p:spPr/>
        <p:txBody>
          <a:bodyPr>
            <a:normAutofit fontScale="92500"/>
          </a:bodyPr>
          <a:lstStyle/>
          <a:p>
            <a:pPr lvl="0"/>
            <a:r>
              <a:rPr lang="es-ES" dirty="0">
                <a:solidFill>
                  <a:srgbClr val="C5000B"/>
                </a:solidFill>
              </a:rPr>
              <a:t>En vista de la repetición del cuadro de anafilaxia en este </a:t>
            </a:r>
            <a:r>
              <a:rPr lang="es-ES" dirty="0" smtClean="0">
                <a:solidFill>
                  <a:srgbClr val="C5000B"/>
                </a:solidFill>
              </a:rPr>
              <a:t>paciente, </a:t>
            </a:r>
            <a:r>
              <a:rPr lang="es-ES" dirty="0">
                <a:solidFill>
                  <a:srgbClr val="C5000B"/>
                </a:solidFill>
              </a:rPr>
              <a:t>¿</a:t>
            </a:r>
            <a:r>
              <a:rPr lang="es-ES" dirty="0" smtClean="0">
                <a:solidFill>
                  <a:srgbClr val="C5000B"/>
                </a:solidFill>
              </a:rPr>
              <a:t>qué </a:t>
            </a:r>
            <a:r>
              <a:rPr lang="es-ES" dirty="0">
                <a:solidFill>
                  <a:srgbClr val="C5000B"/>
                </a:solidFill>
              </a:rPr>
              <a:t>aspecto resaltaría como más relevante para evitar futuros episodios</a:t>
            </a:r>
            <a:r>
              <a:rPr lang="es-ES" dirty="0" smtClean="0">
                <a:solidFill>
                  <a:srgbClr val="C5000B"/>
                </a:solidFill>
              </a:rPr>
              <a:t>?</a:t>
            </a:r>
            <a:endParaRPr lang="es-ES" dirty="0">
              <a:solidFill>
                <a:srgbClr val="C5000B"/>
              </a:solidFill>
            </a:endParaRPr>
          </a:p>
        </p:txBody>
      </p:sp>
      <p:sp>
        <p:nvSpPr>
          <p:cNvPr id="4" name="Marcador de texto 3"/>
          <p:cNvSpPr>
            <a:spLocks noGrp="1"/>
          </p:cNvSpPr>
          <p:nvPr>
            <p:ph type="body" sz="quarter" idx="11"/>
          </p:nvPr>
        </p:nvSpPr>
        <p:spPr/>
        <p:txBody>
          <a:bodyPr>
            <a:normAutofit lnSpcReduction="10000"/>
          </a:bodyPr>
          <a:lstStyle/>
          <a:p>
            <a:endParaRPr lang="es-ES"/>
          </a:p>
        </p:txBody>
      </p:sp>
      <p:sp>
        <p:nvSpPr>
          <p:cNvPr id="2" name="Título 1"/>
          <p:cNvSpPr>
            <a:spLocks noGrp="1"/>
          </p:cNvSpPr>
          <p:nvPr>
            <p:ph type="title"/>
          </p:nvPr>
        </p:nvSpPr>
        <p:spPr/>
        <p:txBody>
          <a:bodyPr/>
          <a:lstStyle/>
          <a:p>
            <a:r>
              <a:rPr lang="es-ES" dirty="0">
                <a:solidFill>
                  <a:srgbClr val="004586"/>
                </a:solidFill>
              </a:rPr>
              <a:t>Pregunta </a:t>
            </a:r>
            <a:r>
              <a:rPr lang="es-ES" dirty="0" smtClean="0">
                <a:solidFill>
                  <a:srgbClr val="004586"/>
                </a:solidFill>
              </a:rPr>
              <a:t>5</a:t>
            </a:r>
            <a:endParaRPr lang="es-ES" dirty="0"/>
          </a:p>
        </p:txBody>
      </p:sp>
    </p:spTree>
    <p:extLst>
      <p:ext uri="{BB962C8B-B14F-4D97-AF65-F5344CB8AC3E}">
        <p14:creationId xmlns:p14="http://schemas.microsoft.com/office/powerpoint/2010/main" val="374570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4586"/>
                </a:solidFill>
              </a:rPr>
              <a:t>Anafilaxia: </a:t>
            </a:r>
            <a:r>
              <a:rPr lang="es-ES" dirty="0" err="1">
                <a:solidFill>
                  <a:srgbClr val="004586"/>
                </a:solidFill>
              </a:rPr>
              <a:t>a</a:t>
            </a:r>
            <a:r>
              <a:rPr lang="es-ES" dirty="0" err="1" smtClean="0">
                <a:solidFill>
                  <a:srgbClr val="004586"/>
                </a:solidFill>
              </a:rPr>
              <a:t>utoinyectores</a:t>
            </a:r>
            <a:r>
              <a:rPr lang="es-ES" dirty="0" smtClean="0">
                <a:solidFill>
                  <a:srgbClr val="004586"/>
                </a:solidFill>
              </a:rPr>
              <a:t> </a:t>
            </a:r>
            <a:r>
              <a:rPr lang="es-ES" dirty="0">
                <a:solidFill>
                  <a:srgbClr val="004586"/>
                </a:solidFill>
              </a:rPr>
              <a:t>(</a:t>
            </a:r>
            <a:r>
              <a:rPr lang="es-ES" dirty="0" smtClean="0">
                <a:solidFill>
                  <a:srgbClr val="004586"/>
                </a:solidFill>
              </a:rPr>
              <a:t>I)</a:t>
            </a:r>
            <a:endParaRPr lang="es-ES" dirty="0"/>
          </a:p>
        </p:txBody>
      </p:sp>
      <p:sp>
        <p:nvSpPr>
          <p:cNvPr id="3" name="Marcador de contenido 2"/>
          <p:cNvSpPr>
            <a:spLocks noGrp="1"/>
          </p:cNvSpPr>
          <p:nvPr>
            <p:ph idx="1"/>
          </p:nvPr>
        </p:nvSpPr>
        <p:spPr>
          <a:xfrm>
            <a:off x="0" y="1218871"/>
            <a:ext cx="11582400" cy="5344183"/>
          </a:xfrm>
        </p:spPr>
        <p:txBody>
          <a:bodyPr>
            <a:normAutofit/>
          </a:bodyPr>
          <a:lstStyle/>
          <a:p>
            <a:r>
              <a:rPr lang="es-ES" dirty="0" smtClean="0"/>
              <a:t>Se estudiaron 887 pacientes con anafilaxia (28</a:t>
            </a:r>
            <a:r>
              <a:rPr lang="es-ES" dirty="0"/>
              <a:t>% </a:t>
            </a:r>
            <a:r>
              <a:rPr lang="es-ES" dirty="0" smtClean="0"/>
              <a:t>al </a:t>
            </a:r>
            <a:r>
              <a:rPr lang="es-ES" dirty="0"/>
              <a:t>menos </a:t>
            </a:r>
            <a:r>
              <a:rPr lang="es-ES" dirty="0" smtClean="0"/>
              <a:t>tuvieron 1 recurrencia).</a:t>
            </a:r>
            <a:endParaRPr lang="es-ES" dirty="0"/>
          </a:p>
          <a:p>
            <a:r>
              <a:rPr lang="es-ES" dirty="0"/>
              <a:t>Entre los pacientes con recidiva:</a:t>
            </a:r>
          </a:p>
          <a:p>
            <a:r>
              <a:rPr lang="es-ES" dirty="0">
                <a:solidFill>
                  <a:schemeClr val="tx2"/>
                </a:solidFill>
              </a:rPr>
              <a:t>48,69% no sabían </a:t>
            </a:r>
            <a:r>
              <a:rPr lang="es-ES" dirty="0"/>
              <a:t>que tenían que comprar un </a:t>
            </a:r>
            <a:r>
              <a:rPr lang="es-ES" dirty="0" err="1" smtClean="0"/>
              <a:t>autoinyector</a:t>
            </a:r>
            <a:r>
              <a:rPr lang="es-ES" dirty="0" smtClean="0"/>
              <a:t> </a:t>
            </a:r>
            <a:r>
              <a:rPr lang="es-ES" dirty="0"/>
              <a:t>de </a:t>
            </a:r>
            <a:r>
              <a:rPr lang="es-ES" dirty="0" smtClean="0"/>
              <a:t>adrenalina.</a:t>
            </a:r>
            <a:endParaRPr lang="es-ES" dirty="0"/>
          </a:p>
          <a:p>
            <a:r>
              <a:rPr lang="es-ES" dirty="0">
                <a:solidFill>
                  <a:schemeClr val="tx2"/>
                </a:solidFill>
              </a:rPr>
              <a:t>34,46% lo compró</a:t>
            </a:r>
            <a:r>
              <a:rPr lang="es-ES" dirty="0"/>
              <a:t>. </a:t>
            </a:r>
          </a:p>
          <a:p>
            <a:r>
              <a:rPr lang="es-ES" dirty="0">
                <a:solidFill>
                  <a:schemeClr val="tx2"/>
                </a:solidFill>
              </a:rPr>
              <a:t>16,85% no lo compró </a:t>
            </a:r>
            <a:r>
              <a:rPr lang="es-ES" dirty="0"/>
              <a:t>aunque se lo habían </a:t>
            </a:r>
            <a:r>
              <a:rPr lang="es-ES" dirty="0">
                <a:solidFill>
                  <a:schemeClr val="tx2"/>
                </a:solidFill>
              </a:rPr>
              <a:t>prescrito</a:t>
            </a:r>
            <a:r>
              <a:rPr lang="es-ES" dirty="0" smtClean="0">
                <a:solidFill>
                  <a:schemeClr val="tx2"/>
                </a:solidFill>
              </a:rPr>
              <a:t>.</a:t>
            </a:r>
            <a:endParaRPr lang="es-ES" dirty="0"/>
          </a:p>
          <a:p>
            <a:r>
              <a:rPr lang="es-ES" dirty="0" smtClean="0"/>
              <a:t>Sólo </a:t>
            </a:r>
            <a:r>
              <a:rPr lang="es-ES" dirty="0"/>
              <a:t>el </a:t>
            </a:r>
            <a:r>
              <a:rPr lang="es-ES" dirty="0" smtClean="0">
                <a:solidFill>
                  <a:schemeClr val="tx2"/>
                </a:solidFill>
              </a:rPr>
              <a:t>30,74</a:t>
            </a:r>
            <a:r>
              <a:rPr lang="es-ES" dirty="0">
                <a:solidFill>
                  <a:schemeClr val="tx2"/>
                </a:solidFill>
              </a:rPr>
              <a:t>% </a:t>
            </a:r>
            <a:r>
              <a:rPr lang="es-ES" dirty="0"/>
              <a:t>de los pacientes </a:t>
            </a:r>
            <a:r>
              <a:rPr lang="es-ES" dirty="0">
                <a:solidFill>
                  <a:schemeClr val="tx2"/>
                </a:solidFill>
              </a:rPr>
              <a:t>utilizaron el </a:t>
            </a:r>
            <a:r>
              <a:rPr lang="es-ES" dirty="0" err="1" smtClean="0">
                <a:solidFill>
                  <a:schemeClr val="tx2"/>
                </a:solidFill>
              </a:rPr>
              <a:t>autoinyector</a:t>
            </a:r>
            <a:r>
              <a:rPr lang="es-ES" dirty="0" smtClean="0">
                <a:solidFill>
                  <a:schemeClr val="tx2"/>
                </a:solidFill>
              </a:rPr>
              <a:t> </a:t>
            </a:r>
            <a:r>
              <a:rPr lang="es-ES" dirty="0"/>
              <a:t>de </a:t>
            </a:r>
            <a:r>
              <a:rPr lang="es-ES" dirty="0" smtClean="0"/>
              <a:t>adrenalina y la </a:t>
            </a:r>
            <a:r>
              <a:rPr lang="es-ES" dirty="0"/>
              <a:t>mayoría de los pacientes (88,3%) evitaron el alérgeno</a:t>
            </a:r>
            <a:r>
              <a:rPr lang="es-ES" dirty="0" smtClean="0"/>
              <a:t>.</a:t>
            </a:r>
            <a:endParaRPr lang="es-ES" dirty="0"/>
          </a:p>
          <a:p>
            <a:r>
              <a:rPr lang="es-ES" dirty="0" err="1" smtClean="0"/>
              <a:t>Mullins</a:t>
            </a:r>
            <a:r>
              <a:rPr lang="es-ES" dirty="0" smtClean="0"/>
              <a:t> y col.  encontraron que solo el </a:t>
            </a:r>
            <a:r>
              <a:rPr lang="es-ES" dirty="0">
                <a:solidFill>
                  <a:schemeClr val="tx2"/>
                </a:solidFill>
              </a:rPr>
              <a:t>73%</a:t>
            </a:r>
            <a:r>
              <a:rPr lang="es-ES" dirty="0"/>
              <a:t> de los </a:t>
            </a:r>
            <a:r>
              <a:rPr lang="es-ES" dirty="0" smtClean="0"/>
              <a:t>pacientes que compraron el </a:t>
            </a:r>
            <a:r>
              <a:rPr lang="es-ES" dirty="0" err="1" smtClean="0"/>
              <a:t>autoinyector</a:t>
            </a:r>
            <a:r>
              <a:rPr lang="es-ES" dirty="0" smtClean="0"/>
              <a:t> lo llevaban consigo.</a:t>
            </a:r>
            <a:endParaRPr lang="es-ES" dirty="0">
              <a:solidFill>
                <a:schemeClr val="tx2"/>
              </a:solidFill>
            </a:endParaRPr>
          </a:p>
          <a:p>
            <a:endParaRPr lang="es-ES" sz="2200" dirty="0">
              <a:solidFill>
                <a:schemeClr val="tx2"/>
              </a:solidFill>
            </a:endParaRPr>
          </a:p>
        </p:txBody>
      </p:sp>
      <p:sp>
        <p:nvSpPr>
          <p:cNvPr id="4" name="Marcador de texto 3"/>
          <p:cNvSpPr>
            <a:spLocks noGrp="1"/>
          </p:cNvSpPr>
          <p:nvPr>
            <p:ph type="body" sz="quarter" idx="10"/>
          </p:nvPr>
        </p:nvSpPr>
        <p:spPr>
          <a:xfrm>
            <a:off x="290285" y="5871704"/>
            <a:ext cx="11582443" cy="295162"/>
          </a:xfrm>
        </p:spPr>
        <p:txBody>
          <a:bodyPr>
            <a:normAutofit/>
          </a:bodyPr>
          <a:lstStyle/>
          <a:p>
            <a:r>
              <a:rPr lang="es-ES" sz="1200" dirty="0" smtClean="0"/>
              <a:t>Mugica-García </a:t>
            </a:r>
            <a:r>
              <a:rPr lang="es-ES" sz="1200" dirty="0"/>
              <a:t>MV, et al. J </a:t>
            </a:r>
            <a:r>
              <a:rPr lang="es-ES" sz="1200" dirty="0" err="1"/>
              <a:t>Investig</a:t>
            </a:r>
            <a:r>
              <a:rPr lang="es-ES" sz="1200" dirty="0"/>
              <a:t> </a:t>
            </a:r>
            <a:r>
              <a:rPr lang="es-ES" sz="1200" dirty="0" err="1"/>
              <a:t>Allergol</a:t>
            </a:r>
            <a:r>
              <a:rPr lang="es-ES" sz="1200" dirty="0"/>
              <a:t> </a:t>
            </a:r>
            <a:r>
              <a:rPr lang="es-ES" sz="1200" dirty="0" err="1"/>
              <a:t>Clin</a:t>
            </a:r>
            <a:r>
              <a:rPr lang="es-ES" sz="1200" dirty="0"/>
              <a:t> </a:t>
            </a:r>
            <a:r>
              <a:rPr lang="es-ES" sz="1200" dirty="0" err="1"/>
              <a:t>Immunol</a:t>
            </a:r>
            <a:r>
              <a:rPr lang="es-ES" sz="1200" dirty="0"/>
              <a:t>. 2015;25(6):408-15.</a:t>
            </a:r>
          </a:p>
          <a:p>
            <a:endParaRPr lang="es-ES" dirty="0"/>
          </a:p>
        </p:txBody>
      </p:sp>
    </p:spTree>
    <p:extLst>
      <p:ext uri="{BB962C8B-B14F-4D97-AF65-F5344CB8AC3E}">
        <p14:creationId xmlns:p14="http://schemas.microsoft.com/office/powerpoint/2010/main" val="2304900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type="body" idx="1"/>
          </p:nvPr>
        </p:nvSpPr>
        <p:spPr/>
        <p:txBody>
          <a:bodyPr>
            <a:normAutofit/>
          </a:bodyPr>
          <a:lstStyle/>
          <a:p>
            <a:pPr marL="1000125" lvl="0" indent="-457200" algn="just">
              <a:buClr>
                <a:srgbClr val="C5000B"/>
              </a:buClr>
              <a:buFont typeface="+mj-lt"/>
              <a:buAutoNum type="arabicPeriod"/>
            </a:pPr>
            <a:r>
              <a:rPr lang="es-ES" b="1" dirty="0" smtClean="0">
                <a:solidFill>
                  <a:srgbClr val="004586"/>
                </a:solidFill>
              </a:rPr>
              <a:t>Historia </a:t>
            </a:r>
            <a:r>
              <a:rPr lang="es-ES" b="1" dirty="0">
                <a:solidFill>
                  <a:srgbClr val="004586"/>
                </a:solidFill>
              </a:rPr>
              <a:t>previa de urticaria tras la ingesta de sandía</a:t>
            </a:r>
            <a:r>
              <a:rPr lang="es-ES" b="1" dirty="0" smtClean="0">
                <a:solidFill>
                  <a:srgbClr val="004586"/>
                </a:solidFill>
              </a:rPr>
              <a:t>.</a:t>
            </a:r>
            <a:endParaRPr lang="es-ES" b="1" dirty="0">
              <a:solidFill>
                <a:srgbClr val="004586"/>
              </a:solidFill>
            </a:endParaRPr>
          </a:p>
          <a:p>
            <a:pPr marL="1000125" lvl="0" indent="-457200" algn="just">
              <a:buClr>
                <a:srgbClr val="C5000B"/>
              </a:buClr>
              <a:buFont typeface="+mj-lt"/>
              <a:buAutoNum type="arabicPeriod"/>
            </a:pPr>
            <a:r>
              <a:rPr lang="es-ES" b="1" dirty="0">
                <a:solidFill>
                  <a:srgbClr val="004586"/>
                </a:solidFill>
              </a:rPr>
              <a:t>Niño con un cuadro de edema en la mano derecha tras la picadura de avispa en dicha zona</a:t>
            </a:r>
            <a:r>
              <a:rPr lang="es-ES" b="1" dirty="0" smtClean="0">
                <a:solidFill>
                  <a:srgbClr val="004586"/>
                </a:solidFill>
              </a:rPr>
              <a:t>.</a:t>
            </a:r>
            <a:endParaRPr lang="es-ES" b="1" dirty="0">
              <a:solidFill>
                <a:srgbClr val="004586"/>
              </a:solidFill>
            </a:endParaRPr>
          </a:p>
          <a:p>
            <a:pPr marL="1000125" lvl="0" indent="-457200" algn="just">
              <a:buClr>
                <a:srgbClr val="C5000B"/>
              </a:buClr>
              <a:buFont typeface="+mj-lt"/>
              <a:buAutoNum type="arabicPeriod"/>
            </a:pPr>
            <a:r>
              <a:rPr lang="es-ES" b="1" dirty="0">
                <a:solidFill>
                  <a:srgbClr val="004586"/>
                </a:solidFill>
              </a:rPr>
              <a:t>Antecedentes de habones, edema de úvula, disnea y dolor abdominal tras la ingesta de huevo</a:t>
            </a:r>
            <a:r>
              <a:rPr lang="es-ES" b="1" dirty="0" smtClean="0">
                <a:solidFill>
                  <a:srgbClr val="004586"/>
                </a:solidFill>
              </a:rPr>
              <a:t>.</a:t>
            </a:r>
            <a:endParaRPr lang="es-ES" b="1" dirty="0">
              <a:solidFill>
                <a:srgbClr val="004586"/>
              </a:solidFill>
            </a:endParaRPr>
          </a:p>
          <a:p>
            <a:pPr marL="1000125" lvl="0" indent="-457200" algn="just">
              <a:buClr>
                <a:srgbClr val="C5000B"/>
              </a:buClr>
              <a:buFont typeface="+mj-lt"/>
              <a:buAutoNum type="arabicPeriod"/>
            </a:pPr>
            <a:r>
              <a:rPr lang="es-ES" b="1" dirty="0">
                <a:solidFill>
                  <a:srgbClr val="004586"/>
                </a:solidFill>
              </a:rPr>
              <a:t>Síndrome de alergia oral por múltiples frutas.</a:t>
            </a:r>
            <a:endParaRPr lang="es-ES" dirty="0">
              <a:solidFill>
                <a:srgbClr val="004586"/>
              </a:solidFill>
            </a:endParaRPr>
          </a:p>
          <a:p>
            <a:endParaRPr lang="es-ES" dirty="0"/>
          </a:p>
        </p:txBody>
      </p:sp>
      <p:sp>
        <p:nvSpPr>
          <p:cNvPr id="5" name="Marcador de texto 4"/>
          <p:cNvSpPr>
            <a:spLocks noGrp="1"/>
          </p:cNvSpPr>
          <p:nvPr>
            <p:ph type="body" idx="10"/>
          </p:nvPr>
        </p:nvSpPr>
        <p:spPr/>
        <p:txBody>
          <a:bodyPr/>
          <a:lstStyle/>
          <a:p>
            <a:pPr lvl="0"/>
            <a:r>
              <a:rPr lang="es-ES" dirty="0">
                <a:solidFill>
                  <a:srgbClr val="C5000B"/>
                </a:solidFill>
              </a:rPr>
              <a:t>¿Cuál de las siguientes es una indicación clara para prescribir un </a:t>
            </a:r>
            <a:r>
              <a:rPr lang="es-ES" dirty="0" err="1">
                <a:solidFill>
                  <a:srgbClr val="C5000B"/>
                </a:solidFill>
              </a:rPr>
              <a:t>autoinyector</a:t>
            </a:r>
            <a:r>
              <a:rPr lang="es-ES" dirty="0">
                <a:solidFill>
                  <a:srgbClr val="C5000B"/>
                </a:solidFill>
              </a:rPr>
              <a:t> de adrenalina</a:t>
            </a:r>
            <a:r>
              <a:rPr lang="es-ES" dirty="0" smtClean="0">
                <a:solidFill>
                  <a:srgbClr val="C5000B"/>
                </a:solidFill>
              </a:rPr>
              <a:t>?</a:t>
            </a:r>
            <a:endParaRPr lang="es-ES" dirty="0">
              <a:solidFill>
                <a:srgbClr val="C5000B"/>
              </a:solidFill>
            </a:endParaRPr>
          </a:p>
        </p:txBody>
      </p:sp>
      <p:sp>
        <p:nvSpPr>
          <p:cNvPr id="6" name="Marcador de texto 5"/>
          <p:cNvSpPr>
            <a:spLocks noGrp="1"/>
          </p:cNvSpPr>
          <p:nvPr>
            <p:ph type="body" sz="quarter" idx="11"/>
          </p:nvPr>
        </p:nvSpPr>
        <p:spPr/>
        <p:txBody>
          <a:bodyPr>
            <a:normAutofit lnSpcReduction="10000"/>
          </a:bodyPr>
          <a:lstStyle/>
          <a:p>
            <a:endParaRPr lang="es-ES"/>
          </a:p>
        </p:txBody>
      </p:sp>
      <p:sp>
        <p:nvSpPr>
          <p:cNvPr id="2" name="Título 1"/>
          <p:cNvSpPr>
            <a:spLocks noGrp="1"/>
          </p:cNvSpPr>
          <p:nvPr>
            <p:ph type="title"/>
          </p:nvPr>
        </p:nvSpPr>
        <p:spPr/>
        <p:txBody>
          <a:bodyPr/>
          <a:lstStyle/>
          <a:p>
            <a:r>
              <a:rPr lang="es-ES" dirty="0">
                <a:solidFill>
                  <a:srgbClr val="004586"/>
                </a:solidFill>
              </a:rPr>
              <a:t>Pregunta </a:t>
            </a:r>
            <a:r>
              <a:rPr lang="es-ES" dirty="0" smtClean="0">
                <a:solidFill>
                  <a:srgbClr val="004586"/>
                </a:solidFill>
              </a:rPr>
              <a:t>6</a:t>
            </a:r>
            <a:endParaRPr lang="es-ES" dirty="0"/>
          </a:p>
        </p:txBody>
      </p:sp>
    </p:spTree>
    <p:extLst>
      <p:ext uri="{BB962C8B-B14F-4D97-AF65-F5344CB8AC3E}">
        <p14:creationId xmlns:p14="http://schemas.microsoft.com/office/powerpoint/2010/main" val="1044030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4586"/>
                </a:solidFill>
              </a:rPr>
              <a:t>Anafilaxia: </a:t>
            </a:r>
            <a:r>
              <a:rPr lang="es-ES" dirty="0" err="1" smtClean="0">
                <a:solidFill>
                  <a:srgbClr val="004586"/>
                </a:solidFill>
              </a:rPr>
              <a:t>autoinyectores</a:t>
            </a:r>
            <a:r>
              <a:rPr lang="es-ES" dirty="0" smtClean="0">
                <a:solidFill>
                  <a:srgbClr val="004586"/>
                </a:solidFill>
              </a:rPr>
              <a:t> </a:t>
            </a:r>
            <a:r>
              <a:rPr lang="es-ES" dirty="0">
                <a:solidFill>
                  <a:srgbClr val="004586"/>
                </a:solidFill>
              </a:rPr>
              <a:t>(I)</a:t>
            </a:r>
            <a:endParaRPr lang="es-ES" dirty="0"/>
          </a:p>
        </p:txBody>
      </p:sp>
      <p:sp>
        <p:nvSpPr>
          <p:cNvPr id="4" name="Marcador de texto 3"/>
          <p:cNvSpPr>
            <a:spLocks noGrp="1"/>
          </p:cNvSpPr>
          <p:nvPr>
            <p:ph type="body" sz="quarter" idx="10"/>
          </p:nvPr>
        </p:nvSpPr>
        <p:spPr>
          <a:xfrm>
            <a:off x="-43" y="5784509"/>
            <a:ext cx="11582443" cy="295162"/>
          </a:xfrm>
        </p:spPr>
        <p:txBody>
          <a:bodyPr>
            <a:normAutofit/>
          </a:bodyPr>
          <a:lstStyle/>
          <a:p>
            <a:pPr lvl="0"/>
            <a:r>
              <a:rPr lang="es-ES" sz="1200" dirty="0">
                <a:solidFill>
                  <a:srgbClr val="808080"/>
                </a:solidFill>
              </a:rPr>
              <a:t>Cardona </a:t>
            </a:r>
            <a:r>
              <a:rPr lang="es-ES" sz="1200" dirty="0" err="1">
                <a:solidFill>
                  <a:srgbClr val="808080"/>
                </a:solidFill>
              </a:rPr>
              <a:t>Dahl</a:t>
            </a:r>
            <a:r>
              <a:rPr lang="es-ES" sz="1200" dirty="0">
                <a:solidFill>
                  <a:srgbClr val="808080"/>
                </a:solidFill>
              </a:rPr>
              <a:t> V, et al. GALAXIA: Guía de Actuación en Anafilaxia. 2016. </a:t>
            </a:r>
          </a:p>
          <a:p>
            <a:endParaRPr lang="es-ES" dirty="0"/>
          </a:p>
        </p:txBody>
      </p:sp>
      <p:pic>
        <p:nvPicPr>
          <p:cNvPr id="6" name="Imagen 5"/>
          <p:cNvPicPr>
            <a:picLocks noChangeAspect="1"/>
          </p:cNvPicPr>
          <p:nvPr/>
        </p:nvPicPr>
        <p:blipFill>
          <a:blip r:embed="rId2" cstate="print"/>
          <a:stretch>
            <a:fillRect/>
          </a:stretch>
        </p:blipFill>
        <p:spPr>
          <a:xfrm>
            <a:off x="2174032" y="1086674"/>
            <a:ext cx="957196" cy="4869736"/>
          </a:xfrm>
          <a:prstGeom prst="rect">
            <a:avLst/>
          </a:prstGeom>
        </p:spPr>
      </p:pic>
      <p:pic>
        <p:nvPicPr>
          <p:cNvPr id="7" name="Imagen 6"/>
          <p:cNvPicPr>
            <a:picLocks noChangeAspect="1"/>
          </p:cNvPicPr>
          <p:nvPr/>
        </p:nvPicPr>
        <p:blipFill>
          <a:blip r:embed="rId2" cstate="print"/>
          <a:stretch>
            <a:fillRect/>
          </a:stretch>
        </p:blipFill>
        <p:spPr>
          <a:xfrm>
            <a:off x="1073365" y="1086674"/>
            <a:ext cx="957196" cy="4869736"/>
          </a:xfrm>
          <a:prstGeom prst="rect">
            <a:avLst/>
          </a:prstGeom>
        </p:spPr>
      </p:pic>
      <p:sp>
        <p:nvSpPr>
          <p:cNvPr id="8" name="Marcador de contenido 2"/>
          <p:cNvSpPr txBox="1">
            <a:spLocks/>
          </p:cNvSpPr>
          <p:nvPr/>
        </p:nvSpPr>
        <p:spPr>
          <a:xfrm>
            <a:off x="3047981" y="1213370"/>
            <a:ext cx="4209162" cy="4592024"/>
          </a:xfrm>
          <a:prstGeom prst="rect">
            <a:avLst/>
          </a:prstGeom>
        </p:spPr>
        <p:txBody>
          <a:bodyPr vert="horz" lIns="91440" tIns="45720" rIns="91440" bIns="45720" rtlCol="0">
            <a:normAutofit fontScale="92500" lnSpcReduction="20000"/>
          </a:bodyPr>
          <a:lstStyle>
            <a:lvl1pPr marL="808038" indent="-265113" algn="l" defTabSz="914400" rtl="0" eaLnBrk="1" latinLnBrk="0" hangingPunct="1">
              <a:spcBef>
                <a:spcPts val="600"/>
              </a:spcBef>
              <a:buFontTx/>
              <a:buBlip>
                <a:blip r:embed="rId3"/>
              </a:buBlip>
              <a:defRPr sz="24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2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20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2925" indent="0">
              <a:buFontTx/>
              <a:buNone/>
            </a:pPr>
            <a:r>
              <a:rPr lang="es-ES" sz="2600" dirty="0" smtClean="0">
                <a:solidFill>
                  <a:schemeClr val="tx2"/>
                </a:solidFill>
              </a:rPr>
              <a:t>Indicaciones:</a:t>
            </a:r>
          </a:p>
          <a:p>
            <a:r>
              <a:rPr lang="es-ES" sz="2600" dirty="0"/>
              <a:t>Historia de anafilaxia.</a:t>
            </a:r>
          </a:p>
          <a:p>
            <a:r>
              <a:rPr lang="es-ES" sz="2600" dirty="0"/>
              <a:t>Alto riesgo de reacciones sistémicas.</a:t>
            </a:r>
          </a:p>
          <a:p>
            <a:r>
              <a:rPr lang="es-ES" sz="2600" dirty="0"/>
              <a:t>Alérgenos de difícil evitación.</a:t>
            </a:r>
          </a:p>
          <a:p>
            <a:r>
              <a:rPr lang="es-ES" sz="2600" dirty="0"/>
              <a:t>Síntomas con dosis mínimas.</a:t>
            </a:r>
          </a:p>
          <a:p>
            <a:r>
              <a:rPr lang="es-ES" sz="2600" dirty="0"/>
              <a:t>Coexistencia de asma inestable o moderada-grave persistente y alergia a alimentos</a:t>
            </a:r>
          </a:p>
          <a:p>
            <a:r>
              <a:rPr lang="es-ES" sz="2600" dirty="0" err="1"/>
              <a:t>Mastocitosis</a:t>
            </a:r>
            <a:r>
              <a:rPr lang="es-ES" sz="2600" dirty="0" smtClean="0"/>
              <a:t>.</a:t>
            </a:r>
          </a:p>
          <a:p>
            <a:pPr marL="542925" indent="0">
              <a:buNone/>
            </a:pPr>
            <a:endParaRPr lang="es-ES" sz="2000" dirty="0"/>
          </a:p>
        </p:txBody>
      </p:sp>
      <p:sp>
        <p:nvSpPr>
          <p:cNvPr id="9" name="Left Brace 21"/>
          <p:cNvSpPr/>
          <p:nvPr/>
        </p:nvSpPr>
        <p:spPr>
          <a:xfrm rot="10800000">
            <a:off x="3129028" y="1284588"/>
            <a:ext cx="435317" cy="4520806"/>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accent1"/>
              </a:solidFill>
              <a:latin typeface="+mj-lt"/>
            </a:endParaRPr>
          </a:p>
        </p:txBody>
      </p:sp>
      <p:sp>
        <p:nvSpPr>
          <p:cNvPr id="10" name="Marcador de contenido 2"/>
          <p:cNvSpPr>
            <a:spLocks noGrp="1"/>
          </p:cNvSpPr>
          <p:nvPr>
            <p:ph idx="1"/>
          </p:nvPr>
        </p:nvSpPr>
        <p:spPr>
          <a:xfrm>
            <a:off x="7099074" y="1358691"/>
            <a:ext cx="3826768" cy="4081405"/>
          </a:xfrm>
        </p:spPr>
        <p:txBody>
          <a:bodyPr>
            <a:noAutofit/>
          </a:bodyPr>
          <a:lstStyle/>
          <a:p>
            <a:pPr marL="542925" indent="0">
              <a:buNone/>
            </a:pPr>
            <a:r>
              <a:rPr lang="es-ES" sz="2000" dirty="0">
                <a:solidFill>
                  <a:schemeClr val="tx2"/>
                </a:solidFill>
              </a:rPr>
              <a:t>Actualmente se recomienda prescribir </a:t>
            </a:r>
            <a:r>
              <a:rPr lang="es-ES" sz="2000" b="1" dirty="0">
                <a:solidFill>
                  <a:schemeClr val="tx2"/>
                </a:solidFill>
              </a:rPr>
              <a:t>dos </a:t>
            </a:r>
            <a:r>
              <a:rPr lang="es-ES" sz="2000" b="1" dirty="0" err="1">
                <a:solidFill>
                  <a:schemeClr val="tx2"/>
                </a:solidFill>
              </a:rPr>
              <a:t>autoinyectores</a:t>
            </a:r>
            <a:r>
              <a:rPr lang="es-ES" sz="2000" b="1" dirty="0">
                <a:solidFill>
                  <a:schemeClr val="tx2"/>
                </a:solidFill>
              </a:rPr>
              <a:t> </a:t>
            </a:r>
            <a:r>
              <a:rPr lang="es-ES" sz="2000" dirty="0" smtClean="0">
                <a:solidFill>
                  <a:schemeClr val="tx2"/>
                </a:solidFill>
              </a:rPr>
              <a:t>en </a:t>
            </a:r>
            <a:r>
              <a:rPr lang="es-ES" sz="2000" b="1" dirty="0" smtClean="0">
                <a:solidFill>
                  <a:schemeClr val="tx2"/>
                </a:solidFill>
              </a:rPr>
              <a:t>TODOS </a:t>
            </a:r>
            <a:r>
              <a:rPr lang="es-ES" sz="2000" dirty="0" smtClean="0">
                <a:solidFill>
                  <a:schemeClr val="tx2"/>
                </a:solidFill>
              </a:rPr>
              <a:t>los pacientes.</a:t>
            </a:r>
          </a:p>
          <a:p>
            <a:pPr marL="542925" indent="0">
              <a:buNone/>
            </a:pPr>
            <a:r>
              <a:rPr lang="es-ES" sz="2000" dirty="0" smtClean="0">
                <a:solidFill>
                  <a:schemeClr val="tx2"/>
                </a:solidFill>
              </a:rPr>
              <a:t>Especialmente en:</a:t>
            </a:r>
          </a:p>
          <a:p>
            <a:r>
              <a:rPr lang="es-ES" sz="2000" dirty="0" smtClean="0"/>
              <a:t>Obesidad.</a:t>
            </a:r>
          </a:p>
          <a:p>
            <a:r>
              <a:rPr lang="es-ES" sz="2000" dirty="0" smtClean="0"/>
              <a:t>Riesgo </a:t>
            </a:r>
            <a:r>
              <a:rPr lang="es-ES" sz="2000" dirty="0"/>
              <a:t>de mal uso.</a:t>
            </a:r>
          </a:p>
          <a:p>
            <a:r>
              <a:rPr lang="es-ES" sz="2000" dirty="0"/>
              <a:t>Difícil acceso a asistencia sanitaria.</a:t>
            </a:r>
          </a:p>
          <a:p>
            <a:r>
              <a:rPr lang="es-ES" sz="2000" dirty="0"/>
              <a:t>Historia de anafilaxia bifásica o anafilaxia casi mortal previa.</a:t>
            </a:r>
          </a:p>
          <a:p>
            <a:r>
              <a:rPr lang="es-ES" sz="2000" dirty="0"/>
              <a:t>Mastocitosis.</a:t>
            </a:r>
          </a:p>
        </p:txBody>
      </p:sp>
      <p:sp>
        <p:nvSpPr>
          <p:cNvPr id="11" name="Rectángulo 10"/>
          <p:cNvSpPr/>
          <p:nvPr/>
        </p:nvSpPr>
        <p:spPr>
          <a:xfrm>
            <a:off x="7426475" y="1195364"/>
            <a:ext cx="3528392" cy="454713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1560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Anafilaxia: </a:t>
            </a:r>
            <a:r>
              <a:rPr lang="es-ES" dirty="0" err="1"/>
              <a:t>a</a:t>
            </a:r>
            <a:r>
              <a:rPr lang="es-ES" dirty="0" err="1" smtClean="0"/>
              <a:t>utoinyectores</a:t>
            </a:r>
            <a:r>
              <a:rPr lang="es-ES" dirty="0" smtClean="0"/>
              <a:t> (II</a:t>
            </a:r>
            <a:r>
              <a:rPr lang="es-ES" dirty="0"/>
              <a:t>)</a:t>
            </a:r>
          </a:p>
        </p:txBody>
      </p:sp>
      <p:sp>
        <p:nvSpPr>
          <p:cNvPr id="3" name="Marcador de contenido 2"/>
          <p:cNvSpPr>
            <a:spLocks noGrp="1"/>
          </p:cNvSpPr>
          <p:nvPr>
            <p:ph idx="1"/>
          </p:nvPr>
        </p:nvSpPr>
        <p:spPr>
          <a:xfrm>
            <a:off x="0" y="1027614"/>
            <a:ext cx="7467600" cy="4592024"/>
          </a:xfrm>
        </p:spPr>
        <p:txBody>
          <a:bodyPr>
            <a:normAutofit/>
          </a:bodyPr>
          <a:lstStyle/>
          <a:p>
            <a:r>
              <a:rPr lang="es-ES" dirty="0" smtClean="0"/>
              <a:t>887 </a:t>
            </a:r>
            <a:r>
              <a:rPr lang="es-ES" dirty="0"/>
              <a:t>pacientes con anafilaxia (28% </a:t>
            </a:r>
            <a:r>
              <a:rPr lang="es-ES" dirty="0" smtClean="0"/>
              <a:t>de recurrencia).</a:t>
            </a:r>
          </a:p>
          <a:p>
            <a:r>
              <a:rPr lang="es-ES" dirty="0" smtClean="0"/>
              <a:t>El </a:t>
            </a:r>
            <a:r>
              <a:rPr lang="es-ES" dirty="0"/>
              <a:t>uso del </a:t>
            </a:r>
            <a:r>
              <a:rPr lang="es-ES" dirty="0" err="1"/>
              <a:t>autoinyector</a:t>
            </a:r>
            <a:r>
              <a:rPr lang="es-ES" dirty="0"/>
              <a:t> fue más frecuente en pacientes con anafilaxia causada por </a:t>
            </a:r>
            <a:r>
              <a:rPr lang="es-ES" i="1" dirty="0" err="1"/>
              <a:t>Anisakis</a:t>
            </a:r>
            <a:r>
              <a:rPr lang="es-ES" i="1" dirty="0"/>
              <a:t> simplex </a:t>
            </a:r>
            <a:r>
              <a:rPr lang="es-ES" dirty="0"/>
              <a:t>(78,57%), fármacos (59,57%) e himenópteros (44,44</a:t>
            </a:r>
            <a:r>
              <a:rPr lang="es-ES" dirty="0" smtClean="0"/>
              <a:t>%).</a:t>
            </a:r>
            <a:endParaRPr lang="es-ES" dirty="0"/>
          </a:p>
          <a:p>
            <a:r>
              <a:rPr lang="es-ES" dirty="0"/>
              <a:t>Se observaron diferencias significativas en diferentes subtipos de anafilaxia (P &lt;0,001</a:t>
            </a:r>
            <a:r>
              <a:rPr lang="es-ES" dirty="0" smtClean="0"/>
              <a:t>).</a:t>
            </a:r>
            <a:endParaRPr lang="es-ES" dirty="0"/>
          </a:p>
        </p:txBody>
      </p:sp>
      <p:sp>
        <p:nvSpPr>
          <p:cNvPr id="4" name="Marcador de texto 3"/>
          <p:cNvSpPr>
            <a:spLocks noGrp="1"/>
          </p:cNvSpPr>
          <p:nvPr>
            <p:ph type="body" sz="quarter" idx="10"/>
          </p:nvPr>
        </p:nvSpPr>
        <p:spPr>
          <a:xfrm>
            <a:off x="304798" y="5984021"/>
            <a:ext cx="11582443" cy="295162"/>
          </a:xfrm>
        </p:spPr>
        <p:txBody>
          <a:bodyPr>
            <a:normAutofit lnSpcReduction="10000"/>
          </a:bodyPr>
          <a:lstStyle/>
          <a:p>
            <a:r>
              <a:rPr lang="es-ES" sz="1200" dirty="0"/>
              <a:t>Mugica-García MV, et al. J </a:t>
            </a:r>
            <a:r>
              <a:rPr lang="es-ES" sz="1200" dirty="0" err="1"/>
              <a:t>Investig</a:t>
            </a:r>
            <a:r>
              <a:rPr lang="es-ES" sz="1200" dirty="0"/>
              <a:t> </a:t>
            </a:r>
            <a:r>
              <a:rPr lang="es-ES" sz="1200" dirty="0" err="1"/>
              <a:t>Allergol</a:t>
            </a:r>
            <a:r>
              <a:rPr lang="es-ES" sz="1200" dirty="0"/>
              <a:t> </a:t>
            </a:r>
            <a:r>
              <a:rPr lang="es-ES" sz="1200" dirty="0" err="1"/>
              <a:t>Clin</a:t>
            </a:r>
            <a:r>
              <a:rPr lang="es-ES" sz="1200" dirty="0"/>
              <a:t> </a:t>
            </a:r>
            <a:r>
              <a:rPr lang="es-ES" sz="1200" dirty="0" err="1"/>
              <a:t>Immunol</a:t>
            </a:r>
            <a:r>
              <a:rPr lang="es-ES" sz="1200" dirty="0"/>
              <a:t>. 2015;25(6):408-15</a:t>
            </a:r>
            <a:r>
              <a:rPr lang="es-ES" dirty="0"/>
              <a:t>.</a:t>
            </a:r>
          </a:p>
          <a:p>
            <a:endParaRPr lang="es-ES" dirty="0"/>
          </a:p>
        </p:txBody>
      </p:sp>
      <p:pic>
        <p:nvPicPr>
          <p:cNvPr id="7" name="Imagen 6"/>
          <p:cNvPicPr>
            <a:picLocks noChangeAspect="1"/>
          </p:cNvPicPr>
          <p:nvPr/>
        </p:nvPicPr>
        <p:blipFill rotWithShape="1">
          <a:blip r:embed="rId3" cstate="print"/>
          <a:srcRect l="24238" t="35428" r="52875" b="29758"/>
          <a:stretch/>
        </p:blipFill>
        <p:spPr>
          <a:xfrm>
            <a:off x="7322620" y="1015675"/>
            <a:ext cx="4576456" cy="3552948"/>
          </a:xfrm>
          <a:prstGeom prst="rect">
            <a:avLst/>
          </a:prstGeom>
        </p:spPr>
      </p:pic>
      <p:sp>
        <p:nvSpPr>
          <p:cNvPr id="8" name="Marcador de contenido 2"/>
          <p:cNvSpPr txBox="1">
            <a:spLocks/>
          </p:cNvSpPr>
          <p:nvPr/>
        </p:nvSpPr>
        <p:spPr>
          <a:xfrm>
            <a:off x="0" y="4277389"/>
            <a:ext cx="11693236" cy="1702498"/>
          </a:xfrm>
          <a:prstGeom prst="rect">
            <a:avLst/>
          </a:prstGeom>
        </p:spPr>
        <p:txBody>
          <a:bodyPr vert="horz" lIns="91440" tIns="45720" rIns="91440" bIns="45720" rtlCol="0">
            <a:normAutofit fontScale="92500" lnSpcReduction="20000"/>
          </a:bodyPr>
          <a:lstStyle>
            <a:lvl1pPr marL="808038" indent="-265113" algn="l" defTabSz="914400" rtl="0" eaLnBrk="1" latinLnBrk="0" hangingPunct="1">
              <a:spcBef>
                <a:spcPts val="600"/>
              </a:spcBef>
              <a:buFontTx/>
              <a:buBlip>
                <a:blip r:embed="rId4"/>
              </a:buBlip>
              <a:defRPr sz="24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2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20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2925" indent="0">
              <a:buNone/>
            </a:pPr>
            <a:endParaRPr lang="es-ES" sz="2200" dirty="0" smtClean="0"/>
          </a:p>
          <a:p>
            <a:r>
              <a:rPr lang="es-ES" sz="2600" dirty="0" smtClean="0"/>
              <a:t>La medicación oral se compró más frecuentemente que el </a:t>
            </a:r>
            <a:r>
              <a:rPr lang="es-ES" sz="2600" dirty="0" err="1" smtClean="0"/>
              <a:t>autoinyector</a:t>
            </a:r>
            <a:r>
              <a:rPr lang="es-ES" sz="2600" dirty="0" smtClean="0"/>
              <a:t> (P &lt;0,001) para todos los subtipos de anafilaxia.</a:t>
            </a:r>
          </a:p>
          <a:p>
            <a:r>
              <a:rPr lang="es-ES" sz="2600" dirty="0" smtClean="0"/>
              <a:t>La administración de medicación oral también fue más común que el uso del </a:t>
            </a:r>
            <a:r>
              <a:rPr lang="es-ES" sz="2600" dirty="0" err="1" smtClean="0"/>
              <a:t>autoinyector</a:t>
            </a:r>
            <a:r>
              <a:rPr lang="es-ES" sz="2600" dirty="0" smtClean="0"/>
              <a:t> (P &lt;0,001). </a:t>
            </a:r>
          </a:p>
          <a:p>
            <a:endParaRPr lang="es-ES" dirty="0"/>
          </a:p>
        </p:txBody>
      </p:sp>
    </p:spTree>
    <p:extLst>
      <p:ext uri="{BB962C8B-B14F-4D97-AF65-F5344CB8AC3E}">
        <p14:creationId xmlns:p14="http://schemas.microsoft.com/office/powerpoint/2010/main" val="2141279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4586"/>
                </a:solidFill>
              </a:rPr>
              <a:t>Anafilaxia: </a:t>
            </a:r>
            <a:r>
              <a:rPr lang="es-ES" dirty="0" err="1">
                <a:solidFill>
                  <a:srgbClr val="004586"/>
                </a:solidFill>
              </a:rPr>
              <a:t>a</a:t>
            </a:r>
            <a:r>
              <a:rPr lang="es-ES" dirty="0" err="1" smtClean="0">
                <a:solidFill>
                  <a:srgbClr val="004586"/>
                </a:solidFill>
              </a:rPr>
              <a:t>utoinyectores</a:t>
            </a:r>
            <a:r>
              <a:rPr lang="es-ES" dirty="0" smtClean="0">
                <a:solidFill>
                  <a:srgbClr val="004586"/>
                </a:solidFill>
              </a:rPr>
              <a:t> (III</a:t>
            </a:r>
            <a:r>
              <a:rPr lang="es-ES" dirty="0">
                <a:solidFill>
                  <a:srgbClr val="004586"/>
                </a:solidFill>
              </a:rPr>
              <a:t>)</a:t>
            </a:r>
            <a:endParaRPr lang="es-ES" dirty="0"/>
          </a:p>
        </p:txBody>
      </p:sp>
      <p:sp>
        <p:nvSpPr>
          <p:cNvPr id="3" name="Marcador de contenido 2"/>
          <p:cNvSpPr>
            <a:spLocks noGrp="1"/>
          </p:cNvSpPr>
          <p:nvPr>
            <p:ph idx="1"/>
          </p:nvPr>
        </p:nvSpPr>
        <p:spPr>
          <a:xfrm>
            <a:off x="0" y="1349499"/>
            <a:ext cx="11582400" cy="4592024"/>
          </a:xfrm>
        </p:spPr>
        <p:txBody>
          <a:bodyPr/>
          <a:lstStyle/>
          <a:p>
            <a:pPr marL="542925" lvl="0" indent="0">
              <a:buNone/>
            </a:pPr>
            <a:r>
              <a:rPr lang="es-ES" dirty="0">
                <a:solidFill>
                  <a:srgbClr val="C00000"/>
                </a:solidFill>
              </a:rPr>
              <a:t>¿Cómo debe ser el </a:t>
            </a:r>
            <a:r>
              <a:rPr lang="es-ES" dirty="0" err="1">
                <a:solidFill>
                  <a:srgbClr val="C00000"/>
                </a:solidFill>
              </a:rPr>
              <a:t>autoinyector</a:t>
            </a:r>
            <a:r>
              <a:rPr lang="es-ES" dirty="0">
                <a:solidFill>
                  <a:srgbClr val="C00000"/>
                </a:solidFill>
              </a:rPr>
              <a:t> ideal?</a:t>
            </a:r>
          </a:p>
          <a:p>
            <a:pPr lvl="0"/>
            <a:r>
              <a:rPr lang="es-ES" dirty="0">
                <a:solidFill>
                  <a:srgbClr val="004586"/>
                </a:solidFill>
              </a:rPr>
              <a:t>Liberar la cantidad adecuada de adrenalina en el periodo adecuado de tiempo.</a:t>
            </a:r>
          </a:p>
          <a:p>
            <a:pPr lvl="0"/>
            <a:r>
              <a:rPr lang="es-ES" dirty="0">
                <a:solidFill>
                  <a:srgbClr val="004586"/>
                </a:solidFill>
              </a:rPr>
              <a:t>Fácil, cómodo, robusto, seguro y lo suficientemente confiable para soportar el almacenamiento de la vida real y su uso</a:t>
            </a:r>
            <a:r>
              <a:rPr lang="es-ES" dirty="0" smtClean="0">
                <a:solidFill>
                  <a:srgbClr val="004586"/>
                </a:solidFill>
              </a:rPr>
              <a:t>.</a:t>
            </a:r>
            <a:endParaRPr lang="es-ES" dirty="0">
              <a:solidFill>
                <a:srgbClr val="004586"/>
              </a:solidFill>
            </a:endParaRPr>
          </a:p>
          <a:p>
            <a:pPr lvl="0"/>
            <a:r>
              <a:rPr lang="es-ES" dirty="0" err="1">
                <a:solidFill>
                  <a:srgbClr val="004586"/>
                </a:solidFill>
              </a:rPr>
              <a:t>Autoinyectores</a:t>
            </a:r>
            <a:r>
              <a:rPr lang="es-ES" dirty="0">
                <a:solidFill>
                  <a:srgbClr val="004586"/>
                </a:solidFill>
              </a:rPr>
              <a:t> en Europa:</a:t>
            </a:r>
          </a:p>
          <a:p>
            <a:pPr marL="1200150" lvl="2" indent="-285750" eaLnBrk="0" fontAlgn="base" hangingPunct="0">
              <a:spcBef>
                <a:spcPct val="20000"/>
              </a:spcBef>
              <a:spcAft>
                <a:spcPct val="0"/>
              </a:spcAft>
              <a:buClr>
                <a:srgbClr val="C5000B"/>
              </a:buClr>
              <a:buSzTx/>
              <a:buFont typeface="Wingdings" panose="05000000000000000000" pitchFamily="2" charset="2"/>
              <a:buChar char="v"/>
            </a:pPr>
            <a:r>
              <a:rPr lang="es-ES" sz="2400" kern="0" dirty="0">
                <a:solidFill>
                  <a:srgbClr val="C5000B"/>
                </a:solidFill>
              </a:rPr>
              <a:t>Altellus</a:t>
            </a:r>
            <a:r>
              <a:rPr lang="es-ES" sz="2400" b="1" kern="0" baseline="30000" dirty="0">
                <a:solidFill>
                  <a:srgbClr val="C5000B"/>
                </a:solidFill>
              </a:rPr>
              <a:t>® </a:t>
            </a:r>
            <a:r>
              <a:rPr lang="es-ES" sz="2400" kern="0" dirty="0" smtClean="0">
                <a:solidFill>
                  <a:srgbClr val="C5000B"/>
                </a:solidFill>
              </a:rPr>
              <a:t>300 </a:t>
            </a:r>
            <a:r>
              <a:rPr lang="es-ES" sz="2400" kern="0" dirty="0">
                <a:solidFill>
                  <a:srgbClr val="C5000B"/>
                </a:solidFill>
              </a:rPr>
              <a:t>y 150 </a:t>
            </a:r>
            <a:r>
              <a:rPr lang="es-ES" sz="2400" kern="0" dirty="0" err="1">
                <a:solidFill>
                  <a:srgbClr val="C5000B"/>
                </a:solidFill>
              </a:rPr>
              <a:t>mcg</a:t>
            </a:r>
            <a:r>
              <a:rPr lang="es-ES" sz="2400" kern="0" dirty="0">
                <a:solidFill>
                  <a:srgbClr val="C5000B"/>
                </a:solidFill>
              </a:rPr>
              <a:t> ( fuera de España: </a:t>
            </a:r>
            <a:r>
              <a:rPr lang="es-ES" sz="2400" kern="0" dirty="0" err="1">
                <a:solidFill>
                  <a:srgbClr val="C5000B"/>
                </a:solidFill>
              </a:rPr>
              <a:t>EpiPen</a:t>
            </a:r>
            <a:r>
              <a:rPr lang="es-ES" sz="2400" b="1" kern="0" baseline="30000" dirty="0" smtClean="0">
                <a:solidFill>
                  <a:srgbClr val="C5000B"/>
                </a:solidFill>
              </a:rPr>
              <a:t>®</a:t>
            </a:r>
            <a:r>
              <a:rPr lang="es-ES" sz="2400" kern="0" dirty="0" smtClean="0">
                <a:solidFill>
                  <a:srgbClr val="C5000B"/>
                </a:solidFill>
              </a:rPr>
              <a:t>).</a:t>
            </a:r>
            <a:endParaRPr lang="es-ES" sz="2400" kern="0" dirty="0">
              <a:solidFill>
                <a:srgbClr val="C5000B"/>
              </a:solidFill>
            </a:endParaRPr>
          </a:p>
          <a:p>
            <a:pPr marL="1200150" lvl="2" indent="-285750" eaLnBrk="0" fontAlgn="base" hangingPunct="0">
              <a:spcBef>
                <a:spcPct val="20000"/>
              </a:spcBef>
              <a:spcAft>
                <a:spcPct val="0"/>
              </a:spcAft>
              <a:buClr>
                <a:srgbClr val="C5000B"/>
              </a:buClr>
              <a:buSzTx/>
              <a:buFont typeface="Wingdings" panose="05000000000000000000" pitchFamily="2" charset="2"/>
              <a:buChar char="v"/>
            </a:pPr>
            <a:r>
              <a:rPr lang="es-ES" sz="2400" kern="0" dirty="0" err="1">
                <a:solidFill>
                  <a:srgbClr val="C5000B"/>
                </a:solidFill>
              </a:rPr>
              <a:t>Jext</a:t>
            </a:r>
            <a:r>
              <a:rPr lang="es-ES" sz="2400" kern="0" baseline="30000" dirty="0">
                <a:solidFill>
                  <a:srgbClr val="C5000B"/>
                </a:solidFill>
              </a:rPr>
              <a:t>® </a:t>
            </a:r>
            <a:r>
              <a:rPr lang="es-ES" sz="2400" kern="0" dirty="0" smtClean="0">
                <a:solidFill>
                  <a:srgbClr val="C5000B"/>
                </a:solidFill>
              </a:rPr>
              <a:t>300 </a:t>
            </a:r>
            <a:r>
              <a:rPr lang="es-ES" sz="2400" kern="0" dirty="0">
                <a:solidFill>
                  <a:srgbClr val="C5000B"/>
                </a:solidFill>
              </a:rPr>
              <a:t>y 150 </a:t>
            </a:r>
            <a:r>
              <a:rPr lang="es-ES" sz="2400" kern="0" dirty="0" err="1" smtClean="0">
                <a:solidFill>
                  <a:srgbClr val="C5000B"/>
                </a:solidFill>
              </a:rPr>
              <a:t>mcg</a:t>
            </a:r>
            <a:r>
              <a:rPr lang="es-ES" sz="2400" kern="0" dirty="0" smtClean="0">
                <a:solidFill>
                  <a:srgbClr val="C5000B"/>
                </a:solidFill>
              </a:rPr>
              <a:t>.</a:t>
            </a:r>
            <a:endParaRPr lang="es-ES" sz="2400" kern="0" dirty="0">
              <a:solidFill>
                <a:srgbClr val="C5000B"/>
              </a:solidFill>
            </a:endParaRPr>
          </a:p>
          <a:p>
            <a:pPr marL="1200150" lvl="2" indent="-285750" eaLnBrk="0" fontAlgn="base" hangingPunct="0">
              <a:spcBef>
                <a:spcPct val="20000"/>
              </a:spcBef>
              <a:spcAft>
                <a:spcPct val="0"/>
              </a:spcAft>
              <a:buClr>
                <a:srgbClr val="C5000B"/>
              </a:buClr>
              <a:buSzTx/>
              <a:buFont typeface="Wingdings" panose="05000000000000000000" pitchFamily="2" charset="2"/>
              <a:buChar char="v"/>
            </a:pPr>
            <a:r>
              <a:rPr lang="es-ES" sz="2400" kern="0" dirty="0" err="1">
                <a:solidFill>
                  <a:srgbClr val="C5000B"/>
                </a:solidFill>
              </a:rPr>
              <a:t>Anapen</a:t>
            </a:r>
            <a:r>
              <a:rPr lang="es-ES" sz="2400" kern="0" baseline="30000" dirty="0" smtClean="0">
                <a:solidFill>
                  <a:srgbClr val="C5000B"/>
                </a:solidFill>
              </a:rPr>
              <a:t>®</a:t>
            </a:r>
            <a:endParaRPr lang="es-ES" sz="2400" kern="0" dirty="0">
              <a:solidFill>
                <a:srgbClr val="C5000B"/>
              </a:solidFill>
            </a:endParaRPr>
          </a:p>
          <a:p>
            <a:endParaRPr lang="es-ES" dirty="0"/>
          </a:p>
        </p:txBody>
      </p:sp>
      <p:sp>
        <p:nvSpPr>
          <p:cNvPr id="4" name="Marcador de texto 3"/>
          <p:cNvSpPr>
            <a:spLocks noGrp="1"/>
          </p:cNvSpPr>
          <p:nvPr>
            <p:ph type="body" sz="quarter" idx="10"/>
          </p:nvPr>
        </p:nvSpPr>
        <p:spPr>
          <a:xfrm>
            <a:off x="-43" y="5775147"/>
            <a:ext cx="11582443" cy="348712"/>
          </a:xfrm>
        </p:spPr>
        <p:txBody>
          <a:bodyPr>
            <a:normAutofit/>
          </a:bodyPr>
          <a:lstStyle/>
          <a:p>
            <a:pPr lvl="0"/>
            <a:r>
              <a:rPr lang="es-ES" sz="1200" dirty="0">
                <a:solidFill>
                  <a:srgbClr val="808080"/>
                </a:solidFill>
              </a:rPr>
              <a:t>Schwirtz et al. J </a:t>
            </a:r>
            <a:r>
              <a:rPr lang="es-ES" sz="1200" dirty="0" err="1">
                <a:solidFill>
                  <a:srgbClr val="808080"/>
                </a:solidFill>
              </a:rPr>
              <a:t>Asthma</a:t>
            </a:r>
            <a:r>
              <a:rPr lang="es-ES" sz="1200" dirty="0">
                <a:solidFill>
                  <a:srgbClr val="808080"/>
                </a:solidFill>
              </a:rPr>
              <a:t> Allergy 2012; 5: 39-49</a:t>
            </a:r>
          </a:p>
          <a:p>
            <a:endParaRPr lang="es-ES" dirty="0"/>
          </a:p>
        </p:txBody>
      </p:sp>
      <p:pic>
        <p:nvPicPr>
          <p:cNvPr id="5" name="Imagen 4"/>
          <p:cNvPicPr>
            <a:picLocks noChangeAspect="1"/>
          </p:cNvPicPr>
          <p:nvPr/>
        </p:nvPicPr>
        <p:blipFill>
          <a:blip r:embed="rId3" cstate="print"/>
          <a:stretch>
            <a:fillRect/>
          </a:stretch>
        </p:blipFill>
        <p:spPr>
          <a:xfrm>
            <a:off x="10831382" y="1344851"/>
            <a:ext cx="772791" cy="4194923"/>
          </a:xfrm>
          <a:prstGeom prst="rect">
            <a:avLst/>
          </a:prstGeom>
        </p:spPr>
      </p:pic>
    </p:spTree>
    <p:extLst>
      <p:ext uri="{BB962C8B-B14F-4D97-AF65-F5344CB8AC3E}">
        <p14:creationId xmlns:p14="http://schemas.microsoft.com/office/powerpoint/2010/main" val="1507783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a:xfrm>
            <a:off x="275728" y="5864444"/>
            <a:ext cx="11582443" cy="295162"/>
          </a:xfrm>
        </p:spPr>
        <p:txBody>
          <a:bodyPr>
            <a:normAutofit/>
          </a:bodyPr>
          <a:lstStyle/>
          <a:p>
            <a:pPr lvl="0"/>
            <a:r>
              <a:rPr lang="es-ES" sz="1200" dirty="0">
                <a:solidFill>
                  <a:srgbClr val="808080"/>
                </a:solidFill>
              </a:rPr>
              <a:t>Schwirtz et al. J </a:t>
            </a:r>
            <a:r>
              <a:rPr lang="es-ES" sz="1200" dirty="0" err="1">
                <a:solidFill>
                  <a:srgbClr val="808080"/>
                </a:solidFill>
              </a:rPr>
              <a:t>Asthma</a:t>
            </a:r>
            <a:r>
              <a:rPr lang="es-ES" sz="1200" dirty="0">
                <a:solidFill>
                  <a:srgbClr val="808080"/>
                </a:solidFill>
              </a:rPr>
              <a:t> Allergy 2012; 5: 39-49</a:t>
            </a:r>
          </a:p>
          <a:p>
            <a:endParaRPr lang="es-ES" dirty="0"/>
          </a:p>
        </p:txBody>
      </p:sp>
      <p:sp>
        <p:nvSpPr>
          <p:cNvPr id="2" name="Título 1"/>
          <p:cNvSpPr>
            <a:spLocks noGrp="1"/>
          </p:cNvSpPr>
          <p:nvPr>
            <p:ph type="title"/>
          </p:nvPr>
        </p:nvSpPr>
        <p:spPr/>
        <p:txBody>
          <a:bodyPr/>
          <a:lstStyle/>
          <a:p>
            <a:r>
              <a:rPr lang="es-ES" dirty="0">
                <a:solidFill>
                  <a:srgbClr val="004586"/>
                </a:solidFill>
              </a:rPr>
              <a:t>Anafilaxia: </a:t>
            </a:r>
            <a:r>
              <a:rPr lang="es-ES" dirty="0" err="1">
                <a:solidFill>
                  <a:srgbClr val="004586"/>
                </a:solidFill>
              </a:rPr>
              <a:t>a</a:t>
            </a:r>
            <a:r>
              <a:rPr lang="es-ES" dirty="0" err="1" smtClean="0">
                <a:solidFill>
                  <a:srgbClr val="004586"/>
                </a:solidFill>
              </a:rPr>
              <a:t>utoinyectores</a:t>
            </a:r>
            <a:r>
              <a:rPr lang="es-ES" dirty="0" smtClean="0">
                <a:solidFill>
                  <a:srgbClr val="004586"/>
                </a:solidFill>
              </a:rPr>
              <a:t> </a:t>
            </a:r>
            <a:r>
              <a:rPr lang="es-ES" dirty="0">
                <a:solidFill>
                  <a:srgbClr val="004586"/>
                </a:solidFill>
              </a:rPr>
              <a:t>(</a:t>
            </a:r>
            <a:r>
              <a:rPr lang="es-ES" dirty="0" smtClean="0">
                <a:solidFill>
                  <a:srgbClr val="004586"/>
                </a:solidFill>
              </a:rPr>
              <a:t>IV)</a:t>
            </a:r>
            <a:endParaRPr lang="es-ES" dirty="0"/>
          </a:p>
        </p:txBody>
      </p:sp>
      <p:pic>
        <p:nvPicPr>
          <p:cNvPr id="5" name="Imagen 4"/>
          <p:cNvPicPr>
            <a:picLocks noChangeAspect="1"/>
          </p:cNvPicPr>
          <p:nvPr/>
        </p:nvPicPr>
        <p:blipFill>
          <a:blip r:embed="rId3" cstate="print"/>
          <a:stretch>
            <a:fillRect/>
          </a:stretch>
        </p:blipFill>
        <p:spPr>
          <a:xfrm>
            <a:off x="2094481" y="805710"/>
            <a:ext cx="7879080" cy="4938524"/>
          </a:xfrm>
          <a:prstGeom prst="rect">
            <a:avLst/>
          </a:prstGeom>
          <a:ln>
            <a:solidFill>
              <a:srgbClr val="000000"/>
            </a:solidFill>
          </a:ln>
        </p:spPr>
      </p:pic>
      <p:sp>
        <p:nvSpPr>
          <p:cNvPr id="6" name="Rectángulo 5"/>
          <p:cNvSpPr/>
          <p:nvPr/>
        </p:nvSpPr>
        <p:spPr>
          <a:xfrm>
            <a:off x="8069245" y="1391383"/>
            <a:ext cx="720080" cy="136815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rot="5400000">
            <a:off x="4648865" y="3227586"/>
            <a:ext cx="792088" cy="302433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34196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a:xfrm>
            <a:off x="377328" y="6009592"/>
            <a:ext cx="11582443" cy="295162"/>
          </a:xfrm>
        </p:spPr>
        <p:txBody>
          <a:bodyPr>
            <a:normAutofit/>
          </a:bodyPr>
          <a:lstStyle/>
          <a:p>
            <a:r>
              <a:rPr lang="es-ES" sz="1200" dirty="0" smtClean="0"/>
              <a:t>Schwirtz </a:t>
            </a:r>
            <a:r>
              <a:rPr lang="es-ES" sz="1200" dirty="0"/>
              <a:t>et al. J </a:t>
            </a:r>
            <a:r>
              <a:rPr lang="es-ES" sz="1200" dirty="0" err="1"/>
              <a:t>Asthma</a:t>
            </a:r>
            <a:r>
              <a:rPr lang="es-ES" sz="1200" dirty="0"/>
              <a:t> Allergy 2012; 5: 39-49 </a:t>
            </a:r>
          </a:p>
          <a:p>
            <a:endParaRPr lang="es-ES" sz="1200" dirty="0"/>
          </a:p>
          <a:p>
            <a:pPr lvl="0" algn="l">
              <a:spcBef>
                <a:spcPts val="0"/>
              </a:spcBef>
            </a:pPr>
            <a:endParaRPr lang="es-ES" sz="1200" i="0" dirty="0">
              <a:solidFill>
                <a:srgbClr val="287AC8"/>
              </a:solidFill>
            </a:endParaRPr>
          </a:p>
          <a:p>
            <a:pPr lvl="0" algn="l">
              <a:spcBef>
                <a:spcPts val="0"/>
              </a:spcBef>
            </a:pPr>
            <a:endParaRPr lang="es-ES" sz="1800" i="0" dirty="0">
              <a:solidFill>
                <a:srgbClr val="287AC8"/>
              </a:solidFill>
            </a:endParaRPr>
          </a:p>
          <a:p>
            <a:endParaRPr lang="es-ES" dirty="0"/>
          </a:p>
        </p:txBody>
      </p:sp>
      <p:sp>
        <p:nvSpPr>
          <p:cNvPr id="2" name="Título 1"/>
          <p:cNvSpPr>
            <a:spLocks noGrp="1"/>
          </p:cNvSpPr>
          <p:nvPr>
            <p:ph type="title"/>
          </p:nvPr>
        </p:nvSpPr>
        <p:spPr/>
        <p:txBody>
          <a:bodyPr/>
          <a:lstStyle/>
          <a:p>
            <a:r>
              <a:rPr lang="es-ES" dirty="0">
                <a:solidFill>
                  <a:srgbClr val="004586"/>
                </a:solidFill>
              </a:rPr>
              <a:t>Anafilaxia: </a:t>
            </a:r>
            <a:r>
              <a:rPr lang="es-ES" dirty="0" err="1">
                <a:solidFill>
                  <a:srgbClr val="004586"/>
                </a:solidFill>
              </a:rPr>
              <a:t>a</a:t>
            </a:r>
            <a:r>
              <a:rPr lang="es-ES" dirty="0" err="1" smtClean="0">
                <a:solidFill>
                  <a:srgbClr val="004586"/>
                </a:solidFill>
              </a:rPr>
              <a:t>utoinyectores</a:t>
            </a:r>
            <a:r>
              <a:rPr lang="es-ES" dirty="0" smtClean="0">
                <a:solidFill>
                  <a:srgbClr val="004586"/>
                </a:solidFill>
              </a:rPr>
              <a:t> (V</a:t>
            </a:r>
            <a:r>
              <a:rPr lang="es-ES" dirty="0">
                <a:solidFill>
                  <a:srgbClr val="004586"/>
                </a:solidFill>
              </a:rPr>
              <a:t>)</a:t>
            </a:r>
            <a:endParaRPr lang="es-ES" dirty="0"/>
          </a:p>
        </p:txBody>
      </p:sp>
      <p:pic>
        <p:nvPicPr>
          <p:cNvPr id="6" name="Imagen 5"/>
          <p:cNvPicPr>
            <a:picLocks noChangeAspect="1"/>
          </p:cNvPicPr>
          <p:nvPr/>
        </p:nvPicPr>
        <p:blipFill>
          <a:blip r:embed="rId3" cstate="print"/>
          <a:stretch>
            <a:fillRect/>
          </a:stretch>
        </p:blipFill>
        <p:spPr>
          <a:xfrm>
            <a:off x="3646038" y="818253"/>
            <a:ext cx="4704549" cy="2517155"/>
          </a:xfrm>
          <a:prstGeom prst="rect">
            <a:avLst/>
          </a:prstGeom>
          <a:ln>
            <a:solidFill>
              <a:srgbClr val="000000"/>
            </a:solidFill>
          </a:ln>
        </p:spPr>
      </p:pic>
      <p:pic>
        <p:nvPicPr>
          <p:cNvPr id="7" name="Imagen 6"/>
          <p:cNvPicPr>
            <a:picLocks noChangeAspect="1"/>
          </p:cNvPicPr>
          <p:nvPr/>
        </p:nvPicPr>
        <p:blipFill>
          <a:blip r:embed="rId4" cstate="print"/>
          <a:stretch>
            <a:fillRect/>
          </a:stretch>
        </p:blipFill>
        <p:spPr>
          <a:xfrm>
            <a:off x="1597710" y="3419636"/>
            <a:ext cx="8657070" cy="2456901"/>
          </a:xfrm>
          <a:prstGeom prst="rect">
            <a:avLst/>
          </a:prstGeom>
        </p:spPr>
      </p:pic>
    </p:spTree>
    <p:extLst>
      <p:ext uri="{BB962C8B-B14F-4D97-AF65-F5344CB8AC3E}">
        <p14:creationId xmlns:p14="http://schemas.microsoft.com/office/powerpoint/2010/main" val="3241347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4586"/>
                </a:solidFill>
              </a:rPr>
              <a:t>Anafilaxia: </a:t>
            </a:r>
            <a:r>
              <a:rPr lang="es-ES" dirty="0" err="1">
                <a:solidFill>
                  <a:srgbClr val="004586"/>
                </a:solidFill>
              </a:rPr>
              <a:t>a</a:t>
            </a:r>
            <a:r>
              <a:rPr lang="es-ES" dirty="0" err="1" smtClean="0">
                <a:solidFill>
                  <a:srgbClr val="004586"/>
                </a:solidFill>
              </a:rPr>
              <a:t>utoinyectores</a:t>
            </a:r>
            <a:r>
              <a:rPr lang="es-ES" dirty="0" smtClean="0">
                <a:solidFill>
                  <a:srgbClr val="004586"/>
                </a:solidFill>
              </a:rPr>
              <a:t> </a:t>
            </a:r>
            <a:r>
              <a:rPr lang="es-ES" dirty="0">
                <a:solidFill>
                  <a:srgbClr val="004586"/>
                </a:solidFill>
              </a:rPr>
              <a:t>(</a:t>
            </a:r>
            <a:r>
              <a:rPr lang="es-ES" dirty="0" smtClean="0">
                <a:solidFill>
                  <a:srgbClr val="004586"/>
                </a:solidFill>
              </a:rPr>
              <a:t>VI)</a:t>
            </a:r>
            <a:endParaRPr lang="es-ES" dirty="0"/>
          </a:p>
        </p:txBody>
      </p:sp>
      <p:sp>
        <p:nvSpPr>
          <p:cNvPr id="3" name="Marcador de contenido 2"/>
          <p:cNvSpPr>
            <a:spLocks noGrp="1"/>
          </p:cNvSpPr>
          <p:nvPr>
            <p:ph idx="1"/>
          </p:nvPr>
        </p:nvSpPr>
        <p:spPr>
          <a:xfrm>
            <a:off x="0" y="1015675"/>
            <a:ext cx="11582400" cy="1030839"/>
          </a:xfrm>
        </p:spPr>
        <p:txBody>
          <a:bodyPr>
            <a:normAutofit/>
          </a:bodyPr>
          <a:lstStyle/>
          <a:p>
            <a:pPr lvl="0"/>
            <a:r>
              <a:rPr lang="es-ES" dirty="0">
                <a:solidFill>
                  <a:srgbClr val="004586"/>
                </a:solidFill>
              </a:rPr>
              <a:t>Los pacientes y médicos con frecuencia no mantienen un tiempo mínimo el </a:t>
            </a:r>
            <a:r>
              <a:rPr lang="es-ES" dirty="0" err="1">
                <a:solidFill>
                  <a:srgbClr val="004586"/>
                </a:solidFill>
              </a:rPr>
              <a:t>autoinyector</a:t>
            </a:r>
            <a:r>
              <a:rPr lang="es-ES" dirty="0">
                <a:solidFill>
                  <a:srgbClr val="004586"/>
                </a:solidFill>
              </a:rPr>
              <a:t> de adrenalina en el punto de inyección</a:t>
            </a:r>
            <a:r>
              <a:rPr lang="es-ES" dirty="0" smtClean="0">
                <a:solidFill>
                  <a:srgbClr val="004586"/>
                </a:solidFill>
              </a:rPr>
              <a:t>.</a:t>
            </a:r>
            <a:endParaRPr lang="es-ES" dirty="0">
              <a:solidFill>
                <a:srgbClr val="004586"/>
              </a:solidFill>
            </a:endParaRPr>
          </a:p>
        </p:txBody>
      </p:sp>
      <p:sp>
        <p:nvSpPr>
          <p:cNvPr id="4" name="Marcador de texto 3"/>
          <p:cNvSpPr>
            <a:spLocks noGrp="1"/>
          </p:cNvSpPr>
          <p:nvPr>
            <p:ph type="body" sz="quarter" idx="10"/>
          </p:nvPr>
        </p:nvSpPr>
        <p:spPr>
          <a:xfrm>
            <a:off x="130583" y="5806389"/>
            <a:ext cx="11582443" cy="295162"/>
          </a:xfrm>
        </p:spPr>
        <p:txBody>
          <a:bodyPr>
            <a:normAutofit/>
          </a:bodyPr>
          <a:lstStyle/>
          <a:p>
            <a:pPr lvl="0"/>
            <a:r>
              <a:rPr lang="en-US" sz="1200" dirty="0">
                <a:solidFill>
                  <a:srgbClr val="808080"/>
                </a:solidFill>
              </a:rPr>
              <a:t>Baker T et al.  Ann Allergy Asthma </a:t>
            </a:r>
            <a:r>
              <a:rPr lang="en-US" sz="1200" dirty="0" err="1">
                <a:solidFill>
                  <a:srgbClr val="808080"/>
                </a:solidFill>
              </a:rPr>
              <a:t>Immunol</a:t>
            </a:r>
            <a:r>
              <a:rPr lang="en-US" sz="1200" dirty="0">
                <a:solidFill>
                  <a:srgbClr val="808080"/>
                </a:solidFill>
              </a:rPr>
              <a:t> 2011; 107: 235-8 </a:t>
            </a:r>
          </a:p>
          <a:p>
            <a:endParaRPr lang="es-ES" sz="1600" dirty="0"/>
          </a:p>
        </p:txBody>
      </p:sp>
      <p:pic>
        <p:nvPicPr>
          <p:cNvPr id="5" name="Picture 1"/>
          <p:cNvPicPr>
            <a:picLocks noChangeAspect="1" noChangeArrowheads="1"/>
          </p:cNvPicPr>
          <p:nvPr/>
        </p:nvPicPr>
        <p:blipFill>
          <a:blip r:embed="rId3" cstate="print"/>
          <a:srcRect/>
          <a:stretch>
            <a:fillRect/>
          </a:stretch>
        </p:blipFill>
        <p:spPr bwMode="auto">
          <a:xfrm>
            <a:off x="4756235" y="1763320"/>
            <a:ext cx="5930729" cy="3888432"/>
          </a:xfrm>
          <a:prstGeom prst="rect">
            <a:avLst/>
          </a:prstGeom>
          <a:noFill/>
          <a:ln w="9525">
            <a:noFill/>
            <a:miter lim="800000"/>
            <a:headEnd/>
            <a:tailEnd/>
          </a:ln>
          <a:effectLst/>
        </p:spPr>
      </p:pic>
      <p:sp>
        <p:nvSpPr>
          <p:cNvPr id="6" name="Marcador de contenido 2"/>
          <p:cNvSpPr txBox="1">
            <a:spLocks/>
          </p:cNvSpPr>
          <p:nvPr/>
        </p:nvSpPr>
        <p:spPr>
          <a:xfrm>
            <a:off x="-1" y="1875003"/>
            <a:ext cx="4717143" cy="4044840"/>
          </a:xfrm>
          <a:prstGeom prst="rect">
            <a:avLst/>
          </a:prstGeom>
        </p:spPr>
        <p:txBody>
          <a:bodyPr vert="horz" lIns="91440" tIns="45720" rIns="91440" bIns="45720" rtlCol="0">
            <a:normAutofit/>
          </a:bodyPr>
          <a:lstStyle>
            <a:lvl1pPr marL="808038" indent="-265113" algn="l" defTabSz="914400" rtl="0" eaLnBrk="1" latinLnBrk="0" hangingPunct="1">
              <a:spcBef>
                <a:spcPts val="600"/>
              </a:spcBef>
              <a:buFontTx/>
              <a:buBlip>
                <a:blip r:embed="rId4"/>
              </a:buBlip>
              <a:defRPr sz="24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2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20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dirty="0" smtClean="0"/>
              <a:t>Objetivo del Estudio TEN: evaluar la correlación entre la duración de la inyección de adrenalina y la cantidad de adrenalina absorbida en el tejido muscular.</a:t>
            </a:r>
          </a:p>
          <a:p>
            <a:r>
              <a:rPr lang="es-ES" dirty="0" smtClean="0"/>
              <a:t>La cantidad de adrenalina necesaria se absorbe en el primer segundo.</a:t>
            </a:r>
          </a:p>
          <a:p>
            <a:endParaRPr lang="es-ES" dirty="0"/>
          </a:p>
        </p:txBody>
      </p:sp>
    </p:spTree>
    <p:extLst>
      <p:ext uri="{BB962C8B-B14F-4D97-AF65-F5344CB8AC3E}">
        <p14:creationId xmlns:p14="http://schemas.microsoft.com/office/powerpoint/2010/main" val="3940565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 (I)</a:t>
            </a:r>
            <a:endParaRPr lang="es-ES" dirty="0"/>
          </a:p>
        </p:txBody>
      </p:sp>
      <p:sp>
        <p:nvSpPr>
          <p:cNvPr id="3" name="Marcador de contenido 2"/>
          <p:cNvSpPr>
            <a:spLocks noGrp="1"/>
          </p:cNvSpPr>
          <p:nvPr>
            <p:ph idx="1"/>
          </p:nvPr>
        </p:nvSpPr>
        <p:spPr>
          <a:xfrm>
            <a:off x="0" y="1809454"/>
            <a:ext cx="11582400" cy="4592024"/>
          </a:xfrm>
        </p:spPr>
        <p:txBody>
          <a:bodyPr/>
          <a:lstStyle/>
          <a:p>
            <a:pPr lvl="0"/>
            <a:r>
              <a:rPr lang="es-ES" dirty="0">
                <a:solidFill>
                  <a:srgbClr val="004586"/>
                </a:solidFill>
              </a:rPr>
              <a:t>La anafilaxia es una reacción alérgica </a:t>
            </a:r>
            <a:r>
              <a:rPr lang="es-ES" dirty="0">
                <a:solidFill>
                  <a:srgbClr val="C5000B"/>
                </a:solidFill>
              </a:rPr>
              <a:t>potencialmente mortal</a:t>
            </a:r>
            <a:r>
              <a:rPr lang="es-ES" dirty="0" smtClean="0">
                <a:solidFill>
                  <a:srgbClr val="C5000B"/>
                </a:solidFill>
              </a:rPr>
              <a:t>.</a:t>
            </a:r>
            <a:endParaRPr lang="es-ES" dirty="0">
              <a:solidFill>
                <a:srgbClr val="C5000B"/>
              </a:solidFill>
            </a:endParaRPr>
          </a:p>
          <a:p>
            <a:pPr lvl="0"/>
            <a:r>
              <a:rPr lang="es-ES" dirty="0" smtClean="0"/>
              <a:t>El</a:t>
            </a:r>
            <a:r>
              <a:rPr lang="es-ES" dirty="0" smtClean="0">
                <a:solidFill>
                  <a:srgbClr val="C5000B"/>
                </a:solidFill>
              </a:rPr>
              <a:t> diagnóstico </a:t>
            </a:r>
            <a:r>
              <a:rPr lang="es-ES" dirty="0" smtClean="0"/>
              <a:t>es</a:t>
            </a:r>
            <a:r>
              <a:rPr lang="es-ES" dirty="0" smtClean="0">
                <a:solidFill>
                  <a:srgbClr val="C5000B"/>
                </a:solidFill>
              </a:rPr>
              <a:t> clínico </a:t>
            </a:r>
            <a:r>
              <a:rPr lang="es-ES" dirty="0" smtClean="0"/>
              <a:t>y deben conocerse los </a:t>
            </a:r>
            <a:r>
              <a:rPr lang="es-ES" dirty="0" smtClean="0">
                <a:solidFill>
                  <a:srgbClr val="C5000B"/>
                </a:solidFill>
              </a:rPr>
              <a:t>criterios diagnósticos </a:t>
            </a:r>
            <a:r>
              <a:rPr lang="es-ES" dirty="0" smtClean="0">
                <a:solidFill>
                  <a:srgbClr val="004586"/>
                </a:solidFill>
              </a:rPr>
              <a:t>para </a:t>
            </a:r>
            <a:r>
              <a:rPr lang="es-ES" dirty="0">
                <a:solidFill>
                  <a:srgbClr val="004586"/>
                </a:solidFill>
              </a:rPr>
              <a:t>su </a:t>
            </a:r>
            <a:r>
              <a:rPr lang="es-ES" dirty="0" smtClean="0">
                <a:solidFill>
                  <a:srgbClr val="004586"/>
                </a:solidFill>
              </a:rPr>
              <a:t>correcta identificación y manejo terapéutico. </a:t>
            </a:r>
            <a:endParaRPr lang="es-ES" dirty="0">
              <a:solidFill>
                <a:srgbClr val="004586"/>
              </a:solidFill>
            </a:endParaRPr>
          </a:p>
          <a:p>
            <a:pPr lvl="0"/>
            <a:r>
              <a:rPr lang="es-ES" dirty="0">
                <a:solidFill>
                  <a:srgbClr val="004586"/>
                </a:solidFill>
              </a:rPr>
              <a:t>La </a:t>
            </a:r>
            <a:r>
              <a:rPr lang="es-ES" dirty="0" smtClean="0">
                <a:solidFill>
                  <a:srgbClr val="004586"/>
                </a:solidFill>
              </a:rPr>
              <a:t>administración temprana de </a:t>
            </a:r>
            <a:r>
              <a:rPr lang="es-ES" dirty="0" smtClean="0">
                <a:solidFill>
                  <a:srgbClr val="C5000B"/>
                </a:solidFill>
              </a:rPr>
              <a:t>adrenalina</a:t>
            </a:r>
            <a:r>
              <a:rPr lang="es-ES" dirty="0" smtClean="0">
                <a:solidFill>
                  <a:srgbClr val="004586"/>
                </a:solidFill>
              </a:rPr>
              <a:t> </a:t>
            </a:r>
            <a:r>
              <a:rPr lang="es-ES" dirty="0">
                <a:solidFill>
                  <a:srgbClr val="004586"/>
                </a:solidFill>
              </a:rPr>
              <a:t>es el </a:t>
            </a:r>
            <a:r>
              <a:rPr lang="es-ES" dirty="0">
                <a:solidFill>
                  <a:srgbClr val="C5000B"/>
                </a:solidFill>
              </a:rPr>
              <a:t>tratamiento de elección </a:t>
            </a:r>
            <a:r>
              <a:rPr lang="es-ES" dirty="0">
                <a:solidFill>
                  <a:srgbClr val="004586"/>
                </a:solidFill>
              </a:rPr>
              <a:t>de la a</a:t>
            </a:r>
            <a:r>
              <a:rPr lang="es-ES" dirty="0"/>
              <a:t>nafilaxia</a:t>
            </a:r>
            <a:r>
              <a:rPr lang="es-ES" dirty="0" smtClean="0"/>
              <a:t>.</a:t>
            </a:r>
            <a:endParaRPr lang="es-ES" dirty="0"/>
          </a:p>
          <a:p>
            <a:pPr lvl="0"/>
            <a:r>
              <a:rPr lang="es-ES" dirty="0" smtClean="0"/>
              <a:t>La administración </a:t>
            </a:r>
            <a:r>
              <a:rPr lang="es-ES" dirty="0"/>
              <a:t>tardía de </a:t>
            </a:r>
            <a:r>
              <a:rPr lang="es-ES" dirty="0" smtClean="0">
                <a:solidFill>
                  <a:schemeClr val="tx2"/>
                </a:solidFill>
              </a:rPr>
              <a:t>adrenalina</a:t>
            </a:r>
            <a:r>
              <a:rPr lang="es-ES" dirty="0" smtClean="0"/>
              <a:t> se asocia con </a:t>
            </a:r>
            <a:r>
              <a:rPr lang="es-ES" dirty="0"/>
              <a:t>mayor riesgo de </a:t>
            </a:r>
            <a:r>
              <a:rPr lang="es-ES" dirty="0">
                <a:solidFill>
                  <a:schemeClr val="tx2"/>
                </a:solidFill>
              </a:rPr>
              <a:t>hospitalización</a:t>
            </a:r>
            <a:r>
              <a:rPr lang="es-ES" dirty="0"/>
              <a:t>, </a:t>
            </a:r>
            <a:r>
              <a:rPr lang="es-ES" dirty="0">
                <a:solidFill>
                  <a:schemeClr val="tx2"/>
                </a:solidFill>
              </a:rPr>
              <a:t>encefalopatía</a:t>
            </a:r>
            <a:r>
              <a:rPr lang="es-ES" dirty="0"/>
              <a:t> </a:t>
            </a:r>
            <a:r>
              <a:rPr lang="es-ES" dirty="0" err="1"/>
              <a:t>hipóxico</a:t>
            </a:r>
            <a:r>
              <a:rPr lang="es-ES" dirty="0"/>
              <a:t>-isquémica y </a:t>
            </a:r>
            <a:r>
              <a:rPr lang="es-ES" dirty="0">
                <a:solidFill>
                  <a:schemeClr val="tx2"/>
                </a:solidFill>
              </a:rPr>
              <a:t>muerte</a:t>
            </a:r>
            <a:r>
              <a:rPr lang="es-ES" dirty="0"/>
              <a:t>. </a:t>
            </a:r>
          </a:p>
          <a:p>
            <a:pPr lvl="0" algn="just"/>
            <a:endParaRPr lang="es-ES" sz="2200" dirty="0" smtClean="0"/>
          </a:p>
          <a:p>
            <a:pPr lvl="0" algn="just"/>
            <a:endParaRPr lang="es-ES" sz="2200" dirty="0"/>
          </a:p>
          <a:p>
            <a:pPr marL="542925" lvl="0" indent="0" algn="just">
              <a:buNone/>
            </a:pPr>
            <a:endParaRPr lang="es-ES" sz="2200" dirty="0">
              <a:solidFill>
                <a:srgbClr val="004586"/>
              </a:solidFill>
            </a:endParaRPr>
          </a:p>
          <a:p>
            <a:endParaRPr lang="es-ES" dirty="0"/>
          </a:p>
        </p:txBody>
      </p:sp>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1266149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type="body" idx="1"/>
          </p:nvPr>
        </p:nvSpPr>
        <p:spPr/>
        <p:txBody>
          <a:bodyPr>
            <a:normAutofit/>
          </a:bodyPr>
          <a:lstStyle/>
          <a:p>
            <a:pPr marL="1000125" lvl="0" indent="-457200">
              <a:buClr>
                <a:srgbClr val="C5000B"/>
              </a:buClr>
              <a:buFont typeface="+mj-lt"/>
              <a:buAutoNum type="arabicPeriod"/>
            </a:pPr>
            <a:r>
              <a:rPr lang="es-ES" b="1" dirty="0" smtClean="0">
                <a:solidFill>
                  <a:srgbClr val="004586"/>
                </a:solidFill>
              </a:rPr>
              <a:t>Urticaria-</a:t>
            </a:r>
            <a:r>
              <a:rPr lang="es-ES" b="1" dirty="0" err="1" smtClean="0">
                <a:solidFill>
                  <a:srgbClr val="004586"/>
                </a:solidFill>
              </a:rPr>
              <a:t>angioedema</a:t>
            </a:r>
            <a:r>
              <a:rPr lang="es-ES" b="1" dirty="0">
                <a:solidFill>
                  <a:srgbClr val="004586"/>
                </a:solidFill>
              </a:rPr>
              <a:t>, </a:t>
            </a:r>
            <a:r>
              <a:rPr lang="es-ES" b="1" dirty="0" smtClean="0">
                <a:solidFill>
                  <a:srgbClr val="004586"/>
                </a:solidFill>
              </a:rPr>
              <a:t>asma bronquial </a:t>
            </a:r>
            <a:r>
              <a:rPr lang="es-ES" b="1" dirty="0">
                <a:solidFill>
                  <a:srgbClr val="004586"/>
                </a:solidFill>
              </a:rPr>
              <a:t>y </a:t>
            </a:r>
            <a:r>
              <a:rPr lang="es-ES" b="1" dirty="0" smtClean="0">
                <a:solidFill>
                  <a:srgbClr val="004586"/>
                </a:solidFill>
              </a:rPr>
              <a:t>gastroenteritis aguda.</a:t>
            </a:r>
            <a:endParaRPr lang="es-ES" b="1" dirty="0">
              <a:solidFill>
                <a:srgbClr val="004586"/>
              </a:solidFill>
            </a:endParaRPr>
          </a:p>
          <a:p>
            <a:pPr marL="1000125" lvl="0" indent="-457200">
              <a:buClr>
                <a:srgbClr val="C5000B"/>
              </a:buClr>
              <a:buFont typeface="+mj-lt"/>
              <a:buAutoNum type="arabicPeriod"/>
            </a:pPr>
            <a:r>
              <a:rPr lang="es-ES" b="1" dirty="0" smtClean="0">
                <a:solidFill>
                  <a:srgbClr val="004586"/>
                </a:solidFill>
              </a:rPr>
              <a:t>Asma bronquial, anafilaxia.</a:t>
            </a:r>
            <a:endParaRPr lang="es-ES" b="1" dirty="0">
              <a:solidFill>
                <a:srgbClr val="004586"/>
              </a:solidFill>
            </a:endParaRPr>
          </a:p>
          <a:p>
            <a:pPr marL="1000125" lvl="0" indent="-457200">
              <a:buClr>
                <a:srgbClr val="C5000B"/>
              </a:buClr>
              <a:buFont typeface="+mj-lt"/>
              <a:buAutoNum type="arabicPeriod"/>
            </a:pPr>
            <a:r>
              <a:rPr lang="es-ES" b="1" dirty="0" smtClean="0">
                <a:solidFill>
                  <a:srgbClr val="004586"/>
                </a:solidFill>
              </a:rPr>
              <a:t>Gastroenteritis aguda, </a:t>
            </a:r>
            <a:r>
              <a:rPr lang="es-ES" b="1" dirty="0">
                <a:solidFill>
                  <a:srgbClr val="004586"/>
                </a:solidFill>
              </a:rPr>
              <a:t>anafilaxia y urticaria crónica</a:t>
            </a:r>
            <a:r>
              <a:rPr lang="es-ES" b="1" dirty="0" smtClean="0">
                <a:solidFill>
                  <a:srgbClr val="004586"/>
                </a:solidFill>
              </a:rPr>
              <a:t>.</a:t>
            </a:r>
            <a:endParaRPr lang="es-ES" b="1" dirty="0">
              <a:solidFill>
                <a:srgbClr val="004586"/>
              </a:solidFill>
            </a:endParaRPr>
          </a:p>
          <a:p>
            <a:pPr marL="1000125" lvl="0" indent="-457200">
              <a:buClr>
                <a:srgbClr val="C5000B"/>
              </a:buClr>
              <a:buFont typeface="+mj-lt"/>
              <a:buAutoNum type="arabicPeriod"/>
            </a:pPr>
            <a:r>
              <a:rPr lang="es-ES" b="1" dirty="0" smtClean="0">
                <a:solidFill>
                  <a:srgbClr val="004586"/>
                </a:solidFill>
              </a:rPr>
              <a:t>Anafilaxia.</a:t>
            </a:r>
            <a:endParaRPr lang="es-ES" b="1" dirty="0">
              <a:solidFill>
                <a:srgbClr val="004586"/>
              </a:solidFill>
            </a:endParaRPr>
          </a:p>
          <a:p>
            <a:endParaRPr lang="es-ES" dirty="0"/>
          </a:p>
        </p:txBody>
      </p:sp>
      <p:sp>
        <p:nvSpPr>
          <p:cNvPr id="5" name="Marcador de texto 4"/>
          <p:cNvSpPr>
            <a:spLocks noGrp="1"/>
          </p:cNvSpPr>
          <p:nvPr>
            <p:ph type="body" idx="10"/>
          </p:nvPr>
        </p:nvSpPr>
        <p:spPr/>
        <p:txBody>
          <a:bodyPr/>
          <a:lstStyle/>
          <a:p>
            <a:r>
              <a:rPr lang="es-ES" dirty="0" smtClean="0"/>
              <a:t>¿Qué diagnósticos presenta este paciente?</a:t>
            </a:r>
            <a:endParaRPr lang="es-ES" dirty="0"/>
          </a:p>
        </p:txBody>
      </p:sp>
      <p:sp>
        <p:nvSpPr>
          <p:cNvPr id="4" name="Marcador de texto 3"/>
          <p:cNvSpPr>
            <a:spLocks noGrp="1"/>
          </p:cNvSpPr>
          <p:nvPr>
            <p:ph type="body" sz="quarter" idx="11"/>
          </p:nvPr>
        </p:nvSpPr>
        <p:spPr/>
        <p:txBody>
          <a:bodyPr>
            <a:normAutofit lnSpcReduction="10000"/>
          </a:bodyPr>
          <a:lstStyle/>
          <a:p>
            <a:endParaRPr lang="es-ES"/>
          </a:p>
        </p:txBody>
      </p:sp>
      <p:sp>
        <p:nvSpPr>
          <p:cNvPr id="2" name="Título 1"/>
          <p:cNvSpPr>
            <a:spLocks noGrp="1"/>
          </p:cNvSpPr>
          <p:nvPr>
            <p:ph type="title"/>
          </p:nvPr>
        </p:nvSpPr>
        <p:spPr/>
        <p:txBody>
          <a:bodyPr/>
          <a:lstStyle/>
          <a:p>
            <a:r>
              <a:rPr lang="es-ES" dirty="0" smtClean="0"/>
              <a:t>Pregunta 1</a:t>
            </a:r>
            <a:endParaRPr lang="es-ES" dirty="0"/>
          </a:p>
        </p:txBody>
      </p:sp>
    </p:spTree>
    <p:extLst>
      <p:ext uri="{BB962C8B-B14F-4D97-AF65-F5344CB8AC3E}">
        <p14:creationId xmlns:p14="http://schemas.microsoft.com/office/powerpoint/2010/main" val="4847941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4586"/>
                </a:solidFill>
              </a:rPr>
              <a:t>Conclusiones (</a:t>
            </a:r>
            <a:r>
              <a:rPr lang="es-ES" dirty="0" smtClean="0">
                <a:solidFill>
                  <a:srgbClr val="004586"/>
                </a:solidFill>
              </a:rPr>
              <a:t>II)</a:t>
            </a:r>
            <a:endParaRPr lang="es-ES" dirty="0"/>
          </a:p>
        </p:txBody>
      </p:sp>
      <p:sp>
        <p:nvSpPr>
          <p:cNvPr id="3" name="Marcador de contenido 2"/>
          <p:cNvSpPr>
            <a:spLocks noGrp="1"/>
          </p:cNvSpPr>
          <p:nvPr>
            <p:ph idx="1"/>
          </p:nvPr>
        </p:nvSpPr>
        <p:spPr>
          <a:xfrm>
            <a:off x="0" y="1509192"/>
            <a:ext cx="11582400" cy="4592024"/>
          </a:xfrm>
        </p:spPr>
        <p:txBody>
          <a:bodyPr>
            <a:normAutofit/>
          </a:bodyPr>
          <a:lstStyle/>
          <a:p>
            <a:pPr lvl="0"/>
            <a:r>
              <a:rPr lang="es-ES" dirty="0">
                <a:solidFill>
                  <a:srgbClr val="004586"/>
                </a:solidFill>
              </a:rPr>
              <a:t>Los </a:t>
            </a:r>
            <a:r>
              <a:rPr lang="es-ES" dirty="0" err="1">
                <a:solidFill>
                  <a:srgbClr val="C5000B"/>
                </a:solidFill>
              </a:rPr>
              <a:t>autoinyectores</a:t>
            </a:r>
            <a:r>
              <a:rPr lang="es-ES" dirty="0">
                <a:solidFill>
                  <a:srgbClr val="004586"/>
                </a:solidFill>
              </a:rPr>
              <a:t> de adrenalina son el </a:t>
            </a:r>
            <a:r>
              <a:rPr lang="es-ES" dirty="0" smtClean="0">
                <a:solidFill>
                  <a:srgbClr val="004586"/>
                </a:solidFill>
              </a:rPr>
              <a:t>mejor método </a:t>
            </a:r>
            <a:r>
              <a:rPr lang="es-ES" dirty="0">
                <a:solidFill>
                  <a:srgbClr val="004586"/>
                </a:solidFill>
              </a:rPr>
              <a:t>para el </a:t>
            </a:r>
            <a:r>
              <a:rPr lang="es-ES" dirty="0">
                <a:solidFill>
                  <a:srgbClr val="C5000B"/>
                </a:solidFill>
              </a:rPr>
              <a:t>tratamiento </a:t>
            </a:r>
            <a:r>
              <a:rPr lang="es-ES" dirty="0" err="1" smtClean="0">
                <a:solidFill>
                  <a:srgbClr val="C5000B"/>
                </a:solidFill>
              </a:rPr>
              <a:t>extrahospitalario</a:t>
            </a:r>
            <a:r>
              <a:rPr lang="es-ES" dirty="0" smtClean="0">
                <a:solidFill>
                  <a:srgbClr val="C5000B"/>
                </a:solidFill>
              </a:rPr>
              <a:t> </a:t>
            </a:r>
            <a:r>
              <a:rPr lang="es-ES" dirty="0" smtClean="0">
                <a:solidFill>
                  <a:srgbClr val="004586"/>
                </a:solidFill>
              </a:rPr>
              <a:t>de la anafilaxia.</a:t>
            </a:r>
            <a:endParaRPr lang="es-ES" dirty="0">
              <a:solidFill>
                <a:srgbClr val="C5000B"/>
              </a:solidFill>
            </a:endParaRPr>
          </a:p>
          <a:p>
            <a:pPr lvl="0"/>
            <a:r>
              <a:rPr lang="es-ES" dirty="0">
                <a:solidFill>
                  <a:srgbClr val="004586"/>
                </a:solidFill>
              </a:rPr>
              <a:t>Es indispensable no solo la </a:t>
            </a:r>
            <a:r>
              <a:rPr lang="es-ES" dirty="0">
                <a:solidFill>
                  <a:srgbClr val="C5000B"/>
                </a:solidFill>
              </a:rPr>
              <a:t>prescripción de </a:t>
            </a:r>
            <a:r>
              <a:rPr lang="es-ES" dirty="0" err="1">
                <a:solidFill>
                  <a:srgbClr val="C5000B"/>
                </a:solidFill>
              </a:rPr>
              <a:t>autoinyectores</a:t>
            </a:r>
            <a:r>
              <a:rPr lang="es-ES" dirty="0">
                <a:solidFill>
                  <a:srgbClr val="004586"/>
                </a:solidFill>
              </a:rPr>
              <a:t>, sino un adecuado </a:t>
            </a:r>
            <a:r>
              <a:rPr lang="es-ES" dirty="0">
                <a:solidFill>
                  <a:srgbClr val="C5000B"/>
                </a:solidFill>
              </a:rPr>
              <a:t>entrenamiento</a:t>
            </a:r>
            <a:r>
              <a:rPr lang="es-ES" dirty="0">
                <a:solidFill>
                  <a:srgbClr val="004586"/>
                </a:solidFill>
              </a:rPr>
              <a:t> en su uso</a:t>
            </a:r>
            <a:r>
              <a:rPr lang="es-ES" dirty="0" smtClean="0">
                <a:solidFill>
                  <a:srgbClr val="004586"/>
                </a:solidFill>
              </a:rPr>
              <a:t>.</a:t>
            </a:r>
            <a:endParaRPr lang="es-ES" dirty="0">
              <a:solidFill>
                <a:srgbClr val="C5000B"/>
              </a:solidFill>
            </a:endParaRPr>
          </a:p>
          <a:p>
            <a:pPr lvl="0"/>
            <a:r>
              <a:rPr lang="es-ES" dirty="0">
                <a:solidFill>
                  <a:srgbClr val="004586"/>
                </a:solidFill>
              </a:rPr>
              <a:t>No todos los </a:t>
            </a:r>
            <a:r>
              <a:rPr lang="es-ES" dirty="0" err="1">
                <a:solidFill>
                  <a:srgbClr val="004586"/>
                </a:solidFill>
              </a:rPr>
              <a:t>autoinyectores</a:t>
            </a:r>
            <a:r>
              <a:rPr lang="es-ES" dirty="0">
                <a:solidFill>
                  <a:srgbClr val="004586"/>
                </a:solidFill>
              </a:rPr>
              <a:t> son iguales, y se recomienda emplear </a:t>
            </a:r>
            <a:r>
              <a:rPr lang="es-ES" dirty="0" smtClean="0">
                <a:solidFill>
                  <a:srgbClr val="004586"/>
                </a:solidFill>
              </a:rPr>
              <a:t>el </a:t>
            </a:r>
            <a:r>
              <a:rPr lang="es-ES" dirty="0">
                <a:solidFill>
                  <a:srgbClr val="004586"/>
                </a:solidFill>
              </a:rPr>
              <a:t>que ha demostrado que suministra la </a:t>
            </a:r>
            <a:r>
              <a:rPr lang="es-ES" dirty="0">
                <a:solidFill>
                  <a:srgbClr val="C5000B"/>
                </a:solidFill>
              </a:rPr>
              <a:t>cantidad adecuada de adrenalina</a:t>
            </a:r>
            <a:r>
              <a:rPr lang="es-ES" dirty="0">
                <a:solidFill>
                  <a:srgbClr val="004586"/>
                </a:solidFill>
              </a:rPr>
              <a:t>, a </a:t>
            </a:r>
            <a:r>
              <a:rPr lang="es-ES" dirty="0">
                <a:solidFill>
                  <a:srgbClr val="C5000B"/>
                </a:solidFill>
              </a:rPr>
              <a:t>mayor profundidad </a:t>
            </a:r>
            <a:r>
              <a:rPr lang="es-ES" dirty="0">
                <a:solidFill>
                  <a:srgbClr val="004586"/>
                </a:solidFill>
              </a:rPr>
              <a:t>en el </a:t>
            </a:r>
            <a:r>
              <a:rPr lang="es-ES" dirty="0">
                <a:solidFill>
                  <a:srgbClr val="C5000B"/>
                </a:solidFill>
              </a:rPr>
              <a:t>primer segundo </a:t>
            </a:r>
            <a:r>
              <a:rPr lang="es-ES" dirty="0">
                <a:solidFill>
                  <a:srgbClr val="004586"/>
                </a:solidFill>
              </a:rPr>
              <a:t>de inyección.  </a:t>
            </a:r>
          </a:p>
          <a:p>
            <a:pPr lvl="0"/>
            <a:r>
              <a:rPr lang="es-ES" dirty="0" smtClean="0">
                <a:solidFill>
                  <a:srgbClr val="004586"/>
                </a:solidFill>
              </a:rPr>
              <a:t>Es </a:t>
            </a:r>
            <a:r>
              <a:rPr lang="es-ES" dirty="0">
                <a:solidFill>
                  <a:srgbClr val="004586"/>
                </a:solidFill>
              </a:rPr>
              <a:t>necesario que </a:t>
            </a:r>
            <a:r>
              <a:rPr lang="es-ES" dirty="0" smtClean="0">
                <a:solidFill>
                  <a:srgbClr val="004586"/>
                </a:solidFill>
              </a:rPr>
              <a:t>el </a:t>
            </a:r>
            <a:r>
              <a:rPr lang="es-ES" dirty="0" err="1" smtClean="0">
                <a:solidFill>
                  <a:srgbClr val="004586"/>
                </a:solidFill>
              </a:rPr>
              <a:t>autoinyector</a:t>
            </a:r>
            <a:r>
              <a:rPr lang="es-ES" dirty="0" smtClean="0">
                <a:solidFill>
                  <a:srgbClr val="004586"/>
                </a:solidFill>
              </a:rPr>
              <a:t> sea </a:t>
            </a:r>
            <a:r>
              <a:rPr lang="es-ES" dirty="0">
                <a:solidFill>
                  <a:srgbClr val="C5000B"/>
                </a:solidFill>
              </a:rPr>
              <a:t>rápido</a:t>
            </a:r>
            <a:r>
              <a:rPr lang="es-ES" dirty="0">
                <a:solidFill>
                  <a:srgbClr val="004586"/>
                </a:solidFill>
              </a:rPr>
              <a:t>, </a:t>
            </a:r>
            <a:r>
              <a:rPr lang="es-ES" dirty="0">
                <a:solidFill>
                  <a:srgbClr val="C5000B"/>
                </a:solidFill>
              </a:rPr>
              <a:t>efectivo</a:t>
            </a:r>
            <a:r>
              <a:rPr lang="es-ES" dirty="0">
                <a:solidFill>
                  <a:srgbClr val="004586"/>
                </a:solidFill>
              </a:rPr>
              <a:t>, </a:t>
            </a:r>
            <a:r>
              <a:rPr lang="es-ES" dirty="0">
                <a:solidFill>
                  <a:srgbClr val="C5000B"/>
                </a:solidFill>
              </a:rPr>
              <a:t>cómodo</a:t>
            </a:r>
            <a:r>
              <a:rPr lang="es-ES" dirty="0">
                <a:solidFill>
                  <a:srgbClr val="004586"/>
                </a:solidFill>
              </a:rPr>
              <a:t> y </a:t>
            </a:r>
            <a:r>
              <a:rPr lang="es-ES" dirty="0">
                <a:solidFill>
                  <a:srgbClr val="C5000B"/>
                </a:solidFill>
              </a:rPr>
              <a:t>seguro</a:t>
            </a:r>
            <a:r>
              <a:rPr lang="es-ES" dirty="0">
                <a:solidFill>
                  <a:srgbClr val="004586"/>
                </a:solidFill>
              </a:rPr>
              <a:t>.</a:t>
            </a:r>
          </a:p>
        </p:txBody>
      </p:sp>
      <p:sp>
        <p:nvSpPr>
          <p:cNvPr id="4" name="Marcador de texto 3"/>
          <p:cNvSpPr>
            <a:spLocks noGrp="1"/>
          </p:cNvSpPr>
          <p:nvPr>
            <p:ph type="body" sz="quarter" idx="10"/>
          </p:nvPr>
        </p:nvSpPr>
        <p:spPr/>
        <p:txBody>
          <a:bodyPr>
            <a:normAutofit lnSpcReduction="10000"/>
          </a:bodyPr>
          <a:lstStyle/>
          <a:p>
            <a:endParaRPr lang="es-ES" dirty="0"/>
          </a:p>
        </p:txBody>
      </p:sp>
    </p:spTree>
    <p:extLst>
      <p:ext uri="{BB962C8B-B14F-4D97-AF65-F5344CB8AC3E}">
        <p14:creationId xmlns:p14="http://schemas.microsoft.com/office/powerpoint/2010/main" val="1317067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lvl="0" indent="0" algn="ctr">
              <a:spcBef>
                <a:spcPts val="0"/>
              </a:spcBef>
              <a:buNone/>
            </a:pPr>
            <a:r>
              <a:rPr lang="es-ES" i="1" dirty="0" smtClean="0">
                <a:solidFill>
                  <a:srgbClr val="004586"/>
                </a:solidFill>
              </a:rPr>
              <a:t>            “El </a:t>
            </a:r>
            <a:r>
              <a:rPr lang="es-ES" i="1" dirty="0">
                <a:solidFill>
                  <a:srgbClr val="004586"/>
                </a:solidFill>
              </a:rPr>
              <a:t>buen médico trata la enfermedad; el gran médico trata al paciente que tiene la </a:t>
            </a:r>
            <a:r>
              <a:rPr lang="es-ES" i="1" dirty="0" smtClean="0">
                <a:solidFill>
                  <a:srgbClr val="004586"/>
                </a:solidFill>
              </a:rPr>
              <a:t>enfermedad”.</a:t>
            </a:r>
            <a:endParaRPr lang="es-ES" i="1" dirty="0">
              <a:solidFill>
                <a:srgbClr val="004586"/>
              </a:solidFill>
            </a:endParaRPr>
          </a:p>
          <a:p>
            <a:pPr marL="0" lvl="0" indent="0" algn="ctr">
              <a:spcBef>
                <a:spcPts val="0"/>
              </a:spcBef>
              <a:buNone/>
            </a:pPr>
            <a:endParaRPr lang="es-ES" dirty="0">
              <a:solidFill>
                <a:srgbClr val="004586"/>
              </a:solidFill>
            </a:endParaRPr>
          </a:p>
          <a:p>
            <a:pPr marL="0" lvl="0" indent="0" algn="ctr">
              <a:spcBef>
                <a:spcPts val="0"/>
              </a:spcBef>
              <a:buNone/>
            </a:pPr>
            <a:r>
              <a:rPr lang="es-ES" dirty="0">
                <a:solidFill>
                  <a:srgbClr val="004586"/>
                </a:solidFill>
              </a:rPr>
              <a:t>William </a:t>
            </a:r>
            <a:r>
              <a:rPr lang="es-ES" dirty="0" err="1">
                <a:solidFill>
                  <a:srgbClr val="004586"/>
                </a:solidFill>
              </a:rPr>
              <a:t>Osler</a:t>
            </a:r>
            <a:r>
              <a:rPr lang="es-ES" dirty="0">
                <a:solidFill>
                  <a:srgbClr val="004586"/>
                </a:solidFill>
              </a:rPr>
              <a:t> (1849-1919</a:t>
            </a:r>
            <a:r>
              <a:rPr lang="es-ES" dirty="0" smtClean="0">
                <a:solidFill>
                  <a:srgbClr val="004586"/>
                </a:solidFill>
              </a:rPr>
              <a:t>)</a:t>
            </a:r>
            <a:endParaRPr lang="es-ES" dirty="0">
              <a:solidFill>
                <a:srgbClr val="004586"/>
              </a:solidFill>
            </a:endParaRPr>
          </a:p>
          <a:p>
            <a:endParaRPr lang="es-ES" dirty="0"/>
          </a:p>
        </p:txBody>
      </p:sp>
      <p:pic>
        <p:nvPicPr>
          <p:cNvPr id="6" name="Imagen 5"/>
          <p:cNvPicPr>
            <a:picLocks noChangeAspect="1"/>
          </p:cNvPicPr>
          <p:nvPr/>
        </p:nvPicPr>
        <p:blipFill rotWithShape="1">
          <a:blip r:embed="rId2" cstate="print"/>
          <a:srcRect l="47377" t="44167" r="35512" b="25601"/>
          <a:stretch/>
        </p:blipFill>
        <p:spPr>
          <a:xfrm>
            <a:off x="4280923" y="2711425"/>
            <a:ext cx="3630155" cy="3242854"/>
          </a:xfrm>
          <a:prstGeom prst="rect">
            <a:avLst/>
          </a:prstGeom>
        </p:spPr>
      </p:pic>
    </p:spTree>
    <p:extLst>
      <p:ext uri="{BB962C8B-B14F-4D97-AF65-F5344CB8AC3E}">
        <p14:creationId xmlns:p14="http://schemas.microsoft.com/office/powerpoint/2010/main" val="1507240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4586"/>
                </a:solidFill>
              </a:rPr>
              <a:t>Anafilaxia: </a:t>
            </a:r>
            <a:r>
              <a:rPr lang="es-ES" dirty="0" smtClean="0">
                <a:solidFill>
                  <a:srgbClr val="004586"/>
                </a:solidFill>
              </a:rPr>
              <a:t>generalidades </a:t>
            </a:r>
            <a:r>
              <a:rPr lang="es-ES" dirty="0">
                <a:solidFill>
                  <a:srgbClr val="004586"/>
                </a:solidFill>
              </a:rPr>
              <a:t>(I)</a:t>
            </a:r>
            <a:endParaRPr lang="es-ES" dirty="0"/>
          </a:p>
        </p:txBody>
      </p:sp>
      <p:sp>
        <p:nvSpPr>
          <p:cNvPr id="3" name="Marcador de contenido 2"/>
          <p:cNvSpPr>
            <a:spLocks noGrp="1"/>
          </p:cNvSpPr>
          <p:nvPr>
            <p:ph idx="1"/>
          </p:nvPr>
        </p:nvSpPr>
        <p:spPr>
          <a:xfrm>
            <a:off x="0" y="1015675"/>
            <a:ext cx="8529638" cy="4592024"/>
          </a:xfrm>
        </p:spPr>
        <p:txBody>
          <a:bodyPr>
            <a:normAutofit/>
          </a:bodyPr>
          <a:lstStyle/>
          <a:p>
            <a:pPr lvl="0"/>
            <a:r>
              <a:rPr lang="es-ES" dirty="0">
                <a:solidFill>
                  <a:srgbClr val="004586"/>
                </a:solidFill>
              </a:rPr>
              <a:t>Reacción alérgica </a:t>
            </a:r>
            <a:r>
              <a:rPr lang="es-ES" dirty="0">
                <a:solidFill>
                  <a:srgbClr val="C5000B"/>
                </a:solidFill>
              </a:rPr>
              <a:t>sistémica</a:t>
            </a:r>
            <a:r>
              <a:rPr lang="es-ES" dirty="0">
                <a:solidFill>
                  <a:srgbClr val="004586"/>
                </a:solidFill>
              </a:rPr>
              <a:t>, de instauración </a:t>
            </a:r>
            <a:r>
              <a:rPr lang="es-ES" dirty="0">
                <a:solidFill>
                  <a:srgbClr val="C5000B"/>
                </a:solidFill>
              </a:rPr>
              <a:t>rápida</a:t>
            </a:r>
            <a:r>
              <a:rPr lang="es-ES" dirty="0">
                <a:solidFill>
                  <a:srgbClr val="004586"/>
                </a:solidFill>
              </a:rPr>
              <a:t>, potencialmente </a:t>
            </a:r>
            <a:r>
              <a:rPr lang="es-ES" dirty="0">
                <a:solidFill>
                  <a:srgbClr val="C5000B"/>
                </a:solidFill>
              </a:rPr>
              <a:t>mortal</a:t>
            </a:r>
            <a:r>
              <a:rPr lang="es-ES" dirty="0">
                <a:solidFill>
                  <a:srgbClr val="004586"/>
                </a:solidFill>
              </a:rPr>
              <a:t>. Si se acompaña de </a:t>
            </a:r>
            <a:r>
              <a:rPr lang="es-ES" dirty="0">
                <a:solidFill>
                  <a:schemeClr val="tx2"/>
                </a:solidFill>
              </a:rPr>
              <a:t>hipotensión</a:t>
            </a:r>
            <a:r>
              <a:rPr lang="es-ES" dirty="0">
                <a:solidFill>
                  <a:srgbClr val="004586"/>
                </a:solidFill>
              </a:rPr>
              <a:t> se denomina </a:t>
            </a:r>
            <a:r>
              <a:rPr lang="es-ES" dirty="0">
                <a:solidFill>
                  <a:schemeClr val="tx2"/>
                </a:solidFill>
              </a:rPr>
              <a:t>shock anafiláctico</a:t>
            </a:r>
            <a:r>
              <a:rPr lang="es-ES" dirty="0" smtClean="0">
                <a:solidFill>
                  <a:srgbClr val="004586"/>
                </a:solidFill>
              </a:rPr>
              <a:t>.</a:t>
            </a:r>
          </a:p>
          <a:p>
            <a:pPr lvl="0"/>
            <a:r>
              <a:rPr lang="es-ES" dirty="0" smtClean="0">
                <a:solidFill>
                  <a:srgbClr val="004586"/>
                </a:solidFill>
              </a:rPr>
              <a:t>Compromiso </a:t>
            </a:r>
            <a:r>
              <a:rPr lang="es-ES" dirty="0" err="1" smtClean="0">
                <a:solidFill>
                  <a:schemeClr val="tx2"/>
                </a:solidFill>
              </a:rPr>
              <a:t>multisistémico</a:t>
            </a:r>
            <a:r>
              <a:rPr lang="es-ES" dirty="0" smtClean="0">
                <a:solidFill>
                  <a:srgbClr val="004586"/>
                </a:solidFill>
              </a:rPr>
              <a:t> </a:t>
            </a:r>
            <a:r>
              <a:rPr lang="es-ES" dirty="0">
                <a:solidFill>
                  <a:srgbClr val="004586"/>
                </a:solidFill>
              </a:rPr>
              <a:t>(cutáneo, respiratorio, gastrointestinal, cardiovascular y </a:t>
            </a:r>
            <a:r>
              <a:rPr lang="es-ES" dirty="0" smtClean="0">
                <a:solidFill>
                  <a:srgbClr val="004586"/>
                </a:solidFill>
              </a:rPr>
              <a:t>del </a:t>
            </a:r>
            <a:r>
              <a:rPr lang="es-ES" dirty="0">
                <a:solidFill>
                  <a:srgbClr val="004586"/>
                </a:solidFill>
              </a:rPr>
              <a:t>sistema  nervioso central</a:t>
            </a:r>
            <a:r>
              <a:rPr lang="es-ES" dirty="0" smtClean="0">
                <a:solidFill>
                  <a:srgbClr val="004586"/>
                </a:solidFill>
              </a:rPr>
              <a:t>).</a:t>
            </a:r>
            <a:endParaRPr lang="es-ES" dirty="0">
              <a:solidFill>
                <a:srgbClr val="004586"/>
              </a:solidFill>
            </a:endParaRPr>
          </a:p>
          <a:p>
            <a:pPr lvl="0"/>
            <a:r>
              <a:rPr lang="es-ES" dirty="0">
                <a:solidFill>
                  <a:srgbClr val="004586"/>
                </a:solidFill>
              </a:rPr>
              <a:t>Datos epidemiológicos escasos:</a:t>
            </a:r>
          </a:p>
          <a:p>
            <a:pPr lvl="1"/>
            <a:r>
              <a:rPr lang="es-ES" sz="2400" dirty="0" smtClean="0">
                <a:solidFill>
                  <a:srgbClr val="004586"/>
                </a:solidFill>
              </a:rPr>
              <a:t>Prevalencia </a:t>
            </a:r>
            <a:r>
              <a:rPr lang="es-ES" sz="2400" dirty="0">
                <a:solidFill>
                  <a:srgbClr val="004586"/>
                </a:solidFill>
              </a:rPr>
              <a:t>0,05%-2</a:t>
            </a:r>
            <a:r>
              <a:rPr lang="es-ES" sz="2400" dirty="0" smtClean="0">
                <a:solidFill>
                  <a:srgbClr val="004586"/>
                </a:solidFill>
              </a:rPr>
              <a:t>%.</a:t>
            </a:r>
          </a:p>
          <a:p>
            <a:pPr lvl="1"/>
            <a:r>
              <a:rPr lang="es-ES" sz="2400" dirty="0" smtClean="0">
                <a:solidFill>
                  <a:srgbClr val="004586"/>
                </a:solidFill>
              </a:rPr>
              <a:t>Mayor </a:t>
            </a:r>
            <a:r>
              <a:rPr lang="es-ES" sz="2400" dirty="0">
                <a:solidFill>
                  <a:srgbClr val="004586"/>
                </a:solidFill>
              </a:rPr>
              <a:t>incidencia se observa en los dos primeros años de vida.</a:t>
            </a:r>
          </a:p>
          <a:p>
            <a:pPr lvl="1"/>
            <a:r>
              <a:rPr lang="es-ES" sz="2400" dirty="0" smtClean="0">
                <a:solidFill>
                  <a:srgbClr val="004586"/>
                </a:solidFill>
              </a:rPr>
              <a:t>Mortalidad </a:t>
            </a:r>
            <a:r>
              <a:rPr lang="es-ES" sz="2400" dirty="0">
                <a:solidFill>
                  <a:srgbClr val="004586"/>
                </a:solidFill>
              </a:rPr>
              <a:t>0,02- 5%.</a:t>
            </a:r>
          </a:p>
          <a:p>
            <a:endParaRPr lang="es-ES" dirty="0"/>
          </a:p>
        </p:txBody>
      </p:sp>
      <p:sp>
        <p:nvSpPr>
          <p:cNvPr id="4" name="Marcador de texto 3"/>
          <p:cNvSpPr>
            <a:spLocks noGrp="1"/>
          </p:cNvSpPr>
          <p:nvPr>
            <p:ph type="body" sz="quarter" idx="10"/>
          </p:nvPr>
        </p:nvSpPr>
        <p:spPr>
          <a:xfrm>
            <a:off x="157124" y="5732688"/>
            <a:ext cx="11582443" cy="295162"/>
          </a:xfrm>
        </p:spPr>
        <p:txBody>
          <a:bodyPr>
            <a:noAutofit/>
          </a:bodyPr>
          <a:lstStyle/>
          <a:p>
            <a:pPr lvl="0"/>
            <a:r>
              <a:rPr lang="es-ES" sz="1200" dirty="0">
                <a:solidFill>
                  <a:srgbClr val="808080"/>
                </a:solidFill>
              </a:rPr>
              <a:t>Johansson SGO, et al. J Allergy </a:t>
            </a:r>
            <a:r>
              <a:rPr lang="es-ES" sz="1200" dirty="0" err="1">
                <a:solidFill>
                  <a:srgbClr val="808080"/>
                </a:solidFill>
              </a:rPr>
              <a:t>Clin</a:t>
            </a:r>
            <a:r>
              <a:rPr lang="es-ES" sz="1200" dirty="0">
                <a:solidFill>
                  <a:srgbClr val="808080"/>
                </a:solidFill>
              </a:rPr>
              <a:t> </a:t>
            </a:r>
            <a:r>
              <a:rPr lang="es-ES" sz="1200" dirty="0" err="1">
                <a:solidFill>
                  <a:srgbClr val="808080"/>
                </a:solidFill>
              </a:rPr>
              <a:t>Immunol</a:t>
            </a:r>
            <a:r>
              <a:rPr lang="es-ES" sz="1200" dirty="0">
                <a:solidFill>
                  <a:srgbClr val="808080"/>
                </a:solidFill>
              </a:rPr>
              <a:t> 2004;113:832–836.</a:t>
            </a:r>
          </a:p>
          <a:p>
            <a:pPr lvl="0"/>
            <a:r>
              <a:rPr lang="es-ES" sz="1200" dirty="0">
                <a:solidFill>
                  <a:srgbClr val="808080"/>
                </a:solidFill>
              </a:rPr>
              <a:t> Lieberman P, et al. Ann Allergy </a:t>
            </a:r>
            <a:r>
              <a:rPr lang="es-ES" sz="1200" dirty="0" err="1">
                <a:solidFill>
                  <a:srgbClr val="808080"/>
                </a:solidFill>
              </a:rPr>
              <a:t>Asthma</a:t>
            </a:r>
            <a:r>
              <a:rPr lang="es-ES" sz="1200" dirty="0">
                <a:solidFill>
                  <a:srgbClr val="808080"/>
                </a:solidFill>
              </a:rPr>
              <a:t> </a:t>
            </a:r>
            <a:r>
              <a:rPr lang="es-ES" sz="1200" dirty="0" err="1">
                <a:solidFill>
                  <a:srgbClr val="808080"/>
                </a:solidFill>
              </a:rPr>
              <a:t>Immunol</a:t>
            </a:r>
            <a:r>
              <a:rPr lang="es-ES" sz="1200" dirty="0">
                <a:solidFill>
                  <a:srgbClr val="808080"/>
                </a:solidFill>
              </a:rPr>
              <a:t> 2006;97:596-602.</a:t>
            </a:r>
          </a:p>
          <a:p>
            <a:endParaRPr lang="es-ES" dirty="0"/>
          </a:p>
        </p:txBody>
      </p:sp>
      <p:pic>
        <p:nvPicPr>
          <p:cNvPr id="6" name="Picture 149" descr="alergias-aliment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9878" y="2074579"/>
            <a:ext cx="344805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882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Anafilaxia bifásica</a:t>
            </a:r>
            <a:endParaRPr lang="es-ES" dirty="0"/>
          </a:p>
        </p:txBody>
      </p:sp>
      <p:sp>
        <p:nvSpPr>
          <p:cNvPr id="3" name="Marcador de contenido 2"/>
          <p:cNvSpPr>
            <a:spLocks noGrp="1"/>
          </p:cNvSpPr>
          <p:nvPr>
            <p:ph idx="1"/>
          </p:nvPr>
        </p:nvSpPr>
        <p:spPr>
          <a:xfrm>
            <a:off x="0" y="1349504"/>
            <a:ext cx="11582400" cy="4592024"/>
          </a:xfrm>
        </p:spPr>
        <p:txBody>
          <a:bodyPr>
            <a:noAutofit/>
          </a:bodyPr>
          <a:lstStyle/>
          <a:p>
            <a:r>
              <a:rPr lang="es-ES" dirty="0"/>
              <a:t>Puede manifestarse en dos tiempos (</a:t>
            </a:r>
            <a:r>
              <a:rPr lang="es-ES" dirty="0">
                <a:solidFill>
                  <a:schemeClr val="tx2"/>
                </a:solidFill>
              </a:rPr>
              <a:t>reacción bifásica</a:t>
            </a:r>
            <a:r>
              <a:rPr lang="es-ES" dirty="0"/>
              <a:t>), con un intervalo asintomático entre ambos</a:t>
            </a:r>
            <a:r>
              <a:rPr lang="es-ES" dirty="0" smtClean="0"/>
              <a:t>.</a:t>
            </a:r>
          </a:p>
          <a:p>
            <a:r>
              <a:rPr lang="es-ES" dirty="0" smtClean="0"/>
              <a:t>Aparece entre el </a:t>
            </a:r>
            <a:r>
              <a:rPr lang="es-ES" dirty="0" smtClean="0">
                <a:solidFill>
                  <a:schemeClr val="tx2"/>
                </a:solidFill>
              </a:rPr>
              <a:t>1</a:t>
            </a:r>
            <a:r>
              <a:rPr lang="es-ES" dirty="0">
                <a:solidFill>
                  <a:schemeClr val="tx2"/>
                </a:solidFill>
              </a:rPr>
              <a:t>% -</a:t>
            </a:r>
            <a:r>
              <a:rPr lang="es-ES" dirty="0" smtClean="0">
                <a:solidFill>
                  <a:schemeClr val="tx2"/>
                </a:solidFill>
              </a:rPr>
              <a:t>20</a:t>
            </a:r>
            <a:r>
              <a:rPr lang="es-ES" dirty="0">
                <a:solidFill>
                  <a:schemeClr val="tx2"/>
                </a:solidFill>
              </a:rPr>
              <a:t>% </a:t>
            </a:r>
            <a:r>
              <a:rPr lang="es-ES" dirty="0"/>
              <a:t>de los pacientes. </a:t>
            </a:r>
          </a:p>
          <a:p>
            <a:r>
              <a:rPr lang="es-ES" dirty="0" smtClean="0"/>
              <a:t>Intervalos </a:t>
            </a:r>
            <a:r>
              <a:rPr lang="es-ES" dirty="0"/>
              <a:t>de tiempo </a:t>
            </a:r>
            <a:r>
              <a:rPr lang="es-ES" dirty="0" smtClean="0"/>
              <a:t>1 </a:t>
            </a:r>
            <a:r>
              <a:rPr lang="es-ES" dirty="0"/>
              <a:t>a 72 </a:t>
            </a:r>
            <a:r>
              <a:rPr lang="es-ES" dirty="0" smtClean="0"/>
              <a:t>horas (mayoría a las </a:t>
            </a:r>
            <a:r>
              <a:rPr lang="es-ES" dirty="0" smtClean="0">
                <a:solidFill>
                  <a:schemeClr val="tx2"/>
                </a:solidFill>
              </a:rPr>
              <a:t>8 horas</a:t>
            </a:r>
            <a:r>
              <a:rPr lang="es-ES" dirty="0" smtClean="0"/>
              <a:t>).</a:t>
            </a:r>
          </a:p>
          <a:p>
            <a:r>
              <a:rPr lang="es-ES" dirty="0"/>
              <a:t>Rohacek </a:t>
            </a:r>
            <a:r>
              <a:rPr lang="es-ES" dirty="0" smtClean="0"/>
              <a:t>y col. Estudiaron 532 </a:t>
            </a:r>
            <a:r>
              <a:rPr lang="es-ES" dirty="0"/>
              <a:t>reacciones anafilácticas </a:t>
            </a:r>
            <a:r>
              <a:rPr lang="es-ES" dirty="0" smtClean="0"/>
              <a:t>en 13 años, 25 </a:t>
            </a:r>
            <a:r>
              <a:rPr lang="es-ES" dirty="0"/>
              <a:t>(4,5%) fueron </a:t>
            </a:r>
            <a:r>
              <a:rPr lang="es-ES" dirty="0" smtClean="0"/>
              <a:t>bifásicas (</a:t>
            </a:r>
            <a:r>
              <a:rPr lang="es-ES" dirty="0"/>
              <a:t>2,3</a:t>
            </a:r>
            <a:r>
              <a:rPr lang="es-ES" dirty="0" smtClean="0"/>
              <a:t>%).</a:t>
            </a:r>
          </a:p>
          <a:p>
            <a:r>
              <a:rPr lang="es-ES" dirty="0"/>
              <a:t>Douglas </a:t>
            </a:r>
            <a:r>
              <a:rPr lang="es-ES" dirty="0" smtClean="0"/>
              <a:t>y col, estudiaron 105 </a:t>
            </a:r>
            <a:r>
              <a:rPr lang="es-ES" dirty="0"/>
              <a:t>niños con </a:t>
            </a:r>
            <a:r>
              <a:rPr lang="es-ES" dirty="0" smtClean="0"/>
              <a:t>anafilaxia: 6 </a:t>
            </a:r>
            <a:r>
              <a:rPr lang="es-ES" dirty="0"/>
              <a:t>(6</a:t>
            </a:r>
            <a:r>
              <a:rPr lang="es-ES" dirty="0" smtClean="0"/>
              <a:t>%) reacciones bifásicas.</a:t>
            </a:r>
          </a:p>
          <a:p>
            <a:r>
              <a:rPr lang="es-ES" dirty="0" smtClean="0">
                <a:solidFill>
                  <a:schemeClr val="tx2"/>
                </a:solidFill>
              </a:rPr>
              <a:t>Reacción bifásica</a:t>
            </a:r>
            <a:r>
              <a:rPr lang="es-ES" dirty="0" smtClean="0"/>
              <a:t>: </a:t>
            </a:r>
            <a:r>
              <a:rPr lang="es-ES" dirty="0" smtClean="0">
                <a:solidFill>
                  <a:schemeClr val="tx2"/>
                </a:solidFill>
              </a:rPr>
              <a:t>190 min</a:t>
            </a:r>
            <a:r>
              <a:rPr lang="es-ES" dirty="0" smtClean="0"/>
              <a:t> de tiempo medio de </a:t>
            </a:r>
            <a:r>
              <a:rPr lang="es-ES" dirty="0" smtClean="0">
                <a:solidFill>
                  <a:schemeClr val="tx2"/>
                </a:solidFill>
              </a:rPr>
              <a:t>administración de adrenalina.</a:t>
            </a:r>
          </a:p>
          <a:p>
            <a:r>
              <a:rPr lang="es-ES" dirty="0" smtClean="0"/>
              <a:t>Sin reacción bifásica: </a:t>
            </a:r>
            <a:r>
              <a:rPr lang="es-ES" dirty="0" smtClean="0">
                <a:solidFill>
                  <a:schemeClr val="tx2"/>
                </a:solidFill>
              </a:rPr>
              <a:t>45 min</a:t>
            </a:r>
            <a:r>
              <a:rPr lang="es-ES" dirty="0" smtClean="0"/>
              <a:t> de tiempo medio de </a:t>
            </a:r>
            <a:r>
              <a:rPr lang="es-ES" dirty="0" smtClean="0">
                <a:solidFill>
                  <a:schemeClr val="tx2"/>
                </a:solidFill>
              </a:rPr>
              <a:t>administración de adrenalina.</a:t>
            </a:r>
            <a:endParaRPr lang="es-ES" dirty="0"/>
          </a:p>
        </p:txBody>
      </p:sp>
      <p:sp>
        <p:nvSpPr>
          <p:cNvPr id="4" name="Marcador de texto 3"/>
          <p:cNvSpPr>
            <a:spLocks noGrp="1"/>
          </p:cNvSpPr>
          <p:nvPr>
            <p:ph type="body" sz="quarter" idx="10"/>
          </p:nvPr>
        </p:nvSpPr>
        <p:spPr>
          <a:xfrm>
            <a:off x="-43" y="5661247"/>
            <a:ext cx="11582443" cy="543609"/>
          </a:xfrm>
        </p:spPr>
        <p:txBody>
          <a:bodyPr>
            <a:normAutofit/>
          </a:bodyPr>
          <a:lstStyle/>
          <a:p>
            <a:r>
              <a:rPr lang="es-ES" sz="1200" dirty="0"/>
              <a:t>Rohacek M, </a:t>
            </a:r>
            <a:r>
              <a:rPr lang="es-ES" sz="1200" dirty="0" smtClean="0"/>
              <a:t>et al. Allergy</a:t>
            </a:r>
            <a:r>
              <a:rPr lang="es-ES" sz="1200" dirty="0"/>
              <a:t>. 2014 Jun;69(6):791-7</a:t>
            </a:r>
            <a:r>
              <a:rPr lang="es-ES" sz="1200" dirty="0" smtClean="0"/>
              <a:t>.</a:t>
            </a:r>
          </a:p>
          <a:p>
            <a:r>
              <a:rPr lang="es-ES" sz="1200" dirty="0"/>
              <a:t>Douglas DM, </a:t>
            </a:r>
            <a:r>
              <a:rPr lang="es-ES" sz="1200" dirty="0" smtClean="0"/>
              <a:t>et al. </a:t>
            </a:r>
            <a:r>
              <a:rPr lang="es-ES" sz="1200" dirty="0"/>
              <a:t>J Allergy  </a:t>
            </a:r>
            <a:r>
              <a:rPr lang="es-ES" sz="1200" dirty="0" err="1"/>
              <a:t>Clin</a:t>
            </a:r>
            <a:r>
              <a:rPr lang="es-ES" sz="1200" dirty="0"/>
              <a:t> </a:t>
            </a:r>
            <a:r>
              <a:rPr lang="es-ES" sz="1200" dirty="0" err="1"/>
              <a:t>Immunol</a:t>
            </a:r>
            <a:r>
              <a:rPr lang="es-ES" sz="1200" dirty="0"/>
              <a:t> 1994;93:977–985</a:t>
            </a:r>
            <a:r>
              <a:rPr lang="es-ES" sz="1200" dirty="0" smtClean="0"/>
              <a:t>. </a:t>
            </a:r>
            <a:endParaRPr lang="es-ES" sz="1200" dirty="0"/>
          </a:p>
          <a:p>
            <a:endParaRPr lang="es-ES" sz="1200" dirty="0"/>
          </a:p>
        </p:txBody>
      </p:sp>
    </p:spTree>
    <p:extLst>
      <p:ext uri="{BB962C8B-B14F-4D97-AF65-F5344CB8AC3E}">
        <p14:creationId xmlns:p14="http://schemas.microsoft.com/office/powerpoint/2010/main" val="2555872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4586"/>
                </a:solidFill>
              </a:rPr>
              <a:t>Anafilaxia: </a:t>
            </a:r>
            <a:r>
              <a:rPr lang="es-ES" dirty="0" smtClean="0">
                <a:solidFill>
                  <a:srgbClr val="004586"/>
                </a:solidFill>
              </a:rPr>
              <a:t>generalidades </a:t>
            </a:r>
            <a:r>
              <a:rPr lang="es-ES" dirty="0">
                <a:solidFill>
                  <a:srgbClr val="004586"/>
                </a:solidFill>
              </a:rPr>
              <a:t>(II)</a:t>
            </a:r>
            <a:endParaRPr lang="es-ES" dirty="0"/>
          </a:p>
        </p:txBody>
      </p:sp>
      <p:sp>
        <p:nvSpPr>
          <p:cNvPr id="3" name="Marcador de contenido 2"/>
          <p:cNvSpPr>
            <a:spLocks noGrp="1"/>
          </p:cNvSpPr>
          <p:nvPr>
            <p:ph idx="1"/>
          </p:nvPr>
        </p:nvSpPr>
        <p:spPr>
          <a:xfrm>
            <a:off x="0" y="1115691"/>
            <a:ext cx="11582400" cy="4592024"/>
          </a:xfrm>
        </p:spPr>
        <p:txBody>
          <a:bodyPr>
            <a:normAutofit lnSpcReduction="10000"/>
          </a:bodyPr>
          <a:lstStyle/>
          <a:p>
            <a:pPr lvl="0" algn="just"/>
            <a:endParaRPr lang="es-ES" sz="2200" dirty="0" smtClean="0">
              <a:solidFill>
                <a:srgbClr val="004586"/>
              </a:solidFill>
            </a:endParaRPr>
          </a:p>
          <a:p>
            <a:pPr lvl="0" algn="just"/>
            <a:endParaRPr lang="es-ES" sz="2200" dirty="0">
              <a:solidFill>
                <a:srgbClr val="004586"/>
              </a:solidFill>
            </a:endParaRPr>
          </a:p>
          <a:p>
            <a:pPr lvl="0" algn="just"/>
            <a:endParaRPr lang="es-ES" sz="2200" dirty="0" smtClean="0">
              <a:solidFill>
                <a:srgbClr val="004586"/>
              </a:solidFill>
            </a:endParaRPr>
          </a:p>
          <a:p>
            <a:pPr lvl="0" algn="just"/>
            <a:endParaRPr lang="es-ES" sz="2200" dirty="0">
              <a:solidFill>
                <a:srgbClr val="004586"/>
              </a:solidFill>
            </a:endParaRPr>
          </a:p>
          <a:p>
            <a:pPr lvl="0" algn="just"/>
            <a:endParaRPr lang="es-ES" sz="2200" dirty="0" smtClean="0">
              <a:solidFill>
                <a:srgbClr val="004586"/>
              </a:solidFill>
            </a:endParaRPr>
          </a:p>
          <a:p>
            <a:pPr lvl="0" algn="just"/>
            <a:endParaRPr lang="es-ES" sz="2200" dirty="0">
              <a:solidFill>
                <a:srgbClr val="004586"/>
              </a:solidFill>
            </a:endParaRPr>
          </a:p>
          <a:p>
            <a:pPr lvl="0" algn="just"/>
            <a:endParaRPr lang="es-ES" sz="2200" dirty="0" smtClean="0">
              <a:solidFill>
                <a:srgbClr val="004586"/>
              </a:solidFill>
            </a:endParaRPr>
          </a:p>
          <a:p>
            <a:pPr lvl="0" algn="just"/>
            <a:endParaRPr lang="es-ES" sz="2200" dirty="0">
              <a:solidFill>
                <a:srgbClr val="004586"/>
              </a:solidFill>
            </a:endParaRPr>
          </a:p>
          <a:p>
            <a:pPr lvl="0" algn="just"/>
            <a:r>
              <a:rPr lang="es-ES" dirty="0" smtClean="0">
                <a:solidFill>
                  <a:srgbClr val="004586"/>
                </a:solidFill>
              </a:rPr>
              <a:t>Alimentos </a:t>
            </a:r>
            <a:r>
              <a:rPr lang="es-ES" dirty="0">
                <a:solidFill>
                  <a:srgbClr val="004586"/>
                </a:solidFill>
              </a:rPr>
              <a:t>en niños: huevo, leche, frutos secos, pescado y marisco.</a:t>
            </a:r>
          </a:p>
          <a:p>
            <a:pPr lvl="0" algn="just"/>
            <a:r>
              <a:rPr lang="es-ES" dirty="0">
                <a:solidFill>
                  <a:srgbClr val="004586"/>
                </a:solidFill>
              </a:rPr>
              <a:t>Fármacos: AINES y antibióticos </a:t>
            </a:r>
            <a:r>
              <a:rPr lang="es-ES" dirty="0" err="1">
                <a:solidFill>
                  <a:srgbClr val="004586"/>
                </a:solidFill>
              </a:rPr>
              <a:t>betalactámicos</a:t>
            </a:r>
            <a:r>
              <a:rPr lang="es-ES" dirty="0">
                <a:solidFill>
                  <a:srgbClr val="004586"/>
                </a:solidFill>
              </a:rPr>
              <a:t>.</a:t>
            </a:r>
          </a:p>
          <a:p>
            <a:pPr lvl="0" algn="just"/>
            <a:r>
              <a:rPr lang="es-ES" dirty="0">
                <a:solidFill>
                  <a:srgbClr val="004586"/>
                </a:solidFill>
              </a:rPr>
              <a:t>Otra causa a considerar en España es la alergia al </a:t>
            </a:r>
            <a:r>
              <a:rPr lang="es-ES" i="1" dirty="0" err="1">
                <a:solidFill>
                  <a:srgbClr val="004586"/>
                </a:solidFill>
              </a:rPr>
              <a:t>Anisakis</a:t>
            </a:r>
            <a:r>
              <a:rPr lang="es-ES" i="1" dirty="0">
                <a:solidFill>
                  <a:srgbClr val="004586"/>
                </a:solidFill>
              </a:rPr>
              <a:t> simplex.</a:t>
            </a:r>
          </a:p>
          <a:p>
            <a:endParaRPr lang="es-ES" dirty="0"/>
          </a:p>
        </p:txBody>
      </p:sp>
      <p:sp>
        <p:nvSpPr>
          <p:cNvPr id="4" name="Marcador de texto 3"/>
          <p:cNvSpPr>
            <a:spLocks noGrp="1"/>
          </p:cNvSpPr>
          <p:nvPr>
            <p:ph type="body" sz="quarter" idx="10"/>
          </p:nvPr>
        </p:nvSpPr>
        <p:spPr/>
        <p:txBody>
          <a:bodyPr>
            <a:normAutofit/>
          </a:bodyPr>
          <a:lstStyle/>
          <a:p>
            <a:pPr lvl="0"/>
            <a:r>
              <a:rPr lang="es-ES" sz="1200" dirty="0">
                <a:solidFill>
                  <a:srgbClr val="808080"/>
                </a:solidFill>
              </a:rPr>
              <a:t>Cardona </a:t>
            </a:r>
            <a:r>
              <a:rPr lang="es-ES" sz="1200" dirty="0" err="1">
                <a:solidFill>
                  <a:srgbClr val="808080"/>
                </a:solidFill>
              </a:rPr>
              <a:t>Dahl</a:t>
            </a:r>
            <a:r>
              <a:rPr lang="es-ES" sz="1200" dirty="0">
                <a:solidFill>
                  <a:srgbClr val="808080"/>
                </a:solidFill>
              </a:rPr>
              <a:t> V, et al. GALAXIA: Guía de Actuación en Anafilaxia. 2016. </a:t>
            </a:r>
          </a:p>
          <a:p>
            <a:pPr lvl="0"/>
            <a:endParaRPr lang="es-ES" sz="1200" dirty="0">
              <a:solidFill>
                <a:srgbClr val="808080"/>
              </a:solidFill>
            </a:endParaRPr>
          </a:p>
          <a:p>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3897874156"/>
              </p:ext>
            </p:extLst>
          </p:nvPr>
        </p:nvGraphicFramePr>
        <p:xfrm>
          <a:off x="2743178" y="1152649"/>
          <a:ext cx="6096000" cy="2773680"/>
        </p:xfrm>
        <a:graphic>
          <a:graphicData uri="http://schemas.openxmlformats.org/drawingml/2006/table">
            <a:tbl>
              <a:tblPr firstRow="1" bandRow="1">
                <a:tableStyleId>{073A0DAA-6AF3-43AB-8588-CEC1D06C72B9}</a:tableStyleId>
              </a:tblPr>
              <a:tblGrid>
                <a:gridCol w="3048000"/>
                <a:gridCol w="3048000"/>
              </a:tblGrid>
              <a:tr h="370840">
                <a:tc gridSpan="2">
                  <a:txBody>
                    <a:bodyPr/>
                    <a:lstStyle/>
                    <a:p>
                      <a:pPr algn="ctr"/>
                      <a:r>
                        <a:rPr lang="es-ES" sz="2000" dirty="0" smtClean="0"/>
                        <a:t>Causas más frecuentes de anafilaxia en España:</a:t>
                      </a:r>
                    </a:p>
                  </a:txBody>
                  <a:tcPr/>
                </a:tc>
                <a:tc hMerge="1">
                  <a:txBody>
                    <a:bodyPr/>
                    <a:lstStyle/>
                    <a:p>
                      <a:endParaRPr lang="es-ES" dirty="0"/>
                    </a:p>
                  </a:txBody>
                  <a:tcPr/>
                </a:tc>
              </a:tr>
              <a:tr h="370840">
                <a:tc>
                  <a:txBody>
                    <a:bodyPr/>
                    <a:lstStyle/>
                    <a:p>
                      <a:r>
                        <a:rPr lang="es-ES" sz="2000" dirty="0" smtClean="0">
                          <a:solidFill>
                            <a:srgbClr val="004586"/>
                          </a:solidFill>
                        </a:rPr>
                        <a:t>Medicamentos</a:t>
                      </a:r>
                      <a:endParaRPr lang="es-ES" sz="2000" dirty="0">
                        <a:solidFill>
                          <a:srgbClr val="004586"/>
                        </a:solidFill>
                      </a:endParaRPr>
                    </a:p>
                  </a:txBody>
                  <a:tcPr/>
                </a:tc>
                <a:tc>
                  <a:txBody>
                    <a:bodyPr/>
                    <a:lstStyle/>
                    <a:p>
                      <a:pPr algn="ctr"/>
                      <a:r>
                        <a:rPr lang="es-ES" sz="2000" dirty="0" smtClean="0">
                          <a:solidFill>
                            <a:srgbClr val="004586"/>
                          </a:solidFill>
                        </a:rPr>
                        <a:t>30,95-62%</a:t>
                      </a:r>
                      <a:endParaRPr lang="es-ES" sz="2000" dirty="0">
                        <a:solidFill>
                          <a:srgbClr val="004586"/>
                        </a:solidFill>
                      </a:endParaRPr>
                    </a:p>
                  </a:txBody>
                  <a:tcPr/>
                </a:tc>
              </a:tr>
              <a:tr h="370840">
                <a:tc>
                  <a:txBody>
                    <a:bodyPr/>
                    <a:lstStyle/>
                    <a:p>
                      <a:r>
                        <a:rPr lang="es-ES" sz="2000" dirty="0" smtClean="0">
                          <a:solidFill>
                            <a:srgbClr val="004586"/>
                          </a:solidFill>
                        </a:rPr>
                        <a:t>Alimentos</a:t>
                      </a:r>
                      <a:endParaRPr lang="es-ES" sz="2000" dirty="0">
                        <a:solidFill>
                          <a:srgbClr val="004586"/>
                        </a:solidFill>
                      </a:endParaRPr>
                    </a:p>
                  </a:txBody>
                  <a:tcPr/>
                </a:tc>
                <a:tc>
                  <a:txBody>
                    <a:bodyPr/>
                    <a:lstStyle/>
                    <a:p>
                      <a:pPr algn="ctr"/>
                      <a:r>
                        <a:rPr lang="es-ES" sz="2000" dirty="0" smtClean="0">
                          <a:solidFill>
                            <a:srgbClr val="004586"/>
                          </a:solidFill>
                        </a:rPr>
                        <a:t>22,6-34,23%</a:t>
                      </a:r>
                      <a:endParaRPr lang="es-ES" sz="2000" dirty="0">
                        <a:solidFill>
                          <a:srgbClr val="004586"/>
                        </a:solidFill>
                      </a:endParaRPr>
                    </a:p>
                  </a:txBody>
                  <a:tcPr/>
                </a:tc>
              </a:tr>
              <a:tr h="370840">
                <a:tc>
                  <a:txBody>
                    <a:bodyPr/>
                    <a:lstStyle/>
                    <a:p>
                      <a:r>
                        <a:rPr lang="es-ES" sz="2000" dirty="0" smtClean="0">
                          <a:solidFill>
                            <a:srgbClr val="004586"/>
                          </a:solidFill>
                        </a:rPr>
                        <a:t>Picaduras de insectos</a:t>
                      </a:r>
                      <a:endParaRPr lang="es-ES" sz="2000" dirty="0">
                        <a:solidFill>
                          <a:srgbClr val="004586"/>
                        </a:solidFill>
                      </a:endParaRPr>
                    </a:p>
                  </a:txBody>
                  <a:tcPr/>
                </a:tc>
                <a:tc>
                  <a:txBody>
                    <a:bodyPr/>
                    <a:lstStyle/>
                    <a:p>
                      <a:pPr algn="ctr"/>
                      <a:r>
                        <a:rPr lang="es-ES" sz="2000" dirty="0" smtClean="0">
                          <a:solidFill>
                            <a:srgbClr val="004586"/>
                          </a:solidFill>
                        </a:rPr>
                        <a:t>8,6-13,9%</a:t>
                      </a:r>
                      <a:endParaRPr lang="es-ES" sz="2000" dirty="0">
                        <a:solidFill>
                          <a:srgbClr val="004586"/>
                        </a:solidFill>
                      </a:endParaRPr>
                    </a:p>
                  </a:txBody>
                  <a:tcPr/>
                </a:tc>
              </a:tr>
              <a:tr h="370840">
                <a:tc>
                  <a:txBody>
                    <a:bodyPr/>
                    <a:lstStyle/>
                    <a:p>
                      <a:r>
                        <a:rPr lang="es-ES" sz="2000" dirty="0" smtClean="0">
                          <a:solidFill>
                            <a:srgbClr val="004586"/>
                          </a:solidFill>
                        </a:rPr>
                        <a:t>Factores físicos</a:t>
                      </a:r>
                      <a:endParaRPr lang="es-ES" sz="2000" dirty="0">
                        <a:solidFill>
                          <a:srgbClr val="004586"/>
                        </a:solidFill>
                      </a:endParaRPr>
                    </a:p>
                  </a:txBody>
                  <a:tcPr/>
                </a:tc>
                <a:tc>
                  <a:txBody>
                    <a:bodyPr/>
                    <a:lstStyle/>
                    <a:p>
                      <a:pPr algn="ctr"/>
                      <a:r>
                        <a:rPr lang="es-ES" sz="2000" dirty="0" smtClean="0">
                          <a:solidFill>
                            <a:srgbClr val="004586"/>
                          </a:solidFill>
                        </a:rPr>
                        <a:t>3,4-4%</a:t>
                      </a:r>
                      <a:endParaRPr lang="es-ES" sz="2000" dirty="0">
                        <a:solidFill>
                          <a:srgbClr val="004586"/>
                        </a:solidFill>
                      </a:endParaRPr>
                    </a:p>
                  </a:txBody>
                  <a:tcPr/>
                </a:tc>
              </a:tr>
              <a:tr h="370840">
                <a:tc>
                  <a:txBody>
                    <a:bodyPr/>
                    <a:lstStyle/>
                    <a:p>
                      <a:r>
                        <a:rPr lang="es-ES" sz="2000" dirty="0" smtClean="0">
                          <a:solidFill>
                            <a:srgbClr val="004586"/>
                          </a:solidFill>
                        </a:rPr>
                        <a:t>Otros (incluido látex)</a:t>
                      </a:r>
                      <a:endParaRPr lang="es-ES" sz="2000" dirty="0">
                        <a:solidFill>
                          <a:srgbClr val="004586"/>
                        </a:solidFill>
                      </a:endParaRPr>
                    </a:p>
                  </a:txBody>
                  <a:tcPr/>
                </a:tc>
                <a:tc>
                  <a:txBody>
                    <a:bodyPr/>
                    <a:lstStyle/>
                    <a:p>
                      <a:pPr algn="ctr"/>
                      <a:r>
                        <a:rPr lang="es-ES" sz="2000" dirty="0" smtClean="0">
                          <a:solidFill>
                            <a:srgbClr val="004586"/>
                          </a:solidFill>
                        </a:rPr>
                        <a:t>7,26%</a:t>
                      </a:r>
                      <a:endParaRPr lang="es-ES" sz="2000" dirty="0">
                        <a:solidFill>
                          <a:srgbClr val="004586"/>
                        </a:solidFill>
                      </a:endParaRPr>
                    </a:p>
                  </a:txBody>
                  <a:tcPr/>
                </a:tc>
              </a:tr>
              <a:tr h="370840">
                <a:tc>
                  <a:txBody>
                    <a:bodyPr/>
                    <a:lstStyle/>
                    <a:p>
                      <a:r>
                        <a:rPr lang="es-ES" sz="2000" dirty="0" smtClean="0">
                          <a:solidFill>
                            <a:srgbClr val="004586"/>
                          </a:solidFill>
                        </a:rPr>
                        <a:t>Idiopática</a:t>
                      </a:r>
                      <a:endParaRPr lang="es-ES" sz="2000" dirty="0">
                        <a:solidFill>
                          <a:srgbClr val="004586"/>
                        </a:solidFill>
                      </a:endParaRPr>
                    </a:p>
                  </a:txBody>
                  <a:tcPr/>
                </a:tc>
                <a:tc>
                  <a:txBody>
                    <a:bodyPr/>
                    <a:lstStyle/>
                    <a:p>
                      <a:pPr algn="ctr"/>
                      <a:r>
                        <a:rPr lang="es-ES" sz="2000" dirty="0" smtClean="0">
                          <a:solidFill>
                            <a:srgbClr val="004586"/>
                          </a:solidFill>
                        </a:rPr>
                        <a:t>3,4-21,73%</a:t>
                      </a:r>
                      <a:endParaRPr lang="es-ES" sz="2000" dirty="0">
                        <a:solidFill>
                          <a:srgbClr val="004586"/>
                        </a:solidFill>
                      </a:endParaRPr>
                    </a:p>
                  </a:txBody>
                  <a:tcPr/>
                </a:tc>
              </a:tr>
            </a:tbl>
          </a:graphicData>
        </a:graphic>
      </p:graphicFrame>
    </p:spTree>
    <p:extLst>
      <p:ext uri="{BB962C8B-B14F-4D97-AF65-F5344CB8AC3E}">
        <p14:creationId xmlns:p14="http://schemas.microsoft.com/office/powerpoint/2010/main" val="3901953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4586"/>
                </a:solidFill>
              </a:rPr>
              <a:t>Anafilaxia: </a:t>
            </a:r>
            <a:r>
              <a:rPr lang="es-ES" dirty="0" smtClean="0">
                <a:solidFill>
                  <a:srgbClr val="004586"/>
                </a:solidFill>
              </a:rPr>
              <a:t>generalidades </a:t>
            </a:r>
            <a:r>
              <a:rPr lang="es-ES" dirty="0">
                <a:solidFill>
                  <a:srgbClr val="004586"/>
                </a:solidFill>
              </a:rPr>
              <a:t>(</a:t>
            </a:r>
            <a:r>
              <a:rPr lang="es-ES" dirty="0" smtClean="0">
                <a:solidFill>
                  <a:srgbClr val="004586"/>
                </a:solidFill>
              </a:rPr>
              <a:t>III)</a:t>
            </a:r>
            <a:endParaRPr lang="es-ES" dirty="0"/>
          </a:p>
        </p:txBody>
      </p:sp>
      <p:sp>
        <p:nvSpPr>
          <p:cNvPr id="3" name="Marcador de contenido 2"/>
          <p:cNvSpPr>
            <a:spLocks noGrp="1"/>
          </p:cNvSpPr>
          <p:nvPr>
            <p:ph idx="1"/>
          </p:nvPr>
        </p:nvSpPr>
        <p:spPr/>
        <p:txBody>
          <a:bodyPr>
            <a:noAutofit/>
          </a:bodyPr>
          <a:lstStyle/>
          <a:p>
            <a:r>
              <a:rPr lang="es-ES" dirty="0" smtClean="0">
                <a:solidFill>
                  <a:schemeClr val="tx2"/>
                </a:solidFill>
              </a:rPr>
              <a:t>Población </a:t>
            </a:r>
            <a:r>
              <a:rPr lang="es-ES" dirty="0">
                <a:solidFill>
                  <a:schemeClr val="tx2"/>
                </a:solidFill>
              </a:rPr>
              <a:t>de riesgo</a:t>
            </a:r>
            <a:r>
              <a:rPr lang="es-ES" dirty="0" smtClean="0">
                <a:solidFill>
                  <a:schemeClr val="tx2"/>
                </a:solidFill>
              </a:rPr>
              <a:t>:</a:t>
            </a:r>
            <a:endParaRPr lang="es-ES" dirty="0">
              <a:solidFill>
                <a:schemeClr val="tx2"/>
              </a:solidFill>
            </a:endParaRPr>
          </a:p>
          <a:p>
            <a:pPr lvl="1"/>
            <a:r>
              <a:rPr lang="es-ES" sz="2400" dirty="0" smtClean="0"/>
              <a:t>Lactantes: síntomas atípicos. </a:t>
            </a:r>
          </a:p>
          <a:p>
            <a:pPr lvl="1"/>
            <a:r>
              <a:rPr lang="es-ES" sz="2400" dirty="0" smtClean="0"/>
              <a:t>Adolescentes: conductas </a:t>
            </a:r>
            <a:r>
              <a:rPr lang="es-ES" sz="2400" dirty="0"/>
              <a:t>de </a:t>
            </a:r>
            <a:r>
              <a:rPr lang="es-ES" sz="2400" dirty="0" smtClean="0"/>
              <a:t>riesgo.</a:t>
            </a:r>
            <a:endParaRPr lang="es-ES" sz="2400" dirty="0"/>
          </a:p>
          <a:p>
            <a:r>
              <a:rPr lang="es-ES" dirty="0" smtClean="0">
                <a:solidFill>
                  <a:schemeClr val="tx2"/>
                </a:solidFill>
              </a:rPr>
              <a:t>Cofactores:</a:t>
            </a:r>
          </a:p>
          <a:p>
            <a:r>
              <a:rPr lang="es-ES" dirty="0" smtClean="0"/>
              <a:t>El </a:t>
            </a:r>
            <a:r>
              <a:rPr lang="es-ES" dirty="0"/>
              <a:t>ejercicio y </a:t>
            </a:r>
            <a:r>
              <a:rPr lang="es-ES" dirty="0" smtClean="0"/>
              <a:t>el consumo </a:t>
            </a:r>
            <a:r>
              <a:rPr lang="es-ES" dirty="0"/>
              <a:t>de alcohol </a:t>
            </a:r>
            <a:r>
              <a:rPr lang="es-ES" dirty="0" smtClean="0"/>
              <a:t>(15%), medicamentos (1,5-3%) </a:t>
            </a:r>
            <a:r>
              <a:rPr lang="es-ES" dirty="0"/>
              <a:t>e </a:t>
            </a:r>
            <a:r>
              <a:rPr lang="es-ES" dirty="0" smtClean="0"/>
              <a:t>infecciones (1,3-11%).</a:t>
            </a:r>
          </a:p>
          <a:p>
            <a:r>
              <a:rPr lang="es-ES" dirty="0" smtClean="0"/>
              <a:t>Dos </a:t>
            </a:r>
            <a:r>
              <a:rPr lang="es-ES" dirty="0"/>
              <a:t>mecanismos probables: </a:t>
            </a:r>
          </a:p>
          <a:p>
            <a:pPr lvl="1"/>
            <a:r>
              <a:rPr lang="es-ES" sz="2400" dirty="0" smtClean="0"/>
              <a:t>Aumento </a:t>
            </a:r>
            <a:r>
              <a:rPr lang="es-ES" sz="2400" dirty="0"/>
              <a:t>de la biodisponibilidad del </a:t>
            </a:r>
            <a:r>
              <a:rPr lang="es-ES" sz="2400" dirty="0" smtClean="0"/>
              <a:t>alérgeno.</a:t>
            </a:r>
          </a:p>
          <a:p>
            <a:pPr lvl="1"/>
            <a:r>
              <a:rPr lang="es-ES" sz="2400" dirty="0" smtClean="0"/>
              <a:t>Disminución </a:t>
            </a:r>
            <a:r>
              <a:rPr lang="es-ES" sz="2400" dirty="0"/>
              <a:t>del umbral de activación celular</a:t>
            </a:r>
            <a:r>
              <a:rPr lang="es-ES" sz="2400" dirty="0" smtClean="0"/>
              <a:t>.</a:t>
            </a:r>
          </a:p>
          <a:p>
            <a:r>
              <a:rPr lang="es-ES" dirty="0" smtClean="0">
                <a:solidFill>
                  <a:schemeClr val="tx2"/>
                </a:solidFill>
              </a:rPr>
              <a:t>Factores agravantes: </a:t>
            </a:r>
            <a:r>
              <a:rPr lang="es-ES" dirty="0"/>
              <a:t>e</a:t>
            </a:r>
            <a:r>
              <a:rPr lang="es-ES" dirty="0" smtClean="0"/>
              <a:t>dad, duración </a:t>
            </a:r>
            <a:r>
              <a:rPr lang="es-ES" dirty="0"/>
              <a:t>y frecuencia de exposición al </a:t>
            </a:r>
            <a:r>
              <a:rPr lang="es-ES" dirty="0" smtClean="0"/>
              <a:t>alérgeno  </a:t>
            </a:r>
            <a:r>
              <a:rPr lang="es-ES" dirty="0"/>
              <a:t>y exposiciones repetidas e </a:t>
            </a:r>
            <a:r>
              <a:rPr lang="es-ES" dirty="0" smtClean="0"/>
              <a:t>intermitentes, vía </a:t>
            </a:r>
            <a:r>
              <a:rPr lang="es-ES" dirty="0"/>
              <a:t>de contacto con el </a:t>
            </a:r>
            <a:r>
              <a:rPr lang="es-ES" dirty="0" smtClean="0"/>
              <a:t>alérgeno, atopia, uso </a:t>
            </a:r>
            <a:r>
              <a:rPr lang="es-ES" dirty="0"/>
              <a:t>de </a:t>
            </a:r>
            <a:r>
              <a:rPr lang="es-ES" dirty="0" smtClean="0"/>
              <a:t>betabloqueantes, </a:t>
            </a:r>
            <a:r>
              <a:rPr lang="es-ES" dirty="0" err="1" smtClean="0"/>
              <a:t>mastocitosis</a:t>
            </a:r>
            <a:r>
              <a:rPr lang="es-ES" dirty="0" smtClean="0"/>
              <a:t> </a:t>
            </a:r>
            <a:r>
              <a:rPr lang="es-ES" dirty="0"/>
              <a:t>sistémica. </a:t>
            </a:r>
          </a:p>
          <a:p>
            <a:endParaRPr lang="es-ES" dirty="0" smtClean="0"/>
          </a:p>
          <a:p>
            <a:endParaRPr lang="es-ES" dirty="0"/>
          </a:p>
          <a:p>
            <a:endParaRPr lang="es-ES" dirty="0"/>
          </a:p>
          <a:p>
            <a:endParaRPr lang="es-ES" dirty="0" smtClean="0"/>
          </a:p>
          <a:p>
            <a:endParaRPr lang="es-ES" dirty="0"/>
          </a:p>
          <a:p>
            <a:endParaRPr lang="es-ES" dirty="0"/>
          </a:p>
        </p:txBody>
      </p:sp>
      <p:sp>
        <p:nvSpPr>
          <p:cNvPr id="4" name="Marcador de texto 3"/>
          <p:cNvSpPr>
            <a:spLocks noGrp="1"/>
          </p:cNvSpPr>
          <p:nvPr>
            <p:ph type="body" sz="quarter" idx="10"/>
          </p:nvPr>
        </p:nvSpPr>
        <p:spPr>
          <a:xfrm>
            <a:off x="493444" y="5907990"/>
            <a:ext cx="11582443" cy="295162"/>
          </a:xfrm>
        </p:spPr>
        <p:txBody>
          <a:bodyPr>
            <a:normAutofit/>
          </a:bodyPr>
          <a:lstStyle/>
          <a:p>
            <a:r>
              <a:rPr lang="da-DK" sz="1200" dirty="0"/>
              <a:t>Wolbing F, et al. Allergy 2013; 68: 1085–1092.</a:t>
            </a:r>
          </a:p>
          <a:p>
            <a:endParaRPr lang="es-ES" dirty="0"/>
          </a:p>
        </p:txBody>
      </p:sp>
    </p:spTree>
    <p:extLst>
      <p:ext uri="{BB962C8B-B14F-4D97-AF65-F5344CB8AC3E}">
        <p14:creationId xmlns:p14="http://schemas.microsoft.com/office/powerpoint/2010/main" val="2342699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4586"/>
                </a:solidFill>
              </a:rPr>
              <a:t>Anafilaxia: </a:t>
            </a:r>
            <a:r>
              <a:rPr lang="es-ES" dirty="0" smtClean="0">
                <a:solidFill>
                  <a:srgbClr val="004586"/>
                </a:solidFill>
              </a:rPr>
              <a:t>generalidades (IV)</a:t>
            </a:r>
            <a:endParaRPr lang="es-ES" dirty="0"/>
          </a:p>
        </p:txBody>
      </p:sp>
      <p:sp>
        <p:nvSpPr>
          <p:cNvPr id="3" name="Marcador de contenido 2"/>
          <p:cNvSpPr>
            <a:spLocks noGrp="1"/>
          </p:cNvSpPr>
          <p:nvPr>
            <p:ph idx="1"/>
          </p:nvPr>
        </p:nvSpPr>
        <p:spPr/>
        <p:txBody>
          <a:bodyPr>
            <a:normAutofit/>
          </a:bodyPr>
          <a:lstStyle/>
          <a:p>
            <a:r>
              <a:rPr lang="es-ES" dirty="0"/>
              <a:t>Su </a:t>
            </a:r>
            <a:r>
              <a:rPr lang="es-ES" dirty="0">
                <a:solidFill>
                  <a:schemeClr val="tx2"/>
                </a:solidFill>
              </a:rPr>
              <a:t>gravedad</a:t>
            </a:r>
            <a:r>
              <a:rPr lang="es-ES" dirty="0"/>
              <a:t> varía en función del </a:t>
            </a:r>
            <a:r>
              <a:rPr lang="es-ES" dirty="0">
                <a:solidFill>
                  <a:schemeClr val="tx2"/>
                </a:solidFill>
              </a:rPr>
              <a:t>número de órganos o aparatos </a:t>
            </a:r>
            <a:r>
              <a:rPr lang="es-ES" dirty="0" smtClean="0">
                <a:solidFill>
                  <a:schemeClr val="tx2"/>
                </a:solidFill>
              </a:rPr>
              <a:t>afectados.</a:t>
            </a:r>
            <a:endParaRPr lang="es-ES" dirty="0" smtClean="0"/>
          </a:p>
          <a:p>
            <a:r>
              <a:rPr lang="es-ES" dirty="0" smtClean="0"/>
              <a:t>Pródromos</a:t>
            </a:r>
            <a:r>
              <a:rPr lang="es-ES" dirty="0"/>
              <a:t>: prurito que afecta a palmas y plantas y zona perineal. Parestesias </a:t>
            </a:r>
            <a:r>
              <a:rPr lang="es-ES" dirty="0" err="1"/>
              <a:t>periorales</a:t>
            </a:r>
            <a:r>
              <a:rPr lang="es-ES" dirty="0"/>
              <a:t>, sensación de calor, opresión torácica y malestar general.</a:t>
            </a:r>
          </a:p>
          <a:p>
            <a:endParaRPr lang="es-ES" dirty="0"/>
          </a:p>
          <a:p>
            <a:endParaRPr lang="es-ES" dirty="0"/>
          </a:p>
        </p:txBody>
      </p:sp>
      <p:sp>
        <p:nvSpPr>
          <p:cNvPr id="5" name="Marcador de texto 4"/>
          <p:cNvSpPr>
            <a:spLocks noGrp="1"/>
          </p:cNvSpPr>
          <p:nvPr>
            <p:ph type="body" sz="quarter" idx="10"/>
          </p:nvPr>
        </p:nvSpPr>
        <p:spPr/>
        <p:txBody>
          <a:bodyPr>
            <a:normAutofit lnSpcReduction="10000"/>
          </a:bodyPr>
          <a:lstStyle/>
          <a:p>
            <a:endParaRPr lang="es-ES"/>
          </a:p>
        </p:txBody>
      </p:sp>
      <p:sp>
        <p:nvSpPr>
          <p:cNvPr id="6" name="Rectángulo 5"/>
          <p:cNvSpPr/>
          <p:nvPr/>
        </p:nvSpPr>
        <p:spPr>
          <a:xfrm>
            <a:off x="5936343" y="2414768"/>
            <a:ext cx="6096000" cy="2539157"/>
          </a:xfrm>
          <a:prstGeom prst="rect">
            <a:avLst/>
          </a:prstGeom>
        </p:spPr>
        <p:txBody>
          <a:bodyPr>
            <a:spAutoFit/>
          </a:bodyPr>
          <a:lstStyle/>
          <a:p>
            <a:pPr marL="808038" lvl="0" indent="-265113">
              <a:spcBef>
                <a:spcPts val="600"/>
              </a:spcBef>
              <a:buBlip>
                <a:blip r:embed="rId3"/>
              </a:buBlip>
            </a:pPr>
            <a:r>
              <a:rPr lang="es-ES" sz="2400" dirty="0">
                <a:solidFill>
                  <a:srgbClr val="004586"/>
                </a:solidFill>
              </a:rPr>
              <a:t>Gastrointestinales </a:t>
            </a:r>
            <a:r>
              <a:rPr lang="es-ES" sz="2400" dirty="0">
                <a:solidFill>
                  <a:schemeClr val="tx2"/>
                </a:solidFill>
              </a:rPr>
              <a:t>(40</a:t>
            </a:r>
            <a:r>
              <a:rPr lang="es-ES" sz="2400" dirty="0" smtClean="0">
                <a:solidFill>
                  <a:schemeClr val="tx2"/>
                </a:solidFill>
              </a:rPr>
              <a:t>%).</a:t>
            </a:r>
            <a:endParaRPr lang="es-ES" sz="2400" dirty="0">
              <a:solidFill>
                <a:schemeClr val="tx2"/>
              </a:solidFill>
            </a:endParaRPr>
          </a:p>
          <a:p>
            <a:pPr marL="808038" lvl="0" indent="-265113">
              <a:spcBef>
                <a:spcPts val="600"/>
              </a:spcBef>
              <a:buBlip>
                <a:blip r:embed="rId3"/>
              </a:buBlip>
            </a:pPr>
            <a:r>
              <a:rPr lang="es-ES" sz="2400" dirty="0">
                <a:solidFill>
                  <a:srgbClr val="004586"/>
                </a:solidFill>
              </a:rPr>
              <a:t>Cardiovasculares </a:t>
            </a:r>
            <a:r>
              <a:rPr lang="es-ES" sz="2400" dirty="0">
                <a:solidFill>
                  <a:schemeClr val="tx2"/>
                </a:solidFill>
              </a:rPr>
              <a:t>(35</a:t>
            </a:r>
            <a:r>
              <a:rPr lang="es-ES" sz="2400" dirty="0" smtClean="0">
                <a:solidFill>
                  <a:schemeClr val="tx2"/>
                </a:solidFill>
              </a:rPr>
              <a:t>%).</a:t>
            </a:r>
            <a:endParaRPr lang="es-ES" sz="2400" dirty="0">
              <a:solidFill>
                <a:schemeClr val="tx2"/>
              </a:solidFill>
            </a:endParaRPr>
          </a:p>
          <a:p>
            <a:pPr marL="808038" lvl="0" indent="-265113">
              <a:spcBef>
                <a:spcPts val="600"/>
              </a:spcBef>
              <a:buBlip>
                <a:blip r:embed="rId3"/>
              </a:buBlip>
            </a:pPr>
            <a:r>
              <a:rPr lang="es-ES" sz="2400" dirty="0" smtClean="0">
                <a:solidFill>
                  <a:srgbClr val="004586"/>
                </a:solidFill>
              </a:rPr>
              <a:t>Neurológicos </a:t>
            </a:r>
            <a:r>
              <a:rPr lang="es-ES" sz="2400" dirty="0" smtClean="0">
                <a:solidFill>
                  <a:schemeClr val="tx2"/>
                </a:solidFill>
              </a:rPr>
              <a:t>(20%): </a:t>
            </a:r>
            <a:r>
              <a:rPr lang="es-ES" sz="2400" dirty="0">
                <a:solidFill>
                  <a:srgbClr val="004586"/>
                </a:solidFill>
              </a:rPr>
              <a:t>mareos, </a:t>
            </a:r>
            <a:r>
              <a:rPr lang="es-ES" sz="2400" dirty="0" smtClean="0">
                <a:solidFill>
                  <a:srgbClr val="004586"/>
                </a:solidFill>
              </a:rPr>
              <a:t>síncope, obnubilación</a:t>
            </a:r>
            <a:r>
              <a:rPr lang="es-ES" sz="2400" dirty="0">
                <a:solidFill>
                  <a:srgbClr val="004586"/>
                </a:solidFill>
              </a:rPr>
              <a:t>, convulsiones</a:t>
            </a:r>
            <a:r>
              <a:rPr lang="es-ES" sz="2400" dirty="0" smtClean="0">
                <a:solidFill>
                  <a:srgbClr val="004586"/>
                </a:solidFill>
              </a:rPr>
              <a:t>.</a:t>
            </a:r>
            <a:endParaRPr lang="es-ES" sz="2400" dirty="0">
              <a:solidFill>
                <a:srgbClr val="004586"/>
              </a:solidFill>
            </a:endParaRPr>
          </a:p>
          <a:p>
            <a:pPr marL="808038" lvl="0" indent="-265113">
              <a:spcBef>
                <a:spcPts val="600"/>
              </a:spcBef>
              <a:buBlip>
                <a:blip r:embed="rId3"/>
              </a:buBlip>
            </a:pPr>
            <a:r>
              <a:rPr lang="es-ES" sz="2400" dirty="0">
                <a:solidFill>
                  <a:srgbClr val="004586"/>
                </a:solidFill>
              </a:rPr>
              <a:t>Otros síntomas: desorientación, ansiedad, sudoración profusa.</a:t>
            </a:r>
          </a:p>
        </p:txBody>
      </p:sp>
      <p:sp>
        <p:nvSpPr>
          <p:cNvPr id="7" name="Rectángulo 6"/>
          <p:cNvSpPr/>
          <p:nvPr/>
        </p:nvSpPr>
        <p:spPr>
          <a:xfrm>
            <a:off x="188686" y="2400255"/>
            <a:ext cx="5965371" cy="3277820"/>
          </a:xfrm>
          <a:prstGeom prst="rect">
            <a:avLst/>
          </a:prstGeom>
        </p:spPr>
        <p:txBody>
          <a:bodyPr wrap="square">
            <a:spAutoFit/>
          </a:bodyPr>
          <a:lstStyle/>
          <a:p>
            <a:pPr marL="808038" lvl="0" indent="-265113">
              <a:spcBef>
                <a:spcPts val="600"/>
              </a:spcBef>
              <a:buBlip>
                <a:blip r:embed="rId3"/>
              </a:buBlip>
            </a:pPr>
            <a:r>
              <a:rPr lang="es-ES" sz="2400" dirty="0">
                <a:solidFill>
                  <a:srgbClr val="004586"/>
                </a:solidFill>
              </a:rPr>
              <a:t>Cutáneos </a:t>
            </a:r>
            <a:r>
              <a:rPr lang="es-ES" sz="2400" dirty="0">
                <a:solidFill>
                  <a:schemeClr val="tx2"/>
                </a:solidFill>
              </a:rPr>
              <a:t>(90</a:t>
            </a:r>
            <a:r>
              <a:rPr lang="es-ES" sz="2400" dirty="0" smtClean="0">
                <a:solidFill>
                  <a:schemeClr val="tx2"/>
                </a:solidFill>
              </a:rPr>
              <a:t>%).</a:t>
            </a:r>
            <a:endParaRPr lang="es-ES" sz="2400" dirty="0">
              <a:solidFill>
                <a:schemeClr val="tx2"/>
              </a:solidFill>
            </a:endParaRPr>
          </a:p>
          <a:p>
            <a:pPr marL="808038" lvl="0" indent="-265113">
              <a:spcBef>
                <a:spcPts val="600"/>
              </a:spcBef>
              <a:buBlip>
                <a:blip r:embed="rId3"/>
              </a:buBlip>
            </a:pPr>
            <a:r>
              <a:rPr lang="es-ES" sz="2400" dirty="0">
                <a:solidFill>
                  <a:srgbClr val="004586"/>
                </a:solidFill>
              </a:rPr>
              <a:t>Respiratorios </a:t>
            </a:r>
            <a:r>
              <a:rPr lang="es-ES" sz="2400" dirty="0">
                <a:solidFill>
                  <a:schemeClr val="tx2"/>
                </a:solidFill>
              </a:rPr>
              <a:t>(70</a:t>
            </a:r>
            <a:r>
              <a:rPr lang="es-ES" sz="2400" dirty="0" smtClean="0">
                <a:solidFill>
                  <a:schemeClr val="tx2"/>
                </a:solidFill>
              </a:rPr>
              <a:t>%).</a:t>
            </a:r>
          </a:p>
          <a:p>
            <a:pPr marL="808038" lvl="0" indent="-265113">
              <a:spcBef>
                <a:spcPts val="600"/>
              </a:spcBef>
              <a:buBlip>
                <a:blip r:embed="rId3"/>
              </a:buBlip>
            </a:pPr>
            <a:r>
              <a:rPr lang="es-ES" sz="2400" dirty="0" smtClean="0">
                <a:solidFill>
                  <a:srgbClr val="004586"/>
                </a:solidFill>
              </a:rPr>
              <a:t>Vía </a:t>
            </a:r>
            <a:r>
              <a:rPr lang="es-ES" sz="2400" dirty="0">
                <a:solidFill>
                  <a:srgbClr val="004586"/>
                </a:solidFill>
              </a:rPr>
              <a:t>aérea </a:t>
            </a:r>
            <a:r>
              <a:rPr lang="es-ES" sz="2400" dirty="0" smtClean="0">
                <a:solidFill>
                  <a:srgbClr val="004586"/>
                </a:solidFill>
              </a:rPr>
              <a:t>inferior: tos</a:t>
            </a:r>
            <a:r>
              <a:rPr lang="es-ES" sz="2400" dirty="0">
                <a:solidFill>
                  <a:srgbClr val="004586"/>
                </a:solidFill>
              </a:rPr>
              <a:t>, disnea, sibilancias y opresión </a:t>
            </a:r>
            <a:r>
              <a:rPr lang="es-ES" sz="2400" dirty="0" smtClean="0">
                <a:solidFill>
                  <a:srgbClr val="004586"/>
                </a:solidFill>
              </a:rPr>
              <a:t>torácica  con hipoxemia </a:t>
            </a:r>
            <a:r>
              <a:rPr lang="es-ES" sz="2400" dirty="0">
                <a:solidFill>
                  <a:srgbClr val="004586"/>
                </a:solidFill>
              </a:rPr>
              <a:t>y cianosis. </a:t>
            </a:r>
            <a:endParaRPr lang="es-ES" sz="2400" dirty="0" smtClean="0">
              <a:solidFill>
                <a:srgbClr val="004586"/>
              </a:solidFill>
            </a:endParaRPr>
          </a:p>
          <a:p>
            <a:pPr marL="808038" lvl="0" indent="-265113">
              <a:spcBef>
                <a:spcPts val="600"/>
              </a:spcBef>
              <a:buBlip>
                <a:blip r:embed="rId3"/>
              </a:buBlip>
            </a:pPr>
            <a:r>
              <a:rPr lang="es-ES" sz="2400" dirty="0" smtClean="0">
                <a:solidFill>
                  <a:srgbClr val="004586"/>
                </a:solidFill>
              </a:rPr>
              <a:t>Vía </a:t>
            </a:r>
            <a:r>
              <a:rPr lang="es-ES" sz="2400" dirty="0">
                <a:solidFill>
                  <a:srgbClr val="004586"/>
                </a:solidFill>
              </a:rPr>
              <a:t>aérea </a:t>
            </a:r>
            <a:r>
              <a:rPr lang="es-ES" sz="2400" dirty="0" smtClean="0">
                <a:solidFill>
                  <a:srgbClr val="004586"/>
                </a:solidFill>
              </a:rPr>
              <a:t>superior: sensación </a:t>
            </a:r>
            <a:r>
              <a:rPr lang="es-ES" sz="2400" dirty="0">
                <a:solidFill>
                  <a:srgbClr val="004586"/>
                </a:solidFill>
              </a:rPr>
              <a:t>de ocupación </a:t>
            </a:r>
            <a:r>
              <a:rPr lang="es-ES" sz="2400" dirty="0" smtClean="0">
                <a:solidFill>
                  <a:srgbClr val="004586"/>
                </a:solidFill>
              </a:rPr>
              <a:t>faríngea, disfagia</a:t>
            </a:r>
            <a:r>
              <a:rPr lang="es-ES" sz="2400" dirty="0">
                <a:solidFill>
                  <a:srgbClr val="004586"/>
                </a:solidFill>
              </a:rPr>
              <a:t>, disfonía o </a:t>
            </a:r>
            <a:r>
              <a:rPr lang="es-ES" sz="2400" dirty="0" smtClean="0">
                <a:solidFill>
                  <a:srgbClr val="004586"/>
                </a:solidFill>
              </a:rPr>
              <a:t>estridor.</a:t>
            </a:r>
            <a:endParaRPr lang="es-ES" sz="2400" dirty="0">
              <a:solidFill>
                <a:srgbClr val="004586"/>
              </a:solidFill>
            </a:endParaRPr>
          </a:p>
        </p:txBody>
      </p:sp>
      <p:sp>
        <p:nvSpPr>
          <p:cNvPr id="9" name="Rectángulo 8"/>
          <p:cNvSpPr/>
          <p:nvPr/>
        </p:nvSpPr>
        <p:spPr>
          <a:xfrm>
            <a:off x="1611086" y="5615470"/>
            <a:ext cx="8969828" cy="430887"/>
          </a:xfrm>
          <a:prstGeom prst="rect">
            <a:avLst/>
          </a:prstGeom>
        </p:spPr>
        <p:txBody>
          <a:bodyPr wrap="square">
            <a:spAutoFit/>
          </a:bodyPr>
          <a:lstStyle/>
          <a:p>
            <a:r>
              <a:rPr lang="es-ES" sz="2200" dirty="0">
                <a:solidFill>
                  <a:schemeClr val="tx2"/>
                </a:solidFill>
              </a:rPr>
              <a:t>Dos tercios de las muertes por anafilaxia se producen por edema </a:t>
            </a:r>
            <a:r>
              <a:rPr lang="es-ES" sz="2200" dirty="0" smtClean="0">
                <a:solidFill>
                  <a:schemeClr val="tx2"/>
                </a:solidFill>
              </a:rPr>
              <a:t>laríngeo.</a:t>
            </a:r>
            <a:endParaRPr lang="es-ES" sz="2200" dirty="0">
              <a:solidFill>
                <a:schemeClr val="tx2"/>
              </a:solidFill>
            </a:endParaRPr>
          </a:p>
        </p:txBody>
      </p:sp>
    </p:spTree>
    <p:extLst>
      <p:ext uri="{BB962C8B-B14F-4D97-AF65-F5344CB8AC3E}">
        <p14:creationId xmlns:p14="http://schemas.microsoft.com/office/powerpoint/2010/main" val="1287107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type="body" idx="1"/>
          </p:nvPr>
        </p:nvSpPr>
        <p:spPr/>
        <p:txBody>
          <a:bodyPr>
            <a:normAutofit/>
          </a:bodyPr>
          <a:lstStyle/>
          <a:p>
            <a:pPr marL="1000125" lvl="0" indent="-457200">
              <a:buClr>
                <a:srgbClr val="C5000B"/>
              </a:buClr>
              <a:buFont typeface="+mj-lt"/>
              <a:buAutoNum type="arabicPeriod"/>
            </a:pPr>
            <a:r>
              <a:rPr lang="es-ES" b="1" dirty="0" smtClean="0">
                <a:solidFill>
                  <a:srgbClr val="004586"/>
                </a:solidFill>
              </a:rPr>
              <a:t>Cumplir con los criterios clínicos de anafilaxia.</a:t>
            </a:r>
            <a:endParaRPr lang="es-ES" b="1" dirty="0">
              <a:solidFill>
                <a:srgbClr val="004586"/>
              </a:solidFill>
            </a:endParaRPr>
          </a:p>
          <a:p>
            <a:pPr marL="1000125" lvl="0" indent="-457200">
              <a:buClr>
                <a:srgbClr val="C5000B"/>
              </a:buClr>
              <a:buFont typeface="+mj-lt"/>
              <a:buAutoNum type="arabicPeriod"/>
            </a:pPr>
            <a:r>
              <a:rPr lang="es-ES" b="1" dirty="0" smtClean="0">
                <a:solidFill>
                  <a:srgbClr val="004586"/>
                </a:solidFill>
              </a:rPr>
              <a:t>Cumplir con los </a:t>
            </a:r>
            <a:r>
              <a:rPr lang="es-ES" b="1" dirty="0">
                <a:solidFill>
                  <a:srgbClr val="004586"/>
                </a:solidFill>
              </a:rPr>
              <a:t>criterios </a:t>
            </a:r>
            <a:r>
              <a:rPr lang="es-ES" b="1" dirty="0" smtClean="0">
                <a:solidFill>
                  <a:srgbClr val="004586"/>
                </a:solidFill>
              </a:rPr>
              <a:t>clínicos de anafilaxia y determinación de </a:t>
            </a:r>
            <a:r>
              <a:rPr lang="es-ES" b="1" dirty="0" err="1" smtClean="0">
                <a:solidFill>
                  <a:srgbClr val="004586"/>
                </a:solidFill>
              </a:rPr>
              <a:t>IgE</a:t>
            </a:r>
            <a:r>
              <a:rPr lang="es-ES" b="1" dirty="0" smtClean="0">
                <a:solidFill>
                  <a:srgbClr val="004586"/>
                </a:solidFill>
              </a:rPr>
              <a:t> específica positiva frente al alérgeno sospechoso.</a:t>
            </a:r>
            <a:endParaRPr lang="es-ES" b="1" dirty="0">
              <a:solidFill>
                <a:srgbClr val="004586"/>
              </a:solidFill>
            </a:endParaRPr>
          </a:p>
          <a:p>
            <a:pPr marL="1000125" lvl="0" indent="-457200">
              <a:buClr>
                <a:srgbClr val="C5000B"/>
              </a:buClr>
              <a:buFont typeface="+mj-lt"/>
              <a:buAutoNum type="arabicPeriod"/>
            </a:pPr>
            <a:r>
              <a:rPr lang="es-ES" b="1" dirty="0">
                <a:solidFill>
                  <a:srgbClr val="004586"/>
                </a:solidFill>
              </a:rPr>
              <a:t>Cumplir con los criterios clínicos de </a:t>
            </a:r>
            <a:r>
              <a:rPr lang="es-ES" b="1" dirty="0" smtClean="0">
                <a:solidFill>
                  <a:srgbClr val="004586"/>
                </a:solidFill>
              </a:rPr>
              <a:t>anafilaxia y elevación de </a:t>
            </a:r>
            <a:r>
              <a:rPr lang="es-ES" b="1" dirty="0" err="1" smtClean="0">
                <a:solidFill>
                  <a:srgbClr val="004586"/>
                </a:solidFill>
              </a:rPr>
              <a:t>triptasa</a:t>
            </a:r>
            <a:r>
              <a:rPr lang="es-ES" b="1" dirty="0" smtClean="0">
                <a:solidFill>
                  <a:srgbClr val="004586"/>
                </a:solidFill>
              </a:rPr>
              <a:t> sérica basal.</a:t>
            </a:r>
            <a:endParaRPr lang="es-ES" b="1" dirty="0">
              <a:solidFill>
                <a:srgbClr val="004586"/>
              </a:solidFill>
            </a:endParaRPr>
          </a:p>
          <a:p>
            <a:pPr marL="1000125" lvl="0" indent="-457200">
              <a:buClr>
                <a:srgbClr val="C5000B"/>
              </a:buClr>
              <a:buFont typeface="+mj-lt"/>
              <a:buAutoNum type="arabicPeriod"/>
            </a:pPr>
            <a:r>
              <a:rPr lang="es-ES" b="1" dirty="0">
                <a:solidFill>
                  <a:srgbClr val="004586"/>
                </a:solidFill>
              </a:rPr>
              <a:t>Cumplir con los criterios clínicos de </a:t>
            </a:r>
            <a:r>
              <a:rPr lang="es-ES" b="1" dirty="0" smtClean="0">
                <a:solidFill>
                  <a:srgbClr val="004586"/>
                </a:solidFill>
              </a:rPr>
              <a:t>anafilaxia, </a:t>
            </a:r>
            <a:r>
              <a:rPr lang="es-ES" b="1" dirty="0" err="1" smtClean="0">
                <a:solidFill>
                  <a:srgbClr val="004586"/>
                </a:solidFill>
              </a:rPr>
              <a:t>IgE</a:t>
            </a:r>
            <a:r>
              <a:rPr lang="es-ES" b="1" dirty="0" smtClean="0">
                <a:solidFill>
                  <a:srgbClr val="004586"/>
                </a:solidFill>
              </a:rPr>
              <a:t> específica elevada frente al alérgeno desencadenante y elevación de </a:t>
            </a:r>
            <a:r>
              <a:rPr lang="es-ES" b="1" dirty="0" err="1" smtClean="0">
                <a:solidFill>
                  <a:srgbClr val="004586"/>
                </a:solidFill>
              </a:rPr>
              <a:t>triptasa</a:t>
            </a:r>
            <a:r>
              <a:rPr lang="es-ES" b="1" dirty="0" smtClean="0">
                <a:solidFill>
                  <a:srgbClr val="004586"/>
                </a:solidFill>
              </a:rPr>
              <a:t> durante el episodio.</a:t>
            </a:r>
            <a:endParaRPr lang="es-ES" b="1" dirty="0">
              <a:solidFill>
                <a:srgbClr val="004586"/>
              </a:solidFill>
            </a:endParaRPr>
          </a:p>
          <a:p>
            <a:endParaRPr lang="es-ES" sz="2800" dirty="0"/>
          </a:p>
        </p:txBody>
      </p:sp>
      <p:sp>
        <p:nvSpPr>
          <p:cNvPr id="5" name="Marcador de texto 4"/>
          <p:cNvSpPr>
            <a:spLocks noGrp="1"/>
          </p:cNvSpPr>
          <p:nvPr>
            <p:ph type="body" idx="10"/>
          </p:nvPr>
        </p:nvSpPr>
        <p:spPr/>
        <p:txBody>
          <a:bodyPr/>
          <a:lstStyle/>
          <a:p>
            <a:pPr lvl="0"/>
            <a:r>
              <a:rPr lang="es-ES" dirty="0">
                <a:solidFill>
                  <a:srgbClr val="C5000B"/>
                </a:solidFill>
              </a:rPr>
              <a:t>En el caso de este </a:t>
            </a:r>
            <a:r>
              <a:rPr lang="es-ES" dirty="0" smtClean="0">
                <a:solidFill>
                  <a:srgbClr val="C5000B"/>
                </a:solidFill>
              </a:rPr>
              <a:t>paciente, ¿qué </a:t>
            </a:r>
            <a:r>
              <a:rPr lang="es-ES" dirty="0">
                <a:solidFill>
                  <a:srgbClr val="C5000B"/>
                </a:solidFill>
              </a:rPr>
              <a:t>se considera indispensable para afirmar que se trata de un cuadro de anafilaxia</a:t>
            </a:r>
            <a:r>
              <a:rPr lang="es-ES" dirty="0" smtClean="0">
                <a:solidFill>
                  <a:srgbClr val="C5000B"/>
                </a:solidFill>
              </a:rPr>
              <a:t>?</a:t>
            </a:r>
            <a:endParaRPr lang="es-ES" dirty="0">
              <a:solidFill>
                <a:srgbClr val="C5000B"/>
              </a:solidFill>
            </a:endParaRPr>
          </a:p>
        </p:txBody>
      </p:sp>
      <p:sp>
        <p:nvSpPr>
          <p:cNvPr id="6" name="Marcador de texto 5"/>
          <p:cNvSpPr>
            <a:spLocks noGrp="1"/>
          </p:cNvSpPr>
          <p:nvPr>
            <p:ph type="body" sz="quarter" idx="11"/>
          </p:nvPr>
        </p:nvSpPr>
        <p:spPr/>
        <p:txBody>
          <a:bodyPr>
            <a:normAutofit lnSpcReduction="10000"/>
          </a:bodyPr>
          <a:lstStyle/>
          <a:p>
            <a:endParaRPr lang="es-ES"/>
          </a:p>
        </p:txBody>
      </p:sp>
      <p:sp>
        <p:nvSpPr>
          <p:cNvPr id="2" name="Título 1"/>
          <p:cNvSpPr>
            <a:spLocks noGrp="1"/>
          </p:cNvSpPr>
          <p:nvPr>
            <p:ph type="title"/>
          </p:nvPr>
        </p:nvSpPr>
        <p:spPr/>
        <p:txBody>
          <a:bodyPr/>
          <a:lstStyle/>
          <a:p>
            <a:r>
              <a:rPr lang="es-ES" dirty="0"/>
              <a:t>Pregunta </a:t>
            </a:r>
            <a:r>
              <a:rPr lang="es-ES" dirty="0" smtClean="0"/>
              <a:t>2</a:t>
            </a:r>
            <a:endParaRPr lang="es-ES" dirty="0"/>
          </a:p>
        </p:txBody>
      </p:sp>
    </p:spTree>
    <p:extLst>
      <p:ext uri="{BB962C8B-B14F-4D97-AF65-F5344CB8AC3E}">
        <p14:creationId xmlns:p14="http://schemas.microsoft.com/office/powerpoint/2010/main" val="1299510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resentación1" id="{E7E32D56-ED6D-4B67-A708-662CE9B4FE08}" vid="{82296620-B03C-4582-870E-01C31A98B75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PlantillaAPAP2017</Template>
  <TotalTime>2617</TotalTime>
  <Words>3693</Words>
  <Application>Microsoft Office PowerPoint</Application>
  <PresentationFormat>Panorámica</PresentationFormat>
  <Paragraphs>394</Paragraphs>
  <Slides>31</Slides>
  <Notes>22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31</vt:i4>
      </vt:variant>
    </vt:vector>
  </HeadingPairs>
  <TitlesOfParts>
    <vt:vector size="38" baseType="lpstr">
      <vt:lpstr>ＭＳ Ｐゴシック</vt:lpstr>
      <vt:lpstr>Arial</vt:lpstr>
      <vt:lpstr>Calibri</vt:lpstr>
      <vt:lpstr>DejaVu Sans</vt:lpstr>
      <vt:lpstr>Times New Roman</vt:lpstr>
      <vt:lpstr>Wingdings</vt:lpstr>
      <vt:lpstr>1_Tema de Office</vt:lpstr>
      <vt:lpstr>Diagnóstico y tratamiento de la anafilaxia. Importancia de la adrenalina</vt:lpstr>
      <vt:lpstr>Caso clínico</vt:lpstr>
      <vt:lpstr>Pregunta 1</vt:lpstr>
      <vt:lpstr>Anafilaxia: generalidades (I)</vt:lpstr>
      <vt:lpstr>Anafilaxia bifásica</vt:lpstr>
      <vt:lpstr>Anafilaxia: generalidades (II)</vt:lpstr>
      <vt:lpstr>Anafilaxia: generalidades (III)</vt:lpstr>
      <vt:lpstr>Anafilaxia: generalidades (IV)</vt:lpstr>
      <vt:lpstr>Pregunta 2</vt:lpstr>
      <vt:lpstr>Pregunta 3</vt:lpstr>
      <vt:lpstr>Anafilaxia: criterios diagnósticos</vt:lpstr>
      <vt:lpstr>Anafilaxia: diagnóstico in vitro</vt:lpstr>
      <vt:lpstr>Pregunta 4</vt:lpstr>
      <vt:lpstr>Anafilaxia: tratamiento (I)</vt:lpstr>
      <vt:lpstr>Anafilaxia: adrenalina (I)</vt:lpstr>
      <vt:lpstr>Anafilaxia: adrenalina (II)</vt:lpstr>
      <vt:lpstr>Anafilaxia: adrenalina (III)</vt:lpstr>
      <vt:lpstr>Anafilaxia: adrenalina (IV)</vt:lpstr>
      <vt:lpstr>Caso clínico </vt:lpstr>
      <vt:lpstr>Pregunta 5</vt:lpstr>
      <vt:lpstr>Anafilaxia: autoinyectores (I)</vt:lpstr>
      <vt:lpstr>Pregunta 6</vt:lpstr>
      <vt:lpstr>Anafilaxia: autoinyectores (I)</vt:lpstr>
      <vt:lpstr>Anafilaxia: autoinyectores (II)</vt:lpstr>
      <vt:lpstr>Anafilaxia: autoinyectores (III)</vt:lpstr>
      <vt:lpstr>Anafilaxia: autoinyectores (IV)</vt:lpstr>
      <vt:lpstr>Anafilaxia: autoinyectores (V)</vt:lpstr>
      <vt:lpstr>Anafilaxia: autoinyectores (VI)</vt:lpstr>
      <vt:lpstr>Conclusiones (I)</vt:lpstr>
      <vt:lpstr>Conclusiones (II)</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Live Med</cp:lastModifiedBy>
  <cp:revision>85</cp:revision>
  <dcterms:created xsi:type="dcterms:W3CDTF">2017-02-18T15:58:46Z</dcterms:created>
  <dcterms:modified xsi:type="dcterms:W3CDTF">2017-12-12T17:14:50Z</dcterms:modified>
</cp:coreProperties>
</file>